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1"/>
  </p:notesMasterIdLst>
  <p:sldIdLst>
    <p:sldId id="256" r:id="rId2"/>
    <p:sldId id="261" r:id="rId3"/>
    <p:sldId id="326" r:id="rId4"/>
    <p:sldId id="257" r:id="rId5"/>
    <p:sldId id="259" r:id="rId6"/>
    <p:sldId id="265" r:id="rId7"/>
    <p:sldId id="266" r:id="rId8"/>
    <p:sldId id="313" r:id="rId9"/>
    <p:sldId id="314" r:id="rId10"/>
    <p:sldId id="287" r:id="rId11"/>
    <p:sldId id="267" r:id="rId12"/>
    <p:sldId id="269" r:id="rId13"/>
    <p:sldId id="315" r:id="rId14"/>
    <p:sldId id="308" r:id="rId15"/>
    <p:sldId id="316" r:id="rId16"/>
    <p:sldId id="311" r:id="rId17"/>
    <p:sldId id="320" r:id="rId18"/>
    <p:sldId id="278" r:id="rId19"/>
    <p:sldId id="279" r:id="rId20"/>
    <p:sldId id="310" r:id="rId21"/>
    <p:sldId id="322" r:id="rId22"/>
    <p:sldId id="281" r:id="rId23"/>
    <p:sldId id="284" r:id="rId24"/>
    <p:sldId id="283" r:id="rId25"/>
    <p:sldId id="293" r:id="rId26"/>
    <p:sldId id="295" r:id="rId27"/>
    <p:sldId id="327" r:id="rId28"/>
    <p:sldId id="328" r:id="rId29"/>
    <p:sldId id="325" r:id="rId30"/>
    <p:sldId id="303" r:id="rId31"/>
    <p:sldId id="305" r:id="rId32"/>
    <p:sldId id="324" r:id="rId33"/>
    <p:sldId id="323" r:id="rId34"/>
    <p:sldId id="286" r:id="rId35"/>
    <p:sldId id="317" r:id="rId36"/>
    <p:sldId id="312" r:id="rId37"/>
    <p:sldId id="307" r:id="rId38"/>
    <p:sldId id="297" r:id="rId39"/>
    <p:sldId id="29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88177" autoAdjust="0"/>
  </p:normalViewPr>
  <p:slideViewPr>
    <p:cSldViewPr>
      <p:cViewPr>
        <p:scale>
          <a:sx n="50" d="100"/>
          <a:sy n="50" d="100"/>
        </p:scale>
        <p:origin x="-79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GB"/>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GB"/>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GB"/>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A193340-E727-4380-99B3-D61B226CE4A5}" type="slidenum">
              <a:rPr lang="en-GB"/>
              <a:pPr>
                <a:defRPr/>
              </a:pPr>
              <a:t>‹#›</a:t>
            </a:fld>
            <a:endParaRPr lang="en-GB"/>
          </a:p>
        </p:txBody>
      </p:sp>
    </p:spTree>
    <p:extLst>
      <p:ext uri="{BB962C8B-B14F-4D97-AF65-F5344CB8AC3E}">
        <p14:creationId xmlns:p14="http://schemas.microsoft.com/office/powerpoint/2010/main" val="904837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Bone_marrow_transplant" TargetMode="External"/><Relationship Id="rId3" Type="http://schemas.openxmlformats.org/officeDocument/2006/relationships/hyperlink" Target="http://en.wikipedia.org/wiki/Veins" TargetMode="External"/><Relationship Id="rId7" Type="http://schemas.openxmlformats.org/officeDocument/2006/relationships/hyperlink" Target="http://en.wikipedia.org/wiki/Chemotherapy" TargetMode="External"/><Relationship Id="rId12" Type="http://schemas.openxmlformats.org/officeDocument/2006/relationships/hyperlink" Target="http://en.wikipedia.org/wiki/Veno-occlusive_diseas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Complication_(medicine)" TargetMode="External"/><Relationship Id="rId11" Type="http://schemas.openxmlformats.org/officeDocument/2006/relationships/hyperlink" Target="http://en.wikipedia.org/wiki/Bilirubin" TargetMode="External"/><Relationship Id="rId5" Type="http://schemas.openxmlformats.org/officeDocument/2006/relationships/hyperlink" Target="http://en.wikipedia.org/wiki/Blocked" TargetMode="External"/><Relationship Id="rId10" Type="http://schemas.openxmlformats.org/officeDocument/2006/relationships/hyperlink" Target="http://en.wikipedia.org/wiki/Hepatomegaly" TargetMode="External"/><Relationship Id="rId4" Type="http://schemas.openxmlformats.org/officeDocument/2006/relationships/hyperlink" Target="http://en.wikipedia.org/wiki/Liver" TargetMode="External"/><Relationship Id="rId9" Type="http://schemas.openxmlformats.org/officeDocument/2006/relationships/hyperlink" Target="http://en.wikipedia.org/wiki/Fluid_retention"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Esperamicin" TargetMode="External"/><Relationship Id="rId3" Type="http://schemas.openxmlformats.org/officeDocument/2006/relationships/hyperlink" Target="http://en.wikipedia.org/wiki/Enediyne" TargetMode="External"/><Relationship Id="rId7" Type="http://schemas.openxmlformats.org/officeDocument/2006/relationships/hyperlink" Target="http://en.wikipedia.org/wiki/Targeted_therapy"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Calicheamicin" TargetMode="External"/><Relationship Id="rId5" Type="http://schemas.openxmlformats.org/officeDocument/2006/relationships/hyperlink" Target="http://en.wikipedia.org/wiki/Micromonospora_echinospora" TargetMode="External"/><Relationship Id="rId4" Type="http://schemas.openxmlformats.org/officeDocument/2006/relationships/hyperlink" Target="http://en.wikipedia.org/wiki/Antibioti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mc/articles/PMC2804470/?tool=pmcentrez"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C1C6916-ACCC-45B2-876E-7E8C3299658D}" type="slidenum">
              <a:rPr lang="en-GB" smtClean="0">
                <a:cs typeface="Arial" charset="0"/>
              </a:rPr>
              <a:pPr/>
              <a:t>14</a:t>
            </a:fld>
            <a:endParaRPr lang="en-GB" smtClean="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GB" b="1" dirty="0" smtClean="0">
                <a:cs typeface="Arial" charset="0"/>
              </a:rPr>
              <a:t>Hepatic </a:t>
            </a:r>
            <a:r>
              <a:rPr lang="en-GB" b="1" dirty="0" err="1" smtClean="0">
                <a:cs typeface="Arial" charset="0"/>
              </a:rPr>
              <a:t>veno</a:t>
            </a:r>
            <a:r>
              <a:rPr lang="en-GB" b="1" dirty="0" smtClean="0">
                <a:cs typeface="Arial" charset="0"/>
              </a:rPr>
              <a:t>-occlusive disease</a:t>
            </a:r>
            <a:r>
              <a:rPr lang="en-GB" dirty="0" smtClean="0">
                <a:cs typeface="Arial" charset="0"/>
              </a:rPr>
              <a:t> or </a:t>
            </a:r>
            <a:r>
              <a:rPr lang="en-GB" b="1" dirty="0" err="1" smtClean="0">
                <a:cs typeface="Arial" charset="0"/>
              </a:rPr>
              <a:t>veno</a:t>
            </a:r>
            <a:r>
              <a:rPr lang="en-GB" b="1" dirty="0" smtClean="0">
                <a:cs typeface="Arial" charset="0"/>
              </a:rPr>
              <a:t>-occlusive disease</a:t>
            </a:r>
            <a:r>
              <a:rPr lang="en-GB" dirty="0" smtClean="0">
                <a:cs typeface="Arial" charset="0"/>
              </a:rPr>
              <a:t> (</a:t>
            </a:r>
            <a:r>
              <a:rPr lang="en-GB" b="1" dirty="0" smtClean="0">
                <a:cs typeface="Arial" charset="0"/>
              </a:rPr>
              <a:t>VOD</a:t>
            </a:r>
            <a:r>
              <a:rPr lang="en-GB" dirty="0" smtClean="0">
                <a:cs typeface="Arial" charset="0"/>
              </a:rPr>
              <a:t>) is a condition in which some of the small </a:t>
            </a:r>
            <a:r>
              <a:rPr lang="en-GB" dirty="0" smtClean="0">
                <a:cs typeface="Arial" charset="0"/>
                <a:hlinkClick r:id="rId3" tooltip="Veins"/>
              </a:rPr>
              <a:t>veins</a:t>
            </a:r>
            <a:r>
              <a:rPr lang="en-GB" dirty="0" smtClean="0">
                <a:cs typeface="Arial" charset="0"/>
              </a:rPr>
              <a:t> in the </a:t>
            </a:r>
            <a:r>
              <a:rPr lang="en-GB" dirty="0" smtClean="0">
                <a:cs typeface="Arial" charset="0"/>
                <a:hlinkClick r:id="rId4" tooltip="Liver"/>
              </a:rPr>
              <a:t>liver</a:t>
            </a:r>
            <a:r>
              <a:rPr lang="en-GB" dirty="0" smtClean="0">
                <a:cs typeface="Arial" charset="0"/>
              </a:rPr>
              <a:t> are </a:t>
            </a:r>
            <a:r>
              <a:rPr lang="en-GB" dirty="0" smtClean="0">
                <a:cs typeface="Arial" charset="0"/>
                <a:hlinkClick r:id="rId5" tooltip="Blocked"/>
              </a:rPr>
              <a:t>blocked</a:t>
            </a:r>
            <a:r>
              <a:rPr lang="en-GB" dirty="0" smtClean="0">
                <a:cs typeface="Arial" charset="0"/>
              </a:rPr>
              <a:t>. It is a </a:t>
            </a:r>
            <a:r>
              <a:rPr lang="en-GB" dirty="0" smtClean="0">
                <a:cs typeface="Arial" charset="0"/>
                <a:hlinkClick r:id="rId6" tooltip="Complication (medicine)"/>
              </a:rPr>
              <a:t>complication</a:t>
            </a:r>
            <a:r>
              <a:rPr lang="en-GB" dirty="0" smtClean="0">
                <a:cs typeface="Arial" charset="0"/>
              </a:rPr>
              <a:t> of high-dose </a:t>
            </a:r>
            <a:r>
              <a:rPr lang="en-GB" dirty="0" smtClean="0">
                <a:cs typeface="Arial" charset="0"/>
                <a:hlinkClick r:id="rId7" tooltip="Chemotherapy"/>
              </a:rPr>
              <a:t>chemotherapy</a:t>
            </a:r>
            <a:r>
              <a:rPr lang="en-GB" dirty="0" smtClean="0">
                <a:cs typeface="Arial" charset="0"/>
              </a:rPr>
              <a:t> given before a </a:t>
            </a:r>
            <a:r>
              <a:rPr lang="en-GB" dirty="0" smtClean="0">
                <a:cs typeface="Arial" charset="0"/>
                <a:hlinkClick r:id="rId8" tooltip="Bone marrow transplant"/>
              </a:rPr>
              <a:t>bone marrow transplant</a:t>
            </a:r>
            <a:r>
              <a:rPr lang="en-GB" dirty="0" smtClean="0">
                <a:cs typeface="Arial" charset="0"/>
              </a:rPr>
              <a:t> and is marked by weight gain due to </a:t>
            </a:r>
            <a:r>
              <a:rPr lang="en-GB" dirty="0" smtClean="0">
                <a:cs typeface="Arial" charset="0"/>
                <a:hlinkClick r:id="rId9" tooltip="Fluid retention"/>
              </a:rPr>
              <a:t>fluid retention</a:t>
            </a:r>
            <a:r>
              <a:rPr lang="en-GB" dirty="0" smtClean="0">
                <a:cs typeface="Arial" charset="0"/>
              </a:rPr>
              <a:t>, </a:t>
            </a:r>
            <a:r>
              <a:rPr lang="en-GB" dirty="0" smtClean="0">
                <a:cs typeface="Arial" charset="0"/>
                <a:hlinkClick r:id="rId10" tooltip="Hepatomegaly"/>
              </a:rPr>
              <a:t>increased liver size</a:t>
            </a:r>
            <a:r>
              <a:rPr lang="en-GB" dirty="0" smtClean="0">
                <a:cs typeface="Arial" charset="0"/>
              </a:rPr>
              <a:t>, and raised levels of </a:t>
            </a:r>
            <a:r>
              <a:rPr lang="en-GB" dirty="0" err="1" smtClean="0">
                <a:cs typeface="Arial" charset="0"/>
                <a:hlinkClick r:id="rId11" tooltip="Bilirubin"/>
              </a:rPr>
              <a:t>bilirubin</a:t>
            </a:r>
            <a:r>
              <a:rPr lang="en-GB" dirty="0" smtClean="0">
                <a:cs typeface="Arial" charset="0"/>
              </a:rPr>
              <a:t> in the blood.</a:t>
            </a:r>
            <a:r>
              <a:rPr lang="en-GB" dirty="0" smtClean="0">
                <a:cs typeface="Arial" charset="0"/>
                <a:hlinkClick r:id="rId12"/>
              </a:rPr>
              <a:t>[1]</a:t>
            </a:r>
            <a:r>
              <a:rPr lang="en-GB" dirty="0" smtClean="0">
                <a:cs typeface="Arial" charset="0"/>
              </a:rPr>
              <a:t> The name </a:t>
            </a:r>
            <a:r>
              <a:rPr lang="en-GB" b="1" dirty="0" err="1" smtClean="0">
                <a:cs typeface="Arial" charset="0"/>
              </a:rPr>
              <a:t>sinuosoidal</a:t>
            </a:r>
            <a:r>
              <a:rPr lang="en-GB" b="1" dirty="0" smtClean="0">
                <a:cs typeface="Arial" charset="0"/>
              </a:rPr>
              <a:t> obstruction syndrome</a:t>
            </a:r>
            <a:r>
              <a:rPr lang="en-GB" dirty="0" smtClean="0">
                <a:cs typeface="Arial" charset="0"/>
              </a:rPr>
              <a:t> is now preferred if VOD happens as a result of chemotherapy or bone marrow transplantation.</a:t>
            </a:r>
            <a:r>
              <a:rPr lang="en-GB" dirty="0" smtClean="0">
                <a:cs typeface="Arial" charset="0"/>
                <a:hlinkClick r:id="rId12"/>
              </a:rPr>
              <a:t>[1][2]</a:t>
            </a:r>
            <a:endParaRPr lang="en-GB"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Times New Roman" pitchFamily="18" charset="0"/>
                <a:ea typeface="+mn-ea"/>
                <a:cs typeface="Arial" pitchFamily="34" charset="0"/>
              </a:rPr>
              <a:t>The </a:t>
            </a:r>
            <a:r>
              <a:rPr lang="en-GB" sz="1200" b="1" i="0" kern="1200" dirty="0" err="1" smtClean="0">
                <a:solidFill>
                  <a:schemeClr val="tx1"/>
                </a:solidFill>
                <a:latin typeface="Times New Roman" pitchFamily="18" charset="0"/>
                <a:ea typeface="+mn-ea"/>
                <a:cs typeface="Arial" pitchFamily="34" charset="0"/>
              </a:rPr>
              <a:t>calicheamicins</a:t>
            </a:r>
            <a:r>
              <a:rPr lang="en-GB" sz="1200" b="0" i="0" kern="1200" dirty="0" smtClean="0">
                <a:solidFill>
                  <a:schemeClr val="tx1"/>
                </a:solidFill>
                <a:latin typeface="Times New Roman" pitchFamily="18" charset="0"/>
                <a:ea typeface="+mn-ea"/>
                <a:cs typeface="Arial" pitchFamily="34" charset="0"/>
              </a:rPr>
              <a:t> are a class of </a:t>
            </a:r>
            <a:r>
              <a:rPr lang="en-GB" sz="1200" b="0" i="0" kern="1200" dirty="0" err="1" smtClean="0">
                <a:solidFill>
                  <a:schemeClr val="tx1"/>
                </a:solidFill>
                <a:latin typeface="Times New Roman" pitchFamily="18" charset="0"/>
                <a:ea typeface="+mn-ea"/>
                <a:cs typeface="Arial" pitchFamily="34" charset="0"/>
                <a:hlinkClick r:id="rId3" tooltip="Enediyne"/>
              </a:rPr>
              <a:t>enediyne</a:t>
            </a:r>
            <a:r>
              <a:rPr lang="en-GB" sz="1200" b="0" i="0" kern="1200" dirty="0" smtClean="0">
                <a:solidFill>
                  <a:schemeClr val="tx1"/>
                </a:solidFill>
                <a:latin typeface="Times New Roman" pitchFamily="18" charset="0"/>
                <a:ea typeface="+mn-ea"/>
                <a:cs typeface="Arial" pitchFamily="34" charset="0"/>
              </a:rPr>
              <a:t> </a:t>
            </a:r>
            <a:r>
              <a:rPr lang="en-GB" sz="1200" b="0" i="0" kern="1200" dirty="0" smtClean="0">
                <a:solidFill>
                  <a:schemeClr val="tx1"/>
                </a:solidFill>
                <a:latin typeface="Times New Roman" pitchFamily="18" charset="0"/>
                <a:ea typeface="+mn-ea"/>
                <a:cs typeface="Arial" pitchFamily="34" charset="0"/>
                <a:hlinkClick r:id="rId4" tooltip="Antibiotic"/>
              </a:rPr>
              <a:t>antibiotics</a:t>
            </a:r>
            <a:r>
              <a:rPr lang="en-GB" sz="1200" b="0" i="0" kern="1200" dirty="0" smtClean="0">
                <a:solidFill>
                  <a:schemeClr val="tx1"/>
                </a:solidFill>
                <a:latin typeface="Times New Roman" pitchFamily="18" charset="0"/>
                <a:ea typeface="+mn-ea"/>
                <a:cs typeface="Arial" pitchFamily="34" charset="0"/>
              </a:rPr>
              <a:t> derived from the bacterium </a:t>
            </a:r>
            <a:r>
              <a:rPr lang="en-GB" sz="1200" b="0" i="1" kern="1200" dirty="0" err="1" smtClean="0">
                <a:solidFill>
                  <a:schemeClr val="tx1"/>
                </a:solidFill>
                <a:latin typeface="Times New Roman" pitchFamily="18" charset="0"/>
                <a:ea typeface="+mn-ea"/>
                <a:cs typeface="Arial" pitchFamily="34" charset="0"/>
                <a:hlinkClick r:id="rId5" tooltip="Micromonospora echinospora"/>
              </a:rPr>
              <a:t>Micromonospora</a:t>
            </a:r>
            <a:r>
              <a:rPr lang="en-GB" sz="1200" b="0" i="1" kern="1200" dirty="0" smtClean="0">
                <a:solidFill>
                  <a:schemeClr val="tx1"/>
                </a:solidFill>
                <a:latin typeface="Times New Roman" pitchFamily="18" charset="0"/>
                <a:ea typeface="+mn-ea"/>
                <a:cs typeface="Arial" pitchFamily="34" charset="0"/>
                <a:hlinkClick r:id="rId5" tooltip="Micromonospora echinospora"/>
              </a:rPr>
              <a:t> </a:t>
            </a:r>
            <a:r>
              <a:rPr lang="en-GB" sz="1200" b="0" i="1" kern="1200" dirty="0" err="1" smtClean="0">
                <a:solidFill>
                  <a:schemeClr val="tx1"/>
                </a:solidFill>
                <a:latin typeface="Times New Roman" pitchFamily="18" charset="0"/>
                <a:ea typeface="+mn-ea"/>
                <a:cs typeface="Arial" pitchFamily="34" charset="0"/>
                <a:hlinkClick r:id="rId5" tooltip="Micromonospora echinospora"/>
              </a:rPr>
              <a:t>echinospora</a:t>
            </a:r>
            <a:r>
              <a:rPr lang="en-GB" sz="1200" b="0" i="0" kern="1200" dirty="0" smtClean="0">
                <a:solidFill>
                  <a:schemeClr val="tx1"/>
                </a:solidFill>
                <a:latin typeface="Times New Roman" pitchFamily="18" charset="0"/>
                <a:ea typeface="+mn-ea"/>
                <a:cs typeface="Arial" pitchFamily="34" charset="0"/>
              </a:rPr>
              <a:t>, with </a:t>
            </a:r>
            <a:r>
              <a:rPr lang="en-GB" sz="1200" b="0" i="0" kern="1200" dirty="0" err="1" smtClean="0">
                <a:solidFill>
                  <a:schemeClr val="tx1"/>
                </a:solidFill>
                <a:latin typeface="Times New Roman" pitchFamily="18" charset="0"/>
                <a:ea typeface="+mn-ea"/>
                <a:cs typeface="Arial" pitchFamily="34" charset="0"/>
              </a:rPr>
              <a:t>calicheamicin</a:t>
            </a:r>
            <a:r>
              <a:rPr lang="en-GB" sz="1200" b="0" i="0" kern="1200" dirty="0" smtClean="0">
                <a:solidFill>
                  <a:schemeClr val="tx1"/>
                </a:solidFill>
                <a:latin typeface="Times New Roman" pitchFamily="18" charset="0"/>
                <a:ea typeface="+mn-ea"/>
                <a:cs typeface="Arial" pitchFamily="34" charset="0"/>
              </a:rPr>
              <a:t> γ1 being the most notable.</a:t>
            </a:r>
            <a:r>
              <a:rPr lang="en-GB" sz="1200" b="0" i="0" kern="1200" baseline="30000" dirty="0" smtClean="0">
                <a:solidFill>
                  <a:schemeClr val="tx1"/>
                </a:solidFill>
                <a:latin typeface="Times New Roman" pitchFamily="18" charset="0"/>
                <a:ea typeface="+mn-ea"/>
                <a:cs typeface="Arial" pitchFamily="34" charset="0"/>
                <a:hlinkClick r:id="rId6"/>
              </a:rPr>
              <a:t>[1]</a:t>
            </a:r>
            <a:r>
              <a:rPr lang="en-GB" sz="1200" b="0" i="0" kern="1200" dirty="0" smtClean="0">
                <a:solidFill>
                  <a:schemeClr val="tx1"/>
                </a:solidFill>
                <a:latin typeface="Times New Roman" pitchFamily="18" charset="0"/>
                <a:ea typeface="+mn-ea"/>
                <a:cs typeface="Arial" pitchFamily="34" charset="0"/>
              </a:rPr>
              <a:t> It was isolated originally in the mid-1980's from the chalky soil, or "</a:t>
            </a:r>
            <a:r>
              <a:rPr lang="en-GB" sz="1200" b="0" i="0" kern="1200" dirty="0" err="1" smtClean="0">
                <a:solidFill>
                  <a:schemeClr val="tx1"/>
                </a:solidFill>
                <a:latin typeface="Times New Roman" pitchFamily="18" charset="0"/>
                <a:ea typeface="+mn-ea"/>
                <a:cs typeface="Arial" pitchFamily="34" charset="0"/>
              </a:rPr>
              <a:t>calichi</a:t>
            </a:r>
            <a:r>
              <a:rPr lang="en-GB" sz="1200" b="0" i="0" kern="1200" dirty="0" smtClean="0">
                <a:solidFill>
                  <a:schemeClr val="tx1"/>
                </a:solidFill>
                <a:latin typeface="Times New Roman" pitchFamily="18" charset="0"/>
                <a:ea typeface="+mn-ea"/>
                <a:cs typeface="Arial" pitchFamily="34" charset="0"/>
              </a:rPr>
              <a:t> pits", located in Kerrville, Texas. The sample was collected by a scientist working for </a:t>
            </a:r>
            <a:r>
              <a:rPr lang="en-GB" sz="1200" b="0" i="0" kern="1200" dirty="0" err="1" smtClean="0">
                <a:solidFill>
                  <a:schemeClr val="tx1"/>
                </a:solidFill>
                <a:latin typeface="Times New Roman" pitchFamily="18" charset="0"/>
                <a:ea typeface="+mn-ea"/>
                <a:cs typeface="Arial" pitchFamily="34" charset="0"/>
              </a:rPr>
              <a:t>Lederle</a:t>
            </a:r>
            <a:r>
              <a:rPr lang="en-GB" sz="1200" b="0" i="0" kern="1200" dirty="0" smtClean="0">
                <a:solidFill>
                  <a:schemeClr val="tx1"/>
                </a:solidFill>
                <a:latin typeface="Times New Roman" pitchFamily="18" charset="0"/>
                <a:ea typeface="+mn-ea"/>
                <a:cs typeface="Arial" pitchFamily="34" charset="0"/>
              </a:rPr>
              <a:t> Labs. </a:t>
            </a:r>
            <a:r>
              <a:rPr lang="en-GB" sz="1200" b="0" i="0" kern="1200" baseline="30000" dirty="0" smtClean="0">
                <a:solidFill>
                  <a:schemeClr val="tx1"/>
                </a:solidFill>
                <a:latin typeface="Times New Roman" pitchFamily="18" charset="0"/>
                <a:ea typeface="+mn-ea"/>
                <a:cs typeface="Arial" pitchFamily="34" charset="0"/>
                <a:hlinkClick r:id="rId6"/>
              </a:rPr>
              <a:t>[2]</a:t>
            </a:r>
            <a:r>
              <a:rPr lang="en-GB" sz="1200" b="0" i="0" kern="1200" dirty="0" smtClean="0">
                <a:solidFill>
                  <a:schemeClr val="tx1"/>
                </a:solidFill>
                <a:latin typeface="Times New Roman" pitchFamily="18" charset="0"/>
                <a:ea typeface="+mn-ea"/>
                <a:cs typeface="Arial" pitchFamily="34" charset="0"/>
              </a:rPr>
              <a:t> It is extremely toxic to all cells and in the year 2000, a CD33 antigen-targeted </a:t>
            </a:r>
            <a:r>
              <a:rPr lang="en-GB" sz="1200" b="0" i="0" kern="1200" dirty="0" err="1" smtClean="0">
                <a:solidFill>
                  <a:schemeClr val="tx1"/>
                </a:solidFill>
                <a:latin typeface="Times New Roman" pitchFamily="18" charset="0"/>
                <a:ea typeface="+mn-ea"/>
                <a:cs typeface="Arial" pitchFamily="34" charset="0"/>
              </a:rPr>
              <a:t>immunoconjugate</a:t>
            </a:r>
            <a:r>
              <a:rPr lang="en-GB" sz="1200" b="0" i="0" kern="1200" dirty="0" smtClean="0">
                <a:solidFill>
                  <a:schemeClr val="tx1"/>
                </a:solidFill>
                <a:latin typeface="Times New Roman" pitchFamily="18" charset="0"/>
                <a:ea typeface="+mn-ea"/>
                <a:cs typeface="Arial" pitchFamily="34" charset="0"/>
              </a:rPr>
              <a:t> N-acetyl </a:t>
            </a:r>
            <a:r>
              <a:rPr lang="en-GB" sz="1200" b="0" i="0" kern="1200" dirty="0" err="1" smtClean="0">
                <a:solidFill>
                  <a:schemeClr val="tx1"/>
                </a:solidFill>
                <a:latin typeface="Times New Roman" pitchFamily="18" charset="0"/>
                <a:ea typeface="+mn-ea"/>
                <a:cs typeface="Arial" pitchFamily="34" charset="0"/>
              </a:rPr>
              <a:t>dimethyl</a:t>
            </a:r>
            <a:r>
              <a:rPr lang="en-GB" sz="1200" b="0" i="0" kern="1200" dirty="0" smtClean="0">
                <a:solidFill>
                  <a:schemeClr val="tx1"/>
                </a:solidFill>
                <a:latin typeface="Times New Roman" pitchFamily="18" charset="0"/>
                <a:ea typeface="+mn-ea"/>
                <a:cs typeface="Arial" pitchFamily="34" charset="0"/>
              </a:rPr>
              <a:t> </a:t>
            </a:r>
            <a:r>
              <a:rPr lang="en-GB" sz="1200" b="0" i="0" kern="1200" dirty="0" err="1" smtClean="0">
                <a:solidFill>
                  <a:schemeClr val="tx1"/>
                </a:solidFill>
                <a:latin typeface="Times New Roman" pitchFamily="18" charset="0"/>
                <a:ea typeface="+mn-ea"/>
                <a:cs typeface="Arial" pitchFamily="34" charset="0"/>
              </a:rPr>
              <a:t>hydrazide</a:t>
            </a:r>
            <a:r>
              <a:rPr lang="en-GB" sz="1200" b="0" i="0" kern="1200" dirty="0" smtClean="0">
                <a:solidFill>
                  <a:schemeClr val="tx1"/>
                </a:solidFill>
                <a:latin typeface="Times New Roman" pitchFamily="18" charset="0"/>
                <a:ea typeface="+mn-ea"/>
                <a:cs typeface="Arial" pitchFamily="34" charset="0"/>
              </a:rPr>
              <a:t> </a:t>
            </a:r>
            <a:r>
              <a:rPr lang="en-GB" sz="1200" b="0" i="0" kern="1200" dirty="0" err="1" smtClean="0">
                <a:solidFill>
                  <a:schemeClr val="tx1"/>
                </a:solidFill>
                <a:latin typeface="Times New Roman" pitchFamily="18" charset="0"/>
                <a:ea typeface="+mn-ea"/>
                <a:cs typeface="Arial" pitchFamily="34" charset="0"/>
              </a:rPr>
              <a:t>calichiamicin</a:t>
            </a:r>
            <a:r>
              <a:rPr lang="en-GB" sz="1200" b="0" i="0" kern="1200" dirty="0" smtClean="0">
                <a:solidFill>
                  <a:schemeClr val="tx1"/>
                </a:solidFill>
                <a:latin typeface="Times New Roman" pitchFamily="18" charset="0"/>
                <a:ea typeface="+mn-ea"/>
                <a:cs typeface="Arial" pitchFamily="34" charset="0"/>
              </a:rPr>
              <a:t> was developed and marketed as </a:t>
            </a:r>
            <a:r>
              <a:rPr lang="en-GB" sz="1200" b="0" i="0" kern="1200" dirty="0" smtClean="0">
                <a:solidFill>
                  <a:schemeClr val="tx1"/>
                </a:solidFill>
                <a:latin typeface="Times New Roman" pitchFamily="18" charset="0"/>
                <a:ea typeface="+mn-ea"/>
                <a:cs typeface="Arial" pitchFamily="34" charset="0"/>
                <a:hlinkClick r:id="rId7" tooltip="Targeted therapy"/>
              </a:rPr>
              <a:t>targeted therapy</a:t>
            </a:r>
            <a:r>
              <a:rPr lang="en-GB" sz="1200" b="0" i="0" kern="1200" dirty="0" smtClean="0">
                <a:solidFill>
                  <a:schemeClr val="tx1"/>
                </a:solidFill>
                <a:latin typeface="Times New Roman" pitchFamily="18" charset="0"/>
                <a:ea typeface="+mn-ea"/>
                <a:cs typeface="Arial" pitchFamily="34" charset="0"/>
              </a:rPr>
              <a:t> against the non-solid </a:t>
            </a:r>
            <a:r>
              <a:rPr lang="en-GB" sz="1200" b="0" i="0" kern="1200" dirty="0" err="1" smtClean="0">
                <a:solidFill>
                  <a:schemeClr val="tx1"/>
                </a:solidFill>
                <a:latin typeface="Times New Roman" pitchFamily="18" charset="0"/>
                <a:ea typeface="+mn-ea"/>
                <a:cs typeface="Arial" pitchFamily="34" charset="0"/>
              </a:rPr>
              <a:t>tumor</a:t>
            </a:r>
            <a:r>
              <a:rPr lang="en-GB" sz="1200" b="0" i="0" kern="1200" dirty="0" smtClean="0">
                <a:solidFill>
                  <a:schemeClr val="tx1"/>
                </a:solidFill>
                <a:latin typeface="Times New Roman" pitchFamily="18" charset="0"/>
                <a:ea typeface="+mn-ea"/>
                <a:cs typeface="Arial" pitchFamily="34" charset="0"/>
              </a:rPr>
              <a:t> cancer acute myeloid </a:t>
            </a:r>
            <a:r>
              <a:rPr lang="en-GB" sz="1200" b="0" i="0" kern="1200" dirty="0" err="1" smtClean="0">
                <a:solidFill>
                  <a:schemeClr val="tx1"/>
                </a:solidFill>
                <a:latin typeface="Times New Roman" pitchFamily="18" charset="0"/>
                <a:ea typeface="+mn-ea"/>
                <a:cs typeface="Arial" pitchFamily="34" charset="0"/>
              </a:rPr>
              <a:t>leukemia</a:t>
            </a:r>
            <a:r>
              <a:rPr lang="en-GB" sz="1200" b="0" i="0" kern="1200" dirty="0" smtClean="0">
                <a:solidFill>
                  <a:schemeClr val="tx1"/>
                </a:solidFill>
                <a:latin typeface="Times New Roman" pitchFamily="18" charset="0"/>
                <a:ea typeface="+mn-ea"/>
                <a:cs typeface="Arial" pitchFamily="34" charset="0"/>
              </a:rPr>
              <a:t> (AML).</a:t>
            </a:r>
            <a:r>
              <a:rPr lang="en-GB" sz="1200" b="0" i="0" kern="1200" baseline="30000" dirty="0" smtClean="0">
                <a:solidFill>
                  <a:schemeClr val="tx1"/>
                </a:solidFill>
                <a:latin typeface="Times New Roman" pitchFamily="18" charset="0"/>
                <a:ea typeface="+mn-ea"/>
                <a:cs typeface="Arial" pitchFamily="34" charset="0"/>
                <a:hlinkClick r:id="rId6"/>
              </a:rPr>
              <a:t>[3]</a:t>
            </a:r>
            <a:r>
              <a:rPr lang="en-GB" sz="1200" b="0" i="0" kern="1200" dirty="0" smtClean="0">
                <a:solidFill>
                  <a:schemeClr val="tx1"/>
                </a:solidFill>
                <a:latin typeface="Times New Roman" pitchFamily="18" charset="0"/>
                <a:ea typeface="+mn-ea"/>
                <a:cs typeface="Arial" pitchFamily="34" charset="0"/>
              </a:rPr>
              <a:t> </a:t>
            </a:r>
            <a:r>
              <a:rPr lang="en-GB" sz="1200" b="0" i="0" kern="1200" dirty="0" err="1" smtClean="0">
                <a:solidFill>
                  <a:schemeClr val="tx1"/>
                </a:solidFill>
                <a:latin typeface="Times New Roman" pitchFamily="18" charset="0"/>
                <a:ea typeface="+mn-ea"/>
                <a:cs typeface="Arial" pitchFamily="34" charset="0"/>
              </a:rPr>
              <a:t>Calicheamicin</a:t>
            </a:r>
            <a:r>
              <a:rPr lang="en-GB" sz="1200" b="0" i="0" kern="1200" dirty="0" smtClean="0">
                <a:solidFill>
                  <a:schemeClr val="tx1"/>
                </a:solidFill>
                <a:latin typeface="Times New Roman" pitchFamily="18" charset="0"/>
                <a:ea typeface="+mn-ea"/>
                <a:cs typeface="Arial" pitchFamily="34" charset="0"/>
              </a:rPr>
              <a:t> γ1 and the related </a:t>
            </a:r>
            <a:r>
              <a:rPr lang="en-GB" sz="1200" b="0" i="0" kern="1200" dirty="0" err="1" smtClean="0">
                <a:solidFill>
                  <a:schemeClr val="tx1"/>
                </a:solidFill>
                <a:latin typeface="Times New Roman" pitchFamily="18" charset="0"/>
                <a:ea typeface="+mn-ea"/>
                <a:cs typeface="Arial" pitchFamily="34" charset="0"/>
              </a:rPr>
              <a:t>enediyne</a:t>
            </a:r>
            <a:r>
              <a:rPr lang="en-GB" sz="1200" b="0" i="0" kern="1200" dirty="0" smtClean="0">
                <a:solidFill>
                  <a:schemeClr val="tx1"/>
                </a:solidFill>
                <a:latin typeface="Times New Roman" pitchFamily="18" charset="0"/>
                <a:ea typeface="+mn-ea"/>
                <a:cs typeface="Arial" pitchFamily="34" charset="0"/>
              </a:rPr>
              <a:t> </a:t>
            </a:r>
            <a:r>
              <a:rPr lang="en-GB" sz="1200" b="0" i="0" kern="1200" dirty="0" err="1" smtClean="0">
                <a:solidFill>
                  <a:schemeClr val="tx1"/>
                </a:solidFill>
                <a:latin typeface="Times New Roman" pitchFamily="18" charset="0"/>
                <a:ea typeface="+mn-ea"/>
                <a:cs typeface="Arial" pitchFamily="34" charset="0"/>
                <a:hlinkClick r:id="rId8" tooltip="Esperamicin"/>
              </a:rPr>
              <a:t>esperamicin</a:t>
            </a:r>
            <a:r>
              <a:rPr lang="en-GB" sz="1200" b="0" i="0" kern="1200" dirty="0" smtClean="0">
                <a:solidFill>
                  <a:schemeClr val="tx1"/>
                </a:solidFill>
                <a:latin typeface="Times New Roman" pitchFamily="18" charset="0"/>
                <a:ea typeface="+mn-ea"/>
                <a:cs typeface="Arial" pitchFamily="34" charset="0"/>
              </a:rPr>
              <a:t> are the two of the most potent antitumor agents known.</a:t>
            </a:r>
            <a:r>
              <a:rPr lang="en-GB" sz="1200" b="0" i="0" kern="1200" baseline="30000" dirty="0" smtClean="0">
                <a:solidFill>
                  <a:schemeClr val="tx1"/>
                </a:solidFill>
                <a:latin typeface="Times New Roman" pitchFamily="18" charset="0"/>
                <a:ea typeface="+mn-ea"/>
                <a:cs typeface="Arial" pitchFamily="34" charset="0"/>
                <a:hlinkClick r:id="rId6"/>
              </a:rPr>
              <a:t>[4]</a:t>
            </a:r>
            <a:endParaRPr lang="en-GB" dirty="0"/>
          </a:p>
        </p:txBody>
      </p:sp>
      <p:sp>
        <p:nvSpPr>
          <p:cNvPr id="4" name="Slide Number Placeholder 3"/>
          <p:cNvSpPr>
            <a:spLocks noGrp="1"/>
          </p:cNvSpPr>
          <p:nvPr>
            <p:ph type="sldNum" sz="quarter" idx="10"/>
          </p:nvPr>
        </p:nvSpPr>
        <p:spPr/>
        <p:txBody>
          <a:bodyPr/>
          <a:lstStyle/>
          <a:p>
            <a:pPr>
              <a:defRPr/>
            </a:pPr>
            <a:fld id="{6A193340-E727-4380-99B3-D61B226CE4A5}" type="slidenum">
              <a:rPr lang="en-GB" smtClean="0"/>
              <a:pPr>
                <a:defRPr/>
              </a:pPr>
              <a:t>15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1A822B-DCA6-4D07-B019-D20330535074}" type="slidenum">
              <a:rPr lang="en-US">
                <a:cs typeface="Arial" charset="0"/>
              </a:rPr>
              <a:pPr fontAlgn="base">
                <a:spcBef>
                  <a:spcPct val="0"/>
                </a:spcBef>
                <a:spcAft>
                  <a:spcPct val="0"/>
                </a:spcAft>
              </a:pPr>
              <a:t>27</a:t>
            </a:fld>
            <a:endParaRPr lang="en-US">
              <a:cs typeface="Arial" charset="0"/>
            </a:endParaRPr>
          </a:p>
        </p:txBody>
      </p:sp>
      <p:sp>
        <p:nvSpPr>
          <p:cNvPr id="1945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9459" name="Rectangle 3"/>
          <p:cNvSpPr>
            <a:spLocks noGrp="1" noChangeArrowheads="1"/>
          </p:cNvSpPr>
          <p:nvPr>
            <p:ph type="body" idx="1"/>
          </p:nvPr>
        </p:nvSpPr>
        <p:spPr bwMode="auto">
          <a:xfrm>
            <a:off x="766763" y="4343400"/>
            <a:ext cx="5324475" cy="4114800"/>
          </a:xfrm>
          <a:noFill/>
        </p:spPr>
        <p:txBody>
          <a:bodyPr wrap="square" numCol="1" anchor="t" anchorCtr="0" compatLnSpc="1">
            <a:prstTxWarp prst="textNoShape">
              <a:avLst/>
            </a:prstTxWarp>
          </a:bodyPr>
          <a:lstStyle/>
          <a:p>
            <a:pPr>
              <a:spcBef>
                <a:spcPct val="0"/>
              </a:spcBef>
            </a:pPr>
            <a:r>
              <a:rPr lang="en-US" b="1" smtClean="0">
                <a:latin typeface="Arial" charset="0"/>
                <a:ea typeface="MS PGothic" pitchFamily="34" charset="-128"/>
              </a:rPr>
              <a:t>	Constitutive activation of </a:t>
            </a:r>
            <a:r>
              <a:rPr lang="en-US" b="1" i="1" smtClean="0">
                <a:latin typeface="Arial" charset="0"/>
                <a:ea typeface="MS PGothic" pitchFamily="34" charset="-128"/>
              </a:rPr>
              <a:t>bcr-abl</a:t>
            </a:r>
            <a:r>
              <a:rPr lang="en-US" b="1" smtClean="0">
                <a:latin typeface="Arial" charset="0"/>
                <a:ea typeface="MS PGothic" pitchFamily="34" charset="-128"/>
              </a:rPr>
              <a:t> induces signaling through multiple downstream pathways leading to transformation.</a:t>
            </a:r>
          </a:p>
          <a:p>
            <a:pPr>
              <a:spcBef>
                <a:spcPct val="0"/>
              </a:spcBef>
            </a:pPr>
            <a:r>
              <a:rPr lang="en-US" i="1" smtClean="0">
                <a:latin typeface="Arial" charset="0"/>
                <a:ea typeface="MS PGothic" pitchFamily="34" charset="-128"/>
              </a:rPr>
              <a:t>bcr-abl</a:t>
            </a:r>
            <a:r>
              <a:rPr lang="en-US" smtClean="0">
                <a:latin typeface="Arial" charset="0"/>
                <a:ea typeface="MS PGothic" pitchFamily="34" charset="-128"/>
              </a:rPr>
              <a:t> becomes active through dimerization-induced intermolecular autophosphorylation.</a:t>
            </a:r>
            <a:r>
              <a:rPr lang="en-US" baseline="30000" smtClean="0">
                <a:latin typeface="Arial" charset="0"/>
                <a:ea typeface="MS PGothic" pitchFamily="34" charset="-128"/>
              </a:rPr>
              <a:t>1</a:t>
            </a:r>
          </a:p>
          <a:p>
            <a:pPr>
              <a:spcBef>
                <a:spcPct val="0"/>
              </a:spcBef>
            </a:pPr>
            <a:r>
              <a:rPr lang="en-US" i="1" smtClean="0">
                <a:latin typeface="Arial" charset="0"/>
                <a:ea typeface="MS PGothic" pitchFamily="34" charset="-128"/>
              </a:rPr>
              <a:t>bcr-abl</a:t>
            </a:r>
            <a:r>
              <a:rPr lang="en-US" smtClean="0">
                <a:latin typeface="Arial" charset="0"/>
                <a:ea typeface="MS PGothic" pitchFamily="34" charset="-128"/>
              </a:rPr>
              <a:t> constitutively activates signaling pathways, including the PI3K, STAT and Ras pathways that have been shown to be critical for transformation.</a:t>
            </a:r>
            <a:r>
              <a:rPr lang="en-US" baseline="30000" smtClean="0">
                <a:latin typeface="Arial" charset="0"/>
                <a:ea typeface="MS PGothic" pitchFamily="34" charset="-128"/>
              </a:rPr>
              <a:t>2,3</a:t>
            </a:r>
          </a:p>
          <a:p>
            <a:pPr>
              <a:spcBef>
                <a:spcPct val="0"/>
              </a:spcBef>
            </a:pPr>
            <a:r>
              <a:rPr lang="en-US" smtClean="0">
                <a:latin typeface="Arial" charset="0"/>
                <a:ea typeface="MS PGothic" pitchFamily="34" charset="-128"/>
              </a:rPr>
              <a:t>Mechanisms that have been implicated in the malignant transformation by </a:t>
            </a:r>
            <a:r>
              <a:rPr lang="en-US" i="1" smtClean="0">
                <a:latin typeface="Arial" charset="0"/>
                <a:ea typeface="MS PGothic" pitchFamily="34" charset="-128"/>
              </a:rPr>
              <a:t>bcr-abl</a:t>
            </a:r>
            <a:r>
              <a:rPr lang="en-US" smtClean="0">
                <a:latin typeface="Arial" charset="0"/>
                <a:ea typeface="MS PGothic" pitchFamily="34" charset="-128"/>
              </a:rPr>
              <a:t> include altered adhesion to stroma cells and extracellular matrix, constitutively active mitogenic signaling, genomic instability, and reduced apoptosis.</a:t>
            </a:r>
            <a:r>
              <a:rPr lang="en-US" baseline="30000" smtClean="0">
                <a:latin typeface="Arial" charset="0"/>
                <a:ea typeface="MS PGothic" pitchFamily="34" charset="-128"/>
              </a:rPr>
              <a:t>3</a:t>
            </a:r>
          </a:p>
          <a:p>
            <a:pPr>
              <a:spcBef>
                <a:spcPct val="0"/>
              </a:spcBef>
            </a:pPr>
            <a:r>
              <a:rPr lang="en-US" smtClean="0">
                <a:latin typeface="Arial" charset="0"/>
                <a:ea typeface="MS PGothic" pitchFamily="34" charset="-128"/>
              </a:rPr>
              <a:t>It has long been known that the activity of Src tyrosine kinase is elevated in the presence of the bcr-abl oncoprotein.</a:t>
            </a:r>
            <a:r>
              <a:rPr lang="en-US" baseline="30000" smtClean="0">
                <a:latin typeface="Arial" charset="0"/>
                <a:ea typeface="MS PGothic" pitchFamily="34" charset="-128"/>
              </a:rPr>
              <a:t>2</a:t>
            </a:r>
          </a:p>
        </p:txBody>
      </p:sp>
      <p:sp>
        <p:nvSpPr>
          <p:cNvPr id="19460" name="Rectangle 4"/>
          <p:cNvSpPr>
            <a:spLocks noChangeArrowheads="1"/>
          </p:cNvSpPr>
          <p:nvPr/>
        </p:nvSpPr>
        <p:spPr bwMode="auto">
          <a:xfrm>
            <a:off x="774700" y="7412038"/>
            <a:ext cx="5688013" cy="1514475"/>
          </a:xfrm>
          <a:prstGeom prst="rect">
            <a:avLst/>
          </a:prstGeom>
          <a:noFill/>
          <a:ln w="19050">
            <a:noFill/>
            <a:miter lim="800000"/>
            <a:headEnd/>
            <a:tailEnd/>
          </a:ln>
        </p:spPr>
        <p:txBody>
          <a:bodyPr anchor="b">
            <a:spAutoFit/>
          </a:bodyPr>
          <a:lstStyle/>
          <a:p>
            <a:pPr marL="123825" indent="-123825"/>
            <a:r>
              <a:rPr lang="en-US" sz="1000">
                <a:latin typeface="Calibri" pitchFamily="34" charset="0"/>
              </a:rPr>
              <a:t>MAPK=mitogen-activated protein kinase; PI3K=phosphatidylinositol 3 kinase; </a:t>
            </a:r>
          </a:p>
          <a:p>
            <a:pPr marL="123825" indent="-123825">
              <a:spcAft>
                <a:spcPct val="50000"/>
              </a:spcAft>
            </a:pPr>
            <a:r>
              <a:rPr lang="en-US" sz="1000">
                <a:latin typeface="Calibri" pitchFamily="34" charset="0"/>
              </a:rPr>
              <a:t>STAT=signal transducer and activator of transcription.</a:t>
            </a:r>
            <a:endParaRPr lang="en-US" sz="900" b="1">
              <a:latin typeface="Calibri" pitchFamily="34" charset="0"/>
            </a:endParaRPr>
          </a:p>
          <a:p>
            <a:pPr marL="123825" indent="-123825"/>
            <a:r>
              <a:rPr lang="en-US" sz="1000" b="1">
                <a:latin typeface="Calibri" pitchFamily="34" charset="0"/>
              </a:rPr>
              <a:t>References</a:t>
            </a:r>
          </a:p>
          <a:p>
            <a:pPr marL="123825" indent="-123825"/>
            <a:r>
              <a:rPr lang="en-US" sz="1000">
                <a:latin typeface="Calibri" pitchFamily="34" charset="0"/>
              </a:rPr>
              <a:t>1. Smith KM, Yacobi R, Van Etten RA. Autoinhibition of Bcr-Abl through its Sh3 domain. </a:t>
            </a:r>
            <a:r>
              <a:rPr lang="en-US" sz="1000" i="1">
                <a:latin typeface="Calibri" pitchFamily="34" charset="0"/>
              </a:rPr>
              <a:t>Mol Cell.</a:t>
            </a:r>
            <a:r>
              <a:rPr lang="en-US" sz="1000">
                <a:latin typeface="Calibri" pitchFamily="34" charset="0"/>
              </a:rPr>
              <a:t> 2003;12:27-37.</a:t>
            </a:r>
          </a:p>
          <a:p>
            <a:pPr marL="123825" indent="-123825"/>
            <a:r>
              <a:rPr lang="en-US" sz="1000">
                <a:latin typeface="Calibri" pitchFamily="34" charset="0"/>
              </a:rPr>
              <a:t>2. Walz C, Sattler M. Novel targeted therapies to overcome imatinib mesylate resistance in chronic myeloid leukemia (CML). </a:t>
            </a:r>
            <a:r>
              <a:rPr lang="da-DK" sz="1000" i="1">
                <a:latin typeface="Calibri" pitchFamily="34" charset="0"/>
              </a:rPr>
              <a:t>Crit Rev Oncol Hematol</a:t>
            </a:r>
            <a:r>
              <a:rPr lang="da-DK" sz="1000">
                <a:latin typeface="Calibri" pitchFamily="34" charset="0"/>
              </a:rPr>
              <a:t>. 2006;57:145-164.</a:t>
            </a:r>
          </a:p>
          <a:p>
            <a:pPr marL="123825" indent="-123825"/>
            <a:r>
              <a:rPr lang="en-US" sz="1000">
                <a:latin typeface="Calibri" pitchFamily="34" charset="0"/>
              </a:rPr>
              <a:t>3. Deininger MWN, Goldman JM, Melo JV. The molecular biology of chronic myeloid leukemia. </a:t>
            </a:r>
            <a:r>
              <a:rPr lang="en-US" sz="1000" i="1">
                <a:latin typeface="Calibri" pitchFamily="34" charset="0"/>
              </a:rPr>
              <a:t>Blood.</a:t>
            </a:r>
            <a:r>
              <a:rPr lang="en-US" sz="1000">
                <a:latin typeface="Calibri" pitchFamily="34" charset="0"/>
              </a:rPr>
              <a:t> 2000;96:3343-3356.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80B1FE-3081-40CE-BF14-B19DC5FB48BF}" type="slidenum">
              <a:rPr lang="en-US">
                <a:cs typeface="Arial" charset="0"/>
              </a:rPr>
              <a:pPr fontAlgn="base">
                <a:spcBef>
                  <a:spcPct val="0"/>
                </a:spcBef>
                <a:spcAft>
                  <a:spcPct val="0"/>
                </a:spcAft>
              </a:pPr>
              <a:t>28</a:t>
            </a:fld>
            <a:endParaRPr lang="en-US">
              <a:cs typeface="Arial" charset="0"/>
            </a:endParaRPr>
          </a:p>
        </p:txBody>
      </p:sp>
      <p:sp>
        <p:nvSpPr>
          <p:cNvPr id="2150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1507" name="Rectangle 3"/>
          <p:cNvSpPr>
            <a:spLocks noGrp="1" noChangeArrowheads="1"/>
          </p:cNvSpPr>
          <p:nvPr>
            <p:ph type="body" idx="1"/>
          </p:nvPr>
        </p:nvSpPr>
        <p:spPr bwMode="auto">
          <a:xfrm>
            <a:off x="766763" y="4343400"/>
            <a:ext cx="5324475" cy="4114800"/>
          </a:xfrm>
          <a:noFill/>
        </p:spPr>
        <p:txBody>
          <a:bodyPr wrap="square" numCol="1" anchor="t" anchorCtr="0" compatLnSpc="1">
            <a:prstTxWarp prst="textNoShape">
              <a:avLst/>
            </a:prstTxWarp>
          </a:bodyPr>
          <a:lstStyle/>
          <a:p>
            <a:pPr>
              <a:spcBef>
                <a:spcPct val="0"/>
              </a:spcBef>
            </a:pPr>
            <a:r>
              <a:rPr lang="en-US" b="1" smtClean="0">
                <a:latin typeface="Arial" charset="0"/>
                <a:ea typeface="MS PGothic" pitchFamily="34" charset="-128"/>
              </a:rPr>
              <a:t>	Constitutive activation of </a:t>
            </a:r>
            <a:r>
              <a:rPr lang="en-US" b="1" i="1" smtClean="0">
                <a:latin typeface="Arial" charset="0"/>
                <a:ea typeface="MS PGothic" pitchFamily="34" charset="-128"/>
              </a:rPr>
              <a:t>bcr-abl</a:t>
            </a:r>
            <a:r>
              <a:rPr lang="en-US" b="1" smtClean="0">
                <a:latin typeface="Arial" charset="0"/>
                <a:ea typeface="MS PGothic" pitchFamily="34" charset="-128"/>
              </a:rPr>
              <a:t> induces signaling through multiple downstream pathways leading to transformation.</a:t>
            </a:r>
          </a:p>
          <a:p>
            <a:pPr>
              <a:spcBef>
                <a:spcPct val="0"/>
              </a:spcBef>
            </a:pPr>
            <a:r>
              <a:rPr lang="en-US" i="1" smtClean="0">
                <a:latin typeface="Arial" charset="0"/>
                <a:ea typeface="MS PGothic" pitchFamily="34" charset="-128"/>
              </a:rPr>
              <a:t>bcr-abl</a:t>
            </a:r>
            <a:r>
              <a:rPr lang="en-US" smtClean="0">
                <a:latin typeface="Arial" charset="0"/>
                <a:ea typeface="MS PGothic" pitchFamily="34" charset="-128"/>
              </a:rPr>
              <a:t> becomes active through dimerization-induced intermolecular autophosphorylation.</a:t>
            </a:r>
            <a:r>
              <a:rPr lang="en-US" baseline="30000" smtClean="0">
                <a:latin typeface="Arial" charset="0"/>
                <a:ea typeface="MS PGothic" pitchFamily="34" charset="-128"/>
              </a:rPr>
              <a:t>1</a:t>
            </a:r>
          </a:p>
          <a:p>
            <a:pPr>
              <a:spcBef>
                <a:spcPct val="0"/>
              </a:spcBef>
            </a:pPr>
            <a:r>
              <a:rPr lang="en-US" i="1" smtClean="0">
                <a:latin typeface="Arial" charset="0"/>
                <a:ea typeface="MS PGothic" pitchFamily="34" charset="-128"/>
              </a:rPr>
              <a:t>bcr-abl</a:t>
            </a:r>
            <a:r>
              <a:rPr lang="en-US" smtClean="0">
                <a:latin typeface="Arial" charset="0"/>
                <a:ea typeface="MS PGothic" pitchFamily="34" charset="-128"/>
              </a:rPr>
              <a:t> constitutively activates signaling pathways, including the PI3K, STAT and Ras pathways that have been shown to be critical for transformation.</a:t>
            </a:r>
            <a:r>
              <a:rPr lang="en-US" baseline="30000" smtClean="0">
                <a:latin typeface="Arial" charset="0"/>
                <a:ea typeface="MS PGothic" pitchFamily="34" charset="-128"/>
              </a:rPr>
              <a:t>2,3</a:t>
            </a:r>
          </a:p>
          <a:p>
            <a:pPr>
              <a:spcBef>
                <a:spcPct val="0"/>
              </a:spcBef>
            </a:pPr>
            <a:r>
              <a:rPr lang="en-US" smtClean="0">
                <a:latin typeface="Arial" charset="0"/>
                <a:ea typeface="MS PGothic" pitchFamily="34" charset="-128"/>
              </a:rPr>
              <a:t>Mechanisms that have been implicated in the malignant transformation by </a:t>
            </a:r>
            <a:r>
              <a:rPr lang="en-US" i="1" smtClean="0">
                <a:latin typeface="Arial" charset="0"/>
                <a:ea typeface="MS PGothic" pitchFamily="34" charset="-128"/>
              </a:rPr>
              <a:t>bcr-abl</a:t>
            </a:r>
            <a:r>
              <a:rPr lang="en-US" smtClean="0">
                <a:latin typeface="Arial" charset="0"/>
                <a:ea typeface="MS PGothic" pitchFamily="34" charset="-128"/>
              </a:rPr>
              <a:t> include altered adhesion to stroma cells and extracellular matrix, constitutively active mitogenic signaling, genomic instability, and reduced apoptosis.</a:t>
            </a:r>
            <a:r>
              <a:rPr lang="en-US" baseline="30000" smtClean="0">
                <a:latin typeface="Arial" charset="0"/>
                <a:ea typeface="MS PGothic" pitchFamily="34" charset="-128"/>
              </a:rPr>
              <a:t>3</a:t>
            </a:r>
          </a:p>
          <a:p>
            <a:pPr>
              <a:spcBef>
                <a:spcPct val="0"/>
              </a:spcBef>
            </a:pPr>
            <a:r>
              <a:rPr lang="en-US" smtClean="0">
                <a:latin typeface="Arial" charset="0"/>
                <a:ea typeface="MS PGothic" pitchFamily="34" charset="-128"/>
              </a:rPr>
              <a:t>It has long been known that the activity of Src tyrosine kinase is elevated in the presence of the bcr-abl oncoprotein.</a:t>
            </a:r>
            <a:r>
              <a:rPr lang="en-US" baseline="30000" smtClean="0">
                <a:latin typeface="Arial" charset="0"/>
                <a:ea typeface="MS PGothic" pitchFamily="34" charset="-128"/>
              </a:rPr>
              <a:t>2</a:t>
            </a:r>
          </a:p>
        </p:txBody>
      </p:sp>
      <p:sp>
        <p:nvSpPr>
          <p:cNvPr id="21508" name="Rectangle 4"/>
          <p:cNvSpPr>
            <a:spLocks noChangeArrowheads="1"/>
          </p:cNvSpPr>
          <p:nvPr/>
        </p:nvSpPr>
        <p:spPr bwMode="auto">
          <a:xfrm>
            <a:off x="774700" y="7412038"/>
            <a:ext cx="5688013" cy="1514475"/>
          </a:xfrm>
          <a:prstGeom prst="rect">
            <a:avLst/>
          </a:prstGeom>
          <a:noFill/>
          <a:ln w="19050">
            <a:noFill/>
            <a:miter lim="800000"/>
            <a:headEnd/>
            <a:tailEnd/>
          </a:ln>
        </p:spPr>
        <p:txBody>
          <a:bodyPr anchor="b">
            <a:spAutoFit/>
          </a:bodyPr>
          <a:lstStyle/>
          <a:p>
            <a:pPr marL="123825" indent="-123825"/>
            <a:r>
              <a:rPr lang="en-US" sz="1000">
                <a:latin typeface="Calibri" pitchFamily="34" charset="0"/>
              </a:rPr>
              <a:t>MAPK=mitogen-activated protein kinase; PI3K=phosphatidylinositol 3 kinase; </a:t>
            </a:r>
          </a:p>
          <a:p>
            <a:pPr marL="123825" indent="-123825">
              <a:spcAft>
                <a:spcPct val="50000"/>
              </a:spcAft>
            </a:pPr>
            <a:r>
              <a:rPr lang="en-US" sz="1000">
                <a:latin typeface="Calibri" pitchFamily="34" charset="0"/>
              </a:rPr>
              <a:t>STAT=signal transducer and activator of transcription.</a:t>
            </a:r>
            <a:endParaRPr lang="en-US" sz="900" b="1">
              <a:latin typeface="Calibri" pitchFamily="34" charset="0"/>
            </a:endParaRPr>
          </a:p>
          <a:p>
            <a:pPr marL="123825" indent="-123825"/>
            <a:r>
              <a:rPr lang="en-US" sz="1000" b="1">
                <a:latin typeface="Calibri" pitchFamily="34" charset="0"/>
              </a:rPr>
              <a:t>References</a:t>
            </a:r>
          </a:p>
          <a:p>
            <a:pPr marL="123825" indent="-123825"/>
            <a:r>
              <a:rPr lang="en-US" sz="1000">
                <a:latin typeface="Calibri" pitchFamily="34" charset="0"/>
              </a:rPr>
              <a:t>1. Smith KM, Yacobi R, Van Etten RA. Autoinhibition of Bcr-Abl through its Sh3 domain. </a:t>
            </a:r>
            <a:r>
              <a:rPr lang="en-US" sz="1000" i="1">
                <a:latin typeface="Calibri" pitchFamily="34" charset="0"/>
              </a:rPr>
              <a:t>Mol Cell.</a:t>
            </a:r>
            <a:r>
              <a:rPr lang="en-US" sz="1000">
                <a:latin typeface="Calibri" pitchFamily="34" charset="0"/>
              </a:rPr>
              <a:t> 2003;12:27-37.</a:t>
            </a:r>
          </a:p>
          <a:p>
            <a:pPr marL="123825" indent="-123825"/>
            <a:r>
              <a:rPr lang="en-US" sz="1000">
                <a:latin typeface="Calibri" pitchFamily="34" charset="0"/>
              </a:rPr>
              <a:t>2. Walz C, Sattler M. Novel targeted therapies to overcome imatinib mesylate resistance in chronic myeloid leukemia (CML). </a:t>
            </a:r>
            <a:r>
              <a:rPr lang="da-DK" sz="1000" i="1">
                <a:latin typeface="Calibri" pitchFamily="34" charset="0"/>
              </a:rPr>
              <a:t>Crit Rev Oncol Hematol</a:t>
            </a:r>
            <a:r>
              <a:rPr lang="da-DK" sz="1000">
                <a:latin typeface="Calibri" pitchFamily="34" charset="0"/>
              </a:rPr>
              <a:t>. 2006;57:145-164.</a:t>
            </a:r>
          </a:p>
          <a:p>
            <a:pPr marL="123825" indent="-123825"/>
            <a:r>
              <a:rPr lang="en-US" sz="1000">
                <a:latin typeface="Calibri" pitchFamily="34" charset="0"/>
              </a:rPr>
              <a:t>3. Deininger MWN, Goldman JM, Melo JV. The molecular biology of chronic myeloid leukemia. </a:t>
            </a:r>
            <a:r>
              <a:rPr lang="en-US" sz="1000" i="1">
                <a:latin typeface="Calibri" pitchFamily="34" charset="0"/>
              </a:rPr>
              <a:t>Blood.</a:t>
            </a:r>
            <a:r>
              <a:rPr lang="en-US" sz="1000">
                <a:latin typeface="Calibri" pitchFamily="34" charset="0"/>
              </a:rPr>
              <a:t> 2000;96:3343-3356.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E60DDCA-3B18-4961-A5DF-37E8C7F0E391}" type="slidenum">
              <a:rPr lang="en-GB" smtClean="0">
                <a:cs typeface="Arial" charset="0"/>
              </a:rPr>
              <a:pPr/>
              <a:t>29</a:t>
            </a:fld>
            <a:endParaRPr lang="en-GB" smtClean="0">
              <a:cs typeface="Arial" charset="0"/>
            </a:endParaRPr>
          </a:p>
        </p:txBody>
      </p:sp>
      <p:sp>
        <p:nvSpPr>
          <p:cNvPr id="491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AF6DDA9-11E8-446B-8012-47BA80E48FD0}" type="slidenum">
              <a:rPr lang="en-US" sz="1200">
                <a:latin typeface="Bodoni SvtyTwo OS ITC TT-BookIt" charset="0"/>
                <a:ea typeface="MS PGothic" pitchFamily="34" charset="-128"/>
              </a:rPr>
              <a:pPr algn="r"/>
              <a:t>29</a:t>
            </a:fld>
            <a:endParaRPr lang="en-US" sz="1200">
              <a:latin typeface="Bodoni SvtyTwo OS ITC TT-BookIt" charset="0"/>
              <a:ea typeface="MS PGothic" pitchFamily="34" charset="-128"/>
            </a:endParaRPr>
          </a:p>
        </p:txBody>
      </p:sp>
      <p:sp>
        <p:nvSpPr>
          <p:cNvPr id="49156" name="Rectangle 2"/>
          <p:cNvSpPr>
            <a:spLocks noGrp="1" noRot="1" noChangeAspect="1" noChangeArrowheads="1" noTextEdit="1"/>
          </p:cNvSpPr>
          <p:nvPr>
            <p:ph type="sldImg"/>
          </p:nvPr>
        </p:nvSpPr>
        <p:spPr>
          <a:xfrm>
            <a:off x="954088" y="536575"/>
            <a:ext cx="4959350" cy="3721100"/>
          </a:xfrm>
          <a:ln/>
        </p:spPr>
      </p:sp>
      <p:sp>
        <p:nvSpPr>
          <p:cNvPr id="49157" name="Rectangle 3"/>
          <p:cNvSpPr>
            <a:spLocks noGrp="1" noChangeArrowheads="1"/>
          </p:cNvSpPr>
          <p:nvPr>
            <p:ph type="body" idx="1"/>
          </p:nvPr>
        </p:nvSpPr>
        <p:spPr>
          <a:xfrm>
            <a:off x="687388" y="4343400"/>
            <a:ext cx="5483225" cy="4116388"/>
          </a:xfrm>
          <a:noFill/>
          <a:ln>
            <a:solidFill>
              <a:srgbClr val="000000"/>
            </a:solidFill>
          </a:ln>
        </p:spPr>
        <p:txBody>
          <a:bodyPr lIns="91386" tIns="45692" rIns="91386" bIns="45692"/>
          <a:lstStyle/>
          <a:p>
            <a:pPr eaLnBrk="1" hangingPunct="1"/>
            <a:r>
              <a:rPr lang="en-US" b="1" smtClean="0">
                <a:cs typeface="Arial" charset="0"/>
              </a:rPr>
              <a:t>Core</a:t>
            </a:r>
          </a:p>
          <a:p>
            <a:pPr eaLnBrk="1" hangingPunct="1"/>
            <a:endParaRPr lang="en-US" smtClean="0">
              <a:cs typeface="Arial" charset="0"/>
            </a:endParaRPr>
          </a:p>
          <a:p>
            <a:pPr eaLnBrk="1" hangingPunct="1"/>
            <a:r>
              <a:rPr lang="en-US" smtClean="0">
                <a:cs typeface="Arial" charset="0"/>
              </a:rPr>
              <a:t>In the Phase III IRIS trial comparing interferon alfa with imatinib mesylate, patient responses to imatinib continued to improve with prolonged time on imatinib. </a:t>
            </a:r>
          </a:p>
          <a:p>
            <a:pPr eaLnBrk="1" hangingPunct="1"/>
            <a:r>
              <a:rPr lang="en-US" smtClean="0">
                <a:cs typeface="Arial" charset="0"/>
              </a:rPr>
              <a:t>This is most clearly seen in complete cytogenetic responses (CCRs), which increased from 69% at 12 months to 87% at 60 months. </a:t>
            </a:r>
          </a:p>
          <a:p>
            <a:pPr eaLnBrk="1" hangingPunct="1"/>
            <a:endParaRPr lang="es-ES" smtClean="0">
              <a:cs typeface="Arial" charset="0"/>
            </a:endParaRPr>
          </a:p>
          <a:p>
            <a:pPr eaLnBrk="1" hangingPunct="1"/>
            <a:r>
              <a:rPr lang="es-ES" smtClean="0">
                <a:cs typeface="Arial" charset="0"/>
              </a:rPr>
              <a:t>CP: chronic phase; CHR: complete hematologic response; MCR: major cytogenetic response; CCR: complete cytogenetic response</a:t>
            </a:r>
          </a:p>
          <a:p>
            <a:pPr eaLnBrk="1" hangingPunct="1"/>
            <a:endParaRPr lang="es-ES" smtClean="0">
              <a:cs typeface="Arial" charset="0"/>
            </a:endParaRPr>
          </a:p>
          <a:p>
            <a:pPr eaLnBrk="1" hangingPunct="1"/>
            <a:r>
              <a:rPr lang="es-ES" smtClean="0">
                <a:cs typeface="Arial" charset="0"/>
              </a:rPr>
              <a:t>REFERENCES:</a:t>
            </a:r>
          </a:p>
          <a:p>
            <a:pPr eaLnBrk="1" hangingPunct="1"/>
            <a:r>
              <a:rPr lang="en-US" smtClean="0">
                <a:cs typeface="Arial" charset="0"/>
              </a:rPr>
              <a:t>Druker BJ, Guilhot F, O’Brien SG, et al for the IRIS Investigators. Five-year follow-up of patients receiving imatinib for chronic myeloid leukemia. </a:t>
            </a:r>
            <a:r>
              <a:rPr lang="en-US" i="1" smtClean="0">
                <a:cs typeface="Arial" charset="0"/>
              </a:rPr>
              <a:t>N Engl J Med</a:t>
            </a:r>
            <a:r>
              <a:rPr lang="en-US" smtClean="0">
                <a:cs typeface="Arial" charset="0"/>
              </a:rPr>
              <a:t> 2006;355:2408-2417.</a:t>
            </a:r>
            <a:endParaRPr lang="es-ES" smtClean="0">
              <a:cs typeface="Arial" charset="0"/>
            </a:endParaRPr>
          </a:p>
        </p:txBody>
      </p:sp>
      <p:sp>
        <p:nvSpPr>
          <p:cNvPr id="49158" name="Rectangle 4"/>
          <p:cNvSpPr>
            <a:spLocks noChangeArrowheads="1"/>
          </p:cNvSpPr>
          <p:nvPr/>
        </p:nvSpPr>
        <p:spPr bwMode="auto">
          <a:xfrm>
            <a:off x="771525" y="8197850"/>
            <a:ext cx="5219700" cy="684213"/>
          </a:xfrm>
          <a:prstGeom prst="rect">
            <a:avLst/>
          </a:prstGeom>
          <a:noFill/>
          <a:ln w="9525">
            <a:noFill/>
            <a:miter lim="800000"/>
            <a:headEnd/>
            <a:tailEnd/>
          </a:ln>
        </p:spPr>
        <p:txBody>
          <a:bodyPr lIns="90534" tIns="45267" rIns="90534" bIns="45267" anchor="b">
            <a:spAutoFit/>
          </a:bodyPr>
          <a:lstStyle/>
          <a:p>
            <a:pPr defTabSz="904875">
              <a:spcBef>
                <a:spcPct val="30000"/>
              </a:spcBef>
            </a:pPr>
            <a:r>
              <a:rPr lang="it-IT" sz="1000">
                <a:latin typeface="Bodoni SvtyTwo OS ITC TT-BookIt" charset="0"/>
                <a:ea typeface="MS PGothic" pitchFamily="34" charset="-128"/>
              </a:rPr>
              <a:t>Druker BJ, Guilhot F, O'Brien </a:t>
            </a:r>
            <a:r>
              <a:rPr lang="en-US" sz="1000">
                <a:latin typeface="Bodoni SvtyTwo OS ITC TT-BookIt" charset="0"/>
                <a:ea typeface="MS PGothic" pitchFamily="34" charset="-128"/>
              </a:rPr>
              <a:t>S, et al. Long-term benefits of imatinib (IM) for patients newly diagnosed with chronic myelogenous leukemia in chronic phase (CML-CP): The 5-year update from the IRIS study. In: Program/proceedings of the 42nd Annual Meeting of the American Society of Clinical Oncology; June 2-6, 2006; Atlanta, Ga. Abstract 6506.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http://www.ncbi.nlm.nih.gov/pmc/articles/PMC2804470/?tool=pmcentrez</a:t>
            </a:r>
            <a:endParaRPr lang="en-GB" dirty="0"/>
          </a:p>
        </p:txBody>
      </p:sp>
      <p:sp>
        <p:nvSpPr>
          <p:cNvPr id="4" name="Slide Number Placeholder 3"/>
          <p:cNvSpPr>
            <a:spLocks noGrp="1"/>
          </p:cNvSpPr>
          <p:nvPr>
            <p:ph type="sldNum" sz="quarter" idx="10"/>
          </p:nvPr>
        </p:nvSpPr>
        <p:spPr/>
        <p:txBody>
          <a:bodyPr/>
          <a:lstStyle/>
          <a:p>
            <a:pPr>
              <a:defRPr/>
            </a:pPr>
            <a:fld id="{6A193340-E727-4380-99B3-D61B226CE4A5}" type="slidenum">
              <a:rPr lang="en-GB" smtClean="0"/>
              <a:pPr>
                <a:defRPr/>
              </a:pPr>
              <a:t>33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D4705AB-9AE9-4B1B-879D-39EB58B2940C}" type="slidenum">
              <a:rPr lang="en-GB" smtClean="0">
                <a:cs typeface="Arial" charset="0"/>
              </a:rPr>
              <a:pPr/>
              <a:t>34</a:t>
            </a:fld>
            <a:endParaRPr lang="en-GB" smtClean="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GB" smtClean="0">
                <a:cs typeface="Arial" charset="0"/>
              </a:rPr>
              <a:t>FLT3, a member of the receptor tyrosine kinase (RTK) class III, is preferentially expressed on the surface of a high proportion of acute myeloid leukemia (AML) and B-lineage acute lymphocytic leukemia (ALL) cells in addition to hematopoietic stem cells, brain, placenta and liver. An interaction of FLT3 and its ligand has been shown to play an important role in the survival, proliferation and differentiation of not only normal hematopoetic cells but also leukemia cells. Mutations of the FLT3 gene was first reported as an internal tandem duplication (ITD) of the juxtamembrane (JM) domain-coding sequence, subsequently as a missense mutation of D835 within a kinase domain. ITD- and D835-mutations are essentially found in AML and their frequencies are approximately 20 and 6% of adults with AML, respectively. Thus, mutation of the FLT3 gene is so far the most frequent genetic alteration reported to be involved in AML. Several large-scale studies in well-documented patients published to date have demonstrated that ITD-mutation is strongly associated with leukocytosis and a poor prognosis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D09E68-977A-4D30-88C1-F02B8F31AA3B}" type="slidenum">
              <a:rPr lang="en-GB" smtClean="0">
                <a:cs typeface="Arial" charset="0"/>
              </a:rPr>
              <a:pPr/>
              <a:t>37</a:t>
            </a:fld>
            <a:endParaRPr lang="en-GB" smtClean="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GB" smtClean="0">
                <a:cs typeface="Arial" charset="0"/>
              </a:rPr>
              <a:t>The left panel illustrates the nuclear factor kappa B (NF-kB) functioning in a cancer cell. NF-kB is primarily bound to inhibitor of</a:t>
            </a:r>
          </a:p>
          <a:p>
            <a:pPr eaLnBrk="1" hangingPunct="1"/>
            <a:r>
              <a:rPr lang="en-GB" smtClean="0">
                <a:cs typeface="Arial" charset="0"/>
              </a:rPr>
              <a:t>kappa B (IkB) in the cytosol. As IkB is degraded by the proteasome, NF-kB is freed and diffused into the cell nucleus. In the nucleus, NF-kB</a:t>
            </a:r>
          </a:p>
          <a:p>
            <a:pPr eaLnBrk="1" hangingPunct="1"/>
            <a:r>
              <a:rPr lang="en-GB" smtClean="0">
                <a:cs typeface="Arial" charset="0"/>
              </a:rPr>
              <a:t>promotes the expression of key proliferative compounds that promote cancer cell survival and proliferation. The right panel illustrates</a:t>
            </a:r>
          </a:p>
          <a:p>
            <a:pPr eaLnBrk="1" hangingPunct="1"/>
            <a:r>
              <a:rPr lang="en-GB" smtClean="0">
                <a:cs typeface="Arial" charset="0"/>
              </a:rPr>
              <a:t>how bortezomib disrupts the action of NF-kB. Illustration by Taina Litwak, CMI.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D65FF720-8039-4288-94C0-A4BC83A89CB8}" type="slidenum">
              <a:rPr lang="en-GB" smtClean="0"/>
              <a:pPr>
                <a:defRPr/>
              </a:pPr>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B77C4C48-EEEF-47FE-AEA7-17D832BCB4E7}"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E7D1FD03-91C5-43E0-9CC5-8C9104A8CCBD}"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AD2C80DB-4EF9-45B7-9F17-D4C7B84F288D}"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95718306-2ACC-4846-9EC4-995F03181CA3}" type="slidenum">
              <a:rPr lang="en-GB" smtClean="0"/>
              <a:pPr>
                <a:defRPr/>
              </a:pPr>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11158466-F690-4D59-BC5C-3A9EE7B5B447}" type="slidenum">
              <a:rPr lang="en-GB" smtClean="0"/>
              <a:pPr>
                <a:defRPr/>
              </a:pPr>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GB"/>
          </a:p>
        </p:txBody>
      </p:sp>
      <p:sp>
        <p:nvSpPr>
          <p:cNvPr id="8" name="Footer Placeholder 7"/>
          <p:cNvSpPr>
            <a:spLocks noGrp="1"/>
          </p:cNvSpPr>
          <p:nvPr>
            <p:ph type="ftr" sz="quarter" idx="11"/>
          </p:nvPr>
        </p:nvSpPr>
        <p:spPr/>
        <p:txBody>
          <a:bodyPr/>
          <a:lstStyle>
            <a:extLst/>
          </a:lstStyle>
          <a:p>
            <a:pPr>
              <a:defRPr/>
            </a:pPr>
            <a:endParaRPr lang="en-GB"/>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7890142E-1D27-4170-9F3C-20902989C5E1}"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GB"/>
          </a:p>
        </p:txBody>
      </p:sp>
      <p:sp>
        <p:nvSpPr>
          <p:cNvPr id="4" name="Footer Placeholder 3"/>
          <p:cNvSpPr>
            <a:spLocks noGrp="1"/>
          </p:cNvSpPr>
          <p:nvPr>
            <p:ph type="ftr" sz="quarter" idx="11"/>
          </p:nvPr>
        </p:nvSpPr>
        <p:spPr/>
        <p:txBody>
          <a:bodyPr/>
          <a:lstStyle>
            <a:extLst/>
          </a:lstStyle>
          <a:p>
            <a:pPr>
              <a:defRPr/>
            </a:pPr>
            <a:endParaRPr lang="en-GB"/>
          </a:p>
        </p:txBody>
      </p:sp>
      <p:sp>
        <p:nvSpPr>
          <p:cNvPr id="5" name="Slide Number Placeholder 4"/>
          <p:cNvSpPr>
            <a:spLocks noGrp="1"/>
          </p:cNvSpPr>
          <p:nvPr>
            <p:ph type="sldNum" sz="quarter" idx="12"/>
          </p:nvPr>
        </p:nvSpPr>
        <p:spPr/>
        <p:txBody>
          <a:bodyPr/>
          <a:lstStyle>
            <a:extLst/>
          </a:lstStyle>
          <a:p>
            <a:pPr>
              <a:defRPr/>
            </a:pPr>
            <a:fld id="{0DF3B768-8B30-47A9-B577-078172354AB7}" type="slidenum">
              <a:rPr lang="en-GB" smtClean="0"/>
              <a:pPr>
                <a:defRPr/>
              </a:pPr>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GB"/>
          </a:p>
        </p:txBody>
      </p:sp>
      <p:sp>
        <p:nvSpPr>
          <p:cNvPr id="3" name="Footer Placeholder 2"/>
          <p:cNvSpPr>
            <a:spLocks noGrp="1"/>
          </p:cNvSpPr>
          <p:nvPr>
            <p:ph type="ftr" sz="quarter" idx="11"/>
          </p:nvPr>
        </p:nvSpPr>
        <p:spPr/>
        <p:txBody>
          <a:bodyPr/>
          <a:lstStyle>
            <a:extLst/>
          </a:lstStyle>
          <a:p>
            <a:pPr>
              <a:defRPr/>
            </a:pPr>
            <a:endParaRPr lang="en-GB"/>
          </a:p>
        </p:txBody>
      </p:sp>
      <p:sp>
        <p:nvSpPr>
          <p:cNvPr id="4" name="Slide Number Placeholder 3"/>
          <p:cNvSpPr>
            <a:spLocks noGrp="1"/>
          </p:cNvSpPr>
          <p:nvPr>
            <p:ph type="sldNum" sz="quarter" idx="12"/>
          </p:nvPr>
        </p:nvSpPr>
        <p:spPr/>
        <p:txBody>
          <a:bodyPr/>
          <a:lstStyle>
            <a:extLst/>
          </a:lstStyle>
          <a:p>
            <a:pPr>
              <a:defRPr/>
            </a:pPr>
            <a:fld id="{4698E92C-BD97-44DA-938E-68AC81E8A72D}"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C9DDE68A-7ABE-45EF-9E07-407AE835B0E3}" type="slidenum">
              <a:rPr lang="en-GB" smtClean="0"/>
              <a:pPr>
                <a:defRPr/>
              </a:pPr>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310693AF-1C58-4201-9E59-65B1D270E23E}" type="slidenum">
              <a:rPr lang="en-GB" smtClean="0"/>
              <a:pPr>
                <a:defRPr/>
              </a:pPr>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24130477-8692-4E8D-AB95-5C2AEF356099}" type="slidenum">
              <a:rPr lang="en-GB" smtClean="0"/>
              <a:pPr>
                <a:defRPr/>
              </a:pPr>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Thymine" TargetMode="External"/><Relationship Id="rId2" Type="http://schemas.openxmlformats.org/officeDocument/2006/relationships/hyperlink" Target="http://en.wikipedia.org/wiki/Cytosine" TargetMode="External"/><Relationship Id="rId1" Type="http://schemas.openxmlformats.org/officeDocument/2006/relationships/slideLayout" Target="../slideLayouts/slideLayout2.xml"/><Relationship Id="rId5" Type="http://schemas.openxmlformats.org/officeDocument/2006/relationships/hyperlink" Target="http://en.wikipedia.org/wiki/Isoleucine" TargetMode="External"/><Relationship Id="rId4" Type="http://schemas.openxmlformats.org/officeDocument/2006/relationships/hyperlink" Target="http://en.wikipedia.org/wiki/Threonin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ncbi.nlm.nih.gov/entrez/utils/fref.fcgi?PrId=3051&amp;itool=AbstractPlus-def&amp;uid=18574011&amp;db=pubmed&amp;url=http://www.ajhp.org/cgi/pmidlookup?view=long&amp;pmid=1857401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576" y="476672"/>
            <a:ext cx="7772400" cy="1920875"/>
          </a:xfrm>
        </p:spPr>
        <p:txBody>
          <a:bodyPr>
            <a:normAutofit/>
          </a:bodyPr>
          <a:lstStyle/>
          <a:p>
            <a:pPr eaLnBrk="1" hangingPunct="1">
              <a:defRPr/>
            </a:pPr>
            <a:r>
              <a:rPr lang="en-US" sz="6000" dirty="0" smtClean="0">
                <a:solidFill>
                  <a:schemeClr val="hlink"/>
                </a:solidFill>
                <a:effectLst/>
                <a:latin typeface="Arial" pitchFamily="34" charset="0"/>
                <a:cs typeface="Arial" pitchFamily="34" charset="0"/>
              </a:rPr>
              <a:t>Designed drugs: </a:t>
            </a:r>
            <a:r>
              <a:rPr lang="en-GB" sz="6000" dirty="0" smtClean="0">
                <a:solidFill>
                  <a:schemeClr val="hlink"/>
                </a:solidFill>
                <a:effectLst/>
                <a:latin typeface="Arial" pitchFamily="34" charset="0"/>
                <a:cs typeface="Arial" pitchFamily="34" charset="0"/>
              </a:rPr>
              <a:t>targeted therapeutics</a:t>
            </a:r>
            <a:endParaRPr lang="en-GB" sz="6000" dirty="0" smtClean="0">
              <a:solidFill>
                <a:schemeClr val="hlink"/>
              </a:solidFill>
              <a:effectLst/>
              <a:latin typeface="Arial" pitchFamily="34" charset="0"/>
              <a:cs typeface="Arial" pitchFamily="34" charset="0"/>
            </a:endParaRPr>
          </a:p>
        </p:txBody>
      </p:sp>
      <p:sp>
        <p:nvSpPr>
          <p:cNvPr id="5123" name="Rectangle 3"/>
          <p:cNvSpPr>
            <a:spLocks noGrp="1" noChangeArrowheads="1"/>
          </p:cNvSpPr>
          <p:nvPr>
            <p:ph type="subTitle" idx="1"/>
          </p:nvPr>
        </p:nvSpPr>
        <p:spPr>
          <a:xfrm>
            <a:off x="1116013" y="3140968"/>
            <a:ext cx="7128395" cy="2472432"/>
          </a:xfrm>
        </p:spPr>
        <p:txBody>
          <a:bodyPr>
            <a:noAutofit/>
          </a:bodyPr>
          <a:lstStyle/>
          <a:p>
            <a:pPr eaLnBrk="1" hangingPunct="1">
              <a:defRPr/>
            </a:pPr>
            <a:r>
              <a:rPr lang="en-GB" dirty="0" smtClean="0">
                <a:latin typeface="Arial" pitchFamily="34" charset="0"/>
                <a:cs typeface="Arial" pitchFamily="34" charset="0"/>
              </a:rPr>
              <a:t>Dr Gareth Gerrard</a:t>
            </a:r>
          </a:p>
          <a:p>
            <a:pPr eaLnBrk="1" hangingPunct="1">
              <a:defRPr/>
            </a:pPr>
            <a:r>
              <a:rPr lang="en-GB" sz="2000" dirty="0" smtClean="0">
                <a:latin typeface="Arial" pitchFamily="34" charset="0"/>
                <a:cs typeface="Arial" pitchFamily="34" charset="0"/>
              </a:rPr>
              <a:t>Imperial Molecular Pathology,</a:t>
            </a:r>
          </a:p>
          <a:p>
            <a:pPr eaLnBrk="1" hangingPunct="1">
              <a:defRPr/>
            </a:pPr>
            <a:r>
              <a:rPr lang="en-GB" sz="2000" dirty="0" smtClean="0">
                <a:latin typeface="Arial" pitchFamily="34" charset="0"/>
                <a:cs typeface="Arial" pitchFamily="34" charset="0"/>
              </a:rPr>
              <a:t>Centre for Haematology,</a:t>
            </a:r>
          </a:p>
          <a:p>
            <a:pPr eaLnBrk="1" hangingPunct="1">
              <a:defRPr/>
            </a:pPr>
            <a:r>
              <a:rPr lang="en-GB" sz="2000" dirty="0" smtClean="0">
                <a:latin typeface="Arial" pitchFamily="34" charset="0"/>
                <a:cs typeface="Arial" pitchFamily="34" charset="0"/>
              </a:rPr>
              <a:t>Faculty of Medicine,</a:t>
            </a:r>
          </a:p>
          <a:p>
            <a:pPr eaLnBrk="1" hangingPunct="1">
              <a:defRPr/>
            </a:pPr>
            <a:r>
              <a:rPr lang="en-GB" sz="2000" dirty="0" smtClean="0">
                <a:latin typeface="Arial" pitchFamily="34" charset="0"/>
                <a:cs typeface="Arial" pitchFamily="34" charset="0"/>
              </a:rPr>
              <a:t>Imperial College London, </a:t>
            </a:r>
          </a:p>
          <a:p>
            <a:pPr eaLnBrk="1" hangingPunct="1">
              <a:defRPr/>
            </a:pPr>
            <a:r>
              <a:rPr lang="en-GB" sz="2000" dirty="0" smtClean="0">
                <a:latin typeface="Arial" pitchFamily="34" charset="0"/>
                <a:cs typeface="Arial" pitchFamily="34" charset="0"/>
              </a:rPr>
              <a:t>Hammersmith Hospital </a:t>
            </a:r>
          </a:p>
          <a:p>
            <a:pPr eaLnBrk="1" hangingPunct="1">
              <a:defRPr/>
            </a:pPr>
            <a:r>
              <a:rPr lang="en-GB" sz="2000" dirty="0" smtClean="0">
                <a:latin typeface="Arial" pitchFamily="34" charset="0"/>
                <a:cs typeface="Arial" pitchFamily="34" charset="0"/>
              </a:rPr>
              <a:t>g.gerrard@imperial.ac.uk</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normAutofit fontScale="90000"/>
          </a:bodyPr>
          <a:lstStyle/>
          <a:p>
            <a:pPr eaLnBrk="1" hangingPunct="1">
              <a:defRPr/>
            </a:pPr>
            <a:r>
              <a:rPr lang="en-GB" dirty="0" err="1" smtClean="0">
                <a:solidFill>
                  <a:schemeClr val="hlink"/>
                </a:solidFill>
              </a:rPr>
              <a:t>Catagories</a:t>
            </a:r>
            <a:r>
              <a:rPr lang="en-GB" dirty="0" smtClean="0">
                <a:solidFill>
                  <a:schemeClr val="hlink"/>
                </a:solidFill>
              </a:rPr>
              <a:t> of Targeted Therapies</a:t>
            </a:r>
          </a:p>
        </p:txBody>
      </p:sp>
      <p:sp>
        <p:nvSpPr>
          <p:cNvPr id="72707" name="Rectangle 3"/>
          <p:cNvSpPr>
            <a:spLocks noGrp="1" noChangeArrowheads="1"/>
          </p:cNvSpPr>
          <p:nvPr>
            <p:ph idx="1"/>
          </p:nvPr>
        </p:nvSpPr>
        <p:spPr>
          <a:xfrm>
            <a:off x="457200" y="1600200"/>
            <a:ext cx="8229600" cy="4997450"/>
          </a:xfrm>
        </p:spPr>
        <p:txBody>
          <a:bodyPr/>
          <a:lstStyle/>
          <a:p>
            <a:pPr marL="609600" indent="-609600" eaLnBrk="1" hangingPunct="1">
              <a:lnSpc>
                <a:spcPct val="90000"/>
              </a:lnSpc>
              <a:buFont typeface="Wingdings" pitchFamily="2" charset="2"/>
              <a:buAutoNum type="arabicPeriod"/>
              <a:defRPr/>
            </a:pPr>
            <a:r>
              <a:rPr lang="en-GB" sz="3600" dirty="0" smtClean="0"/>
              <a:t>Antibodies:</a:t>
            </a:r>
          </a:p>
          <a:p>
            <a:pPr marL="990600" lvl="1" indent="-533400" eaLnBrk="1" hangingPunct="1">
              <a:lnSpc>
                <a:spcPct val="90000"/>
              </a:lnSpc>
              <a:defRPr/>
            </a:pPr>
            <a:r>
              <a:rPr lang="en-GB" sz="3200" dirty="0" smtClean="0"/>
              <a:t>‘Naked’</a:t>
            </a:r>
          </a:p>
          <a:p>
            <a:pPr marL="990600" lvl="1" indent="-533400" eaLnBrk="1" hangingPunct="1">
              <a:lnSpc>
                <a:spcPct val="90000"/>
              </a:lnSpc>
              <a:defRPr/>
            </a:pPr>
            <a:r>
              <a:rPr lang="en-GB" sz="3200" dirty="0" smtClean="0"/>
              <a:t>Conjugated</a:t>
            </a:r>
          </a:p>
          <a:p>
            <a:pPr marL="990600" lvl="1" indent="-533400" eaLnBrk="1" hangingPunct="1">
              <a:lnSpc>
                <a:spcPct val="90000"/>
              </a:lnSpc>
              <a:defRPr/>
            </a:pPr>
            <a:endParaRPr lang="en-GB" sz="3200" dirty="0" smtClean="0"/>
          </a:p>
          <a:p>
            <a:pPr marL="609600" indent="-609600" eaLnBrk="1" hangingPunct="1">
              <a:lnSpc>
                <a:spcPct val="90000"/>
              </a:lnSpc>
              <a:buFont typeface="Wingdings" pitchFamily="2" charset="2"/>
              <a:buAutoNum type="arabicPeriod"/>
              <a:defRPr/>
            </a:pPr>
            <a:r>
              <a:rPr lang="en-GB" sz="3600" dirty="0" smtClean="0"/>
              <a:t>Small molecule inhibitors:</a:t>
            </a:r>
          </a:p>
          <a:p>
            <a:pPr marL="990600" lvl="1" indent="-533400" eaLnBrk="1" hangingPunct="1">
              <a:lnSpc>
                <a:spcPct val="90000"/>
              </a:lnSpc>
              <a:defRPr/>
            </a:pPr>
            <a:r>
              <a:rPr lang="en-GB" sz="3200" dirty="0" smtClean="0"/>
              <a:t>Kinase Inhibitors</a:t>
            </a:r>
          </a:p>
          <a:p>
            <a:pPr marL="990600" lvl="1" indent="-533400" eaLnBrk="1" hangingPunct="1">
              <a:lnSpc>
                <a:spcPct val="90000"/>
              </a:lnSpc>
              <a:defRPr/>
            </a:pPr>
            <a:r>
              <a:rPr lang="en-GB" sz="3200" dirty="0" smtClean="0"/>
              <a:t>Differentiation Agents</a:t>
            </a:r>
          </a:p>
          <a:p>
            <a:pPr marL="990600" lvl="1" indent="-533400" eaLnBrk="1" hangingPunct="1">
              <a:lnSpc>
                <a:spcPct val="90000"/>
              </a:lnSpc>
              <a:defRPr/>
            </a:pPr>
            <a:r>
              <a:rPr lang="en-GB" sz="3200" dirty="0" err="1" smtClean="0"/>
              <a:t>Proteosome</a:t>
            </a:r>
            <a:r>
              <a:rPr lang="en-GB" sz="3200" dirty="0" smtClean="0"/>
              <a:t> Inhibitors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normAutofit/>
          </a:bodyPr>
          <a:lstStyle/>
          <a:p>
            <a:pPr eaLnBrk="1" hangingPunct="1">
              <a:defRPr/>
            </a:pPr>
            <a:r>
              <a:rPr lang="en-GB" sz="4000" dirty="0" smtClean="0">
                <a:solidFill>
                  <a:schemeClr val="hlink"/>
                </a:solidFill>
              </a:rPr>
              <a:t>1.Antibodies</a:t>
            </a:r>
          </a:p>
        </p:txBody>
      </p:sp>
      <p:sp>
        <p:nvSpPr>
          <p:cNvPr id="50179" name="Rectangle 3"/>
          <p:cNvSpPr>
            <a:spLocks noGrp="1" noChangeArrowheads="1"/>
          </p:cNvSpPr>
          <p:nvPr>
            <p:ph idx="1"/>
          </p:nvPr>
        </p:nvSpPr>
        <p:spPr>
          <a:xfrm>
            <a:off x="250825" y="1628800"/>
            <a:ext cx="8893175" cy="5013325"/>
          </a:xfrm>
        </p:spPr>
        <p:txBody>
          <a:bodyPr>
            <a:normAutofit/>
          </a:bodyPr>
          <a:lstStyle/>
          <a:p>
            <a:pPr eaLnBrk="1" hangingPunct="1">
              <a:defRPr/>
            </a:pPr>
            <a:r>
              <a:rPr lang="en-GB" dirty="0" smtClean="0"/>
              <a:t>High affinity binding</a:t>
            </a:r>
          </a:p>
          <a:p>
            <a:pPr eaLnBrk="1" hangingPunct="1">
              <a:defRPr/>
            </a:pPr>
            <a:r>
              <a:rPr lang="en-GB" dirty="0" smtClean="0"/>
              <a:t>Create anti-tumour effect by:</a:t>
            </a:r>
          </a:p>
          <a:p>
            <a:pPr lvl="1" eaLnBrk="1" hangingPunct="1">
              <a:defRPr/>
            </a:pPr>
            <a:r>
              <a:rPr lang="en-GB" dirty="0" smtClean="0"/>
              <a:t>Cell-mediated </a:t>
            </a:r>
            <a:r>
              <a:rPr lang="en-GB" dirty="0" err="1" smtClean="0"/>
              <a:t>cytotoxicity</a:t>
            </a:r>
            <a:r>
              <a:rPr lang="en-GB" dirty="0" smtClean="0"/>
              <a:t> &amp; complement activation</a:t>
            </a:r>
            <a:r>
              <a:rPr lang="en-GB" dirty="0" smtClean="0">
                <a:solidFill>
                  <a:schemeClr val="hlink"/>
                </a:solidFill>
              </a:rPr>
              <a:t> </a:t>
            </a:r>
            <a:r>
              <a:rPr lang="en-GB" dirty="0" smtClean="0"/>
              <a:t>- </a:t>
            </a:r>
            <a:r>
              <a:rPr lang="en-GB" dirty="0" smtClean="0">
                <a:solidFill>
                  <a:schemeClr val="hlink"/>
                </a:solidFill>
              </a:rPr>
              <a:t>naked antibodies</a:t>
            </a:r>
          </a:p>
          <a:p>
            <a:pPr lvl="1" eaLnBrk="1" hangingPunct="1">
              <a:defRPr/>
            </a:pPr>
            <a:r>
              <a:rPr lang="en-GB" dirty="0" smtClean="0"/>
              <a:t>Focused delivery radiation/cellular toxin - </a:t>
            </a:r>
            <a:r>
              <a:rPr lang="en-GB" dirty="0" smtClean="0">
                <a:solidFill>
                  <a:schemeClr val="hlink"/>
                </a:solidFill>
              </a:rPr>
              <a:t>conjugated antibody</a:t>
            </a:r>
          </a:p>
          <a:p>
            <a:pPr lvl="1" eaLnBrk="1" hangingPunct="1">
              <a:defRPr/>
            </a:pPr>
            <a:r>
              <a:rPr lang="en-GB" dirty="0" smtClean="0"/>
              <a:t>Other intracellular mechanisms, currently not clearly understood</a:t>
            </a:r>
            <a:r>
              <a:rPr lang="en-GB" dirty="0" smtClean="0">
                <a:solidFill>
                  <a:schemeClr val="hlink"/>
                </a:solidFill>
              </a:rPr>
              <a:t> (anti-CD52)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marL="838200" indent="-838200" eaLnBrk="1" hangingPunct="1">
              <a:defRPr/>
            </a:pPr>
            <a:r>
              <a:rPr lang="en-GB" sz="4000" smtClean="0">
                <a:solidFill>
                  <a:schemeClr val="hlink"/>
                </a:solidFill>
              </a:rPr>
              <a:t>1.1 </a:t>
            </a:r>
            <a:r>
              <a:rPr lang="en-GB" smtClean="0">
                <a:solidFill>
                  <a:schemeClr val="hlink"/>
                </a:solidFill>
              </a:rPr>
              <a:t>‘Naked’ Antibodies</a:t>
            </a:r>
            <a:endParaRPr lang="en-GB" smtClean="0"/>
          </a:p>
        </p:txBody>
      </p:sp>
      <p:sp>
        <p:nvSpPr>
          <p:cNvPr id="53251" name="Rectangle 3"/>
          <p:cNvSpPr>
            <a:spLocks noGrp="1" noChangeArrowheads="1"/>
          </p:cNvSpPr>
          <p:nvPr>
            <p:ph idx="1"/>
          </p:nvPr>
        </p:nvSpPr>
        <p:spPr>
          <a:xfrm>
            <a:off x="323850" y="1773238"/>
            <a:ext cx="8686800" cy="4824412"/>
          </a:xfrm>
        </p:spPr>
        <p:txBody>
          <a:bodyPr>
            <a:normAutofit/>
          </a:bodyPr>
          <a:lstStyle/>
          <a:p>
            <a:pPr eaLnBrk="1" hangingPunct="1">
              <a:defRPr/>
            </a:pPr>
            <a:r>
              <a:rPr lang="en-GB" sz="3600" dirty="0" err="1" smtClean="0">
                <a:solidFill>
                  <a:schemeClr val="hlink"/>
                </a:solidFill>
                <a:effectLst>
                  <a:outerShdw blurRad="38100" dist="38100" dir="2700000" algn="tl">
                    <a:srgbClr val="000000">
                      <a:alpha val="43137"/>
                    </a:srgbClr>
                  </a:outerShdw>
                </a:effectLst>
              </a:rPr>
              <a:t>Rituximab</a:t>
            </a:r>
            <a:r>
              <a:rPr lang="en-GB" sz="3600" dirty="0" smtClean="0">
                <a:solidFill>
                  <a:schemeClr val="hlink"/>
                </a:solidFill>
              </a:rPr>
              <a:t> (</a:t>
            </a:r>
            <a:r>
              <a:rPr lang="en-GB" sz="3600" dirty="0" err="1" smtClean="0">
                <a:solidFill>
                  <a:schemeClr val="hlink"/>
                </a:solidFill>
              </a:rPr>
              <a:t>Rituxan</a:t>
            </a:r>
            <a:r>
              <a:rPr lang="en-GB" sz="3600" dirty="0" smtClean="0">
                <a:solidFill>
                  <a:schemeClr val="hlink"/>
                </a:solidFill>
              </a:rPr>
              <a:t>, </a:t>
            </a:r>
            <a:r>
              <a:rPr lang="en-GB" sz="3600" dirty="0" err="1" smtClean="0">
                <a:solidFill>
                  <a:schemeClr val="hlink"/>
                </a:solidFill>
              </a:rPr>
              <a:t>MabThera</a:t>
            </a:r>
            <a:r>
              <a:rPr lang="en-GB" sz="3600" dirty="0" smtClean="0">
                <a:solidFill>
                  <a:schemeClr val="hlink"/>
                </a:solidFill>
              </a:rPr>
              <a:t>)</a:t>
            </a:r>
            <a:endParaRPr lang="en-GB" sz="3600" dirty="0" smtClean="0"/>
          </a:p>
          <a:p>
            <a:pPr lvl="1" eaLnBrk="1" hangingPunct="1">
              <a:defRPr/>
            </a:pPr>
            <a:r>
              <a:rPr lang="en-GB" sz="3200" dirty="0" err="1" smtClean="0"/>
              <a:t>Chimeric</a:t>
            </a:r>
            <a:r>
              <a:rPr lang="en-GB" sz="3200" dirty="0" smtClean="0"/>
              <a:t> monoclonal IgG1 antibody</a:t>
            </a:r>
          </a:p>
          <a:p>
            <a:pPr lvl="1" eaLnBrk="1" hangingPunct="1">
              <a:defRPr/>
            </a:pPr>
            <a:r>
              <a:rPr lang="en-GB" sz="3200" dirty="0" smtClean="0"/>
              <a:t>Induces apoptosis, antibody dependant &amp; compliment mediated cell </a:t>
            </a:r>
            <a:r>
              <a:rPr lang="en-GB" sz="3200" dirty="0" err="1" smtClean="0"/>
              <a:t>cytotoxicity</a:t>
            </a:r>
            <a:endParaRPr lang="en-GB" sz="3200" dirty="0" smtClean="0"/>
          </a:p>
          <a:p>
            <a:pPr lvl="1" eaLnBrk="1" hangingPunct="1">
              <a:defRPr/>
            </a:pPr>
            <a:r>
              <a:rPr lang="en-GB" sz="3200" dirty="0" smtClean="0"/>
              <a:t>Most commercially successful anticancer therapeutic</a:t>
            </a:r>
            <a:r>
              <a:rPr lang="en-GB" dirty="0" smtClean="0"/>
              <a:t> </a:t>
            </a:r>
          </a:p>
          <a:p>
            <a:pPr lvl="1">
              <a:defRPr/>
            </a:pPr>
            <a:r>
              <a:rPr lang="en-GB" sz="2800" dirty="0" smtClean="0">
                <a:solidFill>
                  <a:srgbClr val="FF0000"/>
                </a:solidFill>
                <a:effectLst>
                  <a:outerShdw blurRad="38100" dist="38100" dir="2700000" algn="tl">
                    <a:srgbClr val="000000">
                      <a:alpha val="43137"/>
                    </a:srgbClr>
                  </a:outerShdw>
                </a:effectLst>
              </a:rPr>
              <a:t>Target: CD20 surface receptor, common to many B cell non-Hodgkin lymphoma subtypes and B cell </a:t>
            </a:r>
            <a:r>
              <a:rPr lang="en-GB" sz="2800" dirty="0" err="1" smtClean="0">
                <a:solidFill>
                  <a:srgbClr val="FF0000"/>
                </a:solidFill>
                <a:effectLst>
                  <a:outerShdw blurRad="38100" dist="38100" dir="2700000" algn="tl">
                    <a:srgbClr val="000000">
                      <a:alpha val="43137"/>
                    </a:srgbClr>
                  </a:outerShdw>
                </a:effectLst>
              </a:rPr>
              <a:t>leukaemias</a:t>
            </a:r>
            <a:endParaRPr lang="en-GB" sz="2800" dirty="0" smtClean="0">
              <a:solidFill>
                <a:srgbClr val="FF0000"/>
              </a:solidFill>
              <a:effectLst>
                <a:outerShdw blurRad="38100" dist="38100" dir="2700000" algn="tl">
                  <a:srgbClr val="000000">
                    <a:alpha val="43137"/>
                  </a:srgbClr>
                </a:outerShdw>
              </a:effectLst>
            </a:endParaRPr>
          </a:p>
          <a:p>
            <a:pPr lvl="1" eaLnBrk="1" hangingPunct="1">
              <a:defRPr/>
            </a:pPr>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2" cstate="print"/>
          <a:srcRect/>
          <a:stretch>
            <a:fillRect/>
          </a:stretch>
        </p:blipFill>
        <p:spPr bwMode="auto">
          <a:xfrm>
            <a:off x="179388" y="0"/>
            <a:ext cx="5391150" cy="6858000"/>
          </a:xfrm>
          <a:prstGeom prst="rect">
            <a:avLst/>
          </a:prstGeom>
          <a:noFill/>
          <a:ln w="9525">
            <a:noFill/>
            <a:miter lim="800000"/>
            <a:headEnd/>
            <a:tailEnd/>
          </a:ln>
        </p:spPr>
      </p:pic>
      <p:sp>
        <p:nvSpPr>
          <p:cNvPr id="17411" name="Text Box 6"/>
          <p:cNvSpPr txBox="1">
            <a:spLocks noChangeArrowheads="1"/>
          </p:cNvSpPr>
          <p:nvPr/>
        </p:nvSpPr>
        <p:spPr bwMode="auto">
          <a:xfrm>
            <a:off x="3203848" y="6427113"/>
            <a:ext cx="2357438" cy="430887"/>
          </a:xfrm>
          <a:prstGeom prst="rect">
            <a:avLst/>
          </a:prstGeom>
          <a:noFill/>
          <a:ln w="9525">
            <a:noFill/>
            <a:miter lim="800000"/>
            <a:headEnd/>
            <a:tailEnd/>
          </a:ln>
        </p:spPr>
        <p:txBody>
          <a:bodyPr>
            <a:spAutoFit/>
          </a:bodyPr>
          <a:lstStyle/>
          <a:p>
            <a:r>
              <a:rPr lang="en-GB" sz="1100" dirty="0">
                <a:solidFill>
                  <a:schemeClr val="bg1"/>
                </a:solidFill>
              </a:rPr>
              <a:t>Taylor and </a:t>
            </a:r>
            <a:r>
              <a:rPr lang="en-GB" sz="1100" dirty="0" err="1">
                <a:solidFill>
                  <a:schemeClr val="bg1"/>
                </a:solidFill>
              </a:rPr>
              <a:t>Lindorfer</a:t>
            </a:r>
            <a:r>
              <a:rPr lang="en-GB" sz="1100" dirty="0">
                <a:solidFill>
                  <a:schemeClr val="bg1"/>
                </a:solidFill>
              </a:rPr>
              <a:t>. Nature Clinical Practice Rheumatology (2007) 3, 86-95</a:t>
            </a:r>
          </a:p>
        </p:txBody>
      </p:sp>
      <p:sp>
        <p:nvSpPr>
          <p:cNvPr id="17412" name="Text Box 7"/>
          <p:cNvSpPr txBox="1">
            <a:spLocks noChangeArrowheads="1"/>
          </p:cNvSpPr>
          <p:nvPr/>
        </p:nvSpPr>
        <p:spPr bwMode="auto">
          <a:xfrm>
            <a:off x="5494338" y="188913"/>
            <a:ext cx="3649662" cy="488950"/>
          </a:xfrm>
          <a:prstGeom prst="rect">
            <a:avLst/>
          </a:prstGeom>
          <a:noFill/>
          <a:ln w="9525">
            <a:noFill/>
            <a:miter lim="800000"/>
            <a:headEnd/>
            <a:tailEnd/>
          </a:ln>
        </p:spPr>
        <p:txBody>
          <a:bodyPr wrap="none">
            <a:spAutoFit/>
          </a:bodyPr>
          <a:lstStyle/>
          <a:p>
            <a:r>
              <a:rPr lang="en-GB" sz="2600">
                <a:solidFill>
                  <a:schemeClr val="hlink"/>
                </a:solidFill>
              </a:rPr>
              <a:t>Rituximab Mode of Action</a:t>
            </a:r>
          </a:p>
        </p:txBody>
      </p:sp>
      <p:sp>
        <p:nvSpPr>
          <p:cNvPr id="5" name="TextBox 4"/>
          <p:cNvSpPr txBox="1"/>
          <p:nvPr/>
        </p:nvSpPr>
        <p:spPr>
          <a:xfrm>
            <a:off x="5724128" y="1268760"/>
            <a:ext cx="3307316" cy="3447098"/>
          </a:xfrm>
          <a:prstGeom prst="rect">
            <a:avLst/>
          </a:prstGeom>
          <a:noFill/>
        </p:spPr>
        <p:txBody>
          <a:bodyPr wrap="none" rtlCol="0">
            <a:spAutoFit/>
          </a:bodyPr>
          <a:lstStyle/>
          <a:p>
            <a:r>
              <a:rPr lang="en-GB" sz="2000" dirty="0" smtClean="0"/>
              <a:t>Effective for use in:</a:t>
            </a:r>
          </a:p>
          <a:p>
            <a:endParaRPr lang="en-GB" sz="2000" dirty="0" smtClean="0"/>
          </a:p>
          <a:p>
            <a:r>
              <a:rPr lang="en-GB" sz="2000" dirty="0" smtClean="0"/>
              <a:t>Haematological Malignancies</a:t>
            </a:r>
          </a:p>
          <a:p>
            <a:pPr>
              <a:buFontTx/>
              <a:buChar char="-"/>
            </a:pPr>
            <a:r>
              <a:rPr lang="en-GB" sz="2000" dirty="0" smtClean="0"/>
              <a:t> B cell leukaemia &amp; lymphoma</a:t>
            </a:r>
          </a:p>
          <a:p>
            <a:pPr>
              <a:buFontTx/>
              <a:buChar char="-"/>
            </a:pPr>
            <a:endParaRPr lang="en-GB" sz="2000" dirty="0" smtClean="0"/>
          </a:p>
          <a:p>
            <a:r>
              <a:rPr lang="en-GB" sz="2000" dirty="0" smtClean="0"/>
              <a:t>Autoimmune Disease</a:t>
            </a:r>
          </a:p>
          <a:p>
            <a:pPr>
              <a:buFontTx/>
              <a:buChar char="-"/>
            </a:pPr>
            <a:r>
              <a:rPr lang="en-GB" sz="2000" dirty="0" smtClean="0"/>
              <a:t>rheumatoid arthritis</a:t>
            </a:r>
          </a:p>
          <a:p>
            <a:pPr>
              <a:buFontTx/>
              <a:buChar char="-"/>
            </a:pPr>
            <a:endParaRPr lang="en-GB" sz="2000" dirty="0" smtClean="0"/>
          </a:p>
          <a:p>
            <a:r>
              <a:rPr lang="en-GB" sz="2000" dirty="0" smtClean="0"/>
              <a:t>Anti-rejection post transplant</a:t>
            </a:r>
          </a:p>
          <a:p>
            <a:r>
              <a:rPr lang="en-GB" sz="2000" dirty="0" smtClean="0"/>
              <a:t>- Kidney transplant</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GB" sz="4000" smtClean="0">
                <a:solidFill>
                  <a:schemeClr val="hlink"/>
                </a:solidFill>
              </a:rPr>
              <a:t>1.2 Toxin Conjugated Ab</a:t>
            </a:r>
          </a:p>
        </p:txBody>
      </p:sp>
      <p:sp>
        <p:nvSpPr>
          <p:cNvPr id="117763" name="Rectangle 3"/>
          <p:cNvSpPr>
            <a:spLocks noGrp="1" noChangeArrowheads="1"/>
          </p:cNvSpPr>
          <p:nvPr>
            <p:ph idx="1"/>
          </p:nvPr>
        </p:nvSpPr>
        <p:spPr>
          <a:xfrm>
            <a:off x="179512" y="1628800"/>
            <a:ext cx="8785225" cy="4876800"/>
          </a:xfrm>
        </p:spPr>
        <p:txBody>
          <a:bodyPr>
            <a:normAutofit fontScale="92500" lnSpcReduction="10000"/>
          </a:bodyPr>
          <a:lstStyle/>
          <a:p>
            <a:pPr eaLnBrk="1" hangingPunct="1">
              <a:defRPr/>
            </a:pPr>
            <a:r>
              <a:rPr lang="en-GB" sz="3600" dirty="0" err="1" smtClean="0">
                <a:solidFill>
                  <a:schemeClr val="hlink"/>
                </a:solidFill>
                <a:effectLst>
                  <a:outerShdw blurRad="38100" dist="38100" dir="2700000" algn="tl">
                    <a:srgbClr val="000000">
                      <a:alpha val="43137"/>
                    </a:srgbClr>
                  </a:outerShdw>
                </a:effectLst>
              </a:rPr>
              <a:t>Gemtuzumab</a:t>
            </a:r>
            <a:r>
              <a:rPr lang="en-GB" sz="3600" dirty="0" smtClean="0">
                <a:solidFill>
                  <a:schemeClr val="hlink"/>
                </a:solidFill>
                <a:effectLst>
                  <a:outerShdw blurRad="38100" dist="38100" dir="2700000" algn="tl">
                    <a:srgbClr val="000000">
                      <a:alpha val="43137"/>
                    </a:srgbClr>
                  </a:outerShdw>
                </a:effectLst>
              </a:rPr>
              <a:t> </a:t>
            </a:r>
            <a:r>
              <a:rPr lang="en-GB" sz="3600" dirty="0" err="1" smtClean="0">
                <a:solidFill>
                  <a:schemeClr val="hlink"/>
                </a:solidFill>
                <a:effectLst>
                  <a:outerShdw blurRad="38100" dist="38100" dir="2700000" algn="tl">
                    <a:srgbClr val="000000">
                      <a:alpha val="43137"/>
                    </a:srgbClr>
                  </a:outerShdw>
                </a:effectLst>
              </a:rPr>
              <a:t>ozogamicin</a:t>
            </a:r>
            <a:r>
              <a:rPr lang="en-GB" sz="3600" dirty="0" smtClean="0">
                <a:solidFill>
                  <a:schemeClr val="hlink"/>
                </a:solidFill>
                <a:effectLst>
                  <a:outerShdw blurRad="38100" dist="38100" dir="2700000" algn="tl">
                    <a:srgbClr val="000000">
                      <a:alpha val="43137"/>
                    </a:srgbClr>
                  </a:outerShdw>
                </a:effectLst>
              </a:rPr>
              <a:t> (</a:t>
            </a:r>
            <a:r>
              <a:rPr lang="en-GB" sz="3600" b="1" dirty="0" err="1" smtClean="0">
                <a:solidFill>
                  <a:schemeClr val="hlink"/>
                </a:solidFill>
                <a:effectLst>
                  <a:outerShdw blurRad="38100" dist="38100" dir="2700000" algn="tl">
                    <a:srgbClr val="000000">
                      <a:alpha val="43137"/>
                    </a:srgbClr>
                  </a:outerShdw>
                </a:effectLst>
              </a:rPr>
              <a:t>Mylotarg</a:t>
            </a:r>
            <a:r>
              <a:rPr lang="en-GB" sz="3600" dirty="0" smtClean="0">
                <a:solidFill>
                  <a:schemeClr val="hlink"/>
                </a:solidFill>
                <a:effectLst>
                  <a:outerShdw blurRad="38100" dist="38100" dir="2700000" algn="tl">
                    <a:srgbClr val="000000">
                      <a:alpha val="43137"/>
                    </a:srgbClr>
                  </a:outerShdw>
                </a:effectLst>
              </a:rPr>
              <a:t>)</a:t>
            </a:r>
          </a:p>
          <a:p>
            <a:pPr lvl="1" eaLnBrk="1" hangingPunct="1">
              <a:defRPr/>
            </a:pPr>
            <a:r>
              <a:rPr lang="en-GB" sz="3200" dirty="0" smtClean="0"/>
              <a:t>Anti-CD33 monoclonal antibody</a:t>
            </a:r>
          </a:p>
          <a:p>
            <a:pPr lvl="2" eaLnBrk="1" hangingPunct="1">
              <a:defRPr/>
            </a:pPr>
            <a:r>
              <a:rPr lang="en-GB" sz="2800" dirty="0" smtClean="0"/>
              <a:t>Conjugated to </a:t>
            </a:r>
            <a:r>
              <a:rPr lang="en-GB" sz="2800" dirty="0" err="1" smtClean="0"/>
              <a:t>calicheamicin</a:t>
            </a:r>
            <a:r>
              <a:rPr lang="en-GB" sz="2800" dirty="0" smtClean="0"/>
              <a:t> </a:t>
            </a:r>
            <a:r>
              <a:rPr lang="en-GB" sz="2800" dirty="0" err="1" smtClean="0"/>
              <a:t>cytotoxin</a:t>
            </a:r>
            <a:r>
              <a:rPr lang="en-GB" sz="2800" dirty="0" smtClean="0"/>
              <a:t> (</a:t>
            </a:r>
            <a:r>
              <a:rPr lang="en-GB" sz="2800" dirty="0" err="1" smtClean="0"/>
              <a:t>ozogamicin</a:t>
            </a:r>
            <a:r>
              <a:rPr lang="en-GB" sz="2800" dirty="0" smtClean="0"/>
              <a:t>)</a:t>
            </a:r>
          </a:p>
          <a:p>
            <a:pPr lvl="2" eaLnBrk="1" hangingPunct="1">
              <a:defRPr/>
            </a:pPr>
            <a:r>
              <a:rPr lang="en-GB" sz="2800" dirty="0" smtClean="0"/>
              <a:t>Both CD33 &amp; </a:t>
            </a:r>
            <a:r>
              <a:rPr lang="en-GB" sz="2800" dirty="0" err="1" smtClean="0"/>
              <a:t>Ab</a:t>
            </a:r>
            <a:r>
              <a:rPr lang="en-GB" sz="2800" dirty="0" smtClean="0"/>
              <a:t> </a:t>
            </a:r>
            <a:r>
              <a:rPr lang="en-GB" sz="2800" b="1" dirty="0" smtClean="0"/>
              <a:t>internalised</a:t>
            </a:r>
          </a:p>
          <a:p>
            <a:pPr lvl="1" eaLnBrk="1" hangingPunct="1">
              <a:defRPr/>
            </a:pPr>
            <a:r>
              <a:rPr lang="en-GB" sz="3200" dirty="0" smtClean="0"/>
              <a:t>Approved for use in elderly relapsed AML</a:t>
            </a:r>
          </a:p>
          <a:p>
            <a:pPr lvl="2" eaLnBrk="1" hangingPunct="1">
              <a:defRPr/>
            </a:pPr>
            <a:r>
              <a:rPr lang="en-GB" dirty="0" smtClean="0"/>
              <a:t>Withdrawn from some protocols due to adverse side effects</a:t>
            </a:r>
          </a:p>
          <a:p>
            <a:pPr lvl="1" eaLnBrk="1" hangingPunct="1">
              <a:defRPr/>
            </a:pPr>
            <a:r>
              <a:rPr lang="en-GB" sz="3200" dirty="0" smtClean="0"/>
              <a:t>Often used as adjuvant</a:t>
            </a:r>
          </a:p>
          <a:p>
            <a:pPr lvl="1" eaLnBrk="1" hangingPunct="1">
              <a:defRPr/>
            </a:pPr>
            <a:r>
              <a:rPr lang="en-GB" sz="3200" dirty="0" smtClean="0"/>
              <a:t>VOD/SOS possibly due to CD33 expression on </a:t>
            </a:r>
            <a:r>
              <a:rPr lang="en-GB" dirty="0" err="1" smtClean="0">
                <a:effectLst/>
              </a:rPr>
              <a:t>Kupffer</a:t>
            </a:r>
            <a:r>
              <a:rPr lang="en-GB" dirty="0" smtClean="0">
                <a:effectLst/>
              </a:rPr>
              <a:t> cells</a:t>
            </a:r>
          </a:p>
          <a:p>
            <a:pPr lvl="1" eaLnBrk="1" hangingPunct="1">
              <a:defRPr/>
            </a:pPr>
            <a:r>
              <a:rPr lang="en-GB" dirty="0" smtClean="0">
                <a:solidFill>
                  <a:srgbClr val="FF0000"/>
                </a:solidFill>
                <a:effectLst>
                  <a:outerShdw blurRad="38100" dist="38100" dir="2700000" algn="tl">
                    <a:srgbClr val="000000">
                      <a:alpha val="43137"/>
                    </a:srgbClr>
                  </a:outerShdw>
                </a:effectLst>
              </a:rPr>
              <a:t>Target: High expression of CD33 on AML tumour cells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AutoShape 4"/>
          <p:cNvSpPr>
            <a:spLocks noGrp="1" noChangeAspect="1" noChangeArrowheads="1"/>
          </p:cNvSpPr>
          <p:nvPr>
            <p:ph type="title"/>
          </p:nvPr>
        </p:nvSpPr>
        <p:spPr/>
        <p:txBody>
          <a:bodyPr>
            <a:normAutofit fontScale="90000"/>
          </a:bodyPr>
          <a:lstStyle/>
          <a:p>
            <a:pPr eaLnBrk="1" hangingPunct="1">
              <a:defRPr/>
            </a:pPr>
            <a:r>
              <a:rPr lang="en-GB" sz="4800" smtClean="0">
                <a:solidFill>
                  <a:schemeClr val="hlink"/>
                </a:solidFill>
              </a:rPr>
              <a:t>Gemtuzumab mode of action</a:t>
            </a:r>
          </a:p>
        </p:txBody>
      </p:sp>
      <p:pic>
        <p:nvPicPr>
          <p:cNvPr id="21507" name="Picture 5"/>
          <p:cNvPicPr>
            <a:picLocks noChangeAspect="1" noChangeArrowheads="1"/>
          </p:cNvPicPr>
          <p:nvPr/>
        </p:nvPicPr>
        <p:blipFill>
          <a:blip r:embed="rId3" cstate="print"/>
          <a:srcRect/>
          <a:stretch>
            <a:fillRect/>
          </a:stretch>
        </p:blipFill>
        <p:spPr bwMode="auto">
          <a:xfrm>
            <a:off x="900113" y="1844675"/>
            <a:ext cx="7416800" cy="4294188"/>
          </a:xfrm>
          <a:prstGeom prst="rect">
            <a:avLst/>
          </a:prstGeom>
          <a:noFill/>
          <a:ln w="9525">
            <a:noFill/>
            <a:miter lim="800000"/>
            <a:headEnd/>
            <a:tailEnd/>
          </a:ln>
        </p:spPr>
      </p:pic>
      <p:sp>
        <p:nvSpPr>
          <p:cNvPr id="21508" name="Text Box 6"/>
          <p:cNvSpPr txBox="1">
            <a:spLocks noChangeArrowheads="1"/>
          </p:cNvSpPr>
          <p:nvPr/>
        </p:nvSpPr>
        <p:spPr bwMode="auto">
          <a:xfrm>
            <a:off x="1023938" y="6342063"/>
            <a:ext cx="4259262" cy="366712"/>
          </a:xfrm>
          <a:prstGeom prst="rect">
            <a:avLst/>
          </a:prstGeom>
          <a:noFill/>
          <a:ln w="9525">
            <a:noFill/>
            <a:miter lim="800000"/>
            <a:headEnd/>
            <a:tailEnd/>
          </a:ln>
        </p:spPr>
        <p:txBody>
          <a:bodyPr wrap="none">
            <a:spAutoFit/>
          </a:bodyPr>
          <a:lstStyle/>
          <a:p>
            <a:r>
              <a:rPr lang="en-GB"/>
              <a:t>Pagano et al. Oncogene (2007) 26, 3679–3690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title"/>
          </p:nvPr>
        </p:nvSpPr>
        <p:spPr>
          <a:xfrm>
            <a:off x="251520" y="274638"/>
            <a:ext cx="8568630" cy="1143000"/>
          </a:xfrm>
        </p:spPr>
        <p:txBody>
          <a:bodyPr>
            <a:normAutofit fontScale="90000"/>
          </a:bodyPr>
          <a:lstStyle/>
          <a:p>
            <a:pPr marL="838200" indent="-838200" eaLnBrk="1" hangingPunct="1">
              <a:defRPr/>
            </a:pPr>
            <a:r>
              <a:rPr lang="en-GB" dirty="0" smtClean="0">
                <a:solidFill>
                  <a:schemeClr val="hlink"/>
                </a:solidFill>
              </a:rPr>
              <a:t>2.1 Anti-secreted Protein Antibody</a:t>
            </a:r>
          </a:p>
        </p:txBody>
      </p:sp>
      <p:sp>
        <p:nvSpPr>
          <p:cNvPr id="124930" name="Rectangle 2"/>
          <p:cNvSpPr>
            <a:spLocks noGrp="1" noChangeArrowheads="1"/>
          </p:cNvSpPr>
          <p:nvPr>
            <p:ph idx="1"/>
          </p:nvPr>
        </p:nvSpPr>
        <p:spPr>
          <a:xfrm>
            <a:off x="179512" y="1412776"/>
            <a:ext cx="8686800" cy="5184576"/>
          </a:xfrm>
        </p:spPr>
        <p:txBody>
          <a:bodyPr>
            <a:normAutofit fontScale="92500"/>
          </a:bodyPr>
          <a:lstStyle/>
          <a:p>
            <a:pPr eaLnBrk="1" hangingPunct="1">
              <a:defRPr/>
            </a:pPr>
            <a:r>
              <a:rPr lang="en-GB" dirty="0" err="1" smtClean="0">
                <a:solidFill>
                  <a:schemeClr val="hlink"/>
                </a:solidFill>
                <a:effectLst>
                  <a:outerShdw blurRad="38100" dist="38100" dir="2700000" algn="tl">
                    <a:srgbClr val="000000">
                      <a:alpha val="43137"/>
                    </a:srgbClr>
                  </a:outerShdw>
                </a:effectLst>
              </a:rPr>
              <a:t>Bevacizumab</a:t>
            </a:r>
            <a:r>
              <a:rPr lang="en-GB" b="1" dirty="0" smtClean="0">
                <a:effectLst>
                  <a:outerShdw blurRad="38100" dist="38100" dir="2700000" algn="tl">
                    <a:srgbClr val="000000">
                      <a:alpha val="43137"/>
                    </a:srgbClr>
                  </a:outerShdw>
                </a:effectLst>
              </a:rPr>
              <a:t> </a:t>
            </a:r>
            <a:r>
              <a:rPr lang="en-GB" dirty="0" smtClean="0">
                <a:solidFill>
                  <a:schemeClr val="hlink"/>
                </a:solidFill>
                <a:effectLst>
                  <a:outerShdw blurRad="38100" dist="38100" dir="2700000" algn="tl">
                    <a:srgbClr val="000000">
                      <a:alpha val="43137"/>
                    </a:srgbClr>
                  </a:outerShdw>
                </a:effectLst>
              </a:rPr>
              <a:t>(</a:t>
            </a:r>
            <a:r>
              <a:rPr lang="en-GB" b="1" dirty="0" err="1" smtClean="0">
                <a:solidFill>
                  <a:schemeClr val="hlink"/>
                </a:solidFill>
                <a:effectLst>
                  <a:outerShdw blurRad="38100" dist="38100" dir="2700000" algn="tl">
                    <a:srgbClr val="000000">
                      <a:alpha val="43137"/>
                    </a:srgbClr>
                  </a:outerShdw>
                </a:effectLst>
              </a:rPr>
              <a:t>Avastin</a:t>
            </a:r>
            <a:r>
              <a:rPr lang="en-GB" dirty="0" smtClean="0">
                <a:solidFill>
                  <a:schemeClr val="hlink"/>
                </a:solidFill>
                <a:effectLst>
                  <a:outerShdw blurRad="38100" dist="38100" dir="2700000" algn="tl">
                    <a:srgbClr val="000000">
                      <a:alpha val="43137"/>
                    </a:srgbClr>
                  </a:outerShdw>
                </a:effectLst>
              </a:rPr>
              <a:t>): </a:t>
            </a:r>
          </a:p>
          <a:p>
            <a:pPr eaLnBrk="1" hangingPunct="1">
              <a:defRPr/>
            </a:pPr>
            <a:r>
              <a:rPr lang="en-GB" sz="2400" dirty="0" smtClean="0"/>
              <a:t>Targets Vascular Endothelial Growth Factor</a:t>
            </a:r>
            <a:endParaRPr lang="en-GB" sz="2400" dirty="0" smtClean="0">
              <a:solidFill>
                <a:schemeClr val="hlink"/>
              </a:solidFill>
            </a:endParaRPr>
          </a:p>
          <a:p>
            <a:pPr lvl="1" eaLnBrk="1" hangingPunct="1">
              <a:defRPr/>
            </a:pPr>
            <a:r>
              <a:rPr lang="en-GB" dirty="0" smtClean="0"/>
              <a:t>Anti-VEGF monoclonal antibody</a:t>
            </a:r>
          </a:p>
          <a:p>
            <a:pPr lvl="1" eaLnBrk="1" hangingPunct="1">
              <a:defRPr/>
            </a:pPr>
            <a:r>
              <a:rPr lang="en-GB" dirty="0" smtClean="0"/>
              <a:t>Angiogenesis inhibitor</a:t>
            </a:r>
          </a:p>
          <a:p>
            <a:pPr lvl="1" eaLnBrk="1" hangingPunct="1">
              <a:defRPr/>
            </a:pPr>
            <a:r>
              <a:rPr lang="en-GB" dirty="0" smtClean="0"/>
              <a:t>For use in colorectal cancer, also breast &amp; lung cancer</a:t>
            </a:r>
          </a:p>
          <a:p>
            <a:pPr lvl="1" eaLnBrk="1" hangingPunct="1">
              <a:defRPr/>
            </a:pPr>
            <a:endParaRPr lang="en-GB" sz="900" dirty="0" smtClean="0"/>
          </a:p>
          <a:p>
            <a:pPr eaLnBrk="1" hangingPunct="1">
              <a:defRPr/>
            </a:pPr>
            <a:r>
              <a:rPr lang="en-GB" sz="2400" dirty="0" smtClean="0"/>
              <a:t>VEGF is an extracellular protein signal that stimulates the growth of new blood vessels</a:t>
            </a:r>
            <a:r>
              <a:rPr lang="en-GB" sz="2000" dirty="0" smtClean="0"/>
              <a:t> </a:t>
            </a:r>
            <a:endParaRPr lang="en-GB" sz="2400" dirty="0" smtClean="0"/>
          </a:p>
          <a:p>
            <a:pPr lvl="1" eaLnBrk="1" hangingPunct="1">
              <a:defRPr/>
            </a:pPr>
            <a:r>
              <a:rPr lang="en-GB" dirty="0" err="1" smtClean="0"/>
              <a:t>Avastin</a:t>
            </a:r>
            <a:r>
              <a:rPr lang="en-GB" dirty="0" smtClean="0"/>
              <a:t> binds to VEGF and blocks interaction with receptor on vascular endothelium</a:t>
            </a:r>
          </a:p>
          <a:p>
            <a:pPr lvl="1" eaLnBrk="1" hangingPunct="1">
              <a:defRPr/>
            </a:pPr>
            <a:r>
              <a:rPr lang="en-GB" dirty="0" smtClean="0"/>
              <a:t>Inhibits tumour growth by blocking the formation of new blood vessels</a:t>
            </a:r>
          </a:p>
          <a:p>
            <a:pPr lvl="1" eaLnBrk="1" hangingPunct="1">
              <a:defRPr/>
            </a:pPr>
            <a:endParaRPr lang="en-GB" sz="900" dirty="0" smtClean="0"/>
          </a:p>
          <a:p>
            <a:pPr>
              <a:defRPr/>
            </a:pPr>
            <a:r>
              <a:rPr lang="en-GB" sz="2600" dirty="0" smtClean="0">
                <a:solidFill>
                  <a:srgbClr val="FF0000"/>
                </a:solidFill>
                <a:effectLst>
                  <a:outerShdw blurRad="38100" dist="38100" dir="2700000" algn="tl">
                    <a:srgbClr val="000000">
                      <a:alpha val="43137"/>
                    </a:srgbClr>
                  </a:outerShdw>
                </a:effectLst>
              </a:rPr>
              <a:t>Target: Growth factor involved in tumour progression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Rot="1" noChangeArrowheads="1"/>
          </p:cNvSpPr>
          <p:nvPr>
            <p:ph type="title"/>
          </p:nvPr>
        </p:nvSpPr>
        <p:spPr/>
        <p:txBody>
          <a:bodyPr/>
          <a:lstStyle/>
          <a:p>
            <a:pPr eaLnBrk="1" hangingPunct="1">
              <a:defRPr/>
            </a:pPr>
            <a:r>
              <a:rPr lang="en-GB" smtClean="0">
                <a:solidFill>
                  <a:schemeClr val="hlink"/>
                </a:solidFill>
              </a:rPr>
              <a:t>Avastin – Mode of Action</a:t>
            </a:r>
          </a:p>
        </p:txBody>
      </p:sp>
      <p:pic>
        <p:nvPicPr>
          <p:cNvPr id="24579" name="Picture 6"/>
          <p:cNvPicPr>
            <a:picLocks noChangeAspect="1" noChangeArrowheads="1"/>
          </p:cNvPicPr>
          <p:nvPr/>
        </p:nvPicPr>
        <p:blipFill>
          <a:blip r:embed="rId2" cstate="print"/>
          <a:srcRect/>
          <a:stretch>
            <a:fillRect/>
          </a:stretch>
        </p:blipFill>
        <p:spPr bwMode="auto">
          <a:xfrm>
            <a:off x="468313" y="1484313"/>
            <a:ext cx="8135937" cy="5021262"/>
          </a:xfrm>
          <a:prstGeom prst="rect">
            <a:avLst/>
          </a:prstGeom>
          <a:noFill/>
          <a:ln w="9525">
            <a:noFill/>
            <a:miter lim="800000"/>
            <a:headEnd/>
            <a:tailEnd/>
          </a:ln>
        </p:spPr>
      </p:pic>
      <p:sp>
        <p:nvSpPr>
          <p:cNvPr id="24580" name="Rectangle 7"/>
          <p:cNvSpPr>
            <a:spLocks noChangeArrowheads="1"/>
          </p:cNvSpPr>
          <p:nvPr/>
        </p:nvSpPr>
        <p:spPr bwMode="auto">
          <a:xfrm>
            <a:off x="6011863" y="6491288"/>
            <a:ext cx="2914650" cy="366712"/>
          </a:xfrm>
          <a:prstGeom prst="rect">
            <a:avLst/>
          </a:prstGeom>
          <a:noFill/>
          <a:ln w="9525">
            <a:noFill/>
            <a:miter lim="800000"/>
            <a:headEnd/>
            <a:tailEnd/>
          </a:ln>
        </p:spPr>
        <p:txBody>
          <a:bodyPr wrap="none">
            <a:spAutoFit/>
          </a:bodyPr>
          <a:lstStyle/>
          <a:p>
            <a:r>
              <a:rPr lang="en-GB"/>
              <a:t>http://www.avastin.net/portal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250825" y="274638"/>
            <a:ext cx="8642350" cy="1143000"/>
          </a:xfrm>
        </p:spPr>
        <p:txBody>
          <a:bodyPr/>
          <a:lstStyle/>
          <a:p>
            <a:pPr eaLnBrk="1" hangingPunct="1">
              <a:defRPr/>
            </a:pPr>
            <a:r>
              <a:rPr lang="en-GB" smtClean="0">
                <a:solidFill>
                  <a:schemeClr val="hlink"/>
                </a:solidFill>
              </a:rPr>
              <a:t>3. Small Molecule Inhibitors</a:t>
            </a:r>
          </a:p>
        </p:txBody>
      </p:sp>
      <p:sp>
        <p:nvSpPr>
          <p:cNvPr id="63491" name="Rectangle 3"/>
          <p:cNvSpPr>
            <a:spLocks noGrp="1" noChangeArrowheads="1"/>
          </p:cNvSpPr>
          <p:nvPr>
            <p:ph idx="1"/>
          </p:nvPr>
        </p:nvSpPr>
        <p:spPr>
          <a:xfrm>
            <a:off x="755650" y="2141538"/>
            <a:ext cx="7929563" cy="3471862"/>
          </a:xfrm>
        </p:spPr>
        <p:txBody>
          <a:bodyPr/>
          <a:lstStyle/>
          <a:p>
            <a:pPr marL="609600" indent="-609600" eaLnBrk="1" hangingPunct="1">
              <a:buFont typeface="Wingdings" pitchFamily="2" charset="2"/>
              <a:buAutoNum type="arabicPeriod"/>
              <a:defRPr/>
            </a:pPr>
            <a:r>
              <a:rPr lang="en-GB" smtClean="0"/>
              <a:t>All-Trans Retinoic acid (ATRA)</a:t>
            </a:r>
          </a:p>
          <a:p>
            <a:pPr marL="609600" indent="-609600" eaLnBrk="1" hangingPunct="1">
              <a:buFont typeface="Wingdings" pitchFamily="2" charset="2"/>
              <a:buAutoNum type="arabicPeriod"/>
              <a:defRPr/>
            </a:pPr>
            <a:r>
              <a:rPr lang="en-GB" smtClean="0"/>
              <a:t>Imatinib Mesylate (Glivec)</a:t>
            </a:r>
          </a:p>
          <a:p>
            <a:pPr marL="609600" indent="-609600" eaLnBrk="1" hangingPunct="1">
              <a:buFont typeface="Wingdings" pitchFamily="2" charset="2"/>
              <a:buAutoNum type="arabicPeriod"/>
              <a:defRPr/>
            </a:pPr>
            <a:r>
              <a:rPr lang="en-GB" smtClean="0"/>
              <a:t>Flt3 targeted therapies </a:t>
            </a:r>
          </a:p>
          <a:p>
            <a:pPr marL="609600" indent="-609600" eaLnBrk="1" hangingPunct="1">
              <a:buFont typeface="Wingdings" pitchFamily="2" charset="2"/>
              <a:buAutoNum type="arabicPeriod"/>
              <a:defRPr/>
            </a:pPr>
            <a:r>
              <a:rPr lang="en-GB" smtClean="0"/>
              <a:t>Bortezomib (Velcade)</a:t>
            </a:r>
          </a:p>
          <a:p>
            <a:pPr marL="609600" indent="-609600" eaLnBrk="1" hangingPunct="1">
              <a:defRPr/>
            </a:pPr>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en-GB" smtClean="0">
                <a:solidFill>
                  <a:schemeClr val="hlink"/>
                </a:solidFill>
              </a:rPr>
              <a:t>3.1 All Trans Retinoic Acid</a:t>
            </a:r>
          </a:p>
        </p:txBody>
      </p:sp>
      <p:sp>
        <p:nvSpPr>
          <p:cNvPr id="64515" name="Rectangle 3"/>
          <p:cNvSpPr>
            <a:spLocks noGrp="1" noChangeArrowheads="1"/>
          </p:cNvSpPr>
          <p:nvPr>
            <p:ph idx="1"/>
          </p:nvPr>
        </p:nvSpPr>
        <p:spPr>
          <a:xfrm>
            <a:off x="467544" y="1628800"/>
            <a:ext cx="8507413" cy="5013325"/>
          </a:xfrm>
        </p:spPr>
        <p:txBody>
          <a:bodyPr>
            <a:normAutofit/>
          </a:bodyPr>
          <a:lstStyle/>
          <a:p>
            <a:pPr eaLnBrk="1" hangingPunct="1">
              <a:defRPr/>
            </a:pPr>
            <a:r>
              <a:rPr lang="en-GB" dirty="0" smtClean="0">
                <a:solidFill>
                  <a:schemeClr val="hlink"/>
                </a:solidFill>
                <a:effectLst>
                  <a:outerShdw blurRad="38100" dist="38100" dir="2700000" algn="tl">
                    <a:srgbClr val="000000">
                      <a:alpha val="43137"/>
                    </a:srgbClr>
                  </a:outerShdw>
                </a:effectLst>
              </a:rPr>
              <a:t>ATRA (</a:t>
            </a:r>
            <a:r>
              <a:rPr lang="en-GB" dirty="0" err="1" smtClean="0">
                <a:solidFill>
                  <a:schemeClr val="hlink"/>
                </a:solidFill>
                <a:effectLst>
                  <a:outerShdw blurRad="38100" dist="38100" dir="2700000" algn="tl">
                    <a:srgbClr val="000000">
                      <a:alpha val="43137"/>
                    </a:srgbClr>
                  </a:outerShdw>
                </a:effectLst>
              </a:rPr>
              <a:t>Vesanoid</a:t>
            </a:r>
            <a:r>
              <a:rPr lang="en-GB" dirty="0" smtClean="0">
                <a:solidFill>
                  <a:schemeClr val="hlink"/>
                </a:solidFill>
                <a:effectLst>
                  <a:outerShdw blurRad="38100" dist="38100" dir="2700000" algn="tl">
                    <a:srgbClr val="000000">
                      <a:alpha val="43137"/>
                    </a:srgbClr>
                  </a:outerShdw>
                </a:effectLst>
              </a:rPr>
              <a:t>)</a:t>
            </a:r>
            <a:endParaRPr lang="en-GB" sz="2800" dirty="0" smtClean="0">
              <a:solidFill>
                <a:schemeClr val="hlink"/>
              </a:solidFill>
              <a:effectLst>
                <a:outerShdw blurRad="38100" dist="38100" dir="2700000" algn="tl">
                  <a:srgbClr val="000000">
                    <a:alpha val="43137"/>
                  </a:srgbClr>
                </a:outerShdw>
              </a:effectLst>
            </a:endParaRPr>
          </a:p>
          <a:p>
            <a:pPr eaLnBrk="1" hangingPunct="1">
              <a:defRPr/>
            </a:pPr>
            <a:r>
              <a:rPr lang="en-GB" sz="2800" dirty="0" smtClean="0"/>
              <a:t>Specifically for the treatment of acute </a:t>
            </a:r>
            <a:r>
              <a:rPr lang="en-GB" sz="2800" dirty="0" err="1" smtClean="0"/>
              <a:t>promyelocytic</a:t>
            </a:r>
            <a:r>
              <a:rPr lang="en-GB" sz="2800" dirty="0" smtClean="0"/>
              <a:t> leukaemia-APL (AML M3)</a:t>
            </a:r>
          </a:p>
          <a:p>
            <a:pPr eaLnBrk="1" hangingPunct="1">
              <a:defRPr/>
            </a:pPr>
            <a:r>
              <a:rPr lang="en-GB" sz="2800" dirty="0" smtClean="0"/>
              <a:t>Acid form of Vitamin A </a:t>
            </a:r>
          </a:p>
          <a:p>
            <a:pPr eaLnBrk="1" hangingPunct="1">
              <a:defRPr/>
            </a:pPr>
            <a:r>
              <a:rPr lang="en-GB" sz="2800" dirty="0" smtClean="0"/>
              <a:t>PML-RAR</a:t>
            </a:r>
            <a:r>
              <a:rPr lang="el-GR" sz="2800" dirty="0" smtClean="0"/>
              <a:t>α</a:t>
            </a:r>
            <a:r>
              <a:rPr lang="en-GB" sz="2800" dirty="0" smtClean="0"/>
              <a:t> reciprocal translocation t(15;17)</a:t>
            </a:r>
          </a:p>
          <a:p>
            <a:pPr lvl="1" eaLnBrk="1" hangingPunct="1">
              <a:defRPr/>
            </a:pPr>
            <a:r>
              <a:rPr lang="en-GB" sz="2400" dirty="0" smtClean="0"/>
              <a:t>Fusion gene product</a:t>
            </a:r>
          </a:p>
          <a:p>
            <a:pPr lvl="1" eaLnBrk="1" hangingPunct="1">
              <a:defRPr/>
            </a:pPr>
            <a:r>
              <a:rPr lang="en-GB" sz="2400" dirty="0" smtClean="0"/>
              <a:t>Disruption of RAR</a:t>
            </a:r>
            <a:r>
              <a:rPr lang="el-GR" sz="2400" dirty="0" smtClean="0"/>
              <a:t>α</a:t>
            </a:r>
            <a:r>
              <a:rPr lang="en-GB" sz="2400" dirty="0" smtClean="0"/>
              <a:t> leads to maturation arrest</a:t>
            </a:r>
          </a:p>
          <a:p>
            <a:pPr lvl="1" eaLnBrk="1" hangingPunct="1">
              <a:defRPr/>
            </a:pPr>
            <a:r>
              <a:rPr lang="en-GB" sz="2400" dirty="0" smtClean="0"/>
              <a:t>ATRA overcomes this disruption and induces differentiation</a:t>
            </a:r>
          </a:p>
          <a:p>
            <a:pPr lvl="1" eaLnBrk="1" hangingPunct="1">
              <a:defRPr/>
            </a:pPr>
            <a:endParaRPr lang="en-GB" sz="800" dirty="0" smtClean="0"/>
          </a:p>
          <a:p>
            <a:pPr eaLnBrk="1" hangingPunct="1">
              <a:defRPr/>
            </a:pPr>
            <a:r>
              <a:rPr lang="en-GB" sz="2800" dirty="0" smtClean="0">
                <a:solidFill>
                  <a:srgbClr val="FF0000"/>
                </a:solidFill>
                <a:effectLst>
                  <a:outerShdw blurRad="38100" dist="38100" dir="2700000" algn="tl">
                    <a:srgbClr val="000000">
                      <a:alpha val="43137"/>
                    </a:srgbClr>
                  </a:outerShdw>
                </a:effectLst>
              </a:rPr>
              <a:t>Target: aberrant transcription complex caused by tumour specific fusion gene product</a:t>
            </a:r>
            <a:endParaRPr lang="el-GR" sz="2800"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fontScale="90000"/>
          </a:bodyPr>
          <a:lstStyle/>
          <a:p>
            <a:pPr eaLnBrk="1" hangingPunct="1">
              <a:defRPr/>
            </a:pPr>
            <a:r>
              <a:rPr lang="en-GB" smtClean="0">
                <a:solidFill>
                  <a:schemeClr val="hlink"/>
                </a:solidFill>
              </a:rPr>
              <a:t>Targeted therapy, a definition…..</a:t>
            </a:r>
          </a:p>
        </p:txBody>
      </p:sp>
      <p:sp>
        <p:nvSpPr>
          <p:cNvPr id="44035" name="Rectangle 3"/>
          <p:cNvSpPr>
            <a:spLocks noGrp="1" noChangeArrowheads="1"/>
          </p:cNvSpPr>
          <p:nvPr>
            <p:ph idx="1"/>
          </p:nvPr>
        </p:nvSpPr>
        <p:spPr/>
        <p:txBody>
          <a:bodyPr/>
          <a:lstStyle/>
          <a:p>
            <a:pPr eaLnBrk="1" hangingPunct="1">
              <a:buFont typeface="Wingdings" pitchFamily="2" charset="2"/>
              <a:buNone/>
              <a:defRPr/>
            </a:pPr>
            <a:r>
              <a:rPr lang="en-GB" sz="3600" dirty="0" smtClean="0"/>
              <a:t>“A drug with a focused mechanism that specifically acts on a well defined target or biological pathway that when inactivated, causes regression or destruction of the malignant process.”</a:t>
            </a:r>
          </a:p>
          <a:p>
            <a:pPr eaLnBrk="1" hangingPunct="1">
              <a:buFont typeface="Wingdings" pitchFamily="2" charset="2"/>
              <a:buNone/>
              <a:defRPr/>
            </a:pPr>
            <a:endParaRPr lang="en-GB"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Rot="1" noChangeArrowheads="1"/>
          </p:cNvSpPr>
          <p:nvPr>
            <p:ph type="title"/>
          </p:nvPr>
        </p:nvSpPr>
        <p:spPr/>
        <p:txBody>
          <a:bodyPr/>
          <a:lstStyle/>
          <a:p>
            <a:pPr eaLnBrk="1" hangingPunct="1">
              <a:defRPr/>
            </a:pPr>
            <a:r>
              <a:rPr lang="en-GB" smtClean="0">
                <a:solidFill>
                  <a:schemeClr val="hlink"/>
                </a:solidFill>
              </a:rPr>
              <a:t>APL – BM</a:t>
            </a:r>
          </a:p>
        </p:txBody>
      </p:sp>
      <p:pic>
        <p:nvPicPr>
          <p:cNvPr id="27651" name="Picture 5"/>
          <p:cNvPicPr>
            <a:picLocks noChangeAspect="1" noChangeArrowheads="1"/>
          </p:cNvPicPr>
          <p:nvPr/>
        </p:nvPicPr>
        <p:blipFill>
          <a:blip r:embed="rId2" cstate="print"/>
          <a:srcRect/>
          <a:stretch>
            <a:fillRect/>
          </a:stretch>
        </p:blipFill>
        <p:spPr bwMode="auto">
          <a:xfrm>
            <a:off x="611188" y="1341438"/>
            <a:ext cx="7921625" cy="529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Rot="1" noChangeArrowheads="1"/>
          </p:cNvSpPr>
          <p:nvPr>
            <p:ph type="title"/>
          </p:nvPr>
        </p:nvSpPr>
        <p:spPr/>
        <p:txBody>
          <a:bodyPr/>
          <a:lstStyle/>
          <a:p>
            <a:pPr eaLnBrk="1" hangingPunct="1">
              <a:defRPr/>
            </a:pPr>
            <a:r>
              <a:rPr lang="en-GB" smtClean="0">
                <a:solidFill>
                  <a:schemeClr val="hlink"/>
                </a:solidFill>
              </a:rPr>
              <a:t>ATRA Mode of Action</a:t>
            </a:r>
          </a:p>
        </p:txBody>
      </p:sp>
      <p:pic>
        <p:nvPicPr>
          <p:cNvPr id="28675" name="Picture 5"/>
          <p:cNvPicPr>
            <a:picLocks noChangeAspect="1" noChangeArrowheads="1"/>
          </p:cNvPicPr>
          <p:nvPr/>
        </p:nvPicPr>
        <p:blipFill>
          <a:blip r:embed="rId2" cstate="print"/>
          <a:srcRect/>
          <a:stretch>
            <a:fillRect/>
          </a:stretch>
        </p:blipFill>
        <p:spPr bwMode="auto">
          <a:xfrm>
            <a:off x="250825" y="2133600"/>
            <a:ext cx="8675688" cy="3384550"/>
          </a:xfrm>
          <a:prstGeom prst="rect">
            <a:avLst/>
          </a:prstGeom>
          <a:noFill/>
          <a:ln w="9525">
            <a:noFill/>
            <a:miter lim="800000"/>
            <a:headEnd/>
            <a:tailEnd/>
          </a:ln>
        </p:spPr>
      </p:pic>
      <p:sp>
        <p:nvSpPr>
          <p:cNvPr id="4" name="TextBox 3"/>
          <p:cNvSpPr txBox="1"/>
          <p:nvPr/>
        </p:nvSpPr>
        <p:spPr>
          <a:xfrm>
            <a:off x="4788024" y="5517232"/>
            <a:ext cx="4136132" cy="307777"/>
          </a:xfrm>
          <a:prstGeom prst="rect">
            <a:avLst/>
          </a:prstGeom>
          <a:noFill/>
        </p:spPr>
        <p:txBody>
          <a:bodyPr wrap="none" rtlCol="0">
            <a:spAutoFit/>
          </a:bodyPr>
          <a:lstStyle/>
          <a:p>
            <a:r>
              <a:rPr lang="en-GB" sz="1400" dirty="0" smtClean="0"/>
              <a:t>Brown et al, 2009, Frontiers in Bioscience 14, 1684-1707</a:t>
            </a:r>
            <a:endParaRPr lang="en-GB" sz="1400" dirty="0"/>
          </a:p>
        </p:txBody>
      </p:sp>
      <p:sp>
        <p:nvSpPr>
          <p:cNvPr id="5" name="Rectangle 4"/>
          <p:cNvSpPr/>
          <p:nvPr/>
        </p:nvSpPr>
        <p:spPr>
          <a:xfrm>
            <a:off x="3851920" y="2276872"/>
            <a:ext cx="4968552" cy="3024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11560" y="5085184"/>
            <a:ext cx="742511" cy="369332"/>
          </a:xfrm>
          <a:prstGeom prst="rect">
            <a:avLst/>
          </a:prstGeom>
          <a:noFill/>
        </p:spPr>
        <p:txBody>
          <a:bodyPr wrap="none" rtlCol="0">
            <a:spAutoFit/>
          </a:bodyPr>
          <a:lstStyle/>
          <a:p>
            <a:r>
              <a:rPr lang="en-GB" dirty="0" smtClean="0">
                <a:solidFill>
                  <a:schemeClr val="bg1"/>
                </a:solidFill>
              </a:rPr>
              <a:t>RAR</a:t>
            </a:r>
            <a:r>
              <a:rPr lang="el-GR" dirty="0" smtClean="0">
                <a:solidFill>
                  <a:schemeClr val="bg1"/>
                </a:solidFill>
              </a:rPr>
              <a:t>α</a:t>
            </a:r>
            <a:endParaRPr lang="en-GB" dirty="0">
              <a:solidFill>
                <a:schemeClr val="bg1"/>
              </a:solidFill>
            </a:endParaRPr>
          </a:p>
        </p:txBody>
      </p:sp>
      <p:cxnSp>
        <p:nvCxnSpPr>
          <p:cNvPr id="8" name="Straight Arrow Connector 7"/>
          <p:cNvCxnSpPr>
            <a:stCxn id="6" idx="0"/>
          </p:cNvCxnSpPr>
          <p:nvPr/>
        </p:nvCxnSpPr>
        <p:spPr>
          <a:xfrm flipV="1">
            <a:off x="982816" y="3789040"/>
            <a:ext cx="10689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31840" y="5085184"/>
            <a:ext cx="633507" cy="369332"/>
          </a:xfrm>
          <a:prstGeom prst="rect">
            <a:avLst/>
          </a:prstGeom>
          <a:noFill/>
        </p:spPr>
        <p:txBody>
          <a:bodyPr wrap="none" rtlCol="0">
            <a:spAutoFit/>
          </a:bodyPr>
          <a:lstStyle/>
          <a:p>
            <a:r>
              <a:rPr lang="en-GB" dirty="0" smtClean="0">
                <a:solidFill>
                  <a:schemeClr val="bg1"/>
                </a:solidFill>
              </a:rPr>
              <a:t>RXR</a:t>
            </a:r>
            <a:endParaRPr lang="en-GB" dirty="0">
              <a:solidFill>
                <a:schemeClr val="bg1"/>
              </a:solidFill>
            </a:endParaRPr>
          </a:p>
        </p:txBody>
      </p:sp>
      <p:cxnSp>
        <p:nvCxnSpPr>
          <p:cNvPr id="11" name="Straight Arrow Connector 10"/>
          <p:cNvCxnSpPr/>
          <p:nvPr/>
        </p:nvCxnSpPr>
        <p:spPr>
          <a:xfrm flipH="1" flipV="1">
            <a:off x="2339752" y="3789040"/>
            <a:ext cx="79208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a:defRPr/>
            </a:pPr>
            <a:r>
              <a:rPr lang="en-GB" sz="4800" dirty="0" smtClean="0">
                <a:solidFill>
                  <a:schemeClr val="hlink"/>
                </a:solidFill>
                <a:effectLst>
                  <a:outerShdw blurRad="38100" dist="38100" dir="2700000" algn="tl">
                    <a:srgbClr val="000000"/>
                  </a:outerShdw>
                </a:effectLst>
                <a:cs typeface="Arial" pitchFamily="34" charset="0"/>
              </a:rPr>
              <a:t>3.2 BCR-ABL1</a:t>
            </a:r>
            <a:endParaRPr lang="en-GB" sz="4800" dirty="0">
              <a:solidFill>
                <a:schemeClr val="hlink"/>
              </a:solidFill>
              <a:effectLst>
                <a:outerShdw blurRad="38100" dist="38100" dir="2700000" algn="tl">
                  <a:srgbClr val="000000"/>
                </a:outerShdw>
              </a:effectLst>
              <a:cs typeface="Arial" pitchFamily="34" charset="0"/>
            </a:endParaRPr>
          </a:p>
        </p:txBody>
      </p:sp>
      <p:sp>
        <p:nvSpPr>
          <p:cNvPr id="66563" name="Rectangle 3"/>
          <p:cNvSpPr>
            <a:spLocks noGrp="1" noChangeArrowheads="1"/>
          </p:cNvSpPr>
          <p:nvPr>
            <p:ph idx="1"/>
          </p:nvPr>
        </p:nvSpPr>
        <p:spPr>
          <a:xfrm>
            <a:off x="457200" y="1600200"/>
            <a:ext cx="8229600" cy="5257800"/>
          </a:xfrm>
        </p:spPr>
        <p:txBody>
          <a:bodyPr/>
          <a:lstStyle/>
          <a:p>
            <a:pPr>
              <a:lnSpc>
                <a:spcPct val="90000"/>
              </a:lnSpc>
              <a:defRPr/>
            </a:pPr>
            <a:r>
              <a:rPr lang="en-GB" dirty="0" smtClean="0"/>
              <a:t>Chronic </a:t>
            </a:r>
            <a:r>
              <a:rPr lang="en-GB" dirty="0" err="1" smtClean="0"/>
              <a:t>myelogenous</a:t>
            </a:r>
            <a:r>
              <a:rPr lang="en-GB" dirty="0" smtClean="0"/>
              <a:t> </a:t>
            </a:r>
            <a:r>
              <a:rPr lang="en-GB" dirty="0" err="1" smtClean="0"/>
              <a:t>leukemia</a:t>
            </a:r>
            <a:r>
              <a:rPr lang="en-GB" dirty="0" smtClean="0"/>
              <a:t> (</a:t>
            </a:r>
            <a:r>
              <a:rPr lang="en-GB" dirty="0" smtClean="0">
                <a:solidFill>
                  <a:schemeClr val="hlink"/>
                </a:solidFill>
              </a:rPr>
              <a:t>CML</a:t>
            </a:r>
            <a:r>
              <a:rPr lang="en-GB" dirty="0" smtClean="0"/>
              <a:t>) t(9;22)(q34;q11) translocation (Philadelphia chromosome):</a:t>
            </a:r>
          </a:p>
          <a:p>
            <a:pPr lvl="1" eaLnBrk="1" hangingPunct="1">
              <a:lnSpc>
                <a:spcPct val="90000"/>
              </a:lnSpc>
              <a:defRPr/>
            </a:pPr>
            <a:r>
              <a:rPr lang="en-GB" dirty="0" smtClean="0"/>
              <a:t> </a:t>
            </a:r>
            <a:r>
              <a:rPr lang="en-GB" b="1" i="1" dirty="0" smtClean="0"/>
              <a:t>BCR-ABL1</a:t>
            </a:r>
          </a:p>
          <a:p>
            <a:pPr lvl="1" eaLnBrk="1" hangingPunct="1">
              <a:lnSpc>
                <a:spcPct val="90000"/>
              </a:lnSpc>
              <a:defRPr/>
            </a:pPr>
            <a:r>
              <a:rPr lang="en-GB" dirty="0" smtClean="0"/>
              <a:t>Also found in </a:t>
            </a:r>
            <a:r>
              <a:rPr lang="en-GB" dirty="0" err="1" smtClean="0"/>
              <a:t>Ph+ALL</a:t>
            </a:r>
            <a:r>
              <a:rPr lang="en-GB" dirty="0" smtClean="0"/>
              <a:t> and AML</a:t>
            </a:r>
          </a:p>
          <a:p>
            <a:pPr lvl="1" eaLnBrk="1" hangingPunct="1">
              <a:lnSpc>
                <a:spcPct val="90000"/>
              </a:lnSpc>
              <a:defRPr/>
            </a:pPr>
            <a:endParaRPr lang="en-GB" dirty="0" smtClean="0"/>
          </a:p>
          <a:p>
            <a:pPr eaLnBrk="1" hangingPunct="1">
              <a:lnSpc>
                <a:spcPct val="90000"/>
              </a:lnSpc>
              <a:defRPr/>
            </a:pPr>
            <a:r>
              <a:rPr lang="en-GB" dirty="0" smtClean="0"/>
              <a:t>ATP dependant </a:t>
            </a:r>
            <a:r>
              <a:rPr lang="en-GB" dirty="0" smtClean="0">
                <a:solidFill>
                  <a:srgbClr val="FF0000"/>
                </a:solidFill>
                <a:effectLst>
                  <a:outerShdw blurRad="38100" dist="38100" dir="2700000" algn="tl">
                    <a:srgbClr val="000000">
                      <a:alpha val="43137"/>
                    </a:srgbClr>
                  </a:outerShdw>
                </a:effectLst>
              </a:rPr>
              <a:t>tyrosine kinase</a:t>
            </a:r>
          </a:p>
          <a:p>
            <a:pPr eaLnBrk="1" hangingPunct="1">
              <a:lnSpc>
                <a:spcPct val="90000"/>
              </a:lnSpc>
              <a:defRPr/>
            </a:pPr>
            <a:r>
              <a:rPr lang="en-GB" dirty="0" smtClean="0"/>
              <a:t>Multiple downstream targets:</a:t>
            </a:r>
          </a:p>
          <a:p>
            <a:pPr lvl="1" eaLnBrk="1" hangingPunct="1">
              <a:lnSpc>
                <a:spcPct val="90000"/>
              </a:lnSpc>
              <a:defRPr/>
            </a:pPr>
            <a:r>
              <a:rPr lang="en-GB" dirty="0" smtClean="0"/>
              <a:t>Up-regulation of proliferation</a:t>
            </a:r>
          </a:p>
          <a:p>
            <a:pPr lvl="1" eaLnBrk="1" hangingPunct="1">
              <a:lnSpc>
                <a:spcPct val="90000"/>
              </a:lnSpc>
              <a:defRPr/>
            </a:pPr>
            <a:r>
              <a:rPr lang="en-GB" dirty="0" smtClean="0"/>
              <a:t>Down-regulation of apoptosis</a:t>
            </a:r>
          </a:p>
          <a:p>
            <a:pPr lvl="1" eaLnBrk="1" hangingPunct="1">
              <a:lnSpc>
                <a:spcPct val="90000"/>
              </a:lnSpc>
              <a:defRPr/>
            </a:pPr>
            <a:r>
              <a:rPr lang="en-GB" dirty="0" smtClean="0"/>
              <a:t>Alteration of </a:t>
            </a:r>
            <a:r>
              <a:rPr lang="en-GB" dirty="0" err="1" smtClean="0"/>
              <a:t>adehesion</a:t>
            </a: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0" y="184150"/>
          <a:ext cx="9144000" cy="6197600"/>
        </p:xfrm>
        <a:graphic>
          <a:graphicData uri="http://schemas.openxmlformats.org/presentationml/2006/ole">
            <mc:AlternateContent xmlns:mc="http://schemas.openxmlformats.org/markup-compatibility/2006">
              <mc:Choice xmlns:v="urn:schemas-microsoft-com:vml" Requires="v">
                <p:oleObj spid="_x0000_s1027" name="Photo Editor Photo" r:id="rId3" imgW="6125430" imgH="4495238" progId="">
                  <p:embed/>
                </p:oleObj>
              </mc:Choice>
              <mc:Fallback>
                <p:oleObj name="Photo Editor Photo" r:id="rId3" imgW="6125430" imgH="4495238"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150"/>
                        <a:ext cx="91440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2" cstate="print"/>
          <a:srcRect/>
          <a:stretch>
            <a:fillRect/>
          </a:stretch>
        </p:blipFill>
        <p:spPr bwMode="auto">
          <a:xfrm>
            <a:off x="142875" y="115888"/>
            <a:ext cx="8893175"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457200" y="549275"/>
            <a:ext cx="8229600" cy="868363"/>
          </a:xfrm>
          <a:prstGeom prst="rect">
            <a:avLst/>
          </a:prstGeom>
          <a:noFill/>
          <a:ln w="9525">
            <a:noFill/>
            <a:miter lim="800000"/>
            <a:headEnd/>
            <a:tailEnd/>
          </a:ln>
          <a:effectLst/>
        </p:spPr>
        <p:txBody>
          <a:bodyPr anchor="ctr"/>
          <a:lstStyle/>
          <a:p>
            <a:pPr algn="r">
              <a:defRPr/>
            </a:pPr>
            <a:r>
              <a:rPr lang="en-GB" sz="4400" dirty="0">
                <a:solidFill>
                  <a:schemeClr val="hlink"/>
                </a:solidFill>
                <a:effectLst>
                  <a:outerShdw blurRad="38100" dist="38100" dir="2700000" algn="tl">
                    <a:srgbClr val="000000"/>
                  </a:outerShdw>
                </a:effectLst>
                <a:latin typeface="+mj-lt"/>
                <a:cs typeface="Arial" pitchFamily="34" charset="0"/>
              </a:rPr>
              <a:t>3.2 </a:t>
            </a:r>
            <a:r>
              <a:rPr lang="en-GB" sz="4800" dirty="0" smtClean="0">
                <a:solidFill>
                  <a:schemeClr val="hlink"/>
                </a:solidFill>
                <a:effectLst>
                  <a:outerShdw blurRad="38100" dist="38100" dir="2700000" algn="tl">
                    <a:srgbClr val="000000"/>
                  </a:outerShdw>
                </a:effectLst>
                <a:latin typeface="+mj-lt"/>
                <a:cs typeface="Arial" pitchFamily="34" charset="0"/>
              </a:rPr>
              <a:t>Imatinib Mesylate</a:t>
            </a:r>
            <a:endParaRPr lang="en-GB" sz="4400" dirty="0">
              <a:solidFill>
                <a:schemeClr val="hlink"/>
              </a:solidFill>
              <a:effectLst>
                <a:outerShdw blurRad="38100" dist="38100" dir="2700000" algn="tl">
                  <a:srgbClr val="000000"/>
                </a:outerShdw>
              </a:effectLst>
              <a:latin typeface="+mj-lt"/>
              <a:cs typeface="Arial" pitchFamily="34" charset="0"/>
            </a:endParaRPr>
          </a:p>
        </p:txBody>
      </p:sp>
      <p:sp>
        <p:nvSpPr>
          <p:cNvPr id="78853" name="Rectangle 5"/>
          <p:cNvSpPr>
            <a:spLocks noChangeArrowheads="1"/>
          </p:cNvSpPr>
          <p:nvPr/>
        </p:nvSpPr>
        <p:spPr bwMode="auto">
          <a:xfrm>
            <a:off x="323850" y="1628775"/>
            <a:ext cx="8659813" cy="5229225"/>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n-GB" sz="2800" dirty="0" err="1" smtClean="0">
                <a:solidFill>
                  <a:srgbClr val="FF0000"/>
                </a:solidFill>
                <a:latin typeface="+mn-lt"/>
                <a:cs typeface="Arial" pitchFamily="34" charset="0"/>
              </a:rPr>
              <a:t>Glivec</a:t>
            </a:r>
            <a:r>
              <a:rPr lang="en-GB" sz="2800" dirty="0" smtClean="0">
                <a:latin typeface="+mn-lt"/>
                <a:cs typeface="Arial" pitchFamily="34" charset="0"/>
              </a:rPr>
              <a:t> (STI571</a:t>
            </a:r>
            <a:r>
              <a:rPr lang="en-GB" sz="2800" dirty="0">
                <a:latin typeface="+mn-lt"/>
                <a:cs typeface="Arial" pitchFamily="34" charset="0"/>
              </a:rPr>
              <a:t>; </a:t>
            </a:r>
            <a:r>
              <a:rPr lang="en-GB" sz="2800" dirty="0" smtClean="0">
                <a:latin typeface="+mn-lt"/>
                <a:cs typeface="Arial" pitchFamily="34" charset="0"/>
              </a:rPr>
              <a:t>Gleevec)</a:t>
            </a:r>
            <a:endParaRPr lang="en-GB" sz="2800" dirty="0">
              <a:latin typeface="+mn-lt"/>
              <a:cs typeface="Arial" pitchFamily="34" charset="0"/>
            </a:endParaRPr>
          </a:p>
          <a:p>
            <a:pPr marL="342900" indent="-342900">
              <a:spcBef>
                <a:spcPct val="20000"/>
              </a:spcBef>
              <a:buClr>
                <a:schemeClr val="hlink"/>
              </a:buClr>
              <a:buSzPct val="70000"/>
              <a:buFont typeface="Wingdings" pitchFamily="2" charset="2"/>
              <a:buChar char="n"/>
              <a:defRPr/>
            </a:pPr>
            <a:r>
              <a:rPr lang="en-GB" sz="2800" dirty="0">
                <a:latin typeface="+mn-lt"/>
                <a:cs typeface="Arial" pitchFamily="34" charset="0"/>
              </a:rPr>
              <a:t>“First molecularly targeted therapy”</a:t>
            </a:r>
          </a:p>
          <a:p>
            <a:pPr marL="342900" indent="-342900">
              <a:spcBef>
                <a:spcPct val="20000"/>
              </a:spcBef>
              <a:buClr>
                <a:schemeClr val="hlink"/>
              </a:buClr>
              <a:buSzPct val="70000"/>
              <a:buFont typeface="Wingdings" pitchFamily="2" charset="2"/>
              <a:buChar char="n"/>
              <a:defRPr/>
            </a:pPr>
            <a:r>
              <a:rPr lang="en-GB" sz="2800" dirty="0">
                <a:latin typeface="+mn-lt"/>
                <a:cs typeface="Arial" pitchFamily="34" charset="0"/>
              </a:rPr>
              <a:t>Potent </a:t>
            </a:r>
            <a:r>
              <a:rPr lang="en-GB" sz="2800" dirty="0">
                <a:solidFill>
                  <a:srgbClr val="FF0000"/>
                </a:solidFill>
                <a:effectLst>
                  <a:outerShdw blurRad="38100" dist="38100" dir="2700000" algn="tl">
                    <a:srgbClr val="000000">
                      <a:alpha val="43137"/>
                    </a:srgbClr>
                  </a:outerShdw>
                </a:effectLst>
                <a:latin typeface="+mn-lt"/>
                <a:cs typeface="Arial" pitchFamily="34" charset="0"/>
              </a:rPr>
              <a:t>Tyrosine Kinase inhibitor </a:t>
            </a:r>
            <a:r>
              <a:rPr lang="en-GB" sz="2800" dirty="0">
                <a:latin typeface="+mn-lt"/>
                <a:cs typeface="Arial" pitchFamily="34" charset="0"/>
              </a:rPr>
              <a:t>(TKI) </a:t>
            </a:r>
          </a:p>
          <a:p>
            <a:pPr marL="742950" lvl="1" indent="-285750">
              <a:spcBef>
                <a:spcPct val="20000"/>
              </a:spcBef>
              <a:buClr>
                <a:schemeClr val="accent2"/>
              </a:buClr>
              <a:buSzPct val="70000"/>
              <a:buFont typeface="Wingdings" pitchFamily="2" charset="2"/>
              <a:buChar char="n"/>
              <a:defRPr/>
            </a:pPr>
            <a:r>
              <a:rPr lang="en-GB" sz="2400" dirty="0">
                <a:latin typeface="+mn-lt"/>
                <a:cs typeface="Arial" pitchFamily="34" charset="0"/>
              </a:rPr>
              <a:t>Blocks proliferation</a:t>
            </a:r>
          </a:p>
          <a:p>
            <a:pPr marL="742950" lvl="1" indent="-285750">
              <a:spcBef>
                <a:spcPct val="20000"/>
              </a:spcBef>
              <a:buClr>
                <a:schemeClr val="accent2"/>
              </a:buClr>
              <a:buSzPct val="70000"/>
              <a:buFont typeface="Wingdings" pitchFamily="2" charset="2"/>
              <a:buChar char="n"/>
              <a:defRPr/>
            </a:pPr>
            <a:r>
              <a:rPr lang="en-GB" sz="2400" dirty="0">
                <a:latin typeface="+mn-lt"/>
                <a:cs typeface="Arial" pitchFamily="34" charset="0"/>
              </a:rPr>
              <a:t>Induces apoptosis</a:t>
            </a:r>
          </a:p>
          <a:p>
            <a:pPr marL="742950" lvl="1" indent="-285750">
              <a:spcBef>
                <a:spcPct val="20000"/>
              </a:spcBef>
              <a:buClr>
                <a:schemeClr val="accent2"/>
              </a:buClr>
              <a:buSzPct val="70000"/>
              <a:buFont typeface="Wingdings" pitchFamily="2" charset="2"/>
              <a:buChar char="n"/>
              <a:defRPr/>
            </a:pPr>
            <a:r>
              <a:rPr lang="en-GB" sz="2400" dirty="0">
                <a:latin typeface="+mn-lt"/>
                <a:cs typeface="Arial" pitchFamily="34" charset="0"/>
              </a:rPr>
              <a:t>Low toxicity</a:t>
            </a:r>
          </a:p>
          <a:p>
            <a:pPr marL="342900" indent="-342900">
              <a:spcBef>
                <a:spcPct val="20000"/>
              </a:spcBef>
              <a:buClr>
                <a:schemeClr val="hlink"/>
              </a:buClr>
              <a:buSzPct val="70000"/>
              <a:buFont typeface="Wingdings" pitchFamily="2" charset="2"/>
              <a:buChar char="n"/>
              <a:defRPr/>
            </a:pPr>
            <a:r>
              <a:rPr lang="en-GB" sz="2800" dirty="0">
                <a:latin typeface="+mn-lt"/>
                <a:cs typeface="Arial" pitchFamily="34" charset="0"/>
              </a:rPr>
              <a:t>Selectively Inhibits TK ATP binding site:</a:t>
            </a:r>
          </a:p>
          <a:p>
            <a:pPr marL="742950" lvl="1" indent="-285750">
              <a:spcBef>
                <a:spcPct val="20000"/>
              </a:spcBef>
              <a:buClr>
                <a:schemeClr val="accent2"/>
              </a:buClr>
              <a:buSzPct val="70000"/>
              <a:buFont typeface="Wingdings" pitchFamily="2" charset="2"/>
              <a:buChar char="n"/>
              <a:defRPr/>
            </a:pPr>
            <a:r>
              <a:rPr lang="en-GB" sz="2400" dirty="0">
                <a:latin typeface="+mn-lt"/>
                <a:cs typeface="Arial" pitchFamily="34" charset="0"/>
              </a:rPr>
              <a:t>ABL1; c-kit; PDGFR</a:t>
            </a:r>
            <a:r>
              <a:rPr lang="el-GR" sz="2400" baseline="-25000" dirty="0">
                <a:latin typeface="+mn-lt"/>
                <a:cs typeface="Arial" pitchFamily="34" charset="0"/>
              </a:rPr>
              <a:t>α</a:t>
            </a:r>
            <a:r>
              <a:rPr lang="en-GB" sz="2400" baseline="-25000" dirty="0">
                <a:latin typeface="+mn-lt"/>
                <a:cs typeface="Arial" pitchFamily="34" charset="0"/>
              </a:rPr>
              <a:t>/</a:t>
            </a:r>
            <a:r>
              <a:rPr lang="el-GR" sz="2400" baseline="-25000" dirty="0">
                <a:latin typeface="+mn-lt"/>
                <a:cs typeface="Arial" pitchFamily="34" charset="0"/>
              </a:rPr>
              <a:t>β</a:t>
            </a:r>
            <a:r>
              <a:rPr lang="en-GB" sz="2400" dirty="0">
                <a:latin typeface="+mn-lt"/>
                <a:cs typeface="Arial" pitchFamily="34" charset="0"/>
              </a:rPr>
              <a:t>; </a:t>
            </a:r>
            <a:r>
              <a:rPr lang="en-GB" sz="2400" b="1" dirty="0">
                <a:latin typeface="+mn-lt"/>
                <a:cs typeface="Arial" pitchFamily="34" charset="0"/>
              </a:rPr>
              <a:t>BCR-ABL1</a:t>
            </a:r>
          </a:p>
          <a:p>
            <a:pPr marL="342900" indent="-342900">
              <a:spcBef>
                <a:spcPct val="20000"/>
              </a:spcBef>
              <a:buClr>
                <a:schemeClr val="hlink"/>
              </a:buClr>
              <a:buSzPct val="70000"/>
              <a:buFont typeface="Wingdings" pitchFamily="2" charset="2"/>
              <a:buChar char="n"/>
              <a:defRPr/>
            </a:pPr>
            <a:r>
              <a:rPr lang="en-GB" sz="2800" dirty="0">
                <a:latin typeface="+mn-lt"/>
                <a:cs typeface="Arial" pitchFamily="34" charset="0"/>
              </a:rPr>
              <a:t>Use in </a:t>
            </a:r>
            <a:r>
              <a:rPr lang="en-GB" sz="2800" dirty="0" err="1">
                <a:latin typeface="+mn-lt"/>
                <a:cs typeface="Arial" pitchFamily="34" charset="0"/>
              </a:rPr>
              <a:t>Ph</a:t>
            </a:r>
            <a:r>
              <a:rPr lang="en-GB" sz="2800" baseline="30000" dirty="0" err="1">
                <a:latin typeface="+mn-lt"/>
                <a:cs typeface="Arial" pitchFamily="34" charset="0"/>
              </a:rPr>
              <a:t>+</a:t>
            </a:r>
            <a:r>
              <a:rPr lang="en-GB" sz="2800" dirty="0" err="1">
                <a:latin typeface="+mn-lt"/>
                <a:cs typeface="Arial" pitchFamily="34" charset="0"/>
              </a:rPr>
              <a:t>CML</a:t>
            </a:r>
            <a:r>
              <a:rPr lang="en-GB" sz="2800" dirty="0">
                <a:latin typeface="+mn-lt"/>
                <a:cs typeface="Arial" pitchFamily="34" charset="0"/>
              </a:rPr>
              <a:t>, ALL &amp; other TK </a:t>
            </a:r>
            <a:r>
              <a:rPr lang="en-GB" sz="2800" dirty="0" smtClean="0">
                <a:latin typeface="+mn-lt"/>
                <a:cs typeface="Arial" pitchFamily="34" charset="0"/>
              </a:rPr>
              <a:t>malignancies</a:t>
            </a:r>
          </a:p>
          <a:p>
            <a:pPr marL="342900" indent="-342900">
              <a:spcBef>
                <a:spcPct val="20000"/>
              </a:spcBef>
              <a:buClr>
                <a:schemeClr val="hlink"/>
              </a:buClr>
              <a:buSzPct val="70000"/>
              <a:buFont typeface="Wingdings" pitchFamily="2" charset="2"/>
              <a:buChar char="n"/>
              <a:defRPr/>
            </a:pPr>
            <a:r>
              <a:rPr lang="en-GB" sz="2800" dirty="0" smtClean="0">
                <a:solidFill>
                  <a:srgbClr val="FF0000"/>
                </a:solidFill>
                <a:effectLst>
                  <a:outerShdw blurRad="38100" dist="38100" dir="2700000" algn="tl">
                    <a:srgbClr val="000000">
                      <a:alpha val="43137"/>
                    </a:srgbClr>
                  </a:outerShdw>
                </a:effectLst>
                <a:latin typeface="+mn-lt"/>
                <a:cs typeface="Arial" pitchFamily="34" charset="0"/>
              </a:rPr>
              <a:t>Target: Tumour associated fusion gene product</a:t>
            </a:r>
            <a:endParaRPr lang="en-GB" sz="2800" dirty="0">
              <a:solidFill>
                <a:srgbClr val="FF0000"/>
              </a:solidFill>
              <a:effectLst>
                <a:outerShdw blurRad="38100" dist="38100" dir="2700000" algn="tl">
                  <a:srgbClr val="000000">
                    <a:alpha val="43137"/>
                  </a:srgbClr>
                </a:outerShdw>
              </a:effectLst>
              <a:latin typeface="+mn-l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457200" y="549275"/>
            <a:ext cx="8229600" cy="868363"/>
          </a:xfrm>
          <a:prstGeom prst="rect">
            <a:avLst/>
          </a:prstGeom>
          <a:noFill/>
          <a:ln w="9525">
            <a:noFill/>
            <a:miter lim="800000"/>
            <a:headEnd/>
            <a:tailEnd/>
          </a:ln>
          <a:effectLst/>
        </p:spPr>
        <p:txBody>
          <a:bodyPr anchor="ctr"/>
          <a:lstStyle/>
          <a:p>
            <a:pPr algn="ctr">
              <a:defRPr/>
            </a:pPr>
            <a:r>
              <a:rPr lang="en-GB" sz="4400" b="1">
                <a:solidFill>
                  <a:schemeClr val="hlink"/>
                </a:solidFill>
                <a:effectLst>
                  <a:outerShdw blurRad="38100" dist="38100" dir="2700000" algn="tl">
                    <a:srgbClr val="000000"/>
                  </a:outerShdw>
                </a:effectLst>
                <a:cs typeface="Arial" pitchFamily="34" charset="0"/>
              </a:rPr>
              <a:t>Imatinib Mode of Action</a:t>
            </a:r>
          </a:p>
        </p:txBody>
      </p:sp>
      <p:pic>
        <p:nvPicPr>
          <p:cNvPr id="80901" name="Picture 5" descr="10FF2"/>
          <p:cNvPicPr>
            <a:picLocks noChangeAspect="1" noChangeArrowheads="1"/>
          </p:cNvPicPr>
          <p:nvPr/>
        </p:nvPicPr>
        <p:blipFill>
          <a:blip r:embed="rId2" cstate="print"/>
          <a:srcRect l="2983" t="25420" b="54190"/>
          <a:stretch>
            <a:fillRect/>
          </a:stretch>
        </p:blipFill>
        <p:spPr bwMode="auto">
          <a:xfrm>
            <a:off x="0" y="2232025"/>
            <a:ext cx="4619625" cy="3213100"/>
          </a:xfrm>
          <a:prstGeom prst="rect">
            <a:avLst/>
          </a:prstGeom>
          <a:noFill/>
          <a:ln w="9525">
            <a:noFill/>
            <a:miter lim="800000"/>
            <a:headEnd/>
            <a:tailEnd/>
          </a:ln>
        </p:spPr>
      </p:pic>
      <p:pic>
        <p:nvPicPr>
          <p:cNvPr id="80902" name="Picture 6" descr="10FF2"/>
          <p:cNvPicPr>
            <a:picLocks noChangeAspect="1" noChangeArrowheads="1"/>
          </p:cNvPicPr>
          <p:nvPr/>
        </p:nvPicPr>
        <p:blipFill>
          <a:blip r:embed="rId2" cstate="print"/>
          <a:srcRect t="73814" b="2034"/>
          <a:stretch>
            <a:fillRect/>
          </a:stretch>
        </p:blipFill>
        <p:spPr bwMode="auto">
          <a:xfrm>
            <a:off x="4572000" y="2232025"/>
            <a:ext cx="4572000" cy="321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p:cTn id="7" dur="500" fill="hold"/>
                                        <p:tgtEl>
                                          <p:spTgt spid="80902"/>
                                        </p:tgtEl>
                                        <p:attrNameLst>
                                          <p:attrName>ppt_w</p:attrName>
                                        </p:attrNameLst>
                                      </p:cBhvr>
                                      <p:tavLst>
                                        <p:tav tm="0">
                                          <p:val>
                                            <p:fltVal val="0"/>
                                          </p:val>
                                        </p:tav>
                                        <p:tav tm="100000">
                                          <p:val>
                                            <p:strVal val="#ppt_w"/>
                                          </p:val>
                                        </p:tav>
                                      </p:tavLst>
                                    </p:anim>
                                    <p:anim calcmode="lin" valueType="num">
                                      <p:cBhvr>
                                        <p:cTn id="8" dur="500" fill="hold"/>
                                        <p:tgtEl>
                                          <p:spTgt spid="80902"/>
                                        </p:tgtEl>
                                        <p:attrNameLst>
                                          <p:attrName>ppt_h</p:attrName>
                                        </p:attrNameLst>
                                      </p:cBhvr>
                                      <p:tavLst>
                                        <p:tav tm="0">
                                          <p:val>
                                            <p:fltVal val="0"/>
                                          </p:val>
                                        </p:tav>
                                        <p:tav tm="100000">
                                          <p:val>
                                            <p:strVal val="#ppt_h"/>
                                          </p:val>
                                        </p:tav>
                                      </p:tavLst>
                                    </p:anim>
                                    <p:animEffect transition="in" filter="fade">
                                      <p:cBhvr>
                                        <p:cTn id="9" dur="500"/>
                                        <p:tgtEl>
                                          <p:spTgt spid="80902"/>
                                        </p:tgtEl>
                                      </p:cBhvr>
                                    </p:animEffect>
                                  </p:childTnLst>
                                </p:cTn>
                              </p:par>
                            </p:childTnLst>
                          </p:cTn>
                        </p:par>
                        <p:par>
                          <p:cTn id="10" fill="hold">
                            <p:stCondLst>
                              <p:cond delay="500"/>
                            </p:stCondLst>
                            <p:childTnLst>
                              <p:par>
                                <p:cTn id="11" presetID="9" presetClass="emph" presetSubtype="0" nodeType="afterEffect">
                                  <p:stCondLst>
                                    <p:cond delay="0"/>
                                  </p:stCondLst>
                                  <p:childTnLst>
                                    <p:set>
                                      <p:cBhvr rctx="PPT">
                                        <p:cTn id="12" dur="indefinite"/>
                                        <p:tgtEl>
                                          <p:spTgt spid="80901"/>
                                        </p:tgtEl>
                                        <p:attrNameLst>
                                          <p:attrName>style.opacity</p:attrName>
                                        </p:attrNameLst>
                                      </p:cBhvr>
                                      <p:to>
                                        <p:strVal val="0.5"/>
                                      </p:to>
                                    </p:set>
                                    <p:animEffect filter="image" prLst="opacity: 0.5">
                                      <p:cBhvr rctx="IE">
                                        <p:cTn id="13" dur="indefinite"/>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62513" y="1495425"/>
            <a:ext cx="817562" cy="530225"/>
            <a:chOff x="3063" y="942"/>
            <a:chExt cx="515" cy="334"/>
          </a:xfrm>
        </p:grpSpPr>
        <p:grpSp>
          <p:nvGrpSpPr>
            <p:cNvPr id="3" name="Group 3"/>
            <p:cNvGrpSpPr>
              <a:grpSpLocks/>
            </p:cNvGrpSpPr>
            <p:nvPr/>
          </p:nvGrpSpPr>
          <p:grpSpPr bwMode="auto">
            <a:xfrm>
              <a:off x="3063" y="942"/>
              <a:ext cx="515" cy="334"/>
              <a:chOff x="3063" y="942"/>
              <a:chExt cx="515" cy="334"/>
            </a:xfrm>
          </p:grpSpPr>
          <p:sp>
            <p:nvSpPr>
              <p:cNvPr id="19028" name="Freeform 4"/>
              <p:cNvSpPr>
                <a:spLocks/>
              </p:cNvSpPr>
              <p:nvPr/>
            </p:nvSpPr>
            <p:spPr bwMode="auto">
              <a:xfrm rot="12004527" flipH="1">
                <a:off x="3185" y="1004"/>
                <a:ext cx="116" cy="231"/>
              </a:xfrm>
              <a:custGeom>
                <a:avLst/>
                <a:gdLst>
                  <a:gd name="T0" fmla="*/ 0 w 167"/>
                  <a:gd name="T1" fmla="*/ 37879 h 143"/>
                  <a:gd name="T2" fmla="*/ 3 w 167"/>
                  <a:gd name="T3" fmla="*/ 0 h 143"/>
                  <a:gd name="T4" fmla="*/ 4 w 167"/>
                  <a:gd name="T5" fmla="*/ 46365 h 143"/>
                  <a:gd name="T6" fmla="*/ 1 w 167"/>
                  <a:gd name="T7" fmla="*/ 92219 h 143"/>
                  <a:gd name="T8" fmla="*/ 0 w 167"/>
                  <a:gd name="T9" fmla="*/ 37879 h 143"/>
                  <a:gd name="T10" fmla="*/ 0 60000 65536"/>
                  <a:gd name="T11" fmla="*/ 0 60000 65536"/>
                  <a:gd name="T12" fmla="*/ 0 60000 65536"/>
                  <a:gd name="T13" fmla="*/ 0 60000 65536"/>
                  <a:gd name="T14" fmla="*/ 0 60000 65536"/>
                  <a:gd name="T15" fmla="*/ 0 w 167"/>
                  <a:gd name="T16" fmla="*/ 0 h 143"/>
                  <a:gd name="T17" fmla="*/ 167 w 167"/>
                  <a:gd name="T18" fmla="*/ 143 h 143"/>
                </a:gdLst>
                <a:ahLst/>
                <a:cxnLst>
                  <a:cxn ang="T10">
                    <a:pos x="T0" y="T1"/>
                  </a:cxn>
                  <a:cxn ang="T11">
                    <a:pos x="T2" y="T3"/>
                  </a:cxn>
                  <a:cxn ang="T12">
                    <a:pos x="T4" y="T5"/>
                  </a:cxn>
                  <a:cxn ang="T13">
                    <a:pos x="T6" y="T7"/>
                  </a:cxn>
                  <a:cxn ang="T14">
                    <a:pos x="T8" y="T9"/>
                  </a:cxn>
                </a:cxnLst>
                <a:rect l="T15" t="T16" r="T17" b="T18"/>
                <a:pathLst>
                  <a:path w="167" h="143">
                    <a:moveTo>
                      <a:pt x="0" y="59"/>
                    </a:moveTo>
                    <a:cubicBezTo>
                      <a:pt x="35" y="24"/>
                      <a:pt x="108" y="0"/>
                      <a:pt x="108" y="0"/>
                    </a:cubicBezTo>
                    <a:cubicBezTo>
                      <a:pt x="137" y="35"/>
                      <a:pt x="167" y="71"/>
                      <a:pt x="167" y="71"/>
                    </a:cubicBezTo>
                    <a:lnTo>
                      <a:pt x="41" y="143"/>
                    </a:lnTo>
                    <a:cubicBezTo>
                      <a:pt x="41" y="143"/>
                      <a:pt x="20" y="101"/>
                      <a:pt x="0" y="59"/>
                    </a:cubicBezTo>
                    <a:close/>
                  </a:path>
                </a:pathLst>
              </a:custGeom>
              <a:gradFill rotWithShape="1">
                <a:gsLst>
                  <a:gs pos="0">
                    <a:srgbClr val="86D0EA"/>
                  </a:gs>
                  <a:gs pos="100000">
                    <a:srgbClr val="3E606C"/>
                  </a:gs>
                </a:gsLst>
                <a:lin ang="2700000" scaled="1"/>
              </a:gradFill>
              <a:ln w="19050">
                <a:noFill/>
                <a:round/>
                <a:headEnd/>
                <a:tailEnd/>
              </a:ln>
            </p:spPr>
            <p:txBody>
              <a:bodyPr wrap="none">
                <a:spAutoFit/>
              </a:bodyPr>
              <a:lstStyle/>
              <a:p>
                <a:endParaRPr lang="en-US"/>
              </a:p>
            </p:txBody>
          </p:sp>
          <p:sp>
            <p:nvSpPr>
              <p:cNvPr id="4101" name="Freeform 5"/>
              <p:cNvSpPr>
                <a:spLocks/>
              </p:cNvSpPr>
              <p:nvPr/>
            </p:nvSpPr>
            <p:spPr bwMode="auto">
              <a:xfrm rot="1204527" flipH="1">
                <a:off x="3063" y="942"/>
                <a:ext cx="515" cy="334"/>
              </a:xfrm>
              <a:custGeom>
                <a:avLst/>
                <a:gdLst/>
                <a:ahLst/>
                <a:cxnLst>
                  <a:cxn ang="0">
                    <a:pos x="435" y="141"/>
                  </a:cxn>
                  <a:cxn ang="0">
                    <a:pos x="397" y="221"/>
                  </a:cxn>
                  <a:cxn ang="0">
                    <a:pos x="291" y="176"/>
                  </a:cxn>
                  <a:cxn ang="0">
                    <a:pos x="292" y="281"/>
                  </a:cxn>
                  <a:cxn ang="0">
                    <a:pos x="217" y="288"/>
                  </a:cxn>
                  <a:cxn ang="0">
                    <a:pos x="0" y="147"/>
                  </a:cxn>
                  <a:cxn ang="0">
                    <a:pos x="217" y="0"/>
                  </a:cxn>
                  <a:cxn ang="0">
                    <a:pos x="435" y="141"/>
                  </a:cxn>
                </a:cxnLst>
                <a:rect l="0" t="0" r="r" b="b"/>
                <a:pathLst>
                  <a:path w="445" h="290">
                    <a:moveTo>
                      <a:pt x="435" y="141"/>
                    </a:moveTo>
                    <a:cubicBezTo>
                      <a:pt x="431" y="179"/>
                      <a:pt x="417" y="215"/>
                      <a:pt x="397" y="221"/>
                    </a:cubicBezTo>
                    <a:cubicBezTo>
                      <a:pt x="388" y="204"/>
                      <a:pt x="339" y="141"/>
                      <a:pt x="291" y="176"/>
                    </a:cubicBezTo>
                    <a:cubicBezTo>
                      <a:pt x="252" y="200"/>
                      <a:pt x="286" y="260"/>
                      <a:pt x="292" y="281"/>
                    </a:cubicBezTo>
                    <a:cubicBezTo>
                      <a:pt x="280" y="281"/>
                      <a:pt x="272" y="287"/>
                      <a:pt x="217" y="288"/>
                    </a:cubicBezTo>
                    <a:cubicBezTo>
                      <a:pt x="46" y="290"/>
                      <a:pt x="10" y="191"/>
                      <a:pt x="0" y="147"/>
                    </a:cubicBezTo>
                    <a:cubicBezTo>
                      <a:pt x="0" y="147"/>
                      <a:pt x="7" y="11"/>
                      <a:pt x="217" y="0"/>
                    </a:cubicBezTo>
                    <a:cubicBezTo>
                      <a:pt x="445" y="20"/>
                      <a:pt x="435" y="141"/>
                      <a:pt x="435" y="141"/>
                    </a:cubicBezTo>
                    <a:close/>
                  </a:path>
                </a:pathLst>
              </a:custGeom>
              <a:gradFill rotWithShape="1">
                <a:gsLst>
                  <a:gs pos="0">
                    <a:schemeClr val="tx2"/>
                  </a:gs>
                  <a:gs pos="100000">
                    <a:schemeClr val="tx2">
                      <a:gamma/>
                      <a:tint val="47451"/>
                      <a:invGamma/>
                    </a:schemeClr>
                  </a:gs>
                </a:gsLst>
                <a:lin ang="5400000" scaled="1"/>
              </a:gradFill>
              <a:ln w="19050"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Arial" pitchFamily="-111" charset="0"/>
                  <a:cs typeface="+mn-cs"/>
                </a:endParaRPr>
              </a:p>
            </p:txBody>
          </p:sp>
        </p:grpSp>
        <p:sp>
          <p:nvSpPr>
            <p:cNvPr id="19027" name="Text Box 6"/>
            <p:cNvSpPr txBox="1">
              <a:spLocks noChangeArrowheads="1"/>
            </p:cNvSpPr>
            <p:nvPr/>
          </p:nvSpPr>
          <p:spPr bwMode="auto">
            <a:xfrm>
              <a:off x="3116" y="966"/>
              <a:ext cx="252" cy="121"/>
            </a:xfrm>
            <a:prstGeom prst="rect">
              <a:avLst/>
            </a:prstGeom>
            <a:noFill/>
            <a:ln w="9525">
              <a:noFill/>
              <a:miter lim="800000"/>
              <a:headEnd/>
              <a:tailEnd/>
            </a:ln>
          </p:spPr>
          <p:txBody>
            <a:bodyPr wrap="none" lIns="0" tIns="0" rIns="0" bIns="0" anchor="b">
              <a:spAutoFit/>
            </a:bodyPr>
            <a:lstStyle/>
            <a:p>
              <a:pPr>
                <a:lnSpc>
                  <a:spcPct val="80000"/>
                </a:lnSpc>
                <a:spcBef>
                  <a:spcPct val="50000"/>
                </a:spcBef>
                <a:spcAft>
                  <a:spcPct val="25000"/>
                </a:spcAft>
              </a:pPr>
              <a:r>
                <a:rPr lang="en-US" sz="1200" b="1" i="1">
                  <a:solidFill>
                    <a:schemeClr val="bg1"/>
                  </a:solidFill>
                  <a:latin typeface="Corbel" pitchFamily="34" charset="0"/>
                </a:rPr>
                <a:t>bcr-abl</a:t>
              </a:r>
            </a:p>
          </p:txBody>
        </p:sp>
      </p:grpSp>
      <p:grpSp>
        <p:nvGrpSpPr>
          <p:cNvPr id="4" name="Group 7"/>
          <p:cNvGrpSpPr>
            <a:grpSpLocks/>
          </p:cNvGrpSpPr>
          <p:nvPr/>
        </p:nvGrpSpPr>
        <p:grpSpPr bwMode="auto">
          <a:xfrm>
            <a:off x="3357563" y="1484313"/>
            <a:ext cx="844550" cy="550862"/>
            <a:chOff x="2115" y="935"/>
            <a:chExt cx="532" cy="347"/>
          </a:xfrm>
        </p:grpSpPr>
        <p:grpSp>
          <p:nvGrpSpPr>
            <p:cNvPr id="5" name="Group 8"/>
            <p:cNvGrpSpPr>
              <a:grpSpLocks/>
            </p:cNvGrpSpPr>
            <p:nvPr/>
          </p:nvGrpSpPr>
          <p:grpSpPr bwMode="auto">
            <a:xfrm>
              <a:off x="2115" y="935"/>
              <a:ext cx="532" cy="347"/>
              <a:chOff x="2115" y="935"/>
              <a:chExt cx="532" cy="347"/>
            </a:xfrm>
          </p:grpSpPr>
          <p:sp>
            <p:nvSpPr>
              <p:cNvPr id="19024" name="Freeform 9"/>
              <p:cNvSpPr>
                <a:spLocks/>
              </p:cNvSpPr>
              <p:nvPr/>
            </p:nvSpPr>
            <p:spPr bwMode="auto">
              <a:xfrm rot="9754547">
                <a:off x="2409" y="1060"/>
                <a:ext cx="200" cy="171"/>
              </a:xfrm>
              <a:custGeom>
                <a:avLst/>
                <a:gdLst>
                  <a:gd name="T0" fmla="*/ 0 w 167"/>
                  <a:gd name="T1" fmla="*/ 1251 h 143"/>
                  <a:gd name="T2" fmla="*/ 2286 w 167"/>
                  <a:gd name="T3" fmla="*/ 0 h 143"/>
                  <a:gd name="T4" fmla="*/ 3581 w 167"/>
                  <a:gd name="T5" fmla="*/ 1496 h 143"/>
                  <a:gd name="T6" fmla="*/ 886 w 167"/>
                  <a:gd name="T7" fmla="*/ 2986 h 143"/>
                  <a:gd name="T8" fmla="*/ 0 w 167"/>
                  <a:gd name="T9" fmla="*/ 1251 h 143"/>
                  <a:gd name="T10" fmla="*/ 0 60000 65536"/>
                  <a:gd name="T11" fmla="*/ 0 60000 65536"/>
                  <a:gd name="T12" fmla="*/ 0 60000 65536"/>
                  <a:gd name="T13" fmla="*/ 0 60000 65536"/>
                  <a:gd name="T14" fmla="*/ 0 60000 65536"/>
                  <a:gd name="T15" fmla="*/ 0 w 167"/>
                  <a:gd name="T16" fmla="*/ 0 h 143"/>
                  <a:gd name="T17" fmla="*/ 167 w 167"/>
                  <a:gd name="T18" fmla="*/ 143 h 143"/>
                </a:gdLst>
                <a:ahLst/>
                <a:cxnLst>
                  <a:cxn ang="T10">
                    <a:pos x="T0" y="T1"/>
                  </a:cxn>
                  <a:cxn ang="T11">
                    <a:pos x="T2" y="T3"/>
                  </a:cxn>
                  <a:cxn ang="T12">
                    <a:pos x="T4" y="T5"/>
                  </a:cxn>
                  <a:cxn ang="T13">
                    <a:pos x="T6" y="T7"/>
                  </a:cxn>
                  <a:cxn ang="T14">
                    <a:pos x="T8" y="T9"/>
                  </a:cxn>
                </a:cxnLst>
                <a:rect l="T15" t="T16" r="T17" b="T18"/>
                <a:pathLst>
                  <a:path w="167" h="143">
                    <a:moveTo>
                      <a:pt x="0" y="59"/>
                    </a:moveTo>
                    <a:cubicBezTo>
                      <a:pt x="35" y="24"/>
                      <a:pt x="108" y="0"/>
                      <a:pt x="108" y="0"/>
                    </a:cubicBezTo>
                    <a:cubicBezTo>
                      <a:pt x="137" y="35"/>
                      <a:pt x="167" y="71"/>
                      <a:pt x="167" y="71"/>
                    </a:cubicBezTo>
                    <a:lnTo>
                      <a:pt x="41" y="143"/>
                    </a:lnTo>
                    <a:cubicBezTo>
                      <a:pt x="41" y="143"/>
                      <a:pt x="20" y="101"/>
                      <a:pt x="0" y="59"/>
                    </a:cubicBezTo>
                    <a:close/>
                  </a:path>
                </a:pathLst>
              </a:custGeom>
              <a:gradFill rotWithShape="1">
                <a:gsLst>
                  <a:gs pos="0">
                    <a:srgbClr val="86D0EA"/>
                  </a:gs>
                  <a:gs pos="100000">
                    <a:srgbClr val="3E606C"/>
                  </a:gs>
                </a:gsLst>
                <a:lin ang="5400000" scaled="1"/>
              </a:gradFill>
              <a:ln w="19050">
                <a:noFill/>
                <a:round/>
                <a:headEnd/>
                <a:tailEnd/>
              </a:ln>
            </p:spPr>
            <p:txBody>
              <a:bodyPr/>
              <a:lstStyle/>
              <a:p>
                <a:endParaRPr lang="en-US"/>
              </a:p>
            </p:txBody>
          </p:sp>
          <p:sp>
            <p:nvSpPr>
              <p:cNvPr id="4106" name="Freeform 10"/>
              <p:cNvSpPr>
                <a:spLocks/>
              </p:cNvSpPr>
              <p:nvPr/>
            </p:nvSpPr>
            <p:spPr bwMode="auto">
              <a:xfrm rot="-1045453">
                <a:off x="2115" y="935"/>
                <a:ext cx="532" cy="347"/>
              </a:xfrm>
              <a:custGeom>
                <a:avLst/>
                <a:gdLst/>
                <a:ahLst/>
                <a:cxnLst>
                  <a:cxn ang="0">
                    <a:pos x="435" y="141"/>
                  </a:cxn>
                  <a:cxn ang="0">
                    <a:pos x="397" y="221"/>
                  </a:cxn>
                  <a:cxn ang="0">
                    <a:pos x="291" y="176"/>
                  </a:cxn>
                  <a:cxn ang="0">
                    <a:pos x="292" y="281"/>
                  </a:cxn>
                  <a:cxn ang="0">
                    <a:pos x="217" y="288"/>
                  </a:cxn>
                  <a:cxn ang="0">
                    <a:pos x="0" y="147"/>
                  </a:cxn>
                  <a:cxn ang="0">
                    <a:pos x="217" y="0"/>
                  </a:cxn>
                  <a:cxn ang="0">
                    <a:pos x="435" y="141"/>
                  </a:cxn>
                </a:cxnLst>
                <a:rect l="0" t="0" r="r" b="b"/>
                <a:pathLst>
                  <a:path w="445" h="290">
                    <a:moveTo>
                      <a:pt x="435" y="141"/>
                    </a:moveTo>
                    <a:cubicBezTo>
                      <a:pt x="431" y="179"/>
                      <a:pt x="417" y="215"/>
                      <a:pt x="397" y="221"/>
                    </a:cubicBezTo>
                    <a:cubicBezTo>
                      <a:pt x="388" y="204"/>
                      <a:pt x="339" y="141"/>
                      <a:pt x="291" y="176"/>
                    </a:cubicBezTo>
                    <a:cubicBezTo>
                      <a:pt x="252" y="200"/>
                      <a:pt x="286" y="260"/>
                      <a:pt x="292" y="281"/>
                    </a:cubicBezTo>
                    <a:cubicBezTo>
                      <a:pt x="280" y="281"/>
                      <a:pt x="272" y="287"/>
                      <a:pt x="217" y="288"/>
                    </a:cubicBezTo>
                    <a:cubicBezTo>
                      <a:pt x="46" y="290"/>
                      <a:pt x="10" y="191"/>
                      <a:pt x="0" y="147"/>
                    </a:cubicBezTo>
                    <a:cubicBezTo>
                      <a:pt x="0" y="147"/>
                      <a:pt x="7" y="11"/>
                      <a:pt x="217" y="0"/>
                    </a:cubicBezTo>
                    <a:cubicBezTo>
                      <a:pt x="445" y="20"/>
                      <a:pt x="435" y="141"/>
                      <a:pt x="435" y="141"/>
                    </a:cubicBezTo>
                    <a:close/>
                  </a:path>
                </a:pathLst>
              </a:custGeom>
              <a:gradFill rotWithShape="1">
                <a:gsLst>
                  <a:gs pos="0">
                    <a:schemeClr val="tx2"/>
                  </a:gs>
                  <a:gs pos="100000">
                    <a:schemeClr val="tx2">
                      <a:gamma/>
                      <a:tint val="54118"/>
                      <a:invGamma/>
                    </a:schemeClr>
                  </a:gs>
                </a:gsLst>
                <a:lin ang="5400000" scaled="1"/>
              </a:gradFill>
              <a:ln w="19050"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Arial" pitchFamily="-111" charset="0"/>
                  <a:cs typeface="+mn-cs"/>
                </a:endParaRPr>
              </a:p>
            </p:txBody>
          </p:sp>
        </p:grpSp>
        <p:sp>
          <p:nvSpPr>
            <p:cNvPr id="19023" name="Text Box 11"/>
            <p:cNvSpPr txBox="1">
              <a:spLocks noChangeArrowheads="1"/>
            </p:cNvSpPr>
            <p:nvPr/>
          </p:nvSpPr>
          <p:spPr bwMode="auto">
            <a:xfrm>
              <a:off x="2241" y="995"/>
              <a:ext cx="321" cy="95"/>
            </a:xfrm>
            <a:prstGeom prst="rect">
              <a:avLst/>
            </a:prstGeom>
            <a:noFill/>
            <a:ln w="19050">
              <a:noFill/>
              <a:miter lim="800000"/>
              <a:headEnd/>
              <a:tailEnd/>
            </a:ln>
          </p:spPr>
          <p:txBody>
            <a:bodyPr lIns="0" tIns="0" rIns="0" bIns="0">
              <a:spAutoFit/>
            </a:bodyPr>
            <a:lstStyle/>
            <a:p>
              <a:pPr>
                <a:lnSpc>
                  <a:spcPct val="80000"/>
                </a:lnSpc>
                <a:spcBef>
                  <a:spcPct val="50000"/>
                </a:spcBef>
                <a:spcAft>
                  <a:spcPct val="25000"/>
                </a:spcAft>
              </a:pPr>
              <a:r>
                <a:rPr lang="en-US" sz="1200" b="1" i="1">
                  <a:solidFill>
                    <a:schemeClr val="bg1"/>
                  </a:solidFill>
                  <a:latin typeface="Corbel" pitchFamily="34" charset="0"/>
                </a:rPr>
                <a:t>bcr-abl</a:t>
              </a:r>
              <a:r>
                <a:rPr lang="en-US" sz="1200" b="1" i="1">
                  <a:latin typeface="Corbel" pitchFamily="34" charset="0"/>
                </a:rPr>
                <a:t>l</a:t>
              </a:r>
            </a:p>
          </p:txBody>
        </p:sp>
      </p:grpSp>
      <p:sp>
        <p:nvSpPr>
          <p:cNvPr id="18435" name="Oval 12"/>
          <p:cNvSpPr>
            <a:spLocks noChangeArrowheads="1"/>
          </p:cNvSpPr>
          <p:nvPr/>
        </p:nvSpPr>
        <p:spPr bwMode="auto">
          <a:xfrm>
            <a:off x="1735138" y="4002088"/>
            <a:ext cx="5683250" cy="711200"/>
          </a:xfrm>
          <a:prstGeom prst="ellipse">
            <a:avLst/>
          </a:prstGeom>
          <a:solidFill>
            <a:srgbClr val="CDE1EB"/>
          </a:solidFill>
          <a:ln w="19050">
            <a:solidFill>
              <a:srgbClr val="5E9EBE"/>
            </a:solidFill>
            <a:round/>
            <a:headEnd/>
            <a:tailEnd/>
          </a:ln>
        </p:spPr>
        <p:txBody>
          <a:bodyPr wrap="none" anchor="ctr"/>
          <a:lstStyle/>
          <a:p>
            <a:pPr algn="ctr"/>
            <a:endParaRPr lang="en-GB" sz="1200">
              <a:solidFill>
                <a:srgbClr val="FF0000"/>
              </a:solidFill>
              <a:latin typeface="Symbol" pitchFamily="18" charset="2"/>
            </a:endParaRPr>
          </a:p>
        </p:txBody>
      </p:sp>
      <p:sp>
        <p:nvSpPr>
          <p:cNvPr id="18436" name="Text Box 13"/>
          <p:cNvSpPr txBox="1">
            <a:spLocks noChangeArrowheads="1"/>
          </p:cNvSpPr>
          <p:nvPr/>
        </p:nvSpPr>
        <p:spPr bwMode="auto">
          <a:xfrm>
            <a:off x="3322638" y="4119563"/>
            <a:ext cx="639762" cy="274637"/>
          </a:xfrm>
          <a:prstGeom prst="rect">
            <a:avLst/>
          </a:prstGeom>
          <a:noFill/>
          <a:ln w="19050">
            <a:noFill/>
            <a:miter lim="800000"/>
            <a:headEnd/>
            <a:tailEnd/>
          </a:ln>
        </p:spPr>
        <p:txBody>
          <a:bodyPr wrap="none">
            <a:spAutoFit/>
          </a:bodyPr>
          <a:lstStyle/>
          <a:p>
            <a:pPr algn="ctr"/>
            <a:r>
              <a:rPr lang="en-US" sz="1200" b="1">
                <a:solidFill>
                  <a:schemeClr val="bg1"/>
                </a:solidFill>
                <a:latin typeface="Corbel" pitchFamily="34" charset="0"/>
              </a:rPr>
              <a:t>Nucleus</a:t>
            </a:r>
          </a:p>
        </p:txBody>
      </p:sp>
      <p:grpSp>
        <p:nvGrpSpPr>
          <p:cNvPr id="6" name="Group 14"/>
          <p:cNvGrpSpPr>
            <a:grpSpLocks/>
          </p:cNvGrpSpPr>
          <p:nvPr/>
        </p:nvGrpSpPr>
        <p:grpSpPr bwMode="auto">
          <a:xfrm>
            <a:off x="3849688" y="4322763"/>
            <a:ext cx="1328737" cy="387350"/>
            <a:chOff x="2324" y="2971"/>
            <a:chExt cx="920" cy="272"/>
          </a:xfrm>
        </p:grpSpPr>
        <p:sp>
          <p:nvSpPr>
            <p:cNvPr id="19001" name="Freeform 15"/>
            <p:cNvSpPr>
              <a:spLocks/>
            </p:cNvSpPr>
            <p:nvPr/>
          </p:nvSpPr>
          <p:spPr bwMode="auto">
            <a:xfrm>
              <a:off x="2324" y="2972"/>
              <a:ext cx="141" cy="271"/>
            </a:xfrm>
            <a:custGeom>
              <a:avLst/>
              <a:gdLst>
                <a:gd name="T0" fmla="*/ 0 w 920"/>
                <a:gd name="T1" fmla="*/ 232876 h 118"/>
                <a:gd name="T2" fmla="*/ 0 w 920"/>
                <a:gd name="T3" fmla="*/ 2538446 h 118"/>
                <a:gd name="T4" fmla="*/ 0 w 920"/>
                <a:gd name="T5" fmla="*/ 44152 h 118"/>
                <a:gd name="T6" fmla="*/ 0 w 920"/>
                <a:gd name="T7" fmla="*/ 2538446 h 118"/>
                <a:gd name="T8" fmla="*/ 0 w 920"/>
                <a:gd name="T9" fmla="*/ 85241 h 118"/>
                <a:gd name="T10" fmla="*/ 0 w 920"/>
                <a:gd name="T11" fmla="*/ 2457931 h 118"/>
                <a:gd name="T12" fmla="*/ 0 w 920"/>
                <a:gd name="T13" fmla="*/ 44152 h 118"/>
                <a:gd name="T14" fmla="*/ 0 w 920"/>
                <a:gd name="T15" fmla="*/ 2493715 h 118"/>
                <a:gd name="T16" fmla="*/ 0 w 920"/>
                <a:gd name="T17" fmla="*/ 44152 h 118"/>
                <a:gd name="T18" fmla="*/ 0 w 920"/>
                <a:gd name="T19" fmla="*/ 2538446 h 118"/>
                <a:gd name="T20" fmla="*/ 0 w 920"/>
                <a:gd name="T21" fmla="*/ 85241 h 118"/>
                <a:gd name="T22" fmla="*/ 0 w 920"/>
                <a:gd name="T23" fmla="*/ 2457931 h 118"/>
                <a:gd name="T24" fmla="*/ 0 w 920"/>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0"/>
                <a:gd name="T40" fmla="*/ 0 h 118"/>
                <a:gd name="T41" fmla="*/ 920 w 920"/>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0" h="118">
                  <a:moveTo>
                    <a:pt x="0" y="11"/>
                  </a:moveTo>
                  <a:cubicBezTo>
                    <a:pt x="35" y="16"/>
                    <a:pt x="56" y="118"/>
                    <a:pt x="84" y="118"/>
                  </a:cubicBezTo>
                  <a:cubicBezTo>
                    <a:pt x="115" y="116"/>
                    <a:pt x="157" y="2"/>
                    <a:pt x="184" y="2"/>
                  </a:cubicBezTo>
                  <a:cubicBezTo>
                    <a:pt x="212" y="2"/>
                    <a:pt x="227" y="116"/>
                    <a:pt x="252" y="118"/>
                  </a:cubicBezTo>
                  <a:cubicBezTo>
                    <a:pt x="278" y="118"/>
                    <a:pt x="316" y="5"/>
                    <a:pt x="340" y="4"/>
                  </a:cubicBezTo>
                  <a:cubicBezTo>
                    <a:pt x="367" y="4"/>
                    <a:pt x="371" y="113"/>
                    <a:pt x="398" y="114"/>
                  </a:cubicBezTo>
                  <a:cubicBezTo>
                    <a:pt x="420" y="114"/>
                    <a:pt x="448" y="2"/>
                    <a:pt x="474" y="2"/>
                  </a:cubicBezTo>
                  <a:cubicBezTo>
                    <a:pt x="502" y="2"/>
                    <a:pt x="521" y="114"/>
                    <a:pt x="554" y="116"/>
                  </a:cubicBezTo>
                  <a:cubicBezTo>
                    <a:pt x="579" y="116"/>
                    <a:pt x="600" y="2"/>
                    <a:pt x="626" y="2"/>
                  </a:cubicBezTo>
                  <a:cubicBezTo>
                    <a:pt x="654" y="2"/>
                    <a:pt x="675" y="116"/>
                    <a:pt x="710" y="118"/>
                  </a:cubicBezTo>
                  <a:cubicBezTo>
                    <a:pt x="733" y="118"/>
                    <a:pt x="744" y="5"/>
                    <a:pt x="766" y="4"/>
                  </a:cubicBezTo>
                  <a:cubicBezTo>
                    <a:pt x="794" y="4"/>
                    <a:pt x="802" y="113"/>
                    <a:pt x="842" y="114"/>
                  </a:cubicBezTo>
                  <a:cubicBezTo>
                    <a:pt x="868" y="113"/>
                    <a:pt x="907" y="19"/>
                    <a:pt x="920" y="0"/>
                  </a:cubicBezTo>
                </a:path>
              </a:pathLst>
            </a:custGeom>
            <a:noFill/>
            <a:ln w="19050">
              <a:solidFill>
                <a:srgbClr val="4D4D4D"/>
              </a:solidFill>
              <a:round/>
              <a:headEnd/>
              <a:tailEnd/>
            </a:ln>
          </p:spPr>
          <p:txBody>
            <a:bodyPr wrap="none" anchor="ctr">
              <a:spAutoFit/>
            </a:bodyPr>
            <a:lstStyle/>
            <a:p>
              <a:endParaRPr lang="en-US"/>
            </a:p>
          </p:txBody>
        </p:sp>
        <p:sp>
          <p:nvSpPr>
            <p:cNvPr id="19002" name="Freeform 16"/>
            <p:cNvSpPr>
              <a:spLocks/>
            </p:cNvSpPr>
            <p:nvPr/>
          </p:nvSpPr>
          <p:spPr bwMode="auto">
            <a:xfrm flipV="1">
              <a:off x="3103" y="2971"/>
              <a:ext cx="141" cy="271"/>
            </a:xfrm>
            <a:custGeom>
              <a:avLst/>
              <a:gdLst>
                <a:gd name="T0" fmla="*/ 0 w 920"/>
                <a:gd name="T1" fmla="*/ 232876 h 118"/>
                <a:gd name="T2" fmla="*/ 0 w 920"/>
                <a:gd name="T3" fmla="*/ 2538446 h 118"/>
                <a:gd name="T4" fmla="*/ 0 w 920"/>
                <a:gd name="T5" fmla="*/ 44152 h 118"/>
                <a:gd name="T6" fmla="*/ 0 w 920"/>
                <a:gd name="T7" fmla="*/ 2538446 h 118"/>
                <a:gd name="T8" fmla="*/ 0 w 920"/>
                <a:gd name="T9" fmla="*/ 85241 h 118"/>
                <a:gd name="T10" fmla="*/ 0 w 920"/>
                <a:gd name="T11" fmla="*/ 2457931 h 118"/>
                <a:gd name="T12" fmla="*/ 0 w 920"/>
                <a:gd name="T13" fmla="*/ 44152 h 118"/>
                <a:gd name="T14" fmla="*/ 0 w 920"/>
                <a:gd name="T15" fmla="*/ 2493715 h 118"/>
                <a:gd name="T16" fmla="*/ 0 w 920"/>
                <a:gd name="T17" fmla="*/ 44152 h 118"/>
                <a:gd name="T18" fmla="*/ 0 w 920"/>
                <a:gd name="T19" fmla="*/ 2538446 h 118"/>
                <a:gd name="T20" fmla="*/ 0 w 920"/>
                <a:gd name="T21" fmla="*/ 85241 h 118"/>
                <a:gd name="T22" fmla="*/ 0 w 920"/>
                <a:gd name="T23" fmla="*/ 2457931 h 118"/>
                <a:gd name="T24" fmla="*/ 0 w 920"/>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0"/>
                <a:gd name="T40" fmla="*/ 0 h 118"/>
                <a:gd name="T41" fmla="*/ 920 w 920"/>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0" h="118">
                  <a:moveTo>
                    <a:pt x="0" y="11"/>
                  </a:moveTo>
                  <a:cubicBezTo>
                    <a:pt x="35" y="16"/>
                    <a:pt x="56" y="118"/>
                    <a:pt x="84" y="118"/>
                  </a:cubicBezTo>
                  <a:cubicBezTo>
                    <a:pt x="115" y="116"/>
                    <a:pt x="157" y="2"/>
                    <a:pt x="184" y="2"/>
                  </a:cubicBezTo>
                  <a:cubicBezTo>
                    <a:pt x="212" y="2"/>
                    <a:pt x="227" y="116"/>
                    <a:pt x="252" y="118"/>
                  </a:cubicBezTo>
                  <a:cubicBezTo>
                    <a:pt x="278" y="118"/>
                    <a:pt x="316" y="5"/>
                    <a:pt x="340" y="4"/>
                  </a:cubicBezTo>
                  <a:cubicBezTo>
                    <a:pt x="367" y="4"/>
                    <a:pt x="371" y="113"/>
                    <a:pt x="398" y="114"/>
                  </a:cubicBezTo>
                  <a:cubicBezTo>
                    <a:pt x="420" y="114"/>
                    <a:pt x="448" y="2"/>
                    <a:pt x="474" y="2"/>
                  </a:cubicBezTo>
                  <a:cubicBezTo>
                    <a:pt x="502" y="2"/>
                    <a:pt x="521" y="114"/>
                    <a:pt x="554" y="116"/>
                  </a:cubicBezTo>
                  <a:cubicBezTo>
                    <a:pt x="579" y="116"/>
                    <a:pt x="600" y="2"/>
                    <a:pt x="626" y="2"/>
                  </a:cubicBezTo>
                  <a:cubicBezTo>
                    <a:pt x="654" y="2"/>
                    <a:pt x="675" y="116"/>
                    <a:pt x="710" y="118"/>
                  </a:cubicBezTo>
                  <a:cubicBezTo>
                    <a:pt x="733" y="118"/>
                    <a:pt x="744" y="5"/>
                    <a:pt x="766" y="4"/>
                  </a:cubicBezTo>
                  <a:cubicBezTo>
                    <a:pt x="794" y="4"/>
                    <a:pt x="802" y="113"/>
                    <a:pt x="842" y="114"/>
                  </a:cubicBezTo>
                  <a:cubicBezTo>
                    <a:pt x="868" y="113"/>
                    <a:pt x="907" y="19"/>
                    <a:pt x="920" y="0"/>
                  </a:cubicBezTo>
                </a:path>
              </a:pathLst>
            </a:custGeom>
            <a:noFill/>
            <a:ln w="19050">
              <a:solidFill>
                <a:srgbClr val="4D4D4D"/>
              </a:solidFill>
              <a:round/>
              <a:headEnd/>
              <a:tailEnd/>
            </a:ln>
          </p:spPr>
          <p:txBody>
            <a:bodyPr wrap="none" anchor="ctr">
              <a:spAutoFit/>
            </a:bodyPr>
            <a:lstStyle/>
            <a:p>
              <a:endParaRPr lang="en-US"/>
            </a:p>
          </p:txBody>
        </p:sp>
        <p:sp>
          <p:nvSpPr>
            <p:cNvPr id="19003" name="Line 17"/>
            <p:cNvSpPr>
              <a:spLocks noChangeShapeType="1"/>
            </p:cNvSpPr>
            <p:nvPr/>
          </p:nvSpPr>
          <p:spPr bwMode="auto">
            <a:xfrm>
              <a:off x="2390"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19004" name="Line 18"/>
            <p:cNvSpPr>
              <a:spLocks noChangeShapeType="1"/>
            </p:cNvSpPr>
            <p:nvPr/>
          </p:nvSpPr>
          <p:spPr bwMode="auto">
            <a:xfrm>
              <a:off x="2418" y="3056"/>
              <a:ext cx="0" cy="106"/>
            </a:xfrm>
            <a:prstGeom prst="line">
              <a:avLst/>
            </a:prstGeom>
            <a:noFill/>
            <a:ln w="19050">
              <a:solidFill>
                <a:srgbClr val="4D4D4D"/>
              </a:solidFill>
              <a:round/>
              <a:headEnd/>
              <a:tailEnd/>
            </a:ln>
          </p:spPr>
          <p:txBody>
            <a:bodyPr wrap="none" anchor="ctr">
              <a:spAutoFit/>
            </a:bodyPr>
            <a:lstStyle/>
            <a:p>
              <a:endParaRPr lang="en-US"/>
            </a:p>
          </p:txBody>
        </p:sp>
        <p:sp>
          <p:nvSpPr>
            <p:cNvPr id="19005" name="Line 19"/>
            <p:cNvSpPr>
              <a:spLocks noChangeShapeType="1"/>
            </p:cNvSpPr>
            <p:nvPr/>
          </p:nvSpPr>
          <p:spPr bwMode="auto">
            <a:xfrm>
              <a:off x="2490"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06" name="Line 20"/>
            <p:cNvSpPr>
              <a:spLocks noChangeShapeType="1"/>
            </p:cNvSpPr>
            <p:nvPr/>
          </p:nvSpPr>
          <p:spPr bwMode="auto">
            <a:xfrm>
              <a:off x="2518"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07" name="Line 21"/>
            <p:cNvSpPr>
              <a:spLocks noChangeShapeType="1"/>
            </p:cNvSpPr>
            <p:nvPr/>
          </p:nvSpPr>
          <p:spPr bwMode="auto">
            <a:xfrm>
              <a:off x="2588"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08" name="Line 22"/>
            <p:cNvSpPr>
              <a:spLocks noChangeShapeType="1"/>
            </p:cNvSpPr>
            <p:nvPr/>
          </p:nvSpPr>
          <p:spPr bwMode="auto">
            <a:xfrm>
              <a:off x="2556"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09" name="Line 23"/>
            <p:cNvSpPr>
              <a:spLocks noChangeShapeType="1"/>
            </p:cNvSpPr>
            <p:nvPr/>
          </p:nvSpPr>
          <p:spPr bwMode="auto">
            <a:xfrm>
              <a:off x="2648"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10" name="Line 24"/>
            <p:cNvSpPr>
              <a:spLocks noChangeShapeType="1"/>
            </p:cNvSpPr>
            <p:nvPr/>
          </p:nvSpPr>
          <p:spPr bwMode="auto">
            <a:xfrm>
              <a:off x="2712"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11" name="Line 25"/>
            <p:cNvSpPr>
              <a:spLocks noChangeShapeType="1"/>
            </p:cNvSpPr>
            <p:nvPr/>
          </p:nvSpPr>
          <p:spPr bwMode="auto">
            <a:xfrm>
              <a:off x="2780"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12" name="Line 26"/>
            <p:cNvSpPr>
              <a:spLocks noChangeShapeType="1"/>
            </p:cNvSpPr>
            <p:nvPr/>
          </p:nvSpPr>
          <p:spPr bwMode="auto">
            <a:xfrm>
              <a:off x="2812"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13" name="Line 27"/>
            <p:cNvSpPr>
              <a:spLocks noChangeShapeType="1"/>
            </p:cNvSpPr>
            <p:nvPr/>
          </p:nvSpPr>
          <p:spPr bwMode="auto">
            <a:xfrm>
              <a:off x="2880" y="3050"/>
              <a:ext cx="0" cy="114"/>
            </a:xfrm>
            <a:prstGeom prst="line">
              <a:avLst/>
            </a:prstGeom>
            <a:noFill/>
            <a:ln w="19050">
              <a:solidFill>
                <a:srgbClr val="4D4D4D"/>
              </a:solidFill>
              <a:round/>
              <a:headEnd/>
              <a:tailEnd/>
            </a:ln>
          </p:spPr>
          <p:txBody>
            <a:bodyPr wrap="none" anchor="ctr">
              <a:spAutoFit/>
            </a:bodyPr>
            <a:lstStyle/>
            <a:p>
              <a:endParaRPr lang="en-US"/>
            </a:p>
          </p:txBody>
        </p:sp>
        <p:sp>
          <p:nvSpPr>
            <p:cNvPr id="19014" name="Line 28"/>
            <p:cNvSpPr>
              <a:spLocks noChangeShapeType="1"/>
            </p:cNvSpPr>
            <p:nvPr/>
          </p:nvSpPr>
          <p:spPr bwMode="auto">
            <a:xfrm>
              <a:off x="2946"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19015" name="Line 29"/>
            <p:cNvSpPr>
              <a:spLocks noChangeShapeType="1"/>
            </p:cNvSpPr>
            <p:nvPr/>
          </p:nvSpPr>
          <p:spPr bwMode="auto">
            <a:xfrm>
              <a:off x="2946" y="3050"/>
              <a:ext cx="0" cy="114"/>
            </a:xfrm>
            <a:prstGeom prst="line">
              <a:avLst/>
            </a:prstGeom>
            <a:noFill/>
            <a:ln w="19050">
              <a:solidFill>
                <a:srgbClr val="4D4D4D"/>
              </a:solidFill>
              <a:round/>
              <a:headEnd/>
              <a:tailEnd/>
            </a:ln>
          </p:spPr>
          <p:txBody>
            <a:bodyPr wrap="none" anchor="ctr">
              <a:spAutoFit/>
            </a:bodyPr>
            <a:lstStyle/>
            <a:p>
              <a:endParaRPr lang="en-US"/>
            </a:p>
          </p:txBody>
        </p:sp>
        <p:sp>
          <p:nvSpPr>
            <p:cNvPr id="19016" name="Line 30"/>
            <p:cNvSpPr>
              <a:spLocks noChangeShapeType="1"/>
            </p:cNvSpPr>
            <p:nvPr/>
          </p:nvSpPr>
          <p:spPr bwMode="auto">
            <a:xfrm>
              <a:off x="3014"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19017" name="Line 31"/>
            <p:cNvSpPr>
              <a:spLocks noChangeShapeType="1"/>
            </p:cNvSpPr>
            <p:nvPr/>
          </p:nvSpPr>
          <p:spPr bwMode="auto">
            <a:xfrm>
              <a:off x="3046"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19018" name="Line 32"/>
            <p:cNvSpPr>
              <a:spLocks noChangeShapeType="1"/>
            </p:cNvSpPr>
            <p:nvPr/>
          </p:nvSpPr>
          <p:spPr bwMode="auto">
            <a:xfrm>
              <a:off x="3076"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19019" name="Line 33"/>
            <p:cNvSpPr>
              <a:spLocks noChangeShapeType="1"/>
            </p:cNvSpPr>
            <p:nvPr/>
          </p:nvSpPr>
          <p:spPr bwMode="auto">
            <a:xfrm>
              <a:off x="3106"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19020" name="Line 34"/>
            <p:cNvSpPr>
              <a:spLocks noChangeShapeType="1"/>
            </p:cNvSpPr>
            <p:nvPr/>
          </p:nvSpPr>
          <p:spPr bwMode="auto">
            <a:xfrm>
              <a:off x="3148"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19021" name="Line 35"/>
            <p:cNvSpPr>
              <a:spLocks noChangeShapeType="1"/>
            </p:cNvSpPr>
            <p:nvPr/>
          </p:nvSpPr>
          <p:spPr bwMode="auto">
            <a:xfrm>
              <a:off x="3178" y="3064"/>
              <a:ext cx="0" cy="86"/>
            </a:xfrm>
            <a:prstGeom prst="line">
              <a:avLst/>
            </a:prstGeom>
            <a:noFill/>
            <a:ln w="19050">
              <a:solidFill>
                <a:srgbClr val="4D4D4D"/>
              </a:solidFill>
              <a:round/>
              <a:headEnd/>
              <a:tailEnd/>
            </a:ln>
          </p:spPr>
          <p:txBody>
            <a:bodyPr wrap="none" anchor="ctr">
              <a:spAutoFit/>
            </a:bodyPr>
            <a:lstStyle/>
            <a:p>
              <a:endParaRPr lang="en-US"/>
            </a:p>
          </p:txBody>
        </p:sp>
      </p:grpSp>
      <p:sp>
        <p:nvSpPr>
          <p:cNvPr id="4132" name="Rectangle 36"/>
          <p:cNvSpPr>
            <a:spLocks noChangeArrowheads="1"/>
          </p:cNvSpPr>
          <p:nvPr/>
        </p:nvSpPr>
        <p:spPr bwMode="auto">
          <a:xfrm>
            <a:off x="4203700" y="4329113"/>
            <a:ext cx="193675" cy="376237"/>
          </a:xfrm>
          <a:prstGeom prst="rect">
            <a:avLst/>
          </a:prstGeom>
          <a:gradFill rotWithShape="1">
            <a:gsLst>
              <a:gs pos="0">
                <a:schemeClr val="accent1"/>
              </a:gs>
              <a:gs pos="50000">
                <a:schemeClr val="tx1"/>
              </a:gs>
              <a:gs pos="100000">
                <a:schemeClr val="accent1"/>
              </a:gs>
            </a:gsLst>
            <a:lin ang="5400000" scaled="1"/>
          </a:gradFill>
          <a:ln w="9525">
            <a:solidFill>
              <a:schemeClr val="bg1"/>
            </a:solidFill>
            <a:miter lim="800000"/>
            <a:headEnd/>
            <a:tailEnd/>
          </a:ln>
          <a:effectLst/>
        </p:spPr>
        <p:txBody>
          <a:bodyPr wrap="none" anchor="ctr">
            <a:spAutoFit/>
          </a:bodyPr>
          <a:lstStyle/>
          <a:p>
            <a:pPr fontAlgn="auto">
              <a:spcBef>
                <a:spcPts val="0"/>
              </a:spcBef>
              <a:spcAft>
                <a:spcPts val="0"/>
              </a:spcAft>
              <a:defRPr/>
            </a:pPr>
            <a:endParaRPr lang="en-US">
              <a:latin typeface="Arial" pitchFamily="-111" charset="0"/>
              <a:cs typeface="+mn-cs"/>
            </a:endParaRPr>
          </a:p>
        </p:txBody>
      </p:sp>
      <p:sp>
        <p:nvSpPr>
          <p:cNvPr id="118792" name="Rectangle 37"/>
          <p:cNvSpPr>
            <a:spLocks noGrp="1" noChangeArrowheads="1"/>
          </p:cNvSpPr>
          <p:nvPr>
            <p:ph type="title"/>
          </p:nvPr>
        </p:nvSpPr>
        <p:spPr>
          <a:xfrm>
            <a:off x="144016" y="0"/>
            <a:ext cx="6228184" cy="717550"/>
          </a:xfrm>
        </p:spPr>
        <p:txBody>
          <a:bodyPr/>
          <a:lstStyle/>
          <a:p>
            <a:pPr fontAlgn="auto">
              <a:spcAft>
                <a:spcPts val="0"/>
              </a:spcAft>
              <a:defRPr/>
            </a:pPr>
            <a:r>
              <a:rPr lang="en-US" sz="3200" dirty="0" smtClean="0">
                <a:ln>
                  <a:solidFill>
                    <a:srgbClr val="3366FF"/>
                  </a:solidFill>
                </a:ln>
                <a:solidFill>
                  <a:schemeClr val="tx1"/>
                </a:solidFill>
                <a:ea typeface="ＭＳ Ｐゴシック" pitchFamily="-111" charset="-128"/>
                <a:cs typeface="ＭＳ Ｐゴシック" pitchFamily="-111" charset="-128"/>
              </a:rPr>
              <a:t>Bcr-Abl1 </a:t>
            </a:r>
            <a:r>
              <a:rPr lang="en-US" sz="3200" dirty="0" err="1" smtClean="0">
                <a:ln>
                  <a:solidFill>
                    <a:srgbClr val="3366FF"/>
                  </a:solidFill>
                </a:ln>
                <a:solidFill>
                  <a:schemeClr val="tx1"/>
                </a:solidFill>
                <a:ea typeface="ＭＳ Ｐゴシック" pitchFamily="-111" charset="-128"/>
                <a:cs typeface="ＭＳ Ｐゴシック" pitchFamily="-111" charset="-128"/>
              </a:rPr>
              <a:t>Signalling</a:t>
            </a:r>
            <a:endParaRPr lang="en-US" sz="3200" i="1" dirty="0">
              <a:ln>
                <a:solidFill>
                  <a:srgbClr val="3366FF"/>
                </a:solidFill>
              </a:ln>
              <a:solidFill>
                <a:schemeClr val="tx1"/>
              </a:solidFill>
              <a:ea typeface="ＭＳ Ｐゴシック" pitchFamily="-111" charset="-128"/>
              <a:cs typeface="ＭＳ Ｐゴシック" pitchFamily="-111" charset="-128"/>
            </a:endParaRPr>
          </a:p>
        </p:txBody>
      </p:sp>
      <p:sp>
        <p:nvSpPr>
          <p:cNvPr id="18440" name="Rectangle 38"/>
          <p:cNvSpPr>
            <a:spLocks noChangeArrowheads="1"/>
          </p:cNvSpPr>
          <p:nvPr/>
        </p:nvSpPr>
        <p:spPr bwMode="auto">
          <a:xfrm>
            <a:off x="76200" y="6299200"/>
            <a:ext cx="7407275" cy="474663"/>
          </a:xfrm>
          <a:prstGeom prst="rect">
            <a:avLst/>
          </a:prstGeom>
          <a:noFill/>
          <a:ln w="9525">
            <a:noFill/>
            <a:miter lim="800000"/>
            <a:headEnd/>
            <a:tailEnd/>
          </a:ln>
        </p:spPr>
        <p:txBody>
          <a:bodyPr anchor="b">
            <a:spAutoFit/>
          </a:bodyPr>
          <a:lstStyle/>
          <a:p>
            <a:pPr eaLnBrk="0" hangingPunct="0">
              <a:lnSpc>
                <a:spcPct val="95000"/>
              </a:lnSpc>
              <a:spcAft>
                <a:spcPct val="20000"/>
              </a:spcAft>
            </a:pPr>
            <a:r>
              <a:rPr lang="en-US" sz="1200">
                <a:solidFill>
                  <a:schemeClr val="bg2"/>
                </a:solidFill>
                <a:latin typeface="Corbel" pitchFamily="34" charset="0"/>
              </a:rPr>
              <a:t>Adapted from Deininger MWN et al. </a:t>
            </a:r>
            <a:r>
              <a:rPr lang="en-US" sz="1200" i="1">
                <a:solidFill>
                  <a:schemeClr val="bg2"/>
                </a:solidFill>
                <a:latin typeface="Corbel" pitchFamily="34" charset="0"/>
              </a:rPr>
              <a:t>Blood.</a:t>
            </a:r>
            <a:r>
              <a:rPr lang="en-US" sz="1200">
                <a:solidFill>
                  <a:schemeClr val="bg2"/>
                </a:solidFill>
                <a:latin typeface="Corbel" pitchFamily="34" charset="0"/>
              </a:rPr>
              <a:t> 2000;96:3343-3356; Smith KM et al. </a:t>
            </a:r>
            <a:r>
              <a:rPr lang="en-US" sz="1200" i="1">
                <a:solidFill>
                  <a:schemeClr val="bg2"/>
                </a:solidFill>
                <a:latin typeface="Corbel" pitchFamily="34" charset="0"/>
              </a:rPr>
              <a:t>Mol Cell.</a:t>
            </a:r>
            <a:r>
              <a:rPr lang="en-US" sz="1200">
                <a:solidFill>
                  <a:schemeClr val="bg2"/>
                </a:solidFill>
                <a:latin typeface="Corbel" pitchFamily="34" charset="0"/>
              </a:rPr>
              <a:t> 2003;12:27-37; Johnson FM et al. </a:t>
            </a:r>
            <a:r>
              <a:rPr lang="en-US" sz="1200" i="1">
                <a:solidFill>
                  <a:schemeClr val="bg2"/>
                </a:solidFill>
                <a:latin typeface="Corbel" pitchFamily="34" charset="0"/>
              </a:rPr>
              <a:t>Clin Cancer Res</a:t>
            </a:r>
            <a:r>
              <a:rPr lang="en-US" sz="1200">
                <a:solidFill>
                  <a:schemeClr val="bg2"/>
                </a:solidFill>
                <a:latin typeface="Corbel" pitchFamily="34" charset="0"/>
              </a:rPr>
              <a:t>. 2005;11:6924-6932; and Walz C, Sattler M. </a:t>
            </a:r>
            <a:r>
              <a:rPr lang="en-US" sz="1200" i="1">
                <a:solidFill>
                  <a:schemeClr val="bg2"/>
                </a:solidFill>
                <a:latin typeface="Corbel" pitchFamily="34" charset="0"/>
              </a:rPr>
              <a:t>Crit Rev Oncol Hematol</a:t>
            </a:r>
            <a:r>
              <a:rPr lang="en-US" sz="1200">
                <a:solidFill>
                  <a:schemeClr val="bg2"/>
                </a:solidFill>
                <a:latin typeface="Corbel" pitchFamily="34" charset="0"/>
              </a:rPr>
              <a:t>. 2006;57:145-164.</a:t>
            </a:r>
          </a:p>
        </p:txBody>
      </p:sp>
      <p:grpSp>
        <p:nvGrpSpPr>
          <p:cNvPr id="7" name="Group 39"/>
          <p:cNvGrpSpPr>
            <a:grpSpLocks/>
          </p:cNvGrpSpPr>
          <p:nvPr/>
        </p:nvGrpSpPr>
        <p:grpSpPr bwMode="auto">
          <a:xfrm rot="-1309182">
            <a:off x="1512888" y="1679575"/>
            <a:ext cx="63500" cy="93663"/>
            <a:chOff x="256" y="2374"/>
            <a:chExt cx="68" cy="122"/>
          </a:xfrm>
        </p:grpSpPr>
        <p:sp>
          <p:nvSpPr>
            <p:cNvPr id="18999" name="Freeform 4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9000" name="Freeform 4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42" name="Oval 42"/>
          <p:cNvSpPr>
            <a:spLocks noChangeArrowheads="1"/>
          </p:cNvSpPr>
          <p:nvPr/>
        </p:nvSpPr>
        <p:spPr bwMode="black">
          <a:xfrm rot="-1309182">
            <a:off x="1462088" y="16065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8" name="Group 43"/>
          <p:cNvGrpSpPr>
            <a:grpSpLocks/>
          </p:cNvGrpSpPr>
          <p:nvPr/>
        </p:nvGrpSpPr>
        <p:grpSpPr bwMode="auto">
          <a:xfrm rot="-1114800">
            <a:off x="1590675" y="1649413"/>
            <a:ext cx="63500" cy="93662"/>
            <a:chOff x="256" y="2374"/>
            <a:chExt cx="68" cy="122"/>
          </a:xfrm>
        </p:grpSpPr>
        <p:sp>
          <p:nvSpPr>
            <p:cNvPr id="18997" name="Freeform 4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98" name="Freeform 4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44" name="Oval 46"/>
          <p:cNvSpPr>
            <a:spLocks noChangeArrowheads="1"/>
          </p:cNvSpPr>
          <p:nvPr/>
        </p:nvSpPr>
        <p:spPr bwMode="black">
          <a:xfrm rot="-1114800">
            <a:off x="1544638" y="15763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9" name="Group 47"/>
          <p:cNvGrpSpPr>
            <a:grpSpLocks/>
          </p:cNvGrpSpPr>
          <p:nvPr/>
        </p:nvGrpSpPr>
        <p:grpSpPr bwMode="auto">
          <a:xfrm rot="-1114800">
            <a:off x="1679575" y="1619250"/>
            <a:ext cx="61913" cy="93663"/>
            <a:chOff x="256" y="2374"/>
            <a:chExt cx="68" cy="122"/>
          </a:xfrm>
        </p:grpSpPr>
        <p:sp>
          <p:nvSpPr>
            <p:cNvPr id="18995" name="Freeform 4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96" name="Freeform 4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46" name="Oval 50"/>
          <p:cNvSpPr>
            <a:spLocks noChangeArrowheads="1"/>
          </p:cNvSpPr>
          <p:nvPr/>
        </p:nvSpPr>
        <p:spPr bwMode="black">
          <a:xfrm rot="-1114800">
            <a:off x="1633538" y="1546225"/>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0" name="Group 51"/>
          <p:cNvGrpSpPr>
            <a:grpSpLocks/>
          </p:cNvGrpSpPr>
          <p:nvPr/>
        </p:nvGrpSpPr>
        <p:grpSpPr bwMode="auto">
          <a:xfrm rot="-1114800">
            <a:off x="1763713" y="1585913"/>
            <a:ext cx="61912" cy="93662"/>
            <a:chOff x="256" y="2374"/>
            <a:chExt cx="68" cy="122"/>
          </a:xfrm>
        </p:grpSpPr>
        <p:sp>
          <p:nvSpPr>
            <p:cNvPr id="18993" name="Freeform 5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94" name="Freeform 5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48" name="Oval 54"/>
          <p:cNvSpPr>
            <a:spLocks noChangeArrowheads="1"/>
          </p:cNvSpPr>
          <p:nvPr/>
        </p:nvSpPr>
        <p:spPr bwMode="black">
          <a:xfrm rot="-1114800">
            <a:off x="1717675" y="15128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1" name="Group 55"/>
          <p:cNvGrpSpPr>
            <a:grpSpLocks/>
          </p:cNvGrpSpPr>
          <p:nvPr/>
        </p:nvGrpSpPr>
        <p:grpSpPr bwMode="auto">
          <a:xfrm rot="-1114800">
            <a:off x="1851025" y="1557338"/>
            <a:ext cx="63500" cy="93662"/>
            <a:chOff x="256" y="2374"/>
            <a:chExt cx="68" cy="122"/>
          </a:xfrm>
        </p:grpSpPr>
        <p:sp>
          <p:nvSpPr>
            <p:cNvPr id="18991" name="Freeform 5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92" name="Freeform 5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50" name="Oval 58"/>
          <p:cNvSpPr>
            <a:spLocks noChangeArrowheads="1"/>
          </p:cNvSpPr>
          <p:nvPr/>
        </p:nvSpPr>
        <p:spPr bwMode="black">
          <a:xfrm rot="-1114800">
            <a:off x="1803400" y="14827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2" name="Group 59"/>
          <p:cNvGrpSpPr>
            <a:grpSpLocks/>
          </p:cNvGrpSpPr>
          <p:nvPr/>
        </p:nvGrpSpPr>
        <p:grpSpPr bwMode="auto">
          <a:xfrm rot="-1049945">
            <a:off x="1935163" y="1527175"/>
            <a:ext cx="63500" cy="93663"/>
            <a:chOff x="256" y="2374"/>
            <a:chExt cx="68" cy="122"/>
          </a:xfrm>
        </p:grpSpPr>
        <p:sp>
          <p:nvSpPr>
            <p:cNvPr id="18989" name="Freeform 6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90" name="Freeform 6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52" name="Oval 62"/>
          <p:cNvSpPr>
            <a:spLocks noChangeArrowheads="1"/>
          </p:cNvSpPr>
          <p:nvPr/>
        </p:nvSpPr>
        <p:spPr bwMode="black">
          <a:xfrm rot="-1049945">
            <a:off x="1890713" y="14541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3" name="Group 63"/>
          <p:cNvGrpSpPr>
            <a:grpSpLocks/>
          </p:cNvGrpSpPr>
          <p:nvPr/>
        </p:nvGrpSpPr>
        <p:grpSpPr bwMode="auto">
          <a:xfrm rot="-985090">
            <a:off x="2020888" y="1500188"/>
            <a:ext cx="63500" cy="93662"/>
            <a:chOff x="256" y="2374"/>
            <a:chExt cx="68" cy="122"/>
          </a:xfrm>
        </p:grpSpPr>
        <p:sp>
          <p:nvSpPr>
            <p:cNvPr id="18987" name="Freeform 6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88" name="Freeform 6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54" name="Oval 66"/>
          <p:cNvSpPr>
            <a:spLocks noChangeArrowheads="1"/>
          </p:cNvSpPr>
          <p:nvPr/>
        </p:nvSpPr>
        <p:spPr bwMode="black">
          <a:xfrm rot="-985090">
            <a:off x="1978025" y="14271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4" name="Group 67"/>
          <p:cNvGrpSpPr>
            <a:grpSpLocks/>
          </p:cNvGrpSpPr>
          <p:nvPr/>
        </p:nvGrpSpPr>
        <p:grpSpPr bwMode="auto">
          <a:xfrm rot="-985090">
            <a:off x="2108200" y="1471613"/>
            <a:ext cx="63500" cy="93662"/>
            <a:chOff x="256" y="2374"/>
            <a:chExt cx="68" cy="122"/>
          </a:xfrm>
        </p:grpSpPr>
        <p:sp>
          <p:nvSpPr>
            <p:cNvPr id="18985" name="Freeform 6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86" name="Freeform 6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56" name="Oval 70"/>
          <p:cNvSpPr>
            <a:spLocks noChangeArrowheads="1"/>
          </p:cNvSpPr>
          <p:nvPr/>
        </p:nvSpPr>
        <p:spPr bwMode="black">
          <a:xfrm rot="-985090">
            <a:off x="2065338" y="13985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5" name="Group 71"/>
          <p:cNvGrpSpPr>
            <a:grpSpLocks/>
          </p:cNvGrpSpPr>
          <p:nvPr/>
        </p:nvGrpSpPr>
        <p:grpSpPr bwMode="auto">
          <a:xfrm rot="-985090">
            <a:off x="2195513" y="1446213"/>
            <a:ext cx="63500" cy="93662"/>
            <a:chOff x="256" y="2374"/>
            <a:chExt cx="68" cy="122"/>
          </a:xfrm>
        </p:grpSpPr>
        <p:sp>
          <p:nvSpPr>
            <p:cNvPr id="18983" name="Freeform 7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84" name="Freeform 7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58" name="Oval 74"/>
          <p:cNvSpPr>
            <a:spLocks noChangeArrowheads="1"/>
          </p:cNvSpPr>
          <p:nvPr/>
        </p:nvSpPr>
        <p:spPr bwMode="black">
          <a:xfrm rot="-985090">
            <a:off x="2151063" y="13716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6" name="Group 75"/>
          <p:cNvGrpSpPr>
            <a:grpSpLocks/>
          </p:cNvGrpSpPr>
          <p:nvPr/>
        </p:nvGrpSpPr>
        <p:grpSpPr bwMode="auto">
          <a:xfrm rot="-985090">
            <a:off x="2284413" y="1422400"/>
            <a:ext cx="63500" cy="93663"/>
            <a:chOff x="256" y="2374"/>
            <a:chExt cx="68" cy="122"/>
          </a:xfrm>
        </p:grpSpPr>
        <p:sp>
          <p:nvSpPr>
            <p:cNvPr id="18981" name="Freeform 7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82" name="Freeform 7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60" name="Oval 78"/>
          <p:cNvSpPr>
            <a:spLocks noChangeArrowheads="1"/>
          </p:cNvSpPr>
          <p:nvPr/>
        </p:nvSpPr>
        <p:spPr bwMode="black">
          <a:xfrm rot="-985090">
            <a:off x="2241550" y="13493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7" name="Group 79"/>
          <p:cNvGrpSpPr>
            <a:grpSpLocks/>
          </p:cNvGrpSpPr>
          <p:nvPr/>
        </p:nvGrpSpPr>
        <p:grpSpPr bwMode="auto">
          <a:xfrm rot="-985090">
            <a:off x="2370138" y="1395413"/>
            <a:ext cx="61912" cy="93662"/>
            <a:chOff x="256" y="2374"/>
            <a:chExt cx="68" cy="122"/>
          </a:xfrm>
        </p:grpSpPr>
        <p:sp>
          <p:nvSpPr>
            <p:cNvPr id="18979" name="Freeform 8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80" name="Freeform 8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62" name="Oval 82"/>
          <p:cNvSpPr>
            <a:spLocks noChangeArrowheads="1"/>
          </p:cNvSpPr>
          <p:nvPr/>
        </p:nvSpPr>
        <p:spPr bwMode="black">
          <a:xfrm rot="-985090">
            <a:off x="2327275" y="13223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463" name="Freeform 83"/>
          <p:cNvSpPr>
            <a:spLocks/>
          </p:cNvSpPr>
          <p:nvPr/>
        </p:nvSpPr>
        <p:spPr bwMode="black">
          <a:xfrm rot="-749042">
            <a:off x="2455863" y="137636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64" name="Freeform 84"/>
          <p:cNvSpPr>
            <a:spLocks/>
          </p:cNvSpPr>
          <p:nvPr/>
        </p:nvSpPr>
        <p:spPr bwMode="black">
          <a:xfrm rot="-749042">
            <a:off x="2481263" y="137160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65" name="Oval 85"/>
          <p:cNvSpPr>
            <a:spLocks noChangeArrowheads="1"/>
          </p:cNvSpPr>
          <p:nvPr/>
        </p:nvSpPr>
        <p:spPr bwMode="black">
          <a:xfrm rot="-749042">
            <a:off x="2417763" y="1296988"/>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 name="Group 86"/>
          <p:cNvGrpSpPr>
            <a:grpSpLocks/>
          </p:cNvGrpSpPr>
          <p:nvPr/>
        </p:nvGrpSpPr>
        <p:grpSpPr bwMode="auto">
          <a:xfrm rot="-749042">
            <a:off x="2541588" y="1350963"/>
            <a:ext cx="63500" cy="93662"/>
            <a:chOff x="256" y="2374"/>
            <a:chExt cx="68" cy="122"/>
          </a:xfrm>
        </p:grpSpPr>
        <p:sp>
          <p:nvSpPr>
            <p:cNvPr id="18977" name="Freeform 8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78" name="Freeform 8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67" name="Oval 89"/>
          <p:cNvSpPr>
            <a:spLocks noChangeArrowheads="1"/>
          </p:cNvSpPr>
          <p:nvPr/>
        </p:nvSpPr>
        <p:spPr bwMode="black">
          <a:xfrm rot="-749042">
            <a:off x="2503488" y="12747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468" name="Freeform 90"/>
          <p:cNvSpPr>
            <a:spLocks/>
          </p:cNvSpPr>
          <p:nvPr/>
        </p:nvSpPr>
        <p:spPr bwMode="black">
          <a:xfrm rot="-749042">
            <a:off x="2630488" y="13335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69" name="Freeform 91"/>
          <p:cNvSpPr>
            <a:spLocks/>
          </p:cNvSpPr>
          <p:nvPr/>
        </p:nvSpPr>
        <p:spPr bwMode="black">
          <a:xfrm rot="-749042">
            <a:off x="2655888" y="13287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70" name="Oval 92"/>
          <p:cNvSpPr>
            <a:spLocks noChangeArrowheads="1"/>
          </p:cNvSpPr>
          <p:nvPr/>
        </p:nvSpPr>
        <p:spPr bwMode="black">
          <a:xfrm rot="-749042">
            <a:off x="2592388" y="12541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471" name="Freeform 93"/>
          <p:cNvSpPr>
            <a:spLocks/>
          </p:cNvSpPr>
          <p:nvPr/>
        </p:nvSpPr>
        <p:spPr bwMode="black">
          <a:xfrm rot="-749042">
            <a:off x="2719388" y="130968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72" name="Freeform 94"/>
          <p:cNvSpPr>
            <a:spLocks/>
          </p:cNvSpPr>
          <p:nvPr/>
        </p:nvSpPr>
        <p:spPr bwMode="black">
          <a:xfrm rot="-749042">
            <a:off x="2744788" y="13049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73" name="Oval 95"/>
          <p:cNvSpPr>
            <a:spLocks noChangeArrowheads="1"/>
          </p:cNvSpPr>
          <p:nvPr/>
        </p:nvSpPr>
        <p:spPr bwMode="black">
          <a:xfrm rot="-749042">
            <a:off x="2681288" y="12303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474" name="Freeform 96"/>
          <p:cNvSpPr>
            <a:spLocks/>
          </p:cNvSpPr>
          <p:nvPr/>
        </p:nvSpPr>
        <p:spPr bwMode="black">
          <a:xfrm rot="-749042">
            <a:off x="2805113" y="12906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75" name="Freeform 97"/>
          <p:cNvSpPr>
            <a:spLocks/>
          </p:cNvSpPr>
          <p:nvPr/>
        </p:nvSpPr>
        <p:spPr bwMode="black">
          <a:xfrm rot="-749042">
            <a:off x="2830513" y="128587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76" name="Oval 98"/>
          <p:cNvSpPr>
            <a:spLocks noChangeArrowheads="1"/>
          </p:cNvSpPr>
          <p:nvPr/>
        </p:nvSpPr>
        <p:spPr bwMode="black">
          <a:xfrm rot="-749042">
            <a:off x="2767013" y="121126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477" name="Freeform 99"/>
          <p:cNvSpPr>
            <a:spLocks/>
          </p:cNvSpPr>
          <p:nvPr/>
        </p:nvSpPr>
        <p:spPr bwMode="black">
          <a:xfrm rot="-490081">
            <a:off x="2886075" y="12747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78" name="Freeform 100"/>
          <p:cNvSpPr>
            <a:spLocks/>
          </p:cNvSpPr>
          <p:nvPr/>
        </p:nvSpPr>
        <p:spPr bwMode="black">
          <a:xfrm rot="-490081">
            <a:off x="2911475" y="12700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79" name="Oval 101"/>
          <p:cNvSpPr>
            <a:spLocks noChangeArrowheads="1"/>
          </p:cNvSpPr>
          <p:nvPr/>
        </p:nvSpPr>
        <p:spPr bwMode="black">
          <a:xfrm rot="-490081">
            <a:off x="2854325" y="11938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480" name="Freeform 102"/>
          <p:cNvSpPr>
            <a:spLocks/>
          </p:cNvSpPr>
          <p:nvPr/>
        </p:nvSpPr>
        <p:spPr bwMode="black">
          <a:xfrm rot="-490081">
            <a:off x="2974975" y="125730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81" name="Freeform 103"/>
          <p:cNvSpPr>
            <a:spLocks/>
          </p:cNvSpPr>
          <p:nvPr/>
        </p:nvSpPr>
        <p:spPr bwMode="black">
          <a:xfrm rot="-490081">
            <a:off x="3000375" y="125253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82" name="Oval 104"/>
          <p:cNvSpPr>
            <a:spLocks noChangeArrowheads="1"/>
          </p:cNvSpPr>
          <p:nvPr/>
        </p:nvSpPr>
        <p:spPr bwMode="black">
          <a:xfrm rot="-490081">
            <a:off x="2943225" y="1176338"/>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483" name="Freeform 105"/>
          <p:cNvSpPr>
            <a:spLocks/>
          </p:cNvSpPr>
          <p:nvPr/>
        </p:nvSpPr>
        <p:spPr bwMode="black">
          <a:xfrm rot="-233034">
            <a:off x="3057525" y="123983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84" name="Freeform 106"/>
          <p:cNvSpPr>
            <a:spLocks/>
          </p:cNvSpPr>
          <p:nvPr/>
        </p:nvSpPr>
        <p:spPr bwMode="black">
          <a:xfrm rot="-233034">
            <a:off x="3082925" y="12382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485" name="Oval 107"/>
          <p:cNvSpPr>
            <a:spLocks noChangeArrowheads="1"/>
          </p:cNvSpPr>
          <p:nvPr/>
        </p:nvSpPr>
        <p:spPr bwMode="black">
          <a:xfrm rot="-233034">
            <a:off x="3032125" y="116046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9" name="Group 108"/>
          <p:cNvGrpSpPr>
            <a:grpSpLocks/>
          </p:cNvGrpSpPr>
          <p:nvPr/>
        </p:nvGrpSpPr>
        <p:grpSpPr bwMode="auto">
          <a:xfrm rot="-38652">
            <a:off x="3143250" y="1223963"/>
            <a:ext cx="63500" cy="93662"/>
            <a:chOff x="256" y="2374"/>
            <a:chExt cx="68" cy="122"/>
          </a:xfrm>
        </p:grpSpPr>
        <p:sp>
          <p:nvSpPr>
            <p:cNvPr id="18975" name="Freeform 10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76" name="Freeform 11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87" name="Oval 111"/>
          <p:cNvSpPr>
            <a:spLocks noChangeArrowheads="1"/>
          </p:cNvSpPr>
          <p:nvPr/>
        </p:nvSpPr>
        <p:spPr bwMode="black">
          <a:xfrm rot="-38652">
            <a:off x="3121025" y="11445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 name="Group 112"/>
          <p:cNvGrpSpPr>
            <a:grpSpLocks/>
          </p:cNvGrpSpPr>
          <p:nvPr/>
        </p:nvGrpSpPr>
        <p:grpSpPr bwMode="auto">
          <a:xfrm rot="-38652">
            <a:off x="3230563" y="1206500"/>
            <a:ext cx="63500" cy="93663"/>
            <a:chOff x="256" y="2374"/>
            <a:chExt cx="68" cy="122"/>
          </a:xfrm>
        </p:grpSpPr>
        <p:sp>
          <p:nvSpPr>
            <p:cNvPr id="18973" name="Freeform 11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74" name="Freeform 11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89" name="Oval 115"/>
          <p:cNvSpPr>
            <a:spLocks noChangeArrowheads="1"/>
          </p:cNvSpPr>
          <p:nvPr/>
        </p:nvSpPr>
        <p:spPr bwMode="black">
          <a:xfrm rot="-38652">
            <a:off x="3208338" y="11287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1" name="Group 116"/>
          <p:cNvGrpSpPr>
            <a:grpSpLocks/>
          </p:cNvGrpSpPr>
          <p:nvPr/>
        </p:nvGrpSpPr>
        <p:grpSpPr bwMode="auto">
          <a:xfrm rot="-38652">
            <a:off x="3319463" y="1193800"/>
            <a:ext cx="63500" cy="93663"/>
            <a:chOff x="256" y="2374"/>
            <a:chExt cx="68" cy="122"/>
          </a:xfrm>
        </p:grpSpPr>
        <p:sp>
          <p:nvSpPr>
            <p:cNvPr id="18971" name="Freeform 11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72" name="Freeform 11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91" name="Oval 119"/>
          <p:cNvSpPr>
            <a:spLocks noChangeArrowheads="1"/>
          </p:cNvSpPr>
          <p:nvPr/>
        </p:nvSpPr>
        <p:spPr bwMode="black">
          <a:xfrm rot="-38652">
            <a:off x="3297238" y="11160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2" name="Group 120"/>
          <p:cNvGrpSpPr>
            <a:grpSpLocks/>
          </p:cNvGrpSpPr>
          <p:nvPr/>
        </p:nvGrpSpPr>
        <p:grpSpPr bwMode="auto">
          <a:xfrm rot="-38652">
            <a:off x="3411538" y="1179513"/>
            <a:ext cx="63500" cy="93662"/>
            <a:chOff x="256" y="2374"/>
            <a:chExt cx="68" cy="122"/>
          </a:xfrm>
        </p:grpSpPr>
        <p:sp>
          <p:nvSpPr>
            <p:cNvPr id="18969" name="Freeform 12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70" name="Freeform 12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93" name="Oval 123"/>
          <p:cNvSpPr>
            <a:spLocks noChangeArrowheads="1"/>
          </p:cNvSpPr>
          <p:nvPr/>
        </p:nvSpPr>
        <p:spPr bwMode="black">
          <a:xfrm rot="-38652">
            <a:off x="3389313" y="11017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3" name="Group 124"/>
          <p:cNvGrpSpPr>
            <a:grpSpLocks/>
          </p:cNvGrpSpPr>
          <p:nvPr/>
        </p:nvGrpSpPr>
        <p:grpSpPr bwMode="auto">
          <a:xfrm rot="-38652">
            <a:off x="3503613" y="1166813"/>
            <a:ext cx="63500" cy="93662"/>
            <a:chOff x="256" y="2374"/>
            <a:chExt cx="68" cy="122"/>
          </a:xfrm>
        </p:grpSpPr>
        <p:sp>
          <p:nvSpPr>
            <p:cNvPr id="18967" name="Freeform 12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68" name="Freeform 12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95" name="Oval 127"/>
          <p:cNvSpPr>
            <a:spLocks noChangeArrowheads="1"/>
          </p:cNvSpPr>
          <p:nvPr/>
        </p:nvSpPr>
        <p:spPr bwMode="black">
          <a:xfrm rot="-38652">
            <a:off x="3481388" y="10874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4" name="Group 128"/>
          <p:cNvGrpSpPr>
            <a:grpSpLocks/>
          </p:cNvGrpSpPr>
          <p:nvPr/>
        </p:nvGrpSpPr>
        <p:grpSpPr bwMode="auto">
          <a:xfrm rot="-103507">
            <a:off x="3592513" y="1154113"/>
            <a:ext cx="63500" cy="93662"/>
            <a:chOff x="256" y="2374"/>
            <a:chExt cx="68" cy="122"/>
          </a:xfrm>
        </p:grpSpPr>
        <p:sp>
          <p:nvSpPr>
            <p:cNvPr id="18965" name="Freeform 12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66" name="Freeform 13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97" name="Oval 131"/>
          <p:cNvSpPr>
            <a:spLocks noChangeArrowheads="1"/>
          </p:cNvSpPr>
          <p:nvPr/>
        </p:nvSpPr>
        <p:spPr bwMode="black">
          <a:xfrm rot="-103507">
            <a:off x="3570288" y="10763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5" name="Group 132"/>
          <p:cNvGrpSpPr>
            <a:grpSpLocks/>
          </p:cNvGrpSpPr>
          <p:nvPr/>
        </p:nvGrpSpPr>
        <p:grpSpPr bwMode="auto">
          <a:xfrm rot="-38652">
            <a:off x="3684588" y="1139825"/>
            <a:ext cx="61912" cy="93663"/>
            <a:chOff x="256" y="2374"/>
            <a:chExt cx="68" cy="122"/>
          </a:xfrm>
        </p:grpSpPr>
        <p:sp>
          <p:nvSpPr>
            <p:cNvPr id="18963" name="Freeform 13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64" name="Freeform 13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499" name="Oval 135"/>
          <p:cNvSpPr>
            <a:spLocks noChangeArrowheads="1"/>
          </p:cNvSpPr>
          <p:nvPr/>
        </p:nvSpPr>
        <p:spPr bwMode="black">
          <a:xfrm rot="-38652">
            <a:off x="3662363" y="1062038"/>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6" name="Group 136"/>
          <p:cNvGrpSpPr>
            <a:grpSpLocks/>
          </p:cNvGrpSpPr>
          <p:nvPr/>
        </p:nvGrpSpPr>
        <p:grpSpPr bwMode="auto">
          <a:xfrm rot="-38652">
            <a:off x="3773488" y="1131888"/>
            <a:ext cx="61912" cy="93662"/>
            <a:chOff x="256" y="2374"/>
            <a:chExt cx="68" cy="122"/>
          </a:xfrm>
        </p:grpSpPr>
        <p:sp>
          <p:nvSpPr>
            <p:cNvPr id="18961" name="Freeform 13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62" name="Freeform 13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01" name="Oval 139"/>
          <p:cNvSpPr>
            <a:spLocks noChangeArrowheads="1"/>
          </p:cNvSpPr>
          <p:nvPr/>
        </p:nvSpPr>
        <p:spPr bwMode="black">
          <a:xfrm rot="-38652">
            <a:off x="3751263" y="105251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7" name="Group 140"/>
          <p:cNvGrpSpPr>
            <a:grpSpLocks/>
          </p:cNvGrpSpPr>
          <p:nvPr/>
        </p:nvGrpSpPr>
        <p:grpSpPr bwMode="auto">
          <a:xfrm rot="-38652">
            <a:off x="3862388" y="1122363"/>
            <a:ext cx="63500" cy="93662"/>
            <a:chOff x="256" y="2374"/>
            <a:chExt cx="68" cy="122"/>
          </a:xfrm>
        </p:grpSpPr>
        <p:sp>
          <p:nvSpPr>
            <p:cNvPr id="18959" name="Freeform 14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60" name="Freeform 14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03" name="Oval 143"/>
          <p:cNvSpPr>
            <a:spLocks noChangeArrowheads="1"/>
          </p:cNvSpPr>
          <p:nvPr/>
        </p:nvSpPr>
        <p:spPr bwMode="black">
          <a:xfrm rot="-38652">
            <a:off x="3840163" y="10445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8" name="Group 144"/>
          <p:cNvGrpSpPr>
            <a:grpSpLocks/>
          </p:cNvGrpSpPr>
          <p:nvPr/>
        </p:nvGrpSpPr>
        <p:grpSpPr bwMode="auto">
          <a:xfrm rot="-38652">
            <a:off x="3954463" y="1116013"/>
            <a:ext cx="63500" cy="93662"/>
            <a:chOff x="256" y="2374"/>
            <a:chExt cx="68" cy="122"/>
          </a:xfrm>
        </p:grpSpPr>
        <p:sp>
          <p:nvSpPr>
            <p:cNvPr id="18957" name="Freeform 14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58" name="Freeform 14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05" name="Oval 147"/>
          <p:cNvSpPr>
            <a:spLocks noChangeArrowheads="1"/>
          </p:cNvSpPr>
          <p:nvPr/>
        </p:nvSpPr>
        <p:spPr bwMode="black">
          <a:xfrm rot="-38652">
            <a:off x="3932238" y="10382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9" name="Group 148"/>
          <p:cNvGrpSpPr>
            <a:grpSpLocks/>
          </p:cNvGrpSpPr>
          <p:nvPr/>
        </p:nvGrpSpPr>
        <p:grpSpPr bwMode="auto">
          <a:xfrm rot="155730">
            <a:off x="4044950" y="1108075"/>
            <a:ext cx="63500" cy="93663"/>
            <a:chOff x="256" y="2374"/>
            <a:chExt cx="68" cy="122"/>
          </a:xfrm>
        </p:grpSpPr>
        <p:sp>
          <p:nvSpPr>
            <p:cNvPr id="18955" name="Freeform 14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56" name="Freeform 15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07" name="Oval 151"/>
          <p:cNvSpPr>
            <a:spLocks noChangeArrowheads="1"/>
          </p:cNvSpPr>
          <p:nvPr/>
        </p:nvSpPr>
        <p:spPr bwMode="black">
          <a:xfrm rot="155730">
            <a:off x="4029075" y="10287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30" name="Group 152"/>
          <p:cNvGrpSpPr>
            <a:grpSpLocks/>
          </p:cNvGrpSpPr>
          <p:nvPr/>
        </p:nvGrpSpPr>
        <p:grpSpPr bwMode="auto">
          <a:xfrm rot="285396">
            <a:off x="4129088" y="1104900"/>
            <a:ext cx="63500" cy="93663"/>
            <a:chOff x="256" y="2374"/>
            <a:chExt cx="68" cy="122"/>
          </a:xfrm>
        </p:grpSpPr>
        <p:sp>
          <p:nvSpPr>
            <p:cNvPr id="18953" name="Freeform 15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54" name="Freeform 15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09" name="Oval 155"/>
          <p:cNvSpPr>
            <a:spLocks noChangeArrowheads="1"/>
          </p:cNvSpPr>
          <p:nvPr/>
        </p:nvSpPr>
        <p:spPr bwMode="black">
          <a:xfrm rot="285396">
            <a:off x="4116388" y="10239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31" name="Group 156"/>
          <p:cNvGrpSpPr>
            <a:grpSpLocks/>
          </p:cNvGrpSpPr>
          <p:nvPr/>
        </p:nvGrpSpPr>
        <p:grpSpPr bwMode="auto">
          <a:xfrm rot="285396">
            <a:off x="4219575" y="1095375"/>
            <a:ext cx="63500" cy="93663"/>
            <a:chOff x="256" y="2374"/>
            <a:chExt cx="68" cy="122"/>
          </a:xfrm>
        </p:grpSpPr>
        <p:sp>
          <p:nvSpPr>
            <p:cNvPr id="18951" name="Freeform 15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52" name="Freeform 15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11" name="Oval 159"/>
          <p:cNvSpPr>
            <a:spLocks noChangeArrowheads="1"/>
          </p:cNvSpPr>
          <p:nvPr/>
        </p:nvSpPr>
        <p:spPr bwMode="black">
          <a:xfrm rot="285396">
            <a:off x="4206875" y="10144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32" name="Group 160"/>
          <p:cNvGrpSpPr>
            <a:grpSpLocks/>
          </p:cNvGrpSpPr>
          <p:nvPr/>
        </p:nvGrpSpPr>
        <p:grpSpPr bwMode="auto">
          <a:xfrm rot="285396">
            <a:off x="4311650" y="1092200"/>
            <a:ext cx="61913" cy="93663"/>
            <a:chOff x="256" y="2374"/>
            <a:chExt cx="68" cy="122"/>
          </a:xfrm>
        </p:grpSpPr>
        <p:sp>
          <p:nvSpPr>
            <p:cNvPr id="18949" name="Freeform 16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50" name="Freeform 16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13" name="Oval 163"/>
          <p:cNvSpPr>
            <a:spLocks noChangeArrowheads="1"/>
          </p:cNvSpPr>
          <p:nvPr/>
        </p:nvSpPr>
        <p:spPr bwMode="black">
          <a:xfrm rot="285396">
            <a:off x="4298950" y="1012825"/>
            <a:ext cx="90488"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33" name="Group 164"/>
          <p:cNvGrpSpPr>
            <a:grpSpLocks/>
          </p:cNvGrpSpPr>
          <p:nvPr/>
        </p:nvGrpSpPr>
        <p:grpSpPr bwMode="auto">
          <a:xfrm rot="285396">
            <a:off x="4405313" y="1089025"/>
            <a:ext cx="61912" cy="93663"/>
            <a:chOff x="256" y="2374"/>
            <a:chExt cx="68" cy="122"/>
          </a:xfrm>
        </p:grpSpPr>
        <p:sp>
          <p:nvSpPr>
            <p:cNvPr id="18947" name="Freeform 16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48" name="Freeform 16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15" name="Oval 167"/>
          <p:cNvSpPr>
            <a:spLocks noChangeArrowheads="1"/>
          </p:cNvSpPr>
          <p:nvPr/>
        </p:nvSpPr>
        <p:spPr bwMode="black">
          <a:xfrm rot="285396">
            <a:off x="4392613" y="100806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16" name="Freeform 168"/>
          <p:cNvSpPr>
            <a:spLocks/>
          </p:cNvSpPr>
          <p:nvPr/>
        </p:nvSpPr>
        <p:spPr bwMode="black">
          <a:xfrm rot="285396">
            <a:off x="4494213" y="108267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17" name="Freeform 169"/>
          <p:cNvSpPr>
            <a:spLocks/>
          </p:cNvSpPr>
          <p:nvPr/>
        </p:nvSpPr>
        <p:spPr bwMode="black">
          <a:xfrm rot="285396">
            <a:off x="4519613" y="10842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18" name="Oval 170"/>
          <p:cNvSpPr>
            <a:spLocks noChangeArrowheads="1"/>
          </p:cNvSpPr>
          <p:nvPr/>
        </p:nvSpPr>
        <p:spPr bwMode="black">
          <a:xfrm rot="285396">
            <a:off x="4481513" y="10033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34" name="Group 171"/>
          <p:cNvGrpSpPr>
            <a:grpSpLocks/>
          </p:cNvGrpSpPr>
          <p:nvPr/>
        </p:nvGrpSpPr>
        <p:grpSpPr bwMode="auto">
          <a:xfrm rot="9150958">
            <a:off x="1511300" y="1809750"/>
            <a:ext cx="63500" cy="93663"/>
            <a:chOff x="256" y="2374"/>
            <a:chExt cx="68" cy="122"/>
          </a:xfrm>
        </p:grpSpPr>
        <p:sp>
          <p:nvSpPr>
            <p:cNvPr id="18945" name="Freeform 17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46" name="Freeform 17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20" name="Oval 174"/>
          <p:cNvSpPr>
            <a:spLocks noChangeArrowheads="1"/>
          </p:cNvSpPr>
          <p:nvPr/>
        </p:nvSpPr>
        <p:spPr bwMode="black">
          <a:xfrm rot="9150958">
            <a:off x="1539875" y="18827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37" name="Group 175"/>
          <p:cNvGrpSpPr>
            <a:grpSpLocks/>
          </p:cNvGrpSpPr>
          <p:nvPr/>
        </p:nvGrpSpPr>
        <p:grpSpPr bwMode="auto">
          <a:xfrm rot="10050958">
            <a:off x="1601788" y="1776413"/>
            <a:ext cx="63500" cy="93662"/>
            <a:chOff x="256" y="2374"/>
            <a:chExt cx="68" cy="122"/>
          </a:xfrm>
        </p:grpSpPr>
        <p:sp>
          <p:nvSpPr>
            <p:cNvPr id="18943" name="Freeform 17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44" name="Freeform 17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22" name="Oval 178"/>
          <p:cNvSpPr>
            <a:spLocks noChangeArrowheads="1"/>
          </p:cNvSpPr>
          <p:nvPr/>
        </p:nvSpPr>
        <p:spPr bwMode="black">
          <a:xfrm rot="10050958">
            <a:off x="1611313" y="18557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38" name="Group 179"/>
          <p:cNvGrpSpPr>
            <a:grpSpLocks/>
          </p:cNvGrpSpPr>
          <p:nvPr/>
        </p:nvGrpSpPr>
        <p:grpSpPr bwMode="auto">
          <a:xfrm rot="10050958">
            <a:off x="1689100" y="1746250"/>
            <a:ext cx="61913" cy="93663"/>
            <a:chOff x="256" y="2374"/>
            <a:chExt cx="68" cy="122"/>
          </a:xfrm>
        </p:grpSpPr>
        <p:sp>
          <p:nvSpPr>
            <p:cNvPr id="18941" name="Freeform 18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42" name="Freeform 18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24" name="Oval 182"/>
          <p:cNvSpPr>
            <a:spLocks noChangeArrowheads="1"/>
          </p:cNvSpPr>
          <p:nvPr/>
        </p:nvSpPr>
        <p:spPr bwMode="black">
          <a:xfrm rot="10050958">
            <a:off x="1698625" y="1825625"/>
            <a:ext cx="90488"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39" name="Group 183"/>
          <p:cNvGrpSpPr>
            <a:grpSpLocks/>
          </p:cNvGrpSpPr>
          <p:nvPr/>
        </p:nvGrpSpPr>
        <p:grpSpPr bwMode="auto">
          <a:xfrm rot="10050958">
            <a:off x="1774825" y="1712913"/>
            <a:ext cx="61913" cy="93662"/>
            <a:chOff x="256" y="2374"/>
            <a:chExt cx="68" cy="122"/>
          </a:xfrm>
        </p:grpSpPr>
        <p:sp>
          <p:nvSpPr>
            <p:cNvPr id="18939" name="Freeform 18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40" name="Freeform 18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26" name="Oval 186"/>
          <p:cNvSpPr>
            <a:spLocks noChangeArrowheads="1"/>
          </p:cNvSpPr>
          <p:nvPr/>
        </p:nvSpPr>
        <p:spPr bwMode="black">
          <a:xfrm rot="10050958">
            <a:off x="1784350" y="17922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41" name="Group 187"/>
          <p:cNvGrpSpPr>
            <a:grpSpLocks/>
          </p:cNvGrpSpPr>
          <p:nvPr/>
        </p:nvGrpSpPr>
        <p:grpSpPr bwMode="auto">
          <a:xfrm rot="10050958">
            <a:off x="1860550" y="1681163"/>
            <a:ext cx="63500" cy="93662"/>
            <a:chOff x="256" y="2374"/>
            <a:chExt cx="68" cy="122"/>
          </a:xfrm>
        </p:grpSpPr>
        <p:sp>
          <p:nvSpPr>
            <p:cNvPr id="18937" name="Freeform 18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38" name="Freeform 18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28" name="Oval 190"/>
          <p:cNvSpPr>
            <a:spLocks noChangeArrowheads="1"/>
          </p:cNvSpPr>
          <p:nvPr/>
        </p:nvSpPr>
        <p:spPr bwMode="black">
          <a:xfrm rot="10050958">
            <a:off x="1870075" y="17621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43" name="Group 191"/>
          <p:cNvGrpSpPr>
            <a:grpSpLocks/>
          </p:cNvGrpSpPr>
          <p:nvPr/>
        </p:nvGrpSpPr>
        <p:grpSpPr bwMode="auto">
          <a:xfrm rot="10050958">
            <a:off x="1946275" y="1654175"/>
            <a:ext cx="63500" cy="93663"/>
            <a:chOff x="256" y="2374"/>
            <a:chExt cx="68" cy="122"/>
          </a:xfrm>
        </p:grpSpPr>
        <p:sp>
          <p:nvSpPr>
            <p:cNvPr id="18935" name="Freeform 19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36" name="Freeform 19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30" name="Oval 194"/>
          <p:cNvSpPr>
            <a:spLocks noChangeArrowheads="1"/>
          </p:cNvSpPr>
          <p:nvPr/>
        </p:nvSpPr>
        <p:spPr bwMode="black">
          <a:xfrm rot="10050958">
            <a:off x="1955800" y="17335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45" name="Group 195"/>
          <p:cNvGrpSpPr>
            <a:grpSpLocks/>
          </p:cNvGrpSpPr>
          <p:nvPr/>
        </p:nvGrpSpPr>
        <p:grpSpPr bwMode="auto">
          <a:xfrm rot="10050958">
            <a:off x="2033588" y="1627188"/>
            <a:ext cx="63500" cy="93662"/>
            <a:chOff x="256" y="2374"/>
            <a:chExt cx="68" cy="122"/>
          </a:xfrm>
        </p:grpSpPr>
        <p:sp>
          <p:nvSpPr>
            <p:cNvPr id="18933" name="Freeform 19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34" name="Freeform 19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32" name="Oval 198"/>
          <p:cNvSpPr>
            <a:spLocks noChangeArrowheads="1"/>
          </p:cNvSpPr>
          <p:nvPr/>
        </p:nvSpPr>
        <p:spPr bwMode="black">
          <a:xfrm rot="10050958">
            <a:off x="2043113" y="17065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47" name="Group 199"/>
          <p:cNvGrpSpPr>
            <a:grpSpLocks/>
          </p:cNvGrpSpPr>
          <p:nvPr/>
        </p:nvGrpSpPr>
        <p:grpSpPr bwMode="auto">
          <a:xfrm rot="10050958">
            <a:off x="2120900" y="1598613"/>
            <a:ext cx="63500" cy="93662"/>
            <a:chOff x="256" y="2374"/>
            <a:chExt cx="68" cy="122"/>
          </a:xfrm>
        </p:grpSpPr>
        <p:sp>
          <p:nvSpPr>
            <p:cNvPr id="18931" name="Freeform 20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32" name="Freeform 20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34" name="Oval 202"/>
          <p:cNvSpPr>
            <a:spLocks noChangeArrowheads="1"/>
          </p:cNvSpPr>
          <p:nvPr/>
        </p:nvSpPr>
        <p:spPr bwMode="black">
          <a:xfrm rot="10050958">
            <a:off x="2130425" y="16779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49" name="Group 203"/>
          <p:cNvGrpSpPr>
            <a:grpSpLocks/>
          </p:cNvGrpSpPr>
          <p:nvPr/>
        </p:nvGrpSpPr>
        <p:grpSpPr bwMode="auto">
          <a:xfrm rot="10050958">
            <a:off x="2205038" y="1570038"/>
            <a:ext cx="63500" cy="93662"/>
            <a:chOff x="256" y="2374"/>
            <a:chExt cx="68" cy="122"/>
          </a:xfrm>
        </p:grpSpPr>
        <p:sp>
          <p:nvSpPr>
            <p:cNvPr id="18929" name="Freeform 20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30" name="Freeform 20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36" name="Oval 206"/>
          <p:cNvSpPr>
            <a:spLocks noChangeArrowheads="1"/>
          </p:cNvSpPr>
          <p:nvPr/>
        </p:nvSpPr>
        <p:spPr bwMode="black">
          <a:xfrm rot="10050958">
            <a:off x="2214563" y="16510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51" name="Group 207"/>
          <p:cNvGrpSpPr>
            <a:grpSpLocks/>
          </p:cNvGrpSpPr>
          <p:nvPr/>
        </p:nvGrpSpPr>
        <p:grpSpPr bwMode="auto">
          <a:xfrm rot="10050958">
            <a:off x="2295525" y="1543050"/>
            <a:ext cx="63500" cy="93663"/>
            <a:chOff x="256" y="2374"/>
            <a:chExt cx="68" cy="122"/>
          </a:xfrm>
        </p:grpSpPr>
        <p:sp>
          <p:nvSpPr>
            <p:cNvPr id="18927" name="Freeform 20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28" name="Freeform 20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38" name="Oval 210"/>
          <p:cNvSpPr>
            <a:spLocks noChangeArrowheads="1"/>
          </p:cNvSpPr>
          <p:nvPr/>
        </p:nvSpPr>
        <p:spPr bwMode="black">
          <a:xfrm rot="10050958">
            <a:off x="2305050" y="16240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53" name="Group 211"/>
          <p:cNvGrpSpPr>
            <a:grpSpLocks/>
          </p:cNvGrpSpPr>
          <p:nvPr/>
        </p:nvGrpSpPr>
        <p:grpSpPr bwMode="auto">
          <a:xfrm rot="10050958">
            <a:off x="2382838" y="1517650"/>
            <a:ext cx="61912" cy="93663"/>
            <a:chOff x="256" y="2374"/>
            <a:chExt cx="68" cy="122"/>
          </a:xfrm>
        </p:grpSpPr>
        <p:sp>
          <p:nvSpPr>
            <p:cNvPr id="18925" name="Freeform 21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26" name="Freeform 21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40" name="Oval 214"/>
          <p:cNvSpPr>
            <a:spLocks noChangeArrowheads="1"/>
          </p:cNvSpPr>
          <p:nvPr/>
        </p:nvSpPr>
        <p:spPr bwMode="black">
          <a:xfrm rot="10050958">
            <a:off x="2392363" y="159861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41" name="Freeform 215"/>
          <p:cNvSpPr>
            <a:spLocks/>
          </p:cNvSpPr>
          <p:nvPr/>
        </p:nvSpPr>
        <p:spPr bwMode="black">
          <a:xfrm rot="10424847">
            <a:off x="2501900" y="149383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42" name="Freeform 216"/>
          <p:cNvSpPr>
            <a:spLocks/>
          </p:cNvSpPr>
          <p:nvPr/>
        </p:nvSpPr>
        <p:spPr bwMode="black">
          <a:xfrm rot="10424847">
            <a:off x="2476500" y="149542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43" name="Oval 217"/>
          <p:cNvSpPr>
            <a:spLocks noChangeArrowheads="1"/>
          </p:cNvSpPr>
          <p:nvPr/>
        </p:nvSpPr>
        <p:spPr bwMode="black">
          <a:xfrm rot="10424847">
            <a:off x="2474913" y="1577975"/>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44" name="Freeform 218"/>
          <p:cNvSpPr>
            <a:spLocks/>
          </p:cNvSpPr>
          <p:nvPr/>
        </p:nvSpPr>
        <p:spPr bwMode="black">
          <a:xfrm rot="10490949">
            <a:off x="2584450" y="14732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45" name="Freeform 219"/>
          <p:cNvSpPr>
            <a:spLocks/>
          </p:cNvSpPr>
          <p:nvPr/>
        </p:nvSpPr>
        <p:spPr bwMode="black">
          <a:xfrm rot="10490949">
            <a:off x="2559050" y="147478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46" name="Oval 220"/>
          <p:cNvSpPr>
            <a:spLocks noChangeArrowheads="1"/>
          </p:cNvSpPr>
          <p:nvPr/>
        </p:nvSpPr>
        <p:spPr bwMode="black">
          <a:xfrm rot="10490949">
            <a:off x="2560638" y="15557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47" name="Freeform 221"/>
          <p:cNvSpPr>
            <a:spLocks/>
          </p:cNvSpPr>
          <p:nvPr/>
        </p:nvSpPr>
        <p:spPr bwMode="black">
          <a:xfrm rot="10490949">
            <a:off x="2673350" y="145097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48" name="Freeform 222"/>
          <p:cNvSpPr>
            <a:spLocks/>
          </p:cNvSpPr>
          <p:nvPr/>
        </p:nvSpPr>
        <p:spPr bwMode="black">
          <a:xfrm rot="10490949">
            <a:off x="2647950" y="14525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49" name="Oval 223"/>
          <p:cNvSpPr>
            <a:spLocks noChangeArrowheads="1"/>
          </p:cNvSpPr>
          <p:nvPr/>
        </p:nvSpPr>
        <p:spPr bwMode="black">
          <a:xfrm rot="10490949">
            <a:off x="2649538" y="15351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50" name="Freeform 224"/>
          <p:cNvSpPr>
            <a:spLocks/>
          </p:cNvSpPr>
          <p:nvPr/>
        </p:nvSpPr>
        <p:spPr bwMode="black">
          <a:xfrm rot="10490949">
            <a:off x="2762250" y="14271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51" name="Freeform 225"/>
          <p:cNvSpPr>
            <a:spLocks/>
          </p:cNvSpPr>
          <p:nvPr/>
        </p:nvSpPr>
        <p:spPr bwMode="black">
          <a:xfrm rot="10490949">
            <a:off x="2736850" y="14287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52" name="Oval 226"/>
          <p:cNvSpPr>
            <a:spLocks noChangeArrowheads="1"/>
          </p:cNvSpPr>
          <p:nvPr/>
        </p:nvSpPr>
        <p:spPr bwMode="black">
          <a:xfrm rot="10490949">
            <a:off x="2738438" y="15113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53" name="Freeform 227"/>
          <p:cNvSpPr>
            <a:spLocks/>
          </p:cNvSpPr>
          <p:nvPr/>
        </p:nvSpPr>
        <p:spPr bwMode="black">
          <a:xfrm rot="10490949">
            <a:off x="2847975" y="140811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54" name="Freeform 228"/>
          <p:cNvSpPr>
            <a:spLocks/>
          </p:cNvSpPr>
          <p:nvPr/>
        </p:nvSpPr>
        <p:spPr bwMode="black">
          <a:xfrm rot="10490949">
            <a:off x="2822575" y="14097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55" name="Oval 229"/>
          <p:cNvSpPr>
            <a:spLocks noChangeArrowheads="1"/>
          </p:cNvSpPr>
          <p:nvPr/>
        </p:nvSpPr>
        <p:spPr bwMode="black">
          <a:xfrm rot="10490949">
            <a:off x="2824163" y="14922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56" name="Freeform 230"/>
          <p:cNvSpPr>
            <a:spLocks/>
          </p:cNvSpPr>
          <p:nvPr/>
        </p:nvSpPr>
        <p:spPr bwMode="black">
          <a:xfrm rot="10490949">
            <a:off x="2932113" y="139065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57" name="Freeform 231"/>
          <p:cNvSpPr>
            <a:spLocks/>
          </p:cNvSpPr>
          <p:nvPr/>
        </p:nvSpPr>
        <p:spPr bwMode="black">
          <a:xfrm rot="10490949">
            <a:off x="2906713" y="13922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58" name="Oval 232"/>
          <p:cNvSpPr>
            <a:spLocks noChangeArrowheads="1"/>
          </p:cNvSpPr>
          <p:nvPr/>
        </p:nvSpPr>
        <p:spPr bwMode="black">
          <a:xfrm rot="10490949">
            <a:off x="2908300" y="14747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59" name="Freeform 233"/>
          <p:cNvSpPr>
            <a:spLocks/>
          </p:cNvSpPr>
          <p:nvPr/>
        </p:nvSpPr>
        <p:spPr bwMode="black">
          <a:xfrm rot="10490949">
            <a:off x="3024188" y="137318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60" name="Freeform 234"/>
          <p:cNvSpPr>
            <a:spLocks/>
          </p:cNvSpPr>
          <p:nvPr/>
        </p:nvSpPr>
        <p:spPr bwMode="black">
          <a:xfrm rot="10490949">
            <a:off x="2998788" y="137477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61" name="Oval 235"/>
          <p:cNvSpPr>
            <a:spLocks noChangeArrowheads="1"/>
          </p:cNvSpPr>
          <p:nvPr/>
        </p:nvSpPr>
        <p:spPr bwMode="black">
          <a:xfrm rot="10490949">
            <a:off x="2997200" y="145732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62" name="Freeform 236"/>
          <p:cNvSpPr>
            <a:spLocks/>
          </p:cNvSpPr>
          <p:nvPr/>
        </p:nvSpPr>
        <p:spPr bwMode="black">
          <a:xfrm rot="10752846">
            <a:off x="3109913" y="135731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63" name="Freeform 237"/>
          <p:cNvSpPr>
            <a:spLocks/>
          </p:cNvSpPr>
          <p:nvPr/>
        </p:nvSpPr>
        <p:spPr bwMode="black">
          <a:xfrm rot="10752846">
            <a:off x="3084513" y="13589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64" name="Oval 238"/>
          <p:cNvSpPr>
            <a:spLocks noChangeArrowheads="1"/>
          </p:cNvSpPr>
          <p:nvPr/>
        </p:nvSpPr>
        <p:spPr bwMode="black">
          <a:xfrm rot="10752846">
            <a:off x="3079750" y="14414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55" name="Group 239"/>
          <p:cNvGrpSpPr>
            <a:grpSpLocks/>
          </p:cNvGrpSpPr>
          <p:nvPr/>
        </p:nvGrpSpPr>
        <p:grpSpPr bwMode="auto">
          <a:xfrm rot="10752846">
            <a:off x="3173413" y="1343025"/>
            <a:ext cx="63500" cy="93663"/>
            <a:chOff x="256" y="2374"/>
            <a:chExt cx="68" cy="122"/>
          </a:xfrm>
        </p:grpSpPr>
        <p:sp>
          <p:nvSpPr>
            <p:cNvPr id="18923" name="Freeform 24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24" name="Freeform 24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66" name="Oval 242"/>
          <p:cNvSpPr>
            <a:spLocks noChangeArrowheads="1"/>
          </p:cNvSpPr>
          <p:nvPr/>
        </p:nvSpPr>
        <p:spPr bwMode="black">
          <a:xfrm rot="10752846">
            <a:off x="3167063" y="14255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67" name="Freeform 243"/>
          <p:cNvSpPr>
            <a:spLocks/>
          </p:cNvSpPr>
          <p:nvPr/>
        </p:nvSpPr>
        <p:spPr bwMode="black">
          <a:xfrm rot="10752846">
            <a:off x="3284538" y="13287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68" name="Freeform 244"/>
          <p:cNvSpPr>
            <a:spLocks/>
          </p:cNvSpPr>
          <p:nvPr/>
        </p:nvSpPr>
        <p:spPr bwMode="black">
          <a:xfrm rot="10752846">
            <a:off x="3259138" y="13303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69" name="Oval 245"/>
          <p:cNvSpPr>
            <a:spLocks noChangeArrowheads="1"/>
          </p:cNvSpPr>
          <p:nvPr/>
        </p:nvSpPr>
        <p:spPr bwMode="black">
          <a:xfrm rot="10752846">
            <a:off x="3254375" y="14112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57" name="Group 246"/>
          <p:cNvGrpSpPr>
            <a:grpSpLocks/>
          </p:cNvGrpSpPr>
          <p:nvPr/>
        </p:nvGrpSpPr>
        <p:grpSpPr bwMode="auto">
          <a:xfrm rot="10752846">
            <a:off x="3348038" y="1312863"/>
            <a:ext cx="63500" cy="93662"/>
            <a:chOff x="256" y="2374"/>
            <a:chExt cx="68" cy="122"/>
          </a:xfrm>
        </p:grpSpPr>
        <p:sp>
          <p:nvSpPr>
            <p:cNvPr id="18921" name="Freeform 24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22" name="Freeform 24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71" name="Oval 249"/>
          <p:cNvSpPr>
            <a:spLocks noChangeArrowheads="1"/>
          </p:cNvSpPr>
          <p:nvPr/>
        </p:nvSpPr>
        <p:spPr bwMode="black">
          <a:xfrm rot="10752846">
            <a:off x="3341688" y="13954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59" name="Group 250"/>
          <p:cNvGrpSpPr>
            <a:grpSpLocks/>
          </p:cNvGrpSpPr>
          <p:nvPr/>
        </p:nvGrpSpPr>
        <p:grpSpPr bwMode="auto">
          <a:xfrm rot="10752846">
            <a:off x="3441700" y="1301750"/>
            <a:ext cx="63500" cy="93663"/>
            <a:chOff x="256" y="2374"/>
            <a:chExt cx="68" cy="122"/>
          </a:xfrm>
        </p:grpSpPr>
        <p:sp>
          <p:nvSpPr>
            <p:cNvPr id="18919" name="Freeform 25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20" name="Freeform 25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73" name="Oval 253"/>
          <p:cNvSpPr>
            <a:spLocks noChangeArrowheads="1"/>
          </p:cNvSpPr>
          <p:nvPr/>
        </p:nvSpPr>
        <p:spPr bwMode="black">
          <a:xfrm rot="10752846">
            <a:off x="3435350" y="13827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61" name="Group 254"/>
          <p:cNvGrpSpPr>
            <a:grpSpLocks/>
          </p:cNvGrpSpPr>
          <p:nvPr/>
        </p:nvGrpSpPr>
        <p:grpSpPr bwMode="auto">
          <a:xfrm rot="10752846">
            <a:off x="3533775" y="1287463"/>
            <a:ext cx="63500" cy="93662"/>
            <a:chOff x="256" y="2374"/>
            <a:chExt cx="68" cy="122"/>
          </a:xfrm>
        </p:grpSpPr>
        <p:sp>
          <p:nvSpPr>
            <p:cNvPr id="18917" name="Freeform 25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18" name="Freeform 25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75" name="Oval 257"/>
          <p:cNvSpPr>
            <a:spLocks noChangeArrowheads="1"/>
          </p:cNvSpPr>
          <p:nvPr/>
        </p:nvSpPr>
        <p:spPr bwMode="black">
          <a:xfrm rot="10752846">
            <a:off x="3527425" y="13684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66" name="Group 258"/>
          <p:cNvGrpSpPr>
            <a:grpSpLocks/>
          </p:cNvGrpSpPr>
          <p:nvPr/>
        </p:nvGrpSpPr>
        <p:grpSpPr bwMode="auto">
          <a:xfrm rot="10752846">
            <a:off x="3622675" y="1276350"/>
            <a:ext cx="63500" cy="93663"/>
            <a:chOff x="256" y="2374"/>
            <a:chExt cx="68" cy="122"/>
          </a:xfrm>
        </p:grpSpPr>
        <p:sp>
          <p:nvSpPr>
            <p:cNvPr id="18915" name="Freeform 25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16" name="Freeform 26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77" name="Oval 261"/>
          <p:cNvSpPr>
            <a:spLocks noChangeArrowheads="1"/>
          </p:cNvSpPr>
          <p:nvPr/>
        </p:nvSpPr>
        <p:spPr bwMode="black">
          <a:xfrm rot="10752846">
            <a:off x="3616325" y="13573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86" name="Group 262"/>
          <p:cNvGrpSpPr>
            <a:grpSpLocks/>
          </p:cNvGrpSpPr>
          <p:nvPr/>
        </p:nvGrpSpPr>
        <p:grpSpPr bwMode="auto">
          <a:xfrm rot="-10707658">
            <a:off x="3716338" y="1260475"/>
            <a:ext cx="61912" cy="93663"/>
            <a:chOff x="256" y="2374"/>
            <a:chExt cx="68" cy="122"/>
          </a:xfrm>
        </p:grpSpPr>
        <p:sp>
          <p:nvSpPr>
            <p:cNvPr id="18913" name="Freeform 26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14" name="Freeform 26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79" name="Oval 265"/>
          <p:cNvSpPr>
            <a:spLocks noChangeArrowheads="1"/>
          </p:cNvSpPr>
          <p:nvPr/>
        </p:nvSpPr>
        <p:spPr bwMode="black">
          <a:xfrm rot="-10707658">
            <a:off x="3706813" y="1343025"/>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88" name="Group 266"/>
          <p:cNvGrpSpPr>
            <a:grpSpLocks/>
          </p:cNvGrpSpPr>
          <p:nvPr/>
        </p:nvGrpSpPr>
        <p:grpSpPr bwMode="auto">
          <a:xfrm rot="-10707658">
            <a:off x="3805238" y="1249363"/>
            <a:ext cx="61912" cy="93662"/>
            <a:chOff x="256" y="2374"/>
            <a:chExt cx="68" cy="122"/>
          </a:xfrm>
        </p:grpSpPr>
        <p:sp>
          <p:nvSpPr>
            <p:cNvPr id="18911" name="Freeform 26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12" name="Freeform 26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81" name="Oval 269"/>
          <p:cNvSpPr>
            <a:spLocks noChangeArrowheads="1"/>
          </p:cNvSpPr>
          <p:nvPr/>
        </p:nvSpPr>
        <p:spPr bwMode="black">
          <a:xfrm rot="-10707658">
            <a:off x="3795713" y="1333500"/>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90" name="Group 270"/>
          <p:cNvGrpSpPr>
            <a:grpSpLocks/>
          </p:cNvGrpSpPr>
          <p:nvPr/>
        </p:nvGrpSpPr>
        <p:grpSpPr bwMode="auto">
          <a:xfrm rot="-10707658">
            <a:off x="3894138" y="1243013"/>
            <a:ext cx="63500" cy="93662"/>
            <a:chOff x="256" y="2374"/>
            <a:chExt cx="68" cy="122"/>
          </a:xfrm>
        </p:grpSpPr>
        <p:sp>
          <p:nvSpPr>
            <p:cNvPr id="18909" name="Freeform 27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10" name="Freeform 27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83" name="Oval 273"/>
          <p:cNvSpPr>
            <a:spLocks noChangeArrowheads="1"/>
          </p:cNvSpPr>
          <p:nvPr/>
        </p:nvSpPr>
        <p:spPr bwMode="black">
          <a:xfrm rot="-10707658">
            <a:off x="3884613" y="13255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92" name="Group 274"/>
          <p:cNvGrpSpPr>
            <a:grpSpLocks/>
          </p:cNvGrpSpPr>
          <p:nvPr/>
        </p:nvGrpSpPr>
        <p:grpSpPr bwMode="auto">
          <a:xfrm rot="-10707658">
            <a:off x="3986213" y="1236663"/>
            <a:ext cx="63500" cy="93662"/>
            <a:chOff x="256" y="2374"/>
            <a:chExt cx="68" cy="122"/>
          </a:xfrm>
        </p:grpSpPr>
        <p:sp>
          <p:nvSpPr>
            <p:cNvPr id="18907" name="Freeform 27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08" name="Freeform 27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85" name="Oval 277"/>
          <p:cNvSpPr>
            <a:spLocks noChangeArrowheads="1"/>
          </p:cNvSpPr>
          <p:nvPr/>
        </p:nvSpPr>
        <p:spPr bwMode="black">
          <a:xfrm rot="-10707658">
            <a:off x="3976688" y="13192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94" name="Group 278"/>
          <p:cNvGrpSpPr>
            <a:grpSpLocks/>
          </p:cNvGrpSpPr>
          <p:nvPr/>
        </p:nvGrpSpPr>
        <p:grpSpPr bwMode="auto">
          <a:xfrm rot="-10513276">
            <a:off x="4083050" y="1225550"/>
            <a:ext cx="63500" cy="93663"/>
            <a:chOff x="256" y="2374"/>
            <a:chExt cx="68" cy="122"/>
          </a:xfrm>
        </p:grpSpPr>
        <p:sp>
          <p:nvSpPr>
            <p:cNvPr id="18905" name="Freeform 27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06" name="Freeform 28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87" name="Oval 281"/>
          <p:cNvSpPr>
            <a:spLocks noChangeArrowheads="1"/>
          </p:cNvSpPr>
          <p:nvPr/>
        </p:nvSpPr>
        <p:spPr bwMode="black">
          <a:xfrm rot="-10513276">
            <a:off x="4067175" y="13096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96" name="Group 282"/>
          <p:cNvGrpSpPr>
            <a:grpSpLocks/>
          </p:cNvGrpSpPr>
          <p:nvPr/>
        </p:nvGrpSpPr>
        <p:grpSpPr bwMode="auto">
          <a:xfrm rot="-10649042">
            <a:off x="4167188" y="1220788"/>
            <a:ext cx="63500" cy="93662"/>
            <a:chOff x="256" y="2374"/>
            <a:chExt cx="68" cy="122"/>
          </a:xfrm>
        </p:grpSpPr>
        <p:sp>
          <p:nvSpPr>
            <p:cNvPr id="18903" name="Freeform 28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04" name="Freeform 28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89" name="Oval 285"/>
          <p:cNvSpPr>
            <a:spLocks noChangeArrowheads="1"/>
          </p:cNvSpPr>
          <p:nvPr/>
        </p:nvSpPr>
        <p:spPr bwMode="black">
          <a:xfrm rot="-10649042">
            <a:off x="4154488" y="13049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498" name="Group 286"/>
          <p:cNvGrpSpPr>
            <a:grpSpLocks/>
          </p:cNvGrpSpPr>
          <p:nvPr/>
        </p:nvGrpSpPr>
        <p:grpSpPr bwMode="auto">
          <a:xfrm rot="-10649042">
            <a:off x="4257675" y="1211263"/>
            <a:ext cx="63500" cy="93662"/>
            <a:chOff x="256" y="2374"/>
            <a:chExt cx="68" cy="122"/>
          </a:xfrm>
        </p:grpSpPr>
        <p:sp>
          <p:nvSpPr>
            <p:cNvPr id="18901" name="Freeform 28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02" name="Freeform 28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91" name="Oval 289"/>
          <p:cNvSpPr>
            <a:spLocks noChangeArrowheads="1"/>
          </p:cNvSpPr>
          <p:nvPr/>
        </p:nvSpPr>
        <p:spPr bwMode="black">
          <a:xfrm rot="-10649042">
            <a:off x="4244975" y="12954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00" name="Group 290"/>
          <p:cNvGrpSpPr>
            <a:grpSpLocks/>
          </p:cNvGrpSpPr>
          <p:nvPr/>
        </p:nvGrpSpPr>
        <p:grpSpPr bwMode="auto">
          <a:xfrm rot="-10649042">
            <a:off x="4348163" y="1209675"/>
            <a:ext cx="61912" cy="93663"/>
            <a:chOff x="256" y="2374"/>
            <a:chExt cx="68" cy="122"/>
          </a:xfrm>
        </p:grpSpPr>
        <p:sp>
          <p:nvSpPr>
            <p:cNvPr id="18899" name="Freeform 29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900" name="Freeform 29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593" name="Oval 293"/>
          <p:cNvSpPr>
            <a:spLocks noChangeArrowheads="1"/>
          </p:cNvSpPr>
          <p:nvPr/>
        </p:nvSpPr>
        <p:spPr bwMode="black">
          <a:xfrm rot="-10649042">
            <a:off x="4335463" y="129381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94" name="Freeform 294"/>
          <p:cNvSpPr>
            <a:spLocks/>
          </p:cNvSpPr>
          <p:nvPr/>
        </p:nvSpPr>
        <p:spPr bwMode="black">
          <a:xfrm rot="-10649042">
            <a:off x="4470400" y="120650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95" name="Freeform 295"/>
          <p:cNvSpPr>
            <a:spLocks/>
          </p:cNvSpPr>
          <p:nvPr/>
        </p:nvSpPr>
        <p:spPr bwMode="black">
          <a:xfrm rot="-10649042">
            <a:off x="4445000" y="120491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96" name="Oval 296"/>
          <p:cNvSpPr>
            <a:spLocks noChangeArrowheads="1"/>
          </p:cNvSpPr>
          <p:nvPr/>
        </p:nvSpPr>
        <p:spPr bwMode="black">
          <a:xfrm rot="-10649042">
            <a:off x="4430713" y="128905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597" name="Freeform 297"/>
          <p:cNvSpPr>
            <a:spLocks/>
          </p:cNvSpPr>
          <p:nvPr/>
        </p:nvSpPr>
        <p:spPr bwMode="black">
          <a:xfrm rot="-10649042">
            <a:off x="4556125" y="12001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98" name="Freeform 298"/>
          <p:cNvSpPr>
            <a:spLocks/>
          </p:cNvSpPr>
          <p:nvPr/>
        </p:nvSpPr>
        <p:spPr bwMode="black">
          <a:xfrm rot="-10649042">
            <a:off x="4530725" y="11985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599" name="Oval 299"/>
          <p:cNvSpPr>
            <a:spLocks noChangeArrowheads="1"/>
          </p:cNvSpPr>
          <p:nvPr/>
        </p:nvSpPr>
        <p:spPr bwMode="black">
          <a:xfrm rot="-10649042">
            <a:off x="4519613" y="12842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00" name="Freeform 300"/>
          <p:cNvSpPr>
            <a:spLocks/>
          </p:cNvSpPr>
          <p:nvPr/>
        </p:nvSpPr>
        <p:spPr bwMode="black">
          <a:xfrm rot="-57206">
            <a:off x="4581525" y="108108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01" name="Freeform 301"/>
          <p:cNvSpPr>
            <a:spLocks/>
          </p:cNvSpPr>
          <p:nvPr/>
        </p:nvSpPr>
        <p:spPr bwMode="black">
          <a:xfrm rot="-57206">
            <a:off x="4606925" y="10795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02" name="Oval 302"/>
          <p:cNvSpPr>
            <a:spLocks noChangeArrowheads="1"/>
          </p:cNvSpPr>
          <p:nvPr/>
        </p:nvSpPr>
        <p:spPr bwMode="black">
          <a:xfrm rot="-57206">
            <a:off x="4559300" y="10017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02" name="Group 303"/>
          <p:cNvGrpSpPr>
            <a:grpSpLocks/>
          </p:cNvGrpSpPr>
          <p:nvPr/>
        </p:nvGrpSpPr>
        <p:grpSpPr bwMode="auto">
          <a:xfrm rot="137176">
            <a:off x="4665663" y="1079500"/>
            <a:ext cx="63500" cy="93663"/>
            <a:chOff x="256" y="2374"/>
            <a:chExt cx="68" cy="122"/>
          </a:xfrm>
        </p:grpSpPr>
        <p:sp>
          <p:nvSpPr>
            <p:cNvPr id="18897" name="Freeform 30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98" name="Freeform 30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04" name="Oval 306"/>
          <p:cNvSpPr>
            <a:spLocks noChangeArrowheads="1"/>
          </p:cNvSpPr>
          <p:nvPr/>
        </p:nvSpPr>
        <p:spPr bwMode="black">
          <a:xfrm rot="137176">
            <a:off x="4649788" y="10001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04" name="Group 307"/>
          <p:cNvGrpSpPr>
            <a:grpSpLocks/>
          </p:cNvGrpSpPr>
          <p:nvPr/>
        </p:nvGrpSpPr>
        <p:grpSpPr bwMode="auto">
          <a:xfrm rot="137176">
            <a:off x="4757738" y="1084263"/>
            <a:ext cx="61912" cy="93662"/>
            <a:chOff x="256" y="2374"/>
            <a:chExt cx="68" cy="122"/>
          </a:xfrm>
        </p:grpSpPr>
        <p:sp>
          <p:nvSpPr>
            <p:cNvPr id="18895" name="Freeform 30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96" name="Freeform 30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06" name="Oval 310"/>
          <p:cNvSpPr>
            <a:spLocks noChangeArrowheads="1"/>
          </p:cNvSpPr>
          <p:nvPr/>
        </p:nvSpPr>
        <p:spPr bwMode="black">
          <a:xfrm rot="137176">
            <a:off x="4741863" y="1004888"/>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06" name="Group 311"/>
          <p:cNvGrpSpPr>
            <a:grpSpLocks/>
          </p:cNvGrpSpPr>
          <p:nvPr/>
        </p:nvGrpSpPr>
        <p:grpSpPr bwMode="auto">
          <a:xfrm rot="137176">
            <a:off x="4849813" y="1082675"/>
            <a:ext cx="61912" cy="93663"/>
            <a:chOff x="256" y="2374"/>
            <a:chExt cx="68" cy="122"/>
          </a:xfrm>
        </p:grpSpPr>
        <p:sp>
          <p:nvSpPr>
            <p:cNvPr id="18893" name="Freeform 31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94" name="Freeform 31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08" name="Oval 314"/>
          <p:cNvSpPr>
            <a:spLocks noChangeArrowheads="1"/>
          </p:cNvSpPr>
          <p:nvPr/>
        </p:nvSpPr>
        <p:spPr bwMode="black">
          <a:xfrm rot="137176">
            <a:off x="4833938" y="100330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08" name="Group 315"/>
          <p:cNvGrpSpPr>
            <a:grpSpLocks/>
          </p:cNvGrpSpPr>
          <p:nvPr/>
        </p:nvGrpSpPr>
        <p:grpSpPr bwMode="auto">
          <a:xfrm rot="137176">
            <a:off x="4940300" y="1087438"/>
            <a:ext cx="63500" cy="93662"/>
            <a:chOff x="256" y="2374"/>
            <a:chExt cx="68" cy="122"/>
          </a:xfrm>
        </p:grpSpPr>
        <p:sp>
          <p:nvSpPr>
            <p:cNvPr id="18891" name="Freeform 31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92" name="Freeform 31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10" name="Oval 318"/>
          <p:cNvSpPr>
            <a:spLocks noChangeArrowheads="1"/>
          </p:cNvSpPr>
          <p:nvPr/>
        </p:nvSpPr>
        <p:spPr bwMode="black">
          <a:xfrm rot="137176">
            <a:off x="4924425" y="10064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10" name="Group 319"/>
          <p:cNvGrpSpPr>
            <a:grpSpLocks/>
          </p:cNvGrpSpPr>
          <p:nvPr/>
        </p:nvGrpSpPr>
        <p:grpSpPr bwMode="auto">
          <a:xfrm rot="202031">
            <a:off x="5029200" y="1089025"/>
            <a:ext cx="63500" cy="93663"/>
            <a:chOff x="256" y="2374"/>
            <a:chExt cx="68" cy="122"/>
          </a:xfrm>
        </p:grpSpPr>
        <p:sp>
          <p:nvSpPr>
            <p:cNvPr id="18889" name="Freeform 32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90" name="Freeform 32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12" name="Oval 322"/>
          <p:cNvSpPr>
            <a:spLocks noChangeArrowheads="1"/>
          </p:cNvSpPr>
          <p:nvPr/>
        </p:nvSpPr>
        <p:spPr bwMode="black">
          <a:xfrm rot="202031">
            <a:off x="5013325" y="10096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12" name="Group 323"/>
          <p:cNvGrpSpPr>
            <a:grpSpLocks/>
          </p:cNvGrpSpPr>
          <p:nvPr/>
        </p:nvGrpSpPr>
        <p:grpSpPr bwMode="auto">
          <a:xfrm rot="266886">
            <a:off x="5122863" y="1095375"/>
            <a:ext cx="63500" cy="93663"/>
            <a:chOff x="256" y="2374"/>
            <a:chExt cx="68" cy="122"/>
          </a:xfrm>
        </p:grpSpPr>
        <p:sp>
          <p:nvSpPr>
            <p:cNvPr id="18887" name="Freeform 32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88" name="Freeform 32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14" name="Oval 326"/>
          <p:cNvSpPr>
            <a:spLocks noChangeArrowheads="1"/>
          </p:cNvSpPr>
          <p:nvPr/>
        </p:nvSpPr>
        <p:spPr bwMode="black">
          <a:xfrm rot="266886">
            <a:off x="5108575" y="10160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14" name="Group 327"/>
          <p:cNvGrpSpPr>
            <a:grpSpLocks/>
          </p:cNvGrpSpPr>
          <p:nvPr/>
        </p:nvGrpSpPr>
        <p:grpSpPr bwMode="auto">
          <a:xfrm rot="266886">
            <a:off x="5213350" y="1100138"/>
            <a:ext cx="63500" cy="93662"/>
            <a:chOff x="256" y="2374"/>
            <a:chExt cx="68" cy="122"/>
          </a:xfrm>
        </p:grpSpPr>
        <p:sp>
          <p:nvSpPr>
            <p:cNvPr id="18885" name="Freeform 32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86" name="Freeform 32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16" name="Oval 330"/>
          <p:cNvSpPr>
            <a:spLocks noChangeArrowheads="1"/>
          </p:cNvSpPr>
          <p:nvPr/>
        </p:nvSpPr>
        <p:spPr bwMode="black">
          <a:xfrm rot="266886">
            <a:off x="5199063" y="10207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19" name="Group 331"/>
          <p:cNvGrpSpPr>
            <a:grpSpLocks/>
          </p:cNvGrpSpPr>
          <p:nvPr/>
        </p:nvGrpSpPr>
        <p:grpSpPr bwMode="auto">
          <a:xfrm rot="266886">
            <a:off x="5300663" y="1106488"/>
            <a:ext cx="63500" cy="93662"/>
            <a:chOff x="256" y="2374"/>
            <a:chExt cx="68" cy="122"/>
          </a:xfrm>
        </p:grpSpPr>
        <p:sp>
          <p:nvSpPr>
            <p:cNvPr id="18883" name="Freeform 33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84" name="Freeform 33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18" name="Oval 334"/>
          <p:cNvSpPr>
            <a:spLocks noChangeArrowheads="1"/>
          </p:cNvSpPr>
          <p:nvPr/>
        </p:nvSpPr>
        <p:spPr bwMode="black">
          <a:xfrm rot="266886">
            <a:off x="5287963" y="10255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21" name="Group 335"/>
          <p:cNvGrpSpPr>
            <a:grpSpLocks/>
          </p:cNvGrpSpPr>
          <p:nvPr/>
        </p:nvGrpSpPr>
        <p:grpSpPr bwMode="auto">
          <a:xfrm rot="266886">
            <a:off x="5394325" y="1116013"/>
            <a:ext cx="63500" cy="93662"/>
            <a:chOff x="256" y="2374"/>
            <a:chExt cx="68" cy="122"/>
          </a:xfrm>
        </p:grpSpPr>
        <p:sp>
          <p:nvSpPr>
            <p:cNvPr id="18881" name="Freeform 33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82" name="Freeform 33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20" name="Oval 338"/>
          <p:cNvSpPr>
            <a:spLocks noChangeArrowheads="1"/>
          </p:cNvSpPr>
          <p:nvPr/>
        </p:nvSpPr>
        <p:spPr bwMode="black">
          <a:xfrm rot="266886">
            <a:off x="5380038" y="10366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23" name="Group 339"/>
          <p:cNvGrpSpPr>
            <a:grpSpLocks/>
          </p:cNvGrpSpPr>
          <p:nvPr/>
        </p:nvGrpSpPr>
        <p:grpSpPr bwMode="auto">
          <a:xfrm rot="266886">
            <a:off x="5484813" y="1122363"/>
            <a:ext cx="61912" cy="93662"/>
            <a:chOff x="256" y="2374"/>
            <a:chExt cx="68" cy="122"/>
          </a:xfrm>
        </p:grpSpPr>
        <p:sp>
          <p:nvSpPr>
            <p:cNvPr id="18879" name="Freeform 34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80" name="Freeform 34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22" name="Oval 342"/>
          <p:cNvSpPr>
            <a:spLocks noChangeArrowheads="1"/>
          </p:cNvSpPr>
          <p:nvPr/>
        </p:nvSpPr>
        <p:spPr bwMode="black">
          <a:xfrm rot="266886">
            <a:off x="5470525" y="10429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23" name="Freeform 343"/>
          <p:cNvSpPr>
            <a:spLocks/>
          </p:cNvSpPr>
          <p:nvPr/>
        </p:nvSpPr>
        <p:spPr bwMode="black">
          <a:xfrm rot="502934">
            <a:off x="5572125" y="112871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24" name="Freeform 344"/>
          <p:cNvSpPr>
            <a:spLocks/>
          </p:cNvSpPr>
          <p:nvPr/>
        </p:nvSpPr>
        <p:spPr bwMode="black">
          <a:xfrm rot="502934">
            <a:off x="5597525" y="113347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25" name="Oval 345"/>
          <p:cNvSpPr>
            <a:spLocks noChangeArrowheads="1"/>
          </p:cNvSpPr>
          <p:nvPr/>
        </p:nvSpPr>
        <p:spPr bwMode="black">
          <a:xfrm rot="502934">
            <a:off x="5562600" y="105092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26" name="Freeform 346"/>
          <p:cNvSpPr>
            <a:spLocks/>
          </p:cNvSpPr>
          <p:nvPr/>
        </p:nvSpPr>
        <p:spPr bwMode="black">
          <a:xfrm rot="502934">
            <a:off x="5659438" y="113665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27" name="Freeform 347"/>
          <p:cNvSpPr>
            <a:spLocks/>
          </p:cNvSpPr>
          <p:nvPr/>
        </p:nvSpPr>
        <p:spPr bwMode="black">
          <a:xfrm rot="502934">
            <a:off x="5684838" y="114141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28" name="Oval 348"/>
          <p:cNvSpPr>
            <a:spLocks noChangeArrowheads="1"/>
          </p:cNvSpPr>
          <p:nvPr/>
        </p:nvSpPr>
        <p:spPr bwMode="black">
          <a:xfrm rot="502934">
            <a:off x="5649913" y="10604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29" name="Freeform 349"/>
          <p:cNvSpPr>
            <a:spLocks/>
          </p:cNvSpPr>
          <p:nvPr/>
        </p:nvSpPr>
        <p:spPr bwMode="black">
          <a:xfrm rot="502934">
            <a:off x="5751513" y="11509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30" name="Freeform 350"/>
          <p:cNvSpPr>
            <a:spLocks/>
          </p:cNvSpPr>
          <p:nvPr/>
        </p:nvSpPr>
        <p:spPr bwMode="black">
          <a:xfrm rot="502934">
            <a:off x="5776913" y="11557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31" name="Oval 351"/>
          <p:cNvSpPr>
            <a:spLocks noChangeArrowheads="1"/>
          </p:cNvSpPr>
          <p:nvPr/>
        </p:nvSpPr>
        <p:spPr bwMode="black">
          <a:xfrm rot="502934">
            <a:off x="5741988" y="10731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32" name="Freeform 352"/>
          <p:cNvSpPr>
            <a:spLocks/>
          </p:cNvSpPr>
          <p:nvPr/>
        </p:nvSpPr>
        <p:spPr bwMode="black">
          <a:xfrm rot="502934">
            <a:off x="5842000" y="11604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33" name="Freeform 353"/>
          <p:cNvSpPr>
            <a:spLocks/>
          </p:cNvSpPr>
          <p:nvPr/>
        </p:nvSpPr>
        <p:spPr bwMode="black">
          <a:xfrm rot="502934">
            <a:off x="5867400" y="116522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34" name="Oval 354"/>
          <p:cNvSpPr>
            <a:spLocks noChangeArrowheads="1"/>
          </p:cNvSpPr>
          <p:nvPr/>
        </p:nvSpPr>
        <p:spPr bwMode="black">
          <a:xfrm rot="502934">
            <a:off x="5832475" y="10826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35" name="Freeform 355"/>
          <p:cNvSpPr>
            <a:spLocks/>
          </p:cNvSpPr>
          <p:nvPr/>
        </p:nvSpPr>
        <p:spPr bwMode="black">
          <a:xfrm rot="502934">
            <a:off x="5929313" y="11731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36" name="Freeform 356"/>
          <p:cNvSpPr>
            <a:spLocks/>
          </p:cNvSpPr>
          <p:nvPr/>
        </p:nvSpPr>
        <p:spPr bwMode="black">
          <a:xfrm rot="502934">
            <a:off x="5954713" y="11779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37" name="Oval 357"/>
          <p:cNvSpPr>
            <a:spLocks noChangeArrowheads="1"/>
          </p:cNvSpPr>
          <p:nvPr/>
        </p:nvSpPr>
        <p:spPr bwMode="black">
          <a:xfrm rot="502934">
            <a:off x="5919788" y="10953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38" name="Freeform 358"/>
          <p:cNvSpPr>
            <a:spLocks/>
          </p:cNvSpPr>
          <p:nvPr/>
        </p:nvSpPr>
        <p:spPr bwMode="black">
          <a:xfrm rot="761895">
            <a:off x="6010275" y="11858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39" name="Freeform 359"/>
          <p:cNvSpPr>
            <a:spLocks/>
          </p:cNvSpPr>
          <p:nvPr/>
        </p:nvSpPr>
        <p:spPr bwMode="black">
          <a:xfrm rot="761895">
            <a:off x="6035675" y="119062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40" name="Oval 360"/>
          <p:cNvSpPr>
            <a:spLocks noChangeArrowheads="1"/>
          </p:cNvSpPr>
          <p:nvPr/>
        </p:nvSpPr>
        <p:spPr bwMode="black">
          <a:xfrm rot="761895">
            <a:off x="6007100" y="11080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41" name="Freeform 361"/>
          <p:cNvSpPr>
            <a:spLocks/>
          </p:cNvSpPr>
          <p:nvPr/>
        </p:nvSpPr>
        <p:spPr bwMode="black">
          <a:xfrm rot="761895">
            <a:off x="6099175" y="120332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42" name="Freeform 362"/>
          <p:cNvSpPr>
            <a:spLocks/>
          </p:cNvSpPr>
          <p:nvPr/>
        </p:nvSpPr>
        <p:spPr bwMode="black">
          <a:xfrm rot="761895">
            <a:off x="6124575" y="120808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43" name="Oval 363"/>
          <p:cNvSpPr>
            <a:spLocks noChangeArrowheads="1"/>
          </p:cNvSpPr>
          <p:nvPr/>
        </p:nvSpPr>
        <p:spPr bwMode="black">
          <a:xfrm rot="761895">
            <a:off x="6096000" y="1125538"/>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25" name="Group 364"/>
          <p:cNvGrpSpPr>
            <a:grpSpLocks/>
          </p:cNvGrpSpPr>
          <p:nvPr/>
        </p:nvGrpSpPr>
        <p:grpSpPr bwMode="auto">
          <a:xfrm rot="1018943">
            <a:off x="6181725" y="1222375"/>
            <a:ext cx="63500" cy="93663"/>
            <a:chOff x="256" y="2374"/>
            <a:chExt cx="68" cy="122"/>
          </a:xfrm>
        </p:grpSpPr>
        <p:sp>
          <p:nvSpPr>
            <p:cNvPr id="18877" name="Freeform 36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78" name="Freeform 36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45" name="Oval 367"/>
          <p:cNvSpPr>
            <a:spLocks noChangeArrowheads="1"/>
          </p:cNvSpPr>
          <p:nvPr/>
        </p:nvSpPr>
        <p:spPr bwMode="black">
          <a:xfrm rot="1018943">
            <a:off x="6184900" y="11430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46" name="Freeform 368"/>
          <p:cNvSpPr>
            <a:spLocks/>
          </p:cNvSpPr>
          <p:nvPr/>
        </p:nvSpPr>
        <p:spPr bwMode="black">
          <a:xfrm rot="1213325">
            <a:off x="6265863" y="12319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47" name="Freeform 369"/>
          <p:cNvSpPr>
            <a:spLocks/>
          </p:cNvSpPr>
          <p:nvPr/>
        </p:nvSpPr>
        <p:spPr bwMode="black">
          <a:xfrm rot="1213325">
            <a:off x="6291263" y="12414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48" name="Oval 370"/>
          <p:cNvSpPr>
            <a:spLocks noChangeArrowheads="1"/>
          </p:cNvSpPr>
          <p:nvPr/>
        </p:nvSpPr>
        <p:spPr bwMode="black">
          <a:xfrm rot="1213325">
            <a:off x="6273800" y="11588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49" name="Freeform 371"/>
          <p:cNvSpPr>
            <a:spLocks/>
          </p:cNvSpPr>
          <p:nvPr/>
        </p:nvSpPr>
        <p:spPr bwMode="black">
          <a:xfrm rot="1213325">
            <a:off x="6354763" y="124618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50" name="Freeform 372"/>
          <p:cNvSpPr>
            <a:spLocks/>
          </p:cNvSpPr>
          <p:nvPr/>
        </p:nvSpPr>
        <p:spPr bwMode="black">
          <a:xfrm rot="1213325">
            <a:off x="6380163" y="125571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51" name="Oval 373"/>
          <p:cNvSpPr>
            <a:spLocks noChangeArrowheads="1"/>
          </p:cNvSpPr>
          <p:nvPr/>
        </p:nvSpPr>
        <p:spPr bwMode="black">
          <a:xfrm rot="1213325">
            <a:off x="6361113" y="11747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52" name="Freeform 374"/>
          <p:cNvSpPr>
            <a:spLocks/>
          </p:cNvSpPr>
          <p:nvPr/>
        </p:nvSpPr>
        <p:spPr bwMode="black">
          <a:xfrm rot="1213325">
            <a:off x="6442075" y="126523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53" name="Freeform 375"/>
          <p:cNvSpPr>
            <a:spLocks/>
          </p:cNvSpPr>
          <p:nvPr/>
        </p:nvSpPr>
        <p:spPr bwMode="black">
          <a:xfrm rot="1213325">
            <a:off x="6467475" y="12747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54" name="Oval 376"/>
          <p:cNvSpPr>
            <a:spLocks noChangeArrowheads="1"/>
          </p:cNvSpPr>
          <p:nvPr/>
        </p:nvSpPr>
        <p:spPr bwMode="black">
          <a:xfrm rot="1213325">
            <a:off x="6448425" y="11938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55" name="Freeform 377"/>
          <p:cNvSpPr>
            <a:spLocks/>
          </p:cNvSpPr>
          <p:nvPr/>
        </p:nvSpPr>
        <p:spPr bwMode="black">
          <a:xfrm rot="1213325">
            <a:off x="6534150" y="128587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56" name="Freeform 378"/>
          <p:cNvSpPr>
            <a:spLocks/>
          </p:cNvSpPr>
          <p:nvPr/>
        </p:nvSpPr>
        <p:spPr bwMode="black">
          <a:xfrm rot="1213325">
            <a:off x="6559550" y="12954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57" name="Oval 379"/>
          <p:cNvSpPr>
            <a:spLocks noChangeArrowheads="1"/>
          </p:cNvSpPr>
          <p:nvPr/>
        </p:nvSpPr>
        <p:spPr bwMode="black">
          <a:xfrm rot="1213325">
            <a:off x="6540500" y="12144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58" name="Freeform 380"/>
          <p:cNvSpPr>
            <a:spLocks/>
          </p:cNvSpPr>
          <p:nvPr/>
        </p:nvSpPr>
        <p:spPr bwMode="black">
          <a:xfrm rot="1213325">
            <a:off x="6623050" y="130492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59" name="Freeform 381"/>
          <p:cNvSpPr>
            <a:spLocks/>
          </p:cNvSpPr>
          <p:nvPr/>
        </p:nvSpPr>
        <p:spPr bwMode="black">
          <a:xfrm rot="1213325">
            <a:off x="6648450" y="13144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60" name="Oval 382"/>
          <p:cNvSpPr>
            <a:spLocks noChangeArrowheads="1"/>
          </p:cNvSpPr>
          <p:nvPr/>
        </p:nvSpPr>
        <p:spPr bwMode="black">
          <a:xfrm rot="1213325">
            <a:off x="6630988" y="12319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61" name="Freeform 383"/>
          <p:cNvSpPr>
            <a:spLocks/>
          </p:cNvSpPr>
          <p:nvPr/>
        </p:nvSpPr>
        <p:spPr bwMode="black">
          <a:xfrm rot="1148470">
            <a:off x="6713538" y="13255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62" name="Freeform 384"/>
          <p:cNvSpPr>
            <a:spLocks/>
          </p:cNvSpPr>
          <p:nvPr/>
        </p:nvSpPr>
        <p:spPr bwMode="black">
          <a:xfrm rot="1148470">
            <a:off x="6738938" y="13335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63" name="Oval 385"/>
          <p:cNvSpPr>
            <a:spLocks noChangeArrowheads="1"/>
          </p:cNvSpPr>
          <p:nvPr/>
        </p:nvSpPr>
        <p:spPr bwMode="black">
          <a:xfrm rot="1148470">
            <a:off x="6719888" y="12541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64" name="Freeform 386"/>
          <p:cNvSpPr>
            <a:spLocks/>
          </p:cNvSpPr>
          <p:nvPr/>
        </p:nvSpPr>
        <p:spPr bwMode="black">
          <a:xfrm rot="1213325">
            <a:off x="6802438" y="134461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65" name="Freeform 387"/>
          <p:cNvSpPr>
            <a:spLocks/>
          </p:cNvSpPr>
          <p:nvPr/>
        </p:nvSpPr>
        <p:spPr bwMode="black">
          <a:xfrm rot="1213325">
            <a:off x="6827838" y="135413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66" name="Oval 388"/>
          <p:cNvSpPr>
            <a:spLocks noChangeArrowheads="1"/>
          </p:cNvSpPr>
          <p:nvPr/>
        </p:nvSpPr>
        <p:spPr bwMode="black">
          <a:xfrm rot="1213325">
            <a:off x="6808788" y="1274763"/>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67" name="Freeform 389"/>
          <p:cNvSpPr>
            <a:spLocks/>
          </p:cNvSpPr>
          <p:nvPr/>
        </p:nvSpPr>
        <p:spPr bwMode="black">
          <a:xfrm rot="1213325">
            <a:off x="6888163" y="136842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68" name="Freeform 390"/>
          <p:cNvSpPr>
            <a:spLocks/>
          </p:cNvSpPr>
          <p:nvPr/>
        </p:nvSpPr>
        <p:spPr bwMode="black">
          <a:xfrm rot="1213325">
            <a:off x="6913563" y="137795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69" name="Oval 391"/>
          <p:cNvSpPr>
            <a:spLocks noChangeArrowheads="1"/>
          </p:cNvSpPr>
          <p:nvPr/>
        </p:nvSpPr>
        <p:spPr bwMode="black">
          <a:xfrm rot="1213325">
            <a:off x="6896100" y="1296988"/>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70" name="Freeform 392"/>
          <p:cNvSpPr>
            <a:spLocks/>
          </p:cNvSpPr>
          <p:nvPr/>
        </p:nvSpPr>
        <p:spPr bwMode="black">
          <a:xfrm rot="1213325">
            <a:off x="6975475" y="139223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71" name="Freeform 393"/>
          <p:cNvSpPr>
            <a:spLocks/>
          </p:cNvSpPr>
          <p:nvPr/>
        </p:nvSpPr>
        <p:spPr bwMode="black">
          <a:xfrm rot="1213325">
            <a:off x="7000875" y="14017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72" name="Oval 394"/>
          <p:cNvSpPr>
            <a:spLocks noChangeArrowheads="1"/>
          </p:cNvSpPr>
          <p:nvPr/>
        </p:nvSpPr>
        <p:spPr bwMode="black">
          <a:xfrm rot="1213325">
            <a:off x="6981825" y="13208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673" name="Freeform 395"/>
          <p:cNvSpPr>
            <a:spLocks/>
          </p:cNvSpPr>
          <p:nvPr/>
        </p:nvSpPr>
        <p:spPr bwMode="black">
          <a:xfrm rot="1213325">
            <a:off x="7062788" y="14192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74" name="Freeform 396"/>
          <p:cNvSpPr>
            <a:spLocks/>
          </p:cNvSpPr>
          <p:nvPr/>
        </p:nvSpPr>
        <p:spPr bwMode="black">
          <a:xfrm rot="1213325">
            <a:off x="7088188" y="142875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675" name="Oval 397"/>
          <p:cNvSpPr>
            <a:spLocks noChangeArrowheads="1"/>
          </p:cNvSpPr>
          <p:nvPr/>
        </p:nvSpPr>
        <p:spPr bwMode="black">
          <a:xfrm rot="1213325">
            <a:off x="7069138" y="13477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27" name="Group 398"/>
          <p:cNvGrpSpPr>
            <a:grpSpLocks/>
          </p:cNvGrpSpPr>
          <p:nvPr/>
        </p:nvGrpSpPr>
        <p:grpSpPr bwMode="auto">
          <a:xfrm rot="1407707">
            <a:off x="7151688" y="1449388"/>
            <a:ext cx="63500" cy="93662"/>
            <a:chOff x="256" y="2374"/>
            <a:chExt cx="68" cy="122"/>
          </a:xfrm>
        </p:grpSpPr>
        <p:sp>
          <p:nvSpPr>
            <p:cNvPr id="18875" name="Freeform 39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76" name="Freeform 40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77" name="Oval 401"/>
          <p:cNvSpPr>
            <a:spLocks noChangeArrowheads="1"/>
          </p:cNvSpPr>
          <p:nvPr/>
        </p:nvSpPr>
        <p:spPr bwMode="black">
          <a:xfrm rot="1407707">
            <a:off x="7164388" y="13747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29" name="Group 402"/>
          <p:cNvGrpSpPr>
            <a:grpSpLocks/>
          </p:cNvGrpSpPr>
          <p:nvPr/>
        </p:nvGrpSpPr>
        <p:grpSpPr bwMode="auto">
          <a:xfrm rot="1537372">
            <a:off x="7232650" y="1474788"/>
            <a:ext cx="63500" cy="93662"/>
            <a:chOff x="256" y="2374"/>
            <a:chExt cx="68" cy="122"/>
          </a:xfrm>
        </p:grpSpPr>
        <p:sp>
          <p:nvSpPr>
            <p:cNvPr id="18873" name="Freeform 40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74" name="Freeform 40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79" name="Oval 405"/>
          <p:cNvSpPr>
            <a:spLocks noChangeArrowheads="1"/>
          </p:cNvSpPr>
          <p:nvPr/>
        </p:nvSpPr>
        <p:spPr bwMode="black">
          <a:xfrm rot="1537372">
            <a:off x="7248525" y="13985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31" name="Group 406"/>
          <p:cNvGrpSpPr>
            <a:grpSpLocks/>
          </p:cNvGrpSpPr>
          <p:nvPr/>
        </p:nvGrpSpPr>
        <p:grpSpPr bwMode="auto">
          <a:xfrm rot="1537372">
            <a:off x="7319963" y="1500188"/>
            <a:ext cx="63500" cy="93662"/>
            <a:chOff x="256" y="2374"/>
            <a:chExt cx="68" cy="122"/>
          </a:xfrm>
        </p:grpSpPr>
        <p:sp>
          <p:nvSpPr>
            <p:cNvPr id="18871" name="Freeform 40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72" name="Freeform 40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81" name="Oval 409"/>
          <p:cNvSpPr>
            <a:spLocks noChangeArrowheads="1"/>
          </p:cNvSpPr>
          <p:nvPr/>
        </p:nvSpPr>
        <p:spPr bwMode="black">
          <a:xfrm rot="1537372">
            <a:off x="7335838" y="14239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33" name="Group 410"/>
          <p:cNvGrpSpPr>
            <a:grpSpLocks/>
          </p:cNvGrpSpPr>
          <p:nvPr/>
        </p:nvGrpSpPr>
        <p:grpSpPr bwMode="auto">
          <a:xfrm rot="1537372">
            <a:off x="7405688" y="1528763"/>
            <a:ext cx="61912" cy="93662"/>
            <a:chOff x="256" y="2374"/>
            <a:chExt cx="68" cy="122"/>
          </a:xfrm>
        </p:grpSpPr>
        <p:sp>
          <p:nvSpPr>
            <p:cNvPr id="18869" name="Freeform 41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70" name="Freeform 41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83" name="Oval 413"/>
          <p:cNvSpPr>
            <a:spLocks noChangeArrowheads="1"/>
          </p:cNvSpPr>
          <p:nvPr/>
        </p:nvSpPr>
        <p:spPr bwMode="black">
          <a:xfrm rot="1537372">
            <a:off x="7421563" y="145415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35" name="Group 414"/>
          <p:cNvGrpSpPr>
            <a:grpSpLocks/>
          </p:cNvGrpSpPr>
          <p:nvPr/>
        </p:nvGrpSpPr>
        <p:grpSpPr bwMode="auto">
          <a:xfrm rot="1537372">
            <a:off x="7496175" y="1558925"/>
            <a:ext cx="61913" cy="93663"/>
            <a:chOff x="256" y="2374"/>
            <a:chExt cx="68" cy="122"/>
          </a:xfrm>
        </p:grpSpPr>
        <p:sp>
          <p:nvSpPr>
            <p:cNvPr id="18867" name="Freeform 41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68" name="Freeform 41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85" name="Oval 417"/>
          <p:cNvSpPr>
            <a:spLocks noChangeArrowheads="1"/>
          </p:cNvSpPr>
          <p:nvPr/>
        </p:nvSpPr>
        <p:spPr bwMode="black">
          <a:xfrm rot="1537372">
            <a:off x="7512050" y="148272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37" name="Group 418"/>
          <p:cNvGrpSpPr>
            <a:grpSpLocks/>
          </p:cNvGrpSpPr>
          <p:nvPr/>
        </p:nvGrpSpPr>
        <p:grpSpPr bwMode="auto">
          <a:xfrm rot="1537372">
            <a:off x="7580313" y="1585913"/>
            <a:ext cx="63500" cy="93662"/>
            <a:chOff x="256" y="2374"/>
            <a:chExt cx="68" cy="122"/>
          </a:xfrm>
        </p:grpSpPr>
        <p:sp>
          <p:nvSpPr>
            <p:cNvPr id="18865" name="Freeform 41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66" name="Freeform 42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87" name="Oval 421"/>
          <p:cNvSpPr>
            <a:spLocks noChangeArrowheads="1"/>
          </p:cNvSpPr>
          <p:nvPr/>
        </p:nvSpPr>
        <p:spPr bwMode="black">
          <a:xfrm rot="1537372">
            <a:off x="7596188" y="15097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39" name="Group 422"/>
          <p:cNvGrpSpPr>
            <a:grpSpLocks/>
          </p:cNvGrpSpPr>
          <p:nvPr/>
        </p:nvGrpSpPr>
        <p:grpSpPr bwMode="auto">
          <a:xfrm rot="-10297066">
            <a:off x="4630738" y="1201738"/>
            <a:ext cx="63500" cy="93662"/>
            <a:chOff x="256" y="2374"/>
            <a:chExt cx="68" cy="122"/>
          </a:xfrm>
        </p:grpSpPr>
        <p:sp>
          <p:nvSpPr>
            <p:cNvPr id="18863" name="Freeform 42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64" name="Freeform 42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89" name="Oval 425"/>
          <p:cNvSpPr>
            <a:spLocks noChangeArrowheads="1"/>
          </p:cNvSpPr>
          <p:nvPr/>
        </p:nvSpPr>
        <p:spPr bwMode="black">
          <a:xfrm rot="-10297066">
            <a:off x="4611688" y="12842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65" name="Group 426"/>
          <p:cNvGrpSpPr>
            <a:grpSpLocks/>
          </p:cNvGrpSpPr>
          <p:nvPr/>
        </p:nvGrpSpPr>
        <p:grpSpPr bwMode="auto">
          <a:xfrm rot="-10297066">
            <a:off x="4722813" y="1206500"/>
            <a:ext cx="61912" cy="93663"/>
            <a:chOff x="256" y="2374"/>
            <a:chExt cx="68" cy="122"/>
          </a:xfrm>
        </p:grpSpPr>
        <p:sp>
          <p:nvSpPr>
            <p:cNvPr id="18861" name="Freeform 42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62" name="Freeform 42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91" name="Oval 429"/>
          <p:cNvSpPr>
            <a:spLocks noChangeArrowheads="1"/>
          </p:cNvSpPr>
          <p:nvPr/>
        </p:nvSpPr>
        <p:spPr bwMode="black">
          <a:xfrm rot="-10297066">
            <a:off x="4703763" y="128905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70" name="Group 430"/>
          <p:cNvGrpSpPr>
            <a:grpSpLocks/>
          </p:cNvGrpSpPr>
          <p:nvPr/>
        </p:nvGrpSpPr>
        <p:grpSpPr bwMode="auto">
          <a:xfrm rot="-10297066">
            <a:off x="4814888" y="1204913"/>
            <a:ext cx="61912" cy="93662"/>
            <a:chOff x="256" y="2374"/>
            <a:chExt cx="68" cy="122"/>
          </a:xfrm>
        </p:grpSpPr>
        <p:sp>
          <p:nvSpPr>
            <p:cNvPr id="18859" name="Freeform 43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60" name="Freeform 43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93" name="Oval 433"/>
          <p:cNvSpPr>
            <a:spLocks noChangeArrowheads="1"/>
          </p:cNvSpPr>
          <p:nvPr/>
        </p:nvSpPr>
        <p:spPr bwMode="black">
          <a:xfrm rot="-10297066">
            <a:off x="4795838" y="1287463"/>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72" name="Group 434"/>
          <p:cNvGrpSpPr>
            <a:grpSpLocks/>
          </p:cNvGrpSpPr>
          <p:nvPr/>
        </p:nvGrpSpPr>
        <p:grpSpPr bwMode="auto">
          <a:xfrm rot="-10297066">
            <a:off x="4905375" y="1204913"/>
            <a:ext cx="63500" cy="93662"/>
            <a:chOff x="256" y="2374"/>
            <a:chExt cx="68" cy="122"/>
          </a:xfrm>
        </p:grpSpPr>
        <p:sp>
          <p:nvSpPr>
            <p:cNvPr id="18857" name="Freeform 43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58" name="Freeform 43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95" name="Oval 437"/>
          <p:cNvSpPr>
            <a:spLocks noChangeArrowheads="1"/>
          </p:cNvSpPr>
          <p:nvPr/>
        </p:nvSpPr>
        <p:spPr bwMode="black">
          <a:xfrm rot="-10297066">
            <a:off x="4886325" y="12890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74" name="Group 438"/>
          <p:cNvGrpSpPr>
            <a:grpSpLocks/>
          </p:cNvGrpSpPr>
          <p:nvPr/>
        </p:nvGrpSpPr>
        <p:grpSpPr bwMode="auto">
          <a:xfrm rot="-10297066">
            <a:off x="4995863" y="1211263"/>
            <a:ext cx="63500" cy="93662"/>
            <a:chOff x="256" y="2374"/>
            <a:chExt cx="68" cy="122"/>
          </a:xfrm>
        </p:grpSpPr>
        <p:sp>
          <p:nvSpPr>
            <p:cNvPr id="18855" name="Freeform 43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56" name="Freeform 44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97" name="Oval 441"/>
          <p:cNvSpPr>
            <a:spLocks noChangeArrowheads="1"/>
          </p:cNvSpPr>
          <p:nvPr/>
        </p:nvSpPr>
        <p:spPr bwMode="black">
          <a:xfrm rot="-10297066">
            <a:off x="4976813" y="12938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76" name="Group 442"/>
          <p:cNvGrpSpPr>
            <a:grpSpLocks/>
          </p:cNvGrpSpPr>
          <p:nvPr/>
        </p:nvGrpSpPr>
        <p:grpSpPr bwMode="auto">
          <a:xfrm rot="-10297066">
            <a:off x="5087938" y="1216025"/>
            <a:ext cx="63500" cy="93663"/>
            <a:chOff x="256" y="2374"/>
            <a:chExt cx="68" cy="122"/>
          </a:xfrm>
        </p:grpSpPr>
        <p:sp>
          <p:nvSpPr>
            <p:cNvPr id="18853" name="Freeform 44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54" name="Freeform 44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699" name="Oval 445"/>
          <p:cNvSpPr>
            <a:spLocks noChangeArrowheads="1"/>
          </p:cNvSpPr>
          <p:nvPr/>
        </p:nvSpPr>
        <p:spPr bwMode="black">
          <a:xfrm rot="-10297066">
            <a:off x="5068888" y="12985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78" name="Group 446"/>
          <p:cNvGrpSpPr>
            <a:grpSpLocks/>
          </p:cNvGrpSpPr>
          <p:nvPr/>
        </p:nvGrpSpPr>
        <p:grpSpPr bwMode="auto">
          <a:xfrm rot="-10297066">
            <a:off x="5178425" y="1222375"/>
            <a:ext cx="63500" cy="93663"/>
            <a:chOff x="256" y="2374"/>
            <a:chExt cx="68" cy="122"/>
          </a:xfrm>
        </p:grpSpPr>
        <p:sp>
          <p:nvSpPr>
            <p:cNvPr id="18851" name="Freeform 44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52" name="Freeform 44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01" name="Oval 449"/>
          <p:cNvSpPr>
            <a:spLocks noChangeArrowheads="1"/>
          </p:cNvSpPr>
          <p:nvPr/>
        </p:nvSpPr>
        <p:spPr bwMode="black">
          <a:xfrm rot="-10297066">
            <a:off x="5159375" y="13049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80" name="Group 450"/>
          <p:cNvGrpSpPr>
            <a:grpSpLocks/>
          </p:cNvGrpSpPr>
          <p:nvPr/>
        </p:nvGrpSpPr>
        <p:grpSpPr bwMode="auto">
          <a:xfrm rot="-10297066">
            <a:off x="5267325" y="1225550"/>
            <a:ext cx="63500" cy="93663"/>
            <a:chOff x="256" y="2374"/>
            <a:chExt cx="68" cy="122"/>
          </a:xfrm>
        </p:grpSpPr>
        <p:sp>
          <p:nvSpPr>
            <p:cNvPr id="18849" name="Freeform 45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50" name="Freeform 45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03" name="Oval 453"/>
          <p:cNvSpPr>
            <a:spLocks noChangeArrowheads="1"/>
          </p:cNvSpPr>
          <p:nvPr/>
        </p:nvSpPr>
        <p:spPr bwMode="black">
          <a:xfrm rot="-10297066">
            <a:off x="5248275" y="13096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82" name="Group 454"/>
          <p:cNvGrpSpPr>
            <a:grpSpLocks/>
          </p:cNvGrpSpPr>
          <p:nvPr/>
        </p:nvGrpSpPr>
        <p:grpSpPr bwMode="auto">
          <a:xfrm rot="-10297066">
            <a:off x="5360988" y="1230313"/>
            <a:ext cx="63500" cy="93662"/>
            <a:chOff x="256" y="2374"/>
            <a:chExt cx="68" cy="122"/>
          </a:xfrm>
        </p:grpSpPr>
        <p:sp>
          <p:nvSpPr>
            <p:cNvPr id="18847" name="Freeform 45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48" name="Freeform 45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05" name="Oval 457"/>
          <p:cNvSpPr>
            <a:spLocks noChangeArrowheads="1"/>
          </p:cNvSpPr>
          <p:nvPr/>
        </p:nvSpPr>
        <p:spPr bwMode="black">
          <a:xfrm rot="-10297066">
            <a:off x="5341938" y="13144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84" name="Group 458"/>
          <p:cNvGrpSpPr>
            <a:grpSpLocks/>
          </p:cNvGrpSpPr>
          <p:nvPr/>
        </p:nvGrpSpPr>
        <p:grpSpPr bwMode="auto">
          <a:xfrm rot="-10297066">
            <a:off x="5451475" y="1239838"/>
            <a:ext cx="61913" cy="93662"/>
            <a:chOff x="256" y="2374"/>
            <a:chExt cx="68" cy="122"/>
          </a:xfrm>
        </p:grpSpPr>
        <p:sp>
          <p:nvSpPr>
            <p:cNvPr id="18845" name="Freeform 45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46" name="Freeform 46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07" name="Oval 461"/>
          <p:cNvSpPr>
            <a:spLocks noChangeArrowheads="1"/>
          </p:cNvSpPr>
          <p:nvPr/>
        </p:nvSpPr>
        <p:spPr bwMode="black">
          <a:xfrm rot="-10297066">
            <a:off x="5432425" y="132397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86" name="Group 462"/>
          <p:cNvGrpSpPr>
            <a:grpSpLocks/>
          </p:cNvGrpSpPr>
          <p:nvPr/>
        </p:nvGrpSpPr>
        <p:grpSpPr bwMode="auto">
          <a:xfrm rot="-9923177">
            <a:off x="5545138" y="1250950"/>
            <a:ext cx="61912" cy="93663"/>
            <a:chOff x="256" y="2374"/>
            <a:chExt cx="68" cy="122"/>
          </a:xfrm>
        </p:grpSpPr>
        <p:sp>
          <p:nvSpPr>
            <p:cNvPr id="18843" name="Freeform 46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44" name="Freeform 46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09" name="Oval 465"/>
          <p:cNvSpPr>
            <a:spLocks noChangeArrowheads="1"/>
          </p:cNvSpPr>
          <p:nvPr/>
        </p:nvSpPr>
        <p:spPr bwMode="black">
          <a:xfrm rot="-9923177">
            <a:off x="5516563" y="1335088"/>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88" name="Group 466"/>
          <p:cNvGrpSpPr>
            <a:grpSpLocks/>
          </p:cNvGrpSpPr>
          <p:nvPr/>
        </p:nvGrpSpPr>
        <p:grpSpPr bwMode="auto">
          <a:xfrm rot="-9857075">
            <a:off x="5632450" y="1262063"/>
            <a:ext cx="63500" cy="93662"/>
            <a:chOff x="256" y="2374"/>
            <a:chExt cx="68" cy="122"/>
          </a:xfrm>
        </p:grpSpPr>
        <p:sp>
          <p:nvSpPr>
            <p:cNvPr id="18841" name="Freeform 46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42" name="Freeform 46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11" name="Oval 469"/>
          <p:cNvSpPr>
            <a:spLocks noChangeArrowheads="1"/>
          </p:cNvSpPr>
          <p:nvPr/>
        </p:nvSpPr>
        <p:spPr bwMode="black">
          <a:xfrm rot="-9857075">
            <a:off x="5602288" y="13446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90" name="Group 470"/>
          <p:cNvGrpSpPr>
            <a:grpSpLocks/>
          </p:cNvGrpSpPr>
          <p:nvPr/>
        </p:nvGrpSpPr>
        <p:grpSpPr bwMode="auto">
          <a:xfrm rot="-9857075">
            <a:off x="5726113" y="1273175"/>
            <a:ext cx="63500" cy="93663"/>
            <a:chOff x="256" y="2374"/>
            <a:chExt cx="68" cy="122"/>
          </a:xfrm>
        </p:grpSpPr>
        <p:sp>
          <p:nvSpPr>
            <p:cNvPr id="18839" name="Freeform 47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40" name="Freeform 47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13" name="Oval 473"/>
          <p:cNvSpPr>
            <a:spLocks noChangeArrowheads="1"/>
          </p:cNvSpPr>
          <p:nvPr/>
        </p:nvSpPr>
        <p:spPr bwMode="black">
          <a:xfrm rot="-9857075">
            <a:off x="5694363" y="13573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592" name="Group 474"/>
          <p:cNvGrpSpPr>
            <a:grpSpLocks/>
          </p:cNvGrpSpPr>
          <p:nvPr/>
        </p:nvGrpSpPr>
        <p:grpSpPr bwMode="auto">
          <a:xfrm rot="-9857075">
            <a:off x="5816600" y="1282700"/>
            <a:ext cx="63500" cy="93663"/>
            <a:chOff x="256" y="2374"/>
            <a:chExt cx="68" cy="122"/>
          </a:xfrm>
        </p:grpSpPr>
        <p:sp>
          <p:nvSpPr>
            <p:cNvPr id="18837" name="Freeform 47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38" name="Freeform 47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15" name="Oval 477"/>
          <p:cNvSpPr>
            <a:spLocks noChangeArrowheads="1"/>
          </p:cNvSpPr>
          <p:nvPr/>
        </p:nvSpPr>
        <p:spPr bwMode="black">
          <a:xfrm rot="-9857075">
            <a:off x="5784850" y="13668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03" name="Group 478"/>
          <p:cNvGrpSpPr>
            <a:grpSpLocks/>
          </p:cNvGrpSpPr>
          <p:nvPr/>
        </p:nvGrpSpPr>
        <p:grpSpPr bwMode="auto">
          <a:xfrm rot="-9857075">
            <a:off x="5903913" y="1295400"/>
            <a:ext cx="63500" cy="93663"/>
            <a:chOff x="256" y="2374"/>
            <a:chExt cx="68" cy="122"/>
          </a:xfrm>
        </p:grpSpPr>
        <p:sp>
          <p:nvSpPr>
            <p:cNvPr id="18835" name="Freeform 47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36" name="Freeform 48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17" name="Oval 481"/>
          <p:cNvSpPr>
            <a:spLocks noChangeArrowheads="1"/>
          </p:cNvSpPr>
          <p:nvPr/>
        </p:nvSpPr>
        <p:spPr bwMode="black">
          <a:xfrm rot="-9857075">
            <a:off x="5872163" y="13795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05" name="Group 482"/>
          <p:cNvGrpSpPr>
            <a:grpSpLocks/>
          </p:cNvGrpSpPr>
          <p:nvPr/>
        </p:nvGrpSpPr>
        <p:grpSpPr bwMode="auto">
          <a:xfrm rot="-9857075">
            <a:off x="5988050" y="1308100"/>
            <a:ext cx="63500" cy="93663"/>
            <a:chOff x="256" y="2374"/>
            <a:chExt cx="68" cy="122"/>
          </a:xfrm>
        </p:grpSpPr>
        <p:sp>
          <p:nvSpPr>
            <p:cNvPr id="18833" name="Freeform 48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34" name="Freeform 48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19" name="Oval 485"/>
          <p:cNvSpPr>
            <a:spLocks noChangeArrowheads="1"/>
          </p:cNvSpPr>
          <p:nvPr/>
        </p:nvSpPr>
        <p:spPr bwMode="black">
          <a:xfrm rot="-9857075">
            <a:off x="5956300" y="13922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07" name="Group 486"/>
          <p:cNvGrpSpPr>
            <a:grpSpLocks/>
          </p:cNvGrpSpPr>
          <p:nvPr/>
        </p:nvGrpSpPr>
        <p:grpSpPr bwMode="auto">
          <a:xfrm rot="-9857075">
            <a:off x="6076950" y="1323975"/>
            <a:ext cx="61913" cy="93663"/>
            <a:chOff x="256" y="2374"/>
            <a:chExt cx="68" cy="122"/>
          </a:xfrm>
        </p:grpSpPr>
        <p:sp>
          <p:nvSpPr>
            <p:cNvPr id="18831" name="Freeform 48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32" name="Freeform 48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21" name="Oval 489"/>
          <p:cNvSpPr>
            <a:spLocks noChangeArrowheads="1"/>
          </p:cNvSpPr>
          <p:nvPr/>
        </p:nvSpPr>
        <p:spPr bwMode="black">
          <a:xfrm rot="-9857075">
            <a:off x="6045200" y="1408113"/>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09" name="Group 490"/>
          <p:cNvGrpSpPr>
            <a:grpSpLocks/>
          </p:cNvGrpSpPr>
          <p:nvPr/>
        </p:nvGrpSpPr>
        <p:grpSpPr bwMode="auto">
          <a:xfrm rot="-9595178">
            <a:off x="6165850" y="1341438"/>
            <a:ext cx="63500" cy="93662"/>
            <a:chOff x="256" y="2374"/>
            <a:chExt cx="68" cy="122"/>
          </a:xfrm>
        </p:grpSpPr>
        <p:sp>
          <p:nvSpPr>
            <p:cNvPr id="18829" name="Freeform 49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30" name="Freeform 49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23" name="Oval 493"/>
          <p:cNvSpPr>
            <a:spLocks noChangeArrowheads="1"/>
          </p:cNvSpPr>
          <p:nvPr/>
        </p:nvSpPr>
        <p:spPr bwMode="black">
          <a:xfrm rot="-9595178">
            <a:off x="6129338" y="14224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18724" name="Freeform 494"/>
          <p:cNvSpPr>
            <a:spLocks/>
          </p:cNvSpPr>
          <p:nvPr/>
        </p:nvSpPr>
        <p:spPr bwMode="black">
          <a:xfrm rot="-9595178">
            <a:off x="6278563" y="136048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725" name="Freeform 495"/>
          <p:cNvSpPr>
            <a:spLocks/>
          </p:cNvSpPr>
          <p:nvPr/>
        </p:nvSpPr>
        <p:spPr bwMode="black">
          <a:xfrm rot="-9595178">
            <a:off x="6253163" y="13509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726" name="Oval 496"/>
          <p:cNvSpPr>
            <a:spLocks noChangeArrowheads="1"/>
          </p:cNvSpPr>
          <p:nvPr/>
        </p:nvSpPr>
        <p:spPr bwMode="black">
          <a:xfrm rot="-9595178">
            <a:off x="6218238" y="14382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11" name="Group 497"/>
          <p:cNvGrpSpPr>
            <a:grpSpLocks/>
          </p:cNvGrpSpPr>
          <p:nvPr/>
        </p:nvGrpSpPr>
        <p:grpSpPr bwMode="auto">
          <a:xfrm rot="-9595178">
            <a:off x="6340475" y="1376363"/>
            <a:ext cx="63500" cy="93662"/>
            <a:chOff x="256" y="2374"/>
            <a:chExt cx="68" cy="122"/>
          </a:xfrm>
        </p:grpSpPr>
        <p:sp>
          <p:nvSpPr>
            <p:cNvPr id="18827" name="Freeform 49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28" name="Freeform 49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28" name="Oval 500"/>
          <p:cNvSpPr>
            <a:spLocks noChangeArrowheads="1"/>
          </p:cNvSpPr>
          <p:nvPr/>
        </p:nvSpPr>
        <p:spPr bwMode="black">
          <a:xfrm rot="-9595178">
            <a:off x="6305550" y="14557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13" name="Group 501"/>
          <p:cNvGrpSpPr>
            <a:grpSpLocks/>
          </p:cNvGrpSpPr>
          <p:nvPr/>
        </p:nvGrpSpPr>
        <p:grpSpPr bwMode="auto">
          <a:xfrm rot="-9595178">
            <a:off x="6429375" y="1392238"/>
            <a:ext cx="63500" cy="93662"/>
            <a:chOff x="256" y="2374"/>
            <a:chExt cx="68" cy="122"/>
          </a:xfrm>
        </p:grpSpPr>
        <p:sp>
          <p:nvSpPr>
            <p:cNvPr id="18825" name="Freeform 50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26" name="Freeform 50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30" name="Oval 504"/>
          <p:cNvSpPr>
            <a:spLocks noChangeArrowheads="1"/>
          </p:cNvSpPr>
          <p:nvPr/>
        </p:nvSpPr>
        <p:spPr bwMode="black">
          <a:xfrm rot="-9595178">
            <a:off x="6392863" y="14732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15" name="Group 505"/>
          <p:cNvGrpSpPr>
            <a:grpSpLocks/>
          </p:cNvGrpSpPr>
          <p:nvPr/>
        </p:nvGrpSpPr>
        <p:grpSpPr bwMode="auto">
          <a:xfrm rot="-9595178">
            <a:off x="6518275" y="1414463"/>
            <a:ext cx="63500" cy="93662"/>
            <a:chOff x="256" y="2374"/>
            <a:chExt cx="68" cy="122"/>
          </a:xfrm>
        </p:grpSpPr>
        <p:sp>
          <p:nvSpPr>
            <p:cNvPr id="18823" name="Freeform 50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24" name="Freeform 50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32" name="Oval 508"/>
          <p:cNvSpPr>
            <a:spLocks noChangeArrowheads="1"/>
          </p:cNvSpPr>
          <p:nvPr/>
        </p:nvSpPr>
        <p:spPr bwMode="black">
          <a:xfrm rot="-9595178">
            <a:off x="6483350" y="14938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17" name="Group 509"/>
          <p:cNvGrpSpPr>
            <a:grpSpLocks/>
          </p:cNvGrpSpPr>
          <p:nvPr/>
        </p:nvGrpSpPr>
        <p:grpSpPr bwMode="auto">
          <a:xfrm rot="-9595178">
            <a:off x="6608763" y="1435100"/>
            <a:ext cx="63500" cy="93663"/>
            <a:chOff x="256" y="2374"/>
            <a:chExt cx="68" cy="122"/>
          </a:xfrm>
        </p:grpSpPr>
        <p:sp>
          <p:nvSpPr>
            <p:cNvPr id="18821" name="Freeform 51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22" name="Freeform 51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34" name="Oval 512"/>
          <p:cNvSpPr>
            <a:spLocks noChangeArrowheads="1"/>
          </p:cNvSpPr>
          <p:nvPr/>
        </p:nvSpPr>
        <p:spPr bwMode="black">
          <a:xfrm rot="-9595178">
            <a:off x="6573838" y="15144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19" name="Group 513"/>
          <p:cNvGrpSpPr>
            <a:grpSpLocks/>
          </p:cNvGrpSpPr>
          <p:nvPr/>
        </p:nvGrpSpPr>
        <p:grpSpPr bwMode="auto">
          <a:xfrm rot="-9595178">
            <a:off x="6697663" y="1455738"/>
            <a:ext cx="63500" cy="93662"/>
            <a:chOff x="256" y="2374"/>
            <a:chExt cx="68" cy="122"/>
          </a:xfrm>
        </p:grpSpPr>
        <p:sp>
          <p:nvSpPr>
            <p:cNvPr id="18819" name="Freeform 51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20" name="Freeform 51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36" name="Oval 516"/>
          <p:cNvSpPr>
            <a:spLocks noChangeArrowheads="1"/>
          </p:cNvSpPr>
          <p:nvPr/>
        </p:nvSpPr>
        <p:spPr bwMode="black">
          <a:xfrm rot="-9595178">
            <a:off x="6662738" y="15351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21" name="Group 517"/>
          <p:cNvGrpSpPr>
            <a:grpSpLocks/>
          </p:cNvGrpSpPr>
          <p:nvPr/>
        </p:nvGrpSpPr>
        <p:grpSpPr bwMode="auto">
          <a:xfrm rot="-9455682">
            <a:off x="6789738" y="1474788"/>
            <a:ext cx="61912" cy="93662"/>
            <a:chOff x="256" y="2374"/>
            <a:chExt cx="68" cy="122"/>
          </a:xfrm>
        </p:grpSpPr>
        <p:sp>
          <p:nvSpPr>
            <p:cNvPr id="18817" name="Freeform 51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18" name="Freeform 51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38" name="Oval 520"/>
          <p:cNvSpPr>
            <a:spLocks noChangeArrowheads="1"/>
          </p:cNvSpPr>
          <p:nvPr/>
        </p:nvSpPr>
        <p:spPr bwMode="black">
          <a:xfrm rot="-9455682">
            <a:off x="6751638" y="1554163"/>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644" name="Group 521"/>
          <p:cNvGrpSpPr>
            <a:grpSpLocks/>
          </p:cNvGrpSpPr>
          <p:nvPr/>
        </p:nvGrpSpPr>
        <p:grpSpPr bwMode="auto">
          <a:xfrm rot="-9455682">
            <a:off x="6877050" y="1495425"/>
            <a:ext cx="61913" cy="93663"/>
            <a:chOff x="256" y="2374"/>
            <a:chExt cx="68" cy="122"/>
          </a:xfrm>
        </p:grpSpPr>
        <p:sp>
          <p:nvSpPr>
            <p:cNvPr id="18815" name="Freeform 52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16" name="Freeform 52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40" name="Oval 524"/>
          <p:cNvSpPr>
            <a:spLocks noChangeArrowheads="1"/>
          </p:cNvSpPr>
          <p:nvPr/>
        </p:nvSpPr>
        <p:spPr bwMode="black">
          <a:xfrm rot="-9455682">
            <a:off x="6837363" y="1576388"/>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0" name="Group 525"/>
          <p:cNvGrpSpPr>
            <a:grpSpLocks/>
          </p:cNvGrpSpPr>
          <p:nvPr/>
        </p:nvGrpSpPr>
        <p:grpSpPr bwMode="auto">
          <a:xfrm rot="-9455682">
            <a:off x="6961188" y="1520825"/>
            <a:ext cx="63500" cy="93663"/>
            <a:chOff x="256" y="2374"/>
            <a:chExt cx="68" cy="122"/>
          </a:xfrm>
        </p:grpSpPr>
        <p:sp>
          <p:nvSpPr>
            <p:cNvPr id="18813" name="Freeform 52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14" name="Freeform 52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42" name="Oval 528"/>
          <p:cNvSpPr>
            <a:spLocks noChangeArrowheads="1"/>
          </p:cNvSpPr>
          <p:nvPr/>
        </p:nvSpPr>
        <p:spPr bwMode="black">
          <a:xfrm rot="-9455682">
            <a:off x="6923088" y="16002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1" name="Group 529"/>
          <p:cNvGrpSpPr>
            <a:grpSpLocks/>
          </p:cNvGrpSpPr>
          <p:nvPr/>
        </p:nvGrpSpPr>
        <p:grpSpPr bwMode="auto">
          <a:xfrm rot="-9455682">
            <a:off x="7050088" y="1549400"/>
            <a:ext cx="63500" cy="93663"/>
            <a:chOff x="256" y="2374"/>
            <a:chExt cx="68" cy="122"/>
          </a:xfrm>
        </p:grpSpPr>
        <p:sp>
          <p:nvSpPr>
            <p:cNvPr id="18811" name="Freeform 53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12" name="Freeform 53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44" name="Oval 532"/>
          <p:cNvSpPr>
            <a:spLocks noChangeArrowheads="1"/>
          </p:cNvSpPr>
          <p:nvPr/>
        </p:nvSpPr>
        <p:spPr bwMode="black">
          <a:xfrm rot="-9455682">
            <a:off x="7011988" y="16287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2" name="Group 533"/>
          <p:cNvGrpSpPr>
            <a:grpSpLocks/>
          </p:cNvGrpSpPr>
          <p:nvPr/>
        </p:nvGrpSpPr>
        <p:grpSpPr bwMode="auto">
          <a:xfrm rot="-9261300">
            <a:off x="7143750" y="1571625"/>
            <a:ext cx="63500" cy="93663"/>
            <a:chOff x="256" y="2374"/>
            <a:chExt cx="68" cy="122"/>
          </a:xfrm>
        </p:grpSpPr>
        <p:sp>
          <p:nvSpPr>
            <p:cNvPr id="18809" name="Freeform 53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10" name="Freeform 53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46" name="Oval 536"/>
          <p:cNvSpPr>
            <a:spLocks noChangeArrowheads="1"/>
          </p:cNvSpPr>
          <p:nvPr/>
        </p:nvSpPr>
        <p:spPr bwMode="black">
          <a:xfrm rot="-9261300">
            <a:off x="7099300" y="16510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3" name="Group 537"/>
          <p:cNvGrpSpPr>
            <a:grpSpLocks/>
          </p:cNvGrpSpPr>
          <p:nvPr/>
        </p:nvGrpSpPr>
        <p:grpSpPr bwMode="auto">
          <a:xfrm rot="-9397066">
            <a:off x="7224713" y="1597025"/>
            <a:ext cx="63500" cy="93663"/>
            <a:chOff x="256" y="2374"/>
            <a:chExt cx="68" cy="122"/>
          </a:xfrm>
        </p:grpSpPr>
        <p:sp>
          <p:nvSpPr>
            <p:cNvPr id="18807" name="Freeform 53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08" name="Freeform 53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48" name="Oval 540"/>
          <p:cNvSpPr>
            <a:spLocks noChangeArrowheads="1"/>
          </p:cNvSpPr>
          <p:nvPr/>
        </p:nvSpPr>
        <p:spPr bwMode="black">
          <a:xfrm rot="-9397066">
            <a:off x="7183438" y="16764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4" name="Group 541"/>
          <p:cNvGrpSpPr>
            <a:grpSpLocks/>
          </p:cNvGrpSpPr>
          <p:nvPr/>
        </p:nvGrpSpPr>
        <p:grpSpPr bwMode="auto">
          <a:xfrm rot="-9397066">
            <a:off x="7312025" y="1620838"/>
            <a:ext cx="63500" cy="93662"/>
            <a:chOff x="256" y="2374"/>
            <a:chExt cx="68" cy="122"/>
          </a:xfrm>
        </p:grpSpPr>
        <p:sp>
          <p:nvSpPr>
            <p:cNvPr id="18805" name="Freeform 54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06" name="Freeform 54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50" name="Oval 544"/>
          <p:cNvSpPr>
            <a:spLocks noChangeArrowheads="1"/>
          </p:cNvSpPr>
          <p:nvPr/>
        </p:nvSpPr>
        <p:spPr bwMode="black">
          <a:xfrm rot="-9397066">
            <a:off x="7270750" y="17002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5" name="Group 545"/>
          <p:cNvGrpSpPr>
            <a:grpSpLocks/>
          </p:cNvGrpSpPr>
          <p:nvPr/>
        </p:nvGrpSpPr>
        <p:grpSpPr bwMode="auto">
          <a:xfrm rot="-9397066">
            <a:off x="7397750" y="1651000"/>
            <a:ext cx="61913" cy="93663"/>
            <a:chOff x="256" y="2374"/>
            <a:chExt cx="68" cy="122"/>
          </a:xfrm>
        </p:grpSpPr>
        <p:sp>
          <p:nvSpPr>
            <p:cNvPr id="18803" name="Freeform 54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04" name="Freeform 54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52" name="Oval 548"/>
          <p:cNvSpPr>
            <a:spLocks noChangeArrowheads="1"/>
          </p:cNvSpPr>
          <p:nvPr/>
        </p:nvSpPr>
        <p:spPr bwMode="black">
          <a:xfrm rot="-9397066">
            <a:off x="7356475" y="173037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6" name="Group 549"/>
          <p:cNvGrpSpPr>
            <a:grpSpLocks/>
          </p:cNvGrpSpPr>
          <p:nvPr/>
        </p:nvGrpSpPr>
        <p:grpSpPr bwMode="auto">
          <a:xfrm rot="-9397066">
            <a:off x="7488238" y="1682750"/>
            <a:ext cx="61912" cy="93663"/>
            <a:chOff x="256" y="2374"/>
            <a:chExt cx="68" cy="122"/>
          </a:xfrm>
        </p:grpSpPr>
        <p:sp>
          <p:nvSpPr>
            <p:cNvPr id="18801" name="Freeform 55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02" name="Freeform 55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54" name="Oval 552"/>
          <p:cNvSpPr>
            <a:spLocks noChangeArrowheads="1"/>
          </p:cNvSpPr>
          <p:nvPr/>
        </p:nvSpPr>
        <p:spPr bwMode="black">
          <a:xfrm rot="-9397066">
            <a:off x="7446963" y="1760538"/>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7" name="Group 553"/>
          <p:cNvGrpSpPr>
            <a:grpSpLocks/>
          </p:cNvGrpSpPr>
          <p:nvPr/>
        </p:nvGrpSpPr>
        <p:grpSpPr bwMode="auto">
          <a:xfrm rot="-9397066">
            <a:off x="7572375" y="1708150"/>
            <a:ext cx="63500" cy="93663"/>
            <a:chOff x="256" y="2374"/>
            <a:chExt cx="68" cy="122"/>
          </a:xfrm>
        </p:grpSpPr>
        <p:sp>
          <p:nvSpPr>
            <p:cNvPr id="18799" name="Freeform 55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18800" name="Freeform 55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18756" name="Oval 556"/>
          <p:cNvSpPr>
            <a:spLocks noChangeArrowheads="1"/>
          </p:cNvSpPr>
          <p:nvPr/>
        </p:nvSpPr>
        <p:spPr bwMode="black">
          <a:xfrm rot="-9397066">
            <a:off x="7531100" y="17875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4648" name="Group 557"/>
          <p:cNvGrpSpPr>
            <a:grpSpLocks/>
          </p:cNvGrpSpPr>
          <p:nvPr/>
        </p:nvGrpSpPr>
        <p:grpSpPr bwMode="auto">
          <a:xfrm>
            <a:off x="2843808" y="1844824"/>
            <a:ext cx="349250" cy="200025"/>
            <a:chOff x="3952" y="3200"/>
            <a:chExt cx="220" cy="126"/>
          </a:xfrm>
        </p:grpSpPr>
        <p:sp>
          <p:nvSpPr>
            <p:cNvPr id="18797" name="Oval 558"/>
            <p:cNvSpPr>
              <a:spLocks noChangeArrowheads="1"/>
            </p:cNvSpPr>
            <p:nvPr/>
          </p:nvSpPr>
          <p:spPr bwMode="auto">
            <a:xfrm>
              <a:off x="4003" y="3209"/>
              <a:ext cx="95" cy="95"/>
            </a:xfrm>
            <a:prstGeom prst="ellipse">
              <a:avLst/>
            </a:prstGeom>
            <a:gradFill rotWithShape="1">
              <a:gsLst>
                <a:gs pos="0">
                  <a:srgbClr val="A96587"/>
                </a:gs>
                <a:gs pos="50000">
                  <a:srgbClr val="FF99CC"/>
                </a:gs>
                <a:gs pos="100000">
                  <a:srgbClr val="A96587"/>
                </a:gs>
              </a:gsLst>
              <a:lin ang="5400000" scaled="1"/>
            </a:gradFill>
            <a:ln w="9525">
              <a:solidFill>
                <a:schemeClr val="bg1"/>
              </a:solidFill>
              <a:round/>
              <a:headEnd/>
              <a:tailEnd/>
            </a:ln>
          </p:spPr>
          <p:txBody>
            <a:bodyPr wrap="none" anchor="ctr"/>
            <a:lstStyle/>
            <a:p>
              <a:endParaRPr lang="en-GB">
                <a:latin typeface="Corbel" pitchFamily="34" charset="0"/>
              </a:endParaRPr>
            </a:p>
          </p:txBody>
        </p:sp>
        <p:sp>
          <p:nvSpPr>
            <p:cNvPr id="18798" name="Text Box 559"/>
            <p:cNvSpPr txBox="1">
              <a:spLocks noChangeArrowheads="1"/>
            </p:cNvSpPr>
            <p:nvPr/>
          </p:nvSpPr>
          <p:spPr bwMode="auto">
            <a:xfrm>
              <a:off x="3952" y="3200"/>
              <a:ext cx="220" cy="126"/>
            </a:xfrm>
            <a:prstGeom prst="rect">
              <a:avLst/>
            </a:prstGeom>
            <a:noFill/>
            <a:ln w="19050">
              <a:noFill/>
              <a:miter lim="800000"/>
              <a:headEnd/>
              <a:tailEnd/>
            </a:ln>
          </p:spPr>
          <p:txBody>
            <a:bodyPr wrap="none">
              <a:spAutoFit/>
            </a:bodyPr>
            <a:lstStyle/>
            <a:p>
              <a:pPr algn="ctr"/>
              <a:r>
                <a:rPr lang="en-US" sz="700" b="1" dirty="0">
                  <a:solidFill>
                    <a:schemeClr val="bg1"/>
                  </a:solidFill>
                  <a:latin typeface="Corbel" pitchFamily="34" charset="0"/>
                </a:rPr>
                <a:t>ATP</a:t>
              </a:r>
              <a:endParaRPr lang="en-US" sz="800" b="1" dirty="0">
                <a:solidFill>
                  <a:schemeClr val="bg1"/>
                </a:solidFill>
                <a:latin typeface="Corbel" pitchFamily="34" charset="0"/>
              </a:endParaRPr>
            </a:p>
          </p:txBody>
        </p:sp>
      </p:grpSp>
      <p:grpSp>
        <p:nvGrpSpPr>
          <p:cNvPr id="4649" name="Group 560"/>
          <p:cNvGrpSpPr>
            <a:grpSpLocks/>
          </p:cNvGrpSpPr>
          <p:nvPr/>
        </p:nvGrpSpPr>
        <p:grpSpPr bwMode="auto">
          <a:xfrm>
            <a:off x="6012160" y="1844824"/>
            <a:ext cx="349250" cy="200025"/>
            <a:chOff x="3952" y="3200"/>
            <a:chExt cx="220" cy="126"/>
          </a:xfrm>
        </p:grpSpPr>
        <p:sp>
          <p:nvSpPr>
            <p:cNvPr id="18795" name="Oval 561"/>
            <p:cNvSpPr>
              <a:spLocks noChangeArrowheads="1"/>
            </p:cNvSpPr>
            <p:nvPr/>
          </p:nvSpPr>
          <p:spPr bwMode="auto">
            <a:xfrm>
              <a:off x="4003" y="3209"/>
              <a:ext cx="95" cy="95"/>
            </a:xfrm>
            <a:prstGeom prst="ellipse">
              <a:avLst/>
            </a:prstGeom>
            <a:gradFill rotWithShape="1">
              <a:gsLst>
                <a:gs pos="0">
                  <a:srgbClr val="A96587"/>
                </a:gs>
                <a:gs pos="50000">
                  <a:srgbClr val="FF99CC"/>
                </a:gs>
                <a:gs pos="100000">
                  <a:srgbClr val="A96587"/>
                </a:gs>
              </a:gsLst>
              <a:lin ang="5400000" scaled="1"/>
            </a:gradFill>
            <a:ln w="9525">
              <a:solidFill>
                <a:schemeClr val="bg1"/>
              </a:solidFill>
              <a:round/>
              <a:headEnd/>
              <a:tailEnd/>
            </a:ln>
          </p:spPr>
          <p:txBody>
            <a:bodyPr wrap="none" anchor="ctr"/>
            <a:lstStyle/>
            <a:p>
              <a:endParaRPr lang="en-GB">
                <a:latin typeface="Corbel" pitchFamily="34" charset="0"/>
              </a:endParaRPr>
            </a:p>
          </p:txBody>
        </p:sp>
        <p:sp>
          <p:nvSpPr>
            <p:cNvPr id="18796" name="Text Box 562"/>
            <p:cNvSpPr txBox="1">
              <a:spLocks noChangeArrowheads="1"/>
            </p:cNvSpPr>
            <p:nvPr/>
          </p:nvSpPr>
          <p:spPr bwMode="auto">
            <a:xfrm>
              <a:off x="3952" y="3200"/>
              <a:ext cx="220" cy="126"/>
            </a:xfrm>
            <a:prstGeom prst="rect">
              <a:avLst/>
            </a:prstGeom>
            <a:noFill/>
            <a:ln w="19050">
              <a:noFill/>
              <a:miter lim="800000"/>
              <a:headEnd/>
              <a:tailEnd/>
            </a:ln>
          </p:spPr>
          <p:txBody>
            <a:bodyPr wrap="none">
              <a:spAutoFit/>
            </a:bodyPr>
            <a:lstStyle/>
            <a:p>
              <a:pPr algn="ctr"/>
              <a:r>
                <a:rPr lang="en-US" sz="700" b="1" dirty="0">
                  <a:solidFill>
                    <a:schemeClr val="bg1"/>
                  </a:solidFill>
                  <a:latin typeface="Corbel" pitchFamily="34" charset="0"/>
                </a:rPr>
                <a:t>ATP</a:t>
              </a:r>
              <a:endParaRPr lang="en-US" sz="800" b="1" dirty="0">
                <a:solidFill>
                  <a:schemeClr val="bg1"/>
                </a:solidFill>
                <a:latin typeface="Corbel" pitchFamily="34" charset="0"/>
              </a:endParaRPr>
            </a:p>
          </p:txBody>
        </p:sp>
      </p:grpSp>
      <p:sp>
        <p:nvSpPr>
          <p:cNvPr id="4659" name="Text Box 563"/>
          <p:cNvSpPr txBox="1">
            <a:spLocks noChangeArrowheads="1"/>
          </p:cNvSpPr>
          <p:nvPr/>
        </p:nvSpPr>
        <p:spPr bwMode="auto">
          <a:xfrm>
            <a:off x="5248275" y="2200275"/>
            <a:ext cx="3548063" cy="398463"/>
          </a:xfrm>
          <a:prstGeom prst="rect">
            <a:avLst/>
          </a:prstGeom>
          <a:noFill/>
          <a:ln w="9525">
            <a:noFill/>
            <a:miter lim="800000"/>
            <a:headEnd/>
            <a:tailEnd/>
          </a:ln>
        </p:spPr>
        <p:txBody>
          <a:bodyPr anchor="b">
            <a:spAutoFit/>
          </a:bodyPr>
          <a:lstStyle/>
          <a:p>
            <a:pPr>
              <a:spcBef>
                <a:spcPct val="50000"/>
              </a:spcBef>
              <a:spcAft>
                <a:spcPct val="25000"/>
              </a:spcAft>
            </a:pPr>
            <a:r>
              <a:rPr lang="en-US" sz="1600">
                <a:latin typeface="Corbel" pitchFamily="34" charset="0"/>
              </a:rPr>
              <a:t>Oligomerization and autophosphorylation</a:t>
            </a:r>
          </a:p>
        </p:txBody>
      </p:sp>
      <p:grpSp>
        <p:nvGrpSpPr>
          <p:cNvPr id="4650" name="Group 564"/>
          <p:cNvGrpSpPr>
            <a:grpSpLocks/>
          </p:cNvGrpSpPr>
          <p:nvPr/>
        </p:nvGrpSpPr>
        <p:grpSpPr bwMode="auto">
          <a:xfrm>
            <a:off x="2359025" y="2589213"/>
            <a:ext cx="4373563" cy="1416050"/>
            <a:chOff x="1486" y="1631"/>
            <a:chExt cx="2781" cy="795"/>
          </a:xfrm>
        </p:grpSpPr>
        <p:sp>
          <p:nvSpPr>
            <p:cNvPr id="18782" name="Text Box 565"/>
            <p:cNvSpPr txBox="1">
              <a:spLocks noChangeArrowheads="1"/>
            </p:cNvSpPr>
            <p:nvPr/>
          </p:nvSpPr>
          <p:spPr bwMode="auto">
            <a:xfrm>
              <a:off x="3691" y="2119"/>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Akt</a:t>
              </a:r>
            </a:p>
          </p:txBody>
        </p:sp>
        <p:grpSp>
          <p:nvGrpSpPr>
            <p:cNvPr id="4651" name="Group 566"/>
            <p:cNvGrpSpPr>
              <a:grpSpLocks/>
            </p:cNvGrpSpPr>
            <p:nvPr/>
          </p:nvGrpSpPr>
          <p:grpSpPr bwMode="auto">
            <a:xfrm>
              <a:off x="1486" y="1631"/>
              <a:ext cx="2781" cy="795"/>
              <a:chOff x="1486" y="1631"/>
              <a:chExt cx="2781" cy="795"/>
            </a:xfrm>
          </p:grpSpPr>
          <p:cxnSp>
            <p:nvCxnSpPr>
              <p:cNvPr id="18784" name="AutoShape 567"/>
              <p:cNvCxnSpPr>
                <a:cxnSpLocks noChangeShapeType="1"/>
                <a:endCxn id="18788" idx="0"/>
              </p:cNvCxnSpPr>
              <p:nvPr/>
            </p:nvCxnSpPr>
            <p:spPr bwMode="auto">
              <a:xfrm>
                <a:off x="2879" y="1720"/>
                <a:ext cx="1100" cy="22"/>
              </a:xfrm>
              <a:prstGeom prst="bentConnector2">
                <a:avLst/>
              </a:prstGeom>
              <a:noFill/>
              <a:ln w="19050">
                <a:solidFill>
                  <a:schemeClr val="tx1"/>
                </a:solidFill>
                <a:miter lim="800000"/>
                <a:headEnd/>
                <a:tailEnd/>
              </a:ln>
            </p:spPr>
          </p:cxnSp>
          <p:grpSp>
            <p:nvGrpSpPr>
              <p:cNvPr id="4652" name="Group 568"/>
              <p:cNvGrpSpPr>
                <a:grpSpLocks/>
              </p:cNvGrpSpPr>
              <p:nvPr/>
            </p:nvGrpSpPr>
            <p:grpSpPr bwMode="auto">
              <a:xfrm>
                <a:off x="1486" y="1631"/>
                <a:ext cx="2781" cy="795"/>
                <a:chOff x="1486" y="1631"/>
                <a:chExt cx="2781" cy="795"/>
              </a:xfrm>
            </p:grpSpPr>
            <p:sp>
              <p:nvSpPr>
                <p:cNvPr id="18786" name="Text Box 569"/>
                <p:cNvSpPr txBox="1">
                  <a:spLocks noChangeArrowheads="1"/>
                </p:cNvSpPr>
                <p:nvPr/>
              </p:nvSpPr>
              <p:spPr bwMode="auto">
                <a:xfrm>
                  <a:off x="1486" y="2120"/>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STAT</a:t>
                  </a:r>
                </a:p>
              </p:txBody>
            </p:sp>
            <p:sp>
              <p:nvSpPr>
                <p:cNvPr id="18787" name="Text Box 570"/>
                <p:cNvSpPr txBox="1">
                  <a:spLocks noChangeArrowheads="1"/>
                </p:cNvSpPr>
                <p:nvPr/>
              </p:nvSpPr>
              <p:spPr bwMode="auto">
                <a:xfrm>
                  <a:off x="2588" y="1791"/>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MAPK</a:t>
                  </a:r>
                </a:p>
              </p:txBody>
            </p:sp>
            <p:sp>
              <p:nvSpPr>
                <p:cNvPr id="18788" name="Text Box 571"/>
                <p:cNvSpPr txBox="1">
                  <a:spLocks noChangeArrowheads="1"/>
                </p:cNvSpPr>
                <p:nvPr/>
              </p:nvSpPr>
              <p:spPr bwMode="auto">
                <a:xfrm>
                  <a:off x="3691" y="1742"/>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PI3K</a:t>
                  </a:r>
                </a:p>
              </p:txBody>
            </p:sp>
            <p:cxnSp>
              <p:nvCxnSpPr>
                <p:cNvPr id="18789" name="AutoShape 572"/>
                <p:cNvCxnSpPr>
                  <a:cxnSpLocks noChangeShapeType="1"/>
                  <a:endCxn id="18787" idx="0"/>
                </p:cNvCxnSpPr>
                <p:nvPr/>
              </p:nvCxnSpPr>
              <p:spPr bwMode="auto">
                <a:xfrm>
                  <a:off x="2876" y="1631"/>
                  <a:ext cx="0" cy="160"/>
                </a:xfrm>
                <a:prstGeom prst="straightConnector1">
                  <a:avLst/>
                </a:prstGeom>
                <a:noFill/>
                <a:ln w="19050">
                  <a:solidFill>
                    <a:schemeClr val="tx1"/>
                  </a:solidFill>
                  <a:round/>
                  <a:headEnd/>
                  <a:tailEnd/>
                </a:ln>
              </p:spPr>
            </p:cxnSp>
            <p:cxnSp>
              <p:nvCxnSpPr>
                <p:cNvPr id="18790" name="AutoShape 573"/>
                <p:cNvCxnSpPr>
                  <a:cxnSpLocks noChangeShapeType="1"/>
                  <a:endCxn id="18786" idx="0"/>
                </p:cNvCxnSpPr>
                <p:nvPr/>
              </p:nvCxnSpPr>
              <p:spPr bwMode="auto">
                <a:xfrm rot="10800000" flipV="1">
                  <a:off x="1774" y="1721"/>
                  <a:ext cx="1105" cy="399"/>
                </a:xfrm>
                <a:prstGeom prst="bentConnector2">
                  <a:avLst/>
                </a:prstGeom>
                <a:noFill/>
                <a:ln w="19050">
                  <a:solidFill>
                    <a:schemeClr val="tx1"/>
                  </a:solidFill>
                  <a:miter lim="800000"/>
                  <a:headEnd/>
                  <a:tailEnd/>
                </a:ln>
              </p:spPr>
            </p:cxnSp>
            <p:cxnSp>
              <p:nvCxnSpPr>
                <p:cNvPr id="18791" name="AutoShape 574"/>
                <p:cNvCxnSpPr>
                  <a:cxnSpLocks noChangeShapeType="1"/>
                  <a:stCxn id="18788" idx="2"/>
                  <a:endCxn id="18782" idx="0"/>
                </p:cNvCxnSpPr>
                <p:nvPr/>
              </p:nvCxnSpPr>
              <p:spPr bwMode="auto">
                <a:xfrm>
                  <a:off x="3979" y="1857"/>
                  <a:ext cx="0" cy="262"/>
                </a:xfrm>
                <a:prstGeom prst="straightConnector1">
                  <a:avLst/>
                </a:prstGeom>
                <a:noFill/>
                <a:ln w="19050">
                  <a:solidFill>
                    <a:schemeClr val="tx1"/>
                  </a:solidFill>
                  <a:round/>
                  <a:headEnd/>
                  <a:tailEnd/>
                </a:ln>
              </p:spPr>
            </p:cxnSp>
            <p:sp>
              <p:nvSpPr>
                <p:cNvPr id="18792" name="Line 575"/>
                <p:cNvSpPr>
                  <a:spLocks noChangeShapeType="1"/>
                </p:cNvSpPr>
                <p:nvPr/>
              </p:nvSpPr>
              <p:spPr bwMode="auto">
                <a:xfrm>
                  <a:off x="3980" y="2273"/>
                  <a:ext cx="0" cy="145"/>
                </a:xfrm>
                <a:prstGeom prst="line">
                  <a:avLst/>
                </a:prstGeom>
                <a:noFill/>
                <a:ln w="19050">
                  <a:solidFill>
                    <a:schemeClr val="tx1"/>
                  </a:solidFill>
                  <a:round/>
                  <a:headEnd/>
                  <a:tailEnd type="triangle" w="med" len="med"/>
                </a:ln>
              </p:spPr>
              <p:txBody>
                <a:bodyPr>
                  <a:spAutoFit/>
                </a:bodyPr>
                <a:lstStyle/>
                <a:p>
                  <a:endParaRPr lang="en-US"/>
                </a:p>
              </p:txBody>
            </p:sp>
            <p:sp>
              <p:nvSpPr>
                <p:cNvPr id="18793" name="Line 576"/>
                <p:cNvSpPr>
                  <a:spLocks noChangeShapeType="1"/>
                </p:cNvSpPr>
                <p:nvPr/>
              </p:nvSpPr>
              <p:spPr bwMode="auto">
                <a:xfrm>
                  <a:off x="2879" y="1928"/>
                  <a:ext cx="0" cy="498"/>
                </a:xfrm>
                <a:prstGeom prst="line">
                  <a:avLst/>
                </a:prstGeom>
                <a:noFill/>
                <a:ln w="19050">
                  <a:solidFill>
                    <a:schemeClr val="tx1"/>
                  </a:solidFill>
                  <a:round/>
                  <a:headEnd/>
                  <a:tailEnd type="triangle" w="med" len="med"/>
                </a:ln>
              </p:spPr>
              <p:txBody>
                <a:bodyPr>
                  <a:spAutoFit/>
                </a:bodyPr>
                <a:lstStyle/>
                <a:p>
                  <a:endParaRPr lang="en-US"/>
                </a:p>
              </p:txBody>
            </p:sp>
            <p:sp>
              <p:nvSpPr>
                <p:cNvPr id="18794" name="Line 577"/>
                <p:cNvSpPr>
                  <a:spLocks noChangeShapeType="1"/>
                </p:cNvSpPr>
                <p:nvPr/>
              </p:nvSpPr>
              <p:spPr bwMode="auto">
                <a:xfrm>
                  <a:off x="1770" y="2255"/>
                  <a:ext cx="0" cy="160"/>
                </a:xfrm>
                <a:prstGeom prst="line">
                  <a:avLst/>
                </a:prstGeom>
                <a:noFill/>
                <a:ln w="19050">
                  <a:solidFill>
                    <a:schemeClr val="tx1"/>
                  </a:solidFill>
                  <a:round/>
                  <a:headEnd/>
                  <a:tailEnd type="triangle" w="med" len="med"/>
                </a:ln>
              </p:spPr>
              <p:txBody>
                <a:bodyPr>
                  <a:spAutoFit/>
                </a:bodyPr>
                <a:lstStyle/>
                <a:p>
                  <a:endParaRPr lang="en-US"/>
                </a:p>
              </p:txBody>
            </p:sp>
          </p:grpSp>
        </p:grpSp>
      </p:grpSp>
      <p:grpSp>
        <p:nvGrpSpPr>
          <p:cNvPr id="4653" name="Group 584"/>
          <p:cNvGrpSpPr>
            <a:grpSpLocks/>
          </p:cNvGrpSpPr>
          <p:nvPr/>
        </p:nvGrpSpPr>
        <p:grpSpPr bwMode="auto">
          <a:xfrm>
            <a:off x="96838" y="4764088"/>
            <a:ext cx="8943975" cy="1057275"/>
            <a:chOff x="657" y="3316"/>
            <a:chExt cx="4669" cy="666"/>
          </a:xfrm>
        </p:grpSpPr>
        <p:sp>
          <p:nvSpPr>
            <p:cNvPr id="18772" name="Text Box 585"/>
            <p:cNvSpPr txBox="1">
              <a:spLocks noChangeArrowheads="1"/>
            </p:cNvSpPr>
            <p:nvPr/>
          </p:nvSpPr>
          <p:spPr bwMode="auto">
            <a:xfrm>
              <a:off x="3829" y="3582"/>
              <a:ext cx="1497" cy="192"/>
            </a:xfrm>
            <a:prstGeom prst="rect">
              <a:avLst/>
            </a:prstGeom>
            <a:noFill/>
            <a:ln w="19050">
              <a:noFill/>
              <a:miter lim="800000"/>
              <a:headEnd/>
              <a:tailEnd/>
            </a:ln>
          </p:spPr>
          <p:txBody>
            <a:bodyPr/>
            <a:lstStyle/>
            <a:p>
              <a:pPr algn="ctr"/>
              <a:r>
                <a:rPr lang="en-US" sz="2000" b="1">
                  <a:solidFill>
                    <a:srgbClr val="FFFF00"/>
                  </a:solidFill>
                  <a:latin typeface="Corbel" pitchFamily="34" charset="0"/>
                </a:rPr>
                <a:t>Inhibition of apoptosis</a:t>
              </a:r>
            </a:p>
          </p:txBody>
        </p:sp>
        <p:sp>
          <p:nvSpPr>
            <p:cNvPr id="18773" name="Text Box 586"/>
            <p:cNvSpPr txBox="1">
              <a:spLocks noChangeArrowheads="1"/>
            </p:cNvSpPr>
            <p:nvPr/>
          </p:nvSpPr>
          <p:spPr bwMode="auto">
            <a:xfrm>
              <a:off x="657" y="3582"/>
              <a:ext cx="1497" cy="192"/>
            </a:xfrm>
            <a:prstGeom prst="rect">
              <a:avLst/>
            </a:prstGeom>
            <a:noFill/>
            <a:ln w="19050">
              <a:noFill/>
              <a:miter lim="800000"/>
              <a:headEnd/>
              <a:tailEnd/>
            </a:ln>
          </p:spPr>
          <p:txBody>
            <a:bodyPr wrap="none"/>
            <a:lstStyle/>
            <a:p>
              <a:pPr algn="ctr"/>
              <a:r>
                <a:rPr lang="en-US" sz="2000" b="1">
                  <a:solidFill>
                    <a:srgbClr val="FFFF00"/>
                  </a:solidFill>
                  <a:latin typeface="Corbel" pitchFamily="34" charset="0"/>
                </a:rPr>
                <a:t>Altered</a:t>
              </a:r>
              <a:br>
                <a:rPr lang="en-US" sz="2000" b="1">
                  <a:solidFill>
                    <a:srgbClr val="FFFF00"/>
                  </a:solidFill>
                  <a:latin typeface="Corbel" pitchFamily="34" charset="0"/>
                </a:rPr>
              </a:br>
              <a:r>
                <a:rPr lang="en-US" sz="2000" b="1">
                  <a:solidFill>
                    <a:srgbClr val="FFFF00"/>
                  </a:solidFill>
                  <a:latin typeface="Corbel" pitchFamily="34" charset="0"/>
                </a:rPr>
                <a:t>adhesion</a:t>
              </a:r>
            </a:p>
          </p:txBody>
        </p:sp>
        <p:cxnSp>
          <p:nvCxnSpPr>
            <p:cNvPr id="18774" name="AutoShape 587"/>
            <p:cNvCxnSpPr>
              <a:cxnSpLocks noChangeShapeType="1"/>
            </p:cNvCxnSpPr>
            <p:nvPr/>
          </p:nvCxnSpPr>
          <p:spPr bwMode="auto">
            <a:xfrm flipH="1">
              <a:off x="3323" y="3382"/>
              <a:ext cx="3" cy="200"/>
            </a:xfrm>
            <a:prstGeom prst="straightConnector1">
              <a:avLst/>
            </a:prstGeom>
            <a:noFill/>
            <a:ln w="19050">
              <a:solidFill>
                <a:schemeClr val="tx1"/>
              </a:solidFill>
              <a:round/>
              <a:headEnd/>
              <a:tailEnd type="triangle" w="med" len="med"/>
            </a:ln>
          </p:spPr>
        </p:cxnSp>
        <p:cxnSp>
          <p:nvCxnSpPr>
            <p:cNvPr id="18775" name="AutoShape 588"/>
            <p:cNvCxnSpPr>
              <a:cxnSpLocks noChangeShapeType="1"/>
              <a:stCxn id="18435" idx="3"/>
              <a:endCxn id="18773" idx="0"/>
            </p:cNvCxnSpPr>
            <p:nvPr/>
          </p:nvCxnSpPr>
          <p:spPr bwMode="auto">
            <a:xfrm flipH="1">
              <a:off x="1406" y="3316"/>
              <a:ext cx="263" cy="266"/>
            </a:xfrm>
            <a:prstGeom prst="straightConnector1">
              <a:avLst/>
            </a:prstGeom>
            <a:noFill/>
            <a:ln w="19050">
              <a:solidFill>
                <a:schemeClr val="tx1"/>
              </a:solidFill>
              <a:round/>
              <a:headEnd/>
              <a:tailEnd type="triangle" w="med" len="med"/>
            </a:ln>
          </p:spPr>
        </p:cxnSp>
        <p:cxnSp>
          <p:nvCxnSpPr>
            <p:cNvPr id="18776" name="AutoShape 589"/>
            <p:cNvCxnSpPr>
              <a:cxnSpLocks noChangeShapeType="1"/>
              <a:stCxn id="18435" idx="5"/>
              <a:endCxn id="18772" idx="0"/>
            </p:cNvCxnSpPr>
            <p:nvPr/>
          </p:nvCxnSpPr>
          <p:spPr bwMode="auto">
            <a:xfrm>
              <a:off x="4201" y="3316"/>
              <a:ext cx="377" cy="266"/>
            </a:xfrm>
            <a:prstGeom prst="straightConnector1">
              <a:avLst/>
            </a:prstGeom>
            <a:noFill/>
            <a:ln w="19050">
              <a:solidFill>
                <a:schemeClr val="tx1"/>
              </a:solidFill>
              <a:round/>
              <a:headEnd/>
              <a:tailEnd type="triangle" w="med" len="med"/>
            </a:ln>
          </p:spPr>
        </p:cxnSp>
        <p:sp>
          <p:nvSpPr>
            <p:cNvPr id="18777" name="Text Box 590"/>
            <p:cNvSpPr txBox="1">
              <a:spLocks noChangeArrowheads="1"/>
            </p:cNvSpPr>
            <p:nvPr/>
          </p:nvSpPr>
          <p:spPr bwMode="auto">
            <a:xfrm>
              <a:off x="1931" y="3540"/>
              <a:ext cx="819" cy="250"/>
            </a:xfrm>
            <a:prstGeom prst="rect">
              <a:avLst/>
            </a:prstGeom>
            <a:noFill/>
            <a:ln w="19050">
              <a:noFill/>
              <a:miter lim="800000"/>
              <a:headEnd/>
              <a:tailEnd/>
            </a:ln>
          </p:spPr>
          <p:txBody>
            <a:bodyPr wrap="none">
              <a:spAutoFit/>
            </a:bodyPr>
            <a:lstStyle/>
            <a:p>
              <a:r>
                <a:rPr lang="en-US" sz="2000" b="1">
                  <a:solidFill>
                    <a:srgbClr val="FFFF00"/>
                  </a:solidFill>
                  <a:latin typeface="Corbel" pitchFamily="34" charset="0"/>
                </a:rPr>
                <a:t>Proliferation</a:t>
              </a:r>
            </a:p>
          </p:txBody>
        </p:sp>
        <p:sp>
          <p:nvSpPr>
            <p:cNvPr id="18778" name="Text Box 591"/>
            <p:cNvSpPr txBox="1">
              <a:spLocks noChangeArrowheads="1"/>
            </p:cNvSpPr>
            <p:nvPr/>
          </p:nvSpPr>
          <p:spPr bwMode="auto">
            <a:xfrm>
              <a:off x="2990" y="3540"/>
              <a:ext cx="669" cy="442"/>
            </a:xfrm>
            <a:prstGeom prst="rect">
              <a:avLst/>
            </a:prstGeom>
            <a:noFill/>
            <a:ln w="19050">
              <a:noFill/>
              <a:miter lim="800000"/>
              <a:headEnd/>
              <a:tailEnd/>
            </a:ln>
          </p:spPr>
          <p:txBody>
            <a:bodyPr wrap="none">
              <a:spAutoFit/>
            </a:bodyPr>
            <a:lstStyle/>
            <a:p>
              <a:pPr algn="ctr"/>
              <a:r>
                <a:rPr lang="en-US" sz="2000" b="1">
                  <a:solidFill>
                    <a:srgbClr val="FFFF00"/>
                  </a:solidFill>
                  <a:latin typeface="Corbel" pitchFamily="34" charset="0"/>
                </a:rPr>
                <a:t>Genomic</a:t>
              </a:r>
              <a:br>
                <a:rPr lang="en-US" sz="2000" b="1">
                  <a:solidFill>
                    <a:srgbClr val="FFFF00"/>
                  </a:solidFill>
                  <a:latin typeface="Corbel" pitchFamily="34" charset="0"/>
                </a:rPr>
              </a:br>
              <a:r>
                <a:rPr lang="en-US" sz="2000" b="1">
                  <a:solidFill>
                    <a:srgbClr val="FFFF00"/>
                  </a:solidFill>
                  <a:latin typeface="Corbel" pitchFamily="34" charset="0"/>
                </a:rPr>
                <a:t>instability</a:t>
              </a:r>
            </a:p>
          </p:txBody>
        </p:sp>
        <p:cxnSp>
          <p:nvCxnSpPr>
            <p:cNvPr id="18779" name="AutoShape 592"/>
            <p:cNvCxnSpPr>
              <a:cxnSpLocks noChangeShapeType="1"/>
            </p:cNvCxnSpPr>
            <p:nvPr/>
          </p:nvCxnSpPr>
          <p:spPr bwMode="auto">
            <a:xfrm flipH="1">
              <a:off x="2320" y="3382"/>
              <a:ext cx="3" cy="200"/>
            </a:xfrm>
            <a:prstGeom prst="straightConnector1">
              <a:avLst/>
            </a:prstGeom>
            <a:noFill/>
            <a:ln w="19050">
              <a:solidFill>
                <a:schemeClr val="tx1"/>
              </a:solidFill>
              <a:round/>
              <a:headEnd/>
              <a:tailEnd type="triangle" w="med" len="med"/>
            </a:ln>
          </p:spPr>
        </p:cxnSp>
      </p:grpSp>
      <p:grpSp>
        <p:nvGrpSpPr>
          <p:cNvPr id="4654" name="Group 557"/>
          <p:cNvGrpSpPr>
            <a:grpSpLocks/>
          </p:cNvGrpSpPr>
          <p:nvPr/>
        </p:nvGrpSpPr>
        <p:grpSpPr bwMode="auto">
          <a:xfrm>
            <a:off x="4284663" y="1628775"/>
            <a:ext cx="246062" cy="215900"/>
            <a:chOff x="3985" y="3200"/>
            <a:chExt cx="155" cy="136"/>
          </a:xfrm>
        </p:grpSpPr>
        <p:sp>
          <p:nvSpPr>
            <p:cNvPr id="594" name="Oval 558"/>
            <p:cNvSpPr>
              <a:spLocks noChangeArrowheads="1"/>
            </p:cNvSpPr>
            <p:nvPr/>
          </p:nvSpPr>
          <p:spPr bwMode="auto">
            <a:xfrm>
              <a:off x="4003" y="3209"/>
              <a:ext cx="95" cy="95"/>
            </a:xfrm>
            <a:prstGeom prst="ellipse">
              <a:avLst/>
            </a:prstGeom>
            <a:solidFill>
              <a:schemeClr val="accent5">
                <a:lumMod val="60000"/>
                <a:lumOff val="40000"/>
              </a:schemeClr>
            </a:solidFill>
            <a:ln w="9525">
              <a:solidFill>
                <a:schemeClr val="bg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18771" name="Text Box 559"/>
            <p:cNvSpPr txBox="1">
              <a:spLocks noChangeArrowheads="1"/>
            </p:cNvSpPr>
            <p:nvPr/>
          </p:nvSpPr>
          <p:spPr bwMode="auto">
            <a:xfrm>
              <a:off x="3985" y="3200"/>
              <a:ext cx="155" cy="136"/>
            </a:xfrm>
            <a:prstGeom prst="rect">
              <a:avLst/>
            </a:prstGeom>
            <a:noFill/>
            <a:ln w="19050">
              <a:noFill/>
              <a:miter lim="800000"/>
              <a:headEnd/>
              <a:tailEnd/>
            </a:ln>
          </p:spPr>
          <p:txBody>
            <a:bodyPr wrap="none">
              <a:spAutoFit/>
            </a:bodyPr>
            <a:lstStyle/>
            <a:p>
              <a:pPr algn="ctr"/>
              <a:r>
                <a:rPr lang="en-US" sz="800" b="1">
                  <a:solidFill>
                    <a:schemeClr val="bg1"/>
                  </a:solidFill>
                  <a:latin typeface="Corbel" pitchFamily="34" charset="0"/>
                </a:rPr>
                <a:t>P</a:t>
              </a:r>
            </a:p>
          </p:txBody>
        </p:sp>
      </p:grpSp>
      <p:grpSp>
        <p:nvGrpSpPr>
          <p:cNvPr id="4655" name="Group 557"/>
          <p:cNvGrpSpPr>
            <a:grpSpLocks/>
          </p:cNvGrpSpPr>
          <p:nvPr/>
        </p:nvGrpSpPr>
        <p:grpSpPr bwMode="auto">
          <a:xfrm>
            <a:off x="4572000" y="1628775"/>
            <a:ext cx="246063" cy="215900"/>
            <a:chOff x="3985" y="3200"/>
            <a:chExt cx="155" cy="136"/>
          </a:xfrm>
        </p:grpSpPr>
        <p:sp>
          <p:nvSpPr>
            <p:cNvPr id="597" name="Oval 558"/>
            <p:cNvSpPr>
              <a:spLocks noChangeArrowheads="1"/>
            </p:cNvSpPr>
            <p:nvPr/>
          </p:nvSpPr>
          <p:spPr bwMode="auto">
            <a:xfrm>
              <a:off x="4003" y="3209"/>
              <a:ext cx="95" cy="95"/>
            </a:xfrm>
            <a:prstGeom prst="ellipse">
              <a:avLst/>
            </a:prstGeom>
            <a:solidFill>
              <a:schemeClr val="accent5">
                <a:lumMod val="60000"/>
                <a:lumOff val="40000"/>
              </a:schemeClr>
            </a:solidFill>
            <a:ln w="9525">
              <a:solidFill>
                <a:schemeClr val="bg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18769" name="Text Box 559"/>
            <p:cNvSpPr txBox="1">
              <a:spLocks noChangeArrowheads="1"/>
            </p:cNvSpPr>
            <p:nvPr/>
          </p:nvSpPr>
          <p:spPr bwMode="auto">
            <a:xfrm>
              <a:off x="3985" y="3200"/>
              <a:ext cx="155" cy="136"/>
            </a:xfrm>
            <a:prstGeom prst="rect">
              <a:avLst/>
            </a:prstGeom>
            <a:noFill/>
            <a:ln w="19050">
              <a:noFill/>
              <a:miter lim="800000"/>
              <a:headEnd/>
              <a:tailEnd/>
            </a:ln>
          </p:spPr>
          <p:txBody>
            <a:bodyPr wrap="none">
              <a:spAutoFit/>
            </a:bodyPr>
            <a:lstStyle/>
            <a:p>
              <a:pPr algn="ctr"/>
              <a:r>
                <a:rPr lang="en-US" sz="800" b="1">
                  <a:solidFill>
                    <a:schemeClr val="bg1"/>
                  </a:solidFill>
                  <a:latin typeface="Corbel" pitchFamily="34" charset="0"/>
                </a:rPr>
                <a:t>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2.96296E-6 L -0.03941 0.03727 " pathEditMode="relative" rAng="0" ptsTypes="AA">
                                      <p:cBhvr>
                                        <p:cTn id="6" dur="2000" fill="hold"/>
                                        <p:tgtEl>
                                          <p:spTgt spid="2"/>
                                        </p:tgtEl>
                                        <p:attrNameLst>
                                          <p:attrName>ppt_x</p:attrName>
                                          <p:attrName>ppt_y</p:attrName>
                                        </p:attrNameLst>
                                      </p:cBhvr>
                                      <p:rCtr x="-2000" y="1900"/>
                                    </p:animMotion>
                                  </p:childTnLst>
                                </p:cTn>
                              </p:par>
                              <p:par>
                                <p:cTn id="7" presetID="0" presetClass="path" presetSubtype="0" accel="50000" decel="50000" fill="hold" nodeType="withEffect">
                                  <p:stCondLst>
                                    <p:cond delay="0"/>
                                  </p:stCondLst>
                                  <p:childTnLst>
                                    <p:animMotion origin="layout" path="M 1.94444E-6 -1.48148E-6 L 0.04114 0.0375 " pathEditMode="relative" rAng="0" ptsTypes="AA">
                                      <p:cBhvr>
                                        <p:cTn id="8" dur="2000" fill="hold"/>
                                        <p:tgtEl>
                                          <p:spTgt spid="4"/>
                                        </p:tgtEl>
                                        <p:attrNameLst>
                                          <p:attrName>ppt_x</p:attrName>
                                          <p:attrName>ppt_y</p:attrName>
                                        </p:attrNameLst>
                                      </p:cBhvr>
                                      <p:rCtr x="2000" y="1900"/>
                                    </p:animMotion>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4654"/>
                                        </p:tgtEl>
                                        <p:attrNameLst>
                                          <p:attrName>style.visibility</p:attrName>
                                        </p:attrNameLst>
                                      </p:cBhvr>
                                      <p:to>
                                        <p:strVal val="visible"/>
                                      </p:to>
                                    </p:set>
                                    <p:anim calcmode="lin" valueType="num">
                                      <p:cBhvr>
                                        <p:cTn id="12" dur="500" fill="hold"/>
                                        <p:tgtEl>
                                          <p:spTgt spid="4654"/>
                                        </p:tgtEl>
                                        <p:attrNameLst>
                                          <p:attrName>ppt_w</p:attrName>
                                        </p:attrNameLst>
                                      </p:cBhvr>
                                      <p:tavLst>
                                        <p:tav tm="0">
                                          <p:val>
                                            <p:fltVal val="0"/>
                                          </p:val>
                                        </p:tav>
                                        <p:tav tm="100000">
                                          <p:val>
                                            <p:strVal val="#ppt_w"/>
                                          </p:val>
                                        </p:tav>
                                      </p:tavLst>
                                    </p:anim>
                                    <p:anim calcmode="lin" valueType="num">
                                      <p:cBhvr>
                                        <p:cTn id="13" dur="500" fill="hold"/>
                                        <p:tgtEl>
                                          <p:spTgt spid="4654"/>
                                        </p:tgtEl>
                                        <p:attrNameLst>
                                          <p:attrName>ppt_h</p:attrName>
                                        </p:attrNameLst>
                                      </p:cBhvr>
                                      <p:tavLst>
                                        <p:tav tm="0">
                                          <p:val>
                                            <p:fltVal val="0"/>
                                          </p:val>
                                        </p:tav>
                                        <p:tav tm="100000">
                                          <p:val>
                                            <p:strVal val="#ppt_h"/>
                                          </p:val>
                                        </p:tav>
                                      </p:tavLst>
                                    </p:anim>
                                    <p:animEffect transition="in" filter="fade">
                                      <p:cBhvr>
                                        <p:cTn id="14" dur="500"/>
                                        <p:tgtEl>
                                          <p:spTgt spid="4654"/>
                                        </p:tgtEl>
                                      </p:cBhvr>
                                    </p:animEffect>
                                  </p:childTnLst>
                                </p:cTn>
                              </p:par>
                              <p:par>
                                <p:cTn id="15" presetID="53" presetClass="entr" presetSubtype="0" fill="hold" nodeType="withEffect">
                                  <p:stCondLst>
                                    <p:cond delay="0"/>
                                  </p:stCondLst>
                                  <p:childTnLst>
                                    <p:set>
                                      <p:cBhvr>
                                        <p:cTn id="16" dur="1" fill="hold">
                                          <p:stCondLst>
                                            <p:cond delay="0"/>
                                          </p:stCondLst>
                                        </p:cTn>
                                        <p:tgtEl>
                                          <p:spTgt spid="4655"/>
                                        </p:tgtEl>
                                        <p:attrNameLst>
                                          <p:attrName>style.visibility</p:attrName>
                                        </p:attrNameLst>
                                      </p:cBhvr>
                                      <p:to>
                                        <p:strVal val="visible"/>
                                      </p:to>
                                    </p:set>
                                    <p:anim calcmode="lin" valueType="num">
                                      <p:cBhvr>
                                        <p:cTn id="17" dur="500" fill="hold"/>
                                        <p:tgtEl>
                                          <p:spTgt spid="4655"/>
                                        </p:tgtEl>
                                        <p:attrNameLst>
                                          <p:attrName>ppt_w</p:attrName>
                                        </p:attrNameLst>
                                      </p:cBhvr>
                                      <p:tavLst>
                                        <p:tav tm="0">
                                          <p:val>
                                            <p:fltVal val="0"/>
                                          </p:val>
                                        </p:tav>
                                        <p:tav tm="100000">
                                          <p:val>
                                            <p:strVal val="#ppt_w"/>
                                          </p:val>
                                        </p:tav>
                                      </p:tavLst>
                                    </p:anim>
                                    <p:anim calcmode="lin" valueType="num">
                                      <p:cBhvr>
                                        <p:cTn id="18" dur="500" fill="hold"/>
                                        <p:tgtEl>
                                          <p:spTgt spid="4655"/>
                                        </p:tgtEl>
                                        <p:attrNameLst>
                                          <p:attrName>ppt_h</p:attrName>
                                        </p:attrNameLst>
                                      </p:cBhvr>
                                      <p:tavLst>
                                        <p:tav tm="0">
                                          <p:val>
                                            <p:fltVal val="0"/>
                                          </p:val>
                                        </p:tav>
                                        <p:tav tm="100000">
                                          <p:val>
                                            <p:strVal val="#ppt_h"/>
                                          </p:val>
                                        </p:tav>
                                      </p:tavLst>
                                    </p:anim>
                                    <p:animEffect transition="in" filter="fade">
                                      <p:cBhvr>
                                        <p:cTn id="19" dur="500"/>
                                        <p:tgtEl>
                                          <p:spTgt spid="46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59"/>
                                        </p:tgtEl>
                                        <p:attrNameLst>
                                          <p:attrName>style.visibility</p:attrName>
                                        </p:attrNameLst>
                                      </p:cBhvr>
                                      <p:to>
                                        <p:strVal val="visible"/>
                                      </p:to>
                                    </p:set>
                                    <p:animEffect transition="in" filter="fade">
                                      <p:cBhvr>
                                        <p:cTn id="22" dur="2000"/>
                                        <p:tgtEl>
                                          <p:spTgt spid="4659"/>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4649"/>
                                        </p:tgtEl>
                                        <p:attrNameLst>
                                          <p:attrName>style.visibility</p:attrName>
                                        </p:attrNameLst>
                                      </p:cBhvr>
                                      <p:to>
                                        <p:strVal val="visible"/>
                                      </p:to>
                                    </p:set>
                                    <p:animEffect transition="in" filter="fade">
                                      <p:cBhvr>
                                        <p:cTn id="26" dur="1000"/>
                                        <p:tgtEl>
                                          <p:spTgt spid="4649"/>
                                        </p:tgtEl>
                                      </p:cBhvr>
                                    </p:animEffect>
                                  </p:childTnLst>
                                </p:cTn>
                              </p:par>
                              <p:par>
                                <p:cTn id="27" presetID="10" presetClass="entr" presetSubtype="0" fill="hold" nodeType="withEffect">
                                  <p:stCondLst>
                                    <p:cond delay="0"/>
                                  </p:stCondLst>
                                  <p:childTnLst>
                                    <p:set>
                                      <p:cBhvr>
                                        <p:cTn id="28" dur="1" fill="hold">
                                          <p:stCondLst>
                                            <p:cond delay="0"/>
                                          </p:stCondLst>
                                        </p:cTn>
                                        <p:tgtEl>
                                          <p:spTgt spid="4648"/>
                                        </p:tgtEl>
                                        <p:attrNameLst>
                                          <p:attrName>style.visibility</p:attrName>
                                        </p:attrNameLst>
                                      </p:cBhvr>
                                      <p:to>
                                        <p:strVal val="visible"/>
                                      </p:to>
                                    </p:set>
                                    <p:animEffect transition="in" filter="fade">
                                      <p:cBhvr>
                                        <p:cTn id="29" dur="1000"/>
                                        <p:tgtEl>
                                          <p:spTgt spid="4648"/>
                                        </p:tgtEl>
                                      </p:cBhvr>
                                    </p:animEffect>
                                  </p:childTnLst>
                                </p:cTn>
                              </p:par>
                            </p:childTnLst>
                          </p:cTn>
                        </p:par>
                        <p:par>
                          <p:cTn id="30" fill="hold">
                            <p:stCondLst>
                              <p:cond delay="5000"/>
                            </p:stCondLst>
                            <p:childTnLst>
                              <p:par>
                                <p:cTn id="31" presetID="0" presetClass="path" presetSubtype="0" accel="50000" decel="50000" fill="hold" nodeType="afterEffect">
                                  <p:stCondLst>
                                    <p:cond delay="0"/>
                                  </p:stCondLst>
                                  <p:childTnLst>
                                    <p:animMotion origin="layout" path="M 3.33333E-6 1.48148E-6 C -0.04566 0.03426 -0.09115 0.06852 -0.11771 0.07223 C -0.14427 0.07593 -0.15295 0.03056 -0.1599 0.02223 " pathEditMode="relative" ptsTypes="aaA">
                                      <p:cBhvr>
                                        <p:cTn id="32" dur="2000" fill="hold"/>
                                        <p:tgtEl>
                                          <p:spTgt spid="4649"/>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9.72222E-6 5.92593E-6 C 0.04185 0.03404 0.08386 0.0683 0.10886 0.07223 C 0.13386 0.07617 0.14185 0.04978 0.15001 0.02362 " pathEditMode="relative" ptsTypes="aaA">
                                      <p:cBhvr>
                                        <p:cTn id="34" dur="2000" fill="hold"/>
                                        <p:tgtEl>
                                          <p:spTgt spid="4648"/>
                                        </p:tgtEl>
                                        <p:attrNameLst>
                                          <p:attrName>ppt_x</p:attrName>
                                          <p:attrName>ppt_y</p:attrName>
                                        </p:attrNameLst>
                                      </p:cBhvr>
                                    </p:animMotion>
                                  </p:childTnLst>
                                </p:cTn>
                              </p:par>
                            </p:childTnLst>
                          </p:cTn>
                        </p:par>
                        <p:par>
                          <p:cTn id="35" fill="hold">
                            <p:stCondLst>
                              <p:cond delay="7000"/>
                            </p:stCondLst>
                            <p:childTnLst>
                              <p:par>
                                <p:cTn id="36" presetID="22" presetClass="entr" presetSubtype="1" fill="hold" nodeType="afterEffect">
                                  <p:stCondLst>
                                    <p:cond delay="0"/>
                                  </p:stCondLst>
                                  <p:childTnLst>
                                    <p:set>
                                      <p:cBhvr>
                                        <p:cTn id="37" dur="1" fill="hold">
                                          <p:stCondLst>
                                            <p:cond delay="0"/>
                                          </p:stCondLst>
                                        </p:cTn>
                                        <p:tgtEl>
                                          <p:spTgt spid="4650"/>
                                        </p:tgtEl>
                                        <p:attrNameLst>
                                          <p:attrName>style.visibility</p:attrName>
                                        </p:attrNameLst>
                                      </p:cBhvr>
                                      <p:to>
                                        <p:strVal val="visible"/>
                                      </p:to>
                                    </p:set>
                                    <p:animEffect transition="in" filter="wipe(up)">
                                      <p:cBhvr>
                                        <p:cTn id="38" dur="1000"/>
                                        <p:tgtEl>
                                          <p:spTgt spid="4650"/>
                                        </p:tgtEl>
                                      </p:cBhvr>
                                    </p:animEffect>
                                  </p:childTnLst>
                                </p:cTn>
                              </p:par>
                            </p:childTnLst>
                          </p:cTn>
                        </p:par>
                        <p:par>
                          <p:cTn id="39" fill="hold">
                            <p:stCondLst>
                              <p:cond delay="8000"/>
                            </p:stCondLst>
                            <p:childTnLst>
                              <p:par>
                                <p:cTn id="40" presetID="22" presetClass="entr" presetSubtype="1" fill="hold" nodeType="afterEffect">
                                  <p:stCondLst>
                                    <p:cond delay="0"/>
                                  </p:stCondLst>
                                  <p:childTnLst>
                                    <p:set>
                                      <p:cBhvr>
                                        <p:cTn id="41" dur="1" fill="hold">
                                          <p:stCondLst>
                                            <p:cond delay="0"/>
                                          </p:stCondLst>
                                        </p:cTn>
                                        <p:tgtEl>
                                          <p:spTgt spid="4653"/>
                                        </p:tgtEl>
                                        <p:attrNameLst>
                                          <p:attrName>style.visibility</p:attrName>
                                        </p:attrNameLst>
                                      </p:cBhvr>
                                      <p:to>
                                        <p:strVal val="visible"/>
                                      </p:to>
                                    </p:set>
                                    <p:animEffect transition="in" filter="wipe(up)">
                                      <p:cBhvr>
                                        <p:cTn id="42" dur="1000"/>
                                        <p:tgtEl>
                                          <p:spTgt spid="4653"/>
                                        </p:tgtEl>
                                      </p:cBhvr>
                                    </p:animEffect>
                                  </p:childTnLst>
                                </p:cTn>
                              </p:par>
                              <p:par>
                                <p:cTn id="43" presetID="10" presetClass="exit" presetSubtype="0" fill="hold" nodeType="withEffect">
                                  <p:stCondLst>
                                    <p:cond delay="0"/>
                                  </p:stCondLst>
                                  <p:childTnLst>
                                    <p:animEffect transition="out" filter="fade">
                                      <p:cBhvr>
                                        <p:cTn id="44" dur="2000"/>
                                        <p:tgtEl>
                                          <p:spTgt spid="4659"/>
                                        </p:tgtEl>
                                      </p:cBhvr>
                                    </p:animEffect>
                                    <p:set>
                                      <p:cBhvr>
                                        <p:cTn id="45" dur="1" fill="hold">
                                          <p:stCondLst>
                                            <p:cond delay="1999"/>
                                          </p:stCondLst>
                                        </p:cTn>
                                        <p:tgtEl>
                                          <p:spTgt spid="4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2625" y="1757363"/>
            <a:ext cx="817563" cy="530225"/>
            <a:chOff x="3063" y="942"/>
            <a:chExt cx="515" cy="334"/>
          </a:xfrm>
        </p:grpSpPr>
        <p:grpSp>
          <p:nvGrpSpPr>
            <p:cNvPr id="3" name="Group 3"/>
            <p:cNvGrpSpPr>
              <a:grpSpLocks/>
            </p:cNvGrpSpPr>
            <p:nvPr/>
          </p:nvGrpSpPr>
          <p:grpSpPr bwMode="auto">
            <a:xfrm>
              <a:off x="3063" y="942"/>
              <a:ext cx="515" cy="334"/>
              <a:chOff x="3063" y="942"/>
              <a:chExt cx="515" cy="334"/>
            </a:xfrm>
          </p:grpSpPr>
          <p:sp>
            <p:nvSpPr>
              <p:cNvPr id="21089" name="Freeform 4"/>
              <p:cNvSpPr>
                <a:spLocks/>
              </p:cNvSpPr>
              <p:nvPr/>
            </p:nvSpPr>
            <p:spPr bwMode="auto">
              <a:xfrm rot="12004527" flipH="1">
                <a:off x="3185" y="1004"/>
                <a:ext cx="116" cy="231"/>
              </a:xfrm>
              <a:custGeom>
                <a:avLst/>
                <a:gdLst>
                  <a:gd name="T0" fmla="*/ 0 w 167"/>
                  <a:gd name="T1" fmla="*/ 37879 h 143"/>
                  <a:gd name="T2" fmla="*/ 3 w 167"/>
                  <a:gd name="T3" fmla="*/ 0 h 143"/>
                  <a:gd name="T4" fmla="*/ 4 w 167"/>
                  <a:gd name="T5" fmla="*/ 46365 h 143"/>
                  <a:gd name="T6" fmla="*/ 1 w 167"/>
                  <a:gd name="T7" fmla="*/ 92219 h 143"/>
                  <a:gd name="T8" fmla="*/ 0 w 167"/>
                  <a:gd name="T9" fmla="*/ 37879 h 143"/>
                  <a:gd name="T10" fmla="*/ 0 60000 65536"/>
                  <a:gd name="T11" fmla="*/ 0 60000 65536"/>
                  <a:gd name="T12" fmla="*/ 0 60000 65536"/>
                  <a:gd name="T13" fmla="*/ 0 60000 65536"/>
                  <a:gd name="T14" fmla="*/ 0 60000 65536"/>
                  <a:gd name="T15" fmla="*/ 0 w 167"/>
                  <a:gd name="T16" fmla="*/ 0 h 143"/>
                  <a:gd name="T17" fmla="*/ 167 w 167"/>
                  <a:gd name="T18" fmla="*/ 143 h 143"/>
                </a:gdLst>
                <a:ahLst/>
                <a:cxnLst>
                  <a:cxn ang="T10">
                    <a:pos x="T0" y="T1"/>
                  </a:cxn>
                  <a:cxn ang="T11">
                    <a:pos x="T2" y="T3"/>
                  </a:cxn>
                  <a:cxn ang="T12">
                    <a:pos x="T4" y="T5"/>
                  </a:cxn>
                  <a:cxn ang="T13">
                    <a:pos x="T6" y="T7"/>
                  </a:cxn>
                  <a:cxn ang="T14">
                    <a:pos x="T8" y="T9"/>
                  </a:cxn>
                </a:cxnLst>
                <a:rect l="T15" t="T16" r="T17" b="T18"/>
                <a:pathLst>
                  <a:path w="167" h="143">
                    <a:moveTo>
                      <a:pt x="0" y="59"/>
                    </a:moveTo>
                    <a:cubicBezTo>
                      <a:pt x="35" y="24"/>
                      <a:pt x="108" y="0"/>
                      <a:pt x="108" y="0"/>
                    </a:cubicBezTo>
                    <a:cubicBezTo>
                      <a:pt x="137" y="35"/>
                      <a:pt x="167" y="71"/>
                      <a:pt x="167" y="71"/>
                    </a:cubicBezTo>
                    <a:lnTo>
                      <a:pt x="41" y="143"/>
                    </a:lnTo>
                    <a:cubicBezTo>
                      <a:pt x="41" y="143"/>
                      <a:pt x="20" y="101"/>
                      <a:pt x="0" y="59"/>
                    </a:cubicBezTo>
                    <a:close/>
                  </a:path>
                </a:pathLst>
              </a:custGeom>
              <a:gradFill rotWithShape="1">
                <a:gsLst>
                  <a:gs pos="0">
                    <a:srgbClr val="86D0EA"/>
                  </a:gs>
                  <a:gs pos="100000">
                    <a:srgbClr val="3E606C"/>
                  </a:gs>
                </a:gsLst>
                <a:lin ang="2700000" scaled="1"/>
              </a:gradFill>
              <a:ln w="19050">
                <a:noFill/>
                <a:round/>
                <a:headEnd/>
                <a:tailEnd/>
              </a:ln>
            </p:spPr>
            <p:txBody>
              <a:bodyPr wrap="none">
                <a:spAutoFit/>
              </a:bodyPr>
              <a:lstStyle/>
              <a:p>
                <a:endParaRPr lang="en-US"/>
              </a:p>
            </p:txBody>
          </p:sp>
          <p:sp>
            <p:nvSpPr>
              <p:cNvPr id="4101" name="Freeform 5"/>
              <p:cNvSpPr>
                <a:spLocks/>
              </p:cNvSpPr>
              <p:nvPr/>
            </p:nvSpPr>
            <p:spPr bwMode="auto">
              <a:xfrm rot="1204527" flipH="1">
                <a:off x="3063" y="942"/>
                <a:ext cx="515" cy="334"/>
              </a:xfrm>
              <a:custGeom>
                <a:avLst/>
                <a:gdLst/>
                <a:ahLst/>
                <a:cxnLst>
                  <a:cxn ang="0">
                    <a:pos x="435" y="141"/>
                  </a:cxn>
                  <a:cxn ang="0">
                    <a:pos x="397" y="221"/>
                  </a:cxn>
                  <a:cxn ang="0">
                    <a:pos x="291" y="176"/>
                  </a:cxn>
                  <a:cxn ang="0">
                    <a:pos x="292" y="281"/>
                  </a:cxn>
                  <a:cxn ang="0">
                    <a:pos x="217" y="288"/>
                  </a:cxn>
                  <a:cxn ang="0">
                    <a:pos x="0" y="147"/>
                  </a:cxn>
                  <a:cxn ang="0">
                    <a:pos x="217" y="0"/>
                  </a:cxn>
                  <a:cxn ang="0">
                    <a:pos x="435" y="141"/>
                  </a:cxn>
                </a:cxnLst>
                <a:rect l="0" t="0" r="r" b="b"/>
                <a:pathLst>
                  <a:path w="445" h="290">
                    <a:moveTo>
                      <a:pt x="435" y="141"/>
                    </a:moveTo>
                    <a:cubicBezTo>
                      <a:pt x="431" y="179"/>
                      <a:pt x="417" y="215"/>
                      <a:pt x="397" y="221"/>
                    </a:cubicBezTo>
                    <a:cubicBezTo>
                      <a:pt x="388" y="204"/>
                      <a:pt x="339" y="141"/>
                      <a:pt x="291" y="176"/>
                    </a:cubicBezTo>
                    <a:cubicBezTo>
                      <a:pt x="252" y="200"/>
                      <a:pt x="286" y="260"/>
                      <a:pt x="292" y="281"/>
                    </a:cubicBezTo>
                    <a:cubicBezTo>
                      <a:pt x="280" y="281"/>
                      <a:pt x="272" y="287"/>
                      <a:pt x="217" y="288"/>
                    </a:cubicBezTo>
                    <a:cubicBezTo>
                      <a:pt x="46" y="290"/>
                      <a:pt x="10" y="191"/>
                      <a:pt x="0" y="147"/>
                    </a:cubicBezTo>
                    <a:cubicBezTo>
                      <a:pt x="0" y="147"/>
                      <a:pt x="7" y="11"/>
                      <a:pt x="217" y="0"/>
                    </a:cubicBezTo>
                    <a:cubicBezTo>
                      <a:pt x="445" y="20"/>
                      <a:pt x="435" y="141"/>
                      <a:pt x="435" y="141"/>
                    </a:cubicBezTo>
                    <a:close/>
                  </a:path>
                </a:pathLst>
              </a:custGeom>
              <a:gradFill rotWithShape="1">
                <a:gsLst>
                  <a:gs pos="0">
                    <a:schemeClr val="tx2"/>
                  </a:gs>
                  <a:gs pos="100000">
                    <a:schemeClr val="tx2">
                      <a:gamma/>
                      <a:tint val="47451"/>
                      <a:invGamma/>
                    </a:schemeClr>
                  </a:gs>
                </a:gsLst>
                <a:lin ang="5400000" scaled="1"/>
              </a:gradFill>
              <a:ln w="19050"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Arial" pitchFamily="-111" charset="0"/>
                  <a:cs typeface="+mn-cs"/>
                </a:endParaRPr>
              </a:p>
            </p:txBody>
          </p:sp>
        </p:grpSp>
        <p:sp>
          <p:nvSpPr>
            <p:cNvPr id="21088" name="Text Box 6"/>
            <p:cNvSpPr txBox="1">
              <a:spLocks noChangeArrowheads="1"/>
            </p:cNvSpPr>
            <p:nvPr/>
          </p:nvSpPr>
          <p:spPr bwMode="auto">
            <a:xfrm>
              <a:off x="3116" y="966"/>
              <a:ext cx="252" cy="121"/>
            </a:xfrm>
            <a:prstGeom prst="rect">
              <a:avLst/>
            </a:prstGeom>
            <a:noFill/>
            <a:ln w="9525">
              <a:noFill/>
              <a:miter lim="800000"/>
              <a:headEnd/>
              <a:tailEnd/>
            </a:ln>
          </p:spPr>
          <p:txBody>
            <a:bodyPr wrap="none" lIns="0" tIns="0" rIns="0" bIns="0" anchor="b">
              <a:spAutoFit/>
            </a:bodyPr>
            <a:lstStyle/>
            <a:p>
              <a:pPr>
                <a:lnSpc>
                  <a:spcPct val="80000"/>
                </a:lnSpc>
                <a:spcBef>
                  <a:spcPct val="50000"/>
                </a:spcBef>
                <a:spcAft>
                  <a:spcPct val="25000"/>
                </a:spcAft>
              </a:pPr>
              <a:r>
                <a:rPr lang="en-US" sz="1200" b="1" i="1">
                  <a:solidFill>
                    <a:schemeClr val="bg1"/>
                  </a:solidFill>
                  <a:latin typeface="Corbel" pitchFamily="34" charset="0"/>
                </a:rPr>
                <a:t>bcr-abl</a:t>
              </a:r>
            </a:p>
          </p:txBody>
        </p:sp>
      </p:grpSp>
      <p:grpSp>
        <p:nvGrpSpPr>
          <p:cNvPr id="4" name="Group 7"/>
          <p:cNvGrpSpPr>
            <a:grpSpLocks/>
          </p:cNvGrpSpPr>
          <p:nvPr/>
        </p:nvGrpSpPr>
        <p:grpSpPr bwMode="auto">
          <a:xfrm>
            <a:off x="3719513" y="1738313"/>
            <a:ext cx="844550" cy="550862"/>
            <a:chOff x="2115" y="935"/>
            <a:chExt cx="532" cy="347"/>
          </a:xfrm>
        </p:grpSpPr>
        <p:grpSp>
          <p:nvGrpSpPr>
            <p:cNvPr id="5" name="Group 8"/>
            <p:cNvGrpSpPr>
              <a:grpSpLocks/>
            </p:cNvGrpSpPr>
            <p:nvPr/>
          </p:nvGrpSpPr>
          <p:grpSpPr bwMode="auto">
            <a:xfrm>
              <a:off x="2115" y="935"/>
              <a:ext cx="532" cy="347"/>
              <a:chOff x="2115" y="935"/>
              <a:chExt cx="532" cy="347"/>
            </a:xfrm>
          </p:grpSpPr>
          <p:sp>
            <p:nvSpPr>
              <p:cNvPr id="21085" name="Freeform 9"/>
              <p:cNvSpPr>
                <a:spLocks/>
              </p:cNvSpPr>
              <p:nvPr/>
            </p:nvSpPr>
            <p:spPr bwMode="auto">
              <a:xfrm rot="9754547">
                <a:off x="2409" y="1060"/>
                <a:ext cx="200" cy="171"/>
              </a:xfrm>
              <a:custGeom>
                <a:avLst/>
                <a:gdLst>
                  <a:gd name="T0" fmla="*/ 0 w 167"/>
                  <a:gd name="T1" fmla="*/ 1251 h 143"/>
                  <a:gd name="T2" fmla="*/ 2286 w 167"/>
                  <a:gd name="T3" fmla="*/ 0 h 143"/>
                  <a:gd name="T4" fmla="*/ 3581 w 167"/>
                  <a:gd name="T5" fmla="*/ 1496 h 143"/>
                  <a:gd name="T6" fmla="*/ 886 w 167"/>
                  <a:gd name="T7" fmla="*/ 2986 h 143"/>
                  <a:gd name="T8" fmla="*/ 0 w 167"/>
                  <a:gd name="T9" fmla="*/ 1251 h 143"/>
                  <a:gd name="T10" fmla="*/ 0 60000 65536"/>
                  <a:gd name="T11" fmla="*/ 0 60000 65536"/>
                  <a:gd name="T12" fmla="*/ 0 60000 65536"/>
                  <a:gd name="T13" fmla="*/ 0 60000 65536"/>
                  <a:gd name="T14" fmla="*/ 0 60000 65536"/>
                  <a:gd name="T15" fmla="*/ 0 w 167"/>
                  <a:gd name="T16" fmla="*/ 0 h 143"/>
                  <a:gd name="T17" fmla="*/ 167 w 167"/>
                  <a:gd name="T18" fmla="*/ 143 h 143"/>
                </a:gdLst>
                <a:ahLst/>
                <a:cxnLst>
                  <a:cxn ang="T10">
                    <a:pos x="T0" y="T1"/>
                  </a:cxn>
                  <a:cxn ang="T11">
                    <a:pos x="T2" y="T3"/>
                  </a:cxn>
                  <a:cxn ang="T12">
                    <a:pos x="T4" y="T5"/>
                  </a:cxn>
                  <a:cxn ang="T13">
                    <a:pos x="T6" y="T7"/>
                  </a:cxn>
                  <a:cxn ang="T14">
                    <a:pos x="T8" y="T9"/>
                  </a:cxn>
                </a:cxnLst>
                <a:rect l="T15" t="T16" r="T17" b="T18"/>
                <a:pathLst>
                  <a:path w="167" h="143">
                    <a:moveTo>
                      <a:pt x="0" y="59"/>
                    </a:moveTo>
                    <a:cubicBezTo>
                      <a:pt x="35" y="24"/>
                      <a:pt x="108" y="0"/>
                      <a:pt x="108" y="0"/>
                    </a:cubicBezTo>
                    <a:cubicBezTo>
                      <a:pt x="137" y="35"/>
                      <a:pt x="167" y="71"/>
                      <a:pt x="167" y="71"/>
                    </a:cubicBezTo>
                    <a:lnTo>
                      <a:pt x="41" y="143"/>
                    </a:lnTo>
                    <a:cubicBezTo>
                      <a:pt x="41" y="143"/>
                      <a:pt x="20" y="101"/>
                      <a:pt x="0" y="59"/>
                    </a:cubicBezTo>
                    <a:close/>
                  </a:path>
                </a:pathLst>
              </a:custGeom>
              <a:gradFill rotWithShape="1">
                <a:gsLst>
                  <a:gs pos="0">
                    <a:srgbClr val="86D0EA"/>
                  </a:gs>
                  <a:gs pos="100000">
                    <a:srgbClr val="3E606C"/>
                  </a:gs>
                </a:gsLst>
                <a:lin ang="5400000" scaled="1"/>
              </a:gradFill>
              <a:ln w="19050">
                <a:noFill/>
                <a:round/>
                <a:headEnd/>
                <a:tailEnd/>
              </a:ln>
            </p:spPr>
            <p:txBody>
              <a:bodyPr/>
              <a:lstStyle/>
              <a:p>
                <a:endParaRPr lang="en-US"/>
              </a:p>
            </p:txBody>
          </p:sp>
          <p:sp>
            <p:nvSpPr>
              <p:cNvPr id="4106" name="Freeform 10"/>
              <p:cNvSpPr>
                <a:spLocks/>
              </p:cNvSpPr>
              <p:nvPr/>
            </p:nvSpPr>
            <p:spPr bwMode="auto">
              <a:xfrm rot="-1045453">
                <a:off x="2115" y="935"/>
                <a:ext cx="532" cy="347"/>
              </a:xfrm>
              <a:custGeom>
                <a:avLst/>
                <a:gdLst/>
                <a:ahLst/>
                <a:cxnLst>
                  <a:cxn ang="0">
                    <a:pos x="435" y="141"/>
                  </a:cxn>
                  <a:cxn ang="0">
                    <a:pos x="397" y="221"/>
                  </a:cxn>
                  <a:cxn ang="0">
                    <a:pos x="291" y="176"/>
                  </a:cxn>
                  <a:cxn ang="0">
                    <a:pos x="292" y="281"/>
                  </a:cxn>
                  <a:cxn ang="0">
                    <a:pos x="217" y="288"/>
                  </a:cxn>
                  <a:cxn ang="0">
                    <a:pos x="0" y="147"/>
                  </a:cxn>
                  <a:cxn ang="0">
                    <a:pos x="217" y="0"/>
                  </a:cxn>
                  <a:cxn ang="0">
                    <a:pos x="435" y="141"/>
                  </a:cxn>
                </a:cxnLst>
                <a:rect l="0" t="0" r="r" b="b"/>
                <a:pathLst>
                  <a:path w="445" h="290">
                    <a:moveTo>
                      <a:pt x="435" y="141"/>
                    </a:moveTo>
                    <a:cubicBezTo>
                      <a:pt x="431" y="179"/>
                      <a:pt x="417" y="215"/>
                      <a:pt x="397" y="221"/>
                    </a:cubicBezTo>
                    <a:cubicBezTo>
                      <a:pt x="388" y="204"/>
                      <a:pt x="339" y="141"/>
                      <a:pt x="291" y="176"/>
                    </a:cubicBezTo>
                    <a:cubicBezTo>
                      <a:pt x="252" y="200"/>
                      <a:pt x="286" y="260"/>
                      <a:pt x="292" y="281"/>
                    </a:cubicBezTo>
                    <a:cubicBezTo>
                      <a:pt x="280" y="281"/>
                      <a:pt x="272" y="287"/>
                      <a:pt x="217" y="288"/>
                    </a:cubicBezTo>
                    <a:cubicBezTo>
                      <a:pt x="46" y="290"/>
                      <a:pt x="10" y="191"/>
                      <a:pt x="0" y="147"/>
                    </a:cubicBezTo>
                    <a:cubicBezTo>
                      <a:pt x="0" y="147"/>
                      <a:pt x="7" y="11"/>
                      <a:pt x="217" y="0"/>
                    </a:cubicBezTo>
                    <a:cubicBezTo>
                      <a:pt x="445" y="20"/>
                      <a:pt x="435" y="141"/>
                      <a:pt x="435" y="141"/>
                    </a:cubicBezTo>
                    <a:close/>
                  </a:path>
                </a:pathLst>
              </a:custGeom>
              <a:gradFill rotWithShape="1">
                <a:gsLst>
                  <a:gs pos="0">
                    <a:schemeClr val="tx2"/>
                  </a:gs>
                  <a:gs pos="100000">
                    <a:schemeClr val="tx2">
                      <a:gamma/>
                      <a:tint val="54118"/>
                      <a:invGamma/>
                    </a:schemeClr>
                  </a:gs>
                </a:gsLst>
                <a:lin ang="5400000" scaled="1"/>
              </a:gradFill>
              <a:ln w="19050"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Arial" pitchFamily="-111" charset="0"/>
                  <a:cs typeface="+mn-cs"/>
                </a:endParaRPr>
              </a:p>
            </p:txBody>
          </p:sp>
        </p:grpSp>
        <p:sp>
          <p:nvSpPr>
            <p:cNvPr id="21084" name="Text Box 11"/>
            <p:cNvSpPr txBox="1">
              <a:spLocks noChangeArrowheads="1"/>
            </p:cNvSpPr>
            <p:nvPr/>
          </p:nvSpPr>
          <p:spPr bwMode="auto">
            <a:xfrm>
              <a:off x="2241" y="995"/>
              <a:ext cx="328" cy="95"/>
            </a:xfrm>
            <a:prstGeom prst="rect">
              <a:avLst/>
            </a:prstGeom>
            <a:noFill/>
            <a:ln w="19050">
              <a:noFill/>
              <a:miter lim="800000"/>
              <a:headEnd/>
              <a:tailEnd/>
            </a:ln>
          </p:spPr>
          <p:txBody>
            <a:bodyPr lIns="0" tIns="0" rIns="0" bIns="0">
              <a:spAutoFit/>
            </a:bodyPr>
            <a:lstStyle/>
            <a:p>
              <a:pPr>
                <a:lnSpc>
                  <a:spcPct val="80000"/>
                </a:lnSpc>
                <a:spcBef>
                  <a:spcPct val="50000"/>
                </a:spcBef>
                <a:spcAft>
                  <a:spcPct val="25000"/>
                </a:spcAft>
              </a:pPr>
              <a:r>
                <a:rPr lang="en-US" sz="1200" b="1" i="1">
                  <a:solidFill>
                    <a:schemeClr val="bg1"/>
                  </a:solidFill>
                  <a:latin typeface="Corbel" pitchFamily="34" charset="0"/>
                </a:rPr>
                <a:t>bcr-abl</a:t>
              </a:r>
              <a:r>
                <a:rPr lang="en-US" sz="1200" b="1" i="1">
                  <a:latin typeface="Corbel" pitchFamily="34" charset="0"/>
                </a:rPr>
                <a:t>l</a:t>
              </a:r>
            </a:p>
          </p:txBody>
        </p:sp>
      </p:grpSp>
      <p:sp>
        <p:nvSpPr>
          <p:cNvPr id="20483" name="Oval 12"/>
          <p:cNvSpPr>
            <a:spLocks noChangeArrowheads="1"/>
          </p:cNvSpPr>
          <p:nvPr/>
        </p:nvSpPr>
        <p:spPr bwMode="auto">
          <a:xfrm>
            <a:off x="1735138" y="4002088"/>
            <a:ext cx="5683250" cy="711200"/>
          </a:xfrm>
          <a:prstGeom prst="ellipse">
            <a:avLst/>
          </a:prstGeom>
          <a:solidFill>
            <a:srgbClr val="CDE1EB"/>
          </a:solidFill>
          <a:ln w="19050">
            <a:solidFill>
              <a:srgbClr val="5E9EBE"/>
            </a:solidFill>
            <a:round/>
            <a:headEnd/>
            <a:tailEnd/>
          </a:ln>
        </p:spPr>
        <p:txBody>
          <a:bodyPr wrap="none" anchor="ctr"/>
          <a:lstStyle/>
          <a:p>
            <a:pPr algn="ctr"/>
            <a:endParaRPr lang="en-GB" sz="1200">
              <a:solidFill>
                <a:srgbClr val="FF0000"/>
              </a:solidFill>
              <a:latin typeface="Symbol" pitchFamily="18" charset="2"/>
            </a:endParaRPr>
          </a:p>
        </p:txBody>
      </p:sp>
      <p:sp>
        <p:nvSpPr>
          <p:cNvPr id="20484" name="Text Box 13"/>
          <p:cNvSpPr txBox="1">
            <a:spLocks noChangeArrowheads="1"/>
          </p:cNvSpPr>
          <p:nvPr/>
        </p:nvSpPr>
        <p:spPr bwMode="auto">
          <a:xfrm>
            <a:off x="3322638" y="4119563"/>
            <a:ext cx="639762" cy="274637"/>
          </a:xfrm>
          <a:prstGeom prst="rect">
            <a:avLst/>
          </a:prstGeom>
          <a:noFill/>
          <a:ln w="19050">
            <a:noFill/>
            <a:miter lim="800000"/>
            <a:headEnd/>
            <a:tailEnd/>
          </a:ln>
        </p:spPr>
        <p:txBody>
          <a:bodyPr wrap="none">
            <a:spAutoFit/>
          </a:bodyPr>
          <a:lstStyle/>
          <a:p>
            <a:pPr algn="ctr"/>
            <a:r>
              <a:rPr lang="en-US" sz="1200" b="1">
                <a:solidFill>
                  <a:schemeClr val="bg1"/>
                </a:solidFill>
                <a:latin typeface="Corbel" pitchFamily="34" charset="0"/>
              </a:rPr>
              <a:t>Nucleus</a:t>
            </a:r>
          </a:p>
        </p:txBody>
      </p:sp>
      <p:grpSp>
        <p:nvGrpSpPr>
          <p:cNvPr id="6" name="Group 14"/>
          <p:cNvGrpSpPr>
            <a:grpSpLocks/>
          </p:cNvGrpSpPr>
          <p:nvPr/>
        </p:nvGrpSpPr>
        <p:grpSpPr bwMode="auto">
          <a:xfrm>
            <a:off x="3849688" y="4322763"/>
            <a:ext cx="1328737" cy="387350"/>
            <a:chOff x="2324" y="2971"/>
            <a:chExt cx="920" cy="272"/>
          </a:xfrm>
        </p:grpSpPr>
        <p:sp>
          <p:nvSpPr>
            <p:cNvPr id="21062" name="Freeform 15"/>
            <p:cNvSpPr>
              <a:spLocks/>
            </p:cNvSpPr>
            <p:nvPr/>
          </p:nvSpPr>
          <p:spPr bwMode="auto">
            <a:xfrm>
              <a:off x="2324" y="2972"/>
              <a:ext cx="141" cy="271"/>
            </a:xfrm>
            <a:custGeom>
              <a:avLst/>
              <a:gdLst>
                <a:gd name="T0" fmla="*/ 0 w 920"/>
                <a:gd name="T1" fmla="*/ 232876 h 118"/>
                <a:gd name="T2" fmla="*/ 0 w 920"/>
                <a:gd name="T3" fmla="*/ 2538446 h 118"/>
                <a:gd name="T4" fmla="*/ 0 w 920"/>
                <a:gd name="T5" fmla="*/ 44152 h 118"/>
                <a:gd name="T6" fmla="*/ 0 w 920"/>
                <a:gd name="T7" fmla="*/ 2538446 h 118"/>
                <a:gd name="T8" fmla="*/ 0 w 920"/>
                <a:gd name="T9" fmla="*/ 85241 h 118"/>
                <a:gd name="T10" fmla="*/ 0 w 920"/>
                <a:gd name="T11" fmla="*/ 2457931 h 118"/>
                <a:gd name="T12" fmla="*/ 0 w 920"/>
                <a:gd name="T13" fmla="*/ 44152 h 118"/>
                <a:gd name="T14" fmla="*/ 0 w 920"/>
                <a:gd name="T15" fmla="*/ 2493715 h 118"/>
                <a:gd name="T16" fmla="*/ 0 w 920"/>
                <a:gd name="T17" fmla="*/ 44152 h 118"/>
                <a:gd name="T18" fmla="*/ 0 w 920"/>
                <a:gd name="T19" fmla="*/ 2538446 h 118"/>
                <a:gd name="T20" fmla="*/ 0 w 920"/>
                <a:gd name="T21" fmla="*/ 85241 h 118"/>
                <a:gd name="T22" fmla="*/ 0 w 920"/>
                <a:gd name="T23" fmla="*/ 2457931 h 118"/>
                <a:gd name="T24" fmla="*/ 0 w 920"/>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0"/>
                <a:gd name="T40" fmla="*/ 0 h 118"/>
                <a:gd name="T41" fmla="*/ 920 w 920"/>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0" h="118">
                  <a:moveTo>
                    <a:pt x="0" y="11"/>
                  </a:moveTo>
                  <a:cubicBezTo>
                    <a:pt x="35" y="16"/>
                    <a:pt x="56" y="118"/>
                    <a:pt x="84" y="118"/>
                  </a:cubicBezTo>
                  <a:cubicBezTo>
                    <a:pt x="115" y="116"/>
                    <a:pt x="157" y="2"/>
                    <a:pt x="184" y="2"/>
                  </a:cubicBezTo>
                  <a:cubicBezTo>
                    <a:pt x="212" y="2"/>
                    <a:pt x="227" y="116"/>
                    <a:pt x="252" y="118"/>
                  </a:cubicBezTo>
                  <a:cubicBezTo>
                    <a:pt x="278" y="118"/>
                    <a:pt x="316" y="5"/>
                    <a:pt x="340" y="4"/>
                  </a:cubicBezTo>
                  <a:cubicBezTo>
                    <a:pt x="367" y="4"/>
                    <a:pt x="371" y="113"/>
                    <a:pt x="398" y="114"/>
                  </a:cubicBezTo>
                  <a:cubicBezTo>
                    <a:pt x="420" y="114"/>
                    <a:pt x="448" y="2"/>
                    <a:pt x="474" y="2"/>
                  </a:cubicBezTo>
                  <a:cubicBezTo>
                    <a:pt x="502" y="2"/>
                    <a:pt x="521" y="114"/>
                    <a:pt x="554" y="116"/>
                  </a:cubicBezTo>
                  <a:cubicBezTo>
                    <a:pt x="579" y="116"/>
                    <a:pt x="600" y="2"/>
                    <a:pt x="626" y="2"/>
                  </a:cubicBezTo>
                  <a:cubicBezTo>
                    <a:pt x="654" y="2"/>
                    <a:pt x="675" y="116"/>
                    <a:pt x="710" y="118"/>
                  </a:cubicBezTo>
                  <a:cubicBezTo>
                    <a:pt x="733" y="118"/>
                    <a:pt x="744" y="5"/>
                    <a:pt x="766" y="4"/>
                  </a:cubicBezTo>
                  <a:cubicBezTo>
                    <a:pt x="794" y="4"/>
                    <a:pt x="802" y="113"/>
                    <a:pt x="842" y="114"/>
                  </a:cubicBezTo>
                  <a:cubicBezTo>
                    <a:pt x="868" y="113"/>
                    <a:pt x="907" y="19"/>
                    <a:pt x="920" y="0"/>
                  </a:cubicBezTo>
                </a:path>
              </a:pathLst>
            </a:custGeom>
            <a:noFill/>
            <a:ln w="19050">
              <a:solidFill>
                <a:srgbClr val="4D4D4D"/>
              </a:solidFill>
              <a:round/>
              <a:headEnd/>
              <a:tailEnd/>
            </a:ln>
          </p:spPr>
          <p:txBody>
            <a:bodyPr wrap="none" anchor="ctr">
              <a:spAutoFit/>
            </a:bodyPr>
            <a:lstStyle/>
            <a:p>
              <a:endParaRPr lang="en-US"/>
            </a:p>
          </p:txBody>
        </p:sp>
        <p:sp>
          <p:nvSpPr>
            <p:cNvPr id="21063" name="Freeform 16"/>
            <p:cNvSpPr>
              <a:spLocks/>
            </p:cNvSpPr>
            <p:nvPr/>
          </p:nvSpPr>
          <p:spPr bwMode="auto">
            <a:xfrm flipV="1">
              <a:off x="3103" y="2971"/>
              <a:ext cx="141" cy="271"/>
            </a:xfrm>
            <a:custGeom>
              <a:avLst/>
              <a:gdLst>
                <a:gd name="T0" fmla="*/ 0 w 920"/>
                <a:gd name="T1" fmla="*/ 232876 h 118"/>
                <a:gd name="T2" fmla="*/ 0 w 920"/>
                <a:gd name="T3" fmla="*/ 2538446 h 118"/>
                <a:gd name="T4" fmla="*/ 0 w 920"/>
                <a:gd name="T5" fmla="*/ 44152 h 118"/>
                <a:gd name="T6" fmla="*/ 0 w 920"/>
                <a:gd name="T7" fmla="*/ 2538446 h 118"/>
                <a:gd name="T8" fmla="*/ 0 w 920"/>
                <a:gd name="T9" fmla="*/ 85241 h 118"/>
                <a:gd name="T10" fmla="*/ 0 w 920"/>
                <a:gd name="T11" fmla="*/ 2457931 h 118"/>
                <a:gd name="T12" fmla="*/ 0 w 920"/>
                <a:gd name="T13" fmla="*/ 44152 h 118"/>
                <a:gd name="T14" fmla="*/ 0 w 920"/>
                <a:gd name="T15" fmla="*/ 2493715 h 118"/>
                <a:gd name="T16" fmla="*/ 0 w 920"/>
                <a:gd name="T17" fmla="*/ 44152 h 118"/>
                <a:gd name="T18" fmla="*/ 0 w 920"/>
                <a:gd name="T19" fmla="*/ 2538446 h 118"/>
                <a:gd name="T20" fmla="*/ 0 w 920"/>
                <a:gd name="T21" fmla="*/ 85241 h 118"/>
                <a:gd name="T22" fmla="*/ 0 w 920"/>
                <a:gd name="T23" fmla="*/ 2457931 h 118"/>
                <a:gd name="T24" fmla="*/ 0 w 920"/>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0"/>
                <a:gd name="T40" fmla="*/ 0 h 118"/>
                <a:gd name="T41" fmla="*/ 920 w 920"/>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0" h="118">
                  <a:moveTo>
                    <a:pt x="0" y="11"/>
                  </a:moveTo>
                  <a:cubicBezTo>
                    <a:pt x="35" y="16"/>
                    <a:pt x="56" y="118"/>
                    <a:pt x="84" y="118"/>
                  </a:cubicBezTo>
                  <a:cubicBezTo>
                    <a:pt x="115" y="116"/>
                    <a:pt x="157" y="2"/>
                    <a:pt x="184" y="2"/>
                  </a:cubicBezTo>
                  <a:cubicBezTo>
                    <a:pt x="212" y="2"/>
                    <a:pt x="227" y="116"/>
                    <a:pt x="252" y="118"/>
                  </a:cubicBezTo>
                  <a:cubicBezTo>
                    <a:pt x="278" y="118"/>
                    <a:pt x="316" y="5"/>
                    <a:pt x="340" y="4"/>
                  </a:cubicBezTo>
                  <a:cubicBezTo>
                    <a:pt x="367" y="4"/>
                    <a:pt x="371" y="113"/>
                    <a:pt x="398" y="114"/>
                  </a:cubicBezTo>
                  <a:cubicBezTo>
                    <a:pt x="420" y="114"/>
                    <a:pt x="448" y="2"/>
                    <a:pt x="474" y="2"/>
                  </a:cubicBezTo>
                  <a:cubicBezTo>
                    <a:pt x="502" y="2"/>
                    <a:pt x="521" y="114"/>
                    <a:pt x="554" y="116"/>
                  </a:cubicBezTo>
                  <a:cubicBezTo>
                    <a:pt x="579" y="116"/>
                    <a:pt x="600" y="2"/>
                    <a:pt x="626" y="2"/>
                  </a:cubicBezTo>
                  <a:cubicBezTo>
                    <a:pt x="654" y="2"/>
                    <a:pt x="675" y="116"/>
                    <a:pt x="710" y="118"/>
                  </a:cubicBezTo>
                  <a:cubicBezTo>
                    <a:pt x="733" y="118"/>
                    <a:pt x="744" y="5"/>
                    <a:pt x="766" y="4"/>
                  </a:cubicBezTo>
                  <a:cubicBezTo>
                    <a:pt x="794" y="4"/>
                    <a:pt x="802" y="113"/>
                    <a:pt x="842" y="114"/>
                  </a:cubicBezTo>
                  <a:cubicBezTo>
                    <a:pt x="868" y="113"/>
                    <a:pt x="907" y="19"/>
                    <a:pt x="920" y="0"/>
                  </a:cubicBezTo>
                </a:path>
              </a:pathLst>
            </a:custGeom>
            <a:noFill/>
            <a:ln w="19050">
              <a:solidFill>
                <a:srgbClr val="4D4D4D"/>
              </a:solidFill>
              <a:round/>
              <a:headEnd/>
              <a:tailEnd/>
            </a:ln>
          </p:spPr>
          <p:txBody>
            <a:bodyPr wrap="none" anchor="ctr">
              <a:spAutoFit/>
            </a:bodyPr>
            <a:lstStyle/>
            <a:p>
              <a:endParaRPr lang="en-US"/>
            </a:p>
          </p:txBody>
        </p:sp>
        <p:sp>
          <p:nvSpPr>
            <p:cNvPr id="21064" name="Line 17"/>
            <p:cNvSpPr>
              <a:spLocks noChangeShapeType="1"/>
            </p:cNvSpPr>
            <p:nvPr/>
          </p:nvSpPr>
          <p:spPr bwMode="auto">
            <a:xfrm>
              <a:off x="2390"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21065" name="Line 18"/>
            <p:cNvSpPr>
              <a:spLocks noChangeShapeType="1"/>
            </p:cNvSpPr>
            <p:nvPr/>
          </p:nvSpPr>
          <p:spPr bwMode="auto">
            <a:xfrm>
              <a:off x="2418" y="3056"/>
              <a:ext cx="0" cy="106"/>
            </a:xfrm>
            <a:prstGeom prst="line">
              <a:avLst/>
            </a:prstGeom>
            <a:noFill/>
            <a:ln w="19050">
              <a:solidFill>
                <a:srgbClr val="4D4D4D"/>
              </a:solidFill>
              <a:round/>
              <a:headEnd/>
              <a:tailEnd/>
            </a:ln>
          </p:spPr>
          <p:txBody>
            <a:bodyPr wrap="none" anchor="ctr">
              <a:spAutoFit/>
            </a:bodyPr>
            <a:lstStyle/>
            <a:p>
              <a:endParaRPr lang="en-US"/>
            </a:p>
          </p:txBody>
        </p:sp>
        <p:sp>
          <p:nvSpPr>
            <p:cNvPr id="21066" name="Line 19"/>
            <p:cNvSpPr>
              <a:spLocks noChangeShapeType="1"/>
            </p:cNvSpPr>
            <p:nvPr/>
          </p:nvSpPr>
          <p:spPr bwMode="auto">
            <a:xfrm>
              <a:off x="2490"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67" name="Line 20"/>
            <p:cNvSpPr>
              <a:spLocks noChangeShapeType="1"/>
            </p:cNvSpPr>
            <p:nvPr/>
          </p:nvSpPr>
          <p:spPr bwMode="auto">
            <a:xfrm>
              <a:off x="2518"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68" name="Line 21"/>
            <p:cNvSpPr>
              <a:spLocks noChangeShapeType="1"/>
            </p:cNvSpPr>
            <p:nvPr/>
          </p:nvSpPr>
          <p:spPr bwMode="auto">
            <a:xfrm>
              <a:off x="2588"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69" name="Line 22"/>
            <p:cNvSpPr>
              <a:spLocks noChangeShapeType="1"/>
            </p:cNvSpPr>
            <p:nvPr/>
          </p:nvSpPr>
          <p:spPr bwMode="auto">
            <a:xfrm>
              <a:off x="2556"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70" name="Line 23"/>
            <p:cNvSpPr>
              <a:spLocks noChangeShapeType="1"/>
            </p:cNvSpPr>
            <p:nvPr/>
          </p:nvSpPr>
          <p:spPr bwMode="auto">
            <a:xfrm>
              <a:off x="2648"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71" name="Line 24"/>
            <p:cNvSpPr>
              <a:spLocks noChangeShapeType="1"/>
            </p:cNvSpPr>
            <p:nvPr/>
          </p:nvSpPr>
          <p:spPr bwMode="auto">
            <a:xfrm>
              <a:off x="2712"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72" name="Line 25"/>
            <p:cNvSpPr>
              <a:spLocks noChangeShapeType="1"/>
            </p:cNvSpPr>
            <p:nvPr/>
          </p:nvSpPr>
          <p:spPr bwMode="auto">
            <a:xfrm>
              <a:off x="2780"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73" name="Line 26"/>
            <p:cNvSpPr>
              <a:spLocks noChangeShapeType="1"/>
            </p:cNvSpPr>
            <p:nvPr/>
          </p:nvSpPr>
          <p:spPr bwMode="auto">
            <a:xfrm>
              <a:off x="2812"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74" name="Line 27"/>
            <p:cNvSpPr>
              <a:spLocks noChangeShapeType="1"/>
            </p:cNvSpPr>
            <p:nvPr/>
          </p:nvSpPr>
          <p:spPr bwMode="auto">
            <a:xfrm>
              <a:off x="2880" y="3050"/>
              <a:ext cx="0" cy="114"/>
            </a:xfrm>
            <a:prstGeom prst="line">
              <a:avLst/>
            </a:prstGeom>
            <a:noFill/>
            <a:ln w="19050">
              <a:solidFill>
                <a:srgbClr val="4D4D4D"/>
              </a:solidFill>
              <a:round/>
              <a:headEnd/>
              <a:tailEnd/>
            </a:ln>
          </p:spPr>
          <p:txBody>
            <a:bodyPr wrap="none" anchor="ctr">
              <a:spAutoFit/>
            </a:bodyPr>
            <a:lstStyle/>
            <a:p>
              <a:endParaRPr lang="en-US"/>
            </a:p>
          </p:txBody>
        </p:sp>
        <p:sp>
          <p:nvSpPr>
            <p:cNvPr id="21075" name="Line 28"/>
            <p:cNvSpPr>
              <a:spLocks noChangeShapeType="1"/>
            </p:cNvSpPr>
            <p:nvPr/>
          </p:nvSpPr>
          <p:spPr bwMode="auto">
            <a:xfrm>
              <a:off x="2946" y="3062"/>
              <a:ext cx="0" cy="90"/>
            </a:xfrm>
            <a:prstGeom prst="line">
              <a:avLst/>
            </a:prstGeom>
            <a:noFill/>
            <a:ln w="19050">
              <a:solidFill>
                <a:srgbClr val="4D4D4D"/>
              </a:solidFill>
              <a:round/>
              <a:headEnd/>
              <a:tailEnd/>
            </a:ln>
          </p:spPr>
          <p:txBody>
            <a:bodyPr wrap="none" anchor="ctr">
              <a:spAutoFit/>
            </a:bodyPr>
            <a:lstStyle/>
            <a:p>
              <a:endParaRPr lang="en-US"/>
            </a:p>
          </p:txBody>
        </p:sp>
        <p:sp>
          <p:nvSpPr>
            <p:cNvPr id="21076" name="Line 29"/>
            <p:cNvSpPr>
              <a:spLocks noChangeShapeType="1"/>
            </p:cNvSpPr>
            <p:nvPr/>
          </p:nvSpPr>
          <p:spPr bwMode="auto">
            <a:xfrm>
              <a:off x="2946" y="3050"/>
              <a:ext cx="0" cy="114"/>
            </a:xfrm>
            <a:prstGeom prst="line">
              <a:avLst/>
            </a:prstGeom>
            <a:noFill/>
            <a:ln w="19050">
              <a:solidFill>
                <a:srgbClr val="4D4D4D"/>
              </a:solidFill>
              <a:round/>
              <a:headEnd/>
              <a:tailEnd/>
            </a:ln>
          </p:spPr>
          <p:txBody>
            <a:bodyPr wrap="none" anchor="ctr">
              <a:spAutoFit/>
            </a:bodyPr>
            <a:lstStyle/>
            <a:p>
              <a:endParaRPr lang="en-US"/>
            </a:p>
          </p:txBody>
        </p:sp>
        <p:sp>
          <p:nvSpPr>
            <p:cNvPr id="21077" name="Line 30"/>
            <p:cNvSpPr>
              <a:spLocks noChangeShapeType="1"/>
            </p:cNvSpPr>
            <p:nvPr/>
          </p:nvSpPr>
          <p:spPr bwMode="auto">
            <a:xfrm>
              <a:off x="3014"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21078" name="Line 31"/>
            <p:cNvSpPr>
              <a:spLocks noChangeShapeType="1"/>
            </p:cNvSpPr>
            <p:nvPr/>
          </p:nvSpPr>
          <p:spPr bwMode="auto">
            <a:xfrm>
              <a:off x="3046"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21079" name="Line 32"/>
            <p:cNvSpPr>
              <a:spLocks noChangeShapeType="1"/>
            </p:cNvSpPr>
            <p:nvPr/>
          </p:nvSpPr>
          <p:spPr bwMode="auto">
            <a:xfrm>
              <a:off x="3076"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21080" name="Line 33"/>
            <p:cNvSpPr>
              <a:spLocks noChangeShapeType="1"/>
            </p:cNvSpPr>
            <p:nvPr/>
          </p:nvSpPr>
          <p:spPr bwMode="auto">
            <a:xfrm>
              <a:off x="3106"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21081" name="Line 34"/>
            <p:cNvSpPr>
              <a:spLocks noChangeShapeType="1"/>
            </p:cNvSpPr>
            <p:nvPr/>
          </p:nvSpPr>
          <p:spPr bwMode="auto">
            <a:xfrm>
              <a:off x="3148" y="3064"/>
              <a:ext cx="0" cy="86"/>
            </a:xfrm>
            <a:prstGeom prst="line">
              <a:avLst/>
            </a:prstGeom>
            <a:noFill/>
            <a:ln w="19050">
              <a:solidFill>
                <a:srgbClr val="4D4D4D"/>
              </a:solidFill>
              <a:round/>
              <a:headEnd/>
              <a:tailEnd/>
            </a:ln>
          </p:spPr>
          <p:txBody>
            <a:bodyPr wrap="none" anchor="ctr">
              <a:spAutoFit/>
            </a:bodyPr>
            <a:lstStyle/>
            <a:p>
              <a:endParaRPr lang="en-US"/>
            </a:p>
          </p:txBody>
        </p:sp>
        <p:sp>
          <p:nvSpPr>
            <p:cNvPr id="21082" name="Line 35"/>
            <p:cNvSpPr>
              <a:spLocks noChangeShapeType="1"/>
            </p:cNvSpPr>
            <p:nvPr/>
          </p:nvSpPr>
          <p:spPr bwMode="auto">
            <a:xfrm>
              <a:off x="3178" y="3064"/>
              <a:ext cx="0" cy="86"/>
            </a:xfrm>
            <a:prstGeom prst="line">
              <a:avLst/>
            </a:prstGeom>
            <a:noFill/>
            <a:ln w="19050">
              <a:solidFill>
                <a:srgbClr val="4D4D4D"/>
              </a:solidFill>
              <a:round/>
              <a:headEnd/>
              <a:tailEnd/>
            </a:ln>
          </p:spPr>
          <p:txBody>
            <a:bodyPr wrap="none" anchor="ctr">
              <a:spAutoFit/>
            </a:bodyPr>
            <a:lstStyle/>
            <a:p>
              <a:endParaRPr lang="en-US"/>
            </a:p>
          </p:txBody>
        </p:sp>
      </p:grpSp>
      <p:sp>
        <p:nvSpPr>
          <p:cNvPr id="4132" name="Rectangle 36"/>
          <p:cNvSpPr>
            <a:spLocks noChangeArrowheads="1"/>
          </p:cNvSpPr>
          <p:nvPr/>
        </p:nvSpPr>
        <p:spPr bwMode="auto">
          <a:xfrm>
            <a:off x="4203700" y="4329113"/>
            <a:ext cx="193675" cy="376237"/>
          </a:xfrm>
          <a:prstGeom prst="rect">
            <a:avLst/>
          </a:prstGeom>
          <a:gradFill rotWithShape="1">
            <a:gsLst>
              <a:gs pos="0">
                <a:schemeClr val="accent1"/>
              </a:gs>
              <a:gs pos="50000">
                <a:schemeClr val="tx1"/>
              </a:gs>
              <a:gs pos="100000">
                <a:schemeClr val="accent1"/>
              </a:gs>
            </a:gsLst>
            <a:lin ang="5400000" scaled="1"/>
          </a:gradFill>
          <a:ln w="9525">
            <a:solidFill>
              <a:schemeClr val="bg1"/>
            </a:solidFill>
            <a:miter lim="800000"/>
            <a:headEnd/>
            <a:tailEnd/>
          </a:ln>
          <a:effectLst/>
        </p:spPr>
        <p:txBody>
          <a:bodyPr wrap="none" anchor="ctr">
            <a:spAutoFit/>
          </a:bodyPr>
          <a:lstStyle/>
          <a:p>
            <a:pPr fontAlgn="auto">
              <a:spcBef>
                <a:spcPts val="0"/>
              </a:spcBef>
              <a:spcAft>
                <a:spcPts val="0"/>
              </a:spcAft>
              <a:defRPr/>
            </a:pPr>
            <a:endParaRPr lang="en-US">
              <a:latin typeface="Arial" pitchFamily="-111" charset="0"/>
              <a:cs typeface="+mn-cs"/>
            </a:endParaRPr>
          </a:p>
        </p:txBody>
      </p:sp>
      <p:sp>
        <p:nvSpPr>
          <p:cNvPr id="118792" name="Rectangle 37"/>
          <p:cNvSpPr>
            <a:spLocks noGrp="1" noChangeArrowheads="1"/>
          </p:cNvSpPr>
          <p:nvPr>
            <p:ph type="title"/>
          </p:nvPr>
        </p:nvSpPr>
        <p:spPr>
          <a:xfrm>
            <a:off x="144016" y="0"/>
            <a:ext cx="3707904" cy="717550"/>
          </a:xfrm>
        </p:spPr>
        <p:txBody>
          <a:bodyPr/>
          <a:lstStyle/>
          <a:p>
            <a:pPr fontAlgn="auto">
              <a:spcAft>
                <a:spcPts val="0"/>
              </a:spcAft>
              <a:defRPr/>
            </a:pPr>
            <a:r>
              <a:rPr lang="en-US" sz="3200" dirty="0" smtClean="0">
                <a:ln>
                  <a:solidFill>
                    <a:srgbClr val="3366FF"/>
                  </a:solidFill>
                </a:ln>
                <a:solidFill>
                  <a:schemeClr val="tx1"/>
                </a:solidFill>
                <a:ea typeface="ＭＳ Ｐゴシック" pitchFamily="-111" charset="-128"/>
                <a:cs typeface="ＭＳ Ｐゴシック" pitchFamily="-111" charset="-128"/>
              </a:rPr>
              <a:t>TKI Therapy</a:t>
            </a:r>
            <a:endParaRPr lang="en-US" sz="3200" i="1" dirty="0">
              <a:ln>
                <a:solidFill>
                  <a:srgbClr val="3366FF"/>
                </a:solidFill>
              </a:ln>
              <a:solidFill>
                <a:schemeClr val="tx1"/>
              </a:solidFill>
              <a:ea typeface="ＭＳ Ｐゴシック" pitchFamily="-111" charset="-128"/>
              <a:cs typeface="ＭＳ Ｐゴシック" pitchFamily="-111" charset="-128"/>
            </a:endParaRPr>
          </a:p>
        </p:txBody>
      </p:sp>
      <p:sp>
        <p:nvSpPr>
          <p:cNvPr id="20488" name="Rectangle 38"/>
          <p:cNvSpPr>
            <a:spLocks noChangeArrowheads="1"/>
          </p:cNvSpPr>
          <p:nvPr/>
        </p:nvSpPr>
        <p:spPr bwMode="auto">
          <a:xfrm>
            <a:off x="76200" y="6299200"/>
            <a:ext cx="7407275" cy="474663"/>
          </a:xfrm>
          <a:prstGeom prst="rect">
            <a:avLst/>
          </a:prstGeom>
          <a:noFill/>
          <a:ln w="9525">
            <a:noFill/>
            <a:miter lim="800000"/>
            <a:headEnd/>
            <a:tailEnd/>
          </a:ln>
        </p:spPr>
        <p:txBody>
          <a:bodyPr anchor="b">
            <a:spAutoFit/>
          </a:bodyPr>
          <a:lstStyle/>
          <a:p>
            <a:pPr eaLnBrk="0" hangingPunct="0">
              <a:lnSpc>
                <a:spcPct val="95000"/>
              </a:lnSpc>
              <a:spcAft>
                <a:spcPct val="20000"/>
              </a:spcAft>
            </a:pPr>
            <a:r>
              <a:rPr lang="en-US" sz="1200">
                <a:solidFill>
                  <a:schemeClr val="bg2"/>
                </a:solidFill>
                <a:latin typeface="Corbel" pitchFamily="34" charset="0"/>
              </a:rPr>
              <a:t>Adapted from Deininger MWN et al. </a:t>
            </a:r>
            <a:r>
              <a:rPr lang="en-US" sz="1200" i="1">
                <a:solidFill>
                  <a:schemeClr val="bg2"/>
                </a:solidFill>
                <a:latin typeface="Corbel" pitchFamily="34" charset="0"/>
              </a:rPr>
              <a:t>Blood.</a:t>
            </a:r>
            <a:r>
              <a:rPr lang="en-US" sz="1200">
                <a:solidFill>
                  <a:schemeClr val="bg2"/>
                </a:solidFill>
                <a:latin typeface="Corbel" pitchFamily="34" charset="0"/>
              </a:rPr>
              <a:t> 2000;96:3343-3356; Smith KM et al. </a:t>
            </a:r>
            <a:r>
              <a:rPr lang="en-US" sz="1200" i="1">
                <a:solidFill>
                  <a:schemeClr val="bg2"/>
                </a:solidFill>
                <a:latin typeface="Corbel" pitchFamily="34" charset="0"/>
              </a:rPr>
              <a:t>Mol Cell.</a:t>
            </a:r>
            <a:r>
              <a:rPr lang="en-US" sz="1200">
                <a:solidFill>
                  <a:schemeClr val="bg2"/>
                </a:solidFill>
                <a:latin typeface="Corbel" pitchFamily="34" charset="0"/>
              </a:rPr>
              <a:t> 2003;12:27-37; Johnson FM et al. </a:t>
            </a:r>
            <a:r>
              <a:rPr lang="en-US" sz="1200" i="1">
                <a:solidFill>
                  <a:schemeClr val="bg2"/>
                </a:solidFill>
                <a:latin typeface="Corbel" pitchFamily="34" charset="0"/>
              </a:rPr>
              <a:t>Clin Cancer Res</a:t>
            </a:r>
            <a:r>
              <a:rPr lang="en-US" sz="1200">
                <a:solidFill>
                  <a:schemeClr val="bg2"/>
                </a:solidFill>
                <a:latin typeface="Corbel" pitchFamily="34" charset="0"/>
              </a:rPr>
              <a:t>. 2005;11:6924-6932; and Walz C, Sattler M. </a:t>
            </a:r>
            <a:r>
              <a:rPr lang="en-US" sz="1200" i="1">
                <a:solidFill>
                  <a:schemeClr val="bg2"/>
                </a:solidFill>
                <a:latin typeface="Corbel" pitchFamily="34" charset="0"/>
              </a:rPr>
              <a:t>Crit Rev Oncol Hematol</a:t>
            </a:r>
            <a:r>
              <a:rPr lang="en-US" sz="1200">
                <a:solidFill>
                  <a:schemeClr val="bg2"/>
                </a:solidFill>
                <a:latin typeface="Corbel" pitchFamily="34" charset="0"/>
              </a:rPr>
              <a:t>. 2006;57:145-164.</a:t>
            </a:r>
          </a:p>
        </p:txBody>
      </p:sp>
      <p:grpSp>
        <p:nvGrpSpPr>
          <p:cNvPr id="7" name="Group 39"/>
          <p:cNvGrpSpPr>
            <a:grpSpLocks/>
          </p:cNvGrpSpPr>
          <p:nvPr/>
        </p:nvGrpSpPr>
        <p:grpSpPr bwMode="auto">
          <a:xfrm rot="-1309182">
            <a:off x="1512888" y="1679575"/>
            <a:ext cx="63500" cy="93663"/>
            <a:chOff x="256" y="2374"/>
            <a:chExt cx="68" cy="122"/>
          </a:xfrm>
        </p:grpSpPr>
        <p:sp>
          <p:nvSpPr>
            <p:cNvPr id="21060" name="Freeform 4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61" name="Freeform 4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490" name="Oval 42"/>
          <p:cNvSpPr>
            <a:spLocks noChangeArrowheads="1"/>
          </p:cNvSpPr>
          <p:nvPr/>
        </p:nvSpPr>
        <p:spPr bwMode="black">
          <a:xfrm rot="-1309182">
            <a:off x="1462088" y="16065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8" name="Group 43"/>
          <p:cNvGrpSpPr>
            <a:grpSpLocks/>
          </p:cNvGrpSpPr>
          <p:nvPr/>
        </p:nvGrpSpPr>
        <p:grpSpPr bwMode="auto">
          <a:xfrm rot="-1114800">
            <a:off x="1590675" y="1649413"/>
            <a:ext cx="63500" cy="93662"/>
            <a:chOff x="256" y="2374"/>
            <a:chExt cx="68" cy="122"/>
          </a:xfrm>
        </p:grpSpPr>
        <p:sp>
          <p:nvSpPr>
            <p:cNvPr id="21058" name="Freeform 4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59" name="Freeform 4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492" name="Oval 46"/>
          <p:cNvSpPr>
            <a:spLocks noChangeArrowheads="1"/>
          </p:cNvSpPr>
          <p:nvPr/>
        </p:nvSpPr>
        <p:spPr bwMode="black">
          <a:xfrm rot="-1114800">
            <a:off x="1544638" y="15763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9" name="Group 47"/>
          <p:cNvGrpSpPr>
            <a:grpSpLocks/>
          </p:cNvGrpSpPr>
          <p:nvPr/>
        </p:nvGrpSpPr>
        <p:grpSpPr bwMode="auto">
          <a:xfrm rot="-1114800">
            <a:off x="1679575" y="1619250"/>
            <a:ext cx="61913" cy="93663"/>
            <a:chOff x="256" y="2374"/>
            <a:chExt cx="68" cy="122"/>
          </a:xfrm>
        </p:grpSpPr>
        <p:sp>
          <p:nvSpPr>
            <p:cNvPr id="21056" name="Freeform 4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57" name="Freeform 4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494" name="Oval 50"/>
          <p:cNvSpPr>
            <a:spLocks noChangeArrowheads="1"/>
          </p:cNvSpPr>
          <p:nvPr/>
        </p:nvSpPr>
        <p:spPr bwMode="black">
          <a:xfrm rot="-1114800">
            <a:off x="1633538" y="1546225"/>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0" name="Group 51"/>
          <p:cNvGrpSpPr>
            <a:grpSpLocks/>
          </p:cNvGrpSpPr>
          <p:nvPr/>
        </p:nvGrpSpPr>
        <p:grpSpPr bwMode="auto">
          <a:xfrm rot="-1114800">
            <a:off x="1763713" y="1585913"/>
            <a:ext cx="61912" cy="93662"/>
            <a:chOff x="256" y="2374"/>
            <a:chExt cx="68" cy="122"/>
          </a:xfrm>
        </p:grpSpPr>
        <p:sp>
          <p:nvSpPr>
            <p:cNvPr id="21054" name="Freeform 5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55" name="Freeform 5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496" name="Oval 54"/>
          <p:cNvSpPr>
            <a:spLocks noChangeArrowheads="1"/>
          </p:cNvSpPr>
          <p:nvPr/>
        </p:nvSpPr>
        <p:spPr bwMode="black">
          <a:xfrm rot="-1114800">
            <a:off x="1717675" y="15128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1" name="Group 55"/>
          <p:cNvGrpSpPr>
            <a:grpSpLocks/>
          </p:cNvGrpSpPr>
          <p:nvPr/>
        </p:nvGrpSpPr>
        <p:grpSpPr bwMode="auto">
          <a:xfrm rot="-1114800">
            <a:off x="1851025" y="1557338"/>
            <a:ext cx="63500" cy="93662"/>
            <a:chOff x="256" y="2374"/>
            <a:chExt cx="68" cy="122"/>
          </a:xfrm>
        </p:grpSpPr>
        <p:sp>
          <p:nvSpPr>
            <p:cNvPr id="21052" name="Freeform 5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53" name="Freeform 5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498" name="Oval 58"/>
          <p:cNvSpPr>
            <a:spLocks noChangeArrowheads="1"/>
          </p:cNvSpPr>
          <p:nvPr/>
        </p:nvSpPr>
        <p:spPr bwMode="black">
          <a:xfrm rot="-1114800">
            <a:off x="1803400" y="14827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2" name="Group 59"/>
          <p:cNvGrpSpPr>
            <a:grpSpLocks/>
          </p:cNvGrpSpPr>
          <p:nvPr/>
        </p:nvGrpSpPr>
        <p:grpSpPr bwMode="auto">
          <a:xfrm rot="-1049945">
            <a:off x="1935163" y="1527175"/>
            <a:ext cx="63500" cy="93663"/>
            <a:chOff x="256" y="2374"/>
            <a:chExt cx="68" cy="122"/>
          </a:xfrm>
        </p:grpSpPr>
        <p:sp>
          <p:nvSpPr>
            <p:cNvPr id="21050" name="Freeform 6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51" name="Freeform 6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00" name="Oval 62"/>
          <p:cNvSpPr>
            <a:spLocks noChangeArrowheads="1"/>
          </p:cNvSpPr>
          <p:nvPr/>
        </p:nvSpPr>
        <p:spPr bwMode="black">
          <a:xfrm rot="-1049945">
            <a:off x="1890713" y="14541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3" name="Group 63"/>
          <p:cNvGrpSpPr>
            <a:grpSpLocks/>
          </p:cNvGrpSpPr>
          <p:nvPr/>
        </p:nvGrpSpPr>
        <p:grpSpPr bwMode="auto">
          <a:xfrm rot="-985090">
            <a:off x="2020888" y="1500188"/>
            <a:ext cx="63500" cy="93662"/>
            <a:chOff x="256" y="2374"/>
            <a:chExt cx="68" cy="122"/>
          </a:xfrm>
        </p:grpSpPr>
        <p:sp>
          <p:nvSpPr>
            <p:cNvPr id="21048" name="Freeform 6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49" name="Freeform 6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02" name="Oval 66"/>
          <p:cNvSpPr>
            <a:spLocks noChangeArrowheads="1"/>
          </p:cNvSpPr>
          <p:nvPr/>
        </p:nvSpPr>
        <p:spPr bwMode="black">
          <a:xfrm rot="-985090">
            <a:off x="1978025" y="14271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4" name="Group 67"/>
          <p:cNvGrpSpPr>
            <a:grpSpLocks/>
          </p:cNvGrpSpPr>
          <p:nvPr/>
        </p:nvGrpSpPr>
        <p:grpSpPr bwMode="auto">
          <a:xfrm rot="-985090">
            <a:off x="2108200" y="1471613"/>
            <a:ext cx="63500" cy="93662"/>
            <a:chOff x="256" y="2374"/>
            <a:chExt cx="68" cy="122"/>
          </a:xfrm>
        </p:grpSpPr>
        <p:sp>
          <p:nvSpPr>
            <p:cNvPr id="21046" name="Freeform 6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47" name="Freeform 6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04" name="Oval 70"/>
          <p:cNvSpPr>
            <a:spLocks noChangeArrowheads="1"/>
          </p:cNvSpPr>
          <p:nvPr/>
        </p:nvSpPr>
        <p:spPr bwMode="black">
          <a:xfrm rot="-985090">
            <a:off x="2065338" y="13985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5" name="Group 71"/>
          <p:cNvGrpSpPr>
            <a:grpSpLocks/>
          </p:cNvGrpSpPr>
          <p:nvPr/>
        </p:nvGrpSpPr>
        <p:grpSpPr bwMode="auto">
          <a:xfrm rot="-985090">
            <a:off x="2195513" y="1446213"/>
            <a:ext cx="63500" cy="93662"/>
            <a:chOff x="256" y="2374"/>
            <a:chExt cx="68" cy="122"/>
          </a:xfrm>
        </p:grpSpPr>
        <p:sp>
          <p:nvSpPr>
            <p:cNvPr id="21044" name="Freeform 7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45" name="Freeform 7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06" name="Oval 74"/>
          <p:cNvSpPr>
            <a:spLocks noChangeArrowheads="1"/>
          </p:cNvSpPr>
          <p:nvPr/>
        </p:nvSpPr>
        <p:spPr bwMode="black">
          <a:xfrm rot="-985090">
            <a:off x="2151063" y="13716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6" name="Group 75"/>
          <p:cNvGrpSpPr>
            <a:grpSpLocks/>
          </p:cNvGrpSpPr>
          <p:nvPr/>
        </p:nvGrpSpPr>
        <p:grpSpPr bwMode="auto">
          <a:xfrm rot="-985090">
            <a:off x="2284413" y="1422400"/>
            <a:ext cx="63500" cy="93663"/>
            <a:chOff x="256" y="2374"/>
            <a:chExt cx="68" cy="122"/>
          </a:xfrm>
        </p:grpSpPr>
        <p:sp>
          <p:nvSpPr>
            <p:cNvPr id="21042" name="Freeform 7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43" name="Freeform 7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08" name="Oval 78"/>
          <p:cNvSpPr>
            <a:spLocks noChangeArrowheads="1"/>
          </p:cNvSpPr>
          <p:nvPr/>
        </p:nvSpPr>
        <p:spPr bwMode="black">
          <a:xfrm rot="-985090">
            <a:off x="2241550" y="13493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7" name="Group 79"/>
          <p:cNvGrpSpPr>
            <a:grpSpLocks/>
          </p:cNvGrpSpPr>
          <p:nvPr/>
        </p:nvGrpSpPr>
        <p:grpSpPr bwMode="auto">
          <a:xfrm rot="-985090">
            <a:off x="2370138" y="1395413"/>
            <a:ext cx="61912" cy="93662"/>
            <a:chOff x="256" y="2374"/>
            <a:chExt cx="68" cy="122"/>
          </a:xfrm>
        </p:grpSpPr>
        <p:sp>
          <p:nvSpPr>
            <p:cNvPr id="21040" name="Freeform 8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41" name="Freeform 8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10" name="Oval 82"/>
          <p:cNvSpPr>
            <a:spLocks noChangeArrowheads="1"/>
          </p:cNvSpPr>
          <p:nvPr/>
        </p:nvSpPr>
        <p:spPr bwMode="black">
          <a:xfrm rot="-985090">
            <a:off x="2327275" y="13223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11" name="Freeform 83"/>
          <p:cNvSpPr>
            <a:spLocks/>
          </p:cNvSpPr>
          <p:nvPr/>
        </p:nvSpPr>
        <p:spPr bwMode="black">
          <a:xfrm rot="-749042">
            <a:off x="2455863" y="137636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12" name="Freeform 84"/>
          <p:cNvSpPr>
            <a:spLocks/>
          </p:cNvSpPr>
          <p:nvPr/>
        </p:nvSpPr>
        <p:spPr bwMode="black">
          <a:xfrm rot="-749042">
            <a:off x="2481263" y="137160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13" name="Oval 85"/>
          <p:cNvSpPr>
            <a:spLocks noChangeArrowheads="1"/>
          </p:cNvSpPr>
          <p:nvPr/>
        </p:nvSpPr>
        <p:spPr bwMode="black">
          <a:xfrm rot="-749042">
            <a:off x="2417763" y="1296988"/>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8" name="Group 86"/>
          <p:cNvGrpSpPr>
            <a:grpSpLocks/>
          </p:cNvGrpSpPr>
          <p:nvPr/>
        </p:nvGrpSpPr>
        <p:grpSpPr bwMode="auto">
          <a:xfrm rot="-749042">
            <a:off x="2541588" y="1350963"/>
            <a:ext cx="63500" cy="93662"/>
            <a:chOff x="256" y="2374"/>
            <a:chExt cx="68" cy="122"/>
          </a:xfrm>
        </p:grpSpPr>
        <p:sp>
          <p:nvSpPr>
            <p:cNvPr id="21038" name="Freeform 8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39" name="Freeform 8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15" name="Oval 89"/>
          <p:cNvSpPr>
            <a:spLocks noChangeArrowheads="1"/>
          </p:cNvSpPr>
          <p:nvPr/>
        </p:nvSpPr>
        <p:spPr bwMode="black">
          <a:xfrm rot="-749042">
            <a:off x="2503488" y="12747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16" name="Freeform 90"/>
          <p:cNvSpPr>
            <a:spLocks/>
          </p:cNvSpPr>
          <p:nvPr/>
        </p:nvSpPr>
        <p:spPr bwMode="black">
          <a:xfrm rot="-749042">
            <a:off x="2630488" y="13335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17" name="Freeform 91"/>
          <p:cNvSpPr>
            <a:spLocks/>
          </p:cNvSpPr>
          <p:nvPr/>
        </p:nvSpPr>
        <p:spPr bwMode="black">
          <a:xfrm rot="-749042">
            <a:off x="2655888" y="13287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18" name="Oval 92"/>
          <p:cNvSpPr>
            <a:spLocks noChangeArrowheads="1"/>
          </p:cNvSpPr>
          <p:nvPr/>
        </p:nvSpPr>
        <p:spPr bwMode="black">
          <a:xfrm rot="-749042">
            <a:off x="2592388" y="12541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19" name="Freeform 93"/>
          <p:cNvSpPr>
            <a:spLocks/>
          </p:cNvSpPr>
          <p:nvPr/>
        </p:nvSpPr>
        <p:spPr bwMode="black">
          <a:xfrm rot="-749042">
            <a:off x="2719388" y="130968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20" name="Freeform 94"/>
          <p:cNvSpPr>
            <a:spLocks/>
          </p:cNvSpPr>
          <p:nvPr/>
        </p:nvSpPr>
        <p:spPr bwMode="black">
          <a:xfrm rot="-749042">
            <a:off x="2744788" y="13049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21" name="Oval 95"/>
          <p:cNvSpPr>
            <a:spLocks noChangeArrowheads="1"/>
          </p:cNvSpPr>
          <p:nvPr/>
        </p:nvSpPr>
        <p:spPr bwMode="black">
          <a:xfrm rot="-749042">
            <a:off x="2681288" y="12303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22" name="Freeform 96"/>
          <p:cNvSpPr>
            <a:spLocks/>
          </p:cNvSpPr>
          <p:nvPr/>
        </p:nvSpPr>
        <p:spPr bwMode="black">
          <a:xfrm rot="-749042">
            <a:off x="2805113" y="12906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23" name="Freeform 97"/>
          <p:cNvSpPr>
            <a:spLocks/>
          </p:cNvSpPr>
          <p:nvPr/>
        </p:nvSpPr>
        <p:spPr bwMode="black">
          <a:xfrm rot="-749042">
            <a:off x="2830513" y="128587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24" name="Oval 98"/>
          <p:cNvSpPr>
            <a:spLocks noChangeArrowheads="1"/>
          </p:cNvSpPr>
          <p:nvPr/>
        </p:nvSpPr>
        <p:spPr bwMode="black">
          <a:xfrm rot="-749042">
            <a:off x="2767013" y="121126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25" name="Freeform 99"/>
          <p:cNvSpPr>
            <a:spLocks/>
          </p:cNvSpPr>
          <p:nvPr/>
        </p:nvSpPr>
        <p:spPr bwMode="black">
          <a:xfrm rot="-490081">
            <a:off x="2886075" y="12747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26" name="Freeform 100"/>
          <p:cNvSpPr>
            <a:spLocks/>
          </p:cNvSpPr>
          <p:nvPr/>
        </p:nvSpPr>
        <p:spPr bwMode="black">
          <a:xfrm rot="-490081">
            <a:off x="2911475" y="12700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27" name="Oval 101"/>
          <p:cNvSpPr>
            <a:spLocks noChangeArrowheads="1"/>
          </p:cNvSpPr>
          <p:nvPr/>
        </p:nvSpPr>
        <p:spPr bwMode="black">
          <a:xfrm rot="-490081">
            <a:off x="2854325" y="11938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28" name="Freeform 102"/>
          <p:cNvSpPr>
            <a:spLocks/>
          </p:cNvSpPr>
          <p:nvPr/>
        </p:nvSpPr>
        <p:spPr bwMode="black">
          <a:xfrm rot="-490081">
            <a:off x="2974975" y="125730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29" name="Freeform 103"/>
          <p:cNvSpPr>
            <a:spLocks/>
          </p:cNvSpPr>
          <p:nvPr/>
        </p:nvSpPr>
        <p:spPr bwMode="black">
          <a:xfrm rot="-490081">
            <a:off x="3000375" y="125253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30" name="Oval 104"/>
          <p:cNvSpPr>
            <a:spLocks noChangeArrowheads="1"/>
          </p:cNvSpPr>
          <p:nvPr/>
        </p:nvSpPr>
        <p:spPr bwMode="black">
          <a:xfrm rot="-490081">
            <a:off x="2943225" y="1176338"/>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31" name="Freeform 105"/>
          <p:cNvSpPr>
            <a:spLocks/>
          </p:cNvSpPr>
          <p:nvPr/>
        </p:nvSpPr>
        <p:spPr bwMode="black">
          <a:xfrm rot="-233034">
            <a:off x="3057525" y="123983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32" name="Freeform 106"/>
          <p:cNvSpPr>
            <a:spLocks/>
          </p:cNvSpPr>
          <p:nvPr/>
        </p:nvSpPr>
        <p:spPr bwMode="black">
          <a:xfrm rot="-233034">
            <a:off x="3082925" y="12382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33" name="Oval 107"/>
          <p:cNvSpPr>
            <a:spLocks noChangeArrowheads="1"/>
          </p:cNvSpPr>
          <p:nvPr/>
        </p:nvSpPr>
        <p:spPr bwMode="black">
          <a:xfrm rot="-233034">
            <a:off x="3032125" y="116046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19" name="Group 108"/>
          <p:cNvGrpSpPr>
            <a:grpSpLocks/>
          </p:cNvGrpSpPr>
          <p:nvPr/>
        </p:nvGrpSpPr>
        <p:grpSpPr bwMode="auto">
          <a:xfrm rot="-38652">
            <a:off x="3143250" y="1223963"/>
            <a:ext cx="63500" cy="93662"/>
            <a:chOff x="256" y="2374"/>
            <a:chExt cx="68" cy="122"/>
          </a:xfrm>
        </p:grpSpPr>
        <p:sp>
          <p:nvSpPr>
            <p:cNvPr id="21036" name="Freeform 10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37" name="Freeform 11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35" name="Oval 111"/>
          <p:cNvSpPr>
            <a:spLocks noChangeArrowheads="1"/>
          </p:cNvSpPr>
          <p:nvPr/>
        </p:nvSpPr>
        <p:spPr bwMode="black">
          <a:xfrm rot="-38652">
            <a:off x="3121025" y="11445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 name="Group 112"/>
          <p:cNvGrpSpPr>
            <a:grpSpLocks/>
          </p:cNvGrpSpPr>
          <p:nvPr/>
        </p:nvGrpSpPr>
        <p:grpSpPr bwMode="auto">
          <a:xfrm rot="-38652">
            <a:off x="3230563" y="1206500"/>
            <a:ext cx="63500" cy="93663"/>
            <a:chOff x="256" y="2374"/>
            <a:chExt cx="68" cy="122"/>
          </a:xfrm>
        </p:grpSpPr>
        <p:sp>
          <p:nvSpPr>
            <p:cNvPr id="21034" name="Freeform 11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35" name="Freeform 11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37" name="Oval 115"/>
          <p:cNvSpPr>
            <a:spLocks noChangeArrowheads="1"/>
          </p:cNvSpPr>
          <p:nvPr/>
        </p:nvSpPr>
        <p:spPr bwMode="black">
          <a:xfrm rot="-38652">
            <a:off x="3208338" y="11287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1" name="Group 116"/>
          <p:cNvGrpSpPr>
            <a:grpSpLocks/>
          </p:cNvGrpSpPr>
          <p:nvPr/>
        </p:nvGrpSpPr>
        <p:grpSpPr bwMode="auto">
          <a:xfrm rot="-38652">
            <a:off x="3319463" y="1193800"/>
            <a:ext cx="63500" cy="93663"/>
            <a:chOff x="256" y="2374"/>
            <a:chExt cx="68" cy="122"/>
          </a:xfrm>
        </p:grpSpPr>
        <p:sp>
          <p:nvSpPr>
            <p:cNvPr id="21032" name="Freeform 11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33" name="Freeform 11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39" name="Oval 119"/>
          <p:cNvSpPr>
            <a:spLocks noChangeArrowheads="1"/>
          </p:cNvSpPr>
          <p:nvPr/>
        </p:nvSpPr>
        <p:spPr bwMode="black">
          <a:xfrm rot="-38652">
            <a:off x="3297238" y="11160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2" name="Group 120"/>
          <p:cNvGrpSpPr>
            <a:grpSpLocks/>
          </p:cNvGrpSpPr>
          <p:nvPr/>
        </p:nvGrpSpPr>
        <p:grpSpPr bwMode="auto">
          <a:xfrm rot="-38652">
            <a:off x="3411538" y="1179513"/>
            <a:ext cx="63500" cy="93662"/>
            <a:chOff x="256" y="2374"/>
            <a:chExt cx="68" cy="122"/>
          </a:xfrm>
        </p:grpSpPr>
        <p:sp>
          <p:nvSpPr>
            <p:cNvPr id="21030" name="Freeform 12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31" name="Freeform 12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41" name="Oval 123"/>
          <p:cNvSpPr>
            <a:spLocks noChangeArrowheads="1"/>
          </p:cNvSpPr>
          <p:nvPr/>
        </p:nvSpPr>
        <p:spPr bwMode="black">
          <a:xfrm rot="-38652">
            <a:off x="3389313" y="11017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3" name="Group 124"/>
          <p:cNvGrpSpPr>
            <a:grpSpLocks/>
          </p:cNvGrpSpPr>
          <p:nvPr/>
        </p:nvGrpSpPr>
        <p:grpSpPr bwMode="auto">
          <a:xfrm rot="-38652">
            <a:off x="3503613" y="1166813"/>
            <a:ext cx="63500" cy="93662"/>
            <a:chOff x="256" y="2374"/>
            <a:chExt cx="68" cy="122"/>
          </a:xfrm>
        </p:grpSpPr>
        <p:sp>
          <p:nvSpPr>
            <p:cNvPr id="21028" name="Freeform 12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29" name="Freeform 12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43" name="Oval 127"/>
          <p:cNvSpPr>
            <a:spLocks noChangeArrowheads="1"/>
          </p:cNvSpPr>
          <p:nvPr/>
        </p:nvSpPr>
        <p:spPr bwMode="black">
          <a:xfrm rot="-38652">
            <a:off x="3481388" y="10874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4" name="Group 128"/>
          <p:cNvGrpSpPr>
            <a:grpSpLocks/>
          </p:cNvGrpSpPr>
          <p:nvPr/>
        </p:nvGrpSpPr>
        <p:grpSpPr bwMode="auto">
          <a:xfrm rot="-103507">
            <a:off x="3592513" y="1154113"/>
            <a:ext cx="63500" cy="93662"/>
            <a:chOff x="256" y="2374"/>
            <a:chExt cx="68" cy="122"/>
          </a:xfrm>
        </p:grpSpPr>
        <p:sp>
          <p:nvSpPr>
            <p:cNvPr id="21026" name="Freeform 12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27" name="Freeform 13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45" name="Oval 131"/>
          <p:cNvSpPr>
            <a:spLocks noChangeArrowheads="1"/>
          </p:cNvSpPr>
          <p:nvPr/>
        </p:nvSpPr>
        <p:spPr bwMode="black">
          <a:xfrm rot="-103507">
            <a:off x="3570288" y="10763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5" name="Group 132"/>
          <p:cNvGrpSpPr>
            <a:grpSpLocks/>
          </p:cNvGrpSpPr>
          <p:nvPr/>
        </p:nvGrpSpPr>
        <p:grpSpPr bwMode="auto">
          <a:xfrm rot="-38652">
            <a:off x="3684588" y="1139825"/>
            <a:ext cx="61912" cy="93663"/>
            <a:chOff x="256" y="2374"/>
            <a:chExt cx="68" cy="122"/>
          </a:xfrm>
        </p:grpSpPr>
        <p:sp>
          <p:nvSpPr>
            <p:cNvPr id="21024" name="Freeform 13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25" name="Freeform 13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47" name="Oval 135"/>
          <p:cNvSpPr>
            <a:spLocks noChangeArrowheads="1"/>
          </p:cNvSpPr>
          <p:nvPr/>
        </p:nvSpPr>
        <p:spPr bwMode="black">
          <a:xfrm rot="-38652">
            <a:off x="3662363" y="1062038"/>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6" name="Group 136"/>
          <p:cNvGrpSpPr>
            <a:grpSpLocks/>
          </p:cNvGrpSpPr>
          <p:nvPr/>
        </p:nvGrpSpPr>
        <p:grpSpPr bwMode="auto">
          <a:xfrm rot="-38652">
            <a:off x="3773488" y="1131888"/>
            <a:ext cx="61912" cy="93662"/>
            <a:chOff x="256" y="2374"/>
            <a:chExt cx="68" cy="122"/>
          </a:xfrm>
        </p:grpSpPr>
        <p:sp>
          <p:nvSpPr>
            <p:cNvPr id="21022" name="Freeform 13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23" name="Freeform 13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49" name="Oval 139"/>
          <p:cNvSpPr>
            <a:spLocks noChangeArrowheads="1"/>
          </p:cNvSpPr>
          <p:nvPr/>
        </p:nvSpPr>
        <p:spPr bwMode="black">
          <a:xfrm rot="-38652">
            <a:off x="3751263" y="105251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7" name="Group 140"/>
          <p:cNvGrpSpPr>
            <a:grpSpLocks/>
          </p:cNvGrpSpPr>
          <p:nvPr/>
        </p:nvGrpSpPr>
        <p:grpSpPr bwMode="auto">
          <a:xfrm rot="-38652">
            <a:off x="3862388" y="1122363"/>
            <a:ext cx="63500" cy="93662"/>
            <a:chOff x="256" y="2374"/>
            <a:chExt cx="68" cy="122"/>
          </a:xfrm>
        </p:grpSpPr>
        <p:sp>
          <p:nvSpPr>
            <p:cNvPr id="21020" name="Freeform 14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21" name="Freeform 14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51" name="Oval 143"/>
          <p:cNvSpPr>
            <a:spLocks noChangeArrowheads="1"/>
          </p:cNvSpPr>
          <p:nvPr/>
        </p:nvSpPr>
        <p:spPr bwMode="black">
          <a:xfrm rot="-38652">
            <a:off x="3840163" y="10445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8" name="Group 144"/>
          <p:cNvGrpSpPr>
            <a:grpSpLocks/>
          </p:cNvGrpSpPr>
          <p:nvPr/>
        </p:nvGrpSpPr>
        <p:grpSpPr bwMode="auto">
          <a:xfrm rot="-38652">
            <a:off x="3954463" y="1116013"/>
            <a:ext cx="63500" cy="93662"/>
            <a:chOff x="256" y="2374"/>
            <a:chExt cx="68" cy="122"/>
          </a:xfrm>
        </p:grpSpPr>
        <p:sp>
          <p:nvSpPr>
            <p:cNvPr id="21018" name="Freeform 14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19" name="Freeform 14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53" name="Oval 147"/>
          <p:cNvSpPr>
            <a:spLocks noChangeArrowheads="1"/>
          </p:cNvSpPr>
          <p:nvPr/>
        </p:nvSpPr>
        <p:spPr bwMode="black">
          <a:xfrm rot="-38652">
            <a:off x="3932238" y="10382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9" name="Group 148"/>
          <p:cNvGrpSpPr>
            <a:grpSpLocks/>
          </p:cNvGrpSpPr>
          <p:nvPr/>
        </p:nvGrpSpPr>
        <p:grpSpPr bwMode="auto">
          <a:xfrm rot="155730">
            <a:off x="4044950" y="1108075"/>
            <a:ext cx="63500" cy="93663"/>
            <a:chOff x="256" y="2374"/>
            <a:chExt cx="68" cy="122"/>
          </a:xfrm>
        </p:grpSpPr>
        <p:sp>
          <p:nvSpPr>
            <p:cNvPr id="21016" name="Freeform 14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17" name="Freeform 15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55" name="Oval 151"/>
          <p:cNvSpPr>
            <a:spLocks noChangeArrowheads="1"/>
          </p:cNvSpPr>
          <p:nvPr/>
        </p:nvSpPr>
        <p:spPr bwMode="black">
          <a:xfrm rot="155730">
            <a:off x="4029075" y="10287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30" name="Group 152"/>
          <p:cNvGrpSpPr>
            <a:grpSpLocks/>
          </p:cNvGrpSpPr>
          <p:nvPr/>
        </p:nvGrpSpPr>
        <p:grpSpPr bwMode="auto">
          <a:xfrm rot="285396">
            <a:off x="4129088" y="1104900"/>
            <a:ext cx="63500" cy="93663"/>
            <a:chOff x="256" y="2374"/>
            <a:chExt cx="68" cy="122"/>
          </a:xfrm>
        </p:grpSpPr>
        <p:sp>
          <p:nvSpPr>
            <p:cNvPr id="21014" name="Freeform 15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15" name="Freeform 15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57" name="Oval 155"/>
          <p:cNvSpPr>
            <a:spLocks noChangeArrowheads="1"/>
          </p:cNvSpPr>
          <p:nvPr/>
        </p:nvSpPr>
        <p:spPr bwMode="black">
          <a:xfrm rot="285396">
            <a:off x="4116388" y="10239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31" name="Group 156"/>
          <p:cNvGrpSpPr>
            <a:grpSpLocks/>
          </p:cNvGrpSpPr>
          <p:nvPr/>
        </p:nvGrpSpPr>
        <p:grpSpPr bwMode="auto">
          <a:xfrm rot="285396">
            <a:off x="4219575" y="1095375"/>
            <a:ext cx="63500" cy="93663"/>
            <a:chOff x="256" y="2374"/>
            <a:chExt cx="68" cy="122"/>
          </a:xfrm>
        </p:grpSpPr>
        <p:sp>
          <p:nvSpPr>
            <p:cNvPr id="21012" name="Freeform 15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13" name="Freeform 15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59" name="Oval 159"/>
          <p:cNvSpPr>
            <a:spLocks noChangeArrowheads="1"/>
          </p:cNvSpPr>
          <p:nvPr/>
        </p:nvSpPr>
        <p:spPr bwMode="black">
          <a:xfrm rot="285396">
            <a:off x="4206875" y="10144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13" name="Group 160"/>
          <p:cNvGrpSpPr>
            <a:grpSpLocks/>
          </p:cNvGrpSpPr>
          <p:nvPr/>
        </p:nvGrpSpPr>
        <p:grpSpPr bwMode="auto">
          <a:xfrm rot="285396">
            <a:off x="4311650" y="1092200"/>
            <a:ext cx="61913" cy="93663"/>
            <a:chOff x="256" y="2374"/>
            <a:chExt cx="68" cy="122"/>
          </a:xfrm>
        </p:grpSpPr>
        <p:sp>
          <p:nvSpPr>
            <p:cNvPr id="21010" name="Freeform 16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11" name="Freeform 16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61" name="Oval 163"/>
          <p:cNvSpPr>
            <a:spLocks noChangeArrowheads="1"/>
          </p:cNvSpPr>
          <p:nvPr/>
        </p:nvSpPr>
        <p:spPr bwMode="black">
          <a:xfrm rot="285396">
            <a:off x="4298950" y="1012825"/>
            <a:ext cx="90488"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18" name="Group 164"/>
          <p:cNvGrpSpPr>
            <a:grpSpLocks/>
          </p:cNvGrpSpPr>
          <p:nvPr/>
        </p:nvGrpSpPr>
        <p:grpSpPr bwMode="auto">
          <a:xfrm rot="285396">
            <a:off x="4405313" y="1089025"/>
            <a:ext cx="61912" cy="93663"/>
            <a:chOff x="256" y="2374"/>
            <a:chExt cx="68" cy="122"/>
          </a:xfrm>
        </p:grpSpPr>
        <p:sp>
          <p:nvSpPr>
            <p:cNvPr id="21008" name="Freeform 16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09" name="Freeform 16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63" name="Oval 167"/>
          <p:cNvSpPr>
            <a:spLocks noChangeArrowheads="1"/>
          </p:cNvSpPr>
          <p:nvPr/>
        </p:nvSpPr>
        <p:spPr bwMode="black">
          <a:xfrm rot="285396">
            <a:off x="4392613" y="100806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64" name="Freeform 168"/>
          <p:cNvSpPr>
            <a:spLocks/>
          </p:cNvSpPr>
          <p:nvPr/>
        </p:nvSpPr>
        <p:spPr bwMode="black">
          <a:xfrm rot="285396">
            <a:off x="4494213" y="108267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65" name="Freeform 169"/>
          <p:cNvSpPr>
            <a:spLocks/>
          </p:cNvSpPr>
          <p:nvPr/>
        </p:nvSpPr>
        <p:spPr bwMode="black">
          <a:xfrm rot="285396">
            <a:off x="4519613" y="10842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66" name="Oval 170"/>
          <p:cNvSpPr>
            <a:spLocks noChangeArrowheads="1"/>
          </p:cNvSpPr>
          <p:nvPr/>
        </p:nvSpPr>
        <p:spPr bwMode="black">
          <a:xfrm rot="285396">
            <a:off x="4481513" y="10033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20" name="Group 171"/>
          <p:cNvGrpSpPr>
            <a:grpSpLocks/>
          </p:cNvGrpSpPr>
          <p:nvPr/>
        </p:nvGrpSpPr>
        <p:grpSpPr bwMode="auto">
          <a:xfrm rot="9150958">
            <a:off x="1511300" y="1809750"/>
            <a:ext cx="63500" cy="93663"/>
            <a:chOff x="256" y="2374"/>
            <a:chExt cx="68" cy="122"/>
          </a:xfrm>
        </p:grpSpPr>
        <p:sp>
          <p:nvSpPr>
            <p:cNvPr id="21006" name="Freeform 17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07" name="Freeform 17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68" name="Oval 174"/>
          <p:cNvSpPr>
            <a:spLocks noChangeArrowheads="1"/>
          </p:cNvSpPr>
          <p:nvPr/>
        </p:nvSpPr>
        <p:spPr bwMode="black">
          <a:xfrm rot="9150958">
            <a:off x="1539875" y="18827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22" name="Group 175"/>
          <p:cNvGrpSpPr>
            <a:grpSpLocks/>
          </p:cNvGrpSpPr>
          <p:nvPr/>
        </p:nvGrpSpPr>
        <p:grpSpPr bwMode="auto">
          <a:xfrm rot="10050958">
            <a:off x="1601788" y="1776413"/>
            <a:ext cx="63500" cy="93662"/>
            <a:chOff x="256" y="2374"/>
            <a:chExt cx="68" cy="122"/>
          </a:xfrm>
        </p:grpSpPr>
        <p:sp>
          <p:nvSpPr>
            <p:cNvPr id="21004" name="Freeform 17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05" name="Freeform 17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70" name="Oval 178"/>
          <p:cNvSpPr>
            <a:spLocks noChangeArrowheads="1"/>
          </p:cNvSpPr>
          <p:nvPr/>
        </p:nvSpPr>
        <p:spPr bwMode="black">
          <a:xfrm rot="10050958">
            <a:off x="1611313" y="18557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24" name="Group 179"/>
          <p:cNvGrpSpPr>
            <a:grpSpLocks/>
          </p:cNvGrpSpPr>
          <p:nvPr/>
        </p:nvGrpSpPr>
        <p:grpSpPr bwMode="auto">
          <a:xfrm rot="10050958">
            <a:off x="1689100" y="1746250"/>
            <a:ext cx="61913" cy="93663"/>
            <a:chOff x="256" y="2374"/>
            <a:chExt cx="68" cy="122"/>
          </a:xfrm>
        </p:grpSpPr>
        <p:sp>
          <p:nvSpPr>
            <p:cNvPr id="21002" name="Freeform 18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03" name="Freeform 18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72" name="Oval 182"/>
          <p:cNvSpPr>
            <a:spLocks noChangeArrowheads="1"/>
          </p:cNvSpPr>
          <p:nvPr/>
        </p:nvSpPr>
        <p:spPr bwMode="black">
          <a:xfrm rot="10050958">
            <a:off x="1698625" y="1825625"/>
            <a:ext cx="90488"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26" name="Group 183"/>
          <p:cNvGrpSpPr>
            <a:grpSpLocks/>
          </p:cNvGrpSpPr>
          <p:nvPr/>
        </p:nvGrpSpPr>
        <p:grpSpPr bwMode="auto">
          <a:xfrm rot="10050958">
            <a:off x="1774825" y="1712913"/>
            <a:ext cx="61913" cy="93662"/>
            <a:chOff x="256" y="2374"/>
            <a:chExt cx="68" cy="122"/>
          </a:xfrm>
        </p:grpSpPr>
        <p:sp>
          <p:nvSpPr>
            <p:cNvPr id="21000" name="Freeform 18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1001" name="Freeform 18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74" name="Oval 186"/>
          <p:cNvSpPr>
            <a:spLocks noChangeArrowheads="1"/>
          </p:cNvSpPr>
          <p:nvPr/>
        </p:nvSpPr>
        <p:spPr bwMode="black">
          <a:xfrm rot="10050958">
            <a:off x="1784350" y="17922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28" name="Group 187"/>
          <p:cNvGrpSpPr>
            <a:grpSpLocks/>
          </p:cNvGrpSpPr>
          <p:nvPr/>
        </p:nvGrpSpPr>
        <p:grpSpPr bwMode="auto">
          <a:xfrm rot="10050958">
            <a:off x="1860550" y="1681163"/>
            <a:ext cx="63500" cy="93662"/>
            <a:chOff x="256" y="2374"/>
            <a:chExt cx="68" cy="122"/>
          </a:xfrm>
        </p:grpSpPr>
        <p:sp>
          <p:nvSpPr>
            <p:cNvPr id="20998" name="Freeform 18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99" name="Freeform 18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76" name="Oval 190"/>
          <p:cNvSpPr>
            <a:spLocks noChangeArrowheads="1"/>
          </p:cNvSpPr>
          <p:nvPr/>
        </p:nvSpPr>
        <p:spPr bwMode="black">
          <a:xfrm rot="10050958">
            <a:off x="1870075" y="17621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30" name="Group 191"/>
          <p:cNvGrpSpPr>
            <a:grpSpLocks/>
          </p:cNvGrpSpPr>
          <p:nvPr/>
        </p:nvGrpSpPr>
        <p:grpSpPr bwMode="auto">
          <a:xfrm rot="10050958">
            <a:off x="1946275" y="1654175"/>
            <a:ext cx="63500" cy="93663"/>
            <a:chOff x="256" y="2374"/>
            <a:chExt cx="68" cy="122"/>
          </a:xfrm>
        </p:grpSpPr>
        <p:sp>
          <p:nvSpPr>
            <p:cNvPr id="20996" name="Freeform 19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97" name="Freeform 19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78" name="Oval 194"/>
          <p:cNvSpPr>
            <a:spLocks noChangeArrowheads="1"/>
          </p:cNvSpPr>
          <p:nvPr/>
        </p:nvSpPr>
        <p:spPr bwMode="black">
          <a:xfrm rot="10050958">
            <a:off x="1955800" y="17335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32" name="Group 195"/>
          <p:cNvGrpSpPr>
            <a:grpSpLocks/>
          </p:cNvGrpSpPr>
          <p:nvPr/>
        </p:nvGrpSpPr>
        <p:grpSpPr bwMode="auto">
          <a:xfrm rot="10050958">
            <a:off x="2033588" y="1627188"/>
            <a:ext cx="63500" cy="93662"/>
            <a:chOff x="256" y="2374"/>
            <a:chExt cx="68" cy="122"/>
          </a:xfrm>
        </p:grpSpPr>
        <p:sp>
          <p:nvSpPr>
            <p:cNvPr id="20994" name="Freeform 19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95" name="Freeform 19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80" name="Oval 198"/>
          <p:cNvSpPr>
            <a:spLocks noChangeArrowheads="1"/>
          </p:cNvSpPr>
          <p:nvPr/>
        </p:nvSpPr>
        <p:spPr bwMode="black">
          <a:xfrm rot="10050958">
            <a:off x="2043113" y="17065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34" name="Group 199"/>
          <p:cNvGrpSpPr>
            <a:grpSpLocks/>
          </p:cNvGrpSpPr>
          <p:nvPr/>
        </p:nvGrpSpPr>
        <p:grpSpPr bwMode="auto">
          <a:xfrm rot="10050958">
            <a:off x="2120900" y="1598613"/>
            <a:ext cx="63500" cy="93662"/>
            <a:chOff x="256" y="2374"/>
            <a:chExt cx="68" cy="122"/>
          </a:xfrm>
        </p:grpSpPr>
        <p:sp>
          <p:nvSpPr>
            <p:cNvPr id="20992" name="Freeform 20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93" name="Freeform 20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82" name="Oval 202"/>
          <p:cNvSpPr>
            <a:spLocks noChangeArrowheads="1"/>
          </p:cNvSpPr>
          <p:nvPr/>
        </p:nvSpPr>
        <p:spPr bwMode="black">
          <a:xfrm rot="10050958">
            <a:off x="2130425" y="16779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36" name="Group 203"/>
          <p:cNvGrpSpPr>
            <a:grpSpLocks/>
          </p:cNvGrpSpPr>
          <p:nvPr/>
        </p:nvGrpSpPr>
        <p:grpSpPr bwMode="auto">
          <a:xfrm rot="10050958">
            <a:off x="2205038" y="1570038"/>
            <a:ext cx="63500" cy="93662"/>
            <a:chOff x="256" y="2374"/>
            <a:chExt cx="68" cy="122"/>
          </a:xfrm>
        </p:grpSpPr>
        <p:sp>
          <p:nvSpPr>
            <p:cNvPr id="20990" name="Freeform 20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91" name="Freeform 20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84" name="Oval 206"/>
          <p:cNvSpPr>
            <a:spLocks noChangeArrowheads="1"/>
          </p:cNvSpPr>
          <p:nvPr/>
        </p:nvSpPr>
        <p:spPr bwMode="black">
          <a:xfrm rot="10050958">
            <a:off x="2214563" y="16510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38" name="Group 207"/>
          <p:cNvGrpSpPr>
            <a:grpSpLocks/>
          </p:cNvGrpSpPr>
          <p:nvPr/>
        </p:nvGrpSpPr>
        <p:grpSpPr bwMode="auto">
          <a:xfrm rot="10050958">
            <a:off x="2295525" y="1543050"/>
            <a:ext cx="63500" cy="93663"/>
            <a:chOff x="256" y="2374"/>
            <a:chExt cx="68" cy="122"/>
          </a:xfrm>
        </p:grpSpPr>
        <p:sp>
          <p:nvSpPr>
            <p:cNvPr id="20988" name="Freeform 20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89" name="Freeform 20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86" name="Oval 210"/>
          <p:cNvSpPr>
            <a:spLocks noChangeArrowheads="1"/>
          </p:cNvSpPr>
          <p:nvPr/>
        </p:nvSpPr>
        <p:spPr bwMode="black">
          <a:xfrm rot="10050958">
            <a:off x="2305050" y="16240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40" name="Group 211"/>
          <p:cNvGrpSpPr>
            <a:grpSpLocks/>
          </p:cNvGrpSpPr>
          <p:nvPr/>
        </p:nvGrpSpPr>
        <p:grpSpPr bwMode="auto">
          <a:xfrm rot="10050958">
            <a:off x="2382838" y="1517650"/>
            <a:ext cx="61912" cy="93663"/>
            <a:chOff x="256" y="2374"/>
            <a:chExt cx="68" cy="122"/>
          </a:xfrm>
        </p:grpSpPr>
        <p:sp>
          <p:nvSpPr>
            <p:cNvPr id="20986" name="Freeform 21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87" name="Freeform 21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588" name="Oval 214"/>
          <p:cNvSpPr>
            <a:spLocks noChangeArrowheads="1"/>
          </p:cNvSpPr>
          <p:nvPr/>
        </p:nvSpPr>
        <p:spPr bwMode="black">
          <a:xfrm rot="10050958">
            <a:off x="2392363" y="159861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89" name="Freeform 215"/>
          <p:cNvSpPr>
            <a:spLocks/>
          </p:cNvSpPr>
          <p:nvPr/>
        </p:nvSpPr>
        <p:spPr bwMode="black">
          <a:xfrm rot="10424847">
            <a:off x="2501900" y="149383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90" name="Freeform 216"/>
          <p:cNvSpPr>
            <a:spLocks/>
          </p:cNvSpPr>
          <p:nvPr/>
        </p:nvSpPr>
        <p:spPr bwMode="black">
          <a:xfrm rot="10424847">
            <a:off x="2476500" y="149542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91" name="Oval 217"/>
          <p:cNvSpPr>
            <a:spLocks noChangeArrowheads="1"/>
          </p:cNvSpPr>
          <p:nvPr/>
        </p:nvSpPr>
        <p:spPr bwMode="black">
          <a:xfrm rot="10424847">
            <a:off x="2474913" y="1577975"/>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92" name="Freeform 218"/>
          <p:cNvSpPr>
            <a:spLocks/>
          </p:cNvSpPr>
          <p:nvPr/>
        </p:nvSpPr>
        <p:spPr bwMode="black">
          <a:xfrm rot="10490949">
            <a:off x="2584450" y="14732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93" name="Freeform 219"/>
          <p:cNvSpPr>
            <a:spLocks/>
          </p:cNvSpPr>
          <p:nvPr/>
        </p:nvSpPr>
        <p:spPr bwMode="black">
          <a:xfrm rot="10490949">
            <a:off x="2559050" y="147478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94" name="Oval 220"/>
          <p:cNvSpPr>
            <a:spLocks noChangeArrowheads="1"/>
          </p:cNvSpPr>
          <p:nvPr/>
        </p:nvSpPr>
        <p:spPr bwMode="black">
          <a:xfrm rot="10490949">
            <a:off x="2560638" y="15557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95" name="Freeform 221"/>
          <p:cNvSpPr>
            <a:spLocks/>
          </p:cNvSpPr>
          <p:nvPr/>
        </p:nvSpPr>
        <p:spPr bwMode="black">
          <a:xfrm rot="10490949">
            <a:off x="2673350" y="145097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96" name="Freeform 222"/>
          <p:cNvSpPr>
            <a:spLocks/>
          </p:cNvSpPr>
          <p:nvPr/>
        </p:nvSpPr>
        <p:spPr bwMode="black">
          <a:xfrm rot="10490949">
            <a:off x="2647950" y="14525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97" name="Oval 223"/>
          <p:cNvSpPr>
            <a:spLocks noChangeArrowheads="1"/>
          </p:cNvSpPr>
          <p:nvPr/>
        </p:nvSpPr>
        <p:spPr bwMode="black">
          <a:xfrm rot="10490949">
            <a:off x="2649538" y="15351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598" name="Freeform 224"/>
          <p:cNvSpPr>
            <a:spLocks/>
          </p:cNvSpPr>
          <p:nvPr/>
        </p:nvSpPr>
        <p:spPr bwMode="black">
          <a:xfrm rot="10490949">
            <a:off x="2762250" y="14271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599" name="Freeform 225"/>
          <p:cNvSpPr>
            <a:spLocks/>
          </p:cNvSpPr>
          <p:nvPr/>
        </p:nvSpPr>
        <p:spPr bwMode="black">
          <a:xfrm rot="10490949">
            <a:off x="2736850" y="14287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00" name="Oval 226"/>
          <p:cNvSpPr>
            <a:spLocks noChangeArrowheads="1"/>
          </p:cNvSpPr>
          <p:nvPr/>
        </p:nvSpPr>
        <p:spPr bwMode="black">
          <a:xfrm rot="10490949">
            <a:off x="2738438" y="15113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01" name="Freeform 227"/>
          <p:cNvSpPr>
            <a:spLocks/>
          </p:cNvSpPr>
          <p:nvPr/>
        </p:nvSpPr>
        <p:spPr bwMode="black">
          <a:xfrm rot="10490949">
            <a:off x="2847975" y="140811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02" name="Freeform 228"/>
          <p:cNvSpPr>
            <a:spLocks/>
          </p:cNvSpPr>
          <p:nvPr/>
        </p:nvSpPr>
        <p:spPr bwMode="black">
          <a:xfrm rot="10490949">
            <a:off x="2822575" y="14097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03" name="Oval 229"/>
          <p:cNvSpPr>
            <a:spLocks noChangeArrowheads="1"/>
          </p:cNvSpPr>
          <p:nvPr/>
        </p:nvSpPr>
        <p:spPr bwMode="black">
          <a:xfrm rot="10490949">
            <a:off x="2824163" y="14922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04" name="Freeform 230"/>
          <p:cNvSpPr>
            <a:spLocks/>
          </p:cNvSpPr>
          <p:nvPr/>
        </p:nvSpPr>
        <p:spPr bwMode="black">
          <a:xfrm rot="10490949">
            <a:off x="2932113" y="139065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05" name="Freeform 231"/>
          <p:cNvSpPr>
            <a:spLocks/>
          </p:cNvSpPr>
          <p:nvPr/>
        </p:nvSpPr>
        <p:spPr bwMode="black">
          <a:xfrm rot="10490949">
            <a:off x="2906713" y="13922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06" name="Oval 232"/>
          <p:cNvSpPr>
            <a:spLocks noChangeArrowheads="1"/>
          </p:cNvSpPr>
          <p:nvPr/>
        </p:nvSpPr>
        <p:spPr bwMode="black">
          <a:xfrm rot="10490949">
            <a:off x="2908300" y="14747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07" name="Freeform 233"/>
          <p:cNvSpPr>
            <a:spLocks/>
          </p:cNvSpPr>
          <p:nvPr/>
        </p:nvSpPr>
        <p:spPr bwMode="black">
          <a:xfrm rot="10490949">
            <a:off x="3024188" y="137318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08" name="Freeform 234"/>
          <p:cNvSpPr>
            <a:spLocks/>
          </p:cNvSpPr>
          <p:nvPr/>
        </p:nvSpPr>
        <p:spPr bwMode="black">
          <a:xfrm rot="10490949">
            <a:off x="2998788" y="137477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09" name="Oval 235"/>
          <p:cNvSpPr>
            <a:spLocks noChangeArrowheads="1"/>
          </p:cNvSpPr>
          <p:nvPr/>
        </p:nvSpPr>
        <p:spPr bwMode="black">
          <a:xfrm rot="10490949">
            <a:off x="2997200" y="145732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10" name="Freeform 236"/>
          <p:cNvSpPr>
            <a:spLocks/>
          </p:cNvSpPr>
          <p:nvPr/>
        </p:nvSpPr>
        <p:spPr bwMode="black">
          <a:xfrm rot="10752846">
            <a:off x="3109913" y="135731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11" name="Freeform 237"/>
          <p:cNvSpPr>
            <a:spLocks/>
          </p:cNvSpPr>
          <p:nvPr/>
        </p:nvSpPr>
        <p:spPr bwMode="black">
          <a:xfrm rot="10752846">
            <a:off x="3084513" y="13589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12" name="Oval 238"/>
          <p:cNvSpPr>
            <a:spLocks noChangeArrowheads="1"/>
          </p:cNvSpPr>
          <p:nvPr/>
        </p:nvSpPr>
        <p:spPr bwMode="black">
          <a:xfrm rot="10752846">
            <a:off x="3079750" y="14414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51" name="Group 239"/>
          <p:cNvGrpSpPr>
            <a:grpSpLocks/>
          </p:cNvGrpSpPr>
          <p:nvPr/>
        </p:nvGrpSpPr>
        <p:grpSpPr bwMode="auto">
          <a:xfrm rot="10752846">
            <a:off x="3173413" y="1343025"/>
            <a:ext cx="63500" cy="93663"/>
            <a:chOff x="256" y="2374"/>
            <a:chExt cx="68" cy="122"/>
          </a:xfrm>
        </p:grpSpPr>
        <p:sp>
          <p:nvSpPr>
            <p:cNvPr id="20984" name="Freeform 24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85" name="Freeform 24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14" name="Oval 242"/>
          <p:cNvSpPr>
            <a:spLocks noChangeArrowheads="1"/>
          </p:cNvSpPr>
          <p:nvPr/>
        </p:nvSpPr>
        <p:spPr bwMode="black">
          <a:xfrm rot="10752846">
            <a:off x="3167063" y="14255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15" name="Freeform 243"/>
          <p:cNvSpPr>
            <a:spLocks/>
          </p:cNvSpPr>
          <p:nvPr/>
        </p:nvSpPr>
        <p:spPr bwMode="black">
          <a:xfrm rot="10752846">
            <a:off x="3284538" y="13287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16" name="Freeform 244"/>
          <p:cNvSpPr>
            <a:spLocks/>
          </p:cNvSpPr>
          <p:nvPr/>
        </p:nvSpPr>
        <p:spPr bwMode="black">
          <a:xfrm rot="10752846">
            <a:off x="3259138" y="13303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17" name="Oval 245"/>
          <p:cNvSpPr>
            <a:spLocks noChangeArrowheads="1"/>
          </p:cNvSpPr>
          <p:nvPr/>
        </p:nvSpPr>
        <p:spPr bwMode="black">
          <a:xfrm rot="10752846">
            <a:off x="3254375" y="14112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53" name="Group 246"/>
          <p:cNvGrpSpPr>
            <a:grpSpLocks/>
          </p:cNvGrpSpPr>
          <p:nvPr/>
        </p:nvGrpSpPr>
        <p:grpSpPr bwMode="auto">
          <a:xfrm rot="10752846">
            <a:off x="3348038" y="1312863"/>
            <a:ext cx="63500" cy="93662"/>
            <a:chOff x="256" y="2374"/>
            <a:chExt cx="68" cy="122"/>
          </a:xfrm>
        </p:grpSpPr>
        <p:sp>
          <p:nvSpPr>
            <p:cNvPr id="20982" name="Freeform 24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83" name="Freeform 24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19" name="Oval 249"/>
          <p:cNvSpPr>
            <a:spLocks noChangeArrowheads="1"/>
          </p:cNvSpPr>
          <p:nvPr/>
        </p:nvSpPr>
        <p:spPr bwMode="black">
          <a:xfrm rot="10752846">
            <a:off x="3341688" y="13954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55" name="Group 250"/>
          <p:cNvGrpSpPr>
            <a:grpSpLocks/>
          </p:cNvGrpSpPr>
          <p:nvPr/>
        </p:nvGrpSpPr>
        <p:grpSpPr bwMode="auto">
          <a:xfrm rot="10752846">
            <a:off x="3441700" y="1301750"/>
            <a:ext cx="63500" cy="93663"/>
            <a:chOff x="256" y="2374"/>
            <a:chExt cx="68" cy="122"/>
          </a:xfrm>
        </p:grpSpPr>
        <p:sp>
          <p:nvSpPr>
            <p:cNvPr id="20980" name="Freeform 25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81" name="Freeform 25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21" name="Oval 253"/>
          <p:cNvSpPr>
            <a:spLocks noChangeArrowheads="1"/>
          </p:cNvSpPr>
          <p:nvPr/>
        </p:nvSpPr>
        <p:spPr bwMode="black">
          <a:xfrm rot="10752846">
            <a:off x="3435350" y="13827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57" name="Group 254"/>
          <p:cNvGrpSpPr>
            <a:grpSpLocks/>
          </p:cNvGrpSpPr>
          <p:nvPr/>
        </p:nvGrpSpPr>
        <p:grpSpPr bwMode="auto">
          <a:xfrm rot="10752846">
            <a:off x="3533775" y="1287463"/>
            <a:ext cx="63500" cy="93662"/>
            <a:chOff x="256" y="2374"/>
            <a:chExt cx="68" cy="122"/>
          </a:xfrm>
        </p:grpSpPr>
        <p:sp>
          <p:nvSpPr>
            <p:cNvPr id="20978" name="Freeform 25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79" name="Freeform 25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23" name="Oval 257"/>
          <p:cNvSpPr>
            <a:spLocks noChangeArrowheads="1"/>
          </p:cNvSpPr>
          <p:nvPr/>
        </p:nvSpPr>
        <p:spPr bwMode="black">
          <a:xfrm rot="10752846">
            <a:off x="3527425" y="13684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59" name="Group 258"/>
          <p:cNvGrpSpPr>
            <a:grpSpLocks/>
          </p:cNvGrpSpPr>
          <p:nvPr/>
        </p:nvGrpSpPr>
        <p:grpSpPr bwMode="auto">
          <a:xfrm rot="10752846">
            <a:off x="3622675" y="1276350"/>
            <a:ext cx="63500" cy="93663"/>
            <a:chOff x="256" y="2374"/>
            <a:chExt cx="68" cy="122"/>
          </a:xfrm>
        </p:grpSpPr>
        <p:sp>
          <p:nvSpPr>
            <p:cNvPr id="20976" name="Freeform 25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77" name="Freeform 26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25" name="Oval 261"/>
          <p:cNvSpPr>
            <a:spLocks noChangeArrowheads="1"/>
          </p:cNvSpPr>
          <p:nvPr/>
        </p:nvSpPr>
        <p:spPr bwMode="black">
          <a:xfrm rot="10752846">
            <a:off x="3616325" y="13573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61" name="Group 262"/>
          <p:cNvGrpSpPr>
            <a:grpSpLocks/>
          </p:cNvGrpSpPr>
          <p:nvPr/>
        </p:nvGrpSpPr>
        <p:grpSpPr bwMode="auto">
          <a:xfrm rot="-10707658">
            <a:off x="3716338" y="1260475"/>
            <a:ext cx="61912" cy="93663"/>
            <a:chOff x="256" y="2374"/>
            <a:chExt cx="68" cy="122"/>
          </a:xfrm>
        </p:grpSpPr>
        <p:sp>
          <p:nvSpPr>
            <p:cNvPr id="20974" name="Freeform 26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75" name="Freeform 26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27" name="Oval 265"/>
          <p:cNvSpPr>
            <a:spLocks noChangeArrowheads="1"/>
          </p:cNvSpPr>
          <p:nvPr/>
        </p:nvSpPr>
        <p:spPr bwMode="black">
          <a:xfrm rot="-10707658">
            <a:off x="3706813" y="1343025"/>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63" name="Group 266"/>
          <p:cNvGrpSpPr>
            <a:grpSpLocks/>
          </p:cNvGrpSpPr>
          <p:nvPr/>
        </p:nvGrpSpPr>
        <p:grpSpPr bwMode="auto">
          <a:xfrm rot="-10707658">
            <a:off x="3805238" y="1249363"/>
            <a:ext cx="61912" cy="93662"/>
            <a:chOff x="256" y="2374"/>
            <a:chExt cx="68" cy="122"/>
          </a:xfrm>
        </p:grpSpPr>
        <p:sp>
          <p:nvSpPr>
            <p:cNvPr id="20972" name="Freeform 26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73" name="Freeform 26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29" name="Oval 269"/>
          <p:cNvSpPr>
            <a:spLocks noChangeArrowheads="1"/>
          </p:cNvSpPr>
          <p:nvPr/>
        </p:nvSpPr>
        <p:spPr bwMode="black">
          <a:xfrm rot="-10707658">
            <a:off x="3795713" y="1333500"/>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65" name="Group 270"/>
          <p:cNvGrpSpPr>
            <a:grpSpLocks/>
          </p:cNvGrpSpPr>
          <p:nvPr/>
        </p:nvGrpSpPr>
        <p:grpSpPr bwMode="auto">
          <a:xfrm rot="-10707658">
            <a:off x="3894138" y="1243013"/>
            <a:ext cx="63500" cy="93662"/>
            <a:chOff x="256" y="2374"/>
            <a:chExt cx="68" cy="122"/>
          </a:xfrm>
        </p:grpSpPr>
        <p:sp>
          <p:nvSpPr>
            <p:cNvPr id="20970" name="Freeform 27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71" name="Freeform 27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31" name="Oval 273"/>
          <p:cNvSpPr>
            <a:spLocks noChangeArrowheads="1"/>
          </p:cNvSpPr>
          <p:nvPr/>
        </p:nvSpPr>
        <p:spPr bwMode="black">
          <a:xfrm rot="-10707658">
            <a:off x="3884613" y="13255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67" name="Group 274"/>
          <p:cNvGrpSpPr>
            <a:grpSpLocks/>
          </p:cNvGrpSpPr>
          <p:nvPr/>
        </p:nvGrpSpPr>
        <p:grpSpPr bwMode="auto">
          <a:xfrm rot="-10707658">
            <a:off x="3986213" y="1236663"/>
            <a:ext cx="63500" cy="93662"/>
            <a:chOff x="256" y="2374"/>
            <a:chExt cx="68" cy="122"/>
          </a:xfrm>
        </p:grpSpPr>
        <p:sp>
          <p:nvSpPr>
            <p:cNvPr id="20968" name="Freeform 27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69" name="Freeform 27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33" name="Oval 277"/>
          <p:cNvSpPr>
            <a:spLocks noChangeArrowheads="1"/>
          </p:cNvSpPr>
          <p:nvPr/>
        </p:nvSpPr>
        <p:spPr bwMode="black">
          <a:xfrm rot="-10707658">
            <a:off x="3976688" y="13192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69" name="Group 278"/>
          <p:cNvGrpSpPr>
            <a:grpSpLocks/>
          </p:cNvGrpSpPr>
          <p:nvPr/>
        </p:nvGrpSpPr>
        <p:grpSpPr bwMode="auto">
          <a:xfrm rot="-10513276">
            <a:off x="4083050" y="1225550"/>
            <a:ext cx="63500" cy="93663"/>
            <a:chOff x="256" y="2374"/>
            <a:chExt cx="68" cy="122"/>
          </a:xfrm>
        </p:grpSpPr>
        <p:sp>
          <p:nvSpPr>
            <p:cNvPr id="20966" name="Freeform 27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67" name="Freeform 28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35" name="Oval 281"/>
          <p:cNvSpPr>
            <a:spLocks noChangeArrowheads="1"/>
          </p:cNvSpPr>
          <p:nvPr/>
        </p:nvSpPr>
        <p:spPr bwMode="black">
          <a:xfrm rot="-10513276">
            <a:off x="4067175" y="13096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692" name="Group 282"/>
          <p:cNvGrpSpPr>
            <a:grpSpLocks/>
          </p:cNvGrpSpPr>
          <p:nvPr/>
        </p:nvGrpSpPr>
        <p:grpSpPr bwMode="auto">
          <a:xfrm rot="-10649042">
            <a:off x="4167188" y="1220788"/>
            <a:ext cx="63500" cy="93662"/>
            <a:chOff x="256" y="2374"/>
            <a:chExt cx="68" cy="122"/>
          </a:xfrm>
        </p:grpSpPr>
        <p:sp>
          <p:nvSpPr>
            <p:cNvPr id="20964" name="Freeform 28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65" name="Freeform 28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37" name="Oval 285"/>
          <p:cNvSpPr>
            <a:spLocks noChangeArrowheads="1"/>
          </p:cNvSpPr>
          <p:nvPr/>
        </p:nvSpPr>
        <p:spPr bwMode="black">
          <a:xfrm rot="-10649042">
            <a:off x="4154488" y="13049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24" name="Group 286"/>
          <p:cNvGrpSpPr>
            <a:grpSpLocks/>
          </p:cNvGrpSpPr>
          <p:nvPr/>
        </p:nvGrpSpPr>
        <p:grpSpPr bwMode="auto">
          <a:xfrm rot="-10649042">
            <a:off x="4257675" y="1211263"/>
            <a:ext cx="63500" cy="93662"/>
            <a:chOff x="256" y="2374"/>
            <a:chExt cx="68" cy="122"/>
          </a:xfrm>
        </p:grpSpPr>
        <p:sp>
          <p:nvSpPr>
            <p:cNvPr id="20962" name="Freeform 28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63" name="Freeform 28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39" name="Oval 289"/>
          <p:cNvSpPr>
            <a:spLocks noChangeArrowheads="1"/>
          </p:cNvSpPr>
          <p:nvPr/>
        </p:nvSpPr>
        <p:spPr bwMode="black">
          <a:xfrm rot="-10649042">
            <a:off x="4244975" y="12954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26" name="Group 290"/>
          <p:cNvGrpSpPr>
            <a:grpSpLocks/>
          </p:cNvGrpSpPr>
          <p:nvPr/>
        </p:nvGrpSpPr>
        <p:grpSpPr bwMode="auto">
          <a:xfrm rot="-10649042">
            <a:off x="4348163" y="1209675"/>
            <a:ext cx="61912" cy="93663"/>
            <a:chOff x="256" y="2374"/>
            <a:chExt cx="68" cy="122"/>
          </a:xfrm>
        </p:grpSpPr>
        <p:sp>
          <p:nvSpPr>
            <p:cNvPr id="20960" name="Freeform 29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61" name="Freeform 29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41" name="Oval 293"/>
          <p:cNvSpPr>
            <a:spLocks noChangeArrowheads="1"/>
          </p:cNvSpPr>
          <p:nvPr/>
        </p:nvSpPr>
        <p:spPr bwMode="black">
          <a:xfrm rot="-10649042">
            <a:off x="4335463" y="1293813"/>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42" name="Freeform 294"/>
          <p:cNvSpPr>
            <a:spLocks/>
          </p:cNvSpPr>
          <p:nvPr/>
        </p:nvSpPr>
        <p:spPr bwMode="black">
          <a:xfrm rot="-10649042">
            <a:off x="4470400" y="120650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43" name="Freeform 295"/>
          <p:cNvSpPr>
            <a:spLocks/>
          </p:cNvSpPr>
          <p:nvPr/>
        </p:nvSpPr>
        <p:spPr bwMode="black">
          <a:xfrm rot="-10649042">
            <a:off x="4445000" y="120491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44" name="Oval 296"/>
          <p:cNvSpPr>
            <a:spLocks noChangeArrowheads="1"/>
          </p:cNvSpPr>
          <p:nvPr/>
        </p:nvSpPr>
        <p:spPr bwMode="black">
          <a:xfrm rot="-10649042">
            <a:off x="4430713" y="128905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45" name="Freeform 297"/>
          <p:cNvSpPr>
            <a:spLocks/>
          </p:cNvSpPr>
          <p:nvPr/>
        </p:nvSpPr>
        <p:spPr bwMode="black">
          <a:xfrm rot="-10649042">
            <a:off x="4556125" y="12001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46" name="Freeform 298"/>
          <p:cNvSpPr>
            <a:spLocks/>
          </p:cNvSpPr>
          <p:nvPr/>
        </p:nvSpPr>
        <p:spPr bwMode="black">
          <a:xfrm rot="-10649042">
            <a:off x="4530725" y="11985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47" name="Oval 299"/>
          <p:cNvSpPr>
            <a:spLocks noChangeArrowheads="1"/>
          </p:cNvSpPr>
          <p:nvPr/>
        </p:nvSpPr>
        <p:spPr bwMode="black">
          <a:xfrm rot="-10649042">
            <a:off x="4519613" y="12842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48" name="Freeform 300"/>
          <p:cNvSpPr>
            <a:spLocks/>
          </p:cNvSpPr>
          <p:nvPr/>
        </p:nvSpPr>
        <p:spPr bwMode="black">
          <a:xfrm rot="-57206">
            <a:off x="4581525" y="108108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49" name="Freeform 301"/>
          <p:cNvSpPr>
            <a:spLocks/>
          </p:cNvSpPr>
          <p:nvPr/>
        </p:nvSpPr>
        <p:spPr bwMode="black">
          <a:xfrm rot="-57206">
            <a:off x="4606925" y="10795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50" name="Oval 302"/>
          <p:cNvSpPr>
            <a:spLocks noChangeArrowheads="1"/>
          </p:cNvSpPr>
          <p:nvPr/>
        </p:nvSpPr>
        <p:spPr bwMode="black">
          <a:xfrm rot="-57206">
            <a:off x="4559300" y="10017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28" name="Group 303"/>
          <p:cNvGrpSpPr>
            <a:grpSpLocks/>
          </p:cNvGrpSpPr>
          <p:nvPr/>
        </p:nvGrpSpPr>
        <p:grpSpPr bwMode="auto">
          <a:xfrm rot="137176">
            <a:off x="4665663" y="1079500"/>
            <a:ext cx="63500" cy="93663"/>
            <a:chOff x="256" y="2374"/>
            <a:chExt cx="68" cy="122"/>
          </a:xfrm>
        </p:grpSpPr>
        <p:sp>
          <p:nvSpPr>
            <p:cNvPr id="20958" name="Freeform 30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59" name="Freeform 30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52" name="Oval 306"/>
          <p:cNvSpPr>
            <a:spLocks noChangeArrowheads="1"/>
          </p:cNvSpPr>
          <p:nvPr/>
        </p:nvSpPr>
        <p:spPr bwMode="black">
          <a:xfrm rot="137176">
            <a:off x="4649788" y="10001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30" name="Group 307"/>
          <p:cNvGrpSpPr>
            <a:grpSpLocks/>
          </p:cNvGrpSpPr>
          <p:nvPr/>
        </p:nvGrpSpPr>
        <p:grpSpPr bwMode="auto">
          <a:xfrm rot="137176">
            <a:off x="4757738" y="1084263"/>
            <a:ext cx="61912" cy="93662"/>
            <a:chOff x="256" y="2374"/>
            <a:chExt cx="68" cy="122"/>
          </a:xfrm>
        </p:grpSpPr>
        <p:sp>
          <p:nvSpPr>
            <p:cNvPr id="20956" name="Freeform 30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57" name="Freeform 30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54" name="Oval 310"/>
          <p:cNvSpPr>
            <a:spLocks noChangeArrowheads="1"/>
          </p:cNvSpPr>
          <p:nvPr/>
        </p:nvSpPr>
        <p:spPr bwMode="black">
          <a:xfrm rot="137176">
            <a:off x="4741863" y="1004888"/>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32" name="Group 311"/>
          <p:cNvGrpSpPr>
            <a:grpSpLocks/>
          </p:cNvGrpSpPr>
          <p:nvPr/>
        </p:nvGrpSpPr>
        <p:grpSpPr bwMode="auto">
          <a:xfrm rot="137176">
            <a:off x="4849813" y="1082675"/>
            <a:ext cx="61912" cy="93663"/>
            <a:chOff x="256" y="2374"/>
            <a:chExt cx="68" cy="122"/>
          </a:xfrm>
        </p:grpSpPr>
        <p:sp>
          <p:nvSpPr>
            <p:cNvPr id="20954" name="Freeform 31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55" name="Freeform 31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56" name="Oval 314"/>
          <p:cNvSpPr>
            <a:spLocks noChangeArrowheads="1"/>
          </p:cNvSpPr>
          <p:nvPr/>
        </p:nvSpPr>
        <p:spPr bwMode="black">
          <a:xfrm rot="137176">
            <a:off x="4833938" y="100330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34" name="Group 315"/>
          <p:cNvGrpSpPr>
            <a:grpSpLocks/>
          </p:cNvGrpSpPr>
          <p:nvPr/>
        </p:nvGrpSpPr>
        <p:grpSpPr bwMode="auto">
          <a:xfrm rot="137176">
            <a:off x="4940300" y="1087438"/>
            <a:ext cx="63500" cy="93662"/>
            <a:chOff x="256" y="2374"/>
            <a:chExt cx="68" cy="122"/>
          </a:xfrm>
        </p:grpSpPr>
        <p:sp>
          <p:nvSpPr>
            <p:cNvPr id="20952" name="Freeform 31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53" name="Freeform 31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58" name="Oval 318"/>
          <p:cNvSpPr>
            <a:spLocks noChangeArrowheads="1"/>
          </p:cNvSpPr>
          <p:nvPr/>
        </p:nvSpPr>
        <p:spPr bwMode="black">
          <a:xfrm rot="137176">
            <a:off x="4924425" y="10064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36" name="Group 319"/>
          <p:cNvGrpSpPr>
            <a:grpSpLocks/>
          </p:cNvGrpSpPr>
          <p:nvPr/>
        </p:nvGrpSpPr>
        <p:grpSpPr bwMode="auto">
          <a:xfrm rot="202031">
            <a:off x="5029200" y="1089025"/>
            <a:ext cx="63500" cy="93663"/>
            <a:chOff x="256" y="2374"/>
            <a:chExt cx="68" cy="122"/>
          </a:xfrm>
        </p:grpSpPr>
        <p:sp>
          <p:nvSpPr>
            <p:cNvPr id="20950" name="Freeform 32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51" name="Freeform 32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60" name="Oval 322"/>
          <p:cNvSpPr>
            <a:spLocks noChangeArrowheads="1"/>
          </p:cNvSpPr>
          <p:nvPr/>
        </p:nvSpPr>
        <p:spPr bwMode="black">
          <a:xfrm rot="202031">
            <a:off x="5013325" y="10096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38" name="Group 323"/>
          <p:cNvGrpSpPr>
            <a:grpSpLocks/>
          </p:cNvGrpSpPr>
          <p:nvPr/>
        </p:nvGrpSpPr>
        <p:grpSpPr bwMode="auto">
          <a:xfrm rot="266886">
            <a:off x="5122863" y="1095375"/>
            <a:ext cx="63500" cy="93663"/>
            <a:chOff x="256" y="2374"/>
            <a:chExt cx="68" cy="122"/>
          </a:xfrm>
        </p:grpSpPr>
        <p:sp>
          <p:nvSpPr>
            <p:cNvPr id="20948" name="Freeform 32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49" name="Freeform 32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62" name="Oval 326"/>
          <p:cNvSpPr>
            <a:spLocks noChangeArrowheads="1"/>
          </p:cNvSpPr>
          <p:nvPr/>
        </p:nvSpPr>
        <p:spPr bwMode="black">
          <a:xfrm rot="266886">
            <a:off x="5108575" y="10160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40" name="Group 327"/>
          <p:cNvGrpSpPr>
            <a:grpSpLocks/>
          </p:cNvGrpSpPr>
          <p:nvPr/>
        </p:nvGrpSpPr>
        <p:grpSpPr bwMode="auto">
          <a:xfrm rot="266886">
            <a:off x="5213350" y="1100138"/>
            <a:ext cx="63500" cy="93662"/>
            <a:chOff x="256" y="2374"/>
            <a:chExt cx="68" cy="122"/>
          </a:xfrm>
        </p:grpSpPr>
        <p:sp>
          <p:nvSpPr>
            <p:cNvPr id="20946" name="Freeform 32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47" name="Freeform 32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64" name="Oval 330"/>
          <p:cNvSpPr>
            <a:spLocks noChangeArrowheads="1"/>
          </p:cNvSpPr>
          <p:nvPr/>
        </p:nvSpPr>
        <p:spPr bwMode="black">
          <a:xfrm rot="266886">
            <a:off x="5199063" y="102076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42" name="Group 331"/>
          <p:cNvGrpSpPr>
            <a:grpSpLocks/>
          </p:cNvGrpSpPr>
          <p:nvPr/>
        </p:nvGrpSpPr>
        <p:grpSpPr bwMode="auto">
          <a:xfrm rot="266886">
            <a:off x="5300663" y="1106488"/>
            <a:ext cx="63500" cy="93662"/>
            <a:chOff x="256" y="2374"/>
            <a:chExt cx="68" cy="122"/>
          </a:xfrm>
        </p:grpSpPr>
        <p:sp>
          <p:nvSpPr>
            <p:cNvPr id="20944" name="Freeform 33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45" name="Freeform 33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66" name="Oval 334"/>
          <p:cNvSpPr>
            <a:spLocks noChangeArrowheads="1"/>
          </p:cNvSpPr>
          <p:nvPr/>
        </p:nvSpPr>
        <p:spPr bwMode="black">
          <a:xfrm rot="266886">
            <a:off x="5287963" y="10255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44" name="Group 335"/>
          <p:cNvGrpSpPr>
            <a:grpSpLocks/>
          </p:cNvGrpSpPr>
          <p:nvPr/>
        </p:nvGrpSpPr>
        <p:grpSpPr bwMode="auto">
          <a:xfrm rot="266886">
            <a:off x="5394325" y="1116013"/>
            <a:ext cx="63500" cy="93662"/>
            <a:chOff x="256" y="2374"/>
            <a:chExt cx="68" cy="122"/>
          </a:xfrm>
        </p:grpSpPr>
        <p:sp>
          <p:nvSpPr>
            <p:cNvPr id="20942" name="Freeform 33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43" name="Freeform 33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68" name="Oval 338"/>
          <p:cNvSpPr>
            <a:spLocks noChangeArrowheads="1"/>
          </p:cNvSpPr>
          <p:nvPr/>
        </p:nvSpPr>
        <p:spPr bwMode="black">
          <a:xfrm rot="266886">
            <a:off x="5380038" y="10366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46" name="Group 339"/>
          <p:cNvGrpSpPr>
            <a:grpSpLocks/>
          </p:cNvGrpSpPr>
          <p:nvPr/>
        </p:nvGrpSpPr>
        <p:grpSpPr bwMode="auto">
          <a:xfrm rot="266886">
            <a:off x="5484813" y="1122363"/>
            <a:ext cx="61912" cy="93662"/>
            <a:chOff x="256" y="2374"/>
            <a:chExt cx="68" cy="122"/>
          </a:xfrm>
        </p:grpSpPr>
        <p:sp>
          <p:nvSpPr>
            <p:cNvPr id="20940" name="Freeform 34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41" name="Freeform 34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70" name="Oval 342"/>
          <p:cNvSpPr>
            <a:spLocks noChangeArrowheads="1"/>
          </p:cNvSpPr>
          <p:nvPr/>
        </p:nvSpPr>
        <p:spPr bwMode="black">
          <a:xfrm rot="266886">
            <a:off x="5470525" y="1042988"/>
            <a:ext cx="90488"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71" name="Freeform 343"/>
          <p:cNvSpPr>
            <a:spLocks/>
          </p:cNvSpPr>
          <p:nvPr/>
        </p:nvSpPr>
        <p:spPr bwMode="black">
          <a:xfrm rot="502934">
            <a:off x="5572125" y="112871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72" name="Freeform 344"/>
          <p:cNvSpPr>
            <a:spLocks/>
          </p:cNvSpPr>
          <p:nvPr/>
        </p:nvSpPr>
        <p:spPr bwMode="black">
          <a:xfrm rot="502934">
            <a:off x="5597525" y="113347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73" name="Oval 345"/>
          <p:cNvSpPr>
            <a:spLocks noChangeArrowheads="1"/>
          </p:cNvSpPr>
          <p:nvPr/>
        </p:nvSpPr>
        <p:spPr bwMode="black">
          <a:xfrm rot="502934">
            <a:off x="5562600" y="105092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74" name="Freeform 346"/>
          <p:cNvSpPr>
            <a:spLocks/>
          </p:cNvSpPr>
          <p:nvPr/>
        </p:nvSpPr>
        <p:spPr bwMode="black">
          <a:xfrm rot="502934">
            <a:off x="5659438" y="113665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75" name="Freeform 347"/>
          <p:cNvSpPr>
            <a:spLocks/>
          </p:cNvSpPr>
          <p:nvPr/>
        </p:nvSpPr>
        <p:spPr bwMode="black">
          <a:xfrm rot="502934">
            <a:off x="5684838" y="114141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76" name="Oval 348"/>
          <p:cNvSpPr>
            <a:spLocks noChangeArrowheads="1"/>
          </p:cNvSpPr>
          <p:nvPr/>
        </p:nvSpPr>
        <p:spPr bwMode="black">
          <a:xfrm rot="502934">
            <a:off x="5649913" y="10604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77" name="Freeform 349"/>
          <p:cNvSpPr>
            <a:spLocks/>
          </p:cNvSpPr>
          <p:nvPr/>
        </p:nvSpPr>
        <p:spPr bwMode="black">
          <a:xfrm rot="502934">
            <a:off x="5751513" y="115093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78" name="Freeform 350"/>
          <p:cNvSpPr>
            <a:spLocks/>
          </p:cNvSpPr>
          <p:nvPr/>
        </p:nvSpPr>
        <p:spPr bwMode="black">
          <a:xfrm rot="502934">
            <a:off x="5776913" y="11557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79" name="Oval 351"/>
          <p:cNvSpPr>
            <a:spLocks noChangeArrowheads="1"/>
          </p:cNvSpPr>
          <p:nvPr/>
        </p:nvSpPr>
        <p:spPr bwMode="black">
          <a:xfrm rot="502934">
            <a:off x="5741988" y="10731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80" name="Freeform 352"/>
          <p:cNvSpPr>
            <a:spLocks/>
          </p:cNvSpPr>
          <p:nvPr/>
        </p:nvSpPr>
        <p:spPr bwMode="black">
          <a:xfrm rot="502934">
            <a:off x="5842000" y="11604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81" name="Freeform 353"/>
          <p:cNvSpPr>
            <a:spLocks/>
          </p:cNvSpPr>
          <p:nvPr/>
        </p:nvSpPr>
        <p:spPr bwMode="black">
          <a:xfrm rot="502934">
            <a:off x="5867400" y="116522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82" name="Oval 354"/>
          <p:cNvSpPr>
            <a:spLocks noChangeArrowheads="1"/>
          </p:cNvSpPr>
          <p:nvPr/>
        </p:nvSpPr>
        <p:spPr bwMode="black">
          <a:xfrm rot="502934">
            <a:off x="5832475" y="10826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83" name="Freeform 355"/>
          <p:cNvSpPr>
            <a:spLocks/>
          </p:cNvSpPr>
          <p:nvPr/>
        </p:nvSpPr>
        <p:spPr bwMode="black">
          <a:xfrm rot="502934">
            <a:off x="5929313" y="11731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84" name="Freeform 356"/>
          <p:cNvSpPr>
            <a:spLocks/>
          </p:cNvSpPr>
          <p:nvPr/>
        </p:nvSpPr>
        <p:spPr bwMode="black">
          <a:xfrm rot="502934">
            <a:off x="5954713" y="11779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85" name="Oval 357"/>
          <p:cNvSpPr>
            <a:spLocks noChangeArrowheads="1"/>
          </p:cNvSpPr>
          <p:nvPr/>
        </p:nvSpPr>
        <p:spPr bwMode="black">
          <a:xfrm rot="502934">
            <a:off x="5919788" y="10953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86" name="Freeform 358"/>
          <p:cNvSpPr>
            <a:spLocks/>
          </p:cNvSpPr>
          <p:nvPr/>
        </p:nvSpPr>
        <p:spPr bwMode="black">
          <a:xfrm rot="761895">
            <a:off x="6010275" y="11858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87" name="Freeform 359"/>
          <p:cNvSpPr>
            <a:spLocks/>
          </p:cNvSpPr>
          <p:nvPr/>
        </p:nvSpPr>
        <p:spPr bwMode="black">
          <a:xfrm rot="761895">
            <a:off x="6035675" y="119062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88" name="Oval 360"/>
          <p:cNvSpPr>
            <a:spLocks noChangeArrowheads="1"/>
          </p:cNvSpPr>
          <p:nvPr/>
        </p:nvSpPr>
        <p:spPr bwMode="black">
          <a:xfrm rot="761895">
            <a:off x="6007100" y="11080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89" name="Freeform 361"/>
          <p:cNvSpPr>
            <a:spLocks/>
          </p:cNvSpPr>
          <p:nvPr/>
        </p:nvSpPr>
        <p:spPr bwMode="black">
          <a:xfrm rot="761895">
            <a:off x="6099175" y="120332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90" name="Freeform 362"/>
          <p:cNvSpPr>
            <a:spLocks/>
          </p:cNvSpPr>
          <p:nvPr/>
        </p:nvSpPr>
        <p:spPr bwMode="black">
          <a:xfrm rot="761895">
            <a:off x="6124575" y="120808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91" name="Oval 363"/>
          <p:cNvSpPr>
            <a:spLocks noChangeArrowheads="1"/>
          </p:cNvSpPr>
          <p:nvPr/>
        </p:nvSpPr>
        <p:spPr bwMode="black">
          <a:xfrm rot="761895">
            <a:off x="6096000" y="1125538"/>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48" name="Group 364"/>
          <p:cNvGrpSpPr>
            <a:grpSpLocks/>
          </p:cNvGrpSpPr>
          <p:nvPr/>
        </p:nvGrpSpPr>
        <p:grpSpPr bwMode="auto">
          <a:xfrm rot="1018943">
            <a:off x="6181725" y="1222375"/>
            <a:ext cx="63500" cy="93663"/>
            <a:chOff x="256" y="2374"/>
            <a:chExt cx="68" cy="122"/>
          </a:xfrm>
        </p:grpSpPr>
        <p:sp>
          <p:nvSpPr>
            <p:cNvPr id="20938" name="Freeform 36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39" name="Freeform 36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693" name="Oval 367"/>
          <p:cNvSpPr>
            <a:spLocks noChangeArrowheads="1"/>
          </p:cNvSpPr>
          <p:nvPr/>
        </p:nvSpPr>
        <p:spPr bwMode="black">
          <a:xfrm rot="1018943">
            <a:off x="6184900" y="11430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94" name="Freeform 368"/>
          <p:cNvSpPr>
            <a:spLocks/>
          </p:cNvSpPr>
          <p:nvPr/>
        </p:nvSpPr>
        <p:spPr bwMode="black">
          <a:xfrm rot="1213325">
            <a:off x="6265863" y="12319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95" name="Freeform 369"/>
          <p:cNvSpPr>
            <a:spLocks/>
          </p:cNvSpPr>
          <p:nvPr/>
        </p:nvSpPr>
        <p:spPr bwMode="black">
          <a:xfrm rot="1213325">
            <a:off x="6291263" y="12414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96" name="Oval 370"/>
          <p:cNvSpPr>
            <a:spLocks noChangeArrowheads="1"/>
          </p:cNvSpPr>
          <p:nvPr/>
        </p:nvSpPr>
        <p:spPr bwMode="black">
          <a:xfrm rot="1213325">
            <a:off x="6273800" y="11588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697" name="Freeform 371"/>
          <p:cNvSpPr>
            <a:spLocks/>
          </p:cNvSpPr>
          <p:nvPr/>
        </p:nvSpPr>
        <p:spPr bwMode="black">
          <a:xfrm rot="1213325">
            <a:off x="6354763" y="124618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98" name="Freeform 372"/>
          <p:cNvSpPr>
            <a:spLocks/>
          </p:cNvSpPr>
          <p:nvPr/>
        </p:nvSpPr>
        <p:spPr bwMode="black">
          <a:xfrm rot="1213325">
            <a:off x="6380163" y="125571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699" name="Oval 373"/>
          <p:cNvSpPr>
            <a:spLocks noChangeArrowheads="1"/>
          </p:cNvSpPr>
          <p:nvPr/>
        </p:nvSpPr>
        <p:spPr bwMode="black">
          <a:xfrm rot="1213325">
            <a:off x="6361113" y="117475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00" name="Freeform 374"/>
          <p:cNvSpPr>
            <a:spLocks/>
          </p:cNvSpPr>
          <p:nvPr/>
        </p:nvSpPr>
        <p:spPr bwMode="black">
          <a:xfrm rot="1213325">
            <a:off x="6442075" y="126523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01" name="Freeform 375"/>
          <p:cNvSpPr>
            <a:spLocks/>
          </p:cNvSpPr>
          <p:nvPr/>
        </p:nvSpPr>
        <p:spPr bwMode="black">
          <a:xfrm rot="1213325">
            <a:off x="6467475" y="12747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02" name="Oval 376"/>
          <p:cNvSpPr>
            <a:spLocks noChangeArrowheads="1"/>
          </p:cNvSpPr>
          <p:nvPr/>
        </p:nvSpPr>
        <p:spPr bwMode="black">
          <a:xfrm rot="1213325">
            <a:off x="6448425" y="11938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03" name="Freeform 377"/>
          <p:cNvSpPr>
            <a:spLocks/>
          </p:cNvSpPr>
          <p:nvPr/>
        </p:nvSpPr>
        <p:spPr bwMode="black">
          <a:xfrm rot="1213325">
            <a:off x="6534150" y="128587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04" name="Freeform 378"/>
          <p:cNvSpPr>
            <a:spLocks/>
          </p:cNvSpPr>
          <p:nvPr/>
        </p:nvSpPr>
        <p:spPr bwMode="black">
          <a:xfrm rot="1213325">
            <a:off x="6559550" y="129540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05" name="Oval 379"/>
          <p:cNvSpPr>
            <a:spLocks noChangeArrowheads="1"/>
          </p:cNvSpPr>
          <p:nvPr/>
        </p:nvSpPr>
        <p:spPr bwMode="black">
          <a:xfrm rot="1213325">
            <a:off x="6540500" y="12144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06" name="Freeform 380"/>
          <p:cNvSpPr>
            <a:spLocks/>
          </p:cNvSpPr>
          <p:nvPr/>
        </p:nvSpPr>
        <p:spPr bwMode="black">
          <a:xfrm rot="1213325">
            <a:off x="6623050" y="1304925"/>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07" name="Freeform 381"/>
          <p:cNvSpPr>
            <a:spLocks/>
          </p:cNvSpPr>
          <p:nvPr/>
        </p:nvSpPr>
        <p:spPr bwMode="black">
          <a:xfrm rot="1213325">
            <a:off x="6648450" y="1314450"/>
            <a:ext cx="36513"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08" name="Oval 382"/>
          <p:cNvSpPr>
            <a:spLocks noChangeArrowheads="1"/>
          </p:cNvSpPr>
          <p:nvPr/>
        </p:nvSpPr>
        <p:spPr bwMode="black">
          <a:xfrm rot="1213325">
            <a:off x="6630988" y="12319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09" name="Freeform 383"/>
          <p:cNvSpPr>
            <a:spLocks/>
          </p:cNvSpPr>
          <p:nvPr/>
        </p:nvSpPr>
        <p:spPr bwMode="black">
          <a:xfrm rot="1148470">
            <a:off x="6713538" y="13255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10" name="Freeform 384"/>
          <p:cNvSpPr>
            <a:spLocks/>
          </p:cNvSpPr>
          <p:nvPr/>
        </p:nvSpPr>
        <p:spPr bwMode="black">
          <a:xfrm rot="1148470">
            <a:off x="6738938" y="133350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11" name="Oval 385"/>
          <p:cNvSpPr>
            <a:spLocks noChangeArrowheads="1"/>
          </p:cNvSpPr>
          <p:nvPr/>
        </p:nvSpPr>
        <p:spPr bwMode="black">
          <a:xfrm rot="1148470">
            <a:off x="6719888" y="12541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12" name="Freeform 386"/>
          <p:cNvSpPr>
            <a:spLocks/>
          </p:cNvSpPr>
          <p:nvPr/>
        </p:nvSpPr>
        <p:spPr bwMode="black">
          <a:xfrm rot="1213325">
            <a:off x="6802438" y="1344613"/>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13" name="Freeform 387"/>
          <p:cNvSpPr>
            <a:spLocks/>
          </p:cNvSpPr>
          <p:nvPr/>
        </p:nvSpPr>
        <p:spPr bwMode="black">
          <a:xfrm rot="1213325">
            <a:off x="6827838" y="1354138"/>
            <a:ext cx="34925"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14" name="Oval 388"/>
          <p:cNvSpPr>
            <a:spLocks noChangeArrowheads="1"/>
          </p:cNvSpPr>
          <p:nvPr/>
        </p:nvSpPr>
        <p:spPr bwMode="black">
          <a:xfrm rot="1213325">
            <a:off x="6808788" y="1274763"/>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15" name="Freeform 389"/>
          <p:cNvSpPr>
            <a:spLocks/>
          </p:cNvSpPr>
          <p:nvPr/>
        </p:nvSpPr>
        <p:spPr bwMode="black">
          <a:xfrm rot="1213325">
            <a:off x="6888163" y="1368425"/>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16" name="Freeform 390"/>
          <p:cNvSpPr>
            <a:spLocks/>
          </p:cNvSpPr>
          <p:nvPr/>
        </p:nvSpPr>
        <p:spPr bwMode="black">
          <a:xfrm rot="1213325">
            <a:off x="6913563" y="1377950"/>
            <a:ext cx="34925"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17" name="Oval 391"/>
          <p:cNvSpPr>
            <a:spLocks noChangeArrowheads="1"/>
          </p:cNvSpPr>
          <p:nvPr/>
        </p:nvSpPr>
        <p:spPr bwMode="black">
          <a:xfrm rot="1213325">
            <a:off x="6896100" y="1296988"/>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18" name="Freeform 392"/>
          <p:cNvSpPr>
            <a:spLocks/>
          </p:cNvSpPr>
          <p:nvPr/>
        </p:nvSpPr>
        <p:spPr bwMode="black">
          <a:xfrm rot="1213325">
            <a:off x="6975475" y="1392238"/>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19" name="Freeform 393"/>
          <p:cNvSpPr>
            <a:spLocks/>
          </p:cNvSpPr>
          <p:nvPr/>
        </p:nvSpPr>
        <p:spPr bwMode="black">
          <a:xfrm rot="1213325">
            <a:off x="7000875" y="1401763"/>
            <a:ext cx="36513"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20" name="Oval 394"/>
          <p:cNvSpPr>
            <a:spLocks noChangeArrowheads="1"/>
          </p:cNvSpPr>
          <p:nvPr/>
        </p:nvSpPr>
        <p:spPr bwMode="black">
          <a:xfrm rot="1213325">
            <a:off x="6981825" y="13208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21" name="Freeform 395"/>
          <p:cNvSpPr>
            <a:spLocks/>
          </p:cNvSpPr>
          <p:nvPr/>
        </p:nvSpPr>
        <p:spPr bwMode="black">
          <a:xfrm rot="1213325">
            <a:off x="7062788" y="1419225"/>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22" name="Freeform 396"/>
          <p:cNvSpPr>
            <a:spLocks/>
          </p:cNvSpPr>
          <p:nvPr/>
        </p:nvSpPr>
        <p:spPr bwMode="black">
          <a:xfrm rot="1213325">
            <a:off x="7088188" y="1428750"/>
            <a:ext cx="36512" cy="93663"/>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23" name="Oval 397"/>
          <p:cNvSpPr>
            <a:spLocks noChangeArrowheads="1"/>
          </p:cNvSpPr>
          <p:nvPr/>
        </p:nvSpPr>
        <p:spPr bwMode="black">
          <a:xfrm rot="1213325">
            <a:off x="7069138" y="13477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50" name="Group 398"/>
          <p:cNvGrpSpPr>
            <a:grpSpLocks/>
          </p:cNvGrpSpPr>
          <p:nvPr/>
        </p:nvGrpSpPr>
        <p:grpSpPr bwMode="auto">
          <a:xfrm rot="1407707">
            <a:off x="7151688" y="1449388"/>
            <a:ext cx="63500" cy="93662"/>
            <a:chOff x="256" y="2374"/>
            <a:chExt cx="68" cy="122"/>
          </a:xfrm>
        </p:grpSpPr>
        <p:sp>
          <p:nvSpPr>
            <p:cNvPr id="20936" name="Freeform 39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37" name="Freeform 40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25" name="Oval 401"/>
          <p:cNvSpPr>
            <a:spLocks noChangeArrowheads="1"/>
          </p:cNvSpPr>
          <p:nvPr/>
        </p:nvSpPr>
        <p:spPr bwMode="black">
          <a:xfrm rot="1407707">
            <a:off x="7164388" y="13747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52" name="Group 402"/>
          <p:cNvGrpSpPr>
            <a:grpSpLocks/>
          </p:cNvGrpSpPr>
          <p:nvPr/>
        </p:nvGrpSpPr>
        <p:grpSpPr bwMode="auto">
          <a:xfrm rot="1537372">
            <a:off x="7232650" y="1474788"/>
            <a:ext cx="63500" cy="93662"/>
            <a:chOff x="256" y="2374"/>
            <a:chExt cx="68" cy="122"/>
          </a:xfrm>
        </p:grpSpPr>
        <p:sp>
          <p:nvSpPr>
            <p:cNvPr id="20934" name="Freeform 40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35" name="Freeform 40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27" name="Oval 405"/>
          <p:cNvSpPr>
            <a:spLocks noChangeArrowheads="1"/>
          </p:cNvSpPr>
          <p:nvPr/>
        </p:nvSpPr>
        <p:spPr bwMode="black">
          <a:xfrm rot="1537372">
            <a:off x="7248525" y="13985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54" name="Group 406"/>
          <p:cNvGrpSpPr>
            <a:grpSpLocks/>
          </p:cNvGrpSpPr>
          <p:nvPr/>
        </p:nvGrpSpPr>
        <p:grpSpPr bwMode="auto">
          <a:xfrm rot="1537372">
            <a:off x="7319963" y="1500188"/>
            <a:ext cx="63500" cy="93662"/>
            <a:chOff x="256" y="2374"/>
            <a:chExt cx="68" cy="122"/>
          </a:xfrm>
        </p:grpSpPr>
        <p:sp>
          <p:nvSpPr>
            <p:cNvPr id="20932" name="Freeform 40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33" name="Freeform 40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29" name="Oval 409"/>
          <p:cNvSpPr>
            <a:spLocks noChangeArrowheads="1"/>
          </p:cNvSpPr>
          <p:nvPr/>
        </p:nvSpPr>
        <p:spPr bwMode="black">
          <a:xfrm rot="1537372">
            <a:off x="7335838" y="14239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56" name="Group 410"/>
          <p:cNvGrpSpPr>
            <a:grpSpLocks/>
          </p:cNvGrpSpPr>
          <p:nvPr/>
        </p:nvGrpSpPr>
        <p:grpSpPr bwMode="auto">
          <a:xfrm rot="1537372">
            <a:off x="7405688" y="1528763"/>
            <a:ext cx="61912" cy="93662"/>
            <a:chOff x="256" y="2374"/>
            <a:chExt cx="68" cy="122"/>
          </a:xfrm>
        </p:grpSpPr>
        <p:sp>
          <p:nvSpPr>
            <p:cNvPr id="20930" name="Freeform 41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31" name="Freeform 41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31" name="Oval 413"/>
          <p:cNvSpPr>
            <a:spLocks noChangeArrowheads="1"/>
          </p:cNvSpPr>
          <p:nvPr/>
        </p:nvSpPr>
        <p:spPr bwMode="black">
          <a:xfrm rot="1537372">
            <a:off x="7421563" y="145415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58" name="Group 414"/>
          <p:cNvGrpSpPr>
            <a:grpSpLocks/>
          </p:cNvGrpSpPr>
          <p:nvPr/>
        </p:nvGrpSpPr>
        <p:grpSpPr bwMode="auto">
          <a:xfrm rot="1537372">
            <a:off x="7496175" y="1558925"/>
            <a:ext cx="61913" cy="93663"/>
            <a:chOff x="256" y="2374"/>
            <a:chExt cx="68" cy="122"/>
          </a:xfrm>
        </p:grpSpPr>
        <p:sp>
          <p:nvSpPr>
            <p:cNvPr id="20928" name="Freeform 41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29" name="Freeform 41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33" name="Oval 417"/>
          <p:cNvSpPr>
            <a:spLocks noChangeArrowheads="1"/>
          </p:cNvSpPr>
          <p:nvPr/>
        </p:nvSpPr>
        <p:spPr bwMode="black">
          <a:xfrm rot="1537372">
            <a:off x="7512050" y="148272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60" name="Group 418"/>
          <p:cNvGrpSpPr>
            <a:grpSpLocks/>
          </p:cNvGrpSpPr>
          <p:nvPr/>
        </p:nvGrpSpPr>
        <p:grpSpPr bwMode="auto">
          <a:xfrm rot="1537372">
            <a:off x="7580313" y="1585913"/>
            <a:ext cx="63500" cy="93662"/>
            <a:chOff x="256" y="2374"/>
            <a:chExt cx="68" cy="122"/>
          </a:xfrm>
        </p:grpSpPr>
        <p:sp>
          <p:nvSpPr>
            <p:cNvPr id="20926" name="Freeform 41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27" name="Freeform 42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35" name="Oval 421"/>
          <p:cNvSpPr>
            <a:spLocks noChangeArrowheads="1"/>
          </p:cNvSpPr>
          <p:nvPr/>
        </p:nvSpPr>
        <p:spPr bwMode="black">
          <a:xfrm rot="1537372">
            <a:off x="7596188" y="15097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62" name="Group 422"/>
          <p:cNvGrpSpPr>
            <a:grpSpLocks/>
          </p:cNvGrpSpPr>
          <p:nvPr/>
        </p:nvGrpSpPr>
        <p:grpSpPr bwMode="auto">
          <a:xfrm rot="-10297066">
            <a:off x="4630738" y="1201738"/>
            <a:ext cx="63500" cy="93662"/>
            <a:chOff x="256" y="2374"/>
            <a:chExt cx="68" cy="122"/>
          </a:xfrm>
        </p:grpSpPr>
        <p:sp>
          <p:nvSpPr>
            <p:cNvPr id="20924" name="Freeform 42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25" name="Freeform 42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37" name="Oval 425"/>
          <p:cNvSpPr>
            <a:spLocks noChangeArrowheads="1"/>
          </p:cNvSpPr>
          <p:nvPr/>
        </p:nvSpPr>
        <p:spPr bwMode="black">
          <a:xfrm rot="-10297066">
            <a:off x="4611688" y="128428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64" name="Group 426"/>
          <p:cNvGrpSpPr>
            <a:grpSpLocks/>
          </p:cNvGrpSpPr>
          <p:nvPr/>
        </p:nvGrpSpPr>
        <p:grpSpPr bwMode="auto">
          <a:xfrm rot="-10297066">
            <a:off x="4722813" y="1206500"/>
            <a:ext cx="61912" cy="93663"/>
            <a:chOff x="256" y="2374"/>
            <a:chExt cx="68" cy="122"/>
          </a:xfrm>
        </p:grpSpPr>
        <p:sp>
          <p:nvSpPr>
            <p:cNvPr id="20922" name="Freeform 42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23" name="Freeform 42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39" name="Oval 429"/>
          <p:cNvSpPr>
            <a:spLocks noChangeArrowheads="1"/>
          </p:cNvSpPr>
          <p:nvPr/>
        </p:nvSpPr>
        <p:spPr bwMode="black">
          <a:xfrm rot="-10297066">
            <a:off x="4703763" y="1289050"/>
            <a:ext cx="90487"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66" name="Group 430"/>
          <p:cNvGrpSpPr>
            <a:grpSpLocks/>
          </p:cNvGrpSpPr>
          <p:nvPr/>
        </p:nvGrpSpPr>
        <p:grpSpPr bwMode="auto">
          <a:xfrm rot="-10297066">
            <a:off x="4814888" y="1204913"/>
            <a:ext cx="61912" cy="93662"/>
            <a:chOff x="256" y="2374"/>
            <a:chExt cx="68" cy="122"/>
          </a:xfrm>
        </p:grpSpPr>
        <p:sp>
          <p:nvSpPr>
            <p:cNvPr id="20920" name="Freeform 43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21" name="Freeform 43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41" name="Oval 433"/>
          <p:cNvSpPr>
            <a:spLocks noChangeArrowheads="1"/>
          </p:cNvSpPr>
          <p:nvPr/>
        </p:nvSpPr>
        <p:spPr bwMode="black">
          <a:xfrm rot="-10297066">
            <a:off x="4795838" y="1287463"/>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68" name="Group 434"/>
          <p:cNvGrpSpPr>
            <a:grpSpLocks/>
          </p:cNvGrpSpPr>
          <p:nvPr/>
        </p:nvGrpSpPr>
        <p:grpSpPr bwMode="auto">
          <a:xfrm rot="-10297066">
            <a:off x="4905375" y="1204913"/>
            <a:ext cx="63500" cy="93662"/>
            <a:chOff x="256" y="2374"/>
            <a:chExt cx="68" cy="122"/>
          </a:xfrm>
        </p:grpSpPr>
        <p:sp>
          <p:nvSpPr>
            <p:cNvPr id="20918" name="Freeform 43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19" name="Freeform 43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43" name="Oval 437"/>
          <p:cNvSpPr>
            <a:spLocks noChangeArrowheads="1"/>
          </p:cNvSpPr>
          <p:nvPr/>
        </p:nvSpPr>
        <p:spPr bwMode="black">
          <a:xfrm rot="-10297066">
            <a:off x="4886325" y="12890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70" name="Group 438"/>
          <p:cNvGrpSpPr>
            <a:grpSpLocks/>
          </p:cNvGrpSpPr>
          <p:nvPr/>
        </p:nvGrpSpPr>
        <p:grpSpPr bwMode="auto">
          <a:xfrm rot="-10297066">
            <a:off x="4995863" y="1211263"/>
            <a:ext cx="63500" cy="93662"/>
            <a:chOff x="256" y="2374"/>
            <a:chExt cx="68" cy="122"/>
          </a:xfrm>
        </p:grpSpPr>
        <p:sp>
          <p:nvSpPr>
            <p:cNvPr id="20916" name="Freeform 43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17" name="Freeform 44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45" name="Oval 441"/>
          <p:cNvSpPr>
            <a:spLocks noChangeArrowheads="1"/>
          </p:cNvSpPr>
          <p:nvPr/>
        </p:nvSpPr>
        <p:spPr bwMode="black">
          <a:xfrm rot="-10297066">
            <a:off x="4976813" y="12938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75" name="Group 442"/>
          <p:cNvGrpSpPr>
            <a:grpSpLocks/>
          </p:cNvGrpSpPr>
          <p:nvPr/>
        </p:nvGrpSpPr>
        <p:grpSpPr bwMode="auto">
          <a:xfrm rot="-10297066">
            <a:off x="5087938" y="1216025"/>
            <a:ext cx="63500" cy="93663"/>
            <a:chOff x="256" y="2374"/>
            <a:chExt cx="68" cy="122"/>
          </a:xfrm>
        </p:grpSpPr>
        <p:sp>
          <p:nvSpPr>
            <p:cNvPr id="20914" name="Freeform 44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15" name="Freeform 44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47" name="Oval 445"/>
          <p:cNvSpPr>
            <a:spLocks noChangeArrowheads="1"/>
          </p:cNvSpPr>
          <p:nvPr/>
        </p:nvSpPr>
        <p:spPr bwMode="black">
          <a:xfrm rot="-10297066">
            <a:off x="5068888" y="12985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77" name="Group 446"/>
          <p:cNvGrpSpPr>
            <a:grpSpLocks/>
          </p:cNvGrpSpPr>
          <p:nvPr/>
        </p:nvGrpSpPr>
        <p:grpSpPr bwMode="auto">
          <a:xfrm rot="-10297066">
            <a:off x="5178425" y="1222375"/>
            <a:ext cx="63500" cy="93663"/>
            <a:chOff x="256" y="2374"/>
            <a:chExt cx="68" cy="122"/>
          </a:xfrm>
        </p:grpSpPr>
        <p:sp>
          <p:nvSpPr>
            <p:cNvPr id="20912" name="Freeform 44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13" name="Freeform 44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49" name="Oval 449"/>
          <p:cNvSpPr>
            <a:spLocks noChangeArrowheads="1"/>
          </p:cNvSpPr>
          <p:nvPr/>
        </p:nvSpPr>
        <p:spPr bwMode="black">
          <a:xfrm rot="-10297066">
            <a:off x="5159375" y="130492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79" name="Group 450"/>
          <p:cNvGrpSpPr>
            <a:grpSpLocks/>
          </p:cNvGrpSpPr>
          <p:nvPr/>
        </p:nvGrpSpPr>
        <p:grpSpPr bwMode="auto">
          <a:xfrm rot="-10297066">
            <a:off x="5267325" y="1225550"/>
            <a:ext cx="63500" cy="93663"/>
            <a:chOff x="256" y="2374"/>
            <a:chExt cx="68" cy="122"/>
          </a:xfrm>
        </p:grpSpPr>
        <p:sp>
          <p:nvSpPr>
            <p:cNvPr id="20910" name="Freeform 45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11" name="Freeform 45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51" name="Oval 453"/>
          <p:cNvSpPr>
            <a:spLocks noChangeArrowheads="1"/>
          </p:cNvSpPr>
          <p:nvPr/>
        </p:nvSpPr>
        <p:spPr bwMode="black">
          <a:xfrm rot="-10297066">
            <a:off x="5248275" y="130968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81" name="Group 454"/>
          <p:cNvGrpSpPr>
            <a:grpSpLocks/>
          </p:cNvGrpSpPr>
          <p:nvPr/>
        </p:nvGrpSpPr>
        <p:grpSpPr bwMode="auto">
          <a:xfrm rot="-10297066">
            <a:off x="5360988" y="1230313"/>
            <a:ext cx="63500" cy="93662"/>
            <a:chOff x="256" y="2374"/>
            <a:chExt cx="68" cy="122"/>
          </a:xfrm>
        </p:grpSpPr>
        <p:sp>
          <p:nvSpPr>
            <p:cNvPr id="20908" name="Freeform 45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09" name="Freeform 45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53" name="Oval 457"/>
          <p:cNvSpPr>
            <a:spLocks noChangeArrowheads="1"/>
          </p:cNvSpPr>
          <p:nvPr/>
        </p:nvSpPr>
        <p:spPr bwMode="black">
          <a:xfrm rot="-10297066">
            <a:off x="5341938" y="131445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83" name="Group 458"/>
          <p:cNvGrpSpPr>
            <a:grpSpLocks/>
          </p:cNvGrpSpPr>
          <p:nvPr/>
        </p:nvGrpSpPr>
        <p:grpSpPr bwMode="auto">
          <a:xfrm rot="-10297066">
            <a:off x="5451475" y="1239838"/>
            <a:ext cx="61913" cy="93662"/>
            <a:chOff x="256" y="2374"/>
            <a:chExt cx="68" cy="122"/>
          </a:xfrm>
        </p:grpSpPr>
        <p:sp>
          <p:nvSpPr>
            <p:cNvPr id="20906" name="Freeform 45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07" name="Freeform 46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55" name="Oval 461"/>
          <p:cNvSpPr>
            <a:spLocks noChangeArrowheads="1"/>
          </p:cNvSpPr>
          <p:nvPr/>
        </p:nvSpPr>
        <p:spPr bwMode="black">
          <a:xfrm rot="-10297066">
            <a:off x="5432425" y="132397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85" name="Group 462"/>
          <p:cNvGrpSpPr>
            <a:grpSpLocks/>
          </p:cNvGrpSpPr>
          <p:nvPr/>
        </p:nvGrpSpPr>
        <p:grpSpPr bwMode="auto">
          <a:xfrm rot="-9923177">
            <a:off x="5545138" y="1250950"/>
            <a:ext cx="61912" cy="93663"/>
            <a:chOff x="256" y="2374"/>
            <a:chExt cx="68" cy="122"/>
          </a:xfrm>
        </p:grpSpPr>
        <p:sp>
          <p:nvSpPr>
            <p:cNvPr id="20904" name="Freeform 46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05" name="Freeform 46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57" name="Oval 465"/>
          <p:cNvSpPr>
            <a:spLocks noChangeArrowheads="1"/>
          </p:cNvSpPr>
          <p:nvPr/>
        </p:nvSpPr>
        <p:spPr bwMode="black">
          <a:xfrm rot="-9923177">
            <a:off x="5516563" y="1335088"/>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87" name="Group 466"/>
          <p:cNvGrpSpPr>
            <a:grpSpLocks/>
          </p:cNvGrpSpPr>
          <p:nvPr/>
        </p:nvGrpSpPr>
        <p:grpSpPr bwMode="auto">
          <a:xfrm rot="-9857075">
            <a:off x="5632450" y="1262063"/>
            <a:ext cx="63500" cy="93662"/>
            <a:chOff x="256" y="2374"/>
            <a:chExt cx="68" cy="122"/>
          </a:xfrm>
        </p:grpSpPr>
        <p:sp>
          <p:nvSpPr>
            <p:cNvPr id="20902" name="Freeform 46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03" name="Freeform 46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59" name="Oval 469"/>
          <p:cNvSpPr>
            <a:spLocks noChangeArrowheads="1"/>
          </p:cNvSpPr>
          <p:nvPr/>
        </p:nvSpPr>
        <p:spPr bwMode="black">
          <a:xfrm rot="-9857075">
            <a:off x="5602288" y="13446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89" name="Group 470"/>
          <p:cNvGrpSpPr>
            <a:grpSpLocks/>
          </p:cNvGrpSpPr>
          <p:nvPr/>
        </p:nvGrpSpPr>
        <p:grpSpPr bwMode="auto">
          <a:xfrm rot="-9857075">
            <a:off x="5726113" y="1273175"/>
            <a:ext cx="63500" cy="93663"/>
            <a:chOff x="256" y="2374"/>
            <a:chExt cx="68" cy="122"/>
          </a:xfrm>
        </p:grpSpPr>
        <p:sp>
          <p:nvSpPr>
            <p:cNvPr id="20900" name="Freeform 47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901" name="Freeform 47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61" name="Oval 473"/>
          <p:cNvSpPr>
            <a:spLocks noChangeArrowheads="1"/>
          </p:cNvSpPr>
          <p:nvPr/>
        </p:nvSpPr>
        <p:spPr bwMode="black">
          <a:xfrm rot="-9857075">
            <a:off x="5694363" y="13573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91" name="Group 474"/>
          <p:cNvGrpSpPr>
            <a:grpSpLocks/>
          </p:cNvGrpSpPr>
          <p:nvPr/>
        </p:nvGrpSpPr>
        <p:grpSpPr bwMode="auto">
          <a:xfrm rot="-9857075">
            <a:off x="5816600" y="1282700"/>
            <a:ext cx="63500" cy="93663"/>
            <a:chOff x="256" y="2374"/>
            <a:chExt cx="68" cy="122"/>
          </a:xfrm>
        </p:grpSpPr>
        <p:sp>
          <p:nvSpPr>
            <p:cNvPr id="20898" name="Freeform 475"/>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99" name="Freeform 476"/>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63" name="Oval 477"/>
          <p:cNvSpPr>
            <a:spLocks noChangeArrowheads="1"/>
          </p:cNvSpPr>
          <p:nvPr/>
        </p:nvSpPr>
        <p:spPr bwMode="black">
          <a:xfrm rot="-9857075">
            <a:off x="5784850" y="13668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93" name="Group 478"/>
          <p:cNvGrpSpPr>
            <a:grpSpLocks/>
          </p:cNvGrpSpPr>
          <p:nvPr/>
        </p:nvGrpSpPr>
        <p:grpSpPr bwMode="auto">
          <a:xfrm rot="-9857075">
            <a:off x="5903913" y="1295400"/>
            <a:ext cx="63500" cy="93663"/>
            <a:chOff x="256" y="2374"/>
            <a:chExt cx="68" cy="122"/>
          </a:xfrm>
        </p:grpSpPr>
        <p:sp>
          <p:nvSpPr>
            <p:cNvPr id="20896" name="Freeform 479"/>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97" name="Freeform 480"/>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65" name="Oval 481"/>
          <p:cNvSpPr>
            <a:spLocks noChangeArrowheads="1"/>
          </p:cNvSpPr>
          <p:nvPr/>
        </p:nvSpPr>
        <p:spPr bwMode="black">
          <a:xfrm rot="-9857075">
            <a:off x="5872163" y="13795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95" name="Group 482"/>
          <p:cNvGrpSpPr>
            <a:grpSpLocks/>
          </p:cNvGrpSpPr>
          <p:nvPr/>
        </p:nvGrpSpPr>
        <p:grpSpPr bwMode="auto">
          <a:xfrm rot="-9857075">
            <a:off x="5988050" y="1308100"/>
            <a:ext cx="63500" cy="93663"/>
            <a:chOff x="256" y="2374"/>
            <a:chExt cx="68" cy="122"/>
          </a:xfrm>
        </p:grpSpPr>
        <p:sp>
          <p:nvSpPr>
            <p:cNvPr id="20894" name="Freeform 483"/>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95" name="Freeform 484"/>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67" name="Oval 485"/>
          <p:cNvSpPr>
            <a:spLocks noChangeArrowheads="1"/>
          </p:cNvSpPr>
          <p:nvPr/>
        </p:nvSpPr>
        <p:spPr bwMode="black">
          <a:xfrm rot="-9857075">
            <a:off x="5956300" y="1392238"/>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97" name="Group 486"/>
          <p:cNvGrpSpPr>
            <a:grpSpLocks/>
          </p:cNvGrpSpPr>
          <p:nvPr/>
        </p:nvGrpSpPr>
        <p:grpSpPr bwMode="auto">
          <a:xfrm rot="-9857075">
            <a:off x="6076950" y="1323975"/>
            <a:ext cx="61913" cy="93663"/>
            <a:chOff x="256" y="2374"/>
            <a:chExt cx="68" cy="122"/>
          </a:xfrm>
        </p:grpSpPr>
        <p:sp>
          <p:nvSpPr>
            <p:cNvPr id="20892" name="Freeform 487"/>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93" name="Freeform 488"/>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69" name="Oval 489"/>
          <p:cNvSpPr>
            <a:spLocks noChangeArrowheads="1"/>
          </p:cNvSpPr>
          <p:nvPr/>
        </p:nvSpPr>
        <p:spPr bwMode="black">
          <a:xfrm rot="-9857075">
            <a:off x="6045200" y="1408113"/>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799" name="Group 490"/>
          <p:cNvGrpSpPr>
            <a:grpSpLocks/>
          </p:cNvGrpSpPr>
          <p:nvPr/>
        </p:nvGrpSpPr>
        <p:grpSpPr bwMode="auto">
          <a:xfrm rot="-9595178">
            <a:off x="6165850" y="1341438"/>
            <a:ext cx="63500" cy="93662"/>
            <a:chOff x="256" y="2374"/>
            <a:chExt cx="68" cy="122"/>
          </a:xfrm>
        </p:grpSpPr>
        <p:sp>
          <p:nvSpPr>
            <p:cNvPr id="20890" name="Freeform 491"/>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91" name="Freeform 492"/>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71" name="Oval 493"/>
          <p:cNvSpPr>
            <a:spLocks noChangeArrowheads="1"/>
          </p:cNvSpPr>
          <p:nvPr/>
        </p:nvSpPr>
        <p:spPr bwMode="black">
          <a:xfrm rot="-9595178">
            <a:off x="6129338" y="14224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sp>
        <p:nvSpPr>
          <p:cNvPr id="20772" name="Freeform 494"/>
          <p:cNvSpPr>
            <a:spLocks/>
          </p:cNvSpPr>
          <p:nvPr/>
        </p:nvSpPr>
        <p:spPr bwMode="black">
          <a:xfrm rot="-9595178">
            <a:off x="6278563" y="1360488"/>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73" name="Freeform 495"/>
          <p:cNvSpPr>
            <a:spLocks/>
          </p:cNvSpPr>
          <p:nvPr/>
        </p:nvSpPr>
        <p:spPr bwMode="black">
          <a:xfrm rot="-9595178">
            <a:off x="6253163" y="1350963"/>
            <a:ext cx="36512" cy="93662"/>
          </a:xfrm>
          <a:custGeom>
            <a:avLst/>
            <a:gdLst>
              <a:gd name="T0" fmla="*/ 2147483647 w 45"/>
              <a:gd name="T1" fmla="*/ 0 h 141"/>
              <a:gd name="T2" fmla="*/ 2147483647 w 45"/>
              <a:gd name="T3" fmla="*/ 2147483647 h 141"/>
              <a:gd name="T4" fmla="*/ 2147483647 w 45"/>
              <a:gd name="T5" fmla="*/ 2147483647 h 141"/>
              <a:gd name="T6" fmla="*/ 2147483647 w 45"/>
              <a:gd name="T7" fmla="*/ 2147483647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774" name="Oval 496"/>
          <p:cNvSpPr>
            <a:spLocks noChangeArrowheads="1"/>
          </p:cNvSpPr>
          <p:nvPr/>
        </p:nvSpPr>
        <p:spPr bwMode="black">
          <a:xfrm rot="-9595178">
            <a:off x="6218238" y="143827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01" name="Group 497"/>
          <p:cNvGrpSpPr>
            <a:grpSpLocks/>
          </p:cNvGrpSpPr>
          <p:nvPr/>
        </p:nvGrpSpPr>
        <p:grpSpPr bwMode="auto">
          <a:xfrm rot="-9595178">
            <a:off x="6340475" y="1376363"/>
            <a:ext cx="63500" cy="93662"/>
            <a:chOff x="256" y="2374"/>
            <a:chExt cx="68" cy="122"/>
          </a:xfrm>
        </p:grpSpPr>
        <p:sp>
          <p:nvSpPr>
            <p:cNvPr id="20888" name="Freeform 49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89" name="Freeform 49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76" name="Oval 500"/>
          <p:cNvSpPr>
            <a:spLocks noChangeArrowheads="1"/>
          </p:cNvSpPr>
          <p:nvPr/>
        </p:nvSpPr>
        <p:spPr bwMode="black">
          <a:xfrm rot="-9595178">
            <a:off x="6305550" y="14557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03" name="Group 501"/>
          <p:cNvGrpSpPr>
            <a:grpSpLocks/>
          </p:cNvGrpSpPr>
          <p:nvPr/>
        </p:nvGrpSpPr>
        <p:grpSpPr bwMode="auto">
          <a:xfrm rot="-9595178">
            <a:off x="6429375" y="1392238"/>
            <a:ext cx="63500" cy="93662"/>
            <a:chOff x="256" y="2374"/>
            <a:chExt cx="68" cy="122"/>
          </a:xfrm>
        </p:grpSpPr>
        <p:sp>
          <p:nvSpPr>
            <p:cNvPr id="20886" name="Freeform 50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87" name="Freeform 50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78" name="Oval 504"/>
          <p:cNvSpPr>
            <a:spLocks noChangeArrowheads="1"/>
          </p:cNvSpPr>
          <p:nvPr/>
        </p:nvSpPr>
        <p:spPr bwMode="black">
          <a:xfrm rot="-9595178">
            <a:off x="6392863" y="14732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05" name="Group 505"/>
          <p:cNvGrpSpPr>
            <a:grpSpLocks/>
          </p:cNvGrpSpPr>
          <p:nvPr/>
        </p:nvGrpSpPr>
        <p:grpSpPr bwMode="auto">
          <a:xfrm rot="-9595178">
            <a:off x="6518275" y="1414463"/>
            <a:ext cx="63500" cy="93662"/>
            <a:chOff x="256" y="2374"/>
            <a:chExt cx="68" cy="122"/>
          </a:xfrm>
        </p:grpSpPr>
        <p:sp>
          <p:nvSpPr>
            <p:cNvPr id="20884" name="Freeform 50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85" name="Freeform 50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80" name="Oval 508"/>
          <p:cNvSpPr>
            <a:spLocks noChangeArrowheads="1"/>
          </p:cNvSpPr>
          <p:nvPr/>
        </p:nvSpPr>
        <p:spPr bwMode="black">
          <a:xfrm rot="-9595178">
            <a:off x="6483350" y="1493838"/>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06" name="Group 509"/>
          <p:cNvGrpSpPr>
            <a:grpSpLocks/>
          </p:cNvGrpSpPr>
          <p:nvPr/>
        </p:nvGrpSpPr>
        <p:grpSpPr bwMode="auto">
          <a:xfrm rot="-9595178">
            <a:off x="6608763" y="1435100"/>
            <a:ext cx="63500" cy="93663"/>
            <a:chOff x="256" y="2374"/>
            <a:chExt cx="68" cy="122"/>
          </a:xfrm>
        </p:grpSpPr>
        <p:sp>
          <p:nvSpPr>
            <p:cNvPr id="20882" name="Freeform 51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83" name="Freeform 51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82" name="Oval 512"/>
          <p:cNvSpPr>
            <a:spLocks noChangeArrowheads="1"/>
          </p:cNvSpPr>
          <p:nvPr/>
        </p:nvSpPr>
        <p:spPr bwMode="black">
          <a:xfrm rot="-9595178">
            <a:off x="6573838" y="15144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07" name="Group 513"/>
          <p:cNvGrpSpPr>
            <a:grpSpLocks/>
          </p:cNvGrpSpPr>
          <p:nvPr/>
        </p:nvGrpSpPr>
        <p:grpSpPr bwMode="auto">
          <a:xfrm rot="-9595178">
            <a:off x="6697663" y="1455738"/>
            <a:ext cx="63500" cy="93662"/>
            <a:chOff x="256" y="2374"/>
            <a:chExt cx="68" cy="122"/>
          </a:xfrm>
        </p:grpSpPr>
        <p:sp>
          <p:nvSpPr>
            <p:cNvPr id="20880" name="Freeform 51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81" name="Freeform 51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84" name="Oval 516"/>
          <p:cNvSpPr>
            <a:spLocks noChangeArrowheads="1"/>
          </p:cNvSpPr>
          <p:nvPr/>
        </p:nvSpPr>
        <p:spPr bwMode="black">
          <a:xfrm rot="-9595178">
            <a:off x="6662738" y="1535113"/>
            <a:ext cx="92075"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08" name="Group 517"/>
          <p:cNvGrpSpPr>
            <a:grpSpLocks/>
          </p:cNvGrpSpPr>
          <p:nvPr/>
        </p:nvGrpSpPr>
        <p:grpSpPr bwMode="auto">
          <a:xfrm rot="-9455682">
            <a:off x="6789738" y="1474788"/>
            <a:ext cx="61912" cy="93662"/>
            <a:chOff x="256" y="2374"/>
            <a:chExt cx="68" cy="122"/>
          </a:xfrm>
        </p:grpSpPr>
        <p:sp>
          <p:nvSpPr>
            <p:cNvPr id="20878" name="Freeform 51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79" name="Freeform 51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86" name="Oval 520"/>
          <p:cNvSpPr>
            <a:spLocks noChangeArrowheads="1"/>
          </p:cNvSpPr>
          <p:nvPr/>
        </p:nvSpPr>
        <p:spPr bwMode="black">
          <a:xfrm rot="-9455682">
            <a:off x="6751638" y="1554163"/>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09" name="Group 521"/>
          <p:cNvGrpSpPr>
            <a:grpSpLocks/>
          </p:cNvGrpSpPr>
          <p:nvPr/>
        </p:nvGrpSpPr>
        <p:grpSpPr bwMode="auto">
          <a:xfrm rot="-9455682">
            <a:off x="6877050" y="1495425"/>
            <a:ext cx="61913" cy="93663"/>
            <a:chOff x="256" y="2374"/>
            <a:chExt cx="68" cy="122"/>
          </a:xfrm>
        </p:grpSpPr>
        <p:sp>
          <p:nvSpPr>
            <p:cNvPr id="20876" name="Freeform 52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77" name="Freeform 52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88" name="Oval 524"/>
          <p:cNvSpPr>
            <a:spLocks noChangeArrowheads="1"/>
          </p:cNvSpPr>
          <p:nvPr/>
        </p:nvSpPr>
        <p:spPr bwMode="black">
          <a:xfrm rot="-9455682">
            <a:off x="6837363" y="1576388"/>
            <a:ext cx="90487"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0" name="Group 525"/>
          <p:cNvGrpSpPr>
            <a:grpSpLocks/>
          </p:cNvGrpSpPr>
          <p:nvPr/>
        </p:nvGrpSpPr>
        <p:grpSpPr bwMode="auto">
          <a:xfrm rot="-9455682">
            <a:off x="6961188" y="1520825"/>
            <a:ext cx="63500" cy="93663"/>
            <a:chOff x="256" y="2374"/>
            <a:chExt cx="68" cy="122"/>
          </a:xfrm>
        </p:grpSpPr>
        <p:sp>
          <p:nvSpPr>
            <p:cNvPr id="20874" name="Freeform 52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75" name="Freeform 52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90" name="Oval 528"/>
          <p:cNvSpPr>
            <a:spLocks noChangeArrowheads="1"/>
          </p:cNvSpPr>
          <p:nvPr/>
        </p:nvSpPr>
        <p:spPr bwMode="black">
          <a:xfrm rot="-9455682">
            <a:off x="6923088" y="1600200"/>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1" name="Group 529"/>
          <p:cNvGrpSpPr>
            <a:grpSpLocks/>
          </p:cNvGrpSpPr>
          <p:nvPr/>
        </p:nvGrpSpPr>
        <p:grpSpPr bwMode="auto">
          <a:xfrm rot="-9455682">
            <a:off x="7050088" y="1549400"/>
            <a:ext cx="63500" cy="93663"/>
            <a:chOff x="256" y="2374"/>
            <a:chExt cx="68" cy="122"/>
          </a:xfrm>
        </p:grpSpPr>
        <p:sp>
          <p:nvSpPr>
            <p:cNvPr id="20872" name="Freeform 53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73" name="Freeform 53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92" name="Oval 532"/>
          <p:cNvSpPr>
            <a:spLocks noChangeArrowheads="1"/>
          </p:cNvSpPr>
          <p:nvPr/>
        </p:nvSpPr>
        <p:spPr bwMode="black">
          <a:xfrm rot="-9455682">
            <a:off x="7011988" y="1628775"/>
            <a:ext cx="92075" cy="90488"/>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2" name="Group 533"/>
          <p:cNvGrpSpPr>
            <a:grpSpLocks/>
          </p:cNvGrpSpPr>
          <p:nvPr/>
        </p:nvGrpSpPr>
        <p:grpSpPr bwMode="auto">
          <a:xfrm rot="-9261300">
            <a:off x="7143750" y="1571625"/>
            <a:ext cx="63500" cy="93663"/>
            <a:chOff x="256" y="2374"/>
            <a:chExt cx="68" cy="122"/>
          </a:xfrm>
        </p:grpSpPr>
        <p:sp>
          <p:nvSpPr>
            <p:cNvPr id="20870" name="Freeform 53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71" name="Freeform 53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94" name="Oval 536"/>
          <p:cNvSpPr>
            <a:spLocks noChangeArrowheads="1"/>
          </p:cNvSpPr>
          <p:nvPr/>
        </p:nvSpPr>
        <p:spPr bwMode="black">
          <a:xfrm rot="-9261300">
            <a:off x="7099300" y="16510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3" name="Group 537"/>
          <p:cNvGrpSpPr>
            <a:grpSpLocks/>
          </p:cNvGrpSpPr>
          <p:nvPr/>
        </p:nvGrpSpPr>
        <p:grpSpPr bwMode="auto">
          <a:xfrm rot="-9397066">
            <a:off x="7224713" y="1597025"/>
            <a:ext cx="63500" cy="93663"/>
            <a:chOff x="256" y="2374"/>
            <a:chExt cx="68" cy="122"/>
          </a:xfrm>
        </p:grpSpPr>
        <p:sp>
          <p:nvSpPr>
            <p:cNvPr id="20868" name="Freeform 538"/>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69" name="Freeform 539"/>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96" name="Oval 540"/>
          <p:cNvSpPr>
            <a:spLocks noChangeArrowheads="1"/>
          </p:cNvSpPr>
          <p:nvPr/>
        </p:nvSpPr>
        <p:spPr bwMode="black">
          <a:xfrm rot="-9397066">
            <a:off x="7183438" y="1676400"/>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4" name="Group 541"/>
          <p:cNvGrpSpPr>
            <a:grpSpLocks/>
          </p:cNvGrpSpPr>
          <p:nvPr/>
        </p:nvGrpSpPr>
        <p:grpSpPr bwMode="auto">
          <a:xfrm rot="-9397066">
            <a:off x="7312025" y="1620838"/>
            <a:ext cx="63500" cy="93662"/>
            <a:chOff x="256" y="2374"/>
            <a:chExt cx="68" cy="122"/>
          </a:xfrm>
        </p:grpSpPr>
        <p:sp>
          <p:nvSpPr>
            <p:cNvPr id="20866" name="Freeform 542"/>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67" name="Freeform 543"/>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798" name="Oval 544"/>
          <p:cNvSpPr>
            <a:spLocks noChangeArrowheads="1"/>
          </p:cNvSpPr>
          <p:nvPr/>
        </p:nvSpPr>
        <p:spPr bwMode="black">
          <a:xfrm rot="-9397066">
            <a:off x="7270750" y="1700213"/>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5" name="Group 545"/>
          <p:cNvGrpSpPr>
            <a:grpSpLocks/>
          </p:cNvGrpSpPr>
          <p:nvPr/>
        </p:nvGrpSpPr>
        <p:grpSpPr bwMode="auto">
          <a:xfrm rot="-9397066">
            <a:off x="7397750" y="1651000"/>
            <a:ext cx="61913" cy="93663"/>
            <a:chOff x="256" y="2374"/>
            <a:chExt cx="68" cy="122"/>
          </a:xfrm>
        </p:grpSpPr>
        <p:sp>
          <p:nvSpPr>
            <p:cNvPr id="20864" name="Freeform 546"/>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65" name="Freeform 547"/>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800" name="Oval 548"/>
          <p:cNvSpPr>
            <a:spLocks noChangeArrowheads="1"/>
          </p:cNvSpPr>
          <p:nvPr/>
        </p:nvSpPr>
        <p:spPr bwMode="black">
          <a:xfrm rot="-9397066">
            <a:off x="7356475" y="1730375"/>
            <a:ext cx="90488"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6" name="Group 549"/>
          <p:cNvGrpSpPr>
            <a:grpSpLocks/>
          </p:cNvGrpSpPr>
          <p:nvPr/>
        </p:nvGrpSpPr>
        <p:grpSpPr bwMode="auto">
          <a:xfrm rot="-9397066">
            <a:off x="7488238" y="1682750"/>
            <a:ext cx="61912" cy="93663"/>
            <a:chOff x="256" y="2374"/>
            <a:chExt cx="68" cy="122"/>
          </a:xfrm>
        </p:grpSpPr>
        <p:sp>
          <p:nvSpPr>
            <p:cNvPr id="20862" name="Freeform 550"/>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63" name="Freeform 551"/>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802" name="Oval 552"/>
          <p:cNvSpPr>
            <a:spLocks noChangeArrowheads="1"/>
          </p:cNvSpPr>
          <p:nvPr/>
        </p:nvSpPr>
        <p:spPr bwMode="black">
          <a:xfrm rot="-9397066">
            <a:off x="7446963" y="1760538"/>
            <a:ext cx="90487" cy="90487"/>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7" name="Group 553"/>
          <p:cNvGrpSpPr>
            <a:grpSpLocks/>
          </p:cNvGrpSpPr>
          <p:nvPr/>
        </p:nvGrpSpPr>
        <p:grpSpPr bwMode="auto">
          <a:xfrm rot="-9397066">
            <a:off x="7572375" y="1708150"/>
            <a:ext cx="63500" cy="93663"/>
            <a:chOff x="256" y="2374"/>
            <a:chExt cx="68" cy="122"/>
          </a:xfrm>
        </p:grpSpPr>
        <p:sp>
          <p:nvSpPr>
            <p:cNvPr id="20860" name="Freeform 554"/>
            <p:cNvSpPr>
              <a:spLocks/>
            </p:cNvSpPr>
            <p:nvPr/>
          </p:nvSpPr>
          <p:spPr bwMode="black">
            <a:xfrm>
              <a:off x="256"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sp>
          <p:nvSpPr>
            <p:cNvPr id="20861" name="Freeform 555"/>
            <p:cNvSpPr>
              <a:spLocks/>
            </p:cNvSpPr>
            <p:nvPr/>
          </p:nvSpPr>
          <p:spPr bwMode="black">
            <a:xfrm>
              <a:off x="285" y="2374"/>
              <a:ext cx="39" cy="122"/>
            </a:xfrm>
            <a:custGeom>
              <a:avLst/>
              <a:gdLst>
                <a:gd name="T0" fmla="*/ 3 w 45"/>
                <a:gd name="T1" fmla="*/ 0 h 141"/>
                <a:gd name="T2" fmla="*/ 3 w 45"/>
                <a:gd name="T3" fmla="*/ 3 h 141"/>
                <a:gd name="T4" fmla="*/ 3 w 45"/>
                <a:gd name="T5" fmla="*/ 8 h 141"/>
                <a:gd name="T6" fmla="*/ 3 w 45"/>
                <a:gd name="T7" fmla="*/ 12 h 141"/>
                <a:gd name="T8" fmla="*/ 0 60000 65536"/>
                <a:gd name="T9" fmla="*/ 0 60000 65536"/>
                <a:gd name="T10" fmla="*/ 0 60000 65536"/>
                <a:gd name="T11" fmla="*/ 0 60000 65536"/>
                <a:gd name="T12" fmla="*/ 0 w 45"/>
                <a:gd name="T13" fmla="*/ 0 h 141"/>
                <a:gd name="T14" fmla="*/ 45 w 45"/>
                <a:gd name="T15" fmla="*/ 141 h 141"/>
              </a:gdLst>
              <a:ahLst/>
              <a:cxnLst>
                <a:cxn ang="T8">
                  <a:pos x="T0" y="T1"/>
                </a:cxn>
                <a:cxn ang="T9">
                  <a:pos x="T2" y="T3"/>
                </a:cxn>
                <a:cxn ang="T10">
                  <a:pos x="T4" y="T5"/>
                </a:cxn>
                <a:cxn ang="T11">
                  <a:pos x="T6" y="T7"/>
                </a:cxn>
              </a:cxnLst>
              <a:rect l="T12" t="T13" r="T14" b="T15"/>
              <a:pathLst>
                <a:path w="45" h="141">
                  <a:moveTo>
                    <a:pt x="23" y="0"/>
                  </a:moveTo>
                  <a:cubicBezTo>
                    <a:pt x="20" y="6"/>
                    <a:pt x="0" y="11"/>
                    <a:pt x="3" y="37"/>
                  </a:cubicBezTo>
                  <a:cubicBezTo>
                    <a:pt x="6" y="63"/>
                    <a:pt x="39" y="61"/>
                    <a:pt x="42" y="95"/>
                  </a:cubicBezTo>
                  <a:cubicBezTo>
                    <a:pt x="45" y="129"/>
                    <a:pt x="21" y="131"/>
                    <a:pt x="15" y="141"/>
                  </a:cubicBezTo>
                </a:path>
              </a:pathLst>
            </a:custGeom>
            <a:noFill/>
            <a:ln w="12700">
              <a:solidFill>
                <a:schemeClr val="tx1"/>
              </a:solidFill>
              <a:round/>
              <a:headEnd/>
              <a:tailEnd/>
            </a:ln>
          </p:spPr>
          <p:txBody>
            <a:bodyPr/>
            <a:lstStyle/>
            <a:p>
              <a:endParaRPr lang="en-US"/>
            </a:p>
          </p:txBody>
        </p:sp>
      </p:grpSp>
      <p:sp>
        <p:nvSpPr>
          <p:cNvPr id="20804" name="Oval 556"/>
          <p:cNvSpPr>
            <a:spLocks noChangeArrowheads="1"/>
          </p:cNvSpPr>
          <p:nvPr/>
        </p:nvSpPr>
        <p:spPr bwMode="black">
          <a:xfrm rot="-9397066">
            <a:off x="7531100" y="1787525"/>
            <a:ext cx="92075" cy="92075"/>
          </a:xfrm>
          <a:prstGeom prst="ellipse">
            <a:avLst/>
          </a:prstGeom>
          <a:solidFill>
            <a:srgbClr val="FFFF99"/>
          </a:solidFill>
          <a:ln w="19050">
            <a:noFill/>
            <a:round/>
            <a:headEnd/>
            <a:tailEnd/>
          </a:ln>
        </p:spPr>
        <p:txBody>
          <a:bodyPr wrap="none" anchor="ctr"/>
          <a:lstStyle/>
          <a:p>
            <a:endParaRPr lang="en-GB">
              <a:latin typeface="Corbel" pitchFamily="34" charset="0"/>
            </a:endParaRPr>
          </a:p>
        </p:txBody>
      </p:sp>
      <p:grpSp>
        <p:nvGrpSpPr>
          <p:cNvPr id="20818" name="Group 557"/>
          <p:cNvGrpSpPr>
            <a:grpSpLocks/>
          </p:cNvGrpSpPr>
          <p:nvPr/>
        </p:nvGrpSpPr>
        <p:grpSpPr bwMode="auto">
          <a:xfrm>
            <a:off x="4217988" y="2003425"/>
            <a:ext cx="349250" cy="200025"/>
            <a:chOff x="3952" y="3200"/>
            <a:chExt cx="220" cy="126"/>
          </a:xfrm>
        </p:grpSpPr>
        <p:sp>
          <p:nvSpPr>
            <p:cNvPr id="20858" name="Oval 558"/>
            <p:cNvSpPr>
              <a:spLocks noChangeArrowheads="1"/>
            </p:cNvSpPr>
            <p:nvPr/>
          </p:nvSpPr>
          <p:spPr bwMode="auto">
            <a:xfrm>
              <a:off x="4003" y="3209"/>
              <a:ext cx="95" cy="95"/>
            </a:xfrm>
            <a:prstGeom prst="ellipse">
              <a:avLst/>
            </a:prstGeom>
            <a:gradFill rotWithShape="1">
              <a:gsLst>
                <a:gs pos="0">
                  <a:srgbClr val="A96587"/>
                </a:gs>
                <a:gs pos="50000">
                  <a:srgbClr val="FF99CC"/>
                </a:gs>
                <a:gs pos="100000">
                  <a:srgbClr val="A96587"/>
                </a:gs>
              </a:gsLst>
              <a:lin ang="5400000" scaled="1"/>
            </a:gradFill>
            <a:ln w="9525">
              <a:solidFill>
                <a:schemeClr val="bg1"/>
              </a:solidFill>
              <a:round/>
              <a:headEnd/>
              <a:tailEnd/>
            </a:ln>
          </p:spPr>
          <p:txBody>
            <a:bodyPr wrap="none" anchor="ctr"/>
            <a:lstStyle/>
            <a:p>
              <a:endParaRPr lang="en-GB">
                <a:latin typeface="Corbel" pitchFamily="34" charset="0"/>
              </a:endParaRPr>
            </a:p>
          </p:txBody>
        </p:sp>
        <p:sp>
          <p:nvSpPr>
            <p:cNvPr id="20859" name="Text Box 559"/>
            <p:cNvSpPr txBox="1">
              <a:spLocks noChangeArrowheads="1"/>
            </p:cNvSpPr>
            <p:nvPr/>
          </p:nvSpPr>
          <p:spPr bwMode="auto">
            <a:xfrm>
              <a:off x="3952" y="3200"/>
              <a:ext cx="220" cy="126"/>
            </a:xfrm>
            <a:prstGeom prst="rect">
              <a:avLst/>
            </a:prstGeom>
            <a:noFill/>
            <a:ln w="19050">
              <a:noFill/>
              <a:miter lim="800000"/>
              <a:headEnd/>
              <a:tailEnd/>
            </a:ln>
          </p:spPr>
          <p:txBody>
            <a:bodyPr wrap="none">
              <a:spAutoFit/>
            </a:bodyPr>
            <a:lstStyle/>
            <a:p>
              <a:pPr algn="ctr"/>
              <a:r>
                <a:rPr lang="en-US" sz="700" b="1">
                  <a:solidFill>
                    <a:schemeClr val="bg1"/>
                  </a:solidFill>
                  <a:latin typeface="Corbel" pitchFamily="34" charset="0"/>
                </a:rPr>
                <a:t>ATP</a:t>
              </a:r>
            </a:p>
          </p:txBody>
        </p:sp>
      </p:grpSp>
      <p:grpSp>
        <p:nvGrpSpPr>
          <p:cNvPr id="20819" name="Group 560"/>
          <p:cNvGrpSpPr>
            <a:grpSpLocks/>
          </p:cNvGrpSpPr>
          <p:nvPr/>
        </p:nvGrpSpPr>
        <p:grpSpPr bwMode="auto">
          <a:xfrm>
            <a:off x="4545013" y="2003425"/>
            <a:ext cx="349250" cy="200025"/>
            <a:chOff x="3952" y="3200"/>
            <a:chExt cx="220" cy="126"/>
          </a:xfrm>
        </p:grpSpPr>
        <p:sp>
          <p:nvSpPr>
            <p:cNvPr id="20856" name="Oval 561"/>
            <p:cNvSpPr>
              <a:spLocks noChangeArrowheads="1"/>
            </p:cNvSpPr>
            <p:nvPr/>
          </p:nvSpPr>
          <p:spPr bwMode="auto">
            <a:xfrm>
              <a:off x="4003" y="3209"/>
              <a:ext cx="95" cy="95"/>
            </a:xfrm>
            <a:prstGeom prst="ellipse">
              <a:avLst/>
            </a:prstGeom>
            <a:gradFill rotWithShape="1">
              <a:gsLst>
                <a:gs pos="0">
                  <a:srgbClr val="A96587"/>
                </a:gs>
                <a:gs pos="50000">
                  <a:srgbClr val="FF99CC"/>
                </a:gs>
                <a:gs pos="100000">
                  <a:srgbClr val="A96587"/>
                </a:gs>
              </a:gsLst>
              <a:lin ang="5400000" scaled="1"/>
            </a:gradFill>
            <a:ln w="9525">
              <a:solidFill>
                <a:schemeClr val="bg1"/>
              </a:solidFill>
              <a:round/>
              <a:headEnd/>
              <a:tailEnd/>
            </a:ln>
          </p:spPr>
          <p:txBody>
            <a:bodyPr wrap="none" anchor="ctr"/>
            <a:lstStyle/>
            <a:p>
              <a:endParaRPr lang="en-GB">
                <a:latin typeface="Corbel" pitchFamily="34" charset="0"/>
              </a:endParaRPr>
            </a:p>
          </p:txBody>
        </p:sp>
        <p:sp>
          <p:nvSpPr>
            <p:cNvPr id="20857" name="Text Box 562"/>
            <p:cNvSpPr txBox="1">
              <a:spLocks noChangeArrowheads="1"/>
            </p:cNvSpPr>
            <p:nvPr/>
          </p:nvSpPr>
          <p:spPr bwMode="auto">
            <a:xfrm>
              <a:off x="3952" y="3200"/>
              <a:ext cx="220" cy="126"/>
            </a:xfrm>
            <a:prstGeom prst="rect">
              <a:avLst/>
            </a:prstGeom>
            <a:noFill/>
            <a:ln w="19050">
              <a:noFill/>
              <a:miter lim="800000"/>
              <a:headEnd/>
              <a:tailEnd/>
            </a:ln>
          </p:spPr>
          <p:txBody>
            <a:bodyPr wrap="none">
              <a:spAutoFit/>
            </a:bodyPr>
            <a:lstStyle/>
            <a:p>
              <a:pPr algn="ctr"/>
              <a:r>
                <a:rPr lang="en-US" sz="700" b="1">
                  <a:solidFill>
                    <a:schemeClr val="bg1"/>
                  </a:solidFill>
                  <a:latin typeface="Corbel" pitchFamily="34" charset="0"/>
                </a:rPr>
                <a:t>ATP</a:t>
              </a:r>
              <a:endParaRPr lang="en-US" sz="800" b="1">
                <a:solidFill>
                  <a:schemeClr val="bg1"/>
                </a:solidFill>
                <a:latin typeface="Corbel" pitchFamily="34" charset="0"/>
              </a:endParaRPr>
            </a:p>
          </p:txBody>
        </p:sp>
      </p:grpSp>
      <p:grpSp>
        <p:nvGrpSpPr>
          <p:cNvPr id="20820" name="Group 564"/>
          <p:cNvGrpSpPr>
            <a:grpSpLocks/>
          </p:cNvGrpSpPr>
          <p:nvPr/>
        </p:nvGrpSpPr>
        <p:grpSpPr bwMode="auto">
          <a:xfrm>
            <a:off x="2359025" y="2589213"/>
            <a:ext cx="4414838" cy="1262062"/>
            <a:chOff x="1486" y="1631"/>
            <a:chExt cx="2781" cy="795"/>
          </a:xfrm>
        </p:grpSpPr>
        <p:sp>
          <p:nvSpPr>
            <p:cNvPr id="20843" name="Text Box 565"/>
            <p:cNvSpPr txBox="1">
              <a:spLocks noChangeArrowheads="1"/>
            </p:cNvSpPr>
            <p:nvPr/>
          </p:nvSpPr>
          <p:spPr bwMode="auto">
            <a:xfrm>
              <a:off x="3691" y="2119"/>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Akt</a:t>
              </a:r>
            </a:p>
          </p:txBody>
        </p:sp>
        <p:grpSp>
          <p:nvGrpSpPr>
            <p:cNvPr id="20821" name="Group 566"/>
            <p:cNvGrpSpPr>
              <a:grpSpLocks/>
            </p:cNvGrpSpPr>
            <p:nvPr/>
          </p:nvGrpSpPr>
          <p:grpSpPr bwMode="auto">
            <a:xfrm>
              <a:off x="1486" y="1631"/>
              <a:ext cx="2781" cy="795"/>
              <a:chOff x="1486" y="1631"/>
              <a:chExt cx="2781" cy="795"/>
            </a:xfrm>
          </p:grpSpPr>
          <p:cxnSp>
            <p:nvCxnSpPr>
              <p:cNvPr id="20845" name="AutoShape 567"/>
              <p:cNvCxnSpPr>
                <a:cxnSpLocks noChangeShapeType="1"/>
                <a:endCxn id="20849" idx="0"/>
              </p:cNvCxnSpPr>
              <p:nvPr/>
            </p:nvCxnSpPr>
            <p:spPr bwMode="auto">
              <a:xfrm>
                <a:off x="2879" y="1720"/>
                <a:ext cx="1100" cy="22"/>
              </a:xfrm>
              <a:prstGeom prst="bentConnector2">
                <a:avLst/>
              </a:prstGeom>
              <a:noFill/>
              <a:ln w="19050">
                <a:solidFill>
                  <a:schemeClr val="tx1"/>
                </a:solidFill>
                <a:miter lim="800000"/>
                <a:headEnd/>
                <a:tailEnd/>
              </a:ln>
            </p:spPr>
          </p:cxnSp>
          <p:grpSp>
            <p:nvGrpSpPr>
              <p:cNvPr id="20822" name="Group 568"/>
              <p:cNvGrpSpPr>
                <a:grpSpLocks/>
              </p:cNvGrpSpPr>
              <p:nvPr/>
            </p:nvGrpSpPr>
            <p:grpSpPr bwMode="auto">
              <a:xfrm>
                <a:off x="1486" y="1631"/>
                <a:ext cx="2781" cy="795"/>
                <a:chOff x="1486" y="1631"/>
                <a:chExt cx="2781" cy="795"/>
              </a:xfrm>
            </p:grpSpPr>
            <p:sp>
              <p:nvSpPr>
                <p:cNvPr id="20847" name="Text Box 569"/>
                <p:cNvSpPr txBox="1">
                  <a:spLocks noChangeArrowheads="1"/>
                </p:cNvSpPr>
                <p:nvPr/>
              </p:nvSpPr>
              <p:spPr bwMode="auto">
                <a:xfrm>
                  <a:off x="1486" y="2120"/>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STAT</a:t>
                  </a:r>
                </a:p>
              </p:txBody>
            </p:sp>
            <p:sp>
              <p:nvSpPr>
                <p:cNvPr id="20848" name="Text Box 570"/>
                <p:cNvSpPr txBox="1">
                  <a:spLocks noChangeArrowheads="1"/>
                </p:cNvSpPr>
                <p:nvPr/>
              </p:nvSpPr>
              <p:spPr bwMode="auto">
                <a:xfrm>
                  <a:off x="2588" y="1791"/>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MAPK</a:t>
                  </a:r>
                </a:p>
              </p:txBody>
            </p:sp>
            <p:sp>
              <p:nvSpPr>
                <p:cNvPr id="20849" name="Text Box 571"/>
                <p:cNvSpPr txBox="1">
                  <a:spLocks noChangeArrowheads="1"/>
                </p:cNvSpPr>
                <p:nvPr/>
              </p:nvSpPr>
              <p:spPr bwMode="auto">
                <a:xfrm>
                  <a:off x="3691" y="1742"/>
                  <a:ext cx="576" cy="115"/>
                </a:xfrm>
                <a:prstGeom prst="rect">
                  <a:avLst/>
                </a:prstGeom>
                <a:noFill/>
                <a:ln w="19050">
                  <a:solidFill>
                    <a:schemeClr val="tx1"/>
                  </a:solidFill>
                  <a:miter lim="800000"/>
                  <a:headEnd/>
                  <a:tailEnd/>
                </a:ln>
              </p:spPr>
              <p:txBody>
                <a:bodyPr wrap="none" anchor="ctr"/>
                <a:lstStyle/>
                <a:p>
                  <a:pPr algn="ctr"/>
                  <a:r>
                    <a:rPr lang="en-US" sz="1400" b="1">
                      <a:latin typeface="Corbel" pitchFamily="34" charset="0"/>
                    </a:rPr>
                    <a:t>PI3K</a:t>
                  </a:r>
                </a:p>
              </p:txBody>
            </p:sp>
            <p:cxnSp>
              <p:nvCxnSpPr>
                <p:cNvPr id="20850" name="AutoShape 572"/>
                <p:cNvCxnSpPr>
                  <a:cxnSpLocks noChangeShapeType="1"/>
                  <a:endCxn id="20848" idx="0"/>
                </p:cNvCxnSpPr>
                <p:nvPr/>
              </p:nvCxnSpPr>
              <p:spPr bwMode="auto">
                <a:xfrm>
                  <a:off x="2876" y="1631"/>
                  <a:ext cx="0" cy="160"/>
                </a:xfrm>
                <a:prstGeom prst="straightConnector1">
                  <a:avLst/>
                </a:prstGeom>
                <a:noFill/>
                <a:ln w="19050">
                  <a:solidFill>
                    <a:schemeClr val="tx1"/>
                  </a:solidFill>
                  <a:round/>
                  <a:headEnd/>
                  <a:tailEnd/>
                </a:ln>
              </p:spPr>
            </p:cxnSp>
            <p:cxnSp>
              <p:nvCxnSpPr>
                <p:cNvPr id="20851" name="AutoShape 573"/>
                <p:cNvCxnSpPr>
                  <a:cxnSpLocks noChangeShapeType="1"/>
                  <a:endCxn id="20847" idx="0"/>
                </p:cNvCxnSpPr>
                <p:nvPr/>
              </p:nvCxnSpPr>
              <p:spPr bwMode="auto">
                <a:xfrm rot="10800000" flipV="1">
                  <a:off x="1774" y="1721"/>
                  <a:ext cx="1105" cy="399"/>
                </a:xfrm>
                <a:prstGeom prst="bentConnector2">
                  <a:avLst/>
                </a:prstGeom>
                <a:noFill/>
                <a:ln w="19050">
                  <a:solidFill>
                    <a:schemeClr val="tx1"/>
                  </a:solidFill>
                  <a:miter lim="800000"/>
                  <a:headEnd/>
                  <a:tailEnd/>
                </a:ln>
              </p:spPr>
            </p:cxnSp>
            <p:cxnSp>
              <p:nvCxnSpPr>
                <p:cNvPr id="20852" name="AutoShape 574"/>
                <p:cNvCxnSpPr>
                  <a:cxnSpLocks noChangeShapeType="1"/>
                  <a:stCxn id="20849" idx="2"/>
                  <a:endCxn id="20843" idx="0"/>
                </p:cNvCxnSpPr>
                <p:nvPr/>
              </p:nvCxnSpPr>
              <p:spPr bwMode="auto">
                <a:xfrm>
                  <a:off x="3979" y="1857"/>
                  <a:ext cx="0" cy="262"/>
                </a:xfrm>
                <a:prstGeom prst="straightConnector1">
                  <a:avLst/>
                </a:prstGeom>
                <a:noFill/>
                <a:ln w="19050">
                  <a:solidFill>
                    <a:schemeClr val="tx1"/>
                  </a:solidFill>
                  <a:round/>
                  <a:headEnd/>
                  <a:tailEnd/>
                </a:ln>
              </p:spPr>
            </p:cxnSp>
            <p:sp>
              <p:nvSpPr>
                <p:cNvPr id="20853" name="Line 575"/>
                <p:cNvSpPr>
                  <a:spLocks noChangeShapeType="1"/>
                </p:cNvSpPr>
                <p:nvPr/>
              </p:nvSpPr>
              <p:spPr bwMode="auto">
                <a:xfrm>
                  <a:off x="3980" y="2273"/>
                  <a:ext cx="0" cy="145"/>
                </a:xfrm>
                <a:prstGeom prst="line">
                  <a:avLst/>
                </a:prstGeom>
                <a:noFill/>
                <a:ln w="19050">
                  <a:solidFill>
                    <a:schemeClr val="tx1"/>
                  </a:solidFill>
                  <a:round/>
                  <a:headEnd/>
                  <a:tailEnd type="triangle" w="med" len="med"/>
                </a:ln>
              </p:spPr>
              <p:txBody>
                <a:bodyPr>
                  <a:spAutoFit/>
                </a:bodyPr>
                <a:lstStyle/>
                <a:p>
                  <a:endParaRPr lang="en-US"/>
                </a:p>
              </p:txBody>
            </p:sp>
            <p:sp>
              <p:nvSpPr>
                <p:cNvPr id="20854" name="Line 576"/>
                <p:cNvSpPr>
                  <a:spLocks noChangeShapeType="1"/>
                </p:cNvSpPr>
                <p:nvPr/>
              </p:nvSpPr>
              <p:spPr bwMode="auto">
                <a:xfrm>
                  <a:off x="2879" y="1928"/>
                  <a:ext cx="0" cy="498"/>
                </a:xfrm>
                <a:prstGeom prst="line">
                  <a:avLst/>
                </a:prstGeom>
                <a:noFill/>
                <a:ln w="19050">
                  <a:solidFill>
                    <a:schemeClr val="tx1"/>
                  </a:solidFill>
                  <a:round/>
                  <a:headEnd/>
                  <a:tailEnd type="triangle" w="med" len="med"/>
                </a:ln>
              </p:spPr>
              <p:txBody>
                <a:bodyPr>
                  <a:spAutoFit/>
                </a:bodyPr>
                <a:lstStyle/>
                <a:p>
                  <a:endParaRPr lang="en-US"/>
                </a:p>
              </p:txBody>
            </p:sp>
            <p:sp>
              <p:nvSpPr>
                <p:cNvPr id="20855" name="Line 577"/>
                <p:cNvSpPr>
                  <a:spLocks noChangeShapeType="1"/>
                </p:cNvSpPr>
                <p:nvPr/>
              </p:nvSpPr>
              <p:spPr bwMode="auto">
                <a:xfrm>
                  <a:off x="1770" y="2255"/>
                  <a:ext cx="0" cy="160"/>
                </a:xfrm>
                <a:prstGeom prst="line">
                  <a:avLst/>
                </a:prstGeom>
                <a:noFill/>
                <a:ln w="19050">
                  <a:solidFill>
                    <a:schemeClr val="tx1"/>
                  </a:solidFill>
                  <a:round/>
                  <a:headEnd/>
                  <a:tailEnd type="triangle" w="med" len="med"/>
                </a:ln>
              </p:spPr>
              <p:txBody>
                <a:bodyPr>
                  <a:spAutoFit/>
                </a:bodyPr>
                <a:lstStyle/>
                <a:p>
                  <a:endParaRPr lang="en-US"/>
                </a:p>
              </p:txBody>
            </p:sp>
          </p:grpSp>
        </p:grpSp>
      </p:grpSp>
      <p:grpSp>
        <p:nvGrpSpPr>
          <p:cNvPr id="20823" name="Group 584"/>
          <p:cNvGrpSpPr>
            <a:grpSpLocks/>
          </p:cNvGrpSpPr>
          <p:nvPr/>
        </p:nvGrpSpPr>
        <p:grpSpPr bwMode="auto">
          <a:xfrm>
            <a:off x="96838" y="4764088"/>
            <a:ext cx="8939212" cy="1057275"/>
            <a:chOff x="657" y="3316"/>
            <a:chExt cx="4669" cy="666"/>
          </a:xfrm>
        </p:grpSpPr>
        <p:sp>
          <p:nvSpPr>
            <p:cNvPr id="20833" name="Text Box 585"/>
            <p:cNvSpPr txBox="1">
              <a:spLocks noChangeArrowheads="1"/>
            </p:cNvSpPr>
            <p:nvPr/>
          </p:nvSpPr>
          <p:spPr bwMode="auto">
            <a:xfrm>
              <a:off x="3829" y="3582"/>
              <a:ext cx="1497" cy="192"/>
            </a:xfrm>
            <a:prstGeom prst="rect">
              <a:avLst/>
            </a:prstGeom>
            <a:noFill/>
            <a:ln w="19050">
              <a:noFill/>
              <a:miter lim="800000"/>
              <a:headEnd/>
              <a:tailEnd/>
            </a:ln>
          </p:spPr>
          <p:txBody>
            <a:bodyPr/>
            <a:lstStyle/>
            <a:p>
              <a:pPr algn="ctr"/>
              <a:r>
                <a:rPr lang="en-US" sz="2000" b="1">
                  <a:solidFill>
                    <a:srgbClr val="FFFF00"/>
                  </a:solidFill>
                  <a:latin typeface="Corbel" pitchFamily="34" charset="0"/>
                </a:rPr>
                <a:t>Inhibition of apoptosis</a:t>
              </a:r>
            </a:p>
          </p:txBody>
        </p:sp>
        <p:sp>
          <p:nvSpPr>
            <p:cNvPr id="20834" name="Text Box 586"/>
            <p:cNvSpPr txBox="1">
              <a:spLocks noChangeArrowheads="1"/>
            </p:cNvSpPr>
            <p:nvPr/>
          </p:nvSpPr>
          <p:spPr bwMode="auto">
            <a:xfrm>
              <a:off x="657" y="3582"/>
              <a:ext cx="1497" cy="192"/>
            </a:xfrm>
            <a:prstGeom prst="rect">
              <a:avLst/>
            </a:prstGeom>
            <a:noFill/>
            <a:ln w="19050">
              <a:noFill/>
              <a:miter lim="800000"/>
              <a:headEnd/>
              <a:tailEnd/>
            </a:ln>
          </p:spPr>
          <p:txBody>
            <a:bodyPr wrap="none"/>
            <a:lstStyle/>
            <a:p>
              <a:pPr algn="ctr"/>
              <a:r>
                <a:rPr lang="en-US" sz="2000" b="1">
                  <a:solidFill>
                    <a:srgbClr val="FFFF00"/>
                  </a:solidFill>
                  <a:latin typeface="Corbel" pitchFamily="34" charset="0"/>
                </a:rPr>
                <a:t>Altered</a:t>
              </a:r>
              <a:br>
                <a:rPr lang="en-US" sz="2000" b="1">
                  <a:solidFill>
                    <a:srgbClr val="FFFF00"/>
                  </a:solidFill>
                  <a:latin typeface="Corbel" pitchFamily="34" charset="0"/>
                </a:rPr>
              </a:br>
              <a:r>
                <a:rPr lang="en-US" sz="2000" b="1">
                  <a:solidFill>
                    <a:srgbClr val="FFFF00"/>
                  </a:solidFill>
                  <a:latin typeface="Corbel" pitchFamily="34" charset="0"/>
                </a:rPr>
                <a:t>adhesion</a:t>
              </a:r>
            </a:p>
          </p:txBody>
        </p:sp>
        <p:cxnSp>
          <p:nvCxnSpPr>
            <p:cNvPr id="20835" name="AutoShape 587"/>
            <p:cNvCxnSpPr>
              <a:cxnSpLocks noChangeShapeType="1"/>
            </p:cNvCxnSpPr>
            <p:nvPr/>
          </p:nvCxnSpPr>
          <p:spPr bwMode="auto">
            <a:xfrm flipH="1">
              <a:off x="3323" y="3382"/>
              <a:ext cx="3" cy="200"/>
            </a:xfrm>
            <a:prstGeom prst="straightConnector1">
              <a:avLst/>
            </a:prstGeom>
            <a:noFill/>
            <a:ln w="19050">
              <a:solidFill>
                <a:schemeClr val="tx1"/>
              </a:solidFill>
              <a:round/>
              <a:headEnd/>
              <a:tailEnd type="triangle" w="med" len="med"/>
            </a:ln>
          </p:spPr>
        </p:cxnSp>
        <p:cxnSp>
          <p:nvCxnSpPr>
            <p:cNvPr id="20836" name="AutoShape 588"/>
            <p:cNvCxnSpPr>
              <a:cxnSpLocks noChangeShapeType="1"/>
              <a:stCxn id="20483" idx="3"/>
              <a:endCxn id="20834" idx="0"/>
            </p:cNvCxnSpPr>
            <p:nvPr/>
          </p:nvCxnSpPr>
          <p:spPr bwMode="auto">
            <a:xfrm flipH="1">
              <a:off x="1406" y="3316"/>
              <a:ext cx="263" cy="266"/>
            </a:xfrm>
            <a:prstGeom prst="straightConnector1">
              <a:avLst/>
            </a:prstGeom>
            <a:noFill/>
            <a:ln w="19050">
              <a:solidFill>
                <a:schemeClr val="tx1"/>
              </a:solidFill>
              <a:round/>
              <a:headEnd/>
              <a:tailEnd type="triangle" w="med" len="med"/>
            </a:ln>
          </p:spPr>
        </p:cxnSp>
        <p:cxnSp>
          <p:nvCxnSpPr>
            <p:cNvPr id="20837" name="AutoShape 589"/>
            <p:cNvCxnSpPr>
              <a:cxnSpLocks noChangeShapeType="1"/>
              <a:stCxn id="20483" idx="5"/>
              <a:endCxn id="20833" idx="0"/>
            </p:cNvCxnSpPr>
            <p:nvPr/>
          </p:nvCxnSpPr>
          <p:spPr bwMode="auto">
            <a:xfrm>
              <a:off x="4201" y="3316"/>
              <a:ext cx="377" cy="266"/>
            </a:xfrm>
            <a:prstGeom prst="straightConnector1">
              <a:avLst/>
            </a:prstGeom>
            <a:noFill/>
            <a:ln w="19050">
              <a:solidFill>
                <a:schemeClr val="tx1"/>
              </a:solidFill>
              <a:round/>
              <a:headEnd/>
              <a:tailEnd type="triangle" w="med" len="med"/>
            </a:ln>
          </p:spPr>
        </p:cxnSp>
        <p:sp>
          <p:nvSpPr>
            <p:cNvPr id="20838" name="Text Box 590"/>
            <p:cNvSpPr txBox="1">
              <a:spLocks noChangeArrowheads="1"/>
            </p:cNvSpPr>
            <p:nvPr/>
          </p:nvSpPr>
          <p:spPr bwMode="auto">
            <a:xfrm>
              <a:off x="1931" y="3540"/>
              <a:ext cx="820" cy="250"/>
            </a:xfrm>
            <a:prstGeom prst="rect">
              <a:avLst/>
            </a:prstGeom>
            <a:noFill/>
            <a:ln w="19050">
              <a:noFill/>
              <a:miter lim="800000"/>
              <a:headEnd/>
              <a:tailEnd/>
            </a:ln>
          </p:spPr>
          <p:txBody>
            <a:bodyPr wrap="none">
              <a:spAutoFit/>
            </a:bodyPr>
            <a:lstStyle/>
            <a:p>
              <a:r>
                <a:rPr lang="en-US" sz="2000" b="1">
                  <a:solidFill>
                    <a:srgbClr val="FFFF00"/>
                  </a:solidFill>
                  <a:latin typeface="Corbel" pitchFamily="34" charset="0"/>
                </a:rPr>
                <a:t>Proliferation</a:t>
              </a:r>
            </a:p>
          </p:txBody>
        </p:sp>
        <p:sp>
          <p:nvSpPr>
            <p:cNvPr id="20839" name="Text Box 591"/>
            <p:cNvSpPr txBox="1">
              <a:spLocks noChangeArrowheads="1"/>
            </p:cNvSpPr>
            <p:nvPr/>
          </p:nvSpPr>
          <p:spPr bwMode="auto">
            <a:xfrm>
              <a:off x="2990" y="3540"/>
              <a:ext cx="670" cy="442"/>
            </a:xfrm>
            <a:prstGeom prst="rect">
              <a:avLst/>
            </a:prstGeom>
            <a:noFill/>
            <a:ln w="19050">
              <a:noFill/>
              <a:miter lim="800000"/>
              <a:headEnd/>
              <a:tailEnd/>
            </a:ln>
          </p:spPr>
          <p:txBody>
            <a:bodyPr wrap="none">
              <a:spAutoFit/>
            </a:bodyPr>
            <a:lstStyle/>
            <a:p>
              <a:pPr algn="ctr"/>
              <a:r>
                <a:rPr lang="en-US" sz="2000" b="1">
                  <a:solidFill>
                    <a:srgbClr val="FFFF00"/>
                  </a:solidFill>
                  <a:latin typeface="Corbel" pitchFamily="34" charset="0"/>
                </a:rPr>
                <a:t>Genomic</a:t>
              </a:r>
              <a:br>
                <a:rPr lang="en-US" sz="2000" b="1">
                  <a:solidFill>
                    <a:srgbClr val="FFFF00"/>
                  </a:solidFill>
                  <a:latin typeface="Corbel" pitchFamily="34" charset="0"/>
                </a:rPr>
              </a:br>
              <a:r>
                <a:rPr lang="en-US" sz="2000" b="1">
                  <a:solidFill>
                    <a:srgbClr val="FFFF00"/>
                  </a:solidFill>
                  <a:latin typeface="Corbel" pitchFamily="34" charset="0"/>
                </a:rPr>
                <a:t>instability</a:t>
              </a:r>
            </a:p>
          </p:txBody>
        </p:sp>
        <p:cxnSp>
          <p:nvCxnSpPr>
            <p:cNvPr id="20840" name="AutoShape 592"/>
            <p:cNvCxnSpPr>
              <a:cxnSpLocks noChangeShapeType="1"/>
            </p:cNvCxnSpPr>
            <p:nvPr/>
          </p:nvCxnSpPr>
          <p:spPr bwMode="auto">
            <a:xfrm flipH="1">
              <a:off x="2320" y="3382"/>
              <a:ext cx="3" cy="200"/>
            </a:xfrm>
            <a:prstGeom prst="straightConnector1">
              <a:avLst/>
            </a:prstGeom>
            <a:noFill/>
            <a:ln w="19050">
              <a:solidFill>
                <a:schemeClr val="tx1"/>
              </a:solidFill>
              <a:round/>
              <a:headEnd/>
              <a:tailEnd type="triangle" w="med" len="med"/>
            </a:ln>
          </p:spPr>
        </p:cxnSp>
      </p:grpSp>
      <p:grpSp>
        <p:nvGrpSpPr>
          <p:cNvPr id="20824" name="Group 615"/>
          <p:cNvGrpSpPr/>
          <p:nvPr/>
        </p:nvGrpSpPr>
        <p:grpSpPr>
          <a:xfrm>
            <a:off x="3154998" y="707390"/>
            <a:ext cx="293687" cy="214313"/>
            <a:chOff x="3154998" y="707390"/>
            <a:chExt cx="293687" cy="214313"/>
          </a:xfrm>
        </p:grpSpPr>
        <p:sp>
          <p:nvSpPr>
            <p:cNvPr id="20829" name="Oval 558"/>
            <p:cNvSpPr>
              <a:spLocks noChangeArrowheads="1"/>
            </p:cNvSpPr>
            <p:nvPr/>
          </p:nvSpPr>
          <p:spPr bwMode="auto">
            <a:xfrm>
              <a:off x="3201988" y="711200"/>
              <a:ext cx="185737" cy="201613"/>
            </a:xfrm>
            <a:prstGeom prst="ellipse">
              <a:avLst/>
            </a:prstGeom>
            <a:solidFill>
              <a:srgbClr val="FFFF00"/>
            </a:solidFill>
            <a:ln w="9525">
              <a:solidFill>
                <a:schemeClr val="bg1"/>
              </a:solidFill>
              <a:round/>
              <a:headEnd/>
              <a:tailEnd/>
            </a:ln>
          </p:spPr>
          <p:txBody>
            <a:bodyPr wrap="none" anchor="ctr"/>
            <a:lstStyle/>
            <a:p>
              <a:endParaRPr lang="en-GB">
                <a:latin typeface="Corbel" pitchFamily="34" charset="0"/>
              </a:endParaRPr>
            </a:p>
          </p:txBody>
        </p:sp>
        <p:sp>
          <p:nvSpPr>
            <p:cNvPr id="20830" name="Text Box 559"/>
            <p:cNvSpPr txBox="1">
              <a:spLocks noChangeArrowheads="1"/>
            </p:cNvSpPr>
            <p:nvPr/>
          </p:nvSpPr>
          <p:spPr bwMode="auto">
            <a:xfrm>
              <a:off x="3154998" y="707390"/>
              <a:ext cx="293687" cy="214313"/>
            </a:xfrm>
            <a:prstGeom prst="rect">
              <a:avLst/>
            </a:prstGeom>
            <a:noFill/>
            <a:ln w="19050">
              <a:noFill/>
              <a:miter lim="800000"/>
              <a:headEnd/>
              <a:tailEnd/>
            </a:ln>
          </p:spPr>
          <p:txBody>
            <a:bodyPr wrap="none">
              <a:spAutoFit/>
            </a:bodyPr>
            <a:lstStyle/>
            <a:p>
              <a:pPr algn="ctr"/>
              <a:r>
                <a:rPr lang="en-US" sz="800" b="1" dirty="0">
                  <a:solidFill>
                    <a:schemeClr val="bg1"/>
                  </a:solidFill>
                  <a:latin typeface="Corbel" pitchFamily="34" charset="0"/>
                </a:rPr>
                <a:t>IM</a:t>
              </a:r>
            </a:p>
          </p:txBody>
        </p:sp>
      </p:grpSp>
      <p:sp>
        <p:nvSpPr>
          <p:cNvPr id="600" name="TextBox 599"/>
          <p:cNvSpPr txBox="1">
            <a:spLocks noChangeArrowheads="1"/>
          </p:cNvSpPr>
          <p:nvPr/>
        </p:nvSpPr>
        <p:spPr bwMode="auto">
          <a:xfrm>
            <a:off x="3924300" y="476250"/>
            <a:ext cx="1293813" cy="457200"/>
          </a:xfrm>
          <a:prstGeom prst="rect">
            <a:avLst/>
          </a:prstGeom>
          <a:noFill/>
          <a:ln w="9525">
            <a:noFill/>
            <a:miter lim="800000"/>
            <a:headEnd/>
            <a:tailEnd/>
          </a:ln>
        </p:spPr>
        <p:txBody>
          <a:bodyPr wrap="none">
            <a:spAutoFit/>
          </a:bodyPr>
          <a:lstStyle/>
          <a:p>
            <a:r>
              <a:rPr lang="en-GB" sz="2400" b="1" dirty="0">
                <a:solidFill>
                  <a:srgbClr val="FFFF00"/>
                </a:solidFill>
                <a:latin typeface="Corbel" pitchFamily="34" charset="0"/>
              </a:rPr>
              <a:t>Imatinib</a:t>
            </a:r>
            <a:endParaRPr lang="en-GB" b="1" dirty="0">
              <a:solidFill>
                <a:srgbClr val="FFFF00"/>
              </a:solidFill>
              <a:latin typeface="Corbel" pitchFamily="34" charset="0"/>
            </a:endParaRPr>
          </a:p>
        </p:txBody>
      </p:sp>
      <p:sp>
        <p:nvSpPr>
          <p:cNvPr id="606" name="TextBox 605"/>
          <p:cNvSpPr txBox="1">
            <a:spLocks noChangeArrowheads="1"/>
          </p:cNvSpPr>
          <p:nvPr/>
        </p:nvSpPr>
        <p:spPr bwMode="auto">
          <a:xfrm>
            <a:off x="4140200" y="2565400"/>
            <a:ext cx="784225" cy="1322388"/>
          </a:xfrm>
          <a:prstGeom prst="rect">
            <a:avLst/>
          </a:prstGeom>
          <a:noFill/>
          <a:ln w="9525">
            <a:noFill/>
            <a:miter lim="800000"/>
            <a:headEnd/>
            <a:tailEnd/>
          </a:ln>
        </p:spPr>
        <p:txBody>
          <a:bodyPr wrap="none">
            <a:spAutoFit/>
          </a:bodyPr>
          <a:lstStyle/>
          <a:p>
            <a:r>
              <a:rPr lang="en-GB" sz="8000">
                <a:solidFill>
                  <a:srgbClr val="FF0000"/>
                </a:solidFill>
                <a:latin typeface="Corbel" pitchFamily="34" charset="0"/>
              </a:rPr>
              <a:t>X</a:t>
            </a:r>
          </a:p>
        </p:txBody>
      </p:sp>
      <p:cxnSp>
        <p:nvCxnSpPr>
          <p:cNvPr id="608" name="Straight Arrow Connector 607"/>
          <p:cNvCxnSpPr/>
          <p:nvPr/>
        </p:nvCxnSpPr>
        <p:spPr>
          <a:xfrm rot="5400000">
            <a:off x="4211638" y="2565400"/>
            <a:ext cx="576262"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09" name="TextBox 608"/>
          <p:cNvSpPr txBox="1">
            <a:spLocks noChangeArrowheads="1"/>
          </p:cNvSpPr>
          <p:nvPr/>
        </p:nvSpPr>
        <p:spPr bwMode="auto">
          <a:xfrm>
            <a:off x="5940425" y="2565400"/>
            <a:ext cx="784225" cy="1322388"/>
          </a:xfrm>
          <a:prstGeom prst="rect">
            <a:avLst/>
          </a:prstGeom>
          <a:noFill/>
          <a:ln w="9525">
            <a:noFill/>
            <a:miter lim="800000"/>
            <a:headEnd/>
            <a:tailEnd/>
          </a:ln>
        </p:spPr>
        <p:txBody>
          <a:bodyPr wrap="none">
            <a:spAutoFit/>
          </a:bodyPr>
          <a:lstStyle/>
          <a:p>
            <a:r>
              <a:rPr lang="en-GB" sz="8000">
                <a:solidFill>
                  <a:srgbClr val="FF0000"/>
                </a:solidFill>
                <a:latin typeface="Corbel" pitchFamily="34" charset="0"/>
              </a:rPr>
              <a:t>X</a:t>
            </a:r>
          </a:p>
        </p:txBody>
      </p:sp>
      <p:sp>
        <p:nvSpPr>
          <p:cNvPr id="610" name="TextBox 609"/>
          <p:cNvSpPr txBox="1">
            <a:spLocks noChangeArrowheads="1"/>
          </p:cNvSpPr>
          <p:nvPr/>
        </p:nvSpPr>
        <p:spPr bwMode="auto">
          <a:xfrm>
            <a:off x="2484438" y="2636838"/>
            <a:ext cx="784225" cy="1323975"/>
          </a:xfrm>
          <a:prstGeom prst="rect">
            <a:avLst/>
          </a:prstGeom>
          <a:noFill/>
          <a:ln w="9525">
            <a:noFill/>
            <a:miter lim="800000"/>
            <a:headEnd/>
            <a:tailEnd/>
          </a:ln>
        </p:spPr>
        <p:txBody>
          <a:bodyPr wrap="none">
            <a:spAutoFit/>
          </a:bodyPr>
          <a:lstStyle/>
          <a:p>
            <a:r>
              <a:rPr lang="en-GB" sz="8000" dirty="0">
                <a:solidFill>
                  <a:srgbClr val="FF0000"/>
                </a:solidFill>
                <a:latin typeface="Corbel" pitchFamily="34" charset="0"/>
              </a:rPr>
              <a:t>X</a:t>
            </a:r>
          </a:p>
        </p:txBody>
      </p:sp>
      <p:sp>
        <p:nvSpPr>
          <p:cNvPr id="611" name="TextBox 610"/>
          <p:cNvSpPr txBox="1">
            <a:spLocks noChangeArrowheads="1"/>
          </p:cNvSpPr>
          <p:nvPr/>
        </p:nvSpPr>
        <p:spPr bwMode="auto">
          <a:xfrm>
            <a:off x="3635896" y="5229200"/>
            <a:ext cx="1874838" cy="579438"/>
          </a:xfrm>
          <a:prstGeom prst="rect">
            <a:avLst/>
          </a:prstGeom>
          <a:noFill/>
          <a:ln w="9525">
            <a:noFill/>
            <a:miter lim="800000"/>
            <a:headEnd/>
            <a:tailEnd/>
          </a:ln>
        </p:spPr>
        <p:txBody>
          <a:bodyPr wrap="none">
            <a:spAutoFit/>
          </a:bodyPr>
          <a:lstStyle/>
          <a:p>
            <a:r>
              <a:rPr lang="en-GB" sz="3200" dirty="0">
                <a:solidFill>
                  <a:srgbClr val="FFFF00"/>
                </a:solidFill>
                <a:latin typeface="Corbel" pitchFamily="34" charset="0"/>
              </a:rPr>
              <a:t>Apoptosis</a:t>
            </a:r>
            <a:endParaRPr lang="en-GB" dirty="0">
              <a:solidFill>
                <a:srgbClr val="FFFF00"/>
              </a:solidFill>
              <a:latin typeface="Corbel" pitchFamily="34" charset="0"/>
            </a:endParaRPr>
          </a:p>
        </p:txBody>
      </p:sp>
      <p:cxnSp>
        <p:nvCxnSpPr>
          <p:cNvPr id="612" name="Straight Arrow Connector 611"/>
          <p:cNvCxnSpPr/>
          <p:nvPr/>
        </p:nvCxnSpPr>
        <p:spPr>
          <a:xfrm rot="5400000">
            <a:off x="3744120" y="4399756"/>
            <a:ext cx="1655762" cy="31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nvGrpSpPr>
          <p:cNvPr id="20825" name="Group 557"/>
          <p:cNvGrpSpPr>
            <a:grpSpLocks/>
          </p:cNvGrpSpPr>
          <p:nvPr/>
        </p:nvGrpSpPr>
        <p:grpSpPr bwMode="auto">
          <a:xfrm>
            <a:off x="4284663" y="1628775"/>
            <a:ext cx="246062" cy="215900"/>
            <a:chOff x="3985" y="3200"/>
            <a:chExt cx="155" cy="136"/>
          </a:xfrm>
        </p:grpSpPr>
        <p:sp>
          <p:nvSpPr>
            <p:cNvPr id="613" name="Oval 558"/>
            <p:cNvSpPr>
              <a:spLocks noChangeArrowheads="1"/>
            </p:cNvSpPr>
            <p:nvPr/>
          </p:nvSpPr>
          <p:spPr bwMode="auto">
            <a:xfrm>
              <a:off x="4003" y="3209"/>
              <a:ext cx="95" cy="95"/>
            </a:xfrm>
            <a:prstGeom prst="ellipse">
              <a:avLst/>
            </a:prstGeom>
            <a:solidFill>
              <a:schemeClr val="accent5">
                <a:lumMod val="60000"/>
                <a:lumOff val="40000"/>
              </a:schemeClr>
            </a:solidFill>
            <a:ln w="9525">
              <a:solidFill>
                <a:schemeClr val="bg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20828" name="Text Box 559"/>
            <p:cNvSpPr txBox="1">
              <a:spLocks noChangeArrowheads="1"/>
            </p:cNvSpPr>
            <p:nvPr/>
          </p:nvSpPr>
          <p:spPr bwMode="auto">
            <a:xfrm>
              <a:off x="3985" y="3200"/>
              <a:ext cx="155" cy="136"/>
            </a:xfrm>
            <a:prstGeom prst="rect">
              <a:avLst/>
            </a:prstGeom>
            <a:noFill/>
            <a:ln w="19050">
              <a:noFill/>
              <a:miter lim="800000"/>
              <a:headEnd/>
              <a:tailEnd/>
            </a:ln>
          </p:spPr>
          <p:txBody>
            <a:bodyPr wrap="none">
              <a:spAutoFit/>
            </a:bodyPr>
            <a:lstStyle/>
            <a:p>
              <a:pPr algn="ctr"/>
              <a:r>
                <a:rPr lang="en-US" sz="800" b="1">
                  <a:solidFill>
                    <a:schemeClr val="bg1"/>
                  </a:solidFill>
                  <a:latin typeface="Corbel" pitchFamily="34" charset="0"/>
                </a:rPr>
                <a:t>P</a:t>
              </a:r>
            </a:p>
          </p:txBody>
        </p:sp>
      </p:grpSp>
      <p:grpSp>
        <p:nvGrpSpPr>
          <p:cNvPr id="20827" name="Group 557"/>
          <p:cNvGrpSpPr>
            <a:grpSpLocks/>
          </p:cNvGrpSpPr>
          <p:nvPr/>
        </p:nvGrpSpPr>
        <p:grpSpPr bwMode="auto">
          <a:xfrm>
            <a:off x="4572000" y="1628775"/>
            <a:ext cx="246063" cy="215900"/>
            <a:chOff x="3985" y="3200"/>
            <a:chExt cx="155" cy="136"/>
          </a:xfrm>
        </p:grpSpPr>
        <p:sp>
          <p:nvSpPr>
            <p:cNvPr id="618" name="Oval 558"/>
            <p:cNvSpPr>
              <a:spLocks noChangeArrowheads="1"/>
            </p:cNvSpPr>
            <p:nvPr/>
          </p:nvSpPr>
          <p:spPr bwMode="auto">
            <a:xfrm>
              <a:off x="4003" y="3209"/>
              <a:ext cx="95" cy="95"/>
            </a:xfrm>
            <a:prstGeom prst="ellipse">
              <a:avLst/>
            </a:prstGeom>
            <a:solidFill>
              <a:schemeClr val="accent5">
                <a:lumMod val="60000"/>
                <a:lumOff val="40000"/>
              </a:schemeClr>
            </a:solidFill>
            <a:ln w="9525">
              <a:solidFill>
                <a:schemeClr val="bg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20826" name="Text Box 559"/>
            <p:cNvSpPr txBox="1">
              <a:spLocks noChangeArrowheads="1"/>
            </p:cNvSpPr>
            <p:nvPr/>
          </p:nvSpPr>
          <p:spPr bwMode="auto">
            <a:xfrm>
              <a:off x="3985" y="3200"/>
              <a:ext cx="155" cy="136"/>
            </a:xfrm>
            <a:prstGeom prst="rect">
              <a:avLst/>
            </a:prstGeom>
            <a:noFill/>
            <a:ln w="19050">
              <a:noFill/>
              <a:miter lim="800000"/>
              <a:headEnd/>
              <a:tailEnd/>
            </a:ln>
          </p:spPr>
          <p:txBody>
            <a:bodyPr wrap="none">
              <a:spAutoFit/>
            </a:bodyPr>
            <a:lstStyle/>
            <a:p>
              <a:pPr algn="ctr"/>
              <a:r>
                <a:rPr lang="en-US" sz="800" b="1">
                  <a:solidFill>
                    <a:schemeClr val="bg1"/>
                  </a:solidFill>
                  <a:latin typeface="Corbel" pitchFamily="34" charset="0"/>
                </a:rPr>
                <a:t>P</a:t>
              </a:r>
            </a:p>
          </p:txBody>
        </p:sp>
      </p:grpSp>
      <p:grpSp>
        <p:nvGrpSpPr>
          <p:cNvPr id="20831" name="Group 616"/>
          <p:cNvGrpSpPr/>
          <p:nvPr/>
        </p:nvGrpSpPr>
        <p:grpSpPr>
          <a:xfrm>
            <a:off x="5724128" y="692696"/>
            <a:ext cx="293687" cy="214313"/>
            <a:chOff x="3154998" y="707390"/>
            <a:chExt cx="293687" cy="214313"/>
          </a:xfrm>
        </p:grpSpPr>
        <p:sp>
          <p:nvSpPr>
            <p:cNvPr id="619" name="Oval 558"/>
            <p:cNvSpPr>
              <a:spLocks noChangeArrowheads="1"/>
            </p:cNvSpPr>
            <p:nvPr/>
          </p:nvSpPr>
          <p:spPr bwMode="auto">
            <a:xfrm>
              <a:off x="3201988" y="711200"/>
              <a:ext cx="185737" cy="201613"/>
            </a:xfrm>
            <a:prstGeom prst="ellipse">
              <a:avLst/>
            </a:prstGeom>
            <a:solidFill>
              <a:srgbClr val="FFFF00"/>
            </a:solidFill>
            <a:ln w="9525">
              <a:solidFill>
                <a:schemeClr val="bg1"/>
              </a:solidFill>
              <a:round/>
              <a:headEnd/>
              <a:tailEnd/>
            </a:ln>
          </p:spPr>
          <p:txBody>
            <a:bodyPr wrap="none" anchor="ctr"/>
            <a:lstStyle/>
            <a:p>
              <a:endParaRPr lang="en-GB">
                <a:latin typeface="Corbel" pitchFamily="34" charset="0"/>
              </a:endParaRPr>
            </a:p>
          </p:txBody>
        </p:sp>
        <p:sp>
          <p:nvSpPr>
            <p:cNvPr id="620" name="Text Box 559"/>
            <p:cNvSpPr txBox="1">
              <a:spLocks noChangeArrowheads="1"/>
            </p:cNvSpPr>
            <p:nvPr/>
          </p:nvSpPr>
          <p:spPr bwMode="auto">
            <a:xfrm>
              <a:off x="3154998" y="707390"/>
              <a:ext cx="293687" cy="214313"/>
            </a:xfrm>
            <a:prstGeom prst="rect">
              <a:avLst/>
            </a:prstGeom>
            <a:noFill/>
            <a:ln w="19050">
              <a:noFill/>
              <a:miter lim="800000"/>
              <a:headEnd/>
              <a:tailEnd/>
            </a:ln>
          </p:spPr>
          <p:txBody>
            <a:bodyPr wrap="none">
              <a:spAutoFit/>
            </a:bodyPr>
            <a:lstStyle/>
            <a:p>
              <a:pPr algn="ctr"/>
              <a:r>
                <a:rPr lang="en-US" sz="800" b="1" dirty="0">
                  <a:solidFill>
                    <a:schemeClr val="bg1"/>
                  </a:solidFill>
                  <a:latin typeface="Corbel" pitchFamily="34" charset="0"/>
                </a:rPr>
                <a:t>IM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0"/>
                                        </p:tgtEl>
                                        <p:attrNameLst>
                                          <p:attrName>style.visibility</p:attrName>
                                        </p:attrNameLst>
                                      </p:cBhvr>
                                      <p:to>
                                        <p:strVal val="visible"/>
                                      </p:to>
                                    </p:set>
                                    <p:anim calcmode="lin" valueType="num">
                                      <p:cBhvr>
                                        <p:cTn id="7" dur="500" fill="hold"/>
                                        <p:tgtEl>
                                          <p:spTgt spid="600"/>
                                        </p:tgtEl>
                                        <p:attrNameLst>
                                          <p:attrName>ppt_w</p:attrName>
                                        </p:attrNameLst>
                                      </p:cBhvr>
                                      <p:tavLst>
                                        <p:tav tm="0">
                                          <p:val>
                                            <p:fltVal val="0"/>
                                          </p:val>
                                        </p:tav>
                                        <p:tav tm="100000">
                                          <p:val>
                                            <p:strVal val="#ppt_w"/>
                                          </p:val>
                                        </p:tav>
                                      </p:tavLst>
                                    </p:anim>
                                    <p:anim calcmode="lin" valueType="num">
                                      <p:cBhvr>
                                        <p:cTn id="8" dur="500" fill="hold"/>
                                        <p:tgtEl>
                                          <p:spTgt spid="600"/>
                                        </p:tgtEl>
                                        <p:attrNameLst>
                                          <p:attrName>ppt_h</p:attrName>
                                        </p:attrNameLst>
                                      </p:cBhvr>
                                      <p:tavLst>
                                        <p:tav tm="0">
                                          <p:val>
                                            <p:fltVal val="0"/>
                                          </p:val>
                                        </p:tav>
                                        <p:tav tm="100000">
                                          <p:val>
                                            <p:strVal val="#ppt_h"/>
                                          </p:val>
                                        </p:tav>
                                      </p:tavLst>
                                    </p:anim>
                                    <p:animEffect transition="in" filter="fade">
                                      <p:cBhvr>
                                        <p:cTn id="9" dur="500"/>
                                        <p:tgtEl>
                                          <p:spTgt spid="600"/>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0831"/>
                                        </p:tgtEl>
                                        <p:attrNameLst>
                                          <p:attrName>style.visibility</p:attrName>
                                        </p:attrNameLst>
                                      </p:cBhvr>
                                      <p:to>
                                        <p:strVal val="visible"/>
                                      </p:to>
                                    </p:set>
                                    <p:anim calcmode="lin" valueType="num">
                                      <p:cBhvr>
                                        <p:cTn id="13" dur="500" fill="hold"/>
                                        <p:tgtEl>
                                          <p:spTgt spid="20831"/>
                                        </p:tgtEl>
                                        <p:attrNameLst>
                                          <p:attrName>ppt_w</p:attrName>
                                        </p:attrNameLst>
                                      </p:cBhvr>
                                      <p:tavLst>
                                        <p:tav tm="0">
                                          <p:val>
                                            <p:fltVal val="0"/>
                                          </p:val>
                                        </p:tav>
                                        <p:tav tm="100000">
                                          <p:val>
                                            <p:strVal val="#ppt_w"/>
                                          </p:val>
                                        </p:tav>
                                      </p:tavLst>
                                    </p:anim>
                                    <p:anim calcmode="lin" valueType="num">
                                      <p:cBhvr>
                                        <p:cTn id="14" dur="500" fill="hold"/>
                                        <p:tgtEl>
                                          <p:spTgt spid="20831"/>
                                        </p:tgtEl>
                                        <p:attrNameLst>
                                          <p:attrName>ppt_h</p:attrName>
                                        </p:attrNameLst>
                                      </p:cBhvr>
                                      <p:tavLst>
                                        <p:tav tm="0">
                                          <p:val>
                                            <p:fltVal val="0"/>
                                          </p:val>
                                        </p:tav>
                                        <p:tav tm="100000">
                                          <p:val>
                                            <p:strVal val="#ppt_h"/>
                                          </p:val>
                                        </p:tav>
                                      </p:tavLst>
                                    </p:anim>
                                    <p:animEffect transition="in" filter="fade">
                                      <p:cBhvr>
                                        <p:cTn id="15" dur="500"/>
                                        <p:tgtEl>
                                          <p:spTgt spid="20831"/>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0824"/>
                                        </p:tgtEl>
                                        <p:attrNameLst>
                                          <p:attrName>style.visibility</p:attrName>
                                        </p:attrNameLst>
                                      </p:cBhvr>
                                      <p:to>
                                        <p:strVal val="visible"/>
                                      </p:to>
                                    </p:set>
                                    <p:anim calcmode="lin" valueType="num">
                                      <p:cBhvr>
                                        <p:cTn id="19" dur="500" fill="hold"/>
                                        <p:tgtEl>
                                          <p:spTgt spid="20824"/>
                                        </p:tgtEl>
                                        <p:attrNameLst>
                                          <p:attrName>ppt_w</p:attrName>
                                        </p:attrNameLst>
                                      </p:cBhvr>
                                      <p:tavLst>
                                        <p:tav tm="0">
                                          <p:val>
                                            <p:fltVal val="0"/>
                                          </p:val>
                                        </p:tav>
                                        <p:tav tm="100000">
                                          <p:val>
                                            <p:strVal val="#ppt_w"/>
                                          </p:val>
                                        </p:tav>
                                      </p:tavLst>
                                    </p:anim>
                                    <p:anim calcmode="lin" valueType="num">
                                      <p:cBhvr>
                                        <p:cTn id="20" dur="500" fill="hold"/>
                                        <p:tgtEl>
                                          <p:spTgt spid="20824"/>
                                        </p:tgtEl>
                                        <p:attrNameLst>
                                          <p:attrName>ppt_h</p:attrName>
                                        </p:attrNameLst>
                                      </p:cBhvr>
                                      <p:tavLst>
                                        <p:tav tm="0">
                                          <p:val>
                                            <p:fltVal val="0"/>
                                          </p:val>
                                        </p:tav>
                                        <p:tav tm="100000">
                                          <p:val>
                                            <p:strVal val="#ppt_h"/>
                                          </p:val>
                                        </p:tav>
                                      </p:tavLst>
                                    </p:anim>
                                    <p:animEffect transition="in" filter="fade">
                                      <p:cBhvr>
                                        <p:cTn id="21" dur="500"/>
                                        <p:tgtEl>
                                          <p:spTgt spid="20824"/>
                                        </p:tgtEl>
                                      </p:cBhvr>
                                    </p:animEffect>
                                  </p:childTnLst>
                                </p:cTn>
                              </p:par>
                            </p:childTnLst>
                          </p:cTn>
                        </p:par>
                        <p:par>
                          <p:cTn id="22" fill="hold">
                            <p:stCondLst>
                              <p:cond delay="1500"/>
                            </p:stCondLst>
                            <p:childTnLst>
                              <p:par>
                                <p:cTn id="23" presetID="49" presetClass="path" presetSubtype="0" accel="50000" decel="50000" fill="hold" nodeType="afterEffect">
                                  <p:stCondLst>
                                    <p:cond delay="0"/>
                                  </p:stCondLst>
                                  <p:childTnLst>
                                    <p:animMotion origin="layout" path="M 0.0033 0.00463 L 0.11875 0.18634 " pathEditMode="relative" rAng="0" ptsTypes="AA">
                                      <p:cBhvr>
                                        <p:cTn id="24" dur="2000" fill="hold"/>
                                        <p:tgtEl>
                                          <p:spTgt spid="20824"/>
                                        </p:tgtEl>
                                        <p:attrNameLst>
                                          <p:attrName>ppt_x</p:attrName>
                                          <p:attrName>ppt_y</p:attrName>
                                        </p:attrNameLst>
                                      </p:cBhvr>
                                      <p:rCtr x="5800" y="9100"/>
                                    </p:animMotion>
                                  </p:childTnLst>
                                </p:cTn>
                              </p:par>
                              <p:par>
                                <p:cTn id="25" presetID="42" presetClass="path" presetSubtype="0" accel="50000" decel="50000" fill="hold" nodeType="withEffect">
                                  <p:stCondLst>
                                    <p:cond delay="0"/>
                                  </p:stCondLst>
                                  <p:childTnLst>
                                    <p:animMotion origin="layout" path="M -0.00087 0.00533 L -0.12708 0.18935 " pathEditMode="relative" rAng="0" ptsTypes="AA">
                                      <p:cBhvr>
                                        <p:cTn id="26" dur="2000" fill="hold"/>
                                        <p:tgtEl>
                                          <p:spTgt spid="20831"/>
                                        </p:tgtEl>
                                        <p:attrNameLst>
                                          <p:attrName>ppt_x</p:attrName>
                                          <p:attrName>ppt_y</p:attrName>
                                        </p:attrNameLst>
                                      </p:cBhvr>
                                      <p:rCtr x="-6300" y="9200"/>
                                    </p:animMotion>
                                  </p:childTnLst>
                                </p:cTn>
                              </p:par>
                            </p:childTnLst>
                          </p:cTn>
                        </p:par>
                        <p:par>
                          <p:cTn id="27" fill="hold">
                            <p:stCondLst>
                              <p:cond delay="3500"/>
                            </p:stCondLst>
                            <p:childTnLst>
                              <p:par>
                                <p:cTn id="28" presetID="49" presetClass="path" presetSubtype="0" accel="50000" decel="50000" fill="hold" nodeType="afterEffect">
                                  <p:stCondLst>
                                    <p:cond delay="0"/>
                                  </p:stCondLst>
                                  <p:childTnLst>
                                    <p:animMotion origin="layout" path="M -0.0007 -0.00162 L -0.35903 0.19074 " pathEditMode="relative" rAng="0" ptsTypes="AA">
                                      <p:cBhvr>
                                        <p:cTn id="29" dur="2000" fill="hold"/>
                                        <p:tgtEl>
                                          <p:spTgt spid="20818"/>
                                        </p:tgtEl>
                                        <p:attrNameLst>
                                          <p:attrName>ppt_x</p:attrName>
                                          <p:attrName>ppt_y</p:attrName>
                                        </p:attrNameLst>
                                      </p:cBhvr>
                                      <p:rCtr x="-17900" y="9600"/>
                                    </p:animMotion>
                                  </p:childTnLst>
                                </p:cTn>
                              </p:par>
                              <p:par>
                                <p:cTn id="30" presetID="49" presetClass="path" presetSubtype="0" accel="50000" decel="50000" fill="hold" nodeType="withEffect">
                                  <p:stCondLst>
                                    <p:cond delay="0"/>
                                  </p:stCondLst>
                                  <p:childTnLst>
                                    <p:animMotion origin="layout" path="M -0.00121 -0.00092 L 0.36059 0.18102 " pathEditMode="relative" rAng="0" ptsTypes="AA">
                                      <p:cBhvr>
                                        <p:cTn id="31" dur="2000" fill="hold"/>
                                        <p:tgtEl>
                                          <p:spTgt spid="20819"/>
                                        </p:tgtEl>
                                        <p:attrNameLst>
                                          <p:attrName>ppt_x</p:attrName>
                                          <p:attrName>ppt_y</p:attrName>
                                        </p:attrNameLst>
                                      </p:cBhvr>
                                      <p:rCtr x="18100" y="9100"/>
                                    </p:animMotion>
                                  </p:childTnLst>
                                </p:cTn>
                              </p:par>
                              <p:par>
                                <p:cTn id="32" presetID="53" presetClass="exit" presetSubtype="0" fill="hold" nodeType="withEffect">
                                  <p:stCondLst>
                                    <p:cond delay="0"/>
                                  </p:stCondLst>
                                  <p:childTnLst>
                                    <p:anim calcmode="lin" valueType="num">
                                      <p:cBhvr>
                                        <p:cTn id="33" dur="3000"/>
                                        <p:tgtEl>
                                          <p:spTgt spid="20818"/>
                                        </p:tgtEl>
                                        <p:attrNameLst>
                                          <p:attrName>ppt_w</p:attrName>
                                        </p:attrNameLst>
                                      </p:cBhvr>
                                      <p:tavLst>
                                        <p:tav tm="0">
                                          <p:val>
                                            <p:strVal val="ppt_w"/>
                                          </p:val>
                                        </p:tav>
                                        <p:tav tm="100000">
                                          <p:val>
                                            <p:fltVal val="0"/>
                                          </p:val>
                                        </p:tav>
                                      </p:tavLst>
                                    </p:anim>
                                    <p:anim calcmode="lin" valueType="num">
                                      <p:cBhvr>
                                        <p:cTn id="34" dur="3000"/>
                                        <p:tgtEl>
                                          <p:spTgt spid="20818"/>
                                        </p:tgtEl>
                                        <p:attrNameLst>
                                          <p:attrName>ppt_h</p:attrName>
                                        </p:attrNameLst>
                                      </p:cBhvr>
                                      <p:tavLst>
                                        <p:tav tm="0">
                                          <p:val>
                                            <p:strVal val="ppt_h"/>
                                          </p:val>
                                        </p:tav>
                                        <p:tav tm="100000">
                                          <p:val>
                                            <p:fltVal val="0"/>
                                          </p:val>
                                        </p:tav>
                                      </p:tavLst>
                                    </p:anim>
                                    <p:animEffect transition="out" filter="fade">
                                      <p:cBhvr>
                                        <p:cTn id="35" dur="3000"/>
                                        <p:tgtEl>
                                          <p:spTgt spid="20818"/>
                                        </p:tgtEl>
                                      </p:cBhvr>
                                    </p:animEffect>
                                    <p:set>
                                      <p:cBhvr>
                                        <p:cTn id="36" dur="1" fill="hold">
                                          <p:stCondLst>
                                            <p:cond delay="2999"/>
                                          </p:stCondLst>
                                        </p:cTn>
                                        <p:tgtEl>
                                          <p:spTgt spid="20818"/>
                                        </p:tgtEl>
                                        <p:attrNameLst>
                                          <p:attrName>style.visibility</p:attrName>
                                        </p:attrNameLst>
                                      </p:cBhvr>
                                      <p:to>
                                        <p:strVal val="hidden"/>
                                      </p:to>
                                    </p:set>
                                  </p:childTnLst>
                                </p:cTn>
                              </p:par>
                              <p:par>
                                <p:cTn id="37" presetID="53" presetClass="exit" presetSubtype="0" fill="hold" nodeType="withEffect">
                                  <p:stCondLst>
                                    <p:cond delay="0"/>
                                  </p:stCondLst>
                                  <p:childTnLst>
                                    <p:anim calcmode="lin" valueType="num">
                                      <p:cBhvr>
                                        <p:cTn id="38" dur="3000"/>
                                        <p:tgtEl>
                                          <p:spTgt spid="20819"/>
                                        </p:tgtEl>
                                        <p:attrNameLst>
                                          <p:attrName>ppt_w</p:attrName>
                                        </p:attrNameLst>
                                      </p:cBhvr>
                                      <p:tavLst>
                                        <p:tav tm="0">
                                          <p:val>
                                            <p:strVal val="ppt_w"/>
                                          </p:val>
                                        </p:tav>
                                        <p:tav tm="100000">
                                          <p:val>
                                            <p:fltVal val="0"/>
                                          </p:val>
                                        </p:tav>
                                      </p:tavLst>
                                    </p:anim>
                                    <p:anim calcmode="lin" valueType="num">
                                      <p:cBhvr>
                                        <p:cTn id="39" dur="3000"/>
                                        <p:tgtEl>
                                          <p:spTgt spid="20819"/>
                                        </p:tgtEl>
                                        <p:attrNameLst>
                                          <p:attrName>ppt_h</p:attrName>
                                        </p:attrNameLst>
                                      </p:cBhvr>
                                      <p:tavLst>
                                        <p:tav tm="0">
                                          <p:val>
                                            <p:strVal val="ppt_h"/>
                                          </p:val>
                                        </p:tav>
                                        <p:tav tm="100000">
                                          <p:val>
                                            <p:fltVal val="0"/>
                                          </p:val>
                                        </p:tav>
                                      </p:tavLst>
                                    </p:anim>
                                    <p:animEffect transition="out" filter="fade">
                                      <p:cBhvr>
                                        <p:cTn id="40" dur="3000"/>
                                        <p:tgtEl>
                                          <p:spTgt spid="20819"/>
                                        </p:tgtEl>
                                      </p:cBhvr>
                                    </p:animEffect>
                                    <p:set>
                                      <p:cBhvr>
                                        <p:cTn id="41" dur="1" fill="hold">
                                          <p:stCondLst>
                                            <p:cond delay="2999"/>
                                          </p:stCondLst>
                                        </p:cTn>
                                        <p:tgtEl>
                                          <p:spTgt spid="20819"/>
                                        </p:tgtEl>
                                        <p:attrNameLst>
                                          <p:attrName>style.visibility</p:attrName>
                                        </p:attrNameLst>
                                      </p:cBhvr>
                                      <p:to>
                                        <p:strVal val="hidden"/>
                                      </p:to>
                                    </p:set>
                                  </p:childTnLst>
                                </p:cTn>
                              </p:par>
                              <p:par>
                                <p:cTn id="42" presetID="20" presetClass="entr" presetSubtype="0" fill="hold" nodeType="withEffect">
                                  <p:stCondLst>
                                    <p:cond delay="0"/>
                                  </p:stCondLst>
                                  <p:childTnLst>
                                    <p:set>
                                      <p:cBhvr>
                                        <p:cTn id="43" dur="1" fill="hold">
                                          <p:stCondLst>
                                            <p:cond delay="0"/>
                                          </p:stCondLst>
                                        </p:cTn>
                                        <p:tgtEl>
                                          <p:spTgt spid="608"/>
                                        </p:tgtEl>
                                        <p:attrNameLst>
                                          <p:attrName>style.visibility</p:attrName>
                                        </p:attrNameLst>
                                      </p:cBhvr>
                                      <p:to>
                                        <p:strVal val="visible"/>
                                      </p:to>
                                    </p:set>
                                    <p:animEffect transition="in" filter="wedge">
                                      <p:cBhvr>
                                        <p:cTn id="44" dur="1000"/>
                                        <p:tgtEl>
                                          <p:spTgt spid="60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606"/>
                                        </p:tgtEl>
                                        <p:attrNameLst>
                                          <p:attrName>style.visibility</p:attrName>
                                        </p:attrNameLst>
                                      </p:cBhvr>
                                      <p:to>
                                        <p:strVal val="visible"/>
                                      </p:to>
                                    </p:set>
                                    <p:anim calcmode="lin" valueType="num">
                                      <p:cBhvr>
                                        <p:cTn id="47" dur="500" fill="hold"/>
                                        <p:tgtEl>
                                          <p:spTgt spid="606"/>
                                        </p:tgtEl>
                                        <p:attrNameLst>
                                          <p:attrName>ppt_w</p:attrName>
                                        </p:attrNameLst>
                                      </p:cBhvr>
                                      <p:tavLst>
                                        <p:tav tm="0">
                                          <p:val>
                                            <p:fltVal val="0"/>
                                          </p:val>
                                        </p:tav>
                                        <p:tav tm="100000">
                                          <p:val>
                                            <p:strVal val="#ppt_w"/>
                                          </p:val>
                                        </p:tav>
                                      </p:tavLst>
                                    </p:anim>
                                    <p:anim calcmode="lin" valueType="num">
                                      <p:cBhvr>
                                        <p:cTn id="48" dur="500" fill="hold"/>
                                        <p:tgtEl>
                                          <p:spTgt spid="606"/>
                                        </p:tgtEl>
                                        <p:attrNameLst>
                                          <p:attrName>ppt_h</p:attrName>
                                        </p:attrNameLst>
                                      </p:cBhvr>
                                      <p:tavLst>
                                        <p:tav tm="0">
                                          <p:val>
                                            <p:fltVal val="0"/>
                                          </p:val>
                                        </p:tav>
                                        <p:tav tm="100000">
                                          <p:val>
                                            <p:strVal val="#ppt_h"/>
                                          </p:val>
                                        </p:tav>
                                      </p:tavLst>
                                    </p:anim>
                                    <p:animEffect transition="in" filter="fade">
                                      <p:cBhvr>
                                        <p:cTn id="49" dur="500"/>
                                        <p:tgtEl>
                                          <p:spTgt spid="606"/>
                                        </p:tgtEl>
                                      </p:cBhvr>
                                    </p:animEffect>
                                  </p:childTnLst>
                                </p:cTn>
                              </p:par>
                              <p:par>
                                <p:cTn id="50" presetID="20" presetClass="entr" presetSubtype="0" fill="hold" nodeType="withEffect">
                                  <p:stCondLst>
                                    <p:cond delay="0"/>
                                  </p:stCondLst>
                                  <p:childTnLst>
                                    <p:set>
                                      <p:cBhvr>
                                        <p:cTn id="51" dur="1" fill="hold">
                                          <p:stCondLst>
                                            <p:cond delay="0"/>
                                          </p:stCondLst>
                                        </p:cTn>
                                        <p:tgtEl>
                                          <p:spTgt spid="612"/>
                                        </p:tgtEl>
                                        <p:attrNameLst>
                                          <p:attrName>style.visibility</p:attrName>
                                        </p:attrNameLst>
                                      </p:cBhvr>
                                      <p:to>
                                        <p:strVal val="visible"/>
                                      </p:to>
                                    </p:set>
                                    <p:animEffect transition="in" filter="wedge">
                                      <p:cBhvr>
                                        <p:cTn id="52" dur="2000"/>
                                        <p:tgtEl>
                                          <p:spTgt spid="612"/>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609"/>
                                        </p:tgtEl>
                                        <p:attrNameLst>
                                          <p:attrName>style.visibility</p:attrName>
                                        </p:attrNameLst>
                                      </p:cBhvr>
                                      <p:to>
                                        <p:strVal val="visible"/>
                                      </p:to>
                                    </p:set>
                                    <p:anim calcmode="lin" valueType="num">
                                      <p:cBhvr>
                                        <p:cTn id="55" dur="500" fill="hold"/>
                                        <p:tgtEl>
                                          <p:spTgt spid="609"/>
                                        </p:tgtEl>
                                        <p:attrNameLst>
                                          <p:attrName>ppt_w</p:attrName>
                                        </p:attrNameLst>
                                      </p:cBhvr>
                                      <p:tavLst>
                                        <p:tav tm="0">
                                          <p:val>
                                            <p:fltVal val="0"/>
                                          </p:val>
                                        </p:tav>
                                        <p:tav tm="100000">
                                          <p:val>
                                            <p:strVal val="#ppt_w"/>
                                          </p:val>
                                        </p:tav>
                                      </p:tavLst>
                                    </p:anim>
                                    <p:anim calcmode="lin" valueType="num">
                                      <p:cBhvr>
                                        <p:cTn id="56" dur="500" fill="hold"/>
                                        <p:tgtEl>
                                          <p:spTgt spid="609"/>
                                        </p:tgtEl>
                                        <p:attrNameLst>
                                          <p:attrName>ppt_h</p:attrName>
                                        </p:attrNameLst>
                                      </p:cBhvr>
                                      <p:tavLst>
                                        <p:tav tm="0">
                                          <p:val>
                                            <p:fltVal val="0"/>
                                          </p:val>
                                        </p:tav>
                                        <p:tav tm="100000">
                                          <p:val>
                                            <p:strVal val="#ppt_h"/>
                                          </p:val>
                                        </p:tav>
                                      </p:tavLst>
                                    </p:anim>
                                    <p:animEffect transition="in" filter="fade">
                                      <p:cBhvr>
                                        <p:cTn id="57" dur="500"/>
                                        <p:tgtEl>
                                          <p:spTgt spid="609"/>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610"/>
                                        </p:tgtEl>
                                        <p:attrNameLst>
                                          <p:attrName>style.visibility</p:attrName>
                                        </p:attrNameLst>
                                      </p:cBhvr>
                                      <p:to>
                                        <p:strVal val="visible"/>
                                      </p:to>
                                    </p:set>
                                    <p:anim calcmode="lin" valueType="num">
                                      <p:cBhvr>
                                        <p:cTn id="60" dur="500" fill="hold"/>
                                        <p:tgtEl>
                                          <p:spTgt spid="610"/>
                                        </p:tgtEl>
                                        <p:attrNameLst>
                                          <p:attrName>ppt_w</p:attrName>
                                        </p:attrNameLst>
                                      </p:cBhvr>
                                      <p:tavLst>
                                        <p:tav tm="0">
                                          <p:val>
                                            <p:fltVal val="0"/>
                                          </p:val>
                                        </p:tav>
                                        <p:tav tm="100000">
                                          <p:val>
                                            <p:strVal val="#ppt_w"/>
                                          </p:val>
                                        </p:tav>
                                      </p:tavLst>
                                    </p:anim>
                                    <p:anim calcmode="lin" valueType="num">
                                      <p:cBhvr>
                                        <p:cTn id="61" dur="500" fill="hold"/>
                                        <p:tgtEl>
                                          <p:spTgt spid="610"/>
                                        </p:tgtEl>
                                        <p:attrNameLst>
                                          <p:attrName>ppt_h</p:attrName>
                                        </p:attrNameLst>
                                      </p:cBhvr>
                                      <p:tavLst>
                                        <p:tav tm="0">
                                          <p:val>
                                            <p:fltVal val="0"/>
                                          </p:val>
                                        </p:tav>
                                        <p:tav tm="100000">
                                          <p:val>
                                            <p:strVal val="#ppt_h"/>
                                          </p:val>
                                        </p:tav>
                                      </p:tavLst>
                                    </p:anim>
                                    <p:animEffect transition="in" filter="fade">
                                      <p:cBhvr>
                                        <p:cTn id="62" dur="500"/>
                                        <p:tgtEl>
                                          <p:spTgt spid="610"/>
                                        </p:tgtEl>
                                      </p:cBhvr>
                                    </p:animEffect>
                                  </p:childTnLst>
                                </p:cTn>
                              </p:par>
                              <p:par>
                                <p:cTn id="63" presetID="53" presetClass="exit" presetSubtype="0" fill="hold" nodeType="withEffect">
                                  <p:stCondLst>
                                    <p:cond delay="0"/>
                                  </p:stCondLst>
                                  <p:childTnLst>
                                    <p:anim calcmode="lin" valueType="num">
                                      <p:cBhvr>
                                        <p:cTn id="64" dur="2000"/>
                                        <p:tgtEl>
                                          <p:spTgt spid="20823"/>
                                        </p:tgtEl>
                                        <p:attrNameLst>
                                          <p:attrName>ppt_w</p:attrName>
                                        </p:attrNameLst>
                                      </p:cBhvr>
                                      <p:tavLst>
                                        <p:tav tm="0">
                                          <p:val>
                                            <p:strVal val="ppt_w"/>
                                          </p:val>
                                        </p:tav>
                                        <p:tav tm="100000">
                                          <p:val>
                                            <p:fltVal val="0"/>
                                          </p:val>
                                        </p:tav>
                                      </p:tavLst>
                                    </p:anim>
                                    <p:anim calcmode="lin" valueType="num">
                                      <p:cBhvr>
                                        <p:cTn id="65" dur="2000"/>
                                        <p:tgtEl>
                                          <p:spTgt spid="20823"/>
                                        </p:tgtEl>
                                        <p:attrNameLst>
                                          <p:attrName>ppt_h</p:attrName>
                                        </p:attrNameLst>
                                      </p:cBhvr>
                                      <p:tavLst>
                                        <p:tav tm="0">
                                          <p:val>
                                            <p:strVal val="ppt_h"/>
                                          </p:val>
                                        </p:tav>
                                        <p:tav tm="100000">
                                          <p:val>
                                            <p:fltVal val="0"/>
                                          </p:val>
                                        </p:tav>
                                      </p:tavLst>
                                    </p:anim>
                                    <p:animEffect transition="out" filter="fade">
                                      <p:cBhvr>
                                        <p:cTn id="66" dur="2000"/>
                                        <p:tgtEl>
                                          <p:spTgt spid="20823"/>
                                        </p:tgtEl>
                                      </p:cBhvr>
                                    </p:animEffect>
                                    <p:set>
                                      <p:cBhvr>
                                        <p:cTn id="67" dur="1" fill="hold">
                                          <p:stCondLst>
                                            <p:cond delay="1999"/>
                                          </p:stCondLst>
                                        </p:cTn>
                                        <p:tgtEl>
                                          <p:spTgt spid="20823"/>
                                        </p:tgtEl>
                                        <p:attrNameLst>
                                          <p:attrName>style.visibility</p:attrName>
                                        </p:attrNameLst>
                                      </p:cBhvr>
                                      <p:to>
                                        <p:strVal val="hidden"/>
                                      </p:to>
                                    </p:set>
                                  </p:childTnLst>
                                </p:cTn>
                              </p:par>
                              <p:par>
                                <p:cTn id="68" presetID="53" presetClass="entr" presetSubtype="0" fill="hold" grpId="0" nodeType="withEffect">
                                  <p:stCondLst>
                                    <p:cond delay="0"/>
                                  </p:stCondLst>
                                  <p:childTnLst>
                                    <p:set>
                                      <p:cBhvr>
                                        <p:cTn id="69" dur="1" fill="hold">
                                          <p:stCondLst>
                                            <p:cond delay="0"/>
                                          </p:stCondLst>
                                        </p:cTn>
                                        <p:tgtEl>
                                          <p:spTgt spid="611"/>
                                        </p:tgtEl>
                                        <p:attrNameLst>
                                          <p:attrName>style.visibility</p:attrName>
                                        </p:attrNameLst>
                                      </p:cBhvr>
                                      <p:to>
                                        <p:strVal val="visible"/>
                                      </p:to>
                                    </p:set>
                                    <p:anim calcmode="lin" valueType="num">
                                      <p:cBhvr>
                                        <p:cTn id="70" dur="500" fill="hold"/>
                                        <p:tgtEl>
                                          <p:spTgt spid="611"/>
                                        </p:tgtEl>
                                        <p:attrNameLst>
                                          <p:attrName>ppt_w</p:attrName>
                                        </p:attrNameLst>
                                      </p:cBhvr>
                                      <p:tavLst>
                                        <p:tav tm="0">
                                          <p:val>
                                            <p:fltVal val="0"/>
                                          </p:val>
                                        </p:tav>
                                        <p:tav tm="100000">
                                          <p:val>
                                            <p:strVal val="#ppt_w"/>
                                          </p:val>
                                        </p:tav>
                                      </p:tavLst>
                                    </p:anim>
                                    <p:anim calcmode="lin" valueType="num">
                                      <p:cBhvr>
                                        <p:cTn id="71" dur="500" fill="hold"/>
                                        <p:tgtEl>
                                          <p:spTgt spid="611"/>
                                        </p:tgtEl>
                                        <p:attrNameLst>
                                          <p:attrName>ppt_h</p:attrName>
                                        </p:attrNameLst>
                                      </p:cBhvr>
                                      <p:tavLst>
                                        <p:tav tm="0">
                                          <p:val>
                                            <p:fltVal val="0"/>
                                          </p:val>
                                        </p:tav>
                                        <p:tav tm="100000">
                                          <p:val>
                                            <p:strVal val="#ppt_h"/>
                                          </p:val>
                                        </p:tav>
                                      </p:tavLst>
                                    </p:anim>
                                    <p:animEffect transition="in" filter="fade">
                                      <p:cBhvr>
                                        <p:cTn id="72" dur="5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0"/>
      <p:bldP spid="606" grpId="0"/>
      <p:bldP spid="609" grpId="0"/>
      <p:bldP spid="610" grpId="0"/>
      <p:bldP spid="6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82550"/>
            <a:ext cx="8229600" cy="1147763"/>
          </a:xfrm>
        </p:spPr>
        <p:txBody>
          <a:bodyPr/>
          <a:lstStyle/>
          <a:p>
            <a:pPr eaLnBrk="1" hangingPunct="1">
              <a:defRPr/>
            </a:pPr>
            <a:r>
              <a:rPr lang="en-US" sz="3200" smtClean="0">
                <a:solidFill>
                  <a:schemeClr val="hlink"/>
                </a:solidFill>
              </a:rPr>
              <a:t>Response with First-Line Imatinib at 60 m.</a:t>
            </a:r>
            <a:r>
              <a:rPr lang="en-US" sz="2500" smtClean="0">
                <a:solidFill>
                  <a:srgbClr val="000090"/>
                </a:solidFill>
              </a:rPr>
              <a:t> </a:t>
            </a:r>
            <a:endParaRPr lang="en-US" sz="3400" smtClean="0">
              <a:solidFill>
                <a:srgbClr val="000090"/>
              </a:solidFill>
            </a:endParaRPr>
          </a:p>
        </p:txBody>
      </p:sp>
      <p:sp>
        <p:nvSpPr>
          <p:cNvPr id="33795" name="Text Box 3"/>
          <p:cNvSpPr txBox="1">
            <a:spLocks noChangeArrowheads="1"/>
          </p:cNvSpPr>
          <p:nvPr/>
        </p:nvSpPr>
        <p:spPr bwMode="invGray">
          <a:xfrm>
            <a:off x="1447800" y="5524500"/>
            <a:ext cx="6127750" cy="212725"/>
          </a:xfrm>
          <a:prstGeom prst="rect">
            <a:avLst/>
          </a:prstGeom>
          <a:noFill/>
          <a:ln w="9525">
            <a:noFill/>
            <a:miter lim="800000"/>
            <a:headEnd/>
            <a:tailEnd/>
          </a:ln>
        </p:spPr>
        <p:txBody>
          <a:bodyPr lIns="0" tIns="0" rIns="0" bIns="0" anchor="ctr">
            <a:spAutoFit/>
          </a:bodyPr>
          <a:lstStyle/>
          <a:p>
            <a:pPr algn="ctr" eaLnBrk="0" hangingPunct="0"/>
            <a:r>
              <a:rPr lang="en-US" sz="1400" b="1">
                <a:latin typeface="Bodoni SvtyTwo OS ITC TT-BookIt" charset="0"/>
                <a:ea typeface="MS PGothic" pitchFamily="34" charset="-128"/>
              </a:rPr>
              <a:t>Months since randomization to imatinib mesylate</a:t>
            </a:r>
          </a:p>
        </p:txBody>
      </p:sp>
      <p:sp>
        <p:nvSpPr>
          <p:cNvPr id="33796" name="Text Box 4"/>
          <p:cNvSpPr txBox="1">
            <a:spLocks noChangeArrowheads="1"/>
          </p:cNvSpPr>
          <p:nvPr/>
        </p:nvSpPr>
        <p:spPr bwMode="invGray">
          <a:xfrm rot="-5400000">
            <a:off x="-888999" y="2987675"/>
            <a:ext cx="3365500" cy="244475"/>
          </a:xfrm>
          <a:prstGeom prst="rect">
            <a:avLst/>
          </a:prstGeom>
          <a:noFill/>
          <a:ln w="9525">
            <a:noFill/>
            <a:miter lim="800000"/>
            <a:headEnd/>
            <a:tailEnd/>
          </a:ln>
        </p:spPr>
        <p:txBody>
          <a:bodyPr lIns="0" tIns="0" rIns="0" bIns="0" anchor="ctr">
            <a:spAutoFit/>
          </a:bodyPr>
          <a:lstStyle/>
          <a:p>
            <a:pPr algn="ctr" eaLnBrk="0" hangingPunct="0"/>
            <a:r>
              <a:rPr lang="en-US" sz="1600" b="1">
                <a:latin typeface="Bodoni SvtyTwo OS ITC TT-BookIt" charset="0"/>
                <a:ea typeface="MS PGothic" pitchFamily="34" charset="-128"/>
              </a:rPr>
              <a:t>% Responding</a:t>
            </a:r>
            <a:endParaRPr lang="en-US" sz="1400" b="1">
              <a:latin typeface="Bodoni SvtyTwo OS ITC TT-BookIt" charset="0"/>
              <a:ea typeface="MS PGothic" pitchFamily="34" charset="-128"/>
            </a:endParaRPr>
          </a:p>
        </p:txBody>
      </p:sp>
      <p:sp>
        <p:nvSpPr>
          <p:cNvPr id="33797" name="Rectangle 5"/>
          <p:cNvSpPr>
            <a:spLocks noChangeArrowheads="1"/>
          </p:cNvSpPr>
          <p:nvPr/>
        </p:nvSpPr>
        <p:spPr bwMode="auto">
          <a:xfrm>
            <a:off x="7004050" y="1631950"/>
            <a:ext cx="996950" cy="274638"/>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98%</a:t>
            </a:r>
          </a:p>
        </p:txBody>
      </p:sp>
      <p:sp>
        <p:nvSpPr>
          <p:cNvPr id="33798" name="Rectangle 6"/>
          <p:cNvSpPr>
            <a:spLocks noChangeArrowheads="1"/>
          </p:cNvSpPr>
          <p:nvPr/>
        </p:nvSpPr>
        <p:spPr bwMode="auto">
          <a:xfrm>
            <a:off x="7002463" y="1830388"/>
            <a:ext cx="996950" cy="274637"/>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92%</a:t>
            </a:r>
          </a:p>
        </p:txBody>
      </p:sp>
      <p:sp>
        <p:nvSpPr>
          <p:cNvPr id="33799" name="Rectangle 7"/>
          <p:cNvSpPr>
            <a:spLocks noChangeArrowheads="1"/>
          </p:cNvSpPr>
          <p:nvPr/>
        </p:nvSpPr>
        <p:spPr bwMode="auto">
          <a:xfrm>
            <a:off x="7004050" y="2039938"/>
            <a:ext cx="996950" cy="274637"/>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87%</a:t>
            </a:r>
          </a:p>
        </p:txBody>
      </p:sp>
      <p:sp>
        <p:nvSpPr>
          <p:cNvPr id="33800" name="Rectangle 8"/>
          <p:cNvSpPr>
            <a:spLocks noChangeArrowheads="1"/>
          </p:cNvSpPr>
          <p:nvPr/>
        </p:nvSpPr>
        <p:spPr bwMode="auto">
          <a:xfrm>
            <a:off x="2867025" y="2135188"/>
            <a:ext cx="1000125" cy="274637"/>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80%</a:t>
            </a:r>
          </a:p>
        </p:txBody>
      </p:sp>
      <p:sp>
        <p:nvSpPr>
          <p:cNvPr id="33801" name="Rectangle 9"/>
          <p:cNvSpPr>
            <a:spLocks noChangeArrowheads="1"/>
          </p:cNvSpPr>
          <p:nvPr/>
        </p:nvSpPr>
        <p:spPr bwMode="auto">
          <a:xfrm>
            <a:off x="4081463" y="1992313"/>
            <a:ext cx="996950" cy="274637"/>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84%</a:t>
            </a:r>
          </a:p>
        </p:txBody>
      </p:sp>
      <p:sp>
        <p:nvSpPr>
          <p:cNvPr id="33802" name="Freeform 10"/>
          <p:cNvSpPr>
            <a:spLocks/>
          </p:cNvSpPr>
          <p:nvPr/>
        </p:nvSpPr>
        <p:spPr bwMode="auto">
          <a:xfrm>
            <a:off x="1495425" y="1743075"/>
            <a:ext cx="6080125" cy="3338513"/>
          </a:xfrm>
          <a:custGeom>
            <a:avLst/>
            <a:gdLst>
              <a:gd name="T0" fmla="*/ 0 w 4152"/>
              <a:gd name="T1" fmla="*/ 0 h 2742"/>
              <a:gd name="T2" fmla="*/ 0 w 4152"/>
              <a:gd name="T3" fmla="*/ 2147483647 h 2742"/>
              <a:gd name="T4" fmla="*/ 2147483647 w 4152"/>
              <a:gd name="T5" fmla="*/ 2147483647 h 2742"/>
              <a:gd name="T6" fmla="*/ 0 60000 65536"/>
              <a:gd name="T7" fmla="*/ 0 60000 65536"/>
              <a:gd name="T8" fmla="*/ 0 60000 65536"/>
              <a:gd name="T9" fmla="*/ 0 w 4152"/>
              <a:gd name="T10" fmla="*/ 0 h 2742"/>
              <a:gd name="T11" fmla="*/ 4152 w 4152"/>
              <a:gd name="T12" fmla="*/ 2742 h 2742"/>
            </a:gdLst>
            <a:ahLst/>
            <a:cxnLst>
              <a:cxn ang="T6">
                <a:pos x="T0" y="T1"/>
              </a:cxn>
              <a:cxn ang="T7">
                <a:pos x="T2" y="T3"/>
              </a:cxn>
              <a:cxn ang="T8">
                <a:pos x="T4" y="T5"/>
              </a:cxn>
            </a:cxnLst>
            <a:rect l="T9" t="T10" r="T11" b="T12"/>
            <a:pathLst>
              <a:path w="4152" h="2742">
                <a:moveTo>
                  <a:pt x="0" y="0"/>
                </a:moveTo>
                <a:lnTo>
                  <a:pt x="0" y="2742"/>
                </a:lnTo>
                <a:lnTo>
                  <a:pt x="4152" y="2742"/>
                </a:lnTo>
              </a:path>
            </a:pathLst>
          </a:custGeom>
          <a:noFill/>
          <a:ln w="19050">
            <a:solidFill>
              <a:schemeClr val="tx1"/>
            </a:solidFill>
            <a:round/>
            <a:headEnd/>
            <a:tailEnd/>
          </a:ln>
        </p:spPr>
        <p:txBody>
          <a:bodyPr/>
          <a:lstStyle/>
          <a:p>
            <a:endParaRPr lang="en-GB"/>
          </a:p>
        </p:txBody>
      </p:sp>
      <p:sp>
        <p:nvSpPr>
          <p:cNvPr id="33803" name="Line 11"/>
          <p:cNvSpPr>
            <a:spLocks noChangeShapeType="1"/>
          </p:cNvSpPr>
          <p:nvPr/>
        </p:nvSpPr>
        <p:spPr bwMode="invGray">
          <a:xfrm rot="10800000">
            <a:off x="1412875" y="5072063"/>
            <a:ext cx="76200" cy="0"/>
          </a:xfrm>
          <a:prstGeom prst="line">
            <a:avLst/>
          </a:prstGeom>
          <a:noFill/>
          <a:ln w="19050">
            <a:solidFill>
              <a:schemeClr val="tx1"/>
            </a:solidFill>
            <a:round/>
            <a:headEnd/>
            <a:tailEnd/>
          </a:ln>
        </p:spPr>
        <p:txBody>
          <a:bodyPr/>
          <a:lstStyle/>
          <a:p>
            <a:endParaRPr lang="en-GB"/>
          </a:p>
        </p:txBody>
      </p:sp>
      <p:sp>
        <p:nvSpPr>
          <p:cNvPr id="33804" name="Line 12"/>
          <p:cNvSpPr>
            <a:spLocks noChangeShapeType="1"/>
          </p:cNvSpPr>
          <p:nvPr/>
        </p:nvSpPr>
        <p:spPr bwMode="invGray">
          <a:xfrm rot="10800000">
            <a:off x="1412875" y="4730750"/>
            <a:ext cx="76200" cy="0"/>
          </a:xfrm>
          <a:prstGeom prst="line">
            <a:avLst/>
          </a:prstGeom>
          <a:noFill/>
          <a:ln w="19050">
            <a:solidFill>
              <a:schemeClr val="tx1"/>
            </a:solidFill>
            <a:round/>
            <a:headEnd/>
            <a:tailEnd/>
          </a:ln>
        </p:spPr>
        <p:txBody>
          <a:bodyPr/>
          <a:lstStyle/>
          <a:p>
            <a:endParaRPr lang="en-GB"/>
          </a:p>
        </p:txBody>
      </p:sp>
      <p:sp>
        <p:nvSpPr>
          <p:cNvPr id="33805" name="Line 13"/>
          <p:cNvSpPr>
            <a:spLocks noChangeShapeType="1"/>
          </p:cNvSpPr>
          <p:nvPr/>
        </p:nvSpPr>
        <p:spPr bwMode="invGray">
          <a:xfrm rot="10800000">
            <a:off x="1412875" y="4402138"/>
            <a:ext cx="76200" cy="0"/>
          </a:xfrm>
          <a:prstGeom prst="line">
            <a:avLst/>
          </a:prstGeom>
          <a:noFill/>
          <a:ln w="19050">
            <a:solidFill>
              <a:schemeClr val="tx1"/>
            </a:solidFill>
            <a:round/>
            <a:headEnd/>
            <a:tailEnd/>
          </a:ln>
        </p:spPr>
        <p:txBody>
          <a:bodyPr/>
          <a:lstStyle/>
          <a:p>
            <a:endParaRPr lang="en-GB"/>
          </a:p>
        </p:txBody>
      </p:sp>
      <p:sp>
        <p:nvSpPr>
          <p:cNvPr id="33806" name="Line 14"/>
          <p:cNvSpPr>
            <a:spLocks noChangeShapeType="1"/>
          </p:cNvSpPr>
          <p:nvPr/>
        </p:nvSpPr>
        <p:spPr bwMode="invGray">
          <a:xfrm rot="10800000">
            <a:off x="1412875" y="4068763"/>
            <a:ext cx="76200" cy="0"/>
          </a:xfrm>
          <a:prstGeom prst="line">
            <a:avLst/>
          </a:prstGeom>
          <a:noFill/>
          <a:ln w="19050">
            <a:solidFill>
              <a:schemeClr val="tx1"/>
            </a:solidFill>
            <a:round/>
            <a:headEnd/>
            <a:tailEnd/>
          </a:ln>
        </p:spPr>
        <p:txBody>
          <a:bodyPr/>
          <a:lstStyle/>
          <a:p>
            <a:endParaRPr lang="en-GB"/>
          </a:p>
        </p:txBody>
      </p:sp>
      <p:sp>
        <p:nvSpPr>
          <p:cNvPr id="33807" name="Line 15"/>
          <p:cNvSpPr>
            <a:spLocks noChangeShapeType="1"/>
          </p:cNvSpPr>
          <p:nvPr/>
        </p:nvSpPr>
        <p:spPr bwMode="invGray">
          <a:xfrm rot="10800000">
            <a:off x="1412875" y="3738563"/>
            <a:ext cx="76200" cy="0"/>
          </a:xfrm>
          <a:prstGeom prst="line">
            <a:avLst/>
          </a:prstGeom>
          <a:noFill/>
          <a:ln w="19050">
            <a:solidFill>
              <a:schemeClr val="tx1"/>
            </a:solidFill>
            <a:round/>
            <a:headEnd/>
            <a:tailEnd/>
          </a:ln>
        </p:spPr>
        <p:txBody>
          <a:bodyPr/>
          <a:lstStyle/>
          <a:p>
            <a:endParaRPr lang="en-GB"/>
          </a:p>
        </p:txBody>
      </p:sp>
      <p:sp>
        <p:nvSpPr>
          <p:cNvPr id="33808" name="Line 16"/>
          <p:cNvSpPr>
            <a:spLocks noChangeShapeType="1"/>
          </p:cNvSpPr>
          <p:nvPr/>
        </p:nvSpPr>
        <p:spPr bwMode="invGray">
          <a:xfrm rot="10800000">
            <a:off x="1412875" y="3408363"/>
            <a:ext cx="76200" cy="0"/>
          </a:xfrm>
          <a:prstGeom prst="line">
            <a:avLst/>
          </a:prstGeom>
          <a:noFill/>
          <a:ln w="19050">
            <a:solidFill>
              <a:schemeClr val="tx1"/>
            </a:solidFill>
            <a:round/>
            <a:headEnd/>
            <a:tailEnd/>
          </a:ln>
        </p:spPr>
        <p:txBody>
          <a:bodyPr/>
          <a:lstStyle/>
          <a:p>
            <a:endParaRPr lang="en-GB"/>
          </a:p>
        </p:txBody>
      </p:sp>
      <p:sp>
        <p:nvSpPr>
          <p:cNvPr id="33809" name="Line 17"/>
          <p:cNvSpPr>
            <a:spLocks noChangeShapeType="1"/>
          </p:cNvSpPr>
          <p:nvPr/>
        </p:nvSpPr>
        <p:spPr bwMode="invGray">
          <a:xfrm rot="10800000">
            <a:off x="1412875" y="3079750"/>
            <a:ext cx="76200" cy="0"/>
          </a:xfrm>
          <a:prstGeom prst="line">
            <a:avLst/>
          </a:prstGeom>
          <a:noFill/>
          <a:ln w="19050">
            <a:solidFill>
              <a:schemeClr val="tx1"/>
            </a:solidFill>
            <a:round/>
            <a:headEnd/>
            <a:tailEnd/>
          </a:ln>
        </p:spPr>
        <p:txBody>
          <a:bodyPr/>
          <a:lstStyle/>
          <a:p>
            <a:endParaRPr lang="en-GB"/>
          </a:p>
        </p:txBody>
      </p:sp>
      <p:sp>
        <p:nvSpPr>
          <p:cNvPr id="33810" name="Line 18"/>
          <p:cNvSpPr>
            <a:spLocks noChangeShapeType="1"/>
          </p:cNvSpPr>
          <p:nvPr/>
        </p:nvSpPr>
        <p:spPr bwMode="invGray">
          <a:xfrm rot="10800000">
            <a:off x="1412875" y="2744788"/>
            <a:ext cx="76200" cy="0"/>
          </a:xfrm>
          <a:prstGeom prst="line">
            <a:avLst/>
          </a:prstGeom>
          <a:noFill/>
          <a:ln w="19050">
            <a:solidFill>
              <a:schemeClr val="tx1"/>
            </a:solidFill>
            <a:round/>
            <a:headEnd/>
            <a:tailEnd/>
          </a:ln>
        </p:spPr>
        <p:txBody>
          <a:bodyPr/>
          <a:lstStyle/>
          <a:p>
            <a:endParaRPr lang="en-GB"/>
          </a:p>
        </p:txBody>
      </p:sp>
      <p:sp>
        <p:nvSpPr>
          <p:cNvPr id="33811" name="Line 19"/>
          <p:cNvSpPr>
            <a:spLocks noChangeShapeType="1"/>
          </p:cNvSpPr>
          <p:nvPr/>
        </p:nvSpPr>
        <p:spPr bwMode="invGray">
          <a:xfrm rot="10800000">
            <a:off x="1412875" y="2416175"/>
            <a:ext cx="76200" cy="0"/>
          </a:xfrm>
          <a:prstGeom prst="line">
            <a:avLst/>
          </a:prstGeom>
          <a:noFill/>
          <a:ln w="19050">
            <a:solidFill>
              <a:schemeClr val="tx1"/>
            </a:solidFill>
            <a:round/>
            <a:headEnd/>
            <a:tailEnd/>
          </a:ln>
        </p:spPr>
        <p:txBody>
          <a:bodyPr/>
          <a:lstStyle/>
          <a:p>
            <a:endParaRPr lang="en-GB"/>
          </a:p>
        </p:txBody>
      </p:sp>
      <p:sp>
        <p:nvSpPr>
          <p:cNvPr id="33812" name="Line 20"/>
          <p:cNvSpPr>
            <a:spLocks noChangeShapeType="1"/>
          </p:cNvSpPr>
          <p:nvPr/>
        </p:nvSpPr>
        <p:spPr bwMode="invGray">
          <a:xfrm rot="10800000">
            <a:off x="1412875" y="2085975"/>
            <a:ext cx="76200" cy="0"/>
          </a:xfrm>
          <a:prstGeom prst="line">
            <a:avLst/>
          </a:prstGeom>
          <a:noFill/>
          <a:ln w="19050">
            <a:solidFill>
              <a:schemeClr val="tx1"/>
            </a:solidFill>
            <a:round/>
            <a:headEnd/>
            <a:tailEnd/>
          </a:ln>
        </p:spPr>
        <p:txBody>
          <a:bodyPr/>
          <a:lstStyle/>
          <a:p>
            <a:endParaRPr lang="en-GB"/>
          </a:p>
        </p:txBody>
      </p:sp>
      <p:sp>
        <p:nvSpPr>
          <p:cNvPr id="33813" name="Line 21"/>
          <p:cNvSpPr>
            <a:spLocks noChangeShapeType="1"/>
          </p:cNvSpPr>
          <p:nvPr/>
        </p:nvSpPr>
        <p:spPr bwMode="invGray">
          <a:xfrm rot="10800000">
            <a:off x="1412875" y="1757363"/>
            <a:ext cx="76200" cy="0"/>
          </a:xfrm>
          <a:prstGeom prst="line">
            <a:avLst/>
          </a:prstGeom>
          <a:noFill/>
          <a:ln w="19050">
            <a:solidFill>
              <a:schemeClr val="tx1"/>
            </a:solidFill>
            <a:round/>
            <a:headEnd/>
            <a:tailEnd/>
          </a:ln>
        </p:spPr>
        <p:txBody>
          <a:bodyPr/>
          <a:lstStyle/>
          <a:p>
            <a:endParaRPr lang="en-GB"/>
          </a:p>
        </p:txBody>
      </p:sp>
      <p:sp>
        <p:nvSpPr>
          <p:cNvPr id="33814" name="Text Box 22"/>
          <p:cNvSpPr txBox="1">
            <a:spLocks noChangeArrowheads="1"/>
          </p:cNvSpPr>
          <p:nvPr/>
        </p:nvSpPr>
        <p:spPr bwMode="invGray">
          <a:xfrm>
            <a:off x="1243013" y="5008563"/>
            <a:ext cx="84137" cy="182562"/>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0</a:t>
            </a:r>
          </a:p>
        </p:txBody>
      </p:sp>
      <p:sp>
        <p:nvSpPr>
          <p:cNvPr id="33815" name="Text Box 23"/>
          <p:cNvSpPr txBox="1">
            <a:spLocks noChangeArrowheads="1"/>
          </p:cNvSpPr>
          <p:nvPr/>
        </p:nvSpPr>
        <p:spPr bwMode="invGray">
          <a:xfrm>
            <a:off x="1125538" y="4676775"/>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10</a:t>
            </a:r>
          </a:p>
        </p:txBody>
      </p:sp>
      <p:sp>
        <p:nvSpPr>
          <p:cNvPr id="33816" name="Text Box 24"/>
          <p:cNvSpPr txBox="1">
            <a:spLocks noChangeArrowheads="1"/>
          </p:cNvSpPr>
          <p:nvPr/>
        </p:nvSpPr>
        <p:spPr bwMode="invGray">
          <a:xfrm>
            <a:off x="1125538" y="4351338"/>
            <a:ext cx="169862" cy="182562"/>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20</a:t>
            </a:r>
          </a:p>
        </p:txBody>
      </p:sp>
      <p:sp>
        <p:nvSpPr>
          <p:cNvPr id="33817" name="Text Box 25"/>
          <p:cNvSpPr txBox="1">
            <a:spLocks noChangeArrowheads="1"/>
          </p:cNvSpPr>
          <p:nvPr/>
        </p:nvSpPr>
        <p:spPr bwMode="invGray">
          <a:xfrm>
            <a:off x="1125538" y="4017963"/>
            <a:ext cx="169862" cy="182562"/>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30</a:t>
            </a:r>
          </a:p>
        </p:txBody>
      </p:sp>
      <p:sp>
        <p:nvSpPr>
          <p:cNvPr id="33818" name="Text Box 26"/>
          <p:cNvSpPr txBox="1">
            <a:spLocks noChangeArrowheads="1"/>
          </p:cNvSpPr>
          <p:nvPr/>
        </p:nvSpPr>
        <p:spPr bwMode="invGray">
          <a:xfrm>
            <a:off x="1125538" y="3690938"/>
            <a:ext cx="169862" cy="182562"/>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40</a:t>
            </a:r>
          </a:p>
        </p:txBody>
      </p:sp>
      <p:sp>
        <p:nvSpPr>
          <p:cNvPr id="33819" name="Text Box 27"/>
          <p:cNvSpPr txBox="1">
            <a:spLocks noChangeArrowheads="1"/>
          </p:cNvSpPr>
          <p:nvPr/>
        </p:nvSpPr>
        <p:spPr bwMode="invGray">
          <a:xfrm>
            <a:off x="1125538" y="3349625"/>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50</a:t>
            </a:r>
          </a:p>
        </p:txBody>
      </p:sp>
      <p:sp>
        <p:nvSpPr>
          <p:cNvPr id="33820" name="Text Box 28"/>
          <p:cNvSpPr txBox="1">
            <a:spLocks noChangeArrowheads="1"/>
          </p:cNvSpPr>
          <p:nvPr/>
        </p:nvSpPr>
        <p:spPr bwMode="invGray">
          <a:xfrm>
            <a:off x="1125538" y="3036888"/>
            <a:ext cx="169862" cy="182562"/>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60</a:t>
            </a:r>
          </a:p>
        </p:txBody>
      </p:sp>
      <p:sp>
        <p:nvSpPr>
          <p:cNvPr id="33821" name="Text Box 29"/>
          <p:cNvSpPr txBox="1">
            <a:spLocks noChangeArrowheads="1"/>
          </p:cNvSpPr>
          <p:nvPr/>
        </p:nvSpPr>
        <p:spPr bwMode="invGray">
          <a:xfrm>
            <a:off x="1125538" y="2684463"/>
            <a:ext cx="169862" cy="182562"/>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70</a:t>
            </a:r>
          </a:p>
        </p:txBody>
      </p:sp>
      <p:sp>
        <p:nvSpPr>
          <p:cNvPr id="33822" name="Text Box 30"/>
          <p:cNvSpPr txBox="1">
            <a:spLocks noChangeArrowheads="1"/>
          </p:cNvSpPr>
          <p:nvPr/>
        </p:nvSpPr>
        <p:spPr bwMode="invGray">
          <a:xfrm>
            <a:off x="1125538" y="2359025"/>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80</a:t>
            </a:r>
          </a:p>
        </p:txBody>
      </p:sp>
      <p:sp>
        <p:nvSpPr>
          <p:cNvPr id="33823" name="Text Box 31"/>
          <p:cNvSpPr txBox="1">
            <a:spLocks noChangeArrowheads="1"/>
          </p:cNvSpPr>
          <p:nvPr/>
        </p:nvSpPr>
        <p:spPr bwMode="invGray">
          <a:xfrm>
            <a:off x="1125538" y="2025650"/>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90</a:t>
            </a:r>
          </a:p>
        </p:txBody>
      </p:sp>
      <p:sp>
        <p:nvSpPr>
          <p:cNvPr id="33824" name="Text Box 32"/>
          <p:cNvSpPr txBox="1">
            <a:spLocks noChangeArrowheads="1"/>
          </p:cNvSpPr>
          <p:nvPr/>
        </p:nvSpPr>
        <p:spPr bwMode="invGray">
          <a:xfrm>
            <a:off x="1008063" y="1700213"/>
            <a:ext cx="254000" cy="182562"/>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100</a:t>
            </a:r>
          </a:p>
        </p:txBody>
      </p:sp>
      <p:sp>
        <p:nvSpPr>
          <p:cNvPr id="33825" name="Line 33"/>
          <p:cNvSpPr>
            <a:spLocks noChangeShapeType="1"/>
          </p:cNvSpPr>
          <p:nvPr/>
        </p:nvSpPr>
        <p:spPr bwMode="invGray">
          <a:xfrm rot="-5400000">
            <a:off x="1452563" y="5119688"/>
            <a:ext cx="63500" cy="0"/>
          </a:xfrm>
          <a:prstGeom prst="line">
            <a:avLst/>
          </a:prstGeom>
          <a:noFill/>
          <a:ln w="19050">
            <a:solidFill>
              <a:schemeClr val="tx1"/>
            </a:solidFill>
            <a:round/>
            <a:headEnd/>
            <a:tailEnd/>
          </a:ln>
        </p:spPr>
        <p:txBody>
          <a:bodyPr/>
          <a:lstStyle/>
          <a:p>
            <a:endParaRPr lang="en-GB"/>
          </a:p>
        </p:txBody>
      </p:sp>
      <p:sp>
        <p:nvSpPr>
          <p:cNvPr id="33826" name="Line 34"/>
          <p:cNvSpPr>
            <a:spLocks noChangeShapeType="1"/>
          </p:cNvSpPr>
          <p:nvPr/>
        </p:nvSpPr>
        <p:spPr bwMode="invGray">
          <a:xfrm rot="-5400000">
            <a:off x="2008188" y="5119688"/>
            <a:ext cx="63500" cy="0"/>
          </a:xfrm>
          <a:prstGeom prst="line">
            <a:avLst/>
          </a:prstGeom>
          <a:noFill/>
          <a:ln w="19050">
            <a:solidFill>
              <a:schemeClr val="tx1"/>
            </a:solidFill>
            <a:round/>
            <a:headEnd/>
            <a:tailEnd/>
          </a:ln>
        </p:spPr>
        <p:txBody>
          <a:bodyPr/>
          <a:lstStyle/>
          <a:p>
            <a:endParaRPr lang="en-GB"/>
          </a:p>
        </p:txBody>
      </p:sp>
      <p:sp>
        <p:nvSpPr>
          <p:cNvPr id="33827" name="Line 35"/>
          <p:cNvSpPr>
            <a:spLocks noChangeShapeType="1"/>
          </p:cNvSpPr>
          <p:nvPr/>
        </p:nvSpPr>
        <p:spPr bwMode="invGray">
          <a:xfrm rot="-5400000">
            <a:off x="2563813" y="5119688"/>
            <a:ext cx="63500" cy="0"/>
          </a:xfrm>
          <a:prstGeom prst="line">
            <a:avLst/>
          </a:prstGeom>
          <a:noFill/>
          <a:ln w="19050">
            <a:solidFill>
              <a:schemeClr val="tx1"/>
            </a:solidFill>
            <a:round/>
            <a:headEnd/>
            <a:tailEnd/>
          </a:ln>
        </p:spPr>
        <p:txBody>
          <a:bodyPr/>
          <a:lstStyle/>
          <a:p>
            <a:endParaRPr lang="en-GB"/>
          </a:p>
        </p:txBody>
      </p:sp>
      <p:sp>
        <p:nvSpPr>
          <p:cNvPr id="33828" name="Line 36"/>
          <p:cNvSpPr>
            <a:spLocks noChangeShapeType="1"/>
          </p:cNvSpPr>
          <p:nvPr/>
        </p:nvSpPr>
        <p:spPr bwMode="invGray">
          <a:xfrm rot="-5400000">
            <a:off x="3117850" y="5119688"/>
            <a:ext cx="63500" cy="0"/>
          </a:xfrm>
          <a:prstGeom prst="line">
            <a:avLst/>
          </a:prstGeom>
          <a:noFill/>
          <a:ln w="19050">
            <a:solidFill>
              <a:schemeClr val="tx1"/>
            </a:solidFill>
            <a:round/>
            <a:headEnd/>
            <a:tailEnd/>
          </a:ln>
        </p:spPr>
        <p:txBody>
          <a:bodyPr/>
          <a:lstStyle/>
          <a:p>
            <a:endParaRPr lang="en-GB"/>
          </a:p>
        </p:txBody>
      </p:sp>
      <p:sp>
        <p:nvSpPr>
          <p:cNvPr id="33829" name="Line 37"/>
          <p:cNvSpPr>
            <a:spLocks noChangeShapeType="1"/>
          </p:cNvSpPr>
          <p:nvPr/>
        </p:nvSpPr>
        <p:spPr bwMode="invGray">
          <a:xfrm rot="-5400000">
            <a:off x="3671888" y="5119688"/>
            <a:ext cx="63500" cy="0"/>
          </a:xfrm>
          <a:prstGeom prst="line">
            <a:avLst/>
          </a:prstGeom>
          <a:noFill/>
          <a:ln w="19050">
            <a:solidFill>
              <a:schemeClr val="tx1"/>
            </a:solidFill>
            <a:round/>
            <a:headEnd/>
            <a:tailEnd/>
          </a:ln>
        </p:spPr>
        <p:txBody>
          <a:bodyPr/>
          <a:lstStyle/>
          <a:p>
            <a:endParaRPr lang="en-GB"/>
          </a:p>
        </p:txBody>
      </p:sp>
      <p:sp>
        <p:nvSpPr>
          <p:cNvPr id="33830" name="Line 38"/>
          <p:cNvSpPr>
            <a:spLocks noChangeShapeType="1"/>
          </p:cNvSpPr>
          <p:nvPr/>
        </p:nvSpPr>
        <p:spPr bwMode="invGray">
          <a:xfrm rot="-5400000">
            <a:off x="4227513" y="5119688"/>
            <a:ext cx="63500" cy="0"/>
          </a:xfrm>
          <a:prstGeom prst="line">
            <a:avLst/>
          </a:prstGeom>
          <a:noFill/>
          <a:ln w="19050">
            <a:solidFill>
              <a:schemeClr val="tx1"/>
            </a:solidFill>
            <a:round/>
            <a:headEnd/>
            <a:tailEnd/>
          </a:ln>
        </p:spPr>
        <p:txBody>
          <a:bodyPr/>
          <a:lstStyle/>
          <a:p>
            <a:endParaRPr lang="en-GB"/>
          </a:p>
        </p:txBody>
      </p:sp>
      <p:sp>
        <p:nvSpPr>
          <p:cNvPr id="33831" name="Line 39"/>
          <p:cNvSpPr>
            <a:spLocks noChangeShapeType="1"/>
          </p:cNvSpPr>
          <p:nvPr/>
        </p:nvSpPr>
        <p:spPr bwMode="invGray">
          <a:xfrm rot="-5400000">
            <a:off x="4778375" y="5119688"/>
            <a:ext cx="63500" cy="0"/>
          </a:xfrm>
          <a:prstGeom prst="line">
            <a:avLst/>
          </a:prstGeom>
          <a:noFill/>
          <a:ln w="19050">
            <a:solidFill>
              <a:schemeClr val="tx1"/>
            </a:solidFill>
            <a:round/>
            <a:headEnd/>
            <a:tailEnd/>
          </a:ln>
        </p:spPr>
        <p:txBody>
          <a:bodyPr/>
          <a:lstStyle/>
          <a:p>
            <a:endParaRPr lang="en-GB"/>
          </a:p>
        </p:txBody>
      </p:sp>
      <p:sp>
        <p:nvSpPr>
          <p:cNvPr id="33832" name="Line 40"/>
          <p:cNvSpPr>
            <a:spLocks noChangeShapeType="1"/>
          </p:cNvSpPr>
          <p:nvPr/>
        </p:nvSpPr>
        <p:spPr bwMode="invGray">
          <a:xfrm rot="-5400000">
            <a:off x="5334000" y="5119688"/>
            <a:ext cx="63500" cy="0"/>
          </a:xfrm>
          <a:prstGeom prst="line">
            <a:avLst/>
          </a:prstGeom>
          <a:noFill/>
          <a:ln w="19050">
            <a:solidFill>
              <a:schemeClr val="tx1"/>
            </a:solidFill>
            <a:round/>
            <a:headEnd/>
            <a:tailEnd/>
          </a:ln>
        </p:spPr>
        <p:txBody>
          <a:bodyPr/>
          <a:lstStyle/>
          <a:p>
            <a:endParaRPr lang="en-GB"/>
          </a:p>
        </p:txBody>
      </p:sp>
      <p:sp>
        <p:nvSpPr>
          <p:cNvPr id="33833" name="Line 41"/>
          <p:cNvSpPr>
            <a:spLocks noChangeShapeType="1"/>
          </p:cNvSpPr>
          <p:nvPr/>
        </p:nvSpPr>
        <p:spPr bwMode="invGray">
          <a:xfrm rot="-5400000">
            <a:off x="5886450" y="5119688"/>
            <a:ext cx="63500" cy="0"/>
          </a:xfrm>
          <a:prstGeom prst="line">
            <a:avLst/>
          </a:prstGeom>
          <a:noFill/>
          <a:ln w="19050">
            <a:solidFill>
              <a:schemeClr val="tx1"/>
            </a:solidFill>
            <a:round/>
            <a:headEnd/>
            <a:tailEnd/>
          </a:ln>
        </p:spPr>
        <p:txBody>
          <a:bodyPr/>
          <a:lstStyle/>
          <a:p>
            <a:endParaRPr lang="en-GB"/>
          </a:p>
        </p:txBody>
      </p:sp>
      <p:sp>
        <p:nvSpPr>
          <p:cNvPr id="33834" name="Line 42"/>
          <p:cNvSpPr>
            <a:spLocks noChangeShapeType="1"/>
          </p:cNvSpPr>
          <p:nvPr/>
        </p:nvSpPr>
        <p:spPr bwMode="invGray">
          <a:xfrm rot="-5400000">
            <a:off x="6438900" y="5119688"/>
            <a:ext cx="63500" cy="0"/>
          </a:xfrm>
          <a:prstGeom prst="line">
            <a:avLst/>
          </a:prstGeom>
          <a:noFill/>
          <a:ln w="19050">
            <a:solidFill>
              <a:schemeClr val="tx1"/>
            </a:solidFill>
            <a:round/>
            <a:headEnd/>
            <a:tailEnd/>
          </a:ln>
        </p:spPr>
        <p:txBody>
          <a:bodyPr/>
          <a:lstStyle/>
          <a:p>
            <a:endParaRPr lang="en-GB"/>
          </a:p>
        </p:txBody>
      </p:sp>
      <p:sp>
        <p:nvSpPr>
          <p:cNvPr id="33835" name="Line 43"/>
          <p:cNvSpPr>
            <a:spLocks noChangeShapeType="1"/>
          </p:cNvSpPr>
          <p:nvPr/>
        </p:nvSpPr>
        <p:spPr bwMode="invGray">
          <a:xfrm rot="-5400000">
            <a:off x="6994525" y="5119688"/>
            <a:ext cx="63500" cy="0"/>
          </a:xfrm>
          <a:prstGeom prst="line">
            <a:avLst/>
          </a:prstGeom>
          <a:noFill/>
          <a:ln w="19050">
            <a:solidFill>
              <a:schemeClr val="tx1"/>
            </a:solidFill>
            <a:round/>
            <a:headEnd/>
            <a:tailEnd/>
          </a:ln>
        </p:spPr>
        <p:txBody>
          <a:bodyPr/>
          <a:lstStyle/>
          <a:p>
            <a:endParaRPr lang="en-GB"/>
          </a:p>
        </p:txBody>
      </p:sp>
      <p:sp>
        <p:nvSpPr>
          <p:cNvPr id="33836" name="Text Box 44"/>
          <p:cNvSpPr txBox="1">
            <a:spLocks noChangeArrowheads="1"/>
          </p:cNvSpPr>
          <p:nvPr/>
        </p:nvSpPr>
        <p:spPr bwMode="invGray">
          <a:xfrm>
            <a:off x="1419225" y="5238750"/>
            <a:ext cx="84138"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0</a:t>
            </a:r>
          </a:p>
        </p:txBody>
      </p:sp>
      <p:sp>
        <p:nvSpPr>
          <p:cNvPr id="33837" name="Text Box 45"/>
          <p:cNvSpPr txBox="1">
            <a:spLocks noChangeArrowheads="1"/>
          </p:cNvSpPr>
          <p:nvPr/>
        </p:nvSpPr>
        <p:spPr bwMode="invGray">
          <a:xfrm>
            <a:off x="1981200" y="5238750"/>
            <a:ext cx="84138"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6</a:t>
            </a:r>
          </a:p>
        </p:txBody>
      </p:sp>
      <p:sp>
        <p:nvSpPr>
          <p:cNvPr id="33838" name="Text Box 46"/>
          <p:cNvSpPr txBox="1">
            <a:spLocks noChangeArrowheads="1"/>
          </p:cNvSpPr>
          <p:nvPr/>
        </p:nvSpPr>
        <p:spPr bwMode="invGray">
          <a:xfrm>
            <a:off x="2479675" y="5238750"/>
            <a:ext cx="169863"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12</a:t>
            </a:r>
          </a:p>
        </p:txBody>
      </p:sp>
      <p:sp>
        <p:nvSpPr>
          <p:cNvPr id="33839" name="Text Box 47"/>
          <p:cNvSpPr txBox="1">
            <a:spLocks noChangeArrowheads="1"/>
          </p:cNvSpPr>
          <p:nvPr/>
        </p:nvSpPr>
        <p:spPr bwMode="invGray">
          <a:xfrm>
            <a:off x="3040063" y="5238750"/>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18</a:t>
            </a:r>
          </a:p>
        </p:txBody>
      </p:sp>
      <p:sp>
        <p:nvSpPr>
          <p:cNvPr id="33840" name="Text Box 48"/>
          <p:cNvSpPr txBox="1">
            <a:spLocks noChangeArrowheads="1"/>
          </p:cNvSpPr>
          <p:nvPr/>
        </p:nvSpPr>
        <p:spPr bwMode="invGray">
          <a:xfrm>
            <a:off x="3590925" y="5238750"/>
            <a:ext cx="169863"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24</a:t>
            </a:r>
          </a:p>
        </p:txBody>
      </p:sp>
      <p:sp>
        <p:nvSpPr>
          <p:cNvPr id="33841" name="Text Box 49"/>
          <p:cNvSpPr txBox="1">
            <a:spLocks noChangeArrowheads="1"/>
          </p:cNvSpPr>
          <p:nvPr/>
        </p:nvSpPr>
        <p:spPr bwMode="invGray">
          <a:xfrm>
            <a:off x="4146550" y="5238750"/>
            <a:ext cx="169863"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30</a:t>
            </a:r>
          </a:p>
        </p:txBody>
      </p:sp>
      <p:sp>
        <p:nvSpPr>
          <p:cNvPr id="33842" name="Text Box 50"/>
          <p:cNvSpPr txBox="1">
            <a:spLocks noChangeArrowheads="1"/>
          </p:cNvSpPr>
          <p:nvPr/>
        </p:nvSpPr>
        <p:spPr bwMode="invGray">
          <a:xfrm>
            <a:off x="4697413" y="5238750"/>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36</a:t>
            </a:r>
          </a:p>
        </p:txBody>
      </p:sp>
      <p:sp>
        <p:nvSpPr>
          <p:cNvPr id="33843" name="Text Box 51"/>
          <p:cNvSpPr txBox="1">
            <a:spLocks noChangeArrowheads="1"/>
          </p:cNvSpPr>
          <p:nvPr/>
        </p:nvSpPr>
        <p:spPr bwMode="invGray">
          <a:xfrm>
            <a:off x="5251450" y="5238750"/>
            <a:ext cx="169863"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42</a:t>
            </a:r>
          </a:p>
        </p:txBody>
      </p:sp>
      <p:sp>
        <p:nvSpPr>
          <p:cNvPr id="33844" name="Text Box 52"/>
          <p:cNvSpPr txBox="1">
            <a:spLocks noChangeArrowheads="1"/>
          </p:cNvSpPr>
          <p:nvPr/>
        </p:nvSpPr>
        <p:spPr bwMode="invGray">
          <a:xfrm>
            <a:off x="5805488" y="5238750"/>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48</a:t>
            </a:r>
          </a:p>
        </p:txBody>
      </p:sp>
      <p:sp>
        <p:nvSpPr>
          <p:cNvPr id="33845" name="Text Box 53"/>
          <p:cNvSpPr txBox="1">
            <a:spLocks noChangeArrowheads="1"/>
          </p:cNvSpPr>
          <p:nvPr/>
        </p:nvSpPr>
        <p:spPr bwMode="invGray">
          <a:xfrm>
            <a:off x="6357938" y="5238750"/>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54</a:t>
            </a:r>
          </a:p>
        </p:txBody>
      </p:sp>
      <p:sp>
        <p:nvSpPr>
          <p:cNvPr id="33846" name="Text Box 54"/>
          <p:cNvSpPr txBox="1">
            <a:spLocks noChangeArrowheads="1"/>
          </p:cNvSpPr>
          <p:nvPr/>
        </p:nvSpPr>
        <p:spPr bwMode="invGray">
          <a:xfrm>
            <a:off x="6913563" y="5238750"/>
            <a:ext cx="169862"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60</a:t>
            </a:r>
          </a:p>
        </p:txBody>
      </p:sp>
      <p:sp>
        <p:nvSpPr>
          <p:cNvPr id="33847" name="Line 55"/>
          <p:cNvSpPr>
            <a:spLocks noChangeShapeType="1"/>
          </p:cNvSpPr>
          <p:nvPr/>
        </p:nvSpPr>
        <p:spPr bwMode="invGray">
          <a:xfrm rot="-5400000">
            <a:off x="7535863" y="5119688"/>
            <a:ext cx="63500" cy="0"/>
          </a:xfrm>
          <a:prstGeom prst="line">
            <a:avLst/>
          </a:prstGeom>
          <a:noFill/>
          <a:ln w="19050">
            <a:solidFill>
              <a:schemeClr val="tx1"/>
            </a:solidFill>
            <a:round/>
            <a:headEnd/>
            <a:tailEnd/>
          </a:ln>
        </p:spPr>
        <p:txBody>
          <a:bodyPr/>
          <a:lstStyle/>
          <a:p>
            <a:endParaRPr lang="en-GB"/>
          </a:p>
        </p:txBody>
      </p:sp>
      <p:sp>
        <p:nvSpPr>
          <p:cNvPr id="33848" name="Text Box 56"/>
          <p:cNvSpPr txBox="1">
            <a:spLocks noChangeArrowheads="1"/>
          </p:cNvSpPr>
          <p:nvPr/>
        </p:nvSpPr>
        <p:spPr bwMode="invGray">
          <a:xfrm>
            <a:off x="7454900" y="5238750"/>
            <a:ext cx="169863" cy="182563"/>
          </a:xfrm>
          <a:prstGeom prst="rect">
            <a:avLst/>
          </a:prstGeom>
          <a:noFill/>
          <a:ln w="9525">
            <a:noFill/>
            <a:miter lim="800000"/>
            <a:headEnd/>
            <a:tailEnd/>
          </a:ln>
        </p:spPr>
        <p:txBody>
          <a:bodyPr wrap="none" lIns="0" tIns="0" rIns="0" bIns="0">
            <a:spAutoFit/>
          </a:bodyPr>
          <a:lstStyle/>
          <a:p>
            <a:pPr eaLnBrk="0" hangingPunct="0"/>
            <a:r>
              <a:rPr lang="en-US" sz="1200" b="1">
                <a:latin typeface="Bodoni SvtyTwo OS ITC TT-BookIt" charset="0"/>
                <a:ea typeface="MS PGothic" pitchFamily="34" charset="-128"/>
              </a:rPr>
              <a:t>66</a:t>
            </a:r>
          </a:p>
        </p:txBody>
      </p:sp>
      <p:grpSp>
        <p:nvGrpSpPr>
          <p:cNvPr id="33849" name="Group 57"/>
          <p:cNvGrpSpPr>
            <a:grpSpLocks/>
          </p:cNvGrpSpPr>
          <p:nvPr/>
        </p:nvGrpSpPr>
        <p:grpSpPr bwMode="auto">
          <a:xfrm>
            <a:off x="1479550" y="1965325"/>
            <a:ext cx="5905500" cy="3148013"/>
            <a:chOff x="1057" y="938"/>
            <a:chExt cx="4033" cy="2587"/>
          </a:xfrm>
        </p:grpSpPr>
        <p:sp>
          <p:nvSpPr>
            <p:cNvPr id="33913" name="Freeform 58"/>
            <p:cNvSpPr>
              <a:spLocks/>
            </p:cNvSpPr>
            <p:nvPr/>
          </p:nvSpPr>
          <p:spPr bwMode="auto">
            <a:xfrm>
              <a:off x="1057" y="975"/>
              <a:ext cx="4033" cy="2524"/>
            </a:xfrm>
            <a:custGeom>
              <a:avLst/>
              <a:gdLst>
                <a:gd name="T0" fmla="*/ 150 w 4033"/>
                <a:gd name="T1" fmla="*/ 2524 h 2524"/>
                <a:gd name="T2" fmla="*/ 171 w 4033"/>
                <a:gd name="T3" fmla="*/ 2488 h 2524"/>
                <a:gd name="T4" fmla="*/ 184 w 4033"/>
                <a:gd name="T5" fmla="*/ 2024 h 2524"/>
                <a:gd name="T6" fmla="*/ 200 w 4033"/>
                <a:gd name="T7" fmla="*/ 1145 h 2524"/>
                <a:gd name="T8" fmla="*/ 203 w 4033"/>
                <a:gd name="T9" fmla="*/ 1073 h 2524"/>
                <a:gd name="T10" fmla="*/ 207 w 4033"/>
                <a:gd name="T11" fmla="*/ 993 h 2524"/>
                <a:gd name="T12" fmla="*/ 226 w 4033"/>
                <a:gd name="T13" fmla="*/ 912 h 2524"/>
                <a:gd name="T14" fmla="*/ 240 w 4033"/>
                <a:gd name="T15" fmla="*/ 876 h 2524"/>
                <a:gd name="T16" fmla="*/ 278 w 4033"/>
                <a:gd name="T17" fmla="*/ 840 h 2524"/>
                <a:gd name="T18" fmla="*/ 348 w 4033"/>
                <a:gd name="T19" fmla="*/ 834 h 2524"/>
                <a:gd name="T20" fmla="*/ 357 w 4033"/>
                <a:gd name="T21" fmla="*/ 731 h 2524"/>
                <a:gd name="T22" fmla="*/ 377 w 4033"/>
                <a:gd name="T23" fmla="*/ 523 h 2524"/>
                <a:gd name="T24" fmla="*/ 396 w 4033"/>
                <a:gd name="T25" fmla="*/ 452 h 2524"/>
                <a:gd name="T26" fmla="*/ 512 w 4033"/>
                <a:gd name="T27" fmla="*/ 442 h 2524"/>
                <a:gd name="T28" fmla="*/ 537 w 4033"/>
                <a:gd name="T29" fmla="*/ 414 h 2524"/>
                <a:gd name="T30" fmla="*/ 544 w 4033"/>
                <a:gd name="T31" fmla="*/ 337 h 2524"/>
                <a:gd name="T32" fmla="*/ 565 w 4033"/>
                <a:gd name="T33" fmla="*/ 300 h 2524"/>
                <a:gd name="T34" fmla="*/ 643 w 4033"/>
                <a:gd name="T35" fmla="*/ 268 h 2524"/>
                <a:gd name="T36" fmla="*/ 716 w 4033"/>
                <a:gd name="T37" fmla="*/ 244 h 2524"/>
                <a:gd name="T38" fmla="*/ 745 w 4033"/>
                <a:gd name="T39" fmla="*/ 203 h 2524"/>
                <a:gd name="T40" fmla="*/ 874 w 4033"/>
                <a:gd name="T41" fmla="*/ 192 h 2524"/>
                <a:gd name="T42" fmla="*/ 1066 w 4033"/>
                <a:gd name="T43" fmla="*/ 177 h 2524"/>
                <a:gd name="T44" fmla="*/ 1087 w 4033"/>
                <a:gd name="T45" fmla="*/ 149 h 2524"/>
                <a:gd name="T46" fmla="*/ 1381 w 4033"/>
                <a:gd name="T47" fmla="*/ 117 h 2524"/>
                <a:gd name="T48" fmla="*/ 1415 w 4033"/>
                <a:gd name="T49" fmla="*/ 101 h 2524"/>
                <a:gd name="T50" fmla="*/ 1453 w 4033"/>
                <a:gd name="T51" fmla="*/ 70 h 2524"/>
                <a:gd name="T52" fmla="*/ 1570 w 4033"/>
                <a:gd name="T53" fmla="*/ 50 h 2524"/>
                <a:gd name="T54" fmla="*/ 1906 w 4033"/>
                <a:gd name="T55" fmla="*/ 43 h 2524"/>
                <a:gd name="T56" fmla="*/ 2112 w 4033"/>
                <a:gd name="T57" fmla="*/ 36 h 2524"/>
                <a:gd name="T58" fmla="*/ 2272 w 4033"/>
                <a:gd name="T59" fmla="*/ 25 h 2524"/>
                <a:gd name="T60" fmla="*/ 2712 w 4033"/>
                <a:gd name="T61" fmla="*/ 22 h 2524"/>
                <a:gd name="T62" fmla="*/ 3005 w 4033"/>
                <a:gd name="T63" fmla="*/ 1 h 25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3"/>
                <a:gd name="T97" fmla="*/ 0 h 2524"/>
                <a:gd name="T98" fmla="*/ 4033 w 4033"/>
                <a:gd name="T99" fmla="*/ 2524 h 25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3" h="2524">
                  <a:moveTo>
                    <a:pt x="0" y="2524"/>
                  </a:moveTo>
                  <a:lnTo>
                    <a:pt x="150" y="2524"/>
                  </a:lnTo>
                  <a:lnTo>
                    <a:pt x="165" y="2513"/>
                  </a:lnTo>
                  <a:lnTo>
                    <a:pt x="171" y="2488"/>
                  </a:lnTo>
                  <a:lnTo>
                    <a:pt x="177" y="2046"/>
                  </a:lnTo>
                  <a:lnTo>
                    <a:pt x="184" y="2024"/>
                  </a:lnTo>
                  <a:lnTo>
                    <a:pt x="194" y="1155"/>
                  </a:lnTo>
                  <a:lnTo>
                    <a:pt x="200" y="1145"/>
                  </a:lnTo>
                  <a:lnTo>
                    <a:pt x="199" y="1087"/>
                  </a:lnTo>
                  <a:lnTo>
                    <a:pt x="203" y="1073"/>
                  </a:lnTo>
                  <a:lnTo>
                    <a:pt x="203" y="1004"/>
                  </a:lnTo>
                  <a:lnTo>
                    <a:pt x="207" y="993"/>
                  </a:lnTo>
                  <a:lnTo>
                    <a:pt x="209" y="938"/>
                  </a:lnTo>
                  <a:lnTo>
                    <a:pt x="226" y="912"/>
                  </a:lnTo>
                  <a:lnTo>
                    <a:pt x="237" y="909"/>
                  </a:lnTo>
                  <a:lnTo>
                    <a:pt x="240" y="876"/>
                  </a:lnTo>
                  <a:lnTo>
                    <a:pt x="254" y="854"/>
                  </a:lnTo>
                  <a:lnTo>
                    <a:pt x="278" y="840"/>
                  </a:lnTo>
                  <a:lnTo>
                    <a:pt x="332" y="844"/>
                  </a:lnTo>
                  <a:lnTo>
                    <a:pt x="348" y="834"/>
                  </a:lnTo>
                  <a:lnTo>
                    <a:pt x="352" y="751"/>
                  </a:lnTo>
                  <a:lnTo>
                    <a:pt x="357" y="731"/>
                  </a:lnTo>
                  <a:lnTo>
                    <a:pt x="366" y="559"/>
                  </a:lnTo>
                  <a:lnTo>
                    <a:pt x="377" y="523"/>
                  </a:lnTo>
                  <a:lnTo>
                    <a:pt x="386" y="483"/>
                  </a:lnTo>
                  <a:lnTo>
                    <a:pt x="396" y="452"/>
                  </a:lnTo>
                  <a:lnTo>
                    <a:pt x="415" y="442"/>
                  </a:lnTo>
                  <a:lnTo>
                    <a:pt x="512" y="442"/>
                  </a:lnTo>
                  <a:lnTo>
                    <a:pt x="530" y="439"/>
                  </a:lnTo>
                  <a:lnTo>
                    <a:pt x="537" y="414"/>
                  </a:lnTo>
                  <a:lnTo>
                    <a:pt x="541" y="384"/>
                  </a:lnTo>
                  <a:lnTo>
                    <a:pt x="544" y="337"/>
                  </a:lnTo>
                  <a:lnTo>
                    <a:pt x="552" y="322"/>
                  </a:lnTo>
                  <a:lnTo>
                    <a:pt x="565" y="300"/>
                  </a:lnTo>
                  <a:lnTo>
                    <a:pt x="596" y="283"/>
                  </a:lnTo>
                  <a:lnTo>
                    <a:pt x="643" y="268"/>
                  </a:lnTo>
                  <a:lnTo>
                    <a:pt x="701" y="261"/>
                  </a:lnTo>
                  <a:lnTo>
                    <a:pt x="716" y="244"/>
                  </a:lnTo>
                  <a:lnTo>
                    <a:pt x="726" y="210"/>
                  </a:lnTo>
                  <a:lnTo>
                    <a:pt x="745" y="203"/>
                  </a:lnTo>
                  <a:lnTo>
                    <a:pt x="864" y="207"/>
                  </a:lnTo>
                  <a:lnTo>
                    <a:pt x="874" y="192"/>
                  </a:lnTo>
                  <a:lnTo>
                    <a:pt x="1043" y="197"/>
                  </a:lnTo>
                  <a:lnTo>
                    <a:pt x="1066" y="177"/>
                  </a:lnTo>
                  <a:lnTo>
                    <a:pt x="1084" y="171"/>
                  </a:lnTo>
                  <a:lnTo>
                    <a:pt x="1087" y="149"/>
                  </a:lnTo>
                  <a:lnTo>
                    <a:pt x="1141" y="123"/>
                  </a:lnTo>
                  <a:lnTo>
                    <a:pt x="1381" y="117"/>
                  </a:lnTo>
                  <a:lnTo>
                    <a:pt x="1394" y="101"/>
                  </a:lnTo>
                  <a:lnTo>
                    <a:pt x="1415" y="101"/>
                  </a:lnTo>
                  <a:lnTo>
                    <a:pt x="1429" y="87"/>
                  </a:lnTo>
                  <a:lnTo>
                    <a:pt x="1453" y="70"/>
                  </a:lnTo>
                  <a:lnTo>
                    <a:pt x="1547" y="69"/>
                  </a:lnTo>
                  <a:lnTo>
                    <a:pt x="1570" y="50"/>
                  </a:lnTo>
                  <a:lnTo>
                    <a:pt x="1888" y="52"/>
                  </a:lnTo>
                  <a:lnTo>
                    <a:pt x="1906" y="43"/>
                  </a:lnTo>
                  <a:lnTo>
                    <a:pt x="2099" y="44"/>
                  </a:lnTo>
                  <a:lnTo>
                    <a:pt x="2112" y="36"/>
                  </a:lnTo>
                  <a:lnTo>
                    <a:pt x="2265" y="34"/>
                  </a:lnTo>
                  <a:lnTo>
                    <a:pt x="2272" y="25"/>
                  </a:lnTo>
                  <a:lnTo>
                    <a:pt x="2703" y="29"/>
                  </a:lnTo>
                  <a:lnTo>
                    <a:pt x="2712" y="22"/>
                  </a:lnTo>
                  <a:lnTo>
                    <a:pt x="2990" y="18"/>
                  </a:lnTo>
                  <a:lnTo>
                    <a:pt x="3005" y="1"/>
                  </a:lnTo>
                  <a:lnTo>
                    <a:pt x="4033" y="0"/>
                  </a:lnTo>
                </a:path>
              </a:pathLst>
            </a:custGeom>
            <a:noFill/>
            <a:ln w="25400">
              <a:solidFill>
                <a:srgbClr val="FFFF00"/>
              </a:solidFill>
              <a:round/>
              <a:headEnd/>
              <a:tailEnd/>
            </a:ln>
          </p:spPr>
          <p:txBody>
            <a:bodyPr/>
            <a:lstStyle/>
            <a:p>
              <a:endParaRPr lang="en-GB"/>
            </a:p>
          </p:txBody>
        </p:sp>
        <p:sp>
          <p:nvSpPr>
            <p:cNvPr id="33914" name="Line 59"/>
            <p:cNvSpPr>
              <a:spLocks noChangeShapeType="1"/>
            </p:cNvSpPr>
            <p:nvPr/>
          </p:nvSpPr>
          <p:spPr bwMode="auto">
            <a:xfrm>
              <a:off x="1069" y="3450"/>
              <a:ext cx="0" cy="75"/>
            </a:xfrm>
            <a:prstGeom prst="line">
              <a:avLst/>
            </a:prstGeom>
            <a:noFill/>
            <a:ln w="19050">
              <a:solidFill>
                <a:srgbClr val="FFFF00"/>
              </a:solidFill>
              <a:round/>
              <a:headEnd/>
              <a:tailEnd/>
            </a:ln>
          </p:spPr>
          <p:txBody>
            <a:bodyPr/>
            <a:lstStyle/>
            <a:p>
              <a:endParaRPr lang="en-GB"/>
            </a:p>
          </p:txBody>
        </p:sp>
        <p:sp>
          <p:nvSpPr>
            <p:cNvPr id="33915" name="Line 60"/>
            <p:cNvSpPr>
              <a:spLocks noChangeShapeType="1"/>
            </p:cNvSpPr>
            <p:nvPr/>
          </p:nvSpPr>
          <p:spPr bwMode="auto">
            <a:xfrm>
              <a:off x="1086" y="3450"/>
              <a:ext cx="0" cy="75"/>
            </a:xfrm>
            <a:prstGeom prst="line">
              <a:avLst/>
            </a:prstGeom>
            <a:noFill/>
            <a:ln w="19050">
              <a:solidFill>
                <a:srgbClr val="FFFF00"/>
              </a:solidFill>
              <a:round/>
              <a:headEnd/>
              <a:tailEnd/>
            </a:ln>
          </p:spPr>
          <p:txBody>
            <a:bodyPr/>
            <a:lstStyle/>
            <a:p>
              <a:endParaRPr lang="en-GB"/>
            </a:p>
          </p:txBody>
        </p:sp>
        <p:sp>
          <p:nvSpPr>
            <p:cNvPr id="33916" name="Line 61"/>
            <p:cNvSpPr>
              <a:spLocks noChangeShapeType="1"/>
            </p:cNvSpPr>
            <p:nvPr/>
          </p:nvSpPr>
          <p:spPr bwMode="auto">
            <a:xfrm>
              <a:off x="1105" y="3450"/>
              <a:ext cx="0" cy="75"/>
            </a:xfrm>
            <a:prstGeom prst="line">
              <a:avLst/>
            </a:prstGeom>
            <a:noFill/>
            <a:ln w="19050">
              <a:solidFill>
                <a:srgbClr val="FFFF00"/>
              </a:solidFill>
              <a:round/>
              <a:headEnd/>
              <a:tailEnd/>
            </a:ln>
          </p:spPr>
          <p:txBody>
            <a:bodyPr/>
            <a:lstStyle/>
            <a:p>
              <a:endParaRPr lang="en-GB"/>
            </a:p>
          </p:txBody>
        </p:sp>
        <p:sp>
          <p:nvSpPr>
            <p:cNvPr id="33917" name="Line 62"/>
            <p:cNvSpPr>
              <a:spLocks noChangeShapeType="1"/>
            </p:cNvSpPr>
            <p:nvPr/>
          </p:nvSpPr>
          <p:spPr bwMode="auto">
            <a:xfrm>
              <a:off x="1125" y="3450"/>
              <a:ext cx="0" cy="75"/>
            </a:xfrm>
            <a:prstGeom prst="line">
              <a:avLst/>
            </a:prstGeom>
            <a:noFill/>
            <a:ln w="19050">
              <a:solidFill>
                <a:srgbClr val="FFFF00"/>
              </a:solidFill>
              <a:round/>
              <a:headEnd/>
              <a:tailEnd/>
            </a:ln>
          </p:spPr>
          <p:txBody>
            <a:bodyPr/>
            <a:lstStyle/>
            <a:p>
              <a:endParaRPr lang="en-GB"/>
            </a:p>
          </p:txBody>
        </p:sp>
        <p:sp>
          <p:nvSpPr>
            <p:cNvPr id="33918" name="Line 63"/>
            <p:cNvSpPr>
              <a:spLocks noChangeShapeType="1"/>
            </p:cNvSpPr>
            <p:nvPr/>
          </p:nvSpPr>
          <p:spPr bwMode="auto">
            <a:xfrm>
              <a:off x="1181" y="3450"/>
              <a:ext cx="0" cy="75"/>
            </a:xfrm>
            <a:prstGeom prst="line">
              <a:avLst/>
            </a:prstGeom>
            <a:noFill/>
            <a:ln w="19050">
              <a:solidFill>
                <a:srgbClr val="FFFF00"/>
              </a:solidFill>
              <a:round/>
              <a:headEnd/>
              <a:tailEnd/>
            </a:ln>
          </p:spPr>
          <p:txBody>
            <a:bodyPr/>
            <a:lstStyle/>
            <a:p>
              <a:endParaRPr lang="en-GB"/>
            </a:p>
          </p:txBody>
        </p:sp>
        <p:sp>
          <p:nvSpPr>
            <p:cNvPr id="33919" name="Line 64"/>
            <p:cNvSpPr>
              <a:spLocks noChangeShapeType="1"/>
            </p:cNvSpPr>
            <p:nvPr/>
          </p:nvSpPr>
          <p:spPr bwMode="auto">
            <a:xfrm>
              <a:off x="1283" y="1842"/>
              <a:ext cx="0" cy="75"/>
            </a:xfrm>
            <a:prstGeom prst="line">
              <a:avLst/>
            </a:prstGeom>
            <a:noFill/>
            <a:ln w="19050">
              <a:solidFill>
                <a:srgbClr val="FFFF00"/>
              </a:solidFill>
              <a:round/>
              <a:headEnd/>
              <a:tailEnd/>
            </a:ln>
          </p:spPr>
          <p:txBody>
            <a:bodyPr/>
            <a:lstStyle/>
            <a:p>
              <a:endParaRPr lang="en-GB"/>
            </a:p>
          </p:txBody>
        </p:sp>
        <p:sp>
          <p:nvSpPr>
            <p:cNvPr id="33920" name="Line 65"/>
            <p:cNvSpPr>
              <a:spLocks noChangeShapeType="1"/>
            </p:cNvSpPr>
            <p:nvPr/>
          </p:nvSpPr>
          <p:spPr bwMode="auto">
            <a:xfrm>
              <a:off x="1357" y="1779"/>
              <a:ext cx="0" cy="75"/>
            </a:xfrm>
            <a:prstGeom prst="line">
              <a:avLst/>
            </a:prstGeom>
            <a:noFill/>
            <a:ln w="19050">
              <a:solidFill>
                <a:srgbClr val="FFFF00"/>
              </a:solidFill>
              <a:round/>
              <a:headEnd/>
              <a:tailEnd/>
            </a:ln>
          </p:spPr>
          <p:txBody>
            <a:bodyPr/>
            <a:lstStyle/>
            <a:p>
              <a:endParaRPr lang="en-GB"/>
            </a:p>
          </p:txBody>
        </p:sp>
        <p:sp>
          <p:nvSpPr>
            <p:cNvPr id="33921" name="Line 66"/>
            <p:cNvSpPr>
              <a:spLocks noChangeShapeType="1"/>
            </p:cNvSpPr>
            <p:nvPr/>
          </p:nvSpPr>
          <p:spPr bwMode="auto">
            <a:xfrm>
              <a:off x="1443" y="1397"/>
              <a:ext cx="0" cy="75"/>
            </a:xfrm>
            <a:prstGeom prst="line">
              <a:avLst/>
            </a:prstGeom>
            <a:noFill/>
            <a:ln w="19050">
              <a:solidFill>
                <a:srgbClr val="FFFF00"/>
              </a:solidFill>
              <a:round/>
              <a:headEnd/>
              <a:tailEnd/>
            </a:ln>
          </p:spPr>
          <p:txBody>
            <a:bodyPr/>
            <a:lstStyle/>
            <a:p>
              <a:endParaRPr lang="en-GB"/>
            </a:p>
          </p:txBody>
        </p:sp>
        <p:sp>
          <p:nvSpPr>
            <p:cNvPr id="33922" name="Line 67"/>
            <p:cNvSpPr>
              <a:spLocks noChangeShapeType="1"/>
            </p:cNvSpPr>
            <p:nvPr/>
          </p:nvSpPr>
          <p:spPr bwMode="auto">
            <a:xfrm>
              <a:off x="1463" y="1373"/>
              <a:ext cx="0" cy="75"/>
            </a:xfrm>
            <a:prstGeom prst="line">
              <a:avLst/>
            </a:prstGeom>
            <a:noFill/>
            <a:ln w="19050">
              <a:solidFill>
                <a:srgbClr val="FFFF00"/>
              </a:solidFill>
              <a:round/>
              <a:headEnd/>
              <a:tailEnd/>
            </a:ln>
          </p:spPr>
          <p:txBody>
            <a:bodyPr/>
            <a:lstStyle/>
            <a:p>
              <a:endParaRPr lang="en-GB"/>
            </a:p>
          </p:txBody>
        </p:sp>
        <p:sp>
          <p:nvSpPr>
            <p:cNvPr id="33923" name="Line 68"/>
            <p:cNvSpPr>
              <a:spLocks noChangeShapeType="1"/>
            </p:cNvSpPr>
            <p:nvPr/>
          </p:nvSpPr>
          <p:spPr bwMode="auto">
            <a:xfrm>
              <a:off x="1623" y="1225"/>
              <a:ext cx="0" cy="75"/>
            </a:xfrm>
            <a:prstGeom prst="line">
              <a:avLst/>
            </a:prstGeom>
            <a:noFill/>
            <a:ln w="19050">
              <a:solidFill>
                <a:srgbClr val="FFFF00"/>
              </a:solidFill>
              <a:round/>
              <a:headEnd/>
              <a:tailEnd/>
            </a:ln>
          </p:spPr>
          <p:txBody>
            <a:bodyPr/>
            <a:lstStyle/>
            <a:p>
              <a:endParaRPr lang="en-GB"/>
            </a:p>
          </p:txBody>
        </p:sp>
        <p:sp>
          <p:nvSpPr>
            <p:cNvPr id="33924" name="Line 69"/>
            <p:cNvSpPr>
              <a:spLocks noChangeShapeType="1"/>
            </p:cNvSpPr>
            <p:nvPr/>
          </p:nvSpPr>
          <p:spPr bwMode="auto">
            <a:xfrm>
              <a:off x="1648" y="1219"/>
              <a:ext cx="0" cy="75"/>
            </a:xfrm>
            <a:prstGeom prst="line">
              <a:avLst/>
            </a:prstGeom>
            <a:noFill/>
            <a:ln w="19050">
              <a:solidFill>
                <a:srgbClr val="FFFF00"/>
              </a:solidFill>
              <a:round/>
              <a:headEnd/>
              <a:tailEnd/>
            </a:ln>
          </p:spPr>
          <p:txBody>
            <a:bodyPr/>
            <a:lstStyle/>
            <a:p>
              <a:endParaRPr lang="en-GB"/>
            </a:p>
          </p:txBody>
        </p:sp>
        <p:sp>
          <p:nvSpPr>
            <p:cNvPr id="33925" name="Line 70"/>
            <p:cNvSpPr>
              <a:spLocks noChangeShapeType="1"/>
            </p:cNvSpPr>
            <p:nvPr/>
          </p:nvSpPr>
          <p:spPr bwMode="auto">
            <a:xfrm>
              <a:off x="1754" y="1198"/>
              <a:ext cx="0" cy="75"/>
            </a:xfrm>
            <a:prstGeom prst="line">
              <a:avLst/>
            </a:prstGeom>
            <a:noFill/>
            <a:ln w="19050">
              <a:solidFill>
                <a:srgbClr val="FFFF00"/>
              </a:solidFill>
              <a:round/>
              <a:headEnd/>
              <a:tailEnd/>
            </a:ln>
          </p:spPr>
          <p:txBody>
            <a:bodyPr/>
            <a:lstStyle/>
            <a:p>
              <a:endParaRPr lang="en-GB"/>
            </a:p>
          </p:txBody>
        </p:sp>
        <p:sp>
          <p:nvSpPr>
            <p:cNvPr id="33926" name="Line 71"/>
            <p:cNvSpPr>
              <a:spLocks noChangeShapeType="1"/>
            </p:cNvSpPr>
            <p:nvPr/>
          </p:nvSpPr>
          <p:spPr bwMode="auto">
            <a:xfrm>
              <a:off x="1770" y="1174"/>
              <a:ext cx="0" cy="75"/>
            </a:xfrm>
            <a:prstGeom prst="line">
              <a:avLst/>
            </a:prstGeom>
            <a:noFill/>
            <a:ln w="19050">
              <a:solidFill>
                <a:srgbClr val="FFFF00"/>
              </a:solidFill>
              <a:round/>
              <a:headEnd/>
              <a:tailEnd/>
            </a:ln>
          </p:spPr>
          <p:txBody>
            <a:bodyPr/>
            <a:lstStyle/>
            <a:p>
              <a:endParaRPr lang="en-GB"/>
            </a:p>
          </p:txBody>
        </p:sp>
        <p:sp>
          <p:nvSpPr>
            <p:cNvPr id="33927" name="Line 72"/>
            <p:cNvSpPr>
              <a:spLocks noChangeShapeType="1"/>
            </p:cNvSpPr>
            <p:nvPr/>
          </p:nvSpPr>
          <p:spPr bwMode="auto">
            <a:xfrm>
              <a:off x="1819" y="1135"/>
              <a:ext cx="0" cy="75"/>
            </a:xfrm>
            <a:prstGeom prst="line">
              <a:avLst/>
            </a:prstGeom>
            <a:noFill/>
            <a:ln w="19050">
              <a:solidFill>
                <a:srgbClr val="FFFF00"/>
              </a:solidFill>
              <a:round/>
              <a:headEnd/>
              <a:tailEnd/>
            </a:ln>
          </p:spPr>
          <p:txBody>
            <a:bodyPr/>
            <a:lstStyle/>
            <a:p>
              <a:endParaRPr lang="en-GB"/>
            </a:p>
          </p:txBody>
        </p:sp>
        <p:sp>
          <p:nvSpPr>
            <p:cNvPr id="33928" name="Line 73"/>
            <p:cNvSpPr>
              <a:spLocks noChangeShapeType="1"/>
            </p:cNvSpPr>
            <p:nvPr/>
          </p:nvSpPr>
          <p:spPr bwMode="auto">
            <a:xfrm>
              <a:off x="1867" y="1135"/>
              <a:ext cx="0" cy="75"/>
            </a:xfrm>
            <a:prstGeom prst="line">
              <a:avLst/>
            </a:prstGeom>
            <a:noFill/>
            <a:ln w="19050">
              <a:solidFill>
                <a:srgbClr val="FFFF00"/>
              </a:solidFill>
              <a:round/>
              <a:headEnd/>
              <a:tailEnd/>
            </a:ln>
          </p:spPr>
          <p:txBody>
            <a:bodyPr/>
            <a:lstStyle/>
            <a:p>
              <a:endParaRPr lang="en-GB"/>
            </a:p>
          </p:txBody>
        </p:sp>
        <p:sp>
          <p:nvSpPr>
            <p:cNvPr id="33929" name="Line 74"/>
            <p:cNvSpPr>
              <a:spLocks noChangeShapeType="1"/>
            </p:cNvSpPr>
            <p:nvPr/>
          </p:nvSpPr>
          <p:spPr bwMode="auto">
            <a:xfrm>
              <a:off x="1881" y="1135"/>
              <a:ext cx="0" cy="75"/>
            </a:xfrm>
            <a:prstGeom prst="line">
              <a:avLst/>
            </a:prstGeom>
            <a:noFill/>
            <a:ln w="19050">
              <a:solidFill>
                <a:srgbClr val="FFFF00"/>
              </a:solidFill>
              <a:round/>
              <a:headEnd/>
              <a:tailEnd/>
            </a:ln>
          </p:spPr>
          <p:txBody>
            <a:bodyPr/>
            <a:lstStyle/>
            <a:p>
              <a:endParaRPr lang="en-GB"/>
            </a:p>
          </p:txBody>
        </p:sp>
        <p:sp>
          <p:nvSpPr>
            <p:cNvPr id="33930" name="Line 75"/>
            <p:cNvSpPr>
              <a:spLocks noChangeShapeType="1"/>
            </p:cNvSpPr>
            <p:nvPr/>
          </p:nvSpPr>
          <p:spPr bwMode="auto">
            <a:xfrm>
              <a:off x="2137" y="1079"/>
              <a:ext cx="0" cy="75"/>
            </a:xfrm>
            <a:prstGeom prst="line">
              <a:avLst/>
            </a:prstGeom>
            <a:noFill/>
            <a:ln w="19050">
              <a:solidFill>
                <a:srgbClr val="FFFF00"/>
              </a:solidFill>
              <a:round/>
              <a:headEnd/>
              <a:tailEnd/>
            </a:ln>
          </p:spPr>
          <p:txBody>
            <a:bodyPr/>
            <a:lstStyle/>
            <a:p>
              <a:endParaRPr lang="en-GB"/>
            </a:p>
          </p:txBody>
        </p:sp>
        <p:sp>
          <p:nvSpPr>
            <p:cNvPr id="33931" name="Line 76"/>
            <p:cNvSpPr>
              <a:spLocks noChangeShapeType="1"/>
            </p:cNvSpPr>
            <p:nvPr/>
          </p:nvSpPr>
          <p:spPr bwMode="auto">
            <a:xfrm>
              <a:off x="2210" y="1052"/>
              <a:ext cx="0" cy="75"/>
            </a:xfrm>
            <a:prstGeom prst="line">
              <a:avLst/>
            </a:prstGeom>
            <a:noFill/>
            <a:ln w="19050">
              <a:solidFill>
                <a:srgbClr val="FFFF00"/>
              </a:solidFill>
              <a:round/>
              <a:headEnd/>
              <a:tailEnd/>
            </a:ln>
          </p:spPr>
          <p:txBody>
            <a:bodyPr/>
            <a:lstStyle/>
            <a:p>
              <a:endParaRPr lang="en-GB"/>
            </a:p>
          </p:txBody>
        </p:sp>
        <p:sp>
          <p:nvSpPr>
            <p:cNvPr id="33932" name="Line 77"/>
            <p:cNvSpPr>
              <a:spLocks noChangeShapeType="1"/>
            </p:cNvSpPr>
            <p:nvPr/>
          </p:nvSpPr>
          <p:spPr bwMode="auto">
            <a:xfrm>
              <a:off x="2282" y="1052"/>
              <a:ext cx="0" cy="75"/>
            </a:xfrm>
            <a:prstGeom prst="line">
              <a:avLst/>
            </a:prstGeom>
            <a:noFill/>
            <a:ln w="19050">
              <a:solidFill>
                <a:srgbClr val="FFFF00"/>
              </a:solidFill>
              <a:round/>
              <a:headEnd/>
              <a:tailEnd/>
            </a:ln>
          </p:spPr>
          <p:txBody>
            <a:bodyPr/>
            <a:lstStyle/>
            <a:p>
              <a:endParaRPr lang="en-GB"/>
            </a:p>
          </p:txBody>
        </p:sp>
        <p:sp>
          <p:nvSpPr>
            <p:cNvPr id="33933" name="Line 78"/>
            <p:cNvSpPr>
              <a:spLocks noChangeShapeType="1"/>
            </p:cNvSpPr>
            <p:nvPr/>
          </p:nvSpPr>
          <p:spPr bwMode="auto">
            <a:xfrm>
              <a:off x="2429" y="1044"/>
              <a:ext cx="0" cy="75"/>
            </a:xfrm>
            <a:prstGeom prst="line">
              <a:avLst/>
            </a:prstGeom>
            <a:noFill/>
            <a:ln w="19050">
              <a:solidFill>
                <a:srgbClr val="FFFF00"/>
              </a:solidFill>
              <a:round/>
              <a:headEnd/>
              <a:tailEnd/>
            </a:ln>
          </p:spPr>
          <p:txBody>
            <a:bodyPr/>
            <a:lstStyle/>
            <a:p>
              <a:endParaRPr lang="en-GB"/>
            </a:p>
          </p:txBody>
        </p:sp>
        <p:sp>
          <p:nvSpPr>
            <p:cNvPr id="33934" name="Line 79"/>
            <p:cNvSpPr>
              <a:spLocks noChangeShapeType="1"/>
            </p:cNvSpPr>
            <p:nvPr/>
          </p:nvSpPr>
          <p:spPr bwMode="auto">
            <a:xfrm>
              <a:off x="2645" y="984"/>
              <a:ext cx="0" cy="75"/>
            </a:xfrm>
            <a:prstGeom prst="line">
              <a:avLst/>
            </a:prstGeom>
            <a:noFill/>
            <a:ln w="19050">
              <a:solidFill>
                <a:srgbClr val="FFFF00"/>
              </a:solidFill>
              <a:round/>
              <a:headEnd/>
              <a:tailEnd/>
            </a:ln>
          </p:spPr>
          <p:txBody>
            <a:bodyPr/>
            <a:lstStyle/>
            <a:p>
              <a:endParaRPr lang="en-GB"/>
            </a:p>
          </p:txBody>
        </p:sp>
        <p:sp>
          <p:nvSpPr>
            <p:cNvPr id="33935" name="Line 80"/>
            <p:cNvSpPr>
              <a:spLocks noChangeShapeType="1"/>
            </p:cNvSpPr>
            <p:nvPr/>
          </p:nvSpPr>
          <p:spPr bwMode="auto">
            <a:xfrm>
              <a:off x="2906" y="984"/>
              <a:ext cx="0" cy="75"/>
            </a:xfrm>
            <a:prstGeom prst="line">
              <a:avLst/>
            </a:prstGeom>
            <a:noFill/>
            <a:ln w="19050">
              <a:solidFill>
                <a:srgbClr val="FFFF00"/>
              </a:solidFill>
              <a:round/>
              <a:headEnd/>
              <a:tailEnd/>
            </a:ln>
          </p:spPr>
          <p:txBody>
            <a:bodyPr/>
            <a:lstStyle/>
            <a:p>
              <a:endParaRPr lang="en-GB"/>
            </a:p>
          </p:txBody>
        </p:sp>
        <p:sp>
          <p:nvSpPr>
            <p:cNvPr id="33936" name="Line 81"/>
            <p:cNvSpPr>
              <a:spLocks noChangeShapeType="1"/>
            </p:cNvSpPr>
            <p:nvPr/>
          </p:nvSpPr>
          <p:spPr bwMode="auto">
            <a:xfrm>
              <a:off x="3557" y="952"/>
              <a:ext cx="0" cy="75"/>
            </a:xfrm>
            <a:prstGeom prst="line">
              <a:avLst/>
            </a:prstGeom>
            <a:noFill/>
            <a:ln w="19050">
              <a:solidFill>
                <a:srgbClr val="FFFF00"/>
              </a:solidFill>
              <a:round/>
              <a:headEnd/>
              <a:tailEnd/>
            </a:ln>
          </p:spPr>
          <p:txBody>
            <a:bodyPr/>
            <a:lstStyle/>
            <a:p>
              <a:endParaRPr lang="en-GB"/>
            </a:p>
          </p:txBody>
        </p:sp>
        <p:sp>
          <p:nvSpPr>
            <p:cNvPr id="33937" name="Line 82"/>
            <p:cNvSpPr>
              <a:spLocks noChangeShapeType="1"/>
            </p:cNvSpPr>
            <p:nvPr/>
          </p:nvSpPr>
          <p:spPr bwMode="auto">
            <a:xfrm>
              <a:off x="3672" y="952"/>
              <a:ext cx="0" cy="75"/>
            </a:xfrm>
            <a:prstGeom prst="line">
              <a:avLst/>
            </a:prstGeom>
            <a:noFill/>
            <a:ln w="19050">
              <a:solidFill>
                <a:srgbClr val="FFFF00"/>
              </a:solidFill>
              <a:round/>
              <a:headEnd/>
              <a:tailEnd/>
            </a:ln>
          </p:spPr>
          <p:txBody>
            <a:bodyPr/>
            <a:lstStyle/>
            <a:p>
              <a:endParaRPr lang="en-GB"/>
            </a:p>
          </p:txBody>
        </p:sp>
        <p:sp>
          <p:nvSpPr>
            <p:cNvPr id="33938" name="Line 83"/>
            <p:cNvSpPr>
              <a:spLocks noChangeShapeType="1"/>
            </p:cNvSpPr>
            <p:nvPr/>
          </p:nvSpPr>
          <p:spPr bwMode="auto">
            <a:xfrm>
              <a:off x="3856" y="946"/>
              <a:ext cx="0" cy="75"/>
            </a:xfrm>
            <a:prstGeom prst="line">
              <a:avLst/>
            </a:prstGeom>
            <a:noFill/>
            <a:ln w="19050">
              <a:solidFill>
                <a:srgbClr val="FFFF00"/>
              </a:solidFill>
              <a:round/>
              <a:headEnd/>
              <a:tailEnd/>
            </a:ln>
          </p:spPr>
          <p:txBody>
            <a:bodyPr/>
            <a:lstStyle/>
            <a:p>
              <a:endParaRPr lang="en-GB"/>
            </a:p>
          </p:txBody>
        </p:sp>
        <p:sp>
          <p:nvSpPr>
            <p:cNvPr id="33939" name="Line 84"/>
            <p:cNvSpPr>
              <a:spLocks noChangeShapeType="1"/>
            </p:cNvSpPr>
            <p:nvPr/>
          </p:nvSpPr>
          <p:spPr bwMode="auto">
            <a:xfrm>
              <a:off x="4374" y="938"/>
              <a:ext cx="0" cy="75"/>
            </a:xfrm>
            <a:prstGeom prst="line">
              <a:avLst/>
            </a:prstGeom>
            <a:noFill/>
            <a:ln w="19050">
              <a:solidFill>
                <a:srgbClr val="FFFF00"/>
              </a:solidFill>
              <a:round/>
              <a:headEnd/>
              <a:tailEnd/>
            </a:ln>
          </p:spPr>
          <p:txBody>
            <a:bodyPr/>
            <a:lstStyle/>
            <a:p>
              <a:endParaRPr lang="en-GB"/>
            </a:p>
          </p:txBody>
        </p:sp>
        <p:sp>
          <p:nvSpPr>
            <p:cNvPr id="33940" name="Line 85"/>
            <p:cNvSpPr>
              <a:spLocks noChangeShapeType="1"/>
            </p:cNvSpPr>
            <p:nvPr/>
          </p:nvSpPr>
          <p:spPr bwMode="auto">
            <a:xfrm>
              <a:off x="4474" y="938"/>
              <a:ext cx="0" cy="75"/>
            </a:xfrm>
            <a:prstGeom prst="line">
              <a:avLst/>
            </a:prstGeom>
            <a:noFill/>
            <a:ln w="19050">
              <a:solidFill>
                <a:srgbClr val="FFFF00"/>
              </a:solidFill>
              <a:round/>
              <a:headEnd/>
              <a:tailEnd/>
            </a:ln>
          </p:spPr>
          <p:txBody>
            <a:bodyPr/>
            <a:lstStyle/>
            <a:p>
              <a:endParaRPr lang="en-GB"/>
            </a:p>
          </p:txBody>
        </p:sp>
        <p:sp>
          <p:nvSpPr>
            <p:cNvPr id="33941" name="Line 86"/>
            <p:cNvSpPr>
              <a:spLocks noChangeShapeType="1"/>
            </p:cNvSpPr>
            <p:nvPr/>
          </p:nvSpPr>
          <p:spPr bwMode="auto">
            <a:xfrm>
              <a:off x="4719" y="939"/>
              <a:ext cx="0" cy="75"/>
            </a:xfrm>
            <a:prstGeom prst="line">
              <a:avLst/>
            </a:prstGeom>
            <a:noFill/>
            <a:ln w="19050">
              <a:solidFill>
                <a:srgbClr val="FFFF00"/>
              </a:solidFill>
              <a:round/>
              <a:headEnd/>
              <a:tailEnd/>
            </a:ln>
          </p:spPr>
          <p:txBody>
            <a:bodyPr/>
            <a:lstStyle/>
            <a:p>
              <a:endParaRPr lang="en-GB"/>
            </a:p>
          </p:txBody>
        </p:sp>
        <p:sp>
          <p:nvSpPr>
            <p:cNvPr id="33942" name="Line 87"/>
            <p:cNvSpPr>
              <a:spLocks noChangeShapeType="1"/>
            </p:cNvSpPr>
            <p:nvPr/>
          </p:nvSpPr>
          <p:spPr bwMode="auto">
            <a:xfrm>
              <a:off x="4828" y="939"/>
              <a:ext cx="0" cy="75"/>
            </a:xfrm>
            <a:prstGeom prst="line">
              <a:avLst/>
            </a:prstGeom>
            <a:noFill/>
            <a:ln w="19050">
              <a:solidFill>
                <a:srgbClr val="FFFF00"/>
              </a:solidFill>
              <a:round/>
              <a:headEnd/>
              <a:tailEnd/>
            </a:ln>
          </p:spPr>
          <p:txBody>
            <a:bodyPr/>
            <a:lstStyle/>
            <a:p>
              <a:endParaRPr lang="en-GB"/>
            </a:p>
          </p:txBody>
        </p:sp>
        <p:sp>
          <p:nvSpPr>
            <p:cNvPr id="33943" name="Line 88"/>
            <p:cNvSpPr>
              <a:spLocks noChangeShapeType="1"/>
            </p:cNvSpPr>
            <p:nvPr/>
          </p:nvSpPr>
          <p:spPr bwMode="auto">
            <a:xfrm>
              <a:off x="4884" y="939"/>
              <a:ext cx="0" cy="75"/>
            </a:xfrm>
            <a:prstGeom prst="line">
              <a:avLst/>
            </a:prstGeom>
            <a:noFill/>
            <a:ln w="19050">
              <a:solidFill>
                <a:srgbClr val="FFFF00"/>
              </a:solidFill>
              <a:round/>
              <a:headEnd/>
              <a:tailEnd/>
            </a:ln>
          </p:spPr>
          <p:txBody>
            <a:bodyPr/>
            <a:lstStyle/>
            <a:p>
              <a:endParaRPr lang="en-GB"/>
            </a:p>
          </p:txBody>
        </p:sp>
        <p:sp>
          <p:nvSpPr>
            <p:cNvPr id="33944" name="Line 89"/>
            <p:cNvSpPr>
              <a:spLocks noChangeShapeType="1"/>
            </p:cNvSpPr>
            <p:nvPr/>
          </p:nvSpPr>
          <p:spPr bwMode="auto">
            <a:xfrm>
              <a:off x="4971" y="939"/>
              <a:ext cx="0" cy="75"/>
            </a:xfrm>
            <a:prstGeom prst="line">
              <a:avLst/>
            </a:prstGeom>
            <a:noFill/>
            <a:ln w="19050">
              <a:solidFill>
                <a:srgbClr val="FFFF00"/>
              </a:solidFill>
              <a:round/>
              <a:headEnd/>
              <a:tailEnd/>
            </a:ln>
          </p:spPr>
          <p:txBody>
            <a:bodyPr/>
            <a:lstStyle/>
            <a:p>
              <a:endParaRPr lang="en-GB"/>
            </a:p>
          </p:txBody>
        </p:sp>
        <p:sp>
          <p:nvSpPr>
            <p:cNvPr id="33945" name="Line 90"/>
            <p:cNvSpPr>
              <a:spLocks noChangeShapeType="1"/>
            </p:cNvSpPr>
            <p:nvPr/>
          </p:nvSpPr>
          <p:spPr bwMode="auto">
            <a:xfrm>
              <a:off x="5049" y="939"/>
              <a:ext cx="0" cy="75"/>
            </a:xfrm>
            <a:prstGeom prst="line">
              <a:avLst/>
            </a:prstGeom>
            <a:noFill/>
            <a:ln w="19050">
              <a:solidFill>
                <a:srgbClr val="FFFF00"/>
              </a:solidFill>
              <a:round/>
              <a:headEnd/>
              <a:tailEnd/>
            </a:ln>
          </p:spPr>
          <p:txBody>
            <a:bodyPr/>
            <a:lstStyle/>
            <a:p>
              <a:endParaRPr lang="en-GB"/>
            </a:p>
          </p:txBody>
        </p:sp>
        <p:sp>
          <p:nvSpPr>
            <p:cNvPr id="33946" name="Line 91"/>
            <p:cNvSpPr>
              <a:spLocks noChangeShapeType="1"/>
            </p:cNvSpPr>
            <p:nvPr/>
          </p:nvSpPr>
          <p:spPr bwMode="auto">
            <a:xfrm>
              <a:off x="5083" y="939"/>
              <a:ext cx="0" cy="75"/>
            </a:xfrm>
            <a:prstGeom prst="line">
              <a:avLst/>
            </a:prstGeom>
            <a:noFill/>
            <a:ln w="19050">
              <a:solidFill>
                <a:srgbClr val="FFFF00"/>
              </a:solidFill>
              <a:round/>
              <a:headEnd/>
              <a:tailEnd/>
            </a:ln>
          </p:spPr>
          <p:txBody>
            <a:bodyPr/>
            <a:lstStyle/>
            <a:p>
              <a:endParaRPr lang="en-GB"/>
            </a:p>
          </p:txBody>
        </p:sp>
      </p:grpSp>
      <p:grpSp>
        <p:nvGrpSpPr>
          <p:cNvPr id="33850" name="Group 92"/>
          <p:cNvGrpSpPr>
            <a:grpSpLocks/>
          </p:cNvGrpSpPr>
          <p:nvPr/>
        </p:nvGrpSpPr>
        <p:grpSpPr bwMode="auto">
          <a:xfrm>
            <a:off x="1476375" y="2138363"/>
            <a:ext cx="5908675" cy="2940050"/>
            <a:chOff x="1055" y="1080"/>
            <a:chExt cx="4035" cy="2415"/>
          </a:xfrm>
        </p:grpSpPr>
        <p:sp>
          <p:nvSpPr>
            <p:cNvPr id="33872" name="Freeform 93"/>
            <p:cNvSpPr>
              <a:spLocks/>
            </p:cNvSpPr>
            <p:nvPr/>
          </p:nvSpPr>
          <p:spPr bwMode="auto">
            <a:xfrm>
              <a:off x="1055" y="1116"/>
              <a:ext cx="4035" cy="2379"/>
            </a:xfrm>
            <a:custGeom>
              <a:avLst/>
              <a:gdLst>
                <a:gd name="T0" fmla="*/ 137 w 4035"/>
                <a:gd name="T1" fmla="*/ 2379 h 2379"/>
                <a:gd name="T2" fmla="*/ 179 w 4035"/>
                <a:gd name="T3" fmla="*/ 2332 h 2379"/>
                <a:gd name="T4" fmla="*/ 194 w 4035"/>
                <a:gd name="T5" fmla="*/ 1893 h 2379"/>
                <a:gd name="T6" fmla="*/ 209 w 4035"/>
                <a:gd name="T7" fmla="*/ 1704 h 2379"/>
                <a:gd name="T8" fmla="*/ 263 w 4035"/>
                <a:gd name="T9" fmla="*/ 1669 h 2379"/>
                <a:gd name="T10" fmla="*/ 342 w 4035"/>
                <a:gd name="T11" fmla="*/ 1653 h 2379"/>
                <a:gd name="T12" fmla="*/ 360 w 4035"/>
                <a:gd name="T13" fmla="*/ 1342 h 2379"/>
                <a:gd name="T14" fmla="*/ 377 w 4035"/>
                <a:gd name="T15" fmla="*/ 1103 h 2379"/>
                <a:gd name="T16" fmla="*/ 385 w 4035"/>
                <a:gd name="T17" fmla="*/ 1014 h 2379"/>
                <a:gd name="T18" fmla="*/ 427 w 4035"/>
                <a:gd name="T19" fmla="*/ 963 h 2379"/>
                <a:gd name="T20" fmla="*/ 503 w 4035"/>
                <a:gd name="T21" fmla="*/ 959 h 2379"/>
                <a:gd name="T22" fmla="*/ 530 w 4035"/>
                <a:gd name="T23" fmla="*/ 930 h 2379"/>
                <a:gd name="T24" fmla="*/ 546 w 4035"/>
                <a:gd name="T25" fmla="*/ 782 h 2379"/>
                <a:gd name="T26" fmla="*/ 566 w 4035"/>
                <a:gd name="T27" fmla="*/ 715 h 2379"/>
                <a:gd name="T28" fmla="*/ 607 w 4035"/>
                <a:gd name="T29" fmla="*/ 652 h 2379"/>
                <a:gd name="T30" fmla="*/ 679 w 4035"/>
                <a:gd name="T31" fmla="*/ 641 h 2379"/>
                <a:gd name="T32" fmla="*/ 717 w 4035"/>
                <a:gd name="T33" fmla="*/ 614 h 2379"/>
                <a:gd name="T34" fmla="*/ 729 w 4035"/>
                <a:gd name="T35" fmla="*/ 532 h 2379"/>
                <a:gd name="T36" fmla="*/ 758 w 4035"/>
                <a:gd name="T37" fmla="*/ 473 h 2379"/>
                <a:gd name="T38" fmla="*/ 792 w 4035"/>
                <a:gd name="T39" fmla="*/ 460 h 2379"/>
                <a:gd name="T40" fmla="*/ 821 w 4035"/>
                <a:gd name="T41" fmla="*/ 451 h 2379"/>
                <a:gd name="T42" fmla="*/ 905 w 4035"/>
                <a:gd name="T43" fmla="*/ 444 h 2379"/>
                <a:gd name="T44" fmla="*/ 1041 w 4035"/>
                <a:gd name="T45" fmla="*/ 437 h 2379"/>
                <a:gd name="T46" fmla="*/ 1070 w 4035"/>
                <a:gd name="T47" fmla="*/ 386 h 2379"/>
                <a:gd name="T48" fmla="*/ 1089 w 4035"/>
                <a:gd name="T49" fmla="*/ 310 h 2379"/>
                <a:gd name="T50" fmla="*/ 1120 w 4035"/>
                <a:gd name="T51" fmla="*/ 304 h 2379"/>
                <a:gd name="T52" fmla="*/ 1167 w 4035"/>
                <a:gd name="T53" fmla="*/ 285 h 2379"/>
                <a:gd name="T54" fmla="*/ 1406 w 4035"/>
                <a:gd name="T55" fmla="*/ 278 h 2379"/>
                <a:gd name="T56" fmla="*/ 1438 w 4035"/>
                <a:gd name="T57" fmla="*/ 237 h 2379"/>
                <a:gd name="T58" fmla="*/ 1463 w 4035"/>
                <a:gd name="T59" fmla="*/ 216 h 2379"/>
                <a:gd name="T60" fmla="*/ 1513 w 4035"/>
                <a:gd name="T61" fmla="*/ 194 h 2379"/>
                <a:gd name="T62" fmla="*/ 1570 w 4035"/>
                <a:gd name="T63" fmla="*/ 187 h 2379"/>
                <a:gd name="T64" fmla="*/ 1747 w 4035"/>
                <a:gd name="T65" fmla="*/ 177 h 2379"/>
                <a:gd name="T66" fmla="*/ 1797 w 4035"/>
                <a:gd name="T67" fmla="*/ 144 h 2379"/>
                <a:gd name="T68" fmla="*/ 1842 w 4035"/>
                <a:gd name="T69" fmla="*/ 118 h 2379"/>
                <a:gd name="T70" fmla="*/ 2100 w 4035"/>
                <a:gd name="T71" fmla="*/ 111 h 2379"/>
                <a:gd name="T72" fmla="*/ 2310 w 4035"/>
                <a:gd name="T73" fmla="*/ 87 h 2379"/>
                <a:gd name="T74" fmla="*/ 2537 w 4035"/>
                <a:gd name="T75" fmla="*/ 71 h 2379"/>
                <a:gd name="T76" fmla="*/ 2779 w 4035"/>
                <a:gd name="T77" fmla="*/ 61 h 2379"/>
                <a:gd name="T78" fmla="*/ 3038 w 4035"/>
                <a:gd name="T79" fmla="*/ 42 h 2379"/>
                <a:gd name="T80" fmla="*/ 3117 w 4035"/>
                <a:gd name="T81" fmla="*/ 29 h 2379"/>
                <a:gd name="T82" fmla="*/ 3177 w 4035"/>
                <a:gd name="T83" fmla="*/ 24 h 2379"/>
                <a:gd name="T84" fmla="*/ 3244 w 4035"/>
                <a:gd name="T85" fmla="*/ 17 h 2379"/>
                <a:gd name="T86" fmla="*/ 3319 w 4035"/>
                <a:gd name="T87" fmla="*/ 13 h 2379"/>
                <a:gd name="T88" fmla="*/ 3481 w 4035"/>
                <a:gd name="T89" fmla="*/ 12 h 2379"/>
                <a:gd name="T90" fmla="*/ 3583 w 4035"/>
                <a:gd name="T91" fmla="*/ 11 h 2379"/>
                <a:gd name="T92" fmla="*/ 4035 w 4035"/>
                <a:gd name="T93" fmla="*/ 0 h 23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5"/>
                <a:gd name="T142" fmla="*/ 0 h 2379"/>
                <a:gd name="T143" fmla="*/ 4035 w 4035"/>
                <a:gd name="T144" fmla="*/ 2379 h 23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5" h="2379">
                  <a:moveTo>
                    <a:pt x="0" y="2378"/>
                  </a:moveTo>
                  <a:lnTo>
                    <a:pt x="137" y="2379"/>
                  </a:lnTo>
                  <a:lnTo>
                    <a:pt x="166" y="2372"/>
                  </a:lnTo>
                  <a:lnTo>
                    <a:pt x="179" y="2332"/>
                  </a:lnTo>
                  <a:lnTo>
                    <a:pt x="179" y="1897"/>
                  </a:lnTo>
                  <a:lnTo>
                    <a:pt x="194" y="1893"/>
                  </a:lnTo>
                  <a:lnTo>
                    <a:pt x="197" y="1745"/>
                  </a:lnTo>
                  <a:lnTo>
                    <a:pt x="209" y="1704"/>
                  </a:lnTo>
                  <a:lnTo>
                    <a:pt x="231" y="1679"/>
                  </a:lnTo>
                  <a:lnTo>
                    <a:pt x="263" y="1669"/>
                  </a:lnTo>
                  <a:lnTo>
                    <a:pt x="326" y="1666"/>
                  </a:lnTo>
                  <a:lnTo>
                    <a:pt x="342" y="1653"/>
                  </a:lnTo>
                  <a:lnTo>
                    <a:pt x="355" y="1621"/>
                  </a:lnTo>
                  <a:lnTo>
                    <a:pt x="360" y="1342"/>
                  </a:lnTo>
                  <a:lnTo>
                    <a:pt x="366" y="1328"/>
                  </a:lnTo>
                  <a:lnTo>
                    <a:pt x="377" y="1103"/>
                  </a:lnTo>
                  <a:lnTo>
                    <a:pt x="385" y="1079"/>
                  </a:lnTo>
                  <a:lnTo>
                    <a:pt x="385" y="1014"/>
                  </a:lnTo>
                  <a:lnTo>
                    <a:pt x="401" y="987"/>
                  </a:lnTo>
                  <a:lnTo>
                    <a:pt x="427" y="963"/>
                  </a:lnTo>
                  <a:lnTo>
                    <a:pt x="453" y="955"/>
                  </a:lnTo>
                  <a:lnTo>
                    <a:pt x="503" y="959"/>
                  </a:lnTo>
                  <a:lnTo>
                    <a:pt x="521" y="951"/>
                  </a:lnTo>
                  <a:lnTo>
                    <a:pt x="530" y="930"/>
                  </a:lnTo>
                  <a:lnTo>
                    <a:pt x="538" y="882"/>
                  </a:lnTo>
                  <a:lnTo>
                    <a:pt x="546" y="782"/>
                  </a:lnTo>
                  <a:lnTo>
                    <a:pt x="553" y="753"/>
                  </a:lnTo>
                  <a:lnTo>
                    <a:pt x="566" y="715"/>
                  </a:lnTo>
                  <a:lnTo>
                    <a:pt x="581" y="680"/>
                  </a:lnTo>
                  <a:lnTo>
                    <a:pt x="607" y="652"/>
                  </a:lnTo>
                  <a:lnTo>
                    <a:pt x="637" y="639"/>
                  </a:lnTo>
                  <a:lnTo>
                    <a:pt x="679" y="641"/>
                  </a:lnTo>
                  <a:lnTo>
                    <a:pt x="701" y="633"/>
                  </a:lnTo>
                  <a:lnTo>
                    <a:pt x="717" y="614"/>
                  </a:lnTo>
                  <a:lnTo>
                    <a:pt x="722" y="578"/>
                  </a:lnTo>
                  <a:lnTo>
                    <a:pt x="729" y="532"/>
                  </a:lnTo>
                  <a:lnTo>
                    <a:pt x="742" y="495"/>
                  </a:lnTo>
                  <a:lnTo>
                    <a:pt x="758" y="473"/>
                  </a:lnTo>
                  <a:lnTo>
                    <a:pt x="779" y="470"/>
                  </a:lnTo>
                  <a:lnTo>
                    <a:pt x="792" y="460"/>
                  </a:lnTo>
                  <a:lnTo>
                    <a:pt x="807" y="460"/>
                  </a:lnTo>
                  <a:lnTo>
                    <a:pt x="821" y="451"/>
                  </a:lnTo>
                  <a:lnTo>
                    <a:pt x="890" y="452"/>
                  </a:lnTo>
                  <a:lnTo>
                    <a:pt x="905" y="444"/>
                  </a:lnTo>
                  <a:lnTo>
                    <a:pt x="1023" y="445"/>
                  </a:lnTo>
                  <a:lnTo>
                    <a:pt x="1041" y="437"/>
                  </a:lnTo>
                  <a:lnTo>
                    <a:pt x="1057" y="412"/>
                  </a:lnTo>
                  <a:lnTo>
                    <a:pt x="1070" y="386"/>
                  </a:lnTo>
                  <a:lnTo>
                    <a:pt x="1086" y="339"/>
                  </a:lnTo>
                  <a:lnTo>
                    <a:pt x="1089" y="310"/>
                  </a:lnTo>
                  <a:lnTo>
                    <a:pt x="1104" y="304"/>
                  </a:lnTo>
                  <a:lnTo>
                    <a:pt x="1120" y="304"/>
                  </a:lnTo>
                  <a:lnTo>
                    <a:pt x="1141" y="289"/>
                  </a:lnTo>
                  <a:lnTo>
                    <a:pt x="1167" y="285"/>
                  </a:lnTo>
                  <a:lnTo>
                    <a:pt x="1382" y="285"/>
                  </a:lnTo>
                  <a:lnTo>
                    <a:pt x="1406" y="278"/>
                  </a:lnTo>
                  <a:lnTo>
                    <a:pt x="1423" y="260"/>
                  </a:lnTo>
                  <a:lnTo>
                    <a:pt x="1438" y="237"/>
                  </a:lnTo>
                  <a:lnTo>
                    <a:pt x="1453" y="234"/>
                  </a:lnTo>
                  <a:lnTo>
                    <a:pt x="1463" y="216"/>
                  </a:lnTo>
                  <a:lnTo>
                    <a:pt x="1482" y="205"/>
                  </a:lnTo>
                  <a:lnTo>
                    <a:pt x="1513" y="194"/>
                  </a:lnTo>
                  <a:lnTo>
                    <a:pt x="1557" y="198"/>
                  </a:lnTo>
                  <a:lnTo>
                    <a:pt x="1570" y="187"/>
                  </a:lnTo>
                  <a:lnTo>
                    <a:pt x="1721" y="190"/>
                  </a:lnTo>
                  <a:lnTo>
                    <a:pt x="1747" y="177"/>
                  </a:lnTo>
                  <a:lnTo>
                    <a:pt x="1769" y="163"/>
                  </a:lnTo>
                  <a:lnTo>
                    <a:pt x="1797" y="144"/>
                  </a:lnTo>
                  <a:lnTo>
                    <a:pt x="1810" y="122"/>
                  </a:lnTo>
                  <a:lnTo>
                    <a:pt x="1842" y="118"/>
                  </a:lnTo>
                  <a:lnTo>
                    <a:pt x="1853" y="107"/>
                  </a:lnTo>
                  <a:lnTo>
                    <a:pt x="2100" y="111"/>
                  </a:lnTo>
                  <a:lnTo>
                    <a:pt x="2140" y="85"/>
                  </a:lnTo>
                  <a:lnTo>
                    <a:pt x="2310" y="87"/>
                  </a:lnTo>
                  <a:lnTo>
                    <a:pt x="2329" y="64"/>
                  </a:lnTo>
                  <a:lnTo>
                    <a:pt x="2537" y="71"/>
                  </a:lnTo>
                  <a:lnTo>
                    <a:pt x="2547" y="61"/>
                  </a:lnTo>
                  <a:lnTo>
                    <a:pt x="2779" y="61"/>
                  </a:lnTo>
                  <a:lnTo>
                    <a:pt x="2803" y="43"/>
                  </a:lnTo>
                  <a:lnTo>
                    <a:pt x="3038" y="42"/>
                  </a:lnTo>
                  <a:lnTo>
                    <a:pt x="3051" y="29"/>
                  </a:lnTo>
                  <a:lnTo>
                    <a:pt x="3117" y="29"/>
                  </a:lnTo>
                  <a:lnTo>
                    <a:pt x="3123" y="21"/>
                  </a:lnTo>
                  <a:lnTo>
                    <a:pt x="3177" y="24"/>
                  </a:lnTo>
                  <a:lnTo>
                    <a:pt x="3201" y="18"/>
                  </a:lnTo>
                  <a:lnTo>
                    <a:pt x="3244" y="17"/>
                  </a:lnTo>
                  <a:lnTo>
                    <a:pt x="3253" y="10"/>
                  </a:lnTo>
                  <a:lnTo>
                    <a:pt x="3319" y="13"/>
                  </a:lnTo>
                  <a:lnTo>
                    <a:pt x="3336" y="9"/>
                  </a:lnTo>
                  <a:lnTo>
                    <a:pt x="3481" y="12"/>
                  </a:lnTo>
                  <a:lnTo>
                    <a:pt x="3492" y="8"/>
                  </a:lnTo>
                  <a:lnTo>
                    <a:pt x="3583" y="11"/>
                  </a:lnTo>
                  <a:lnTo>
                    <a:pt x="3597" y="0"/>
                  </a:lnTo>
                  <a:lnTo>
                    <a:pt x="4035" y="0"/>
                  </a:lnTo>
                </a:path>
              </a:pathLst>
            </a:custGeom>
            <a:noFill/>
            <a:ln w="25400">
              <a:solidFill>
                <a:schemeClr val="hlink"/>
              </a:solidFill>
              <a:round/>
              <a:headEnd/>
              <a:tailEnd/>
            </a:ln>
          </p:spPr>
          <p:txBody>
            <a:bodyPr/>
            <a:lstStyle/>
            <a:p>
              <a:endParaRPr lang="en-GB"/>
            </a:p>
          </p:txBody>
        </p:sp>
        <p:sp>
          <p:nvSpPr>
            <p:cNvPr id="33873" name="Line 94"/>
            <p:cNvSpPr>
              <a:spLocks noChangeShapeType="1"/>
            </p:cNvSpPr>
            <p:nvPr/>
          </p:nvSpPr>
          <p:spPr bwMode="auto">
            <a:xfrm>
              <a:off x="1282" y="2754"/>
              <a:ext cx="0" cy="75"/>
            </a:xfrm>
            <a:prstGeom prst="line">
              <a:avLst/>
            </a:prstGeom>
            <a:noFill/>
            <a:ln w="19050">
              <a:solidFill>
                <a:srgbClr val="00FF00"/>
              </a:solidFill>
              <a:round/>
              <a:headEnd/>
              <a:tailEnd/>
            </a:ln>
          </p:spPr>
          <p:txBody>
            <a:bodyPr/>
            <a:lstStyle/>
            <a:p>
              <a:endParaRPr lang="en-GB"/>
            </a:p>
          </p:txBody>
        </p:sp>
        <p:sp>
          <p:nvSpPr>
            <p:cNvPr id="33874" name="Line 95"/>
            <p:cNvSpPr>
              <a:spLocks noChangeShapeType="1"/>
            </p:cNvSpPr>
            <p:nvPr/>
          </p:nvSpPr>
          <p:spPr bwMode="auto">
            <a:xfrm>
              <a:off x="1356" y="2744"/>
              <a:ext cx="0" cy="75"/>
            </a:xfrm>
            <a:prstGeom prst="line">
              <a:avLst/>
            </a:prstGeom>
            <a:noFill/>
            <a:ln w="19050">
              <a:solidFill>
                <a:srgbClr val="00FF00"/>
              </a:solidFill>
              <a:round/>
              <a:headEnd/>
              <a:tailEnd/>
            </a:ln>
          </p:spPr>
          <p:txBody>
            <a:bodyPr/>
            <a:lstStyle/>
            <a:p>
              <a:endParaRPr lang="en-GB"/>
            </a:p>
          </p:txBody>
        </p:sp>
        <p:sp>
          <p:nvSpPr>
            <p:cNvPr id="33875" name="Line 96"/>
            <p:cNvSpPr>
              <a:spLocks noChangeShapeType="1"/>
            </p:cNvSpPr>
            <p:nvPr/>
          </p:nvSpPr>
          <p:spPr bwMode="auto">
            <a:xfrm>
              <a:off x="1376" y="2744"/>
              <a:ext cx="0" cy="75"/>
            </a:xfrm>
            <a:prstGeom prst="line">
              <a:avLst/>
            </a:prstGeom>
            <a:noFill/>
            <a:ln w="19050">
              <a:solidFill>
                <a:srgbClr val="00FF00"/>
              </a:solidFill>
              <a:round/>
              <a:headEnd/>
              <a:tailEnd/>
            </a:ln>
          </p:spPr>
          <p:txBody>
            <a:bodyPr/>
            <a:lstStyle/>
            <a:p>
              <a:endParaRPr lang="en-GB"/>
            </a:p>
          </p:txBody>
        </p:sp>
        <p:sp>
          <p:nvSpPr>
            <p:cNvPr id="33876" name="Line 97"/>
            <p:cNvSpPr>
              <a:spLocks noChangeShapeType="1"/>
            </p:cNvSpPr>
            <p:nvPr/>
          </p:nvSpPr>
          <p:spPr bwMode="auto">
            <a:xfrm>
              <a:off x="1443" y="2081"/>
              <a:ext cx="0" cy="75"/>
            </a:xfrm>
            <a:prstGeom prst="line">
              <a:avLst/>
            </a:prstGeom>
            <a:noFill/>
            <a:ln w="19050">
              <a:solidFill>
                <a:srgbClr val="00FF00"/>
              </a:solidFill>
              <a:round/>
              <a:headEnd/>
              <a:tailEnd/>
            </a:ln>
          </p:spPr>
          <p:txBody>
            <a:bodyPr/>
            <a:lstStyle/>
            <a:p>
              <a:endParaRPr lang="en-GB"/>
            </a:p>
          </p:txBody>
        </p:sp>
        <p:sp>
          <p:nvSpPr>
            <p:cNvPr id="33877" name="Line 98"/>
            <p:cNvSpPr>
              <a:spLocks noChangeShapeType="1"/>
            </p:cNvSpPr>
            <p:nvPr/>
          </p:nvSpPr>
          <p:spPr bwMode="auto">
            <a:xfrm>
              <a:off x="1462" y="2063"/>
              <a:ext cx="0" cy="75"/>
            </a:xfrm>
            <a:prstGeom prst="line">
              <a:avLst/>
            </a:prstGeom>
            <a:noFill/>
            <a:ln w="19050">
              <a:solidFill>
                <a:srgbClr val="00FF00"/>
              </a:solidFill>
              <a:round/>
              <a:headEnd/>
              <a:tailEnd/>
            </a:ln>
          </p:spPr>
          <p:txBody>
            <a:bodyPr/>
            <a:lstStyle/>
            <a:p>
              <a:endParaRPr lang="en-GB"/>
            </a:p>
          </p:txBody>
        </p:sp>
        <p:sp>
          <p:nvSpPr>
            <p:cNvPr id="33878" name="Line 99"/>
            <p:cNvSpPr>
              <a:spLocks noChangeShapeType="1"/>
            </p:cNvSpPr>
            <p:nvPr/>
          </p:nvSpPr>
          <p:spPr bwMode="auto">
            <a:xfrm>
              <a:off x="1567" y="2027"/>
              <a:ext cx="0" cy="75"/>
            </a:xfrm>
            <a:prstGeom prst="line">
              <a:avLst/>
            </a:prstGeom>
            <a:noFill/>
            <a:ln w="19050">
              <a:solidFill>
                <a:srgbClr val="00FF00"/>
              </a:solidFill>
              <a:round/>
              <a:headEnd/>
              <a:tailEnd/>
            </a:ln>
          </p:spPr>
          <p:txBody>
            <a:bodyPr/>
            <a:lstStyle/>
            <a:p>
              <a:endParaRPr lang="en-GB"/>
            </a:p>
          </p:txBody>
        </p:sp>
        <p:sp>
          <p:nvSpPr>
            <p:cNvPr id="33879" name="Line 100"/>
            <p:cNvSpPr>
              <a:spLocks noChangeShapeType="1"/>
            </p:cNvSpPr>
            <p:nvPr/>
          </p:nvSpPr>
          <p:spPr bwMode="auto">
            <a:xfrm>
              <a:off x="1625" y="1769"/>
              <a:ext cx="0" cy="75"/>
            </a:xfrm>
            <a:prstGeom prst="line">
              <a:avLst/>
            </a:prstGeom>
            <a:noFill/>
            <a:ln w="19050">
              <a:solidFill>
                <a:srgbClr val="00FF00"/>
              </a:solidFill>
              <a:round/>
              <a:headEnd/>
              <a:tailEnd/>
            </a:ln>
          </p:spPr>
          <p:txBody>
            <a:bodyPr/>
            <a:lstStyle/>
            <a:p>
              <a:endParaRPr lang="en-GB"/>
            </a:p>
          </p:txBody>
        </p:sp>
        <p:sp>
          <p:nvSpPr>
            <p:cNvPr id="33880" name="Line 101"/>
            <p:cNvSpPr>
              <a:spLocks noChangeShapeType="1"/>
            </p:cNvSpPr>
            <p:nvPr/>
          </p:nvSpPr>
          <p:spPr bwMode="auto">
            <a:xfrm>
              <a:off x="1645" y="1742"/>
              <a:ext cx="0" cy="75"/>
            </a:xfrm>
            <a:prstGeom prst="line">
              <a:avLst/>
            </a:prstGeom>
            <a:noFill/>
            <a:ln w="19050">
              <a:solidFill>
                <a:srgbClr val="00FF00"/>
              </a:solidFill>
              <a:round/>
              <a:headEnd/>
              <a:tailEnd/>
            </a:ln>
          </p:spPr>
          <p:txBody>
            <a:bodyPr/>
            <a:lstStyle/>
            <a:p>
              <a:endParaRPr lang="en-GB"/>
            </a:p>
          </p:txBody>
        </p:sp>
        <p:sp>
          <p:nvSpPr>
            <p:cNvPr id="33881" name="Line 102"/>
            <p:cNvSpPr>
              <a:spLocks noChangeShapeType="1"/>
            </p:cNvSpPr>
            <p:nvPr/>
          </p:nvSpPr>
          <p:spPr bwMode="auto">
            <a:xfrm>
              <a:off x="1752" y="1714"/>
              <a:ext cx="0" cy="75"/>
            </a:xfrm>
            <a:prstGeom prst="line">
              <a:avLst/>
            </a:prstGeom>
            <a:noFill/>
            <a:ln w="19050">
              <a:solidFill>
                <a:srgbClr val="00FF00"/>
              </a:solidFill>
              <a:round/>
              <a:headEnd/>
              <a:tailEnd/>
            </a:ln>
          </p:spPr>
          <p:txBody>
            <a:bodyPr/>
            <a:lstStyle/>
            <a:p>
              <a:endParaRPr lang="en-GB"/>
            </a:p>
          </p:txBody>
        </p:sp>
        <p:sp>
          <p:nvSpPr>
            <p:cNvPr id="33882" name="Line 103"/>
            <p:cNvSpPr>
              <a:spLocks noChangeShapeType="1"/>
            </p:cNvSpPr>
            <p:nvPr/>
          </p:nvSpPr>
          <p:spPr bwMode="auto">
            <a:xfrm>
              <a:off x="1767" y="1676"/>
              <a:ext cx="0" cy="75"/>
            </a:xfrm>
            <a:prstGeom prst="line">
              <a:avLst/>
            </a:prstGeom>
            <a:noFill/>
            <a:ln w="19050">
              <a:solidFill>
                <a:srgbClr val="00FF00"/>
              </a:solidFill>
              <a:round/>
              <a:headEnd/>
              <a:tailEnd/>
            </a:ln>
          </p:spPr>
          <p:txBody>
            <a:bodyPr/>
            <a:lstStyle/>
            <a:p>
              <a:endParaRPr lang="en-GB"/>
            </a:p>
          </p:txBody>
        </p:sp>
        <p:sp>
          <p:nvSpPr>
            <p:cNvPr id="33883" name="Line 104"/>
            <p:cNvSpPr>
              <a:spLocks noChangeShapeType="1"/>
            </p:cNvSpPr>
            <p:nvPr/>
          </p:nvSpPr>
          <p:spPr bwMode="auto">
            <a:xfrm>
              <a:off x="1819" y="1548"/>
              <a:ext cx="0" cy="75"/>
            </a:xfrm>
            <a:prstGeom prst="line">
              <a:avLst/>
            </a:prstGeom>
            <a:noFill/>
            <a:ln w="19050">
              <a:solidFill>
                <a:srgbClr val="00FF00"/>
              </a:solidFill>
              <a:round/>
              <a:headEnd/>
              <a:tailEnd/>
            </a:ln>
          </p:spPr>
          <p:txBody>
            <a:bodyPr/>
            <a:lstStyle/>
            <a:p>
              <a:endParaRPr lang="en-GB"/>
            </a:p>
          </p:txBody>
        </p:sp>
        <p:sp>
          <p:nvSpPr>
            <p:cNvPr id="33884" name="Line 105"/>
            <p:cNvSpPr>
              <a:spLocks noChangeShapeType="1"/>
            </p:cNvSpPr>
            <p:nvPr/>
          </p:nvSpPr>
          <p:spPr bwMode="auto">
            <a:xfrm>
              <a:off x="1867" y="1532"/>
              <a:ext cx="0" cy="75"/>
            </a:xfrm>
            <a:prstGeom prst="line">
              <a:avLst/>
            </a:prstGeom>
            <a:noFill/>
            <a:ln w="19050">
              <a:solidFill>
                <a:srgbClr val="00FF00"/>
              </a:solidFill>
              <a:round/>
              <a:headEnd/>
              <a:tailEnd/>
            </a:ln>
          </p:spPr>
          <p:txBody>
            <a:bodyPr/>
            <a:lstStyle/>
            <a:p>
              <a:endParaRPr lang="en-GB"/>
            </a:p>
          </p:txBody>
        </p:sp>
        <p:sp>
          <p:nvSpPr>
            <p:cNvPr id="33885" name="Line 106"/>
            <p:cNvSpPr>
              <a:spLocks noChangeShapeType="1"/>
            </p:cNvSpPr>
            <p:nvPr/>
          </p:nvSpPr>
          <p:spPr bwMode="auto">
            <a:xfrm>
              <a:off x="1883" y="1532"/>
              <a:ext cx="0" cy="75"/>
            </a:xfrm>
            <a:prstGeom prst="line">
              <a:avLst/>
            </a:prstGeom>
            <a:noFill/>
            <a:ln w="19050">
              <a:solidFill>
                <a:srgbClr val="00FF00"/>
              </a:solidFill>
              <a:round/>
              <a:headEnd/>
              <a:tailEnd/>
            </a:ln>
          </p:spPr>
          <p:txBody>
            <a:bodyPr/>
            <a:lstStyle/>
            <a:p>
              <a:endParaRPr lang="en-GB"/>
            </a:p>
          </p:txBody>
        </p:sp>
        <p:sp>
          <p:nvSpPr>
            <p:cNvPr id="33886" name="Line 107"/>
            <p:cNvSpPr>
              <a:spLocks noChangeShapeType="1"/>
            </p:cNvSpPr>
            <p:nvPr/>
          </p:nvSpPr>
          <p:spPr bwMode="auto">
            <a:xfrm>
              <a:off x="1907" y="1532"/>
              <a:ext cx="0" cy="75"/>
            </a:xfrm>
            <a:prstGeom prst="line">
              <a:avLst/>
            </a:prstGeom>
            <a:noFill/>
            <a:ln w="19050">
              <a:solidFill>
                <a:srgbClr val="00FF00"/>
              </a:solidFill>
              <a:round/>
              <a:headEnd/>
              <a:tailEnd/>
            </a:ln>
          </p:spPr>
          <p:txBody>
            <a:bodyPr/>
            <a:lstStyle/>
            <a:p>
              <a:endParaRPr lang="en-GB"/>
            </a:p>
          </p:txBody>
        </p:sp>
        <p:sp>
          <p:nvSpPr>
            <p:cNvPr id="33887" name="Line 108"/>
            <p:cNvSpPr>
              <a:spLocks noChangeShapeType="1"/>
            </p:cNvSpPr>
            <p:nvPr/>
          </p:nvSpPr>
          <p:spPr bwMode="auto">
            <a:xfrm>
              <a:off x="2282" y="1367"/>
              <a:ext cx="0" cy="75"/>
            </a:xfrm>
            <a:prstGeom prst="line">
              <a:avLst/>
            </a:prstGeom>
            <a:noFill/>
            <a:ln w="19050">
              <a:solidFill>
                <a:srgbClr val="00FF00"/>
              </a:solidFill>
              <a:round/>
              <a:headEnd/>
              <a:tailEnd/>
            </a:ln>
          </p:spPr>
          <p:txBody>
            <a:bodyPr/>
            <a:lstStyle/>
            <a:p>
              <a:endParaRPr lang="en-GB"/>
            </a:p>
          </p:txBody>
        </p:sp>
        <p:sp>
          <p:nvSpPr>
            <p:cNvPr id="33888" name="Line 109"/>
            <p:cNvSpPr>
              <a:spLocks noChangeShapeType="1"/>
            </p:cNvSpPr>
            <p:nvPr/>
          </p:nvSpPr>
          <p:spPr bwMode="auto">
            <a:xfrm>
              <a:off x="2210" y="1367"/>
              <a:ext cx="0" cy="75"/>
            </a:xfrm>
            <a:prstGeom prst="line">
              <a:avLst/>
            </a:prstGeom>
            <a:noFill/>
            <a:ln w="19050">
              <a:solidFill>
                <a:srgbClr val="00FF00"/>
              </a:solidFill>
              <a:round/>
              <a:headEnd/>
              <a:tailEnd/>
            </a:ln>
          </p:spPr>
          <p:txBody>
            <a:bodyPr/>
            <a:lstStyle/>
            <a:p>
              <a:endParaRPr lang="en-GB"/>
            </a:p>
          </p:txBody>
        </p:sp>
        <p:sp>
          <p:nvSpPr>
            <p:cNvPr id="33889" name="Line 110"/>
            <p:cNvSpPr>
              <a:spLocks noChangeShapeType="1"/>
            </p:cNvSpPr>
            <p:nvPr/>
          </p:nvSpPr>
          <p:spPr bwMode="auto">
            <a:xfrm>
              <a:off x="2137" y="1395"/>
              <a:ext cx="0" cy="75"/>
            </a:xfrm>
            <a:prstGeom prst="line">
              <a:avLst/>
            </a:prstGeom>
            <a:noFill/>
            <a:ln w="19050">
              <a:solidFill>
                <a:srgbClr val="00FF00"/>
              </a:solidFill>
              <a:round/>
              <a:headEnd/>
              <a:tailEnd/>
            </a:ln>
          </p:spPr>
          <p:txBody>
            <a:bodyPr/>
            <a:lstStyle/>
            <a:p>
              <a:endParaRPr lang="en-GB"/>
            </a:p>
          </p:txBody>
        </p:sp>
        <p:sp>
          <p:nvSpPr>
            <p:cNvPr id="33890" name="Line 111"/>
            <p:cNvSpPr>
              <a:spLocks noChangeShapeType="1"/>
            </p:cNvSpPr>
            <p:nvPr/>
          </p:nvSpPr>
          <p:spPr bwMode="auto">
            <a:xfrm>
              <a:off x="2066" y="1528"/>
              <a:ext cx="0" cy="75"/>
            </a:xfrm>
            <a:prstGeom prst="line">
              <a:avLst/>
            </a:prstGeom>
            <a:noFill/>
            <a:ln w="19050">
              <a:solidFill>
                <a:srgbClr val="00FF00"/>
              </a:solidFill>
              <a:round/>
              <a:headEnd/>
              <a:tailEnd/>
            </a:ln>
          </p:spPr>
          <p:txBody>
            <a:bodyPr/>
            <a:lstStyle/>
            <a:p>
              <a:endParaRPr lang="en-GB"/>
            </a:p>
          </p:txBody>
        </p:sp>
        <p:sp>
          <p:nvSpPr>
            <p:cNvPr id="33891" name="Line 112"/>
            <p:cNvSpPr>
              <a:spLocks noChangeShapeType="1"/>
            </p:cNvSpPr>
            <p:nvPr/>
          </p:nvSpPr>
          <p:spPr bwMode="auto">
            <a:xfrm>
              <a:off x="2428" y="1367"/>
              <a:ext cx="0" cy="75"/>
            </a:xfrm>
            <a:prstGeom prst="line">
              <a:avLst/>
            </a:prstGeom>
            <a:noFill/>
            <a:ln w="19050">
              <a:solidFill>
                <a:srgbClr val="00FF00"/>
              </a:solidFill>
              <a:round/>
              <a:headEnd/>
              <a:tailEnd/>
            </a:ln>
          </p:spPr>
          <p:txBody>
            <a:bodyPr/>
            <a:lstStyle/>
            <a:p>
              <a:endParaRPr lang="en-GB"/>
            </a:p>
          </p:txBody>
        </p:sp>
        <p:sp>
          <p:nvSpPr>
            <p:cNvPr id="33892" name="Line 113"/>
            <p:cNvSpPr>
              <a:spLocks noChangeShapeType="1"/>
            </p:cNvSpPr>
            <p:nvPr/>
          </p:nvSpPr>
          <p:spPr bwMode="auto">
            <a:xfrm>
              <a:off x="2466" y="1334"/>
              <a:ext cx="0" cy="75"/>
            </a:xfrm>
            <a:prstGeom prst="line">
              <a:avLst/>
            </a:prstGeom>
            <a:noFill/>
            <a:ln w="19050">
              <a:solidFill>
                <a:srgbClr val="00FF00"/>
              </a:solidFill>
              <a:round/>
              <a:headEnd/>
              <a:tailEnd/>
            </a:ln>
          </p:spPr>
          <p:txBody>
            <a:bodyPr/>
            <a:lstStyle/>
            <a:p>
              <a:endParaRPr lang="en-GB"/>
            </a:p>
          </p:txBody>
        </p:sp>
        <p:sp>
          <p:nvSpPr>
            <p:cNvPr id="33893" name="Line 114"/>
            <p:cNvSpPr>
              <a:spLocks noChangeShapeType="1"/>
            </p:cNvSpPr>
            <p:nvPr/>
          </p:nvSpPr>
          <p:spPr bwMode="auto">
            <a:xfrm>
              <a:off x="2643" y="1268"/>
              <a:ext cx="0" cy="75"/>
            </a:xfrm>
            <a:prstGeom prst="line">
              <a:avLst/>
            </a:prstGeom>
            <a:noFill/>
            <a:ln w="19050">
              <a:solidFill>
                <a:srgbClr val="00FF00"/>
              </a:solidFill>
              <a:round/>
              <a:headEnd/>
              <a:tailEnd/>
            </a:ln>
          </p:spPr>
          <p:txBody>
            <a:bodyPr/>
            <a:lstStyle/>
            <a:p>
              <a:endParaRPr lang="en-GB"/>
            </a:p>
          </p:txBody>
        </p:sp>
        <p:sp>
          <p:nvSpPr>
            <p:cNvPr id="33894" name="Line 115"/>
            <p:cNvSpPr>
              <a:spLocks noChangeShapeType="1"/>
            </p:cNvSpPr>
            <p:nvPr/>
          </p:nvSpPr>
          <p:spPr bwMode="auto">
            <a:xfrm>
              <a:off x="2717" y="1268"/>
              <a:ext cx="0" cy="75"/>
            </a:xfrm>
            <a:prstGeom prst="line">
              <a:avLst/>
            </a:prstGeom>
            <a:noFill/>
            <a:ln w="19050">
              <a:solidFill>
                <a:srgbClr val="00FF00"/>
              </a:solidFill>
              <a:round/>
              <a:headEnd/>
              <a:tailEnd/>
            </a:ln>
          </p:spPr>
          <p:txBody>
            <a:bodyPr/>
            <a:lstStyle/>
            <a:p>
              <a:endParaRPr lang="en-GB"/>
            </a:p>
          </p:txBody>
        </p:sp>
        <p:sp>
          <p:nvSpPr>
            <p:cNvPr id="33895" name="Line 116"/>
            <p:cNvSpPr>
              <a:spLocks noChangeShapeType="1"/>
            </p:cNvSpPr>
            <p:nvPr/>
          </p:nvSpPr>
          <p:spPr bwMode="auto">
            <a:xfrm>
              <a:off x="2740" y="1268"/>
              <a:ext cx="0" cy="75"/>
            </a:xfrm>
            <a:prstGeom prst="line">
              <a:avLst/>
            </a:prstGeom>
            <a:noFill/>
            <a:ln w="19050">
              <a:solidFill>
                <a:srgbClr val="00FF00"/>
              </a:solidFill>
              <a:round/>
              <a:headEnd/>
              <a:tailEnd/>
            </a:ln>
          </p:spPr>
          <p:txBody>
            <a:bodyPr/>
            <a:lstStyle/>
            <a:p>
              <a:endParaRPr lang="en-GB"/>
            </a:p>
          </p:txBody>
        </p:sp>
        <p:sp>
          <p:nvSpPr>
            <p:cNvPr id="33896" name="Line 117"/>
            <p:cNvSpPr>
              <a:spLocks noChangeShapeType="1"/>
            </p:cNvSpPr>
            <p:nvPr/>
          </p:nvSpPr>
          <p:spPr bwMode="auto">
            <a:xfrm>
              <a:off x="2758" y="1268"/>
              <a:ext cx="0" cy="75"/>
            </a:xfrm>
            <a:prstGeom prst="line">
              <a:avLst/>
            </a:prstGeom>
            <a:noFill/>
            <a:ln w="19050">
              <a:solidFill>
                <a:srgbClr val="00FF00"/>
              </a:solidFill>
              <a:round/>
              <a:headEnd/>
              <a:tailEnd/>
            </a:ln>
          </p:spPr>
          <p:txBody>
            <a:bodyPr/>
            <a:lstStyle/>
            <a:p>
              <a:endParaRPr lang="en-GB"/>
            </a:p>
          </p:txBody>
        </p:sp>
        <p:sp>
          <p:nvSpPr>
            <p:cNvPr id="33897" name="Line 118"/>
            <p:cNvSpPr>
              <a:spLocks noChangeShapeType="1"/>
            </p:cNvSpPr>
            <p:nvPr/>
          </p:nvSpPr>
          <p:spPr bwMode="auto">
            <a:xfrm>
              <a:off x="2905" y="1189"/>
              <a:ext cx="0" cy="75"/>
            </a:xfrm>
            <a:prstGeom prst="line">
              <a:avLst/>
            </a:prstGeom>
            <a:noFill/>
            <a:ln w="19050">
              <a:solidFill>
                <a:srgbClr val="00FF00"/>
              </a:solidFill>
              <a:round/>
              <a:headEnd/>
              <a:tailEnd/>
            </a:ln>
          </p:spPr>
          <p:txBody>
            <a:bodyPr/>
            <a:lstStyle/>
            <a:p>
              <a:endParaRPr lang="en-GB"/>
            </a:p>
          </p:txBody>
        </p:sp>
        <p:sp>
          <p:nvSpPr>
            <p:cNvPr id="33898" name="Line 119"/>
            <p:cNvSpPr>
              <a:spLocks noChangeShapeType="1"/>
            </p:cNvSpPr>
            <p:nvPr/>
          </p:nvSpPr>
          <p:spPr bwMode="auto">
            <a:xfrm>
              <a:off x="3556" y="1141"/>
              <a:ext cx="0" cy="75"/>
            </a:xfrm>
            <a:prstGeom prst="line">
              <a:avLst/>
            </a:prstGeom>
            <a:noFill/>
            <a:ln w="19050">
              <a:solidFill>
                <a:srgbClr val="00FF00"/>
              </a:solidFill>
              <a:round/>
              <a:headEnd/>
              <a:tailEnd/>
            </a:ln>
          </p:spPr>
          <p:txBody>
            <a:bodyPr/>
            <a:lstStyle/>
            <a:p>
              <a:endParaRPr lang="en-GB"/>
            </a:p>
          </p:txBody>
        </p:sp>
        <p:sp>
          <p:nvSpPr>
            <p:cNvPr id="33899" name="Line 120"/>
            <p:cNvSpPr>
              <a:spLocks noChangeShapeType="1"/>
            </p:cNvSpPr>
            <p:nvPr/>
          </p:nvSpPr>
          <p:spPr bwMode="auto">
            <a:xfrm>
              <a:off x="3671" y="1141"/>
              <a:ext cx="0" cy="75"/>
            </a:xfrm>
            <a:prstGeom prst="line">
              <a:avLst/>
            </a:prstGeom>
            <a:noFill/>
            <a:ln w="19050">
              <a:solidFill>
                <a:srgbClr val="00FF00"/>
              </a:solidFill>
              <a:round/>
              <a:headEnd/>
              <a:tailEnd/>
            </a:ln>
          </p:spPr>
          <p:txBody>
            <a:bodyPr/>
            <a:lstStyle/>
            <a:p>
              <a:endParaRPr lang="en-GB"/>
            </a:p>
          </p:txBody>
        </p:sp>
        <p:sp>
          <p:nvSpPr>
            <p:cNvPr id="33900" name="Line 121"/>
            <p:cNvSpPr>
              <a:spLocks noChangeShapeType="1"/>
            </p:cNvSpPr>
            <p:nvPr/>
          </p:nvSpPr>
          <p:spPr bwMode="auto">
            <a:xfrm>
              <a:off x="3853" y="1139"/>
              <a:ext cx="0" cy="75"/>
            </a:xfrm>
            <a:prstGeom prst="line">
              <a:avLst/>
            </a:prstGeom>
            <a:noFill/>
            <a:ln w="19050">
              <a:solidFill>
                <a:srgbClr val="00FF00"/>
              </a:solidFill>
              <a:round/>
              <a:headEnd/>
              <a:tailEnd/>
            </a:ln>
          </p:spPr>
          <p:txBody>
            <a:bodyPr/>
            <a:lstStyle/>
            <a:p>
              <a:endParaRPr lang="en-GB"/>
            </a:p>
          </p:txBody>
        </p:sp>
        <p:sp>
          <p:nvSpPr>
            <p:cNvPr id="33901" name="Line 122"/>
            <p:cNvSpPr>
              <a:spLocks noChangeShapeType="1"/>
            </p:cNvSpPr>
            <p:nvPr/>
          </p:nvSpPr>
          <p:spPr bwMode="auto">
            <a:xfrm>
              <a:off x="4374" y="1094"/>
              <a:ext cx="0" cy="75"/>
            </a:xfrm>
            <a:prstGeom prst="line">
              <a:avLst/>
            </a:prstGeom>
            <a:noFill/>
            <a:ln w="19050">
              <a:solidFill>
                <a:srgbClr val="00FF00"/>
              </a:solidFill>
              <a:round/>
              <a:headEnd/>
              <a:tailEnd/>
            </a:ln>
          </p:spPr>
          <p:txBody>
            <a:bodyPr/>
            <a:lstStyle/>
            <a:p>
              <a:endParaRPr lang="en-GB"/>
            </a:p>
          </p:txBody>
        </p:sp>
        <p:sp>
          <p:nvSpPr>
            <p:cNvPr id="33902" name="Line 123"/>
            <p:cNvSpPr>
              <a:spLocks noChangeShapeType="1"/>
            </p:cNvSpPr>
            <p:nvPr/>
          </p:nvSpPr>
          <p:spPr bwMode="auto">
            <a:xfrm>
              <a:off x="4474" y="1094"/>
              <a:ext cx="0" cy="75"/>
            </a:xfrm>
            <a:prstGeom prst="line">
              <a:avLst/>
            </a:prstGeom>
            <a:noFill/>
            <a:ln w="19050">
              <a:solidFill>
                <a:srgbClr val="00FF00"/>
              </a:solidFill>
              <a:round/>
              <a:headEnd/>
              <a:tailEnd/>
            </a:ln>
          </p:spPr>
          <p:txBody>
            <a:bodyPr/>
            <a:lstStyle/>
            <a:p>
              <a:endParaRPr lang="en-GB"/>
            </a:p>
          </p:txBody>
        </p:sp>
        <p:sp>
          <p:nvSpPr>
            <p:cNvPr id="33903" name="Line 124"/>
            <p:cNvSpPr>
              <a:spLocks noChangeShapeType="1"/>
            </p:cNvSpPr>
            <p:nvPr/>
          </p:nvSpPr>
          <p:spPr bwMode="auto">
            <a:xfrm>
              <a:off x="4561" y="1084"/>
              <a:ext cx="0" cy="75"/>
            </a:xfrm>
            <a:prstGeom prst="line">
              <a:avLst/>
            </a:prstGeom>
            <a:noFill/>
            <a:ln w="19050">
              <a:solidFill>
                <a:srgbClr val="00FF00"/>
              </a:solidFill>
              <a:round/>
              <a:headEnd/>
              <a:tailEnd/>
            </a:ln>
          </p:spPr>
          <p:txBody>
            <a:bodyPr/>
            <a:lstStyle/>
            <a:p>
              <a:endParaRPr lang="en-GB"/>
            </a:p>
          </p:txBody>
        </p:sp>
        <p:sp>
          <p:nvSpPr>
            <p:cNvPr id="33904" name="Line 125"/>
            <p:cNvSpPr>
              <a:spLocks noChangeShapeType="1"/>
            </p:cNvSpPr>
            <p:nvPr/>
          </p:nvSpPr>
          <p:spPr bwMode="auto">
            <a:xfrm>
              <a:off x="4696" y="1080"/>
              <a:ext cx="0" cy="75"/>
            </a:xfrm>
            <a:prstGeom prst="line">
              <a:avLst/>
            </a:prstGeom>
            <a:noFill/>
            <a:ln w="19050">
              <a:solidFill>
                <a:srgbClr val="00FF00"/>
              </a:solidFill>
              <a:round/>
              <a:headEnd/>
              <a:tailEnd/>
            </a:ln>
          </p:spPr>
          <p:txBody>
            <a:bodyPr/>
            <a:lstStyle/>
            <a:p>
              <a:endParaRPr lang="en-GB"/>
            </a:p>
          </p:txBody>
        </p:sp>
        <p:sp>
          <p:nvSpPr>
            <p:cNvPr id="33905" name="Line 126"/>
            <p:cNvSpPr>
              <a:spLocks noChangeShapeType="1"/>
            </p:cNvSpPr>
            <p:nvPr/>
          </p:nvSpPr>
          <p:spPr bwMode="auto">
            <a:xfrm>
              <a:off x="4723" y="1080"/>
              <a:ext cx="0" cy="75"/>
            </a:xfrm>
            <a:prstGeom prst="line">
              <a:avLst/>
            </a:prstGeom>
            <a:noFill/>
            <a:ln w="19050">
              <a:solidFill>
                <a:srgbClr val="00FF00"/>
              </a:solidFill>
              <a:round/>
              <a:headEnd/>
              <a:tailEnd/>
            </a:ln>
          </p:spPr>
          <p:txBody>
            <a:bodyPr/>
            <a:lstStyle/>
            <a:p>
              <a:endParaRPr lang="en-GB"/>
            </a:p>
          </p:txBody>
        </p:sp>
        <p:sp>
          <p:nvSpPr>
            <p:cNvPr id="33906" name="Line 127"/>
            <p:cNvSpPr>
              <a:spLocks noChangeShapeType="1"/>
            </p:cNvSpPr>
            <p:nvPr/>
          </p:nvSpPr>
          <p:spPr bwMode="auto">
            <a:xfrm>
              <a:off x="4828" y="1080"/>
              <a:ext cx="0" cy="75"/>
            </a:xfrm>
            <a:prstGeom prst="line">
              <a:avLst/>
            </a:prstGeom>
            <a:noFill/>
            <a:ln w="19050">
              <a:solidFill>
                <a:srgbClr val="00FF00"/>
              </a:solidFill>
              <a:round/>
              <a:headEnd/>
              <a:tailEnd/>
            </a:ln>
          </p:spPr>
          <p:txBody>
            <a:bodyPr/>
            <a:lstStyle/>
            <a:p>
              <a:endParaRPr lang="en-GB"/>
            </a:p>
          </p:txBody>
        </p:sp>
        <p:sp>
          <p:nvSpPr>
            <p:cNvPr id="33907" name="Line 128"/>
            <p:cNvSpPr>
              <a:spLocks noChangeShapeType="1"/>
            </p:cNvSpPr>
            <p:nvPr/>
          </p:nvSpPr>
          <p:spPr bwMode="auto">
            <a:xfrm>
              <a:off x="4883" y="1080"/>
              <a:ext cx="0" cy="75"/>
            </a:xfrm>
            <a:prstGeom prst="line">
              <a:avLst/>
            </a:prstGeom>
            <a:noFill/>
            <a:ln w="19050">
              <a:solidFill>
                <a:srgbClr val="00FF00"/>
              </a:solidFill>
              <a:round/>
              <a:headEnd/>
              <a:tailEnd/>
            </a:ln>
          </p:spPr>
          <p:txBody>
            <a:bodyPr/>
            <a:lstStyle/>
            <a:p>
              <a:endParaRPr lang="en-GB"/>
            </a:p>
          </p:txBody>
        </p:sp>
        <p:sp>
          <p:nvSpPr>
            <p:cNvPr id="33908" name="Line 129"/>
            <p:cNvSpPr>
              <a:spLocks noChangeShapeType="1"/>
            </p:cNvSpPr>
            <p:nvPr/>
          </p:nvSpPr>
          <p:spPr bwMode="auto">
            <a:xfrm>
              <a:off x="4897" y="1080"/>
              <a:ext cx="0" cy="75"/>
            </a:xfrm>
            <a:prstGeom prst="line">
              <a:avLst/>
            </a:prstGeom>
            <a:noFill/>
            <a:ln w="19050">
              <a:solidFill>
                <a:srgbClr val="00FF00"/>
              </a:solidFill>
              <a:round/>
              <a:headEnd/>
              <a:tailEnd/>
            </a:ln>
          </p:spPr>
          <p:txBody>
            <a:bodyPr/>
            <a:lstStyle/>
            <a:p>
              <a:endParaRPr lang="en-GB"/>
            </a:p>
          </p:txBody>
        </p:sp>
        <p:sp>
          <p:nvSpPr>
            <p:cNvPr id="33909" name="Line 130"/>
            <p:cNvSpPr>
              <a:spLocks noChangeShapeType="1"/>
            </p:cNvSpPr>
            <p:nvPr/>
          </p:nvSpPr>
          <p:spPr bwMode="auto">
            <a:xfrm>
              <a:off x="4972" y="1080"/>
              <a:ext cx="0" cy="75"/>
            </a:xfrm>
            <a:prstGeom prst="line">
              <a:avLst/>
            </a:prstGeom>
            <a:noFill/>
            <a:ln w="19050">
              <a:solidFill>
                <a:srgbClr val="00FF00"/>
              </a:solidFill>
              <a:round/>
              <a:headEnd/>
              <a:tailEnd/>
            </a:ln>
          </p:spPr>
          <p:txBody>
            <a:bodyPr/>
            <a:lstStyle/>
            <a:p>
              <a:endParaRPr lang="en-GB"/>
            </a:p>
          </p:txBody>
        </p:sp>
        <p:sp>
          <p:nvSpPr>
            <p:cNvPr id="33910" name="Line 131"/>
            <p:cNvSpPr>
              <a:spLocks noChangeShapeType="1"/>
            </p:cNvSpPr>
            <p:nvPr/>
          </p:nvSpPr>
          <p:spPr bwMode="auto">
            <a:xfrm>
              <a:off x="5046" y="1080"/>
              <a:ext cx="0" cy="75"/>
            </a:xfrm>
            <a:prstGeom prst="line">
              <a:avLst/>
            </a:prstGeom>
            <a:noFill/>
            <a:ln w="19050">
              <a:solidFill>
                <a:srgbClr val="00FF00"/>
              </a:solidFill>
              <a:round/>
              <a:headEnd/>
              <a:tailEnd/>
            </a:ln>
          </p:spPr>
          <p:txBody>
            <a:bodyPr/>
            <a:lstStyle/>
            <a:p>
              <a:endParaRPr lang="en-GB"/>
            </a:p>
          </p:txBody>
        </p:sp>
        <p:sp>
          <p:nvSpPr>
            <p:cNvPr id="33911" name="Line 132"/>
            <p:cNvSpPr>
              <a:spLocks noChangeShapeType="1"/>
            </p:cNvSpPr>
            <p:nvPr/>
          </p:nvSpPr>
          <p:spPr bwMode="auto">
            <a:xfrm>
              <a:off x="5031" y="1080"/>
              <a:ext cx="0" cy="75"/>
            </a:xfrm>
            <a:prstGeom prst="line">
              <a:avLst/>
            </a:prstGeom>
            <a:noFill/>
            <a:ln w="19050">
              <a:solidFill>
                <a:srgbClr val="00FF00"/>
              </a:solidFill>
              <a:round/>
              <a:headEnd/>
              <a:tailEnd/>
            </a:ln>
          </p:spPr>
          <p:txBody>
            <a:bodyPr/>
            <a:lstStyle/>
            <a:p>
              <a:endParaRPr lang="en-GB"/>
            </a:p>
          </p:txBody>
        </p:sp>
        <p:sp>
          <p:nvSpPr>
            <p:cNvPr id="33912" name="Line 133"/>
            <p:cNvSpPr>
              <a:spLocks noChangeShapeType="1"/>
            </p:cNvSpPr>
            <p:nvPr/>
          </p:nvSpPr>
          <p:spPr bwMode="auto">
            <a:xfrm>
              <a:off x="5084" y="1080"/>
              <a:ext cx="0" cy="75"/>
            </a:xfrm>
            <a:prstGeom prst="line">
              <a:avLst/>
            </a:prstGeom>
            <a:noFill/>
            <a:ln w="19050">
              <a:solidFill>
                <a:srgbClr val="00FF00"/>
              </a:solidFill>
              <a:round/>
              <a:headEnd/>
              <a:tailEnd/>
            </a:ln>
          </p:spPr>
          <p:txBody>
            <a:bodyPr/>
            <a:lstStyle/>
            <a:p>
              <a:endParaRPr lang="en-GB"/>
            </a:p>
          </p:txBody>
        </p:sp>
      </p:grpSp>
      <p:grpSp>
        <p:nvGrpSpPr>
          <p:cNvPr id="33851" name="Group 134"/>
          <p:cNvGrpSpPr>
            <a:grpSpLocks/>
          </p:cNvGrpSpPr>
          <p:nvPr/>
        </p:nvGrpSpPr>
        <p:grpSpPr bwMode="auto">
          <a:xfrm>
            <a:off x="1506538" y="1751013"/>
            <a:ext cx="5373687" cy="3333750"/>
            <a:chOff x="1075" y="761"/>
            <a:chExt cx="3670" cy="2740"/>
          </a:xfrm>
        </p:grpSpPr>
        <p:sp>
          <p:nvSpPr>
            <p:cNvPr id="33866" name="Freeform 135"/>
            <p:cNvSpPr>
              <a:spLocks/>
            </p:cNvSpPr>
            <p:nvPr/>
          </p:nvSpPr>
          <p:spPr bwMode="auto">
            <a:xfrm>
              <a:off x="1075" y="795"/>
              <a:ext cx="3670" cy="2706"/>
            </a:xfrm>
            <a:custGeom>
              <a:avLst/>
              <a:gdLst>
                <a:gd name="T0" fmla="*/ 11 w 3670"/>
                <a:gd name="T1" fmla="*/ 2505 h 2706"/>
                <a:gd name="T2" fmla="*/ 41 w 3670"/>
                <a:gd name="T3" fmla="*/ 1578 h 2706"/>
                <a:gd name="T4" fmla="*/ 56 w 3670"/>
                <a:gd name="T5" fmla="*/ 1107 h 2706"/>
                <a:gd name="T6" fmla="*/ 65 w 3670"/>
                <a:gd name="T7" fmla="*/ 855 h 2706"/>
                <a:gd name="T8" fmla="*/ 80 w 3670"/>
                <a:gd name="T9" fmla="*/ 750 h 2706"/>
                <a:gd name="T10" fmla="*/ 104 w 3670"/>
                <a:gd name="T11" fmla="*/ 674 h 2706"/>
                <a:gd name="T12" fmla="*/ 112 w 3670"/>
                <a:gd name="T13" fmla="*/ 575 h 2706"/>
                <a:gd name="T14" fmla="*/ 119 w 3670"/>
                <a:gd name="T15" fmla="*/ 504 h 2706"/>
                <a:gd name="T16" fmla="*/ 134 w 3670"/>
                <a:gd name="T17" fmla="*/ 440 h 2706"/>
                <a:gd name="T18" fmla="*/ 151 w 3670"/>
                <a:gd name="T19" fmla="*/ 405 h 2706"/>
                <a:gd name="T20" fmla="*/ 169 w 3670"/>
                <a:gd name="T21" fmla="*/ 362 h 2706"/>
                <a:gd name="T22" fmla="*/ 178 w 3670"/>
                <a:gd name="T23" fmla="*/ 302 h 2706"/>
                <a:gd name="T24" fmla="*/ 199 w 3670"/>
                <a:gd name="T25" fmla="*/ 273 h 2706"/>
                <a:gd name="T26" fmla="*/ 223 w 3670"/>
                <a:gd name="T27" fmla="*/ 236 h 2706"/>
                <a:gd name="T28" fmla="*/ 236 w 3670"/>
                <a:gd name="T29" fmla="*/ 213 h 2706"/>
                <a:gd name="T30" fmla="*/ 266 w 3670"/>
                <a:gd name="T31" fmla="*/ 179 h 2706"/>
                <a:gd name="T32" fmla="*/ 292 w 3670"/>
                <a:gd name="T33" fmla="*/ 167 h 2706"/>
                <a:gd name="T34" fmla="*/ 337 w 3670"/>
                <a:gd name="T35" fmla="*/ 158 h 2706"/>
                <a:gd name="T36" fmla="*/ 373 w 3670"/>
                <a:gd name="T37" fmla="*/ 137 h 2706"/>
                <a:gd name="T38" fmla="*/ 437 w 3670"/>
                <a:gd name="T39" fmla="*/ 126 h 2706"/>
                <a:gd name="T40" fmla="*/ 463 w 3670"/>
                <a:gd name="T41" fmla="*/ 110 h 2706"/>
                <a:gd name="T42" fmla="*/ 487 w 3670"/>
                <a:gd name="T43" fmla="*/ 104 h 2706"/>
                <a:gd name="T44" fmla="*/ 524 w 3670"/>
                <a:gd name="T45" fmla="*/ 72 h 2706"/>
                <a:gd name="T46" fmla="*/ 592 w 3670"/>
                <a:gd name="T47" fmla="*/ 68 h 2706"/>
                <a:gd name="T48" fmla="*/ 616 w 3670"/>
                <a:gd name="T49" fmla="*/ 62 h 2706"/>
                <a:gd name="T50" fmla="*/ 712 w 3670"/>
                <a:gd name="T51" fmla="*/ 53 h 2706"/>
                <a:gd name="T52" fmla="*/ 884 w 3670"/>
                <a:gd name="T53" fmla="*/ 47 h 2706"/>
                <a:gd name="T54" fmla="*/ 968 w 3670"/>
                <a:gd name="T55" fmla="*/ 39 h 2706"/>
                <a:gd name="T56" fmla="*/ 1408 w 3670"/>
                <a:gd name="T57" fmla="*/ 39 h 2706"/>
                <a:gd name="T58" fmla="*/ 1618 w 3670"/>
                <a:gd name="T59" fmla="*/ 33 h 2706"/>
                <a:gd name="T60" fmla="*/ 2294 w 3670"/>
                <a:gd name="T61" fmla="*/ 20 h 2706"/>
                <a:gd name="T62" fmla="*/ 2476 w 3670"/>
                <a:gd name="T63" fmla="*/ 12 h 2706"/>
                <a:gd name="T64" fmla="*/ 2983 w 3670"/>
                <a:gd name="T65" fmla="*/ 8 h 2706"/>
                <a:gd name="T66" fmla="*/ 3148 w 3670"/>
                <a:gd name="T67" fmla="*/ 0 h 27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70"/>
                <a:gd name="T103" fmla="*/ 0 h 2706"/>
                <a:gd name="T104" fmla="*/ 3670 w 3670"/>
                <a:gd name="T105" fmla="*/ 2706 h 27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70" h="2706">
                  <a:moveTo>
                    <a:pt x="0" y="2706"/>
                  </a:moveTo>
                  <a:lnTo>
                    <a:pt x="11" y="2505"/>
                  </a:lnTo>
                  <a:lnTo>
                    <a:pt x="23" y="1983"/>
                  </a:lnTo>
                  <a:lnTo>
                    <a:pt x="41" y="1578"/>
                  </a:lnTo>
                  <a:lnTo>
                    <a:pt x="50" y="1383"/>
                  </a:lnTo>
                  <a:lnTo>
                    <a:pt x="56" y="1107"/>
                  </a:lnTo>
                  <a:lnTo>
                    <a:pt x="68" y="921"/>
                  </a:lnTo>
                  <a:lnTo>
                    <a:pt x="65" y="855"/>
                  </a:lnTo>
                  <a:lnTo>
                    <a:pt x="83" y="822"/>
                  </a:lnTo>
                  <a:lnTo>
                    <a:pt x="80" y="750"/>
                  </a:lnTo>
                  <a:lnTo>
                    <a:pt x="94" y="711"/>
                  </a:lnTo>
                  <a:lnTo>
                    <a:pt x="104" y="674"/>
                  </a:lnTo>
                  <a:lnTo>
                    <a:pt x="107" y="651"/>
                  </a:lnTo>
                  <a:lnTo>
                    <a:pt x="112" y="575"/>
                  </a:lnTo>
                  <a:lnTo>
                    <a:pt x="116" y="543"/>
                  </a:lnTo>
                  <a:lnTo>
                    <a:pt x="119" y="504"/>
                  </a:lnTo>
                  <a:lnTo>
                    <a:pt x="122" y="468"/>
                  </a:lnTo>
                  <a:lnTo>
                    <a:pt x="134" y="440"/>
                  </a:lnTo>
                  <a:lnTo>
                    <a:pt x="137" y="420"/>
                  </a:lnTo>
                  <a:lnTo>
                    <a:pt x="151" y="405"/>
                  </a:lnTo>
                  <a:lnTo>
                    <a:pt x="166" y="396"/>
                  </a:lnTo>
                  <a:lnTo>
                    <a:pt x="169" y="362"/>
                  </a:lnTo>
                  <a:lnTo>
                    <a:pt x="176" y="326"/>
                  </a:lnTo>
                  <a:lnTo>
                    <a:pt x="178" y="302"/>
                  </a:lnTo>
                  <a:lnTo>
                    <a:pt x="185" y="284"/>
                  </a:lnTo>
                  <a:lnTo>
                    <a:pt x="199" y="273"/>
                  </a:lnTo>
                  <a:lnTo>
                    <a:pt x="215" y="246"/>
                  </a:lnTo>
                  <a:lnTo>
                    <a:pt x="223" y="236"/>
                  </a:lnTo>
                  <a:lnTo>
                    <a:pt x="227" y="222"/>
                  </a:lnTo>
                  <a:lnTo>
                    <a:pt x="236" y="213"/>
                  </a:lnTo>
                  <a:lnTo>
                    <a:pt x="253" y="189"/>
                  </a:lnTo>
                  <a:lnTo>
                    <a:pt x="266" y="179"/>
                  </a:lnTo>
                  <a:lnTo>
                    <a:pt x="284" y="177"/>
                  </a:lnTo>
                  <a:lnTo>
                    <a:pt x="292" y="167"/>
                  </a:lnTo>
                  <a:lnTo>
                    <a:pt x="316" y="159"/>
                  </a:lnTo>
                  <a:lnTo>
                    <a:pt x="337" y="158"/>
                  </a:lnTo>
                  <a:lnTo>
                    <a:pt x="355" y="144"/>
                  </a:lnTo>
                  <a:lnTo>
                    <a:pt x="373" y="137"/>
                  </a:lnTo>
                  <a:lnTo>
                    <a:pt x="430" y="135"/>
                  </a:lnTo>
                  <a:lnTo>
                    <a:pt x="437" y="126"/>
                  </a:lnTo>
                  <a:lnTo>
                    <a:pt x="451" y="119"/>
                  </a:lnTo>
                  <a:lnTo>
                    <a:pt x="463" y="110"/>
                  </a:lnTo>
                  <a:lnTo>
                    <a:pt x="481" y="110"/>
                  </a:lnTo>
                  <a:lnTo>
                    <a:pt x="487" y="104"/>
                  </a:lnTo>
                  <a:lnTo>
                    <a:pt x="508" y="102"/>
                  </a:lnTo>
                  <a:lnTo>
                    <a:pt x="524" y="72"/>
                  </a:lnTo>
                  <a:lnTo>
                    <a:pt x="580" y="71"/>
                  </a:lnTo>
                  <a:lnTo>
                    <a:pt x="592" y="68"/>
                  </a:lnTo>
                  <a:lnTo>
                    <a:pt x="608" y="66"/>
                  </a:lnTo>
                  <a:lnTo>
                    <a:pt x="616" y="62"/>
                  </a:lnTo>
                  <a:lnTo>
                    <a:pt x="698" y="62"/>
                  </a:lnTo>
                  <a:lnTo>
                    <a:pt x="712" y="53"/>
                  </a:lnTo>
                  <a:lnTo>
                    <a:pt x="868" y="53"/>
                  </a:lnTo>
                  <a:lnTo>
                    <a:pt x="884" y="47"/>
                  </a:lnTo>
                  <a:lnTo>
                    <a:pt x="952" y="47"/>
                  </a:lnTo>
                  <a:lnTo>
                    <a:pt x="968" y="39"/>
                  </a:lnTo>
                  <a:lnTo>
                    <a:pt x="1280" y="39"/>
                  </a:lnTo>
                  <a:lnTo>
                    <a:pt x="1408" y="39"/>
                  </a:lnTo>
                  <a:lnTo>
                    <a:pt x="1418" y="32"/>
                  </a:lnTo>
                  <a:lnTo>
                    <a:pt x="1618" y="33"/>
                  </a:lnTo>
                  <a:lnTo>
                    <a:pt x="2276" y="36"/>
                  </a:lnTo>
                  <a:lnTo>
                    <a:pt x="2294" y="20"/>
                  </a:lnTo>
                  <a:lnTo>
                    <a:pt x="2459" y="20"/>
                  </a:lnTo>
                  <a:lnTo>
                    <a:pt x="2476" y="12"/>
                  </a:lnTo>
                  <a:lnTo>
                    <a:pt x="2969" y="12"/>
                  </a:lnTo>
                  <a:lnTo>
                    <a:pt x="2983" y="8"/>
                  </a:lnTo>
                  <a:lnTo>
                    <a:pt x="3136" y="6"/>
                  </a:lnTo>
                  <a:lnTo>
                    <a:pt x="3148" y="0"/>
                  </a:lnTo>
                  <a:lnTo>
                    <a:pt x="3670" y="2"/>
                  </a:lnTo>
                </a:path>
              </a:pathLst>
            </a:custGeom>
            <a:noFill/>
            <a:ln w="25400">
              <a:solidFill>
                <a:srgbClr val="FF0000"/>
              </a:solidFill>
              <a:round/>
              <a:headEnd/>
              <a:tailEnd/>
            </a:ln>
          </p:spPr>
          <p:txBody>
            <a:bodyPr/>
            <a:lstStyle/>
            <a:p>
              <a:endParaRPr lang="en-GB"/>
            </a:p>
          </p:txBody>
        </p:sp>
        <p:sp>
          <p:nvSpPr>
            <p:cNvPr id="33867" name="Line 136"/>
            <p:cNvSpPr>
              <a:spLocks noChangeShapeType="1"/>
            </p:cNvSpPr>
            <p:nvPr/>
          </p:nvSpPr>
          <p:spPr bwMode="auto">
            <a:xfrm>
              <a:off x="4734" y="761"/>
              <a:ext cx="0" cy="75"/>
            </a:xfrm>
            <a:prstGeom prst="line">
              <a:avLst/>
            </a:prstGeom>
            <a:noFill/>
            <a:ln w="19050">
              <a:solidFill>
                <a:srgbClr val="FF0000"/>
              </a:solidFill>
              <a:round/>
              <a:headEnd/>
              <a:tailEnd/>
            </a:ln>
          </p:spPr>
          <p:txBody>
            <a:bodyPr/>
            <a:lstStyle/>
            <a:p>
              <a:endParaRPr lang="en-GB"/>
            </a:p>
          </p:txBody>
        </p:sp>
        <p:sp>
          <p:nvSpPr>
            <p:cNvPr id="33868" name="Line 137"/>
            <p:cNvSpPr>
              <a:spLocks noChangeShapeType="1"/>
            </p:cNvSpPr>
            <p:nvPr/>
          </p:nvSpPr>
          <p:spPr bwMode="auto">
            <a:xfrm>
              <a:off x="1598" y="830"/>
              <a:ext cx="0" cy="75"/>
            </a:xfrm>
            <a:prstGeom prst="line">
              <a:avLst/>
            </a:prstGeom>
            <a:noFill/>
            <a:ln w="19050">
              <a:solidFill>
                <a:srgbClr val="FF0000"/>
              </a:solidFill>
              <a:round/>
              <a:headEnd/>
              <a:tailEnd/>
            </a:ln>
          </p:spPr>
          <p:txBody>
            <a:bodyPr/>
            <a:lstStyle/>
            <a:p>
              <a:endParaRPr lang="en-GB"/>
            </a:p>
          </p:txBody>
        </p:sp>
        <p:sp>
          <p:nvSpPr>
            <p:cNvPr id="33869" name="Line 138"/>
            <p:cNvSpPr>
              <a:spLocks noChangeShapeType="1"/>
            </p:cNvSpPr>
            <p:nvPr/>
          </p:nvSpPr>
          <p:spPr bwMode="auto">
            <a:xfrm>
              <a:off x="1463" y="897"/>
              <a:ext cx="0" cy="75"/>
            </a:xfrm>
            <a:prstGeom prst="line">
              <a:avLst/>
            </a:prstGeom>
            <a:noFill/>
            <a:ln w="19050">
              <a:solidFill>
                <a:srgbClr val="FF0000"/>
              </a:solidFill>
              <a:round/>
              <a:headEnd/>
              <a:tailEnd/>
            </a:ln>
          </p:spPr>
          <p:txBody>
            <a:bodyPr/>
            <a:lstStyle/>
            <a:p>
              <a:endParaRPr lang="en-GB"/>
            </a:p>
          </p:txBody>
        </p:sp>
        <p:sp>
          <p:nvSpPr>
            <p:cNvPr id="33870" name="Line 139"/>
            <p:cNvSpPr>
              <a:spLocks noChangeShapeType="1"/>
            </p:cNvSpPr>
            <p:nvPr/>
          </p:nvSpPr>
          <p:spPr bwMode="auto">
            <a:xfrm>
              <a:off x="1283" y="1008"/>
              <a:ext cx="0" cy="75"/>
            </a:xfrm>
            <a:prstGeom prst="line">
              <a:avLst/>
            </a:prstGeom>
            <a:noFill/>
            <a:ln w="19050">
              <a:solidFill>
                <a:srgbClr val="FF0000"/>
              </a:solidFill>
              <a:round/>
              <a:headEnd/>
              <a:tailEnd/>
            </a:ln>
          </p:spPr>
          <p:txBody>
            <a:bodyPr/>
            <a:lstStyle/>
            <a:p>
              <a:endParaRPr lang="en-GB"/>
            </a:p>
          </p:txBody>
        </p:sp>
        <p:sp>
          <p:nvSpPr>
            <p:cNvPr id="33871" name="Line 140"/>
            <p:cNvSpPr>
              <a:spLocks noChangeShapeType="1"/>
            </p:cNvSpPr>
            <p:nvPr/>
          </p:nvSpPr>
          <p:spPr bwMode="auto">
            <a:xfrm>
              <a:off x="1649" y="830"/>
              <a:ext cx="0" cy="75"/>
            </a:xfrm>
            <a:prstGeom prst="line">
              <a:avLst/>
            </a:prstGeom>
            <a:noFill/>
            <a:ln w="19050">
              <a:solidFill>
                <a:srgbClr val="FF0000"/>
              </a:solidFill>
              <a:round/>
              <a:headEnd/>
              <a:tailEnd/>
            </a:ln>
          </p:spPr>
          <p:txBody>
            <a:bodyPr/>
            <a:lstStyle/>
            <a:p>
              <a:endParaRPr lang="en-GB"/>
            </a:p>
          </p:txBody>
        </p:sp>
      </p:grpSp>
      <p:grpSp>
        <p:nvGrpSpPr>
          <p:cNvPr id="33852" name="Group 141"/>
          <p:cNvGrpSpPr>
            <a:grpSpLocks/>
          </p:cNvGrpSpPr>
          <p:nvPr/>
        </p:nvGrpSpPr>
        <p:grpSpPr bwMode="auto">
          <a:xfrm>
            <a:off x="6772275" y="3048000"/>
            <a:ext cx="1533525" cy="893763"/>
            <a:chOff x="4009" y="2583"/>
            <a:chExt cx="1047" cy="611"/>
          </a:xfrm>
        </p:grpSpPr>
        <p:sp>
          <p:nvSpPr>
            <p:cNvPr id="33860" name="Text Box 142"/>
            <p:cNvSpPr txBox="1">
              <a:spLocks noChangeArrowheads="1"/>
            </p:cNvSpPr>
            <p:nvPr/>
          </p:nvSpPr>
          <p:spPr bwMode="auto">
            <a:xfrm>
              <a:off x="4510" y="2805"/>
              <a:ext cx="546" cy="188"/>
            </a:xfrm>
            <a:prstGeom prst="rect">
              <a:avLst/>
            </a:prstGeom>
            <a:noFill/>
            <a:ln w="19050">
              <a:noFill/>
              <a:miter lim="800000"/>
              <a:headEnd/>
              <a:tailEnd/>
            </a:ln>
          </p:spPr>
          <p:txBody>
            <a:bodyPr>
              <a:spAutoFit/>
            </a:bodyPr>
            <a:lstStyle/>
            <a:p>
              <a:pPr>
                <a:spcBef>
                  <a:spcPct val="50000"/>
                </a:spcBef>
              </a:pPr>
              <a:r>
                <a:rPr lang="en-US" sz="1200" b="1">
                  <a:latin typeface="Bodoni SvtyTwo OS ITC TT-BookIt" charset="0"/>
                  <a:ea typeface="MS PGothic" pitchFamily="34" charset="-128"/>
                </a:rPr>
                <a:t>MCR</a:t>
              </a:r>
            </a:p>
          </p:txBody>
        </p:sp>
        <p:sp>
          <p:nvSpPr>
            <p:cNvPr id="33861" name="Text Box 143"/>
            <p:cNvSpPr txBox="1">
              <a:spLocks noChangeArrowheads="1"/>
            </p:cNvSpPr>
            <p:nvPr/>
          </p:nvSpPr>
          <p:spPr bwMode="auto">
            <a:xfrm>
              <a:off x="4502" y="3006"/>
              <a:ext cx="546" cy="188"/>
            </a:xfrm>
            <a:prstGeom prst="rect">
              <a:avLst/>
            </a:prstGeom>
            <a:noFill/>
            <a:ln w="19050">
              <a:noFill/>
              <a:miter lim="800000"/>
              <a:headEnd/>
              <a:tailEnd/>
            </a:ln>
          </p:spPr>
          <p:txBody>
            <a:bodyPr>
              <a:spAutoFit/>
            </a:bodyPr>
            <a:lstStyle/>
            <a:p>
              <a:pPr>
                <a:spcBef>
                  <a:spcPct val="50000"/>
                </a:spcBef>
              </a:pPr>
              <a:r>
                <a:rPr lang="en-US" sz="1200" b="1">
                  <a:latin typeface="Bodoni SvtyTwo OS ITC TT-BookIt" charset="0"/>
                  <a:ea typeface="MS PGothic" pitchFamily="34" charset="-128"/>
                </a:rPr>
                <a:t>CCR</a:t>
              </a:r>
            </a:p>
          </p:txBody>
        </p:sp>
        <p:sp>
          <p:nvSpPr>
            <p:cNvPr id="33862" name="Text Box 144"/>
            <p:cNvSpPr txBox="1">
              <a:spLocks noChangeArrowheads="1"/>
            </p:cNvSpPr>
            <p:nvPr/>
          </p:nvSpPr>
          <p:spPr bwMode="auto">
            <a:xfrm>
              <a:off x="4510" y="2583"/>
              <a:ext cx="546" cy="188"/>
            </a:xfrm>
            <a:prstGeom prst="rect">
              <a:avLst/>
            </a:prstGeom>
            <a:noFill/>
            <a:ln w="19050">
              <a:noFill/>
              <a:miter lim="800000"/>
              <a:headEnd/>
              <a:tailEnd/>
            </a:ln>
          </p:spPr>
          <p:txBody>
            <a:bodyPr>
              <a:spAutoFit/>
            </a:bodyPr>
            <a:lstStyle/>
            <a:p>
              <a:pPr>
                <a:spcBef>
                  <a:spcPct val="50000"/>
                </a:spcBef>
              </a:pPr>
              <a:r>
                <a:rPr lang="en-US" sz="1200" b="1">
                  <a:latin typeface="Bodoni SvtyTwo OS ITC TT-BookIt" charset="0"/>
                  <a:ea typeface="MS PGothic" pitchFamily="34" charset="-128"/>
                </a:rPr>
                <a:t>CHR</a:t>
              </a:r>
            </a:p>
          </p:txBody>
        </p:sp>
        <p:sp>
          <p:nvSpPr>
            <p:cNvPr id="33863" name="Line 145"/>
            <p:cNvSpPr>
              <a:spLocks noChangeShapeType="1"/>
            </p:cNvSpPr>
            <p:nvPr/>
          </p:nvSpPr>
          <p:spPr bwMode="invGray">
            <a:xfrm>
              <a:off x="4009" y="2680"/>
              <a:ext cx="468" cy="0"/>
            </a:xfrm>
            <a:prstGeom prst="line">
              <a:avLst/>
            </a:prstGeom>
            <a:noFill/>
            <a:ln w="38100">
              <a:solidFill>
                <a:srgbClr val="FF0000"/>
              </a:solidFill>
              <a:round/>
              <a:headEnd/>
              <a:tailEnd/>
            </a:ln>
          </p:spPr>
          <p:txBody>
            <a:bodyPr/>
            <a:lstStyle/>
            <a:p>
              <a:endParaRPr lang="en-GB"/>
            </a:p>
          </p:txBody>
        </p:sp>
        <p:sp>
          <p:nvSpPr>
            <p:cNvPr id="33864" name="Line 146"/>
            <p:cNvSpPr>
              <a:spLocks noChangeShapeType="1"/>
            </p:cNvSpPr>
            <p:nvPr/>
          </p:nvSpPr>
          <p:spPr bwMode="invGray">
            <a:xfrm>
              <a:off x="4009" y="2901"/>
              <a:ext cx="468" cy="0"/>
            </a:xfrm>
            <a:prstGeom prst="line">
              <a:avLst/>
            </a:prstGeom>
            <a:noFill/>
            <a:ln w="38100">
              <a:solidFill>
                <a:srgbClr val="FFFF00"/>
              </a:solidFill>
              <a:round/>
              <a:headEnd/>
              <a:tailEnd/>
            </a:ln>
          </p:spPr>
          <p:txBody>
            <a:bodyPr/>
            <a:lstStyle/>
            <a:p>
              <a:endParaRPr lang="en-GB"/>
            </a:p>
          </p:txBody>
        </p:sp>
        <p:sp>
          <p:nvSpPr>
            <p:cNvPr id="33865" name="Line 147"/>
            <p:cNvSpPr>
              <a:spLocks noChangeShapeType="1"/>
            </p:cNvSpPr>
            <p:nvPr/>
          </p:nvSpPr>
          <p:spPr bwMode="invGray">
            <a:xfrm>
              <a:off x="4009" y="3126"/>
              <a:ext cx="468" cy="0"/>
            </a:xfrm>
            <a:prstGeom prst="line">
              <a:avLst/>
            </a:prstGeom>
            <a:noFill/>
            <a:ln w="38100">
              <a:solidFill>
                <a:schemeClr val="hlink"/>
              </a:solidFill>
              <a:round/>
              <a:headEnd/>
              <a:tailEnd/>
            </a:ln>
          </p:spPr>
          <p:txBody>
            <a:bodyPr/>
            <a:lstStyle/>
            <a:p>
              <a:endParaRPr lang="en-GB"/>
            </a:p>
          </p:txBody>
        </p:sp>
      </p:grpSp>
      <p:sp>
        <p:nvSpPr>
          <p:cNvPr id="33853" name="Rectangle 148"/>
          <p:cNvSpPr>
            <a:spLocks noChangeArrowheads="1"/>
          </p:cNvSpPr>
          <p:nvPr/>
        </p:nvSpPr>
        <p:spPr bwMode="auto">
          <a:xfrm>
            <a:off x="1822450" y="1558925"/>
            <a:ext cx="996950" cy="274638"/>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96%</a:t>
            </a:r>
          </a:p>
        </p:txBody>
      </p:sp>
      <p:sp>
        <p:nvSpPr>
          <p:cNvPr id="33854" name="Rectangle 149"/>
          <p:cNvSpPr>
            <a:spLocks noChangeArrowheads="1"/>
          </p:cNvSpPr>
          <p:nvPr/>
        </p:nvSpPr>
        <p:spPr bwMode="auto">
          <a:xfrm>
            <a:off x="1743075" y="1935163"/>
            <a:ext cx="996950" cy="274637"/>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85%</a:t>
            </a:r>
          </a:p>
        </p:txBody>
      </p:sp>
      <p:sp>
        <p:nvSpPr>
          <p:cNvPr id="33855" name="Rectangle 150"/>
          <p:cNvSpPr>
            <a:spLocks noChangeArrowheads="1"/>
          </p:cNvSpPr>
          <p:nvPr/>
        </p:nvSpPr>
        <p:spPr bwMode="auto">
          <a:xfrm>
            <a:off x="1639888" y="2554288"/>
            <a:ext cx="996950" cy="274637"/>
          </a:xfrm>
          <a:prstGeom prst="rect">
            <a:avLst/>
          </a:prstGeom>
          <a:noFill/>
          <a:ln w="9525">
            <a:noFill/>
            <a:miter lim="800000"/>
            <a:headEnd/>
            <a:tailEnd/>
          </a:ln>
        </p:spPr>
        <p:txBody>
          <a:bodyPr lIns="92075" tIns="46038" rIns="92075" bIns="46038">
            <a:spAutoFit/>
          </a:bodyPr>
          <a:lstStyle/>
          <a:p>
            <a:pPr algn="r" eaLnBrk="0" hangingPunct="0"/>
            <a:r>
              <a:rPr lang="en-US" sz="1200" b="1">
                <a:latin typeface="Bodoni SvtyTwo OS ITC TT-BookIt" charset="0"/>
                <a:ea typeface="MS PGothic" pitchFamily="34" charset="-128"/>
              </a:rPr>
              <a:t>69%</a:t>
            </a:r>
          </a:p>
        </p:txBody>
      </p:sp>
      <p:sp>
        <p:nvSpPr>
          <p:cNvPr id="33856" name="Text Box 151"/>
          <p:cNvSpPr txBox="1">
            <a:spLocks noChangeArrowheads="1"/>
          </p:cNvSpPr>
          <p:nvPr/>
        </p:nvSpPr>
        <p:spPr bwMode="auto">
          <a:xfrm>
            <a:off x="685800" y="5867400"/>
            <a:ext cx="7772400" cy="304800"/>
          </a:xfrm>
          <a:prstGeom prst="rect">
            <a:avLst/>
          </a:prstGeom>
          <a:noFill/>
          <a:ln w="9525">
            <a:noFill/>
            <a:miter lim="800000"/>
            <a:headEnd type="none" w="sm" len="sm"/>
            <a:tailEnd type="none" w="sm" len="sm"/>
          </a:ln>
        </p:spPr>
        <p:txBody>
          <a:bodyPr lIns="0" tIns="0" rIns="0" bIns="0"/>
          <a:lstStyle/>
          <a:p>
            <a:pPr eaLnBrk="0" hangingPunct="0">
              <a:spcBef>
                <a:spcPct val="25000"/>
              </a:spcBef>
            </a:pPr>
            <a:r>
              <a:rPr lang="en-US" sz="1400">
                <a:latin typeface="Bodoni SvtyTwo OS ITC TT-BookIt" charset="0"/>
                <a:ea typeface="MS PGothic" pitchFamily="34" charset="-128"/>
              </a:rPr>
              <a:t>CCR = complete cytogenetic response.                                                     </a:t>
            </a:r>
            <a:endParaRPr lang="en-US" sz="1400" b="1">
              <a:latin typeface="Bodoni SvtyTwo OS ITC TT-BookIt" charset="0"/>
              <a:ea typeface="MS PGothic" pitchFamily="34" charset="-128"/>
            </a:endParaRPr>
          </a:p>
        </p:txBody>
      </p:sp>
      <p:sp>
        <p:nvSpPr>
          <p:cNvPr id="33857" name="Text Box 152"/>
          <p:cNvSpPr txBox="1">
            <a:spLocks noChangeArrowheads="1"/>
          </p:cNvSpPr>
          <p:nvPr/>
        </p:nvSpPr>
        <p:spPr bwMode="auto">
          <a:xfrm>
            <a:off x="685800" y="6354763"/>
            <a:ext cx="2335213" cy="274637"/>
          </a:xfrm>
          <a:prstGeom prst="rect">
            <a:avLst/>
          </a:prstGeom>
          <a:noFill/>
          <a:ln w="9525">
            <a:noFill/>
            <a:miter lim="800000"/>
            <a:headEnd/>
            <a:tailEnd/>
          </a:ln>
        </p:spPr>
        <p:txBody>
          <a:bodyPr wrap="none">
            <a:spAutoFit/>
          </a:bodyPr>
          <a:lstStyle/>
          <a:p>
            <a:pPr eaLnBrk="0" hangingPunct="0">
              <a:spcBef>
                <a:spcPct val="25000"/>
              </a:spcBef>
            </a:pPr>
            <a:r>
              <a:rPr lang="en-US" sz="1200" b="1">
                <a:latin typeface="Bodoni SvtyTwo OS ITC TT-BookIt" charset="0"/>
                <a:ea typeface="MS PGothic" pitchFamily="34" charset="-128"/>
              </a:rPr>
              <a:t>Druker. NEJM 355: 2408, 2006</a:t>
            </a:r>
            <a:endParaRPr lang="en-US" sz="2000">
              <a:latin typeface="Bodoni SvtyTwo OS ITC TT-BookIt" charset="0"/>
              <a:ea typeface="MS PGothic" pitchFamily="34" charset="-128"/>
            </a:endParaRPr>
          </a:p>
        </p:txBody>
      </p:sp>
      <p:sp>
        <p:nvSpPr>
          <p:cNvPr id="35993" name="Text Box 153"/>
          <p:cNvSpPr txBox="1">
            <a:spLocks noChangeArrowheads="1"/>
          </p:cNvSpPr>
          <p:nvPr/>
        </p:nvSpPr>
        <p:spPr bwMode="auto">
          <a:xfrm>
            <a:off x="3276600" y="4114800"/>
            <a:ext cx="2336800" cy="64135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defRPr/>
            </a:pPr>
            <a:r>
              <a:rPr lang="en-US">
                <a:latin typeface="Arial" pitchFamily="34" charset="0"/>
                <a:ea typeface="MS PGothic" pitchFamily="34" charset="-128"/>
                <a:cs typeface="Arial" pitchFamily="34" charset="0"/>
              </a:rPr>
              <a:t>CCR  IM = </a:t>
            </a:r>
            <a:r>
              <a:rPr lang="en-US">
                <a:solidFill>
                  <a:schemeClr val="folHlink"/>
                </a:solidFill>
                <a:latin typeface="Arial" pitchFamily="34" charset="0"/>
                <a:ea typeface="MS PGothic" pitchFamily="34" charset="-128"/>
                <a:cs typeface="Arial" pitchFamily="34" charset="0"/>
              </a:rPr>
              <a:t>68%</a:t>
            </a:r>
            <a:endParaRPr lang="en-US">
              <a:latin typeface="Arial" pitchFamily="34" charset="0"/>
              <a:ea typeface="MS PGothic" pitchFamily="34" charset="-128"/>
              <a:cs typeface="Arial" pitchFamily="34" charset="0"/>
            </a:endParaRPr>
          </a:p>
          <a:p>
            <a:pPr>
              <a:defRPr/>
            </a:pPr>
            <a:r>
              <a:rPr lang="en-US">
                <a:latin typeface="Arial" pitchFamily="34" charset="0"/>
                <a:ea typeface="MS PGothic" pitchFamily="34" charset="-128"/>
                <a:cs typeface="Arial" pitchFamily="34" charset="0"/>
              </a:rPr>
              <a:t>           Ifn/Ara-c = 7%</a:t>
            </a:r>
            <a:endParaRPr lang="en-US">
              <a:latin typeface="Bodoni SvtyTwo OS ITC TT-BookIt" charset="0"/>
              <a:ea typeface="MS PGothic" pitchFamily="34" charset="-128"/>
              <a:cs typeface="Arial" pitchFamily="34" charset="0"/>
            </a:endParaRPr>
          </a:p>
        </p:txBody>
      </p:sp>
      <p:sp>
        <p:nvSpPr>
          <p:cNvPr id="35994" name="Line 154"/>
          <p:cNvSpPr>
            <a:spLocks noChangeShapeType="1"/>
          </p:cNvSpPr>
          <p:nvPr/>
        </p:nvSpPr>
        <p:spPr bwMode="auto">
          <a:xfrm flipH="1">
            <a:off x="2667000" y="4343400"/>
            <a:ext cx="533400" cy="609600"/>
          </a:xfrm>
          <a:prstGeom prst="line">
            <a:avLst/>
          </a:prstGeom>
          <a:noFill/>
          <a:ln w="9525">
            <a:solidFill>
              <a:schemeClr val="tx1"/>
            </a:solidFill>
            <a:round/>
            <a:headEnd/>
            <a:tailEnd type="triangle" w="med" len="med"/>
          </a:ln>
          <a:effectLst>
            <a:prstShdw prst="shdw17" dist="17961" dir="2700000">
              <a:schemeClr val="tx1">
                <a:gamma/>
                <a:shade val="60000"/>
                <a:invGamma/>
                <a:alpha val="74998"/>
              </a:schemeClr>
            </a:prstShdw>
          </a:effectLst>
        </p:spPr>
        <p:txBody>
          <a:bodyPr wrap="none" anchor="ctr"/>
          <a:lstStyle/>
          <a:p>
            <a:pPr>
              <a:defRPr/>
            </a:pPr>
            <a:endParaRPr lang="en-US">
              <a:latin typeface="Bodoni SvtyTwo OS ITC TT-BookIt" pitchFamily="28"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a:bodyPr>
          <a:lstStyle/>
          <a:p>
            <a:pPr eaLnBrk="1" hangingPunct="1">
              <a:defRPr/>
            </a:pPr>
            <a:r>
              <a:rPr lang="en-GB" dirty="0" smtClean="0">
                <a:solidFill>
                  <a:schemeClr val="hlink"/>
                </a:solidFill>
              </a:rPr>
              <a:t>…in other words</a:t>
            </a:r>
          </a:p>
        </p:txBody>
      </p:sp>
      <p:sp>
        <p:nvSpPr>
          <p:cNvPr id="44035" name="Rectangle 3"/>
          <p:cNvSpPr>
            <a:spLocks noGrp="1" noChangeArrowheads="1"/>
          </p:cNvSpPr>
          <p:nvPr>
            <p:ph idx="1"/>
          </p:nvPr>
        </p:nvSpPr>
        <p:spPr/>
        <p:txBody>
          <a:bodyPr/>
          <a:lstStyle/>
          <a:p>
            <a:pPr>
              <a:buNone/>
              <a:defRPr/>
            </a:pPr>
            <a:r>
              <a:rPr lang="en-GB" sz="3600" dirty="0" smtClean="0"/>
              <a:t>Targeted therapy:</a:t>
            </a:r>
          </a:p>
          <a:p>
            <a:pPr>
              <a:buNone/>
              <a:defRPr/>
            </a:pPr>
            <a:r>
              <a:rPr lang="en-GB" sz="3600" dirty="0" smtClean="0"/>
              <a:t>	blocks the growth of tumour cells by interfering with </a:t>
            </a:r>
            <a:r>
              <a:rPr lang="en-GB" sz="3600" b="1" dirty="0" smtClean="0"/>
              <a:t>specific targeted molecules</a:t>
            </a:r>
            <a:r>
              <a:rPr lang="en-GB" sz="3600" dirty="0" smtClean="0"/>
              <a:t> needed for </a:t>
            </a:r>
            <a:r>
              <a:rPr lang="en-GB" sz="3600" b="1" dirty="0" err="1" smtClean="0"/>
              <a:t>oncogenesis</a:t>
            </a:r>
            <a:r>
              <a:rPr lang="en-GB" sz="3600" dirty="0" smtClean="0"/>
              <a:t> and </a:t>
            </a:r>
            <a:r>
              <a:rPr lang="en-GB" sz="3600" b="1" dirty="0" smtClean="0"/>
              <a:t>growth</a:t>
            </a:r>
            <a:r>
              <a:rPr lang="en-GB" sz="3600" dirty="0" smtClean="0"/>
              <a:t>, </a:t>
            </a:r>
          </a:p>
          <a:p>
            <a:pPr>
              <a:buNone/>
              <a:defRPr/>
            </a:pPr>
            <a:r>
              <a:rPr lang="en-GB" sz="3600" dirty="0" smtClean="0"/>
              <a:t>	rather than by simply interfering with </a:t>
            </a:r>
            <a:r>
              <a:rPr lang="en-GB" sz="3600" b="1" dirty="0" smtClean="0"/>
              <a:t>all rapidly dividing cells</a:t>
            </a:r>
            <a:r>
              <a:rPr lang="en-GB" sz="3600" dirty="0" smtClean="0"/>
              <a:t> (e.g. traditional chemotherapy).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normAutofit fontScale="90000"/>
          </a:bodyPr>
          <a:lstStyle/>
          <a:p>
            <a:pPr eaLnBrk="1" hangingPunct="1">
              <a:defRPr/>
            </a:pPr>
            <a:r>
              <a:rPr lang="en-GB" smtClean="0">
                <a:solidFill>
                  <a:schemeClr val="hlink"/>
                </a:solidFill>
              </a:rPr>
              <a:t>BCR-ABL1 TK domain mutations</a:t>
            </a:r>
          </a:p>
        </p:txBody>
      </p:sp>
      <p:sp>
        <p:nvSpPr>
          <p:cNvPr id="89091" name="Rectangle 3"/>
          <p:cNvSpPr>
            <a:spLocks noGrp="1" noChangeArrowheads="1"/>
          </p:cNvSpPr>
          <p:nvPr>
            <p:ph idx="1"/>
          </p:nvPr>
        </p:nvSpPr>
        <p:spPr>
          <a:xfrm>
            <a:off x="457200" y="1600200"/>
            <a:ext cx="8229600" cy="5257800"/>
          </a:xfrm>
        </p:spPr>
        <p:txBody>
          <a:bodyPr/>
          <a:lstStyle/>
          <a:p>
            <a:pPr eaLnBrk="1" hangingPunct="1">
              <a:defRPr/>
            </a:pPr>
            <a:r>
              <a:rPr lang="en-GB" sz="2800" dirty="0" smtClean="0"/>
              <a:t>Point mutations can develop in the kinase domain</a:t>
            </a:r>
            <a:endParaRPr lang="en-GB" sz="2800" i="1" dirty="0" smtClean="0"/>
          </a:p>
          <a:p>
            <a:pPr eaLnBrk="1" hangingPunct="1">
              <a:defRPr/>
            </a:pPr>
            <a:r>
              <a:rPr lang="en-GB" sz="2800" dirty="0" smtClean="0"/>
              <a:t>Imatinib resistance due to </a:t>
            </a:r>
            <a:r>
              <a:rPr lang="en-GB" sz="2800" dirty="0" err="1" smtClean="0"/>
              <a:t>steric</a:t>
            </a:r>
            <a:r>
              <a:rPr lang="en-GB" sz="2800" dirty="0" smtClean="0"/>
              <a:t> distortion of drug binding pocket</a:t>
            </a:r>
          </a:p>
          <a:p>
            <a:pPr eaLnBrk="1" hangingPunct="1">
              <a:defRPr/>
            </a:pPr>
            <a:r>
              <a:rPr lang="en-GB" sz="2800" dirty="0" smtClean="0"/>
              <a:t>Occurs in 40-90% of patients, especially during progression to AP/BC</a:t>
            </a:r>
          </a:p>
          <a:p>
            <a:pPr eaLnBrk="1" hangingPunct="1">
              <a:defRPr/>
            </a:pPr>
            <a:r>
              <a:rPr lang="en-GB" sz="2800" dirty="0" smtClean="0"/>
              <a:t>50+ different mutations identified </a:t>
            </a:r>
          </a:p>
          <a:p>
            <a:pPr eaLnBrk="1" hangingPunct="1">
              <a:defRPr/>
            </a:pPr>
            <a:r>
              <a:rPr lang="en-GB" sz="2800" dirty="0" smtClean="0"/>
              <a:t>Most clinically relevant is the </a:t>
            </a:r>
            <a:r>
              <a:rPr lang="en-GB" sz="2800" b="1" dirty="0" smtClean="0">
                <a:solidFill>
                  <a:schemeClr val="hlink"/>
                </a:solidFill>
                <a:effectLst>
                  <a:outerShdw blurRad="38100" dist="38100" dir="2700000" algn="tl">
                    <a:srgbClr val="000000">
                      <a:alpha val="43137"/>
                    </a:srgbClr>
                  </a:outerShdw>
                </a:effectLst>
              </a:rPr>
              <a:t>T315I</a:t>
            </a:r>
            <a:r>
              <a:rPr lang="en-GB" sz="2800" dirty="0" smtClean="0"/>
              <a:t> mutation</a:t>
            </a:r>
          </a:p>
          <a:p>
            <a:pPr lvl="1" eaLnBrk="1" hangingPunct="1">
              <a:defRPr/>
            </a:pPr>
            <a:r>
              <a:rPr lang="en-GB" sz="2400" dirty="0" smtClean="0">
                <a:hlinkClick r:id="rId2" tooltip="Cytosine"/>
              </a:rPr>
              <a:t>cytosine</a:t>
            </a:r>
            <a:r>
              <a:rPr lang="en-GB" sz="2400" dirty="0" smtClean="0"/>
              <a:t> to </a:t>
            </a:r>
            <a:r>
              <a:rPr lang="en-GB" sz="2400" dirty="0" smtClean="0">
                <a:hlinkClick r:id="rId3" tooltip="Thymine"/>
              </a:rPr>
              <a:t>thymine</a:t>
            </a:r>
            <a:r>
              <a:rPr lang="en-GB" sz="2400" dirty="0" smtClean="0"/>
              <a:t> (C -&gt; T) substitution at base position 944 </a:t>
            </a:r>
          </a:p>
          <a:p>
            <a:pPr lvl="1" eaLnBrk="1" hangingPunct="1">
              <a:defRPr/>
            </a:pPr>
            <a:r>
              <a:rPr lang="en-GB" sz="2400" dirty="0" smtClean="0"/>
              <a:t>resulting in </a:t>
            </a:r>
            <a:r>
              <a:rPr lang="en-GB" sz="2400" dirty="0" err="1" smtClean="0">
                <a:hlinkClick r:id="rId4" tooltip="Threonine"/>
              </a:rPr>
              <a:t>Threonine</a:t>
            </a:r>
            <a:r>
              <a:rPr lang="en-GB" sz="2400" dirty="0" smtClean="0"/>
              <a:t> being substituted by </a:t>
            </a:r>
            <a:r>
              <a:rPr lang="en-GB" sz="2400" dirty="0" err="1" smtClean="0">
                <a:hlinkClick r:id="rId5" tooltip="Isoleucine"/>
              </a:rPr>
              <a:t>Isoleucine</a:t>
            </a:r>
            <a:r>
              <a:rPr lang="en-GB" sz="2400" dirty="0" smtClean="0"/>
              <a:t> (aa315)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323850" y="274638"/>
            <a:ext cx="8496300" cy="1143000"/>
          </a:xfrm>
        </p:spPr>
        <p:txBody>
          <a:bodyPr/>
          <a:lstStyle/>
          <a:p>
            <a:pPr eaLnBrk="1" hangingPunct="1">
              <a:defRPr/>
            </a:pPr>
            <a:r>
              <a:rPr lang="en-GB" sz="4000" smtClean="0">
                <a:solidFill>
                  <a:schemeClr val="hlink"/>
                </a:solidFill>
              </a:rPr>
              <a:t>Second generation TKIs</a:t>
            </a:r>
          </a:p>
        </p:txBody>
      </p:sp>
      <p:sp>
        <p:nvSpPr>
          <p:cNvPr id="91139" name="Rectangle 3"/>
          <p:cNvSpPr>
            <a:spLocks noGrp="1" noChangeArrowheads="1"/>
          </p:cNvSpPr>
          <p:nvPr>
            <p:ph idx="1"/>
          </p:nvPr>
        </p:nvSpPr>
        <p:spPr>
          <a:xfrm>
            <a:off x="457200" y="1600200"/>
            <a:ext cx="8229600" cy="5257800"/>
          </a:xfrm>
        </p:spPr>
        <p:txBody>
          <a:bodyPr/>
          <a:lstStyle/>
          <a:p>
            <a:pPr eaLnBrk="1" hangingPunct="1">
              <a:defRPr/>
            </a:pPr>
            <a:r>
              <a:rPr lang="en-GB" sz="2800" dirty="0" err="1" smtClean="0">
                <a:solidFill>
                  <a:schemeClr val="hlink"/>
                </a:solidFill>
              </a:rPr>
              <a:t>Nilotinib</a:t>
            </a:r>
            <a:r>
              <a:rPr lang="en-GB" sz="2800" dirty="0" smtClean="0"/>
              <a:t> – AMN107/</a:t>
            </a:r>
            <a:r>
              <a:rPr lang="en-GB" sz="2800" dirty="0" err="1" smtClean="0"/>
              <a:t>Tasigna</a:t>
            </a:r>
            <a:r>
              <a:rPr lang="en-GB" sz="2800" dirty="0" smtClean="0"/>
              <a:t> (Novartis)</a:t>
            </a:r>
          </a:p>
          <a:p>
            <a:pPr eaLnBrk="1" hangingPunct="1">
              <a:defRPr/>
            </a:pPr>
            <a:r>
              <a:rPr lang="en-GB" sz="2800" dirty="0" smtClean="0">
                <a:solidFill>
                  <a:schemeClr val="hlink"/>
                </a:solidFill>
              </a:rPr>
              <a:t>Dasatinib</a:t>
            </a:r>
            <a:r>
              <a:rPr lang="en-GB" sz="2800" dirty="0" smtClean="0"/>
              <a:t> – BMS354825/</a:t>
            </a:r>
            <a:r>
              <a:rPr lang="en-GB" sz="2800" dirty="0" err="1" smtClean="0"/>
              <a:t>Sprycel</a:t>
            </a:r>
            <a:r>
              <a:rPr lang="en-GB" sz="2800" dirty="0" smtClean="0"/>
              <a:t> (BMS)</a:t>
            </a:r>
          </a:p>
          <a:p>
            <a:pPr eaLnBrk="1" hangingPunct="1">
              <a:defRPr/>
            </a:pPr>
            <a:r>
              <a:rPr lang="en-GB" sz="2800" dirty="0" err="1" smtClean="0">
                <a:solidFill>
                  <a:schemeClr val="hlink"/>
                </a:solidFill>
              </a:rPr>
              <a:t>Bosutinib</a:t>
            </a:r>
            <a:r>
              <a:rPr lang="en-GB" sz="2800" dirty="0" smtClean="0"/>
              <a:t> - SKI-606 (Pfizer)</a:t>
            </a:r>
          </a:p>
          <a:p>
            <a:pPr eaLnBrk="1" hangingPunct="1">
              <a:defRPr/>
            </a:pPr>
            <a:r>
              <a:rPr lang="en-GB" sz="2800" dirty="0" smtClean="0"/>
              <a:t>Significantly improved activity in IM resistant patients, (except for </a:t>
            </a:r>
            <a:r>
              <a:rPr lang="en-GB" sz="2800" b="1" dirty="0" smtClean="0">
                <a:solidFill>
                  <a:schemeClr val="hlink"/>
                </a:solidFill>
              </a:rPr>
              <a:t>T315I</a:t>
            </a:r>
            <a:r>
              <a:rPr lang="en-GB" sz="2800" dirty="0" smtClean="0"/>
              <a:t>)</a:t>
            </a:r>
          </a:p>
          <a:p>
            <a:pPr eaLnBrk="1" hangingPunct="1">
              <a:defRPr/>
            </a:pPr>
            <a:r>
              <a:rPr lang="en-GB" sz="2800" dirty="0" smtClean="0"/>
              <a:t>Dasatinib binds </a:t>
            </a:r>
            <a:r>
              <a:rPr lang="en-GB" sz="2800" i="1" dirty="0" smtClean="0"/>
              <a:t>ABL1</a:t>
            </a:r>
            <a:r>
              <a:rPr lang="en-GB" sz="2800" dirty="0" smtClean="0"/>
              <a:t> with greater affinity than other agents (and like </a:t>
            </a:r>
            <a:r>
              <a:rPr lang="en-GB" sz="2800" dirty="0" err="1" smtClean="0"/>
              <a:t>Bosutinib</a:t>
            </a:r>
            <a:r>
              <a:rPr lang="en-GB" sz="2800" dirty="0" smtClean="0"/>
              <a:t>) is also a multi-kinase inhibitor, notably effecting the SRC family </a:t>
            </a:r>
            <a:r>
              <a:rPr lang="en-GB" sz="2800" dirty="0" err="1" smtClean="0"/>
              <a:t>kinases</a:t>
            </a:r>
            <a:endParaRPr lang="en-GB" sz="2800" dirty="0" smtClean="0"/>
          </a:p>
          <a:p>
            <a:pPr eaLnBrk="1" hangingPunct="1">
              <a:defRPr/>
            </a:pPr>
            <a:r>
              <a:rPr lang="en-GB" sz="2800" dirty="0" smtClean="0"/>
              <a:t>All are currently in use as 2</a:t>
            </a:r>
            <a:r>
              <a:rPr lang="en-GB" sz="2800" baseline="30000" dirty="0" smtClean="0"/>
              <a:t>nd</a:t>
            </a:r>
            <a:r>
              <a:rPr lang="en-GB" sz="2800" dirty="0" smtClean="0"/>
              <a:t> &amp; 3</a:t>
            </a:r>
            <a:r>
              <a:rPr lang="en-GB" sz="2800" baseline="30000" dirty="0" smtClean="0"/>
              <a:t>rd</a:t>
            </a:r>
            <a:r>
              <a:rPr lang="en-GB" sz="2800" dirty="0" smtClean="0"/>
              <a:t> line treatments and under investigation for 1</a:t>
            </a:r>
            <a:r>
              <a:rPr lang="en-GB" sz="2800" baseline="30000" dirty="0" smtClean="0"/>
              <a:t>st</a:t>
            </a:r>
            <a:r>
              <a:rPr lang="en-GB" sz="2800" dirty="0" smtClean="0"/>
              <a:t> line.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nrc2126-f3"/>
          <p:cNvPicPr>
            <a:picLocks noChangeAspect="1" noChangeArrowheads="1"/>
          </p:cNvPicPr>
          <p:nvPr/>
        </p:nvPicPr>
        <p:blipFill>
          <a:blip r:embed="rId2" cstate="print"/>
          <a:srcRect/>
          <a:stretch>
            <a:fillRect/>
          </a:stretch>
        </p:blipFill>
        <p:spPr bwMode="auto">
          <a:xfrm>
            <a:off x="1476375" y="1557338"/>
            <a:ext cx="6048375" cy="4956175"/>
          </a:xfrm>
          <a:prstGeom prst="rect">
            <a:avLst/>
          </a:prstGeom>
          <a:noFill/>
          <a:ln w="9525">
            <a:noFill/>
            <a:miter lim="800000"/>
            <a:headEnd/>
            <a:tailEnd/>
          </a:ln>
        </p:spPr>
      </p:pic>
      <p:sp>
        <p:nvSpPr>
          <p:cNvPr id="150533" name="Rectangle 5"/>
          <p:cNvSpPr>
            <a:spLocks noGrp="1" noRot="1" noChangeArrowheads="1"/>
          </p:cNvSpPr>
          <p:nvPr>
            <p:ph type="title"/>
          </p:nvPr>
        </p:nvSpPr>
        <p:spPr/>
        <p:txBody>
          <a:bodyPr/>
          <a:lstStyle/>
          <a:p>
            <a:pPr eaLnBrk="1" hangingPunct="1">
              <a:defRPr/>
            </a:pPr>
            <a:r>
              <a:rPr lang="en-GB" smtClean="0">
                <a:solidFill>
                  <a:schemeClr val="hlink"/>
                </a:solidFill>
              </a:rPr>
              <a:t>TKIs in ATP Binding Pocket</a:t>
            </a:r>
          </a:p>
        </p:txBody>
      </p:sp>
      <p:sp>
        <p:nvSpPr>
          <p:cNvPr id="37892" name="Text Box 6"/>
          <p:cNvSpPr txBox="1">
            <a:spLocks noChangeArrowheads="1"/>
          </p:cNvSpPr>
          <p:nvPr/>
        </p:nvSpPr>
        <p:spPr bwMode="auto">
          <a:xfrm>
            <a:off x="0" y="6675438"/>
            <a:ext cx="7978775" cy="182562"/>
          </a:xfrm>
          <a:prstGeom prst="rect">
            <a:avLst/>
          </a:prstGeom>
          <a:noFill/>
          <a:ln w="12700">
            <a:noFill/>
            <a:miter lim="800000"/>
            <a:headEnd type="none" w="sm" len="sm"/>
            <a:tailEnd type="none" w="sm" len="sm"/>
          </a:ln>
        </p:spPr>
        <p:txBody>
          <a:bodyPr lIns="0" tIns="0" rIns="0" bIns="0" anchor="b">
            <a:spAutoFit/>
          </a:bodyPr>
          <a:lstStyle/>
          <a:p>
            <a:pPr eaLnBrk="0" hangingPunct="0">
              <a:spcBef>
                <a:spcPct val="25000"/>
              </a:spcBef>
            </a:pPr>
            <a:r>
              <a:rPr lang="de-DE" sz="1200">
                <a:latin typeface="Arial" charset="0"/>
              </a:rPr>
              <a:t>Weisberg et al. </a:t>
            </a:r>
            <a:r>
              <a:rPr lang="de-DE" sz="1200" i="1">
                <a:latin typeface="Arial" charset="0"/>
              </a:rPr>
              <a:t>Nat Rev Cancer</a:t>
            </a:r>
            <a:r>
              <a:rPr lang="de-DE" sz="1200">
                <a:latin typeface="Arial" charset="0"/>
              </a:rPr>
              <a:t>. 2007;7:345.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pPr eaLnBrk="1" hangingPunct="1">
              <a:defRPr/>
            </a:pPr>
            <a:r>
              <a:rPr lang="en-GB" smtClean="0">
                <a:solidFill>
                  <a:schemeClr val="hlink"/>
                </a:solidFill>
              </a:rPr>
              <a:t>3</a:t>
            </a:r>
            <a:r>
              <a:rPr lang="en-GB" baseline="30000" smtClean="0">
                <a:solidFill>
                  <a:schemeClr val="hlink"/>
                </a:solidFill>
              </a:rPr>
              <a:t>rd</a:t>
            </a:r>
            <a:r>
              <a:rPr lang="en-GB" smtClean="0">
                <a:solidFill>
                  <a:schemeClr val="hlink"/>
                </a:solidFill>
              </a:rPr>
              <a:t> Generation TKIs</a:t>
            </a:r>
          </a:p>
        </p:txBody>
      </p:sp>
      <p:sp>
        <p:nvSpPr>
          <p:cNvPr id="149507" name="Rectangle 3"/>
          <p:cNvSpPr>
            <a:spLocks noGrp="1" noChangeArrowheads="1"/>
          </p:cNvSpPr>
          <p:nvPr>
            <p:ph idx="1"/>
          </p:nvPr>
        </p:nvSpPr>
        <p:spPr/>
        <p:txBody>
          <a:bodyPr/>
          <a:lstStyle/>
          <a:p>
            <a:pPr eaLnBrk="1" hangingPunct="1">
              <a:defRPr/>
            </a:pPr>
            <a:r>
              <a:rPr lang="de-DE" dirty="0" smtClean="0">
                <a:solidFill>
                  <a:schemeClr val="hlink"/>
                </a:solidFill>
                <a:effectLst/>
              </a:rPr>
              <a:t>Ponatinib</a:t>
            </a:r>
            <a:r>
              <a:rPr lang="de-DE" dirty="0" smtClean="0">
                <a:effectLst/>
              </a:rPr>
              <a:t> – (Ariad)</a:t>
            </a:r>
          </a:p>
          <a:p>
            <a:pPr eaLnBrk="1" hangingPunct="1">
              <a:defRPr/>
            </a:pPr>
            <a:r>
              <a:rPr lang="en-GB" dirty="0" smtClean="0">
                <a:solidFill>
                  <a:schemeClr val="hlink"/>
                </a:solidFill>
                <a:effectLst/>
              </a:rPr>
              <a:t>DCC-2036</a:t>
            </a:r>
            <a:r>
              <a:rPr lang="en-GB" dirty="0" smtClean="0">
                <a:effectLst/>
              </a:rPr>
              <a:t> – (</a:t>
            </a:r>
            <a:r>
              <a:rPr lang="en-GB" dirty="0" err="1" smtClean="0">
                <a:effectLst/>
              </a:rPr>
              <a:t>Deciphera</a:t>
            </a:r>
            <a:r>
              <a:rPr lang="en-GB" dirty="0" smtClean="0">
                <a:effectLst/>
              </a:rPr>
              <a:t>)</a:t>
            </a:r>
          </a:p>
          <a:p>
            <a:pPr eaLnBrk="1" hangingPunct="1">
              <a:defRPr/>
            </a:pPr>
            <a:r>
              <a:rPr lang="en-GB" dirty="0" smtClean="0">
                <a:solidFill>
                  <a:schemeClr val="hlink"/>
                </a:solidFill>
                <a:effectLst/>
              </a:rPr>
              <a:t>DCC-2157</a:t>
            </a:r>
            <a:r>
              <a:rPr lang="en-GB" dirty="0" smtClean="0">
                <a:effectLst/>
              </a:rPr>
              <a:t> – (</a:t>
            </a:r>
            <a:r>
              <a:rPr lang="en-GB" dirty="0" err="1" smtClean="0">
                <a:effectLst/>
              </a:rPr>
              <a:t>Deciphera</a:t>
            </a:r>
            <a:r>
              <a:rPr lang="en-GB" dirty="0" smtClean="0">
                <a:effectLst/>
              </a:rPr>
              <a:t>)</a:t>
            </a:r>
          </a:p>
          <a:p>
            <a:pPr eaLnBrk="1" hangingPunct="1">
              <a:defRPr/>
            </a:pPr>
            <a:endParaRPr lang="en-GB" dirty="0" smtClean="0">
              <a:effectLst/>
            </a:endParaRPr>
          </a:p>
          <a:p>
            <a:pPr eaLnBrk="1" hangingPunct="1">
              <a:defRPr/>
            </a:pPr>
            <a:r>
              <a:rPr lang="en-GB" dirty="0" smtClean="0"/>
              <a:t>All are effective against </a:t>
            </a:r>
            <a:r>
              <a:rPr lang="en-GB" i="1" dirty="0" smtClean="0"/>
              <a:t>BCR-ABL1</a:t>
            </a:r>
            <a:r>
              <a:rPr lang="en-GB" dirty="0" smtClean="0"/>
              <a:t> </a:t>
            </a:r>
            <a:r>
              <a:rPr lang="en-GB" b="1" dirty="0" smtClean="0"/>
              <a:t>T315I</a:t>
            </a:r>
            <a:r>
              <a:rPr lang="en-GB" dirty="0" smtClean="0"/>
              <a:t> mutations and show higher activity than imatinib against other TK mutations</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n-GB" smtClean="0">
                <a:solidFill>
                  <a:schemeClr val="hlink"/>
                </a:solidFill>
              </a:rPr>
              <a:t>3.3 FLT 3 targeted inhibitors</a:t>
            </a:r>
          </a:p>
        </p:txBody>
      </p:sp>
      <p:sp>
        <p:nvSpPr>
          <p:cNvPr id="71683" name="Rectangle 3"/>
          <p:cNvSpPr>
            <a:spLocks noGrp="1" noChangeArrowheads="1"/>
          </p:cNvSpPr>
          <p:nvPr>
            <p:ph idx="1"/>
          </p:nvPr>
        </p:nvSpPr>
        <p:spPr>
          <a:xfrm>
            <a:off x="457200" y="1600200"/>
            <a:ext cx="8229600" cy="5068888"/>
          </a:xfrm>
        </p:spPr>
        <p:txBody>
          <a:bodyPr>
            <a:normAutofit lnSpcReduction="10000"/>
          </a:bodyPr>
          <a:lstStyle/>
          <a:p>
            <a:pPr eaLnBrk="1" hangingPunct="1">
              <a:defRPr/>
            </a:pPr>
            <a:r>
              <a:rPr lang="en-GB" sz="2800" dirty="0" smtClean="0"/>
              <a:t>FLT3 Expressed on 90% of AML (and B-ALL):</a:t>
            </a:r>
          </a:p>
          <a:p>
            <a:pPr lvl="1">
              <a:defRPr/>
            </a:pPr>
            <a:r>
              <a:rPr lang="en-GB" sz="2400" dirty="0" smtClean="0"/>
              <a:t>30% associated with an </a:t>
            </a:r>
            <a:r>
              <a:rPr lang="en-GB" sz="2400" dirty="0" smtClean="0">
                <a:solidFill>
                  <a:schemeClr val="hlink"/>
                </a:solidFill>
              </a:rPr>
              <a:t>I</a:t>
            </a:r>
            <a:r>
              <a:rPr lang="en-GB" sz="2400" dirty="0" smtClean="0"/>
              <a:t>nternal </a:t>
            </a:r>
            <a:r>
              <a:rPr lang="en-GB" sz="2400" dirty="0" smtClean="0">
                <a:solidFill>
                  <a:schemeClr val="hlink"/>
                </a:solidFill>
              </a:rPr>
              <a:t>T</a:t>
            </a:r>
            <a:r>
              <a:rPr lang="en-GB" sz="2400" dirty="0" smtClean="0"/>
              <a:t>andem </a:t>
            </a:r>
            <a:r>
              <a:rPr lang="en-GB" sz="2400" dirty="0" smtClean="0">
                <a:solidFill>
                  <a:schemeClr val="hlink"/>
                </a:solidFill>
              </a:rPr>
              <a:t>D</a:t>
            </a:r>
            <a:r>
              <a:rPr lang="en-GB" sz="2400" dirty="0" smtClean="0"/>
              <a:t>uplication (ITD) and/or a point mutation</a:t>
            </a:r>
          </a:p>
          <a:p>
            <a:pPr lvl="1" eaLnBrk="1" hangingPunct="1">
              <a:defRPr/>
            </a:pPr>
            <a:r>
              <a:rPr lang="en-GB" sz="2400" dirty="0" smtClean="0"/>
              <a:t>Tyrosine Kinase </a:t>
            </a:r>
            <a:r>
              <a:rPr lang="en-GB" sz="2400" dirty="0" err="1" smtClean="0"/>
              <a:t>autophosphorylation</a:t>
            </a:r>
            <a:endParaRPr lang="en-GB" sz="2400" dirty="0" smtClean="0"/>
          </a:p>
          <a:p>
            <a:pPr eaLnBrk="1" hangingPunct="1">
              <a:defRPr/>
            </a:pPr>
            <a:r>
              <a:rPr lang="en-GB" sz="2800" dirty="0" smtClean="0"/>
              <a:t>Associated with more aggressive disease</a:t>
            </a:r>
          </a:p>
          <a:p>
            <a:pPr eaLnBrk="1" hangingPunct="1">
              <a:defRPr/>
            </a:pPr>
            <a:r>
              <a:rPr lang="en-GB" sz="2800" dirty="0" smtClean="0"/>
              <a:t>High level of expression makes it a potential target</a:t>
            </a:r>
          </a:p>
          <a:p>
            <a:pPr eaLnBrk="1" hangingPunct="1">
              <a:defRPr/>
            </a:pPr>
            <a:r>
              <a:rPr lang="en-GB" sz="2800" dirty="0" smtClean="0"/>
              <a:t>Three novel small compounds, all TKIs, are now in developmental stages:</a:t>
            </a:r>
          </a:p>
          <a:p>
            <a:pPr lvl="1" eaLnBrk="1" hangingPunct="1">
              <a:defRPr/>
            </a:pPr>
            <a:r>
              <a:rPr lang="en-GB" sz="2400" dirty="0" err="1" smtClean="0"/>
              <a:t>Tandutinib</a:t>
            </a:r>
            <a:r>
              <a:rPr lang="en-GB" sz="2400" dirty="0" smtClean="0"/>
              <a:t> (MLN518)</a:t>
            </a:r>
          </a:p>
          <a:p>
            <a:pPr lvl="1" eaLnBrk="1" hangingPunct="1">
              <a:defRPr/>
            </a:pPr>
            <a:r>
              <a:rPr lang="en-GB" sz="2400" dirty="0" err="1" smtClean="0"/>
              <a:t>Lestaurtinib</a:t>
            </a:r>
            <a:r>
              <a:rPr lang="en-GB" sz="2400" dirty="0" smtClean="0"/>
              <a:t> (CEP-701)</a:t>
            </a:r>
          </a:p>
          <a:p>
            <a:pPr lvl="1" eaLnBrk="1" hangingPunct="1">
              <a:defRPr/>
            </a:pPr>
            <a:r>
              <a:rPr lang="en-GB" sz="2400" dirty="0" err="1" smtClean="0"/>
              <a:t>Midostaurin</a:t>
            </a:r>
            <a:r>
              <a:rPr lang="en-GB" sz="2400" dirty="0" smtClean="0"/>
              <a:t> (PKC412)</a:t>
            </a:r>
          </a:p>
          <a:p>
            <a:pPr>
              <a:defRPr/>
            </a:pPr>
            <a:r>
              <a:rPr lang="en-GB" sz="3000" dirty="0" smtClean="0">
                <a:solidFill>
                  <a:srgbClr val="FF0000"/>
                </a:solidFill>
                <a:effectLst>
                  <a:outerShdw blurRad="38100" dist="38100" dir="2700000" algn="tl">
                    <a:srgbClr val="000000">
                      <a:alpha val="43137"/>
                    </a:srgbClr>
                  </a:outerShdw>
                </a:effectLst>
              </a:rPr>
              <a:t>Target: highly expressed receptor TK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Rot="1" noChangeArrowheads="1"/>
          </p:cNvSpPr>
          <p:nvPr>
            <p:ph type="title"/>
          </p:nvPr>
        </p:nvSpPr>
        <p:spPr/>
        <p:txBody>
          <a:bodyPr/>
          <a:lstStyle/>
          <a:p>
            <a:pPr eaLnBrk="1" hangingPunct="1">
              <a:defRPr/>
            </a:pPr>
            <a:r>
              <a:rPr lang="en-GB" smtClean="0">
                <a:solidFill>
                  <a:schemeClr val="hlink"/>
                </a:solidFill>
              </a:rPr>
              <a:t>FLT3 Mutations</a:t>
            </a:r>
          </a:p>
        </p:txBody>
      </p:sp>
      <p:pic>
        <p:nvPicPr>
          <p:cNvPr id="40963" name="Picture 5"/>
          <p:cNvPicPr>
            <a:picLocks noChangeAspect="1" noChangeArrowheads="1"/>
          </p:cNvPicPr>
          <p:nvPr/>
        </p:nvPicPr>
        <p:blipFill>
          <a:blip r:embed="rId2" cstate="print"/>
          <a:srcRect/>
          <a:stretch>
            <a:fillRect/>
          </a:stretch>
        </p:blipFill>
        <p:spPr bwMode="auto">
          <a:xfrm>
            <a:off x="539750" y="1700213"/>
            <a:ext cx="8208963" cy="4659312"/>
          </a:xfrm>
          <a:prstGeom prst="rect">
            <a:avLst/>
          </a:prstGeom>
          <a:noFill/>
          <a:ln w="9525">
            <a:noFill/>
            <a:miter lim="800000"/>
            <a:headEnd/>
            <a:tailEnd/>
          </a:ln>
        </p:spPr>
      </p:pic>
      <p:sp>
        <p:nvSpPr>
          <p:cNvPr id="40964" name="Rectangle 7"/>
          <p:cNvSpPr>
            <a:spLocks noChangeArrowheads="1"/>
          </p:cNvSpPr>
          <p:nvPr/>
        </p:nvSpPr>
        <p:spPr bwMode="auto">
          <a:xfrm>
            <a:off x="539750" y="6491288"/>
            <a:ext cx="3870325" cy="366712"/>
          </a:xfrm>
          <a:prstGeom prst="rect">
            <a:avLst/>
          </a:prstGeom>
          <a:noFill/>
          <a:ln w="9525">
            <a:noFill/>
            <a:miter lim="800000"/>
            <a:headEnd/>
            <a:tailEnd/>
          </a:ln>
        </p:spPr>
        <p:txBody>
          <a:bodyPr wrap="none">
            <a:spAutoFit/>
          </a:bodyPr>
          <a:lstStyle/>
          <a:p>
            <a:r>
              <a:rPr lang="en-GB" b="1"/>
              <a:t>Mead et al.  Blood. 2007;110:1262-1270.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pPr eaLnBrk="1" hangingPunct="1">
              <a:defRPr/>
            </a:pPr>
            <a:r>
              <a:rPr lang="en-GB" smtClean="0">
                <a:solidFill>
                  <a:schemeClr val="hlink"/>
                </a:solidFill>
              </a:rPr>
              <a:t>3.4 Proteasome Inhibitor</a:t>
            </a:r>
          </a:p>
        </p:txBody>
      </p:sp>
      <p:sp>
        <p:nvSpPr>
          <p:cNvPr id="125955" name="Rectangle 3"/>
          <p:cNvSpPr>
            <a:spLocks noGrp="1" noChangeArrowheads="1"/>
          </p:cNvSpPr>
          <p:nvPr>
            <p:ph idx="1"/>
          </p:nvPr>
        </p:nvSpPr>
        <p:spPr>
          <a:xfrm>
            <a:off x="457200" y="1600200"/>
            <a:ext cx="8229600" cy="5257800"/>
          </a:xfrm>
        </p:spPr>
        <p:txBody>
          <a:bodyPr/>
          <a:lstStyle/>
          <a:p>
            <a:pPr eaLnBrk="1" hangingPunct="1">
              <a:lnSpc>
                <a:spcPct val="90000"/>
              </a:lnSpc>
              <a:defRPr/>
            </a:pPr>
            <a:r>
              <a:rPr lang="en-GB" dirty="0" err="1" smtClean="0">
                <a:solidFill>
                  <a:schemeClr val="hlink"/>
                </a:solidFill>
              </a:rPr>
              <a:t>Bortezomib</a:t>
            </a:r>
            <a:r>
              <a:rPr lang="en-GB" dirty="0" smtClean="0">
                <a:solidFill>
                  <a:schemeClr val="hlink"/>
                </a:solidFill>
              </a:rPr>
              <a:t> (</a:t>
            </a:r>
            <a:r>
              <a:rPr lang="en-GB" dirty="0" err="1" smtClean="0">
                <a:solidFill>
                  <a:schemeClr val="hlink"/>
                </a:solidFill>
              </a:rPr>
              <a:t>Velcade</a:t>
            </a:r>
            <a:r>
              <a:rPr lang="en-GB" dirty="0" smtClean="0">
                <a:solidFill>
                  <a:schemeClr val="hlink"/>
                </a:solidFill>
              </a:rPr>
              <a:t>)</a:t>
            </a:r>
            <a:endParaRPr lang="en-GB" dirty="0" smtClean="0"/>
          </a:p>
          <a:p>
            <a:pPr eaLnBrk="1" hangingPunct="1">
              <a:lnSpc>
                <a:spcPct val="90000"/>
              </a:lnSpc>
              <a:defRPr/>
            </a:pPr>
            <a:r>
              <a:rPr lang="en-GB" dirty="0" smtClean="0"/>
              <a:t>Novel, potent and specific inhibitor of 26S </a:t>
            </a:r>
            <a:r>
              <a:rPr lang="en-GB" dirty="0" err="1" smtClean="0"/>
              <a:t>proteasome</a:t>
            </a:r>
            <a:endParaRPr lang="en-GB" dirty="0" smtClean="0"/>
          </a:p>
          <a:p>
            <a:pPr eaLnBrk="1" hangingPunct="1">
              <a:lnSpc>
                <a:spcPct val="90000"/>
              </a:lnSpc>
              <a:defRPr/>
            </a:pPr>
            <a:r>
              <a:rPr lang="en-GB" dirty="0" smtClean="0"/>
              <a:t>Boron-based </a:t>
            </a:r>
            <a:r>
              <a:rPr lang="en-GB" dirty="0" err="1" smtClean="0"/>
              <a:t>di</a:t>
            </a:r>
            <a:r>
              <a:rPr lang="en-GB" dirty="0" smtClean="0"/>
              <a:t>-peptide</a:t>
            </a:r>
          </a:p>
          <a:p>
            <a:pPr eaLnBrk="1" hangingPunct="1">
              <a:lnSpc>
                <a:spcPct val="90000"/>
              </a:lnSpc>
              <a:defRPr/>
            </a:pPr>
            <a:r>
              <a:rPr lang="en-GB" dirty="0" smtClean="0"/>
              <a:t>Currently in use for MM and MCL</a:t>
            </a:r>
          </a:p>
          <a:p>
            <a:pPr eaLnBrk="1" hangingPunct="1">
              <a:lnSpc>
                <a:spcPct val="90000"/>
              </a:lnSpc>
              <a:defRPr/>
            </a:pPr>
            <a:r>
              <a:rPr lang="en-GB" dirty="0" smtClean="0"/>
              <a:t>Therapeutic effect via blockade of NF-</a:t>
            </a:r>
            <a:r>
              <a:rPr lang="en-GB" dirty="0" smtClean="0">
                <a:sym typeface="Symbol" pitchFamily="18" charset="2"/>
              </a:rPr>
              <a:t></a:t>
            </a:r>
            <a:r>
              <a:rPr lang="en-GB" dirty="0" smtClean="0"/>
              <a:t>B activation</a:t>
            </a:r>
          </a:p>
          <a:p>
            <a:pPr lvl="1" eaLnBrk="1" hangingPunct="1">
              <a:lnSpc>
                <a:spcPct val="90000"/>
              </a:lnSpc>
              <a:defRPr/>
            </a:pPr>
            <a:r>
              <a:rPr lang="en-GB" dirty="0" smtClean="0"/>
              <a:t>Blocks </a:t>
            </a:r>
            <a:r>
              <a:rPr lang="en-GB" dirty="0" err="1" smtClean="0"/>
              <a:t>ubiquitin</a:t>
            </a:r>
            <a:r>
              <a:rPr lang="en-GB" dirty="0" smtClean="0"/>
              <a:t>-signalled </a:t>
            </a:r>
            <a:r>
              <a:rPr lang="en-GB" dirty="0" err="1" smtClean="0"/>
              <a:t>degredation</a:t>
            </a:r>
            <a:r>
              <a:rPr lang="en-GB" dirty="0" smtClean="0"/>
              <a:t> of I</a:t>
            </a:r>
            <a:r>
              <a:rPr lang="en-GB" dirty="0" smtClean="0">
                <a:sym typeface="Symbol" pitchFamily="18" charset="2"/>
              </a:rPr>
              <a:t></a:t>
            </a:r>
            <a:r>
              <a:rPr lang="en-GB" dirty="0" smtClean="0"/>
              <a:t>B </a:t>
            </a:r>
          </a:p>
          <a:p>
            <a:pPr lvl="1" eaLnBrk="1" hangingPunct="1">
              <a:lnSpc>
                <a:spcPct val="90000"/>
              </a:lnSpc>
              <a:defRPr/>
            </a:pPr>
            <a:r>
              <a:rPr lang="en-GB" dirty="0" smtClean="0"/>
              <a:t>Inactive NF-</a:t>
            </a:r>
            <a:r>
              <a:rPr lang="en-GB" dirty="0" smtClean="0">
                <a:sym typeface="Symbol" pitchFamily="18" charset="2"/>
              </a:rPr>
              <a:t></a:t>
            </a:r>
            <a:r>
              <a:rPr lang="en-GB" dirty="0" smtClean="0"/>
              <a:t>B unable to perform pro-proliferative and anti-apoptotic function</a:t>
            </a:r>
          </a:p>
          <a:p>
            <a:pPr>
              <a:lnSpc>
                <a:spcPct val="90000"/>
              </a:lnSpc>
              <a:defRPr/>
            </a:pPr>
            <a:r>
              <a:rPr lang="en-GB" dirty="0" smtClean="0">
                <a:solidFill>
                  <a:srgbClr val="FF0000"/>
                </a:solidFill>
                <a:effectLst>
                  <a:outerShdw blurRad="38100" dist="38100" dir="2700000" algn="tl">
                    <a:srgbClr val="000000">
                      <a:alpha val="43137"/>
                    </a:srgbClr>
                  </a:outerShdw>
                </a:effectLst>
              </a:rPr>
              <a:t>Target: cellular component needed by tumour cell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Rot="1" noChangeArrowheads="1"/>
          </p:cNvSpPr>
          <p:nvPr>
            <p:ph type="title"/>
          </p:nvPr>
        </p:nvSpPr>
        <p:spPr/>
        <p:txBody>
          <a:bodyPr/>
          <a:lstStyle/>
          <a:p>
            <a:pPr eaLnBrk="1" hangingPunct="1">
              <a:defRPr/>
            </a:pPr>
            <a:r>
              <a:rPr lang="en-GB" smtClean="0">
                <a:solidFill>
                  <a:schemeClr val="hlink"/>
                </a:solidFill>
              </a:rPr>
              <a:t>Bortezomib Mode of Action</a:t>
            </a:r>
          </a:p>
        </p:txBody>
      </p:sp>
      <p:pic>
        <p:nvPicPr>
          <p:cNvPr id="43011" name="Picture 5" descr="Velcade action"/>
          <p:cNvPicPr>
            <a:picLocks noChangeAspect="1" noChangeArrowheads="1"/>
          </p:cNvPicPr>
          <p:nvPr/>
        </p:nvPicPr>
        <p:blipFill>
          <a:blip r:embed="rId3" cstate="print"/>
          <a:srcRect/>
          <a:stretch>
            <a:fillRect/>
          </a:stretch>
        </p:blipFill>
        <p:spPr bwMode="auto">
          <a:xfrm>
            <a:off x="0" y="1412875"/>
            <a:ext cx="9167813" cy="5084763"/>
          </a:xfrm>
          <a:prstGeom prst="rect">
            <a:avLst/>
          </a:prstGeom>
          <a:noFill/>
          <a:ln w="9525">
            <a:noFill/>
            <a:miter lim="800000"/>
            <a:headEnd/>
            <a:tailEnd/>
          </a:ln>
        </p:spPr>
      </p:pic>
      <p:sp>
        <p:nvSpPr>
          <p:cNvPr id="43012" name="Text Box 6"/>
          <p:cNvSpPr txBox="1">
            <a:spLocks noChangeArrowheads="1"/>
          </p:cNvSpPr>
          <p:nvPr/>
        </p:nvSpPr>
        <p:spPr bwMode="auto">
          <a:xfrm>
            <a:off x="0" y="6491288"/>
            <a:ext cx="4860925" cy="366712"/>
          </a:xfrm>
          <a:prstGeom prst="rect">
            <a:avLst/>
          </a:prstGeom>
          <a:noFill/>
          <a:ln w="9525">
            <a:noFill/>
            <a:miter lim="800000"/>
            <a:headEnd/>
            <a:tailEnd/>
          </a:ln>
        </p:spPr>
        <p:txBody>
          <a:bodyPr wrap="none">
            <a:spAutoFit/>
          </a:bodyPr>
          <a:lstStyle/>
          <a:p>
            <a:r>
              <a:rPr lang="en-GB"/>
              <a:t>Am J Health Syst Pharm. 2008 Jul 1;65(13):1221-31.</a:t>
            </a:r>
            <a:r>
              <a:rPr lang="en-GB">
                <a:hlinkClick r:id="rId4"/>
              </a:rPr>
              <a:t> </a:t>
            </a: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en-GB" smtClean="0">
                <a:solidFill>
                  <a:schemeClr val="hlink"/>
                </a:solidFill>
              </a:rPr>
              <a:t>Conclusions</a:t>
            </a:r>
          </a:p>
        </p:txBody>
      </p:sp>
      <p:sp>
        <p:nvSpPr>
          <p:cNvPr id="82947" name="Rectangle 3"/>
          <p:cNvSpPr>
            <a:spLocks noGrp="1" noChangeArrowheads="1"/>
          </p:cNvSpPr>
          <p:nvPr>
            <p:ph idx="1"/>
          </p:nvPr>
        </p:nvSpPr>
        <p:spPr>
          <a:xfrm>
            <a:off x="179388" y="1844675"/>
            <a:ext cx="8686800" cy="3886200"/>
          </a:xfrm>
        </p:spPr>
        <p:txBody>
          <a:bodyPr>
            <a:normAutofit fontScale="92500" lnSpcReduction="10000"/>
          </a:bodyPr>
          <a:lstStyle/>
          <a:p>
            <a:pPr eaLnBrk="1" hangingPunct="1">
              <a:spcBef>
                <a:spcPct val="0"/>
              </a:spcBef>
              <a:defRPr/>
            </a:pPr>
            <a:r>
              <a:rPr lang="en-GB" sz="2800" smtClean="0"/>
              <a:t>Targeted therapies allow for</a:t>
            </a:r>
            <a:r>
              <a:rPr lang="en-GB" sz="3600" smtClean="0"/>
              <a:t> </a:t>
            </a:r>
            <a:r>
              <a:rPr lang="en-GB" sz="2800" smtClean="0"/>
              <a:t>reduced toxicity and higher levels of treatment success</a:t>
            </a:r>
          </a:p>
          <a:p>
            <a:pPr eaLnBrk="1" hangingPunct="1">
              <a:spcBef>
                <a:spcPct val="0"/>
              </a:spcBef>
              <a:defRPr/>
            </a:pPr>
            <a:r>
              <a:rPr lang="en-GB" sz="2800" smtClean="0"/>
              <a:t>Therapeutic agents designed to act upon specific malignant targets </a:t>
            </a:r>
          </a:p>
          <a:p>
            <a:pPr eaLnBrk="1" hangingPunct="1">
              <a:spcBef>
                <a:spcPct val="0"/>
              </a:spcBef>
              <a:defRPr/>
            </a:pPr>
            <a:r>
              <a:rPr lang="en-GB" sz="2800" smtClean="0"/>
              <a:t>Monoclonal antibodies – often target tumour specific antigens</a:t>
            </a:r>
          </a:p>
          <a:p>
            <a:pPr eaLnBrk="1" hangingPunct="1">
              <a:spcBef>
                <a:spcPct val="0"/>
              </a:spcBef>
              <a:defRPr/>
            </a:pPr>
            <a:r>
              <a:rPr lang="en-GB" sz="2800" smtClean="0"/>
              <a:t>Small molecule inhibitors – often target tyrosine kinases</a:t>
            </a:r>
          </a:p>
          <a:p>
            <a:pPr eaLnBrk="1" hangingPunct="1">
              <a:spcBef>
                <a:spcPct val="0"/>
              </a:spcBef>
              <a:defRPr/>
            </a:pPr>
            <a:r>
              <a:rPr lang="en-GB" sz="2800" smtClean="0"/>
              <a:t>Many 2</a:t>
            </a:r>
            <a:r>
              <a:rPr lang="en-GB" sz="2800" baseline="30000" smtClean="0"/>
              <a:t>nd</a:t>
            </a:r>
            <a:r>
              <a:rPr lang="en-GB" sz="2800" smtClean="0"/>
              <a:t> &amp; 3</a:t>
            </a:r>
            <a:r>
              <a:rPr lang="en-GB" sz="2800" baseline="30000" smtClean="0"/>
              <a:t>rd</a:t>
            </a:r>
            <a:r>
              <a:rPr lang="en-GB" sz="2800" smtClean="0"/>
              <a:t> generation targeted therapies currently being investigated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GB" smtClean="0">
                <a:solidFill>
                  <a:schemeClr val="hlink"/>
                </a:solidFill>
              </a:rPr>
              <a:t>References</a:t>
            </a:r>
          </a:p>
        </p:txBody>
      </p:sp>
      <p:sp>
        <p:nvSpPr>
          <p:cNvPr id="83971" name="Rectangle 3"/>
          <p:cNvSpPr>
            <a:spLocks noGrp="1" noChangeArrowheads="1"/>
          </p:cNvSpPr>
          <p:nvPr>
            <p:ph idx="1"/>
          </p:nvPr>
        </p:nvSpPr>
        <p:spPr/>
        <p:txBody>
          <a:bodyPr/>
          <a:lstStyle/>
          <a:p>
            <a:pPr eaLnBrk="1" hangingPunct="1">
              <a:lnSpc>
                <a:spcPct val="80000"/>
              </a:lnSpc>
              <a:defRPr/>
            </a:pPr>
            <a:r>
              <a:rPr lang="en-GB" sz="2400" smtClean="0"/>
              <a:t>J.S Ross et al Targeted Therapies for Cancer Am J Clin Pathol 122:598-609 (2004)</a:t>
            </a:r>
          </a:p>
          <a:p>
            <a:pPr eaLnBrk="1" hangingPunct="1">
              <a:lnSpc>
                <a:spcPct val="80000"/>
              </a:lnSpc>
              <a:defRPr/>
            </a:pPr>
            <a:r>
              <a:rPr lang="en-GB" sz="2400" smtClean="0"/>
              <a:t>Desany &amp; Zhang Bioinformatics and cancer target discovery DDT Vol9, No18 (2004)</a:t>
            </a:r>
          </a:p>
          <a:p>
            <a:pPr eaLnBrk="1" hangingPunct="1">
              <a:lnSpc>
                <a:spcPct val="80000"/>
              </a:lnSpc>
              <a:defRPr/>
            </a:pPr>
            <a:r>
              <a:rPr lang="en-GB" sz="2400" smtClean="0"/>
              <a:t>J Apperley Mechanism of resistance to Imatinib in CML. Lancet Oncol vol 8:1018-29 (2007)</a:t>
            </a:r>
          </a:p>
          <a:p>
            <a:pPr eaLnBrk="1" hangingPunct="1">
              <a:lnSpc>
                <a:spcPct val="80000"/>
              </a:lnSpc>
              <a:defRPr/>
            </a:pPr>
            <a:r>
              <a:rPr lang="en-GB" sz="2400" smtClean="0"/>
              <a:t>Thomas et al Ph+ ALL a new era of challenges Blood ASH edition (2007)</a:t>
            </a:r>
          </a:p>
          <a:p>
            <a:pPr eaLnBrk="1" hangingPunct="1">
              <a:lnSpc>
                <a:spcPct val="80000"/>
              </a:lnSpc>
              <a:defRPr/>
            </a:pPr>
            <a:r>
              <a:rPr lang="en-GB" sz="2400" smtClean="0"/>
              <a:t>Quintas-Cardama et al Flying under the radar: The new wave of BCR-ABL inhibitors Nature reviews vol 6:834-848 (2007)</a:t>
            </a:r>
          </a:p>
          <a:p>
            <a:pPr eaLnBrk="1" hangingPunct="1">
              <a:lnSpc>
                <a:spcPct val="80000"/>
              </a:lnSpc>
              <a:defRPr/>
            </a:pPr>
            <a:r>
              <a:rPr lang="en-GB" sz="2400" smtClean="0"/>
              <a:t>Utecht &amp; Kolesar. Am J Health Syst Pharm. 2008 Jul 1;65(13):1221-31.</a:t>
            </a:r>
          </a:p>
          <a:p>
            <a:pPr eaLnBrk="1" hangingPunct="1">
              <a:lnSpc>
                <a:spcPct val="80000"/>
              </a:lnSpc>
              <a:defRPr/>
            </a:pPr>
            <a:r>
              <a:rPr lang="en-GB" sz="2400" smtClean="0"/>
              <a:t>Estey E. New drugs in acute myeloid leukemia. Semin Oncol. 2008 Aug;35(4):439-48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GB" smtClean="0">
                <a:solidFill>
                  <a:schemeClr val="hlink"/>
                </a:solidFill>
              </a:rPr>
              <a:t>Cancer as a Target</a:t>
            </a:r>
          </a:p>
        </p:txBody>
      </p:sp>
      <p:sp>
        <p:nvSpPr>
          <p:cNvPr id="39939" name="Rectangle 3"/>
          <p:cNvSpPr>
            <a:spLocks noGrp="1" noChangeArrowheads="1"/>
          </p:cNvSpPr>
          <p:nvPr>
            <p:ph idx="1"/>
          </p:nvPr>
        </p:nvSpPr>
        <p:spPr>
          <a:xfrm>
            <a:off x="179512" y="1773238"/>
            <a:ext cx="8964488" cy="4608512"/>
          </a:xfrm>
        </p:spPr>
        <p:txBody>
          <a:bodyPr>
            <a:normAutofit/>
          </a:bodyPr>
          <a:lstStyle/>
          <a:p>
            <a:pPr eaLnBrk="1" hangingPunct="1">
              <a:lnSpc>
                <a:spcPct val="90000"/>
              </a:lnSpc>
              <a:defRPr/>
            </a:pPr>
            <a:r>
              <a:rPr lang="en-GB" dirty="0" smtClean="0"/>
              <a:t> Characterised by extensive genomic abnormalities:</a:t>
            </a:r>
          </a:p>
          <a:p>
            <a:pPr eaLnBrk="1" hangingPunct="1">
              <a:lnSpc>
                <a:spcPct val="90000"/>
              </a:lnSpc>
              <a:defRPr/>
            </a:pPr>
            <a:r>
              <a:rPr lang="en-GB" dirty="0" smtClean="0"/>
              <a:t> Tumour specific mutations, copy number aberrations, translocations &amp; epigenetic changes</a:t>
            </a:r>
          </a:p>
          <a:p>
            <a:pPr eaLnBrk="1" hangingPunct="1">
              <a:lnSpc>
                <a:spcPct val="90000"/>
              </a:lnSpc>
              <a:defRPr/>
            </a:pPr>
            <a:r>
              <a:rPr lang="en-GB" dirty="0" smtClean="0"/>
              <a:t> Dysregulated apoptosis/cell death, altered cell adhesion/migration, angiogenesis, and cell proliferation</a:t>
            </a:r>
          </a:p>
          <a:p>
            <a:pPr eaLnBrk="1" hangingPunct="1">
              <a:lnSpc>
                <a:spcPct val="90000"/>
              </a:lnSpc>
              <a:defRPr/>
            </a:pPr>
            <a:r>
              <a:rPr lang="en-GB" dirty="0" smtClean="0"/>
              <a:t> Knowledge of oncogenic pathways has lead to </a:t>
            </a:r>
            <a:r>
              <a:rPr lang="en-GB" b="1" dirty="0" smtClean="0"/>
              <a:t>Rational Drug Design</a:t>
            </a:r>
          </a:p>
          <a:p>
            <a:pPr eaLnBrk="1" hangingPunct="1">
              <a:lnSpc>
                <a:spcPct val="90000"/>
              </a:lnSpc>
              <a:buNone/>
              <a:defRPr/>
            </a:pP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GB" smtClean="0">
                <a:solidFill>
                  <a:schemeClr val="hlink"/>
                </a:solidFill>
              </a:rPr>
              <a:t>Categories of Targets</a:t>
            </a:r>
          </a:p>
        </p:txBody>
      </p:sp>
      <p:sp>
        <p:nvSpPr>
          <p:cNvPr id="41987" name="Rectangle 3"/>
          <p:cNvSpPr>
            <a:spLocks noGrp="1" noChangeArrowheads="1"/>
          </p:cNvSpPr>
          <p:nvPr>
            <p:ph idx="1"/>
          </p:nvPr>
        </p:nvSpPr>
        <p:spPr>
          <a:xfrm>
            <a:off x="457200" y="1981200"/>
            <a:ext cx="8435975" cy="3886200"/>
          </a:xfrm>
        </p:spPr>
        <p:txBody>
          <a:bodyPr/>
          <a:lstStyle/>
          <a:p>
            <a:pPr marL="609600" indent="-609600" eaLnBrk="1" hangingPunct="1">
              <a:buFont typeface="Wingdings" pitchFamily="2" charset="2"/>
              <a:buAutoNum type="arabicPeriod"/>
              <a:defRPr/>
            </a:pPr>
            <a:r>
              <a:rPr lang="en-GB" sz="3600" smtClean="0"/>
              <a:t>Cell surface markers &amp; receptors</a:t>
            </a:r>
          </a:p>
          <a:p>
            <a:pPr marL="609600" indent="-609600" eaLnBrk="1" hangingPunct="1">
              <a:buFont typeface="Wingdings" pitchFamily="2" charset="2"/>
              <a:buAutoNum type="arabicPeriod"/>
              <a:defRPr/>
            </a:pPr>
            <a:r>
              <a:rPr lang="en-GB" sz="3600" smtClean="0"/>
              <a:t>Secreted proteins</a:t>
            </a:r>
          </a:p>
          <a:p>
            <a:pPr marL="609600" indent="-609600" eaLnBrk="1" hangingPunct="1">
              <a:buFont typeface="Wingdings" pitchFamily="2" charset="2"/>
              <a:buAutoNum type="arabicPeriod"/>
              <a:defRPr/>
            </a:pPr>
            <a:r>
              <a:rPr lang="en-GB" sz="3600" smtClean="0"/>
              <a:t>Intracellular kinases</a:t>
            </a:r>
          </a:p>
          <a:p>
            <a:pPr marL="609600" indent="-609600" eaLnBrk="1" hangingPunct="1">
              <a:buFont typeface="Wingdings" pitchFamily="2" charset="2"/>
              <a:buAutoNum type="arabicPeriod"/>
              <a:defRPr/>
            </a:pPr>
            <a:r>
              <a:rPr lang="en-GB" sz="3600" smtClean="0"/>
              <a:t>Gene fusion products</a:t>
            </a:r>
          </a:p>
          <a:p>
            <a:pPr marL="609600" indent="-609600" eaLnBrk="1" hangingPunct="1">
              <a:buFont typeface="Wingdings" pitchFamily="2" charset="2"/>
              <a:buAutoNum type="arabicPeriod"/>
              <a:defRPr/>
            </a:pPr>
            <a:r>
              <a:rPr lang="en-GB" sz="3600" smtClean="0"/>
              <a:t>Other targets, eg. Proteasome</a:t>
            </a:r>
            <a:endParaRPr lang="en-GB"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normAutofit fontScale="90000"/>
          </a:bodyPr>
          <a:lstStyle/>
          <a:p>
            <a:pPr eaLnBrk="1" hangingPunct="1">
              <a:defRPr/>
            </a:pPr>
            <a:r>
              <a:rPr lang="en-GB" sz="4000" smtClean="0">
                <a:solidFill>
                  <a:schemeClr val="hlink"/>
                </a:solidFill>
              </a:rPr>
              <a:t>1 .Cell Surface Receptor and </a:t>
            </a:r>
            <a:br>
              <a:rPr lang="en-GB" sz="4000" smtClean="0">
                <a:solidFill>
                  <a:schemeClr val="hlink"/>
                </a:solidFill>
              </a:rPr>
            </a:br>
            <a:r>
              <a:rPr lang="en-GB" sz="4000" smtClean="0">
                <a:solidFill>
                  <a:schemeClr val="hlink"/>
                </a:solidFill>
              </a:rPr>
              <a:t>2. Secreted Protein Targets </a:t>
            </a:r>
          </a:p>
        </p:txBody>
      </p:sp>
      <p:sp>
        <p:nvSpPr>
          <p:cNvPr id="48131" name="Rectangle 3"/>
          <p:cNvSpPr>
            <a:spLocks noGrp="1" noChangeArrowheads="1"/>
          </p:cNvSpPr>
          <p:nvPr>
            <p:ph idx="1"/>
          </p:nvPr>
        </p:nvSpPr>
        <p:spPr>
          <a:xfrm>
            <a:off x="503238" y="1981200"/>
            <a:ext cx="8316912" cy="4876800"/>
          </a:xfrm>
        </p:spPr>
        <p:txBody>
          <a:bodyPr>
            <a:normAutofit/>
          </a:bodyPr>
          <a:lstStyle/>
          <a:p>
            <a:pPr eaLnBrk="1" hangingPunct="1">
              <a:lnSpc>
                <a:spcPct val="90000"/>
              </a:lnSpc>
              <a:defRPr/>
            </a:pPr>
            <a:r>
              <a:rPr lang="en-GB" sz="3600" dirty="0" smtClean="0"/>
              <a:t>Protein – Receptor interaction leads to </a:t>
            </a:r>
            <a:r>
              <a:rPr lang="en-GB" sz="3600" b="1" dirty="0" smtClean="0"/>
              <a:t>signal transduction</a:t>
            </a:r>
          </a:p>
          <a:p>
            <a:pPr eaLnBrk="1" hangingPunct="1">
              <a:lnSpc>
                <a:spcPct val="90000"/>
              </a:lnSpc>
              <a:defRPr/>
            </a:pPr>
            <a:r>
              <a:rPr lang="en-GB" sz="3600" dirty="0" smtClean="0"/>
              <a:t>Involved in intercellular communication (</a:t>
            </a:r>
            <a:r>
              <a:rPr lang="en-GB" sz="3600" dirty="0" smtClean="0">
                <a:solidFill>
                  <a:schemeClr val="hlink"/>
                </a:solidFill>
              </a:rPr>
              <a:t>FLT3</a:t>
            </a:r>
            <a:r>
              <a:rPr lang="en-GB" sz="3600" dirty="0" smtClean="0"/>
              <a:t>) </a:t>
            </a:r>
          </a:p>
          <a:p>
            <a:pPr eaLnBrk="1" hangingPunct="1">
              <a:lnSpc>
                <a:spcPct val="90000"/>
              </a:lnSpc>
              <a:defRPr/>
            </a:pPr>
            <a:r>
              <a:rPr lang="en-GB" sz="3600" dirty="0" smtClean="0"/>
              <a:t>Accessible targets to therapeutic </a:t>
            </a:r>
            <a:r>
              <a:rPr lang="en-GB" sz="3600" b="1" dirty="0" smtClean="0"/>
              <a:t>monoclonal antibodies </a:t>
            </a:r>
            <a:r>
              <a:rPr lang="en-GB" sz="3600" dirty="0" smtClean="0"/>
              <a:t>(</a:t>
            </a:r>
            <a:r>
              <a:rPr lang="en-GB" sz="3600" dirty="0" smtClean="0">
                <a:solidFill>
                  <a:schemeClr val="hlink"/>
                </a:solidFill>
              </a:rPr>
              <a:t>CD20</a:t>
            </a:r>
            <a:r>
              <a:rPr lang="en-GB" sz="3600" dirty="0" smtClean="0"/>
              <a:t>)</a:t>
            </a:r>
          </a:p>
          <a:p>
            <a:pPr eaLnBrk="1" hangingPunct="1">
              <a:lnSpc>
                <a:spcPct val="90000"/>
              </a:lnSpc>
              <a:defRPr/>
            </a:pPr>
            <a:r>
              <a:rPr lang="en-GB" sz="3600" dirty="0" smtClean="0"/>
              <a:t>Typically signal for survival, proliferation &amp; angiogenesis (</a:t>
            </a:r>
            <a:r>
              <a:rPr lang="en-GB" sz="3600" dirty="0" smtClean="0">
                <a:solidFill>
                  <a:schemeClr val="hlink"/>
                </a:solidFill>
              </a:rPr>
              <a:t>VEGF</a:t>
            </a:r>
            <a:r>
              <a:rPr lang="en-GB" sz="36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n-GB" smtClean="0">
                <a:solidFill>
                  <a:schemeClr val="hlink"/>
                </a:solidFill>
              </a:rPr>
              <a:t>3. Protein Kinases</a:t>
            </a:r>
          </a:p>
        </p:txBody>
      </p:sp>
      <p:sp>
        <p:nvSpPr>
          <p:cNvPr id="49155" name="Rectangle 3"/>
          <p:cNvSpPr>
            <a:spLocks noGrp="1" noChangeArrowheads="1"/>
          </p:cNvSpPr>
          <p:nvPr>
            <p:ph idx="1"/>
          </p:nvPr>
        </p:nvSpPr>
        <p:spPr>
          <a:xfrm>
            <a:off x="457200" y="1600200"/>
            <a:ext cx="8229600" cy="5257800"/>
          </a:xfrm>
        </p:spPr>
        <p:txBody>
          <a:bodyPr/>
          <a:lstStyle/>
          <a:p>
            <a:pPr eaLnBrk="1" hangingPunct="1">
              <a:defRPr/>
            </a:pPr>
            <a:r>
              <a:rPr lang="en-GB" smtClean="0"/>
              <a:t>Pivotal players in signal transduction</a:t>
            </a:r>
          </a:p>
          <a:p>
            <a:pPr eaLnBrk="1" hangingPunct="1">
              <a:defRPr/>
            </a:pPr>
            <a:r>
              <a:rPr lang="en-GB" smtClean="0"/>
              <a:t>Provide assayable enzymatic activities for screening small molecule inhibitors</a:t>
            </a:r>
          </a:p>
          <a:p>
            <a:pPr eaLnBrk="1" hangingPunct="1">
              <a:defRPr/>
            </a:pPr>
            <a:r>
              <a:rPr lang="en-GB" smtClean="0"/>
              <a:t>Can be:</a:t>
            </a:r>
          </a:p>
          <a:p>
            <a:pPr lvl="1" eaLnBrk="1" hangingPunct="1">
              <a:defRPr/>
            </a:pPr>
            <a:r>
              <a:rPr lang="en-GB" smtClean="0"/>
              <a:t>Receptor kinases on cell membrane (</a:t>
            </a:r>
            <a:r>
              <a:rPr lang="en-GB" smtClean="0">
                <a:solidFill>
                  <a:schemeClr val="hlink"/>
                </a:solidFill>
              </a:rPr>
              <a:t>FLT3</a:t>
            </a:r>
            <a:r>
              <a:rPr lang="en-GB" smtClean="0"/>
              <a:t>)</a:t>
            </a:r>
          </a:p>
          <a:p>
            <a:pPr lvl="1" eaLnBrk="1" hangingPunct="1">
              <a:defRPr/>
            </a:pPr>
            <a:r>
              <a:rPr lang="en-GB" smtClean="0"/>
              <a:t>Intracellular (</a:t>
            </a:r>
            <a:r>
              <a:rPr lang="en-GB" smtClean="0">
                <a:solidFill>
                  <a:schemeClr val="hlink"/>
                </a:solidFill>
              </a:rPr>
              <a:t>BCR-ABL1</a:t>
            </a:r>
            <a:r>
              <a:rPr lang="en-GB" smtClean="0"/>
              <a:t>)</a:t>
            </a:r>
          </a:p>
          <a:p>
            <a:pPr eaLnBrk="1" hangingPunct="1">
              <a:defRPr/>
            </a:pPr>
            <a:r>
              <a:rPr lang="en-GB" smtClean="0"/>
              <a:t>Phosphorylate key amino acid residues:</a:t>
            </a:r>
          </a:p>
          <a:p>
            <a:pPr lvl="1" eaLnBrk="1" hangingPunct="1">
              <a:defRPr/>
            </a:pPr>
            <a:r>
              <a:rPr lang="en-GB" smtClean="0"/>
              <a:t>Tyrosine kinases (</a:t>
            </a:r>
            <a:r>
              <a:rPr lang="en-GB" smtClean="0">
                <a:solidFill>
                  <a:schemeClr val="hlink"/>
                </a:solidFill>
              </a:rPr>
              <a:t>BCR-ABL1 / SRC-family</a:t>
            </a:r>
            <a:r>
              <a:rPr lang="en-GB" smtClean="0"/>
              <a:t>)</a:t>
            </a:r>
          </a:p>
          <a:p>
            <a:pPr lvl="1" eaLnBrk="1" hangingPunct="1">
              <a:defRPr/>
            </a:pPr>
            <a:r>
              <a:rPr lang="en-GB" smtClean="0"/>
              <a:t>Serine/threonine kinases (</a:t>
            </a:r>
            <a:r>
              <a:rPr lang="en-GB" smtClean="0">
                <a:solidFill>
                  <a:schemeClr val="hlink"/>
                </a:solidFill>
              </a:rPr>
              <a:t>Aurora</a:t>
            </a:r>
            <a:r>
              <a:rPr lang="en-GB" smtClean="0"/>
              <a:t>)</a:t>
            </a:r>
            <a:endParaRPr lang="en-GB"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n-GB" smtClean="0">
                <a:solidFill>
                  <a:schemeClr val="hlink"/>
                </a:solidFill>
              </a:rPr>
              <a:t>4. Gene Fusion Products</a:t>
            </a:r>
          </a:p>
        </p:txBody>
      </p:sp>
      <p:sp>
        <p:nvSpPr>
          <p:cNvPr id="126979" name="Rectangle 3"/>
          <p:cNvSpPr>
            <a:spLocks noGrp="1" noChangeArrowheads="1"/>
          </p:cNvSpPr>
          <p:nvPr>
            <p:ph idx="1"/>
          </p:nvPr>
        </p:nvSpPr>
        <p:spPr/>
        <p:txBody>
          <a:bodyPr/>
          <a:lstStyle/>
          <a:p>
            <a:pPr eaLnBrk="1" hangingPunct="1">
              <a:defRPr/>
            </a:pPr>
            <a:r>
              <a:rPr lang="en-GB" sz="3600" dirty="0" smtClean="0">
                <a:solidFill>
                  <a:schemeClr val="hlink"/>
                </a:solidFill>
              </a:rPr>
              <a:t>BCR-ABL1 - t(9;22)</a:t>
            </a:r>
          </a:p>
          <a:p>
            <a:pPr lvl="1" eaLnBrk="1" hangingPunct="1">
              <a:defRPr/>
            </a:pPr>
            <a:r>
              <a:rPr lang="en-GB" sz="3200" dirty="0" smtClean="0"/>
              <a:t>Also a TK</a:t>
            </a:r>
          </a:p>
          <a:p>
            <a:pPr lvl="1" eaLnBrk="1" hangingPunct="1">
              <a:defRPr/>
            </a:pPr>
            <a:r>
              <a:rPr lang="en-GB" sz="3200" dirty="0" smtClean="0"/>
              <a:t>Other BCR-TK fusion partners</a:t>
            </a:r>
          </a:p>
          <a:p>
            <a:pPr eaLnBrk="1" hangingPunct="1">
              <a:defRPr/>
            </a:pPr>
            <a:r>
              <a:rPr lang="en-GB" sz="3600" dirty="0" smtClean="0">
                <a:solidFill>
                  <a:schemeClr val="hlink"/>
                </a:solidFill>
              </a:rPr>
              <a:t>PML-RAR</a:t>
            </a:r>
            <a:r>
              <a:rPr lang="el-GR" sz="3600" dirty="0" smtClean="0">
                <a:solidFill>
                  <a:schemeClr val="hlink"/>
                </a:solidFill>
              </a:rPr>
              <a:t>α</a:t>
            </a:r>
            <a:r>
              <a:rPr lang="en-GB" sz="3600" dirty="0" smtClean="0">
                <a:solidFill>
                  <a:schemeClr val="hlink"/>
                </a:solidFill>
              </a:rPr>
              <a:t> - t(15;17)</a:t>
            </a:r>
          </a:p>
          <a:p>
            <a:pPr eaLnBrk="1" hangingPunct="1">
              <a:defRPr/>
            </a:pPr>
            <a:endParaRPr lang="en-GB" sz="3600" dirty="0" smtClean="0">
              <a:solidFill>
                <a:schemeClr val="hlink"/>
              </a:solidFill>
            </a:endParaRPr>
          </a:p>
          <a:p>
            <a:pPr eaLnBrk="1" hangingPunct="1">
              <a:defRPr/>
            </a:pPr>
            <a:r>
              <a:rPr lang="en-GB" sz="3600" dirty="0" smtClean="0"/>
              <a:t>Dysregulated / aberrant gene product</a:t>
            </a:r>
          </a:p>
          <a:p>
            <a:pPr eaLnBrk="1" hangingPunct="1">
              <a:defRPr/>
            </a:pPr>
            <a:r>
              <a:rPr lang="en-GB" sz="3600" dirty="0" smtClean="0"/>
              <a:t>Unique to tumour cell</a:t>
            </a:r>
            <a:endParaRPr lang="el-GR"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pPr eaLnBrk="1" hangingPunct="1">
              <a:defRPr/>
            </a:pPr>
            <a:r>
              <a:rPr lang="en-GB" smtClean="0">
                <a:solidFill>
                  <a:schemeClr val="hlink"/>
                </a:solidFill>
              </a:rPr>
              <a:t>5. 26S Proteasome</a:t>
            </a:r>
          </a:p>
        </p:txBody>
      </p:sp>
      <p:sp>
        <p:nvSpPr>
          <p:cNvPr id="129027" name="Rectangle 3"/>
          <p:cNvSpPr>
            <a:spLocks noGrp="1" noChangeArrowheads="1"/>
          </p:cNvSpPr>
          <p:nvPr>
            <p:ph idx="1"/>
          </p:nvPr>
        </p:nvSpPr>
        <p:spPr/>
        <p:txBody>
          <a:bodyPr/>
          <a:lstStyle/>
          <a:p>
            <a:pPr eaLnBrk="1" hangingPunct="1">
              <a:defRPr/>
            </a:pPr>
            <a:r>
              <a:rPr lang="en-GB" dirty="0" smtClean="0"/>
              <a:t>Intracellular protein degradation machinery</a:t>
            </a:r>
          </a:p>
          <a:p>
            <a:pPr eaLnBrk="1" hangingPunct="1">
              <a:defRPr/>
            </a:pPr>
            <a:r>
              <a:rPr lang="en-GB" dirty="0" err="1" smtClean="0"/>
              <a:t>Ubiquitination</a:t>
            </a:r>
            <a:r>
              <a:rPr lang="en-GB" dirty="0" smtClean="0"/>
              <a:t>: tags proteins to be broken down</a:t>
            </a:r>
          </a:p>
          <a:p>
            <a:pPr eaLnBrk="1" hangingPunct="1">
              <a:defRPr/>
            </a:pPr>
            <a:r>
              <a:rPr lang="en-GB" dirty="0" smtClean="0"/>
              <a:t>2 sub-units:</a:t>
            </a:r>
          </a:p>
          <a:p>
            <a:pPr lvl="1" eaLnBrk="1" hangingPunct="1">
              <a:defRPr/>
            </a:pPr>
            <a:r>
              <a:rPr lang="en-GB" dirty="0" smtClean="0"/>
              <a:t>20S core particle (x1)</a:t>
            </a:r>
          </a:p>
          <a:p>
            <a:pPr lvl="1" eaLnBrk="1" hangingPunct="1">
              <a:defRPr/>
            </a:pPr>
            <a:r>
              <a:rPr lang="en-GB" dirty="0" smtClean="0"/>
              <a:t>19S regulatory caps (x2)</a:t>
            </a:r>
          </a:p>
          <a:p>
            <a:pPr eaLnBrk="1" hangingPunct="1">
              <a:defRPr/>
            </a:pPr>
            <a:r>
              <a:rPr lang="en-GB" dirty="0" smtClean="0"/>
              <a:t>Essential component in many cellular functions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6729</TotalTime>
  <Words>2287</Words>
  <Application>Microsoft Office PowerPoint</Application>
  <PresentationFormat>On-screen Show (4:3)</PresentationFormat>
  <Paragraphs>348</Paragraphs>
  <Slides>39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Foundry</vt:lpstr>
      <vt:lpstr>Photo Editor Photo</vt:lpstr>
      <vt:lpstr>Designed drugs: targeted therapeutics</vt:lpstr>
      <vt:lpstr>Targeted therapy, a definition…..</vt:lpstr>
      <vt:lpstr>…in other words</vt:lpstr>
      <vt:lpstr>Cancer as a Target</vt:lpstr>
      <vt:lpstr>Categories of Targets</vt:lpstr>
      <vt:lpstr>1 .Cell Surface Receptor and  2. Secreted Protein Targets </vt:lpstr>
      <vt:lpstr>3. Protein Kinases</vt:lpstr>
      <vt:lpstr>4. Gene Fusion Products</vt:lpstr>
      <vt:lpstr>5. 26S Proteasome</vt:lpstr>
      <vt:lpstr>Catagories of Targeted Therapies</vt:lpstr>
      <vt:lpstr>1.Antibodies</vt:lpstr>
      <vt:lpstr>1.1 ‘Naked’ Antibodies</vt:lpstr>
      <vt:lpstr>PowerPoint Presentation</vt:lpstr>
      <vt:lpstr>1.2 Toxin Conjugated Ab</vt:lpstr>
      <vt:lpstr>Gemtuzumab mode of action</vt:lpstr>
      <vt:lpstr>2.1 Anti-secreted Protein Antibody</vt:lpstr>
      <vt:lpstr>Avastin – Mode of Action</vt:lpstr>
      <vt:lpstr>3. Small Molecule Inhibitors</vt:lpstr>
      <vt:lpstr>3.1 All Trans Retinoic Acid</vt:lpstr>
      <vt:lpstr>APL – BM</vt:lpstr>
      <vt:lpstr>ATRA Mode of Action</vt:lpstr>
      <vt:lpstr>3.2 BCR-ABL1</vt:lpstr>
      <vt:lpstr>PowerPoint Presentation</vt:lpstr>
      <vt:lpstr>PowerPoint Presentation</vt:lpstr>
      <vt:lpstr>PowerPoint Presentation</vt:lpstr>
      <vt:lpstr>PowerPoint Presentation</vt:lpstr>
      <vt:lpstr>Bcr-Abl1 Signalling</vt:lpstr>
      <vt:lpstr>TKI Therapy</vt:lpstr>
      <vt:lpstr>Response with First-Line Imatinib at 60 m. </vt:lpstr>
      <vt:lpstr>BCR-ABL1 TK domain mutations</vt:lpstr>
      <vt:lpstr>Second generation TKIs</vt:lpstr>
      <vt:lpstr>TKIs in ATP Binding Pocket</vt:lpstr>
      <vt:lpstr>3rd Generation TKIs</vt:lpstr>
      <vt:lpstr>3.3 FLT 3 targeted inhibitors</vt:lpstr>
      <vt:lpstr>FLT3 Mutations</vt:lpstr>
      <vt:lpstr>3.4 Proteasome Inhibitor</vt:lpstr>
      <vt:lpstr>Bortezomib Mode of Action</vt:lpstr>
      <vt:lpstr>Conclusions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Shiel, Nuala</dc:creator>
  <cp:lastModifiedBy>Shiel, Nuala</cp:lastModifiedBy>
  <cp:revision>165</cp:revision>
  <dcterms:created xsi:type="dcterms:W3CDTF">1601-01-01T00:00:00Z</dcterms:created>
  <dcterms:modified xsi:type="dcterms:W3CDTF">2012-11-22T11:16:31Z</dcterms:modified>
</cp:coreProperties>
</file>