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1" r:id="rId1"/>
  </p:sldMasterIdLst>
  <p:handoutMasterIdLst>
    <p:handoutMasterId r:id="rId47"/>
  </p:handoutMasterIdLst>
  <p:sldIdLst>
    <p:sldId id="256" r:id="rId2"/>
    <p:sldId id="307" r:id="rId3"/>
    <p:sldId id="301" r:id="rId4"/>
    <p:sldId id="312" r:id="rId5"/>
    <p:sldId id="311" r:id="rId6"/>
    <p:sldId id="257" r:id="rId7"/>
    <p:sldId id="327" r:id="rId8"/>
    <p:sldId id="314" r:id="rId9"/>
    <p:sldId id="258" r:id="rId10"/>
    <p:sldId id="259" r:id="rId11"/>
    <p:sldId id="329" r:id="rId12"/>
    <p:sldId id="330" r:id="rId13"/>
    <p:sldId id="331" r:id="rId14"/>
    <p:sldId id="332" r:id="rId15"/>
    <p:sldId id="333" r:id="rId16"/>
    <p:sldId id="300" r:id="rId17"/>
    <p:sldId id="260" r:id="rId18"/>
    <p:sldId id="313" r:id="rId19"/>
    <p:sldId id="285" r:id="rId20"/>
    <p:sldId id="287" r:id="rId21"/>
    <p:sldId id="262" r:id="rId22"/>
    <p:sldId id="289" r:id="rId23"/>
    <p:sldId id="290" r:id="rId24"/>
    <p:sldId id="315" r:id="rId25"/>
    <p:sldId id="264" r:id="rId26"/>
    <p:sldId id="291" r:id="rId27"/>
    <p:sldId id="316" r:id="rId28"/>
    <p:sldId id="323" r:id="rId29"/>
    <p:sldId id="317" r:id="rId30"/>
    <p:sldId id="318" r:id="rId31"/>
    <p:sldId id="320" r:id="rId32"/>
    <p:sldId id="321" r:id="rId33"/>
    <p:sldId id="265" r:id="rId34"/>
    <p:sldId id="324" r:id="rId35"/>
    <p:sldId id="267" r:id="rId36"/>
    <p:sldId id="268" r:id="rId37"/>
    <p:sldId id="271" r:id="rId38"/>
    <p:sldId id="299" r:id="rId39"/>
    <p:sldId id="275" r:id="rId40"/>
    <p:sldId id="305" r:id="rId41"/>
    <p:sldId id="310" r:id="rId42"/>
    <p:sldId id="281" r:id="rId43"/>
    <p:sldId id="325" r:id="rId44"/>
    <p:sldId id="297" r:id="rId45"/>
    <p:sldId id="32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A50021"/>
    <a:srgbClr val="000000"/>
    <a:srgbClr val="3366FF"/>
    <a:srgbClr val="0066FF"/>
    <a:srgbClr val="FF3300"/>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p:cViewPr>
        <p:scale>
          <a:sx n="50" d="100"/>
          <a:sy n="50" d="100"/>
        </p:scale>
        <p:origin x="-804"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eaLnBrk="0" hangingPunct="0">
              <a:defRPr sz="1200">
                <a:latin typeface="Times New Roman" pitchFamily="18" charset="0"/>
              </a:defRPr>
            </a:lvl1pPr>
          </a:lstStyle>
          <a:p>
            <a:endParaRPr lang="en-US"/>
          </a:p>
        </p:txBody>
      </p:sp>
      <p:sp>
        <p:nvSpPr>
          <p:cNvPr id="522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522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522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129EFBBB-D748-483B-BA8C-513EC7420A4C}" type="slidenum">
              <a:rPr lang="en-US"/>
              <a:pPr/>
              <a:t>‹#›</a:t>
            </a:fld>
            <a:endParaRPr lang="en-US"/>
          </a:p>
        </p:txBody>
      </p:sp>
    </p:spTree>
    <p:extLst>
      <p:ext uri="{BB962C8B-B14F-4D97-AF65-F5344CB8AC3E}">
        <p14:creationId xmlns:p14="http://schemas.microsoft.com/office/powerpoint/2010/main" val="11675953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4866" name="Group 2"/>
          <p:cNvGrpSpPr>
            <a:grpSpLocks/>
          </p:cNvGrpSpPr>
          <p:nvPr/>
        </p:nvGrpSpPr>
        <p:grpSpPr bwMode="auto">
          <a:xfrm>
            <a:off x="0" y="0"/>
            <a:ext cx="9144000" cy="6858000"/>
            <a:chOff x="0" y="0"/>
            <a:chExt cx="5760" cy="4320"/>
          </a:xfrm>
        </p:grpSpPr>
        <p:sp>
          <p:nvSpPr>
            <p:cNvPr id="164867"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400">
                <a:latin typeface="Times New Roman" pitchFamily="18" charset="0"/>
              </a:endParaRPr>
            </a:p>
          </p:txBody>
        </p:sp>
        <p:sp>
          <p:nvSpPr>
            <p:cNvPr id="164868"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GB" sz="2400">
                <a:latin typeface="Times New Roman" pitchFamily="18" charset="0"/>
              </a:endParaRPr>
            </a:p>
          </p:txBody>
        </p:sp>
        <p:grpSp>
          <p:nvGrpSpPr>
            <p:cNvPr id="164869" name="Group 5"/>
            <p:cNvGrpSpPr>
              <a:grpSpLocks/>
            </p:cNvGrpSpPr>
            <p:nvPr/>
          </p:nvGrpSpPr>
          <p:grpSpPr bwMode="auto">
            <a:xfrm>
              <a:off x="0" y="672"/>
              <a:ext cx="1806" cy="1989"/>
              <a:chOff x="0" y="672"/>
              <a:chExt cx="1806" cy="1989"/>
            </a:xfrm>
          </p:grpSpPr>
          <p:sp>
            <p:nvSpPr>
              <p:cNvPr id="164870"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GB" sz="2400">
                  <a:latin typeface="Times New Roman" pitchFamily="18" charset="0"/>
                </a:endParaRPr>
              </a:p>
            </p:txBody>
          </p:sp>
          <p:sp>
            <p:nvSpPr>
              <p:cNvPr id="164871"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GB" sz="2400">
                  <a:latin typeface="Times New Roman" pitchFamily="18" charset="0"/>
                </a:endParaRPr>
              </a:p>
            </p:txBody>
          </p:sp>
          <p:sp>
            <p:nvSpPr>
              <p:cNvPr id="164872"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GB" sz="2400">
                  <a:latin typeface="Times New Roman" pitchFamily="18" charset="0"/>
                </a:endParaRPr>
              </a:p>
            </p:txBody>
          </p:sp>
          <p:sp>
            <p:nvSpPr>
              <p:cNvPr id="164873"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GB" sz="2400">
                  <a:latin typeface="Times New Roman" pitchFamily="18" charset="0"/>
                </a:endParaRPr>
              </a:p>
            </p:txBody>
          </p:sp>
          <p:sp>
            <p:nvSpPr>
              <p:cNvPr id="164874"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GB" sz="2400">
                  <a:latin typeface="Times New Roman" pitchFamily="18" charset="0"/>
                </a:endParaRPr>
              </a:p>
            </p:txBody>
          </p:sp>
          <p:sp>
            <p:nvSpPr>
              <p:cNvPr id="164875"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GB" sz="2400">
                  <a:latin typeface="Times New Roman" pitchFamily="18" charset="0"/>
                </a:endParaRPr>
              </a:p>
            </p:txBody>
          </p:sp>
          <p:sp>
            <p:nvSpPr>
              <p:cNvPr id="164876"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GB" sz="2400">
                  <a:latin typeface="Times New Roman" pitchFamily="18" charset="0"/>
                </a:endParaRPr>
              </a:p>
            </p:txBody>
          </p:sp>
          <p:sp>
            <p:nvSpPr>
              <p:cNvPr id="164877"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GB" sz="2400">
                  <a:latin typeface="Times New Roman" pitchFamily="18" charset="0"/>
                </a:endParaRPr>
              </a:p>
            </p:txBody>
          </p:sp>
          <p:sp>
            <p:nvSpPr>
              <p:cNvPr id="164878"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GB" sz="2400">
                  <a:latin typeface="Times New Roman" pitchFamily="18" charset="0"/>
                </a:endParaRPr>
              </a:p>
            </p:txBody>
          </p:sp>
          <p:sp>
            <p:nvSpPr>
              <p:cNvPr id="164879"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GB" sz="2400">
                  <a:latin typeface="Times New Roman" pitchFamily="18" charset="0"/>
                </a:endParaRPr>
              </a:p>
            </p:txBody>
          </p:sp>
        </p:grpSp>
      </p:grpSp>
      <p:sp>
        <p:nvSpPr>
          <p:cNvPr id="164880" name="Rectangle 16"/>
          <p:cNvSpPr>
            <a:spLocks noGrp="1" noChangeArrowheads="1"/>
          </p:cNvSpPr>
          <p:nvPr>
            <p:ph type="dt" sz="half" idx="2"/>
          </p:nvPr>
        </p:nvSpPr>
        <p:spPr>
          <a:xfrm>
            <a:off x="457200" y="6248400"/>
            <a:ext cx="2133600" cy="457200"/>
          </a:xfrm>
        </p:spPr>
        <p:txBody>
          <a:bodyPr/>
          <a:lstStyle>
            <a:lvl1pPr>
              <a:defRPr/>
            </a:lvl1pPr>
          </a:lstStyle>
          <a:p>
            <a:endParaRPr lang="en-GB"/>
          </a:p>
        </p:txBody>
      </p:sp>
      <p:sp>
        <p:nvSpPr>
          <p:cNvPr id="164881" name="Rectangle 17"/>
          <p:cNvSpPr>
            <a:spLocks noGrp="1" noChangeArrowheads="1"/>
          </p:cNvSpPr>
          <p:nvPr>
            <p:ph type="ftr" sz="quarter" idx="3"/>
          </p:nvPr>
        </p:nvSpPr>
        <p:spPr/>
        <p:txBody>
          <a:bodyPr/>
          <a:lstStyle>
            <a:lvl1pPr>
              <a:defRPr/>
            </a:lvl1pPr>
          </a:lstStyle>
          <a:p>
            <a:endParaRPr lang="en-GB"/>
          </a:p>
        </p:txBody>
      </p:sp>
      <p:sp>
        <p:nvSpPr>
          <p:cNvPr id="164882" name="Rectangle 18"/>
          <p:cNvSpPr>
            <a:spLocks noGrp="1" noChangeArrowheads="1"/>
          </p:cNvSpPr>
          <p:nvPr>
            <p:ph type="sldNum" sz="quarter" idx="4"/>
          </p:nvPr>
        </p:nvSpPr>
        <p:spPr/>
        <p:txBody>
          <a:bodyPr/>
          <a:lstStyle>
            <a:lvl1pPr>
              <a:defRPr/>
            </a:lvl1pPr>
          </a:lstStyle>
          <a:p>
            <a:fld id="{8DD3D3AD-F7CB-4E4D-9B3B-4D7FD5D3736C}" type="slidenum">
              <a:rPr lang="en-GB"/>
              <a:pPr/>
              <a:t>‹#›</a:t>
            </a:fld>
            <a:endParaRPr lang="en-GB"/>
          </a:p>
        </p:txBody>
      </p:sp>
      <p:sp>
        <p:nvSpPr>
          <p:cNvPr id="16488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GB"/>
              <a:t>Click to edit Master title style</a:t>
            </a:r>
          </a:p>
        </p:txBody>
      </p:sp>
      <p:sp>
        <p:nvSpPr>
          <p:cNvPr id="16488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654A517D-702A-4576-AB82-9E76B4A89FA1}" type="slidenum">
              <a:rPr lang="en-GB"/>
              <a:pPr/>
              <a:t>‹#›</a:t>
            </a:fld>
            <a:endParaRPr lang="en-GB"/>
          </a:p>
        </p:txBody>
      </p:sp>
      <p:sp>
        <p:nvSpPr>
          <p:cNvPr id="6" name="Date Placeholder 5"/>
          <p:cNvSpPr>
            <a:spLocks noGrp="1"/>
          </p:cNvSpPr>
          <p:nvPr>
            <p:ph type="dt" sz="half" idx="12"/>
          </p:nvPr>
        </p:nvSpPr>
        <p:spPr/>
        <p:txBody>
          <a:bodyPr/>
          <a:lstStyle>
            <a:lvl1pPr>
              <a:defRPr/>
            </a:lvl1p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F50F7984-65DC-4AC4-8CD1-E028C9FE5038}" type="slidenum">
              <a:rPr lang="en-GB"/>
              <a:pPr/>
              <a:t>‹#›</a:t>
            </a:fld>
            <a:endParaRPr lang="en-GB"/>
          </a:p>
        </p:txBody>
      </p:sp>
      <p:sp>
        <p:nvSpPr>
          <p:cNvPr id="6" name="Date Placeholder 5"/>
          <p:cNvSpPr>
            <a:spLocks noGrp="1"/>
          </p:cNvSpPr>
          <p:nvPr>
            <p:ph type="dt" sz="half" idx="12"/>
          </p:nvPr>
        </p:nvSpPr>
        <p:spPr/>
        <p:txBody>
          <a:bodyPr/>
          <a:lstStyle>
            <a:lvl1pPr>
              <a:defRPr/>
            </a:lvl1p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03B029E0-C10E-41A2-87BF-EAF76C689607}" type="slidenum">
              <a:rPr lang="en-GB"/>
              <a:pPr/>
              <a:t>‹#›</a:t>
            </a:fld>
            <a:endParaRPr lang="en-GB"/>
          </a:p>
        </p:txBody>
      </p:sp>
      <p:sp>
        <p:nvSpPr>
          <p:cNvPr id="6" name="Date Placeholder 5"/>
          <p:cNvSpPr>
            <a:spLocks noGrp="1"/>
          </p:cNvSpPr>
          <p:nvPr>
            <p:ph type="dt" sz="half" idx="12"/>
          </p:nvPr>
        </p:nvSpPr>
        <p:spPr/>
        <p:txBody>
          <a:bodyPr/>
          <a:lstStyle>
            <a:lvl1pPr>
              <a:defRPr/>
            </a:lvl1p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E753C71A-C5F0-48F0-ADDA-A6174D4379D2}" type="slidenum">
              <a:rPr lang="en-GB"/>
              <a:pPr/>
              <a:t>‹#›</a:t>
            </a:fld>
            <a:endParaRPr lang="en-GB"/>
          </a:p>
        </p:txBody>
      </p:sp>
      <p:sp>
        <p:nvSpPr>
          <p:cNvPr id="6" name="Date Placeholder 5"/>
          <p:cNvSpPr>
            <a:spLocks noGrp="1"/>
          </p:cNvSpPr>
          <p:nvPr>
            <p:ph type="dt" sz="half" idx="12"/>
          </p:nvPr>
        </p:nvSpPr>
        <p:spPr/>
        <p:txBody>
          <a:bodyPr/>
          <a:lstStyle>
            <a:lvl1pPr>
              <a:defRPr/>
            </a:lvl1p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F215E434-C1BB-47BE-8B20-C90210A0948D}" type="slidenum">
              <a:rPr lang="en-GB"/>
              <a:pPr/>
              <a:t>‹#›</a:t>
            </a:fld>
            <a:endParaRPr lang="en-GB"/>
          </a:p>
        </p:txBody>
      </p:sp>
      <p:sp>
        <p:nvSpPr>
          <p:cNvPr id="7" name="Date Placeholder 6"/>
          <p:cNvSpPr>
            <a:spLocks noGrp="1"/>
          </p:cNvSpPr>
          <p:nvPr>
            <p:ph type="dt" sz="half" idx="12"/>
          </p:nvPr>
        </p:nvSpPr>
        <p:spPr/>
        <p:txBody>
          <a:bodyPr/>
          <a:lstStyle>
            <a:lvl1pPr>
              <a:defRPr/>
            </a:lvl1p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p>
        </p:txBody>
      </p:sp>
      <p:sp>
        <p:nvSpPr>
          <p:cNvPr id="8" name="Slide Number Placeholder 7"/>
          <p:cNvSpPr>
            <a:spLocks noGrp="1"/>
          </p:cNvSpPr>
          <p:nvPr>
            <p:ph type="sldNum" sz="quarter" idx="11"/>
          </p:nvPr>
        </p:nvSpPr>
        <p:spPr/>
        <p:txBody>
          <a:bodyPr/>
          <a:lstStyle>
            <a:lvl1pPr>
              <a:defRPr/>
            </a:lvl1pPr>
          </a:lstStyle>
          <a:p>
            <a:fld id="{47779757-4625-4935-AC97-0C8A5E3D3DDB}" type="slidenum">
              <a:rPr lang="en-GB"/>
              <a:pPr/>
              <a:t>‹#›</a:t>
            </a:fld>
            <a:endParaRPr lang="en-GB"/>
          </a:p>
        </p:txBody>
      </p:sp>
      <p:sp>
        <p:nvSpPr>
          <p:cNvPr id="9" name="Date Placeholder 8"/>
          <p:cNvSpPr>
            <a:spLocks noGrp="1"/>
          </p:cNvSpPr>
          <p:nvPr>
            <p:ph type="dt" sz="half" idx="12"/>
          </p:nvPr>
        </p:nvSpPr>
        <p:spPr/>
        <p:txBody>
          <a:bodyPr/>
          <a:lstStyle>
            <a:lvl1pPr>
              <a:defRPr/>
            </a:lvl1p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p>
        </p:txBody>
      </p:sp>
      <p:sp>
        <p:nvSpPr>
          <p:cNvPr id="4" name="Slide Number Placeholder 3"/>
          <p:cNvSpPr>
            <a:spLocks noGrp="1"/>
          </p:cNvSpPr>
          <p:nvPr>
            <p:ph type="sldNum" sz="quarter" idx="11"/>
          </p:nvPr>
        </p:nvSpPr>
        <p:spPr/>
        <p:txBody>
          <a:bodyPr/>
          <a:lstStyle>
            <a:lvl1pPr>
              <a:defRPr/>
            </a:lvl1pPr>
          </a:lstStyle>
          <a:p>
            <a:fld id="{7B0CB58F-90F5-4C0C-B38A-16896F2FB6BD}" type="slidenum">
              <a:rPr lang="en-GB"/>
              <a:pPr/>
              <a:t>‹#›</a:t>
            </a:fld>
            <a:endParaRPr lang="en-GB"/>
          </a:p>
        </p:txBody>
      </p:sp>
      <p:sp>
        <p:nvSpPr>
          <p:cNvPr id="5" name="Date Placeholder 4"/>
          <p:cNvSpPr>
            <a:spLocks noGrp="1"/>
          </p:cNvSpPr>
          <p:nvPr>
            <p:ph type="dt" sz="half" idx="12"/>
          </p:nvPr>
        </p:nvSpPr>
        <p:spPr/>
        <p:txBody>
          <a:bodyPr/>
          <a:lstStyle>
            <a:lvl1pPr>
              <a:defRPr/>
            </a:lvl1p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3A3C5822-4C2A-4349-B244-65F559E7756D}" type="slidenum">
              <a:rPr lang="en-GB"/>
              <a:pPr/>
              <a:t>‹#›</a:t>
            </a:fld>
            <a:endParaRPr lang="en-GB"/>
          </a:p>
        </p:txBody>
      </p:sp>
      <p:sp>
        <p:nvSpPr>
          <p:cNvPr id="4" name="Date Placeholder 3"/>
          <p:cNvSpPr>
            <a:spLocks noGrp="1"/>
          </p:cNvSpPr>
          <p:nvPr>
            <p:ph type="dt" sz="half" idx="12"/>
          </p:nvPr>
        </p:nvSpPr>
        <p:spPr/>
        <p:txBody>
          <a:bodyPr/>
          <a:lstStyle>
            <a:lvl1pPr>
              <a:defRPr/>
            </a:lvl1p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F05AB0EB-AF2E-4C46-A82A-8628366778B0}" type="slidenum">
              <a:rPr lang="en-GB"/>
              <a:pPr/>
              <a:t>‹#›</a:t>
            </a:fld>
            <a:endParaRPr lang="en-GB"/>
          </a:p>
        </p:txBody>
      </p:sp>
      <p:sp>
        <p:nvSpPr>
          <p:cNvPr id="7" name="Date Placeholder 6"/>
          <p:cNvSpPr>
            <a:spLocks noGrp="1"/>
          </p:cNvSpPr>
          <p:nvPr>
            <p:ph type="dt" sz="half" idx="12"/>
          </p:nvPr>
        </p:nvSpPr>
        <p:spPr/>
        <p:txBody>
          <a:bodyPr/>
          <a:lstStyle>
            <a:lvl1pPr>
              <a:defRPr/>
            </a:lvl1p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F989F41B-BF5E-4F6A-93DA-70CEE538922B}" type="slidenum">
              <a:rPr lang="en-GB"/>
              <a:pPr/>
              <a:t>‹#›</a:t>
            </a:fld>
            <a:endParaRPr lang="en-GB"/>
          </a:p>
        </p:txBody>
      </p:sp>
      <p:sp>
        <p:nvSpPr>
          <p:cNvPr id="7" name="Date Placeholder 6"/>
          <p:cNvSpPr>
            <a:spLocks noGrp="1"/>
          </p:cNvSpPr>
          <p:nvPr>
            <p:ph type="dt" sz="half" idx="12"/>
          </p:nvPr>
        </p:nvSpPr>
        <p:spPr/>
        <p:txBody>
          <a:bodyPr/>
          <a:lstStyle>
            <a:lvl1pPr>
              <a:defRPr/>
            </a:lvl1p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GB"/>
          </a:p>
        </p:txBody>
      </p:sp>
      <p:sp>
        <p:nvSpPr>
          <p:cNvPr id="16384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3CFD0F5A-5A32-40B6-8935-A560778E6AC5}" type="slidenum">
              <a:rPr lang="en-GB"/>
              <a:pPr/>
              <a:t>‹#›</a:t>
            </a:fld>
            <a:endParaRPr lang="en-GB"/>
          </a:p>
        </p:txBody>
      </p:sp>
      <p:grpSp>
        <p:nvGrpSpPr>
          <p:cNvPr id="163844" name="Group 4"/>
          <p:cNvGrpSpPr>
            <a:grpSpLocks/>
          </p:cNvGrpSpPr>
          <p:nvPr/>
        </p:nvGrpSpPr>
        <p:grpSpPr bwMode="auto">
          <a:xfrm>
            <a:off x="0" y="0"/>
            <a:ext cx="9144000" cy="546100"/>
            <a:chOff x="0" y="0"/>
            <a:chExt cx="5760" cy="344"/>
          </a:xfrm>
        </p:grpSpPr>
        <p:sp>
          <p:nvSpPr>
            <p:cNvPr id="16384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400">
                <a:latin typeface="Times New Roman" pitchFamily="18" charset="0"/>
              </a:endParaRPr>
            </a:p>
          </p:txBody>
        </p:sp>
        <p:sp>
          <p:nvSpPr>
            <p:cNvPr id="16384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GB" sz="2400">
                <a:latin typeface="Times New Roman" pitchFamily="18" charset="0"/>
              </a:endParaRPr>
            </a:p>
          </p:txBody>
        </p:sp>
        <p:sp>
          <p:nvSpPr>
            <p:cNvPr id="16384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16384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16384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16385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16385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GB" sz="2400">
                <a:latin typeface="Times New Roman" pitchFamily="18" charset="0"/>
              </a:endParaRPr>
            </a:p>
          </p:txBody>
        </p:sp>
        <p:sp>
          <p:nvSpPr>
            <p:cNvPr id="16385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16385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GB">
                <a:solidFill>
                  <a:schemeClr val="accent2"/>
                </a:solidFill>
              </a:endParaRPr>
            </a:p>
          </p:txBody>
        </p:sp>
      </p:grpSp>
      <p:sp>
        <p:nvSpPr>
          <p:cNvPr id="163854"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63855"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85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cs typeface="Arial" charset="0"/>
        </a:defRPr>
      </a:lvl2pPr>
      <a:lvl3pPr algn="l" rtl="0" fontAlgn="base">
        <a:spcBef>
          <a:spcPct val="0"/>
        </a:spcBef>
        <a:spcAft>
          <a:spcPct val="0"/>
        </a:spcAft>
        <a:defRPr sz="4400">
          <a:solidFill>
            <a:schemeClr val="tx1"/>
          </a:solidFill>
          <a:latin typeface="Arial" charset="0"/>
          <a:cs typeface="Arial" charset="0"/>
        </a:defRPr>
      </a:lvl3pPr>
      <a:lvl4pPr algn="l" rtl="0" fontAlgn="base">
        <a:spcBef>
          <a:spcPct val="0"/>
        </a:spcBef>
        <a:spcAft>
          <a:spcPct val="0"/>
        </a:spcAft>
        <a:defRPr sz="4400">
          <a:solidFill>
            <a:schemeClr val="tx1"/>
          </a:solidFill>
          <a:latin typeface="Arial" charset="0"/>
          <a:cs typeface="Arial" charset="0"/>
        </a:defRPr>
      </a:lvl4pPr>
      <a:lvl5pPr algn="l" rtl="0" fontAlgn="base">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nature.com/nrn/journal/v8/n3/full/nrn2054.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ncbi.nlm.nih.gov/entrez/query.fcgi?cmd=Retrieve&amp;db=PubMed&amp;list_uids=12424190&amp;dopt=Abstrac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7544" y="692696"/>
            <a:ext cx="8157592" cy="1656184"/>
          </a:xfrm>
        </p:spPr>
        <p:txBody>
          <a:bodyPr/>
          <a:lstStyle/>
          <a:p>
            <a:pPr algn="ctr"/>
            <a:r>
              <a:rPr lang="en-GB" sz="5400" dirty="0" smtClean="0"/>
              <a:t>The pathobiology of multiple myeloma</a:t>
            </a:r>
            <a:endParaRPr lang="en-GB" sz="5400" dirty="0"/>
          </a:p>
        </p:txBody>
      </p:sp>
      <p:sp>
        <p:nvSpPr>
          <p:cNvPr id="2051" name="Rectangle 3"/>
          <p:cNvSpPr>
            <a:spLocks noGrp="1" noChangeArrowheads="1"/>
          </p:cNvSpPr>
          <p:nvPr>
            <p:ph type="subTitle" idx="4294967295"/>
          </p:nvPr>
        </p:nvSpPr>
        <p:spPr>
          <a:xfrm>
            <a:off x="0" y="2514600"/>
            <a:ext cx="6400800" cy="3124200"/>
          </a:xfrm>
        </p:spPr>
        <p:txBody>
          <a:bodyPr/>
          <a:lstStyle/>
          <a:p>
            <a:pPr marL="0" indent="0"/>
            <a:endParaRPr lang="en-GB" sz="3400"/>
          </a:p>
          <a:p>
            <a:pPr marL="0" indent="0"/>
            <a:endParaRPr lang="en-GB" sz="3400"/>
          </a:p>
        </p:txBody>
      </p:sp>
      <p:pic>
        <p:nvPicPr>
          <p:cNvPr id="2053" name="Picture 5"/>
          <p:cNvPicPr>
            <a:picLocks noChangeAspect="1" noChangeArrowheads="1"/>
          </p:cNvPicPr>
          <p:nvPr/>
        </p:nvPicPr>
        <p:blipFill>
          <a:blip r:embed="rId2"/>
          <a:srcRect/>
          <a:stretch>
            <a:fillRect/>
          </a:stretch>
        </p:blipFill>
        <p:spPr bwMode="auto">
          <a:xfrm>
            <a:off x="0" y="2565400"/>
            <a:ext cx="4648200" cy="30480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a:srcRect/>
          <a:stretch>
            <a:fillRect/>
          </a:stretch>
        </p:blipFill>
        <p:spPr bwMode="auto">
          <a:xfrm>
            <a:off x="4664075" y="2565400"/>
            <a:ext cx="4479925" cy="2986088"/>
          </a:xfrm>
          <a:prstGeom prst="rect">
            <a:avLst/>
          </a:prstGeom>
          <a:noFill/>
          <a:ln w="9525">
            <a:noFill/>
            <a:miter lim="800000"/>
            <a:headEnd/>
            <a:tailEnd/>
          </a:ln>
          <a:effectLst/>
        </p:spPr>
      </p:pic>
      <p:sp>
        <p:nvSpPr>
          <p:cNvPr id="2055" name="Text Box 7"/>
          <p:cNvSpPr txBox="1">
            <a:spLocks noChangeArrowheads="1"/>
          </p:cNvSpPr>
          <p:nvPr/>
        </p:nvSpPr>
        <p:spPr bwMode="auto">
          <a:xfrm>
            <a:off x="2627784" y="5634515"/>
            <a:ext cx="3961929" cy="984885"/>
          </a:xfrm>
          <a:prstGeom prst="rect">
            <a:avLst/>
          </a:prstGeom>
          <a:noFill/>
          <a:ln w="9525">
            <a:noFill/>
            <a:miter lim="800000"/>
            <a:headEnd/>
            <a:tailEnd/>
          </a:ln>
          <a:effectLst/>
        </p:spPr>
        <p:txBody>
          <a:bodyPr wrap="square" anchor="ctr">
            <a:spAutoFit/>
          </a:bodyPr>
          <a:lstStyle/>
          <a:p>
            <a:pPr algn="ctr" eaLnBrk="0" hangingPunct="0">
              <a:spcBef>
                <a:spcPct val="50000"/>
              </a:spcBef>
            </a:pPr>
            <a:r>
              <a:rPr lang="en-US" sz="2800" dirty="0">
                <a:latin typeface="+mn-lt"/>
              </a:rPr>
              <a:t>Dr Saad Abdalla </a:t>
            </a:r>
          </a:p>
          <a:p>
            <a:pPr algn="ctr" eaLnBrk="0" hangingPunct="0">
              <a:spcBef>
                <a:spcPct val="50000"/>
              </a:spcBef>
            </a:pPr>
            <a:r>
              <a:rPr lang="en-US" sz="2000" dirty="0">
                <a:latin typeface="+mn-lt"/>
              </a:rPr>
              <a:t>BSc Module </a:t>
            </a:r>
            <a:r>
              <a:rPr lang="en-US" sz="2000" dirty="0" smtClean="0">
                <a:latin typeface="+mn-lt"/>
              </a:rPr>
              <a:t>2  2012</a:t>
            </a:r>
            <a:endParaRPr lang="en-US" sz="20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sz="3600"/>
              <a:t>Membrane markers of myeloma cells: 1. universal markers of plasma cells</a:t>
            </a:r>
            <a:endParaRPr lang="en-GB" sz="4000"/>
          </a:p>
        </p:txBody>
      </p:sp>
      <p:sp>
        <p:nvSpPr>
          <p:cNvPr id="6147" name="Rectangle 3"/>
          <p:cNvSpPr>
            <a:spLocks noGrp="1" noChangeArrowheads="1"/>
          </p:cNvSpPr>
          <p:nvPr>
            <p:ph type="body" idx="1"/>
          </p:nvPr>
        </p:nvSpPr>
        <p:spPr/>
        <p:txBody>
          <a:bodyPr/>
          <a:lstStyle/>
          <a:p>
            <a:pPr>
              <a:buFont typeface="Wingdings" pitchFamily="2" charset="2"/>
              <a:buNone/>
            </a:pPr>
            <a:endParaRPr lang="en-GB" sz="3600" b="1"/>
          </a:p>
          <a:p>
            <a:r>
              <a:rPr lang="en-GB" sz="3600" b="1"/>
              <a:t>High level CD 38 expression  </a:t>
            </a:r>
          </a:p>
          <a:p>
            <a:pPr lvl="1"/>
            <a:r>
              <a:rPr lang="en-GB" sz="1600" b="1"/>
              <a:t>(</a:t>
            </a:r>
            <a:r>
              <a:rPr lang="en-US" sz="1600"/>
              <a:t>Type II integral membrane glycoprotein no significant homology to known molecules, </a:t>
            </a:r>
            <a:r>
              <a:rPr lang="en-US" sz="1800"/>
              <a:t>Plasma cells, thymocytes, activated T-cells).</a:t>
            </a:r>
            <a:endParaRPr lang="en-GB" sz="3200" b="1"/>
          </a:p>
          <a:p>
            <a:r>
              <a:rPr lang="en-GB" sz="3600" b="1"/>
              <a:t>Syndican-1 CD138 expression</a:t>
            </a:r>
          </a:p>
          <a:p>
            <a:pPr lvl="1"/>
            <a:r>
              <a:rPr lang="en-GB" sz="1600" b="1"/>
              <a:t>An adhesion molecule of the heparan sulphate family</a:t>
            </a:r>
          </a:p>
          <a:p>
            <a:pPr>
              <a:buClr>
                <a:schemeClr val="tx1"/>
              </a:buClr>
              <a:buFont typeface="Wingdings" pitchFamily="2" charset="2"/>
              <a:buNone/>
            </a:pPr>
            <a:endParaRPr lang="en-GB" sz="4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lgn="ctr"/>
            <a:r>
              <a:rPr lang="en-GB" sz="3600"/>
              <a:t>2. Markers associated with malignant phenotype</a:t>
            </a:r>
          </a:p>
        </p:txBody>
      </p:sp>
      <p:sp>
        <p:nvSpPr>
          <p:cNvPr id="171011" name="Rectangle 3"/>
          <p:cNvSpPr>
            <a:spLocks noGrp="1" noChangeArrowheads="1"/>
          </p:cNvSpPr>
          <p:nvPr>
            <p:ph type="body" idx="1"/>
          </p:nvPr>
        </p:nvSpPr>
        <p:spPr/>
        <p:txBody>
          <a:bodyPr/>
          <a:lstStyle/>
          <a:p>
            <a:r>
              <a:rPr lang="en-GB" b="1"/>
              <a:t>Aberrant expression of</a:t>
            </a:r>
          </a:p>
          <a:p>
            <a:pPr lvl="1">
              <a:buClr>
                <a:schemeClr val="tx1"/>
              </a:buClr>
              <a:buFontTx/>
              <a:buChar char="*"/>
            </a:pPr>
            <a:r>
              <a:rPr lang="en-GB" b="1"/>
              <a:t>CD 56 Adhesion molecule( : N-CAM</a:t>
            </a:r>
          </a:p>
          <a:p>
            <a:pPr lvl="2">
              <a:buClr>
                <a:schemeClr val="tx1"/>
              </a:buClr>
              <a:buFontTx/>
              <a:buChar char="*"/>
            </a:pPr>
            <a:r>
              <a:rPr lang="en-GB" b="1"/>
              <a:t>Lost in PCL and extramedulary plasmacytomas</a:t>
            </a:r>
          </a:p>
          <a:p>
            <a:pPr lvl="2">
              <a:buClr>
                <a:schemeClr val="tx1"/>
              </a:buClr>
              <a:buFontTx/>
              <a:buChar char="*"/>
            </a:pPr>
            <a:r>
              <a:rPr lang="en-GB" b="1"/>
              <a:t>Interacts with osteoblasts</a:t>
            </a:r>
          </a:p>
          <a:p>
            <a:pPr lvl="1">
              <a:buClr>
                <a:schemeClr val="tx1"/>
              </a:buClr>
              <a:buFontTx/>
              <a:buChar char="*"/>
            </a:pPr>
            <a:r>
              <a:rPr lang="en-GB" b="1"/>
              <a:t>CD 28: T-cell specific marker (48%)</a:t>
            </a:r>
          </a:p>
          <a:p>
            <a:pPr lvl="2">
              <a:buClr>
                <a:schemeClr val="tx1"/>
              </a:buClr>
              <a:buFontTx/>
              <a:buChar char="*"/>
            </a:pPr>
            <a:r>
              <a:rPr lang="en-GB" b="1"/>
              <a:t>Not associated with growth or survival</a:t>
            </a:r>
          </a:p>
          <a:p>
            <a:pPr lvl="2">
              <a:buClr>
                <a:schemeClr val="tx1"/>
              </a:buClr>
              <a:buFontTx/>
              <a:buChar char="*"/>
            </a:pPr>
            <a:r>
              <a:rPr lang="en-GB" b="1"/>
              <a:t>Chemokine release</a:t>
            </a:r>
          </a:p>
          <a:p>
            <a:pPr lvl="2">
              <a:buClr>
                <a:schemeClr val="tx1"/>
              </a:buClr>
              <a:buFontTx/>
              <a:buChar char="*"/>
            </a:pPr>
            <a:r>
              <a:rPr lang="en-GB" b="1"/>
              <a:t>Increased expression with relapses</a:t>
            </a:r>
          </a:p>
          <a:p>
            <a:pPr lvl="2">
              <a:buClr>
                <a:schemeClr val="tx1"/>
              </a:buClr>
              <a:buFontTx/>
              <a:buChar char="*"/>
            </a:pPr>
            <a:endParaRPr lang="en-GB" b="1"/>
          </a:p>
          <a:p>
            <a:pPr lvl="1">
              <a:buClr>
                <a:schemeClr val="tx1"/>
              </a:buClr>
              <a:buFontTx/>
              <a:buChar char="*"/>
            </a:pPr>
            <a:endParaRPr lang="en-GB" sz="3200" b="1"/>
          </a:p>
          <a:p>
            <a:endParaRPr lang="en-GB"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lgn="ctr"/>
            <a:r>
              <a:rPr lang="en-GB" sz="3600"/>
              <a:t>3. Markers present in normal PC but absent in MM cells</a:t>
            </a:r>
          </a:p>
        </p:txBody>
      </p:sp>
      <p:sp>
        <p:nvSpPr>
          <p:cNvPr id="172035" name="Rectangle 3"/>
          <p:cNvSpPr>
            <a:spLocks noGrp="1" noChangeArrowheads="1"/>
          </p:cNvSpPr>
          <p:nvPr>
            <p:ph type="body" idx="1"/>
          </p:nvPr>
        </p:nvSpPr>
        <p:spPr/>
        <p:txBody>
          <a:bodyPr/>
          <a:lstStyle/>
          <a:p>
            <a:pPr lvl="1">
              <a:lnSpc>
                <a:spcPct val="90000"/>
              </a:lnSpc>
              <a:buClr>
                <a:schemeClr val="tx1"/>
              </a:buClr>
              <a:buFontTx/>
              <a:buChar char="*"/>
            </a:pPr>
            <a:r>
              <a:rPr lang="en-GB" sz="3200" b="1"/>
              <a:t>B cell : CD 19 weakly expressed in normal PC but not expressed in majority of MM cells</a:t>
            </a:r>
          </a:p>
          <a:p>
            <a:pPr lvl="1">
              <a:lnSpc>
                <a:spcPct val="90000"/>
              </a:lnSpc>
              <a:buClr>
                <a:schemeClr val="tx1"/>
              </a:buClr>
              <a:buFontTx/>
              <a:buChar char="*"/>
            </a:pPr>
            <a:r>
              <a:rPr lang="en-GB" sz="3200" b="1"/>
              <a:t>Cd27: memory marker, found in most normal PC but lost in about 50% of MM. Expression associated wit better prognosis. Also lost with disease progression</a:t>
            </a:r>
          </a:p>
          <a:p>
            <a:pPr>
              <a:lnSpc>
                <a:spcPct val="90000"/>
              </a:lnSpc>
            </a:pP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lgn="ctr"/>
            <a:r>
              <a:rPr lang="en-GB" sz="2800" b="1"/>
              <a:t>4. Markers associated with poor prognosis: under-expression of CD45 and over-expression of CD221 (IGF-1R)</a:t>
            </a:r>
          </a:p>
        </p:txBody>
      </p:sp>
      <p:sp>
        <p:nvSpPr>
          <p:cNvPr id="173059" name="Rectangle 3"/>
          <p:cNvSpPr>
            <a:spLocks noGrp="1" noChangeArrowheads="1"/>
          </p:cNvSpPr>
          <p:nvPr>
            <p:ph type="body" idx="1"/>
          </p:nvPr>
        </p:nvSpPr>
        <p:spPr/>
        <p:txBody>
          <a:bodyPr/>
          <a:lstStyle/>
          <a:p>
            <a:pPr>
              <a:lnSpc>
                <a:spcPct val="90000"/>
              </a:lnSpc>
            </a:pPr>
            <a:r>
              <a:rPr lang="en-GB"/>
              <a:t>CD45 pan leucocyte marker (tyrosine phosphatase)</a:t>
            </a:r>
          </a:p>
          <a:p>
            <a:pPr lvl="1">
              <a:lnSpc>
                <a:spcPct val="90000"/>
              </a:lnSpc>
            </a:pPr>
            <a:r>
              <a:rPr lang="en-GB"/>
              <a:t>Absent in mature PC</a:t>
            </a:r>
          </a:p>
          <a:p>
            <a:pPr lvl="1">
              <a:lnSpc>
                <a:spcPct val="90000"/>
              </a:lnSpc>
            </a:pPr>
            <a:r>
              <a:rPr lang="en-GB"/>
              <a:t>Strong expression associated with IL-6 dependant growth</a:t>
            </a:r>
          </a:p>
          <a:p>
            <a:pPr lvl="1">
              <a:lnSpc>
                <a:spcPct val="90000"/>
              </a:lnSpc>
            </a:pPr>
            <a:r>
              <a:rPr lang="en-GB"/>
              <a:t>Expressed strongly on proliferating cells but not mature plasma cells</a:t>
            </a:r>
          </a:p>
          <a:p>
            <a:pPr lvl="1">
              <a:lnSpc>
                <a:spcPct val="90000"/>
              </a:lnSpc>
            </a:pPr>
            <a:r>
              <a:rPr lang="en-GB"/>
              <a:t>Impairs activation of AKT pathway by IGF-1</a:t>
            </a:r>
          </a:p>
          <a:p>
            <a:pPr>
              <a:lnSpc>
                <a:spcPct val="90000"/>
              </a:lnSpc>
            </a:pP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GB" sz="4000"/>
              <a:t>CD45- cells usually over-express CD221</a:t>
            </a:r>
          </a:p>
        </p:txBody>
      </p:sp>
      <p:sp>
        <p:nvSpPr>
          <p:cNvPr id="174083" name="Rectangle 3"/>
          <p:cNvSpPr>
            <a:spLocks noGrp="1" noChangeArrowheads="1"/>
          </p:cNvSpPr>
          <p:nvPr>
            <p:ph type="body" idx="1"/>
          </p:nvPr>
        </p:nvSpPr>
        <p:spPr/>
        <p:txBody>
          <a:bodyPr/>
          <a:lstStyle/>
          <a:p>
            <a:r>
              <a:rPr lang="en-GB"/>
              <a:t>Unimpeded activation of AKT pathway by IGF-1/IGF-1R</a:t>
            </a:r>
          </a:p>
          <a:p>
            <a:r>
              <a:rPr lang="en-GB"/>
              <a:t>Associated with increased PC proliferation and worse prognosis</a:t>
            </a:r>
          </a:p>
          <a:p>
            <a:r>
              <a:rPr lang="en-GB"/>
              <a:t>Associated with t(4;14) see later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GB" sz="4000"/>
              <a:t>Membrane markers, morphology and cytogenetic correlations</a:t>
            </a:r>
          </a:p>
        </p:txBody>
      </p:sp>
      <p:sp>
        <p:nvSpPr>
          <p:cNvPr id="175107" name="Rectangle 3"/>
          <p:cNvSpPr>
            <a:spLocks noGrp="1" noChangeArrowheads="1"/>
          </p:cNvSpPr>
          <p:nvPr>
            <p:ph type="body" idx="1"/>
          </p:nvPr>
        </p:nvSpPr>
        <p:spPr/>
        <p:txBody>
          <a:bodyPr/>
          <a:lstStyle/>
          <a:p>
            <a:pPr>
              <a:lnSpc>
                <a:spcPct val="80000"/>
              </a:lnSpc>
            </a:pPr>
            <a:r>
              <a:rPr lang="en-GB" sz="2400"/>
              <a:t>CD20+ (14%), CD19+ (2.5%) mutually exclusive in MM associated with </a:t>
            </a:r>
          </a:p>
          <a:p>
            <a:pPr lvl="1">
              <a:lnSpc>
                <a:spcPct val="80000"/>
              </a:lnSpc>
            </a:pPr>
            <a:r>
              <a:rPr lang="en-GB" sz="2000"/>
              <a:t>lymphoplasmacytic or small plasma cell morphology</a:t>
            </a:r>
          </a:p>
          <a:p>
            <a:pPr lvl="1">
              <a:lnSpc>
                <a:spcPct val="80000"/>
              </a:lnSpc>
            </a:pPr>
            <a:r>
              <a:rPr lang="en-GB" sz="2000"/>
              <a:t>Good prognosis</a:t>
            </a:r>
          </a:p>
          <a:p>
            <a:pPr lvl="1">
              <a:lnSpc>
                <a:spcPct val="80000"/>
              </a:lnSpc>
            </a:pPr>
            <a:r>
              <a:rPr lang="en-GB" sz="2000"/>
              <a:t>Diploid with t(11;14)</a:t>
            </a:r>
          </a:p>
          <a:p>
            <a:pPr>
              <a:lnSpc>
                <a:spcPct val="80000"/>
              </a:lnSpc>
            </a:pPr>
            <a:r>
              <a:rPr lang="en-GB" sz="2400"/>
              <a:t>CD19-CD20-CD27-</a:t>
            </a:r>
          </a:p>
          <a:p>
            <a:pPr lvl="1">
              <a:lnSpc>
                <a:spcPct val="80000"/>
              </a:lnSpc>
            </a:pPr>
            <a:r>
              <a:rPr lang="en-GB" sz="2000"/>
              <a:t>Associated with blastic morphology</a:t>
            </a:r>
          </a:p>
          <a:p>
            <a:pPr lvl="1">
              <a:lnSpc>
                <a:spcPct val="80000"/>
              </a:lnSpc>
            </a:pPr>
            <a:r>
              <a:rPr lang="en-GB" sz="2000"/>
              <a:t>Poor prognosis</a:t>
            </a:r>
          </a:p>
          <a:p>
            <a:pPr lvl="1">
              <a:lnSpc>
                <a:spcPct val="80000"/>
              </a:lnSpc>
            </a:pPr>
            <a:r>
              <a:rPr lang="en-GB" sz="2000"/>
              <a:t>Associated with t(4;14) or (14;16)</a:t>
            </a:r>
          </a:p>
          <a:p>
            <a:pPr>
              <a:lnSpc>
                <a:spcPct val="80000"/>
              </a:lnSpc>
            </a:pPr>
            <a:r>
              <a:rPr lang="en-GB" sz="2400"/>
              <a:t>CD117+ associated with indolent myeloma and favourable prognosis</a:t>
            </a:r>
          </a:p>
          <a:p>
            <a:pPr>
              <a:lnSpc>
                <a:spcPct val="80000"/>
              </a:lnSpc>
            </a:pPr>
            <a:endParaRPr lang="en-GB"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r>
              <a:rPr lang="en-US"/>
              <a:t>Myeloma cytogenetics</a:t>
            </a:r>
          </a:p>
        </p:txBody>
      </p:sp>
      <p:sp>
        <p:nvSpPr>
          <p:cNvPr id="59395" name="Rectangle 1027"/>
          <p:cNvSpPr>
            <a:spLocks noGrp="1" noChangeArrowheads="1"/>
          </p:cNvSpPr>
          <p:nvPr>
            <p:ph type="body" idx="1"/>
          </p:nvPr>
        </p:nvSpPr>
        <p:spPr/>
        <p:txBody>
          <a:bodyPr/>
          <a:lstStyle/>
          <a:p>
            <a:r>
              <a:rPr lang="en-US"/>
              <a:t>Difficulties because the majority of plasma cells have a slow turnover</a:t>
            </a:r>
          </a:p>
          <a:p>
            <a:r>
              <a:rPr lang="en-US"/>
              <a:t>Exclude abnormalities associated with MDS</a:t>
            </a:r>
          </a:p>
          <a:p>
            <a:r>
              <a:rPr lang="en-US"/>
              <a:t>Conventional metaphase cytogenetics yield lower rates of positivity</a:t>
            </a:r>
          </a:p>
          <a:p>
            <a:r>
              <a:rPr lang="en-US"/>
              <a:t>Interphase FISH higher rates of detection but needs to be targeted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sz="2800"/>
              <a:t>Tumour cell-associated genetic abnormalities in MM and MGUS: conventional karyotyping</a:t>
            </a:r>
            <a:endParaRPr lang="en-GB"/>
          </a:p>
        </p:txBody>
      </p:sp>
      <p:sp>
        <p:nvSpPr>
          <p:cNvPr id="7171" name="Rectangle 3"/>
          <p:cNvSpPr>
            <a:spLocks noGrp="1" noChangeArrowheads="1"/>
          </p:cNvSpPr>
          <p:nvPr>
            <p:ph type="body" idx="1"/>
          </p:nvPr>
        </p:nvSpPr>
        <p:spPr/>
        <p:txBody>
          <a:bodyPr/>
          <a:lstStyle/>
          <a:p>
            <a:pPr>
              <a:lnSpc>
                <a:spcPct val="90000"/>
              </a:lnSpc>
            </a:pPr>
            <a:r>
              <a:rPr lang="en-GB" sz="2800"/>
              <a:t>Abnormal karyotype found in 30-50% of cases and increases with stage.</a:t>
            </a:r>
          </a:p>
          <a:p>
            <a:pPr>
              <a:lnSpc>
                <a:spcPct val="90000"/>
              </a:lnSpc>
            </a:pPr>
            <a:r>
              <a:rPr lang="en-GB" sz="2800"/>
              <a:t>Numeric changes: hyperdiploidy (60%), pseudodiploidy and hypodiploidy(15-20%)</a:t>
            </a:r>
          </a:p>
          <a:p>
            <a:pPr>
              <a:lnSpc>
                <a:spcPct val="90000"/>
              </a:lnSpc>
            </a:pPr>
            <a:r>
              <a:rPr lang="en-GB" sz="2800"/>
              <a:t>Complex karyotypes frequent and increase in advanced disease: Karyotypic instability</a:t>
            </a:r>
          </a:p>
          <a:p>
            <a:pPr>
              <a:lnSpc>
                <a:spcPct val="90000"/>
              </a:lnSpc>
            </a:pPr>
            <a:r>
              <a:rPr lang="en-GB" sz="2800"/>
              <a:t>Most common numeric changes: </a:t>
            </a:r>
            <a:r>
              <a:rPr lang="en-GB" sz="1800" b="1"/>
              <a:t>monosomy 13</a:t>
            </a:r>
            <a:r>
              <a:rPr lang="en-GB" sz="2800" b="1"/>
              <a:t>,</a:t>
            </a:r>
            <a:r>
              <a:rPr lang="en-GB" sz="1800" b="1"/>
              <a:t> trisomy 3,5,7,9,11,15,19.</a:t>
            </a:r>
          </a:p>
          <a:p>
            <a:pPr>
              <a:lnSpc>
                <a:spcPct val="90000"/>
              </a:lnSpc>
            </a:pPr>
            <a:r>
              <a:rPr lang="en-GB" sz="2800"/>
              <a:t>Also found in MGUS to lesser extent</a:t>
            </a:r>
          </a:p>
          <a:p>
            <a:pPr>
              <a:lnSpc>
                <a:spcPct val="90000"/>
              </a:lnSpc>
            </a:pPr>
            <a:r>
              <a:rPr lang="en-GB" sz="2400"/>
              <a:t>Better detection rates using FISH and other more sensitive techniques</a:t>
            </a:r>
            <a:endParaRPr lang="en-GB" sz="2800"/>
          </a:p>
          <a:p>
            <a:pPr>
              <a:lnSpc>
                <a:spcPct val="90000"/>
              </a:lnSpc>
            </a:pPr>
            <a:endParaRPr lang="en-GB"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pPr algn="ctr"/>
            <a:r>
              <a:rPr lang="en-GB" sz="4000"/>
              <a:t>Cytogenetic abnormalities in MM</a:t>
            </a:r>
            <a:br>
              <a:rPr lang="en-GB" sz="4000"/>
            </a:br>
            <a:r>
              <a:rPr lang="en-GB" sz="2400"/>
              <a:t>Diploid: usually IgH locus involved or hyperdiploid</a:t>
            </a:r>
            <a:br>
              <a:rPr lang="en-GB" sz="2400"/>
            </a:br>
            <a:endParaRPr lang="en-GB" sz="2400"/>
          </a:p>
        </p:txBody>
      </p:sp>
      <p:sp>
        <p:nvSpPr>
          <p:cNvPr id="80901" name="Rectangle 5"/>
          <p:cNvSpPr>
            <a:spLocks noGrp="1" noChangeArrowheads="1"/>
          </p:cNvSpPr>
          <p:nvPr>
            <p:ph type="body" sz="half" idx="1"/>
          </p:nvPr>
        </p:nvSpPr>
        <p:spPr>
          <a:xfrm>
            <a:off x="457200" y="1981200"/>
            <a:ext cx="4035425" cy="3886200"/>
          </a:xfrm>
        </p:spPr>
        <p:txBody>
          <a:bodyPr/>
          <a:lstStyle/>
          <a:p>
            <a:r>
              <a:rPr lang="en-GB"/>
              <a:t>Primary</a:t>
            </a:r>
          </a:p>
          <a:p>
            <a:pPr lvl="1"/>
            <a:r>
              <a:rPr lang="en-GB"/>
              <a:t>Early</a:t>
            </a:r>
          </a:p>
          <a:p>
            <a:pPr lvl="1"/>
            <a:r>
              <a:rPr lang="en-GB"/>
              <a:t>B cell specific</a:t>
            </a:r>
          </a:p>
          <a:p>
            <a:pPr lvl="1"/>
            <a:r>
              <a:rPr lang="en-GB"/>
              <a:t>switch or J region</a:t>
            </a:r>
          </a:p>
          <a:p>
            <a:pPr lvl="1"/>
            <a:r>
              <a:rPr lang="en-GB"/>
              <a:t>Ig  locus</a:t>
            </a:r>
          </a:p>
          <a:p>
            <a:pPr lvl="1"/>
            <a:r>
              <a:rPr lang="en-GB"/>
              <a:t>Present in MGUS</a:t>
            </a:r>
          </a:p>
          <a:p>
            <a:pPr lvl="1"/>
            <a:r>
              <a:rPr lang="en-GB"/>
              <a:t>Simple abnormality</a:t>
            </a:r>
          </a:p>
          <a:p>
            <a:pPr lvl="1"/>
            <a:endParaRPr lang="en-GB"/>
          </a:p>
        </p:txBody>
      </p:sp>
      <p:sp>
        <p:nvSpPr>
          <p:cNvPr id="80902" name="Rectangle 6"/>
          <p:cNvSpPr>
            <a:spLocks noGrp="1" noChangeArrowheads="1"/>
          </p:cNvSpPr>
          <p:nvPr>
            <p:ph type="body" sz="half" idx="2"/>
          </p:nvPr>
        </p:nvSpPr>
        <p:spPr>
          <a:xfrm>
            <a:off x="4651375" y="1981200"/>
            <a:ext cx="4035425" cy="3886200"/>
          </a:xfrm>
        </p:spPr>
        <p:txBody>
          <a:bodyPr/>
          <a:lstStyle/>
          <a:p>
            <a:r>
              <a:rPr lang="en-GB"/>
              <a:t>Secondary	</a:t>
            </a:r>
          </a:p>
          <a:p>
            <a:pPr lvl="1"/>
            <a:r>
              <a:rPr lang="en-GB"/>
              <a:t>Late</a:t>
            </a:r>
          </a:p>
          <a:p>
            <a:pPr lvl="1"/>
            <a:r>
              <a:rPr lang="en-GB"/>
              <a:t>Not B cell specific</a:t>
            </a:r>
          </a:p>
          <a:p>
            <a:pPr lvl="1"/>
            <a:r>
              <a:rPr lang="en-GB"/>
              <a:t>Not usual</a:t>
            </a:r>
          </a:p>
          <a:p>
            <a:pPr lvl="1"/>
            <a:r>
              <a:rPr lang="en-GB"/>
              <a:t>Less often</a:t>
            </a:r>
          </a:p>
          <a:p>
            <a:pPr lvl="1"/>
            <a:r>
              <a:rPr lang="en-GB"/>
              <a:t>Rare</a:t>
            </a:r>
          </a:p>
          <a:p>
            <a:pPr lvl="1"/>
            <a:r>
              <a:rPr lang="en-GB"/>
              <a:t>Complex</a:t>
            </a:r>
          </a:p>
        </p:txBody>
      </p:sp>
      <p:sp>
        <p:nvSpPr>
          <p:cNvPr id="80903" name="Text Box 7"/>
          <p:cNvSpPr txBox="1">
            <a:spLocks noChangeArrowheads="1"/>
          </p:cNvSpPr>
          <p:nvPr/>
        </p:nvSpPr>
        <p:spPr bwMode="auto">
          <a:xfrm>
            <a:off x="900113" y="5516563"/>
            <a:ext cx="7272337" cy="366712"/>
          </a:xfrm>
          <a:prstGeom prst="rect">
            <a:avLst/>
          </a:prstGeom>
          <a:noFill/>
          <a:ln w="9525">
            <a:noFill/>
            <a:miter lim="800000"/>
            <a:headEnd/>
            <a:tailEnd/>
          </a:ln>
          <a:effectLst/>
        </p:spPr>
        <p:txBody>
          <a:bodyPr>
            <a:spAutoFit/>
          </a:bodyPr>
          <a:lstStyle/>
          <a:p>
            <a:pPr>
              <a:spcBef>
                <a:spcPct val="50000"/>
              </a:spcBef>
            </a:pP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The 14q32 locus</a:t>
            </a:r>
          </a:p>
        </p:txBody>
      </p:sp>
      <p:pic>
        <p:nvPicPr>
          <p:cNvPr id="37891" name="Picture 3"/>
          <p:cNvPicPr>
            <a:picLocks noGrp="1" noChangeAspect="1" noChangeArrowheads="1"/>
          </p:cNvPicPr>
          <p:nvPr>
            <p:ph type="body" idx="1"/>
          </p:nvPr>
        </p:nvPicPr>
        <p:blipFill>
          <a:blip r:embed="rId2"/>
          <a:srcRect/>
          <a:stretch>
            <a:fillRect/>
          </a:stretch>
        </p:blipFill>
        <p:spPr>
          <a:xfrm>
            <a:off x="468313" y="1557338"/>
            <a:ext cx="8229600" cy="4525962"/>
          </a:xfrm>
        </p:spPr>
      </p:pic>
      <p:sp>
        <p:nvSpPr>
          <p:cNvPr id="37892" name="Line 4"/>
          <p:cNvSpPr>
            <a:spLocks noChangeShapeType="1"/>
          </p:cNvSpPr>
          <p:nvPr/>
        </p:nvSpPr>
        <p:spPr bwMode="auto">
          <a:xfrm flipH="1">
            <a:off x="7667625" y="3500438"/>
            <a:ext cx="360363" cy="0"/>
          </a:xfrm>
          <a:prstGeom prst="line">
            <a:avLst/>
          </a:prstGeom>
          <a:noFill/>
          <a:ln w="57150">
            <a:solidFill>
              <a:srgbClr val="333300"/>
            </a:solidFill>
            <a:round/>
            <a:headEnd/>
            <a:tailEnd type="triangle" w="med" len="med"/>
          </a:ln>
          <a:effectLst/>
        </p:spPr>
        <p:txBody>
          <a:bodyPr wrap="none" anchor="ctr"/>
          <a:lstStyle/>
          <a:p>
            <a:endParaRPr lang="en-GB"/>
          </a:p>
        </p:txBody>
      </p:sp>
      <p:sp>
        <p:nvSpPr>
          <p:cNvPr id="37893" name="Text Box 5"/>
          <p:cNvSpPr txBox="1">
            <a:spLocks noChangeArrowheads="1"/>
          </p:cNvSpPr>
          <p:nvPr/>
        </p:nvSpPr>
        <p:spPr bwMode="auto">
          <a:xfrm>
            <a:off x="8135938" y="3357563"/>
            <a:ext cx="1008062" cy="396875"/>
          </a:xfrm>
          <a:prstGeom prst="rect">
            <a:avLst/>
          </a:prstGeom>
          <a:noFill/>
          <a:ln w="9525">
            <a:noFill/>
            <a:miter lim="800000"/>
            <a:headEnd/>
            <a:tailEnd/>
          </a:ln>
          <a:effectLst/>
        </p:spPr>
        <p:txBody>
          <a:bodyPr>
            <a:spAutoFit/>
          </a:bodyPr>
          <a:lstStyle/>
          <a:p>
            <a:pPr>
              <a:spcBef>
                <a:spcPct val="50000"/>
              </a:spcBef>
            </a:pPr>
            <a:r>
              <a:rPr lang="en-GB" sz="1000">
                <a:solidFill>
                  <a:srgbClr val="000000"/>
                </a:solidFill>
              </a:rPr>
              <a:t>VDJ recombinase</a:t>
            </a:r>
          </a:p>
        </p:txBody>
      </p:sp>
      <p:sp>
        <p:nvSpPr>
          <p:cNvPr id="37894" name="Line 6"/>
          <p:cNvSpPr>
            <a:spLocks noChangeShapeType="1"/>
          </p:cNvSpPr>
          <p:nvPr/>
        </p:nvSpPr>
        <p:spPr bwMode="auto">
          <a:xfrm flipH="1">
            <a:off x="7740650" y="2997200"/>
            <a:ext cx="431800" cy="0"/>
          </a:xfrm>
          <a:prstGeom prst="line">
            <a:avLst/>
          </a:prstGeom>
          <a:noFill/>
          <a:ln w="57150">
            <a:solidFill>
              <a:srgbClr val="000000"/>
            </a:solidFill>
            <a:round/>
            <a:headEnd/>
            <a:tailEnd type="triangle" w="med" len="med"/>
          </a:ln>
          <a:effectLst/>
        </p:spPr>
        <p:txBody>
          <a:bodyPr wrap="none" anchor="ctr"/>
          <a:lstStyle/>
          <a:p>
            <a:endParaRPr lang="en-GB"/>
          </a:p>
        </p:txBody>
      </p:sp>
      <p:sp>
        <p:nvSpPr>
          <p:cNvPr id="37895" name="Text Box 7"/>
          <p:cNvSpPr txBox="1">
            <a:spLocks noChangeArrowheads="1"/>
          </p:cNvSpPr>
          <p:nvPr/>
        </p:nvSpPr>
        <p:spPr bwMode="auto">
          <a:xfrm>
            <a:off x="8280400" y="2852738"/>
            <a:ext cx="863600" cy="274637"/>
          </a:xfrm>
          <a:prstGeom prst="rect">
            <a:avLst/>
          </a:prstGeom>
          <a:noFill/>
          <a:ln w="9525">
            <a:noFill/>
            <a:miter lim="800000"/>
            <a:headEnd/>
            <a:tailEnd/>
          </a:ln>
          <a:effectLst/>
        </p:spPr>
        <p:txBody>
          <a:bodyPr>
            <a:spAutoFit/>
          </a:bodyPr>
          <a:lstStyle/>
          <a:p>
            <a:pPr>
              <a:spcBef>
                <a:spcPct val="50000"/>
              </a:spcBef>
            </a:pPr>
            <a:r>
              <a:rPr lang="en-GB" sz="1200" b="1">
                <a:solidFill>
                  <a:srgbClr val="000000"/>
                </a:solidFill>
              </a:rPr>
              <a:t>Switch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Purpose of lecture</a:t>
            </a:r>
          </a:p>
        </p:txBody>
      </p:sp>
      <p:sp>
        <p:nvSpPr>
          <p:cNvPr id="70659" name="Rectangle 3"/>
          <p:cNvSpPr>
            <a:spLocks noGrp="1" noChangeArrowheads="1"/>
          </p:cNvSpPr>
          <p:nvPr>
            <p:ph type="body" idx="1"/>
          </p:nvPr>
        </p:nvSpPr>
        <p:spPr/>
        <p:txBody>
          <a:bodyPr/>
          <a:lstStyle/>
          <a:p>
            <a:pPr>
              <a:lnSpc>
                <a:spcPct val="80000"/>
              </a:lnSpc>
            </a:pPr>
            <a:r>
              <a:rPr lang="en-US" sz="2800"/>
              <a:t>To explain the various aspects of plasma cell tumours including:</a:t>
            </a:r>
          </a:p>
          <a:p>
            <a:pPr lvl="2">
              <a:lnSpc>
                <a:spcPct val="80000"/>
              </a:lnSpc>
            </a:pPr>
            <a:r>
              <a:rPr lang="en-GB" sz="2000"/>
              <a:t>The origin and phenotype of the myeloma cell and t</a:t>
            </a:r>
            <a:r>
              <a:rPr lang="en-US" sz="2000"/>
              <a:t>he cell compartment in which oncogenic events develop: </a:t>
            </a:r>
          </a:p>
          <a:p>
            <a:pPr lvl="2">
              <a:lnSpc>
                <a:spcPct val="80000"/>
              </a:lnSpc>
            </a:pPr>
            <a:r>
              <a:rPr lang="en-US" sz="2000"/>
              <a:t>The genetic events that lead to clonal selection: </a:t>
            </a:r>
            <a:r>
              <a:rPr lang="en-GB" sz="2000"/>
              <a:t>Chromosomal and gene translocations</a:t>
            </a:r>
            <a:endParaRPr lang="en-US" sz="2000"/>
          </a:p>
          <a:p>
            <a:pPr lvl="2">
              <a:lnSpc>
                <a:spcPct val="80000"/>
              </a:lnSpc>
            </a:pPr>
            <a:r>
              <a:rPr lang="en-US" sz="2000"/>
              <a:t>The emerging role of cyclin D activation in MM</a:t>
            </a:r>
          </a:p>
          <a:p>
            <a:pPr lvl="2">
              <a:lnSpc>
                <a:spcPct val="80000"/>
              </a:lnSpc>
            </a:pPr>
            <a:r>
              <a:rPr lang="en-GB" sz="2000"/>
              <a:t>Myeloma growth : the role of stroma, cytokines 		and adhesion molecules </a:t>
            </a:r>
          </a:p>
          <a:p>
            <a:pPr lvl="2">
              <a:lnSpc>
                <a:spcPct val="80000"/>
              </a:lnSpc>
            </a:pPr>
            <a:r>
              <a:rPr lang="en-US" sz="2000"/>
              <a:t>The multistep evolution of this group of disorders from asymptomatic conditions to symptomatic but treatment responsive disease to ultimate stromal independence and drug resistance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200"/>
              <a:t>Illegitimate recombination at the 14q32 locus in PCDs (After Avet-Loiseau IFM)</a:t>
            </a:r>
            <a:endParaRPr lang="en-US"/>
          </a:p>
        </p:txBody>
      </p:sp>
      <p:sp>
        <p:nvSpPr>
          <p:cNvPr id="39939" name="Rectangle 3"/>
          <p:cNvSpPr>
            <a:spLocks noGrp="1" noChangeArrowheads="1"/>
          </p:cNvSpPr>
          <p:nvPr>
            <p:ph type="body" idx="1"/>
          </p:nvPr>
        </p:nvSpPr>
        <p:spPr/>
        <p:txBody>
          <a:bodyPr/>
          <a:lstStyle/>
          <a:p>
            <a:pPr>
              <a:lnSpc>
                <a:spcPct val="80000"/>
              </a:lnSpc>
            </a:pPr>
            <a:r>
              <a:rPr lang="en-US" sz="2000"/>
              <a:t>Juxtaposition of IgH chain promoter locus to a proto-oncogene</a:t>
            </a:r>
          </a:p>
          <a:p>
            <a:pPr>
              <a:lnSpc>
                <a:spcPct val="80000"/>
              </a:lnSpc>
            </a:pPr>
            <a:r>
              <a:rPr lang="en-US" sz="2000"/>
              <a:t>Leads to dysregulation of partner proto-oncogene</a:t>
            </a:r>
          </a:p>
          <a:p>
            <a:pPr>
              <a:lnSpc>
                <a:spcPct val="80000"/>
              </a:lnSpc>
            </a:pPr>
            <a:r>
              <a:rPr lang="en-US" sz="2000"/>
              <a:t>Found in 48% MGUS, 73% of all MM and 84% PCL, </a:t>
            </a:r>
          </a:p>
          <a:p>
            <a:pPr>
              <a:lnSpc>
                <a:spcPct val="80000"/>
              </a:lnSpc>
            </a:pPr>
            <a:r>
              <a:rPr lang="en-US" sz="2000"/>
              <a:t>4 categories :</a:t>
            </a:r>
          </a:p>
          <a:p>
            <a:pPr lvl="1">
              <a:lnSpc>
                <a:spcPct val="80000"/>
              </a:lnSpc>
            </a:pPr>
            <a:r>
              <a:rPr lang="en-US" sz="1600" b="1"/>
              <a:t>t(11;14)(q13;q32)	15-20% 	Bcl -1 Cyclin D1</a:t>
            </a:r>
          </a:p>
          <a:p>
            <a:pPr lvl="1">
              <a:lnSpc>
                <a:spcPct val="80000"/>
              </a:lnSpc>
            </a:pPr>
            <a:r>
              <a:rPr lang="en-US" sz="1600" b="1"/>
              <a:t>t(4;14)(p16.3;q32)	12% 	FGFR-1 and MMSET</a:t>
            </a:r>
          </a:p>
          <a:p>
            <a:pPr lvl="1">
              <a:lnSpc>
                <a:spcPct val="80000"/>
              </a:lnSpc>
            </a:pPr>
            <a:r>
              <a:rPr lang="en-US" sz="1600" b="1"/>
              <a:t>t(14;16)(q32;q23)	 5-10%	c-maf</a:t>
            </a:r>
          </a:p>
          <a:p>
            <a:pPr lvl="1">
              <a:lnSpc>
                <a:spcPct val="80000"/>
              </a:lnSpc>
            </a:pPr>
            <a:r>
              <a:rPr lang="en-US" sz="1600" b="1"/>
              <a:t>t(6;14)(p21;q32)	 5%	Cyclin D3</a:t>
            </a:r>
          </a:p>
          <a:p>
            <a:pPr>
              <a:lnSpc>
                <a:spcPct val="80000"/>
              </a:lnSpc>
            </a:pPr>
            <a:r>
              <a:rPr lang="en-US" sz="2000" b="1"/>
              <a:t>Other partner chromosomes sporadic and less common</a:t>
            </a:r>
          </a:p>
          <a:p>
            <a:pPr>
              <a:lnSpc>
                <a:spcPct val="80000"/>
              </a:lnSpc>
            </a:pPr>
            <a:r>
              <a:rPr lang="en-US" sz="2000" b="1"/>
              <a:t>No demonstrable rearrangement (25%)</a:t>
            </a:r>
          </a:p>
          <a:p>
            <a:pPr algn="just">
              <a:lnSpc>
                <a:spcPct val="80000"/>
              </a:lnSpc>
            </a:pPr>
            <a:r>
              <a:rPr lang="en-GB" sz="1800" b="1"/>
              <a:t>In cases cloned, translocations mainly in switch region, whereas translocation in VDJH region in Mantle Cell Lymphoma</a:t>
            </a:r>
          </a:p>
          <a:p>
            <a:pPr algn="just">
              <a:lnSpc>
                <a:spcPct val="80000"/>
              </a:lnSpc>
            </a:pPr>
            <a:r>
              <a:rPr lang="en-GB" sz="1800" b="1"/>
              <a:t>Lambda locus on chromosome 22 in approx 5% Kappa rare.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z="3200"/>
              <a:t>Translocations involving 14q32: t(11;14)(q13;q32)</a:t>
            </a:r>
            <a:endParaRPr lang="en-GB" sz="3600"/>
          </a:p>
        </p:txBody>
      </p:sp>
      <p:sp>
        <p:nvSpPr>
          <p:cNvPr id="9219" name="Rectangle 3"/>
          <p:cNvSpPr>
            <a:spLocks noGrp="1" noChangeArrowheads="1"/>
          </p:cNvSpPr>
          <p:nvPr>
            <p:ph type="body" idx="1"/>
          </p:nvPr>
        </p:nvSpPr>
        <p:spPr>
          <a:xfrm>
            <a:off x="539750" y="1700213"/>
            <a:ext cx="8229600" cy="3960812"/>
          </a:xfrm>
        </p:spPr>
        <p:txBody>
          <a:bodyPr/>
          <a:lstStyle/>
          <a:p>
            <a:pPr>
              <a:lnSpc>
                <a:spcPct val="80000"/>
              </a:lnSpc>
              <a:buClr>
                <a:schemeClr val="tx1"/>
              </a:buClr>
              <a:buFontTx/>
              <a:buChar char="*"/>
            </a:pPr>
            <a:r>
              <a:rPr lang="en-GB" sz="2400"/>
              <a:t>30% of translocations involving 14q32 (15-20% of all MM)</a:t>
            </a:r>
          </a:p>
          <a:p>
            <a:pPr>
              <a:lnSpc>
                <a:spcPct val="80000"/>
              </a:lnSpc>
              <a:buClr>
                <a:schemeClr val="tx1"/>
              </a:buClr>
              <a:buFontTx/>
              <a:buChar char="*"/>
            </a:pPr>
            <a:r>
              <a:rPr lang="en-GB" sz="2400"/>
              <a:t>partner is 11q13 : Bcl-1 which encodes for cyclin D1</a:t>
            </a:r>
          </a:p>
          <a:p>
            <a:pPr>
              <a:lnSpc>
                <a:spcPct val="80000"/>
              </a:lnSpc>
              <a:buClr>
                <a:schemeClr val="tx1"/>
              </a:buClr>
              <a:buFontTx/>
              <a:buChar char="*"/>
            </a:pPr>
            <a:r>
              <a:rPr lang="en-GB" sz="2400"/>
              <a:t>Associated with over expression of cyclin D1</a:t>
            </a:r>
          </a:p>
          <a:p>
            <a:pPr>
              <a:lnSpc>
                <a:spcPct val="80000"/>
              </a:lnSpc>
              <a:buClr>
                <a:schemeClr val="tx1"/>
              </a:buClr>
              <a:buFontTx/>
              <a:buChar char="*"/>
            </a:pPr>
            <a:r>
              <a:rPr lang="en-US" sz="2000" b="1"/>
              <a:t>Protein which plays a critical role in regulating the cell cycle. </a:t>
            </a:r>
          </a:p>
          <a:p>
            <a:pPr>
              <a:lnSpc>
                <a:spcPct val="80000"/>
              </a:lnSpc>
              <a:buClr>
                <a:schemeClr val="tx1"/>
              </a:buClr>
              <a:buFontTx/>
              <a:buChar char="*"/>
            </a:pPr>
            <a:r>
              <a:rPr lang="en-US" sz="2000" b="1"/>
              <a:t>Highest percentage in light chain myeloma (31%)</a:t>
            </a:r>
          </a:p>
          <a:p>
            <a:pPr>
              <a:lnSpc>
                <a:spcPct val="80000"/>
              </a:lnSpc>
              <a:buClr>
                <a:schemeClr val="tx1"/>
              </a:buClr>
              <a:buFontTx/>
              <a:buChar char="*"/>
            </a:pPr>
            <a:r>
              <a:rPr lang="en-US" sz="2000" b="1"/>
              <a:t>Although same translocation as in MCL the breakpoint is different in both chromosomes suggesting different mechanisms.</a:t>
            </a:r>
          </a:p>
          <a:p>
            <a:pPr>
              <a:lnSpc>
                <a:spcPct val="80000"/>
              </a:lnSpc>
              <a:buClr>
                <a:schemeClr val="tx1"/>
              </a:buClr>
              <a:buFontTx/>
              <a:buChar char="*"/>
            </a:pPr>
            <a:r>
              <a:rPr lang="en-US" sz="2000" b="1"/>
              <a:t>Expression of CD20 and lymphoplasmacytic morphology</a:t>
            </a:r>
          </a:p>
          <a:p>
            <a:pPr>
              <a:lnSpc>
                <a:spcPct val="80000"/>
              </a:lnSpc>
              <a:buClr>
                <a:schemeClr val="tx1"/>
              </a:buClr>
              <a:buFontTx/>
              <a:buChar char="*"/>
            </a:pPr>
            <a:r>
              <a:rPr lang="en-US" sz="2000" b="1"/>
              <a:t>Associated with best overall survival</a:t>
            </a:r>
            <a:endParaRPr lang="en-US" b="1"/>
          </a:p>
          <a:p>
            <a:pPr>
              <a:lnSpc>
                <a:spcPct val="80000"/>
              </a:lnSpc>
              <a:buClr>
                <a:schemeClr val="tx1"/>
              </a:buClr>
              <a:buFontTx/>
              <a:buNone/>
            </a:pPr>
            <a:endParaRPr lang="en-GB" b="1"/>
          </a:p>
        </p:txBody>
      </p:sp>
      <p:pic>
        <p:nvPicPr>
          <p:cNvPr id="79874" name="Picture 2"/>
          <p:cNvPicPr>
            <a:picLocks noChangeAspect="1" noChangeArrowheads="1"/>
          </p:cNvPicPr>
          <p:nvPr/>
        </p:nvPicPr>
        <p:blipFill>
          <a:blip r:embed="rId2"/>
          <a:srcRect/>
          <a:stretch>
            <a:fillRect/>
          </a:stretch>
        </p:blipFill>
        <p:spPr bwMode="auto">
          <a:xfrm>
            <a:off x="6843713" y="4851400"/>
            <a:ext cx="2300287" cy="2006600"/>
          </a:xfrm>
          <a:prstGeom prst="rect">
            <a:avLst/>
          </a:prstGeom>
          <a:noFill/>
          <a:ln w="9525">
            <a:noFill/>
            <a:miter lim="800000"/>
            <a:headEnd/>
            <a:tailEnd/>
          </a:ln>
          <a:effectLst/>
        </p:spPr>
      </p:pic>
      <p:sp>
        <p:nvSpPr>
          <p:cNvPr id="79875" name="Text Box 3"/>
          <p:cNvSpPr txBox="1">
            <a:spLocks noChangeArrowheads="1"/>
          </p:cNvSpPr>
          <p:nvPr/>
        </p:nvSpPr>
        <p:spPr bwMode="auto">
          <a:xfrm>
            <a:off x="3492500" y="6340475"/>
            <a:ext cx="3240088" cy="517525"/>
          </a:xfrm>
          <a:prstGeom prst="rect">
            <a:avLst/>
          </a:prstGeom>
          <a:noFill/>
          <a:ln w="9525">
            <a:noFill/>
            <a:miter lim="800000"/>
            <a:headEnd/>
            <a:tailEnd/>
          </a:ln>
          <a:effectLst/>
        </p:spPr>
        <p:txBody>
          <a:bodyPr>
            <a:spAutoFit/>
          </a:bodyPr>
          <a:lstStyle/>
          <a:p>
            <a:pPr>
              <a:spcBef>
                <a:spcPct val="50000"/>
              </a:spcBef>
            </a:pPr>
            <a:r>
              <a:rPr lang="en-GB" sz="1400" b="1"/>
              <a:t>Garand et al. Leukaemia 2003 71:2032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457200"/>
            <a:ext cx="8229600" cy="1000125"/>
          </a:xfrm>
        </p:spPr>
        <p:txBody>
          <a:bodyPr/>
          <a:lstStyle/>
          <a:p>
            <a:r>
              <a:rPr lang="en-US"/>
              <a:t>T(4:14)(p16;q32)</a:t>
            </a:r>
          </a:p>
        </p:txBody>
      </p:sp>
      <p:sp>
        <p:nvSpPr>
          <p:cNvPr id="41987" name="Rectangle 3"/>
          <p:cNvSpPr>
            <a:spLocks noGrp="1" noChangeArrowheads="1"/>
          </p:cNvSpPr>
          <p:nvPr>
            <p:ph type="body" idx="1"/>
          </p:nvPr>
        </p:nvSpPr>
        <p:spPr>
          <a:xfrm>
            <a:off x="323850" y="1484313"/>
            <a:ext cx="7493000" cy="4475162"/>
          </a:xfrm>
        </p:spPr>
        <p:txBody>
          <a:bodyPr/>
          <a:lstStyle/>
          <a:p>
            <a:pPr>
              <a:buClr>
                <a:schemeClr val="tx1"/>
              </a:buClr>
              <a:buFontTx/>
              <a:buChar char="*"/>
            </a:pPr>
            <a:r>
              <a:rPr lang="en-US" sz="2000"/>
              <a:t>Occurs in 12% of MM and represents 20% of patients with involvement of 14q32</a:t>
            </a:r>
          </a:p>
          <a:p>
            <a:pPr>
              <a:buClr>
                <a:schemeClr val="tx1"/>
              </a:buClr>
              <a:buFontTx/>
              <a:buChar char="*"/>
            </a:pPr>
            <a:r>
              <a:rPr lang="en-US" sz="2000"/>
              <a:t>Cryptic not visible by banding</a:t>
            </a:r>
          </a:p>
          <a:p>
            <a:pPr>
              <a:buClr>
                <a:schemeClr val="tx1"/>
              </a:buClr>
              <a:buFontTx/>
              <a:buChar char="*"/>
            </a:pPr>
            <a:r>
              <a:rPr lang="en-US" sz="2000"/>
              <a:t>Involves two target genes: FGFR3 on der (14)(</a:t>
            </a:r>
            <a:r>
              <a:rPr lang="en-US" sz="1400"/>
              <a:t>Fibroblast Growth Factor Receptor 3) </a:t>
            </a:r>
            <a:r>
              <a:rPr lang="en-US" sz="2000"/>
              <a:t>and MMSET on der (4).</a:t>
            </a:r>
          </a:p>
          <a:p>
            <a:pPr>
              <a:buClr>
                <a:schemeClr val="tx1"/>
              </a:buClr>
              <a:buFontTx/>
              <a:buChar char="*"/>
            </a:pPr>
            <a:r>
              <a:rPr lang="en-US" sz="2000"/>
              <a:t>FGFR3 not overexpressed in 30 % of those with translocation</a:t>
            </a:r>
          </a:p>
          <a:p>
            <a:pPr lvl="1">
              <a:buClr>
                <a:schemeClr val="tx1"/>
              </a:buClr>
              <a:buFontTx/>
              <a:buChar char="*"/>
            </a:pPr>
            <a:r>
              <a:rPr lang="en-US" sz="1800"/>
              <a:t>Tyrosine kinase receptor implicated in tumourgenesis and angiogenesis</a:t>
            </a:r>
          </a:p>
          <a:p>
            <a:pPr>
              <a:buClr>
                <a:schemeClr val="tx1"/>
              </a:buClr>
              <a:buFontTx/>
              <a:buChar char="*"/>
            </a:pPr>
            <a:r>
              <a:rPr lang="en-US" sz="2000"/>
              <a:t>MMSET overexpressed in MM cell with translocation</a:t>
            </a:r>
          </a:p>
          <a:p>
            <a:pPr lvl="1">
              <a:buClr>
                <a:schemeClr val="tx1"/>
              </a:buClr>
              <a:buFontTx/>
              <a:buChar char="*"/>
            </a:pPr>
            <a:r>
              <a:rPr lang="en-US" sz="1800"/>
              <a:t>Thought to be an oncogene</a:t>
            </a:r>
          </a:p>
          <a:p>
            <a:pPr lvl="1">
              <a:buClr>
                <a:schemeClr val="tx1"/>
              </a:buClr>
              <a:buFontTx/>
              <a:buChar char="*"/>
            </a:pPr>
            <a:r>
              <a:rPr lang="en-US" sz="1800"/>
              <a:t>Homology to MLL1 and ALL1.</a:t>
            </a:r>
          </a:p>
          <a:p>
            <a:pPr>
              <a:buClr>
                <a:schemeClr val="tx1"/>
              </a:buClr>
              <a:buFontTx/>
              <a:buChar char="*"/>
            </a:pPr>
            <a:r>
              <a:rPr lang="en-US" sz="2000"/>
              <a:t>More common in IgA MM</a:t>
            </a:r>
          </a:p>
          <a:p>
            <a:pPr>
              <a:buClr>
                <a:schemeClr val="tx1"/>
              </a:buClr>
              <a:buFontTx/>
              <a:buChar char="*"/>
            </a:pPr>
            <a:r>
              <a:rPr lang="en-US" sz="2000"/>
              <a:t>Poorer prognosis even with high dose therapy</a:t>
            </a:r>
          </a:p>
        </p:txBody>
      </p:sp>
      <p:pic>
        <p:nvPicPr>
          <p:cNvPr id="41988" name="Picture 4"/>
          <p:cNvPicPr>
            <a:picLocks noChangeAspect="1" noChangeArrowheads="1"/>
          </p:cNvPicPr>
          <p:nvPr/>
        </p:nvPicPr>
        <p:blipFill>
          <a:blip r:embed="rId2"/>
          <a:srcRect/>
          <a:stretch>
            <a:fillRect/>
          </a:stretch>
        </p:blipFill>
        <p:spPr bwMode="auto">
          <a:xfrm>
            <a:off x="6567488" y="5273675"/>
            <a:ext cx="2576512" cy="158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050"/>
          <p:cNvSpPr>
            <a:spLocks noGrp="1" noChangeArrowheads="1"/>
          </p:cNvSpPr>
          <p:nvPr>
            <p:ph type="title"/>
          </p:nvPr>
        </p:nvSpPr>
        <p:spPr/>
        <p:txBody>
          <a:bodyPr/>
          <a:lstStyle/>
          <a:p>
            <a:r>
              <a:rPr lang="en-US" sz="2800"/>
              <a:t>t(14;16)(q32;q23   		t(6;14)(6p21;q32)</a:t>
            </a:r>
            <a:endParaRPr lang="en-US" sz="2400"/>
          </a:p>
        </p:txBody>
      </p:sp>
      <p:sp>
        <p:nvSpPr>
          <p:cNvPr id="43011" name="Rectangle 2051"/>
          <p:cNvSpPr>
            <a:spLocks noGrp="1" noChangeArrowheads="1"/>
          </p:cNvSpPr>
          <p:nvPr>
            <p:ph type="body" idx="1"/>
          </p:nvPr>
        </p:nvSpPr>
        <p:spPr>
          <a:xfrm>
            <a:off x="457200" y="1981200"/>
            <a:ext cx="2674938" cy="3886200"/>
          </a:xfrm>
        </p:spPr>
        <p:txBody>
          <a:bodyPr/>
          <a:lstStyle/>
          <a:p>
            <a:pPr>
              <a:lnSpc>
                <a:spcPct val="80000"/>
              </a:lnSpc>
              <a:buClr>
                <a:schemeClr val="tx1"/>
              </a:buClr>
              <a:buFontTx/>
              <a:buChar char="*"/>
            </a:pPr>
            <a:endParaRPr lang="en-US" sz="2400"/>
          </a:p>
          <a:p>
            <a:pPr>
              <a:lnSpc>
                <a:spcPct val="80000"/>
              </a:lnSpc>
              <a:buClr>
                <a:schemeClr val="tx1"/>
              </a:buClr>
              <a:buFontTx/>
              <a:buChar char="*"/>
            </a:pPr>
            <a:r>
              <a:rPr lang="en-US" sz="2400"/>
              <a:t>Incidence 2-10%</a:t>
            </a:r>
          </a:p>
          <a:p>
            <a:pPr>
              <a:lnSpc>
                <a:spcPct val="80000"/>
              </a:lnSpc>
              <a:buClr>
                <a:schemeClr val="tx1"/>
              </a:buClr>
              <a:buFontTx/>
              <a:buChar char="*"/>
            </a:pPr>
            <a:r>
              <a:rPr lang="en-US" sz="2400"/>
              <a:t>Up-regulation of basic leucine zipper transcription factor </a:t>
            </a:r>
            <a:r>
              <a:rPr lang="en-US" sz="2400" i="1"/>
              <a:t>c-maf</a:t>
            </a:r>
          </a:p>
          <a:p>
            <a:pPr>
              <a:lnSpc>
                <a:spcPct val="80000"/>
              </a:lnSpc>
              <a:buClr>
                <a:schemeClr val="tx1"/>
              </a:buClr>
              <a:buFontTx/>
              <a:buChar char="*"/>
            </a:pPr>
            <a:r>
              <a:rPr lang="en-US" sz="2400" i="1"/>
              <a:t>Little data on prognostic value</a:t>
            </a:r>
          </a:p>
          <a:p>
            <a:pPr>
              <a:lnSpc>
                <a:spcPct val="80000"/>
              </a:lnSpc>
              <a:buClr>
                <a:schemeClr val="tx1"/>
              </a:buClr>
              <a:buFontTx/>
              <a:buNone/>
            </a:pPr>
            <a:endParaRPr lang="en-GB" sz="2400"/>
          </a:p>
          <a:p>
            <a:pPr>
              <a:lnSpc>
                <a:spcPct val="80000"/>
              </a:lnSpc>
              <a:buClr>
                <a:schemeClr val="tx1"/>
              </a:buClr>
              <a:buFontTx/>
              <a:buChar char="*"/>
            </a:pPr>
            <a:endParaRPr lang="en-US" sz="2400" i="1"/>
          </a:p>
          <a:p>
            <a:pPr>
              <a:lnSpc>
                <a:spcPct val="80000"/>
              </a:lnSpc>
            </a:pPr>
            <a:endParaRPr lang="en-US"/>
          </a:p>
        </p:txBody>
      </p:sp>
      <p:sp>
        <p:nvSpPr>
          <p:cNvPr id="43012" name="Text Box 2052"/>
          <p:cNvSpPr txBox="1">
            <a:spLocks noChangeArrowheads="1"/>
          </p:cNvSpPr>
          <p:nvPr/>
        </p:nvSpPr>
        <p:spPr bwMode="auto">
          <a:xfrm>
            <a:off x="5003800" y="2349500"/>
            <a:ext cx="3097213" cy="1370013"/>
          </a:xfrm>
          <a:prstGeom prst="rect">
            <a:avLst/>
          </a:prstGeom>
          <a:noFill/>
          <a:ln w="9525">
            <a:noFill/>
            <a:miter lim="800000"/>
            <a:headEnd/>
            <a:tailEnd/>
          </a:ln>
          <a:effectLst/>
        </p:spPr>
        <p:txBody>
          <a:bodyPr>
            <a:spAutoFit/>
          </a:bodyPr>
          <a:lstStyle/>
          <a:p>
            <a:pPr>
              <a:spcBef>
                <a:spcPct val="50000"/>
              </a:spcBef>
            </a:pPr>
            <a:r>
              <a:rPr lang="en-GB" sz="2400"/>
              <a:t>Incidence 4%</a:t>
            </a:r>
          </a:p>
          <a:p>
            <a:pPr>
              <a:spcBef>
                <a:spcPct val="50000"/>
              </a:spcBef>
            </a:pPr>
            <a:r>
              <a:rPr lang="en-GB" sz="2400"/>
              <a:t>Encodes for Cyclin D3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sz="4000"/>
              <a:t>Other translocations in IgH locus</a:t>
            </a:r>
          </a:p>
        </p:txBody>
      </p:sp>
      <p:sp>
        <p:nvSpPr>
          <p:cNvPr id="94211" name="Rectangle 3"/>
          <p:cNvSpPr>
            <a:spLocks noGrp="1" noChangeArrowheads="1"/>
          </p:cNvSpPr>
          <p:nvPr>
            <p:ph type="body" idx="1"/>
          </p:nvPr>
        </p:nvSpPr>
        <p:spPr>
          <a:xfrm>
            <a:off x="457200" y="1981200"/>
            <a:ext cx="8229600" cy="4400550"/>
          </a:xfrm>
        </p:spPr>
        <p:txBody>
          <a:bodyPr/>
          <a:lstStyle/>
          <a:p>
            <a:pPr>
              <a:buClr>
                <a:schemeClr val="tx1"/>
              </a:buClr>
              <a:buFontTx/>
              <a:buChar char="*"/>
            </a:pPr>
            <a:r>
              <a:rPr lang="en-GB" sz="2800"/>
              <a:t>8q24 (c-myc) less than 5% (the same translocation as found in mouse plasmacytomas and Burkitt’s, thought to be secondary</a:t>
            </a:r>
          </a:p>
          <a:p>
            <a:pPr>
              <a:buClr>
                <a:schemeClr val="tx1"/>
              </a:buClr>
              <a:buFontTx/>
              <a:buChar char="*"/>
            </a:pPr>
            <a:r>
              <a:rPr lang="en-GB" sz="2800"/>
              <a:t>18q21(bcl-2)</a:t>
            </a:r>
          </a:p>
          <a:p>
            <a:pPr>
              <a:buClr>
                <a:schemeClr val="tx1"/>
              </a:buClr>
              <a:buFontTx/>
              <a:buChar char="*"/>
            </a:pPr>
            <a:r>
              <a:rPr lang="en-GB" sz="2800"/>
              <a:t>11q23 (MLL-1)</a:t>
            </a:r>
          </a:p>
          <a:p>
            <a:pPr>
              <a:buClr>
                <a:schemeClr val="tx1"/>
              </a:buClr>
              <a:buFontTx/>
              <a:buChar char="*"/>
            </a:pPr>
            <a:r>
              <a:rPr lang="en-GB" sz="2800"/>
              <a:t>20q12 (MAFB)</a:t>
            </a:r>
          </a:p>
          <a:p>
            <a:pPr>
              <a:buClr>
                <a:schemeClr val="tx1"/>
              </a:buClr>
              <a:buFontTx/>
              <a:buChar char="*"/>
            </a:pPr>
            <a:r>
              <a:rPr lang="en-GB" sz="2800"/>
              <a:t>rest partner unknown </a:t>
            </a:r>
          </a:p>
          <a:p>
            <a:pPr>
              <a:buClr>
                <a:schemeClr val="tx1"/>
              </a:buClr>
              <a:buFontTx/>
              <a:buChar char="*"/>
            </a:pPr>
            <a:r>
              <a:rPr lang="en-GB" sz="2400"/>
              <a:t>Less commonly </a:t>
            </a:r>
            <a:r>
              <a:rPr lang="en-GB" sz="2400">
                <a:latin typeface="Symbol" pitchFamily="18" charset="2"/>
              </a:rPr>
              <a:t>l</a:t>
            </a:r>
            <a:r>
              <a:rPr lang="en-GB" sz="2400"/>
              <a:t> light chain locus involved</a:t>
            </a:r>
            <a:endParaRPr lang="en-GB" sz="2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z="4000"/>
              <a:t>Chromosome 13 abnormalities</a:t>
            </a:r>
            <a:br>
              <a:rPr lang="en-GB" sz="4000"/>
            </a:br>
            <a:r>
              <a:rPr lang="en-GB" sz="2800"/>
              <a:t>Monosomy 13 or del13q</a:t>
            </a:r>
            <a:endParaRPr lang="en-GB" sz="4000"/>
          </a:p>
        </p:txBody>
      </p:sp>
      <p:sp>
        <p:nvSpPr>
          <p:cNvPr id="11267" name="Rectangle 3"/>
          <p:cNvSpPr>
            <a:spLocks noGrp="1" noChangeArrowheads="1"/>
          </p:cNvSpPr>
          <p:nvPr>
            <p:ph type="body" idx="1"/>
          </p:nvPr>
        </p:nvSpPr>
        <p:spPr/>
        <p:txBody>
          <a:bodyPr/>
          <a:lstStyle/>
          <a:p>
            <a:r>
              <a:rPr lang="en-GB" sz="2400" b="1"/>
              <a:t>In 40-50% of patients with MM and some - MGUS</a:t>
            </a:r>
          </a:p>
          <a:p>
            <a:r>
              <a:rPr lang="en-GB" sz="2400" b="1"/>
              <a:t>90% are monosomy 13 others 13q</a:t>
            </a:r>
            <a:r>
              <a:rPr lang="en-GB" sz="2400" b="1" baseline="30000"/>
              <a:t>-</a:t>
            </a:r>
          </a:p>
          <a:p>
            <a:r>
              <a:rPr lang="en-GB" sz="2400" b="1"/>
              <a:t>More common in non-hyperdiploid tumours</a:t>
            </a:r>
          </a:p>
          <a:p>
            <a:r>
              <a:rPr lang="en-GB" sz="2400" b="1"/>
              <a:t>Cytogenetic del 13: (15%) worse prognosis</a:t>
            </a:r>
          </a:p>
          <a:p>
            <a:pPr lvl="1"/>
            <a:r>
              <a:rPr lang="en-GB" sz="2400" b="1"/>
              <a:t>advanced disease</a:t>
            </a:r>
          </a:p>
          <a:p>
            <a:pPr lvl="1"/>
            <a:r>
              <a:rPr lang="en-GB" sz="2400" b="1"/>
              <a:t>more common in PCL</a:t>
            </a:r>
          </a:p>
          <a:p>
            <a:r>
              <a:rPr lang="en-GB" sz="2400" b="1"/>
              <a:t>Does not appear to be related to retinoblastoma gene loss as other allele active</a:t>
            </a:r>
            <a:endParaRPr lang="en-GB" sz="2800"/>
          </a:p>
          <a:p>
            <a:endParaRPr lang="en-GB" sz="2800"/>
          </a:p>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026"/>
          <p:cNvPicPr>
            <a:picLocks noChangeAspect="1" noChangeArrowheads="1"/>
          </p:cNvPicPr>
          <p:nvPr/>
        </p:nvPicPr>
        <p:blipFill>
          <a:blip r:embed="rId2"/>
          <a:srcRect/>
          <a:stretch>
            <a:fillRect/>
          </a:stretch>
        </p:blipFill>
        <p:spPr bwMode="auto">
          <a:xfrm>
            <a:off x="1258888" y="908050"/>
            <a:ext cx="6705600" cy="5162550"/>
          </a:xfrm>
          <a:prstGeom prst="rect">
            <a:avLst/>
          </a:prstGeom>
          <a:noFill/>
          <a:ln w="9525">
            <a:noFill/>
            <a:miter lim="800000"/>
            <a:headEnd/>
            <a:tailEnd/>
          </a:ln>
          <a:effectLst/>
        </p:spPr>
      </p:pic>
      <p:sp>
        <p:nvSpPr>
          <p:cNvPr id="46083" name="Text Box 1027"/>
          <p:cNvSpPr txBox="1">
            <a:spLocks noChangeArrowheads="1"/>
          </p:cNvSpPr>
          <p:nvPr/>
        </p:nvSpPr>
        <p:spPr bwMode="auto">
          <a:xfrm>
            <a:off x="6313488" y="2125663"/>
            <a:ext cx="636587" cy="244475"/>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1000">
                <a:latin typeface="Times New Roman" pitchFamily="18" charset="0"/>
              </a:rPr>
              <a:t>T(11;14)</a:t>
            </a:r>
          </a:p>
        </p:txBody>
      </p:sp>
      <p:sp>
        <p:nvSpPr>
          <p:cNvPr id="46084" name="Text Box 1028"/>
          <p:cNvSpPr txBox="1">
            <a:spLocks noChangeArrowheads="1"/>
          </p:cNvSpPr>
          <p:nvPr/>
        </p:nvSpPr>
        <p:spPr bwMode="auto">
          <a:xfrm>
            <a:off x="6459538" y="2811463"/>
            <a:ext cx="573087" cy="244475"/>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1000">
                <a:latin typeface="Times New Roman" pitchFamily="18" charset="0"/>
              </a:rPr>
              <a:t>T(4;14)</a:t>
            </a:r>
          </a:p>
        </p:txBody>
      </p:sp>
      <p:sp>
        <p:nvSpPr>
          <p:cNvPr id="46085" name="Text Box 1029"/>
          <p:cNvSpPr txBox="1">
            <a:spLocks noChangeArrowheads="1"/>
          </p:cNvSpPr>
          <p:nvPr/>
        </p:nvSpPr>
        <p:spPr bwMode="auto">
          <a:xfrm>
            <a:off x="6445250" y="3382963"/>
            <a:ext cx="674688" cy="244475"/>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1000">
                <a:latin typeface="Times New Roman" pitchFamily="18" charset="0"/>
              </a:rPr>
              <a:t>No C13A</a:t>
            </a:r>
          </a:p>
        </p:txBody>
      </p:sp>
      <p:sp>
        <p:nvSpPr>
          <p:cNvPr id="46086" name="Text Box 1030"/>
          <p:cNvSpPr txBox="1">
            <a:spLocks noChangeArrowheads="1"/>
          </p:cNvSpPr>
          <p:nvPr/>
        </p:nvSpPr>
        <p:spPr bwMode="auto">
          <a:xfrm>
            <a:off x="6354763" y="4068763"/>
            <a:ext cx="550862" cy="244475"/>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1000">
                <a:latin typeface="Times New Roman" pitchFamily="18" charset="0"/>
              </a:rPr>
              <a:t>C 13 A</a:t>
            </a:r>
          </a:p>
        </p:txBody>
      </p:sp>
      <p:sp>
        <p:nvSpPr>
          <p:cNvPr id="46088" name="Text Box 1032"/>
          <p:cNvSpPr txBox="1">
            <a:spLocks noChangeArrowheads="1"/>
          </p:cNvSpPr>
          <p:nvPr/>
        </p:nvSpPr>
        <p:spPr bwMode="auto">
          <a:xfrm>
            <a:off x="2268538" y="6165850"/>
            <a:ext cx="3095625" cy="581025"/>
          </a:xfrm>
          <a:prstGeom prst="rect">
            <a:avLst/>
          </a:prstGeom>
          <a:noFill/>
          <a:ln w="9525">
            <a:noFill/>
            <a:miter lim="800000"/>
            <a:headEnd/>
            <a:tailEnd/>
          </a:ln>
          <a:effectLst/>
        </p:spPr>
        <p:txBody>
          <a:bodyPr>
            <a:spAutoFit/>
          </a:bodyPr>
          <a:lstStyle/>
          <a:p>
            <a:pPr>
              <a:spcBef>
                <a:spcPct val="50000"/>
              </a:spcBef>
            </a:pPr>
            <a:r>
              <a:rPr lang="en-GB" sz="1600" b="1">
                <a:solidFill>
                  <a:srgbClr val="000000"/>
                </a:solidFill>
              </a:rPr>
              <a:t>Moreau et al Blood 2003 volume 100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a:t>Proposed model </a:t>
            </a:r>
          </a:p>
        </p:txBody>
      </p:sp>
      <p:sp>
        <p:nvSpPr>
          <p:cNvPr id="95236" name="Oval 4"/>
          <p:cNvSpPr>
            <a:spLocks noChangeAspect="1" noChangeArrowheads="1"/>
          </p:cNvSpPr>
          <p:nvPr/>
        </p:nvSpPr>
        <p:spPr bwMode="auto">
          <a:xfrm>
            <a:off x="1116013" y="2205038"/>
            <a:ext cx="4264025" cy="4062412"/>
          </a:xfrm>
          <a:prstGeom prst="ellipse">
            <a:avLst/>
          </a:prstGeom>
          <a:solidFill>
            <a:srgbClr val="FFFF00">
              <a:alpha val="44000"/>
            </a:srgbClr>
          </a:solidFill>
          <a:ln w="9525">
            <a:solidFill>
              <a:schemeClr val="tx1"/>
            </a:solidFill>
            <a:round/>
            <a:headEnd/>
            <a:tailEnd/>
          </a:ln>
          <a:effectLst/>
        </p:spPr>
        <p:txBody>
          <a:bodyPr wrap="none" anchor="ctr"/>
          <a:lstStyle/>
          <a:p>
            <a:endParaRPr lang="en-GB"/>
          </a:p>
        </p:txBody>
      </p:sp>
      <p:sp>
        <p:nvSpPr>
          <p:cNvPr id="95238" name="Oval 6"/>
          <p:cNvSpPr>
            <a:spLocks noGrp="1" noChangeAspect="1" noChangeArrowheads="1"/>
          </p:cNvSpPr>
          <p:nvPr>
            <p:ph type="body" idx="1"/>
          </p:nvPr>
        </p:nvSpPr>
        <p:spPr>
          <a:xfrm>
            <a:off x="4356100" y="2205038"/>
            <a:ext cx="4059238" cy="4060825"/>
          </a:xfrm>
          <a:prstGeom prst="ellipse">
            <a:avLst/>
          </a:prstGeom>
          <a:solidFill>
            <a:schemeClr val="hlink">
              <a:alpha val="23000"/>
            </a:schemeClr>
          </a:solidFill>
          <a:ln cap="flat">
            <a:solidFill>
              <a:schemeClr val="tx1"/>
            </a:solidFill>
            <a:round/>
          </a:ln>
        </p:spPr>
        <p:txBody>
          <a:bodyPr/>
          <a:lstStyle/>
          <a:p>
            <a:pPr>
              <a:buFont typeface="Wingdings" pitchFamily="2" charset="2"/>
              <a:buNone/>
            </a:pPr>
            <a:r>
              <a:rPr lang="en-GB" sz="2000"/>
              <a:t>   Hyperdiploid</a:t>
            </a:r>
          </a:p>
          <a:p>
            <a:pPr>
              <a:buFont typeface="Wingdings" pitchFamily="2" charset="2"/>
              <a:buNone/>
            </a:pPr>
            <a:r>
              <a:rPr lang="en-GB" sz="1400" b="1"/>
              <a:t>    No IgH translocations</a:t>
            </a:r>
          </a:p>
        </p:txBody>
      </p:sp>
      <p:sp>
        <p:nvSpPr>
          <p:cNvPr id="95239" name="Text Box 7"/>
          <p:cNvSpPr txBox="1">
            <a:spLocks noChangeArrowheads="1"/>
          </p:cNvSpPr>
          <p:nvPr/>
        </p:nvSpPr>
        <p:spPr bwMode="auto">
          <a:xfrm>
            <a:off x="2339975" y="2997200"/>
            <a:ext cx="1584325" cy="1368425"/>
          </a:xfrm>
          <a:prstGeom prst="rect">
            <a:avLst/>
          </a:prstGeom>
          <a:noFill/>
          <a:ln w="9525">
            <a:noFill/>
            <a:miter lim="800000"/>
            <a:headEnd/>
            <a:tailEnd/>
          </a:ln>
          <a:effectLst/>
        </p:spPr>
        <p:txBody>
          <a:bodyPr>
            <a:spAutoFit/>
          </a:bodyPr>
          <a:lstStyle/>
          <a:p>
            <a:pPr>
              <a:spcBef>
                <a:spcPct val="50000"/>
              </a:spcBef>
            </a:pPr>
            <a:r>
              <a:rPr lang="en-GB" sz="1400" b="1"/>
              <a:t>Primary</a:t>
            </a:r>
          </a:p>
          <a:p>
            <a:pPr>
              <a:spcBef>
                <a:spcPct val="50000"/>
              </a:spcBef>
            </a:pPr>
            <a:r>
              <a:rPr lang="en-GB" sz="1400" b="1"/>
              <a:t>IgH translocations</a:t>
            </a:r>
          </a:p>
          <a:p>
            <a:pPr>
              <a:spcBef>
                <a:spcPct val="50000"/>
              </a:spcBef>
            </a:pPr>
            <a:r>
              <a:rPr lang="en-GB" sz="1400" b="1"/>
              <a:t>Non-hyperdiploid</a:t>
            </a:r>
          </a:p>
        </p:txBody>
      </p:sp>
      <p:sp>
        <p:nvSpPr>
          <p:cNvPr id="95240" name="Text Box 8"/>
          <p:cNvSpPr txBox="1">
            <a:spLocks noChangeArrowheads="1"/>
          </p:cNvSpPr>
          <p:nvPr/>
        </p:nvSpPr>
        <p:spPr bwMode="auto">
          <a:xfrm>
            <a:off x="4284663" y="3933825"/>
            <a:ext cx="1295400" cy="731838"/>
          </a:xfrm>
          <a:prstGeom prst="rect">
            <a:avLst/>
          </a:prstGeom>
          <a:noFill/>
          <a:ln w="9525">
            <a:noFill/>
            <a:miter lim="800000"/>
            <a:headEnd/>
            <a:tailEnd/>
          </a:ln>
          <a:effectLst/>
        </p:spPr>
        <p:txBody>
          <a:bodyPr>
            <a:spAutoFit/>
          </a:bodyPr>
          <a:lstStyle/>
          <a:p>
            <a:pPr>
              <a:spcBef>
                <a:spcPct val="50000"/>
              </a:spcBef>
            </a:pPr>
            <a:r>
              <a:rPr lang="en-GB" sz="1200" b="1"/>
              <a:t>Non recurrent translocatoins</a:t>
            </a:r>
          </a:p>
          <a:p>
            <a:pPr>
              <a:spcBef>
                <a:spcPct val="50000"/>
              </a:spcBef>
            </a:pPr>
            <a:r>
              <a:rPr lang="en-GB" sz="1200" b="1"/>
              <a:t>Variable ploidy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ChangeArrowheads="1"/>
          </p:cNvSpPr>
          <p:nvPr/>
        </p:nvSpPr>
        <p:spPr bwMode="auto">
          <a:xfrm>
            <a:off x="457200" y="381000"/>
            <a:ext cx="8229600" cy="1371600"/>
          </a:xfrm>
          <a:prstGeom prst="rect">
            <a:avLst/>
          </a:prstGeom>
          <a:noFill/>
          <a:ln w="9525">
            <a:noFill/>
            <a:miter lim="800000"/>
            <a:headEnd/>
            <a:tailEnd/>
          </a:ln>
          <a:effectLst/>
        </p:spPr>
        <p:txBody>
          <a:bodyPr anchor="ctr"/>
          <a:lstStyle/>
          <a:p>
            <a:r>
              <a:rPr lang="en-US" sz="4400"/>
              <a:t>Secondary genetic events in MM</a:t>
            </a:r>
          </a:p>
        </p:txBody>
      </p:sp>
      <p:sp>
        <p:nvSpPr>
          <p:cNvPr id="102405" name="Rectangle 5"/>
          <p:cNvSpPr>
            <a:spLocks noChangeArrowheads="1"/>
          </p:cNvSpPr>
          <p:nvPr/>
        </p:nvSpPr>
        <p:spPr bwMode="auto">
          <a:xfrm>
            <a:off x="457200" y="1981200"/>
            <a:ext cx="8229600" cy="4114800"/>
          </a:xfrm>
          <a:prstGeom prst="rect">
            <a:avLst/>
          </a:prstGeom>
          <a:noFill/>
          <a:ln w="9525">
            <a:noFill/>
            <a:miter lim="800000"/>
            <a:headEnd/>
            <a:tailEnd/>
          </a:ln>
          <a:effectLst/>
        </p:spPr>
        <p:txBody>
          <a:bodyPr/>
          <a:lstStyle/>
          <a:p>
            <a:pPr marL="342900" indent="-342900">
              <a:lnSpc>
                <a:spcPct val="80000"/>
              </a:lnSpc>
              <a:spcBef>
                <a:spcPct val="20000"/>
              </a:spcBef>
              <a:buClr>
                <a:schemeClr val="bg2"/>
              </a:buClr>
              <a:buSzPct val="75000"/>
              <a:buFont typeface="Wingdings" pitchFamily="2" charset="2"/>
              <a:buChar char="n"/>
            </a:pPr>
            <a:r>
              <a:rPr lang="en-US" sz="2800"/>
              <a:t>Become commoner with more advanced disease</a:t>
            </a:r>
          </a:p>
          <a:p>
            <a:pPr marL="342900" indent="-342900">
              <a:lnSpc>
                <a:spcPct val="80000"/>
              </a:lnSpc>
              <a:spcBef>
                <a:spcPct val="20000"/>
              </a:spcBef>
              <a:buClr>
                <a:schemeClr val="bg2"/>
              </a:buClr>
              <a:buSzPct val="75000"/>
              <a:buFont typeface="Wingdings" pitchFamily="2" charset="2"/>
              <a:buChar char="n"/>
            </a:pPr>
            <a:r>
              <a:rPr lang="en-US" sz="2800"/>
              <a:t>Other IgH translocation:</a:t>
            </a:r>
          </a:p>
          <a:p>
            <a:pPr marL="742950" lvl="1" indent="-285750">
              <a:lnSpc>
                <a:spcPct val="80000"/>
              </a:lnSpc>
              <a:spcBef>
                <a:spcPct val="20000"/>
              </a:spcBef>
              <a:buClr>
                <a:schemeClr val="accent2"/>
              </a:buClr>
              <a:buSzPct val="80000"/>
              <a:buFont typeface="Wingdings" pitchFamily="2" charset="2"/>
              <a:buChar char="¨"/>
            </a:pPr>
            <a:r>
              <a:rPr lang="en-US" sz="2400"/>
              <a:t>Numerous non-recurrent mutations involving different partner chromosomes</a:t>
            </a:r>
          </a:p>
          <a:p>
            <a:pPr marL="742950" lvl="1" indent="-285750">
              <a:lnSpc>
                <a:spcPct val="80000"/>
              </a:lnSpc>
              <a:spcBef>
                <a:spcPct val="20000"/>
              </a:spcBef>
              <a:buClr>
                <a:schemeClr val="accent2"/>
              </a:buClr>
              <a:buSzPct val="80000"/>
              <a:buFont typeface="Wingdings" pitchFamily="2" charset="2"/>
              <a:buChar char="¨"/>
            </a:pPr>
            <a:r>
              <a:rPr lang="en-US" sz="2400"/>
              <a:t>MYC oncogene (</a:t>
            </a:r>
            <a:r>
              <a:rPr lang="en-US" sz="2400" i="1"/>
              <a:t>c-myc  </a:t>
            </a:r>
            <a:r>
              <a:rPr lang="en-US" sz="2400"/>
              <a:t>8q24)</a:t>
            </a:r>
          </a:p>
          <a:p>
            <a:pPr marL="342900" indent="-342900">
              <a:lnSpc>
                <a:spcPct val="80000"/>
              </a:lnSpc>
              <a:spcBef>
                <a:spcPct val="20000"/>
              </a:spcBef>
              <a:buClr>
                <a:schemeClr val="bg2"/>
              </a:buClr>
              <a:buSzPct val="75000"/>
              <a:buFont typeface="Wingdings" pitchFamily="2" charset="2"/>
              <a:buChar char="n"/>
            </a:pPr>
            <a:r>
              <a:rPr lang="en-US" sz="2800"/>
              <a:t>Lambda light chain locus</a:t>
            </a:r>
          </a:p>
          <a:p>
            <a:pPr marL="342900" indent="-342900">
              <a:lnSpc>
                <a:spcPct val="80000"/>
              </a:lnSpc>
              <a:spcBef>
                <a:spcPct val="20000"/>
              </a:spcBef>
              <a:buClr>
                <a:schemeClr val="bg2"/>
              </a:buClr>
              <a:buSzPct val="75000"/>
              <a:buFont typeface="Wingdings" pitchFamily="2" charset="2"/>
              <a:buChar char="n"/>
            </a:pPr>
            <a:r>
              <a:rPr lang="en-US" sz="2800"/>
              <a:t>Kappa locus involvement rare.</a:t>
            </a:r>
          </a:p>
          <a:p>
            <a:pPr marL="342900" indent="-342900">
              <a:lnSpc>
                <a:spcPct val="80000"/>
              </a:lnSpc>
              <a:spcBef>
                <a:spcPct val="20000"/>
              </a:spcBef>
              <a:buClr>
                <a:schemeClr val="bg2"/>
              </a:buClr>
              <a:buSzPct val="75000"/>
              <a:buFont typeface="Wingdings" pitchFamily="2" charset="2"/>
              <a:buChar char="n"/>
            </a:pPr>
            <a:r>
              <a:rPr lang="en-US" sz="2800"/>
              <a:t>Rb gene deletion</a:t>
            </a:r>
          </a:p>
          <a:p>
            <a:pPr marL="342900" indent="-342900">
              <a:lnSpc>
                <a:spcPct val="80000"/>
              </a:lnSpc>
              <a:spcBef>
                <a:spcPct val="20000"/>
              </a:spcBef>
              <a:buClr>
                <a:schemeClr val="bg2"/>
              </a:buClr>
              <a:buSzPct val="75000"/>
              <a:buFont typeface="Wingdings" pitchFamily="2" charset="2"/>
              <a:buChar char="n"/>
            </a:pPr>
            <a:r>
              <a:rPr lang="en-US" sz="2800"/>
              <a:t>P18</a:t>
            </a:r>
          </a:p>
          <a:p>
            <a:pPr marL="342900" indent="-342900">
              <a:lnSpc>
                <a:spcPct val="80000"/>
              </a:lnSpc>
              <a:spcBef>
                <a:spcPct val="20000"/>
              </a:spcBef>
              <a:buClr>
                <a:schemeClr val="bg2"/>
              </a:buClr>
              <a:buSzPct val="75000"/>
              <a:buFont typeface="Wingdings" pitchFamily="2" charset="2"/>
              <a:buChar char="n"/>
            </a:pPr>
            <a:r>
              <a:rPr lang="en-US" sz="2800"/>
              <a:t>RAS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ChangeArrowheads="1"/>
          </p:cNvSpPr>
          <p:nvPr/>
        </p:nvSpPr>
        <p:spPr bwMode="auto">
          <a:xfrm>
            <a:off x="457200" y="381000"/>
            <a:ext cx="8229600" cy="1371600"/>
          </a:xfrm>
          <a:prstGeom prst="rect">
            <a:avLst/>
          </a:prstGeom>
          <a:noFill/>
          <a:ln w="9525">
            <a:noFill/>
            <a:miter lim="800000"/>
            <a:headEnd/>
            <a:tailEnd/>
          </a:ln>
          <a:effectLst/>
        </p:spPr>
        <p:txBody>
          <a:bodyPr anchor="ctr"/>
          <a:lstStyle/>
          <a:p>
            <a:r>
              <a:rPr lang="en-US" sz="4400"/>
              <a:t>Cyclin D dyregulation in PCD</a:t>
            </a:r>
          </a:p>
        </p:txBody>
      </p:sp>
      <p:sp>
        <p:nvSpPr>
          <p:cNvPr id="96261" name="Rectangle 5"/>
          <p:cNvSpPr>
            <a:spLocks noChangeArrowheads="1"/>
          </p:cNvSpPr>
          <p:nvPr/>
        </p:nvSpPr>
        <p:spPr bwMode="auto">
          <a:xfrm>
            <a:off x="457200" y="1981200"/>
            <a:ext cx="8229600" cy="4616450"/>
          </a:xfrm>
          <a:prstGeom prst="rect">
            <a:avLst/>
          </a:prstGeom>
          <a:noFill/>
          <a:ln w="9525">
            <a:noFill/>
            <a:miter lim="800000"/>
            <a:headEnd/>
            <a:tailEnd/>
          </a:ln>
          <a:effectLst/>
        </p:spPr>
        <p:txBody>
          <a:bodyPr/>
          <a:lstStyle/>
          <a:p>
            <a:pPr marL="342900" indent="-342900">
              <a:lnSpc>
                <a:spcPct val="90000"/>
              </a:lnSpc>
              <a:spcBef>
                <a:spcPct val="20000"/>
              </a:spcBef>
              <a:buClr>
                <a:schemeClr val="bg2"/>
              </a:buClr>
              <a:buSzPct val="75000"/>
              <a:buFont typeface="Wingdings" pitchFamily="2" charset="2"/>
              <a:buChar char="n"/>
            </a:pPr>
            <a:r>
              <a:rPr lang="en-US" sz="2000" dirty="0"/>
              <a:t>Important in cell cycle progression from G</a:t>
            </a:r>
            <a:r>
              <a:rPr lang="en-US" sz="2000" baseline="-25000" dirty="0"/>
              <a:t>0</a:t>
            </a:r>
            <a:r>
              <a:rPr lang="en-US" sz="2000" dirty="0"/>
              <a:t> to G</a:t>
            </a:r>
            <a:r>
              <a:rPr lang="en-US" sz="2000" baseline="-25000" dirty="0"/>
              <a:t>1</a:t>
            </a:r>
          </a:p>
          <a:p>
            <a:pPr marL="342900" indent="-342900">
              <a:lnSpc>
                <a:spcPct val="90000"/>
              </a:lnSpc>
              <a:spcBef>
                <a:spcPct val="20000"/>
              </a:spcBef>
              <a:buClr>
                <a:schemeClr val="bg2"/>
              </a:buClr>
              <a:buSzPct val="75000"/>
              <a:buFont typeface="Wingdings" pitchFamily="2" charset="2"/>
              <a:buChar char="n"/>
            </a:pPr>
            <a:r>
              <a:rPr lang="en-US" sz="2000" dirty="0"/>
              <a:t>Cyclins D1, D2 and D3</a:t>
            </a:r>
          </a:p>
          <a:p>
            <a:pPr marL="342900" indent="-342900">
              <a:lnSpc>
                <a:spcPct val="90000"/>
              </a:lnSpc>
              <a:spcBef>
                <a:spcPct val="20000"/>
              </a:spcBef>
              <a:buClr>
                <a:schemeClr val="bg2"/>
              </a:buClr>
              <a:buSzPct val="75000"/>
              <a:buFont typeface="Wingdings" pitchFamily="2" charset="2"/>
              <a:buChar char="n"/>
            </a:pPr>
            <a:r>
              <a:rPr lang="en-US" sz="2000" dirty="0"/>
              <a:t>Interact with Cyclin Dependant Kinases CDK4 and 6 leading to phosphorylation of </a:t>
            </a:r>
            <a:r>
              <a:rPr lang="en-US" sz="2000" dirty="0" err="1"/>
              <a:t>Rb</a:t>
            </a:r>
            <a:r>
              <a:rPr lang="en-US" sz="2000" dirty="0"/>
              <a:t> protein and disinhibition of E2F a transcription factor that initiates the cell cycle.</a:t>
            </a:r>
          </a:p>
          <a:p>
            <a:pPr marL="342900" indent="-342900">
              <a:lnSpc>
                <a:spcPct val="90000"/>
              </a:lnSpc>
              <a:spcBef>
                <a:spcPct val="20000"/>
              </a:spcBef>
              <a:buClr>
                <a:schemeClr val="bg2"/>
              </a:buClr>
              <a:buSzPct val="75000"/>
              <a:buFont typeface="Wingdings" pitchFamily="2" charset="2"/>
              <a:buChar char="n"/>
            </a:pPr>
            <a:r>
              <a:rPr lang="en-US" sz="2000" dirty="0"/>
              <a:t>All proliferating cells  express Cyclin D1 but not normally lymphoid tumours except MM, MCL and exceptionally others</a:t>
            </a:r>
          </a:p>
          <a:p>
            <a:pPr marL="342900" indent="-342900">
              <a:lnSpc>
                <a:spcPct val="90000"/>
              </a:lnSpc>
              <a:spcBef>
                <a:spcPct val="20000"/>
              </a:spcBef>
              <a:buClr>
                <a:schemeClr val="bg2"/>
              </a:buClr>
              <a:buSzPct val="75000"/>
              <a:buFont typeface="Wingdings" pitchFamily="2" charset="2"/>
              <a:buChar char="n"/>
            </a:pPr>
            <a:r>
              <a:rPr lang="en-US" sz="2000" dirty="0"/>
              <a:t>Most MM cells </a:t>
            </a:r>
            <a:r>
              <a:rPr lang="en-US" sz="2000" dirty="0" smtClean="0"/>
              <a:t>express </a:t>
            </a:r>
            <a:r>
              <a:rPr lang="en-US" sz="2000" dirty="0"/>
              <a:t>cyclins</a:t>
            </a:r>
          </a:p>
          <a:p>
            <a:pPr marL="342900" indent="-342900">
              <a:lnSpc>
                <a:spcPct val="90000"/>
              </a:lnSpc>
              <a:spcBef>
                <a:spcPct val="20000"/>
              </a:spcBef>
              <a:buClr>
                <a:schemeClr val="bg2"/>
              </a:buClr>
              <a:buSzPct val="75000"/>
              <a:buFont typeface="Wingdings" pitchFamily="2" charset="2"/>
              <a:buChar char="n"/>
            </a:pPr>
            <a:r>
              <a:rPr lang="en-US" sz="2000" dirty="0" smtClean="0"/>
              <a:t>MAF </a:t>
            </a:r>
            <a:r>
              <a:rPr lang="en-US" sz="2000" dirty="0"/>
              <a:t>and MAFB transcription factors that lead to increase in many factors including cyclin D2 mainly</a:t>
            </a:r>
          </a:p>
          <a:p>
            <a:pPr marL="342900" indent="-342900">
              <a:lnSpc>
                <a:spcPct val="90000"/>
              </a:lnSpc>
              <a:spcBef>
                <a:spcPct val="20000"/>
              </a:spcBef>
              <a:buClr>
                <a:schemeClr val="bg2"/>
              </a:buClr>
              <a:buSzPct val="75000"/>
              <a:buFont typeface="Wingdings" pitchFamily="2" charset="2"/>
              <a:buChar char="n"/>
            </a:pPr>
            <a:r>
              <a:rPr lang="en-US" sz="2000" dirty="0"/>
              <a:t>Trisomy 11 may contribute to increase in Cyclin D1 in hyperdiploid tumours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6"/>
          <p:cNvSpPr>
            <a:spLocks noChangeArrowheads="1"/>
          </p:cNvSpPr>
          <p:nvPr/>
        </p:nvSpPr>
        <p:spPr bwMode="auto">
          <a:xfrm>
            <a:off x="914400" y="2897188"/>
            <a:ext cx="7772400" cy="1647825"/>
          </a:xfrm>
          <a:prstGeom prst="rect">
            <a:avLst/>
          </a:prstGeom>
          <a:noFill/>
          <a:ln w="9525">
            <a:noFill/>
            <a:miter lim="800000"/>
            <a:headEnd/>
            <a:tailEnd/>
          </a:ln>
          <a:effectLst/>
        </p:spPr>
        <p:txBody>
          <a:bodyPr anchor="ctr">
            <a:spAutoFit/>
          </a:bodyPr>
          <a:lstStyle/>
          <a:p>
            <a:pPr eaLnBrk="0" hangingPunct="0">
              <a:buFontTx/>
              <a:buChar char="•"/>
            </a:pPr>
            <a:endParaRPr lang="en-GB" sz="2800">
              <a:latin typeface="Times New Roman" pitchFamily="18" charset="0"/>
            </a:endParaRPr>
          </a:p>
          <a:p>
            <a:pPr eaLnBrk="0" hangingPunct="0">
              <a:buFontTx/>
              <a:buChar char="•"/>
            </a:pPr>
            <a:r>
              <a:rPr lang="en-GB" sz="2800">
                <a:latin typeface="Times New Roman" pitchFamily="18" charset="0"/>
              </a:rPr>
              <a:t>Bone disease</a:t>
            </a:r>
          </a:p>
          <a:p>
            <a:pPr eaLnBrk="0" hangingPunct="0">
              <a:buFontTx/>
              <a:buChar char="•"/>
            </a:pPr>
            <a:r>
              <a:rPr lang="en-GB" sz="2800">
                <a:latin typeface="Times New Roman" pitchFamily="18" charset="0"/>
              </a:rPr>
              <a:t>Neoangiogenesis and implications </a:t>
            </a:r>
            <a:r>
              <a:rPr lang="en-GB">
                <a:latin typeface="Times New Roman" pitchFamily="18" charset="0"/>
              </a:rPr>
              <a:t>(to be more fully discussed with treatment)	</a:t>
            </a:r>
            <a:endParaRPr lang="en-GB" sz="2800">
              <a:latin typeface="Times New Roman" pitchFamily="18" charset="0"/>
            </a:endParaRPr>
          </a:p>
        </p:txBody>
      </p:sp>
      <p:sp>
        <p:nvSpPr>
          <p:cNvPr id="60423" name="Rectangle 7"/>
          <p:cNvSpPr>
            <a:spLocks noChangeArrowheads="1"/>
          </p:cNvSpPr>
          <p:nvPr/>
        </p:nvSpPr>
        <p:spPr bwMode="auto">
          <a:xfrm>
            <a:off x="990600" y="1074738"/>
            <a:ext cx="6629400" cy="641350"/>
          </a:xfrm>
          <a:prstGeom prst="rect">
            <a:avLst/>
          </a:prstGeom>
          <a:noFill/>
          <a:ln w="9525">
            <a:noFill/>
            <a:miter lim="800000"/>
            <a:headEnd/>
            <a:tailEnd/>
          </a:ln>
          <a:effectLst/>
        </p:spPr>
        <p:txBody>
          <a:bodyPr anchor="ctr">
            <a:spAutoFit/>
          </a:bodyPr>
          <a:lstStyle/>
          <a:p>
            <a:pPr algn="ctr" eaLnBrk="0" hangingPunct="0"/>
            <a:r>
              <a:rPr lang="en-GB" sz="3600">
                <a:latin typeface="Times New Roman" pitchFamily="18" charset="0"/>
              </a:rPr>
              <a:t>Other topics discussed elsewhere</a:t>
            </a:r>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p:cNvPicPr>
            <a:picLocks noChangeAspect="1" noChangeArrowheads="1"/>
          </p:cNvPicPr>
          <p:nvPr/>
        </p:nvPicPr>
        <p:blipFill>
          <a:blip r:embed="rId2"/>
          <a:srcRect/>
          <a:stretch>
            <a:fillRect/>
          </a:stretch>
        </p:blipFill>
        <p:spPr bwMode="auto">
          <a:xfrm>
            <a:off x="900113" y="2205038"/>
            <a:ext cx="7458075" cy="4491037"/>
          </a:xfrm>
          <a:prstGeom prst="rect">
            <a:avLst/>
          </a:prstGeom>
          <a:noFill/>
          <a:ln w="9525">
            <a:noFill/>
            <a:miter lim="800000"/>
            <a:headEnd/>
            <a:tailEnd/>
          </a:ln>
          <a:effectLst/>
        </p:spPr>
      </p:pic>
      <p:sp>
        <p:nvSpPr>
          <p:cNvPr id="97285" name="Rectangle 5"/>
          <p:cNvSpPr>
            <a:spLocks noChangeArrowheads="1"/>
          </p:cNvSpPr>
          <p:nvPr/>
        </p:nvSpPr>
        <p:spPr bwMode="auto">
          <a:xfrm>
            <a:off x="468313" y="549275"/>
            <a:ext cx="8675687" cy="792163"/>
          </a:xfrm>
          <a:prstGeom prst="rect">
            <a:avLst/>
          </a:prstGeom>
          <a:noFill/>
          <a:ln w="9525">
            <a:noFill/>
            <a:miter lim="800000"/>
            <a:headEnd/>
            <a:tailEnd/>
          </a:ln>
          <a:effectLst/>
        </p:spPr>
        <p:txBody>
          <a:bodyPr anchor="ctr"/>
          <a:lstStyle/>
          <a:p>
            <a:r>
              <a:rPr lang="en-US" sz="1600" b="1" dirty="0"/>
              <a:t>8 groups according to cyclin D expression are identified </a:t>
            </a:r>
            <a:r>
              <a:rPr lang="en-US" sz="1600" b="1" dirty="0">
                <a:solidFill>
                  <a:srgbClr val="009900"/>
                </a:solidFill>
              </a:rPr>
              <a:t>1-4 </a:t>
            </a:r>
            <a:r>
              <a:rPr lang="en-US" sz="1600" b="1" dirty="0" err="1">
                <a:solidFill>
                  <a:srgbClr val="009900"/>
                </a:solidFill>
              </a:rPr>
              <a:t>IgH</a:t>
            </a:r>
            <a:r>
              <a:rPr lang="en-US" sz="1600" b="1" dirty="0"/>
              <a:t>, </a:t>
            </a:r>
            <a:r>
              <a:rPr lang="en-US" sz="1600" b="1" dirty="0">
                <a:solidFill>
                  <a:srgbClr val="FF3300"/>
                </a:solidFill>
              </a:rPr>
              <a:t>5-8 hyperdiploid</a:t>
            </a:r>
            <a:r>
              <a:rPr lang="en-US" sz="1600" b="1" dirty="0"/>
              <a:t/>
            </a:r>
            <a:br>
              <a:rPr lang="en-US" sz="1600" b="1" dirty="0"/>
            </a:br>
            <a:r>
              <a:rPr lang="en-US" sz="1400" b="1" dirty="0"/>
              <a:t>1. 4p16 FGFR-MMSET Cyclin-D2. 2. MAF 16q23  and 20q21. 3.6p21 Cyclin D3 4. 11q13 Cyclin D1</a:t>
            </a:r>
            <a:br>
              <a:rPr lang="en-US" sz="1400" b="1" dirty="0"/>
            </a:br>
            <a:r>
              <a:rPr lang="en-US" sz="1400" b="1" dirty="0"/>
              <a:t>5. D1 overexpression. 6. D1+2. 7. No overexpression. 8. D2  </a:t>
            </a:r>
          </a:p>
        </p:txBody>
      </p:sp>
      <p:sp>
        <p:nvSpPr>
          <p:cNvPr id="97286" name="Rectangle 6"/>
          <p:cNvSpPr>
            <a:spLocks noChangeArrowheads="1"/>
          </p:cNvSpPr>
          <p:nvPr/>
        </p:nvSpPr>
        <p:spPr bwMode="auto">
          <a:xfrm>
            <a:off x="684213" y="0"/>
            <a:ext cx="8459787" cy="366713"/>
          </a:xfrm>
          <a:prstGeom prst="rect">
            <a:avLst/>
          </a:prstGeom>
          <a:noFill/>
          <a:ln w="9525">
            <a:noFill/>
            <a:miter lim="800000"/>
            <a:headEnd/>
            <a:tailEnd/>
          </a:ln>
          <a:effectLst/>
        </p:spPr>
        <p:txBody>
          <a:bodyPr wrap="none">
            <a:spAutoFit/>
          </a:bodyPr>
          <a:lstStyle/>
          <a:p>
            <a:r>
              <a:rPr lang="en-US" b="1">
                <a:solidFill>
                  <a:srgbClr val="FFFF00"/>
                </a:solidFill>
                <a:effectLst>
                  <a:outerShdw blurRad="38100" dist="38100" dir="2700000" algn="tl">
                    <a:srgbClr val="C0C0C0"/>
                  </a:outerShdw>
                </a:effectLst>
                <a:latin typeface="Tahoma" pitchFamily="34" charset="0"/>
              </a:rPr>
              <a:t>RNA expression profiling of MM cells Bergsagel et al Blood 2005 Vol 106</a:t>
            </a:r>
          </a:p>
        </p:txBody>
      </p:sp>
      <p:sp>
        <p:nvSpPr>
          <p:cNvPr id="97289" name="Text Box 9"/>
          <p:cNvSpPr txBox="1">
            <a:spLocks noChangeArrowheads="1"/>
          </p:cNvSpPr>
          <p:nvPr/>
        </p:nvSpPr>
        <p:spPr bwMode="auto">
          <a:xfrm>
            <a:off x="2411413" y="6381750"/>
            <a:ext cx="1368425" cy="244475"/>
          </a:xfrm>
          <a:prstGeom prst="rect">
            <a:avLst/>
          </a:prstGeom>
          <a:noFill/>
          <a:ln w="9525">
            <a:noFill/>
            <a:miter lim="800000"/>
            <a:headEnd/>
            <a:tailEnd/>
          </a:ln>
          <a:effectLst/>
        </p:spPr>
        <p:txBody>
          <a:bodyPr>
            <a:spAutoFit/>
          </a:bodyPr>
          <a:lstStyle/>
          <a:p>
            <a:pPr>
              <a:spcBef>
                <a:spcPct val="50000"/>
              </a:spcBef>
            </a:pPr>
            <a:r>
              <a:rPr lang="en-GB" sz="1000">
                <a:solidFill>
                  <a:srgbClr val="0066FF"/>
                </a:solidFill>
              </a:rPr>
              <a:t>16q23</a:t>
            </a:r>
          </a:p>
        </p:txBody>
      </p:sp>
      <p:sp>
        <p:nvSpPr>
          <p:cNvPr id="97290" name="Rectangle 10"/>
          <p:cNvSpPr>
            <a:spLocks noChangeArrowheads="1"/>
          </p:cNvSpPr>
          <p:nvPr/>
        </p:nvSpPr>
        <p:spPr bwMode="auto">
          <a:xfrm>
            <a:off x="1692275" y="2133600"/>
            <a:ext cx="2159000" cy="4103688"/>
          </a:xfrm>
          <a:prstGeom prst="rect">
            <a:avLst/>
          </a:prstGeom>
          <a:solidFill>
            <a:schemeClr val="bg1">
              <a:alpha val="0"/>
            </a:schemeClr>
          </a:solidFill>
          <a:ln w="38100">
            <a:solidFill>
              <a:srgbClr val="339966"/>
            </a:solidFill>
            <a:miter lim="800000"/>
            <a:headEnd/>
            <a:tailEnd/>
          </a:ln>
          <a:effectLst/>
        </p:spPr>
        <p:txBody>
          <a:bodyPr wrap="none" anchor="ctr"/>
          <a:lstStyle/>
          <a:p>
            <a:endParaRPr lang="en-GB"/>
          </a:p>
        </p:txBody>
      </p:sp>
      <p:sp>
        <p:nvSpPr>
          <p:cNvPr id="97291" name="Rectangle 11"/>
          <p:cNvSpPr>
            <a:spLocks noChangeArrowheads="1"/>
          </p:cNvSpPr>
          <p:nvPr/>
        </p:nvSpPr>
        <p:spPr bwMode="auto">
          <a:xfrm>
            <a:off x="3851275" y="2133600"/>
            <a:ext cx="2952750" cy="4103688"/>
          </a:xfrm>
          <a:prstGeom prst="rect">
            <a:avLst/>
          </a:prstGeom>
          <a:solidFill>
            <a:schemeClr val="bg1">
              <a:alpha val="0"/>
            </a:schemeClr>
          </a:solidFill>
          <a:ln w="38100">
            <a:solidFill>
              <a:srgbClr val="FF0000"/>
            </a:solidFill>
            <a:miter lim="800000"/>
            <a:headEnd/>
            <a:tailEnd/>
          </a:ln>
          <a:effectLst/>
        </p:spPr>
        <p:txBody>
          <a:bodyPr wrap="none" anchor="ctr"/>
          <a:lstStyle/>
          <a:p>
            <a:endParaRPr lang="en-GB"/>
          </a:p>
        </p:txBody>
      </p:sp>
      <p:sp>
        <p:nvSpPr>
          <p:cNvPr id="12" name="Rectangle 11"/>
          <p:cNvSpPr/>
          <p:nvPr/>
        </p:nvSpPr>
        <p:spPr bwMode="auto">
          <a:xfrm>
            <a:off x="7429520" y="3929066"/>
            <a:ext cx="571504" cy="114300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ChangeArrowheads="1"/>
          </p:cNvSpPr>
          <p:nvPr/>
        </p:nvSpPr>
        <p:spPr bwMode="auto">
          <a:xfrm>
            <a:off x="457200" y="381000"/>
            <a:ext cx="8229600" cy="1371600"/>
          </a:xfrm>
          <a:prstGeom prst="rect">
            <a:avLst/>
          </a:prstGeom>
          <a:noFill/>
          <a:ln w="9525">
            <a:noFill/>
            <a:miter lim="800000"/>
            <a:headEnd/>
            <a:tailEnd/>
          </a:ln>
          <a:effectLst/>
        </p:spPr>
        <p:txBody>
          <a:bodyPr anchor="ctr"/>
          <a:lstStyle/>
          <a:p>
            <a:r>
              <a:rPr lang="en-US" sz="2000"/>
              <a:t>Proposed model of cyclin dysregulation in MM:</a:t>
            </a:r>
            <a:br>
              <a:rPr lang="en-US" sz="2000"/>
            </a:br>
            <a:r>
              <a:rPr lang="en-US" sz="2000"/>
              <a:t>1. Direct gene dysregulation solid arrows</a:t>
            </a:r>
            <a:br>
              <a:rPr lang="en-US" sz="2000"/>
            </a:br>
            <a:r>
              <a:rPr lang="en-US" sz="2000"/>
              <a:t>2. Indirect unknown mechanism: dotted arrow</a:t>
            </a:r>
            <a:br>
              <a:rPr lang="en-US" sz="2000"/>
            </a:br>
            <a:r>
              <a:rPr lang="en-US" sz="1200"/>
              <a:t>From Hideshima et al 2004 Blood vol 104</a:t>
            </a:r>
            <a:endParaRPr lang="en-US" sz="2000"/>
          </a:p>
        </p:txBody>
      </p:sp>
      <p:pic>
        <p:nvPicPr>
          <p:cNvPr id="99333" name="Picture 5"/>
          <p:cNvPicPr>
            <a:picLocks noChangeAspect="1" noChangeArrowheads="1"/>
          </p:cNvPicPr>
          <p:nvPr/>
        </p:nvPicPr>
        <p:blipFill>
          <a:blip r:embed="rId2"/>
          <a:srcRect/>
          <a:stretch>
            <a:fillRect/>
          </a:stretch>
        </p:blipFill>
        <p:spPr bwMode="auto">
          <a:xfrm>
            <a:off x="1527175" y="1981200"/>
            <a:ext cx="6088063" cy="4114800"/>
          </a:xfrm>
          <a:prstGeom prst="rect">
            <a:avLst/>
          </a:prstGeom>
          <a:noFill/>
          <a:ln w="9525">
            <a:noFill/>
            <a:miter lim="800000"/>
            <a:headEnd/>
            <a:tailEnd/>
          </a:ln>
          <a:effectLst/>
        </p:spPr>
      </p:pic>
      <p:sp>
        <p:nvSpPr>
          <p:cNvPr id="99334" name="Text Box 6"/>
          <p:cNvSpPr txBox="1">
            <a:spLocks noChangeArrowheads="1"/>
          </p:cNvSpPr>
          <p:nvPr/>
        </p:nvSpPr>
        <p:spPr bwMode="auto">
          <a:xfrm>
            <a:off x="250825" y="6165850"/>
            <a:ext cx="7058025" cy="457200"/>
          </a:xfrm>
          <a:prstGeom prst="rect">
            <a:avLst/>
          </a:prstGeom>
          <a:noFill/>
          <a:ln w="9525">
            <a:noFill/>
            <a:miter lim="800000"/>
            <a:headEnd/>
            <a:tailEnd/>
          </a:ln>
          <a:effectLst/>
        </p:spPr>
        <p:txBody>
          <a:bodyPr>
            <a:spAutoFit/>
          </a:bodyPr>
          <a:lstStyle/>
          <a:p>
            <a:pPr>
              <a:spcBef>
                <a:spcPct val="50000"/>
              </a:spcBef>
            </a:pPr>
            <a:r>
              <a:rPr lang="en-US" sz="1200">
                <a:latin typeface="Tahoma" pitchFamily="34" charset="0"/>
              </a:rPr>
              <a:t>Cyclins interact with Cyclin D kinases to phosphorylate Rb gene, a tumour suppressor gene bound to E2F a transcription factor important in transition from G1 to S phase  in the cell cycle.</a:t>
            </a:r>
          </a:p>
        </p:txBody>
      </p:sp>
      <p:sp>
        <p:nvSpPr>
          <p:cNvPr id="99335" name="Text Box 7"/>
          <p:cNvSpPr txBox="1">
            <a:spLocks noChangeArrowheads="1"/>
          </p:cNvSpPr>
          <p:nvPr/>
        </p:nvSpPr>
        <p:spPr bwMode="auto">
          <a:xfrm>
            <a:off x="7740650" y="2349500"/>
            <a:ext cx="1079500" cy="2100263"/>
          </a:xfrm>
          <a:prstGeom prst="rect">
            <a:avLst/>
          </a:prstGeom>
          <a:noFill/>
          <a:ln w="9525">
            <a:noFill/>
            <a:miter lim="800000"/>
            <a:headEnd/>
            <a:tailEnd/>
          </a:ln>
          <a:effectLst/>
        </p:spPr>
        <p:txBody>
          <a:bodyPr>
            <a:spAutoFit/>
          </a:bodyPr>
          <a:lstStyle/>
          <a:p>
            <a:pPr>
              <a:spcBef>
                <a:spcPct val="50000"/>
              </a:spcBef>
            </a:pPr>
            <a:r>
              <a:rPr lang="en-US" sz="1200">
                <a:latin typeface="Tahoma" pitchFamily="34" charset="0"/>
              </a:rPr>
              <a:t>Other genes targetted usually in secondary mutations include P16 and 18 which are inhibitors of CDK, and the Rb gene.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ChangeArrowheads="1"/>
          </p:cNvSpPr>
          <p:nvPr/>
        </p:nvSpPr>
        <p:spPr bwMode="auto">
          <a:xfrm>
            <a:off x="457200" y="381000"/>
            <a:ext cx="8229600" cy="1371600"/>
          </a:xfrm>
          <a:prstGeom prst="rect">
            <a:avLst/>
          </a:prstGeom>
          <a:noFill/>
          <a:ln w="9525">
            <a:noFill/>
            <a:miter lim="800000"/>
            <a:headEnd/>
            <a:tailEnd/>
          </a:ln>
          <a:effectLst/>
        </p:spPr>
        <p:txBody>
          <a:bodyPr anchor="ctr"/>
          <a:lstStyle/>
          <a:p>
            <a:r>
              <a:rPr lang="en-GB" sz="4000"/>
              <a:t>Possible relevance of Cyclin D classification of MM</a:t>
            </a:r>
          </a:p>
        </p:txBody>
      </p:sp>
      <p:pic>
        <p:nvPicPr>
          <p:cNvPr id="100357" name="Picture 5"/>
          <p:cNvPicPr>
            <a:picLocks noChangeAspect="1" noChangeArrowheads="1"/>
          </p:cNvPicPr>
          <p:nvPr/>
        </p:nvPicPr>
        <p:blipFill>
          <a:blip r:embed="rId2"/>
          <a:srcRect/>
          <a:stretch>
            <a:fillRect/>
          </a:stretch>
        </p:blipFill>
        <p:spPr bwMode="auto">
          <a:xfrm>
            <a:off x="0" y="1852613"/>
            <a:ext cx="9144000" cy="3160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Role of BM stroma in MM</a:t>
            </a:r>
          </a:p>
        </p:txBody>
      </p:sp>
      <p:sp>
        <p:nvSpPr>
          <p:cNvPr id="12291" name="Rectangle 3"/>
          <p:cNvSpPr>
            <a:spLocks noGrp="1" noChangeArrowheads="1"/>
          </p:cNvSpPr>
          <p:nvPr>
            <p:ph type="body" idx="1"/>
          </p:nvPr>
        </p:nvSpPr>
        <p:spPr/>
        <p:txBody>
          <a:bodyPr/>
          <a:lstStyle/>
          <a:p>
            <a:pPr>
              <a:lnSpc>
                <a:spcPct val="80000"/>
              </a:lnSpc>
            </a:pPr>
            <a:r>
              <a:rPr lang="en-GB" sz="1800" b="1"/>
              <a:t>Normal plasma cell development is dependant on interactions through </a:t>
            </a:r>
          </a:p>
          <a:p>
            <a:pPr lvl="1">
              <a:lnSpc>
                <a:spcPct val="80000"/>
              </a:lnSpc>
            </a:pPr>
            <a:r>
              <a:rPr lang="en-GB" sz="1600" b="1">
                <a:solidFill>
                  <a:srgbClr val="9900FF"/>
                </a:solidFill>
              </a:rPr>
              <a:t>adhesion molecules, </a:t>
            </a:r>
          </a:p>
          <a:p>
            <a:pPr lvl="1">
              <a:lnSpc>
                <a:spcPct val="80000"/>
              </a:lnSpc>
            </a:pPr>
            <a:r>
              <a:rPr lang="en-GB" sz="1600" b="1">
                <a:solidFill>
                  <a:srgbClr val="9900FF"/>
                </a:solidFill>
              </a:rPr>
              <a:t>Receptors</a:t>
            </a:r>
          </a:p>
          <a:p>
            <a:pPr lvl="1">
              <a:lnSpc>
                <a:spcPct val="80000"/>
              </a:lnSpc>
            </a:pPr>
            <a:r>
              <a:rPr lang="en-GB" sz="1600" b="1">
                <a:solidFill>
                  <a:srgbClr val="9900FF"/>
                </a:solidFill>
              </a:rPr>
              <a:t> cytokines</a:t>
            </a:r>
          </a:p>
          <a:p>
            <a:pPr>
              <a:lnSpc>
                <a:spcPct val="80000"/>
              </a:lnSpc>
            </a:pPr>
            <a:endParaRPr lang="en-GB" sz="1800" b="1"/>
          </a:p>
          <a:p>
            <a:pPr>
              <a:lnSpc>
                <a:spcPct val="80000"/>
              </a:lnSpc>
            </a:pPr>
            <a:r>
              <a:rPr lang="en-GB" sz="1800" b="1"/>
              <a:t>Interactions between PC and stromal cells  regulate </a:t>
            </a:r>
          </a:p>
          <a:p>
            <a:pPr lvl="1">
              <a:lnSpc>
                <a:spcPct val="80000"/>
              </a:lnSpc>
            </a:pPr>
            <a:r>
              <a:rPr lang="en-GB" sz="1600" b="1">
                <a:solidFill>
                  <a:srgbClr val="CC3300"/>
                </a:solidFill>
              </a:rPr>
              <a:t>proliferation, </a:t>
            </a:r>
          </a:p>
          <a:p>
            <a:pPr lvl="1">
              <a:lnSpc>
                <a:spcPct val="80000"/>
              </a:lnSpc>
            </a:pPr>
            <a:r>
              <a:rPr lang="en-GB" sz="1600" b="1">
                <a:solidFill>
                  <a:srgbClr val="CC3300"/>
                </a:solidFill>
              </a:rPr>
              <a:t>Growth</a:t>
            </a:r>
          </a:p>
          <a:p>
            <a:pPr lvl="1">
              <a:lnSpc>
                <a:spcPct val="80000"/>
              </a:lnSpc>
            </a:pPr>
            <a:r>
              <a:rPr lang="en-GB" sz="1600" b="1">
                <a:solidFill>
                  <a:srgbClr val="CC3300"/>
                </a:solidFill>
              </a:rPr>
              <a:t>differentiation </a:t>
            </a:r>
          </a:p>
          <a:p>
            <a:pPr lvl="1">
              <a:lnSpc>
                <a:spcPct val="80000"/>
              </a:lnSpc>
            </a:pPr>
            <a:r>
              <a:rPr lang="en-GB" sz="1600" b="1">
                <a:solidFill>
                  <a:srgbClr val="CC3300"/>
                </a:solidFill>
              </a:rPr>
              <a:t>apoptosis </a:t>
            </a:r>
          </a:p>
          <a:p>
            <a:pPr>
              <a:lnSpc>
                <a:spcPct val="80000"/>
              </a:lnSpc>
            </a:pPr>
            <a:r>
              <a:rPr lang="en-GB" sz="1800" b="1"/>
              <a:t>These factors are also essential in supporting the growth of myeloma cells and prevention of apoptosis in a dysregulated cell with an oncogenic translocation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nchor="ctr" anchorCtr="1"/>
          <a:lstStyle/>
          <a:p>
            <a:r>
              <a:rPr lang="en-GB" sz="3600"/>
              <a:t>Myeloma cell growth and inhibitory factors</a:t>
            </a:r>
            <a:endParaRPr lang="en-GB" sz="4400"/>
          </a:p>
        </p:txBody>
      </p:sp>
      <p:sp>
        <p:nvSpPr>
          <p:cNvPr id="103429" name="Rectangle 5"/>
          <p:cNvSpPr>
            <a:spLocks noChangeArrowheads="1"/>
          </p:cNvSpPr>
          <p:nvPr/>
        </p:nvSpPr>
        <p:spPr bwMode="auto">
          <a:xfrm>
            <a:off x="457200" y="1600200"/>
            <a:ext cx="3970338" cy="4525963"/>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Char char="n"/>
            </a:pPr>
            <a:r>
              <a:rPr lang="en-GB" sz="2800" b="1"/>
              <a:t>Growth factors</a:t>
            </a:r>
          </a:p>
          <a:p>
            <a:pPr marL="742950" lvl="1" indent="-285750">
              <a:spcBef>
                <a:spcPct val="20000"/>
              </a:spcBef>
              <a:buClr>
                <a:schemeClr val="accent2"/>
              </a:buClr>
              <a:buSzPct val="80000"/>
              <a:buFont typeface="Wingdings" pitchFamily="2" charset="2"/>
              <a:buChar char="¨"/>
            </a:pPr>
            <a:r>
              <a:rPr lang="en-GB" sz="2400" b="1"/>
              <a:t>Il-6</a:t>
            </a:r>
          </a:p>
          <a:p>
            <a:pPr marL="742950" lvl="1" indent="-285750">
              <a:spcBef>
                <a:spcPct val="20000"/>
              </a:spcBef>
              <a:buClr>
                <a:schemeClr val="accent2"/>
              </a:buClr>
              <a:buSzPct val="80000"/>
              <a:buFont typeface="Wingdings" pitchFamily="2" charset="2"/>
              <a:buChar char="¨"/>
            </a:pPr>
            <a:r>
              <a:rPr lang="en-GB" sz="2400" b="1"/>
              <a:t>IGF-1</a:t>
            </a:r>
          </a:p>
          <a:p>
            <a:pPr marL="742950" lvl="1" indent="-285750">
              <a:spcBef>
                <a:spcPct val="20000"/>
              </a:spcBef>
              <a:buClr>
                <a:schemeClr val="accent2"/>
              </a:buClr>
              <a:buSzPct val="80000"/>
              <a:buFont typeface="Wingdings" pitchFamily="2" charset="2"/>
              <a:buChar char="¨"/>
            </a:pPr>
            <a:r>
              <a:rPr lang="en-GB" sz="2400" b="1"/>
              <a:t>VEGF</a:t>
            </a:r>
          </a:p>
          <a:p>
            <a:pPr marL="742950" lvl="1" indent="-285750">
              <a:spcBef>
                <a:spcPct val="20000"/>
              </a:spcBef>
              <a:buClr>
                <a:schemeClr val="accent2"/>
              </a:buClr>
              <a:buSzPct val="80000"/>
              <a:buFont typeface="Wingdings" pitchFamily="2" charset="2"/>
              <a:buChar char="¨"/>
            </a:pPr>
            <a:r>
              <a:rPr lang="en-GB" sz="2400" b="1"/>
              <a:t>SDF-1a: Stromal Cell</a:t>
            </a:r>
          </a:p>
          <a:p>
            <a:pPr marL="742950" lvl="1" indent="-285750">
              <a:spcBef>
                <a:spcPct val="20000"/>
              </a:spcBef>
              <a:buClr>
                <a:schemeClr val="accent2"/>
              </a:buClr>
              <a:buSzPct val="80000"/>
              <a:buFont typeface="Wingdings" pitchFamily="2" charset="2"/>
              <a:buNone/>
            </a:pPr>
            <a:r>
              <a:rPr lang="en-GB" sz="2400" b="1"/>
              <a:t>    derived factor 1a</a:t>
            </a:r>
          </a:p>
          <a:p>
            <a:pPr marL="742950" lvl="1" indent="-285750">
              <a:spcBef>
                <a:spcPct val="20000"/>
              </a:spcBef>
              <a:buClr>
                <a:schemeClr val="accent2"/>
              </a:buClr>
              <a:buSzPct val="80000"/>
              <a:buFont typeface="Wingdings" pitchFamily="2" charset="2"/>
              <a:buChar char="¨"/>
            </a:pPr>
            <a:r>
              <a:rPr lang="en-GB" sz="1600" b="1"/>
              <a:t>TNFa</a:t>
            </a:r>
          </a:p>
          <a:p>
            <a:pPr marL="742950" lvl="1" indent="-285750">
              <a:spcBef>
                <a:spcPct val="20000"/>
              </a:spcBef>
              <a:buClr>
                <a:schemeClr val="accent2"/>
              </a:buClr>
              <a:buSzPct val="80000"/>
              <a:buFont typeface="Wingdings" pitchFamily="2" charset="2"/>
              <a:buChar char="¨"/>
            </a:pPr>
            <a:r>
              <a:rPr lang="en-GB" sz="1600" b="1"/>
              <a:t>IL-21</a:t>
            </a:r>
          </a:p>
          <a:p>
            <a:pPr marL="342900" indent="-342900">
              <a:spcBef>
                <a:spcPct val="20000"/>
              </a:spcBef>
              <a:buClr>
                <a:schemeClr val="bg2"/>
              </a:buClr>
              <a:buSzPct val="75000"/>
              <a:buFont typeface="Wingdings" pitchFamily="2" charset="2"/>
              <a:buChar char="n"/>
            </a:pPr>
            <a:endParaRPr lang="en-GB" b="1"/>
          </a:p>
        </p:txBody>
      </p:sp>
      <p:sp>
        <p:nvSpPr>
          <p:cNvPr id="103435" name="Rectangle 11"/>
          <p:cNvSpPr>
            <a:spLocks noGrp="1" noChangeArrowheads="1"/>
          </p:cNvSpPr>
          <p:nvPr>
            <p:ph type="body" sz="half" idx="2"/>
          </p:nvPr>
        </p:nvSpPr>
        <p:spPr>
          <a:xfrm>
            <a:off x="4643438" y="1628775"/>
            <a:ext cx="4038600" cy="3886200"/>
          </a:xfrm>
        </p:spPr>
        <p:txBody>
          <a:bodyPr/>
          <a:lstStyle/>
          <a:p>
            <a:r>
              <a:rPr lang="en-GB" b="1">
                <a:solidFill>
                  <a:srgbClr val="000000"/>
                </a:solidFill>
              </a:rPr>
              <a:t>Inhibitory factors</a:t>
            </a:r>
          </a:p>
          <a:p>
            <a:pPr lvl="1"/>
            <a:r>
              <a:rPr lang="en-GB" b="1">
                <a:solidFill>
                  <a:srgbClr val="000000"/>
                </a:solidFill>
              </a:rPr>
              <a:t>Interferon-</a:t>
            </a:r>
            <a:r>
              <a:rPr lang="en-GB" b="1">
                <a:solidFill>
                  <a:srgbClr val="000000"/>
                </a:solidFill>
                <a:latin typeface="Symbol" pitchFamily="18" charset="2"/>
              </a:rPr>
              <a:t>g </a:t>
            </a:r>
          </a:p>
          <a:p>
            <a:pPr lvl="1"/>
            <a:r>
              <a:rPr lang="en-GB" b="1">
                <a:solidFill>
                  <a:srgbClr val="000000"/>
                </a:solidFill>
              </a:rPr>
              <a:t>IFN-</a:t>
            </a:r>
            <a:r>
              <a:rPr lang="en-GB" b="1">
                <a:solidFill>
                  <a:srgbClr val="000000"/>
                </a:solidFill>
                <a:latin typeface="Symbol" pitchFamily="18" charset="2"/>
              </a:rPr>
              <a:t>a </a:t>
            </a:r>
            <a:r>
              <a:rPr lang="en-GB" b="1">
                <a:solidFill>
                  <a:srgbClr val="000000"/>
                </a:solidFill>
              </a:rPr>
              <a:t>and</a:t>
            </a:r>
            <a:r>
              <a:rPr lang="en-GB" b="1">
                <a:solidFill>
                  <a:srgbClr val="000000"/>
                </a:solidFill>
                <a:latin typeface="Symbol" pitchFamily="18" charset="2"/>
              </a:rPr>
              <a:t> b</a:t>
            </a:r>
            <a:endParaRPr lang="en-GB" b="1">
              <a:solidFill>
                <a:srgbClr val="000000"/>
              </a:solidFill>
            </a:endParaRPr>
          </a:p>
          <a:p>
            <a:pPr lvl="1"/>
            <a:endParaRPr lang="en-GB" b="1">
              <a:solidFill>
                <a:srgbClr val="000000"/>
              </a:solidFill>
              <a:latin typeface="Symbol" pitchFamily="18" charset="2"/>
            </a:endParaRPr>
          </a:p>
          <a:p>
            <a:pPr lvl="1"/>
            <a:r>
              <a:rPr lang="en-GB" b="1">
                <a:solidFill>
                  <a:srgbClr val="000000"/>
                </a:solidFill>
              </a:rPr>
              <a:t>TGF-1</a:t>
            </a:r>
            <a:r>
              <a:rPr lang="en-GB" b="1">
                <a:solidFill>
                  <a:srgbClr val="000000"/>
                </a:solidFill>
                <a:latin typeface="Symbol" pitchFamily="18" charset="2"/>
              </a:rPr>
              <a:t>b </a:t>
            </a:r>
            <a:r>
              <a:rPr lang="en-GB" b="1">
                <a:solidFill>
                  <a:srgbClr val="000000"/>
                </a:solidFill>
              </a:rPr>
              <a:t>and TNF-</a:t>
            </a:r>
            <a:r>
              <a:rPr lang="en-GB" b="1">
                <a:solidFill>
                  <a:srgbClr val="000000"/>
                </a:solidFill>
                <a:latin typeface="Symbol" pitchFamily="18" charset="2"/>
              </a:rPr>
              <a:t>a </a:t>
            </a:r>
            <a:r>
              <a:rPr lang="en-GB" b="1">
                <a:solidFill>
                  <a:srgbClr val="000000"/>
                </a:solidFill>
              </a:rPr>
              <a:t>also inhibit IL-6 effects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IL-6 and MM</a:t>
            </a:r>
          </a:p>
        </p:txBody>
      </p:sp>
      <p:sp>
        <p:nvSpPr>
          <p:cNvPr id="14339" name="Rectangle 3"/>
          <p:cNvSpPr>
            <a:spLocks noGrp="1" noChangeArrowheads="1"/>
          </p:cNvSpPr>
          <p:nvPr>
            <p:ph type="body" idx="1"/>
          </p:nvPr>
        </p:nvSpPr>
        <p:spPr/>
        <p:txBody>
          <a:bodyPr/>
          <a:lstStyle/>
          <a:p>
            <a:pPr>
              <a:buFont typeface="Wingdings" pitchFamily="2" charset="2"/>
              <a:buNone/>
            </a:pPr>
            <a:endParaRPr lang="en-GB" sz="2900" b="1"/>
          </a:p>
          <a:p>
            <a:r>
              <a:rPr lang="en-GB" sz="2800" b="1"/>
              <a:t>Growth and survival effects:</a:t>
            </a:r>
          </a:p>
          <a:p>
            <a:pPr lvl="1"/>
            <a:r>
              <a:rPr lang="en-GB" sz="2500" b="1"/>
              <a:t>IL-6 can induce growth of MM cells  </a:t>
            </a:r>
            <a:r>
              <a:rPr lang="en-GB" sz="2500" b="1" i="1"/>
              <a:t>in vitro</a:t>
            </a:r>
            <a:endParaRPr lang="en-GB" sz="2500" b="1"/>
          </a:p>
          <a:p>
            <a:pPr lvl="1"/>
            <a:r>
              <a:rPr lang="en-GB" sz="2500" b="1"/>
              <a:t>Anti-IL-6 inhibits growth of myeloma cell lines</a:t>
            </a:r>
          </a:p>
          <a:p>
            <a:pPr lvl="1"/>
            <a:r>
              <a:rPr lang="en-GB" sz="2500" b="1"/>
              <a:t>Serum IL-6 levels correlate with disease</a:t>
            </a:r>
          </a:p>
          <a:p>
            <a:pPr lvl="1"/>
            <a:r>
              <a:rPr lang="en-GB" sz="2500" b="1"/>
              <a:t>Some patients respond to anti-IL-6</a:t>
            </a:r>
          </a:p>
          <a:p>
            <a:pPr lvl="1"/>
            <a:r>
              <a:rPr lang="en-GB" sz="2500" b="1"/>
              <a:t>Myeloma cells can express IL-6 and IL-6R</a:t>
            </a:r>
          </a:p>
          <a:p>
            <a:r>
              <a:rPr lang="en-GB" sz="2800" b="1"/>
              <a:t>Prevention of apoptosis</a:t>
            </a:r>
            <a:endParaRPr lang="en-GB" sz="36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sz="3600"/>
              <a:t>Source of IL-6 in MM</a:t>
            </a:r>
            <a:endParaRPr lang="en-GB"/>
          </a:p>
        </p:txBody>
      </p:sp>
      <p:sp>
        <p:nvSpPr>
          <p:cNvPr id="15364" name="Rectangle 4"/>
          <p:cNvSpPr>
            <a:spLocks noGrp="1" noChangeArrowheads="1"/>
          </p:cNvSpPr>
          <p:nvPr>
            <p:ph type="body" sz="half" idx="2"/>
          </p:nvPr>
        </p:nvSpPr>
        <p:spPr>
          <a:xfrm>
            <a:off x="755650" y="1557338"/>
            <a:ext cx="6913563" cy="4525962"/>
          </a:xfrm>
        </p:spPr>
        <p:txBody>
          <a:bodyPr/>
          <a:lstStyle/>
          <a:p>
            <a:pPr>
              <a:buClr>
                <a:schemeClr val="tx1"/>
              </a:buClr>
            </a:pPr>
            <a:r>
              <a:rPr lang="en-GB" b="1"/>
              <a:t>BM stroma cultures from MM patients produce a lot of IL-6</a:t>
            </a:r>
          </a:p>
          <a:p>
            <a:pPr>
              <a:buClr>
                <a:schemeClr val="tx1"/>
              </a:buClr>
            </a:pPr>
            <a:r>
              <a:rPr lang="en-GB" b="1"/>
              <a:t>MM cells induce IL-6 production on contact with SC probably through IL-1 secretion by MM cells </a:t>
            </a:r>
          </a:p>
          <a:p>
            <a:pPr>
              <a:buClr>
                <a:schemeClr val="tx1"/>
              </a:buClr>
            </a:pPr>
            <a:endParaRPr lang="en-GB" sz="4000" b="1"/>
          </a:p>
          <a:p>
            <a:pPr>
              <a:buClr>
                <a:schemeClr val="tx1"/>
              </a:buClr>
            </a:pPr>
            <a:endParaRPr lang="en-GB" sz="4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8229600" cy="884238"/>
          </a:xfrm>
        </p:spPr>
        <p:txBody>
          <a:bodyPr/>
          <a:lstStyle/>
          <a:p>
            <a:r>
              <a:rPr lang="en-GB" sz="2800" b="1"/>
              <a:t>The IL-6 family and their receptor complex</a:t>
            </a:r>
            <a:endParaRPr lang="en-GB" sz="4000" b="1"/>
          </a:p>
        </p:txBody>
      </p:sp>
      <p:sp>
        <p:nvSpPr>
          <p:cNvPr id="20483" name="Rectangle 3"/>
          <p:cNvSpPr>
            <a:spLocks noGrp="1" noChangeArrowheads="1"/>
          </p:cNvSpPr>
          <p:nvPr>
            <p:ph type="body" idx="1"/>
          </p:nvPr>
        </p:nvSpPr>
        <p:spPr>
          <a:xfrm>
            <a:off x="539750" y="1052513"/>
            <a:ext cx="8229600" cy="2879725"/>
          </a:xfrm>
        </p:spPr>
        <p:txBody>
          <a:bodyPr/>
          <a:lstStyle/>
          <a:p>
            <a:pPr>
              <a:lnSpc>
                <a:spcPct val="80000"/>
              </a:lnSpc>
            </a:pPr>
            <a:r>
              <a:rPr lang="en-GB" sz="2000" b="1"/>
              <a:t>IL-6 receptor made up of two subunits:</a:t>
            </a:r>
          </a:p>
          <a:p>
            <a:pPr lvl="1">
              <a:lnSpc>
                <a:spcPct val="80000"/>
              </a:lnSpc>
            </a:pPr>
            <a:r>
              <a:rPr lang="en-GB" sz="1800" b="1"/>
              <a:t>80 kDa IL-6 binding protein IL-6R</a:t>
            </a:r>
            <a:r>
              <a:rPr lang="en-GB" sz="1800" b="1">
                <a:latin typeface="Symbol" pitchFamily="18" charset="2"/>
              </a:rPr>
              <a:t>a</a:t>
            </a:r>
            <a:r>
              <a:rPr lang="en-GB" sz="1800" b="1"/>
              <a:t> specific to IL-6, found on cells but also in a soluble form</a:t>
            </a:r>
          </a:p>
          <a:p>
            <a:pPr lvl="1">
              <a:lnSpc>
                <a:spcPct val="80000"/>
              </a:lnSpc>
            </a:pPr>
            <a:r>
              <a:rPr lang="en-GB" sz="1800" b="1"/>
              <a:t>gp 130 : 130 kDa glycoprotein which acts in signal transduction and is found on cells</a:t>
            </a:r>
          </a:p>
          <a:p>
            <a:pPr>
              <a:lnSpc>
                <a:spcPct val="80000"/>
              </a:lnSpc>
            </a:pPr>
            <a:r>
              <a:rPr lang="en-GB" sz="2000" b="1"/>
              <a:t>gp 130 is also a receptor for other cytokines, each with their own </a:t>
            </a:r>
            <a:r>
              <a:rPr lang="en-GB" sz="2000" b="1">
                <a:latin typeface="Symbol" pitchFamily="18" charset="2"/>
              </a:rPr>
              <a:t>a</a:t>
            </a:r>
            <a:r>
              <a:rPr lang="en-GB" sz="2000" b="1"/>
              <a:t> subunit. The two units are needed one to specifically bind to cytokine and then dimerise with gp 130 which then mediates signal transduction</a:t>
            </a:r>
          </a:p>
          <a:p>
            <a:pPr>
              <a:lnSpc>
                <a:spcPct val="80000"/>
              </a:lnSpc>
            </a:pPr>
            <a:r>
              <a:rPr lang="en-GB" sz="2000" b="1"/>
              <a:t>Other cytokines are: IL-11, OSM, LIF, CNTF, CT-1</a:t>
            </a:r>
          </a:p>
          <a:p>
            <a:pPr>
              <a:lnSpc>
                <a:spcPct val="80000"/>
              </a:lnSpc>
            </a:pPr>
            <a:r>
              <a:rPr lang="en-GB" sz="2000" b="1"/>
              <a:t>gp 130 belongs to Ig superfamily and has close similarities to G-CSF receptor</a:t>
            </a:r>
          </a:p>
        </p:txBody>
      </p:sp>
      <p:pic>
        <p:nvPicPr>
          <p:cNvPr id="177155" name="Picture 3" descr="nrn2054-f1"/>
          <p:cNvPicPr>
            <a:picLocks noChangeAspect="1" noChangeArrowheads="1"/>
          </p:cNvPicPr>
          <p:nvPr/>
        </p:nvPicPr>
        <p:blipFill>
          <a:blip r:embed="rId2"/>
          <a:srcRect/>
          <a:stretch>
            <a:fillRect/>
          </a:stretch>
        </p:blipFill>
        <p:spPr bwMode="auto">
          <a:xfrm>
            <a:off x="4932363" y="4432300"/>
            <a:ext cx="4033837" cy="2425700"/>
          </a:xfrm>
          <a:prstGeom prst="rect">
            <a:avLst/>
          </a:prstGeom>
          <a:noFill/>
        </p:spPr>
      </p:pic>
      <p:sp>
        <p:nvSpPr>
          <p:cNvPr id="177156" name="Rectangle 4"/>
          <p:cNvSpPr>
            <a:spLocks noChangeArrowheads="1"/>
          </p:cNvSpPr>
          <p:nvPr/>
        </p:nvSpPr>
        <p:spPr bwMode="auto">
          <a:xfrm>
            <a:off x="395288" y="4797425"/>
            <a:ext cx="4391025" cy="1366838"/>
          </a:xfrm>
          <a:prstGeom prst="rect">
            <a:avLst/>
          </a:prstGeom>
          <a:solidFill>
            <a:srgbClr val="EAEAEA"/>
          </a:solidFill>
          <a:ln w="9525">
            <a:noFill/>
            <a:miter lim="800000"/>
            <a:headEnd/>
            <a:tailEnd/>
          </a:ln>
          <a:effectLst/>
        </p:spPr>
        <p:txBody>
          <a:bodyPr lIns="0" tIns="0" rIns="0" bIns="88872" anchor="ctr">
            <a:spAutoFit/>
          </a:bodyPr>
          <a:lstStyle/>
          <a:p>
            <a:pPr algn="ctr"/>
            <a:r>
              <a:rPr lang="en-US" sz="1200" b="1"/>
              <a:t>FIGURE 1 | Neuropoietic cytokine receptor complexes.</a:t>
            </a:r>
          </a:p>
          <a:p>
            <a:pPr algn="ctr"/>
            <a:endParaRPr lang="en-US" sz="1200" b="1"/>
          </a:p>
          <a:p>
            <a:pPr algn="ctr"/>
            <a:r>
              <a:rPr lang="en-US" sz="1200" b="1"/>
              <a:t>From the following article:</a:t>
            </a:r>
          </a:p>
          <a:p>
            <a:pPr algn="ctr"/>
            <a:r>
              <a:rPr lang="en-US" sz="1200">
                <a:hlinkClick r:id="rId3"/>
              </a:rPr>
              <a:t>The neuropoietic cytokine family in development, plasticity, disease and injury</a:t>
            </a:r>
            <a:endParaRPr lang="en-US" sz="1200"/>
          </a:p>
          <a:p>
            <a:pPr algn="ctr"/>
            <a:r>
              <a:rPr lang="en-US" sz="1200"/>
              <a:t>Sylvian Bauer, Bradley J. Kerr &amp; Paul H. Patterson</a:t>
            </a:r>
          </a:p>
          <a:p>
            <a:pPr algn="ctr"/>
            <a:r>
              <a:rPr lang="en-US" sz="1200" b="1" i="1"/>
              <a:t>Nature Reviews Neuroscience </a:t>
            </a:r>
            <a:r>
              <a:rPr lang="en-US" sz="1200" b="1"/>
              <a:t>8</a:t>
            </a:r>
            <a:r>
              <a:rPr lang="en-US" sz="1200"/>
              <a:t>, </a:t>
            </a:r>
            <a:r>
              <a:rPr lang="en-US" sz="1200" b="1"/>
              <a:t>221-232</a:t>
            </a:r>
            <a:r>
              <a:rPr lang="en-US" sz="1200"/>
              <a:t> </a:t>
            </a:r>
            <a:r>
              <a:rPr lang="en-US" sz="1200" b="1"/>
              <a:t>(March 2007)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Adhesion Molecules</a:t>
            </a:r>
          </a:p>
        </p:txBody>
      </p:sp>
      <p:sp>
        <p:nvSpPr>
          <p:cNvPr id="24579" name="Rectangle 3"/>
          <p:cNvSpPr>
            <a:spLocks noGrp="1" noChangeArrowheads="1"/>
          </p:cNvSpPr>
          <p:nvPr>
            <p:ph type="body" idx="1"/>
          </p:nvPr>
        </p:nvSpPr>
        <p:spPr/>
        <p:txBody>
          <a:bodyPr/>
          <a:lstStyle/>
          <a:p>
            <a:r>
              <a:rPr lang="en-GB" sz="2400" b="1" dirty="0"/>
              <a:t>Intercellular adhesion molecules (I-CAMs) are important in homing and cell-cell interactions leading to cytokine production in both normal B cell development as well as in MM.</a:t>
            </a:r>
          </a:p>
          <a:p>
            <a:r>
              <a:rPr lang="en-GB" sz="2400" b="1" dirty="0">
                <a:latin typeface="Symbol" pitchFamily="18" charset="2"/>
              </a:rPr>
              <a:t>b</a:t>
            </a:r>
            <a:r>
              <a:rPr lang="en-GB" sz="2400" b="1" dirty="0"/>
              <a:t>1 integrins: VLA-1,-4,-5. </a:t>
            </a:r>
            <a:r>
              <a:rPr lang="en-GB" sz="2400" b="1" dirty="0">
                <a:latin typeface="Symbol" pitchFamily="18" charset="2"/>
              </a:rPr>
              <a:t>b</a:t>
            </a:r>
            <a:r>
              <a:rPr lang="en-GB" sz="2400" b="1" dirty="0"/>
              <a:t>2 integrins: LFA-1. NCAM (CD56). ICAM-1 (CD54),-2 (CD 102), -3 (CD 50). CD 44.</a:t>
            </a:r>
          </a:p>
          <a:p>
            <a:pPr>
              <a:buClr>
                <a:schemeClr val="tx1"/>
              </a:buClr>
            </a:pPr>
            <a:r>
              <a:rPr lang="en-GB" sz="2400" b="1" dirty="0"/>
              <a:t>Adhesion between MM cells and stroma leads to IL-6 secretion</a:t>
            </a:r>
          </a:p>
          <a:p>
            <a:pPr>
              <a:buClr>
                <a:schemeClr val="tx1"/>
              </a:buClr>
            </a:pPr>
            <a:r>
              <a:rPr lang="en-GB" sz="2400" b="1" dirty="0"/>
              <a:t>Aberrant expression of LFA-3 and NCAM</a:t>
            </a:r>
          </a:p>
          <a:p>
            <a:pPr lvl="1">
              <a:buClr>
                <a:schemeClr val="tx1"/>
              </a:buClr>
            </a:pPr>
            <a:r>
              <a:rPr lang="en-GB" sz="2500" b="1" dirty="0"/>
              <a:t>LFA-3 interaction with T-cells</a:t>
            </a:r>
          </a:p>
          <a:p>
            <a:pPr lvl="1">
              <a:buClr>
                <a:schemeClr val="tx1"/>
              </a:buClr>
            </a:pPr>
            <a:r>
              <a:rPr lang="en-GB" sz="2500" b="1" dirty="0" smtClean="0"/>
              <a:t>CD 56 NCAM </a:t>
            </a:r>
            <a:r>
              <a:rPr lang="en-GB" sz="2500" b="1" dirty="0"/>
              <a:t>not normally expressed on PC</a:t>
            </a:r>
          </a:p>
          <a:p>
            <a:pPr>
              <a:buClr>
                <a:schemeClr val="tx1"/>
              </a:buClr>
              <a:buSzPct val="160000"/>
              <a:buFontTx/>
              <a:buChar char="·"/>
            </a:pPr>
            <a:endParaRPr lang="en-GB"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sz="4000"/>
              <a:t>Basic biological characteristics of myeloma cells</a:t>
            </a:r>
          </a:p>
        </p:txBody>
      </p:sp>
      <p:sp>
        <p:nvSpPr>
          <p:cNvPr id="76803" name="Rectangle 3"/>
          <p:cNvSpPr>
            <a:spLocks noGrp="1" noChangeArrowheads="1"/>
          </p:cNvSpPr>
          <p:nvPr>
            <p:ph type="body" idx="1"/>
          </p:nvPr>
        </p:nvSpPr>
        <p:spPr/>
        <p:txBody>
          <a:bodyPr/>
          <a:lstStyle/>
          <a:p>
            <a:r>
              <a:rPr lang="en-GB" sz="2400"/>
              <a:t>Myeloma cells have a very low labelling index with a small compartment of dividing cells</a:t>
            </a:r>
          </a:p>
          <a:p>
            <a:r>
              <a:rPr lang="en-GB" sz="2400"/>
              <a:t>There are two compartments, the end stage cell (plasma cell) and a feeder cell (plasmablasts)</a:t>
            </a:r>
          </a:p>
          <a:p>
            <a:r>
              <a:rPr lang="en-GB" sz="2400"/>
              <a:t>PC are dependant on mutual interaction with BM stroma for survival and proliferation and other functions and therefore not normally found in the circulation</a:t>
            </a:r>
          </a:p>
          <a:p>
            <a:r>
              <a:rPr lang="en-GB" sz="2400"/>
              <a:t>The cytogenetics of MM is complex</a:t>
            </a:r>
          </a:p>
          <a:p>
            <a:pPr lvl="1"/>
            <a:r>
              <a:rPr lang="en-GB" sz="2000"/>
              <a:t>Numerous abnormalities found</a:t>
            </a:r>
          </a:p>
          <a:p>
            <a:pPr lvl="1"/>
            <a:r>
              <a:rPr lang="en-GB" sz="2000"/>
              <a:t>Some translocations are cryptic</a:t>
            </a:r>
          </a:p>
          <a:p>
            <a:pPr lvl="1"/>
            <a:r>
              <a:rPr lang="en-GB" sz="2000"/>
              <a:t>Primary versus secondary abnormalities</a:t>
            </a:r>
          </a:p>
          <a:p>
            <a:endParaRPr lang="en-GB" sz="24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p:cNvGraphicFramePr>
            <a:graphicFrameLocks noChangeAspect="1"/>
          </p:cNvGraphicFramePr>
          <p:nvPr/>
        </p:nvGraphicFramePr>
        <p:xfrm>
          <a:off x="0" y="0"/>
          <a:ext cx="9144000" cy="6705600"/>
        </p:xfrm>
        <a:graphic>
          <a:graphicData uri="http://schemas.openxmlformats.org/presentationml/2006/ole">
            <mc:AlternateContent xmlns:mc="http://schemas.openxmlformats.org/markup-compatibility/2006">
              <mc:Choice xmlns:v="urn:schemas-microsoft-com:vml" Requires="v">
                <p:oleObj spid="_x0000_s66563" name="Image" r:id="rId3" imgW="5714286" imgH="3572374" progId="PhotoDeluxeBusiness.Image.1">
                  <p:embed/>
                </p:oleObj>
              </mc:Choice>
              <mc:Fallback>
                <p:oleObj name="Image" r:id="rId3" imgW="5714286" imgH="3572374" progId="PhotoDeluxeBusiness.Image.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nvGraphicFramePr>
        <p:xfrm>
          <a:off x="0" y="0"/>
          <a:ext cx="9144000" cy="6629400"/>
        </p:xfrm>
        <a:graphic>
          <a:graphicData uri="http://schemas.openxmlformats.org/presentationml/2006/ole">
            <mc:AlternateContent xmlns:mc="http://schemas.openxmlformats.org/markup-compatibility/2006">
              <mc:Choice xmlns:v="urn:schemas-microsoft-com:vml" Requires="v">
                <p:oleObj spid="_x0000_s73731" name="Image" r:id="rId3" imgW="5714286" imgH="4133333" progId="PhotoDeluxeBusiness.Image.1">
                  <p:embed/>
                </p:oleObj>
              </mc:Choice>
              <mc:Fallback>
                <p:oleObj name="Image" r:id="rId3" imgW="5714286" imgH="4133333" progId="PhotoDeluxeBusiness.Image.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2800" b="1"/>
              <a:t>Progression: acquisition of karyotypic instability and further chromosomal abnormalities</a:t>
            </a:r>
            <a:endParaRPr lang="en-GB"/>
          </a:p>
        </p:txBody>
      </p:sp>
      <p:sp>
        <p:nvSpPr>
          <p:cNvPr id="31747" name="Rectangle 3"/>
          <p:cNvSpPr>
            <a:spLocks noGrp="1" noChangeArrowheads="1"/>
          </p:cNvSpPr>
          <p:nvPr>
            <p:ph type="body" idx="1"/>
          </p:nvPr>
        </p:nvSpPr>
        <p:spPr/>
        <p:txBody>
          <a:bodyPr/>
          <a:lstStyle/>
          <a:p>
            <a:pPr>
              <a:lnSpc>
                <a:spcPct val="90000"/>
              </a:lnSpc>
            </a:pPr>
            <a:r>
              <a:rPr lang="en-GB" sz="2400" b="1"/>
              <a:t>ras mutations correlate with disease stage: rare in MGUS, 9-30% in newly diagnosed MM and 63-70% in PCL</a:t>
            </a:r>
            <a:endParaRPr lang="en-GB" sz="2900"/>
          </a:p>
          <a:p>
            <a:pPr>
              <a:lnSpc>
                <a:spcPct val="90000"/>
              </a:lnSpc>
            </a:pPr>
            <a:r>
              <a:rPr lang="en-GB" sz="2400" b="1"/>
              <a:t>ras usually activated by IL-6 but ras mutations lead to reduced reliance on or independence from IL-6 in experimental system</a:t>
            </a:r>
          </a:p>
          <a:p>
            <a:pPr>
              <a:lnSpc>
                <a:spcPct val="90000"/>
              </a:lnSpc>
            </a:pPr>
            <a:r>
              <a:rPr lang="en-GB" sz="2400" b="1"/>
              <a:t>Hypothetically ras mutations may therefore lead to progression</a:t>
            </a:r>
          </a:p>
          <a:p>
            <a:pPr>
              <a:lnSpc>
                <a:spcPct val="90000"/>
              </a:lnSpc>
            </a:pPr>
            <a:r>
              <a:rPr lang="en-GB" sz="2400" b="1"/>
              <a:t>Other oncogenes: bcl-2: p53,retinoblastoma gene, MDR gene and others</a:t>
            </a:r>
            <a:endParaRPr lang="en-GB" sz="33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1"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57200"/>
            <a:ext cx="8229600" cy="730250"/>
          </a:xfrm>
        </p:spPr>
        <p:txBody>
          <a:bodyPr/>
          <a:lstStyle/>
          <a:p>
            <a:r>
              <a:rPr lang="en-US" sz="4000"/>
              <a:t>Further reading</a:t>
            </a:r>
            <a:endParaRPr lang="en-US"/>
          </a:p>
        </p:txBody>
      </p:sp>
      <p:sp>
        <p:nvSpPr>
          <p:cNvPr id="56323" name="Rectangle 3"/>
          <p:cNvSpPr>
            <a:spLocks noGrp="1" noChangeArrowheads="1"/>
          </p:cNvSpPr>
          <p:nvPr>
            <p:ph type="body" idx="1"/>
          </p:nvPr>
        </p:nvSpPr>
        <p:spPr>
          <a:xfrm>
            <a:off x="685800" y="1219200"/>
            <a:ext cx="7772400" cy="4876800"/>
          </a:xfrm>
        </p:spPr>
        <p:txBody>
          <a:bodyPr/>
          <a:lstStyle/>
          <a:p>
            <a:pPr>
              <a:lnSpc>
                <a:spcPct val="80000"/>
              </a:lnSpc>
              <a:spcBef>
                <a:spcPts val="500"/>
              </a:spcBef>
              <a:spcAft>
                <a:spcPts val="500"/>
              </a:spcAft>
            </a:pPr>
            <a:r>
              <a:rPr lang="en-US" sz="1600" b="1"/>
              <a:t>Tricot CJ  New insights into role of microenvironment in multiple myeloma.</a:t>
            </a:r>
            <a:br>
              <a:rPr lang="en-US" sz="1600" b="1"/>
            </a:br>
            <a:r>
              <a:rPr lang="en-US" sz="1600" b="1"/>
              <a:t>Int J Hematol. 2002 Aug;76 Suppl 1:334-6.</a:t>
            </a:r>
          </a:p>
          <a:p>
            <a:pPr>
              <a:lnSpc>
                <a:spcPct val="80000"/>
              </a:lnSpc>
              <a:spcBef>
                <a:spcPts val="500"/>
              </a:spcBef>
              <a:spcAft>
                <a:spcPts val="500"/>
              </a:spcAft>
            </a:pPr>
            <a:r>
              <a:rPr lang="en-US" sz="1600" b="1"/>
              <a:t>Moreau P, Facon T, Leleu X, Morineau N, Huyghe P, Harousseau JL, Bataille R, Avet-Loiseau H. Recurrent 14q32 translocations determine the prognosis of multiple myeloma, especially in patients receiving intensive chemotherapy. Blood. 2002 Sep 1;100(5):1579-83. 2:</a:t>
            </a:r>
          </a:p>
          <a:p>
            <a:pPr>
              <a:lnSpc>
                <a:spcPct val="80000"/>
              </a:lnSpc>
              <a:spcBef>
                <a:spcPts val="500"/>
              </a:spcBef>
              <a:spcAft>
                <a:spcPts val="500"/>
              </a:spcAft>
            </a:pPr>
            <a:r>
              <a:rPr lang="en-US" sz="1600" b="1"/>
              <a:t> Avet-Loiseau H, Minvielle S, Mellerin MP, Magrangeas F, Bataille R. 14q32 chromosomal translocations: a hallmark of plasma cell dyscrasias? Hematol J. 2000;1(5):292-4. </a:t>
            </a:r>
          </a:p>
          <a:p>
            <a:pPr>
              <a:lnSpc>
                <a:spcPct val="80000"/>
              </a:lnSpc>
              <a:spcBef>
                <a:spcPts val="500"/>
              </a:spcBef>
              <a:spcAft>
                <a:spcPts val="500"/>
              </a:spcAft>
            </a:pPr>
            <a:r>
              <a:rPr lang="en-US" sz="1600" b="1"/>
              <a:t>Avet-Loiseau H, Facon T, Grosbois B, Magrangeas F, Rapp MJ, Harousseau JL, Minvielle S, Bataille R. Oncogenesis of multiple myeloma: 14q32 and 13q chromosomal abnormalities are not randomly distributed, but correlate with natural history, immunological features, and clinical presentation</a:t>
            </a:r>
            <a:endParaRPr lang="en-US" sz="1600" b="1" u="sng">
              <a:solidFill>
                <a:srgbClr val="0000FF"/>
              </a:solidFill>
              <a:hlinkClick r:id="rId2"/>
            </a:endParaRPr>
          </a:p>
          <a:p>
            <a:pPr>
              <a:lnSpc>
                <a:spcPct val="80000"/>
              </a:lnSpc>
              <a:spcBef>
                <a:spcPts val="500"/>
              </a:spcBef>
              <a:spcAft>
                <a:spcPts val="500"/>
              </a:spcAft>
            </a:pPr>
            <a:r>
              <a:rPr lang="en-US" sz="1600" b="1"/>
              <a:t>Sezer O, Heider U, Zavrski I et al.</a:t>
            </a:r>
            <a:r>
              <a:rPr lang="en-US" sz="1600" b="1">
                <a:solidFill>
                  <a:srgbClr val="000000"/>
                </a:solidFill>
              </a:rPr>
              <a:t> </a:t>
            </a:r>
            <a:r>
              <a:rPr lang="en-US" sz="1600" b="1"/>
              <a:t>RANK ligand and osteoprotegerin in myeloma bone disease. Blood. 2002 Nov 7 [epub ahead of print]</a:t>
            </a:r>
          </a:p>
          <a:p>
            <a:pPr>
              <a:lnSpc>
                <a:spcPct val="80000"/>
              </a:lnSpc>
              <a:spcBef>
                <a:spcPts val="500"/>
              </a:spcBef>
              <a:spcAft>
                <a:spcPts val="500"/>
              </a:spcAft>
            </a:pPr>
            <a:r>
              <a:rPr lang="en-US" sz="1600" b="1"/>
              <a:t>Gonzales et al (2007) Immunoglobubulin gene rearrangement and the pathogenesis of multiple myeloma. Blood 110; 3112-3121</a:t>
            </a:r>
          </a:p>
          <a:p>
            <a:pPr>
              <a:lnSpc>
                <a:spcPct val="80000"/>
              </a:lnSpc>
              <a:spcBef>
                <a:spcPts val="500"/>
              </a:spcBef>
              <a:spcAft>
                <a:spcPts val="500"/>
              </a:spcAft>
            </a:pP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GB"/>
              <a:t>Further references</a:t>
            </a:r>
          </a:p>
        </p:txBody>
      </p:sp>
      <p:sp>
        <p:nvSpPr>
          <p:cNvPr id="107523" name="Rectangle 3"/>
          <p:cNvSpPr>
            <a:spLocks noGrp="1" noChangeArrowheads="1"/>
          </p:cNvSpPr>
          <p:nvPr>
            <p:ph type="body" idx="1"/>
          </p:nvPr>
        </p:nvSpPr>
        <p:spPr/>
        <p:txBody>
          <a:bodyPr/>
          <a:lstStyle/>
          <a:p>
            <a:pPr>
              <a:lnSpc>
                <a:spcPct val="80000"/>
              </a:lnSpc>
              <a:spcBef>
                <a:spcPts val="500"/>
              </a:spcBef>
              <a:spcAft>
                <a:spcPts val="500"/>
              </a:spcAft>
            </a:pPr>
            <a:r>
              <a:rPr lang="en-US" sz="1600" b="1"/>
              <a:t>Hideshima and anderson 2002. Molecular mechanisms of novel therapeutic approaches to Multiple Myeloma. Nature Reviews Cancer 2;927-937</a:t>
            </a:r>
            <a:endParaRPr lang="en-US" b="1"/>
          </a:p>
          <a:p>
            <a:pPr>
              <a:lnSpc>
                <a:spcPct val="80000"/>
              </a:lnSpc>
            </a:pPr>
            <a:r>
              <a:rPr lang="en-GB" sz="1600" b="1"/>
              <a:t>Liebisch P, Dohner H. Cytogenetics and molecular cytogenetics in multiple myeloma. Eur J Cancer. 2006 Jul;42(11):1520-9. Epub 2006 Jun 16. Review. </a:t>
            </a:r>
          </a:p>
          <a:p>
            <a:pPr>
              <a:lnSpc>
                <a:spcPct val="80000"/>
              </a:lnSpc>
            </a:pPr>
            <a:r>
              <a:rPr lang="en-GB" sz="1600" b="1"/>
              <a:t>Kuehl WM, Bergsagel PL. Early genetic events provide the basis for a clinical classification of multiple myeloma. Hematology Am Soc Hematol Educ Program. 2005;:346-52. </a:t>
            </a:r>
          </a:p>
          <a:p>
            <a:pPr>
              <a:lnSpc>
                <a:spcPct val="80000"/>
              </a:lnSpc>
            </a:pPr>
            <a:r>
              <a:rPr lang="en-GB" sz="1600" b="1"/>
              <a:t>Hideshima T, Bergsagel PL, Kuehl WM, Anderson KC. Advances in biology of multiple myeloma: clinical applications. Blood. 2004 Aug 1;104(3):607-18. Epub 2004 Apr 15. </a:t>
            </a:r>
          </a:p>
          <a:p>
            <a:pPr>
              <a:lnSpc>
                <a:spcPct val="80000"/>
              </a:lnSpc>
            </a:pPr>
            <a:r>
              <a:rPr lang="en-GB" sz="1600" b="1"/>
              <a:t>Fonseca R, Barlogie B, Bataille R, Bastard C, Bergsagel PL, Chesi M, Davies FE, Drach J, Greipp PR, Kirsch IR, Kuehl WM, Hernandez JM, Minvielle S, Pilarski LM, Shaughnessy JD Jr, Stewart AK, Avet-Loiseau H. Genetics and cytogenetics of multiple myeloma: a workshop report. Cancer Res. 2004 Feb 15;64(4):1546-58. </a:t>
            </a:r>
          </a:p>
          <a:p>
            <a:pPr>
              <a:lnSpc>
                <a:spcPct val="80000"/>
              </a:lnSpc>
            </a:pPr>
            <a:r>
              <a:rPr lang="en-GB" sz="1600" b="1"/>
              <a:t>Bergsagel et al: Cyclin D dysregulation: an early and unifying pathogenic event in multiple myeloma Blood volume 106, 2005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6" name="Object 4"/>
          <p:cNvGraphicFramePr>
            <a:graphicFrameLocks noChangeAspect="1"/>
          </p:cNvGraphicFramePr>
          <p:nvPr/>
        </p:nvGraphicFramePr>
        <p:xfrm>
          <a:off x="0" y="1989138"/>
          <a:ext cx="9144000" cy="4868862"/>
        </p:xfrm>
        <a:graphic>
          <a:graphicData uri="http://schemas.openxmlformats.org/presentationml/2006/ole">
            <mc:AlternateContent xmlns:mc="http://schemas.openxmlformats.org/markup-compatibility/2006">
              <mc:Choice xmlns:v="urn:schemas-microsoft-com:vml" Requires="v">
                <p:oleObj spid="_x0000_s74757" name="Photo Editor Photo" r:id="rId3" imgW="17142857" imgH="7333333" progId="MSPhotoEd.3">
                  <p:embed/>
                </p:oleObj>
              </mc:Choice>
              <mc:Fallback>
                <p:oleObj name="Photo Editor Photo" r:id="rId3" imgW="17142857" imgH="7333333" progId="MSPhotoEd.3">
                  <p:embed/>
                  <p:pic>
                    <p:nvPicPr>
                      <p:cNvPr id="0" name="Picture 4"/>
                      <p:cNvPicPr>
                        <a:picLocks noChangeAspect="1" noChangeArrowheads="1"/>
                      </p:cNvPicPr>
                      <p:nvPr/>
                    </p:nvPicPr>
                    <p:blipFill>
                      <a:blip r:embed="rId4">
                        <a:lum contrast="6000"/>
                        <a:grayscl/>
                        <a:extLst>
                          <a:ext uri="{28A0092B-C50C-407E-A947-70E740481C1C}">
                            <a14:useLocalDpi xmlns:a14="http://schemas.microsoft.com/office/drawing/2010/main" val="0"/>
                          </a:ext>
                        </a:extLst>
                      </a:blip>
                      <a:srcRect/>
                      <a:stretch>
                        <a:fillRect/>
                      </a:stretch>
                    </p:blipFill>
                    <p:spPr bwMode="auto">
                      <a:xfrm>
                        <a:off x="0" y="1989138"/>
                        <a:ext cx="9144000" cy="486886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7" name="Rectangle 5"/>
          <p:cNvSpPr>
            <a:spLocks noGrp="1" noChangeArrowheads="1"/>
          </p:cNvSpPr>
          <p:nvPr>
            <p:ph type="title"/>
          </p:nvPr>
        </p:nvSpPr>
        <p:spPr/>
        <p:txBody>
          <a:bodyPr/>
          <a:lstStyle/>
          <a:p>
            <a:r>
              <a:rPr lang="en-GB"/>
              <a:t>Myeloma as a multistep disease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7" name="Oval 45"/>
          <p:cNvSpPr>
            <a:spLocks noChangeAspect="1" noChangeArrowheads="1"/>
          </p:cNvSpPr>
          <p:nvPr/>
        </p:nvSpPr>
        <p:spPr bwMode="auto">
          <a:xfrm>
            <a:off x="6172200" y="2133600"/>
            <a:ext cx="1096963" cy="854075"/>
          </a:xfrm>
          <a:prstGeom prst="ellipse">
            <a:avLst/>
          </a:prstGeom>
          <a:solidFill>
            <a:srgbClr val="0000FF"/>
          </a:solidFill>
          <a:ln w="9525">
            <a:solidFill>
              <a:schemeClr val="tx1"/>
            </a:solidFill>
            <a:round/>
            <a:headEnd/>
            <a:tailEnd/>
          </a:ln>
          <a:effectLst/>
        </p:spPr>
        <p:txBody>
          <a:bodyPr wrap="none" anchor="ctr"/>
          <a:lstStyle/>
          <a:p>
            <a:pPr algn="ctr" eaLnBrk="0" hangingPunct="0"/>
            <a:endParaRPr lang="en-GB" sz="1000">
              <a:latin typeface="Times New Roman" pitchFamily="18" charset="0"/>
            </a:endParaRPr>
          </a:p>
        </p:txBody>
      </p:sp>
      <p:sp>
        <p:nvSpPr>
          <p:cNvPr id="3087" name="Oval 15"/>
          <p:cNvSpPr>
            <a:spLocks noChangeAspect="1" noChangeArrowheads="1"/>
          </p:cNvSpPr>
          <p:nvPr/>
        </p:nvSpPr>
        <p:spPr bwMode="auto">
          <a:xfrm>
            <a:off x="5638800" y="4495800"/>
            <a:ext cx="533400" cy="533400"/>
          </a:xfrm>
          <a:prstGeom prst="ellipse">
            <a:avLst/>
          </a:prstGeom>
          <a:solidFill>
            <a:srgbClr val="0000FF"/>
          </a:solidFill>
          <a:ln w="9525">
            <a:solidFill>
              <a:schemeClr val="tx1"/>
            </a:solidFill>
            <a:round/>
            <a:headEnd/>
            <a:tailEnd/>
          </a:ln>
          <a:effectLst/>
        </p:spPr>
        <p:txBody>
          <a:bodyPr wrap="none" anchor="ctr"/>
          <a:lstStyle/>
          <a:p>
            <a:endParaRPr lang="en-GB"/>
          </a:p>
        </p:txBody>
      </p:sp>
      <p:sp>
        <p:nvSpPr>
          <p:cNvPr id="3080" name="Oval 8"/>
          <p:cNvSpPr>
            <a:spLocks noChangeAspect="1" noChangeArrowheads="1"/>
          </p:cNvSpPr>
          <p:nvPr/>
        </p:nvSpPr>
        <p:spPr bwMode="auto">
          <a:xfrm>
            <a:off x="2286000" y="5562600"/>
            <a:ext cx="1096963" cy="854075"/>
          </a:xfrm>
          <a:prstGeom prst="ellipse">
            <a:avLst/>
          </a:prstGeom>
          <a:solidFill>
            <a:srgbClr val="0000FF"/>
          </a:solidFill>
          <a:ln w="9525">
            <a:solidFill>
              <a:schemeClr val="tx1"/>
            </a:solidFill>
            <a:round/>
            <a:headEnd/>
            <a:tailEnd/>
          </a:ln>
          <a:effectLst/>
        </p:spPr>
        <p:txBody>
          <a:bodyPr wrap="none" anchor="ctr"/>
          <a:lstStyle/>
          <a:p>
            <a:endParaRPr lang="en-GB"/>
          </a:p>
        </p:txBody>
      </p:sp>
      <p:sp>
        <p:nvSpPr>
          <p:cNvPr id="3078" name="Oval 6"/>
          <p:cNvSpPr>
            <a:spLocks noChangeArrowheads="1"/>
          </p:cNvSpPr>
          <p:nvPr/>
        </p:nvSpPr>
        <p:spPr bwMode="auto">
          <a:xfrm>
            <a:off x="5638800" y="5562600"/>
            <a:ext cx="685800" cy="762000"/>
          </a:xfrm>
          <a:prstGeom prst="ellipse">
            <a:avLst/>
          </a:prstGeom>
          <a:solidFill>
            <a:srgbClr val="0000FF"/>
          </a:solidFill>
          <a:ln w="9525">
            <a:solidFill>
              <a:schemeClr val="tx1"/>
            </a:solidFill>
            <a:round/>
            <a:headEnd/>
            <a:tailEnd/>
          </a:ln>
          <a:effectLst/>
        </p:spPr>
        <p:txBody>
          <a:bodyPr wrap="none" anchor="ctr"/>
          <a:lstStyle/>
          <a:p>
            <a:endParaRPr lang="en-GB"/>
          </a:p>
        </p:txBody>
      </p:sp>
      <p:sp>
        <p:nvSpPr>
          <p:cNvPr id="3074" name="Rectangle 2"/>
          <p:cNvSpPr>
            <a:spLocks noGrp="1" noChangeArrowheads="1"/>
          </p:cNvSpPr>
          <p:nvPr>
            <p:ph type="title"/>
          </p:nvPr>
        </p:nvSpPr>
        <p:spPr>
          <a:xfrm>
            <a:off x="781050" y="644525"/>
            <a:ext cx="7747000" cy="915988"/>
          </a:xfrm>
        </p:spPr>
        <p:txBody>
          <a:bodyPr/>
          <a:lstStyle/>
          <a:p>
            <a:r>
              <a:rPr lang="en-GB" sz="3200"/>
              <a:t>Normal plasma cell development</a:t>
            </a:r>
            <a:endParaRPr lang="en-GB" sz="4000"/>
          </a:p>
        </p:txBody>
      </p:sp>
      <p:sp>
        <p:nvSpPr>
          <p:cNvPr id="3076" name="Line 4"/>
          <p:cNvSpPr>
            <a:spLocks noChangeShapeType="1"/>
          </p:cNvSpPr>
          <p:nvPr/>
        </p:nvSpPr>
        <p:spPr bwMode="auto">
          <a:xfrm>
            <a:off x="1981200" y="5257800"/>
            <a:ext cx="5105400" cy="0"/>
          </a:xfrm>
          <a:prstGeom prst="line">
            <a:avLst/>
          </a:prstGeom>
          <a:noFill/>
          <a:ln w="57150">
            <a:solidFill>
              <a:schemeClr val="tx1"/>
            </a:solidFill>
            <a:round/>
            <a:headEnd/>
            <a:tailEnd/>
          </a:ln>
          <a:effectLst/>
        </p:spPr>
        <p:txBody>
          <a:bodyPr wrap="none" anchor="ctr"/>
          <a:lstStyle/>
          <a:p>
            <a:endParaRPr lang="en-GB"/>
          </a:p>
        </p:txBody>
      </p:sp>
      <p:sp>
        <p:nvSpPr>
          <p:cNvPr id="3077" name="Oval 5" descr="Purple mesh"/>
          <p:cNvSpPr>
            <a:spLocks noChangeArrowheads="1"/>
          </p:cNvSpPr>
          <p:nvPr/>
        </p:nvSpPr>
        <p:spPr bwMode="auto">
          <a:xfrm>
            <a:off x="5715000" y="5638800"/>
            <a:ext cx="533400" cy="609600"/>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endParaRPr lang="en-GB"/>
          </a:p>
        </p:txBody>
      </p:sp>
      <p:sp>
        <p:nvSpPr>
          <p:cNvPr id="3079" name="Oval 7"/>
          <p:cNvSpPr>
            <a:spLocks noChangeAspect="1" noChangeArrowheads="1"/>
          </p:cNvSpPr>
          <p:nvPr/>
        </p:nvSpPr>
        <p:spPr bwMode="auto">
          <a:xfrm>
            <a:off x="2438400" y="5791200"/>
            <a:ext cx="425450" cy="425450"/>
          </a:xfrm>
          <a:prstGeom prst="ellipse">
            <a:avLst/>
          </a:prstGeom>
          <a:solidFill>
            <a:srgbClr val="333399"/>
          </a:solidFill>
          <a:ln w="9525">
            <a:solidFill>
              <a:schemeClr val="tx1"/>
            </a:solidFill>
            <a:round/>
            <a:headEnd/>
            <a:tailEnd/>
          </a:ln>
          <a:effectLst/>
        </p:spPr>
        <p:txBody>
          <a:bodyPr wrap="none" anchor="ctr"/>
          <a:lstStyle/>
          <a:p>
            <a:endParaRPr lang="en-GB"/>
          </a:p>
        </p:txBody>
      </p:sp>
      <p:sp>
        <p:nvSpPr>
          <p:cNvPr id="3082" name="Text Box 10"/>
          <p:cNvSpPr txBox="1">
            <a:spLocks noChangeArrowheads="1"/>
          </p:cNvSpPr>
          <p:nvPr/>
        </p:nvSpPr>
        <p:spPr bwMode="auto">
          <a:xfrm>
            <a:off x="6858000" y="5486400"/>
            <a:ext cx="1295400" cy="625475"/>
          </a:xfrm>
          <a:prstGeom prst="rect">
            <a:avLst/>
          </a:prstGeom>
          <a:noFill/>
          <a:ln w="9525">
            <a:noFill/>
            <a:miter lim="800000"/>
            <a:headEnd/>
            <a:tailEnd/>
          </a:ln>
          <a:effectLst/>
        </p:spPr>
        <p:txBody>
          <a:bodyPr>
            <a:spAutoFit/>
          </a:bodyPr>
          <a:lstStyle/>
          <a:p>
            <a:pPr eaLnBrk="0" hangingPunct="0">
              <a:spcBef>
                <a:spcPct val="50000"/>
              </a:spcBef>
            </a:pPr>
            <a:r>
              <a:rPr lang="en-GB" sz="1000">
                <a:latin typeface="Times New Roman" pitchFamily="18" charset="0"/>
              </a:rPr>
              <a:t>Pre B cell</a:t>
            </a:r>
          </a:p>
          <a:p>
            <a:pPr eaLnBrk="0" hangingPunct="0">
              <a:spcBef>
                <a:spcPct val="50000"/>
              </a:spcBef>
            </a:pPr>
            <a:r>
              <a:rPr lang="en-GB" sz="1000" b="1">
                <a:solidFill>
                  <a:srgbClr val="CC3300"/>
                </a:solidFill>
                <a:latin typeface="Times New Roman" pitchFamily="18" charset="0"/>
              </a:rPr>
              <a:t>Functional V(D)J rearrangement</a:t>
            </a:r>
          </a:p>
        </p:txBody>
      </p:sp>
      <p:sp>
        <p:nvSpPr>
          <p:cNvPr id="3083" name="Text Box 11"/>
          <p:cNvSpPr txBox="1">
            <a:spLocks noChangeArrowheads="1"/>
          </p:cNvSpPr>
          <p:nvPr/>
        </p:nvSpPr>
        <p:spPr bwMode="auto">
          <a:xfrm>
            <a:off x="609600" y="5257800"/>
            <a:ext cx="914400" cy="703263"/>
          </a:xfrm>
          <a:prstGeom prst="rect">
            <a:avLst/>
          </a:prstGeom>
          <a:noFill/>
          <a:ln w="9525">
            <a:noFill/>
            <a:miter lim="800000"/>
            <a:headEnd/>
            <a:tailEnd/>
          </a:ln>
          <a:effectLst/>
        </p:spPr>
        <p:txBody>
          <a:bodyPr>
            <a:spAutoFit/>
          </a:bodyPr>
          <a:lstStyle/>
          <a:p>
            <a:pPr eaLnBrk="0" hangingPunct="0">
              <a:spcBef>
                <a:spcPct val="50000"/>
              </a:spcBef>
            </a:pPr>
            <a:r>
              <a:rPr lang="en-GB" sz="1600" b="1">
                <a:latin typeface="Times New Roman" pitchFamily="18" charset="0"/>
              </a:rPr>
              <a:t>Bone</a:t>
            </a:r>
          </a:p>
          <a:p>
            <a:pPr eaLnBrk="0" hangingPunct="0">
              <a:spcBef>
                <a:spcPct val="50000"/>
              </a:spcBef>
            </a:pPr>
            <a:r>
              <a:rPr lang="en-GB" sz="1600" b="1">
                <a:latin typeface="Times New Roman" pitchFamily="18" charset="0"/>
              </a:rPr>
              <a:t>Marrow</a:t>
            </a:r>
            <a:endParaRPr lang="en-GB" sz="1400" b="1">
              <a:latin typeface="Times New Roman" pitchFamily="18" charset="0"/>
            </a:endParaRPr>
          </a:p>
        </p:txBody>
      </p:sp>
      <p:sp>
        <p:nvSpPr>
          <p:cNvPr id="3084" name="Line 12"/>
          <p:cNvSpPr>
            <a:spLocks noChangeShapeType="1"/>
          </p:cNvSpPr>
          <p:nvPr/>
        </p:nvSpPr>
        <p:spPr bwMode="auto">
          <a:xfrm>
            <a:off x="2057400" y="4419600"/>
            <a:ext cx="5105400" cy="0"/>
          </a:xfrm>
          <a:prstGeom prst="line">
            <a:avLst/>
          </a:prstGeom>
          <a:noFill/>
          <a:ln w="57150">
            <a:solidFill>
              <a:schemeClr val="tx1"/>
            </a:solidFill>
            <a:round/>
            <a:headEnd/>
            <a:tailEnd/>
          </a:ln>
          <a:effectLst/>
        </p:spPr>
        <p:txBody>
          <a:bodyPr wrap="none" anchor="ctr"/>
          <a:lstStyle/>
          <a:p>
            <a:endParaRPr lang="en-GB"/>
          </a:p>
        </p:txBody>
      </p:sp>
      <p:sp>
        <p:nvSpPr>
          <p:cNvPr id="3085" name="Line 13"/>
          <p:cNvSpPr>
            <a:spLocks noChangeShapeType="1"/>
          </p:cNvSpPr>
          <p:nvPr/>
        </p:nvSpPr>
        <p:spPr bwMode="auto">
          <a:xfrm>
            <a:off x="2286000" y="1676400"/>
            <a:ext cx="5105400" cy="0"/>
          </a:xfrm>
          <a:prstGeom prst="line">
            <a:avLst/>
          </a:prstGeom>
          <a:noFill/>
          <a:ln w="57150">
            <a:solidFill>
              <a:schemeClr val="tx1"/>
            </a:solidFill>
            <a:round/>
            <a:headEnd/>
            <a:tailEnd/>
          </a:ln>
          <a:effectLst/>
        </p:spPr>
        <p:txBody>
          <a:bodyPr wrap="none" anchor="ctr"/>
          <a:lstStyle/>
          <a:p>
            <a:endParaRPr lang="en-GB"/>
          </a:p>
        </p:txBody>
      </p:sp>
      <p:sp>
        <p:nvSpPr>
          <p:cNvPr id="3086" name="Oval 14"/>
          <p:cNvSpPr>
            <a:spLocks noChangeAspect="1" noChangeArrowheads="1"/>
          </p:cNvSpPr>
          <p:nvPr/>
        </p:nvSpPr>
        <p:spPr bwMode="auto">
          <a:xfrm>
            <a:off x="5715000" y="4572000"/>
            <a:ext cx="381000" cy="381000"/>
          </a:xfrm>
          <a:prstGeom prst="ellipse">
            <a:avLst/>
          </a:prstGeom>
          <a:solidFill>
            <a:srgbClr val="333399"/>
          </a:solidFill>
          <a:ln w="9525">
            <a:solidFill>
              <a:schemeClr val="tx1"/>
            </a:solidFill>
            <a:round/>
            <a:headEnd/>
            <a:tailEnd/>
          </a:ln>
          <a:effectLst/>
        </p:spPr>
        <p:txBody>
          <a:bodyPr wrap="none" anchor="ctr"/>
          <a:lstStyle/>
          <a:p>
            <a:endParaRPr lang="en-GB"/>
          </a:p>
        </p:txBody>
      </p:sp>
      <p:sp>
        <p:nvSpPr>
          <p:cNvPr id="3088" name="Text Box 16"/>
          <p:cNvSpPr txBox="1">
            <a:spLocks noChangeArrowheads="1"/>
          </p:cNvSpPr>
          <p:nvPr/>
        </p:nvSpPr>
        <p:spPr bwMode="auto">
          <a:xfrm>
            <a:off x="6400800" y="4495800"/>
            <a:ext cx="1676400" cy="473075"/>
          </a:xfrm>
          <a:prstGeom prst="rect">
            <a:avLst/>
          </a:prstGeom>
          <a:noFill/>
          <a:ln w="9525">
            <a:noFill/>
            <a:miter lim="800000"/>
            <a:headEnd/>
            <a:tailEnd/>
          </a:ln>
          <a:effectLst/>
        </p:spPr>
        <p:txBody>
          <a:bodyPr>
            <a:spAutoFit/>
          </a:bodyPr>
          <a:lstStyle/>
          <a:p>
            <a:pPr eaLnBrk="0" hangingPunct="0">
              <a:spcBef>
                <a:spcPct val="50000"/>
              </a:spcBef>
            </a:pPr>
            <a:r>
              <a:rPr lang="en-GB" sz="1000">
                <a:latin typeface="Times New Roman" pitchFamily="18" charset="0"/>
              </a:rPr>
              <a:t>Virgin B cell</a:t>
            </a:r>
          </a:p>
          <a:p>
            <a:pPr eaLnBrk="0" hangingPunct="0">
              <a:spcBef>
                <a:spcPct val="50000"/>
              </a:spcBef>
            </a:pPr>
            <a:endParaRPr lang="en-GB" sz="1000">
              <a:latin typeface="Times New Roman" pitchFamily="18" charset="0"/>
            </a:endParaRPr>
          </a:p>
        </p:txBody>
      </p:sp>
      <p:sp>
        <p:nvSpPr>
          <p:cNvPr id="3090" name="Text Box 18"/>
          <p:cNvSpPr txBox="1">
            <a:spLocks noChangeArrowheads="1"/>
          </p:cNvSpPr>
          <p:nvPr/>
        </p:nvSpPr>
        <p:spPr bwMode="auto">
          <a:xfrm>
            <a:off x="684213" y="2781300"/>
            <a:ext cx="1057275" cy="517525"/>
          </a:xfrm>
          <a:prstGeom prst="rect">
            <a:avLst/>
          </a:prstGeom>
          <a:noFill/>
          <a:ln w="9525">
            <a:noFill/>
            <a:miter lim="800000"/>
            <a:headEnd/>
            <a:tailEnd/>
          </a:ln>
          <a:effectLst/>
        </p:spPr>
        <p:txBody>
          <a:bodyPr>
            <a:spAutoFit/>
          </a:bodyPr>
          <a:lstStyle/>
          <a:p>
            <a:pPr eaLnBrk="0" hangingPunct="0">
              <a:spcBef>
                <a:spcPct val="50000"/>
              </a:spcBef>
            </a:pPr>
            <a:r>
              <a:rPr lang="en-GB" sz="1400" b="1">
                <a:latin typeface="Times New Roman" pitchFamily="18" charset="0"/>
              </a:rPr>
              <a:t>Lymph node</a:t>
            </a:r>
            <a:endParaRPr lang="en-GB" sz="1000">
              <a:latin typeface="Times New Roman" pitchFamily="18" charset="0"/>
            </a:endParaRPr>
          </a:p>
        </p:txBody>
      </p:sp>
      <p:sp>
        <p:nvSpPr>
          <p:cNvPr id="3092" name="AutoShape 20"/>
          <p:cNvSpPr>
            <a:spLocks noChangeArrowheads="1"/>
          </p:cNvSpPr>
          <p:nvPr/>
        </p:nvSpPr>
        <p:spPr bwMode="auto">
          <a:xfrm>
            <a:off x="2195513" y="2492375"/>
            <a:ext cx="2808287" cy="1774825"/>
          </a:xfrm>
          <a:prstGeom prst="flowChartAlternateProcess">
            <a:avLst/>
          </a:prstGeom>
          <a:solidFill>
            <a:srgbClr val="FFFFFF"/>
          </a:solidFill>
          <a:ln w="9525">
            <a:solidFill>
              <a:schemeClr val="tx1"/>
            </a:solidFill>
            <a:miter lim="800000"/>
            <a:headEnd/>
            <a:tailEnd/>
          </a:ln>
          <a:effectLst/>
        </p:spPr>
        <p:txBody>
          <a:bodyPr wrap="none" anchor="ctr"/>
          <a:lstStyle/>
          <a:p>
            <a:endParaRPr lang="en-GB"/>
          </a:p>
        </p:txBody>
      </p:sp>
      <p:sp>
        <p:nvSpPr>
          <p:cNvPr id="3093" name="Oval 21"/>
          <p:cNvSpPr>
            <a:spLocks noChangeAspect="1" noChangeArrowheads="1"/>
          </p:cNvSpPr>
          <p:nvPr/>
        </p:nvSpPr>
        <p:spPr bwMode="auto">
          <a:xfrm>
            <a:off x="2667000" y="2819400"/>
            <a:ext cx="1096963" cy="854075"/>
          </a:xfrm>
          <a:prstGeom prst="ellipse">
            <a:avLst/>
          </a:prstGeom>
          <a:solidFill>
            <a:srgbClr val="0000FF"/>
          </a:solidFill>
          <a:ln w="9525">
            <a:solidFill>
              <a:schemeClr val="tx1"/>
            </a:solidFill>
            <a:round/>
            <a:headEnd/>
            <a:tailEnd/>
          </a:ln>
          <a:effectLst/>
        </p:spPr>
        <p:txBody>
          <a:bodyPr wrap="none" anchor="ctr"/>
          <a:lstStyle/>
          <a:p>
            <a:endParaRPr lang="en-GB"/>
          </a:p>
        </p:txBody>
      </p:sp>
      <p:sp>
        <p:nvSpPr>
          <p:cNvPr id="3094" name="Oval 22" descr="Purple mesh"/>
          <p:cNvSpPr>
            <a:spLocks noChangeAspect="1" noChangeArrowheads="1"/>
          </p:cNvSpPr>
          <p:nvPr/>
        </p:nvSpPr>
        <p:spPr bwMode="auto">
          <a:xfrm>
            <a:off x="2819400" y="2971800"/>
            <a:ext cx="609600" cy="587375"/>
          </a:xfrm>
          <a:prstGeom prst="ellipse">
            <a:avLst/>
          </a:prstGeom>
          <a:blipFill dpi="0" rotWithShape="0">
            <a:blip r:embed="rId2"/>
            <a:srcRect/>
            <a:tile tx="0" ty="0" sx="100000" sy="100000" flip="none" algn="tl"/>
          </a:blipFill>
          <a:ln w="9525">
            <a:solidFill>
              <a:schemeClr val="tx1"/>
            </a:solidFill>
            <a:round/>
            <a:headEnd/>
            <a:tailEnd/>
          </a:ln>
          <a:effectLst/>
        </p:spPr>
        <p:txBody>
          <a:bodyPr wrap="none" anchor="ctr"/>
          <a:lstStyle/>
          <a:p>
            <a:endParaRPr lang="en-GB"/>
          </a:p>
        </p:txBody>
      </p:sp>
      <p:sp>
        <p:nvSpPr>
          <p:cNvPr id="3095" name="Line 23"/>
          <p:cNvSpPr>
            <a:spLocks noChangeShapeType="1"/>
          </p:cNvSpPr>
          <p:nvPr/>
        </p:nvSpPr>
        <p:spPr bwMode="auto">
          <a:xfrm flipV="1">
            <a:off x="5943600" y="5029200"/>
            <a:ext cx="0" cy="4572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3096" name="Oval 24"/>
          <p:cNvSpPr>
            <a:spLocks noChangeAspect="1" noChangeArrowheads="1"/>
          </p:cNvSpPr>
          <p:nvPr/>
        </p:nvSpPr>
        <p:spPr bwMode="auto">
          <a:xfrm>
            <a:off x="6324600" y="2362200"/>
            <a:ext cx="425450" cy="425450"/>
          </a:xfrm>
          <a:prstGeom prst="ellipse">
            <a:avLst/>
          </a:prstGeom>
          <a:solidFill>
            <a:srgbClr val="333399"/>
          </a:solidFill>
          <a:ln w="9525">
            <a:solidFill>
              <a:schemeClr val="tx1"/>
            </a:solidFill>
            <a:round/>
            <a:headEnd/>
            <a:tailEnd/>
          </a:ln>
          <a:effectLst/>
        </p:spPr>
        <p:txBody>
          <a:bodyPr wrap="none" anchor="ctr"/>
          <a:lstStyle/>
          <a:p>
            <a:endParaRPr lang="en-GB"/>
          </a:p>
        </p:txBody>
      </p:sp>
      <p:sp>
        <p:nvSpPr>
          <p:cNvPr id="3098" name="Oval 26"/>
          <p:cNvSpPr>
            <a:spLocks noChangeAspect="1" noChangeArrowheads="1"/>
          </p:cNvSpPr>
          <p:nvPr/>
        </p:nvSpPr>
        <p:spPr bwMode="auto">
          <a:xfrm>
            <a:off x="4859338" y="1989138"/>
            <a:ext cx="939800" cy="684212"/>
          </a:xfrm>
          <a:prstGeom prst="ellipse">
            <a:avLst/>
          </a:prstGeom>
          <a:solidFill>
            <a:srgbClr val="0000FF"/>
          </a:solidFill>
          <a:ln w="9525">
            <a:solidFill>
              <a:srgbClr val="FFFFFF"/>
            </a:solidFill>
            <a:round/>
            <a:headEnd/>
            <a:tailEnd/>
          </a:ln>
          <a:effectLst/>
        </p:spPr>
        <p:txBody>
          <a:bodyPr wrap="none" anchor="ctr"/>
          <a:lstStyle/>
          <a:p>
            <a:pPr algn="ctr" eaLnBrk="0" hangingPunct="0"/>
            <a:endParaRPr lang="en-GB" sz="1000" b="1">
              <a:latin typeface="Times New Roman" pitchFamily="18" charset="0"/>
            </a:endParaRPr>
          </a:p>
        </p:txBody>
      </p:sp>
      <p:sp>
        <p:nvSpPr>
          <p:cNvPr id="3099" name="Oval 27"/>
          <p:cNvSpPr>
            <a:spLocks noChangeAspect="1" noChangeArrowheads="1"/>
          </p:cNvSpPr>
          <p:nvPr/>
        </p:nvSpPr>
        <p:spPr bwMode="auto">
          <a:xfrm>
            <a:off x="5003800" y="2133600"/>
            <a:ext cx="346075" cy="346075"/>
          </a:xfrm>
          <a:prstGeom prst="ellipse">
            <a:avLst/>
          </a:prstGeom>
          <a:solidFill>
            <a:srgbClr val="333399"/>
          </a:solidFill>
          <a:ln w="9525">
            <a:solidFill>
              <a:schemeClr val="tx1"/>
            </a:solidFill>
            <a:round/>
            <a:headEnd/>
            <a:tailEnd/>
          </a:ln>
          <a:effectLst/>
        </p:spPr>
        <p:txBody>
          <a:bodyPr wrap="none" anchor="ctr"/>
          <a:lstStyle/>
          <a:p>
            <a:endParaRPr lang="en-GB"/>
          </a:p>
        </p:txBody>
      </p:sp>
      <p:sp>
        <p:nvSpPr>
          <p:cNvPr id="3100" name="Oval 28"/>
          <p:cNvSpPr>
            <a:spLocks noChangeArrowheads="1"/>
          </p:cNvSpPr>
          <p:nvPr/>
        </p:nvSpPr>
        <p:spPr bwMode="auto">
          <a:xfrm>
            <a:off x="5791200" y="3200400"/>
            <a:ext cx="838200" cy="914400"/>
          </a:xfrm>
          <a:prstGeom prst="ellipse">
            <a:avLst/>
          </a:prstGeom>
          <a:solidFill>
            <a:srgbClr val="0000FF"/>
          </a:solidFill>
          <a:ln w="9525">
            <a:solidFill>
              <a:schemeClr val="tx1"/>
            </a:solidFill>
            <a:round/>
            <a:headEnd/>
            <a:tailEnd/>
          </a:ln>
          <a:effectLst/>
        </p:spPr>
        <p:txBody>
          <a:bodyPr wrap="none" anchor="ctr"/>
          <a:lstStyle/>
          <a:p>
            <a:endParaRPr lang="en-GB"/>
          </a:p>
        </p:txBody>
      </p:sp>
      <p:sp>
        <p:nvSpPr>
          <p:cNvPr id="3101" name="Oval 29" descr="90%"/>
          <p:cNvSpPr>
            <a:spLocks noChangeAspect="1" noChangeArrowheads="1"/>
          </p:cNvSpPr>
          <p:nvPr/>
        </p:nvSpPr>
        <p:spPr bwMode="auto">
          <a:xfrm>
            <a:off x="5867400" y="3276600"/>
            <a:ext cx="685800" cy="762000"/>
          </a:xfrm>
          <a:prstGeom prst="ellipse">
            <a:avLst/>
          </a:prstGeom>
          <a:pattFill prst="pct90">
            <a:fgClr>
              <a:srgbClr val="993366"/>
            </a:fgClr>
            <a:bgClr>
              <a:srgbClr val="FFFFFF"/>
            </a:bgClr>
          </a:pattFill>
          <a:ln w="9525">
            <a:solidFill>
              <a:schemeClr val="tx1"/>
            </a:solidFill>
            <a:round/>
            <a:headEnd/>
            <a:tailEnd/>
          </a:ln>
          <a:effectLst/>
        </p:spPr>
        <p:txBody>
          <a:bodyPr wrap="none" anchor="ctr"/>
          <a:lstStyle/>
          <a:p>
            <a:endParaRPr lang="en-GB"/>
          </a:p>
        </p:txBody>
      </p:sp>
      <p:sp>
        <p:nvSpPr>
          <p:cNvPr id="3102" name="Line 30"/>
          <p:cNvSpPr>
            <a:spLocks noChangeShapeType="1"/>
          </p:cNvSpPr>
          <p:nvPr/>
        </p:nvSpPr>
        <p:spPr bwMode="auto">
          <a:xfrm flipH="1">
            <a:off x="4267200" y="3733800"/>
            <a:ext cx="1295400" cy="0"/>
          </a:xfrm>
          <a:prstGeom prst="line">
            <a:avLst/>
          </a:prstGeom>
          <a:noFill/>
          <a:ln w="38100">
            <a:solidFill>
              <a:schemeClr val="tx1"/>
            </a:solidFill>
            <a:round/>
            <a:headEnd/>
            <a:tailEnd type="triangle" w="med" len="med"/>
          </a:ln>
          <a:effectLst/>
        </p:spPr>
        <p:txBody>
          <a:bodyPr wrap="none" anchor="ctr"/>
          <a:lstStyle/>
          <a:p>
            <a:endParaRPr lang="en-GB"/>
          </a:p>
        </p:txBody>
      </p:sp>
      <p:sp>
        <p:nvSpPr>
          <p:cNvPr id="3103" name="Text Box 31"/>
          <p:cNvSpPr txBox="1">
            <a:spLocks noChangeArrowheads="1"/>
          </p:cNvSpPr>
          <p:nvPr/>
        </p:nvSpPr>
        <p:spPr bwMode="auto">
          <a:xfrm>
            <a:off x="5511800" y="1638300"/>
            <a:ext cx="1976438" cy="533400"/>
          </a:xfrm>
          <a:prstGeom prst="rect">
            <a:avLst/>
          </a:prstGeom>
          <a:noFill/>
          <a:ln w="9525">
            <a:noFill/>
            <a:miter lim="800000"/>
            <a:headEnd/>
            <a:tailEnd/>
          </a:ln>
          <a:effectLst/>
        </p:spPr>
        <p:txBody>
          <a:bodyPr wrap="none" anchor="ctr">
            <a:spAutoFit/>
          </a:bodyPr>
          <a:lstStyle/>
          <a:p>
            <a:pPr eaLnBrk="0" hangingPunct="0">
              <a:spcBef>
                <a:spcPct val="50000"/>
              </a:spcBef>
            </a:pPr>
            <a:r>
              <a:rPr lang="en-GB" sz="1400" b="1">
                <a:latin typeface="Times New Roman" pitchFamily="18" charset="0"/>
              </a:rPr>
              <a:t>Short lived plasma cells</a:t>
            </a:r>
          </a:p>
          <a:p>
            <a:pPr eaLnBrk="0" hangingPunct="0">
              <a:spcBef>
                <a:spcPct val="50000"/>
              </a:spcBef>
            </a:pPr>
            <a:r>
              <a:rPr lang="en-GB" sz="1000">
                <a:latin typeface="Times New Roman" pitchFamily="18" charset="0"/>
              </a:rPr>
              <a:t>Switched       non switched</a:t>
            </a:r>
          </a:p>
        </p:txBody>
      </p:sp>
      <p:sp>
        <p:nvSpPr>
          <p:cNvPr id="3104" name="Oval 32"/>
          <p:cNvSpPr>
            <a:spLocks noChangeAspect="1" noChangeArrowheads="1"/>
          </p:cNvSpPr>
          <p:nvPr/>
        </p:nvSpPr>
        <p:spPr bwMode="auto">
          <a:xfrm>
            <a:off x="2514600" y="1828800"/>
            <a:ext cx="762000" cy="549275"/>
          </a:xfrm>
          <a:prstGeom prst="ellipse">
            <a:avLst/>
          </a:prstGeom>
          <a:solidFill>
            <a:srgbClr val="0000FF"/>
          </a:solidFill>
          <a:ln w="9525">
            <a:solidFill>
              <a:schemeClr val="tx1"/>
            </a:solidFill>
            <a:round/>
            <a:headEnd/>
            <a:tailEnd/>
          </a:ln>
          <a:effectLst/>
        </p:spPr>
        <p:txBody>
          <a:bodyPr wrap="none" anchor="ctr"/>
          <a:lstStyle/>
          <a:p>
            <a:endParaRPr lang="en-GB"/>
          </a:p>
        </p:txBody>
      </p:sp>
      <p:sp>
        <p:nvSpPr>
          <p:cNvPr id="3105" name="Oval 33"/>
          <p:cNvSpPr>
            <a:spLocks noChangeAspect="1" noChangeArrowheads="1"/>
          </p:cNvSpPr>
          <p:nvPr/>
        </p:nvSpPr>
        <p:spPr bwMode="auto">
          <a:xfrm>
            <a:off x="2590800" y="1905000"/>
            <a:ext cx="425450" cy="425450"/>
          </a:xfrm>
          <a:prstGeom prst="ellipse">
            <a:avLst/>
          </a:prstGeom>
          <a:solidFill>
            <a:srgbClr val="333399"/>
          </a:solidFill>
          <a:ln w="9525">
            <a:solidFill>
              <a:schemeClr val="tx1"/>
            </a:solidFill>
            <a:round/>
            <a:headEnd/>
            <a:tailEnd/>
          </a:ln>
          <a:effectLst/>
        </p:spPr>
        <p:txBody>
          <a:bodyPr wrap="none" anchor="ctr"/>
          <a:lstStyle/>
          <a:p>
            <a:endParaRPr lang="en-GB"/>
          </a:p>
        </p:txBody>
      </p:sp>
      <p:sp>
        <p:nvSpPr>
          <p:cNvPr id="3106" name="Text Box 34"/>
          <p:cNvSpPr txBox="1">
            <a:spLocks noChangeArrowheads="1"/>
          </p:cNvSpPr>
          <p:nvPr/>
        </p:nvSpPr>
        <p:spPr bwMode="auto">
          <a:xfrm>
            <a:off x="3563938" y="3933825"/>
            <a:ext cx="1009650" cy="244475"/>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GB" sz="1000">
                <a:latin typeface="Times New Roman" pitchFamily="18" charset="0"/>
              </a:rPr>
              <a:t>Germinal centre</a:t>
            </a:r>
          </a:p>
        </p:txBody>
      </p:sp>
      <p:sp>
        <p:nvSpPr>
          <p:cNvPr id="3107" name="Text Box 35"/>
          <p:cNvSpPr txBox="1">
            <a:spLocks noChangeArrowheads="1"/>
          </p:cNvSpPr>
          <p:nvPr/>
        </p:nvSpPr>
        <p:spPr bwMode="auto">
          <a:xfrm>
            <a:off x="3186113" y="1798638"/>
            <a:ext cx="1674812" cy="304800"/>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GB" sz="1400" b="1">
                <a:latin typeface="Times New Roman" pitchFamily="18" charset="0"/>
              </a:rPr>
              <a:t>Lymphoplasmacyt</a:t>
            </a:r>
            <a:r>
              <a:rPr lang="en-GB" sz="1400">
                <a:latin typeface="Times New Roman" pitchFamily="18" charset="0"/>
              </a:rPr>
              <a:t>e</a:t>
            </a:r>
          </a:p>
        </p:txBody>
      </p:sp>
      <p:sp>
        <p:nvSpPr>
          <p:cNvPr id="3108" name="Text Box 36"/>
          <p:cNvSpPr txBox="1">
            <a:spLocks noChangeArrowheads="1"/>
          </p:cNvSpPr>
          <p:nvPr/>
        </p:nvSpPr>
        <p:spPr bwMode="auto">
          <a:xfrm>
            <a:off x="762000" y="4572000"/>
            <a:ext cx="628650" cy="304800"/>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GB" sz="1400" b="1">
                <a:latin typeface="Times New Roman" pitchFamily="18" charset="0"/>
              </a:rPr>
              <a:t>Blood</a:t>
            </a:r>
          </a:p>
        </p:txBody>
      </p:sp>
      <p:sp>
        <p:nvSpPr>
          <p:cNvPr id="3109" name="Line 37"/>
          <p:cNvSpPr>
            <a:spLocks noChangeShapeType="1"/>
          </p:cNvSpPr>
          <p:nvPr/>
        </p:nvSpPr>
        <p:spPr bwMode="auto">
          <a:xfrm flipH="1">
            <a:off x="2819400" y="3962400"/>
            <a:ext cx="0" cy="1600200"/>
          </a:xfrm>
          <a:prstGeom prst="line">
            <a:avLst/>
          </a:prstGeom>
          <a:noFill/>
          <a:ln w="38100">
            <a:solidFill>
              <a:schemeClr val="tx1"/>
            </a:solidFill>
            <a:round/>
            <a:headEnd/>
            <a:tailEnd type="triangle" w="med" len="med"/>
          </a:ln>
          <a:effectLst/>
        </p:spPr>
        <p:txBody>
          <a:bodyPr wrap="none" anchor="ctr"/>
          <a:lstStyle/>
          <a:p>
            <a:endParaRPr lang="en-GB"/>
          </a:p>
        </p:txBody>
      </p:sp>
      <p:sp>
        <p:nvSpPr>
          <p:cNvPr id="3110" name="Text Box 38"/>
          <p:cNvSpPr txBox="1">
            <a:spLocks noChangeArrowheads="1"/>
          </p:cNvSpPr>
          <p:nvPr/>
        </p:nvSpPr>
        <p:spPr bwMode="auto">
          <a:xfrm>
            <a:off x="3759200" y="2519363"/>
            <a:ext cx="1317625" cy="1111250"/>
          </a:xfrm>
          <a:prstGeom prst="rect">
            <a:avLst/>
          </a:prstGeom>
          <a:noFill/>
          <a:ln w="9525">
            <a:noFill/>
            <a:miter lim="800000"/>
            <a:headEnd/>
            <a:tailEnd/>
          </a:ln>
          <a:effectLst/>
        </p:spPr>
        <p:txBody>
          <a:bodyPr anchor="ctr">
            <a:spAutoFit/>
          </a:bodyPr>
          <a:lstStyle/>
          <a:p>
            <a:pPr eaLnBrk="0" hangingPunct="0">
              <a:spcBef>
                <a:spcPct val="50000"/>
              </a:spcBef>
            </a:pPr>
            <a:r>
              <a:rPr lang="en-GB" sz="1000">
                <a:latin typeface="Times New Roman" pitchFamily="18" charset="0"/>
              </a:rPr>
              <a:t>Plasmablast</a:t>
            </a:r>
          </a:p>
          <a:p>
            <a:pPr eaLnBrk="0" hangingPunct="0">
              <a:spcBef>
                <a:spcPct val="50000"/>
              </a:spcBef>
            </a:pPr>
            <a:r>
              <a:rPr lang="en-GB" sz="1400" b="1">
                <a:solidFill>
                  <a:srgbClr val="CC3300"/>
                </a:solidFill>
                <a:latin typeface="Times New Roman" pitchFamily="18" charset="0"/>
              </a:rPr>
              <a:t>Somatic</a:t>
            </a:r>
          </a:p>
          <a:p>
            <a:pPr eaLnBrk="0" hangingPunct="0">
              <a:spcBef>
                <a:spcPct val="50000"/>
              </a:spcBef>
            </a:pPr>
            <a:r>
              <a:rPr lang="en-GB" sz="1400" b="1">
                <a:solidFill>
                  <a:srgbClr val="CC3300"/>
                </a:solidFill>
                <a:latin typeface="Times New Roman" pitchFamily="18" charset="0"/>
              </a:rPr>
              <a:t>hypermutation</a:t>
            </a:r>
          </a:p>
          <a:p>
            <a:pPr eaLnBrk="0" hangingPunct="0">
              <a:spcBef>
                <a:spcPct val="50000"/>
              </a:spcBef>
            </a:pPr>
            <a:r>
              <a:rPr lang="en-GB" sz="1000">
                <a:latin typeface="Times New Roman" pitchFamily="18" charset="0"/>
              </a:rPr>
              <a:t>Antigen selection</a:t>
            </a:r>
          </a:p>
        </p:txBody>
      </p:sp>
      <p:sp>
        <p:nvSpPr>
          <p:cNvPr id="3111" name="Text Box 39"/>
          <p:cNvSpPr txBox="1">
            <a:spLocks noChangeArrowheads="1"/>
          </p:cNvSpPr>
          <p:nvPr/>
        </p:nvSpPr>
        <p:spPr bwMode="auto">
          <a:xfrm>
            <a:off x="3467100" y="5441950"/>
            <a:ext cx="1073150" cy="623888"/>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GB" sz="1400" b="1">
                <a:latin typeface="Times New Roman" pitchFamily="18" charset="0"/>
              </a:rPr>
              <a:t>Long-lived</a:t>
            </a:r>
          </a:p>
          <a:p>
            <a:pPr algn="ctr" eaLnBrk="0" hangingPunct="0">
              <a:spcBef>
                <a:spcPct val="50000"/>
              </a:spcBef>
            </a:pPr>
            <a:r>
              <a:rPr lang="en-GB" sz="1400" b="1">
                <a:latin typeface="Times New Roman" pitchFamily="18" charset="0"/>
              </a:rPr>
              <a:t> plasma cell</a:t>
            </a:r>
          </a:p>
        </p:txBody>
      </p:sp>
      <p:sp>
        <p:nvSpPr>
          <p:cNvPr id="3112" name="Line 40"/>
          <p:cNvSpPr>
            <a:spLocks noChangeShapeType="1"/>
          </p:cNvSpPr>
          <p:nvPr/>
        </p:nvSpPr>
        <p:spPr bwMode="auto">
          <a:xfrm flipV="1">
            <a:off x="2743200" y="2362200"/>
            <a:ext cx="0" cy="609600"/>
          </a:xfrm>
          <a:prstGeom prst="line">
            <a:avLst/>
          </a:prstGeom>
          <a:noFill/>
          <a:ln w="28575">
            <a:solidFill>
              <a:schemeClr val="tx1"/>
            </a:solidFill>
            <a:round/>
            <a:headEnd/>
            <a:tailEnd type="triangle" w="med" len="med"/>
          </a:ln>
          <a:effectLst/>
        </p:spPr>
        <p:txBody>
          <a:bodyPr wrap="none" anchor="ctr"/>
          <a:lstStyle/>
          <a:p>
            <a:endParaRPr lang="en-GB"/>
          </a:p>
        </p:txBody>
      </p:sp>
      <p:sp>
        <p:nvSpPr>
          <p:cNvPr id="3113" name="Line 41"/>
          <p:cNvSpPr>
            <a:spLocks noChangeShapeType="1"/>
          </p:cNvSpPr>
          <p:nvPr/>
        </p:nvSpPr>
        <p:spPr bwMode="auto">
          <a:xfrm flipH="1" flipV="1">
            <a:off x="5638800" y="3048000"/>
            <a:ext cx="228600" cy="228600"/>
          </a:xfrm>
          <a:prstGeom prst="line">
            <a:avLst/>
          </a:prstGeom>
          <a:noFill/>
          <a:ln w="28575">
            <a:solidFill>
              <a:schemeClr val="tx1"/>
            </a:solidFill>
            <a:round/>
            <a:headEnd/>
            <a:tailEnd type="triangle" w="med" len="med"/>
          </a:ln>
          <a:effectLst/>
        </p:spPr>
        <p:txBody>
          <a:bodyPr wrap="none" anchor="ctr"/>
          <a:lstStyle/>
          <a:p>
            <a:endParaRPr lang="en-GB"/>
          </a:p>
        </p:txBody>
      </p:sp>
      <p:sp>
        <p:nvSpPr>
          <p:cNvPr id="3114" name="Line 42"/>
          <p:cNvSpPr>
            <a:spLocks noChangeShapeType="1"/>
          </p:cNvSpPr>
          <p:nvPr/>
        </p:nvSpPr>
        <p:spPr bwMode="auto">
          <a:xfrm flipV="1">
            <a:off x="6705600" y="3048000"/>
            <a:ext cx="152400" cy="304800"/>
          </a:xfrm>
          <a:prstGeom prst="line">
            <a:avLst/>
          </a:prstGeom>
          <a:noFill/>
          <a:ln w="28575">
            <a:solidFill>
              <a:schemeClr val="tx1"/>
            </a:solidFill>
            <a:round/>
            <a:headEnd/>
            <a:tailEnd type="triangle" w="med" len="med"/>
          </a:ln>
          <a:effectLst/>
        </p:spPr>
        <p:txBody>
          <a:bodyPr wrap="none" anchor="ctr"/>
          <a:lstStyle/>
          <a:p>
            <a:endParaRPr lang="en-GB"/>
          </a:p>
        </p:txBody>
      </p:sp>
      <p:sp>
        <p:nvSpPr>
          <p:cNvPr id="3116" name="Text Box 44"/>
          <p:cNvSpPr txBox="1">
            <a:spLocks noChangeArrowheads="1"/>
          </p:cNvSpPr>
          <p:nvPr/>
        </p:nvSpPr>
        <p:spPr bwMode="auto">
          <a:xfrm>
            <a:off x="6835775" y="3505200"/>
            <a:ext cx="1455738" cy="549275"/>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GB" sz="1200" b="1">
                <a:solidFill>
                  <a:srgbClr val="000000"/>
                </a:solidFill>
                <a:latin typeface="Times New Roman" pitchFamily="18" charset="0"/>
              </a:rPr>
              <a:t>Productive antigen </a:t>
            </a:r>
          </a:p>
          <a:p>
            <a:pPr algn="ctr" eaLnBrk="0" hangingPunct="0">
              <a:spcBef>
                <a:spcPct val="50000"/>
              </a:spcBef>
            </a:pPr>
            <a:r>
              <a:rPr lang="en-GB" sz="1200" b="1">
                <a:solidFill>
                  <a:srgbClr val="000000"/>
                </a:solidFill>
                <a:latin typeface="Times New Roman" pitchFamily="18" charset="0"/>
              </a:rPr>
              <a:t>interaction</a:t>
            </a:r>
          </a:p>
        </p:txBody>
      </p:sp>
      <p:sp>
        <p:nvSpPr>
          <p:cNvPr id="3118" name="Text Box 46"/>
          <p:cNvSpPr txBox="1">
            <a:spLocks noChangeArrowheads="1"/>
          </p:cNvSpPr>
          <p:nvPr/>
        </p:nvSpPr>
        <p:spPr bwMode="auto">
          <a:xfrm>
            <a:off x="1116013" y="3933825"/>
            <a:ext cx="1009650" cy="942975"/>
          </a:xfrm>
          <a:prstGeom prst="rect">
            <a:avLst/>
          </a:prstGeom>
          <a:noFill/>
          <a:ln w="9525">
            <a:noFill/>
            <a:miter lim="800000"/>
            <a:headEnd/>
            <a:tailEnd/>
          </a:ln>
          <a:effectLst/>
        </p:spPr>
        <p:txBody>
          <a:bodyPr>
            <a:spAutoFit/>
          </a:bodyPr>
          <a:lstStyle/>
          <a:p>
            <a:pPr algn="ctr" eaLnBrk="0" hangingPunct="0">
              <a:spcBef>
                <a:spcPct val="50000"/>
              </a:spcBef>
            </a:pPr>
            <a:r>
              <a:rPr lang="en-GB" sz="1400" b="1">
                <a:solidFill>
                  <a:srgbClr val="CC3300"/>
                </a:solidFill>
                <a:latin typeface="Times New Roman" pitchFamily="18" charset="0"/>
              </a:rPr>
              <a:t>IgH class switch recombination</a:t>
            </a:r>
          </a:p>
        </p:txBody>
      </p:sp>
      <p:sp>
        <p:nvSpPr>
          <p:cNvPr id="3119" name="Line 47"/>
          <p:cNvSpPr>
            <a:spLocks noChangeShapeType="1"/>
          </p:cNvSpPr>
          <p:nvPr/>
        </p:nvSpPr>
        <p:spPr bwMode="auto">
          <a:xfrm flipV="1">
            <a:off x="6011863" y="4149725"/>
            <a:ext cx="71437" cy="360363"/>
          </a:xfrm>
          <a:prstGeom prst="line">
            <a:avLst/>
          </a:prstGeom>
          <a:noFill/>
          <a:ln w="38100">
            <a:solidFill>
              <a:schemeClr val="tx1"/>
            </a:solidFill>
            <a:round/>
            <a:headEnd/>
            <a:tailEnd type="triangle" w="med" len="med"/>
          </a:ln>
          <a:effectLst/>
        </p:spPr>
        <p:txBody>
          <a:bodyPr wrap="none" anchor="ctr"/>
          <a:lstStyle/>
          <a:p>
            <a:endParaRPr lang="en-GB"/>
          </a:p>
        </p:txBody>
      </p:sp>
      <p:sp>
        <p:nvSpPr>
          <p:cNvPr id="3120" name="Text Box 48"/>
          <p:cNvSpPr txBox="1">
            <a:spLocks noChangeArrowheads="1"/>
          </p:cNvSpPr>
          <p:nvPr/>
        </p:nvSpPr>
        <p:spPr bwMode="auto">
          <a:xfrm>
            <a:off x="7524750" y="2205038"/>
            <a:ext cx="647700" cy="304800"/>
          </a:xfrm>
          <a:prstGeom prst="rect">
            <a:avLst/>
          </a:prstGeom>
          <a:noFill/>
          <a:ln w="9525">
            <a:noFill/>
            <a:miter lim="800000"/>
            <a:headEnd/>
            <a:tailEnd/>
          </a:ln>
          <a:effectLst/>
        </p:spPr>
        <p:txBody>
          <a:bodyPr>
            <a:spAutoFit/>
          </a:bodyPr>
          <a:lstStyle/>
          <a:p>
            <a:pPr algn="ctr" eaLnBrk="0" hangingPunct="0">
              <a:spcBef>
                <a:spcPct val="50000"/>
              </a:spcBef>
            </a:pPr>
            <a:r>
              <a:rPr lang="en-GB" sz="1400" b="1">
                <a:latin typeface="Times New Roman" pitchFamily="18" charset="0"/>
              </a:rPr>
              <a:t>IgM</a:t>
            </a:r>
          </a:p>
        </p:txBody>
      </p:sp>
      <p:sp>
        <p:nvSpPr>
          <p:cNvPr id="3123" name="Text Box 51"/>
          <p:cNvSpPr txBox="1">
            <a:spLocks noChangeArrowheads="1"/>
          </p:cNvSpPr>
          <p:nvPr/>
        </p:nvSpPr>
        <p:spPr bwMode="auto">
          <a:xfrm>
            <a:off x="5003800" y="2852738"/>
            <a:ext cx="576263" cy="549275"/>
          </a:xfrm>
          <a:prstGeom prst="rect">
            <a:avLst/>
          </a:prstGeom>
          <a:noFill/>
          <a:ln w="9525">
            <a:noFill/>
            <a:miter lim="800000"/>
            <a:headEnd/>
            <a:tailEnd/>
          </a:ln>
          <a:effectLst/>
        </p:spPr>
        <p:txBody>
          <a:bodyPr>
            <a:spAutoFit/>
          </a:bodyPr>
          <a:lstStyle/>
          <a:p>
            <a:pPr algn="ctr" eaLnBrk="0" hangingPunct="0">
              <a:spcBef>
                <a:spcPct val="50000"/>
              </a:spcBef>
            </a:pPr>
            <a:r>
              <a:rPr lang="en-GB" sz="1200" b="1">
                <a:latin typeface="Times New Roman" pitchFamily="18" charset="0"/>
              </a:rPr>
              <a:t>IgG</a:t>
            </a:r>
          </a:p>
          <a:p>
            <a:pPr algn="ctr" eaLnBrk="0" hangingPunct="0">
              <a:spcBef>
                <a:spcPct val="50000"/>
              </a:spcBef>
            </a:pPr>
            <a:r>
              <a:rPr lang="en-GB" sz="1200" b="1">
                <a:latin typeface="Times New Roman" pitchFamily="18" charset="0"/>
              </a:rPr>
              <a:t>IgA</a:t>
            </a:r>
          </a:p>
        </p:txBody>
      </p:sp>
      <p:sp>
        <p:nvSpPr>
          <p:cNvPr id="3124" name="Text Box 52"/>
          <p:cNvSpPr txBox="1">
            <a:spLocks noChangeArrowheads="1"/>
          </p:cNvSpPr>
          <p:nvPr/>
        </p:nvSpPr>
        <p:spPr bwMode="auto">
          <a:xfrm>
            <a:off x="3635375" y="6165850"/>
            <a:ext cx="1657350" cy="639763"/>
          </a:xfrm>
          <a:prstGeom prst="rect">
            <a:avLst/>
          </a:prstGeom>
          <a:noFill/>
          <a:ln w="9525">
            <a:noFill/>
            <a:miter lim="800000"/>
            <a:headEnd/>
            <a:tailEnd/>
          </a:ln>
          <a:effectLst/>
        </p:spPr>
        <p:txBody>
          <a:bodyPr>
            <a:spAutoFit/>
          </a:bodyPr>
          <a:lstStyle/>
          <a:p>
            <a:pPr eaLnBrk="0" hangingPunct="0">
              <a:spcBef>
                <a:spcPct val="50000"/>
              </a:spcBef>
            </a:pPr>
            <a:r>
              <a:rPr lang="en-GB" sz="1200" b="1">
                <a:solidFill>
                  <a:srgbClr val="CC3300"/>
                </a:solidFill>
                <a:latin typeface="Times New Roman" pitchFamily="18" charset="0"/>
              </a:rPr>
              <a:t>Genetic modifications that generate double stranded DNA breaks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7" name="Picture 5" descr="Evolving concepts in the pathogenesis of hairy-cell leukaemia"/>
          <p:cNvPicPr>
            <a:picLocks noChangeAspect="1" noChangeArrowheads="1"/>
          </p:cNvPicPr>
          <p:nvPr/>
        </p:nvPicPr>
        <p:blipFill>
          <a:blip r:embed="rId2"/>
          <a:srcRect/>
          <a:stretch>
            <a:fillRect/>
          </a:stretch>
        </p:blipFill>
        <p:spPr bwMode="auto">
          <a:xfrm>
            <a:off x="1452563" y="1138238"/>
            <a:ext cx="6238875" cy="45815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lstStyle/>
          <a:p>
            <a:r>
              <a:rPr lang="en-GB" sz="2400"/>
              <a:t>DNA rearrangements during B lymphoid cell development</a:t>
            </a:r>
            <a:br>
              <a:rPr lang="en-GB" sz="2400"/>
            </a:br>
            <a:r>
              <a:rPr lang="en-GB" sz="2400"/>
              <a:t>These events lead to double stranded DNA breaks and give rise to the possibility of illegitimate recombinations</a:t>
            </a:r>
            <a:endParaRPr lang="en-GB" sz="4000"/>
          </a:p>
        </p:txBody>
      </p:sp>
      <p:pic>
        <p:nvPicPr>
          <p:cNvPr id="92165" name="Picture 5"/>
          <p:cNvPicPr>
            <a:picLocks noChangeAspect="1" noChangeArrowheads="1"/>
          </p:cNvPicPr>
          <p:nvPr/>
        </p:nvPicPr>
        <p:blipFill>
          <a:blip r:embed="rId3"/>
          <a:srcRect/>
          <a:stretch>
            <a:fillRect/>
          </a:stretch>
        </p:blipFill>
        <p:spPr bwMode="auto">
          <a:xfrm>
            <a:off x="179388" y="2349500"/>
            <a:ext cx="6096000" cy="1728788"/>
          </a:xfrm>
          <a:prstGeom prst="rect">
            <a:avLst/>
          </a:prstGeom>
          <a:noFill/>
          <a:ln w="9525">
            <a:noFill/>
            <a:miter lim="800000"/>
            <a:headEnd/>
            <a:tailEnd/>
          </a:ln>
          <a:effectLst/>
        </p:spPr>
      </p:pic>
      <p:sp>
        <p:nvSpPr>
          <p:cNvPr id="92166" name="Text Box 6"/>
          <p:cNvSpPr txBox="1">
            <a:spLocks noChangeArrowheads="1"/>
          </p:cNvSpPr>
          <p:nvPr/>
        </p:nvSpPr>
        <p:spPr bwMode="auto">
          <a:xfrm>
            <a:off x="611188" y="1628775"/>
            <a:ext cx="2449512" cy="641350"/>
          </a:xfrm>
          <a:prstGeom prst="rect">
            <a:avLst/>
          </a:prstGeom>
          <a:noFill/>
          <a:ln w="9525">
            <a:noFill/>
            <a:miter lim="800000"/>
            <a:headEnd/>
            <a:tailEnd/>
          </a:ln>
          <a:effectLst/>
        </p:spPr>
        <p:txBody>
          <a:bodyPr>
            <a:spAutoFit/>
          </a:bodyPr>
          <a:lstStyle/>
          <a:p>
            <a:pPr>
              <a:spcBef>
                <a:spcPct val="50000"/>
              </a:spcBef>
            </a:pPr>
            <a:r>
              <a:rPr lang="en-GB" b="1">
                <a:solidFill>
                  <a:srgbClr val="0000FF"/>
                </a:solidFill>
              </a:rPr>
              <a:t>Early in B cell developement</a:t>
            </a:r>
          </a:p>
        </p:txBody>
      </p:sp>
      <p:sp>
        <p:nvSpPr>
          <p:cNvPr id="92167" name="Text Box 7"/>
          <p:cNvSpPr txBox="1">
            <a:spLocks noChangeArrowheads="1"/>
          </p:cNvSpPr>
          <p:nvPr/>
        </p:nvSpPr>
        <p:spPr bwMode="auto">
          <a:xfrm>
            <a:off x="2411413" y="1700213"/>
            <a:ext cx="3671887" cy="396875"/>
          </a:xfrm>
          <a:prstGeom prst="rect">
            <a:avLst/>
          </a:prstGeom>
          <a:noFill/>
          <a:ln w="9525">
            <a:noFill/>
            <a:miter lim="800000"/>
            <a:headEnd/>
            <a:tailEnd/>
          </a:ln>
          <a:effectLst/>
        </p:spPr>
        <p:txBody>
          <a:bodyPr>
            <a:spAutoFit/>
          </a:bodyPr>
          <a:lstStyle/>
          <a:p>
            <a:pPr lvl="2">
              <a:spcBef>
                <a:spcPct val="50000"/>
              </a:spcBef>
            </a:pPr>
            <a:r>
              <a:rPr lang="en-GB" sz="2000">
                <a:solidFill>
                  <a:srgbClr val="0000FF"/>
                </a:solidFill>
              </a:rPr>
              <a:t>In germinal centres</a:t>
            </a:r>
          </a:p>
        </p:txBody>
      </p:sp>
      <p:graphicFrame>
        <p:nvGraphicFramePr>
          <p:cNvPr id="92168" name="Object 8"/>
          <p:cNvGraphicFramePr>
            <a:graphicFrameLocks noGrp="1" noChangeAspect="1"/>
          </p:cNvGraphicFramePr>
          <p:nvPr>
            <p:ph idx="1"/>
          </p:nvPr>
        </p:nvGraphicFramePr>
        <p:xfrm>
          <a:off x="539750" y="4221163"/>
          <a:ext cx="6192838" cy="2447925"/>
        </p:xfrm>
        <a:graphic>
          <a:graphicData uri="http://schemas.openxmlformats.org/presentationml/2006/ole">
            <mc:AlternateContent xmlns:mc="http://schemas.openxmlformats.org/markup-compatibility/2006">
              <mc:Choice xmlns:v="urn:schemas-microsoft-com:vml" Requires="v">
                <p:oleObj spid="_x0000_s92169" name="Image" r:id="rId4" imgW="5714286" imgH="4172532" progId="PhotoDeluxeBusiness.Image.1">
                  <p:embed/>
                </p:oleObj>
              </mc:Choice>
              <mc:Fallback>
                <p:oleObj name="Image" r:id="rId4" imgW="5714286" imgH="4172532" progId="PhotoDeluxeBusiness.Image.1">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221163"/>
                        <a:ext cx="6192838"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4000"/>
              <a:t>Characteristics of Plasma cells in MM</a:t>
            </a:r>
            <a:endParaRPr lang="en-GB"/>
          </a:p>
        </p:txBody>
      </p:sp>
      <p:sp>
        <p:nvSpPr>
          <p:cNvPr id="5123" name="Rectangle 3"/>
          <p:cNvSpPr>
            <a:spLocks noGrp="1" noChangeArrowheads="1"/>
          </p:cNvSpPr>
          <p:nvPr>
            <p:ph type="body" idx="1"/>
          </p:nvPr>
        </p:nvSpPr>
        <p:spPr>
          <a:xfrm>
            <a:off x="457200" y="1981200"/>
            <a:ext cx="8229600" cy="3746500"/>
          </a:xfrm>
        </p:spPr>
        <p:txBody>
          <a:bodyPr/>
          <a:lstStyle/>
          <a:p>
            <a:pPr>
              <a:lnSpc>
                <a:spcPct val="80000"/>
              </a:lnSpc>
            </a:pPr>
            <a:r>
              <a:rPr lang="en-GB" sz="2400" b="1"/>
              <a:t>Post switch, somatically hypermutated with invariate immunoglobulin idiotype corresponding to long lived plasma cells</a:t>
            </a:r>
          </a:p>
          <a:p>
            <a:pPr>
              <a:lnSpc>
                <a:spcPct val="80000"/>
              </a:lnSpc>
            </a:pPr>
            <a:r>
              <a:rPr lang="en-GB" sz="2400" b="1"/>
              <a:t>Low labelling index and relatively inefficient Ig production</a:t>
            </a:r>
          </a:p>
          <a:p>
            <a:pPr>
              <a:lnSpc>
                <a:spcPct val="80000"/>
              </a:lnSpc>
            </a:pPr>
            <a:r>
              <a:rPr lang="en-GB" sz="2400" b="1"/>
              <a:t>Presence of pre-switch idiotypically identical cells in circulation of some patients with MM suggestive of an earlier feeder compartment</a:t>
            </a:r>
          </a:p>
          <a:p>
            <a:pPr>
              <a:lnSpc>
                <a:spcPct val="80000"/>
              </a:lnSpc>
            </a:pPr>
            <a:r>
              <a:rPr lang="en-GB" sz="2400" b="1"/>
              <a:t>Cell of origin in which critical event leads to immortalisation  is the long lived plasma cells or plasmablasts</a:t>
            </a:r>
            <a:endParaRPr lang="en-GB" sz="2800" b="1"/>
          </a:p>
          <a:p>
            <a:pPr lvl="1">
              <a:lnSpc>
                <a:spcPct val="80000"/>
              </a:lnSpc>
              <a:buClr>
                <a:schemeClr val="tx1"/>
              </a:buClr>
              <a:buFontTx/>
              <a:buNone/>
            </a:pPr>
            <a:endParaRPr lang="en-GB" sz="3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2515</TotalTime>
  <Words>2118</Words>
  <Application>Microsoft Office PowerPoint</Application>
  <PresentationFormat>On-screen Show (4:3)</PresentationFormat>
  <Paragraphs>297</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Pixel</vt:lpstr>
      <vt:lpstr>Photo Editor Photo</vt:lpstr>
      <vt:lpstr>Image</vt:lpstr>
      <vt:lpstr>The pathobiology of multiple myeloma</vt:lpstr>
      <vt:lpstr>Purpose of lecture</vt:lpstr>
      <vt:lpstr>PowerPoint Presentation</vt:lpstr>
      <vt:lpstr>Basic biological characteristics of myeloma cells</vt:lpstr>
      <vt:lpstr>Myeloma as a multistep disease</vt:lpstr>
      <vt:lpstr>Normal plasma cell development</vt:lpstr>
      <vt:lpstr>PowerPoint Presentation</vt:lpstr>
      <vt:lpstr>DNA rearrangements during B lymphoid cell development These events lead to double stranded DNA breaks and give rise to the possibility of illegitimate recombinations</vt:lpstr>
      <vt:lpstr>Characteristics of Plasma cells in MM</vt:lpstr>
      <vt:lpstr>Membrane markers of myeloma cells: 1. universal markers of plasma cells</vt:lpstr>
      <vt:lpstr>2. Markers associated with malignant phenotype</vt:lpstr>
      <vt:lpstr>3. Markers present in normal PC but absent in MM cells</vt:lpstr>
      <vt:lpstr>4. Markers associated with poor prognosis: under-expression of CD45 and over-expression of CD221 (IGF-1R)</vt:lpstr>
      <vt:lpstr>CD45- cells usually over-express CD221</vt:lpstr>
      <vt:lpstr>Membrane markers, morphology and cytogenetic correlations</vt:lpstr>
      <vt:lpstr>Myeloma cytogenetics</vt:lpstr>
      <vt:lpstr>Tumour cell-associated genetic abnormalities in MM and MGUS: conventional karyotyping</vt:lpstr>
      <vt:lpstr>Cytogenetic abnormalities in MM Diploid: usually IgH locus involved or hyperdiploid </vt:lpstr>
      <vt:lpstr>The 14q32 locus</vt:lpstr>
      <vt:lpstr>Illegitimate recombination at the 14q32 locus in PCDs (After Avet-Loiseau IFM)</vt:lpstr>
      <vt:lpstr>Translocations involving 14q32: t(11;14)(q13;q32)</vt:lpstr>
      <vt:lpstr>T(4:14)(p16;q32)</vt:lpstr>
      <vt:lpstr>t(14;16)(q32;q23     t(6;14)(6p21;q32)</vt:lpstr>
      <vt:lpstr>Other translocations in IgH locus</vt:lpstr>
      <vt:lpstr>Chromosome 13 abnormalities Monosomy 13 or del13q</vt:lpstr>
      <vt:lpstr>PowerPoint Presentation</vt:lpstr>
      <vt:lpstr>Proposed model </vt:lpstr>
      <vt:lpstr>PowerPoint Presentation</vt:lpstr>
      <vt:lpstr>PowerPoint Presentation</vt:lpstr>
      <vt:lpstr>PowerPoint Presentation</vt:lpstr>
      <vt:lpstr>PowerPoint Presentation</vt:lpstr>
      <vt:lpstr>PowerPoint Presentation</vt:lpstr>
      <vt:lpstr>Role of BM stroma in MM</vt:lpstr>
      <vt:lpstr>PowerPoint Presentation</vt:lpstr>
      <vt:lpstr>IL-6 and MM</vt:lpstr>
      <vt:lpstr>Source of IL-6 in MM</vt:lpstr>
      <vt:lpstr>The IL-6 family and their receptor complex</vt:lpstr>
      <vt:lpstr>PowerPoint Presentation</vt:lpstr>
      <vt:lpstr>Adhesion Molecules</vt:lpstr>
      <vt:lpstr>PowerPoint Presentation</vt:lpstr>
      <vt:lpstr>PowerPoint Presentation</vt:lpstr>
      <vt:lpstr>Progression: acquisition of karyotypic instability and further chromosomal abnormalities</vt:lpstr>
      <vt:lpstr>PowerPoint Presentation</vt:lpstr>
      <vt:lpstr>Further reading</vt:lpstr>
      <vt:lpstr>Further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Biology of Multiple myeloma</dc:title>
  <dc:creator>Shiel, Nuala</dc:creator>
  <cp:lastModifiedBy>Shiel, Nuala</cp:lastModifiedBy>
  <cp:revision>54</cp:revision>
  <cp:lastPrinted>2005-01-06T09:12:40Z</cp:lastPrinted>
  <dcterms:created xsi:type="dcterms:W3CDTF">1996-09-30T18:28:10Z</dcterms:created>
  <dcterms:modified xsi:type="dcterms:W3CDTF">2012-11-26T10:32:32Z</dcterms:modified>
</cp:coreProperties>
</file>