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7.xml" ContentType="application/vnd.openxmlformats-officedocument.presentationml.tags+xml"/>
  <Override PartName="/ppt/notesSlides/notesSlide46.xml" ContentType="application/vnd.openxmlformats-officedocument.presentationml.notesSlide+xml"/>
  <Override PartName="/ppt/tags/tag8.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9.xml" ContentType="application/vnd.openxmlformats-officedocument.presentationml.tags+xml"/>
  <Override PartName="/ppt/notesSlides/notesSlide57.xml" ContentType="application/vnd.openxmlformats-officedocument.presentationml.notesSlide+xml"/>
  <Override PartName="/ppt/tags/tag10.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13.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7" r:id="rId2"/>
    <p:sldId id="404" r:id="rId3"/>
    <p:sldId id="405" r:id="rId4"/>
    <p:sldId id="295" r:id="rId5"/>
    <p:sldId id="406" r:id="rId6"/>
    <p:sldId id="374" r:id="rId7"/>
    <p:sldId id="408" r:id="rId8"/>
    <p:sldId id="407" r:id="rId9"/>
    <p:sldId id="409" r:id="rId10"/>
    <p:sldId id="375" r:id="rId11"/>
    <p:sldId id="376" r:id="rId12"/>
    <p:sldId id="378" r:id="rId13"/>
    <p:sldId id="379" r:id="rId14"/>
    <p:sldId id="380" r:id="rId15"/>
    <p:sldId id="381" r:id="rId16"/>
    <p:sldId id="410" r:id="rId17"/>
    <p:sldId id="434" r:id="rId18"/>
    <p:sldId id="411" r:id="rId19"/>
    <p:sldId id="416" r:id="rId20"/>
    <p:sldId id="412" r:id="rId21"/>
    <p:sldId id="383" r:id="rId22"/>
    <p:sldId id="384" r:id="rId23"/>
    <p:sldId id="385" r:id="rId24"/>
    <p:sldId id="386" r:id="rId25"/>
    <p:sldId id="387" r:id="rId26"/>
    <p:sldId id="388" r:id="rId27"/>
    <p:sldId id="421" r:id="rId28"/>
    <p:sldId id="389" r:id="rId29"/>
    <p:sldId id="390" r:id="rId30"/>
    <p:sldId id="391" r:id="rId31"/>
    <p:sldId id="392" r:id="rId32"/>
    <p:sldId id="393" r:id="rId33"/>
    <p:sldId id="394" r:id="rId34"/>
    <p:sldId id="396" r:id="rId35"/>
    <p:sldId id="413" r:id="rId36"/>
    <p:sldId id="414" r:id="rId37"/>
    <p:sldId id="415" r:id="rId38"/>
    <p:sldId id="422" r:id="rId39"/>
    <p:sldId id="435" r:id="rId40"/>
    <p:sldId id="280" r:id="rId41"/>
    <p:sldId id="283" r:id="rId42"/>
    <p:sldId id="267" r:id="rId43"/>
    <p:sldId id="424" r:id="rId44"/>
    <p:sldId id="423" r:id="rId45"/>
    <p:sldId id="268" r:id="rId46"/>
    <p:sldId id="269" r:id="rId47"/>
    <p:sldId id="417" r:id="rId48"/>
    <p:sldId id="418" r:id="rId49"/>
    <p:sldId id="419" r:id="rId50"/>
    <p:sldId id="420" r:id="rId51"/>
    <p:sldId id="436" r:id="rId52"/>
    <p:sldId id="285" r:id="rId53"/>
    <p:sldId id="286" r:id="rId54"/>
    <p:sldId id="270" r:id="rId55"/>
    <p:sldId id="271" r:id="rId56"/>
    <p:sldId id="272" r:id="rId57"/>
    <p:sldId id="433" r:id="rId58"/>
    <p:sldId id="279" r:id="rId59"/>
    <p:sldId id="288" r:id="rId60"/>
    <p:sldId id="426" r:id="rId61"/>
    <p:sldId id="298" r:id="rId62"/>
    <p:sldId id="397" r:id="rId63"/>
    <p:sldId id="398" r:id="rId64"/>
    <p:sldId id="399" r:id="rId65"/>
    <p:sldId id="400" r:id="rId66"/>
    <p:sldId id="401" r:id="rId67"/>
    <p:sldId id="305" r:id="rId68"/>
    <p:sldId id="306" r:id="rId69"/>
    <p:sldId id="430" r:id="rId70"/>
    <p:sldId id="370" r:id="rId71"/>
    <p:sldId id="427" r:id="rId72"/>
    <p:sldId id="428" r:id="rId73"/>
    <p:sldId id="429" r:id="rId74"/>
    <p:sldId id="431" r:id="rId75"/>
    <p:sldId id="432" r:id="rId76"/>
    <p:sldId id="294" r:id="rId77"/>
    <p:sldId id="373" r:id="rId78"/>
  </p:sldIdLst>
  <p:sldSz cx="9144000" cy="6858000" type="screen4x3"/>
  <p:notesSz cx="6858000" cy="9144000"/>
  <p:photoAlbum/>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492FB7"/>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4660"/>
  </p:normalViewPr>
  <p:slideViewPr>
    <p:cSldViewPr snapToGrid="0">
      <p:cViewPr>
        <p:scale>
          <a:sx n="50" d="100"/>
          <a:sy n="50" d="100"/>
        </p:scale>
        <p:origin x="-804" y="-258"/>
      </p:cViewPr>
      <p:guideLst>
        <p:guide orient="horz" pos="2160"/>
        <p:guide orient="horz" pos="609"/>
        <p:guide orient="horz" pos="1296"/>
        <p:guide pos="2880"/>
      </p:guideLst>
    </p:cSldViewPr>
  </p:slideViewPr>
  <p:notesTextViewPr>
    <p:cViewPr>
      <p:scale>
        <a:sx n="100" d="100"/>
        <a:sy n="100" d="100"/>
      </p:scale>
      <p:origin x="0" y="0"/>
    </p:cViewPr>
  </p:notesTextViewPr>
  <p:sorterViewPr>
    <p:cViewPr>
      <p:scale>
        <a:sx n="66" d="100"/>
        <a:sy n="66" d="100"/>
      </p:scale>
      <p:origin x="0" y="1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endParaRPr lang="el-GR"/>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3F4BE352-D34C-4CD8-8AEA-1BA77EE4B79E}" type="datetimeFigureOut">
              <a:rPr lang="el-GR"/>
              <a:pPr/>
              <a:t>7/12/2012</a:t>
            </a:fld>
            <a:endParaRPr lang="el-GR"/>
          </a:p>
        </p:txBody>
      </p:sp>
      <p:sp>
        <p:nvSpPr>
          <p:cNvPr id="972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endParaRPr lang="el-GR"/>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A30D8A75-B170-4D3E-A05E-A182E7B897AE}" type="slidenum">
              <a:rPr lang="el-GR"/>
              <a:pPr/>
              <a:t>‹#›</a:t>
            </a:fld>
            <a:endParaRPr lang="el-GR"/>
          </a:p>
        </p:txBody>
      </p:sp>
    </p:spTree>
    <p:extLst>
      <p:ext uri="{BB962C8B-B14F-4D97-AF65-F5344CB8AC3E}">
        <p14:creationId xmlns:p14="http://schemas.microsoft.com/office/powerpoint/2010/main" val="668822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Θέση εικόνας διαφάνειας"/>
          <p:cNvSpPr>
            <a:spLocks noGrp="1" noRot="1" noChangeAspect="1" noTextEdit="1"/>
          </p:cNvSpPr>
          <p:nvPr>
            <p:ph type="sldImg"/>
          </p:nvPr>
        </p:nvSpPr>
        <p:spPr>
          <a:ln/>
        </p:spPr>
      </p:sp>
      <p:sp>
        <p:nvSpPr>
          <p:cNvPr id="9830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smtClean="0"/>
          </a:p>
        </p:txBody>
      </p:sp>
      <p:sp>
        <p:nvSpPr>
          <p:cNvPr id="9830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0CAC1FF4-72CE-4510-80DF-BEA7A3CDA73A}" type="slidenum">
              <a:rPr lang="el-GR"/>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xfrm>
            <a:off x="1144588" y="685800"/>
            <a:ext cx="4570412" cy="3427413"/>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z="11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xfrm>
            <a:off x="1020763" y="438150"/>
            <a:ext cx="4818062" cy="3613150"/>
          </a:xfrm>
          <a:ln/>
        </p:spPr>
      </p:sp>
      <p:sp>
        <p:nvSpPr>
          <p:cNvPr id="112643" name="Rectangle 3"/>
          <p:cNvSpPr>
            <a:spLocks noGrp="1" noChangeArrowheads="1"/>
          </p:cNvSpPr>
          <p:nvPr>
            <p:ph type="body" idx="1"/>
          </p:nvPr>
        </p:nvSpPr>
        <p:spPr>
          <a:xfrm>
            <a:off x="735013" y="4168775"/>
            <a:ext cx="5559425" cy="4316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z="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557D4CA1-39E1-414E-898C-24A2EAA0CECC}" type="slidenum">
              <a:rPr lang="en-US"/>
              <a:pPr/>
              <a:t>19</a:t>
            </a:fld>
            <a:endParaRPr lang="en-US"/>
          </a:p>
        </p:txBody>
      </p:sp>
      <p:sp>
        <p:nvSpPr>
          <p:cNvPr id="116739" name="Rectangle 2"/>
          <p:cNvSpPr>
            <a:spLocks noChangeArrowheads="1" noTextEdit="1"/>
          </p:cNvSpPr>
          <p:nvPr>
            <p:ph type="sldImg"/>
          </p:nvPr>
        </p:nvSpPr>
        <p:spPr>
          <a:xfrm>
            <a:off x="1144588" y="685800"/>
            <a:ext cx="4570412" cy="3429000"/>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4" rIns="91431" bIns="45714"/>
          <a:lstStyle/>
          <a:p>
            <a:r>
              <a:rPr lang="en-US" u="sng" smtClean="0"/>
              <a:t>Curatio Fact-Check</a:t>
            </a:r>
            <a:r>
              <a:rPr lang="en-US" smtClean="0"/>
              <a:t>:</a:t>
            </a:r>
          </a:p>
          <a:p>
            <a:r>
              <a:rPr lang="en-US" smtClean="0"/>
              <a:t>Taken directly from Terpos, figure 1, pg 1224</a:t>
            </a:r>
          </a:p>
          <a:p>
            <a:r>
              <a:rPr lang="en-US" b="1" smtClean="0"/>
              <a:t>**PERMISSION REQUIRED FOR ENDURING WEB ACTIVITY---Author is presenter**</a:t>
            </a:r>
            <a:endParaRPr lang="el-GR" b="1" smtClean="0"/>
          </a:p>
          <a:p>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a:xfrm>
            <a:off x="1143000" y="687388"/>
            <a:ext cx="4572000" cy="3429000"/>
          </a:xfrm>
          <a:ln/>
        </p:spPr>
      </p:sp>
      <p:sp>
        <p:nvSpPr>
          <p:cNvPr id="121859"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smtClean="0"/>
              <a:t>To evaluate the effect of reduced tumor burden on survival with RANK Ligand inhibition, 5T33MM-bearing mice were treated with OPG in separate experiments and the time to onset of morbidity were assessed.</a:t>
            </a:r>
            <a:r>
              <a:rPr lang="en-US" sz="1000" baseline="30000" smtClean="0"/>
              <a:t>1</a:t>
            </a:r>
            <a:r>
              <a:rPr lang="en-US" sz="1000" smtClean="0"/>
              <a:t> 5T33MM cells are used as a murine model of multiple myeloma (MM).  In this experiment, 24 mice were injected with 5T33MM cells and the development of MM was monitored by measuring serum paraprotein concentrations. On the day of injection of 5T33MM cells, mice were treated with OPG at 25 mg/kg/TIW or vehicle for 4 weeks. All of the animals that were given injections of 5T33MM cells developed MM. Twenty-eight days after injection of the MM cells, mice were sacrificed, bone marrow was isolated from the hind legs, and the proportion of tumor cells determined by staining the cells with an anti-5T33MM idiotype antibody and analysis by flow cytometry. To determine the effect of RANK Ligand on survival in the 5T33MM model, a similar experiment (as described above) was performed. Twenty-four mice were given injections of 5T33MM cells; 12 were treated with vehicle and 12 with OPG from the time of tumor injection. Treatment continued until each animal showed signs of morbidity, which included hind limb paralysis or cachexia, at which point they were sacrificed. Kaplan-Meier analysis demonstrated a significant delay in the onset of morbidity (7.8 days, 25% increase, </a:t>
            </a:r>
            <a:r>
              <a:rPr lang="en-US" sz="1000" i="1" smtClean="0"/>
              <a:t>P &lt;</a:t>
            </a:r>
            <a:r>
              <a:rPr lang="en-US" sz="1000" smtClean="0"/>
              <a:t> 0.02, OPG treated group </a:t>
            </a:r>
            <a:r>
              <a:rPr lang="en-US" sz="1000" i="1" smtClean="0"/>
              <a:t>vs. </a:t>
            </a:r>
            <a:r>
              <a:rPr lang="en-US" sz="1000" smtClean="0"/>
              <a:t>vehicle). Day 1 was the first day of onset of morbidity (4 weeks after initiation of the experiment). RANK Ligand inhibition was observed to reduce tumor burden and improve survival in this murine model as measured by paraprotein levels and tumor cell numbers.</a:t>
            </a:r>
            <a:r>
              <a:rPr lang="en-US" sz="1000" baseline="30000" smtClean="0"/>
              <a:t>1</a:t>
            </a:r>
            <a:r>
              <a:rPr lang="en-US" baseline="30000" smtClean="0"/>
              <a:t> </a:t>
            </a:r>
            <a:endParaRPr lang="en-US" smtClean="0"/>
          </a:p>
          <a:p>
            <a:endParaRPr lang="en-US" smtClean="0"/>
          </a:p>
          <a:p>
            <a:pPr>
              <a:buFontTx/>
              <a:buAutoNum type="arabicPeriod"/>
            </a:pPr>
            <a:r>
              <a:rPr lang="en-US" sz="800" smtClean="0"/>
              <a:t>Vanderken K, et al. Recombinant Osteoprotegerin Decreases Tumor Burden and Increases Survival in a Murine Model of Multiple Myeloma.</a:t>
            </a:r>
            <a:r>
              <a:rPr lang="en-US" sz="800" b="1" smtClean="0"/>
              <a:t> </a:t>
            </a:r>
            <a:r>
              <a:rPr lang="en-US" sz="800" i="1" smtClean="0"/>
              <a:t>Cancer Research.</a:t>
            </a:r>
            <a:r>
              <a:rPr lang="en-US" sz="800" smtClean="0"/>
              <a:t> 2003;63:287–9.</a:t>
            </a:r>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 Θέση εικόνας διαφάνειας"/>
          <p:cNvSpPr>
            <a:spLocks noGrp="1" noRot="1" noChangeAspect="1" noTextEdit="1"/>
          </p:cNvSpPr>
          <p:nvPr>
            <p:ph type="sldImg"/>
          </p:nvPr>
        </p:nvSpPr>
        <p:spPr>
          <a:ln/>
        </p:spPr>
      </p:sp>
      <p:sp>
        <p:nvSpPr>
          <p:cNvPr id="12493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A2038DD-FD0F-4F50-B2F6-38DAF88ABCAD}" type="slidenum">
              <a:rPr lang="en-US">
                <a:solidFill>
                  <a:srgbClr val="000000"/>
                </a:solidFill>
                <a:cs typeface="Arial" pitchFamily="34" charset="0"/>
              </a:rPr>
              <a:pPr eaLnBrk="1" hangingPunct="1"/>
              <a:t>38</a:t>
            </a:fld>
            <a:endParaRPr lang="en-US">
              <a:solidFill>
                <a:srgbClr val="000000"/>
              </a:solidFill>
              <a:cs typeface="Arial"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684213" y="4343400"/>
            <a:ext cx="5489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Rot="1" noChangeArrowheads="1" noTextEdit="1"/>
          </p:cNvSpPr>
          <p:nvPr>
            <p:ph type="sldImg"/>
          </p:nvPr>
        </p:nvSpPr>
        <p:spPr>
          <a:xfrm>
            <a:off x="1163638" y="679450"/>
            <a:ext cx="4545012" cy="3408363"/>
          </a:xfrm>
          <a:ln/>
        </p:spPr>
      </p:sp>
      <p:sp>
        <p:nvSpPr>
          <p:cNvPr id="137219" name="Rectangle 3"/>
          <p:cNvSpPr>
            <a:spLocks noGrp="1" noChangeArrowheads="1"/>
          </p:cNvSpPr>
          <p:nvPr>
            <p:ph type="body" idx="1"/>
          </p:nvPr>
        </p:nvSpPr>
        <p:spPr>
          <a:xfrm>
            <a:off x="652463" y="4316413"/>
            <a:ext cx="5595937" cy="2470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9863" indent="-169863" eaLnBrk="1" hangingPunct="1"/>
            <a:endParaRPr lang="el-GR" sz="11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a:xfrm>
            <a:off x="701675" y="4271963"/>
            <a:ext cx="5454650" cy="4425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xfrm>
            <a:off x="1289050" y="793750"/>
            <a:ext cx="4279900" cy="3209925"/>
          </a:xfrm>
          <a:ln/>
        </p:spPr>
      </p:sp>
      <p:sp>
        <p:nvSpPr>
          <p:cNvPr id="13926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l-G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 Θέση εικόνας διαφάνειας"/>
          <p:cNvSpPr>
            <a:spLocks noGrp="1" noRot="1" noChangeAspect="1" noTextEdit="1"/>
          </p:cNvSpPr>
          <p:nvPr>
            <p:ph type="sldImg"/>
          </p:nvPr>
        </p:nvSpPr>
        <p:spPr>
          <a:ln/>
        </p:spPr>
      </p:sp>
      <p:sp>
        <p:nvSpPr>
          <p:cNvPr id="14029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
        <p:nvSpPr>
          <p:cNvPr id="14029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E7D2CD55-E680-41F0-9858-7D9D10FB8D15}" type="slidenum">
              <a:rPr lang="en-US">
                <a:latin typeface="Calibri" pitchFamily="34" charset="0"/>
              </a:rPr>
              <a:pPr eaLnBrk="1" hangingPunct="1"/>
              <a:t>43</a:t>
            </a:fld>
            <a:endParaRPr lang="en-US">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 Θέση εικόνας διαφάνειας"/>
          <p:cNvSpPr>
            <a:spLocks noGrp="1" noRot="1" noChangeAspect="1" noTextEdit="1"/>
          </p:cNvSpPr>
          <p:nvPr>
            <p:ph type="sldImg"/>
          </p:nvPr>
        </p:nvSpPr>
        <p:spPr>
          <a:ln/>
        </p:spPr>
      </p:sp>
      <p:sp>
        <p:nvSpPr>
          <p:cNvPr id="14131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
        <p:nvSpPr>
          <p:cNvPr id="14131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F7F69B2-9261-4685-AB02-11D2E2445B2F}" type="slidenum">
              <a:rPr lang="en-US">
                <a:latin typeface="Calibri" pitchFamily="34" charset="0"/>
              </a:rPr>
              <a:pPr eaLnBrk="1" hangingPunct="1"/>
              <a:t>44</a:t>
            </a:fld>
            <a:endParaRPr lang="en-US">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noTextEdit="1"/>
          </p:cNvSpPr>
          <p:nvPr>
            <p:ph type="sldImg"/>
          </p:nvPr>
        </p:nvSpPr>
        <p:spPr>
          <a:xfrm>
            <a:off x="1289050" y="793750"/>
            <a:ext cx="4279900" cy="3209925"/>
          </a:xfrm>
          <a:ln/>
        </p:spPr>
      </p:sp>
      <p:sp>
        <p:nvSpPr>
          <p:cNvPr id="14233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l-G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a:xfrm>
            <a:off x="1289050" y="793750"/>
            <a:ext cx="4279900" cy="3209925"/>
          </a:xfrm>
          <a:ln/>
        </p:spPr>
      </p:sp>
      <p:sp>
        <p:nvSpPr>
          <p:cNvPr id="14336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l-G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488D5CA8-9E8E-4DC1-BAAF-95D3BCCE2CC3}" type="slidenum">
              <a:rPr lang="en-US"/>
              <a:pPr/>
              <a:t>47</a:t>
            </a:fld>
            <a:endParaRPr lang="en-US"/>
          </a:p>
        </p:txBody>
      </p:sp>
      <p:sp>
        <p:nvSpPr>
          <p:cNvPr id="144387"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4" rIns="91431" bIns="45714"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39966D20-1E17-4948-BF3A-5F7395906DE6}" type="slidenum">
              <a:rPr lang="en-US" sz="1100">
                <a:solidFill>
                  <a:srgbClr val="000000"/>
                </a:solidFill>
              </a:rPr>
              <a:pPr algn="r" eaLnBrk="1" hangingPunct="1"/>
              <a:t>47</a:t>
            </a:fld>
            <a:endParaRPr lang="en-US" sz="1100">
              <a:solidFill>
                <a:srgbClr val="000000"/>
              </a:solidFill>
            </a:endParaRPr>
          </a:p>
        </p:txBody>
      </p:sp>
      <p:sp>
        <p:nvSpPr>
          <p:cNvPr id="144388" name="Rectangle 2"/>
          <p:cNvSpPr>
            <a:spLocks noRot="1" noChangeArrowheads="1" noTextEdit="1"/>
          </p:cNvSpPr>
          <p:nvPr>
            <p:ph type="sldImg"/>
          </p:nvPr>
        </p:nvSpPr>
        <p:spPr>
          <a:xfrm>
            <a:off x="1144588" y="685800"/>
            <a:ext cx="4570412" cy="3429000"/>
          </a:xfrm>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4" rIns="91431" bIns="45714"/>
          <a:lstStyle/>
          <a:p>
            <a:pPr marL="107950" indent="-107950"/>
            <a:r>
              <a:rPr lang="en-US" u="sng" smtClean="0"/>
              <a:t>Curatio Fact-Check</a:t>
            </a:r>
            <a:r>
              <a:rPr lang="en-US" smtClean="0"/>
              <a:t>:</a:t>
            </a:r>
          </a:p>
          <a:p>
            <a:pPr marL="107950" indent="-107950"/>
            <a:r>
              <a:rPr lang="en-US" smtClean="0"/>
              <a:t>Per Dr Terpos (112610): Yes you have right. I have the presentations by Gareth Morgan who had the kindness to send them to me. </a:t>
            </a:r>
          </a:p>
          <a:p>
            <a:pPr marL="107950" indent="-107950"/>
            <a:endParaRPr lang="en-US" b="1" smtClean="0">
              <a:solidFill>
                <a:srgbClr val="FFFFFF"/>
              </a:solidFill>
            </a:endParaRPr>
          </a:p>
          <a:p>
            <a:pPr marL="107950" indent="-107950" eaLnBrk="1" hangingPunct="1">
              <a:spcBef>
                <a:spcPct val="0"/>
              </a:spcBef>
            </a:pPr>
            <a:r>
              <a:rPr lang="en-US" b="1" smtClean="0">
                <a:solidFill>
                  <a:srgbClr val="FFFFFF"/>
                </a:solidFill>
              </a:rPr>
              <a:t>CVAD, cyclophosphamide (500 mg PO days 1, 5, and 15), vincristine (0.4 mg/d IV days 1-4), doxorubicin  (9 mg/m2/d days 1-4), dexamethasone (40 mg/d PO days 1-4, 13-15 q 3 wk); C-TD, cyclophosphamide (500 mg PO days 1, 9, and 15), thalidomide (100-200 mg/d), dexamethasone (40 mg/d PO days 1-4, 12-15 q 3 wk); C-TDa is C-TD except thalidomide 50-200 mg/d, dexamethasone 20 mg/d days 1-4, 15-18 q 4 wk; MP, melphalan (7 mg/m2), prednisolone (40 mg) PO for 4 days; Thal, thalidomide (50 mg/d); </a:t>
            </a:r>
          </a:p>
          <a:p>
            <a:pPr marL="107950" indent="-107950" eaLnBrk="1" hangingPunct="1">
              <a:spcBef>
                <a:spcPct val="0"/>
              </a:spcBef>
            </a:pPr>
            <a:endParaRPr lang="en-US" b="1" smtClean="0">
              <a:solidFill>
                <a:srgbClr val="FFFFFF"/>
              </a:solidFill>
            </a:endParaRPr>
          </a:p>
          <a:p>
            <a:pPr marL="107950" indent="-107950" eaLnBrk="1" hangingPunct="1">
              <a:spcBef>
                <a:spcPct val="0"/>
              </a:spcBef>
            </a:pPr>
            <a:r>
              <a:rPr lang="en-US" b="1" smtClean="0">
                <a:solidFill>
                  <a:srgbClr val="FFFFFF"/>
                </a:solidFill>
              </a:rPr>
              <a:t>PFS, progression-free survival; ORR, overall response rate; OS, overall survival, SRE, skeletal-related event; QoL, quality of life.</a:t>
            </a:r>
          </a:p>
          <a:p>
            <a:pPr marL="107950" indent="-107950" eaLnBrk="1" hangingPunct="1"/>
            <a:endParaRPr lang="el-GR"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9C711084-43BE-444D-B7FC-7B4DA487A44A}" type="slidenum">
              <a:rPr lang="en-US"/>
              <a:pPr/>
              <a:t>48</a:t>
            </a:fld>
            <a:endParaRPr lang="en-US"/>
          </a:p>
        </p:txBody>
      </p:sp>
      <p:sp>
        <p:nvSpPr>
          <p:cNvPr id="145411" name="Rectangle 2"/>
          <p:cNvSpPr>
            <a:spLocks noRot="1" noChangeArrowheads="1" noTextEdit="1"/>
          </p:cNvSpPr>
          <p:nvPr>
            <p:ph type="sldImg"/>
          </p:nvPr>
        </p:nvSpPr>
        <p:spPr>
          <a:xfrm>
            <a:off x="1144588" y="685800"/>
            <a:ext cx="4570412" cy="3429000"/>
          </a:xfrm>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4" rIns="91431" bIns="45714"/>
          <a:lstStyle/>
          <a:p>
            <a:r>
              <a:rPr lang="en-US" u="sng" smtClean="0"/>
              <a:t>Curatio Fact-Check</a:t>
            </a:r>
            <a:r>
              <a:rPr lang="en-US" smtClean="0"/>
              <a:t>:</a:t>
            </a:r>
          </a:p>
          <a:p>
            <a:r>
              <a:rPr lang="en-US" smtClean="0"/>
              <a:t>Randomization details OK per abstract; other details (endpts) not in abstract</a:t>
            </a:r>
          </a:p>
          <a:p>
            <a:endParaRPr lang="en-US" smtClean="0"/>
          </a:p>
          <a:p>
            <a:r>
              <a:rPr lang="en-US" smtClean="0"/>
              <a:t>Per Dr Terpos (112610): Yes you have right. I have the presentations by Gareth Morgan who had the kindness to send them to me. </a:t>
            </a:r>
          </a:p>
          <a:p>
            <a:endParaRPr lang="en-US" smtClean="0"/>
          </a:p>
        </p:txBody>
      </p:sp>
      <p:sp>
        <p:nvSpPr>
          <p:cNvPr id="145413" name="Slide Number Placeholder 3"/>
          <p:cNvSpPr txBox="1">
            <a:spLocks noGrp="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4" rIns="91431" bIns="45714"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9DFEC048-7058-4455-B3C4-A11446F49D42}" type="slidenum">
              <a:rPr lang="en-US" sz="1100"/>
              <a:pPr algn="r" eaLnBrk="1" hangingPunct="1"/>
              <a:t>48</a:t>
            </a:fld>
            <a:endParaRPr lang="en-US" sz="11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1083D355-B0EA-413B-B95B-1EBDE5DC6AB5}" type="slidenum">
              <a:rPr lang="en-US"/>
              <a:pPr/>
              <a:t>49</a:t>
            </a:fld>
            <a:endParaRPr lang="en-US"/>
          </a:p>
        </p:txBody>
      </p:sp>
      <p:sp>
        <p:nvSpPr>
          <p:cNvPr id="146435" name="Slide Image Placeholder 1"/>
          <p:cNvSpPr>
            <a:spLocks noGrp="1" noRot="1" noChangeAspect="1" noTextEdit="1"/>
          </p:cNvSpPr>
          <p:nvPr>
            <p:ph type="sldImg"/>
          </p:nvPr>
        </p:nvSpPr>
        <p:spPr>
          <a:xfrm>
            <a:off x="1144588" y="685800"/>
            <a:ext cx="4570412" cy="3429000"/>
          </a:xfrm>
          <a:ln/>
        </p:spPr>
      </p:sp>
      <p:sp>
        <p:nvSpPr>
          <p:cNvPr id="1464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en-US" u="sng" smtClean="0"/>
              <a:t>Curatio Fact-Check</a:t>
            </a:r>
            <a:r>
              <a:rPr lang="en-US" smtClean="0"/>
              <a:t>:</a:t>
            </a:r>
          </a:p>
          <a:p>
            <a:pPr eaLnBrk="1" hangingPunct="1">
              <a:spcBef>
                <a:spcPct val="0"/>
              </a:spcBef>
            </a:pPr>
            <a:r>
              <a:rPr lang="en-US" smtClean="0"/>
              <a:t>Cannot verify figures with Abstract; assuming data were rpesented at the time of ASCO.</a:t>
            </a:r>
          </a:p>
          <a:p>
            <a:pPr eaLnBrk="1" hangingPunct="1">
              <a:spcBef>
                <a:spcPct val="0"/>
              </a:spcBef>
            </a:pPr>
            <a:endParaRPr lang="en-US" smtClean="0"/>
          </a:p>
          <a:p>
            <a:r>
              <a:rPr lang="en-US" smtClean="0"/>
              <a:t>Per Dr Terpos (112610): Yes you have right. I have the presentations by Gareth Morgan who had the kindness to send them to me. </a:t>
            </a:r>
          </a:p>
          <a:p>
            <a:pPr eaLnBrk="1" hangingPunct="1">
              <a:spcBef>
                <a:spcPct val="0"/>
              </a:spcBef>
            </a:pPr>
            <a:endParaRPr lang="el-GR" smtClean="0">
              <a:latin typeface="Arial" pitchFamily="34" charset="0"/>
            </a:endParaRPr>
          </a:p>
        </p:txBody>
      </p:sp>
      <p:sp>
        <p:nvSpPr>
          <p:cNvPr id="14643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E8C47219-A4E6-4C99-B3D9-1A04DDA80D24}" type="slidenum">
              <a:rPr lang="en-US" sz="1200"/>
              <a:pPr algn="r" eaLnBrk="1" hangingPunct="1"/>
              <a:t>49</a:t>
            </a:fld>
            <a:endParaRPr 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F39F42CA-05D3-449B-A124-C312222261D7}" type="slidenum">
              <a:rPr lang="en-US"/>
              <a:pPr/>
              <a:t>50</a:t>
            </a:fld>
            <a:endParaRPr lang="en-US"/>
          </a:p>
        </p:txBody>
      </p:sp>
      <p:sp>
        <p:nvSpPr>
          <p:cNvPr id="147459" name="1 - Θέση εικόνας διαφάνειας"/>
          <p:cNvSpPr>
            <a:spLocks noGrp="1" noRot="1" noChangeAspect="1" noTextEdit="1"/>
          </p:cNvSpPr>
          <p:nvPr>
            <p:ph type="sldImg"/>
          </p:nvPr>
        </p:nvSpPr>
        <p:spPr>
          <a:xfrm>
            <a:off x="1144588" y="685800"/>
            <a:ext cx="4570412" cy="3429000"/>
          </a:xfrm>
          <a:ln/>
        </p:spPr>
      </p:sp>
      <p:sp>
        <p:nvSpPr>
          <p:cNvPr id="147460"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4" rIns="91431" bIns="45714"/>
          <a:lstStyle/>
          <a:p>
            <a:r>
              <a:rPr lang="en-US" u="sng" smtClean="0"/>
              <a:t>Curatio Fact-Check</a:t>
            </a:r>
            <a:r>
              <a:rPr lang="en-US" smtClean="0"/>
              <a:t>:</a:t>
            </a:r>
          </a:p>
          <a:p>
            <a:r>
              <a:rPr lang="en-US" smtClean="0"/>
              <a:t>Cannot verify graph with cited abstract; assume information was presented at time of live meeting (ASCO).</a:t>
            </a:r>
            <a:endParaRPr lang="en-GB" altLang="ja-JP" b="1" smtClean="0">
              <a:solidFill>
                <a:srgbClr val="FFFFFF"/>
              </a:solidFill>
            </a:endParaRPr>
          </a:p>
          <a:p>
            <a:endParaRPr lang="en-GB" altLang="ja-JP" b="1" smtClean="0">
              <a:solidFill>
                <a:srgbClr val="FFFFFF"/>
              </a:solidFill>
            </a:endParaRPr>
          </a:p>
          <a:p>
            <a:r>
              <a:rPr lang="en-US" smtClean="0"/>
              <a:t>Per Dr Terpos (112610): Yes you have right. I have the presentations by Gareth Morgan who had the kindness to send them to me. </a:t>
            </a:r>
          </a:p>
          <a:p>
            <a:endParaRPr lang="en-GB" altLang="ja-JP" b="1" smtClean="0">
              <a:solidFill>
                <a:srgbClr val="FFFFFF"/>
              </a:solidFill>
            </a:endParaRPr>
          </a:p>
          <a:p>
            <a:r>
              <a:rPr lang="en-GB" altLang="ja-JP" b="1" smtClean="0">
                <a:solidFill>
                  <a:srgbClr val="FFFFFF"/>
                </a:solidFill>
              </a:rPr>
              <a:t>Abbreviations: CLO, clodronate; ZOL, zoledronic acid.</a:t>
            </a:r>
            <a:r>
              <a:rPr lang="en-US" altLang="ja-JP" b="1" smtClean="0">
                <a:solidFill>
                  <a:srgbClr val="FFFFFF"/>
                </a:solidFill>
              </a:rPr>
              <a:t> </a:t>
            </a:r>
          </a:p>
          <a:p>
            <a:r>
              <a:rPr lang="en-US" altLang="ja-JP" b="1" smtClean="0">
                <a:solidFill>
                  <a:srgbClr val="FFFFFF"/>
                </a:solidFill>
              </a:rPr>
              <a:t>*Log-rank, stratified by treatment pathway.</a:t>
            </a:r>
            <a:endParaRPr lang="el-GR" b="1" smtClean="0">
              <a:solidFill>
                <a:srgbClr val="FFFFFF"/>
              </a:solidFill>
              <a:ea typeface="MS PGothic" pitchFamily="34" charset="-128"/>
            </a:endParaRPr>
          </a:p>
        </p:txBody>
      </p:sp>
      <p:sp>
        <p:nvSpPr>
          <p:cNvPr id="147461" name="3 - Θέση αριθμού διαφάνειας"/>
          <p:cNvSpPr txBox="1">
            <a:spLocks noGrp="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4" rIns="91431" bIns="45714"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fld id="{7B63C8BD-EDE7-4FD9-8148-B5769B40AADB}" type="slidenum">
              <a:rPr lang="el-GR" sz="1100"/>
              <a:pPr algn="r" eaLnBrk="1" hangingPunct="1"/>
              <a:t>50</a:t>
            </a:fld>
            <a:endParaRPr lang="el-GR"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95ACF79-28C4-4D7C-AD08-E65ECF35718F}" type="slidenum">
              <a:rPr lang="en-US">
                <a:latin typeface="Calibri" pitchFamily="34" charset="0"/>
              </a:rPr>
              <a:pPr eaLnBrk="1" hangingPunct="1"/>
              <a:t>51</a:t>
            </a:fld>
            <a:endParaRPr lang="en-US">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Rot="1" noChangeArrowheads="1" noTextEdit="1"/>
          </p:cNvSpPr>
          <p:nvPr>
            <p:ph type="sldImg"/>
          </p:nvPr>
        </p:nvSpPr>
        <p:spPr>
          <a:xfrm>
            <a:off x="1338263" y="631825"/>
            <a:ext cx="4078287" cy="3059113"/>
          </a:xfrm>
          <a:ln/>
        </p:spPr>
      </p:sp>
      <p:sp>
        <p:nvSpPr>
          <p:cNvPr id="149507" name="Rectangle 3"/>
          <p:cNvSpPr>
            <a:spLocks noGrp="1" noChangeArrowheads="1"/>
          </p:cNvSpPr>
          <p:nvPr>
            <p:ph type="body" idx="1"/>
          </p:nvPr>
        </p:nvSpPr>
        <p:spPr>
          <a:xfrm>
            <a:off x="914400" y="4368800"/>
            <a:ext cx="5029200" cy="406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Ro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noTextEdit="1"/>
          </p:cNvSpPr>
          <p:nvPr>
            <p:ph type="sldImg"/>
          </p:nvPr>
        </p:nvSpPr>
        <p:spPr>
          <a:xfrm>
            <a:off x="1289050" y="793750"/>
            <a:ext cx="4279900" cy="3209925"/>
          </a:xfrm>
          <a:ln/>
        </p:spPr>
      </p:sp>
      <p:sp>
        <p:nvSpPr>
          <p:cNvPr id="151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l-G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Rot="1" noChangeArrowheads="1" noTextEdit="1"/>
          </p:cNvSpPr>
          <p:nvPr>
            <p:ph type="sldImg"/>
          </p:nvPr>
        </p:nvSpPr>
        <p:spPr>
          <a:xfrm>
            <a:off x="1289050" y="793750"/>
            <a:ext cx="4279900" cy="3209925"/>
          </a:xfrm>
          <a:ln/>
        </p:spPr>
      </p:sp>
      <p:sp>
        <p:nvSpPr>
          <p:cNvPr id="1525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a:xfrm>
            <a:off x="914400" y="4344988"/>
            <a:ext cx="5029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l-G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B6231882-5076-48F3-880A-410A1C6DD137}" type="slidenum">
              <a:rPr lang="en-US">
                <a:ea typeface="MS PGothic" pitchFamily="34" charset="-128"/>
              </a:rPr>
              <a:pPr eaLnBrk="1" hangingPunct="1"/>
              <a:t>57</a:t>
            </a:fld>
            <a:endParaRPr lang="en-US">
              <a:ea typeface="MS PGothic" pitchFamily="34" charset="-128"/>
            </a:endParaRPr>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z="1000"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Rot="1" noChangeArrowheads="1" noTextEdit="1"/>
          </p:cNvSpPr>
          <p:nvPr>
            <p:ph type="sldImg"/>
          </p:nvPr>
        </p:nvSpPr>
        <p:spPr>
          <a:xfrm>
            <a:off x="1289050" y="793750"/>
            <a:ext cx="4279900" cy="3209925"/>
          </a:xfrm>
          <a:ln/>
        </p:spPr>
      </p:sp>
      <p:sp>
        <p:nvSpPr>
          <p:cNvPr id="15565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Rot="1" noChangeArrowheads="1" noTextEdit="1"/>
          </p:cNvSpPr>
          <p:nvPr>
            <p:ph type="sldImg"/>
          </p:nvPr>
        </p:nvSpPr>
        <p:spPr>
          <a:xfrm>
            <a:off x="1289050" y="793750"/>
            <a:ext cx="4279900" cy="3209925"/>
          </a:xfrm>
          <a:ln/>
        </p:spPr>
      </p:sp>
      <p:sp>
        <p:nvSpPr>
          <p:cNvPr id="15667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 Θέση εικόνας διαφάνειας"/>
          <p:cNvSpPr>
            <a:spLocks noGrp="1" noRot="1" noChangeAspect="1" noTextEdit="1"/>
          </p:cNvSpPr>
          <p:nvPr>
            <p:ph type="sldImg"/>
          </p:nvPr>
        </p:nvSpPr>
        <p:spPr>
          <a:ln/>
        </p:spPr>
      </p:sp>
      <p:sp>
        <p:nvSpPr>
          <p:cNvPr id="15769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
        <p:nvSpPr>
          <p:cNvPr id="15770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F64EEC6B-91D8-4F3E-BAA9-DCD003792565}" type="slidenum">
              <a:rPr lang="el-GR"/>
              <a:pPr/>
              <a:t>61</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AABAFC4E-E342-4153-9E45-7D85B617818B}" type="slidenum">
              <a:rPr lang="en-US"/>
              <a:pPr/>
              <a:t>62</a:t>
            </a:fld>
            <a:endParaRPr lang="en-US"/>
          </a:p>
        </p:txBody>
      </p:sp>
      <p:sp>
        <p:nvSpPr>
          <p:cNvPr id="158723" name="Rectangle 2"/>
          <p:cNvSpPr>
            <a:spLocks noRot="1" noChangeArrowheads="1" noTextEdit="1"/>
          </p:cNvSpPr>
          <p:nvPr>
            <p:ph type="sldImg"/>
          </p:nvPr>
        </p:nvSpPr>
        <p:spPr>
          <a:xfrm>
            <a:off x="1144588" y="685800"/>
            <a:ext cx="4573587" cy="3430588"/>
          </a:xfrm>
          <a:ln/>
        </p:spPr>
      </p:sp>
      <p:sp>
        <p:nvSpPr>
          <p:cNvPr id="1587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FDC9B0E6-7C80-4B15-832A-0A507722F92C}" type="slidenum">
              <a:rPr lang="en-US"/>
              <a:pPr/>
              <a:t>63</a:t>
            </a:fld>
            <a:endParaRPr lang="en-US"/>
          </a:p>
        </p:txBody>
      </p:sp>
      <p:sp>
        <p:nvSpPr>
          <p:cNvPr id="159747" name="Rectangle 2"/>
          <p:cNvSpPr>
            <a:spLocks noRot="1" noChangeArrowheads="1" noTextEdit="1"/>
          </p:cNvSpPr>
          <p:nvPr>
            <p:ph type="sldImg"/>
          </p:nvPr>
        </p:nvSpPr>
        <p:spPr>
          <a:xfrm>
            <a:off x="1144588" y="685800"/>
            <a:ext cx="4573587" cy="3430588"/>
          </a:xfrm>
          <a:ln/>
        </p:spPr>
      </p:sp>
      <p:sp>
        <p:nvSpPr>
          <p:cNvPr id="159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D68EBA23-45AB-4A08-B738-D152E4B13C20}" type="slidenum">
              <a:rPr lang="en-US"/>
              <a:pPr/>
              <a:t>64</a:t>
            </a:fld>
            <a:endParaRPr lang="en-US"/>
          </a:p>
        </p:txBody>
      </p:sp>
      <p:sp>
        <p:nvSpPr>
          <p:cNvPr id="160771" name="Rectangle 2"/>
          <p:cNvSpPr>
            <a:spLocks noRot="1" noChangeArrowheads="1" noTextEdit="1"/>
          </p:cNvSpPr>
          <p:nvPr>
            <p:ph type="sldImg"/>
          </p:nvPr>
        </p:nvSpPr>
        <p:spPr>
          <a:xfrm>
            <a:off x="1144588" y="685800"/>
            <a:ext cx="4573587" cy="3430588"/>
          </a:xfrm>
          <a:ln/>
        </p:spPr>
      </p:sp>
      <p:sp>
        <p:nvSpPr>
          <p:cNvPr id="1607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27C76DC5-B3D6-4CEE-888E-ADA04FB93937}" type="slidenum">
              <a:rPr lang="en-US"/>
              <a:pPr/>
              <a:t>65</a:t>
            </a:fld>
            <a:endParaRPr lang="en-US"/>
          </a:p>
        </p:txBody>
      </p:sp>
      <p:sp>
        <p:nvSpPr>
          <p:cNvPr id="161795" name="Rectangle 2"/>
          <p:cNvSpPr>
            <a:spLocks noRo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 Θέση εικόνας διαφάνειας"/>
          <p:cNvSpPr>
            <a:spLocks noGrp="1" noRot="1" noChangeAspect="1" noTextEdit="1"/>
          </p:cNvSpPr>
          <p:nvPr>
            <p:ph type="sldImg"/>
          </p:nvPr>
        </p:nvSpPr>
        <p:spPr>
          <a:ln/>
        </p:spPr>
      </p:sp>
      <p:sp>
        <p:nvSpPr>
          <p:cNvPr id="16281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
        <p:nvSpPr>
          <p:cNvPr id="16282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F336B09B-600B-4B61-8E89-78CB77148B4D}" type="slidenum">
              <a:rPr lang="en-US"/>
              <a:pPr/>
              <a:t>66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 Θέση εικόνας διαφάνειας"/>
          <p:cNvSpPr>
            <a:spLocks noGrp="1" noRot="1" noChangeAspect="1" noTextEdit="1"/>
          </p:cNvSpPr>
          <p:nvPr>
            <p:ph type="sldImg"/>
          </p:nvPr>
        </p:nvSpPr>
        <p:spPr>
          <a:ln/>
        </p:spPr>
      </p:sp>
      <p:sp>
        <p:nvSpPr>
          <p:cNvPr id="16384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
        <p:nvSpPr>
          <p:cNvPr id="16384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6BB0EA6A-07EE-4BD3-A720-CCCFA98B70D6}" type="slidenum">
              <a:rPr lang="el-GR"/>
              <a:pPr/>
              <a:t>67</a:t>
            </a:fld>
            <a:endParaRPr lang="el-G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84431B54-30A2-4ADF-B07F-74784CF682E5}" type="slidenum">
              <a:rPr lang="en-US"/>
              <a:pPr/>
              <a:t>68</a:t>
            </a:fld>
            <a:endParaRPr lang="en-US"/>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 Θέση εικόνας διαφάνειας"/>
          <p:cNvSpPr>
            <a:spLocks noGrp="1" noRot="1" noChangeAspect="1" noTextEdit="1"/>
          </p:cNvSpPr>
          <p:nvPr>
            <p:ph type="sldImg"/>
          </p:nvPr>
        </p:nvSpPr>
        <p:spPr>
          <a:ln/>
        </p:spPr>
      </p:sp>
      <p:sp>
        <p:nvSpPr>
          <p:cNvPr id="16589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
        <p:nvSpPr>
          <p:cNvPr id="16589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80931138-54A9-4AFF-A43F-7692BAC96E19}" type="slidenum">
              <a:rPr lang="en-US"/>
              <a:pPr/>
              <a:t>69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4C65F7AE-79D4-4576-8BDC-1ABBCEE84585}" type="slidenum">
              <a:rPr lang="en-US"/>
              <a:pPr/>
              <a:t>70</a:t>
            </a:fld>
            <a:endParaRPr lang="en-US"/>
          </a:p>
        </p:txBody>
      </p:sp>
      <p:sp>
        <p:nvSpPr>
          <p:cNvPr id="166915"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2" rIns="91285" bIns="45642" anchor="b"/>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algn="ctr" defTabSz="912813" eaLnBrk="0" fontAlgn="base" hangingPunct="0">
              <a:spcBef>
                <a:spcPct val="0"/>
              </a:spcBef>
              <a:spcAft>
                <a:spcPct val="0"/>
              </a:spcAft>
              <a:defRPr>
                <a:solidFill>
                  <a:schemeClr val="tx1"/>
                </a:solidFill>
                <a:latin typeface="Arial" pitchFamily="34" charset="0"/>
              </a:defRPr>
            </a:lvl6pPr>
            <a:lvl7pPr marL="2971800" indent="-228600" algn="ctr" defTabSz="912813" eaLnBrk="0" fontAlgn="base" hangingPunct="0">
              <a:spcBef>
                <a:spcPct val="0"/>
              </a:spcBef>
              <a:spcAft>
                <a:spcPct val="0"/>
              </a:spcAft>
              <a:defRPr>
                <a:solidFill>
                  <a:schemeClr val="tx1"/>
                </a:solidFill>
                <a:latin typeface="Arial" pitchFamily="34" charset="0"/>
              </a:defRPr>
            </a:lvl7pPr>
            <a:lvl8pPr marL="3429000" indent="-228600" algn="ctr" defTabSz="912813" eaLnBrk="0" fontAlgn="base" hangingPunct="0">
              <a:spcBef>
                <a:spcPct val="0"/>
              </a:spcBef>
              <a:spcAft>
                <a:spcPct val="0"/>
              </a:spcAft>
              <a:defRPr>
                <a:solidFill>
                  <a:schemeClr val="tx1"/>
                </a:solidFill>
                <a:latin typeface="Arial" pitchFamily="34" charset="0"/>
              </a:defRPr>
            </a:lvl8pPr>
            <a:lvl9pPr marL="3886200" indent="-228600" algn="ctr" defTabSz="912813" eaLnBrk="0" fontAlgn="base" hangingPunct="0">
              <a:spcBef>
                <a:spcPct val="0"/>
              </a:spcBef>
              <a:spcAft>
                <a:spcPct val="0"/>
              </a:spcAft>
              <a:defRPr>
                <a:solidFill>
                  <a:schemeClr val="tx1"/>
                </a:solidFill>
                <a:latin typeface="Arial" pitchFamily="34" charset="0"/>
              </a:defRPr>
            </a:lvl9pPr>
          </a:lstStyle>
          <a:p>
            <a:pPr algn="r" eaLnBrk="1" hangingPunct="1"/>
            <a:fld id="{C131DF60-5A03-4864-BBAC-4A8E568B24DC}" type="slidenum">
              <a:rPr lang="en-US" sz="1200"/>
              <a:pPr algn="r" eaLnBrk="1" hangingPunct="1"/>
              <a:t>70</a:t>
            </a:fld>
            <a:endParaRPr lang="en-US" sz="1200"/>
          </a:p>
        </p:txBody>
      </p:sp>
      <p:sp>
        <p:nvSpPr>
          <p:cNvPr id="166916" name="Rectangle 2"/>
          <p:cNvSpPr>
            <a:spLocks noRot="1" noChangeArrowheads="1" noTextEdit="1"/>
          </p:cNvSpPr>
          <p:nvPr>
            <p:ph type="sldImg"/>
          </p:nvPr>
        </p:nvSpPr>
        <p:spPr>
          <a:xfrm>
            <a:off x="1143000" y="685800"/>
            <a:ext cx="4573588" cy="3430588"/>
          </a:xfrm>
          <a:ln/>
        </p:spPr>
      </p:sp>
      <p:sp>
        <p:nvSpPr>
          <p:cNvPr id="166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2" rIns="91285" bIns="45642"/>
          <a:lstStyle/>
          <a:p>
            <a:pPr marL="223838" indent="-223838"/>
            <a:endParaRPr lang="el-GR" sz="10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35E61A2-9520-491F-BAAE-59E0EFBF2EB2}" type="slidenum">
              <a:rPr lang="en-US">
                <a:latin typeface="Calibri" pitchFamily="34" charset="0"/>
              </a:rPr>
              <a:pPr eaLnBrk="1" hangingPunct="1"/>
              <a:t>71</a:t>
            </a:fld>
            <a:endParaRPr lang="en-US">
              <a:latin typeface="Calibri" pitchFamily="34" charset="0"/>
            </a:endParaRPr>
          </a:p>
        </p:txBody>
      </p:sp>
      <p:sp>
        <p:nvSpPr>
          <p:cNvPr id="167939" name="Rectangle 2"/>
          <p:cNvSpPr>
            <a:spLocks noRot="1" noChangeArrowheads="1" noTextEdit="1"/>
          </p:cNvSpPr>
          <p:nvPr>
            <p:ph type="sldImg"/>
          </p:nvPr>
        </p:nvSpPr>
        <p:spPr>
          <a:ln/>
        </p:spPr>
      </p:sp>
      <p:sp>
        <p:nvSpPr>
          <p:cNvPr id="167940" name="Rectangle 3"/>
          <p:cNvSpPr>
            <a:spLocks noGrp="1" noChangeArrowheads="1"/>
          </p:cNvSpPr>
          <p:nvPr>
            <p:ph type="body" idx="1"/>
          </p:nvPr>
        </p:nvSpPr>
        <p:spPr>
          <a:xfrm>
            <a:off x="685800" y="4267200"/>
            <a:ext cx="5486400"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3513" indent="-163513" eaLnBrk="1" hangingPunct="1">
              <a:lnSpc>
                <a:spcPct val="90000"/>
              </a:lnSpc>
              <a:buFontTx/>
              <a:buChar char="•"/>
            </a:pPr>
            <a:r>
              <a:rPr lang="en-US" sz="900" smtClean="0"/>
              <a:t>A total of 1776 eligible adult subjects who were naïve to intravenous bisphosphonates were Randomised in a double-blind, double-dummy design to receive subcutaneous denosumab 120 mg or intravenous Zoledronic acid (ZA) 4 mg adjusted for creatinine clearance every 4 weeks </a:t>
            </a:r>
          </a:p>
          <a:p>
            <a:pPr marL="163513" indent="-163513" eaLnBrk="1" hangingPunct="1">
              <a:lnSpc>
                <a:spcPct val="90000"/>
              </a:lnSpc>
              <a:buFontTx/>
              <a:buChar char="•"/>
            </a:pPr>
            <a:r>
              <a:rPr lang="en-US" sz="900" smtClean="0"/>
              <a:t>The key inclusion criterion was that there was evidence of bone metastasis based on x-ray, CT, or MRI</a:t>
            </a:r>
          </a:p>
          <a:p>
            <a:pPr marL="163513" indent="-163513" eaLnBrk="1" hangingPunct="1">
              <a:lnSpc>
                <a:spcPct val="90000"/>
              </a:lnSpc>
              <a:buFontTx/>
              <a:buChar char="•"/>
            </a:pPr>
            <a:r>
              <a:rPr lang="en-US" sz="900" smtClean="0"/>
              <a:t>The key exclusion criterion was no prior IV bisphosphonate. Prior oral bisphosphonate use for osteoporosis was allowed</a:t>
            </a:r>
          </a:p>
          <a:p>
            <a:pPr marL="163513" indent="-163513" eaLnBrk="1" hangingPunct="1">
              <a:lnSpc>
                <a:spcPct val="90000"/>
              </a:lnSpc>
              <a:buFontTx/>
              <a:buChar char="•"/>
            </a:pPr>
            <a:r>
              <a:rPr lang="en-US" sz="900" smtClean="0"/>
              <a:t>Zoledronic acid was administered per Zoledronic acid</a:t>
            </a:r>
            <a:r>
              <a:rPr lang="en-US" sz="900" baseline="30000" smtClean="0"/>
              <a:t> </a:t>
            </a:r>
            <a:r>
              <a:rPr lang="en-US" sz="900" smtClean="0"/>
              <a:t>prescribing information. IV product dose which was either Zoledronic acid or placebo was calculated according to baseline creatinine clearance. Subsequent doses were withheld if there was elevation of the serum creatinine and the IV product was only reinstated once the serum creatinine had returned to within 10% of baseline levels. This dose and schedule is per the Zoledronic acid label. Subjects with creatinine clearance &lt; 30 mL/min </a:t>
            </a:r>
            <a:r>
              <a:rPr lang="en-US" sz="900" smtClean="0">
                <a:sym typeface="Symbol" pitchFamily="18" charset="2"/>
              </a:rPr>
              <a:t>were excluded per the Zoledronic acid label</a:t>
            </a:r>
            <a:r>
              <a:rPr lang="en-US" sz="900" smtClean="0"/>
              <a:t> </a:t>
            </a:r>
          </a:p>
          <a:p>
            <a:pPr marL="163513" indent="-163513" eaLnBrk="1" hangingPunct="1">
              <a:lnSpc>
                <a:spcPct val="90000"/>
              </a:lnSpc>
              <a:buFontTx/>
              <a:buChar char="•"/>
            </a:pPr>
            <a:r>
              <a:rPr lang="en-US" sz="900" smtClean="0"/>
              <a:t>There was no modification of the SQ product which included denosumab or placebo either at baseline or on study  </a:t>
            </a:r>
          </a:p>
          <a:p>
            <a:pPr marL="163513" indent="-163513" eaLnBrk="1" hangingPunct="1">
              <a:lnSpc>
                <a:spcPct val="90000"/>
              </a:lnSpc>
              <a:buFontTx/>
              <a:buChar char="•"/>
            </a:pPr>
            <a:r>
              <a:rPr lang="en-US" sz="900" smtClean="0"/>
              <a:t>Subjects were stratified by Tumour type, previous SRE, and systemic anti-cancer therapy</a:t>
            </a:r>
          </a:p>
          <a:p>
            <a:pPr marL="163513" indent="-163513" eaLnBrk="1" hangingPunct="1">
              <a:lnSpc>
                <a:spcPct val="90000"/>
              </a:lnSpc>
              <a:buFontTx/>
              <a:buChar char="•"/>
            </a:pPr>
            <a:r>
              <a:rPr lang="en-US" sz="900" smtClean="0"/>
              <a:t>All subjects were strongly recommended to take daily supplemental calcium (</a:t>
            </a:r>
            <a:r>
              <a:rPr lang="en-US" sz="900" smtClean="0">
                <a:sym typeface="Symbol" pitchFamily="18" charset="2"/>
              </a:rPr>
              <a:t> </a:t>
            </a:r>
            <a:r>
              <a:rPr lang="en-US" sz="900" smtClean="0"/>
              <a:t>500 mg) and vitamin D (</a:t>
            </a:r>
            <a:r>
              <a:rPr lang="en-US" sz="900" smtClean="0">
                <a:sym typeface="Symbol" pitchFamily="18" charset="2"/>
              </a:rPr>
              <a:t> </a:t>
            </a:r>
            <a:r>
              <a:rPr lang="en-US" sz="900" smtClean="0"/>
              <a:t>400 IU) </a:t>
            </a:r>
          </a:p>
          <a:p>
            <a:pPr marL="163513" indent="-163513" eaLnBrk="1" hangingPunct="1">
              <a:lnSpc>
                <a:spcPct val="90000"/>
              </a:lnSpc>
              <a:buFontTx/>
              <a:buChar char="•"/>
            </a:pPr>
            <a:r>
              <a:rPr lang="en-US" sz="900" smtClean="0"/>
              <a:t>No crossover was allowed during the treatment phase</a:t>
            </a:r>
          </a:p>
          <a:p>
            <a:pPr marL="163513" indent="-163513" eaLnBrk="1" hangingPunct="1">
              <a:lnSpc>
                <a:spcPct val="90000"/>
              </a:lnSpc>
              <a:buFontTx/>
              <a:buChar char="•"/>
            </a:pPr>
            <a:r>
              <a:rPr lang="en-US" sz="900" smtClean="0"/>
              <a:t>The median time on study was 7.3 months for both treatment arms </a:t>
            </a:r>
          </a:p>
          <a:p>
            <a:pPr marL="163513" indent="-163513" eaLnBrk="1" hangingPunct="1">
              <a:lnSpc>
                <a:spcPct val="90000"/>
              </a:lnSpc>
              <a:buFontTx/>
              <a:buChar char="•"/>
            </a:pPr>
            <a:r>
              <a:rPr lang="en-US" sz="900" smtClean="0"/>
              <a:t>The median time on treatment was 6.7 months for both treatment arms </a:t>
            </a:r>
          </a:p>
          <a:p>
            <a:pPr marL="163513" indent="-163513" eaLnBrk="1" hangingPunct="1">
              <a:lnSpc>
                <a:spcPct val="90000"/>
              </a:lnSpc>
              <a:buFontTx/>
              <a:buChar char="•"/>
            </a:pPr>
            <a:r>
              <a:rPr lang="en-US" sz="900" smtClean="0"/>
              <a:t>The study duration was approximately 34 months </a:t>
            </a:r>
          </a:p>
          <a:p>
            <a:pPr marL="163513" indent="-163513" eaLnBrk="1" hangingPunct="1">
              <a:lnSpc>
                <a:spcPct val="90000"/>
              </a:lnSpc>
              <a:buFontTx/>
              <a:buChar char="•"/>
            </a:pPr>
            <a:r>
              <a:rPr lang="en-US" sz="900" smtClean="0"/>
              <a:t>The primary endpoint was time to first on-study SRE, defined as pathologic fracture, radiation therapy or surgery to bone, or spinal cord compression. Secondary endpoints included a superiority test for time to first and time to first-and-subsequent on-study SRE</a:t>
            </a:r>
          </a:p>
          <a:p>
            <a:pPr marL="163513" indent="-163513" eaLnBrk="1" hangingPunct="1">
              <a:lnSpc>
                <a:spcPct val="90000"/>
              </a:lnSpc>
            </a:pPr>
            <a:r>
              <a:rPr lang="en-US" sz="900" b="1" smtClean="0"/>
              <a:t>Subject Disposition</a:t>
            </a:r>
          </a:p>
          <a:p>
            <a:pPr marL="163513" indent="-163513" eaLnBrk="1" hangingPunct="1">
              <a:lnSpc>
                <a:spcPct val="90000"/>
              </a:lnSpc>
              <a:buFontTx/>
              <a:buChar char="•"/>
            </a:pPr>
            <a:r>
              <a:rPr lang="en-US" sz="900" smtClean="0"/>
              <a:t>Approximately 20% of subjects in the denosumab arm and 20% of subjects in the zoledronic arm remained on study through the primary data analysis cut-off date </a:t>
            </a:r>
          </a:p>
          <a:p>
            <a:pPr marL="163513" indent="-163513" eaLnBrk="1" hangingPunct="1">
              <a:lnSpc>
                <a:spcPct val="90000"/>
              </a:lnSpc>
              <a:buFontTx/>
              <a:buChar char="•"/>
            </a:pPr>
            <a:r>
              <a:rPr lang="en-US" sz="900" smtClean="0"/>
              <a:t>The main reasons for study discontinuation were deaths, disease progression, and consent withdrawn</a:t>
            </a:r>
          </a:p>
          <a:p>
            <a:pPr marL="163513" indent="-163513" eaLnBrk="1" hangingPunct="1">
              <a:lnSpc>
                <a:spcPct val="90000"/>
              </a:lnSpc>
            </a:pPr>
            <a:endParaRPr lang="en-US" sz="900" b="1" smtClean="0"/>
          </a:p>
          <a:p>
            <a:pPr marL="163513" indent="-163513" eaLnBrk="1" hangingPunct="1">
              <a:lnSpc>
                <a:spcPct val="90000"/>
              </a:lnSpc>
            </a:pPr>
            <a:r>
              <a:rPr lang="en-US" sz="900" b="1" smtClean="0"/>
              <a:t>Reference</a:t>
            </a:r>
          </a:p>
          <a:p>
            <a:pPr marL="163513" indent="-163513" eaLnBrk="1" hangingPunct="1">
              <a:lnSpc>
                <a:spcPct val="90000"/>
              </a:lnSpc>
              <a:spcBef>
                <a:spcPct val="25000"/>
              </a:spcBef>
              <a:buClr>
                <a:srgbClr val="80CBDA"/>
              </a:buClr>
            </a:pPr>
            <a:r>
              <a:rPr lang="en-US" sz="800" smtClean="0"/>
              <a:t>      Henry D et al. European Journal of Cancer Supplements, Vol. 7, No 3, September 2009, Page 11. Abstract 20LBA and Oral Presentation.</a:t>
            </a:r>
          </a:p>
          <a:p>
            <a:pPr marL="163513" indent="-163513" eaLnBrk="1" hangingPunct="1">
              <a:lnSpc>
                <a:spcPct val="90000"/>
              </a:lnSpc>
              <a:spcBef>
                <a:spcPct val="25000"/>
              </a:spcBef>
              <a:buClr>
                <a:srgbClr val="80CBDA"/>
              </a:buClr>
            </a:pPr>
            <a:endParaRPr lang="en-US" sz="800" smtClean="0"/>
          </a:p>
          <a:p>
            <a:pPr marL="163513" indent="-163513" eaLnBrk="1" hangingPunct="1">
              <a:lnSpc>
                <a:spcPct val="90000"/>
              </a:lnSpc>
              <a:buFontTx/>
              <a:buChar char="•"/>
            </a:pPr>
            <a:endParaRPr lang="en-US" sz="9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F17C5D9-B4BF-47AE-9819-E1637274898A}" type="slidenum">
              <a:rPr lang="en-US">
                <a:latin typeface="Calibri" pitchFamily="34" charset="0"/>
              </a:rPr>
              <a:pPr eaLnBrk="1" hangingPunct="1"/>
              <a:t>72</a:t>
            </a:fld>
            <a:endParaRPr lang="en-US">
              <a:latin typeface="Calibri" pitchFamily="34" charset="0"/>
            </a:endParaRPr>
          </a:p>
        </p:txBody>
      </p:sp>
      <p:sp>
        <p:nvSpPr>
          <p:cNvPr id="168963" name="Rectangle 2"/>
          <p:cNvSpPr>
            <a:spLocks noRo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7488" indent="-217488" eaLnBrk="1" hangingPunct="1">
              <a:tabLst>
                <a:tab pos="217488" algn="l"/>
              </a:tabLst>
            </a:pPr>
            <a:r>
              <a:rPr lang="en-US" sz="1000" smtClean="0"/>
              <a:t>	For the secondary endpoint of time to first-and-subsequent SRE, otherwise known as the multiple event analysis, denosumab reduced the risk of multiple events by 10% compared with Zoledronic acid in all patients (rate ratio: 0.90; 95% CI: 0.77–1.04; P=0.14). This difference did not reach statistical significance. </a:t>
            </a:r>
          </a:p>
          <a:p>
            <a:pPr marL="217488" indent="-217488" eaLnBrk="1" hangingPunct="1">
              <a:tabLst>
                <a:tab pos="217488" algn="l"/>
              </a:tabLst>
            </a:pPr>
            <a:endParaRPr lang="en-US" sz="1000" smtClean="0"/>
          </a:p>
          <a:p>
            <a:pPr marL="217488" indent="-217488" eaLnBrk="1" hangingPunct="1">
              <a:tabLst>
                <a:tab pos="217488" algn="l"/>
              </a:tabLst>
            </a:pPr>
            <a:endParaRPr lang="en-US" sz="1000" smtClean="0"/>
          </a:p>
          <a:p>
            <a:pPr marL="217488" indent="-217488" eaLnBrk="1" hangingPunct="1">
              <a:lnSpc>
                <a:spcPct val="80000"/>
              </a:lnSpc>
              <a:tabLst>
                <a:tab pos="217488" algn="l"/>
              </a:tabLst>
            </a:pPr>
            <a:r>
              <a:rPr lang="en-US" sz="900" b="1" smtClean="0"/>
              <a:t>Reference</a:t>
            </a:r>
          </a:p>
          <a:p>
            <a:pPr marL="217488" indent="-217488" eaLnBrk="1" hangingPunct="1">
              <a:spcBef>
                <a:spcPct val="25000"/>
              </a:spcBef>
              <a:buClr>
                <a:srgbClr val="80CBDA"/>
              </a:buClr>
              <a:tabLst>
                <a:tab pos="217488" algn="l"/>
              </a:tabLst>
            </a:pPr>
            <a:r>
              <a:rPr lang="en-US" sz="800" smtClean="0"/>
              <a:t>        Henry D et al. European Journal of Cancer Supplements, Vol. 7, No 3, September 2009, Page 11. Abstract 20LBA and Oral Presentation.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C85D192-D61B-4EDF-ADF5-323CAA864327}" type="slidenum">
              <a:rPr lang="en-US">
                <a:latin typeface="Calibri" pitchFamily="34" charset="0"/>
              </a:rPr>
              <a:pPr eaLnBrk="1" hangingPunct="1"/>
              <a:t>73</a:t>
            </a:fld>
            <a:endParaRPr lang="en-US">
              <a:latin typeface="Calibri" pitchFamily="34" charset="0"/>
            </a:endParaRPr>
          </a:p>
        </p:txBody>
      </p:sp>
      <p:sp>
        <p:nvSpPr>
          <p:cNvPr id="169987" name="Rectangle 2"/>
          <p:cNvSpPr>
            <a:spLocks noRot="1" noChangeArrowheads="1" noTextEdit="1"/>
          </p:cNvSpPr>
          <p:nvPr>
            <p:ph type="sldImg"/>
          </p:nvPr>
        </p:nvSpPr>
        <p:spPr>
          <a:xfrm>
            <a:off x="1144588" y="685800"/>
            <a:ext cx="4572000" cy="3429000"/>
          </a:xfrm>
          <a:ln/>
        </p:spPr>
      </p:sp>
      <p:sp>
        <p:nvSpPr>
          <p:cNvPr id="169988" name="Rectangle 3"/>
          <p:cNvSpPr>
            <a:spLocks noGrp="1" noChangeArrowheads="1"/>
          </p:cNvSpPr>
          <p:nvPr>
            <p:ph type="body" idx="1"/>
          </p:nvPr>
        </p:nvSpPr>
        <p:spPr>
          <a:xfrm>
            <a:off x="701675" y="4271963"/>
            <a:ext cx="5454650" cy="4425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noTextEdit="1"/>
          </p:cNvSpPr>
          <p:nvPr>
            <p:ph type="sldImg"/>
          </p:nvPr>
        </p:nvSpPr>
        <p:spPr>
          <a:xfrm>
            <a:off x="1289050" y="793750"/>
            <a:ext cx="4279900" cy="3209925"/>
          </a:xfrm>
          <a:ln/>
        </p:spPr>
      </p:sp>
      <p:sp>
        <p:nvSpPr>
          <p:cNvPr id="17101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l-G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8141FE3F-913B-443E-A11D-971477A3015F}" type="slidenum">
              <a:rPr lang="en-US"/>
              <a:pPr/>
              <a:t>77</a:t>
            </a:fld>
            <a:endParaRPr lang="en-US"/>
          </a:p>
        </p:txBody>
      </p:sp>
      <p:sp>
        <p:nvSpPr>
          <p:cNvPr id="172035" name="Rectangle 2"/>
          <p:cNvSpPr>
            <a:spLocks noRot="1" noChangeArrowheads="1" noTextEdit="1"/>
          </p:cNvSpPr>
          <p:nvPr>
            <p:ph type="sldImg"/>
          </p:nvPr>
        </p:nvSpPr>
        <p:spPr>
          <a:xfrm>
            <a:off x="1289050" y="793750"/>
            <a:ext cx="4279900" cy="3209925"/>
          </a:xfrm>
          <a:ln/>
        </p:spPr>
      </p:sp>
      <p:sp>
        <p:nvSpPr>
          <p:cNvPr id="1720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 Θέση εικόνας διαφάνειας"/>
          <p:cNvSpPr>
            <a:spLocks noGrp="1" noRot="1" noChangeAspect="1" noTextEdit="1"/>
          </p:cNvSpPr>
          <p:nvPr>
            <p:ph type="sldImg"/>
          </p:nvPr>
        </p:nvSpPr>
        <p:spPr>
          <a:ln/>
        </p:spPr>
      </p:sp>
      <p:sp>
        <p:nvSpPr>
          <p:cNvPr id="10547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10"/>
          <p:cNvSpPr>
            <a:spLocks noChangeArrowheads="1"/>
          </p:cNvSpPr>
          <p:nvPr userDrawn="1"/>
        </p:nvSpPr>
        <p:spPr bwMode="hidden">
          <a:xfrm>
            <a:off x="0" y="0"/>
            <a:ext cx="9144000" cy="5867400"/>
          </a:xfrm>
          <a:prstGeom prst="rect">
            <a:avLst/>
          </a:prstGeom>
          <a:gradFill rotWithShape="1">
            <a:gsLst>
              <a:gs pos="0">
                <a:schemeClr val="bg1">
                  <a:gamma/>
                  <a:shade val="46275"/>
                  <a:invGamma/>
                </a:schemeClr>
              </a:gs>
              <a:gs pos="100000">
                <a:schemeClr val="bg1"/>
              </a:gs>
            </a:gsLst>
            <a:lin ang="5400000" scaled="1"/>
          </a:gradFill>
          <a:ln w="9525">
            <a:noFill/>
            <a:miter lim="800000"/>
            <a:headEnd/>
            <a:tailEnd/>
          </a:ln>
          <a:effectLst/>
        </p:spPr>
        <p:txBody>
          <a:bodyPr wrap="none" anchor="ctr"/>
          <a:lstStyle/>
          <a:p>
            <a:endParaRPr lang="el-GR"/>
          </a:p>
        </p:txBody>
      </p:sp>
      <p:grpSp>
        <p:nvGrpSpPr>
          <p:cNvPr id="5" name="Group 2"/>
          <p:cNvGrpSpPr>
            <a:grpSpLocks/>
          </p:cNvGrpSpPr>
          <p:nvPr userDrawn="1"/>
        </p:nvGrpSpPr>
        <p:grpSpPr bwMode="auto">
          <a:xfrm>
            <a:off x="68263" y="6223000"/>
            <a:ext cx="7843837" cy="339725"/>
            <a:chOff x="43" y="3920"/>
            <a:chExt cx="4941" cy="214"/>
          </a:xfrm>
        </p:grpSpPr>
        <p:sp>
          <p:nvSpPr>
            <p:cNvPr id="6" name="Rectangle 3"/>
            <p:cNvSpPr>
              <a:spLocks noChangeArrowheads="1"/>
            </p:cNvSpPr>
            <p:nvPr userDrawn="1"/>
          </p:nvSpPr>
          <p:spPr bwMode="auto">
            <a:xfrm>
              <a:off x="43" y="3946"/>
              <a:ext cx="4831" cy="165"/>
            </a:xfrm>
            <a:prstGeom prst="rect">
              <a:avLst/>
            </a:prstGeom>
            <a:gradFill rotWithShape="1">
              <a:gsLst>
                <a:gs pos="0">
                  <a:schemeClr val="bg1"/>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p>
          </p:txBody>
        </p:sp>
        <p:sp>
          <p:nvSpPr>
            <p:cNvPr id="7" name="Oval 4"/>
            <p:cNvSpPr>
              <a:spLocks noChangeArrowheads="1"/>
            </p:cNvSpPr>
            <p:nvPr userDrawn="1"/>
          </p:nvSpPr>
          <p:spPr bwMode="white">
            <a:xfrm>
              <a:off x="4840" y="3920"/>
              <a:ext cx="144" cy="21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p>
          </p:txBody>
        </p:sp>
      </p:grpSp>
      <p:pic>
        <p:nvPicPr>
          <p:cNvPr id="8" name="Picture 9" descr="prime band white onc"/>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5980113"/>
            <a:ext cx="1157288"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2"/>
          <p:cNvSpPr>
            <a:spLocks noGrp="1" noChangeArrowheads="1"/>
          </p:cNvSpPr>
          <p:nvPr>
            <p:ph type="ctrTitle"/>
          </p:nvPr>
        </p:nvSpPr>
        <p:spPr>
          <a:xfrm>
            <a:off x="331788" y="1638300"/>
            <a:ext cx="8480425" cy="1470025"/>
          </a:xfrm>
        </p:spPr>
        <p:txBody>
          <a:bodyPr anchor="b"/>
          <a:lstStyle>
            <a:lvl1pPr>
              <a:defRPr sz="4400" smtClean="0"/>
            </a:lvl1pPr>
          </a:lstStyle>
          <a:p>
            <a:r>
              <a:rPr lang="en-US" smtClean="0"/>
              <a:t>Click to edit Master title style</a:t>
            </a:r>
          </a:p>
        </p:txBody>
      </p:sp>
      <p:sp>
        <p:nvSpPr>
          <p:cNvPr id="19463" name="Rectangle 3"/>
          <p:cNvSpPr>
            <a:spLocks noGrp="1" noChangeArrowheads="1"/>
          </p:cNvSpPr>
          <p:nvPr>
            <p:ph type="subTitle" idx="1"/>
          </p:nvPr>
        </p:nvSpPr>
        <p:spPr>
          <a:xfrm>
            <a:off x="328613" y="4343400"/>
            <a:ext cx="8486775" cy="1870075"/>
          </a:xfrm>
        </p:spPr>
        <p:txBody>
          <a:bodyPr/>
          <a:lstStyle>
            <a:lvl1pPr marL="0" indent="0" algn="ctr">
              <a:buFontTx/>
              <a:buNone/>
              <a:defRPr sz="2800" smtClean="0"/>
            </a:lvl1pPr>
          </a:lstStyle>
          <a:p>
            <a:r>
              <a:rPr lang="en-US" smtClean="0"/>
              <a:t>Click to edit Master subtitle style</a:t>
            </a:r>
          </a:p>
        </p:txBody>
      </p:sp>
    </p:spTree>
    <p:extLst>
      <p:ext uri="{BB962C8B-B14F-4D97-AF65-F5344CB8AC3E}">
        <p14:creationId xmlns:p14="http://schemas.microsoft.com/office/powerpoint/2010/main" val="166189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85181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77305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98160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hart" preserve="1">
  <p:cSld name="Τίτλος, Κείμενο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338138" y="214313"/>
            <a:ext cx="8467725"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363538" y="1600200"/>
            <a:ext cx="4132262"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γραφήματος"/>
          <p:cNvSpPr>
            <a:spLocks noGrp="1"/>
          </p:cNvSpPr>
          <p:nvPr>
            <p:ph type="chart" sz="half" idx="2"/>
          </p:nvPr>
        </p:nvSpPr>
        <p:spPr>
          <a:xfrm>
            <a:off x="4648200" y="1600200"/>
            <a:ext cx="4132263" cy="4525963"/>
          </a:xfrm>
        </p:spPr>
        <p:txBody>
          <a:bodyPr/>
          <a:lstStyle/>
          <a:p>
            <a:pPr lvl="0"/>
            <a:endParaRPr lang="el-GR" noProof="0"/>
          </a:p>
        </p:txBody>
      </p:sp>
    </p:spTree>
    <p:extLst>
      <p:ext uri="{BB962C8B-B14F-4D97-AF65-F5344CB8AC3E}">
        <p14:creationId xmlns:p14="http://schemas.microsoft.com/office/powerpoint/2010/main" val="419361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685800" y="609600"/>
            <a:ext cx="7772400" cy="5486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91871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208624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fourObj">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685800" y="19812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9812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685800" y="41148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4648200" y="41148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45642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Tree>
    <p:extLst>
      <p:ext uri="{BB962C8B-B14F-4D97-AF65-F5344CB8AC3E}">
        <p14:creationId xmlns:p14="http://schemas.microsoft.com/office/powerpoint/2010/main" val="286400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09426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349930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7233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5381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62795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24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59522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p:cNvGrpSpPr>
            <a:grpSpLocks/>
          </p:cNvGrpSpPr>
          <p:nvPr userDrawn="1"/>
        </p:nvGrpSpPr>
        <p:grpSpPr bwMode="auto">
          <a:xfrm>
            <a:off x="68263" y="6223000"/>
            <a:ext cx="7843837" cy="339725"/>
            <a:chOff x="43" y="3920"/>
            <a:chExt cx="4941" cy="214"/>
          </a:xfrm>
        </p:grpSpPr>
        <p:sp>
          <p:nvSpPr>
            <p:cNvPr id="1031" name="Rectangle 12"/>
            <p:cNvSpPr>
              <a:spLocks noChangeArrowheads="1"/>
            </p:cNvSpPr>
            <p:nvPr userDrawn="1"/>
          </p:nvSpPr>
          <p:spPr bwMode="auto">
            <a:xfrm>
              <a:off x="43" y="3946"/>
              <a:ext cx="4831" cy="165"/>
            </a:xfrm>
            <a:prstGeom prst="rect">
              <a:avLst/>
            </a:prstGeom>
            <a:gradFill rotWithShape="1">
              <a:gsLst>
                <a:gs pos="0">
                  <a:schemeClr val="bg1"/>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p>
          </p:txBody>
        </p:sp>
        <p:sp>
          <p:nvSpPr>
            <p:cNvPr id="1032" name="Oval 13"/>
            <p:cNvSpPr>
              <a:spLocks noChangeArrowheads="1"/>
            </p:cNvSpPr>
            <p:nvPr userDrawn="1"/>
          </p:nvSpPr>
          <p:spPr bwMode="white">
            <a:xfrm>
              <a:off x="4840" y="3920"/>
              <a:ext cx="144" cy="21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p>
          </p:txBody>
        </p:sp>
      </p:grpSp>
      <p:sp>
        <p:nvSpPr>
          <p:cNvPr id="1034" name="Rectangle 10"/>
          <p:cNvSpPr>
            <a:spLocks noChangeArrowheads="1"/>
          </p:cNvSpPr>
          <p:nvPr userDrawn="1"/>
        </p:nvSpPr>
        <p:spPr bwMode="hidden">
          <a:xfrm>
            <a:off x="0" y="0"/>
            <a:ext cx="9144000" cy="5867400"/>
          </a:xfrm>
          <a:prstGeom prst="rect">
            <a:avLst/>
          </a:prstGeom>
          <a:gradFill rotWithShape="1">
            <a:gsLst>
              <a:gs pos="0">
                <a:schemeClr val="bg1">
                  <a:gamma/>
                  <a:shade val="46275"/>
                  <a:invGamma/>
                </a:schemeClr>
              </a:gs>
              <a:gs pos="100000">
                <a:schemeClr val="bg1"/>
              </a:gs>
            </a:gsLst>
            <a:lin ang="5400000" scaled="1"/>
          </a:gradFill>
          <a:ln w="9525">
            <a:noFill/>
            <a:miter lim="800000"/>
            <a:headEnd/>
            <a:tailEnd/>
          </a:ln>
          <a:effectLst/>
        </p:spPr>
        <p:txBody>
          <a:bodyPr wrap="none" anchor="ctr"/>
          <a:lstStyle/>
          <a:p>
            <a:endParaRPr lang="el-GR"/>
          </a:p>
        </p:txBody>
      </p:sp>
      <p:sp>
        <p:nvSpPr>
          <p:cNvPr id="1028" name="Rectangle 2"/>
          <p:cNvSpPr>
            <a:spLocks noGrp="1" noChangeArrowheads="1"/>
          </p:cNvSpPr>
          <p:nvPr>
            <p:ph type="title"/>
          </p:nvPr>
        </p:nvSpPr>
        <p:spPr bwMode="auto">
          <a:xfrm>
            <a:off x="338138" y="214313"/>
            <a:ext cx="8467725"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63538" y="1600200"/>
            <a:ext cx="84169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30" name="Picture 16" descr="prime band white onc"/>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848600" y="5980113"/>
            <a:ext cx="1157288"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Lst>
  <p:txStyles>
    <p:titleStyle>
      <a:lvl1pPr algn="ctr" rtl="0" eaLnBrk="0" fontAlgn="base" hangingPunct="0">
        <a:lnSpc>
          <a:spcPct val="90000"/>
        </a:lnSpc>
        <a:spcBef>
          <a:spcPct val="0"/>
        </a:spcBef>
        <a:spcAft>
          <a:spcPct val="0"/>
        </a:spcAft>
        <a:defRPr sz="4000" b="1">
          <a:solidFill>
            <a:schemeClr val="tx2"/>
          </a:solidFill>
          <a:latin typeface="+mj-lt"/>
          <a:ea typeface="+mj-ea"/>
          <a:cs typeface="+mj-cs"/>
        </a:defRPr>
      </a:lvl1pPr>
      <a:lvl2pPr algn="ctr" rtl="0" eaLnBrk="0" fontAlgn="base" hangingPunct="0">
        <a:lnSpc>
          <a:spcPct val="90000"/>
        </a:lnSpc>
        <a:spcBef>
          <a:spcPct val="0"/>
        </a:spcBef>
        <a:spcAft>
          <a:spcPct val="0"/>
        </a:spcAft>
        <a:defRPr sz="4000" b="1">
          <a:solidFill>
            <a:schemeClr val="tx2"/>
          </a:solidFill>
          <a:latin typeface="Arial" charset="0"/>
        </a:defRPr>
      </a:lvl2pPr>
      <a:lvl3pPr algn="ctr" rtl="0" eaLnBrk="0" fontAlgn="base" hangingPunct="0">
        <a:lnSpc>
          <a:spcPct val="90000"/>
        </a:lnSpc>
        <a:spcBef>
          <a:spcPct val="0"/>
        </a:spcBef>
        <a:spcAft>
          <a:spcPct val="0"/>
        </a:spcAft>
        <a:defRPr sz="4000" b="1">
          <a:solidFill>
            <a:schemeClr val="tx2"/>
          </a:solidFill>
          <a:latin typeface="Arial" charset="0"/>
        </a:defRPr>
      </a:lvl3pPr>
      <a:lvl4pPr algn="ctr" rtl="0" eaLnBrk="0" fontAlgn="base" hangingPunct="0">
        <a:lnSpc>
          <a:spcPct val="90000"/>
        </a:lnSpc>
        <a:spcBef>
          <a:spcPct val="0"/>
        </a:spcBef>
        <a:spcAft>
          <a:spcPct val="0"/>
        </a:spcAft>
        <a:defRPr sz="4000" b="1">
          <a:solidFill>
            <a:schemeClr val="tx2"/>
          </a:solidFill>
          <a:latin typeface="Arial" charset="0"/>
        </a:defRPr>
      </a:lvl4pPr>
      <a:lvl5pPr algn="ctr" rtl="0" eaLnBrk="0" fontAlgn="base" hangingPunct="0">
        <a:lnSpc>
          <a:spcPct val="90000"/>
        </a:lnSpc>
        <a:spcBef>
          <a:spcPct val="0"/>
        </a:spcBef>
        <a:spcAft>
          <a:spcPct val="0"/>
        </a:spcAft>
        <a:defRPr sz="40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285750" indent="-285750" algn="l" rtl="0" eaLnBrk="0" fontAlgn="base" hangingPunct="0">
        <a:spcBef>
          <a:spcPct val="40000"/>
        </a:spcBef>
        <a:spcAft>
          <a:spcPct val="0"/>
        </a:spcAft>
        <a:buClr>
          <a:schemeClr val="tx2"/>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b="1">
          <a:solidFill>
            <a:schemeClr val="tx1"/>
          </a:solidFill>
          <a:latin typeface="+mn-lt"/>
        </a:defRPr>
      </a:lvl2pPr>
      <a:lvl3pPr marL="1143000" indent="-228600" algn="l" rtl="0" eaLnBrk="0" fontAlgn="base" hangingPunct="0">
        <a:spcBef>
          <a:spcPct val="20000"/>
        </a:spcBef>
        <a:spcAft>
          <a:spcPct val="0"/>
        </a:spcAft>
        <a:buClr>
          <a:schemeClr val="tx2"/>
        </a:buClr>
        <a:buFont typeface="Arial" pitchFamily="34" charset="0"/>
        <a:buChar char="-"/>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b="1">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b="1">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3.png"/><Relationship Id="rId2" Type="http://schemas.openxmlformats.org/officeDocument/2006/relationships/slideLayout" Target="../slideLayouts/slideLayout16.xml"/><Relationship Id="rId1" Type="http://schemas.openxmlformats.org/officeDocument/2006/relationships/tags" Target="../tags/tag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oleObject" Target="../embeddings/oleObject2.bin"/><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image" Target="../media/image34.png"/><Relationship Id="rId5" Type="http://schemas.openxmlformats.org/officeDocument/2006/relationships/oleObject" Target="../embeddings/oleObject1.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5.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51.png"/><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0.png"/><Relationship Id="rId4"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openxmlformats.org/officeDocument/2006/relationships/image" Target="../media/image53.jpeg"/></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8.xml"/><Relationship Id="rId4" Type="http://schemas.openxmlformats.org/officeDocument/2006/relationships/image" Target="../media/image62.png"/></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6.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slideLayout" Target="../slideLayouts/slideLayout7.xml"/><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notesSlide" Target="../notesSlides/notesSlide68.xml"/><Relationship Id="rId9" Type="http://schemas.openxmlformats.org/officeDocument/2006/relationships/image" Target="../media/image70.png"/><Relationship Id="rId14" Type="http://schemas.openxmlformats.org/officeDocument/2006/relationships/image" Target="../media/image7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5"/>
          <p:cNvSpPr>
            <a:spLocks noGrp="1" noChangeArrowheads="1"/>
          </p:cNvSpPr>
          <p:nvPr>
            <p:ph type="ctrTitle"/>
          </p:nvPr>
        </p:nvSpPr>
        <p:spPr>
          <a:xfrm>
            <a:off x="344488" y="1219201"/>
            <a:ext cx="8480425" cy="3295650"/>
          </a:xfrm>
        </p:spPr>
        <p:txBody>
          <a:bodyPr/>
          <a:lstStyle/>
          <a:p>
            <a:r>
              <a:rPr lang="en-US" b="0" dirty="0" smtClean="0"/>
              <a:t>Biology and management of bone disease in patients with </a:t>
            </a:r>
            <a:r>
              <a:rPr lang="en-GB" b="0" dirty="0" smtClean="0"/>
              <a:t>multiple myeloma</a:t>
            </a:r>
            <a:r>
              <a:rPr lang="en-GB" sz="5400" b="0" dirty="0" smtClean="0"/>
              <a:t/>
            </a:r>
            <a:br>
              <a:rPr lang="en-GB" sz="5400" b="0" dirty="0" smtClean="0"/>
            </a:br>
            <a:r>
              <a:rPr lang="en-GB" sz="3600" dirty="0"/>
              <a:t/>
            </a:r>
            <a:br>
              <a:rPr lang="en-GB" sz="3600" dirty="0"/>
            </a:br>
            <a:r>
              <a:rPr lang="en-GB" sz="2800" b="0" dirty="0" smtClean="0">
                <a:solidFill>
                  <a:schemeClr val="tx1"/>
                </a:solidFill>
              </a:rPr>
              <a:t>BSc </a:t>
            </a:r>
            <a:r>
              <a:rPr lang="en-GB" sz="2800" b="0" dirty="0">
                <a:solidFill>
                  <a:schemeClr val="tx1"/>
                </a:solidFill>
              </a:rPr>
              <a:t>Module in Haematology, </a:t>
            </a:r>
            <a:br>
              <a:rPr lang="en-GB" sz="2800" b="0" dirty="0">
                <a:solidFill>
                  <a:schemeClr val="tx1"/>
                </a:solidFill>
              </a:rPr>
            </a:br>
            <a:r>
              <a:rPr lang="en-GB" sz="2800" b="0" dirty="0">
                <a:solidFill>
                  <a:schemeClr val="tx1"/>
                </a:solidFill>
              </a:rPr>
              <a:t>St Mary’s Hospital, 13/12/2012</a:t>
            </a:r>
            <a:endParaRPr lang="en-US" sz="2800" dirty="0"/>
          </a:p>
        </p:txBody>
      </p:sp>
      <p:sp>
        <p:nvSpPr>
          <p:cNvPr id="18435" name="Rectangle 6"/>
          <p:cNvSpPr>
            <a:spLocks noGrp="1" noChangeArrowheads="1"/>
          </p:cNvSpPr>
          <p:nvPr>
            <p:ph type="subTitle" idx="1"/>
          </p:nvPr>
        </p:nvSpPr>
        <p:spPr>
          <a:xfrm>
            <a:off x="0" y="4927600"/>
            <a:ext cx="9144000" cy="1530350"/>
          </a:xfrm>
        </p:spPr>
        <p:txBody>
          <a:bodyPr/>
          <a:lstStyle/>
          <a:p>
            <a:pPr algn="l">
              <a:spcBef>
                <a:spcPct val="0"/>
              </a:spcBef>
            </a:pPr>
            <a:r>
              <a:rPr lang="en-US" sz="3200" b="0" dirty="0" err="1"/>
              <a:t>Evangelos</a:t>
            </a:r>
            <a:r>
              <a:rPr lang="en-US" sz="3200" b="0" dirty="0"/>
              <a:t> </a:t>
            </a:r>
            <a:r>
              <a:rPr lang="en-US" sz="3200" b="0" dirty="0" err="1"/>
              <a:t>Terpos</a:t>
            </a:r>
            <a:r>
              <a:rPr lang="en-US" sz="3200" b="0" dirty="0"/>
              <a:t>, MD, PhD</a:t>
            </a:r>
          </a:p>
          <a:p>
            <a:pPr algn="l">
              <a:spcBef>
                <a:spcPct val="0"/>
              </a:spcBef>
            </a:pPr>
            <a:r>
              <a:rPr lang="en-US" sz="2000" b="0" dirty="0">
                <a:solidFill>
                  <a:srgbClr val="00FF00"/>
                </a:solidFill>
              </a:rPr>
              <a:t>Assistant Professor of </a:t>
            </a:r>
            <a:r>
              <a:rPr lang="en-US" sz="2000" b="0" dirty="0" err="1">
                <a:solidFill>
                  <a:srgbClr val="00FF00"/>
                </a:solidFill>
              </a:rPr>
              <a:t>Haematology</a:t>
            </a:r>
            <a:r>
              <a:rPr lang="en-US" sz="2000" b="0" dirty="0">
                <a:solidFill>
                  <a:srgbClr val="00FF00"/>
                </a:solidFill>
              </a:rPr>
              <a:t>, Department of Clinical Therapeutics, University of Athens School of Medicine, Athens, Greece &amp; Hon. Senior Lecturer, Faculty of Medicine Imperial College London, London, UK</a:t>
            </a:r>
          </a:p>
        </p:txBody>
      </p:sp>
      <p:pic>
        <p:nvPicPr>
          <p:cNvPr id="18436" name="Picture 5" descr="athina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889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owl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2463" y="0"/>
            <a:ext cx="87153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7"/>
          <p:cNvSpPr>
            <a:spLocks noChangeArrowheads="1"/>
          </p:cNvSpPr>
          <p:nvPr/>
        </p:nvSpPr>
        <p:spPr bwMode="auto">
          <a:xfrm>
            <a:off x="2711450" y="0"/>
            <a:ext cx="5202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eaLnBrk="0" hangingPunct="0">
              <a:tabLst>
                <a:tab pos="2636838" algn="ctr"/>
                <a:tab pos="5273675" algn="r"/>
              </a:tabLst>
            </a:pPr>
            <a:r>
              <a:rPr lang="en-US" sz="2400" b="1">
                <a:solidFill>
                  <a:srgbClr val="00B0F0"/>
                </a:solidFill>
                <a:ea typeface="Times New Roman" pitchFamily="18" charset="0"/>
                <a:cs typeface="Arial,Bold" charset="-95"/>
              </a:rPr>
              <a:t>Imperial College London</a:t>
            </a:r>
            <a:endParaRPr lang="el-GR" sz="2400">
              <a:solidFill>
                <a:srgbClr val="00B0F0"/>
              </a:solidFill>
              <a:ea typeface="Times New Roman" pitchFamily="18" charset="0"/>
              <a:cs typeface="Arial,Bold" charset="-95"/>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971550" y="1196975"/>
            <a:ext cx="7418388" cy="5040313"/>
            <a:chOff x="521" y="709"/>
            <a:chExt cx="4764" cy="3311"/>
          </a:xfrm>
        </p:grpSpPr>
        <p:pic>
          <p:nvPicPr>
            <p:cNvPr id="27653" name="Picture 3" descr="Bone biology"/>
            <p:cNvPicPr>
              <a:picLocks noChangeAspect="1" noChangeArrowheads="1"/>
            </p:cNvPicPr>
            <p:nvPr/>
          </p:nvPicPr>
          <p:blipFill>
            <a:blip r:embed="rId3">
              <a:lum bright="-14000" contrast="18000"/>
              <a:extLst>
                <a:ext uri="{28A0092B-C50C-407E-A947-70E740481C1C}">
                  <a14:useLocalDpi xmlns:a14="http://schemas.microsoft.com/office/drawing/2010/main" val="0"/>
                </a:ext>
              </a:extLst>
            </a:blip>
            <a:srcRect/>
            <a:stretch>
              <a:fillRect/>
            </a:stretch>
          </p:blipFill>
          <p:spPr bwMode="auto">
            <a:xfrm>
              <a:off x="521" y="709"/>
              <a:ext cx="4764" cy="3311"/>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27654" name="Rectangle 4"/>
            <p:cNvSpPr>
              <a:spLocks noChangeArrowheads="1"/>
            </p:cNvSpPr>
            <p:nvPr/>
          </p:nvSpPr>
          <p:spPr bwMode="auto">
            <a:xfrm>
              <a:off x="1746" y="3249"/>
              <a:ext cx="907" cy="136"/>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grpSp>
      <p:sp>
        <p:nvSpPr>
          <p:cNvPr id="27651" name="Rectangle 5"/>
          <p:cNvSpPr>
            <a:spLocks noChangeArrowheads="1"/>
          </p:cNvSpPr>
          <p:nvPr/>
        </p:nvSpPr>
        <p:spPr bwMode="auto">
          <a:xfrm>
            <a:off x="254000" y="188913"/>
            <a:ext cx="8032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a:r>
              <a:rPr lang="en-US" sz="2800" b="1">
                <a:solidFill>
                  <a:srgbClr val="FF9900"/>
                </a:solidFill>
              </a:rPr>
              <a:t>Bone Metabolism Unit</a:t>
            </a:r>
          </a:p>
        </p:txBody>
      </p:sp>
      <p:sp>
        <p:nvSpPr>
          <p:cNvPr id="27652" name="Text Box 6"/>
          <p:cNvSpPr txBox="1">
            <a:spLocks noChangeArrowheads="1"/>
          </p:cNvSpPr>
          <p:nvPr/>
        </p:nvSpPr>
        <p:spPr bwMode="auto">
          <a:xfrm>
            <a:off x="4427538" y="6518275"/>
            <a:ext cx="4716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400" b="1">
                <a:solidFill>
                  <a:srgbClr val="02FC61"/>
                </a:solidFill>
              </a:rPr>
              <a:t>Voskaridou &amp; Terpos. Br J Hematol 2004;127:127-39</a:t>
            </a:r>
            <a:endParaRPr lang="el-GR" sz="1400" b="1">
              <a:solidFill>
                <a:srgbClr val="02FC61"/>
              </a:solidFill>
            </a:endParaRPr>
          </a:p>
          <a:p>
            <a:pPr algn="r" eaLnBrk="1" hangingPunct="1"/>
            <a:endParaRPr lang="el-GR" sz="1400" b="1">
              <a:solidFill>
                <a:srgbClr val="02FC6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42875" y="-150813"/>
            <a:ext cx="9144000" cy="107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p>
            <a:pPr algn="l"/>
            <a:r>
              <a:rPr lang="en-US" sz="2800" b="1">
                <a:solidFill>
                  <a:srgbClr val="FF9900"/>
                </a:solidFill>
              </a:rPr>
              <a:t>Bone Resorption Is Dependent on </a:t>
            </a:r>
            <a:br>
              <a:rPr lang="en-US" sz="2800" b="1">
                <a:solidFill>
                  <a:srgbClr val="FF9900"/>
                </a:solidFill>
              </a:rPr>
            </a:br>
            <a:r>
              <a:rPr lang="en-US" sz="2800" b="1">
                <a:solidFill>
                  <a:srgbClr val="FF9900"/>
                </a:solidFill>
              </a:rPr>
              <a:t>RANK Ligand, An Essential Mediator of Osteoclasts</a:t>
            </a:r>
          </a:p>
        </p:txBody>
      </p:sp>
      <p:pic>
        <p:nvPicPr>
          <p:cNvPr id="28675" name="Picture 3"/>
          <p:cNvPicPr>
            <a:picLocks noChangeAspect="1" noChangeArrowheads="1"/>
          </p:cNvPicPr>
          <p:nvPr>
            <p:ph/>
          </p:nvPr>
        </p:nvPicPr>
        <p:blipFill>
          <a:blip r:embed="rId3">
            <a:lum bright="-12000" contrast="24000"/>
            <a:extLst>
              <a:ext uri="{28A0092B-C50C-407E-A947-70E740481C1C}">
                <a14:useLocalDpi xmlns:a14="http://schemas.microsoft.com/office/drawing/2010/main" val="0"/>
              </a:ext>
            </a:extLst>
          </a:blip>
          <a:srcRect t="24609"/>
          <a:stretch>
            <a:fillRect/>
          </a:stretch>
        </p:blipFill>
        <p:spPr>
          <a:xfrm>
            <a:off x="520700" y="1292225"/>
            <a:ext cx="8170863" cy="5013325"/>
          </a:xfrm>
          <a:noFill/>
          <a:ln w="38100">
            <a:solidFill>
              <a:schemeClr val="tx2"/>
            </a:solidFill>
            <a:miter lim="800000"/>
            <a:headEnd/>
            <a:tailEnd/>
          </a:ln>
        </p:spPr>
      </p:pic>
      <p:sp>
        <p:nvSpPr>
          <p:cNvPr id="28676" name="AutoShape 4"/>
          <p:cNvSpPr>
            <a:spLocks noChangeArrowheads="1"/>
          </p:cNvSpPr>
          <p:nvPr/>
        </p:nvSpPr>
        <p:spPr bwMode="auto">
          <a:xfrm>
            <a:off x="2971800" y="4349750"/>
            <a:ext cx="465138" cy="5794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bg1"/>
          </a:solidFill>
          <a:ln w="12700">
            <a:solidFill>
              <a:schemeClr val="tx1"/>
            </a:solidFill>
            <a:miter lim="800000"/>
            <a:headEnd/>
            <a:tailEnd/>
          </a:ln>
        </p:spPr>
        <p:txBody>
          <a:bodyPr wrap="none" anchor="ctr"/>
          <a:lstStyle/>
          <a:p>
            <a:endParaRPr lang="en-GB"/>
          </a:p>
        </p:txBody>
      </p:sp>
      <p:sp>
        <p:nvSpPr>
          <p:cNvPr id="28677" name="AutoShape 5"/>
          <p:cNvSpPr>
            <a:spLocks noChangeArrowheads="1"/>
          </p:cNvSpPr>
          <p:nvPr/>
        </p:nvSpPr>
        <p:spPr bwMode="auto">
          <a:xfrm>
            <a:off x="5016500" y="2825750"/>
            <a:ext cx="303213" cy="301625"/>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endParaRPr lang="nl-NL"/>
          </a:p>
        </p:txBody>
      </p:sp>
      <p:sp>
        <p:nvSpPr>
          <p:cNvPr id="28678" name="AutoShape 6"/>
          <p:cNvSpPr>
            <a:spLocks noChangeArrowheads="1"/>
          </p:cNvSpPr>
          <p:nvPr/>
        </p:nvSpPr>
        <p:spPr bwMode="auto">
          <a:xfrm>
            <a:off x="3519488" y="4132263"/>
            <a:ext cx="301625" cy="301625"/>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endParaRPr lang="nl-NL"/>
          </a:p>
        </p:txBody>
      </p:sp>
      <p:sp>
        <p:nvSpPr>
          <p:cNvPr id="28679" name="AutoShape 7"/>
          <p:cNvSpPr>
            <a:spLocks noChangeArrowheads="1"/>
          </p:cNvSpPr>
          <p:nvPr/>
        </p:nvSpPr>
        <p:spPr bwMode="auto">
          <a:xfrm>
            <a:off x="4392613" y="4051300"/>
            <a:ext cx="301625" cy="301625"/>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endParaRPr lang="nl-NL"/>
          </a:p>
        </p:txBody>
      </p:sp>
      <p:sp>
        <p:nvSpPr>
          <p:cNvPr id="28680" name="AutoShape 8"/>
          <p:cNvSpPr>
            <a:spLocks noChangeArrowheads="1"/>
          </p:cNvSpPr>
          <p:nvPr/>
        </p:nvSpPr>
        <p:spPr bwMode="auto">
          <a:xfrm rot="10817920" flipH="1">
            <a:off x="849313" y="4184650"/>
            <a:ext cx="549275" cy="1041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240 h 21600"/>
              <a:gd name="T14" fmla="*/ 18938 w 21600"/>
              <a:gd name="T15" fmla="*/ 8918 h 21600"/>
            </a:gdLst>
            <a:ahLst/>
            <a:cxnLst>
              <a:cxn ang="T8">
                <a:pos x="T0" y="T1"/>
              </a:cxn>
              <a:cxn ang="T9">
                <a:pos x="T2" y="T3"/>
              </a:cxn>
              <a:cxn ang="T10">
                <a:pos x="T4" y="T5"/>
              </a:cxn>
              <a:cxn ang="T11">
                <a:pos x="T6" y="T7"/>
              </a:cxn>
            </a:cxnLst>
            <a:rect l="T12" t="T13" r="T14" b="T15"/>
            <a:pathLst>
              <a:path w="21600" h="21600">
                <a:moveTo>
                  <a:pt x="21600" y="6079"/>
                </a:moveTo>
                <a:lnTo>
                  <a:pt x="15901" y="0"/>
                </a:lnTo>
                <a:lnTo>
                  <a:pt x="15901" y="3240"/>
                </a:lnTo>
                <a:lnTo>
                  <a:pt x="12427" y="3240"/>
                </a:lnTo>
                <a:cubicBezTo>
                  <a:pt x="5564" y="3240"/>
                  <a:pt x="0" y="7233"/>
                  <a:pt x="0" y="12158"/>
                </a:cubicBezTo>
                <a:lnTo>
                  <a:pt x="0" y="21600"/>
                </a:lnTo>
                <a:lnTo>
                  <a:pt x="5804" y="21600"/>
                </a:lnTo>
                <a:lnTo>
                  <a:pt x="5804" y="12158"/>
                </a:lnTo>
                <a:cubicBezTo>
                  <a:pt x="5804" y="10369"/>
                  <a:pt x="8769" y="8918"/>
                  <a:pt x="12427" y="8918"/>
                </a:cubicBezTo>
                <a:lnTo>
                  <a:pt x="15901" y="8918"/>
                </a:lnTo>
                <a:lnTo>
                  <a:pt x="15901" y="12158"/>
                </a:lnTo>
                <a:lnTo>
                  <a:pt x="21600" y="6079"/>
                </a:lnTo>
                <a:close/>
              </a:path>
            </a:pathLst>
          </a:custGeom>
          <a:solidFill>
            <a:schemeClr val="bg1"/>
          </a:solidFill>
          <a:ln w="12700">
            <a:solidFill>
              <a:schemeClr val="tx1"/>
            </a:solidFill>
            <a:miter lim="800000"/>
            <a:headEnd type="none" w="sm" len="sm"/>
            <a:tailEnd type="none" w="sm" len="sm"/>
          </a:ln>
        </p:spPr>
        <p:txBody>
          <a:bodyPr wrap="none" anchor="ctr"/>
          <a:lstStyle/>
          <a:p>
            <a:endParaRPr lang="en-GB"/>
          </a:p>
        </p:txBody>
      </p:sp>
      <p:sp>
        <p:nvSpPr>
          <p:cNvPr id="28681" name="Text Box 9"/>
          <p:cNvSpPr txBox="1">
            <a:spLocks noChangeArrowheads="1"/>
          </p:cNvSpPr>
          <p:nvPr/>
        </p:nvSpPr>
        <p:spPr bwMode="auto">
          <a:xfrm>
            <a:off x="557213" y="3306763"/>
            <a:ext cx="1701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1600"/>
              <a:t>Growth Factors Hormones</a:t>
            </a:r>
            <a:br>
              <a:rPr lang="en-US" sz="1600"/>
            </a:br>
            <a:r>
              <a:rPr lang="en-US" sz="1600"/>
              <a:t>Cytokines</a:t>
            </a:r>
          </a:p>
        </p:txBody>
      </p:sp>
      <p:grpSp>
        <p:nvGrpSpPr>
          <p:cNvPr id="28682" name="Group 10"/>
          <p:cNvGrpSpPr>
            <a:grpSpLocks/>
          </p:cNvGrpSpPr>
          <p:nvPr/>
        </p:nvGrpSpPr>
        <p:grpSpPr bwMode="auto">
          <a:xfrm>
            <a:off x="679450" y="1751013"/>
            <a:ext cx="1111250" cy="628650"/>
            <a:chOff x="192" y="1648"/>
            <a:chExt cx="784" cy="408"/>
          </a:xfrm>
        </p:grpSpPr>
        <p:sp>
          <p:nvSpPr>
            <p:cNvPr id="28695" name="Text Box 11"/>
            <p:cNvSpPr txBox="1">
              <a:spLocks noChangeArrowheads="1"/>
            </p:cNvSpPr>
            <p:nvPr/>
          </p:nvSpPr>
          <p:spPr bwMode="auto">
            <a:xfrm>
              <a:off x="388" y="1826"/>
              <a:ext cx="45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1200"/>
                <a:t>RANK</a:t>
              </a:r>
            </a:p>
          </p:txBody>
        </p:sp>
        <p:sp>
          <p:nvSpPr>
            <p:cNvPr id="28696" name="Text Box 12"/>
            <p:cNvSpPr txBox="1">
              <a:spLocks noChangeArrowheads="1"/>
            </p:cNvSpPr>
            <p:nvPr/>
          </p:nvSpPr>
          <p:spPr bwMode="auto">
            <a:xfrm>
              <a:off x="388" y="1651"/>
              <a:ext cx="58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1400"/>
                <a:t>RANKL</a:t>
              </a:r>
            </a:p>
          </p:txBody>
        </p:sp>
        <p:sp>
          <p:nvSpPr>
            <p:cNvPr id="28697" name="AutoShape 13"/>
            <p:cNvSpPr>
              <a:spLocks noChangeArrowheads="1"/>
            </p:cNvSpPr>
            <p:nvPr/>
          </p:nvSpPr>
          <p:spPr bwMode="auto">
            <a:xfrm>
              <a:off x="248" y="1661"/>
              <a:ext cx="186" cy="162"/>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endParaRPr lang="nl-NL"/>
            </a:p>
          </p:txBody>
        </p:sp>
        <p:pic>
          <p:nvPicPr>
            <p:cNvPr id="28698" name="Picture 14" descr="R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43205">
              <a:off x="225" y="1827"/>
              <a:ext cx="213" cy="215"/>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9" name="Rectangle 15"/>
            <p:cNvSpPr>
              <a:spLocks noChangeArrowheads="1"/>
            </p:cNvSpPr>
            <p:nvPr/>
          </p:nvSpPr>
          <p:spPr bwMode="auto">
            <a:xfrm>
              <a:off x="192" y="1648"/>
              <a:ext cx="728" cy="4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grpSp>
      <p:sp>
        <p:nvSpPr>
          <p:cNvPr id="28683" name="Text Box 16"/>
          <p:cNvSpPr txBox="1">
            <a:spLocks noChangeArrowheads="1"/>
          </p:cNvSpPr>
          <p:nvPr/>
        </p:nvSpPr>
        <p:spPr bwMode="auto">
          <a:xfrm>
            <a:off x="6702425" y="4352925"/>
            <a:ext cx="1358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t>Mature</a:t>
            </a:r>
          </a:p>
          <a:p>
            <a:pPr algn="l" eaLnBrk="1" hangingPunct="1"/>
            <a:r>
              <a:rPr lang="en-US" sz="1600"/>
              <a:t>Osteoclast</a:t>
            </a:r>
          </a:p>
        </p:txBody>
      </p:sp>
      <p:sp>
        <p:nvSpPr>
          <p:cNvPr id="28684" name="Text Box 17"/>
          <p:cNvSpPr txBox="1">
            <a:spLocks noChangeArrowheads="1"/>
          </p:cNvSpPr>
          <p:nvPr/>
        </p:nvSpPr>
        <p:spPr bwMode="auto">
          <a:xfrm>
            <a:off x="6457950" y="1757363"/>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t>CFU-M</a:t>
            </a:r>
          </a:p>
        </p:txBody>
      </p:sp>
      <p:sp>
        <p:nvSpPr>
          <p:cNvPr id="28685" name="Text Box 18"/>
          <p:cNvSpPr txBox="1">
            <a:spLocks noChangeArrowheads="1"/>
          </p:cNvSpPr>
          <p:nvPr/>
        </p:nvSpPr>
        <p:spPr bwMode="auto">
          <a:xfrm>
            <a:off x="6457950" y="2347913"/>
            <a:ext cx="1301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t>Pre-Fusion </a:t>
            </a:r>
          </a:p>
          <a:p>
            <a:pPr algn="l" eaLnBrk="1" hangingPunct="1"/>
            <a:r>
              <a:rPr lang="en-US" sz="1600"/>
              <a:t>Osteoclast</a:t>
            </a:r>
          </a:p>
        </p:txBody>
      </p:sp>
      <p:sp>
        <p:nvSpPr>
          <p:cNvPr id="28686" name="Text Box 19"/>
          <p:cNvSpPr txBox="1">
            <a:spLocks noChangeArrowheads="1"/>
          </p:cNvSpPr>
          <p:nvPr/>
        </p:nvSpPr>
        <p:spPr bwMode="auto">
          <a:xfrm>
            <a:off x="6457950" y="3300413"/>
            <a:ext cx="16081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t>Multinucleated</a:t>
            </a:r>
          </a:p>
          <a:p>
            <a:pPr algn="l" eaLnBrk="1" hangingPunct="1"/>
            <a:r>
              <a:rPr lang="en-US" sz="1600"/>
              <a:t>Osteoclast</a:t>
            </a:r>
          </a:p>
        </p:txBody>
      </p:sp>
      <p:sp>
        <p:nvSpPr>
          <p:cNvPr id="28687" name="AutoShape 20"/>
          <p:cNvSpPr>
            <a:spLocks noChangeArrowheads="1"/>
          </p:cNvSpPr>
          <p:nvPr/>
        </p:nvSpPr>
        <p:spPr bwMode="auto">
          <a:xfrm>
            <a:off x="5516563" y="3503613"/>
            <a:ext cx="301625" cy="301625"/>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endParaRPr lang="nl-NL"/>
          </a:p>
        </p:txBody>
      </p:sp>
      <p:sp>
        <p:nvSpPr>
          <p:cNvPr id="28688" name="AutoShape 21"/>
          <p:cNvSpPr>
            <a:spLocks noChangeArrowheads="1"/>
          </p:cNvSpPr>
          <p:nvPr/>
        </p:nvSpPr>
        <p:spPr bwMode="auto">
          <a:xfrm>
            <a:off x="4370388" y="3306763"/>
            <a:ext cx="301625" cy="301625"/>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endParaRPr lang="nl-NL"/>
          </a:p>
        </p:txBody>
      </p:sp>
      <p:sp>
        <p:nvSpPr>
          <p:cNvPr id="28689" name="Text Box 22"/>
          <p:cNvSpPr txBox="1">
            <a:spLocks noChangeArrowheads="1"/>
          </p:cNvSpPr>
          <p:nvPr/>
        </p:nvSpPr>
        <p:spPr bwMode="auto">
          <a:xfrm>
            <a:off x="3876675" y="5481638"/>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66"/>
                </a:solidFill>
              </a:rPr>
              <a:t>Bone</a:t>
            </a:r>
          </a:p>
        </p:txBody>
      </p:sp>
      <p:sp>
        <p:nvSpPr>
          <p:cNvPr id="28690" name="Text Box 23"/>
          <p:cNvSpPr txBox="1">
            <a:spLocks noChangeArrowheads="1"/>
          </p:cNvSpPr>
          <p:nvPr/>
        </p:nvSpPr>
        <p:spPr bwMode="auto">
          <a:xfrm>
            <a:off x="7408863" y="5287963"/>
            <a:ext cx="11112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spcBef>
                <a:spcPct val="20000"/>
              </a:spcBef>
            </a:pPr>
            <a:r>
              <a:rPr lang="en-US" sz="1000">
                <a:solidFill>
                  <a:srgbClr val="C9E3F7"/>
                </a:solidFill>
              </a:rPr>
              <a:t>CFU-M = colony forming unit macrophage</a:t>
            </a:r>
          </a:p>
        </p:txBody>
      </p:sp>
      <p:sp>
        <p:nvSpPr>
          <p:cNvPr id="28691" name="Rectangle 24"/>
          <p:cNvSpPr>
            <a:spLocks noChangeArrowheads="1"/>
          </p:cNvSpPr>
          <p:nvPr/>
        </p:nvSpPr>
        <p:spPr bwMode="auto">
          <a:xfrm>
            <a:off x="5867400" y="6573838"/>
            <a:ext cx="3276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l">
              <a:lnSpc>
                <a:spcPct val="90000"/>
              </a:lnSpc>
              <a:spcBef>
                <a:spcPct val="20000"/>
              </a:spcBef>
            </a:pPr>
            <a:r>
              <a:rPr lang="en-US" sz="1400" b="1">
                <a:solidFill>
                  <a:srgbClr val="02FC61"/>
                </a:solidFill>
              </a:rPr>
              <a:t>Boyle et al. Nature 2003;423:337-42</a:t>
            </a:r>
          </a:p>
        </p:txBody>
      </p:sp>
      <p:sp>
        <p:nvSpPr>
          <p:cNvPr id="28692" name="Text Box 25"/>
          <p:cNvSpPr txBox="1">
            <a:spLocks noChangeArrowheads="1"/>
          </p:cNvSpPr>
          <p:nvPr/>
        </p:nvSpPr>
        <p:spPr bwMode="auto">
          <a:xfrm>
            <a:off x="1943100" y="5259388"/>
            <a:ext cx="11493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rgbClr val="000066"/>
                </a:solidFill>
              </a:rPr>
              <a:t>Osteoblast </a:t>
            </a:r>
          </a:p>
          <a:p>
            <a:pPr eaLnBrk="1" hangingPunct="1"/>
            <a:r>
              <a:rPr lang="en-US" sz="1400">
                <a:solidFill>
                  <a:srgbClr val="000066"/>
                </a:solidFill>
              </a:rPr>
              <a:t>Lineage</a:t>
            </a:r>
          </a:p>
        </p:txBody>
      </p:sp>
      <p:sp>
        <p:nvSpPr>
          <p:cNvPr id="28693" name="AutoShape 26"/>
          <p:cNvSpPr>
            <a:spLocks noChangeArrowheads="1"/>
          </p:cNvSpPr>
          <p:nvPr/>
        </p:nvSpPr>
        <p:spPr bwMode="auto">
          <a:xfrm>
            <a:off x="5368925" y="4587875"/>
            <a:ext cx="301625" cy="301625"/>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endParaRPr lang="nl-NL"/>
          </a:p>
        </p:txBody>
      </p:sp>
      <p:sp>
        <p:nvSpPr>
          <p:cNvPr id="28694" name="AutoShape 27"/>
          <p:cNvSpPr>
            <a:spLocks noChangeArrowheads="1"/>
          </p:cNvSpPr>
          <p:nvPr/>
        </p:nvSpPr>
        <p:spPr bwMode="auto">
          <a:xfrm>
            <a:off x="3779838" y="4741863"/>
            <a:ext cx="301625" cy="301625"/>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endParaRPr lang="nl-NL"/>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4000" y="260350"/>
            <a:ext cx="8032750" cy="581025"/>
          </a:xfrm>
        </p:spPr>
        <p:txBody>
          <a:bodyPr/>
          <a:lstStyle/>
          <a:p>
            <a:pPr algn="l"/>
            <a:r>
              <a:rPr lang="en-US" sz="2800" smtClean="0">
                <a:solidFill>
                  <a:srgbClr val="FF9900"/>
                </a:solidFill>
              </a:rPr>
              <a:t>Increased Bone Density Associated With Absence of RANKL</a:t>
            </a:r>
          </a:p>
        </p:txBody>
      </p:sp>
      <p:grpSp>
        <p:nvGrpSpPr>
          <p:cNvPr id="29699" name="Group 8"/>
          <p:cNvGrpSpPr>
            <a:grpSpLocks/>
          </p:cNvGrpSpPr>
          <p:nvPr/>
        </p:nvGrpSpPr>
        <p:grpSpPr bwMode="auto">
          <a:xfrm>
            <a:off x="1042988" y="1052513"/>
            <a:ext cx="7285037" cy="5338762"/>
            <a:chOff x="587" y="672"/>
            <a:chExt cx="4589" cy="3363"/>
          </a:xfrm>
        </p:grpSpPr>
        <p:pic>
          <p:nvPicPr>
            <p:cNvPr id="29701" name="Picture 3" descr="HCR22-vc"/>
            <p:cNvPicPr>
              <a:picLocks noChangeAspect="1" noChangeArrowheads="1"/>
            </p:cNvPicPr>
            <p:nvPr/>
          </p:nvPicPr>
          <p:blipFill>
            <a:blip r:embed="rId3">
              <a:extLst>
                <a:ext uri="{28A0092B-C50C-407E-A947-70E740481C1C}">
                  <a14:useLocalDpi xmlns:a14="http://schemas.microsoft.com/office/drawing/2010/main" val="0"/>
                </a:ext>
              </a:extLst>
            </a:blip>
            <a:srcRect t="6551" b="6551"/>
            <a:stretch>
              <a:fillRect/>
            </a:stretch>
          </p:blipFill>
          <p:spPr bwMode="auto">
            <a:xfrm>
              <a:off x="768" y="1021"/>
              <a:ext cx="1978" cy="2801"/>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9702" name="Picture 4" descr="HCR22vcp"/>
            <p:cNvPicPr>
              <a:picLocks noChangeAspect="1" noChangeArrowheads="1"/>
            </p:cNvPicPr>
            <p:nvPr/>
          </p:nvPicPr>
          <p:blipFill>
            <a:blip r:embed="rId4">
              <a:extLst>
                <a:ext uri="{28A0092B-C50C-407E-A947-70E740481C1C}">
                  <a14:useLocalDpi xmlns:a14="http://schemas.microsoft.com/office/drawing/2010/main" val="0"/>
                </a:ext>
              </a:extLst>
            </a:blip>
            <a:srcRect t="6551" b="6551"/>
            <a:stretch>
              <a:fillRect/>
            </a:stretch>
          </p:blipFill>
          <p:spPr bwMode="auto">
            <a:xfrm>
              <a:off x="2993" y="1028"/>
              <a:ext cx="1975" cy="2794"/>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9703" name="Rectangle 5"/>
            <p:cNvSpPr>
              <a:spLocks noChangeArrowheads="1"/>
            </p:cNvSpPr>
            <p:nvPr/>
          </p:nvSpPr>
          <p:spPr bwMode="auto">
            <a:xfrm>
              <a:off x="587" y="672"/>
              <a:ext cx="458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r>
                <a:rPr lang="en-US" sz="2200">
                  <a:solidFill>
                    <a:srgbClr val="FFFF01"/>
                  </a:solidFill>
                </a:rPr>
                <a:t>Preclinical Experiments</a:t>
              </a:r>
            </a:p>
          </p:txBody>
        </p:sp>
        <p:sp>
          <p:nvSpPr>
            <p:cNvPr id="29704" name="Rectangle 6"/>
            <p:cNvSpPr>
              <a:spLocks noChangeArrowheads="1"/>
            </p:cNvSpPr>
            <p:nvPr/>
          </p:nvSpPr>
          <p:spPr bwMode="auto">
            <a:xfrm>
              <a:off x="1152" y="3825"/>
              <a:ext cx="115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nchorCtr="1">
              <a:spAutoFit/>
            </a:bodyPr>
            <a:lstStyle/>
            <a:p>
              <a:pPr>
                <a:spcBef>
                  <a:spcPct val="50000"/>
                </a:spcBef>
              </a:pPr>
              <a:r>
                <a:rPr lang="en-US" sz="1600">
                  <a:solidFill>
                    <a:srgbClr val="FFFF01"/>
                  </a:solidFill>
                </a:rPr>
                <a:t>Normal</a:t>
              </a:r>
            </a:p>
          </p:txBody>
        </p:sp>
        <p:sp>
          <p:nvSpPr>
            <p:cNvPr id="29705" name="Rectangle 7"/>
            <p:cNvSpPr>
              <a:spLocks noChangeArrowheads="1"/>
            </p:cNvSpPr>
            <p:nvPr/>
          </p:nvSpPr>
          <p:spPr bwMode="auto">
            <a:xfrm>
              <a:off x="3264" y="3825"/>
              <a:ext cx="137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nchorCtr="1">
              <a:spAutoFit/>
            </a:bodyPr>
            <a:lstStyle/>
            <a:p>
              <a:pPr>
                <a:spcBef>
                  <a:spcPct val="50000"/>
                </a:spcBef>
              </a:pPr>
              <a:r>
                <a:rPr lang="en-US" sz="1600">
                  <a:solidFill>
                    <a:srgbClr val="FFFF01"/>
                  </a:solidFill>
                </a:rPr>
                <a:t>RANKL knockout</a:t>
              </a:r>
            </a:p>
          </p:txBody>
        </p:sp>
      </p:grpSp>
      <p:sp>
        <p:nvSpPr>
          <p:cNvPr id="29700" name="Rectangle 79"/>
          <p:cNvSpPr>
            <a:spLocks noChangeArrowheads="1"/>
          </p:cNvSpPr>
          <p:nvPr/>
        </p:nvSpPr>
        <p:spPr bwMode="auto">
          <a:xfrm>
            <a:off x="5867400" y="6573838"/>
            <a:ext cx="3276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l">
              <a:lnSpc>
                <a:spcPct val="90000"/>
              </a:lnSpc>
              <a:spcBef>
                <a:spcPct val="20000"/>
              </a:spcBef>
            </a:pPr>
            <a:r>
              <a:rPr lang="en-US" sz="1400" b="1">
                <a:solidFill>
                  <a:srgbClr val="02FC61"/>
                </a:solidFill>
              </a:rPr>
              <a:t>          Li et al. PNAS 2000;97:1566-71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Osteoclast-2"/>
          <p:cNvPicPr>
            <a:picLocks noChangeAspect="1" noChangeArrowheads="1"/>
          </p:cNvPicPr>
          <p:nvPr/>
        </p:nvPicPr>
        <p:blipFill>
          <a:blip r:embed="rId3">
            <a:lum contrast="18000"/>
            <a:grayscl/>
            <a:extLst>
              <a:ext uri="{28A0092B-C50C-407E-A947-70E740481C1C}">
                <a14:useLocalDpi xmlns:a14="http://schemas.microsoft.com/office/drawing/2010/main" val="0"/>
              </a:ext>
            </a:extLst>
          </a:blip>
          <a:srcRect/>
          <a:stretch>
            <a:fillRect/>
          </a:stretch>
        </p:blipFill>
        <p:spPr bwMode="auto">
          <a:xfrm rot="2799678">
            <a:off x="5843588" y="5018088"/>
            <a:ext cx="120491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New-bone-frag-4"/>
          <p:cNvPicPr>
            <a:picLocks noChangeAspect="1" noChangeArrowheads="1"/>
          </p:cNvPicPr>
          <p:nvPr/>
        </p:nvPicPr>
        <p:blipFill>
          <a:blip r:embed="rId4">
            <a:extLst>
              <a:ext uri="{28A0092B-C50C-407E-A947-70E740481C1C}">
                <a14:useLocalDpi xmlns:a14="http://schemas.microsoft.com/office/drawing/2010/main" val="0"/>
              </a:ext>
            </a:extLst>
          </a:blip>
          <a:srcRect b="36023"/>
          <a:stretch>
            <a:fillRect/>
          </a:stretch>
        </p:blipFill>
        <p:spPr bwMode="auto">
          <a:xfrm>
            <a:off x="817563" y="5384800"/>
            <a:ext cx="70389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Oval 4"/>
          <p:cNvSpPr>
            <a:spLocks noChangeArrowheads="1"/>
          </p:cNvSpPr>
          <p:nvPr/>
        </p:nvSpPr>
        <p:spPr bwMode="white">
          <a:xfrm>
            <a:off x="3727450" y="5676900"/>
            <a:ext cx="203200" cy="254000"/>
          </a:xfrm>
          <a:prstGeom prst="ellipse">
            <a:avLst/>
          </a:prstGeom>
          <a:solidFill>
            <a:srgbClr val="014BC3"/>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endParaRPr lang="nl-NL"/>
          </a:p>
        </p:txBody>
      </p:sp>
      <p:sp>
        <p:nvSpPr>
          <p:cNvPr id="30725" name="Oval 5"/>
          <p:cNvSpPr>
            <a:spLocks noChangeArrowheads="1"/>
          </p:cNvSpPr>
          <p:nvPr/>
        </p:nvSpPr>
        <p:spPr bwMode="white">
          <a:xfrm>
            <a:off x="3651250" y="5600700"/>
            <a:ext cx="203200" cy="254000"/>
          </a:xfrm>
          <a:prstGeom prst="ellipse">
            <a:avLst/>
          </a:prstGeom>
          <a:solidFill>
            <a:srgbClr val="014BC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nl-NL"/>
          </a:p>
        </p:txBody>
      </p:sp>
      <p:sp>
        <p:nvSpPr>
          <p:cNvPr id="30726" name="Oval 6"/>
          <p:cNvSpPr>
            <a:spLocks noChangeArrowheads="1"/>
          </p:cNvSpPr>
          <p:nvPr/>
        </p:nvSpPr>
        <p:spPr bwMode="white">
          <a:xfrm>
            <a:off x="4972050" y="5708650"/>
            <a:ext cx="203200" cy="254000"/>
          </a:xfrm>
          <a:prstGeom prst="ellipse">
            <a:avLst/>
          </a:prstGeom>
          <a:solidFill>
            <a:srgbClr val="014BC3"/>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endParaRPr lang="nl-NL"/>
          </a:p>
        </p:txBody>
      </p:sp>
      <p:sp>
        <p:nvSpPr>
          <p:cNvPr id="30727" name="Oval 7"/>
          <p:cNvSpPr>
            <a:spLocks noChangeArrowheads="1"/>
          </p:cNvSpPr>
          <p:nvPr/>
        </p:nvSpPr>
        <p:spPr bwMode="white">
          <a:xfrm>
            <a:off x="4895850" y="5645150"/>
            <a:ext cx="203200" cy="254000"/>
          </a:xfrm>
          <a:prstGeom prst="ellipse">
            <a:avLst/>
          </a:prstGeom>
          <a:solidFill>
            <a:srgbClr val="014BC3"/>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endParaRPr lang="nl-NL"/>
          </a:p>
        </p:txBody>
      </p:sp>
      <p:sp>
        <p:nvSpPr>
          <p:cNvPr id="30728" name="Oval 8"/>
          <p:cNvSpPr>
            <a:spLocks noChangeArrowheads="1"/>
          </p:cNvSpPr>
          <p:nvPr/>
        </p:nvSpPr>
        <p:spPr bwMode="white">
          <a:xfrm>
            <a:off x="4794250" y="5689600"/>
            <a:ext cx="203200" cy="254000"/>
          </a:xfrm>
          <a:prstGeom prst="ellipse">
            <a:avLst/>
          </a:prstGeom>
          <a:solidFill>
            <a:srgbClr val="014BC3"/>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endParaRPr lang="nl-NL"/>
          </a:p>
        </p:txBody>
      </p:sp>
      <p:sp>
        <p:nvSpPr>
          <p:cNvPr id="30729" name="Oval 9"/>
          <p:cNvSpPr>
            <a:spLocks noChangeArrowheads="1"/>
          </p:cNvSpPr>
          <p:nvPr/>
        </p:nvSpPr>
        <p:spPr bwMode="white">
          <a:xfrm>
            <a:off x="3822700" y="5708650"/>
            <a:ext cx="203200" cy="254000"/>
          </a:xfrm>
          <a:prstGeom prst="ellipse">
            <a:avLst/>
          </a:prstGeom>
          <a:solidFill>
            <a:srgbClr val="014BC3"/>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endParaRPr lang="nl-NL"/>
          </a:p>
        </p:txBody>
      </p:sp>
      <p:sp>
        <p:nvSpPr>
          <p:cNvPr id="30730" name="Oval 10"/>
          <p:cNvSpPr>
            <a:spLocks noChangeArrowheads="1"/>
          </p:cNvSpPr>
          <p:nvPr/>
        </p:nvSpPr>
        <p:spPr bwMode="white">
          <a:xfrm>
            <a:off x="5060950" y="5715000"/>
            <a:ext cx="203200" cy="254000"/>
          </a:xfrm>
          <a:prstGeom prst="ellipse">
            <a:avLst/>
          </a:prstGeom>
          <a:solidFill>
            <a:srgbClr val="014BC3"/>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endParaRPr lang="nl-NL"/>
          </a:p>
        </p:txBody>
      </p:sp>
      <p:sp>
        <p:nvSpPr>
          <p:cNvPr id="30731" name="Oval 11"/>
          <p:cNvSpPr>
            <a:spLocks noChangeArrowheads="1"/>
          </p:cNvSpPr>
          <p:nvPr/>
        </p:nvSpPr>
        <p:spPr bwMode="white">
          <a:xfrm>
            <a:off x="5162550" y="5664200"/>
            <a:ext cx="203200" cy="254000"/>
          </a:xfrm>
          <a:prstGeom prst="ellipse">
            <a:avLst/>
          </a:prstGeom>
          <a:solidFill>
            <a:srgbClr val="014BC3"/>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endParaRPr lang="nl-NL"/>
          </a:p>
        </p:txBody>
      </p:sp>
      <p:sp>
        <p:nvSpPr>
          <p:cNvPr id="30732" name="Text Box 12"/>
          <p:cNvSpPr txBox="1">
            <a:spLocks noChangeArrowheads="1"/>
          </p:cNvSpPr>
          <p:nvPr/>
        </p:nvSpPr>
        <p:spPr bwMode="auto">
          <a:xfrm>
            <a:off x="3940175" y="6107113"/>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0066"/>
                </a:solidFill>
              </a:rPr>
              <a:t>Bone</a:t>
            </a:r>
          </a:p>
        </p:txBody>
      </p:sp>
      <p:sp>
        <p:nvSpPr>
          <p:cNvPr id="30733" name="Text Box 13"/>
          <p:cNvSpPr txBox="1">
            <a:spLocks noChangeArrowheads="1"/>
          </p:cNvSpPr>
          <p:nvPr/>
        </p:nvSpPr>
        <p:spPr bwMode="auto">
          <a:xfrm>
            <a:off x="1731963" y="5876925"/>
            <a:ext cx="1285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66"/>
                </a:solidFill>
              </a:rPr>
              <a:t>Osteoblast </a:t>
            </a:r>
          </a:p>
          <a:p>
            <a:pPr eaLnBrk="1" hangingPunct="1"/>
            <a:r>
              <a:rPr lang="en-US" sz="1600">
                <a:solidFill>
                  <a:srgbClr val="000066"/>
                </a:solidFill>
              </a:rPr>
              <a:t>Lineage</a:t>
            </a:r>
          </a:p>
        </p:txBody>
      </p:sp>
      <p:grpSp>
        <p:nvGrpSpPr>
          <p:cNvPr id="30734" name="Group 14"/>
          <p:cNvGrpSpPr>
            <a:grpSpLocks/>
          </p:cNvGrpSpPr>
          <p:nvPr/>
        </p:nvGrpSpPr>
        <p:grpSpPr bwMode="auto">
          <a:xfrm rot="-305110">
            <a:off x="1479550" y="5499100"/>
            <a:ext cx="1671638" cy="534988"/>
            <a:chOff x="1380" y="2854"/>
            <a:chExt cx="1053" cy="337"/>
          </a:xfrm>
        </p:grpSpPr>
        <p:pic>
          <p:nvPicPr>
            <p:cNvPr id="30796" name="Picture 15" descr="Osteobla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23030">
              <a:off x="2129" y="2908"/>
              <a:ext cx="30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7" name="Picture 16" descr="Osteobla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23030">
              <a:off x="1878" y="2890"/>
              <a:ext cx="30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8" name="Picture 17" descr="Osteobla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98177">
              <a:off x="1626" y="2866"/>
              <a:ext cx="30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9" name="Picture 18" descr="Osteobla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23030">
              <a:off x="1380" y="2854"/>
              <a:ext cx="30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35" name="Picture 19" descr="Ra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59948">
            <a:off x="6161088" y="4818063"/>
            <a:ext cx="522287" cy="515937"/>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20" descr="Ra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75739">
            <a:off x="6575425" y="5000625"/>
            <a:ext cx="522288" cy="515938"/>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21" descr="Ra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387441">
            <a:off x="5716588" y="4937125"/>
            <a:ext cx="522288" cy="515937"/>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22" descr="Osteoclast-2"/>
          <p:cNvPicPr>
            <a:picLocks noChangeAspect="1"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rot="2152436">
            <a:off x="3903663" y="5370513"/>
            <a:ext cx="145891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23" descr="Ran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56795">
            <a:off x="3933825" y="5359400"/>
            <a:ext cx="498475" cy="504825"/>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24" descr="Ra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94063">
            <a:off x="4851400" y="5324475"/>
            <a:ext cx="482600" cy="479425"/>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25" descr="Ra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59948">
            <a:off x="4398963" y="5199063"/>
            <a:ext cx="522287" cy="515937"/>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2" name="AutoShape 26"/>
          <p:cNvSpPr>
            <a:spLocks noChangeArrowheads="1"/>
          </p:cNvSpPr>
          <p:nvPr/>
        </p:nvSpPr>
        <p:spPr bwMode="auto">
          <a:xfrm>
            <a:off x="2882900" y="4911725"/>
            <a:ext cx="520700" cy="5969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folHlink"/>
          </a:solidFill>
          <a:ln w="12700">
            <a:solidFill>
              <a:schemeClr val="tx1"/>
            </a:solidFill>
            <a:miter lim="800000"/>
            <a:headEnd/>
            <a:tailEnd/>
          </a:ln>
        </p:spPr>
        <p:txBody>
          <a:bodyPr wrap="none" anchor="ctr"/>
          <a:lstStyle/>
          <a:p>
            <a:endParaRPr lang="en-GB"/>
          </a:p>
        </p:txBody>
      </p:sp>
      <p:sp>
        <p:nvSpPr>
          <p:cNvPr id="30743" name="AutoShape 27"/>
          <p:cNvSpPr>
            <a:spLocks noChangeArrowheads="1"/>
          </p:cNvSpPr>
          <p:nvPr/>
        </p:nvSpPr>
        <p:spPr bwMode="auto">
          <a:xfrm>
            <a:off x="5172075" y="3340100"/>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endParaRPr lang="nl-NL"/>
          </a:p>
        </p:txBody>
      </p:sp>
      <p:sp>
        <p:nvSpPr>
          <p:cNvPr id="30744" name="AutoShape 28"/>
          <p:cNvSpPr>
            <a:spLocks noChangeArrowheads="1"/>
          </p:cNvSpPr>
          <p:nvPr/>
        </p:nvSpPr>
        <p:spPr bwMode="auto">
          <a:xfrm>
            <a:off x="4473575" y="4603750"/>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endParaRPr lang="nl-NL"/>
          </a:p>
        </p:txBody>
      </p:sp>
      <p:sp>
        <p:nvSpPr>
          <p:cNvPr id="30745" name="Text Box 29"/>
          <p:cNvSpPr txBox="1">
            <a:spLocks noChangeArrowheads="1"/>
          </p:cNvSpPr>
          <p:nvPr/>
        </p:nvSpPr>
        <p:spPr bwMode="auto">
          <a:xfrm>
            <a:off x="7058025" y="4943475"/>
            <a:ext cx="15192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solidFill>
                  <a:srgbClr val="00FF00"/>
                </a:solidFill>
              </a:rPr>
              <a:t>Inactive</a:t>
            </a:r>
          </a:p>
          <a:p>
            <a:pPr algn="l" eaLnBrk="1" hangingPunct="1"/>
            <a:r>
              <a:rPr lang="en-US" sz="1600">
                <a:solidFill>
                  <a:srgbClr val="00FF00"/>
                </a:solidFill>
              </a:rPr>
              <a:t>Osteoclast</a:t>
            </a:r>
          </a:p>
        </p:txBody>
      </p:sp>
      <p:sp>
        <p:nvSpPr>
          <p:cNvPr id="30746" name="Text Box 30"/>
          <p:cNvSpPr txBox="1">
            <a:spLocks noChangeArrowheads="1"/>
          </p:cNvSpPr>
          <p:nvPr/>
        </p:nvSpPr>
        <p:spPr bwMode="auto">
          <a:xfrm>
            <a:off x="6784975" y="226695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solidFill>
                  <a:srgbClr val="00FF00"/>
                </a:solidFill>
              </a:rPr>
              <a:t>CFU-M</a:t>
            </a:r>
          </a:p>
        </p:txBody>
      </p:sp>
      <p:sp>
        <p:nvSpPr>
          <p:cNvPr id="30747" name="Text Box 31"/>
          <p:cNvSpPr txBox="1">
            <a:spLocks noChangeArrowheads="1"/>
          </p:cNvSpPr>
          <p:nvPr/>
        </p:nvSpPr>
        <p:spPr bwMode="auto">
          <a:xfrm>
            <a:off x="6784975" y="2874963"/>
            <a:ext cx="1301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solidFill>
                  <a:srgbClr val="00FF00"/>
                </a:solidFill>
              </a:rPr>
              <a:t>Pre-Fusion </a:t>
            </a:r>
          </a:p>
          <a:p>
            <a:pPr algn="l" eaLnBrk="1" hangingPunct="1"/>
            <a:r>
              <a:rPr lang="en-US" sz="1600">
                <a:solidFill>
                  <a:srgbClr val="00FF00"/>
                </a:solidFill>
              </a:rPr>
              <a:t>Osteoclast</a:t>
            </a:r>
          </a:p>
        </p:txBody>
      </p:sp>
      <p:sp>
        <p:nvSpPr>
          <p:cNvPr id="30748" name="Text Box 32"/>
          <p:cNvSpPr txBox="1">
            <a:spLocks noChangeArrowheads="1"/>
          </p:cNvSpPr>
          <p:nvPr/>
        </p:nvSpPr>
        <p:spPr bwMode="auto">
          <a:xfrm>
            <a:off x="6784975" y="3857625"/>
            <a:ext cx="16081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solidFill>
                  <a:srgbClr val="00FF00"/>
                </a:solidFill>
              </a:rPr>
              <a:t>Multinucleated</a:t>
            </a:r>
          </a:p>
          <a:p>
            <a:pPr algn="l" eaLnBrk="1" hangingPunct="1"/>
            <a:r>
              <a:rPr lang="en-US" sz="1600">
                <a:solidFill>
                  <a:srgbClr val="00FF00"/>
                </a:solidFill>
              </a:rPr>
              <a:t>Osteoclast</a:t>
            </a:r>
          </a:p>
        </p:txBody>
      </p:sp>
      <p:grpSp>
        <p:nvGrpSpPr>
          <p:cNvPr id="30749" name="Group 33"/>
          <p:cNvGrpSpPr>
            <a:grpSpLocks/>
          </p:cNvGrpSpPr>
          <p:nvPr/>
        </p:nvGrpSpPr>
        <p:grpSpPr bwMode="auto">
          <a:xfrm>
            <a:off x="6257925" y="2287588"/>
            <a:ext cx="254000" cy="273050"/>
            <a:chOff x="3981" y="351"/>
            <a:chExt cx="178" cy="192"/>
          </a:xfrm>
        </p:grpSpPr>
        <p:sp>
          <p:nvSpPr>
            <p:cNvPr id="30794" name="Oval 34"/>
            <p:cNvSpPr>
              <a:spLocks noChangeArrowheads="1"/>
            </p:cNvSpPr>
            <p:nvPr/>
          </p:nvSpPr>
          <p:spPr bwMode="auto">
            <a:xfrm>
              <a:off x="3981" y="351"/>
              <a:ext cx="178" cy="192"/>
            </a:xfrm>
            <a:prstGeom prst="ellipse">
              <a:avLst/>
            </a:prstGeom>
            <a:gradFill rotWithShape="0">
              <a:gsLst>
                <a:gs pos="0">
                  <a:srgbClr val="FF99FF"/>
                </a:gs>
                <a:gs pos="100000">
                  <a:srgbClr val="DC84DC"/>
                </a:gs>
              </a:gsLst>
              <a:path path="shape">
                <a:fillToRect l="50000" t="50000" r="50000" b="50000"/>
              </a:path>
            </a:gradFill>
            <a:ln w="9525" algn="ctr">
              <a:solidFill>
                <a:schemeClr val="bg2"/>
              </a:solidFill>
              <a:round/>
              <a:headEnd/>
              <a:tailEnd/>
            </a:ln>
          </p:spPr>
          <p:txBody>
            <a:bodyPr wrap="none" anchor="ctr"/>
            <a:lstStyle/>
            <a:p>
              <a:endParaRPr lang="nl-NL"/>
            </a:p>
          </p:txBody>
        </p:sp>
        <p:sp>
          <p:nvSpPr>
            <p:cNvPr id="30795" name="Oval 35"/>
            <p:cNvSpPr>
              <a:spLocks noChangeArrowheads="1"/>
            </p:cNvSpPr>
            <p:nvPr/>
          </p:nvSpPr>
          <p:spPr bwMode="auto">
            <a:xfrm>
              <a:off x="4018" y="424"/>
              <a:ext cx="79" cy="46"/>
            </a:xfrm>
            <a:prstGeom prst="ellipse">
              <a:avLst/>
            </a:prstGeom>
            <a:gradFill rotWithShape="0">
              <a:gsLst>
                <a:gs pos="0">
                  <a:srgbClr val="FF99FF"/>
                </a:gs>
                <a:gs pos="100000">
                  <a:srgbClr val="DC84DC"/>
                </a:gs>
              </a:gsLst>
              <a:path path="shape">
                <a:fillToRect l="50000" t="50000" r="50000" b="50000"/>
              </a:path>
            </a:gradFill>
            <a:ln w="9525" algn="ctr">
              <a:solidFill>
                <a:schemeClr val="bg2"/>
              </a:solidFill>
              <a:round/>
              <a:headEnd/>
              <a:tailEnd/>
            </a:ln>
          </p:spPr>
          <p:txBody>
            <a:bodyPr wrap="none" anchor="ctr"/>
            <a:lstStyle/>
            <a:p>
              <a:endParaRPr lang="nl-NL"/>
            </a:p>
          </p:txBody>
        </p:sp>
      </p:grpSp>
      <p:sp>
        <p:nvSpPr>
          <p:cNvPr id="30750" name="Oval 36"/>
          <p:cNvSpPr>
            <a:spLocks noChangeArrowheads="1"/>
          </p:cNvSpPr>
          <p:nvPr/>
        </p:nvSpPr>
        <p:spPr bwMode="auto">
          <a:xfrm>
            <a:off x="6213475" y="2882900"/>
            <a:ext cx="330200" cy="409575"/>
          </a:xfrm>
          <a:prstGeom prst="ellipse">
            <a:avLst/>
          </a:prstGeom>
          <a:gradFill rotWithShape="0">
            <a:gsLst>
              <a:gs pos="0">
                <a:srgbClr val="FF99FF"/>
              </a:gs>
              <a:gs pos="100000">
                <a:srgbClr val="DC84DC"/>
              </a:gs>
            </a:gsLst>
            <a:path path="shape">
              <a:fillToRect l="50000" t="50000" r="50000" b="50000"/>
            </a:path>
          </a:gradFill>
          <a:ln w="9525">
            <a:solidFill>
              <a:schemeClr val="bg2"/>
            </a:solidFill>
            <a:round/>
            <a:headEnd/>
            <a:tailEnd/>
          </a:ln>
        </p:spPr>
        <p:txBody>
          <a:bodyPr wrap="none" anchor="ctr"/>
          <a:lstStyle/>
          <a:p>
            <a:endParaRPr lang="nl-NL"/>
          </a:p>
        </p:txBody>
      </p:sp>
      <p:sp>
        <p:nvSpPr>
          <p:cNvPr id="30751" name="Oval 37"/>
          <p:cNvSpPr>
            <a:spLocks noChangeArrowheads="1"/>
          </p:cNvSpPr>
          <p:nvPr/>
        </p:nvSpPr>
        <p:spPr bwMode="auto">
          <a:xfrm>
            <a:off x="6332538" y="3021013"/>
            <a:ext cx="147637" cy="95250"/>
          </a:xfrm>
          <a:prstGeom prst="ellipse">
            <a:avLst/>
          </a:prstGeom>
          <a:solidFill>
            <a:srgbClr val="969696"/>
          </a:solidFill>
          <a:ln w="9525">
            <a:solidFill>
              <a:schemeClr val="bg2"/>
            </a:solidFill>
            <a:round/>
            <a:headEnd/>
            <a:tailEnd/>
          </a:ln>
        </p:spPr>
        <p:txBody>
          <a:bodyPr wrap="none" anchor="ctr"/>
          <a:lstStyle/>
          <a:p>
            <a:endParaRPr lang="nl-NL"/>
          </a:p>
        </p:txBody>
      </p:sp>
      <p:sp>
        <p:nvSpPr>
          <p:cNvPr id="30752" name="Oval 38"/>
          <p:cNvSpPr>
            <a:spLocks noChangeArrowheads="1"/>
          </p:cNvSpPr>
          <p:nvPr/>
        </p:nvSpPr>
        <p:spPr bwMode="auto">
          <a:xfrm>
            <a:off x="6115050" y="3867150"/>
            <a:ext cx="508000" cy="517525"/>
          </a:xfrm>
          <a:prstGeom prst="ellipse">
            <a:avLst/>
          </a:prstGeom>
          <a:gradFill rotWithShape="0">
            <a:gsLst>
              <a:gs pos="0">
                <a:srgbClr val="FF66FF"/>
              </a:gs>
              <a:gs pos="100000">
                <a:srgbClr val="C24EC2"/>
              </a:gs>
            </a:gsLst>
            <a:path path="shape">
              <a:fillToRect l="50000" t="50000" r="50000" b="50000"/>
            </a:path>
          </a:gradFill>
          <a:ln w="9525">
            <a:solidFill>
              <a:schemeClr val="bg2"/>
            </a:solidFill>
            <a:round/>
            <a:headEnd/>
            <a:tailEnd/>
          </a:ln>
        </p:spPr>
        <p:txBody>
          <a:bodyPr wrap="none" anchor="ctr"/>
          <a:lstStyle/>
          <a:p>
            <a:endParaRPr lang="nl-NL"/>
          </a:p>
        </p:txBody>
      </p:sp>
      <p:sp>
        <p:nvSpPr>
          <p:cNvPr id="30753" name="Oval 39"/>
          <p:cNvSpPr>
            <a:spLocks noChangeArrowheads="1"/>
          </p:cNvSpPr>
          <p:nvPr/>
        </p:nvSpPr>
        <p:spPr bwMode="auto">
          <a:xfrm>
            <a:off x="6289675" y="3967163"/>
            <a:ext cx="109538" cy="63500"/>
          </a:xfrm>
          <a:prstGeom prst="ellipse">
            <a:avLst/>
          </a:prstGeom>
          <a:solidFill>
            <a:srgbClr val="CC66FF"/>
          </a:solidFill>
          <a:ln w="9525">
            <a:solidFill>
              <a:schemeClr val="bg2"/>
            </a:solidFill>
            <a:round/>
            <a:headEnd/>
            <a:tailEnd/>
          </a:ln>
        </p:spPr>
        <p:txBody>
          <a:bodyPr wrap="none" anchor="ctr"/>
          <a:lstStyle/>
          <a:p>
            <a:endParaRPr lang="nl-NL"/>
          </a:p>
        </p:txBody>
      </p:sp>
      <p:sp>
        <p:nvSpPr>
          <p:cNvPr id="30754" name="Oval 40"/>
          <p:cNvSpPr>
            <a:spLocks noChangeArrowheads="1"/>
          </p:cNvSpPr>
          <p:nvPr/>
        </p:nvSpPr>
        <p:spPr bwMode="auto">
          <a:xfrm>
            <a:off x="6383338" y="4143375"/>
            <a:ext cx="111125" cy="68263"/>
          </a:xfrm>
          <a:prstGeom prst="ellipse">
            <a:avLst/>
          </a:prstGeom>
          <a:solidFill>
            <a:srgbClr val="CC66FF"/>
          </a:solidFill>
          <a:ln w="9525">
            <a:solidFill>
              <a:schemeClr val="bg2"/>
            </a:solidFill>
            <a:round/>
            <a:headEnd/>
            <a:tailEnd/>
          </a:ln>
        </p:spPr>
        <p:txBody>
          <a:bodyPr wrap="none" anchor="ctr"/>
          <a:lstStyle/>
          <a:p>
            <a:endParaRPr lang="nl-NL"/>
          </a:p>
        </p:txBody>
      </p:sp>
      <p:sp>
        <p:nvSpPr>
          <p:cNvPr id="30755" name="Oval 41"/>
          <p:cNvSpPr>
            <a:spLocks noChangeArrowheads="1"/>
          </p:cNvSpPr>
          <p:nvPr/>
        </p:nvSpPr>
        <p:spPr bwMode="auto">
          <a:xfrm>
            <a:off x="6335713" y="4279900"/>
            <a:ext cx="111125" cy="63500"/>
          </a:xfrm>
          <a:prstGeom prst="ellipse">
            <a:avLst/>
          </a:prstGeom>
          <a:solidFill>
            <a:srgbClr val="CC66FF"/>
          </a:solidFill>
          <a:ln w="9525">
            <a:solidFill>
              <a:schemeClr val="bg2"/>
            </a:solidFill>
            <a:round/>
            <a:headEnd/>
            <a:tailEnd/>
          </a:ln>
        </p:spPr>
        <p:txBody>
          <a:bodyPr wrap="none" anchor="ctr"/>
          <a:lstStyle/>
          <a:p>
            <a:endParaRPr lang="nl-NL"/>
          </a:p>
        </p:txBody>
      </p:sp>
      <p:sp>
        <p:nvSpPr>
          <p:cNvPr id="30756" name="Oval 42"/>
          <p:cNvSpPr>
            <a:spLocks noChangeArrowheads="1"/>
          </p:cNvSpPr>
          <p:nvPr/>
        </p:nvSpPr>
        <p:spPr bwMode="auto">
          <a:xfrm>
            <a:off x="6256338" y="4086225"/>
            <a:ext cx="112712" cy="63500"/>
          </a:xfrm>
          <a:prstGeom prst="ellipse">
            <a:avLst/>
          </a:prstGeom>
          <a:solidFill>
            <a:srgbClr val="CC66FF"/>
          </a:solidFill>
          <a:ln w="9525">
            <a:solidFill>
              <a:schemeClr val="bg2"/>
            </a:solidFill>
            <a:round/>
            <a:headEnd/>
            <a:tailEnd/>
          </a:ln>
        </p:spPr>
        <p:txBody>
          <a:bodyPr wrap="none" anchor="ctr"/>
          <a:lstStyle/>
          <a:p>
            <a:endParaRPr lang="nl-NL"/>
          </a:p>
        </p:txBody>
      </p:sp>
      <p:sp>
        <p:nvSpPr>
          <p:cNvPr id="30757" name="Oval 43"/>
          <p:cNvSpPr>
            <a:spLocks noChangeArrowheads="1"/>
          </p:cNvSpPr>
          <p:nvPr/>
        </p:nvSpPr>
        <p:spPr bwMode="auto">
          <a:xfrm>
            <a:off x="6413500" y="4021138"/>
            <a:ext cx="112713" cy="65087"/>
          </a:xfrm>
          <a:prstGeom prst="ellipse">
            <a:avLst/>
          </a:prstGeom>
          <a:solidFill>
            <a:srgbClr val="CC66FF"/>
          </a:solidFill>
          <a:ln w="9525">
            <a:solidFill>
              <a:schemeClr val="bg2"/>
            </a:solidFill>
            <a:round/>
            <a:headEnd/>
            <a:tailEnd/>
          </a:ln>
        </p:spPr>
        <p:txBody>
          <a:bodyPr wrap="none" anchor="ctr"/>
          <a:lstStyle/>
          <a:p>
            <a:endParaRPr lang="nl-NL"/>
          </a:p>
        </p:txBody>
      </p:sp>
      <p:sp>
        <p:nvSpPr>
          <p:cNvPr id="30758" name="AutoShape 44"/>
          <p:cNvSpPr>
            <a:spLocks noChangeAspect="1" noChangeArrowheads="1"/>
          </p:cNvSpPr>
          <p:nvPr/>
        </p:nvSpPr>
        <p:spPr bwMode="auto">
          <a:xfrm>
            <a:off x="6238875" y="3338513"/>
            <a:ext cx="279400" cy="500062"/>
          </a:xfrm>
          <a:prstGeom prst="downArrow">
            <a:avLst>
              <a:gd name="adj1" fmla="val 50000"/>
              <a:gd name="adj2" fmla="val 92123"/>
            </a:avLst>
          </a:prstGeom>
          <a:solidFill>
            <a:srgbClr val="000000"/>
          </a:solidFill>
          <a:ln w="12700">
            <a:solidFill>
              <a:schemeClr val="tx1"/>
            </a:solidFill>
            <a:miter lim="800000"/>
            <a:headEnd type="none" w="sm" len="sm"/>
            <a:tailEnd type="none" w="sm" len="sm"/>
          </a:ln>
        </p:spPr>
        <p:txBody>
          <a:bodyPr wrap="none" anchor="ctr"/>
          <a:lstStyle/>
          <a:p>
            <a:endParaRPr lang="nl-NL"/>
          </a:p>
        </p:txBody>
      </p:sp>
      <p:sp>
        <p:nvSpPr>
          <p:cNvPr id="30759" name="AutoShape 45"/>
          <p:cNvSpPr>
            <a:spLocks noChangeArrowheads="1"/>
          </p:cNvSpPr>
          <p:nvPr/>
        </p:nvSpPr>
        <p:spPr bwMode="auto">
          <a:xfrm>
            <a:off x="6303963" y="2586038"/>
            <a:ext cx="152400" cy="273050"/>
          </a:xfrm>
          <a:prstGeom prst="downArrow">
            <a:avLst>
              <a:gd name="adj1" fmla="val 50000"/>
              <a:gd name="adj2" fmla="val 92221"/>
            </a:avLst>
          </a:prstGeom>
          <a:solidFill>
            <a:srgbClr val="000000"/>
          </a:solidFill>
          <a:ln w="12700">
            <a:solidFill>
              <a:schemeClr val="tx1"/>
            </a:solidFill>
            <a:miter lim="800000"/>
            <a:headEnd type="none" w="sm" len="sm"/>
            <a:tailEnd type="none" w="sm" len="sm"/>
          </a:ln>
        </p:spPr>
        <p:txBody>
          <a:bodyPr wrap="none" anchor="ctr"/>
          <a:lstStyle/>
          <a:p>
            <a:endParaRPr lang="nl-NL"/>
          </a:p>
        </p:txBody>
      </p:sp>
      <p:sp>
        <p:nvSpPr>
          <p:cNvPr id="30760" name="AutoShape 46"/>
          <p:cNvSpPr>
            <a:spLocks noChangeAspect="1" noChangeArrowheads="1"/>
          </p:cNvSpPr>
          <p:nvPr/>
        </p:nvSpPr>
        <p:spPr bwMode="auto">
          <a:xfrm>
            <a:off x="6242050" y="4468813"/>
            <a:ext cx="277813" cy="501650"/>
          </a:xfrm>
          <a:prstGeom prst="downArrow">
            <a:avLst>
              <a:gd name="adj1" fmla="val 50000"/>
              <a:gd name="adj2" fmla="val 92944"/>
            </a:avLst>
          </a:prstGeom>
          <a:solidFill>
            <a:srgbClr val="000000"/>
          </a:solidFill>
          <a:ln w="12700">
            <a:solidFill>
              <a:schemeClr val="tx1"/>
            </a:solidFill>
            <a:miter lim="800000"/>
            <a:headEnd type="none" w="sm" len="sm"/>
            <a:tailEnd type="none" w="sm" len="sm"/>
          </a:ln>
        </p:spPr>
        <p:txBody>
          <a:bodyPr wrap="none" anchor="ctr"/>
          <a:lstStyle/>
          <a:p>
            <a:endParaRPr lang="nl-NL"/>
          </a:p>
        </p:txBody>
      </p:sp>
      <p:pic>
        <p:nvPicPr>
          <p:cNvPr id="30761" name="Picture 47" descr="Ran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248262">
            <a:off x="5902325" y="2940050"/>
            <a:ext cx="409575" cy="404813"/>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2" name="Text Box 48"/>
          <p:cNvSpPr txBox="1">
            <a:spLocks noChangeArrowheads="1"/>
          </p:cNvSpPr>
          <p:nvPr/>
        </p:nvSpPr>
        <p:spPr bwMode="auto">
          <a:xfrm>
            <a:off x="7848600" y="5922963"/>
            <a:ext cx="12446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spcBef>
                <a:spcPct val="20000"/>
              </a:spcBef>
            </a:pPr>
            <a:r>
              <a:rPr lang="en-US" sz="1000">
                <a:solidFill>
                  <a:srgbClr val="FF9900"/>
                </a:solidFill>
              </a:rPr>
              <a:t>CFU-M = colony forming unit macrophage</a:t>
            </a:r>
          </a:p>
        </p:txBody>
      </p:sp>
      <p:sp>
        <p:nvSpPr>
          <p:cNvPr id="30763" name="AutoShape 49"/>
          <p:cNvSpPr>
            <a:spLocks noChangeAspect="1" noChangeArrowheads="1"/>
          </p:cNvSpPr>
          <p:nvPr/>
        </p:nvSpPr>
        <p:spPr bwMode="ltGray">
          <a:xfrm>
            <a:off x="6188075" y="3343275"/>
            <a:ext cx="377825" cy="3587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12700">
            <a:solidFill>
              <a:schemeClr val="bg2"/>
            </a:solidFill>
            <a:miter lim="800000"/>
            <a:headEnd type="none" w="sm" len="sm"/>
            <a:tailEnd type="none" w="sm" len="sm"/>
          </a:ln>
        </p:spPr>
        <p:txBody>
          <a:bodyPr wrap="none" anchor="ctr"/>
          <a:lstStyle/>
          <a:p>
            <a:endParaRPr lang="en-GB"/>
          </a:p>
        </p:txBody>
      </p:sp>
      <p:sp>
        <p:nvSpPr>
          <p:cNvPr id="30764" name="AutoShape 50"/>
          <p:cNvSpPr>
            <a:spLocks noChangeAspect="1" noChangeArrowheads="1"/>
          </p:cNvSpPr>
          <p:nvPr/>
        </p:nvSpPr>
        <p:spPr bwMode="ltGray">
          <a:xfrm>
            <a:off x="6191250" y="4487863"/>
            <a:ext cx="376238" cy="3587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12700">
            <a:solidFill>
              <a:schemeClr val="bg2"/>
            </a:solidFill>
            <a:miter lim="800000"/>
            <a:headEnd type="none" w="sm" len="sm"/>
            <a:tailEnd type="none" w="sm" len="sm"/>
          </a:ln>
        </p:spPr>
        <p:txBody>
          <a:bodyPr wrap="none" anchor="ctr"/>
          <a:lstStyle/>
          <a:p>
            <a:endParaRPr lang="en-GB"/>
          </a:p>
        </p:txBody>
      </p:sp>
      <p:sp>
        <p:nvSpPr>
          <p:cNvPr id="30765" name="AutoShape 51"/>
          <p:cNvSpPr>
            <a:spLocks noChangeArrowheads="1"/>
          </p:cNvSpPr>
          <p:nvPr/>
        </p:nvSpPr>
        <p:spPr bwMode="auto">
          <a:xfrm rot="10817920" flipH="1">
            <a:off x="508000" y="4768850"/>
            <a:ext cx="614363" cy="10747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240 h 21600"/>
              <a:gd name="T14" fmla="*/ 18938 w 21600"/>
              <a:gd name="T15" fmla="*/ 8918 h 21600"/>
            </a:gdLst>
            <a:ahLst/>
            <a:cxnLst>
              <a:cxn ang="T8">
                <a:pos x="T0" y="T1"/>
              </a:cxn>
              <a:cxn ang="T9">
                <a:pos x="T2" y="T3"/>
              </a:cxn>
              <a:cxn ang="T10">
                <a:pos x="T4" y="T5"/>
              </a:cxn>
              <a:cxn ang="T11">
                <a:pos x="T6" y="T7"/>
              </a:cxn>
            </a:cxnLst>
            <a:rect l="T12" t="T13" r="T14" b="T15"/>
            <a:pathLst>
              <a:path w="21600" h="21600">
                <a:moveTo>
                  <a:pt x="21600" y="6079"/>
                </a:moveTo>
                <a:lnTo>
                  <a:pt x="15901" y="0"/>
                </a:lnTo>
                <a:lnTo>
                  <a:pt x="15901" y="3240"/>
                </a:lnTo>
                <a:lnTo>
                  <a:pt x="12427" y="3240"/>
                </a:lnTo>
                <a:cubicBezTo>
                  <a:pt x="5564" y="3240"/>
                  <a:pt x="0" y="7233"/>
                  <a:pt x="0" y="12158"/>
                </a:cubicBezTo>
                <a:lnTo>
                  <a:pt x="0" y="21600"/>
                </a:lnTo>
                <a:lnTo>
                  <a:pt x="5804" y="21600"/>
                </a:lnTo>
                <a:lnTo>
                  <a:pt x="5804" y="12158"/>
                </a:lnTo>
                <a:cubicBezTo>
                  <a:pt x="5804" y="10369"/>
                  <a:pt x="8769" y="8918"/>
                  <a:pt x="12427" y="8918"/>
                </a:cubicBezTo>
                <a:lnTo>
                  <a:pt x="15901" y="8918"/>
                </a:lnTo>
                <a:lnTo>
                  <a:pt x="15901" y="12158"/>
                </a:lnTo>
                <a:lnTo>
                  <a:pt x="21600" y="6079"/>
                </a:lnTo>
                <a:close/>
              </a:path>
            </a:pathLst>
          </a:custGeom>
          <a:solidFill>
            <a:schemeClr val="folHlink"/>
          </a:solidFill>
          <a:ln w="12700">
            <a:solidFill>
              <a:schemeClr val="tx1"/>
            </a:solidFill>
            <a:miter lim="800000"/>
            <a:headEnd type="none" w="sm" len="sm"/>
            <a:tailEnd type="none" w="sm" len="sm"/>
          </a:ln>
        </p:spPr>
        <p:txBody>
          <a:bodyPr wrap="none" anchor="ctr"/>
          <a:lstStyle/>
          <a:p>
            <a:endParaRPr lang="en-GB"/>
          </a:p>
        </p:txBody>
      </p:sp>
      <p:sp>
        <p:nvSpPr>
          <p:cNvPr id="30766" name="Text Box 52"/>
          <p:cNvSpPr txBox="1">
            <a:spLocks noChangeArrowheads="1"/>
          </p:cNvSpPr>
          <p:nvPr/>
        </p:nvSpPr>
        <p:spPr bwMode="auto">
          <a:xfrm>
            <a:off x="180975" y="386397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1600">
                <a:solidFill>
                  <a:srgbClr val="00FF00"/>
                </a:solidFill>
              </a:rPr>
              <a:t>Growth Factors Hormones</a:t>
            </a:r>
            <a:br>
              <a:rPr lang="en-US" sz="1600">
                <a:solidFill>
                  <a:srgbClr val="00FF00"/>
                </a:solidFill>
              </a:rPr>
            </a:br>
            <a:r>
              <a:rPr lang="en-US" sz="1600">
                <a:solidFill>
                  <a:srgbClr val="00FF00"/>
                </a:solidFill>
              </a:rPr>
              <a:t>Cytokines</a:t>
            </a:r>
          </a:p>
        </p:txBody>
      </p:sp>
      <p:sp>
        <p:nvSpPr>
          <p:cNvPr id="30767" name="Text Box 53"/>
          <p:cNvSpPr txBox="1">
            <a:spLocks noChangeArrowheads="1"/>
          </p:cNvSpPr>
          <p:nvPr/>
        </p:nvSpPr>
        <p:spPr bwMode="auto">
          <a:xfrm>
            <a:off x="628650" y="2541588"/>
            <a:ext cx="719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1400"/>
              <a:t>RANK</a:t>
            </a:r>
          </a:p>
        </p:txBody>
      </p:sp>
      <p:sp>
        <p:nvSpPr>
          <p:cNvPr id="30768" name="Text Box 54"/>
          <p:cNvSpPr txBox="1">
            <a:spLocks noChangeArrowheads="1"/>
          </p:cNvSpPr>
          <p:nvPr/>
        </p:nvSpPr>
        <p:spPr bwMode="auto">
          <a:xfrm>
            <a:off x="628650" y="2263775"/>
            <a:ext cx="933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1400"/>
              <a:t>RANKL</a:t>
            </a:r>
          </a:p>
        </p:txBody>
      </p:sp>
      <p:sp>
        <p:nvSpPr>
          <p:cNvPr id="30769" name="AutoShape 55"/>
          <p:cNvSpPr>
            <a:spLocks noChangeArrowheads="1"/>
          </p:cNvSpPr>
          <p:nvPr/>
        </p:nvSpPr>
        <p:spPr bwMode="auto">
          <a:xfrm>
            <a:off x="377825" y="2279650"/>
            <a:ext cx="295275" cy="257175"/>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endParaRPr lang="nl-NL"/>
          </a:p>
        </p:txBody>
      </p:sp>
      <p:pic>
        <p:nvPicPr>
          <p:cNvPr id="30770" name="Picture 56" descr="Ran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57624">
            <a:off x="358775" y="2513013"/>
            <a:ext cx="341313" cy="346075"/>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1" name="Rectangle 57"/>
          <p:cNvSpPr>
            <a:spLocks noChangeArrowheads="1"/>
          </p:cNvSpPr>
          <p:nvPr/>
        </p:nvSpPr>
        <p:spPr bwMode="auto">
          <a:xfrm>
            <a:off x="304800" y="2227263"/>
            <a:ext cx="1171575" cy="933450"/>
          </a:xfrm>
          <a:prstGeom prst="rect">
            <a:avLst/>
          </a:prstGeom>
          <a:noFill/>
          <a:ln w="127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30772" name="Text Box 58"/>
          <p:cNvSpPr txBox="1">
            <a:spLocks noChangeArrowheads="1"/>
          </p:cNvSpPr>
          <p:nvPr/>
        </p:nvSpPr>
        <p:spPr bwMode="auto">
          <a:xfrm>
            <a:off x="1325563" y="1484313"/>
            <a:ext cx="661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Osteoclast Formation, Function, and Survival Inhibited by OPG</a:t>
            </a:r>
          </a:p>
        </p:txBody>
      </p:sp>
      <p:sp>
        <p:nvSpPr>
          <p:cNvPr id="30773" name="AutoShape 59"/>
          <p:cNvSpPr>
            <a:spLocks noChangeArrowheads="1"/>
          </p:cNvSpPr>
          <p:nvPr/>
        </p:nvSpPr>
        <p:spPr bwMode="auto">
          <a:xfrm>
            <a:off x="5172075" y="3343275"/>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endParaRPr lang="nl-NL"/>
          </a:p>
        </p:txBody>
      </p:sp>
      <p:sp>
        <p:nvSpPr>
          <p:cNvPr id="30774" name="AutoShape 60"/>
          <p:cNvSpPr>
            <a:spLocks noChangeArrowheads="1"/>
          </p:cNvSpPr>
          <p:nvPr/>
        </p:nvSpPr>
        <p:spPr bwMode="auto">
          <a:xfrm>
            <a:off x="3495675" y="4689475"/>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endParaRPr lang="nl-NL"/>
          </a:p>
        </p:txBody>
      </p:sp>
      <p:sp>
        <p:nvSpPr>
          <p:cNvPr id="30775" name="AutoShape 61"/>
          <p:cNvSpPr>
            <a:spLocks noChangeArrowheads="1"/>
          </p:cNvSpPr>
          <p:nvPr/>
        </p:nvSpPr>
        <p:spPr bwMode="auto">
          <a:xfrm>
            <a:off x="4473575" y="4606925"/>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endParaRPr lang="nl-NL"/>
          </a:p>
        </p:txBody>
      </p:sp>
      <p:sp>
        <p:nvSpPr>
          <p:cNvPr id="30776" name="AutoShape 62"/>
          <p:cNvSpPr>
            <a:spLocks noChangeArrowheads="1"/>
          </p:cNvSpPr>
          <p:nvPr/>
        </p:nvSpPr>
        <p:spPr bwMode="auto">
          <a:xfrm>
            <a:off x="3949700" y="5367338"/>
            <a:ext cx="338138" cy="311150"/>
          </a:xfrm>
          <a:prstGeom prst="sun">
            <a:avLst>
              <a:gd name="adj" fmla="val 25000"/>
            </a:avLst>
          </a:prstGeom>
          <a:solidFill>
            <a:srgbClr val="66FFFF"/>
          </a:solidFill>
          <a:ln w="12700">
            <a:solidFill>
              <a:srgbClr val="000000"/>
            </a:solidFill>
            <a:miter lim="800000"/>
            <a:headEnd type="none" w="sm" len="sm"/>
            <a:tailEnd type="none" w="sm" len="sm"/>
          </a:ln>
        </p:spPr>
        <p:txBody>
          <a:bodyPr wrap="none" anchor="ctr"/>
          <a:lstStyle/>
          <a:p>
            <a:endParaRPr lang="nl-NL"/>
          </a:p>
        </p:txBody>
      </p:sp>
      <p:grpSp>
        <p:nvGrpSpPr>
          <p:cNvPr id="30777" name="Group 63"/>
          <p:cNvGrpSpPr>
            <a:grpSpLocks/>
          </p:cNvGrpSpPr>
          <p:nvPr/>
        </p:nvGrpSpPr>
        <p:grpSpPr bwMode="auto">
          <a:xfrm>
            <a:off x="3900488" y="4357688"/>
            <a:ext cx="254000" cy="187325"/>
            <a:chOff x="2400" y="1056"/>
            <a:chExt cx="240" cy="192"/>
          </a:xfrm>
        </p:grpSpPr>
        <p:sp>
          <p:nvSpPr>
            <p:cNvPr id="30792" name="Oval 64"/>
            <p:cNvSpPr>
              <a:spLocks noChangeArrowheads="1"/>
            </p:cNvSpPr>
            <p:nvPr/>
          </p:nvSpPr>
          <p:spPr bwMode="auto">
            <a:xfrm>
              <a:off x="2400" y="1152"/>
              <a:ext cx="240" cy="96"/>
            </a:xfrm>
            <a:prstGeom prst="ellipse">
              <a:avLst/>
            </a:prstGeom>
            <a:solidFill>
              <a:srgbClr val="33CC33"/>
            </a:solidFill>
            <a:ln w="9525">
              <a:solidFill>
                <a:schemeClr val="bg2"/>
              </a:solidFill>
              <a:round/>
              <a:headEnd/>
              <a:tailEnd/>
            </a:ln>
          </p:spPr>
          <p:txBody>
            <a:bodyPr wrap="none" anchor="ctr"/>
            <a:lstStyle/>
            <a:p>
              <a:endParaRPr lang="nl-NL"/>
            </a:p>
          </p:txBody>
        </p:sp>
        <p:sp>
          <p:nvSpPr>
            <p:cNvPr id="30793" name="Oval 65"/>
            <p:cNvSpPr>
              <a:spLocks noChangeArrowheads="1"/>
            </p:cNvSpPr>
            <p:nvPr/>
          </p:nvSpPr>
          <p:spPr bwMode="auto">
            <a:xfrm>
              <a:off x="2400" y="1056"/>
              <a:ext cx="240" cy="96"/>
            </a:xfrm>
            <a:prstGeom prst="ellipse">
              <a:avLst/>
            </a:prstGeom>
            <a:solidFill>
              <a:srgbClr val="33CC33"/>
            </a:solidFill>
            <a:ln w="9525">
              <a:solidFill>
                <a:schemeClr val="bg2"/>
              </a:solidFill>
              <a:round/>
              <a:headEnd/>
              <a:tailEnd/>
            </a:ln>
          </p:spPr>
          <p:txBody>
            <a:bodyPr wrap="none" anchor="ctr"/>
            <a:lstStyle/>
            <a:p>
              <a:endParaRPr lang="nl-NL"/>
            </a:p>
          </p:txBody>
        </p:sp>
      </p:grpSp>
      <p:grpSp>
        <p:nvGrpSpPr>
          <p:cNvPr id="30778" name="Group 66"/>
          <p:cNvGrpSpPr>
            <a:grpSpLocks/>
          </p:cNvGrpSpPr>
          <p:nvPr/>
        </p:nvGrpSpPr>
        <p:grpSpPr bwMode="auto">
          <a:xfrm rot="-732339">
            <a:off x="5395913" y="3352800"/>
            <a:ext cx="247650" cy="204788"/>
            <a:chOff x="2400" y="1056"/>
            <a:chExt cx="240" cy="192"/>
          </a:xfrm>
        </p:grpSpPr>
        <p:sp>
          <p:nvSpPr>
            <p:cNvPr id="30790" name="Oval 67"/>
            <p:cNvSpPr>
              <a:spLocks noChangeArrowheads="1"/>
            </p:cNvSpPr>
            <p:nvPr/>
          </p:nvSpPr>
          <p:spPr bwMode="auto">
            <a:xfrm>
              <a:off x="2400" y="1152"/>
              <a:ext cx="240" cy="96"/>
            </a:xfrm>
            <a:prstGeom prst="ellipse">
              <a:avLst/>
            </a:prstGeom>
            <a:solidFill>
              <a:srgbClr val="33CC33"/>
            </a:solidFill>
            <a:ln w="9525">
              <a:solidFill>
                <a:schemeClr val="bg2"/>
              </a:solidFill>
              <a:round/>
              <a:headEnd/>
              <a:tailEnd/>
            </a:ln>
          </p:spPr>
          <p:txBody>
            <a:bodyPr wrap="none" anchor="ctr"/>
            <a:lstStyle/>
            <a:p>
              <a:endParaRPr lang="nl-NL"/>
            </a:p>
          </p:txBody>
        </p:sp>
        <p:sp>
          <p:nvSpPr>
            <p:cNvPr id="30791" name="Oval 68"/>
            <p:cNvSpPr>
              <a:spLocks noChangeArrowheads="1"/>
            </p:cNvSpPr>
            <p:nvPr/>
          </p:nvSpPr>
          <p:spPr bwMode="auto">
            <a:xfrm>
              <a:off x="2400" y="1056"/>
              <a:ext cx="240" cy="96"/>
            </a:xfrm>
            <a:prstGeom prst="ellipse">
              <a:avLst/>
            </a:prstGeom>
            <a:solidFill>
              <a:srgbClr val="33CC33"/>
            </a:solidFill>
            <a:ln w="9525">
              <a:solidFill>
                <a:schemeClr val="bg2"/>
              </a:solidFill>
              <a:round/>
              <a:headEnd/>
              <a:tailEnd/>
            </a:ln>
          </p:spPr>
          <p:txBody>
            <a:bodyPr wrap="none" anchor="ctr"/>
            <a:lstStyle/>
            <a:p>
              <a:endParaRPr lang="nl-NL"/>
            </a:p>
          </p:txBody>
        </p:sp>
      </p:grpSp>
      <p:grpSp>
        <p:nvGrpSpPr>
          <p:cNvPr id="30779" name="Group 69"/>
          <p:cNvGrpSpPr>
            <a:grpSpLocks/>
          </p:cNvGrpSpPr>
          <p:nvPr/>
        </p:nvGrpSpPr>
        <p:grpSpPr bwMode="auto">
          <a:xfrm rot="956049">
            <a:off x="5334000" y="4438650"/>
            <a:ext cx="261938" cy="174625"/>
            <a:chOff x="2400" y="1056"/>
            <a:chExt cx="240" cy="192"/>
          </a:xfrm>
        </p:grpSpPr>
        <p:sp>
          <p:nvSpPr>
            <p:cNvPr id="30788" name="Oval 70"/>
            <p:cNvSpPr>
              <a:spLocks noChangeArrowheads="1"/>
            </p:cNvSpPr>
            <p:nvPr/>
          </p:nvSpPr>
          <p:spPr bwMode="auto">
            <a:xfrm>
              <a:off x="2400" y="1152"/>
              <a:ext cx="240" cy="96"/>
            </a:xfrm>
            <a:prstGeom prst="ellipse">
              <a:avLst/>
            </a:prstGeom>
            <a:solidFill>
              <a:srgbClr val="33CC33"/>
            </a:solidFill>
            <a:ln w="9525">
              <a:solidFill>
                <a:schemeClr val="bg2"/>
              </a:solidFill>
              <a:round/>
              <a:headEnd/>
              <a:tailEnd/>
            </a:ln>
          </p:spPr>
          <p:txBody>
            <a:bodyPr wrap="none" anchor="ctr"/>
            <a:lstStyle/>
            <a:p>
              <a:endParaRPr lang="nl-NL"/>
            </a:p>
          </p:txBody>
        </p:sp>
        <p:sp>
          <p:nvSpPr>
            <p:cNvPr id="30789" name="Oval 71"/>
            <p:cNvSpPr>
              <a:spLocks noChangeArrowheads="1"/>
            </p:cNvSpPr>
            <p:nvPr/>
          </p:nvSpPr>
          <p:spPr bwMode="auto">
            <a:xfrm>
              <a:off x="2400" y="1056"/>
              <a:ext cx="240" cy="96"/>
            </a:xfrm>
            <a:prstGeom prst="ellipse">
              <a:avLst/>
            </a:prstGeom>
            <a:solidFill>
              <a:srgbClr val="33CC33"/>
            </a:solidFill>
            <a:ln w="9525">
              <a:solidFill>
                <a:schemeClr val="bg2"/>
              </a:solidFill>
              <a:round/>
              <a:headEnd/>
              <a:tailEnd/>
            </a:ln>
          </p:spPr>
          <p:txBody>
            <a:bodyPr wrap="none" anchor="ctr"/>
            <a:lstStyle/>
            <a:p>
              <a:endParaRPr lang="nl-NL"/>
            </a:p>
          </p:txBody>
        </p:sp>
      </p:grpSp>
      <p:sp>
        <p:nvSpPr>
          <p:cNvPr id="30780" name="Rectangle 72"/>
          <p:cNvSpPr>
            <a:spLocks noGrp="1" noChangeArrowheads="1"/>
          </p:cNvSpPr>
          <p:nvPr>
            <p:ph type="title"/>
          </p:nvPr>
        </p:nvSpPr>
        <p:spPr>
          <a:xfrm>
            <a:off x="285750" y="0"/>
            <a:ext cx="8358188" cy="1143000"/>
          </a:xfrm>
        </p:spPr>
        <p:txBody>
          <a:bodyPr/>
          <a:lstStyle/>
          <a:p>
            <a:pPr algn="l"/>
            <a:r>
              <a:rPr lang="en-US" sz="2800" smtClean="0">
                <a:solidFill>
                  <a:srgbClr val="FF9900"/>
                </a:solidFill>
              </a:rPr>
              <a:t>Osteoprotegerin (OPG): the Decoy Receptor of RANKL</a:t>
            </a:r>
          </a:p>
        </p:txBody>
      </p:sp>
      <p:sp>
        <p:nvSpPr>
          <p:cNvPr id="30781" name="AutoShape 73"/>
          <p:cNvSpPr>
            <a:spLocks noChangeArrowheads="1"/>
          </p:cNvSpPr>
          <p:nvPr/>
        </p:nvSpPr>
        <p:spPr bwMode="auto">
          <a:xfrm>
            <a:off x="2882900" y="4911725"/>
            <a:ext cx="520700" cy="5969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folHlink"/>
          </a:solidFill>
          <a:ln w="12700">
            <a:solidFill>
              <a:schemeClr val="tx1"/>
            </a:solidFill>
            <a:miter lim="800000"/>
            <a:headEnd/>
            <a:tailEnd/>
          </a:ln>
        </p:spPr>
        <p:txBody>
          <a:bodyPr wrap="none" anchor="ctr"/>
          <a:lstStyle/>
          <a:p>
            <a:endParaRPr lang="en-GB"/>
          </a:p>
        </p:txBody>
      </p:sp>
      <p:sp>
        <p:nvSpPr>
          <p:cNvPr id="30782" name="Text Box 74"/>
          <p:cNvSpPr txBox="1">
            <a:spLocks noChangeArrowheads="1"/>
          </p:cNvSpPr>
          <p:nvPr/>
        </p:nvSpPr>
        <p:spPr bwMode="auto">
          <a:xfrm>
            <a:off x="628650" y="2816225"/>
            <a:ext cx="719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1400"/>
              <a:t>OPG</a:t>
            </a:r>
          </a:p>
        </p:txBody>
      </p:sp>
      <p:grpSp>
        <p:nvGrpSpPr>
          <p:cNvPr id="30783" name="Group 75"/>
          <p:cNvGrpSpPr>
            <a:grpSpLocks/>
          </p:cNvGrpSpPr>
          <p:nvPr/>
        </p:nvGrpSpPr>
        <p:grpSpPr bwMode="auto">
          <a:xfrm>
            <a:off x="419100" y="2895600"/>
            <a:ext cx="254000" cy="187325"/>
            <a:chOff x="2400" y="1056"/>
            <a:chExt cx="240" cy="192"/>
          </a:xfrm>
        </p:grpSpPr>
        <p:sp>
          <p:nvSpPr>
            <p:cNvPr id="30786" name="Oval 76"/>
            <p:cNvSpPr>
              <a:spLocks noChangeArrowheads="1"/>
            </p:cNvSpPr>
            <p:nvPr/>
          </p:nvSpPr>
          <p:spPr bwMode="auto">
            <a:xfrm>
              <a:off x="2400" y="1152"/>
              <a:ext cx="240" cy="96"/>
            </a:xfrm>
            <a:prstGeom prst="ellipse">
              <a:avLst/>
            </a:prstGeom>
            <a:solidFill>
              <a:srgbClr val="33CC33"/>
            </a:solidFill>
            <a:ln w="9525">
              <a:solidFill>
                <a:schemeClr val="bg2"/>
              </a:solidFill>
              <a:round/>
              <a:headEnd/>
              <a:tailEnd/>
            </a:ln>
          </p:spPr>
          <p:txBody>
            <a:bodyPr wrap="none" anchor="ctr"/>
            <a:lstStyle/>
            <a:p>
              <a:endParaRPr lang="nl-NL"/>
            </a:p>
          </p:txBody>
        </p:sp>
        <p:sp>
          <p:nvSpPr>
            <p:cNvPr id="30787" name="Oval 77"/>
            <p:cNvSpPr>
              <a:spLocks noChangeArrowheads="1"/>
            </p:cNvSpPr>
            <p:nvPr/>
          </p:nvSpPr>
          <p:spPr bwMode="auto">
            <a:xfrm>
              <a:off x="2400" y="1056"/>
              <a:ext cx="240" cy="96"/>
            </a:xfrm>
            <a:prstGeom prst="ellipse">
              <a:avLst/>
            </a:prstGeom>
            <a:solidFill>
              <a:srgbClr val="33CC33"/>
            </a:solidFill>
            <a:ln w="9525">
              <a:solidFill>
                <a:schemeClr val="bg2"/>
              </a:solidFill>
              <a:round/>
              <a:headEnd/>
              <a:tailEnd/>
            </a:ln>
          </p:spPr>
          <p:txBody>
            <a:bodyPr wrap="none" anchor="ctr"/>
            <a:lstStyle/>
            <a:p>
              <a:endParaRPr lang="nl-NL"/>
            </a:p>
          </p:txBody>
        </p:sp>
      </p:grpSp>
      <p:pic>
        <p:nvPicPr>
          <p:cNvPr id="30784" name="Picture 78" descr="Ran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530974">
            <a:off x="5826125" y="3968750"/>
            <a:ext cx="409575" cy="404813"/>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5" name="Rectangle 79"/>
          <p:cNvSpPr>
            <a:spLocks noChangeArrowheads="1"/>
          </p:cNvSpPr>
          <p:nvPr/>
        </p:nvSpPr>
        <p:spPr bwMode="auto">
          <a:xfrm>
            <a:off x="5867400" y="6573838"/>
            <a:ext cx="3276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l">
              <a:lnSpc>
                <a:spcPct val="90000"/>
              </a:lnSpc>
              <a:spcBef>
                <a:spcPct val="20000"/>
              </a:spcBef>
            </a:pPr>
            <a:r>
              <a:rPr lang="en-US" sz="1400">
                <a:solidFill>
                  <a:srgbClr val="02FC61"/>
                </a:solidFill>
              </a:rPr>
              <a:t>  </a:t>
            </a:r>
            <a:r>
              <a:rPr lang="en-US" sz="1400" b="1">
                <a:solidFill>
                  <a:srgbClr val="02FC61"/>
                </a:solidFill>
              </a:rPr>
              <a:t>Boyle et al. Nature 2003;423:337-42</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ph sz="half" idx="1"/>
          </p:nvPr>
        </p:nvPicPr>
        <p:blipFill>
          <a:blip r:embed="rId3">
            <a:lum contrast="40000"/>
            <a:extLst>
              <a:ext uri="{28A0092B-C50C-407E-A947-70E740481C1C}">
                <a14:useLocalDpi xmlns:a14="http://schemas.microsoft.com/office/drawing/2010/main" val="0"/>
              </a:ext>
            </a:extLst>
          </a:blip>
          <a:srcRect b="1852"/>
          <a:stretch>
            <a:fillRect/>
          </a:stretch>
        </p:blipFill>
        <p:spPr>
          <a:xfrm>
            <a:off x="395288" y="1125538"/>
            <a:ext cx="4408487" cy="5159375"/>
          </a:xfrm>
          <a:noFill/>
        </p:spPr>
      </p:pic>
      <p:sp>
        <p:nvSpPr>
          <p:cNvPr id="31747" name="Rectangle 3"/>
          <p:cNvSpPr>
            <a:spLocks noChangeArrowheads="1"/>
          </p:cNvSpPr>
          <p:nvPr/>
        </p:nvSpPr>
        <p:spPr bwMode="auto">
          <a:xfrm>
            <a:off x="5702300" y="6553200"/>
            <a:ext cx="344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400" b="1">
                <a:solidFill>
                  <a:srgbClr val="02FC61"/>
                </a:solidFill>
              </a:rPr>
              <a:t>Bucay et al. Genes Dev 1998;12:1260-8</a:t>
            </a:r>
            <a:endParaRPr lang="en-GB" sz="1400" b="1">
              <a:solidFill>
                <a:srgbClr val="02FC61"/>
              </a:solidFill>
            </a:endParaRPr>
          </a:p>
        </p:txBody>
      </p:sp>
      <p:grpSp>
        <p:nvGrpSpPr>
          <p:cNvPr id="31748" name="Group 4"/>
          <p:cNvGrpSpPr>
            <a:grpSpLocks/>
          </p:cNvGrpSpPr>
          <p:nvPr/>
        </p:nvGrpSpPr>
        <p:grpSpPr bwMode="auto">
          <a:xfrm>
            <a:off x="5003800" y="1125538"/>
            <a:ext cx="3889375" cy="5183187"/>
            <a:chOff x="3216" y="2160"/>
            <a:chExt cx="2448" cy="1872"/>
          </a:xfrm>
        </p:grpSpPr>
        <p:sp>
          <p:nvSpPr>
            <p:cNvPr id="31750" name="Rectangle 5"/>
            <p:cNvSpPr>
              <a:spLocks noChangeArrowheads="1"/>
            </p:cNvSpPr>
            <p:nvPr/>
          </p:nvSpPr>
          <p:spPr bwMode="auto">
            <a:xfrm>
              <a:off x="3216" y="2160"/>
              <a:ext cx="2448" cy="1872"/>
            </a:xfrm>
            <a:prstGeom prst="rect">
              <a:avLst/>
            </a:prstGeom>
            <a:solidFill>
              <a:srgbClr val="C0D2FE"/>
            </a:solidFill>
            <a:ln w="12700">
              <a:solidFill>
                <a:schemeClr val="tx1"/>
              </a:solidFill>
              <a:miter lim="800000"/>
              <a:headEnd/>
              <a:tailEnd/>
            </a:ln>
          </p:spPr>
          <p:txBody>
            <a:bodyPr wrap="none" anchor="ctr"/>
            <a:lstStyle/>
            <a:p>
              <a:endParaRPr lang="nl-NL"/>
            </a:p>
          </p:txBody>
        </p:sp>
        <p:sp>
          <p:nvSpPr>
            <p:cNvPr id="31751" name="Text Box 6"/>
            <p:cNvSpPr txBox="1">
              <a:spLocks noChangeArrowheads="1"/>
            </p:cNvSpPr>
            <p:nvPr/>
          </p:nvSpPr>
          <p:spPr bwMode="auto">
            <a:xfrm>
              <a:off x="4260" y="2962"/>
              <a:ext cx="20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000000"/>
                  </a:solidFill>
                </a:rPr>
                <a:t>*</a:t>
              </a:r>
              <a:endParaRPr lang="en-GB" sz="2800">
                <a:solidFill>
                  <a:srgbClr val="000000"/>
                </a:solidFill>
              </a:endParaRPr>
            </a:p>
          </p:txBody>
        </p:sp>
        <p:sp>
          <p:nvSpPr>
            <p:cNvPr id="31752" name="Text Box 7"/>
            <p:cNvSpPr txBox="1">
              <a:spLocks noChangeArrowheads="1"/>
            </p:cNvSpPr>
            <p:nvPr/>
          </p:nvSpPr>
          <p:spPr bwMode="auto">
            <a:xfrm>
              <a:off x="4944" y="3225"/>
              <a:ext cx="20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000000"/>
                  </a:solidFill>
                </a:rPr>
                <a:t>*</a:t>
              </a:r>
              <a:endParaRPr lang="en-GB" sz="2800">
                <a:solidFill>
                  <a:srgbClr val="000000"/>
                </a:solidFill>
              </a:endParaRPr>
            </a:p>
          </p:txBody>
        </p:sp>
        <p:grpSp>
          <p:nvGrpSpPr>
            <p:cNvPr id="31753" name="Group 8"/>
            <p:cNvGrpSpPr>
              <a:grpSpLocks/>
            </p:cNvGrpSpPr>
            <p:nvPr/>
          </p:nvGrpSpPr>
          <p:grpSpPr bwMode="auto">
            <a:xfrm>
              <a:off x="3601" y="3792"/>
              <a:ext cx="1795" cy="117"/>
              <a:chOff x="3601" y="3936"/>
              <a:chExt cx="1795" cy="117"/>
            </a:xfrm>
          </p:grpSpPr>
          <p:sp>
            <p:nvSpPr>
              <p:cNvPr id="31768" name="Text Box 9"/>
              <p:cNvSpPr txBox="1">
                <a:spLocks noChangeArrowheads="1"/>
              </p:cNvSpPr>
              <p:nvPr/>
            </p:nvSpPr>
            <p:spPr bwMode="auto">
              <a:xfrm>
                <a:off x="3601" y="3943"/>
                <a:ext cx="55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rgbClr val="000000"/>
                    </a:solidFill>
                  </a:rPr>
                  <a:t>OPG +/+</a:t>
                </a:r>
                <a:endParaRPr lang="en-GB" sz="1400">
                  <a:solidFill>
                    <a:srgbClr val="000000"/>
                  </a:solidFill>
                </a:endParaRPr>
              </a:p>
            </p:txBody>
          </p:sp>
          <p:sp>
            <p:nvSpPr>
              <p:cNvPr id="31769" name="Text Box 10"/>
              <p:cNvSpPr txBox="1">
                <a:spLocks noChangeArrowheads="1"/>
              </p:cNvSpPr>
              <p:nvPr/>
            </p:nvSpPr>
            <p:spPr bwMode="auto">
              <a:xfrm>
                <a:off x="4238" y="3936"/>
                <a:ext cx="52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rgbClr val="000000"/>
                    </a:solidFill>
                  </a:rPr>
                  <a:t>OPG +/-</a:t>
                </a:r>
                <a:endParaRPr lang="en-GB" sz="1400">
                  <a:solidFill>
                    <a:srgbClr val="000000"/>
                  </a:solidFill>
                </a:endParaRPr>
              </a:p>
            </p:txBody>
          </p:sp>
          <p:sp>
            <p:nvSpPr>
              <p:cNvPr id="31770" name="Text Box 11"/>
              <p:cNvSpPr txBox="1">
                <a:spLocks noChangeArrowheads="1"/>
              </p:cNvSpPr>
              <p:nvPr/>
            </p:nvSpPr>
            <p:spPr bwMode="auto">
              <a:xfrm>
                <a:off x="4896" y="3936"/>
                <a:ext cx="50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rgbClr val="000000"/>
                    </a:solidFill>
                  </a:rPr>
                  <a:t>OPG -/-</a:t>
                </a:r>
                <a:endParaRPr lang="en-GB" sz="1400">
                  <a:solidFill>
                    <a:srgbClr val="000000"/>
                  </a:solidFill>
                </a:endParaRPr>
              </a:p>
            </p:txBody>
          </p:sp>
        </p:grpSp>
        <p:sp>
          <p:nvSpPr>
            <p:cNvPr id="31754" name="Rectangle 12"/>
            <p:cNvSpPr>
              <a:spLocks noChangeArrowheads="1"/>
            </p:cNvSpPr>
            <p:nvPr/>
          </p:nvSpPr>
          <p:spPr bwMode="auto">
            <a:xfrm>
              <a:off x="3552" y="2352"/>
              <a:ext cx="1896" cy="1398"/>
            </a:xfrm>
            <a:prstGeom prst="rect">
              <a:avLst/>
            </a:prstGeom>
            <a:solidFill>
              <a:schemeClr val="bg1"/>
            </a:solidFill>
            <a:ln w="12700">
              <a:solidFill>
                <a:srgbClr val="000066"/>
              </a:solidFill>
              <a:miter lim="800000"/>
              <a:headEnd/>
              <a:tailEnd/>
            </a:ln>
          </p:spPr>
          <p:txBody>
            <a:bodyPr wrap="none" anchor="ctr"/>
            <a:lstStyle/>
            <a:p>
              <a:endParaRPr lang="el-GR"/>
            </a:p>
          </p:txBody>
        </p:sp>
        <p:sp>
          <p:nvSpPr>
            <p:cNvPr id="31755" name="Rectangle 13"/>
            <p:cNvSpPr>
              <a:spLocks noChangeArrowheads="1"/>
            </p:cNvSpPr>
            <p:nvPr/>
          </p:nvSpPr>
          <p:spPr bwMode="auto">
            <a:xfrm>
              <a:off x="3684" y="2832"/>
              <a:ext cx="390" cy="696"/>
            </a:xfrm>
            <a:prstGeom prst="rect">
              <a:avLst/>
            </a:prstGeom>
            <a:gradFill rotWithShape="0">
              <a:gsLst>
                <a:gs pos="0">
                  <a:schemeClr val="hlink"/>
                </a:gs>
                <a:gs pos="100000">
                  <a:schemeClr val="tx2"/>
                </a:gs>
              </a:gsLst>
              <a:lin ang="5400000" scaled="1"/>
            </a:gradFill>
            <a:ln w="3175">
              <a:solidFill>
                <a:srgbClr val="000000"/>
              </a:solidFill>
              <a:miter lim="800000"/>
              <a:headEnd/>
              <a:tailEnd/>
            </a:ln>
          </p:spPr>
          <p:txBody>
            <a:bodyPr wrap="none" anchor="ctr"/>
            <a:lstStyle/>
            <a:p>
              <a:endParaRPr lang="nl-NL"/>
            </a:p>
          </p:txBody>
        </p:sp>
        <p:sp>
          <p:nvSpPr>
            <p:cNvPr id="31756" name="Rectangle 14"/>
            <p:cNvSpPr>
              <a:spLocks noChangeArrowheads="1"/>
            </p:cNvSpPr>
            <p:nvPr/>
          </p:nvSpPr>
          <p:spPr bwMode="auto">
            <a:xfrm>
              <a:off x="4302" y="3264"/>
              <a:ext cx="390" cy="264"/>
            </a:xfrm>
            <a:prstGeom prst="rect">
              <a:avLst/>
            </a:prstGeom>
            <a:gradFill rotWithShape="0">
              <a:gsLst>
                <a:gs pos="0">
                  <a:schemeClr val="hlink"/>
                </a:gs>
                <a:gs pos="100000">
                  <a:schemeClr val="tx2"/>
                </a:gs>
              </a:gsLst>
              <a:lin ang="5400000" scaled="1"/>
            </a:gradFill>
            <a:ln w="6350">
              <a:solidFill>
                <a:srgbClr val="000000"/>
              </a:solidFill>
              <a:miter lim="800000"/>
              <a:headEnd/>
              <a:tailEnd/>
            </a:ln>
          </p:spPr>
          <p:txBody>
            <a:bodyPr wrap="none" anchor="ctr"/>
            <a:lstStyle/>
            <a:p>
              <a:endParaRPr lang="nl-NL"/>
            </a:p>
          </p:txBody>
        </p:sp>
        <p:sp>
          <p:nvSpPr>
            <p:cNvPr id="31757" name="Rectangle 15"/>
            <p:cNvSpPr>
              <a:spLocks noChangeArrowheads="1"/>
            </p:cNvSpPr>
            <p:nvPr/>
          </p:nvSpPr>
          <p:spPr bwMode="auto">
            <a:xfrm>
              <a:off x="4938" y="3456"/>
              <a:ext cx="390" cy="72"/>
            </a:xfrm>
            <a:prstGeom prst="rect">
              <a:avLst/>
            </a:prstGeom>
            <a:gradFill rotWithShape="0">
              <a:gsLst>
                <a:gs pos="0">
                  <a:schemeClr val="hlink"/>
                </a:gs>
                <a:gs pos="100000">
                  <a:schemeClr val="tx2"/>
                </a:gs>
              </a:gsLst>
              <a:lin ang="5400000" scaled="1"/>
            </a:gradFill>
            <a:ln w="6350">
              <a:solidFill>
                <a:srgbClr val="000000"/>
              </a:solidFill>
              <a:miter lim="800000"/>
              <a:headEnd/>
              <a:tailEnd/>
            </a:ln>
          </p:spPr>
          <p:txBody>
            <a:bodyPr wrap="none" anchor="ctr"/>
            <a:lstStyle/>
            <a:p>
              <a:endParaRPr lang="nl-NL"/>
            </a:p>
          </p:txBody>
        </p:sp>
        <p:sp>
          <p:nvSpPr>
            <p:cNvPr id="31758" name="Line 16"/>
            <p:cNvSpPr>
              <a:spLocks noChangeShapeType="1"/>
            </p:cNvSpPr>
            <p:nvPr/>
          </p:nvSpPr>
          <p:spPr bwMode="auto">
            <a:xfrm>
              <a:off x="3873" y="2525"/>
              <a:ext cx="0" cy="3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9" name="Line 17"/>
            <p:cNvSpPr>
              <a:spLocks noChangeShapeType="1"/>
            </p:cNvSpPr>
            <p:nvPr/>
          </p:nvSpPr>
          <p:spPr bwMode="auto">
            <a:xfrm>
              <a:off x="5136" y="3393"/>
              <a:ext cx="0" cy="6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0" name="Line 18"/>
            <p:cNvSpPr>
              <a:spLocks noChangeShapeType="1"/>
            </p:cNvSpPr>
            <p:nvPr/>
          </p:nvSpPr>
          <p:spPr bwMode="auto">
            <a:xfrm>
              <a:off x="5090" y="3396"/>
              <a:ext cx="9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1" name="Line 19"/>
            <p:cNvSpPr>
              <a:spLocks noChangeShapeType="1"/>
            </p:cNvSpPr>
            <p:nvPr/>
          </p:nvSpPr>
          <p:spPr bwMode="auto">
            <a:xfrm>
              <a:off x="4450" y="3078"/>
              <a:ext cx="9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2" name="Line 20"/>
            <p:cNvSpPr>
              <a:spLocks noChangeShapeType="1"/>
            </p:cNvSpPr>
            <p:nvPr/>
          </p:nvSpPr>
          <p:spPr bwMode="auto">
            <a:xfrm>
              <a:off x="3829" y="2523"/>
              <a:ext cx="9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3" name="Line 21"/>
            <p:cNvSpPr>
              <a:spLocks noChangeShapeType="1"/>
            </p:cNvSpPr>
            <p:nvPr/>
          </p:nvSpPr>
          <p:spPr bwMode="auto">
            <a:xfrm>
              <a:off x="4496" y="3078"/>
              <a:ext cx="0" cy="18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4" name="Text Box 22"/>
            <p:cNvSpPr txBox="1">
              <a:spLocks noChangeArrowheads="1"/>
            </p:cNvSpPr>
            <p:nvPr/>
          </p:nvSpPr>
          <p:spPr bwMode="auto">
            <a:xfrm>
              <a:off x="3263" y="2304"/>
              <a:ext cx="290" cy="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80000"/>
                </a:lnSpc>
              </a:pPr>
              <a:r>
                <a:rPr lang="en-US" sz="1500">
                  <a:solidFill>
                    <a:srgbClr val="000000"/>
                  </a:solidFill>
                </a:rPr>
                <a:t>50</a:t>
              </a:r>
            </a:p>
            <a:p>
              <a:pPr eaLnBrk="1" hangingPunct="1">
                <a:lnSpc>
                  <a:spcPct val="80000"/>
                </a:lnSpc>
              </a:pPr>
              <a:endParaRPr lang="en-US" sz="1500">
                <a:solidFill>
                  <a:srgbClr val="000000"/>
                </a:solidFill>
              </a:endParaRPr>
            </a:p>
            <a:p>
              <a:pPr eaLnBrk="1" hangingPunct="1">
                <a:lnSpc>
                  <a:spcPct val="80000"/>
                </a:lnSpc>
              </a:pPr>
              <a:r>
                <a:rPr lang="en-US" sz="1500">
                  <a:solidFill>
                    <a:srgbClr val="000000"/>
                  </a:solidFill>
                </a:rPr>
                <a:t>40</a:t>
              </a:r>
            </a:p>
            <a:p>
              <a:pPr eaLnBrk="1" hangingPunct="1">
                <a:lnSpc>
                  <a:spcPct val="80000"/>
                </a:lnSpc>
              </a:pPr>
              <a:endParaRPr lang="en-US" sz="1500">
                <a:solidFill>
                  <a:srgbClr val="000000"/>
                </a:solidFill>
              </a:endParaRPr>
            </a:p>
            <a:p>
              <a:pPr eaLnBrk="1" hangingPunct="1">
                <a:lnSpc>
                  <a:spcPct val="80000"/>
                </a:lnSpc>
              </a:pPr>
              <a:r>
                <a:rPr lang="en-US" sz="1500">
                  <a:solidFill>
                    <a:srgbClr val="000000"/>
                  </a:solidFill>
                </a:rPr>
                <a:t>30</a:t>
              </a:r>
            </a:p>
            <a:p>
              <a:pPr eaLnBrk="1" hangingPunct="1">
                <a:lnSpc>
                  <a:spcPct val="80000"/>
                </a:lnSpc>
              </a:pPr>
              <a:endParaRPr lang="en-US" sz="1500">
                <a:solidFill>
                  <a:srgbClr val="000000"/>
                </a:solidFill>
              </a:endParaRPr>
            </a:p>
            <a:p>
              <a:pPr eaLnBrk="1" hangingPunct="1">
                <a:lnSpc>
                  <a:spcPct val="80000"/>
                </a:lnSpc>
              </a:pPr>
              <a:r>
                <a:rPr lang="en-US" sz="1500">
                  <a:solidFill>
                    <a:srgbClr val="000000"/>
                  </a:solidFill>
                </a:rPr>
                <a:t>20</a:t>
              </a:r>
            </a:p>
            <a:p>
              <a:pPr eaLnBrk="1" hangingPunct="1">
                <a:lnSpc>
                  <a:spcPct val="80000"/>
                </a:lnSpc>
              </a:pPr>
              <a:endParaRPr lang="en-US" sz="1500">
                <a:solidFill>
                  <a:srgbClr val="000000"/>
                </a:solidFill>
              </a:endParaRPr>
            </a:p>
            <a:p>
              <a:pPr eaLnBrk="1" hangingPunct="1">
                <a:lnSpc>
                  <a:spcPct val="80000"/>
                </a:lnSpc>
              </a:pPr>
              <a:r>
                <a:rPr lang="en-US" sz="1500">
                  <a:solidFill>
                    <a:srgbClr val="000000"/>
                  </a:solidFill>
                </a:rPr>
                <a:t>10</a:t>
              </a:r>
            </a:p>
            <a:p>
              <a:pPr eaLnBrk="1" hangingPunct="1">
                <a:lnSpc>
                  <a:spcPct val="80000"/>
                </a:lnSpc>
              </a:pPr>
              <a:endParaRPr lang="en-US" sz="1500">
                <a:solidFill>
                  <a:srgbClr val="000000"/>
                </a:solidFill>
              </a:endParaRPr>
            </a:p>
            <a:p>
              <a:pPr eaLnBrk="1" hangingPunct="1">
                <a:lnSpc>
                  <a:spcPct val="80000"/>
                </a:lnSpc>
              </a:pPr>
              <a:r>
                <a:rPr lang="en-US" sz="1500">
                  <a:solidFill>
                    <a:srgbClr val="000000"/>
                  </a:solidFill>
                </a:rPr>
                <a:t>0</a:t>
              </a:r>
            </a:p>
            <a:p>
              <a:pPr eaLnBrk="1" hangingPunct="1">
                <a:lnSpc>
                  <a:spcPct val="80000"/>
                </a:lnSpc>
              </a:pPr>
              <a:endParaRPr lang="en-US" sz="1500">
                <a:solidFill>
                  <a:srgbClr val="000000"/>
                </a:solidFill>
              </a:endParaRPr>
            </a:p>
            <a:p>
              <a:pPr eaLnBrk="1" hangingPunct="1">
                <a:lnSpc>
                  <a:spcPct val="80000"/>
                </a:lnSpc>
              </a:pPr>
              <a:r>
                <a:rPr lang="en-US" sz="1500">
                  <a:solidFill>
                    <a:srgbClr val="000000"/>
                  </a:solidFill>
                </a:rPr>
                <a:t>-10</a:t>
              </a:r>
              <a:endParaRPr lang="en-GB" sz="1500">
                <a:solidFill>
                  <a:srgbClr val="000000"/>
                </a:solidFill>
              </a:endParaRPr>
            </a:p>
          </p:txBody>
        </p:sp>
        <p:sp>
          <p:nvSpPr>
            <p:cNvPr id="31765" name="Text Box 23"/>
            <p:cNvSpPr txBox="1">
              <a:spLocks noChangeArrowheads="1"/>
            </p:cNvSpPr>
            <p:nvPr/>
          </p:nvSpPr>
          <p:spPr bwMode="auto">
            <a:xfrm>
              <a:off x="3505" y="2160"/>
              <a:ext cx="56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rPr>
                <a:t>BV%TV</a:t>
              </a:r>
              <a:endParaRPr lang="en-GB" sz="1600">
                <a:solidFill>
                  <a:srgbClr val="000000"/>
                </a:solidFill>
              </a:endParaRPr>
            </a:p>
          </p:txBody>
        </p:sp>
        <p:sp>
          <p:nvSpPr>
            <p:cNvPr id="31766" name="Line 24"/>
            <p:cNvSpPr>
              <a:spLocks noChangeShapeType="1"/>
            </p:cNvSpPr>
            <p:nvPr/>
          </p:nvSpPr>
          <p:spPr bwMode="auto">
            <a:xfrm flipV="1">
              <a:off x="3552" y="3522"/>
              <a:ext cx="1894"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7" name="Text Box 25"/>
            <p:cNvSpPr txBox="1">
              <a:spLocks noChangeArrowheads="1"/>
            </p:cNvSpPr>
            <p:nvPr/>
          </p:nvSpPr>
          <p:spPr bwMode="auto">
            <a:xfrm>
              <a:off x="3600" y="2352"/>
              <a:ext cx="20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rPr>
                <a:t>K</a:t>
              </a:r>
              <a:endParaRPr lang="en-GB" sz="1600">
                <a:solidFill>
                  <a:srgbClr val="000000"/>
                </a:solidFill>
              </a:endParaRPr>
            </a:p>
          </p:txBody>
        </p:sp>
      </p:grpSp>
      <p:sp>
        <p:nvSpPr>
          <p:cNvPr id="31749" name="Rectangle 26"/>
          <p:cNvSpPr>
            <a:spLocks noChangeArrowheads="1"/>
          </p:cNvSpPr>
          <p:nvPr/>
        </p:nvSpPr>
        <p:spPr bwMode="auto">
          <a:xfrm>
            <a:off x="254000" y="333375"/>
            <a:ext cx="8032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a:r>
              <a:rPr lang="en-US" sz="2800" b="1">
                <a:solidFill>
                  <a:srgbClr val="FF9900"/>
                </a:solidFill>
              </a:rPr>
              <a:t>Reduced Bone Density Associated With Absence of OPG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57188" y="476250"/>
            <a:ext cx="8429625" cy="365125"/>
          </a:xfrm>
        </p:spPr>
        <p:txBody>
          <a:bodyPr/>
          <a:lstStyle/>
          <a:p>
            <a:pPr algn="l"/>
            <a:r>
              <a:rPr lang="en-US" sz="2800" smtClean="0">
                <a:solidFill>
                  <a:srgbClr val="FF9900"/>
                </a:solidFill>
              </a:rPr>
              <a:t>RANKL/OPG Balance Drives Osteoclast Activity</a:t>
            </a:r>
            <a:r>
              <a:rPr lang="en-US" sz="4400" smtClean="0"/>
              <a:t> </a:t>
            </a:r>
          </a:p>
        </p:txBody>
      </p:sp>
      <p:sp>
        <p:nvSpPr>
          <p:cNvPr id="32771" name="Rectangle 3"/>
          <p:cNvSpPr>
            <a:spLocks noGrp="1" noChangeArrowheads="1"/>
          </p:cNvSpPr>
          <p:nvPr>
            <p:ph type="body" idx="4294967295"/>
          </p:nvPr>
        </p:nvSpPr>
        <p:spPr>
          <a:xfrm>
            <a:off x="611188" y="1508125"/>
            <a:ext cx="7705725" cy="1270000"/>
          </a:xfrm>
          <a:noFill/>
        </p:spPr>
        <p:txBody>
          <a:bodyPr/>
          <a:lstStyle/>
          <a:p>
            <a:pPr marL="0" indent="0">
              <a:buFontTx/>
              <a:buNone/>
            </a:pPr>
            <a:r>
              <a:rPr lang="en-US" sz="2400" b="0" smtClean="0"/>
              <a:t>Alterations of the RANK Ligand / OPG ratio are critical in the pathogenesis of bone diseases that result from increased bone resorption</a:t>
            </a:r>
            <a:r>
              <a:rPr lang="en-US" sz="2400" b="0" baseline="30000" smtClean="0"/>
              <a:t>1-3</a:t>
            </a:r>
          </a:p>
        </p:txBody>
      </p:sp>
      <p:sp>
        <p:nvSpPr>
          <p:cNvPr id="32772" name="Rectangle 4"/>
          <p:cNvSpPr>
            <a:spLocks noChangeArrowheads="1"/>
          </p:cNvSpPr>
          <p:nvPr/>
        </p:nvSpPr>
        <p:spPr bwMode="auto">
          <a:xfrm rot="-615983">
            <a:off x="1042988" y="3429000"/>
            <a:ext cx="29924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SzPct val="100000"/>
            </a:pPr>
            <a:r>
              <a:rPr lang="en-US" altLang="en-US" sz="3600"/>
              <a:t>RANK Ligand</a:t>
            </a:r>
            <a:endParaRPr lang="en-US" sz="3600"/>
          </a:p>
        </p:txBody>
      </p:sp>
      <p:sp>
        <p:nvSpPr>
          <p:cNvPr id="32773" name="Rectangle 5"/>
          <p:cNvSpPr>
            <a:spLocks noChangeArrowheads="1"/>
          </p:cNvSpPr>
          <p:nvPr/>
        </p:nvSpPr>
        <p:spPr bwMode="auto">
          <a:xfrm rot="-595730">
            <a:off x="6372225" y="2708275"/>
            <a:ext cx="16859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SzPct val="100000"/>
            </a:pPr>
            <a:r>
              <a:rPr lang="en-US" altLang="en-US" sz="3600">
                <a:solidFill>
                  <a:srgbClr val="FFFF00"/>
                </a:solidFill>
              </a:rPr>
              <a:t>OPG</a:t>
            </a:r>
            <a:endParaRPr lang="en-US" sz="3600">
              <a:solidFill>
                <a:srgbClr val="FFFF00"/>
              </a:solidFill>
            </a:endParaRPr>
          </a:p>
        </p:txBody>
      </p:sp>
      <p:sp>
        <p:nvSpPr>
          <p:cNvPr id="32774" name="AutoShape 6"/>
          <p:cNvSpPr>
            <a:spLocks noChangeArrowheads="1"/>
          </p:cNvSpPr>
          <p:nvPr/>
        </p:nvSpPr>
        <p:spPr bwMode="auto">
          <a:xfrm>
            <a:off x="4140200" y="3789363"/>
            <a:ext cx="685800" cy="509587"/>
          </a:xfrm>
          <a:prstGeom prst="triangle">
            <a:avLst>
              <a:gd name="adj" fmla="val 50000"/>
            </a:avLst>
          </a:prstGeom>
          <a:solidFill>
            <a:schemeClr val="hlink"/>
          </a:solidFill>
          <a:ln w="12700">
            <a:solidFill>
              <a:schemeClr val="hlink"/>
            </a:solidFill>
            <a:miter lim="800000"/>
            <a:headEnd/>
            <a:tailEnd/>
          </a:ln>
        </p:spPr>
        <p:txBody>
          <a:bodyPr wrap="none" anchor="ctr"/>
          <a:lstStyle/>
          <a:p>
            <a:endParaRPr lang="nl-NL"/>
          </a:p>
        </p:txBody>
      </p:sp>
      <p:sp>
        <p:nvSpPr>
          <p:cNvPr id="32775" name="Line 7"/>
          <p:cNvSpPr>
            <a:spLocks noChangeShapeType="1"/>
          </p:cNvSpPr>
          <p:nvPr/>
        </p:nvSpPr>
        <p:spPr bwMode="auto">
          <a:xfrm flipV="1">
            <a:off x="1230313" y="3208338"/>
            <a:ext cx="6505575" cy="107315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776" name="Rectangle 8"/>
          <p:cNvSpPr>
            <a:spLocks noChangeArrowheads="1"/>
          </p:cNvSpPr>
          <p:nvPr/>
        </p:nvSpPr>
        <p:spPr bwMode="auto">
          <a:xfrm>
            <a:off x="5064125" y="4540250"/>
            <a:ext cx="25701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spcBef>
                <a:spcPct val="20000"/>
              </a:spcBef>
              <a:buSzPct val="100000"/>
            </a:pPr>
            <a:r>
              <a:rPr lang="en-US" sz="2400">
                <a:solidFill>
                  <a:srgbClr val="FFFF00"/>
                </a:solidFill>
              </a:rPr>
              <a:t>Prevents</a:t>
            </a:r>
            <a:br>
              <a:rPr lang="en-US" sz="2400">
                <a:solidFill>
                  <a:srgbClr val="FFFF00"/>
                </a:solidFill>
              </a:rPr>
            </a:br>
            <a:r>
              <a:rPr lang="en-US" sz="2400">
                <a:solidFill>
                  <a:srgbClr val="FFFF00"/>
                </a:solidFill>
              </a:rPr>
              <a:t>OC activation</a:t>
            </a:r>
          </a:p>
        </p:txBody>
      </p:sp>
      <p:sp>
        <p:nvSpPr>
          <p:cNvPr id="32777" name="Rectangle 9"/>
          <p:cNvSpPr>
            <a:spLocks noChangeArrowheads="1"/>
          </p:cNvSpPr>
          <p:nvPr/>
        </p:nvSpPr>
        <p:spPr bwMode="auto">
          <a:xfrm>
            <a:off x="1323975" y="4525963"/>
            <a:ext cx="24590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a:spcBef>
                <a:spcPct val="20000"/>
              </a:spcBef>
              <a:buSzPct val="100000"/>
            </a:pPr>
            <a:r>
              <a:rPr lang="en-US" altLang="en-US" sz="2400">
                <a:solidFill>
                  <a:srgbClr val="FFFF01"/>
                </a:solidFill>
              </a:rPr>
              <a:t>Promotes</a:t>
            </a:r>
            <a:br>
              <a:rPr lang="en-US" altLang="en-US" sz="2400">
                <a:solidFill>
                  <a:srgbClr val="FFFF01"/>
                </a:solidFill>
              </a:rPr>
            </a:br>
            <a:r>
              <a:rPr lang="en-US" sz="2400">
                <a:solidFill>
                  <a:srgbClr val="FFFF01"/>
                </a:solidFill>
              </a:rPr>
              <a:t>OC activation</a:t>
            </a:r>
          </a:p>
        </p:txBody>
      </p:sp>
      <p:sp>
        <p:nvSpPr>
          <p:cNvPr id="32778" name="Rectangle 10"/>
          <p:cNvSpPr>
            <a:spLocks noChangeArrowheads="1"/>
          </p:cNvSpPr>
          <p:nvPr/>
        </p:nvSpPr>
        <p:spPr bwMode="auto">
          <a:xfrm>
            <a:off x="2746375" y="5235575"/>
            <a:ext cx="35798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SzPct val="100000"/>
            </a:pPr>
            <a:r>
              <a:rPr lang="en-US" sz="3400">
                <a:solidFill>
                  <a:srgbClr val="FF9900"/>
                </a:solidFill>
              </a:rPr>
              <a:t>Osteoclast Activity</a:t>
            </a:r>
          </a:p>
        </p:txBody>
      </p:sp>
      <p:sp>
        <p:nvSpPr>
          <p:cNvPr id="32779" name="Text Box 11"/>
          <p:cNvSpPr txBox="1">
            <a:spLocks noChangeArrowheads="1"/>
          </p:cNvSpPr>
          <p:nvPr/>
        </p:nvSpPr>
        <p:spPr bwMode="auto">
          <a:xfrm>
            <a:off x="5795963" y="6081713"/>
            <a:ext cx="36290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spcBef>
                <a:spcPct val="25000"/>
              </a:spcBef>
              <a:buClr>
                <a:schemeClr val="tx1"/>
              </a:buClr>
            </a:pPr>
            <a:r>
              <a:rPr lang="en-US" sz="1400" b="1" baseline="30000">
                <a:solidFill>
                  <a:srgbClr val="02FC61"/>
                </a:solidFill>
              </a:rPr>
              <a:t>1</a:t>
            </a:r>
            <a:r>
              <a:rPr lang="en-US" sz="1400" b="1">
                <a:solidFill>
                  <a:srgbClr val="02FC61"/>
                </a:solidFill>
              </a:rPr>
              <a:t>Hofbauer et al. JAMA 2004;292:490-5</a:t>
            </a:r>
          </a:p>
          <a:p>
            <a:pPr algn="l" eaLnBrk="1" hangingPunct="1">
              <a:lnSpc>
                <a:spcPct val="90000"/>
              </a:lnSpc>
              <a:spcBef>
                <a:spcPct val="25000"/>
              </a:spcBef>
              <a:buClr>
                <a:schemeClr val="tx1"/>
              </a:buClr>
            </a:pPr>
            <a:r>
              <a:rPr lang="en-US" sz="1400" b="1" baseline="30000">
                <a:solidFill>
                  <a:srgbClr val="02FC61"/>
                </a:solidFill>
              </a:rPr>
              <a:t>2</a:t>
            </a:r>
            <a:r>
              <a:rPr lang="en-US" sz="1400" b="1">
                <a:solidFill>
                  <a:srgbClr val="02FC61"/>
                </a:solidFill>
              </a:rPr>
              <a:t>Lacey et al. Cell 1998;93:165-76</a:t>
            </a:r>
          </a:p>
          <a:p>
            <a:pPr algn="l" eaLnBrk="1" hangingPunct="1">
              <a:lnSpc>
                <a:spcPct val="90000"/>
              </a:lnSpc>
              <a:spcBef>
                <a:spcPct val="25000"/>
              </a:spcBef>
              <a:buClr>
                <a:schemeClr val="tx1"/>
              </a:buClr>
            </a:pPr>
            <a:r>
              <a:rPr lang="en-US" sz="1400" b="1" baseline="30000">
                <a:solidFill>
                  <a:srgbClr val="02FC61"/>
                </a:solidFill>
              </a:rPr>
              <a:t>3</a:t>
            </a:r>
            <a:r>
              <a:rPr lang="en-US" sz="1400" b="1">
                <a:solidFill>
                  <a:srgbClr val="02FC61"/>
                </a:solidFill>
              </a:rPr>
              <a:t>Boyle et al. Nature 2003;423:337-42</a:t>
            </a:r>
          </a:p>
        </p:txBody>
      </p:sp>
      <p:sp>
        <p:nvSpPr>
          <p:cNvPr id="32780" name="Text Box 12"/>
          <p:cNvSpPr txBox="1">
            <a:spLocks noChangeArrowheads="1"/>
          </p:cNvSpPr>
          <p:nvPr/>
        </p:nvSpPr>
        <p:spPr bwMode="auto">
          <a:xfrm>
            <a:off x="6751638" y="5257800"/>
            <a:ext cx="145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400">
                <a:solidFill>
                  <a:schemeClr val="tx2"/>
                </a:solidFill>
              </a:rPr>
              <a:t>OC = osteoclast</a:t>
            </a:r>
          </a:p>
        </p:txBody>
      </p:sp>
      <p:sp>
        <p:nvSpPr>
          <p:cNvPr id="32781" name="Freeform 13"/>
          <p:cNvSpPr>
            <a:spLocks/>
          </p:cNvSpPr>
          <p:nvPr/>
        </p:nvSpPr>
        <p:spPr bwMode="auto">
          <a:xfrm>
            <a:off x="1217613" y="4933950"/>
            <a:ext cx="6521450" cy="249238"/>
          </a:xfrm>
          <a:custGeom>
            <a:avLst/>
            <a:gdLst>
              <a:gd name="T0" fmla="*/ 0 w 4108"/>
              <a:gd name="T1" fmla="*/ 2147483647 h 157"/>
              <a:gd name="T2" fmla="*/ 0 w 4108"/>
              <a:gd name="T3" fmla="*/ 2147483647 h 157"/>
              <a:gd name="T4" fmla="*/ 2147483647 w 4108"/>
              <a:gd name="T5" fmla="*/ 2147483647 h 157"/>
              <a:gd name="T6" fmla="*/ 2147483647 w 4108"/>
              <a:gd name="T7" fmla="*/ 0 h 157"/>
              <a:gd name="T8" fmla="*/ 0 60000 65536"/>
              <a:gd name="T9" fmla="*/ 0 60000 65536"/>
              <a:gd name="T10" fmla="*/ 0 60000 65536"/>
              <a:gd name="T11" fmla="*/ 0 60000 65536"/>
              <a:gd name="T12" fmla="*/ 0 w 4108"/>
              <a:gd name="T13" fmla="*/ 0 h 157"/>
              <a:gd name="T14" fmla="*/ 4108 w 4108"/>
              <a:gd name="T15" fmla="*/ 157 h 157"/>
            </a:gdLst>
            <a:ahLst/>
            <a:cxnLst>
              <a:cxn ang="T8">
                <a:pos x="T0" y="T1"/>
              </a:cxn>
              <a:cxn ang="T9">
                <a:pos x="T2" y="T3"/>
              </a:cxn>
              <a:cxn ang="T10">
                <a:pos x="T4" y="T5"/>
              </a:cxn>
              <a:cxn ang="T11">
                <a:pos x="T6" y="T7"/>
              </a:cxn>
            </a:cxnLst>
            <a:rect l="T12" t="T13" r="T14" b="T15"/>
            <a:pathLst>
              <a:path w="4108" h="157">
                <a:moveTo>
                  <a:pt x="0" y="5"/>
                </a:moveTo>
                <a:lnTo>
                  <a:pt x="0" y="157"/>
                </a:lnTo>
                <a:lnTo>
                  <a:pt x="4108" y="157"/>
                </a:lnTo>
                <a:lnTo>
                  <a:pt x="4108" y="0"/>
                </a:lnTo>
              </a:path>
            </a:pathLst>
          </a:custGeom>
          <a:noFill/>
          <a:ln w="952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908050"/>
          </a:xfrm>
        </p:spPr>
        <p:txBody>
          <a:bodyPr/>
          <a:lstStyle/>
          <a:p>
            <a:pPr algn="l"/>
            <a:r>
              <a:rPr lang="en-GB" sz="3200" smtClean="0"/>
              <a:t>MM Bone Disease: Pathogenesis </a:t>
            </a:r>
            <a:endParaRPr lang="el-GR" sz="3200" smtClean="0"/>
          </a:p>
        </p:txBody>
      </p:sp>
      <p:sp>
        <p:nvSpPr>
          <p:cNvPr id="166915" name="Rectangle 3"/>
          <p:cNvSpPr>
            <a:spLocks noGrp="1" noChangeArrowheads="1"/>
          </p:cNvSpPr>
          <p:nvPr>
            <p:ph type="body" idx="1"/>
          </p:nvPr>
        </p:nvSpPr>
        <p:spPr>
          <a:xfrm>
            <a:off x="4572000" y="1125538"/>
            <a:ext cx="4572000" cy="5876925"/>
          </a:xfrm>
        </p:spPr>
        <p:txBody>
          <a:bodyPr/>
          <a:lstStyle/>
          <a:p>
            <a:pPr>
              <a:buFontTx/>
              <a:buNone/>
            </a:pPr>
            <a:r>
              <a:rPr lang="el-GR" sz="2400" smtClean="0"/>
              <a:t>   </a:t>
            </a:r>
            <a:r>
              <a:rPr lang="en-US" b="0" smtClean="0">
                <a:cs typeface="Arial" pitchFamily="34" charset="0"/>
              </a:rPr>
              <a:t>Skeletal destruction results from </a:t>
            </a:r>
            <a:r>
              <a:rPr lang="en-US" b="0" u="sng" smtClean="0">
                <a:solidFill>
                  <a:schemeClr val="tx2"/>
                </a:solidFill>
                <a:cs typeface="Arial" pitchFamily="34" charset="0"/>
              </a:rPr>
              <a:t>increased osteoclastic activity</a:t>
            </a:r>
            <a:r>
              <a:rPr lang="en-US" b="0" smtClean="0">
                <a:cs typeface="Arial" pitchFamily="34" charset="0"/>
              </a:rPr>
              <a:t>, which is not accompanied by a comparable increase in bone formation</a:t>
            </a:r>
          </a:p>
          <a:p>
            <a:pPr>
              <a:buFontTx/>
              <a:buNone/>
            </a:pPr>
            <a:endParaRPr lang="en-US" b="0" smtClean="0">
              <a:cs typeface="Arial" pitchFamily="34" charset="0"/>
            </a:endParaRPr>
          </a:p>
          <a:p>
            <a:pPr>
              <a:buFontTx/>
              <a:buNone/>
            </a:pPr>
            <a:r>
              <a:rPr lang="en-US" b="0" smtClean="0">
                <a:cs typeface="Arial" pitchFamily="34" charset="0"/>
              </a:rPr>
              <a:t> </a:t>
            </a:r>
          </a:p>
          <a:p>
            <a:pPr algn="ctr">
              <a:buFontTx/>
              <a:buNone/>
            </a:pPr>
            <a:r>
              <a:rPr lang="en-US" b="0" u="sng" smtClean="0">
                <a:solidFill>
                  <a:srgbClr val="02FC61"/>
                </a:solidFill>
                <a:cs typeface="Arial" pitchFamily="34" charset="0"/>
              </a:rPr>
              <a:t>LYTIC LESIONS </a:t>
            </a:r>
            <a:r>
              <a:rPr lang="en-GB" b="0" u="sng" smtClean="0">
                <a:solidFill>
                  <a:srgbClr val="02FC61"/>
                </a:solidFill>
              </a:rPr>
              <a:t> </a:t>
            </a:r>
            <a:endParaRPr lang="el-GR" b="0" u="sng" smtClean="0">
              <a:solidFill>
                <a:srgbClr val="02FC61"/>
              </a:solidFill>
            </a:endParaRPr>
          </a:p>
        </p:txBody>
      </p:sp>
      <p:pic>
        <p:nvPicPr>
          <p:cNvPr id="166916" name="Picture 4" descr="sp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4097338"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Line 5"/>
          <p:cNvSpPr>
            <a:spLocks noChangeShapeType="1"/>
          </p:cNvSpPr>
          <p:nvPr/>
        </p:nvSpPr>
        <p:spPr bwMode="auto">
          <a:xfrm>
            <a:off x="6659563" y="4652963"/>
            <a:ext cx="0" cy="1152525"/>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66916"/>
                                        </p:tgtEl>
                                        <p:attrNameLst>
                                          <p:attrName>style.visibility</p:attrName>
                                        </p:attrNameLst>
                                      </p:cBhvr>
                                      <p:to>
                                        <p:strVal val="visible"/>
                                      </p:to>
                                    </p:set>
                                    <p:anim calcmode="lin" valueType="num">
                                      <p:cBhvr>
                                        <p:cTn id="7" dur="1000" fill="hold"/>
                                        <p:tgtEl>
                                          <p:spTgt spid="166916"/>
                                        </p:tgtEl>
                                        <p:attrNameLst>
                                          <p:attrName>ppt_w</p:attrName>
                                        </p:attrNameLst>
                                      </p:cBhvr>
                                      <p:tavLst>
                                        <p:tav tm="0">
                                          <p:val>
                                            <p:strVal val="#ppt_w*0.70"/>
                                          </p:val>
                                        </p:tav>
                                        <p:tav tm="100000">
                                          <p:val>
                                            <p:strVal val="#ppt_w"/>
                                          </p:val>
                                        </p:tav>
                                      </p:tavLst>
                                    </p:anim>
                                    <p:anim calcmode="lin" valueType="num">
                                      <p:cBhvr>
                                        <p:cTn id="8" dur="1000" fill="hold"/>
                                        <p:tgtEl>
                                          <p:spTgt spid="166916"/>
                                        </p:tgtEl>
                                        <p:attrNameLst>
                                          <p:attrName>ppt_h</p:attrName>
                                        </p:attrNameLst>
                                      </p:cBhvr>
                                      <p:tavLst>
                                        <p:tav tm="0">
                                          <p:val>
                                            <p:strVal val="#ppt_h"/>
                                          </p:val>
                                        </p:tav>
                                        <p:tav tm="100000">
                                          <p:val>
                                            <p:strVal val="#ppt_h"/>
                                          </p:val>
                                        </p:tav>
                                      </p:tavLst>
                                    </p:anim>
                                    <p:animEffect transition="in" filter="fade">
                                      <p:cBhvr>
                                        <p:cTn id="9" dur="1000"/>
                                        <p:tgtEl>
                                          <p:spTgt spid="166916"/>
                                        </p:tgtEl>
                                      </p:cBhvr>
                                    </p:animEffect>
                                  </p:childTnLst>
                                </p:cTn>
                              </p:par>
                              <p:par>
                                <p:cTn id="10" presetID="55" presetClass="entr" presetSubtype="0" fill="hold" nodeType="withEffect">
                                  <p:stCondLst>
                                    <p:cond delay="0"/>
                                  </p:stCondLst>
                                  <p:childTnLst>
                                    <p:set>
                                      <p:cBhvr>
                                        <p:cTn id="11" dur="1" fill="hold">
                                          <p:stCondLst>
                                            <p:cond delay="0"/>
                                          </p:stCondLst>
                                        </p:cTn>
                                        <p:tgtEl>
                                          <p:spTgt spid="166915">
                                            <p:txEl>
                                              <p:pRg st="0" end="0"/>
                                            </p:txEl>
                                          </p:spTgt>
                                        </p:tgtEl>
                                        <p:attrNameLst>
                                          <p:attrName>style.visibility</p:attrName>
                                        </p:attrNameLst>
                                      </p:cBhvr>
                                      <p:to>
                                        <p:strVal val="visible"/>
                                      </p:to>
                                    </p:set>
                                    <p:anim calcmode="lin" valueType="num">
                                      <p:cBhvr>
                                        <p:cTn id="12" dur="1000" fill="hold"/>
                                        <p:tgtEl>
                                          <p:spTgt spid="16691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6691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66915">
                                            <p:txEl>
                                              <p:pRg st="0" end="0"/>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66917"/>
                                        </p:tgtEl>
                                        <p:attrNameLst>
                                          <p:attrName>style.visibility</p:attrName>
                                        </p:attrNameLst>
                                      </p:cBhvr>
                                      <p:to>
                                        <p:strVal val="visible"/>
                                      </p:to>
                                    </p:set>
                                    <p:animEffect transition="in" filter="blinds(horizontal)">
                                      <p:cBhvr>
                                        <p:cTn id="17" dur="500"/>
                                        <p:tgtEl>
                                          <p:spTgt spid="166917"/>
                                        </p:tgtEl>
                                      </p:cBhvr>
                                    </p:animEffect>
                                  </p:childTnLst>
                                </p:cTn>
                              </p:par>
                              <p:par>
                                <p:cTn id="18" presetID="55" presetClass="entr" presetSubtype="0" fill="hold" nodeType="withEffect">
                                  <p:stCondLst>
                                    <p:cond delay="0"/>
                                  </p:stCondLst>
                                  <p:childTnLst>
                                    <p:set>
                                      <p:cBhvr>
                                        <p:cTn id="19" dur="1" fill="hold">
                                          <p:stCondLst>
                                            <p:cond delay="0"/>
                                          </p:stCondLst>
                                        </p:cTn>
                                        <p:tgtEl>
                                          <p:spTgt spid="166915">
                                            <p:txEl>
                                              <p:pRg st="3" end="3"/>
                                            </p:txEl>
                                          </p:spTgt>
                                        </p:tgtEl>
                                        <p:attrNameLst>
                                          <p:attrName>style.visibility</p:attrName>
                                        </p:attrNameLst>
                                      </p:cBhvr>
                                      <p:to>
                                        <p:strVal val="visible"/>
                                      </p:to>
                                    </p:set>
                                    <p:anim calcmode="lin" valueType="num">
                                      <p:cBhvr>
                                        <p:cTn id="20" dur="1000" fill="hold"/>
                                        <p:tgtEl>
                                          <p:spTgt spid="166915">
                                            <p:txEl>
                                              <p:pRg st="3" end="3"/>
                                            </p:txEl>
                                          </p:spTgt>
                                        </p:tgtEl>
                                        <p:attrNameLst>
                                          <p:attrName>ppt_w</p:attrName>
                                        </p:attrNameLst>
                                      </p:cBhvr>
                                      <p:tavLst>
                                        <p:tav tm="0">
                                          <p:val>
                                            <p:strVal val="#ppt_w*0.70"/>
                                          </p:val>
                                        </p:tav>
                                        <p:tav tm="100000">
                                          <p:val>
                                            <p:strVal val="#ppt_w"/>
                                          </p:val>
                                        </p:tav>
                                      </p:tavLst>
                                    </p:anim>
                                    <p:anim calcmode="lin" valueType="num">
                                      <p:cBhvr>
                                        <p:cTn id="21" dur="1000" fill="hold"/>
                                        <p:tgtEl>
                                          <p:spTgt spid="166915">
                                            <p:txEl>
                                              <p:pRg st="3" end="3"/>
                                            </p:txEl>
                                          </p:spTgt>
                                        </p:tgtEl>
                                        <p:attrNameLst>
                                          <p:attrName>ppt_h</p:attrName>
                                        </p:attrNameLst>
                                      </p:cBhvr>
                                      <p:tavLst>
                                        <p:tav tm="0">
                                          <p:val>
                                            <p:strVal val="#ppt_h"/>
                                          </p:val>
                                        </p:tav>
                                        <p:tav tm="100000">
                                          <p:val>
                                            <p:strVal val="#ppt_h"/>
                                          </p:val>
                                        </p:tav>
                                      </p:tavLst>
                                    </p:anim>
                                    <p:animEffect transition="in" filter="fade">
                                      <p:cBhvr>
                                        <p:cTn id="22" dur="1000"/>
                                        <p:tgtEl>
                                          <p:spTgt spid="166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a:spLocks noGrp="1" noChangeArrowheads="1"/>
          </p:cNvSpPr>
          <p:nvPr>
            <p:ph type="title"/>
          </p:nvPr>
        </p:nvSpPr>
        <p:spPr/>
        <p:txBody>
          <a:bodyPr/>
          <a:lstStyle/>
          <a:p>
            <a:endParaRPr lang="el-GR" smtClean="0">
              <a:effectLst>
                <a:outerShdw blurRad="38100" dist="38100" dir="2700000" algn="tl">
                  <a:srgbClr val="000000"/>
                </a:outerShdw>
              </a:effectLst>
            </a:endParaRPr>
          </a:p>
        </p:txBody>
      </p:sp>
      <p:pic>
        <p:nvPicPr>
          <p:cNvPr id="288772" name="Picture 4" descr="348Femur1"/>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5484813" cy="6858000"/>
          </a:xfrm>
          <a:noFill/>
        </p:spPr>
      </p:pic>
      <p:pic>
        <p:nvPicPr>
          <p:cNvPr id="288775" name="Picture 7" descr="2340rad00460-04"/>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35600" y="0"/>
            <a:ext cx="3708400" cy="6858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88772"/>
                                        </p:tgtEl>
                                        <p:attrNameLst>
                                          <p:attrName>style.visibility</p:attrName>
                                        </p:attrNameLst>
                                      </p:cBhvr>
                                      <p:to>
                                        <p:strVal val="visible"/>
                                      </p:to>
                                    </p:set>
                                    <p:anim calcmode="lin" valueType="num">
                                      <p:cBhvr>
                                        <p:cTn id="7" dur="1000" fill="hold"/>
                                        <p:tgtEl>
                                          <p:spTgt spid="288772"/>
                                        </p:tgtEl>
                                        <p:attrNameLst>
                                          <p:attrName>ppt_w</p:attrName>
                                        </p:attrNameLst>
                                      </p:cBhvr>
                                      <p:tavLst>
                                        <p:tav tm="0">
                                          <p:val>
                                            <p:strVal val="#ppt_w*0.70"/>
                                          </p:val>
                                        </p:tav>
                                        <p:tav tm="100000">
                                          <p:val>
                                            <p:strVal val="#ppt_w"/>
                                          </p:val>
                                        </p:tav>
                                      </p:tavLst>
                                    </p:anim>
                                    <p:anim calcmode="lin" valueType="num">
                                      <p:cBhvr>
                                        <p:cTn id="8" dur="1000" fill="hold"/>
                                        <p:tgtEl>
                                          <p:spTgt spid="288772"/>
                                        </p:tgtEl>
                                        <p:attrNameLst>
                                          <p:attrName>ppt_h</p:attrName>
                                        </p:attrNameLst>
                                      </p:cBhvr>
                                      <p:tavLst>
                                        <p:tav tm="0">
                                          <p:val>
                                            <p:strVal val="#ppt_h"/>
                                          </p:val>
                                        </p:tav>
                                        <p:tav tm="100000">
                                          <p:val>
                                            <p:strVal val="#ppt_h"/>
                                          </p:val>
                                        </p:tav>
                                      </p:tavLst>
                                    </p:anim>
                                    <p:animEffect transition="in" filter="fade">
                                      <p:cBhvr>
                                        <p:cTn id="9" dur="1000"/>
                                        <p:tgtEl>
                                          <p:spTgt spid="2887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8775"/>
                                        </p:tgtEl>
                                        <p:attrNameLst>
                                          <p:attrName>style.visibility</p:attrName>
                                        </p:attrNameLst>
                                      </p:cBhvr>
                                      <p:to>
                                        <p:strVal val="visible"/>
                                      </p:to>
                                    </p:set>
                                    <p:anim calcmode="lin" valueType="num">
                                      <p:cBhvr>
                                        <p:cTn id="14" dur="1000" fill="hold"/>
                                        <p:tgtEl>
                                          <p:spTgt spid="288775"/>
                                        </p:tgtEl>
                                        <p:attrNameLst>
                                          <p:attrName>ppt_w</p:attrName>
                                        </p:attrNameLst>
                                      </p:cBhvr>
                                      <p:tavLst>
                                        <p:tav tm="0">
                                          <p:val>
                                            <p:strVal val="#ppt_w*0.70"/>
                                          </p:val>
                                        </p:tav>
                                        <p:tav tm="100000">
                                          <p:val>
                                            <p:strVal val="#ppt_w"/>
                                          </p:val>
                                        </p:tav>
                                      </p:tavLst>
                                    </p:anim>
                                    <p:anim calcmode="lin" valueType="num">
                                      <p:cBhvr>
                                        <p:cTn id="15" dur="1000" fill="hold"/>
                                        <p:tgtEl>
                                          <p:spTgt spid="288775"/>
                                        </p:tgtEl>
                                        <p:attrNameLst>
                                          <p:attrName>ppt_h</p:attrName>
                                        </p:attrNameLst>
                                      </p:cBhvr>
                                      <p:tavLst>
                                        <p:tav tm="0">
                                          <p:val>
                                            <p:strVal val="#ppt_h"/>
                                          </p:val>
                                        </p:tav>
                                        <p:tav tm="100000">
                                          <p:val>
                                            <p:strVal val="#ppt_h"/>
                                          </p:val>
                                        </p:tav>
                                      </p:tavLst>
                                    </p:anim>
                                    <p:animEffect transition="in" filter="fade">
                                      <p:cBhvr>
                                        <p:cTn id="16" dur="1000"/>
                                        <p:tgtEl>
                                          <p:spTgt spid="288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14"/>
          <p:cNvSpPr>
            <a:spLocks noGrp="1" noChangeArrowheads="1"/>
          </p:cNvSpPr>
          <p:nvPr>
            <p:ph type="title" sz="quarter"/>
          </p:nvPr>
        </p:nvSpPr>
        <p:spPr/>
        <p:txBody>
          <a:bodyPr/>
          <a:lstStyle/>
          <a:p>
            <a:endParaRPr lang="el-GR" smtClean="0"/>
          </a:p>
        </p:txBody>
      </p:sp>
      <p:pic>
        <p:nvPicPr>
          <p:cNvPr id="216068" name="Picture 4" descr="MM-Radio1"/>
          <p:cNvPicPr>
            <a:picLocks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0" y="0"/>
            <a:ext cx="4284663" cy="3683000"/>
          </a:xfrm>
          <a:noFill/>
        </p:spPr>
      </p:pic>
      <p:pic>
        <p:nvPicPr>
          <p:cNvPr id="216071" name="Picture 7" descr="MM-Radio2"/>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900113" y="3670300"/>
            <a:ext cx="3708400" cy="3187700"/>
          </a:xfrm>
          <a:noFill/>
        </p:spPr>
      </p:pic>
      <p:pic>
        <p:nvPicPr>
          <p:cNvPr id="216074" name="Picture 10" descr="MM-Radio3"/>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859338" y="0"/>
            <a:ext cx="4284662" cy="3683000"/>
          </a:xfrm>
          <a:noFill/>
        </p:spPr>
      </p:pic>
      <p:pic>
        <p:nvPicPr>
          <p:cNvPr id="216077" name="Picture 13" descr="MM-radio4"/>
          <p:cNvPicPr>
            <a:picLocks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4572000" y="3670300"/>
            <a:ext cx="3708400" cy="3187700"/>
          </a:xfr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16068"/>
                                        </p:tgtEl>
                                        <p:attrNameLst>
                                          <p:attrName>style.visibility</p:attrName>
                                        </p:attrNameLst>
                                      </p:cBhvr>
                                      <p:to>
                                        <p:strVal val="visible"/>
                                      </p:to>
                                    </p:set>
                                    <p:anim calcmode="lin" valueType="num">
                                      <p:cBhvr>
                                        <p:cTn id="7" dur="1000" fill="hold"/>
                                        <p:tgtEl>
                                          <p:spTgt spid="216068"/>
                                        </p:tgtEl>
                                        <p:attrNameLst>
                                          <p:attrName>ppt_w</p:attrName>
                                        </p:attrNameLst>
                                      </p:cBhvr>
                                      <p:tavLst>
                                        <p:tav tm="0">
                                          <p:val>
                                            <p:strVal val="#ppt_w*0.70"/>
                                          </p:val>
                                        </p:tav>
                                        <p:tav tm="100000">
                                          <p:val>
                                            <p:strVal val="#ppt_w"/>
                                          </p:val>
                                        </p:tav>
                                      </p:tavLst>
                                    </p:anim>
                                    <p:anim calcmode="lin" valueType="num">
                                      <p:cBhvr>
                                        <p:cTn id="8" dur="1000" fill="hold"/>
                                        <p:tgtEl>
                                          <p:spTgt spid="216068"/>
                                        </p:tgtEl>
                                        <p:attrNameLst>
                                          <p:attrName>ppt_h</p:attrName>
                                        </p:attrNameLst>
                                      </p:cBhvr>
                                      <p:tavLst>
                                        <p:tav tm="0">
                                          <p:val>
                                            <p:strVal val="#ppt_h"/>
                                          </p:val>
                                        </p:tav>
                                        <p:tav tm="100000">
                                          <p:val>
                                            <p:strVal val="#ppt_h"/>
                                          </p:val>
                                        </p:tav>
                                      </p:tavLst>
                                    </p:anim>
                                    <p:animEffect transition="in" filter="fade">
                                      <p:cBhvr>
                                        <p:cTn id="9" dur="1000"/>
                                        <p:tgtEl>
                                          <p:spTgt spid="2160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16074"/>
                                        </p:tgtEl>
                                        <p:attrNameLst>
                                          <p:attrName>style.visibility</p:attrName>
                                        </p:attrNameLst>
                                      </p:cBhvr>
                                      <p:to>
                                        <p:strVal val="visible"/>
                                      </p:to>
                                    </p:set>
                                    <p:anim calcmode="lin" valueType="num">
                                      <p:cBhvr>
                                        <p:cTn id="14" dur="1000" fill="hold"/>
                                        <p:tgtEl>
                                          <p:spTgt spid="216074"/>
                                        </p:tgtEl>
                                        <p:attrNameLst>
                                          <p:attrName>ppt_w</p:attrName>
                                        </p:attrNameLst>
                                      </p:cBhvr>
                                      <p:tavLst>
                                        <p:tav tm="0">
                                          <p:val>
                                            <p:strVal val="#ppt_w*0.70"/>
                                          </p:val>
                                        </p:tav>
                                        <p:tav tm="100000">
                                          <p:val>
                                            <p:strVal val="#ppt_w"/>
                                          </p:val>
                                        </p:tav>
                                      </p:tavLst>
                                    </p:anim>
                                    <p:anim calcmode="lin" valueType="num">
                                      <p:cBhvr>
                                        <p:cTn id="15" dur="1000" fill="hold"/>
                                        <p:tgtEl>
                                          <p:spTgt spid="216074"/>
                                        </p:tgtEl>
                                        <p:attrNameLst>
                                          <p:attrName>ppt_h</p:attrName>
                                        </p:attrNameLst>
                                      </p:cBhvr>
                                      <p:tavLst>
                                        <p:tav tm="0">
                                          <p:val>
                                            <p:strVal val="#ppt_h"/>
                                          </p:val>
                                        </p:tav>
                                        <p:tav tm="100000">
                                          <p:val>
                                            <p:strVal val="#ppt_h"/>
                                          </p:val>
                                        </p:tav>
                                      </p:tavLst>
                                    </p:anim>
                                    <p:animEffect transition="in" filter="fade">
                                      <p:cBhvr>
                                        <p:cTn id="16" dur="1000"/>
                                        <p:tgtEl>
                                          <p:spTgt spid="216074"/>
                                        </p:tgtEl>
                                      </p:cBhvr>
                                    </p:animEffect>
                                  </p:childTnLst>
                                </p:cTn>
                              </p:par>
                            </p:childTnLst>
                          </p:cTn>
                        </p:par>
                        <p:par>
                          <p:cTn id="17" fill="hold" nodeType="afterGroup">
                            <p:stCondLst>
                              <p:cond delay="1000"/>
                            </p:stCondLst>
                            <p:childTnLst>
                              <p:par>
                                <p:cTn id="18" presetID="55" presetClass="entr" presetSubtype="0" fill="hold" nodeType="afterEffect">
                                  <p:stCondLst>
                                    <p:cond delay="0"/>
                                  </p:stCondLst>
                                  <p:childTnLst>
                                    <p:set>
                                      <p:cBhvr>
                                        <p:cTn id="19" dur="1" fill="hold">
                                          <p:stCondLst>
                                            <p:cond delay="0"/>
                                          </p:stCondLst>
                                        </p:cTn>
                                        <p:tgtEl>
                                          <p:spTgt spid="216071"/>
                                        </p:tgtEl>
                                        <p:attrNameLst>
                                          <p:attrName>style.visibility</p:attrName>
                                        </p:attrNameLst>
                                      </p:cBhvr>
                                      <p:to>
                                        <p:strVal val="visible"/>
                                      </p:to>
                                    </p:set>
                                    <p:anim calcmode="lin" valueType="num">
                                      <p:cBhvr>
                                        <p:cTn id="20" dur="1000" fill="hold"/>
                                        <p:tgtEl>
                                          <p:spTgt spid="216071"/>
                                        </p:tgtEl>
                                        <p:attrNameLst>
                                          <p:attrName>ppt_w</p:attrName>
                                        </p:attrNameLst>
                                      </p:cBhvr>
                                      <p:tavLst>
                                        <p:tav tm="0">
                                          <p:val>
                                            <p:strVal val="#ppt_w*0.70"/>
                                          </p:val>
                                        </p:tav>
                                        <p:tav tm="100000">
                                          <p:val>
                                            <p:strVal val="#ppt_w"/>
                                          </p:val>
                                        </p:tav>
                                      </p:tavLst>
                                    </p:anim>
                                    <p:anim calcmode="lin" valueType="num">
                                      <p:cBhvr>
                                        <p:cTn id="21" dur="1000" fill="hold"/>
                                        <p:tgtEl>
                                          <p:spTgt spid="216071"/>
                                        </p:tgtEl>
                                        <p:attrNameLst>
                                          <p:attrName>ppt_h</p:attrName>
                                        </p:attrNameLst>
                                      </p:cBhvr>
                                      <p:tavLst>
                                        <p:tav tm="0">
                                          <p:val>
                                            <p:strVal val="#ppt_h"/>
                                          </p:val>
                                        </p:tav>
                                        <p:tav tm="100000">
                                          <p:val>
                                            <p:strVal val="#ppt_h"/>
                                          </p:val>
                                        </p:tav>
                                      </p:tavLst>
                                    </p:anim>
                                    <p:animEffect transition="in" filter="fade">
                                      <p:cBhvr>
                                        <p:cTn id="22" dur="1000"/>
                                        <p:tgtEl>
                                          <p:spTgt spid="216071"/>
                                        </p:tgtEl>
                                      </p:cBhvr>
                                    </p:animEffect>
                                  </p:childTnLst>
                                </p:cTn>
                              </p:par>
                            </p:childTnLst>
                          </p:cTn>
                        </p:par>
                        <p:par>
                          <p:cTn id="23" fill="hold" nodeType="afterGroup">
                            <p:stCondLst>
                              <p:cond delay="2000"/>
                            </p:stCondLst>
                            <p:childTnLst>
                              <p:par>
                                <p:cTn id="24" presetID="55" presetClass="entr" presetSubtype="0" fill="hold" nodeType="afterEffect">
                                  <p:stCondLst>
                                    <p:cond delay="0"/>
                                  </p:stCondLst>
                                  <p:childTnLst>
                                    <p:set>
                                      <p:cBhvr>
                                        <p:cTn id="25" dur="1" fill="hold">
                                          <p:stCondLst>
                                            <p:cond delay="0"/>
                                          </p:stCondLst>
                                        </p:cTn>
                                        <p:tgtEl>
                                          <p:spTgt spid="216077"/>
                                        </p:tgtEl>
                                        <p:attrNameLst>
                                          <p:attrName>style.visibility</p:attrName>
                                        </p:attrNameLst>
                                      </p:cBhvr>
                                      <p:to>
                                        <p:strVal val="visible"/>
                                      </p:to>
                                    </p:set>
                                    <p:anim calcmode="lin" valueType="num">
                                      <p:cBhvr>
                                        <p:cTn id="26" dur="1000" fill="hold"/>
                                        <p:tgtEl>
                                          <p:spTgt spid="216077"/>
                                        </p:tgtEl>
                                        <p:attrNameLst>
                                          <p:attrName>ppt_w</p:attrName>
                                        </p:attrNameLst>
                                      </p:cBhvr>
                                      <p:tavLst>
                                        <p:tav tm="0">
                                          <p:val>
                                            <p:strVal val="#ppt_w*0.70"/>
                                          </p:val>
                                        </p:tav>
                                        <p:tav tm="100000">
                                          <p:val>
                                            <p:strVal val="#ppt_w"/>
                                          </p:val>
                                        </p:tav>
                                      </p:tavLst>
                                    </p:anim>
                                    <p:anim calcmode="lin" valueType="num">
                                      <p:cBhvr>
                                        <p:cTn id="27" dur="1000" fill="hold"/>
                                        <p:tgtEl>
                                          <p:spTgt spid="216077"/>
                                        </p:tgtEl>
                                        <p:attrNameLst>
                                          <p:attrName>ppt_h</p:attrName>
                                        </p:attrNameLst>
                                      </p:cBhvr>
                                      <p:tavLst>
                                        <p:tav tm="0">
                                          <p:val>
                                            <p:strVal val="#ppt_h"/>
                                          </p:val>
                                        </p:tav>
                                        <p:tav tm="100000">
                                          <p:val>
                                            <p:strVal val="#ppt_h"/>
                                          </p:val>
                                        </p:tav>
                                      </p:tavLst>
                                    </p:anim>
                                    <p:animEffect transition="in" filter="fade">
                                      <p:cBhvr>
                                        <p:cTn id="28" dur="1000"/>
                                        <p:tgtEl>
                                          <p:spTgt spid="216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25"/>
          <p:cNvSpPr>
            <a:spLocks noGrp="1" noChangeArrowheads="1"/>
          </p:cNvSpPr>
          <p:nvPr>
            <p:ph type="title"/>
          </p:nvPr>
        </p:nvSpPr>
        <p:spPr>
          <a:xfrm>
            <a:off x="0" y="230188"/>
            <a:ext cx="8467725" cy="1143000"/>
          </a:xfrm>
        </p:spPr>
        <p:txBody>
          <a:bodyPr/>
          <a:lstStyle/>
          <a:p>
            <a:pPr algn="l"/>
            <a:r>
              <a:rPr lang="en-GB" sz="3200" smtClean="0"/>
              <a:t>Myeloma Microenvironment</a:t>
            </a:r>
            <a:br>
              <a:rPr lang="en-GB" sz="3200" smtClean="0"/>
            </a:br>
            <a:r>
              <a:rPr lang="en-GB" sz="3200" smtClean="0"/>
              <a:t> and Bone Disease</a:t>
            </a:r>
            <a:endParaRPr lang="en-US" sz="3200" smtClean="0"/>
          </a:p>
        </p:txBody>
      </p:sp>
      <p:grpSp>
        <p:nvGrpSpPr>
          <p:cNvPr id="2" name="Group 2"/>
          <p:cNvGrpSpPr>
            <a:grpSpLocks/>
          </p:cNvGrpSpPr>
          <p:nvPr/>
        </p:nvGrpSpPr>
        <p:grpSpPr bwMode="auto">
          <a:xfrm>
            <a:off x="2179638" y="2441575"/>
            <a:ext cx="808037" cy="1333500"/>
            <a:chOff x="330" y="2183"/>
            <a:chExt cx="576" cy="952"/>
          </a:xfrm>
        </p:grpSpPr>
        <p:sp>
          <p:nvSpPr>
            <p:cNvPr id="36990" name="Oval 3"/>
            <p:cNvSpPr>
              <a:spLocks noChangeArrowheads="1"/>
            </p:cNvSpPr>
            <p:nvPr/>
          </p:nvSpPr>
          <p:spPr bwMode="auto">
            <a:xfrm rot="4262617">
              <a:off x="142" y="2371"/>
              <a:ext cx="952" cy="576"/>
            </a:xfrm>
            <a:prstGeom prst="ellipse">
              <a:avLst/>
            </a:prstGeom>
            <a:solidFill>
              <a:srgbClr val="FFCC66"/>
            </a:solidFill>
            <a:ln w="9525">
              <a:solidFill>
                <a:schemeClr val="tx1"/>
              </a:solidFill>
              <a:round/>
              <a:headEnd/>
              <a:tailEnd/>
            </a:ln>
          </p:spPr>
          <p:txBody>
            <a:bodyPr rot="10800000" vert="eaVert" wrap="none" anchor="ctr"/>
            <a:lstStyle/>
            <a:p>
              <a:pPr algn="l">
                <a:lnSpc>
                  <a:spcPct val="90000"/>
                </a:lnSpc>
              </a:pPr>
              <a:endParaRPr lang="nl-NL"/>
            </a:p>
          </p:txBody>
        </p:sp>
        <p:sp>
          <p:nvSpPr>
            <p:cNvPr id="36991" name="Oval 4"/>
            <p:cNvSpPr>
              <a:spLocks noChangeArrowheads="1"/>
            </p:cNvSpPr>
            <p:nvPr/>
          </p:nvSpPr>
          <p:spPr bwMode="auto">
            <a:xfrm rot="4262617">
              <a:off x="540" y="2729"/>
              <a:ext cx="318" cy="303"/>
            </a:xfrm>
            <a:prstGeom prst="ellipse">
              <a:avLst/>
            </a:prstGeom>
            <a:solidFill>
              <a:srgbClr val="0000FF"/>
            </a:solidFill>
            <a:ln w="9525">
              <a:solidFill>
                <a:schemeClr val="tx1"/>
              </a:solidFill>
              <a:round/>
              <a:headEnd/>
              <a:tailEnd/>
            </a:ln>
          </p:spPr>
          <p:txBody>
            <a:bodyPr rot="10800000" vert="eaVert" wrap="none" anchor="ctr"/>
            <a:lstStyle/>
            <a:p>
              <a:pPr algn="l">
                <a:lnSpc>
                  <a:spcPct val="90000"/>
                </a:lnSpc>
              </a:pPr>
              <a:endParaRPr lang="nl-NL"/>
            </a:p>
          </p:txBody>
        </p:sp>
      </p:grpSp>
      <p:grpSp>
        <p:nvGrpSpPr>
          <p:cNvPr id="3" name="Group 5"/>
          <p:cNvGrpSpPr>
            <a:grpSpLocks/>
          </p:cNvGrpSpPr>
          <p:nvPr/>
        </p:nvGrpSpPr>
        <p:grpSpPr bwMode="auto">
          <a:xfrm>
            <a:off x="2836863" y="2190750"/>
            <a:ext cx="1333500" cy="808038"/>
            <a:chOff x="223" y="2408"/>
            <a:chExt cx="952" cy="576"/>
          </a:xfrm>
        </p:grpSpPr>
        <p:sp>
          <p:nvSpPr>
            <p:cNvPr id="36988" name="Oval 6"/>
            <p:cNvSpPr>
              <a:spLocks noChangeArrowheads="1"/>
            </p:cNvSpPr>
            <p:nvPr/>
          </p:nvSpPr>
          <p:spPr bwMode="auto">
            <a:xfrm>
              <a:off x="223" y="2408"/>
              <a:ext cx="952" cy="576"/>
            </a:xfrm>
            <a:prstGeom prst="ellipse">
              <a:avLst/>
            </a:prstGeom>
            <a:solidFill>
              <a:srgbClr val="FFCC66"/>
            </a:solidFill>
            <a:ln w="9525">
              <a:solidFill>
                <a:schemeClr val="tx1"/>
              </a:solidFill>
              <a:round/>
              <a:headEnd/>
              <a:tailEnd/>
            </a:ln>
          </p:spPr>
          <p:txBody>
            <a:bodyPr wrap="none" anchor="ctr"/>
            <a:lstStyle/>
            <a:p>
              <a:pPr algn="l">
                <a:lnSpc>
                  <a:spcPct val="90000"/>
                </a:lnSpc>
              </a:pPr>
              <a:endParaRPr lang="nl-NL"/>
            </a:p>
          </p:txBody>
        </p:sp>
        <p:sp>
          <p:nvSpPr>
            <p:cNvPr id="36989" name="Oval 7"/>
            <p:cNvSpPr>
              <a:spLocks noChangeArrowheads="1"/>
            </p:cNvSpPr>
            <p:nvPr/>
          </p:nvSpPr>
          <p:spPr bwMode="auto">
            <a:xfrm>
              <a:off x="799" y="2559"/>
              <a:ext cx="318" cy="303"/>
            </a:xfrm>
            <a:prstGeom prst="ellipse">
              <a:avLst/>
            </a:prstGeom>
            <a:solidFill>
              <a:srgbClr val="0000FF"/>
            </a:solidFill>
            <a:ln w="9525">
              <a:solidFill>
                <a:schemeClr val="tx1"/>
              </a:solidFill>
              <a:round/>
              <a:headEnd/>
              <a:tailEnd/>
            </a:ln>
          </p:spPr>
          <p:txBody>
            <a:bodyPr wrap="none" anchor="ctr"/>
            <a:lstStyle/>
            <a:p>
              <a:pPr algn="l">
                <a:lnSpc>
                  <a:spcPct val="90000"/>
                </a:lnSpc>
              </a:pPr>
              <a:endParaRPr lang="nl-NL"/>
            </a:p>
          </p:txBody>
        </p:sp>
      </p:grpSp>
      <p:grpSp>
        <p:nvGrpSpPr>
          <p:cNvPr id="4" name="Group 8"/>
          <p:cNvGrpSpPr>
            <a:grpSpLocks/>
          </p:cNvGrpSpPr>
          <p:nvPr/>
        </p:nvGrpSpPr>
        <p:grpSpPr bwMode="auto">
          <a:xfrm>
            <a:off x="1277938" y="2262188"/>
            <a:ext cx="808037" cy="1335087"/>
            <a:chOff x="541" y="1398"/>
            <a:chExt cx="576" cy="952"/>
          </a:xfrm>
        </p:grpSpPr>
        <p:sp>
          <p:nvSpPr>
            <p:cNvPr id="36986" name="Oval 9"/>
            <p:cNvSpPr>
              <a:spLocks noChangeArrowheads="1"/>
            </p:cNvSpPr>
            <p:nvPr/>
          </p:nvSpPr>
          <p:spPr bwMode="auto">
            <a:xfrm rot="3517620">
              <a:off x="353" y="1586"/>
              <a:ext cx="952" cy="576"/>
            </a:xfrm>
            <a:prstGeom prst="ellipse">
              <a:avLst/>
            </a:prstGeom>
            <a:solidFill>
              <a:srgbClr val="FFCC66"/>
            </a:solidFill>
            <a:ln w="9525">
              <a:solidFill>
                <a:schemeClr val="tx1"/>
              </a:solidFill>
              <a:round/>
              <a:headEnd/>
              <a:tailEnd/>
            </a:ln>
          </p:spPr>
          <p:txBody>
            <a:bodyPr rot="10800000" vert="eaVert" wrap="none" anchor="ctr"/>
            <a:lstStyle/>
            <a:p>
              <a:pPr algn="l">
                <a:lnSpc>
                  <a:spcPct val="90000"/>
                </a:lnSpc>
              </a:pPr>
              <a:endParaRPr lang="nl-NL"/>
            </a:p>
          </p:txBody>
        </p:sp>
        <p:sp>
          <p:nvSpPr>
            <p:cNvPr id="36987" name="Oval 10"/>
            <p:cNvSpPr>
              <a:spLocks noChangeArrowheads="1"/>
            </p:cNvSpPr>
            <p:nvPr/>
          </p:nvSpPr>
          <p:spPr bwMode="auto">
            <a:xfrm rot="3517620">
              <a:off x="799" y="1918"/>
              <a:ext cx="318" cy="303"/>
            </a:xfrm>
            <a:prstGeom prst="ellipse">
              <a:avLst/>
            </a:prstGeom>
            <a:solidFill>
              <a:srgbClr val="0000FF"/>
            </a:solidFill>
            <a:ln w="9525">
              <a:solidFill>
                <a:schemeClr val="tx1"/>
              </a:solidFill>
              <a:round/>
              <a:headEnd/>
              <a:tailEnd/>
            </a:ln>
          </p:spPr>
          <p:txBody>
            <a:bodyPr rot="10800000" vert="eaVert" wrap="none" anchor="ctr"/>
            <a:lstStyle/>
            <a:p>
              <a:pPr algn="l">
                <a:lnSpc>
                  <a:spcPct val="90000"/>
                </a:lnSpc>
              </a:pPr>
              <a:endParaRPr lang="nl-NL"/>
            </a:p>
          </p:txBody>
        </p:sp>
      </p:grpSp>
      <p:sp>
        <p:nvSpPr>
          <p:cNvPr id="783374" name="Text Box 14"/>
          <p:cNvSpPr txBox="1">
            <a:spLocks noChangeArrowheads="1"/>
          </p:cNvSpPr>
          <p:nvPr/>
        </p:nvSpPr>
        <p:spPr bwMode="auto">
          <a:xfrm>
            <a:off x="852488" y="1828800"/>
            <a:ext cx="13858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a:solidFill>
                  <a:schemeClr val="tx2"/>
                </a:solidFill>
              </a:rPr>
              <a:t>Myeloma cells</a:t>
            </a:r>
            <a:endParaRPr lang="en-GB">
              <a:solidFill>
                <a:schemeClr val="tx2"/>
              </a:solidFill>
            </a:endParaRPr>
          </a:p>
        </p:txBody>
      </p:sp>
      <p:sp>
        <p:nvSpPr>
          <p:cNvPr id="783379" name="Text Box 19"/>
          <p:cNvSpPr txBox="1">
            <a:spLocks noChangeArrowheads="1"/>
          </p:cNvSpPr>
          <p:nvPr/>
        </p:nvSpPr>
        <p:spPr bwMode="auto">
          <a:xfrm>
            <a:off x="8059738" y="2652713"/>
            <a:ext cx="108426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sz="1200"/>
              <a:t>IL-6, IGF-1</a:t>
            </a:r>
          </a:p>
          <a:p>
            <a:pPr algn="l" eaLnBrk="1" hangingPunct="1">
              <a:lnSpc>
                <a:spcPct val="90000"/>
              </a:lnSpc>
            </a:pPr>
            <a:r>
              <a:rPr lang="en-US" sz="1200"/>
              <a:t>BAFF, APRIL</a:t>
            </a:r>
            <a:endParaRPr lang="en-GB" sz="1200"/>
          </a:p>
        </p:txBody>
      </p:sp>
      <p:sp>
        <p:nvSpPr>
          <p:cNvPr id="783387" name="AutoShape 27"/>
          <p:cNvSpPr>
            <a:spLocks noChangeArrowheads="1"/>
          </p:cNvSpPr>
          <p:nvPr/>
        </p:nvSpPr>
        <p:spPr bwMode="auto">
          <a:xfrm rot="15322337" flipH="1">
            <a:off x="3791744" y="2963069"/>
            <a:ext cx="133350" cy="68262"/>
          </a:xfrm>
          <a:prstGeom prst="flowChartTerminator">
            <a:avLst/>
          </a:prstGeom>
          <a:solidFill>
            <a:srgbClr val="993300"/>
          </a:solidFill>
          <a:ln w="9525">
            <a:solidFill>
              <a:schemeClr val="tx1"/>
            </a:solidFill>
            <a:miter lim="800000"/>
            <a:headEnd/>
            <a:tailEnd/>
          </a:ln>
        </p:spPr>
        <p:txBody>
          <a:bodyPr vert="eaVert" wrap="none" anchor="ctr"/>
          <a:lstStyle/>
          <a:p>
            <a:pPr algn="l">
              <a:lnSpc>
                <a:spcPct val="90000"/>
              </a:lnSpc>
            </a:pPr>
            <a:endParaRPr lang="nl-NL"/>
          </a:p>
        </p:txBody>
      </p:sp>
      <p:sp>
        <p:nvSpPr>
          <p:cNvPr id="783388" name="AutoShape 28"/>
          <p:cNvSpPr>
            <a:spLocks noChangeArrowheads="1"/>
          </p:cNvSpPr>
          <p:nvPr/>
        </p:nvSpPr>
        <p:spPr bwMode="auto">
          <a:xfrm rot="12197679" flipH="1">
            <a:off x="3006725" y="3448050"/>
            <a:ext cx="134938" cy="66675"/>
          </a:xfrm>
          <a:prstGeom prst="flowChartTerminator">
            <a:avLst/>
          </a:prstGeom>
          <a:solidFill>
            <a:srgbClr val="993300"/>
          </a:solidFill>
          <a:ln w="9525">
            <a:solidFill>
              <a:schemeClr val="tx1"/>
            </a:solidFill>
            <a:miter lim="800000"/>
            <a:headEnd/>
            <a:tailEnd/>
          </a:ln>
        </p:spPr>
        <p:txBody>
          <a:bodyPr rot="10800000" wrap="none" anchor="ctr"/>
          <a:lstStyle/>
          <a:p>
            <a:pPr algn="l">
              <a:lnSpc>
                <a:spcPct val="90000"/>
              </a:lnSpc>
            </a:pPr>
            <a:endParaRPr lang="nl-NL"/>
          </a:p>
        </p:txBody>
      </p:sp>
      <p:sp>
        <p:nvSpPr>
          <p:cNvPr id="783394" name="AutoShape 34"/>
          <p:cNvSpPr>
            <a:spLocks noChangeArrowheads="1"/>
          </p:cNvSpPr>
          <p:nvPr/>
        </p:nvSpPr>
        <p:spPr bwMode="auto">
          <a:xfrm rot="-6056781">
            <a:off x="3869531" y="3096419"/>
            <a:ext cx="90488" cy="69850"/>
          </a:xfrm>
          <a:prstGeom prst="flowChartOnlineStorage">
            <a:avLst/>
          </a:prstGeom>
          <a:solidFill>
            <a:srgbClr val="800000"/>
          </a:solidFill>
          <a:ln w="9525">
            <a:solidFill>
              <a:schemeClr val="tx1"/>
            </a:solidFill>
            <a:miter lim="800000"/>
            <a:headEnd/>
            <a:tailEnd/>
          </a:ln>
        </p:spPr>
        <p:txBody>
          <a:bodyPr vert="eaVert" wrap="none" anchor="ctr"/>
          <a:lstStyle/>
          <a:p>
            <a:pPr algn="l">
              <a:lnSpc>
                <a:spcPct val="90000"/>
              </a:lnSpc>
            </a:pPr>
            <a:endParaRPr lang="nl-NL"/>
          </a:p>
        </p:txBody>
      </p:sp>
      <p:sp>
        <p:nvSpPr>
          <p:cNvPr id="783395" name="Text Box 35"/>
          <p:cNvSpPr txBox="1">
            <a:spLocks noChangeArrowheads="1"/>
          </p:cNvSpPr>
          <p:nvPr/>
        </p:nvSpPr>
        <p:spPr bwMode="auto">
          <a:xfrm>
            <a:off x="3857625" y="2851150"/>
            <a:ext cx="10747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200">
                <a:latin typeface="Symbol" pitchFamily="18" charset="2"/>
              </a:rPr>
              <a:t>a4b</a:t>
            </a:r>
            <a:r>
              <a:rPr lang="en-GB" sz="1200"/>
              <a:t>1 integrin</a:t>
            </a:r>
          </a:p>
        </p:txBody>
      </p:sp>
      <p:grpSp>
        <p:nvGrpSpPr>
          <p:cNvPr id="5" name="Group 128"/>
          <p:cNvGrpSpPr>
            <a:grpSpLocks/>
          </p:cNvGrpSpPr>
          <p:nvPr/>
        </p:nvGrpSpPr>
        <p:grpSpPr bwMode="auto">
          <a:xfrm>
            <a:off x="3141663" y="3111500"/>
            <a:ext cx="5048250" cy="615950"/>
            <a:chOff x="1979" y="1930"/>
            <a:chExt cx="3180" cy="388"/>
          </a:xfrm>
        </p:grpSpPr>
        <p:sp>
          <p:nvSpPr>
            <p:cNvPr id="36972" name="Text Box 40"/>
            <p:cNvSpPr txBox="1">
              <a:spLocks noChangeArrowheads="1"/>
            </p:cNvSpPr>
            <p:nvPr/>
          </p:nvSpPr>
          <p:spPr bwMode="auto">
            <a:xfrm>
              <a:off x="4650" y="2139"/>
              <a:ext cx="50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u="sng">
                  <a:solidFill>
                    <a:schemeClr val="tx2"/>
                  </a:solidFill>
                </a:rPr>
                <a:t>BMSCs</a:t>
              </a:r>
              <a:endParaRPr lang="en-GB" u="sng">
                <a:solidFill>
                  <a:schemeClr val="tx2"/>
                </a:solidFill>
              </a:endParaRPr>
            </a:p>
          </p:txBody>
        </p:sp>
        <p:sp>
          <p:nvSpPr>
            <p:cNvPr id="36973" name="Oval 37"/>
            <p:cNvSpPr>
              <a:spLocks noChangeArrowheads="1"/>
            </p:cNvSpPr>
            <p:nvPr/>
          </p:nvSpPr>
          <p:spPr bwMode="auto">
            <a:xfrm>
              <a:off x="1979" y="2184"/>
              <a:ext cx="1482" cy="80"/>
            </a:xfrm>
            <a:prstGeom prst="ellipse">
              <a:avLst/>
            </a:prstGeom>
            <a:solidFill>
              <a:schemeClr val="accent1"/>
            </a:solidFill>
            <a:ln w="9525">
              <a:solidFill>
                <a:schemeClr val="tx1"/>
              </a:solidFill>
              <a:round/>
              <a:headEnd/>
              <a:tailEnd/>
            </a:ln>
          </p:spPr>
          <p:txBody>
            <a:bodyPr wrap="none" anchor="ctr"/>
            <a:lstStyle/>
            <a:p>
              <a:pPr algn="l">
                <a:lnSpc>
                  <a:spcPct val="90000"/>
                </a:lnSpc>
              </a:pPr>
              <a:endParaRPr lang="nl-NL"/>
            </a:p>
          </p:txBody>
        </p:sp>
        <p:sp>
          <p:nvSpPr>
            <p:cNvPr id="36974" name="Oval 38"/>
            <p:cNvSpPr>
              <a:spLocks noChangeArrowheads="1"/>
            </p:cNvSpPr>
            <p:nvPr/>
          </p:nvSpPr>
          <p:spPr bwMode="auto">
            <a:xfrm>
              <a:off x="2445" y="1930"/>
              <a:ext cx="1483" cy="80"/>
            </a:xfrm>
            <a:prstGeom prst="ellipse">
              <a:avLst/>
            </a:prstGeom>
            <a:solidFill>
              <a:schemeClr val="accent1"/>
            </a:solidFill>
            <a:ln w="9525">
              <a:solidFill>
                <a:schemeClr val="tx1"/>
              </a:solidFill>
              <a:round/>
              <a:headEnd/>
              <a:tailEnd/>
            </a:ln>
          </p:spPr>
          <p:txBody>
            <a:bodyPr wrap="none" anchor="ctr"/>
            <a:lstStyle/>
            <a:p>
              <a:pPr algn="l">
                <a:lnSpc>
                  <a:spcPct val="90000"/>
                </a:lnSpc>
              </a:pPr>
              <a:endParaRPr lang="nl-NL"/>
            </a:p>
          </p:txBody>
        </p:sp>
        <p:sp>
          <p:nvSpPr>
            <p:cNvPr id="36975" name="Oval 39"/>
            <p:cNvSpPr>
              <a:spLocks noChangeArrowheads="1"/>
            </p:cNvSpPr>
            <p:nvPr/>
          </p:nvSpPr>
          <p:spPr bwMode="auto">
            <a:xfrm>
              <a:off x="2742" y="1930"/>
              <a:ext cx="322" cy="41"/>
            </a:xfrm>
            <a:prstGeom prst="ellipse">
              <a:avLst/>
            </a:prstGeom>
            <a:solidFill>
              <a:srgbClr val="FFFF00"/>
            </a:solidFill>
            <a:ln w="9525">
              <a:solidFill>
                <a:schemeClr val="tx1"/>
              </a:solidFill>
              <a:round/>
              <a:headEnd/>
              <a:tailEnd/>
            </a:ln>
          </p:spPr>
          <p:txBody>
            <a:bodyPr wrap="none" anchor="ctr"/>
            <a:lstStyle/>
            <a:p>
              <a:pPr algn="l">
                <a:lnSpc>
                  <a:spcPct val="90000"/>
                </a:lnSpc>
              </a:pPr>
              <a:endParaRPr lang="nl-NL"/>
            </a:p>
          </p:txBody>
        </p:sp>
        <p:sp>
          <p:nvSpPr>
            <p:cNvPr id="36976" name="Oval 41"/>
            <p:cNvSpPr>
              <a:spLocks noChangeArrowheads="1"/>
            </p:cNvSpPr>
            <p:nvPr/>
          </p:nvSpPr>
          <p:spPr bwMode="auto">
            <a:xfrm>
              <a:off x="2516" y="2212"/>
              <a:ext cx="322" cy="41"/>
            </a:xfrm>
            <a:prstGeom prst="ellipse">
              <a:avLst/>
            </a:prstGeom>
            <a:solidFill>
              <a:srgbClr val="FFFF00"/>
            </a:solidFill>
            <a:ln w="9525">
              <a:solidFill>
                <a:schemeClr val="tx1"/>
              </a:solidFill>
              <a:round/>
              <a:headEnd/>
              <a:tailEnd/>
            </a:ln>
          </p:spPr>
          <p:txBody>
            <a:bodyPr wrap="none" anchor="ctr"/>
            <a:lstStyle/>
            <a:p>
              <a:pPr algn="l">
                <a:lnSpc>
                  <a:spcPct val="90000"/>
                </a:lnSpc>
              </a:pPr>
              <a:endParaRPr lang="nl-NL"/>
            </a:p>
          </p:txBody>
        </p:sp>
        <p:sp>
          <p:nvSpPr>
            <p:cNvPr id="36977" name="Oval 42"/>
            <p:cNvSpPr>
              <a:spLocks noChangeArrowheads="1"/>
            </p:cNvSpPr>
            <p:nvPr/>
          </p:nvSpPr>
          <p:spPr bwMode="auto">
            <a:xfrm>
              <a:off x="2596" y="2132"/>
              <a:ext cx="1483" cy="80"/>
            </a:xfrm>
            <a:prstGeom prst="ellipse">
              <a:avLst/>
            </a:prstGeom>
            <a:solidFill>
              <a:schemeClr val="accent1"/>
            </a:solidFill>
            <a:ln w="9525">
              <a:solidFill>
                <a:schemeClr val="tx1"/>
              </a:solidFill>
              <a:round/>
              <a:headEnd/>
              <a:tailEnd/>
            </a:ln>
          </p:spPr>
          <p:txBody>
            <a:bodyPr wrap="none" anchor="ctr"/>
            <a:lstStyle/>
            <a:p>
              <a:pPr algn="l">
                <a:lnSpc>
                  <a:spcPct val="90000"/>
                </a:lnSpc>
              </a:pPr>
              <a:endParaRPr lang="nl-NL"/>
            </a:p>
          </p:txBody>
        </p:sp>
        <p:sp>
          <p:nvSpPr>
            <p:cNvPr id="36978" name="Oval 43"/>
            <p:cNvSpPr>
              <a:spLocks noChangeArrowheads="1"/>
            </p:cNvSpPr>
            <p:nvPr/>
          </p:nvSpPr>
          <p:spPr bwMode="auto">
            <a:xfrm>
              <a:off x="3157" y="2132"/>
              <a:ext cx="322" cy="41"/>
            </a:xfrm>
            <a:prstGeom prst="ellipse">
              <a:avLst/>
            </a:prstGeom>
            <a:solidFill>
              <a:srgbClr val="FFFF00"/>
            </a:solidFill>
            <a:ln w="9525">
              <a:solidFill>
                <a:schemeClr val="tx1"/>
              </a:solidFill>
              <a:round/>
              <a:headEnd/>
              <a:tailEnd/>
            </a:ln>
          </p:spPr>
          <p:txBody>
            <a:bodyPr wrap="none" anchor="ctr"/>
            <a:lstStyle/>
            <a:p>
              <a:pPr algn="l">
                <a:lnSpc>
                  <a:spcPct val="90000"/>
                </a:lnSpc>
              </a:pPr>
              <a:endParaRPr lang="nl-NL"/>
            </a:p>
          </p:txBody>
        </p:sp>
        <p:sp>
          <p:nvSpPr>
            <p:cNvPr id="36979" name="Oval 44"/>
            <p:cNvSpPr>
              <a:spLocks noChangeArrowheads="1"/>
            </p:cNvSpPr>
            <p:nvPr/>
          </p:nvSpPr>
          <p:spPr bwMode="auto">
            <a:xfrm>
              <a:off x="3358" y="2052"/>
              <a:ext cx="1482" cy="80"/>
            </a:xfrm>
            <a:prstGeom prst="ellipse">
              <a:avLst/>
            </a:prstGeom>
            <a:solidFill>
              <a:schemeClr val="accent1"/>
            </a:solidFill>
            <a:ln w="9525">
              <a:solidFill>
                <a:schemeClr val="tx1"/>
              </a:solidFill>
              <a:round/>
              <a:headEnd/>
              <a:tailEnd/>
            </a:ln>
          </p:spPr>
          <p:txBody>
            <a:bodyPr wrap="none" anchor="ctr"/>
            <a:lstStyle/>
            <a:p>
              <a:pPr algn="l">
                <a:lnSpc>
                  <a:spcPct val="90000"/>
                </a:lnSpc>
              </a:pPr>
              <a:endParaRPr lang="nl-NL"/>
            </a:p>
          </p:txBody>
        </p:sp>
        <p:sp>
          <p:nvSpPr>
            <p:cNvPr id="36980" name="Oval 45"/>
            <p:cNvSpPr>
              <a:spLocks noChangeArrowheads="1"/>
            </p:cNvSpPr>
            <p:nvPr/>
          </p:nvSpPr>
          <p:spPr bwMode="auto">
            <a:xfrm>
              <a:off x="3919" y="2052"/>
              <a:ext cx="321" cy="40"/>
            </a:xfrm>
            <a:prstGeom prst="ellipse">
              <a:avLst/>
            </a:prstGeom>
            <a:solidFill>
              <a:srgbClr val="FFFF00"/>
            </a:solidFill>
            <a:ln w="9525">
              <a:solidFill>
                <a:schemeClr val="tx1"/>
              </a:solidFill>
              <a:round/>
              <a:headEnd/>
              <a:tailEnd/>
            </a:ln>
          </p:spPr>
          <p:txBody>
            <a:bodyPr wrap="none" anchor="ctr"/>
            <a:lstStyle/>
            <a:p>
              <a:pPr algn="l">
                <a:lnSpc>
                  <a:spcPct val="90000"/>
                </a:lnSpc>
              </a:pPr>
              <a:endParaRPr lang="nl-NL"/>
            </a:p>
          </p:txBody>
        </p:sp>
        <p:sp>
          <p:nvSpPr>
            <p:cNvPr id="36981" name="Oval 46"/>
            <p:cNvSpPr>
              <a:spLocks noChangeArrowheads="1"/>
            </p:cNvSpPr>
            <p:nvPr/>
          </p:nvSpPr>
          <p:spPr bwMode="auto">
            <a:xfrm>
              <a:off x="2876" y="1972"/>
              <a:ext cx="1483" cy="81"/>
            </a:xfrm>
            <a:prstGeom prst="ellipse">
              <a:avLst/>
            </a:prstGeom>
            <a:solidFill>
              <a:schemeClr val="accent1"/>
            </a:solidFill>
            <a:ln w="9525">
              <a:solidFill>
                <a:schemeClr val="tx1"/>
              </a:solidFill>
              <a:round/>
              <a:headEnd/>
              <a:tailEnd/>
            </a:ln>
          </p:spPr>
          <p:txBody>
            <a:bodyPr wrap="none" anchor="ctr"/>
            <a:lstStyle/>
            <a:p>
              <a:pPr algn="l">
                <a:lnSpc>
                  <a:spcPct val="90000"/>
                </a:lnSpc>
              </a:pPr>
              <a:endParaRPr lang="nl-NL"/>
            </a:p>
          </p:txBody>
        </p:sp>
        <p:sp>
          <p:nvSpPr>
            <p:cNvPr id="36982" name="Oval 47"/>
            <p:cNvSpPr>
              <a:spLocks noChangeArrowheads="1"/>
            </p:cNvSpPr>
            <p:nvPr/>
          </p:nvSpPr>
          <p:spPr bwMode="auto">
            <a:xfrm>
              <a:off x="3437" y="1972"/>
              <a:ext cx="322" cy="41"/>
            </a:xfrm>
            <a:prstGeom prst="ellipse">
              <a:avLst/>
            </a:prstGeom>
            <a:solidFill>
              <a:srgbClr val="FFFF00"/>
            </a:solidFill>
            <a:ln w="9525">
              <a:solidFill>
                <a:schemeClr val="tx1"/>
              </a:solidFill>
              <a:round/>
              <a:headEnd/>
              <a:tailEnd/>
            </a:ln>
          </p:spPr>
          <p:txBody>
            <a:bodyPr wrap="none" anchor="ctr"/>
            <a:lstStyle/>
            <a:p>
              <a:pPr algn="l">
                <a:lnSpc>
                  <a:spcPct val="90000"/>
                </a:lnSpc>
              </a:pPr>
              <a:endParaRPr lang="nl-NL"/>
            </a:p>
          </p:txBody>
        </p:sp>
        <p:sp>
          <p:nvSpPr>
            <p:cNvPr id="36983" name="AutoShape 48"/>
            <p:cNvSpPr>
              <a:spLocks noChangeArrowheads="1"/>
            </p:cNvSpPr>
            <p:nvPr/>
          </p:nvSpPr>
          <p:spPr bwMode="auto">
            <a:xfrm rot="-8618140">
              <a:off x="1979" y="2184"/>
              <a:ext cx="42" cy="42"/>
            </a:xfrm>
            <a:prstGeom prst="flowChartOnlineStorage">
              <a:avLst/>
            </a:prstGeom>
            <a:solidFill>
              <a:srgbClr val="800000"/>
            </a:solidFill>
            <a:ln w="9525">
              <a:solidFill>
                <a:schemeClr val="tx1"/>
              </a:solidFill>
              <a:miter lim="800000"/>
              <a:headEnd/>
              <a:tailEnd/>
            </a:ln>
          </p:spPr>
          <p:txBody>
            <a:bodyPr rot="10800000" wrap="none" anchor="ctr"/>
            <a:lstStyle/>
            <a:p>
              <a:pPr algn="l">
                <a:lnSpc>
                  <a:spcPct val="90000"/>
                </a:lnSpc>
              </a:pPr>
              <a:endParaRPr lang="nl-NL"/>
            </a:p>
          </p:txBody>
        </p:sp>
        <p:sp>
          <p:nvSpPr>
            <p:cNvPr id="36984" name="Text Box 49"/>
            <p:cNvSpPr txBox="1">
              <a:spLocks noChangeArrowheads="1"/>
            </p:cNvSpPr>
            <p:nvPr/>
          </p:nvSpPr>
          <p:spPr bwMode="auto">
            <a:xfrm>
              <a:off x="2191" y="1971"/>
              <a:ext cx="42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000"/>
                <a:t>VCAM-1</a:t>
              </a:r>
            </a:p>
          </p:txBody>
        </p:sp>
        <p:sp>
          <p:nvSpPr>
            <p:cNvPr id="36985" name="Text Box 50"/>
            <p:cNvSpPr txBox="1">
              <a:spLocks noChangeArrowheads="1"/>
            </p:cNvSpPr>
            <p:nvPr/>
          </p:nvSpPr>
          <p:spPr bwMode="auto">
            <a:xfrm>
              <a:off x="1979" y="2069"/>
              <a:ext cx="4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000"/>
                <a:t>VCAM-1</a:t>
              </a:r>
            </a:p>
          </p:txBody>
        </p:sp>
      </p:grpSp>
      <p:sp>
        <p:nvSpPr>
          <p:cNvPr id="36877" name="Text Box 51"/>
          <p:cNvSpPr txBox="1">
            <a:spLocks noChangeArrowheads="1"/>
          </p:cNvSpPr>
          <p:nvPr/>
        </p:nvSpPr>
        <p:spPr bwMode="auto">
          <a:xfrm>
            <a:off x="2120900" y="5392738"/>
            <a:ext cx="184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endParaRPr lang="el-GR"/>
          </a:p>
        </p:txBody>
      </p:sp>
      <p:grpSp>
        <p:nvGrpSpPr>
          <p:cNvPr id="6" name="Group 132"/>
          <p:cNvGrpSpPr>
            <a:grpSpLocks/>
          </p:cNvGrpSpPr>
          <p:nvPr/>
        </p:nvGrpSpPr>
        <p:grpSpPr bwMode="auto">
          <a:xfrm>
            <a:off x="2670175" y="3713163"/>
            <a:ext cx="1211263" cy="946150"/>
            <a:chOff x="1682" y="2309"/>
            <a:chExt cx="763" cy="596"/>
          </a:xfrm>
        </p:grpSpPr>
        <p:sp>
          <p:nvSpPr>
            <p:cNvPr id="36964" name="Line 17"/>
            <p:cNvSpPr>
              <a:spLocks noChangeShapeType="1"/>
            </p:cNvSpPr>
            <p:nvPr/>
          </p:nvSpPr>
          <p:spPr bwMode="auto">
            <a:xfrm rot="10879005" flipV="1">
              <a:off x="2105" y="2309"/>
              <a:ext cx="340" cy="298"/>
            </a:xfrm>
            <a:prstGeom prst="line">
              <a:avLst/>
            </a:prstGeom>
            <a:noFill/>
            <a:ln w="28575">
              <a:solidFill>
                <a:srgbClr val="EA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36965" name="Group 52"/>
            <p:cNvGrpSpPr>
              <a:grpSpLocks/>
            </p:cNvGrpSpPr>
            <p:nvPr/>
          </p:nvGrpSpPr>
          <p:grpSpPr bwMode="auto">
            <a:xfrm>
              <a:off x="1682" y="2523"/>
              <a:ext cx="424" cy="382"/>
              <a:chOff x="1728" y="2592"/>
              <a:chExt cx="480" cy="432"/>
            </a:xfrm>
          </p:grpSpPr>
          <p:sp>
            <p:nvSpPr>
              <p:cNvPr id="36967" name="AutoShape 53"/>
              <p:cNvSpPr>
                <a:spLocks noChangeArrowheads="1"/>
              </p:cNvSpPr>
              <p:nvPr/>
            </p:nvSpPr>
            <p:spPr bwMode="auto">
              <a:xfrm>
                <a:off x="2016" y="2592"/>
                <a:ext cx="192"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006600"/>
              </a:solidFill>
              <a:ln w="9525">
                <a:solidFill>
                  <a:schemeClr val="tx1"/>
                </a:solidFill>
                <a:miter lim="800000"/>
                <a:headEnd/>
                <a:tailEnd/>
              </a:ln>
            </p:spPr>
            <p:txBody>
              <a:bodyPr wrap="none" anchor="ctr"/>
              <a:lstStyle/>
              <a:p>
                <a:endParaRPr lang="en-GB"/>
              </a:p>
            </p:txBody>
          </p:sp>
          <p:grpSp>
            <p:nvGrpSpPr>
              <p:cNvPr id="36968" name="Group 54"/>
              <p:cNvGrpSpPr>
                <a:grpSpLocks/>
              </p:cNvGrpSpPr>
              <p:nvPr/>
            </p:nvGrpSpPr>
            <p:grpSpPr bwMode="auto">
              <a:xfrm rot="10768006" flipV="1">
                <a:off x="2064" y="2736"/>
                <a:ext cx="96" cy="240"/>
                <a:chOff x="4297" y="1823"/>
                <a:chExt cx="71" cy="315"/>
              </a:xfrm>
            </p:grpSpPr>
            <p:sp>
              <p:nvSpPr>
                <p:cNvPr id="36970" name="AutoShape 55"/>
                <p:cNvSpPr>
                  <a:spLocks noChangeArrowheads="1"/>
                </p:cNvSpPr>
                <p:nvPr/>
              </p:nvSpPr>
              <p:spPr bwMode="auto">
                <a:xfrm rot="5400000" flipV="1">
                  <a:off x="4248" y="2040"/>
                  <a:ext cx="170" cy="25"/>
                </a:xfrm>
                <a:prstGeom prst="roundRect">
                  <a:avLst>
                    <a:gd name="adj" fmla="val 50000"/>
                  </a:avLst>
                </a:prstGeom>
                <a:solidFill>
                  <a:srgbClr val="CC3300"/>
                </a:solidFill>
                <a:ln w="9525">
                  <a:solidFill>
                    <a:schemeClr val="tx1"/>
                  </a:solidFill>
                  <a:round/>
                  <a:headEnd/>
                  <a:tailEnd/>
                </a:ln>
              </p:spPr>
              <p:txBody>
                <a:bodyPr rot="10800000" vert="eaVert" wrap="none" anchor="ctr"/>
                <a:lstStyle/>
                <a:p>
                  <a:pPr algn="l">
                    <a:lnSpc>
                      <a:spcPct val="90000"/>
                    </a:lnSpc>
                  </a:pPr>
                  <a:endParaRPr lang="nl-NL"/>
                </a:p>
              </p:txBody>
            </p:sp>
            <p:sp>
              <p:nvSpPr>
                <p:cNvPr id="36971" name="Oval 56"/>
                <p:cNvSpPr>
                  <a:spLocks noChangeArrowheads="1"/>
                </p:cNvSpPr>
                <p:nvPr/>
              </p:nvSpPr>
              <p:spPr bwMode="auto">
                <a:xfrm rot="10651738" flipH="1">
                  <a:off x="4297" y="1823"/>
                  <a:ext cx="71" cy="143"/>
                </a:xfrm>
                <a:prstGeom prst="ellipse">
                  <a:avLst/>
                </a:prstGeom>
                <a:solidFill>
                  <a:srgbClr val="CC3300"/>
                </a:solidFill>
                <a:ln w="9525">
                  <a:solidFill>
                    <a:schemeClr val="tx1"/>
                  </a:solidFill>
                  <a:round/>
                  <a:headEnd/>
                  <a:tailEnd/>
                </a:ln>
              </p:spPr>
              <p:txBody>
                <a:bodyPr rot="10800000" wrap="none" anchor="ctr"/>
                <a:lstStyle/>
                <a:p>
                  <a:pPr algn="l">
                    <a:lnSpc>
                      <a:spcPct val="90000"/>
                    </a:lnSpc>
                  </a:pPr>
                  <a:endParaRPr lang="nl-NL"/>
                </a:p>
              </p:txBody>
            </p:sp>
          </p:grpSp>
          <p:sp>
            <p:nvSpPr>
              <p:cNvPr id="36969" name="Text Box 57"/>
              <p:cNvSpPr txBox="1">
                <a:spLocks noChangeArrowheads="1"/>
              </p:cNvSpPr>
              <p:nvPr/>
            </p:nvSpPr>
            <p:spPr bwMode="auto">
              <a:xfrm>
                <a:off x="1728" y="2638"/>
                <a:ext cx="37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200"/>
                  <a:t>OPG</a:t>
                </a:r>
              </a:p>
            </p:txBody>
          </p:sp>
        </p:grpSp>
        <p:sp>
          <p:nvSpPr>
            <p:cNvPr id="36966" name="Text Box 58"/>
            <p:cNvSpPr txBox="1">
              <a:spLocks noChangeArrowheads="1"/>
            </p:cNvSpPr>
            <p:nvPr/>
          </p:nvSpPr>
          <p:spPr bwMode="auto">
            <a:xfrm>
              <a:off x="2191" y="2479"/>
              <a:ext cx="21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200"/>
                <a:t>(-)</a:t>
              </a:r>
            </a:p>
          </p:txBody>
        </p:sp>
      </p:grpSp>
      <p:grpSp>
        <p:nvGrpSpPr>
          <p:cNvPr id="9" name="Group 136"/>
          <p:cNvGrpSpPr>
            <a:grpSpLocks/>
          </p:cNvGrpSpPr>
          <p:nvPr/>
        </p:nvGrpSpPr>
        <p:grpSpPr bwMode="auto">
          <a:xfrm>
            <a:off x="1577975" y="3514725"/>
            <a:ext cx="5802313" cy="2119313"/>
            <a:chOff x="994" y="2214"/>
            <a:chExt cx="3655" cy="1335"/>
          </a:xfrm>
        </p:grpSpPr>
        <p:sp>
          <p:nvSpPr>
            <p:cNvPr id="36950" name="Text Box 15"/>
            <p:cNvSpPr txBox="1">
              <a:spLocks noChangeArrowheads="1"/>
            </p:cNvSpPr>
            <p:nvPr/>
          </p:nvSpPr>
          <p:spPr bwMode="auto">
            <a:xfrm>
              <a:off x="1841" y="3231"/>
              <a:ext cx="93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sz="1600">
                  <a:solidFill>
                    <a:schemeClr val="tx2"/>
                  </a:solidFill>
                </a:rPr>
                <a:t>      </a:t>
              </a:r>
              <a:r>
                <a:rPr lang="en-US">
                  <a:solidFill>
                    <a:schemeClr val="tx2"/>
                  </a:solidFill>
                </a:rPr>
                <a:t>Osteoclast </a:t>
              </a:r>
            </a:p>
            <a:p>
              <a:pPr algn="l" eaLnBrk="1" hangingPunct="1">
                <a:lnSpc>
                  <a:spcPct val="90000"/>
                </a:lnSpc>
              </a:pPr>
              <a:r>
                <a:rPr lang="en-US">
                  <a:solidFill>
                    <a:schemeClr val="tx2"/>
                  </a:solidFill>
                </a:rPr>
                <a:t>       precursor</a:t>
              </a:r>
              <a:endParaRPr lang="en-GB">
                <a:solidFill>
                  <a:schemeClr val="tx2"/>
                </a:solidFill>
              </a:endParaRPr>
            </a:p>
          </p:txBody>
        </p:sp>
        <p:grpSp>
          <p:nvGrpSpPr>
            <p:cNvPr id="36951" name="Group 129"/>
            <p:cNvGrpSpPr>
              <a:grpSpLocks/>
            </p:cNvGrpSpPr>
            <p:nvPr/>
          </p:nvGrpSpPr>
          <p:grpSpPr bwMode="auto">
            <a:xfrm>
              <a:off x="994" y="2214"/>
              <a:ext cx="3655" cy="1177"/>
              <a:chOff x="994" y="2184"/>
              <a:chExt cx="3655" cy="1177"/>
            </a:xfrm>
          </p:grpSpPr>
          <p:grpSp>
            <p:nvGrpSpPr>
              <p:cNvPr id="36952" name="Group 11"/>
              <p:cNvGrpSpPr>
                <a:grpSpLocks/>
              </p:cNvGrpSpPr>
              <p:nvPr/>
            </p:nvGrpSpPr>
            <p:grpSpPr bwMode="auto">
              <a:xfrm>
                <a:off x="2318" y="2735"/>
                <a:ext cx="1042" cy="509"/>
                <a:chOff x="4286" y="981"/>
                <a:chExt cx="1179" cy="576"/>
              </a:xfrm>
            </p:grpSpPr>
            <p:sp>
              <p:nvSpPr>
                <p:cNvPr id="36962" name="Oval 12"/>
                <p:cNvSpPr>
                  <a:spLocks noChangeArrowheads="1"/>
                </p:cNvSpPr>
                <p:nvPr/>
              </p:nvSpPr>
              <p:spPr bwMode="auto">
                <a:xfrm>
                  <a:off x="4286" y="981"/>
                  <a:ext cx="1179" cy="576"/>
                </a:xfrm>
                <a:prstGeom prst="ellipse">
                  <a:avLst/>
                </a:prstGeom>
                <a:solidFill>
                  <a:srgbClr val="FFFFCC"/>
                </a:solidFill>
                <a:ln w="9525">
                  <a:solidFill>
                    <a:schemeClr val="tx1"/>
                  </a:solidFill>
                  <a:round/>
                  <a:headEnd/>
                  <a:tailEnd/>
                </a:ln>
              </p:spPr>
              <p:txBody>
                <a:bodyPr wrap="none" anchor="ctr"/>
                <a:lstStyle/>
                <a:p>
                  <a:pPr algn="l">
                    <a:lnSpc>
                      <a:spcPct val="90000"/>
                    </a:lnSpc>
                  </a:pPr>
                  <a:endParaRPr lang="nl-NL"/>
                </a:p>
              </p:txBody>
            </p:sp>
            <p:sp>
              <p:nvSpPr>
                <p:cNvPr id="36963" name="Oval 13"/>
                <p:cNvSpPr>
                  <a:spLocks noChangeArrowheads="1"/>
                </p:cNvSpPr>
                <p:nvPr/>
              </p:nvSpPr>
              <p:spPr bwMode="auto">
                <a:xfrm>
                  <a:off x="4604" y="1207"/>
                  <a:ext cx="226" cy="136"/>
                </a:xfrm>
                <a:prstGeom prst="ellipse">
                  <a:avLst/>
                </a:prstGeom>
                <a:solidFill>
                  <a:schemeClr val="accent1"/>
                </a:solidFill>
                <a:ln w="9525">
                  <a:solidFill>
                    <a:schemeClr val="tx1"/>
                  </a:solidFill>
                  <a:round/>
                  <a:headEnd/>
                  <a:tailEnd/>
                </a:ln>
              </p:spPr>
              <p:txBody>
                <a:bodyPr wrap="none" anchor="ctr"/>
                <a:lstStyle/>
                <a:p>
                  <a:pPr algn="l">
                    <a:lnSpc>
                      <a:spcPct val="90000"/>
                    </a:lnSpc>
                  </a:pPr>
                  <a:endParaRPr lang="nl-NL"/>
                </a:p>
              </p:txBody>
            </p:sp>
          </p:grpSp>
          <p:sp>
            <p:nvSpPr>
              <p:cNvPr id="36953" name="Text Box 16"/>
              <p:cNvSpPr txBox="1">
                <a:spLocks noChangeArrowheads="1"/>
              </p:cNvSpPr>
              <p:nvPr/>
            </p:nvSpPr>
            <p:spPr bwMode="auto">
              <a:xfrm>
                <a:off x="3807" y="2430"/>
                <a:ext cx="842"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sz="1200"/>
                  <a:t>IL-11, IL-1</a:t>
                </a:r>
                <a:r>
                  <a:rPr lang="en-US" sz="1200">
                    <a:latin typeface="Symbol" pitchFamily="18" charset="2"/>
                  </a:rPr>
                  <a:t>b</a:t>
                </a:r>
                <a:r>
                  <a:rPr lang="en-US" sz="1200"/>
                  <a:t>, bFGF</a:t>
                </a:r>
              </a:p>
              <a:p>
                <a:pPr algn="l" eaLnBrk="1" hangingPunct="1">
                  <a:lnSpc>
                    <a:spcPct val="90000"/>
                  </a:lnSpc>
                </a:pPr>
                <a:r>
                  <a:rPr lang="en-US" sz="1200"/>
                  <a:t>TNF</a:t>
                </a:r>
                <a:r>
                  <a:rPr lang="en-US" sz="1200">
                    <a:latin typeface="Symbol" pitchFamily="18" charset="2"/>
                  </a:rPr>
                  <a:t>a</a:t>
                </a:r>
                <a:r>
                  <a:rPr lang="en-US" sz="1200"/>
                  <a:t>, M-CSF</a:t>
                </a:r>
                <a:endParaRPr lang="en-GB" sz="1200"/>
              </a:p>
            </p:txBody>
          </p:sp>
          <p:sp>
            <p:nvSpPr>
              <p:cNvPr id="36954" name="Line 18"/>
              <p:cNvSpPr>
                <a:spLocks noChangeShapeType="1"/>
              </p:cNvSpPr>
              <p:nvPr/>
            </p:nvSpPr>
            <p:spPr bwMode="auto">
              <a:xfrm rot="10685423" flipV="1">
                <a:off x="4140" y="2184"/>
                <a:ext cx="1" cy="253"/>
              </a:xfrm>
              <a:prstGeom prst="line">
                <a:avLst/>
              </a:prstGeom>
              <a:noFill/>
              <a:ln w="28575">
                <a:solidFill>
                  <a:srgbClr val="EA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955" name="Text Box 20"/>
              <p:cNvSpPr txBox="1">
                <a:spLocks noChangeArrowheads="1"/>
              </p:cNvSpPr>
              <p:nvPr/>
            </p:nvSpPr>
            <p:spPr bwMode="auto">
              <a:xfrm>
                <a:off x="994" y="2989"/>
                <a:ext cx="83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sz="1200"/>
                  <a:t>MIP-1</a:t>
                </a:r>
                <a:r>
                  <a:rPr lang="en-US" sz="1200">
                    <a:latin typeface="Symbol" pitchFamily="18" charset="2"/>
                  </a:rPr>
                  <a:t>a</a:t>
                </a:r>
                <a:r>
                  <a:rPr lang="en-US" sz="1200"/>
                  <a:t>, MIP-1</a:t>
                </a:r>
                <a:r>
                  <a:rPr lang="en-US" sz="1200">
                    <a:latin typeface="Symbol" pitchFamily="18" charset="2"/>
                  </a:rPr>
                  <a:t>b</a:t>
                </a:r>
                <a:r>
                  <a:rPr lang="en-US" sz="1200"/>
                  <a:t>,</a:t>
                </a:r>
              </a:p>
              <a:p>
                <a:pPr algn="l" eaLnBrk="1" hangingPunct="1">
                  <a:lnSpc>
                    <a:spcPct val="90000"/>
                  </a:lnSpc>
                </a:pPr>
                <a:r>
                  <a:rPr lang="en-US" sz="1200"/>
                  <a:t>SDF-1</a:t>
                </a:r>
                <a:r>
                  <a:rPr lang="en-US" sz="1200">
                    <a:latin typeface="Symbol" pitchFamily="18" charset="2"/>
                  </a:rPr>
                  <a:t>a</a:t>
                </a:r>
                <a:r>
                  <a:rPr lang="en-US" sz="1200"/>
                  <a:t>, IL-3, </a:t>
                </a:r>
              </a:p>
              <a:p>
                <a:pPr algn="l" eaLnBrk="1" hangingPunct="1">
                  <a:lnSpc>
                    <a:spcPct val="90000"/>
                  </a:lnSpc>
                </a:pPr>
                <a:r>
                  <a:rPr lang="en-US" sz="1200"/>
                  <a:t>HGF, OPN</a:t>
                </a:r>
                <a:endParaRPr lang="en-GB" sz="1200"/>
              </a:p>
            </p:txBody>
          </p:sp>
          <p:sp>
            <p:nvSpPr>
              <p:cNvPr id="36956" name="Line 21"/>
              <p:cNvSpPr>
                <a:spLocks noChangeShapeType="1"/>
              </p:cNvSpPr>
              <p:nvPr/>
            </p:nvSpPr>
            <p:spPr bwMode="auto">
              <a:xfrm flipV="1">
                <a:off x="1748" y="3074"/>
                <a:ext cx="570" cy="93"/>
              </a:xfrm>
              <a:prstGeom prst="line">
                <a:avLst/>
              </a:prstGeom>
              <a:noFill/>
              <a:ln w="28575">
                <a:solidFill>
                  <a:srgbClr val="EA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957" name="Line 26"/>
              <p:cNvSpPr>
                <a:spLocks noChangeShapeType="1"/>
              </p:cNvSpPr>
              <p:nvPr/>
            </p:nvSpPr>
            <p:spPr bwMode="auto">
              <a:xfrm>
                <a:off x="1428" y="2184"/>
                <a:ext cx="0" cy="805"/>
              </a:xfrm>
              <a:prstGeom prst="line">
                <a:avLst/>
              </a:prstGeom>
              <a:noFill/>
              <a:ln w="28575">
                <a:solidFill>
                  <a:srgbClr val="EA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958" name="Text Box 59"/>
              <p:cNvSpPr txBox="1">
                <a:spLocks noChangeArrowheads="1"/>
              </p:cNvSpPr>
              <p:nvPr/>
            </p:nvSpPr>
            <p:spPr bwMode="auto">
              <a:xfrm>
                <a:off x="3250" y="2523"/>
                <a:ext cx="28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sz="1200"/>
                  <a:t>IL-6</a:t>
                </a:r>
                <a:endParaRPr lang="en-GB" sz="1200"/>
              </a:p>
            </p:txBody>
          </p:sp>
          <p:sp>
            <p:nvSpPr>
              <p:cNvPr id="36959" name="Line 60"/>
              <p:cNvSpPr>
                <a:spLocks noChangeShapeType="1"/>
              </p:cNvSpPr>
              <p:nvPr/>
            </p:nvSpPr>
            <p:spPr bwMode="auto">
              <a:xfrm>
                <a:off x="3378" y="2269"/>
                <a:ext cx="0" cy="254"/>
              </a:xfrm>
              <a:prstGeom prst="line">
                <a:avLst/>
              </a:prstGeom>
              <a:noFill/>
              <a:ln w="28575">
                <a:solidFill>
                  <a:srgbClr val="EA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960" name="Line 61"/>
              <p:cNvSpPr>
                <a:spLocks noChangeShapeType="1"/>
              </p:cNvSpPr>
              <p:nvPr/>
            </p:nvSpPr>
            <p:spPr bwMode="auto">
              <a:xfrm flipH="1">
                <a:off x="3251" y="2686"/>
                <a:ext cx="127" cy="127"/>
              </a:xfrm>
              <a:prstGeom prst="line">
                <a:avLst/>
              </a:prstGeom>
              <a:noFill/>
              <a:ln w="28575">
                <a:solidFill>
                  <a:srgbClr val="EA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961" name="Line 62"/>
              <p:cNvSpPr>
                <a:spLocks noChangeShapeType="1"/>
              </p:cNvSpPr>
              <p:nvPr/>
            </p:nvSpPr>
            <p:spPr bwMode="auto">
              <a:xfrm flipH="1">
                <a:off x="3378" y="2799"/>
                <a:ext cx="529" cy="106"/>
              </a:xfrm>
              <a:prstGeom prst="line">
                <a:avLst/>
              </a:prstGeom>
              <a:noFill/>
              <a:ln w="28575">
                <a:solidFill>
                  <a:srgbClr val="EA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cxnSp>
        <p:nvCxnSpPr>
          <p:cNvPr id="783432" name="AutoShape 72"/>
          <p:cNvCxnSpPr>
            <a:cxnSpLocks noChangeShapeType="1"/>
            <a:endCxn id="36988" idx="0"/>
          </p:cNvCxnSpPr>
          <p:nvPr/>
        </p:nvCxnSpPr>
        <p:spPr bwMode="auto">
          <a:xfrm rot="10800000">
            <a:off x="3503613" y="2190750"/>
            <a:ext cx="5141912" cy="334963"/>
          </a:xfrm>
          <a:prstGeom prst="curvedConnector4">
            <a:avLst>
              <a:gd name="adj1" fmla="val 292"/>
              <a:gd name="adj2" fmla="val 492787"/>
            </a:avLst>
          </a:prstGeom>
          <a:noFill/>
          <a:ln w="28575">
            <a:solidFill>
              <a:srgbClr val="EAFF00"/>
            </a:solidFill>
            <a:round/>
            <a:headEnd/>
            <a:tailEnd type="triangle" w="med" len="med"/>
          </a:ln>
          <a:extLst>
            <a:ext uri="{909E8E84-426E-40DD-AFC4-6F175D3DCCD1}">
              <a14:hiddenFill xmlns:a14="http://schemas.microsoft.com/office/drawing/2010/main">
                <a:noFill/>
              </a14:hiddenFill>
            </a:ext>
          </a:extLst>
        </p:spPr>
      </p:cxnSp>
      <p:sp>
        <p:nvSpPr>
          <p:cNvPr id="783443" name="Line 83"/>
          <p:cNvSpPr>
            <a:spLocks noChangeShapeType="1"/>
          </p:cNvSpPr>
          <p:nvPr/>
        </p:nvSpPr>
        <p:spPr bwMode="auto">
          <a:xfrm flipH="1" flipV="1">
            <a:off x="8655050" y="3076575"/>
            <a:ext cx="0" cy="1804988"/>
          </a:xfrm>
          <a:prstGeom prst="line">
            <a:avLst/>
          </a:prstGeom>
          <a:noFill/>
          <a:ln w="28575">
            <a:solidFill>
              <a:srgbClr val="EA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12" name="Group 84"/>
          <p:cNvGrpSpPr>
            <a:grpSpLocks/>
          </p:cNvGrpSpPr>
          <p:nvPr/>
        </p:nvGrpSpPr>
        <p:grpSpPr bwMode="auto">
          <a:xfrm>
            <a:off x="3811588" y="1677988"/>
            <a:ext cx="722312" cy="730250"/>
            <a:chOff x="2496" y="862"/>
            <a:chExt cx="516" cy="520"/>
          </a:xfrm>
        </p:grpSpPr>
        <p:sp>
          <p:nvSpPr>
            <p:cNvPr id="36945" name="Oval 85"/>
            <p:cNvSpPr>
              <a:spLocks noChangeArrowheads="1"/>
            </p:cNvSpPr>
            <p:nvPr/>
          </p:nvSpPr>
          <p:spPr bwMode="auto">
            <a:xfrm rot="826734">
              <a:off x="2544" y="1008"/>
              <a:ext cx="48" cy="336"/>
            </a:xfrm>
            <a:prstGeom prst="ellipse">
              <a:avLst/>
            </a:prstGeom>
            <a:solidFill>
              <a:srgbClr val="003300"/>
            </a:solidFill>
            <a:ln w="9525">
              <a:solidFill>
                <a:schemeClr val="tx1"/>
              </a:solidFill>
              <a:round/>
              <a:headEnd/>
              <a:tailEnd/>
            </a:ln>
          </p:spPr>
          <p:txBody>
            <a:bodyPr wrap="none" anchor="ctr"/>
            <a:lstStyle/>
            <a:p>
              <a:pPr algn="l">
                <a:lnSpc>
                  <a:spcPct val="90000"/>
                </a:lnSpc>
              </a:pPr>
              <a:endParaRPr lang="nl-NL"/>
            </a:p>
          </p:txBody>
        </p:sp>
        <p:sp>
          <p:nvSpPr>
            <p:cNvPr id="36946" name="AutoShape 86"/>
            <p:cNvSpPr>
              <a:spLocks noChangeArrowheads="1"/>
            </p:cNvSpPr>
            <p:nvPr/>
          </p:nvSpPr>
          <p:spPr bwMode="auto">
            <a:xfrm>
              <a:off x="2496" y="912"/>
              <a:ext cx="192"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006600"/>
            </a:solidFill>
            <a:ln w="9525">
              <a:solidFill>
                <a:schemeClr val="tx1"/>
              </a:solidFill>
              <a:miter lim="800000"/>
              <a:headEnd/>
              <a:tailEnd/>
            </a:ln>
          </p:spPr>
          <p:txBody>
            <a:bodyPr wrap="none" anchor="ctr"/>
            <a:lstStyle/>
            <a:p>
              <a:endParaRPr lang="en-GB"/>
            </a:p>
          </p:txBody>
        </p:sp>
        <p:sp>
          <p:nvSpPr>
            <p:cNvPr id="36947" name="Text Box 87"/>
            <p:cNvSpPr txBox="1">
              <a:spLocks noChangeArrowheads="1"/>
            </p:cNvSpPr>
            <p:nvPr/>
          </p:nvSpPr>
          <p:spPr bwMode="auto">
            <a:xfrm>
              <a:off x="2544" y="1198"/>
              <a:ext cx="4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200"/>
                <a:t>CD138</a:t>
              </a:r>
            </a:p>
          </p:txBody>
        </p:sp>
        <p:sp>
          <p:nvSpPr>
            <p:cNvPr id="36948" name="Text Box 88"/>
            <p:cNvSpPr txBox="1">
              <a:spLocks noChangeArrowheads="1"/>
            </p:cNvSpPr>
            <p:nvPr/>
          </p:nvSpPr>
          <p:spPr bwMode="auto">
            <a:xfrm>
              <a:off x="2592" y="862"/>
              <a:ext cx="37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200"/>
                <a:t>OPG</a:t>
              </a:r>
            </a:p>
          </p:txBody>
        </p:sp>
        <p:sp>
          <p:nvSpPr>
            <p:cNvPr id="36949" name="Text Box 89"/>
            <p:cNvSpPr txBox="1">
              <a:spLocks noChangeArrowheads="1"/>
            </p:cNvSpPr>
            <p:nvPr/>
          </p:nvSpPr>
          <p:spPr bwMode="auto">
            <a:xfrm>
              <a:off x="2640" y="1055"/>
              <a:ext cx="24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200"/>
                <a:t>(-)</a:t>
              </a:r>
            </a:p>
          </p:txBody>
        </p:sp>
      </p:grpSp>
      <p:grpSp>
        <p:nvGrpSpPr>
          <p:cNvPr id="13" name="Group 22"/>
          <p:cNvGrpSpPr>
            <a:grpSpLocks/>
          </p:cNvGrpSpPr>
          <p:nvPr/>
        </p:nvGrpSpPr>
        <p:grpSpPr bwMode="auto">
          <a:xfrm rot="10768006">
            <a:off x="4421188" y="3649663"/>
            <a:ext cx="133350" cy="403225"/>
            <a:chOff x="4297" y="1823"/>
            <a:chExt cx="71" cy="315"/>
          </a:xfrm>
        </p:grpSpPr>
        <p:sp>
          <p:nvSpPr>
            <p:cNvPr id="36943" name="AutoShape 23"/>
            <p:cNvSpPr>
              <a:spLocks noChangeArrowheads="1"/>
            </p:cNvSpPr>
            <p:nvPr/>
          </p:nvSpPr>
          <p:spPr bwMode="auto">
            <a:xfrm rot="5400000" flipV="1">
              <a:off x="4248" y="2040"/>
              <a:ext cx="170" cy="25"/>
            </a:xfrm>
            <a:prstGeom prst="roundRect">
              <a:avLst>
                <a:gd name="adj" fmla="val 50000"/>
              </a:avLst>
            </a:prstGeom>
            <a:solidFill>
              <a:srgbClr val="CC3300"/>
            </a:solidFill>
            <a:ln w="9525">
              <a:solidFill>
                <a:schemeClr val="tx1"/>
              </a:solidFill>
              <a:round/>
              <a:headEnd/>
              <a:tailEnd/>
            </a:ln>
          </p:spPr>
          <p:txBody>
            <a:bodyPr rot="10800000" vert="eaVert" wrap="none" anchor="ctr"/>
            <a:lstStyle/>
            <a:p>
              <a:pPr algn="l">
                <a:lnSpc>
                  <a:spcPct val="90000"/>
                </a:lnSpc>
              </a:pPr>
              <a:endParaRPr lang="nl-NL"/>
            </a:p>
          </p:txBody>
        </p:sp>
        <p:sp>
          <p:nvSpPr>
            <p:cNvPr id="36944" name="Oval 24"/>
            <p:cNvSpPr>
              <a:spLocks noChangeArrowheads="1"/>
            </p:cNvSpPr>
            <p:nvPr/>
          </p:nvSpPr>
          <p:spPr bwMode="auto">
            <a:xfrm rot="10651738" flipH="1">
              <a:off x="4297" y="1823"/>
              <a:ext cx="71" cy="143"/>
            </a:xfrm>
            <a:prstGeom prst="ellipse">
              <a:avLst/>
            </a:prstGeom>
            <a:solidFill>
              <a:srgbClr val="CC3300"/>
            </a:solidFill>
            <a:ln w="9525">
              <a:solidFill>
                <a:schemeClr val="tx1"/>
              </a:solidFill>
              <a:round/>
              <a:headEnd/>
              <a:tailEnd/>
            </a:ln>
          </p:spPr>
          <p:txBody>
            <a:bodyPr wrap="none" anchor="ctr"/>
            <a:lstStyle/>
            <a:p>
              <a:pPr algn="l">
                <a:lnSpc>
                  <a:spcPct val="90000"/>
                </a:lnSpc>
              </a:pPr>
              <a:endParaRPr lang="nl-NL"/>
            </a:p>
          </p:txBody>
        </p:sp>
      </p:grpSp>
      <p:sp>
        <p:nvSpPr>
          <p:cNvPr id="783385" name="Text Box 25"/>
          <p:cNvSpPr txBox="1">
            <a:spLocks noChangeArrowheads="1"/>
          </p:cNvSpPr>
          <p:nvPr/>
        </p:nvSpPr>
        <p:spPr bwMode="auto">
          <a:xfrm>
            <a:off x="3767138" y="3725863"/>
            <a:ext cx="7635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200"/>
              <a:t>RANKL</a:t>
            </a:r>
          </a:p>
        </p:txBody>
      </p:sp>
      <p:grpSp>
        <p:nvGrpSpPr>
          <p:cNvPr id="14" name="Group 63"/>
          <p:cNvGrpSpPr>
            <a:grpSpLocks/>
          </p:cNvGrpSpPr>
          <p:nvPr/>
        </p:nvGrpSpPr>
        <p:grpSpPr bwMode="auto">
          <a:xfrm>
            <a:off x="6237288" y="2841625"/>
            <a:ext cx="1709737" cy="471488"/>
            <a:chOff x="4272" y="1728"/>
            <a:chExt cx="1104" cy="336"/>
          </a:xfrm>
        </p:grpSpPr>
        <p:grpSp>
          <p:nvGrpSpPr>
            <p:cNvPr id="36935" name="Group 64"/>
            <p:cNvGrpSpPr>
              <a:grpSpLocks/>
            </p:cNvGrpSpPr>
            <p:nvPr/>
          </p:nvGrpSpPr>
          <p:grpSpPr bwMode="auto">
            <a:xfrm rot="67830">
              <a:off x="4272" y="1728"/>
              <a:ext cx="96" cy="288"/>
              <a:chOff x="4297" y="1823"/>
              <a:chExt cx="71" cy="315"/>
            </a:xfrm>
          </p:grpSpPr>
          <p:sp>
            <p:nvSpPr>
              <p:cNvPr id="36941" name="AutoShape 65"/>
              <p:cNvSpPr>
                <a:spLocks noChangeArrowheads="1"/>
              </p:cNvSpPr>
              <p:nvPr/>
            </p:nvSpPr>
            <p:spPr bwMode="auto">
              <a:xfrm rot="5400000" flipV="1">
                <a:off x="4248" y="2040"/>
                <a:ext cx="170" cy="25"/>
              </a:xfrm>
              <a:prstGeom prst="roundRect">
                <a:avLst>
                  <a:gd name="adj" fmla="val 50000"/>
                </a:avLst>
              </a:prstGeom>
              <a:solidFill>
                <a:srgbClr val="CC3300"/>
              </a:solidFill>
              <a:ln w="9525">
                <a:solidFill>
                  <a:schemeClr val="tx1"/>
                </a:solidFill>
                <a:round/>
                <a:headEnd/>
                <a:tailEnd/>
              </a:ln>
            </p:spPr>
            <p:txBody>
              <a:bodyPr vert="eaVert" wrap="none" anchor="ctr"/>
              <a:lstStyle/>
              <a:p>
                <a:pPr algn="l">
                  <a:lnSpc>
                    <a:spcPct val="90000"/>
                  </a:lnSpc>
                </a:pPr>
                <a:endParaRPr lang="nl-NL"/>
              </a:p>
            </p:txBody>
          </p:sp>
          <p:sp>
            <p:nvSpPr>
              <p:cNvPr id="36942" name="Oval 66"/>
              <p:cNvSpPr>
                <a:spLocks noChangeArrowheads="1"/>
              </p:cNvSpPr>
              <p:nvPr/>
            </p:nvSpPr>
            <p:spPr bwMode="auto">
              <a:xfrm rot="10651738" flipH="1">
                <a:off x="4297" y="1823"/>
                <a:ext cx="71" cy="143"/>
              </a:xfrm>
              <a:prstGeom prst="ellipse">
                <a:avLst/>
              </a:prstGeom>
              <a:solidFill>
                <a:srgbClr val="CC3300"/>
              </a:solidFill>
              <a:ln w="9525">
                <a:solidFill>
                  <a:schemeClr val="tx1"/>
                </a:solidFill>
                <a:round/>
                <a:headEnd/>
                <a:tailEnd/>
              </a:ln>
            </p:spPr>
            <p:txBody>
              <a:bodyPr rot="10800000" wrap="none" anchor="ctr"/>
              <a:lstStyle/>
              <a:p>
                <a:pPr algn="l">
                  <a:lnSpc>
                    <a:spcPct val="90000"/>
                  </a:lnSpc>
                </a:pPr>
                <a:endParaRPr lang="nl-NL"/>
              </a:p>
            </p:txBody>
          </p:sp>
        </p:grpSp>
        <p:grpSp>
          <p:nvGrpSpPr>
            <p:cNvPr id="36936" name="Group 67"/>
            <p:cNvGrpSpPr>
              <a:grpSpLocks/>
            </p:cNvGrpSpPr>
            <p:nvPr/>
          </p:nvGrpSpPr>
          <p:grpSpPr bwMode="auto">
            <a:xfrm rot="-32092">
              <a:off x="4848" y="1776"/>
              <a:ext cx="96" cy="288"/>
              <a:chOff x="4297" y="1823"/>
              <a:chExt cx="71" cy="315"/>
            </a:xfrm>
          </p:grpSpPr>
          <p:sp>
            <p:nvSpPr>
              <p:cNvPr id="36939" name="AutoShape 68"/>
              <p:cNvSpPr>
                <a:spLocks noChangeArrowheads="1"/>
              </p:cNvSpPr>
              <p:nvPr/>
            </p:nvSpPr>
            <p:spPr bwMode="auto">
              <a:xfrm rot="5400000" flipV="1">
                <a:off x="4248" y="2040"/>
                <a:ext cx="170" cy="25"/>
              </a:xfrm>
              <a:prstGeom prst="roundRect">
                <a:avLst>
                  <a:gd name="adj" fmla="val 50000"/>
                </a:avLst>
              </a:prstGeom>
              <a:solidFill>
                <a:srgbClr val="CC3300"/>
              </a:solidFill>
              <a:ln w="9525">
                <a:solidFill>
                  <a:schemeClr val="tx1"/>
                </a:solidFill>
                <a:round/>
                <a:headEnd/>
                <a:tailEnd/>
              </a:ln>
            </p:spPr>
            <p:txBody>
              <a:bodyPr vert="eaVert" wrap="none" anchor="ctr"/>
              <a:lstStyle/>
              <a:p>
                <a:pPr algn="l">
                  <a:lnSpc>
                    <a:spcPct val="90000"/>
                  </a:lnSpc>
                </a:pPr>
                <a:endParaRPr lang="nl-NL"/>
              </a:p>
            </p:txBody>
          </p:sp>
          <p:sp>
            <p:nvSpPr>
              <p:cNvPr id="36940" name="Oval 69"/>
              <p:cNvSpPr>
                <a:spLocks noChangeArrowheads="1"/>
              </p:cNvSpPr>
              <p:nvPr/>
            </p:nvSpPr>
            <p:spPr bwMode="auto">
              <a:xfrm rot="10651738" flipH="1">
                <a:off x="4297" y="1823"/>
                <a:ext cx="71" cy="143"/>
              </a:xfrm>
              <a:prstGeom prst="ellipse">
                <a:avLst/>
              </a:prstGeom>
              <a:solidFill>
                <a:srgbClr val="CC3300"/>
              </a:solidFill>
              <a:ln w="9525">
                <a:solidFill>
                  <a:schemeClr val="tx1"/>
                </a:solidFill>
                <a:round/>
                <a:headEnd/>
                <a:tailEnd/>
              </a:ln>
            </p:spPr>
            <p:txBody>
              <a:bodyPr rot="10800000" wrap="none" anchor="ctr"/>
              <a:lstStyle/>
              <a:p>
                <a:pPr algn="l">
                  <a:lnSpc>
                    <a:spcPct val="90000"/>
                  </a:lnSpc>
                </a:pPr>
                <a:endParaRPr lang="nl-NL"/>
              </a:p>
            </p:txBody>
          </p:sp>
        </p:grpSp>
        <p:sp>
          <p:nvSpPr>
            <p:cNvPr id="36937" name="Text Box 70"/>
            <p:cNvSpPr txBox="1">
              <a:spLocks noChangeArrowheads="1"/>
            </p:cNvSpPr>
            <p:nvPr/>
          </p:nvSpPr>
          <p:spPr bwMode="auto">
            <a:xfrm>
              <a:off x="4896" y="1776"/>
              <a:ext cx="48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200"/>
                <a:t>RANKL</a:t>
              </a:r>
            </a:p>
          </p:txBody>
        </p:sp>
        <p:sp>
          <p:nvSpPr>
            <p:cNvPr id="36938" name="Text Box 71"/>
            <p:cNvSpPr txBox="1">
              <a:spLocks noChangeArrowheads="1"/>
            </p:cNvSpPr>
            <p:nvPr/>
          </p:nvSpPr>
          <p:spPr bwMode="auto">
            <a:xfrm>
              <a:off x="4320" y="1774"/>
              <a:ext cx="48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200"/>
                <a:t>RANKL</a:t>
              </a:r>
            </a:p>
          </p:txBody>
        </p:sp>
      </p:grpSp>
      <p:grpSp>
        <p:nvGrpSpPr>
          <p:cNvPr id="17" name="Group 91"/>
          <p:cNvGrpSpPr>
            <a:grpSpLocks/>
          </p:cNvGrpSpPr>
          <p:nvPr/>
        </p:nvGrpSpPr>
        <p:grpSpPr bwMode="auto">
          <a:xfrm rot="10768006" flipV="1">
            <a:off x="3141663" y="1966913"/>
            <a:ext cx="134937" cy="336550"/>
            <a:chOff x="4297" y="1823"/>
            <a:chExt cx="71" cy="315"/>
          </a:xfrm>
        </p:grpSpPr>
        <p:sp>
          <p:nvSpPr>
            <p:cNvPr id="36933" name="AutoShape 92"/>
            <p:cNvSpPr>
              <a:spLocks noChangeArrowheads="1"/>
            </p:cNvSpPr>
            <p:nvPr/>
          </p:nvSpPr>
          <p:spPr bwMode="auto">
            <a:xfrm rot="5400000" flipV="1">
              <a:off x="4248" y="2040"/>
              <a:ext cx="170" cy="25"/>
            </a:xfrm>
            <a:prstGeom prst="roundRect">
              <a:avLst>
                <a:gd name="adj" fmla="val 50000"/>
              </a:avLst>
            </a:prstGeom>
            <a:solidFill>
              <a:srgbClr val="CC3300"/>
            </a:solidFill>
            <a:ln w="9525">
              <a:solidFill>
                <a:schemeClr val="tx1"/>
              </a:solidFill>
              <a:round/>
              <a:headEnd/>
              <a:tailEnd/>
            </a:ln>
          </p:spPr>
          <p:txBody>
            <a:bodyPr rot="10800000" vert="eaVert" wrap="none" anchor="ctr"/>
            <a:lstStyle/>
            <a:p>
              <a:pPr algn="l">
                <a:lnSpc>
                  <a:spcPct val="90000"/>
                </a:lnSpc>
              </a:pPr>
              <a:endParaRPr lang="nl-NL"/>
            </a:p>
          </p:txBody>
        </p:sp>
        <p:sp>
          <p:nvSpPr>
            <p:cNvPr id="36934" name="Oval 93"/>
            <p:cNvSpPr>
              <a:spLocks noChangeArrowheads="1"/>
            </p:cNvSpPr>
            <p:nvPr/>
          </p:nvSpPr>
          <p:spPr bwMode="auto">
            <a:xfrm rot="10651738" flipH="1">
              <a:off x="4297" y="1823"/>
              <a:ext cx="71" cy="143"/>
            </a:xfrm>
            <a:prstGeom prst="ellipse">
              <a:avLst/>
            </a:prstGeom>
            <a:solidFill>
              <a:srgbClr val="CC3300"/>
            </a:solidFill>
            <a:ln w="9525">
              <a:solidFill>
                <a:schemeClr val="tx1"/>
              </a:solidFill>
              <a:round/>
              <a:headEnd/>
              <a:tailEnd/>
            </a:ln>
          </p:spPr>
          <p:txBody>
            <a:bodyPr rot="10800000" wrap="none" anchor="ctr"/>
            <a:lstStyle/>
            <a:p>
              <a:pPr algn="l">
                <a:lnSpc>
                  <a:spcPct val="90000"/>
                </a:lnSpc>
              </a:pPr>
              <a:endParaRPr lang="nl-NL"/>
            </a:p>
          </p:txBody>
        </p:sp>
      </p:grpSp>
      <p:grpSp>
        <p:nvGrpSpPr>
          <p:cNvPr id="18" name="Group 94"/>
          <p:cNvGrpSpPr>
            <a:grpSpLocks/>
          </p:cNvGrpSpPr>
          <p:nvPr/>
        </p:nvGrpSpPr>
        <p:grpSpPr bwMode="auto">
          <a:xfrm rot="10887327" flipV="1">
            <a:off x="1998663" y="2438400"/>
            <a:ext cx="134937" cy="336550"/>
            <a:chOff x="4297" y="1823"/>
            <a:chExt cx="71" cy="315"/>
          </a:xfrm>
        </p:grpSpPr>
        <p:sp>
          <p:nvSpPr>
            <p:cNvPr id="36931" name="AutoShape 95"/>
            <p:cNvSpPr>
              <a:spLocks noChangeArrowheads="1"/>
            </p:cNvSpPr>
            <p:nvPr/>
          </p:nvSpPr>
          <p:spPr bwMode="auto">
            <a:xfrm rot="5400000" flipV="1">
              <a:off x="4248" y="2040"/>
              <a:ext cx="170" cy="25"/>
            </a:xfrm>
            <a:prstGeom prst="roundRect">
              <a:avLst>
                <a:gd name="adj" fmla="val 50000"/>
              </a:avLst>
            </a:prstGeom>
            <a:solidFill>
              <a:srgbClr val="CC3300"/>
            </a:solidFill>
            <a:ln w="9525">
              <a:solidFill>
                <a:schemeClr val="tx1"/>
              </a:solidFill>
              <a:round/>
              <a:headEnd/>
              <a:tailEnd/>
            </a:ln>
          </p:spPr>
          <p:txBody>
            <a:bodyPr rot="10800000" vert="eaVert" wrap="none" anchor="ctr"/>
            <a:lstStyle/>
            <a:p>
              <a:pPr algn="l">
                <a:lnSpc>
                  <a:spcPct val="90000"/>
                </a:lnSpc>
              </a:pPr>
              <a:endParaRPr lang="nl-NL"/>
            </a:p>
          </p:txBody>
        </p:sp>
        <p:sp>
          <p:nvSpPr>
            <p:cNvPr id="36932" name="Oval 96"/>
            <p:cNvSpPr>
              <a:spLocks noChangeArrowheads="1"/>
            </p:cNvSpPr>
            <p:nvPr/>
          </p:nvSpPr>
          <p:spPr bwMode="auto">
            <a:xfrm rot="10651738" flipH="1">
              <a:off x="4297" y="1823"/>
              <a:ext cx="71" cy="143"/>
            </a:xfrm>
            <a:prstGeom prst="ellipse">
              <a:avLst/>
            </a:prstGeom>
            <a:solidFill>
              <a:srgbClr val="CC3300"/>
            </a:solidFill>
            <a:ln w="9525">
              <a:solidFill>
                <a:schemeClr val="tx1"/>
              </a:solidFill>
              <a:round/>
              <a:headEnd/>
              <a:tailEnd/>
            </a:ln>
          </p:spPr>
          <p:txBody>
            <a:bodyPr rot="10800000" wrap="none" anchor="ctr"/>
            <a:lstStyle/>
            <a:p>
              <a:pPr algn="l">
                <a:lnSpc>
                  <a:spcPct val="90000"/>
                </a:lnSpc>
              </a:pPr>
              <a:endParaRPr lang="nl-NL"/>
            </a:p>
          </p:txBody>
        </p:sp>
      </p:grpSp>
      <p:grpSp>
        <p:nvGrpSpPr>
          <p:cNvPr id="19" name="Group 97"/>
          <p:cNvGrpSpPr>
            <a:grpSpLocks/>
          </p:cNvGrpSpPr>
          <p:nvPr/>
        </p:nvGrpSpPr>
        <p:grpSpPr bwMode="auto">
          <a:xfrm rot="10768006" flipV="1">
            <a:off x="2603500" y="2371725"/>
            <a:ext cx="134938" cy="336550"/>
            <a:chOff x="4297" y="1823"/>
            <a:chExt cx="71" cy="315"/>
          </a:xfrm>
        </p:grpSpPr>
        <p:sp>
          <p:nvSpPr>
            <p:cNvPr id="36929" name="AutoShape 98"/>
            <p:cNvSpPr>
              <a:spLocks noChangeArrowheads="1"/>
            </p:cNvSpPr>
            <p:nvPr/>
          </p:nvSpPr>
          <p:spPr bwMode="auto">
            <a:xfrm rot="5400000" flipV="1">
              <a:off x="4248" y="2040"/>
              <a:ext cx="170" cy="25"/>
            </a:xfrm>
            <a:prstGeom prst="roundRect">
              <a:avLst>
                <a:gd name="adj" fmla="val 50000"/>
              </a:avLst>
            </a:prstGeom>
            <a:solidFill>
              <a:srgbClr val="CC3300"/>
            </a:solidFill>
            <a:ln w="9525">
              <a:solidFill>
                <a:schemeClr val="tx1"/>
              </a:solidFill>
              <a:round/>
              <a:headEnd/>
              <a:tailEnd/>
            </a:ln>
          </p:spPr>
          <p:txBody>
            <a:bodyPr rot="10800000" vert="eaVert" wrap="none" anchor="ctr"/>
            <a:lstStyle/>
            <a:p>
              <a:pPr algn="l">
                <a:lnSpc>
                  <a:spcPct val="90000"/>
                </a:lnSpc>
              </a:pPr>
              <a:endParaRPr lang="nl-NL"/>
            </a:p>
          </p:txBody>
        </p:sp>
        <p:sp>
          <p:nvSpPr>
            <p:cNvPr id="36930" name="Oval 99"/>
            <p:cNvSpPr>
              <a:spLocks noChangeArrowheads="1"/>
            </p:cNvSpPr>
            <p:nvPr/>
          </p:nvSpPr>
          <p:spPr bwMode="auto">
            <a:xfrm rot="10651738" flipH="1">
              <a:off x="4297" y="1823"/>
              <a:ext cx="71" cy="143"/>
            </a:xfrm>
            <a:prstGeom prst="ellipse">
              <a:avLst/>
            </a:prstGeom>
            <a:solidFill>
              <a:srgbClr val="CC3300"/>
            </a:solidFill>
            <a:ln w="9525">
              <a:solidFill>
                <a:schemeClr val="tx1"/>
              </a:solidFill>
              <a:round/>
              <a:headEnd/>
              <a:tailEnd/>
            </a:ln>
          </p:spPr>
          <p:txBody>
            <a:bodyPr rot="10800000" wrap="none" anchor="ctr"/>
            <a:lstStyle/>
            <a:p>
              <a:pPr algn="l">
                <a:lnSpc>
                  <a:spcPct val="90000"/>
                </a:lnSpc>
              </a:pPr>
              <a:endParaRPr lang="nl-NL"/>
            </a:p>
          </p:txBody>
        </p:sp>
      </p:grpSp>
      <p:sp>
        <p:nvSpPr>
          <p:cNvPr id="664676" name="Text Box 100"/>
          <p:cNvSpPr txBox="1">
            <a:spLocks noChangeArrowheads="1"/>
          </p:cNvSpPr>
          <p:nvPr/>
        </p:nvSpPr>
        <p:spPr bwMode="auto">
          <a:xfrm>
            <a:off x="2466975" y="2047875"/>
            <a:ext cx="7381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200"/>
              <a:t>RANKL</a:t>
            </a:r>
          </a:p>
        </p:txBody>
      </p:sp>
      <p:grpSp>
        <p:nvGrpSpPr>
          <p:cNvPr id="20" name="Group 135"/>
          <p:cNvGrpSpPr>
            <a:grpSpLocks/>
          </p:cNvGrpSpPr>
          <p:nvPr/>
        </p:nvGrpSpPr>
        <p:grpSpPr bwMode="auto">
          <a:xfrm>
            <a:off x="3398838" y="4927600"/>
            <a:ext cx="5121275" cy="1570038"/>
            <a:chOff x="2141" y="3104"/>
            <a:chExt cx="3226" cy="989"/>
          </a:xfrm>
        </p:grpSpPr>
        <p:sp>
          <p:nvSpPr>
            <p:cNvPr id="36917" name="Text Box 79"/>
            <p:cNvSpPr txBox="1">
              <a:spLocks noChangeArrowheads="1"/>
            </p:cNvSpPr>
            <p:nvPr/>
          </p:nvSpPr>
          <p:spPr bwMode="auto">
            <a:xfrm>
              <a:off x="4480" y="3931"/>
              <a:ext cx="67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200">
                  <a:solidFill>
                    <a:schemeClr val="tx2"/>
                  </a:solidFill>
                </a:rPr>
                <a:t>Bone matrix</a:t>
              </a:r>
            </a:p>
          </p:txBody>
        </p:sp>
        <p:grpSp>
          <p:nvGrpSpPr>
            <p:cNvPr id="36918" name="Group 133"/>
            <p:cNvGrpSpPr>
              <a:grpSpLocks/>
            </p:cNvGrpSpPr>
            <p:nvPr/>
          </p:nvGrpSpPr>
          <p:grpSpPr bwMode="auto">
            <a:xfrm>
              <a:off x="2141" y="3104"/>
              <a:ext cx="3226" cy="861"/>
              <a:chOff x="2141" y="3074"/>
              <a:chExt cx="3226" cy="861"/>
            </a:xfrm>
          </p:grpSpPr>
          <p:sp>
            <p:nvSpPr>
              <p:cNvPr id="36919" name="Line 73"/>
              <p:cNvSpPr>
                <a:spLocks noChangeShapeType="1"/>
              </p:cNvSpPr>
              <p:nvPr/>
            </p:nvSpPr>
            <p:spPr bwMode="auto">
              <a:xfrm>
                <a:off x="3378" y="3074"/>
                <a:ext cx="339" cy="212"/>
              </a:xfrm>
              <a:prstGeom prst="line">
                <a:avLst/>
              </a:prstGeom>
              <a:noFill/>
              <a:ln w="28575">
                <a:solidFill>
                  <a:srgbClr val="EA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36920" name="Object 75"/>
              <p:cNvGraphicFramePr>
                <a:graphicFrameLocks noChangeAspect="1"/>
              </p:cNvGraphicFramePr>
              <p:nvPr/>
            </p:nvGraphicFramePr>
            <p:xfrm>
              <a:off x="3718" y="3328"/>
              <a:ext cx="678" cy="331"/>
            </p:xfrm>
            <a:graphic>
              <a:graphicData uri="http://schemas.openxmlformats.org/presentationml/2006/ole">
                <mc:AlternateContent xmlns:mc="http://schemas.openxmlformats.org/markup-compatibility/2006">
                  <mc:Choice xmlns:v="urn:schemas-microsoft-com:vml" Requires="v">
                    <p:oleObj spid="_x0000_s36992" name="Photo Editor Photo" r:id="rId5" imgW="1200318" imgH="628571" progId="MSPhotoEd.3">
                      <p:embed/>
                    </p:oleObj>
                  </mc:Choice>
                  <mc:Fallback>
                    <p:oleObj name="Photo Editor Photo" r:id="rId5" imgW="1200318" imgH="628571" progId="MSPhotoEd.3">
                      <p:embed/>
                      <p:pic>
                        <p:nvPicPr>
                          <p:cNvPr id="0" name="Object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8" y="3328"/>
                            <a:ext cx="67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921" name="Object 76"/>
              <p:cNvGraphicFramePr>
                <a:graphicFrameLocks noChangeAspect="1"/>
              </p:cNvGraphicFramePr>
              <p:nvPr/>
            </p:nvGraphicFramePr>
            <p:xfrm>
              <a:off x="4396" y="3328"/>
              <a:ext cx="678" cy="331"/>
            </p:xfrm>
            <a:graphic>
              <a:graphicData uri="http://schemas.openxmlformats.org/presentationml/2006/ole">
                <mc:AlternateContent xmlns:mc="http://schemas.openxmlformats.org/markup-compatibility/2006">
                  <mc:Choice xmlns:v="urn:schemas-microsoft-com:vml" Requires="v">
                    <p:oleObj spid="_x0000_s36993" name="Photo Editor Photo" r:id="rId7" imgW="1200318" imgH="628571" progId="MSPhotoEd.3">
                      <p:embed/>
                    </p:oleObj>
                  </mc:Choice>
                  <mc:Fallback>
                    <p:oleObj name="Photo Editor Photo" r:id="rId7" imgW="1200318" imgH="628571" progId="MSPhotoEd.3">
                      <p:embed/>
                      <p:pic>
                        <p:nvPicPr>
                          <p:cNvPr id="0" name="Object 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6" y="3328"/>
                            <a:ext cx="67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922" name="AutoShape 77"/>
              <p:cNvSpPr>
                <a:spLocks noChangeArrowheads="1"/>
              </p:cNvSpPr>
              <p:nvPr/>
            </p:nvSpPr>
            <p:spPr bwMode="auto">
              <a:xfrm rot="-5392481">
                <a:off x="4163" y="2968"/>
                <a:ext cx="338" cy="1567"/>
              </a:xfrm>
              <a:prstGeom prst="flowChartOnlineStorage">
                <a:avLst/>
              </a:prstGeom>
              <a:solidFill>
                <a:schemeClr val="accent1"/>
              </a:solidFill>
              <a:ln w="9525">
                <a:solidFill>
                  <a:schemeClr val="tx1"/>
                </a:solidFill>
                <a:miter lim="800000"/>
                <a:headEnd/>
                <a:tailEnd/>
              </a:ln>
            </p:spPr>
            <p:txBody>
              <a:bodyPr vert="eaVert" wrap="none" anchor="ctr"/>
              <a:lstStyle/>
              <a:p>
                <a:pPr algn="l">
                  <a:lnSpc>
                    <a:spcPct val="90000"/>
                  </a:lnSpc>
                </a:pPr>
                <a:endParaRPr lang="nl-NL"/>
              </a:p>
            </p:txBody>
          </p:sp>
          <p:sp>
            <p:nvSpPr>
              <p:cNvPr id="36923" name="Text Box 78"/>
              <p:cNvSpPr txBox="1">
                <a:spLocks noChangeArrowheads="1"/>
              </p:cNvSpPr>
              <p:nvPr/>
            </p:nvSpPr>
            <p:spPr bwMode="auto">
              <a:xfrm>
                <a:off x="4105" y="3156"/>
                <a:ext cx="126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a:solidFill>
                      <a:schemeClr val="tx2"/>
                    </a:solidFill>
                  </a:rPr>
                  <a:t>Activated osteoclasts</a:t>
                </a:r>
                <a:endParaRPr lang="en-GB">
                  <a:solidFill>
                    <a:schemeClr val="tx2"/>
                  </a:solidFill>
                </a:endParaRPr>
              </a:p>
            </p:txBody>
          </p:sp>
          <p:sp>
            <p:nvSpPr>
              <p:cNvPr id="36924" name="Text Box 80"/>
              <p:cNvSpPr txBox="1">
                <a:spLocks noChangeArrowheads="1"/>
              </p:cNvSpPr>
              <p:nvPr/>
            </p:nvSpPr>
            <p:spPr bwMode="auto">
              <a:xfrm>
                <a:off x="3906" y="3708"/>
                <a:ext cx="97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GB">
                    <a:solidFill>
                      <a:schemeClr val="bg1"/>
                    </a:solidFill>
                  </a:rPr>
                  <a:t>Bone resorption</a:t>
                </a:r>
              </a:p>
            </p:txBody>
          </p:sp>
          <p:cxnSp>
            <p:nvCxnSpPr>
              <p:cNvPr id="36925" name="AutoShape 81"/>
              <p:cNvCxnSpPr>
                <a:cxnSpLocks noChangeShapeType="1"/>
              </p:cNvCxnSpPr>
              <p:nvPr/>
            </p:nvCxnSpPr>
            <p:spPr bwMode="auto">
              <a:xfrm rot="10800000">
                <a:off x="3505" y="3413"/>
                <a:ext cx="212" cy="81"/>
              </a:xfrm>
              <a:prstGeom prst="curvedConnector3">
                <a:avLst>
                  <a:gd name="adj1" fmla="val 50000"/>
                </a:avLst>
              </a:prstGeom>
              <a:noFill/>
              <a:ln w="28575">
                <a:solidFill>
                  <a:srgbClr val="EAFF00"/>
                </a:solidFill>
                <a:round/>
                <a:headEnd/>
                <a:tailEnd type="triangle" w="med" len="med"/>
              </a:ln>
              <a:extLst>
                <a:ext uri="{909E8E84-426E-40DD-AFC4-6F175D3DCCD1}">
                  <a14:hiddenFill xmlns:a14="http://schemas.microsoft.com/office/drawing/2010/main">
                    <a:noFill/>
                  </a14:hiddenFill>
                </a:ext>
              </a:extLst>
            </p:spPr>
          </p:cxnSp>
          <p:sp>
            <p:nvSpPr>
              <p:cNvPr id="36926" name="Text Box 82"/>
              <p:cNvSpPr txBox="1">
                <a:spLocks noChangeArrowheads="1"/>
              </p:cNvSpPr>
              <p:nvPr/>
            </p:nvSpPr>
            <p:spPr bwMode="auto">
              <a:xfrm>
                <a:off x="2954" y="3327"/>
                <a:ext cx="59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200"/>
                  <a:t>TRACP-5b</a:t>
                </a:r>
              </a:p>
            </p:txBody>
          </p:sp>
          <p:sp>
            <p:nvSpPr>
              <p:cNvPr id="36927" name="Text Box 102"/>
              <p:cNvSpPr txBox="1">
                <a:spLocks noChangeArrowheads="1"/>
              </p:cNvSpPr>
              <p:nvPr/>
            </p:nvSpPr>
            <p:spPr bwMode="auto">
              <a:xfrm>
                <a:off x="2141" y="3565"/>
                <a:ext cx="1162"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200"/>
                  <a:t>Collagen type-1</a:t>
                </a:r>
              </a:p>
              <a:p>
                <a:pPr algn="l" eaLnBrk="1" hangingPunct="1">
                  <a:lnSpc>
                    <a:spcPct val="90000"/>
                  </a:lnSpc>
                </a:pPr>
                <a:r>
                  <a:rPr lang="en-GB" sz="1200"/>
                  <a:t>degradation products: </a:t>
                </a:r>
              </a:p>
              <a:p>
                <a:pPr algn="l" eaLnBrk="1" hangingPunct="1">
                  <a:lnSpc>
                    <a:spcPct val="90000"/>
                  </a:lnSpc>
                </a:pPr>
                <a:r>
                  <a:rPr lang="en-GB" sz="1200"/>
                  <a:t>NTX, ICTP, CTX</a:t>
                </a:r>
              </a:p>
            </p:txBody>
          </p:sp>
          <p:sp>
            <p:nvSpPr>
              <p:cNvPr id="36928" name="Line 103"/>
              <p:cNvSpPr>
                <a:spLocks noChangeShapeType="1"/>
              </p:cNvSpPr>
              <p:nvPr/>
            </p:nvSpPr>
            <p:spPr bwMode="auto">
              <a:xfrm flipH="1">
                <a:off x="3251" y="3752"/>
                <a:ext cx="254" cy="0"/>
              </a:xfrm>
              <a:prstGeom prst="line">
                <a:avLst/>
              </a:prstGeom>
              <a:noFill/>
              <a:ln w="28575">
                <a:solidFill>
                  <a:srgbClr val="EA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grpSp>
        <p:nvGrpSpPr>
          <p:cNvPr id="22" name="Group 134"/>
          <p:cNvGrpSpPr>
            <a:grpSpLocks/>
          </p:cNvGrpSpPr>
          <p:nvPr/>
        </p:nvGrpSpPr>
        <p:grpSpPr bwMode="auto">
          <a:xfrm>
            <a:off x="4217988" y="1476375"/>
            <a:ext cx="1974850" cy="1214438"/>
            <a:chOff x="2657" y="900"/>
            <a:chExt cx="1244" cy="765"/>
          </a:xfrm>
        </p:grpSpPr>
        <p:sp>
          <p:nvSpPr>
            <p:cNvPr id="36908" name="Line 101"/>
            <p:cNvSpPr>
              <a:spLocks noChangeShapeType="1"/>
            </p:cNvSpPr>
            <p:nvPr/>
          </p:nvSpPr>
          <p:spPr bwMode="auto">
            <a:xfrm>
              <a:off x="2657" y="1591"/>
              <a:ext cx="509" cy="0"/>
            </a:xfrm>
            <a:prstGeom prst="line">
              <a:avLst/>
            </a:prstGeom>
            <a:noFill/>
            <a:ln w="28575">
              <a:solidFill>
                <a:srgbClr val="EA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909" name="Text Box 104"/>
            <p:cNvSpPr txBox="1">
              <a:spLocks noChangeArrowheads="1"/>
            </p:cNvSpPr>
            <p:nvPr/>
          </p:nvSpPr>
          <p:spPr bwMode="auto">
            <a:xfrm>
              <a:off x="3141" y="1503"/>
              <a:ext cx="76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200"/>
                <a:t>Dkk-1, sFRP-2</a:t>
              </a:r>
            </a:p>
          </p:txBody>
        </p:sp>
        <p:grpSp>
          <p:nvGrpSpPr>
            <p:cNvPr id="36910" name="Group 105"/>
            <p:cNvGrpSpPr>
              <a:grpSpLocks/>
            </p:cNvGrpSpPr>
            <p:nvPr/>
          </p:nvGrpSpPr>
          <p:grpSpPr bwMode="auto">
            <a:xfrm rot="-5400000">
              <a:off x="3456" y="1346"/>
              <a:ext cx="255" cy="84"/>
              <a:chOff x="384" y="3216"/>
              <a:chExt cx="288" cy="96"/>
            </a:xfrm>
          </p:grpSpPr>
          <p:sp>
            <p:nvSpPr>
              <p:cNvPr id="36915" name="Line 106"/>
              <p:cNvSpPr>
                <a:spLocks noChangeShapeType="1"/>
              </p:cNvSpPr>
              <p:nvPr/>
            </p:nvSpPr>
            <p:spPr bwMode="auto">
              <a:xfrm flipV="1">
                <a:off x="384" y="3264"/>
                <a:ext cx="288" cy="0"/>
              </a:xfrm>
              <a:prstGeom prst="line">
                <a:avLst/>
              </a:prstGeom>
              <a:noFill/>
              <a:ln w="28575">
                <a:solidFill>
                  <a:srgbClr val="EA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916" name="Line 107"/>
              <p:cNvSpPr>
                <a:spLocks noChangeShapeType="1"/>
              </p:cNvSpPr>
              <p:nvPr/>
            </p:nvSpPr>
            <p:spPr bwMode="auto">
              <a:xfrm flipH="1">
                <a:off x="672" y="3216"/>
                <a:ext cx="0" cy="96"/>
              </a:xfrm>
              <a:prstGeom prst="line">
                <a:avLst/>
              </a:prstGeom>
              <a:noFill/>
              <a:ln w="28575">
                <a:solidFill>
                  <a:srgbClr val="EAFF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6911" name="Group 108"/>
            <p:cNvGrpSpPr>
              <a:grpSpLocks/>
            </p:cNvGrpSpPr>
            <p:nvPr/>
          </p:nvGrpSpPr>
          <p:grpSpPr bwMode="auto">
            <a:xfrm>
              <a:off x="2940" y="900"/>
              <a:ext cx="801" cy="320"/>
              <a:chOff x="3152" y="754"/>
              <a:chExt cx="907" cy="362"/>
            </a:xfrm>
          </p:grpSpPr>
          <p:sp>
            <p:nvSpPr>
              <p:cNvPr id="36912" name="Oval 109"/>
              <p:cNvSpPr>
                <a:spLocks noChangeArrowheads="1"/>
              </p:cNvSpPr>
              <p:nvPr/>
            </p:nvSpPr>
            <p:spPr bwMode="auto">
              <a:xfrm>
                <a:off x="3651" y="981"/>
                <a:ext cx="408" cy="135"/>
              </a:xfrm>
              <a:prstGeom prst="ellipse">
                <a:avLst/>
              </a:prstGeom>
              <a:solidFill>
                <a:schemeClr val="accent1"/>
              </a:solidFill>
              <a:ln w="9525">
                <a:solidFill>
                  <a:schemeClr val="tx1"/>
                </a:solidFill>
                <a:round/>
                <a:headEnd/>
                <a:tailEnd/>
              </a:ln>
            </p:spPr>
            <p:txBody>
              <a:bodyPr wrap="none" anchor="ctr"/>
              <a:lstStyle/>
              <a:p>
                <a:pPr algn="l">
                  <a:lnSpc>
                    <a:spcPct val="90000"/>
                  </a:lnSpc>
                </a:pPr>
                <a:endParaRPr lang="nl-NL">
                  <a:solidFill>
                    <a:schemeClr val="tx2"/>
                  </a:solidFill>
                </a:endParaRPr>
              </a:p>
            </p:txBody>
          </p:sp>
          <p:sp>
            <p:nvSpPr>
              <p:cNvPr id="36913" name="Oval 110"/>
              <p:cNvSpPr>
                <a:spLocks noChangeArrowheads="1"/>
              </p:cNvSpPr>
              <p:nvPr/>
            </p:nvSpPr>
            <p:spPr bwMode="auto">
              <a:xfrm>
                <a:off x="3742" y="1026"/>
                <a:ext cx="224" cy="59"/>
              </a:xfrm>
              <a:prstGeom prst="ellipse">
                <a:avLst/>
              </a:prstGeom>
              <a:solidFill>
                <a:srgbClr val="FFFF00"/>
              </a:solidFill>
              <a:ln w="9525">
                <a:solidFill>
                  <a:schemeClr val="tx1"/>
                </a:solidFill>
                <a:round/>
                <a:headEnd/>
                <a:tailEnd/>
              </a:ln>
            </p:spPr>
            <p:txBody>
              <a:bodyPr wrap="none" anchor="ctr"/>
              <a:lstStyle/>
              <a:p>
                <a:pPr algn="l">
                  <a:lnSpc>
                    <a:spcPct val="90000"/>
                  </a:lnSpc>
                </a:pPr>
                <a:endParaRPr lang="nl-NL">
                  <a:solidFill>
                    <a:schemeClr val="tx2"/>
                  </a:solidFill>
                </a:endParaRPr>
              </a:p>
            </p:txBody>
          </p:sp>
          <p:sp>
            <p:nvSpPr>
              <p:cNvPr id="36914" name="Text Box 111"/>
              <p:cNvSpPr txBox="1">
                <a:spLocks noChangeArrowheads="1"/>
              </p:cNvSpPr>
              <p:nvPr/>
            </p:nvSpPr>
            <p:spPr bwMode="auto">
              <a:xfrm>
                <a:off x="3152" y="754"/>
                <a:ext cx="85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a:solidFill>
                      <a:schemeClr val="tx2"/>
                    </a:solidFill>
                  </a:rPr>
                  <a:t>Osteoblasts</a:t>
                </a:r>
                <a:endParaRPr lang="en-GB">
                  <a:solidFill>
                    <a:schemeClr val="tx2"/>
                  </a:solidFill>
                </a:endParaRPr>
              </a:p>
            </p:txBody>
          </p:sp>
        </p:grpSp>
      </p:grpSp>
      <p:sp>
        <p:nvSpPr>
          <p:cNvPr id="783472" name="Text Box 112"/>
          <p:cNvSpPr txBox="1">
            <a:spLocks noChangeArrowheads="1"/>
          </p:cNvSpPr>
          <p:nvPr/>
        </p:nvSpPr>
        <p:spPr bwMode="auto">
          <a:xfrm>
            <a:off x="0" y="6600825"/>
            <a:ext cx="5132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altLang="ko-KR" sz="1400">
                <a:solidFill>
                  <a:srgbClr val="00FF00"/>
                </a:solidFill>
                <a:ea typeface="Gulim" pitchFamily="34" charset="-127"/>
              </a:rPr>
              <a:t>Terpos &amp; Dimopoulos. Ann Oncol. 2005</a:t>
            </a:r>
            <a:r>
              <a:rPr lang="en-US" altLang="ko-KR" sz="1400">
                <a:solidFill>
                  <a:srgbClr val="00FF00"/>
                </a:solidFill>
                <a:ea typeface="Gulim" pitchFamily="34" charset="-127"/>
              </a:rPr>
              <a:t>;</a:t>
            </a:r>
            <a:r>
              <a:rPr lang="en-GB" sz="1400">
                <a:solidFill>
                  <a:srgbClr val="00FF00"/>
                </a:solidFill>
              </a:rPr>
              <a:t>16:1223</a:t>
            </a:r>
            <a:r>
              <a:rPr lang="en-GB" sz="1400">
                <a:solidFill>
                  <a:srgbClr val="00FF00"/>
                </a:solidFill>
                <a:cs typeface="Arial" pitchFamily="34" charset="0"/>
              </a:rPr>
              <a:t>.</a:t>
            </a:r>
            <a:endParaRPr lang="en-GB" sz="1400">
              <a:solidFill>
                <a:srgbClr val="00FF00"/>
              </a:solidFill>
              <a:ea typeface="Gulim" pitchFamily="34" charset="-127"/>
            </a:endParaRPr>
          </a:p>
        </p:txBody>
      </p:sp>
      <p:sp>
        <p:nvSpPr>
          <p:cNvPr id="783474" name="Text Box 114"/>
          <p:cNvSpPr txBox="1">
            <a:spLocks noChangeArrowheads="1"/>
          </p:cNvSpPr>
          <p:nvPr/>
        </p:nvSpPr>
        <p:spPr bwMode="auto">
          <a:xfrm>
            <a:off x="6337300" y="1582738"/>
            <a:ext cx="11747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sz="1200">
                <a:cs typeface="Arial" pitchFamily="34" charset="0"/>
              </a:rPr>
              <a:t>↓ </a:t>
            </a:r>
            <a:r>
              <a:rPr lang="en-US" sz="1200"/>
              <a:t>bALP, </a:t>
            </a:r>
          </a:p>
          <a:p>
            <a:pPr algn="l" eaLnBrk="1" hangingPunct="1">
              <a:lnSpc>
                <a:spcPct val="90000"/>
              </a:lnSpc>
            </a:pPr>
            <a:r>
              <a:rPr lang="en-US" sz="1200">
                <a:cs typeface="Arial" pitchFamily="34" charset="0"/>
              </a:rPr>
              <a:t>↓ </a:t>
            </a:r>
            <a:r>
              <a:rPr lang="en-US" sz="1200"/>
              <a:t>osteocalcin</a:t>
            </a:r>
            <a:endParaRPr lang="el-GR" sz="1200"/>
          </a:p>
        </p:txBody>
      </p:sp>
      <p:sp>
        <p:nvSpPr>
          <p:cNvPr id="783475" name="Line 115"/>
          <p:cNvSpPr>
            <a:spLocks noChangeShapeType="1"/>
          </p:cNvSpPr>
          <p:nvPr/>
        </p:nvSpPr>
        <p:spPr bwMode="auto">
          <a:xfrm flipV="1">
            <a:off x="5965825" y="1862138"/>
            <a:ext cx="439738" cy="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83477" name="Line 117"/>
          <p:cNvSpPr>
            <a:spLocks noChangeShapeType="1"/>
          </p:cNvSpPr>
          <p:nvPr/>
        </p:nvSpPr>
        <p:spPr bwMode="auto">
          <a:xfrm>
            <a:off x="5413375" y="2703513"/>
            <a:ext cx="781050" cy="234950"/>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7" name="116 - TextBox"/>
          <p:cNvSpPr txBox="1">
            <a:spLocks noChangeArrowheads="1"/>
          </p:cNvSpPr>
          <p:nvPr/>
        </p:nvSpPr>
        <p:spPr bwMode="auto">
          <a:xfrm>
            <a:off x="6042025" y="2387600"/>
            <a:ext cx="16319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sz="1200">
                <a:cs typeface="Tahoma" pitchFamily="34" charset="0"/>
              </a:rPr>
              <a:t>sclerostin, activin-A</a:t>
            </a:r>
            <a:endParaRPr lang="el-GR" sz="1200">
              <a:cs typeface="Tahoma" pitchFamily="34" charset="0"/>
            </a:endParaRPr>
          </a:p>
        </p:txBody>
      </p:sp>
      <p:sp>
        <p:nvSpPr>
          <p:cNvPr id="118" name="Line 18"/>
          <p:cNvSpPr>
            <a:spLocks noChangeShapeType="1"/>
          </p:cNvSpPr>
          <p:nvPr/>
        </p:nvSpPr>
        <p:spPr bwMode="auto">
          <a:xfrm rot="10685423" flipH="1">
            <a:off x="6832600" y="2619375"/>
            <a:ext cx="4763" cy="268288"/>
          </a:xfrm>
          <a:prstGeom prst="line">
            <a:avLst/>
          </a:prstGeom>
          <a:noFill/>
          <a:ln w="28575">
            <a:solidFill>
              <a:srgbClr val="EA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25" name="Group 105"/>
          <p:cNvGrpSpPr>
            <a:grpSpLocks/>
          </p:cNvGrpSpPr>
          <p:nvPr/>
        </p:nvGrpSpPr>
        <p:grpSpPr bwMode="auto">
          <a:xfrm rot="-7596892">
            <a:off x="5880895" y="2132806"/>
            <a:ext cx="493712" cy="149225"/>
            <a:chOff x="384" y="3216"/>
            <a:chExt cx="288" cy="96"/>
          </a:xfrm>
        </p:grpSpPr>
        <p:sp>
          <p:nvSpPr>
            <p:cNvPr id="36906" name="Line 106"/>
            <p:cNvSpPr>
              <a:spLocks noChangeShapeType="1"/>
            </p:cNvSpPr>
            <p:nvPr/>
          </p:nvSpPr>
          <p:spPr bwMode="auto">
            <a:xfrm flipV="1">
              <a:off x="384" y="3264"/>
              <a:ext cx="288" cy="0"/>
            </a:xfrm>
            <a:prstGeom prst="line">
              <a:avLst/>
            </a:prstGeom>
            <a:noFill/>
            <a:ln w="28575">
              <a:solidFill>
                <a:srgbClr val="EA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907" name="Line 107"/>
            <p:cNvSpPr>
              <a:spLocks noChangeShapeType="1"/>
            </p:cNvSpPr>
            <p:nvPr/>
          </p:nvSpPr>
          <p:spPr bwMode="auto">
            <a:xfrm flipH="1">
              <a:off x="672" y="3216"/>
              <a:ext cx="0" cy="96"/>
            </a:xfrm>
            <a:prstGeom prst="line">
              <a:avLst/>
            </a:prstGeom>
            <a:noFill/>
            <a:ln w="28575">
              <a:solidFill>
                <a:srgbClr val="EAFF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2" name="121 - Έλλειψη"/>
          <p:cNvSpPr/>
          <p:nvPr/>
        </p:nvSpPr>
        <p:spPr>
          <a:xfrm>
            <a:off x="3822700" y="3690938"/>
            <a:ext cx="587375" cy="333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90000"/>
              </a:lnSpc>
            </a:pPr>
            <a:endParaRPr lang="el-GR">
              <a:solidFill>
                <a:srgbClr val="FFFFFF"/>
              </a:solidFill>
              <a:ea typeface="MS PGothic" pitchFamily="34" charset="-128"/>
            </a:endParaRPr>
          </a:p>
        </p:txBody>
      </p:sp>
      <p:sp>
        <p:nvSpPr>
          <p:cNvPr id="123" name="122 - Έλλειψη"/>
          <p:cNvSpPr/>
          <p:nvPr/>
        </p:nvSpPr>
        <p:spPr>
          <a:xfrm>
            <a:off x="5033963" y="2392363"/>
            <a:ext cx="487362" cy="333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90000"/>
              </a:lnSpc>
            </a:pPr>
            <a:endParaRPr lang="el-GR">
              <a:solidFill>
                <a:srgbClr val="FFFFFF"/>
              </a:solidFill>
              <a:ea typeface="MS PGothic" pitchFamily="34" charset="-128"/>
            </a:endParaRPr>
          </a:p>
        </p:txBody>
      </p:sp>
      <p:grpSp>
        <p:nvGrpSpPr>
          <p:cNvPr id="26" name="Group 131"/>
          <p:cNvGrpSpPr>
            <a:grpSpLocks/>
          </p:cNvGrpSpPr>
          <p:nvPr/>
        </p:nvGrpSpPr>
        <p:grpSpPr bwMode="auto">
          <a:xfrm>
            <a:off x="3883025" y="3917950"/>
            <a:ext cx="739775" cy="604838"/>
            <a:chOff x="2446" y="2438"/>
            <a:chExt cx="466" cy="381"/>
          </a:xfrm>
        </p:grpSpPr>
        <p:grpSp>
          <p:nvGrpSpPr>
            <p:cNvPr id="36902" name="Group 30"/>
            <p:cNvGrpSpPr>
              <a:grpSpLocks/>
            </p:cNvGrpSpPr>
            <p:nvPr/>
          </p:nvGrpSpPr>
          <p:grpSpPr bwMode="auto">
            <a:xfrm>
              <a:off x="2785" y="2438"/>
              <a:ext cx="127" cy="381"/>
              <a:chOff x="2928" y="2448"/>
              <a:chExt cx="144" cy="431"/>
            </a:xfrm>
          </p:grpSpPr>
          <p:sp>
            <p:nvSpPr>
              <p:cNvPr id="36904" name="AutoShape 31"/>
              <p:cNvSpPr>
                <a:spLocks noChangeArrowheads="1"/>
              </p:cNvSpPr>
              <p:nvPr/>
            </p:nvSpPr>
            <p:spPr bwMode="auto">
              <a:xfrm flipV="1">
                <a:off x="2928" y="2448"/>
                <a:ext cx="144"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F6600"/>
              </a:solidFill>
              <a:ln w="9525">
                <a:solidFill>
                  <a:schemeClr val="tx1"/>
                </a:solidFill>
                <a:miter lim="800000"/>
                <a:headEnd/>
                <a:tailEnd/>
              </a:ln>
            </p:spPr>
            <p:txBody>
              <a:bodyPr wrap="none" anchor="ctr"/>
              <a:lstStyle/>
              <a:p>
                <a:endParaRPr lang="en-GB"/>
              </a:p>
            </p:txBody>
          </p:sp>
          <p:sp>
            <p:nvSpPr>
              <p:cNvPr id="36905" name="AutoShape 32"/>
              <p:cNvSpPr>
                <a:spLocks noChangeArrowheads="1"/>
              </p:cNvSpPr>
              <p:nvPr/>
            </p:nvSpPr>
            <p:spPr bwMode="auto">
              <a:xfrm rot="-5394534">
                <a:off x="2926" y="2783"/>
                <a:ext cx="145" cy="48"/>
              </a:xfrm>
              <a:prstGeom prst="flowChartProcess">
                <a:avLst/>
              </a:prstGeom>
              <a:solidFill>
                <a:srgbClr val="FF6600"/>
              </a:solidFill>
              <a:ln w="9525">
                <a:solidFill>
                  <a:schemeClr val="tx1"/>
                </a:solidFill>
                <a:miter lim="800000"/>
                <a:headEnd/>
                <a:tailEnd/>
              </a:ln>
            </p:spPr>
            <p:txBody>
              <a:bodyPr vert="eaVert" wrap="none" anchor="ctr"/>
              <a:lstStyle/>
              <a:p>
                <a:pPr algn="l">
                  <a:lnSpc>
                    <a:spcPct val="90000"/>
                  </a:lnSpc>
                </a:pPr>
                <a:endParaRPr lang="nl-NL"/>
              </a:p>
            </p:txBody>
          </p:sp>
        </p:grpSp>
        <p:sp>
          <p:nvSpPr>
            <p:cNvPr id="36903" name="Text Box 33"/>
            <p:cNvSpPr txBox="1">
              <a:spLocks noChangeArrowheads="1"/>
            </p:cNvSpPr>
            <p:nvPr/>
          </p:nvSpPr>
          <p:spPr bwMode="auto">
            <a:xfrm>
              <a:off x="2446" y="2596"/>
              <a:ext cx="42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GB" sz="1200"/>
                <a:t>RANK</a:t>
              </a:r>
            </a:p>
          </p:txBody>
        </p:sp>
      </p:gr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83374"/>
                                        </p:tgtEl>
                                        <p:attrNameLst>
                                          <p:attrName>style.visibility</p:attrName>
                                        </p:attrNameLst>
                                      </p:cBhvr>
                                      <p:to>
                                        <p:strVal val="visible"/>
                                      </p:to>
                                    </p:set>
                                    <p:anim calcmode="lin" valueType="num">
                                      <p:cBhvr>
                                        <p:cTn id="7" dur="2000" fill="hold"/>
                                        <p:tgtEl>
                                          <p:spTgt spid="783374"/>
                                        </p:tgtEl>
                                        <p:attrNameLst>
                                          <p:attrName>ppt_w</p:attrName>
                                        </p:attrNameLst>
                                      </p:cBhvr>
                                      <p:tavLst>
                                        <p:tav tm="0">
                                          <p:val>
                                            <p:strVal val="#ppt_w*0.70"/>
                                          </p:val>
                                        </p:tav>
                                        <p:tav tm="100000">
                                          <p:val>
                                            <p:strVal val="#ppt_w"/>
                                          </p:val>
                                        </p:tav>
                                      </p:tavLst>
                                    </p:anim>
                                    <p:anim calcmode="lin" valueType="num">
                                      <p:cBhvr>
                                        <p:cTn id="8" dur="2000" fill="hold"/>
                                        <p:tgtEl>
                                          <p:spTgt spid="783374"/>
                                        </p:tgtEl>
                                        <p:attrNameLst>
                                          <p:attrName>ppt_h</p:attrName>
                                        </p:attrNameLst>
                                      </p:cBhvr>
                                      <p:tavLst>
                                        <p:tav tm="0">
                                          <p:val>
                                            <p:strVal val="#ppt_h"/>
                                          </p:val>
                                        </p:tav>
                                        <p:tav tm="100000">
                                          <p:val>
                                            <p:strVal val="#ppt_h"/>
                                          </p:val>
                                        </p:tav>
                                      </p:tavLst>
                                    </p:anim>
                                    <p:animEffect transition="in" filter="fade">
                                      <p:cBhvr>
                                        <p:cTn id="9" dur="2000"/>
                                        <p:tgtEl>
                                          <p:spTgt spid="783374"/>
                                        </p:tgtEl>
                                      </p:cBhvr>
                                    </p:animEffect>
                                  </p:childTnLst>
                                </p:cTn>
                              </p:par>
                            </p:childTnLst>
                          </p:cTn>
                        </p:par>
                        <p:par>
                          <p:cTn id="10" fill="hold" nodeType="afterGroup">
                            <p:stCondLst>
                              <p:cond delay="2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nodeType="afterGroup">
                            <p:stCondLst>
                              <p:cond delay="3000"/>
                            </p:stCondLst>
                            <p:childTnLst>
                              <p:par>
                                <p:cTn id="17" presetID="55"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55"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par>
                          <p:cTn id="27" fill="hold" nodeType="afterGroup">
                            <p:stCondLst>
                              <p:cond delay="4000"/>
                            </p:stCondLst>
                            <p:childTnLst>
                              <p:par>
                                <p:cTn id="28" presetID="55"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0.70"/>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par>
                          <p:cTn id="33" fill="hold" nodeType="afterGroup">
                            <p:stCondLst>
                              <p:cond delay="5000"/>
                            </p:stCondLst>
                            <p:childTnLst>
                              <p:par>
                                <p:cTn id="34" presetID="2" presetClass="entr" presetSubtype="4" fill="hold" grpId="0" nodeType="afterEffect">
                                  <p:stCondLst>
                                    <p:cond delay="0"/>
                                  </p:stCondLst>
                                  <p:childTnLst>
                                    <p:set>
                                      <p:cBhvr>
                                        <p:cTn id="35" dur="1" fill="hold">
                                          <p:stCondLst>
                                            <p:cond delay="0"/>
                                          </p:stCondLst>
                                        </p:cTn>
                                        <p:tgtEl>
                                          <p:spTgt spid="783388"/>
                                        </p:tgtEl>
                                        <p:attrNameLst>
                                          <p:attrName>style.visibility</p:attrName>
                                        </p:attrNameLst>
                                      </p:cBhvr>
                                      <p:to>
                                        <p:strVal val="visible"/>
                                      </p:to>
                                    </p:set>
                                    <p:anim calcmode="lin" valueType="num">
                                      <p:cBhvr additive="base">
                                        <p:cTn id="36" dur="500" fill="hold"/>
                                        <p:tgtEl>
                                          <p:spTgt spid="783388"/>
                                        </p:tgtEl>
                                        <p:attrNameLst>
                                          <p:attrName>ppt_x</p:attrName>
                                        </p:attrNameLst>
                                      </p:cBhvr>
                                      <p:tavLst>
                                        <p:tav tm="0">
                                          <p:val>
                                            <p:strVal val="#ppt_x"/>
                                          </p:val>
                                        </p:tav>
                                        <p:tav tm="100000">
                                          <p:val>
                                            <p:strVal val="#ppt_x"/>
                                          </p:val>
                                        </p:tav>
                                      </p:tavLst>
                                    </p:anim>
                                    <p:anim calcmode="lin" valueType="num">
                                      <p:cBhvr additive="base">
                                        <p:cTn id="37" dur="500" fill="hold"/>
                                        <p:tgtEl>
                                          <p:spTgt spid="783388"/>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783387"/>
                                        </p:tgtEl>
                                        <p:attrNameLst>
                                          <p:attrName>style.visibility</p:attrName>
                                        </p:attrNameLst>
                                      </p:cBhvr>
                                      <p:to>
                                        <p:strVal val="visible"/>
                                      </p:to>
                                    </p:set>
                                    <p:anim calcmode="lin" valueType="num">
                                      <p:cBhvr additive="base">
                                        <p:cTn id="41" dur="500" fill="hold"/>
                                        <p:tgtEl>
                                          <p:spTgt spid="783387"/>
                                        </p:tgtEl>
                                        <p:attrNameLst>
                                          <p:attrName>ppt_x</p:attrName>
                                        </p:attrNameLst>
                                      </p:cBhvr>
                                      <p:tavLst>
                                        <p:tav tm="0">
                                          <p:val>
                                            <p:strVal val="#ppt_x"/>
                                          </p:val>
                                        </p:tav>
                                        <p:tav tm="100000">
                                          <p:val>
                                            <p:strVal val="#ppt_x"/>
                                          </p:val>
                                        </p:tav>
                                      </p:tavLst>
                                    </p:anim>
                                    <p:anim calcmode="lin" valueType="num">
                                      <p:cBhvr additive="base">
                                        <p:cTn id="42" dur="500" fill="hold"/>
                                        <p:tgtEl>
                                          <p:spTgt spid="783387"/>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783394"/>
                                        </p:tgtEl>
                                        <p:attrNameLst>
                                          <p:attrName>style.visibility</p:attrName>
                                        </p:attrNameLst>
                                      </p:cBhvr>
                                      <p:to>
                                        <p:strVal val="visible"/>
                                      </p:to>
                                    </p:set>
                                    <p:anim calcmode="lin" valueType="num">
                                      <p:cBhvr additive="base">
                                        <p:cTn id="46" dur="500" fill="hold"/>
                                        <p:tgtEl>
                                          <p:spTgt spid="783394"/>
                                        </p:tgtEl>
                                        <p:attrNameLst>
                                          <p:attrName>ppt_x</p:attrName>
                                        </p:attrNameLst>
                                      </p:cBhvr>
                                      <p:tavLst>
                                        <p:tav tm="0">
                                          <p:val>
                                            <p:strVal val="#ppt_x"/>
                                          </p:val>
                                        </p:tav>
                                        <p:tav tm="100000">
                                          <p:val>
                                            <p:strVal val="#ppt_x"/>
                                          </p:val>
                                        </p:tav>
                                      </p:tavLst>
                                    </p:anim>
                                    <p:anim calcmode="lin" valueType="num">
                                      <p:cBhvr additive="base">
                                        <p:cTn id="47" dur="500" fill="hold"/>
                                        <p:tgtEl>
                                          <p:spTgt spid="783394"/>
                                        </p:tgtEl>
                                        <p:attrNameLst>
                                          <p:attrName>ppt_y</p:attrName>
                                        </p:attrNameLst>
                                      </p:cBhvr>
                                      <p:tavLst>
                                        <p:tav tm="0">
                                          <p:val>
                                            <p:strVal val="1+#ppt_h/2"/>
                                          </p:val>
                                        </p:tav>
                                        <p:tav tm="100000">
                                          <p:val>
                                            <p:strVal val="#ppt_y"/>
                                          </p:val>
                                        </p:tav>
                                      </p:tavLst>
                                    </p:anim>
                                  </p:childTnLst>
                                </p:cTn>
                              </p:par>
                              <p:par>
                                <p:cTn id="48" presetID="55" presetClass="entr" presetSubtype="0" fill="hold" grpId="0" nodeType="withEffect">
                                  <p:stCondLst>
                                    <p:cond delay="0"/>
                                  </p:stCondLst>
                                  <p:childTnLst>
                                    <p:set>
                                      <p:cBhvr>
                                        <p:cTn id="49" dur="1" fill="hold">
                                          <p:stCondLst>
                                            <p:cond delay="0"/>
                                          </p:stCondLst>
                                        </p:cTn>
                                        <p:tgtEl>
                                          <p:spTgt spid="783395"/>
                                        </p:tgtEl>
                                        <p:attrNameLst>
                                          <p:attrName>style.visibility</p:attrName>
                                        </p:attrNameLst>
                                      </p:cBhvr>
                                      <p:to>
                                        <p:strVal val="visible"/>
                                      </p:to>
                                    </p:set>
                                    <p:anim calcmode="lin" valueType="num">
                                      <p:cBhvr>
                                        <p:cTn id="50" dur="1000" fill="hold"/>
                                        <p:tgtEl>
                                          <p:spTgt spid="783395"/>
                                        </p:tgtEl>
                                        <p:attrNameLst>
                                          <p:attrName>ppt_w</p:attrName>
                                        </p:attrNameLst>
                                      </p:cBhvr>
                                      <p:tavLst>
                                        <p:tav tm="0">
                                          <p:val>
                                            <p:strVal val="#ppt_w*0.70"/>
                                          </p:val>
                                        </p:tav>
                                        <p:tav tm="100000">
                                          <p:val>
                                            <p:strVal val="#ppt_w"/>
                                          </p:val>
                                        </p:tav>
                                      </p:tavLst>
                                    </p:anim>
                                    <p:anim calcmode="lin" valueType="num">
                                      <p:cBhvr>
                                        <p:cTn id="51" dur="1000" fill="hold"/>
                                        <p:tgtEl>
                                          <p:spTgt spid="783395"/>
                                        </p:tgtEl>
                                        <p:attrNameLst>
                                          <p:attrName>ppt_h</p:attrName>
                                        </p:attrNameLst>
                                      </p:cBhvr>
                                      <p:tavLst>
                                        <p:tav tm="0">
                                          <p:val>
                                            <p:strVal val="#ppt_h"/>
                                          </p:val>
                                        </p:tav>
                                        <p:tav tm="100000">
                                          <p:val>
                                            <p:strVal val="#ppt_h"/>
                                          </p:val>
                                        </p:tav>
                                      </p:tavLst>
                                    </p:anim>
                                    <p:animEffect transition="in" filter="fade">
                                      <p:cBhvr>
                                        <p:cTn id="52" dur="1000"/>
                                        <p:tgtEl>
                                          <p:spTgt spid="78339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5"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strVal val="#ppt_w*0.70"/>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Effect transition="in" filter="fade">
                                      <p:cBhvr>
                                        <p:cTn id="59" dur="1000"/>
                                        <p:tgtEl>
                                          <p:spTgt spid="13"/>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783385"/>
                                        </p:tgtEl>
                                        <p:attrNameLst>
                                          <p:attrName>style.visibility</p:attrName>
                                        </p:attrNameLst>
                                      </p:cBhvr>
                                      <p:to>
                                        <p:strVal val="visible"/>
                                      </p:to>
                                    </p:set>
                                    <p:anim calcmode="lin" valueType="num">
                                      <p:cBhvr>
                                        <p:cTn id="62" dur="1000" fill="hold"/>
                                        <p:tgtEl>
                                          <p:spTgt spid="783385"/>
                                        </p:tgtEl>
                                        <p:attrNameLst>
                                          <p:attrName>ppt_w</p:attrName>
                                        </p:attrNameLst>
                                      </p:cBhvr>
                                      <p:tavLst>
                                        <p:tav tm="0">
                                          <p:val>
                                            <p:strVal val="#ppt_w*0.70"/>
                                          </p:val>
                                        </p:tav>
                                        <p:tav tm="100000">
                                          <p:val>
                                            <p:strVal val="#ppt_w"/>
                                          </p:val>
                                        </p:tav>
                                      </p:tavLst>
                                    </p:anim>
                                    <p:anim calcmode="lin" valueType="num">
                                      <p:cBhvr>
                                        <p:cTn id="63" dur="1000" fill="hold"/>
                                        <p:tgtEl>
                                          <p:spTgt spid="783385"/>
                                        </p:tgtEl>
                                        <p:attrNameLst>
                                          <p:attrName>ppt_h</p:attrName>
                                        </p:attrNameLst>
                                      </p:cBhvr>
                                      <p:tavLst>
                                        <p:tav tm="0">
                                          <p:val>
                                            <p:strVal val="#ppt_h"/>
                                          </p:val>
                                        </p:tav>
                                        <p:tav tm="100000">
                                          <p:val>
                                            <p:strVal val="#ppt_h"/>
                                          </p:val>
                                        </p:tav>
                                      </p:tavLst>
                                    </p:anim>
                                    <p:animEffect transition="in" filter="fade">
                                      <p:cBhvr>
                                        <p:cTn id="64" dur="1000"/>
                                        <p:tgtEl>
                                          <p:spTgt spid="783385"/>
                                        </p:tgtEl>
                                      </p:cBhvr>
                                    </p:animEffect>
                                  </p:childTnLst>
                                </p:cTn>
                              </p:par>
                              <p:par>
                                <p:cTn id="65" presetID="55"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strVal val="#ppt_w*0.70"/>
                                          </p:val>
                                        </p:tav>
                                        <p:tav tm="100000">
                                          <p:val>
                                            <p:strVal val="#ppt_w"/>
                                          </p:val>
                                        </p:tav>
                                      </p:tavLst>
                                    </p:anim>
                                    <p:anim calcmode="lin" valueType="num">
                                      <p:cBhvr>
                                        <p:cTn id="68" dur="1000" fill="hold"/>
                                        <p:tgtEl>
                                          <p:spTgt spid="14"/>
                                        </p:tgtEl>
                                        <p:attrNameLst>
                                          <p:attrName>ppt_h</p:attrName>
                                        </p:attrNameLst>
                                      </p:cBhvr>
                                      <p:tavLst>
                                        <p:tav tm="0">
                                          <p:val>
                                            <p:strVal val="#ppt_h"/>
                                          </p:val>
                                        </p:tav>
                                        <p:tav tm="100000">
                                          <p:val>
                                            <p:strVal val="#ppt_h"/>
                                          </p:val>
                                        </p:tav>
                                      </p:tavLst>
                                    </p:anim>
                                    <p:animEffect transition="in" filter="fade">
                                      <p:cBhvr>
                                        <p:cTn id="69" dur="1000"/>
                                        <p:tgtEl>
                                          <p:spTgt spid="14"/>
                                        </p:tgtEl>
                                      </p:cBhvr>
                                    </p:animEffect>
                                  </p:childTnLst>
                                </p:cTn>
                              </p:par>
                              <p:par>
                                <p:cTn id="70" presetID="55"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1000" fill="hold"/>
                                        <p:tgtEl>
                                          <p:spTgt spid="17"/>
                                        </p:tgtEl>
                                        <p:attrNameLst>
                                          <p:attrName>ppt_w</p:attrName>
                                        </p:attrNameLst>
                                      </p:cBhvr>
                                      <p:tavLst>
                                        <p:tav tm="0">
                                          <p:val>
                                            <p:strVal val="#ppt_w*0.70"/>
                                          </p:val>
                                        </p:tav>
                                        <p:tav tm="100000">
                                          <p:val>
                                            <p:strVal val="#ppt_w"/>
                                          </p:val>
                                        </p:tav>
                                      </p:tavLst>
                                    </p:anim>
                                    <p:anim calcmode="lin" valueType="num">
                                      <p:cBhvr>
                                        <p:cTn id="73" dur="1000" fill="hold"/>
                                        <p:tgtEl>
                                          <p:spTgt spid="17"/>
                                        </p:tgtEl>
                                        <p:attrNameLst>
                                          <p:attrName>ppt_h</p:attrName>
                                        </p:attrNameLst>
                                      </p:cBhvr>
                                      <p:tavLst>
                                        <p:tav tm="0">
                                          <p:val>
                                            <p:strVal val="#ppt_h"/>
                                          </p:val>
                                        </p:tav>
                                        <p:tav tm="100000">
                                          <p:val>
                                            <p:strVal val="#ppt_h"/>
                                          </p:val>
                                        </p:tav>
                                      </p:tavLst>
                                    </p:anim>
                                    <p:animEffect transition="in" filter="fade">
                                      <p:cBhvr>
                                        <p:cTn id="74" dur="1000"/>
                                        <p:tgtEl>
                                          <p:spTgt spid="17"/>
                                        </p:tgtEl>
                                      </p:cBhvr>
                                    </p:animEffect>
                                  </p:childTnLst>
                                </p:cTn>
                              </p:par>
                              <p:par>
                                <p:cTn id="75" presetID="55"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ppt_w</p:attrName>
                                        </p:attrNameLst>
                                      </p:cBhvr>
                                      <p:tavLst>
                                        <p:tav tm="0">
                                          <p:val>
                                            <p:strVal val="#ppt_w*0.70"/>
                                          </p:val>
                                        </p:tav>
                                        <p:tav tm="100000">
                                          <p:val>
                                            <p:strVal val="#ppt_w"/>
                                          </p:val>
                                        </p:tav>
                                      </p:tavLst>
                                    </p:anim>
                                    <p:anim calcmode="lin" valueType="num">
                                      <p:cBhvr>
                                        <p:cTn id="78" dur="1000" fill="hold"/>
                                        <p:tgtEl>
                                          <p:spTgt spid="18"/>
                                        </p:tgtEl>
                                        <p:attrNameLst>
                                          <p:attrName>ppt_h</p:attrName>
                                        </p:attrNameLst>
                                      </p:cBhvr>
                                      <p:tavLst>
                                        <p:tav tm="0">
                                          <p:val>
                                            <p:strVal val="#ppt_h"/>
                                          </p:val>
                                        </p:tav>
                                        <p:tav tm="100000">
                                          <p:val>
                                            <p:strVal val="#ppt_h"/>
                                          </p:val>
                                        </p:tav>
                                      </p:tavLst>
                                    </p:anim>
                                    <p:animEffect transition="in" filter="fade">
                                      <p:cBhvr>
                                        <p:cTn id="79" dur="1000"/>
                                        <p:tgtEl>
                                          <p:spTgt spid="18"/>
                                        </p:tgtEl>
                                      </p:cBhvr>
                                    </p:animEffect>
                                  </p:childTnLst>
                                </p:cTn>
                              </p:par>
                              <p:par>
                                <p:cTn id="80" presetID="55"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1000" fill="hold"/>
                                        <p:tgtEl>
                                          <p:spTgt spid="19"/>
                                        </p:tgtEl>
                                        <p:attrNameLst>
                                          <p:attrName>ppt_w</p:attrName>
                                        </p:attrNameLst>
                                      </p:cBhvr>
                                      <p:tavLst>
                                        <p:tav tm="0">
                                          <p:val>
                                            <p:strVal val="#ppt_w*0.70"/>
                                          </p:val>
                                        </p:tav>
                                        <p:tav tm="100000">
                                          <p:val>
                                            <p:strVal val="#ppt_w"/>
                                          </p:val>
                                        </p:tav>
                                      </p:tavLst>
                                    </p:anim>
                                    <p:anim calcmode="lin" valueType="num">
                                      <p:cBhvr>
                                        <p:cTn id="83" dur="1000" fill="hold"/>
                                        <p:tgtEl>
                                          <p:spTgt spid="19"/>
                                        </p:tgtEl>
                                        <p:attrNameLst>
                                          <p:attrName>ppt_h</p:attrName>
                                        </p:attrNameLst>
                                      </p:cBhvr>
                                      <p:tavLst>
                                        <p:tav tm="0">
                                          <p:val>
                                            <p:strVal val="#ppt_h"/>
                                          </p:val>
                                        </p:tav>
                                        <p:tav tm="100000">
                                          <p:val>
                                            <p:strVal val="#ppt_h"/>
                                          </p:val>
                                        </p:tav>
                                      </p:tavLst>
                                    </p:anim>
                                    <p:animEffect transition="in" filter="fade">
                                      <p:cBhvr>
                                        <p:cTn id="84" dur="1000"/>
                                        <p:tgtEl>
                                          <p:spTgt spid="19"/>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664676"/>
                                        </p:tgtEl>
                                        <p:attrNameLst>
                                          <p:attrName>style.visibility</p:attrName>
                                        </p:attrNameLst>
                                      </p:cBhvr>
                                      <p:to>
                                        <p:strVal val="visible"/>
                                      </p:to>
                                    </p:set>
                                    <p:anim calcmode="lin" valueType="num">
                                      <p:cBhvr>
                                        <p:cTn id="87" dur="1000" fill="hold"/>
                                        <p:tgtEl>
                                          <p:spTgt spid="664676"/>
                                        </p:tgtEl>
                                        <p:attrNameLst>
                                          <p:attrName>ppt_w</p:attrName>
                                        </p:attrNameLst>
                                      </p:cBhvr>
                                      <p:tavLst>
                                        <p:tav tm="0">
                                          <p:val>
                                            <p:strVal val="#ppt_w*0.70"/>
                                          </p:val>
                                        </p:tav>
                                        <p:tav tm="100000">
                                          <p:val>
                                            <p:strVal val="#ppt_w"/>
                                          </p:val>
                                        </p:tav>
                                      </p:tavLst>
                                    </p:anim>
                                    <p:anim calcmode="lin" valueType="num">
                                      <p:cBhvr>
                                        <p:cTn id="88" dur="1000" fill="hold"/>
                                        <p:tgtEl>
                                          <p:spTgt spid="664676"/>
                                        </p:tgtEl>
                                        <p:attrNameLst>
                                          <p:attrName>ppt_h</p:attrName>
                                        </p:attrNameLst>
                                      </p:cBhvr>
                                      <p:tavLst>
                                        <p:tav tm="0">
                                          <p:val>
                                            <p:strVal val="#ppt_h"/>
                                          </p:val>
                                        </p:tav>
                                        <p:tav tm="100000">
                                          <p:val>
                                            <p:strVal val="#ppt_h"/>
                                          </p:val>
                                        </p:tav>
                                      </p:tavLst>
                                    </p:anim>
                                    <p:animEffect transition="in" filter="fade">
                                      <p:cBhvr>
                                        <p:cTn id="89" dur="1000"/>
                                        <p:tgtEl>
                                          <p:spTgt spid="664676"/>
                                        </p:tgtEl>
                                      </p:cBhvr>
                                    </p:animEffect>
                                  </p:childTnLst>
                                </p:cTn>
                              </p:par>
                            </p:childTnLst>
                          </p:cTn>
                        </p:par>
                        <p:par>
                          <p:cTn id="90" fill="hold" nodeType="afterGroup">
                            <p:stCondLst>
                              <p:cond delay="1000"/>
                            </p:stCondLst>
                            <p:childTnLst>
                              <p:par>
                                <p:cTn id="91" presetID="55" presetClass="entr" presetSubtype="0" fill="hold" nodeType="after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p:cTn id="93" dur="1000" fill="hold"/>
                                        <p:tgtEl>
                                          <p:spTgt spid="26"/>
                                        </p:tgtEl>
                                        <p:attrNameLst>
                                          <p:attrName>ppt_w</p:attrName>
                                        </p:attrNameLst>
                                      </p:cBhvr>
                                      <p:tavLst>
                                        <p:tav tm="0">
                                          <p:val>
                                            <p:strVal val="#ppt_w*0.70"/>
                                          </p:val>
                                        </p:tav>
                                        <p:tav tm="100000">
                                          <p:val>
                                            <p:strVal val="#ppt_w"/>
                                          </p:val>
                                        </p:tav>
                                      </p:tavLst>
                                    </p:anim>
                                    <p:anim calcmode="lin" valueType="num">
                                      <p:cBhvr>
                                        <p:cTn id="94" dur="1000" fill="hold"/>
                                        <p:tgtEl>
                                          <p:spTgt spid="26"/>
                                        </p:tgtEl>
                                        <p:attrNameLst>
                                          <p:attrName>ppt_h</p:attrName>
                                        </p:attrNameLst>
                                      </p:cBhvr>
                                      <p:tavLst>
                                        <p:tav tm="0">
                                          <p:val>
                                            <p:strVal val="#ppt_h"/>
                                          </p:val>
                                        </p:tav>
                                        <p:tav tm="100000">
                                          <p:val>
                                            <p:strVal val="#ppt_h"/>
                                          </p:val>
                                        </p:tav>
                                      </p:tavLst>
                                    </p:anim>
                                    <p:animEffect transition="in" filter="fade">
                                      <p:cBhvr>
                                        <p:cTn id="95" dur="1000"/>
                                        <p:tgtEl>
                                          <p:spTgt spid="2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55" presetClass="entr" presetSubtype="0" fill="hold" nodeType="clickEffect">
                                  <p:stCondLst>
                                    <p:cond delay="0"/>
                                  </p:stCondLst>
                                  <p:childTnLst>
                                    <p:set>
                                      <p:cBhvr>
                                        <p:cTn id="99" dur="1" fill="hold">
                                          <p:stCondLst>
                                            <p:cond delay="0"/>
                                          </p:stCondLst>
                                        </p:cTn>
                                        <p:tgtEl>
                                          <p:spTgt spid="9"/>
                                        </p:tgtEl>
                                        <p:attrNameLst>
                                          <p:attrName>style.visibility</p:attrName>
                                        </p:attrNameLst>
                                      </p:cBhvr>
                                      <p:to>
                                        <p:strVal val="visible"/>
                                      </p:to>
                                    </p:set>
                                    <p:anim calcmode="lin" valueType="num">
                                      <p:cBhvr>
                                        <p:cTn id="100" dur="1000" fill="hold"/>
                                        <p:tgtEl>
                                          <p:spTgt spid="9"/>
                                        </p:tgtEl>
                                        <p:attrNameLst>
                                          <p:attrName>ppt_w</p:attrName>
                                        </p:attrNameLst>
                                      </p:cBhvr>
                                      <p:tavLst>
                                        <p:tav tm="0">
                                          <p:val>
                                            <p:strVal val="#ppt_w*0.70"/>
                                          </p:val>
                                        </p:tav>
                                        <p:tav tm="100000">
                                          <p:val>
                                            <p:strVal val="#ppt_w"/>
                                          </p:val>
                                        </p:tav>
                                      </p:tavLst>
                                    </p:anim>
                                    <p:anim calcmode="lin" valueType="num">
                                      <p:cBhvr>
                                        <p:cTn id="101" dur="1000" fill="hold"/>
                                        <p:tgtEl>
                                          <p:spTgt spid="9"/>
                                        </p:tgtEl>
                                        <p:attrNameLst>
                                          <p:attrName>ppt_h</p:attrName>
                                        </p:attrNameLst>
                                      </p:cBhvr>
                                      <p:tavLst>
                                        <p:tav tm="0">
                                          <p:val>
                                            <p:strVal val="#ppt_h"/>
                                          </p:val>
                                        </p:tav>
                                        <p:tav tm="100000">
                                          <p:val>
                                            <p:strVal val="#ppt_h"/>
                                          </p:val>
                                        </p:tav>
                                      </p:tavLst>
                                    </p:anim>
                                    <p:animEffect transition="in" filter="fade">
                                      <p:cBhvr>
                                        <p:cTn id="102" dur="1000"/>
                                        <p:tgtEl>
                                          <p:spTgt spid="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5" presetClass="entr" presetSubtype="0" fill="hold" nodeType="clickEffect">
                                  <p:stCondLst>
                                    <p:cond delay="0"/>
                                  </p:stCondLst>
                                  <p:childTnLst>
                                    <p:set>
                                      <p:cBhvr>
                                        <p:cTn id="106" dur="1" fill="hold">
                                          <p:stCondLst>
                                            <p:cond delay="0"/>
                                          </p:stCondLst>
                                        </p:cTn>
                                        <p:tgtEl>
                                          <p:spTgt spid="6"/>
                                        </p:tgtEl>
                                        <p:attrNameLst>
                                          <p:attrName>style.visibility</p:attrName>
                                        </p:attrNameLst>
                                      </p:cBhvr>
                                      <p:to>
                                        <p:strVal val="visible"/>
                                      </p:to>
                                    </p:set>
                                    <p:anim calcmode="lin" valueType="num">
                                      <p:cBhvr>
                                        <p:cTn id="107" dur="1000" fill="hold"/>
                                        <p:tgtEl>
                                          <p:spTgt spid="6"/>
                                        </p:tgtEl>
                                        <p:attrNameLst>
                                          <p:attrName>ppt_w</p:attrName>
                                        </p:attrNameLst>
                                      </p:cBhvr>
                                      <p:tavLst>
                                        <p:tav tm="0">
                                          <p:val>
                                            <p:strVal val="#ppt_w*0.70"/>
                                          </p:val>
                                        </p:tav>
                                        <p:tav tm="100000">
                                          <p:val>
                                            <p:strVal val="#ppt_w"/>
                                          </p:val>
                                        </p:tav>
                                      </p:tavLst>
                                    </p:anim>
                                    <p:anim calcmode="lin" valueType="num">
                                      <p:cBhvr>
                                        <p:cTn id="108" dur="1000" fill="hold"/>
                                        <p:tgtEl>
                                          <p:spTgt spid="6"/>
                                        </p:tgtEl>
                                        <p:attrNameLst>
                                          <p:attrName>ppt_h</p:attrName>
                                        </p:attrNameLst>
                                      </p:cBhvr>
                                      <p:tavLst>
                                        <p:tav tm="0">
                                          <p:val>
                                            <p:strVal val="#ppt_h"/>
                                          </p:val>
                                        </p:tav>
                                        <p:tav tm="100000">
                                          <p:val>
                                            <p:strVal val="#ppt_h"/>
                                          </p:val>
                                        </p:tav>
                                      </p:tavLst>
                                    </p:anim>
                                    <p:animEffect transition="in" filter="fade">
                                      <p:cBhvr>
                                        <p:cTn id="109" dur="1000"/>
                                        <p:tgtEl>
                                          <p:spTgt spid="6"/>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55" presetClass="entr" presetSubtype="0" fill="hold" nodeType="click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p:cTn id="114" dur="1000" fill="hold"/>
                                        <p:tgtEl>
                                          <p:spTgt spid="12"/>
                                        </p:tgtEl>
                                        <p:attrNameLst>
                                          <p:attrName>ppt_w</p:attrName>
                                        </p:attrNameLst>
                                      </p:cBhvr>
                                      <p:tavLst>
                                        <p:tav tm="0">
                                          <p:val>
                                            <p:strVal val="#ppt_w*0.70"/>
                                          </p:val>
                                        </p:tav>
                                        <p:tav tm="100000">
                                          <p:val>
                                            <p:strVal val="#ppt_w"/>
                                          </p:val>
                                        </p:tav>
                                      </p:tavLst>
                                    </p:anim>
                                    <p:anim calcmode="lin" valueType="num">
                                      <p:cBhvr>
                                        <p:cTn id="115" dur="1000" fill="hold"/>
                                        <p:tgtEl>
                                          <p:spTgt spid="12"/>
                                        </p:tgtEl>
                                        <p:attrNameLst>
                                          <p:attrName>ppt_h</p:attrName>
                                        </p:attrNameLst>
                                      </p:cBhvr>
                                      <p:tavLst>
                                        <p:tav tm="0">
                                          <p:val>
                                            <p:strVal val="#ppt_h"/>
                                          </p:val>
                                        </p:tav>
                                        <p:tav tm="100000">
                                          <p:val>
                                            <p:strVal val="#ppt_h"/>
                                          </p:val>
                                        </p:tav>
                                      </p:tavLst>
                                    </p:anim>
                                    <p:animEffect transition="in" filter="fade">
                                      <p:cBhvr>
                                        <p:cTn id="116" dur="1000"/>
                                        <p:tgtEl>
                                          <p:spTgt spid="1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5" presetClass="entr" presetSubtype="0" fill="hold" nodeType="click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p:cTn id="121" dur="1000" fill="hold"/>
                                        <p:tgtEl>
                                          <p:spTgt spid="20"/>
                                        </p:tgtEl>
                                        <p:attrNameLst>
                                          <p:attrName>ppt_w</p:attrName>
                                        </p:attrNameLst>
                                      </p:cBhvr>
                                      <p:tavLst>
                                        <p:tav tm="0">
                                          <p:val>
                                            <p:strVal val="#ppt_w*0.70"/>
                                          </p:val>
                                        </p:tav>
                                        <p:tav tm="100000">
                                          <p:val>
                                            <p:strVal val="#ppt_w"/>
                                          </p:val>
                                        </p:tav>
                                      </p:tavLst>
                                    </p:anim>
                                    <p:anim calcmode="lin" valueType="num">
                                      <p:cBhvr>
                                        <p:cTn id="122" dur="1000" fill="hold"/>
                                        <p:tgtEl>
                                          <p:spTgt spid="20"/>
                                        </p:tgtEl>
                                        <p:attrNameLst>
                                          <p:attrName>ppt_h</p:attrName>
                                        </p:attrNameLst>
                                      </p:cBhvr>
                                      <p:tavLst>
                                        <p:tav tm="0">
                                          <p:val>
                                            <p:strVal val="#ppt_h"/>
                                          </p:val>
                                        </p:tav>
                                        <p:tav tm="100000">
                                          <p:val>
                                            <p:strVal val="#ppt_h"/>
                                          </p:val>
                                        </p:tav>
                                      </p:tavLst>
                                    </p:anim>
                                    <p:animEffect transition="in" filter="fade">
                                      <p:cBhvr>
                                        <p:cTn id="123" dur="1000"/>
                                        <p:tgtEl>
                                          <p:spTgt spid="20"/>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55" presetClass="entr" presetSubtype="0" fill="hold" nodeType="clickEffect">
                                  <p:stCondLst>
                                    <p:cond delay="0"/>
                                  </p:stCondLst>
                                  <p:childTnLst>
                                    <p:set>
                                      <p:cBhvr>
                                        <p:cTn id="127" dur="1" fill="hold">
                                          <p:stCondLst>
                                            <p:cond delay="0"/>
                                          </p:stCondLst>
                                        </p:cTn>
                                        <p:tgtEl>
                                          <p:spTgt spid="22"/>
                                        </p:tgtEl>
                                        <p:attrNameLst>
                                          <p:attrName>style.visibility</p:attrName>
                                        </p:attrNameLst>
                                      </p:cBhvr>
                                      <p:to>
                                        <p:strVal val="visible"/>
                                      </p:to>
                                    </p:set>
                                    <p:anim calcmode="lin" valueType="num">
                                      <p:cBhvr>
                                        <p:cTn id="128" dur="1000" fill="hold"/>
                                        <p:tgtEl>
                                          <p:spTgt spid="22"/>
                                        </p:tgtEl>
                                        <p:attrNameLst>
                                          <p:attrName>ppt_w</p:attrName>
                                        </p:attrNameLst>
                                      </p:cBhvr>
                                      <p:tavLst>
                                        <p:tav tm="0">
                                          <p:val>
                                            <p:strVal val="#ppt_w*0.70"/>
                                          </p:val>
                                        </p:tav>
                                        <p:tav tm="100000">
                                          <p:val>
                                            <p:strVal val="#ppt_w"/>
                                          </p:val>
                                        </p:tav>
                                      </p:tavLst>
                                    </p:anim>
                                    <p:anim calcmode="lin" valueType="num">
                                      <p:cBhvr>
                                        <p:cTn id="129" dur="1000" fill="hold"/>
                                        <p:tgtEl>
                                          <p:spTgt spid="22"/>
                                        </p:tgtEl>
                                        <p:attrNameLst>
                                          <p:attrName>ppt_h</p:attrName>
                                        </p:attrNameLst>
                                      </p:cBhvr>
                                      <p:tavLst>
                                        <p:tav tm="0">
                                          <p:val>
                                            <p:strVal val="#ppt_h"/>
                                          </p:val>
                                        </p:tav>
                                        <p:tav tm="100000">
                                          <p:val>
                                            <p:strVal val="#ppt_h"/>
                                          </p:val>
                                        </p:tav>
                                      </p:tavLst>
                                    </p:anim>
                                    <p:animEffect transition="in" filter="fade">
                                      <p:cBhvr>
                                        <p:cTn id="130" dur="1000"/>
                                        <p:tgtEl>
                                          <p:spTgt spid="22"/>
                                        </p:tgtEl>
                                      </p:cBhvr>
                                    </p:animEffect>
                                  </p:childTnLst>
                                </p:cTn>
                              </p:par>
                            </p:childTnLst>
                          </p:cTn>
                        </p:par>
                        <p:par>
                          <p:cTn id="131" fill="hold" nodeType="afterGroup">
                            <p:stCondLst>
                              <p:cond delay="1000"/>
                            </p:stCondLst>
                            <p:childTnLst>
                              <p:par>
                                <p:cTn id="132" presetID="55" presetClass="entr" presetSubtype="0" fill="hold" grpId="0" nodeType="afterEffect">
                                  <p:stCondLst>
                                    <p:cond delay="0"/>
                                  </p:stCondLst>
                                  <p:childTnLst>
                                    <p:set>
                                      <p:cBhvr>
                                        <p:cTn id="133" dur="1" fill="hold">
                                          <p:stCondLst>
                                            <p:cond delay="0"/>
                                          </p:stCondLst>
                                        </p:cTn>
                                        <p:tgtEl>
                                          <p:spTgt spid="783475"/>
                                        </p:tgtEl>
                                        <p:attrNameLst>
                                          <p:attrName>style.visibility</p:attrName>
                                        </p:attrNameLst>
                                      </p:cBhvr>
                                      <p:to>
                                        <p:strVal val="visible"/>
                                      </p:to>
                                    </p:set>
                                    <p:anim calcmode="lin" valueType="num">
                                      <p:cBhvr>
                                        <p:cTn id="134" dur="1000" fill="hold"/>
                                        <p:tgtEl>
                                          <p:spTgt spid="783475"/>
                                        </p:tgtEl>
                                        <p:attrNameLst>
                                          <p:attrName>ppt_w</p:attrName>
                                        </p:attrNameLst>
                                      </p:cBhvr>
                                      <p:tavLst>
                                        <p:tav tm="0">
                                          <p:val>
                                            <p:strVal val="#ppt_w*0.70"/>
                                          </p:val>
                                        </p:tav>
                                        <p:tav tm="100000">
                                          <p:val>
                                            <p:strVal val="#ppt_w"/>
                                          </p:val>
                                        </p:tav>
                                      </p:tavLst>
                                    </p:anim>
                                    <p:anim calcmode="lin" valueType="num">
                                      <p:cBhvr>
                                        <p:cTn id="135" dur="1000" fill="hold"/>
                                        <p:tgtEl>
                                          <p:spTgt spid="783475"/>
                                        </p:tgtEl>
                                        <p:attrNameLst>
                                          <p:attrName>ppt_h</p:attrName>
                                        </p:attrNameLst>
                                      </p:cBhvr>
                                      <p:tavLst>
                                        <p:tav tm="0">
                                          <p:val>
                                            <p:strVal val="#ppt_h"/>
                                          </p:val>
                                        </p:tav>
                                        <p:tav tm="100000">
                                          <p:val>
                                            <p:strVal val="#ppt_h"/>
                                          </p:val>
                                        </p:tav>
                                      </p:tavLst>
                                    </p:anim>
                                    <p:animEffect transition="in" filter="fade">
                                      <p:cBhvr>
                                        <p:cTn id="136" dur="1000"/>
                                        <p:tgtEl>
                                          <p:spTgt spid="783475"/>
                                        </p:tgtEl>
                                      </p:cBhvr>
                                    </p:animEffect>
                                  </p:childTnLst>
                                </p:cTn>
                              </p:par>
                            </p:childTnLst>
                          </p:cTn>
                        </p:par>
                        <p:par>
                          <p:cTn id="137" fill="hold" nodeType="afterGroup">
                            <p:stCondLst>
                              <p:cond delay="2000"/>
                            </p:stCondLst>
                            <p:childTnLst>
                              <p:par>
                                <p:cTn id="138" presetID="55" presetClass="entr" presetSubtype="0" fill="hold" grpId="0" nodeType="afterEffect">
                                  <p:stCondLst>
                                    <p:cond delay="0"/>
                                  </p:stCondLst>
                                  <p:childTnLst>
                                    <p:set>
                                      <p:cBhvr>
                                        <p:cTn id="139" dur="1" fill="hold">
                                          <p:stCondLst>
                                            <p:cond delay="0"/>
                                          </p:stCondLst>
                                        </p:cTn>
                                        <p:tgtEl>
                                          <p:spTgt spid="783474"/>
                                        </p:tgtEl>
                                        <p:attrNameLst>
                                          <p:attrName>style.visibility</p:attrName>
                                        </p:attrNameLst>
                                      </p:cBhvr>
                                      <p:to>
                                        <p:strVal val="visible"/>
                                      </p:to>
                                    </p:set>
                                    <p:anim calcmode="lin" valueType="num">
                                      <p:cBhvr>
                                        <p:cTn id="140" dur="1000" fill="hold"/>
                                        <p:tgtEl>
                                          <p:spTgt spid="783474"/>
                                        </p:tgtEl>
                                        <p:attrNameLst>
                                          <p:attrName>ppt_w</p:attrName>
                                        </p:attrNameLst>
                                      </p:cBhvr>
                                      <p:tavLst>
                                        <p:tav tm="0">
                                          <p:val>
                                            <p:strVal val="#ppt_w*0.70"/>
                                          </p:val>
                                        </p:tav>
                                        <p:tav tm="100000">
                                          <p:val>
                                            <p:strVal val="#ppt_w"/>
                                          </p:val>
                                        </p:tav>
                                      </p:tavLst>
                                    </p:anim>
                                    <p:anim calcmode="lin" valueType="num">
                                      <p:cBhvr>
                                        <p:cTn id="141" dur="1000" fill="hold"/>
                                        <p:tgtEl>
                                          <p:spTgt spid="783474"/>
                                        </p:tgtEl>
                                        <p:attrNameLst>
                                          <p:attrName>ppt_h</p:attrName>
                                        </p:attrNameLst>
                                      </p:cBhvr>
                                      <p:tavLst>
                                        <p:tav tm="0">
                                          <p:val>
                                            <p:strVal val="#ppt_h"/>
                                          </p:val>
                                        </p:tav>
                                        <p:tav tm="100000">
                                          <p:val>
                                            <p:strVal val="#ppt_h"/>
                                          </p:val>
                                        </p:tav>
                                      </p:tavLst>
                                    </p:anim>
                                    <p:animEffect transition="in" filter="fade">
                                      <p:cBhvr>
                                        <p:cTn id="142" dur="1000"/>
                                        <p:tgtEl>
                                          <p:spTgt spid="783474"/>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55" presetClass="entr" presetSubtype="0" fill="hold" nodeType="clickEffect">
                                  <p:stCondLst>
                                    <p:cond delay="0"/>
                                  </p:stCondLst>
                                  <p:childTnLst>
                                    <p:set>
                                      <p:cBhvr>
                                        <p:cTn id="146" dur="1" fill="hold">
                                          <p:stCondLst>
                                            <p:cond delay="0"/>
                                          </p:stCondLst>
                                        </p:cTn>
                                        <p:tgtEl>
                                          <p:spTgt spid="25"/>
                                        </p:tgtEl>
                                        <p:attrNameLst>
                                          <p:attrName>style.visibility</p:attrName>
                                        </p:attrNameLst>
                                      </p:cBhvr>
                                      <p:to>
                                        <p:strVal val="visible"/>
                                      </p:to>
                                    </p:set>
                                    <p:anim calcmode="lin" valueType="num">
                                      <p:cBhvr>
                                        <p:cTn id="147" dur="1000" fill="hold"/>
                                        <p:tgtEl>
                                          <p:spTgt spid="25"/>
                                        </p:tgtEl>
                                        <p:attrNameLst>
                                          <p:attrName>ppt_w</p:attrName>
                                        </p:attrNameLst>
                                      </p:cBhvr>
                                      <p:tavLst>
                                        <p:tav tm="0">
                                          <p:val>
                                            <p:strVal val="#ppt_w*0.70"/>
                                          </p:val>
                                        </p:tav>
                                        <p:tav tm="100000">
                                          <p:val>
                                            <p:strVal val="#ppt_w"/>
                                          </p:val>
                                        </p:tav>
                                      </p:tavLst>
                                    </p:anim>
                                    <p:anim calcmode="lin" valueType="num">
                                      <p:cBhvr>
                                        <p:cTn id="148" dur="1000" fill="hold"/>
                                        <p:tgtEl>
                                          <p:spTgt spid="25"/>
                                        </p:tgtEl>
                                        <p:attrNameLst>
                                          <p:attrName>ppt_h</p:attrName>
                                        </p:attrNameLst>
                                      </p:cBhvr>
                                      <p:tavLst>
                                        <p:tav tm="0">
                                          <p:val>
                                            <p:strVal val="#ppt_h"/>
                                          </p:val>
                                        </p:tav>
                                        <p:tav tm="100000">
                                          <p:val>
                                            <p:strVal val="#ppt_h"/>
                                          </p:val>
                                        </p:tav>
                                      </p:tavLst>
                                    </p:anim>
                                    <p:animEffect transition="in" filter="fade">
                                      <p:cBhvr>
                                        <p:cTn id="149" dur="1000"/>
                                        <p:tgtEl>
                                          <p:spTgt spid="25"/>
                                        </p:tgtEl>
                                      </p:cBhvr>
                                    </p:animEffect>
                                  </p:childTnLst>
                                </p:cTn>
                              </p:par>
                              <p:par>
                                <p:cTn id="150" presetID="55" presetClass="entr" presetSubtype="0" fill="hold" grpId="0" nodeType="withEffect">
                                  <p:stCondLst>
                                    <p:cond delay="0"/>
                                  </p:stCondLst>
                                  <p:childTnLst>
                                    <p:set>
                                      <p:cBhvr>
                                        <p:cTn id="151" dur="1" fill="hold">
                                          <p:stCondLst>
                                            <p:cond delay="0"/>
                                          </p:stCondLst>
                                        </p:cTn>
                                        <p:tgtEl>
                                          <p:spTgt spid="117"/>
                                        </p:tgtEl>
                                        <p:attrNameLst>
                                          <p:attrName>style.visibility</p:attrName>
                                        </p:attrNameLst>
                                      </p:cBhvr>
                                      <p:to>
                                        <p:strVal val="visible"/>
                                      </p:to>
                                    </p:set>
                                    <p:anim calcmode="lin" valueType="num">
                                      <p:cBhvr>
                                        <p:cTn id="152" dur="1000" fill="hold"/>
                                        <p:tgtEl>
                                          <p:spTgt spid="117"/>
                                        </p:tgtEl>
                                        <p:attrNameLst>
                                          <p:attrName>ppt_w</p:attrName>
                                        </p:attrNameLst>
                                      </p:cBhvr>
                                      <p:tavLst>
                                        <p:tav tm="0">
                                          <p:val>
                                            <p:strVal val="#ppt_w*0.70"/>
                                          </p:val>
                                        </p:tav>
                                        <p:tav tm="100000">
                                          <p:val>
                                            <p:strVal val="#ppt_w"/>
                                          </p:val>
                                        </p:tav>
                                      </p:tavLst>
                                    </p:anim>
                                    <p:anim calcmode="lin" valueType="num">
                                      <p:cBhvr>
                                        <p:cTn id="153" dur="1000" fill="hold"/>
                                        <p:tgtEl>
                                          <p:spTgt spid="117"/>
                                        </p:tgtEl>
                                        <p:attrNameLst>
                                          <p:attrName>ppt_h</p:attrName>
                                        </p:attrNameLst>
                                      </p:cBhvr>
                                      <p:tavLst>
                                        <p:tav tm="0">
                                          <p:val>
                                            <p:strVal val="#ppt_h"/>
                                          </p:val>
                                        </p:tav>
                                        <p:tav tm="100000">
                                          <p:val>
                                            <p:strVal val="#ppt_h"/>
                                          </p:val>
                                        </p:tav>
                                      </p:tavLst>
                                    </p:anim>
                                    <p:animEffect transition="in" filter="fade">
                                      <p:cBhvr>
                                        <p:cTn id="154" dur="1000"/>
                                        <p:tgtEl>
                                          <p:spTgt spid="117"/>
                                        </p:tgtEl>
                                      </p:cBhvr>
                                    </p:animEffect>
                                  </p:childTnLst>
                                </p:cTn>
                              </p:par>
                              <p:par>
                                <p:cTn id="155" presetID="55" presetClass="entr" presetSubtype="0" fill="hold" grpId="0" nodeType="withEffect">
                                  <p:stCondLst>
                                    <p:cond delay="0"/>
                                  </p:stCondLst>
                                  <p:childTnLst>
                                    <p:set>
                                      <p:cBhvr>
                                        <p:cTn id="156" dur="1" fill="hold">
                                          <p:stCondLst>
                                            <p:cond delay="0"/>
                                          </p:stCondLst>
                                        </p:cTn>
                                        <p:tgtEl>
                                          <p:spTgt spid="118"/>
                                        </p:tgtEl>
                                        <p:attrNameLst>
                                          <p:attrName>style.visibility</p:attrName>
                                        </p:attrNameLst>
                                      </p:cBhvr>
                                      <p:to>
                                        <p:strVal val="visible"/>
                                      </p:to>
                                    </p:set>
                                    <p:anim calcmode="lin" valueType="num">
                                      <p:cBhvr>
                                        <p:cTn id="157" dur="1000" fill="hold"/>
                                        <p:tgtEl>
                                          <p:spTgt spid="118"/>
                                        </p:tgtEl>
                                        <p:attrNameLst>
                                          <p:attrName>ppt_w</p:attrName>
                                        </p:attrNameLst>
                                      </p:cBhvr>
                                      <p:tavLst>
                                        <p:tav tm="0">
                                          <p:val>
                                            <p:strVal val="#ppt_w*0.70"/>
                                          </p:val>
                                        </p:tav>
                                        <p:tav tm="100000">
                                          <p:val>
                                            <p:strVal val="#ppt_w"/>
                                          </p:val>
                                        </p:tav>
                                      </p:tavLst>
                                    </p:anim>
                                    <p:anim calcmode="lin" valueType="num">
                                      <p:cBhvr>
                                        <p:cTn id="158" dur="1000" fill="hold"/>
                                        <p:tgtEl>
                                          <p:spTgt spid="118"/>
                                        </p:tgtEl>
                                        <p:attrNameLst>
                                          <p:attrName>ppt_h</p:attrName>
                                        </p:attrNameLst>
                                      </p:cBhvr>
                                      <p:tavLst>
                                        <p:tav tm="0">
                                          <p:val>
                                            <p:strVal val="#ppt_h"/>
                                          </p:val>
                                        </p:tav>
                                        <p:tav tm="100000">
                                          <p:val>
                                            <p:strVal val="#ppt_h"/>
                                          </p:val>
                                        </p:tav>
                                      </p:tavLst>
                                    </p:anim>
                                    <p:animEffect transition="in" filter="fade">
                                      <p:cBhvr>
                                        <p:cTn id="159" dur="1000"/>
                                        <p:tgtEl>
                                          <p:spTgt spid="118"/>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55" presetClass="entr" presetSubtype="0" fill="hold" grpId="0" nodeType="clickEffect">
                                  <p:stCondLst>
                                    <p:cond delay="0"/>
                                  </p:stCondLst>
                                  <p:childTnLst>
                                    <p:set>
                                      <p:cBhvr>
                                        <p:cTn id="163" dur="1" fill="hold">
                                          <p:stCondLst>
                                            <p:cond delay="0"/>
                                          </p:stCondLst>
                                        </p:cTn>
                                        <p:tgtEl>
                                          <p:spTgt spid="783477"/>
                                        </p:tgtEl>
                                        <p:attrNameLst>
                                          <p:attrName>style.visibility</p:attrName>
                                        </p:attrNameLst>
                                      </p:cBhvr>
                                      <p:to>
                                        <p:strVal val="visible"/>
                                      </p:to>
                                    </p:set>
                                    <p:anim calcmode="lin" valueType="num">
                                      <p:cBhvr>
                                        <p:cTn id="164" dur="1000" fill="hold"/>
                                        <p:tgtEl>
                                          <p:spTgt spid="783477"/>
                                        </p:tgtEl>
                                        <p:attrNameLst>
                                          <p:attrName>ppt_w</p:attrName>
                                        </p:attrNameLst>
                                      </p:cBhvr>
                                      <p:tavLst>
                                        <p:tav tm="0">
                                          <p:val>
                                            <p:strVal val="#ppt_w*0.70"/>
                                          </p:val>
                                        </p:tav>
                                        <p:tav tm="100000">
                                          <p:val>
                                            <p:strVal val="#ppt_w"/>
                                          </p:val>
                                        </p:tav>
                                      </p:tavLst>
                                    </p:anim>
                                    <p:anim calcmode="lin" valueType="num">
                                      <p:cBhvr>
                                        <p:cTn id="165" dur="1000" fill="hold"/>
                                        <p:tgtEl>
                                          <p:spTgt spid="783477"/>
                                        </p:tgtEl>
                                        <p:attrNameLst>
                                          <p:attrName>ppt_h</p:attrName>
                                        </p:attrNameLst>
                                      </p:cBhvr>
                                      <p:tavLst>
                                        <p:tav tm="0">
                                          <p:val>
                                            <p:strVal val="#ppt_h"/>
                                          </p:val>
                                        </p:tav>
                                        <p:tav tm="100000">
                                          <p:val>
                                            <p:strVal val="#ppt_h"/>
                                          </p:val>
                                        </p:tav>
                                      </p:tavLst>
                                    </p:anim>
                                    <p:animEffect transition="in" filter="fade">
                                      <p:cBhvr>
                                        <p:cTn id="166" dur="1000"/>
                                        <p:tgtEl>
                                          <p:spTgt spid="783477"/>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55" presetClass="entr" presetSubtype="0" fill="hold" nodeType="clickEffect">
                                  <p:stCondLst>
                                    <p:cond delay="0"/>
                                  </p:stCondLst>
                                  <p:childTnLst>
                                    <p:set>
                                      <p:cBhvr>
                                        <p:cTn id="170" dur="1" fill="hold">
                                          <p:stCondLst>
                                            <p:cond delay="0"/>
                                          </p:stCondLst>
                                        </p:cTn>
                                        <p:tgtEl>
                                          <p:spTgt spid="783432"/>
                                        </p:tgtEl>
                                        <p:attrNameLst>
                                          <p:attrName>style.visibility</p:attrName>
                                        </p:attrNameLst>
                                      </p:cBhvr>
                                      <p:to>
                                        <p:strVal val="visible"/>
                                      </p:to>
                                    </p:set>
                                    <p:anim calcmode="lin" valueType="num">
                                      <p:cBhvr>
                                        <p:cTn id="171" dur="1000" fill="hold"/>
                                        <p:tgtEl>
                                          <p:spTgt spid="783432"/>
                                        </p:tgtEl>
                                        <p:attrNameLst>
                                          <p:attrName>ppt_w</p:attrName>
                                        </p:attrNameLst>
                                      </p:cBhvr>
                                      <p:tavLst>
                                        <p:tav tm="0">
                                          <p:val>
                                            <p:strVal val="#ppt_w*0.70"/>
                                          </p:val>
                                        </p:tav>
                                        <p:tav tm="100000">
                                          <p:val>
                                            <p:strVal val="#ppt_w"/>
                                          </p:val>
                                        </p:tav>
                                      </p:tavLst>
                                    </p:anim>
                                    <p:anim calcmode="lin" valueType="num">
                                      <p:cBhvr>
                                        <p:cTn id="172" dur="1000" fill="hold"/>
                                        <p:tgtEl>
                                          <p:spTgt spid="783432"/>
                                        </p:tgtEl>
                                        <p:attrNameLst>
                                          <p:attrName>ppt_h</p:attrName>
                                        </p:attrNameLst>
                                      </p:cBhvr>
                                      <p:tavLst>
                                        <p:tav tm="0">
                                          <p:val>
                                            <p:strVal val="#ppt_h"/>
                                          </p:val>
                                        </p:tav>
                                        <p:tav tm="100000">
                                          <p:val>
                                            <p:strVal val="#ppt_h"/>
                                          </p:val>
                                        </p:tav>
                                      </p:tavLst>
                                    </p:anim>
                                    <p:animEffect transition="in" filter="fade">
                                      <p:cBhvr>
                                        <p:cTn id="173" dur="1000"/>
                                        <p:tgtEl>
                                          <p:spTgt spid="783432"/>
                                        </p:tgtEl>
                                      </p:cBhvr>
                                    </p:animEffect>
                                  </p:childTnLst>
                                </p:cTn>
                              </p:par>
                              <p:par>
                                <p:cTn id="174" presetID="55" presetClass="entr" presetSubtype="0" fill="hold" grpId="0" nodeType="withEffect">
                                  <p:stCondLst>
                                    <p:cond delay="0"/>
                                  </p:stCondLst>
                                  <p:childTnLst>
                                    <p:set>
                                      <p:cBhvr>
                                        <p:cTn id="175" dur="1" fill="hold">
                                          <p:stCondLst>
                                            <p:cond delay="0"/>
                                          </p:stCondLst>
                                        </p:cTn>
                                        <p:tgtEl>
                                          <p:spTgt spid="783379"/>
                                        </p:tgtEl>
                                        <p:attrNameLst>
                                          <p:attrName>style.visibility</p:attrName>
                                        </p:attrNameLst>
                                      </p:cBhvr>
                                      <p:to>
                                        <p:strVal val="visible"/>
                                      </p:to>
                                    </p:set>
                                    <p:anim calcmode="lin" valueType="num">
                                      <p:cBhvr>
                                        <p:cTn id="176" dur="1000" fill="hold"/>
                                        <p:tgtEl>
                                          <p:spTgt spid="783379"/>
                                        </p:tgtEl>
                                        <p:attrNameLst>
                                          <p:attrName>ppt_w</p:attrName>
                                        </p:attrNameLst>
                                      </p:cBhvr>
                                      <p:tavLst>
                                        <p:tav tm="0">
                                          <p:val>
                                            <p:strVal val="#ppt_w*0.70"/>
                                          </p:val>
                                        </p:tav>
                                        <p:tav tm="100000">
                                          <p:val>
                                            <p:strVal val="#ppt_w"/>
                                          </p:val>
                                        </p:tav>
                                      </p:tavLst>
                                    </p:anim>
                                    <p:anim calcmode="lin" valueType="num">
                                      <p:cBhvr>
                                        <p:cTn id="177" dur="1000" fill="hold"/>
                                        <p:tgtEl>
                                          <p:spTgt spid="783379"/>
                                        </p:tgtEl>
                                        <p:attrNameLst>
                                          <p:attrName>ppt_h</p:attrName>
                                        </p:attrNameLst>
                                      </p:cBhvr>
                                      <p:tavLst>
                                        <p:tav tm="0">
                                          <p:val>
                                            <p:strVal val="#ppt_h"/>
                                          </p:val>
                                        </p:tav>
                                        <p:tav tm="100000">
                                          <p:val>
                                            <p:strVal val="#ppt_h"/>
                                          </p:val>
                                        </p:tav>
                                      </p:tavLst>
                                    </p:anim>
                                    <p:animEffect transition="in" filter="fade">
                                      <p:cBhvr>
                                        <p:cTn id="178" dur="1000"/>
                                        <p:tgtEl>
                                          <p:spTgt spid="783379"/>
                                        </p:tgtEl>
                                      </p:cBhvr>
                                    </p:animEffect>
                                  </p:childTnLst>
                                </p:cTn>
                              </p:par>
                              <p:par>
                                <p:cTn id="179" presetID="55" presetClass="entr" presetSubtype="0" fill="hold" grpId="0" nodeType="withEffect">
                                  <p:stCondLst>
                                    <p:cond delay="0"/>
                                  </p:stCondLst>
                                  <p:childTnLst>
                                    <p:set>
                                      <p:cBhvr>
                                        <p:cTn id="180" dur="1" fill="hold">
                                          <p:stCondLst>
                                            <p:cond delay="0"/>
                                          </p:stCondLst>
                                        </p:cTn>
                                        <p:tgtEl>
                                          <p:spTgt spid="783443"/>
                                        </p:tgtEl>
                                        <p:attrNameLst>
                                          <p:attrName>style.visibility</p:attrName>
                                        </p:attrNameLst>
                                      </p:cBhvr>
                                      <p:to>
                                        <p:strVal val="visible"/>
                                      </p:to>
                                    </p:set>
                                    <p:anim calcmode="lin" valueType="num">
                                      <p:cBhvr>
                                        <p:cTn id="181" dur="1000" fill="hold"/>
                                        <p:tgtEl>
                                          <p:spTgt spid="783443"/>
                                        </p:tgtEl>
                                        <p:attrNameLst>
                                          <p:attrName>ppt_w</p:attrName>
                                        </p:attrNameLst>
                                      </p:cBhvr>
                                      <p:tavLst>
                                        <p:tav tm="0">
                                          <p:val>
                                            <p:strVal val="#ppt_w*0.70"/>
                                          </p:val>
                                        </p:tav>
                                        <p:tav tm="100000">
                                          <p:val>
                                            <p:strVal val="#ppt_w"/>
                                          </p:val>
                                        </p:tav>
                                      </p:tavLst>
                                    </p:anim>
                                    <p:anim calcmode="lin" valueType="num">
                                      <p:cBhvr>
                                        <p:cTn id="182" dur="1000" fill="hold"/>
                                        <p:tgtEl>
                                          <p:spTgt spid="783443"/>
                                        </p:tgtEl>
                                        <p:attrNameLst>
                                          <p:attrName>ppt_h</p:attrName>
                                        </p:attrNameLst>
                                      </p:cBhvr>
                                      <p:tavLst>
                                        <p:tav tm="0">
                                          <p:val>
                                            <p:strVal val="#ppt_h"/>
                                          </p:val>
                                        </p:tav>
                                        <p:tav tm="100000">
                                          <p:val>
                                            <p:strVal val="#ppt_h"/>
                                          </p:val>
                                        </p:tav>
                                      </p:tavLst>
                                    </p:anim>
                                    <p:animEffect transition="in" filter="fade">
                                      <p:cBhvr>
                                        <p:cTn id="183" dur="1000"/>
                                        <p:tgtEl>
                                          <p:spTgt spid="783443"/>
                                        </p:tgtEl>
                                      </p:cBhvr>
                                    </p:animEffect>
                                  </p:childTnLst>
                                </p:cTn>
                              </p:par>
                              <p:par>
                                <p:cTn id="184" presetID="55" presetClass="entr" presetSubtype="0" fill="hold" grpId="0" nodeType="withEffect">
                                  <p:stCondLst>
                                    <p:cond delay="0"/>
                                  </p:stCondLst>
                                  <p:childTnLst>
                                    <p:set>
                                      <p:cBhvr>
                                        <p:cTn id="185" dur="1" fill="hold">
                                          <p:stCondLst>
                                            <p:cond delay="0"/>
                                          </p:stCondLst>
                                        </p:cTn>
                                        <p:tgtEl>
                                          <p:spTgt spid="783472"/>
                                        </p:tgtEl>
                                        <p:attrNameLst>
                                          <p:attrName>style.visibility</p:attrName>
                                        </p:attrNameLst>
                                      </p:cBhvr>
                                      <p:to>
                                        <p:strVal val="visible"/>
                                      </p:to>
                                    </p:set>
                                    <p:anim calcmode="lin" valueType="num">
                                      <p:cBhvr>
                                        <p:cTn id="186" dur="1000" fill="hold"/>
                                        <p:tgtEl>
                                          <p:spTgt spid="783472"/>
                                        </p:tgtEl>
                                        <p:attrNameLst>
                                          <p:attrName>ppt_w</p:attrName>
                                        </p:attrNameLst>
                                      </p:cBhvr>
                                      <p:tavLst>
                                        <p:tav tm="0">
                                          <p:val>
                                            <p:strVal val="#ppt_w*0.70"/>
                                          </p:val>
                                        </p:tav>
                                        <p:tav tm="100000">
                                          <p:val>
                                            <p:strVal val="#ppt_w"/>
                                          </p:val>
                                        </p:tav>
                                      </p:tavLst>
                                    </p:anim>
                                    <p:anim calcmode="lin" valueType="num">
                                      <p:cBhvr>
                                        <p:cTn id="187" dur="1000" fill="hold"/>
                                        <p:tgtEl>
                                          <p:spTgt spid="783472"/>
                                        </p:tgtEl>
                                        <p:attrNameLst>
                                          <p:attrName>ppt_h</p:attrName>
                                        </p:attrNameLst>
                                      </p:cBhvr>
                                      <p:tavLst>
                                        <p:tav tm="0">
                                          <p:val>
                                            <p:strVal val="#ppt_h"/>
                                          </p:val>
                                        </p:tav>
                                        <p:tav tm="100000">
                                          <p:val>
                                            <p:strVal val="#ppt_h"/>
                                          </p:val>
                                        </p:tav>
                                      </p:tavLst>
                                    </p:anim>
                                    <p:animEffect transition="in" filter="fade">
                                      <p:cBhvr>
                                        <p:cTn id="188" dur="1000"/>
                                        <p:tgtEl>
                                          <p:spTgt spid="783472"/>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122"/>
                                        </p:tgtEl>
                                        <p:attrNameLst>
                                          <p:attrName>style.visibility</p:attrName>
                                        </p:attrNameLst>
                                      </p:cBhvr>
                                      <p:to>
                                        <p:strVal val="visible"/>
                                      </p:to>
                                    </p:set>
                                    <p:anim calcmode="lin" valueType="num">
                                      <p:cBhvr additive="base">
                                        <p:cTn id="193" dur="500" fill="hold"/>
                                        <p:tgtEl>
                                          <p:spTgt spid="122"/>
                                        </p:tgtEl>
                                        <p:attrNameLst>
                                          <p:attrName>ppt_x</p:attrName>
                                        </p:attrNameLst>
                                      </p:cBhvr>
                                      <p:tavLst>
                                        <p:tav tm="0">
                                          <p:val>
                                            <p:strVal val="#ppt_x"/>
                                          </p:val>
                                        </p:tav>
                                        <p:tav tm="100000">
                                          <p:val>
                                            <p:strVal val="#ppt_x"/>
                                          </p:val>
                                        </p:tav>
                                      </p:tavLst>
                                    </p:anim>
                                    <p:anim calcmode="lin" valueType="num">
                                      <p:cBhvr additive="base">
                                        <p:cTn id="194" dur="500" fill="hold"/>
                                        <p:tgtEl>
                                          <p:spTgt spid="122"/>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123"/>
                                        </p:tgtEl>
                                        <p:attrNameLst>
                                          <p:attrName>style.visibility</p:attrName>
                                        </p:attrNameLst>
                                      </p:cBhvr>
                                      <p:to>
                                        <p:strVal val="visible"/>
                                      </p:to>
                                    </p:set>
                                    <p:anim calcmode="lin" valueType="num">
                                      <p:cBhvr additive="base">
                                        <p:cTn id="197" dur="500" fill="hold"/>
                                        <p:tgtEl>
                                          <p:spTgt spid="123"/>
                                        </p:tgtEl>
                                        <p:attrNameLst>
                                          <p:attrName>ppt_x</p:attrName>
                                        </p:attrNameLst>
                                      </p:cBhvr>
                                      <p:tavLst>
                                        <p:tav tm="0">
                                          <p:val>
                                            <p:strVal val="#ppt_x"/>
                                          </p:val>
                                        </p:tav>
                                        <p:tav tm="100000">
                                          <p:val>
                                            <p:strVal val="#ppt_x"/>
                                          </p:val>
                                        </p:tav>
                                      </p:tavLst>
                                    </p:anim>
                                    <p:anim calcmode="lin" valueType="num">
                                      <p:cBhvr additive="base">
                                        <p:cTn id="198"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74" grpId="0"/>
      <p:bldP spid="783379" grpId="0"/>
      <p:bldP spid="783387" grpId="0" animBg="1"/>
      <p:bldP spid="783388" grpId="0" animBg="1"/>
      <p:bldP spid="783394" grpId="0" animBg="1"/>
      <p:bldP spid="783395" grpId="0"/>
      <p:bldP spid="783443" grpId="0" animBg="1"/>
      <p:bldP spid="783385" grpId="0"/>
      <p:bldP spid="664676" grpId="0"/>
      <p:bldP spid="783472" grpId="0"/>
      <p:bldP spid="783474" grpId="0"/>
      <p:bldP spid="783475" grpId="0" animBg="1"/>
      <p:bldP spid="783477" grpId="0" animBg="1"/>
      <p:bldP spid="117" grpId="0"/>
      <p:bldP spid="118" grpId="0" animBg="1"/>
      <p:bldP spid="122" grpId="0" animBg="1"/>
      <p:bldP spid="12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4213" y="0"/>
            <a:ext cx="7772400" cy="765175"/>
          </a:xfrm>
        </p:spPr>
        <p:txBody>
          <a:bodyPr/>
          <a:lstStyle/>
          <a:p>
            <a:pPr algn="l"/>
            <a:r>
              <a:rPr lang="en-US" sz="3200" smtClean="0"/>
              <a:t>Introduction (I)</a:t>
            </a:r>
            <a:endParaRPr lang="en-GB" sz="3200" smtClean="0"/>
          </a:p>
        </p:txBody>
      </p:sp>
      <p:pic>
        <p:nvPicPr>
          <p:cNvPr id="435203" name="Picture 3" descr="28983777"/>
          <p:cNvPicPr>
            <a:picLocks noChangeAspect="1" noChangeArrowheads="1"/>
          </p:cNvPicPr>
          <p:nvPr>
            <p:ph sz="half" idx="2"/>
          </p:nvPr>
        </p:nvPicPr>
        <p:blipFill>
          <a:blip r:embed="rId4">
            <a:lum contrast="14000"/>
            <a:extLst>
              <a:ext uri="{28A0092B-C50C-407E-A947-70E740481C1C}">
                <a14:useLocalDpi xmlns:a14="http://schemas.microsoft.com/office/drawing/2010/main" val="0"/>
              </a:ext>
            </a:extLst>
          </a:blip>
          <a:srcRect/>
          <a:stretch>
            <a:fillRect/>
          </a:stretch>
        </p:blipFill>
        <p:spPr>
          <a:xfrm>
            <a:off x="1042988" y="2844800"/>
            <a:ext cx="7058025" cy="4013200"/>
          </a:xfrm>
          <a:noFill/>
        </p:spPr>
      </p:pic>
      <p:sp>
        <p:nvSpPr>
          <p:cNvPr id="435204" name="Rectangle 4"/>
          <p:cNvSpPr>
            <a:spLocks noGrp="1" noChangeArrowheads="1"/>
          </p:cNvSpPr>
          <p:nvPr>
            <p:ph type="body" sz="half" idx="1"/>
          </p:nvPr>
        </p:nvSpPr>
        <p:spPr>
          <a:xfrm>
            <a:off x="0" y="765175"/>
            <a:ext cx="9144000" cy="2663825"/>
          </a:xfrm>
        </p:spPr>
        <p:txBody>
          <a:bodyPr/>
          <a:lstStyle/>
          <a:p>
            <a:pPr>
              <a:lnSpc>
                <a:spcPct val="110000"/>
              </a:lnSpc>
              <a:buFontTx/>
              <a:buNone/>
            </a:pPr>
            <a:r>
              <a:rPr lang="el-GR" sz="2400" smtClean="0"/>
              <a:t>    </a:t>
            </a:r>
            <a:r>
              <a:rPr lang="en-GB" sz="2800" b="0" smtClean="0"/>
              <a:t>Multiple myeloma is a B-cell malignancy characterized by a monoclonal expansion and accumulation of abnormal plasma cells in the bone marrow compartment.</a:t>
            </a:r>
            <a:r>
              <a:rPr lang="en-GB" sz="2800" smtClean="0"/>
              <a:t> </a:t>
            </a:r>
            <a:endParaRPr lang="el-GR" sz="280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35204">
                                            <p:txEl>
                                              <p:pRg st="0" end="0"/>
                                            </p:txEl>
                                          </p:spTgt>
                                        </p:tgtEl>
                                        <p:attrNameLst>
                                          <p:attrName>style.visibility</p:attrName>
                                        </p:attrNameLst>
                                      </p:cBhvr>
                                      <p:to>
                                        <p:strVal val="visible"/>
                                      </p:to>
                                    </p:set>
                                    <p:anim calcmode="lin" valueType="num">
                                      <p:cBhvr>
                                        <p:cTn id="7" dur="1000" fill="hold"/>
                                        <p:tgtEl>
                                          <p:spTgt spid="43520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3520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3520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35203"/>
                                        </p:tgtEl>
                                        <p:attrNameLst>
                                          <p:attrName>style.visibility</p:attrName>
                                        </p:attrNameLst>
                                      </p:cBhvr>
                                      <p:to>
                                        <p:strVal val="visible"/>
                                      </p:to>
                                    </p:set>
                                    <p:anim calcmode="lin" valueType="num">
                                      <p:cBhvr>
                                        <p:cTn id="14" dur="1000" fill="hold"/>
                                        <p:tgtEl>
                                          <p:spTgt spid="435203"/>
                                        </p:tgtEl>
                                        <p:attrNameLst>
                                          <p:attrName>ppt_w</p:attrName>
                                        </p:attrNameLst>
                                      </p:cBhvr>
                                      <p:tavLst>
                                        <p:tav tm="0">
                                          <p:val>
                                            <p:strVal val="#ppt_w*0.70"/>
                                          </p:val>
                                        </p:tav>
                                        <p:tav tm="100000">
                                          <p:val>
                                            <p:strVal val="#ppt_w"/>
                                          </p:val>
                                        </p:tav>
                                      </p:tavLst>
                                    </p:anim>
                                    <p:anim calcmode="lin" valueType="num">
                                      <p:cBhvr>
                                        <p:cTn id="15" dur="1000" fill="hold"/>
                                        <p:tgtEl>
                                          <p:spTgt spid="435203"/>
                                        </p:tgtEl>
                                        <p:attrNameLst>
                                          <p:attrName>ppt_h</p:attrName>
                                        </p:attrNameLst>
                                      </p:cBhvr>
                                      <p:tavLst>
                                        <p:tav tm="0">
                                          <p:val>
                                            <p:strVal val="#ppt_h"/>
                                          </p:val>
                                        </p:tav>
                                        <p:tav tm="100000">
                                          <p:val>
                                            <p:strVal val="#ppt_h"/>
                                          </p:val>
                                        </p:tav>
                                      </p:tavLst>
                                    </p:anim>
                                    <p:animEffect transition="in" filter="fade">
                                      <p:cBhvr>
                                        <p:cTn id="16" dur="1000"/>
                                        <p:tgtEl>
                                          <p:spTgt spid="435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4"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900113"/>
          </a:xfrm>
        </p:spPr>
        <p:txBody>
          <a:bodyPr/>
          <a:lstStyle/>
          <a:p>
            <a:pPr algn="l"/>
            <a:r>
              <a:rPr lang="en-US" sz="3200" smtClean="0"/>
              <a:t>OAF cytokine production in myeloma</a:t>
            </a:r>
            <a:endParaRPr lang="en-GB" sz="3200" smtClean="0"/>
          </a:p>
        </p:txBody>
      </p:sp>
      <p:pic>
        <p:nvPicPr>
          <p:cNvPr id="437251" name="Picture 3"/>
          <p:cNvPicPr>
            <a:picLocks noChangeAspect="1" noChangeArrowheads="1"/>
          </p:cNvPicPr>
          <p:nvPr>
            <p:ph idx="1"/>
          </p:nvPr>
        </p:nvPicPr>
        <p:blipFill>
          <a:blip r:embed="rId3">
            <a:lum contrast="32000"/>
            <a:extLst>
              <a:ext uri="{28A0092B-C50C-407E-A947-70E740481C1C}">
                <a14:useLocalDpi xmlns:a14="http://schemas.microsoft.com/office/drawing/2010/main" val="0"/>
              </a:ext>
            </a:extLst>
          </a:blip>
          <a:srcRect/>
          <a:stretch>
            <a:fillRect/>
          </a:stretch>
        </p:blipFill>
        <p:spPr>
          <a:xfrm>
            <a:off x="468313" y="1268413"/>
            <a:ext cx="8172450" cy="4892675"/>
          </a:xfrm>
          <a:noFill/>
          <a:ln w="38100" cap="flat">
            <a:solidFill>
              <a:srgbClr val="FF6600"/>
            </a:solidFill>
            <a:miter lim="800000"/>
            <a:headEnd/>
            <a:tailEnd/>
          </a:ln>
        </p:spPr>
      </p:pic>
      <p:sp>
        <p:nvSpPr>
          <p:cNvPr id="37892" name="Text Box 4"/>
          <p:cNvSpPr txBox="1">
            <a:spLocks noChangeArrowheads="1"/>
          </p:cNvSpPr>
          <p:nvPr/>
        </p:nvSpPr>
        <p:spPr bwMode="auto">
          <a:xfrm>
            <a:off x="6134100" y="6550025"/>
            <a:ext cx="300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b="1">
                <a:solidFill>
                  <a:srgbClr val="02FC61"/>
                </a:solidFill>
              </a:rPr>
              <a:t>Silvestris et al. BJH 2004;126:475</a:t>
            </a:r>
            <a:endParaRPr lang="en-GB" sz="1400" b="1">
              <a:solidFill>
                <a:srgbClr val="02FC6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437251"/>
                                        </p:tgtEl>
                                        <p:attrNameLst>
                                          <p:attrName>style.visibility</p:attrName>
                                        </p:attrNameLst>
                                      </p:cBhvr>
                                      <p:to>
                                        <p:strVal val="visible"/>
                                      </p:to>
                                    </p:set>
                                    <p:anim calcmode="lin" valueType="num">
                                      <p:cBhvr>
                                        <p:cTn id="7" dur="1000" fill="hold"/>
                                        <p:tgtEl>
                                          <p:spTgt spid="437251"/>
                                        </p:tgtEl>
                                        <p:attrNameLst>
                                          <p:attrName>ppt_w</p:attrName>
                                        </p:attrNameLst>
                                      </p:cBhvr>
                                      <p:tavLst>
                                        <p:tav tm="0">
                                          <p:val>
                                            <p:strVal val="#ppt_w*0.70"/>
                                          </p:val>
                                        </p:tav>
                                        <p:tav tm="100000">
                                          <p:val>
                                            <p:strVal val="#ppt_w"/>
                                          </p:val>
                                        </p:tav>
                                      </p:tavLst>
                                    </p:anim>
                                    <p:anim calcmode="lin" valueType="num">
                                      <p:cBhvr>
                                        <p:cTn id="8" dur="1000" fill="hold"/>
                                        <p:tgtEl>
                                          <p:spTgt spid="437251"/>
                                        </p:tgtEl>
                                        <p:attrNameLst>
                                          <p:attrName>ppt_h</p:attrName>
                                        </p:attrNameLst>
                                      </p:cBhvr>
                                      <p:tavLst>
                                        <p:tav tm="0">
                                          <p:val>
                                            <p:strVal val="#ppt_h"/>
                                          </p:val>
                                        </p:tav>
                                        <p:tav tm="100000">
                                          <p:val>
                                            <p:strVal val="#ppt_h"/>
                                          </p:val>
                                        </p:tav>
                                      </p:tavLst>
                                    </p:anim>
                                    <p:animEffect transition="in" filter="fade">
                                      <p:cBhvr>
                                        <p:cTn id="9" dur="1000"/>
                                        <p:tgtEl>
                                          <p:spTgt spid="437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924300" y="6553200"/>
            <a:ext cx="521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sz="1400" b="1">
                <a:solidFill>
                  <a:srgbClr val="02FC61"/>
                </a:solidFill>
              </a:rPr>
              <a:t>Giuliani et al. Haematologica 2004;89:1118-23</a:t>
            </a:r>
          </a:p>
        </p:txBody>
      </p:sp>
      <p:grpSp>
        <p:nvGrpSpPr>
          <p:cNvPr id="38915" name="Group 35"/>
          <p:cNvGrpSpPr>
            <a:grpSpLocks/>
          </p:cNvGrpSpPr>
          <p:nvPr/>
        </p:nvGrpSpPr>
        <p:grpSpPr bwMode="auto">
          <a:xfrm>
            <a:off x="1185863" y="1557338"/>
            <a:ext cx="6711950" cy="4621212"/>
            <a:chOff x="751" y="210"/>
            <a:chExt cx="4361" cy="3651"/>
          </a:xfrm>
        </p:grpSpPr>
        <p:sp>
          <p:nvSpPr>
            <p:cNvPr id="38917" name="Line 3"/>
            <p:cNvSpPr>
              <a:spLocks noChangeShapeType="1"/>
            </p:cNvSpPr>
            <p:nvPr/>
          </p:nvSpPr>
          <p:spPr bwMode="auto">
            <a:xfrm>
              <a:off x="1471" y="602"/>
              <a:ext cx="0" cy="2864"/>
            </a:xfrm>
            <a:prstGeom prst="line">
              <a:avLst/>
            </a:prstGeom>
            <a:noFill/>
            <a:ln w="1905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18" name="Line 4"/>
            <p:cNvSpPr>
              <a:spLocks noChangeShapeType="1"/>
            </p:cNvSpPr>
            <p:nvPr/>
          </p:nvSpPr>
          <p:spPr bwMode="auto">
            <a:xfrm flipH="1" flipV="1">
              <a:off x="1430" y="600"/>
              <a:ext cx="38" cy="2"/>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4117" name="Text Box 5"/>
            <p:cNvSpPr txBox="1">
              <a:spLocks noChangeArrowheads="1"/>
            </p:cNvSpPr>
            <p:nvPr/>
          </p:nvSpPr>
          <p:spPr bwMode="auto">
            <a:xfrm>
              <a:off x="1080" y="482"/>
              <a:ext cx="358" cy="290"/>
            </a:xfrm>
            <a:prstGeom prst="rect">
              <a:avLst/>
            </a:prstGeom>
            <a:noFill/>
            <a:ln w="12700">
              <a:noFill/>
              <a:miter lim="800000"/>
              <a:headEnd/>
              <a:tailEnd/>
            </a:ln>
            <a:effectLst/>
          </p:spPr>
          <p:txBody>
            <a:bodyPr wrap="none">
              <a:spAutoFit/>
            </a:bodyPr>
            <a:lstStyle/>
            <a:p>
              <a:pPr algn="r">
                <a:defRPr/>
              </a:pPr>
              <a:r>
                <a:rPr lang="el-GR">
                  <a:solidFill>
                    <a:srgbClr val="CCFFFF"/>
                  </a:solidFill>
                  <a:effectLst>
                    <a:outerShdw blurRad="38100" dist="38100" dir="2700000" algn="tl">
                      <a:srgbClr val="000000"/>
                    </a:outerShdw>
                  </a:effectLst>
                  <a:latin typeface="Arial Narrow" pitchFamily="34" charset="0"/>
                </a:rPr>
                <a:t>1.40</a:t>
              </a:r>
            </a:p>
          </p:txBody>
        </p:sp>
        <p:sp>
          <p:nvSpPr>
            <p:cNvPr id="38920" name="Line 6"/>
            <p:cNvSpPr>
              <a:spLocks noChangeShapeType="1"/>
            </p:cNvSpPr>
            <p:nvPr/>
          </p:nvSpPr>
          <p:spPr bwMode="auto">
            <a:xfrm flipH="1" flipV="1">
              <a:off x="1430" y="1017"/>
              <a:ext cx="38" cy="2"/>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4119" name="Text Box 7"/>
            <p:cNvSpPr txBox="1">
              <a:spLocks noChangeArrowheads="1"/>
            </p:cNvSpPr>
            <p:nvPr/>
          </p:nvSpPr>
          <p:spPr bwMode="auto">
            <a:xfrm>
              <a:off x="1080" y="899"/>
              <a:ext cx="358" cy="291"/>
            </a:xfrm>
            <a:prstGeom prst="rect">
              <a:avLst/>
            </a:prstGeom>
            <a:noFill/>
            <a:ln w="12700">
              <a:noFill/>
              <a:miter lim="800000"/>
              <a:headEnd/>
              <a:tailEnd/>
            </a:ln>
            <a:effectLst/>
          </p:spPr>
          <p:txBody>
            <a:bodyPr wrap="none">
              <a:spAutoFit/>
            </a:bodyPr>
            <a:lstStyle/>
            <a:p>
              <a:pPr algn="r">
                <a:defRPr/>
              </a:pPr>
              <a:r>
                <a:rPr lang="el-GR">
                  <a:solidFill>
                    <a:srgbClr val="CCFFFF"/>
                  </a:solidFill>
                  <a:effectLst>
                    <a:outerShdw blurRad="38100" dist="38100" dir="2700000" algn="tl">
                      <a:srgbClr val="000000"/>
                    </a:outerShdw>
                  </a:effectLst>
                  <a:latin typeface="Arial Narrow" pitchFamily="34" charset="0"/>
                </a:rPr>
                <a:t>1.20</a:t>
              </a:r>
            </a:p>
          </p:txBody>
        </p:sp>
        <p:sp>
          <p:nvSpPr>
            <p:cNvPr id="38922" name="Line 8"/>
            <p:cNvSpPr>
              <a:spLocks noChangeShapeType="1"/>
            </p:cNvSpPr>
            <p:nvPr/>
          </p:nvSpPr>
          <p:spPr bwMode="auto">
            <a:xfrm flipH="1" flipV="1">
              <a:off x="1430" y="1428"/>
              <a:ext cx="38" cy="2"/>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4121" name="Text Box 9"/>
            <p:cNvSpPr txBox="1">
              <a:spLocks noChangeArrowheads="1"/>
            </p:cNvSpPr>
            <p:nvPr/>
          </p:nvSpPr>
          <p:spPr bwMode="auto">
            <a:xfrm>
              <a:off x="1080" y="1310"/>
              <a:ext cx="358" cy="290"/>
            </a:xfrm>
            <a:prstGeom prst="rect">
              <a:avLst/>
            </a:prstGeom>
            <a:noFill/>
            <a:ln w="12700">
              <a:noFill/>
              <a:miter lim="800000"/>
              <a:headEnd/>
              <a:tailEnd/>
            </a:ln>
            <a:effectLst/>
          </p:spPr>
          <p:txBody>
            <a:bodyPr wrap="none">
              <a:spAutoFit/>
            </a:bodyPr>
            <a:lstStyle/>
            <a:p>
              <a:pPr algn="r">
                <a:defRPr/>
              </a:pPr>
              <a:r>
                <a:rPr lang="el-GR">
                  <a:solidFill>
                    <a:srgbClr val="CCFFFF"/>
                  </a:solidFill>
                  <a:effectLst>
                    <a:outerShdw blurRad="38100" dist="38100" dir="2700000" algn="tl">
                      <a:srgbClr val="000000"/>
                    </a:outerShdw>
                  </a:effectLst>
                  <a:latin typeface="Arial Narrow" pitchFamily="34" charset="0"/>
                </a:rPr>
                <a:t>1.00</a:t>
              </a:r>
            </a:p>
          </p:txBody>
        </p:sp>
        <p:sp>
          <p:nvSpPr>
            <p:cNvPr id="38924" name="Line 10"/>
            <p:cNvSpPr>
              <a:spLocks noChangeShapeType="1"/>
            </p:cNvSpPr>
            <p:nvPr/>
          </p:nvSpPr>
          <p:spPr bwMode="auto">
            <a:xfrm flipH="1" flipV="1">
              <a:off x="1430" y="1836"/>
              <a:ext cx="38" cy="2"/>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4123" name="Text Box 11"/>
            <p:cNvSpPr txBox="1">
              <a:spLocks noChangeArrowheads="1"/>
            </p:cNvSpPr>
            <p:nvPr/>
          </p:nvSpPr>
          <p:spPr bwMode="auto">
            <a:xfrm>
              <a:off x="1080" y="1719"/>
              <a:ext cx="358" cy="290"/>
            </a:xfrm>
            <a:prstGeom prst="rect">
              <a:avLst/>
            </a:prstGeom>
            <a:noFill/>
            <a:ln w="12700">
              <a:noFill/>
              <a:miter lim="800000"/>
              <a:headEnd/>
              <a:tailEnd/>
            </a:ln>
            <a:effectLst/>
          </p:spPr>
          <p:txBody>
            <a:bodyPr wrap="none">
              <a:spAutoFit/>
            </a:bodyPr>
            <a:lstStyle/>
            <a:p>
              <a:pPr algn="r">
                <a:defRPr/>
              </a:pPr>
              <a:r>
                <a:rPr lang="el-GR">
                  <a:solidFill>
                    <a:srgbClr val="CCFFFF"/>
                  </a:solidFill>
                  <a:effectLst>
                    <a:outerShdw blurRad="38100" dist="38100" dir="2700000" algn="tl">
                      <a:srgbClr val="000000"/>
                    </a:outerShdw>
                  </a:effectLst>
                  <a:latin typeface="Arial Narrow" pitchFamily="34" charset="0"/>
                </a:rPr>
                <a:t>0.80</a:t>
              </a:r>
            </a:p>
          </p:txBody>
        </p:sp>
        <p:sp>
          <p:nvSpPr>
            <p:cNvPr id="38926" name="Line 12"/>
            <p:cNvSpPr>
              <a:spLocks noChangeShapeType="1"/>
            </p:cNvSpPr>
            <p:nvPr/>
          </p:nvSpPr>
          <p:spPr bwMode="auto">
            <a:xfrm flipH="1" flipV="1">
              <a:off x="1430" y="2241"/>
              <a:ext cx="38" cy="2"/>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4125" name="Text Box 13"/>
            <p:cNvSpPr txBox="1">
              <a:spLocks noChangeArrowheads="1"/>
            </p:cNvSpPr>
            <p:nvPr/>
          </p:nvSpPr>
          <p:spPr bwMode="auto">
            <a:xfrm>
              <a:off x="1080" y="2121"/>
              <a:ext cx="358" cy="291"/>
            </a:xfrm>
            <a:prstGeom prst="rect">
              <a:avLst/>
            </a:prstGeom>
            <a:noFill/>
            <a:ln w="12700">
              <a:noFill/>
              <a:miter lim="800000"/>
              <a:headEnd/>
              <a:tailEnd/>
            </a:ln>
            <a:effectLst/>
          </p:spPr>
          <p:txBody>
            <a:bodyPr wrap="none">
              <a:spAutoFit/>
            </a:bodyPr>
            <a:lstStyle/>
            <a:p>
              <a:pPr algn="r">
                <a:defRPr/>
              </a:pPr>
              <a:r>
                <a:rPr lang="el-GR">
                  <a:solidFill>
                    <a:srgbClr val="CCFFFF"/>
                  </a:solidFill>
                  <a:effectLst>
                    <a:outerShdw blurRad="38100" dist="38100" dir="2700000" algn="tl">
                      <a:srgbClr val="000000"/>
                    </a:outerShdw>
                  </a:effectLst>
                  <a:latin typeface="Arial Narrow" pitchFamily="34" charset="0"/>
                </a:rPr>
                <a:t>0.60</a:t>
              </a:r>
            </a:p>
          </p:txBody>
        </p:sp>
        <p:sp>
          <p:nvSpPr>
            <p:cNvPr id="38928" name="Line 14"/>
            <p:cNvSpPr>
              <a:spLocks noChangeShapeType="1"/>
            </p:cNvSpPr>
            <p:nvPr/>
          </p:nvSpPr>
          <p:spPr bwMode="auto">
            <a:xfrm flipH="1" flipV="1">
              <a:off x="1430" y="2649"/>
              <a:ext cx="38" cy="2"/>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4127" name="Text Box 15"/>
            <p:cNvSpPr txBox="1">
              <a:spLocks noChangeArrowheads="1"/>
            </p:cNvSpPr>
            <p:nvPr/>
          </p:nvSpPr>
          <p:spPr bwMode="auto">
            <a:xfrm>
              <a:off x="1080" y="2532"/>
              <a:ext cx="358" cy="291"/>
            </a:xfrm>
            <a:prstGeom prst="rect">
              <a:avLst/>
            </a:prstGeom>
            <a:noFill/>
            <a:ln w="12700">
              <a:noFill/>
              <a:miter lim="800000"/>
              <a:headEnd/>
              <a:tailEnd/>
            </a:ln>
            <a:effectLst/>
          </p:spPr>
          <p:txBody>
            <a:bodyPr wrap="none">
              <a:spAutoFit/>
            </a:bodyPr>
            <a:lstStyle/>
            <a:p>
              <a:pPr algn="r">
                <a:defRPr/>
              </a:pPr>
              <a:r>
                <a:rPr lang="el-GR">
                  <a:solidFill>
                    <a:srgbClr val="CCFFFF"/>
                  </a:solidFill>
                  <a:effectLst>
                    <a:outerShdw blurRad="38100" dist="38100" dir="2700000" algn="tl">
                      <a:srgbClr val="000000"/>
                    </a:outerShdw>
                  </a:effectLst>
                  <a:latin typeface="Arial Narrow" pitchFamily="34" charset="0"/>
                </a:rPr>
                <a:t>0.40</a:t>
              </a:r>
            </a:p>
          </p:txBody>
        </p:sp>
        <p:sp>
          <p:nvSpPr>
            <p:cNvPr id="38930" name="Line 16"/>
            <p:cNvSpPr>
              <a:spLocks noChangeShapeType="1"/>
            </p:cNvSpPr>
            <p:nvPr/>
          </p:nvSpPr>
          <p:spPr bwMode="auto">
            <a:xfrm flipH="1" flipV="1">
              <a:off x="1430" y="3051"/>
              <a:ext cx="38" cy="2"/>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4129" name="Text Box 17"/>
            <p:cNvSpPr txBox="1">
              <a:spLocks noChangeArrowheads="1"/>
            </p:cNvSpPr>
            <p:nvPr/>
          </p:nvSpPr>
          <p:spPr bwMode="auto">
            <a:xfrm>
              <a:off x="1080" y="2933"/>
              <a:ext cx="358" cy="290"/>
            </a:xfrm>
            <a:prstGeom prst="rect">
              <a:avLst/>
            </a:prstGeom>
            <a:noFill/>
            <a:ln w="12700">
              <a:noFill/>
              <a:miter lim="800000"/>
              <a:headEnd/>
              <a:tailEnd/>
            </a:ln>
            <a:effectLst/>
          </p:spPr>
          <p:txBody>
            <a:bodyPr wrap="none">
              <a:spAutoFit/>
            </a:bodyPr>
            <a:lstStyle/>
            <a:p>
              <a:pPr algn="r">
                <a:defRPr/>
              </a:pPr>
              <a:r>
                <a:rPr lang="el-GR">
                  <a:solidFill>
                    <a:srgbClr val="CCFFFF"/>
                  </a:solidFill>
                  <a:effectLst>
                    <a:outerShdw blurRad="38100" dist="38100" dir="2700000" algn="tl">
                      <a:srgbClr val="000000"/>
                    </a:outerShdw>
                  </a:effectLst>
                  <a:latin typeface="Arial Narrow" pitchFamily="34" charset="0"/>
                </a:rPr>
                <a:t>0.20</a:t>
              </a:r>
            </a:p>
          </p:txBody>
        </p:sp>
        <p:sp>
          <p:nvSpPr>
            <p:cNvPr id="38932" name="Line 18"/>
            <p:cNvSpPr>
              <a:spLocks noChangeShapeType="1"/>
            </p:cNvSpPr>
            <p:nvPr/>
          </p:nvSpPr>
          <p:spPr bwMode="auto">
            <a:xfrm flipH="1" flipV="1">
              <a:off x="1430" y="3459"/>
              <a:ext cx="38" cy="2"/>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4131" name="Text Box 19"/>
            <p:cNvSpPr txBox="1">
              <a:spLocks noChangeArrowheads="1"/>
            </p:cNvSpPr>
            <p:nvPr/>
          </p:nvSpPr>
          <p:spPr bwMode="auto">
            <a:xfrm>
              <a:off x="1080" y="3341"/>
              <a:ext cx="358" cy="291"/>
            </a:xfrm>
            <a:prstGeom prst="rect">
              <a:avLst/>
            </a:prstGeom>
            <a:noFill/>
            <a:ln w="12700">
              <a:noFill/>
              <a:miter lim="800000"/>
              <a:headEnd/>
              <a:tailEnd/>
            </a:ln>
            <a:effectLst/>
          </p:spPr>
          <p:txBody>
            <a:bodyPr wrap="none">
              <a:spAutoFit/>
            </a:bodyPr>
            <a:lstStyle/>
            <a:p>
              <a:pPr algn="r">
                <a:defRPr/>
              </a:pPr>
              <a:r>
                <a:rPr lang="el-GR">
                  <a:solidFill>
                    <a:srgbClr val="CCFFFF"/>
                  </a:solidFill>
                  <a:effectLst>
                    <a:outerShdw blurRad="38100" dist="38100" dir="2700000" algn="tl">
                      <a:srgbClr val="000000"/>
                    </a:outerShdw>
                  </a:effectLst>
                  <a:latin typeface="Arial Narrow" pitchFamily="34" charset="0"/>
                </a:rPr>
                <a:t>0.00</a:t>
              </a:r>
            </a:p>
          </p:txBody>
        </p:sp>
        <p:sp>
          <p:nvSpPr>
            <p:cNvPr id="38934" name="Line 20"/>
            <p:cNvSpPr>
              <a:spLocks noChangeShapeType="1"/>
            </p:cNvSpPr>
            <p:nvPr/>
          </p:nvSpPr>
          <p:spPr bwMode="auto">
            <a:xfrm>
              <a:off x="2214" y="3174"/>
              <a:ext cx="0" cy="1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35" name="Line 21"/>
            <p:cNvSpPr>
              <a:spLocks noChangeShapeType="1"/>
            </p:cNvSpPr>
            <p:nvPr/>
          </p:nvSpPr>
          <p:spPr bwMode="auto">
            <a:xfrm>
              <a:off x="2129" y="3175"/>
              <a:ext cx="17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36" name="Rectangle 22"/>
            <p:cNvSpPr>
              <a:spLocks noChangeArrowheads="1"/>
            </p:cNvSpPr>
            <p:nvPr/>
          </p:nvSpPr>
          <p:spPr bwMode="auto">
            <a:xfrm>
              <a:off x="1791" y="3274"/>
              <a:ext cx="846" cy="179"/>
            </a:xfrm>
            <a:prstGeom prst="rect">
              <a:avLst/>
            </a:prstGeom>
            <a:gradFill rotWithShape="1">
              <a:gsLst>
                <a:gs pos="0">
                  <a:srgbClr val="FF66FF"/>
                </a:gs>
                <a:gs pos="100000">
                  <a:srgbClr val="FF99FF"/>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nl-NL"/>
            </a:p>
          </p:txBody>
        </p:sp>
        <p:sp>
          <p:nvSpPr>
            <p:cNvPr id="38937" name="Line 23"/>
            <p:cNvSpPr>
              <a:spLocks noChangeShapeType="1"/>
            </p:cNvSpPr>
            <p:nvPr/>
          </p:nvSpPr>
          <p:spPr bwMode="auto">
            <a:xfrm>
              <a:off x="3261" y="534"/>
              <a:ext cx="0" cy="4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38" name="Line 24"/>
            <p:cNvSpPr>
              <a:spLocks noChangeShapeType="1"/>
            </p:cNvSpPr>
            <p:nvPr/>
          </p:nvSpPr>
          <p:spPr bwMode="auto">
            <a:xfrm>
              <a:off x="3176" y="535"/>
              <a:ext cx="17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39" name="Rectangle 25"/>
            <p:cNvSpPr>
              <a:spLocks noChangeArrowheads="1"/>
            </p:cNvSpPr>
            <p:nvPr/>
          </p:nvSpPr>
          <p:spPr bwMode="auto">
            <a:xfrm>
              <a:off x="2838" y="825"/>
              <a:ext cx="848" cy="2629"/>
            </a:xfrm>
            <a:prstGeom prst="rect">
              <a:avLst/>
            </a:prstGeom>
            <a:gradFill rotWithShape="1">
              <a:gsLst>
                <a:gs pos="0">
                  <a:schemeClr val="tx2"/>
                </a:gs>
                <a:gs pos="100000">
                  <a:srgbClr val="FFFFCC"/>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nl-NL"/>
            </a:p>
          </p:txBody>
        </p:sp>
        <p:sp>
          <p:nvSpPr>
            <p:cNvPr id="38940" name="Rectangle 26"/>
            <p:cNvSpPr>
              <a:spLocks noChangeArrowheads="1"/>
            </p:cNvSpPr>
            <p:nvPr/>
          </p:nvSpPr>
          <p:spPr bwMode="auto">
            <a:xfrm>
              <a:off x="3945" y="3378"/>
              <a:ext cx="846" cy="75"/>
            </a:xfrm>
            <a:prstGeom prst="rect">
              <a:avLst/>
            </a:prstGeom>
            <a:gradFill rotWithShape="1">
              <a:gsLst>
                <a:gs pos="0">
                  <a:srgbClr val="FF9900"/>
                </a:gs>
                <a:gs pos="100000">
                  <a:srgbClr val="FFCC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nl-NL"/>
            </a:p>
          </p:txBody>
        </p:sp>
        <p:sp>
          <p:nvSpPr>
            <p:cNvPr id="474139" name="Text Box 27"/>
            <p:cNvSpPr txBox="1">
              <a:spLocks noChangeArrowheads="1"/>
            </p:cNvSpPr>
            <p:nvPr/>
          </p:nvSpPr>
          <p:spPr bwMode="auto">
            <a:xfrm>
              <a:off x="3073" y="210"/>
              <a:ext cx="384" cy="554"/>
            </a:xfrm>
            <a:prstGeom prst="rect">
              <a:avLst/>
            </a:prstGeom>
            <a:noFill/>
            <a:ln w="12700">
              <a:noFill/>
              <a:miter lim="800000"/>
              <a:headEnd/>
              <a:tailEnd/>
            </a:ln>
            <a:effectLst/>
          </p:spPr>
          <p:txBody>
            <a:bodyPr wrap="none">
              <a:spAutoFit/>
            </a:bodyPr>
            <a:lstStyle/>
            <a:p>
              <a:pPr>
                <a:defRPr/>
              </a:pPr>
              <a:r>
                <a:rPr lang="en-US" sz="4000" dirty="0">
                  <a:effectLst>
                    <a:outerShdw blurRad="38100" dist="38100" dir="2700000" algn="tl">
                      <a:srgbClr val="000000"/>
                    </a:outerShdw>
                  </a:effectLst>
                </a:rPr>
                <a:t>*</a:t>
              </a:r>
              <a:r>
                <a:rPr lang="el-GR" sz="4000" dirty="0">
                  <a:effectLst>
                    <a:outerShdw blurRad="38100" dist="38100" dir="2700000" algn="tl">
                      <a:srgbClr val="000000"/>
                    </a:outerShdw>
                  </a:effectLst>
                </a:rPr>
                <a:t>*</a:t>
              </a:r>
            </a:p>
          </p:txBody>
        </p:sp>
        <p:sp>
          <p:nvSpPr>
            <p:cNvPr id="474140" name="Text Box 28"/>
            <p:cNvSpPr txBox="1">
              <a:spLocks noChangeArrowheads="1"/>
            </p:cNvSpPr>
            <p:nvPr/>
          </p:nvSpPr>
          <p:spPr bwMode="auto">
            <a:xfrm>
              <a:off x="1869" y="3521"/>
              <a:ext cx="649" cy="340"/>
            </a:xfrm>
            <a:prstGeom prst="rect">
              <a:avLst/>
            </a:prstGeom>
            <a:noFill/>
            <a:ln w="12700">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200">
                  <a:effectLst>
                    <a:outerShdw blurRad="38100" dist="38100" dir="2700000" algn="tl">
                      <a:srgbClr val="000000"/>
                    </a:outerShdw>
                  </a:effectLst>
                </a:rPr>
                <a:t>BMSC</a:t>
              </a:r>
              <a:endParaRPr lang="el-GR" sz="2200">
                <a:effectLst>
                  <a:outerShdw blurRad="38100" dist="38100" dir="2700000" algn="tl">
                    <a:srgbClr val="000000"/>
                  </a:outerShdw>
                </a:effectLst>
              </a:endParaRPr>
            </a:p>
          </p:txBody>
        </p:sp>
        <p:sp>
          <p:nvSpPr>
            <p:cNvPr id="474141" name="Text Box 29"/>
            <p:cNvSpPr txBox="1">
              <a:spLocks noChangeArrowheads="1"/>
            </p:cNvSpPr>
            <p:nvPr/>
          </p:nvSpPr>
          <p:spPr bwMode="auto">
            <a:xfrm>
              <a:off x="2677" y="3521"/>
              <a:ext cx="1184" cy="340"/>
            </a:xfrm>
            <a:prstGeom prst="rect">
              <a:avLst/>
            </a:prstGeom>
            <a:noFill/>
            <a:ln w="12700">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200">
                  <a:effectLst>
                    <a:outerShdw blurRad="38100" dist="38100" dir="2700000" algn="tl">
                      <a:srgbClr val="000000"/>
                    </a:outerShdw>
                  </a:effectLst>
                </a:rPr>
                <a:t>BMSC+XG-1</a:t>
              </a:r>
              <a:endParaRPr lang="el-GR" sz="2200">
                <a:effectLst>
                  <a:outerShdw blurRad="38100" dist="38100" dir="2700000" algn="tl">
                    <a:srgbClr val="000000"/>
                  </a:outerShdw>
                </a:effectLst>
              </a:endParaRPr>
            </a:p>
          </p:txBody>
        </p:sp>
        <p:sp>
          <p:nvSpPr>
            <p:cNvPr id="474142" name="Text Box 30"/>
            <p:cNvSpPr txBox="1">
              <a:spLocks noChangeArrowheads="1"/>
            </p:cNvSpPr>
            <p:nvPr/>
          </p:nvSpPr>
          <p:spPr bwMode="auto">
            <a:xfrm>
              <a:off x="4114" y="3519"/>
              <a:ext cx="551" cy="340"/>
            </a:xfrm>
            <a:prstGeom prst="rect">
              <a:avLst/>
            </a:prstGeom>
            <a:noFill/>
            <a:ln w="12700">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200">
                  <a:effectLst>
                    <a:outerShdw blurRad="38100" dist="38100" dir="2700000" algn="tl">
                      <a:srgbClr val="000000"/>
                    </a:outerShdw>
                  </a:effectLst>
                </a:rPr>
                <a:t>XG-1</a:t>
              </a:r>
              <a:endParaRPr lang="el-GR" sz="2200">
                <a:effectLst>
                  <a:outerShdw blurRad="38100" dist="38100" dir="2700000" algn="tl">
                    <a:srgbClr val="000000"/>
                  </a:outerShdw>
                </a:effectLst>
              </a:endParaRPr>
            </a:p>
          </p:txBody>
        </p:sp>
        <p:sp>
          <p:nvSpPr>
            <p:cNvPr id="474143" name="Text Box 31"/>
            <p:cNvSpPr txBox="1">
              <a:spLocks noChangeArrowheads="1"/>
            </p:cNvSpPr>
            <p:nvPr/>
          </p:nvSpPr>
          <p:spPr bwMode="auto">
            <a:xfrm rot="16200000">
              <a:off x="-529" y="1894"/>
              <a:ext cx="2840" cy="280"/>
            </a:xfrm>
            <a:prstGeom prst="rect">
              <a:avLst/>
            </a:prstGeom>
            <a:noFill/>
            <a:ln w="12700">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200">
                  <a:effectLst>
                    <a:outerShdw blurRad="38100" dist="38100" dir="2700000" algn="tl">
                      <a:srgbClr val="000000"/>
                    </a:outerShdw>
                  </a:effectLst>
                </a:rPr>
                <a:t>RANKL mean levels (pM/L)</a:t>
              </a:r>
              <a:endParaRPr lang="el-GR" sz="2200">
                <a:effectLst>
                  <a:outerShdw blurRad="38100" dist="38100" dir="2700000" algn="tl">
                    <a:srgbClr val="000000"/>
                  </a:outerShdw>
                </a:effectLst>
              </a:endParaRPr>
            </a:p>
          </p:txBody>
        </p:sp>
        <p:sp>
          <p:nvSpPr>
            <p:cNvPr id="38946" name="Line 32"/>
            <p:cNvSpPr>
              <a:spLocks noChangeShapeType="1"/>
            </p:cNvSpPr>
            <p:nvPr/>
          </p:nvSpPr>
          <p:spPr bwMode="auto">
            <a:xfrm>
              <a:off x="1471" y="3458"/>
              <a:ext cx="3641" cy="0"/>
            </a:xfrm>
            <a:prstGeom prst="line">
              <a:avLst/>
            </a:prstGeom>
            <a:noFill/>
            <a:ln w="1905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8916" name="Rectangle 113"/>
          <p:cNvSpPr>
            <a:spLocks noChangeArrowheads="1"/>
          </p:cNvSpPr>
          <p:nvPr/>
        </p:nvSpPr>
        <p:spPr bwMode="auto">
          <a:xfrm>
            <a:off x="285750" y="260350"/>
            <a:ext cx="8858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l"/>
            <a:r>
              <a:rPr lang="en-GB" sz="2800" b="1">
                <a:solidFill>
                  <a:srgbClr val="FF9900"/>
                </a:solidFill>
              </a:rPr>
              <a:t>Adherence of Myeloma Cells to BMSC: </a:t>
            </a:r>
            <a:br>
              <a:rPr lang="en-GB" sz="2800" b="1">
                <a:solidFill>
                  <a:srgbClr val="FF9900"/>
                </a:solidFill>
              </a:rPr>
            </a:br>
            <a:r>
              <a:rPr lang="en-GB" sz="2800" b="1">
                <a:solidFill>
                  <a:srgbClr val="FF9900"/>
                </a:solidFill>
              </a:rPr>
              <a:t>Crucial for RANKL Production</a:t>
            </a:r>
            <a:endParaRPr lang="en-US" sz="2800" b="1">
              <a:solidFill>
                <a:srgbClr val="FF99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50825" y="188913"/>
            <a:ext cx="7553325" cy="857250"/>
          </a:xfrm>
        </p:spPr>
        <p:txBody>
          <a:bodyPr/>
          <a:lstStyle/>
          <a:p>
            <a:pPr algn="l"/>
            <a:r>
              <a:rPr lang="en-GB" sz="2800" smtClean="0">
                <a:solidFill>
                  <a:srgbClr val="FF9900"/>
                </a:solidFill>
              </a:rPr>
              <a:t>sRANKL/OPG Ratio in </a:t>
            </a:r>
            <a:br>
              <a:rPr lang="en-GB" sz="2800" smtClean="0">
                <a:solidFill>
                  <a:srgbClr val="FF9900"/>
                </a:solidFill>
              </a:rPr>
            </a:br>
            <a:r>
              <a:rPr lang="en-GB" sz="2800" smtClean="0">
                <a:solidFill>
                  <a:srgbClr val="FF9900"/>
                </a:solidFill>
              </a:rPr>
              <a:t>Newly Diagnosed MM</a:t>
            </a:r>
            <a:r>
              <a:rPr lang="en-GB" smtClean="0"/>
              <a:t>  </a:t>
            </a:r>
            <a:endParaRPr lang="el-GR" smtClean="0"/>
          </a:p>
        </p:txBody>
      </p:sp>
      <p:sp>
        <p:nvSpPr>
          <p:cNvPr id="39939" name="Rectangle 3"/>
          <p:cNvSpPr>
            <a:spLocks noChangeArrowheads="1"/>
          </p:cNvSpPr>
          <p:nvPr/>
        </p:nvSpPr>
        <p:spPr bwMode="auto">
          <a:xfrm>
            <a:off x="7140575" y="5746750"/>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t>83</a:t>
            </a:r>
          </a:p>
        </p:txBody>
      </p:sp>
      <p:sp>
        <p:nvSpPr>
          <p:cNvPr id="39940" name="Rectangle 4"/>
          <p:cNvSpPr>
            <a:spLocks noChangeArrowheads="1"/>
          </p:cNvSpPr>
          <p:nvPr/>
        </p:nvSpPr>
        <p:spPr bwMode="auto">
          <a:xfrm>
            <a:off x="5657850" y="5746750"/>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t>28</a:t>
            </a:r>
          </a:p>
        </p:txBody>
      </p:sp>
      <p:sp>
        <p:nvSpPr>
          <p:cNvPr id="39941" name="Rectangle 5"/>
          <p:cNvSpPr>
            <a:spLocks noChangeArrowheads="1"/>
          </p:cNvSpPr>
          <p:nvPr/>
        </p:nvSpPr>
        <p:spPr bwMode="auto">
          <a:xfrm>
            <a:off x="4181475" y="5746750"/>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t>10</a:t>
            </a:r>
          </a:p>
        </p:txBody>
      </p:sp>
      <p:sp>
        <p:nvSpPr>
          <p:cNvPr id="39942" name="Rectangle 6"/>
          <p:cNvSpPr>
            <a:spLocks noChangeArrowheads="1"/>
          </p:cNvSpPr>
          <p:nvPr/>
        </p:nvSpPr>
        <p:spPr bwMode="auto">
          <a:xfrm>
            <a:off x="2735263" y="5746750"/>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t>45</a:t>
            </a:r>
          </a:p>
        </p:txBody>
      </p:sp>
      <p:sp>
        <p:nvSpPr>
          <p:cNvPr id="39943" name="Rectangle 7"/>
          <p:cNvSpPr>
            <a:spLocks noChangeArrowheads="1"/>
          </p:cNvSpPr>
          <p:nvPr/>
        </p:nvSpPr>
        <p:spPr bwMode="auto">
          <a:xfrm>
            <a:off x="1462088" y="5718175"/>
            <a:ext cx="300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t>n =</a:t>
            </a:r>
          </a:p>
        </p:txBody>
      </p:sp>
      <p:sp>
        <p:nvSpPr>
          <p:cNvPr id="39944" name="Rectangle 8"/>
          <p:cNvSpPr>
            <a:spLocks noChangeArrowheads="1"/>
          </p:cNvSpPr>
          <p:nvPr/>
        </p:nvSpPr>
        <p:spPr bwMode="auto">
          <a:xfrm>
            <a:off x="4267200" y="6238875"/>
            <a:ext cx="147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t>Bone disease</a:t>
            </a:r>
          </a:p>
        </p:txBody>
      </p:sp>
      <p:sp>
        <p:nvSpPr>
          <p:cNvPr id="39945" name="Rectangle 9"/>
          <p:cNvSpPr>
            <a:spLocks noChangeArrowheads="1"/>
          </p:cNvSpPr>
          <p:nvPr/>
        </p:nvSpPr>
        <p:spPr bwMode="auto">
          <a:xfrm>
            <a:off x="7183438" y="6000750"/>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chemeClr val="tx2"/>
                </a:solidFill>
              </a:rPr>
              <a:t>C</a:t>
            </a:r>
          </a:p>
        </p:txBody>
      </p:sp>
      <p:sp>
        <p:nvSpPr>
          <p:cNvPr id="39946" name="Rectangle 10"/>
          <p:cNvSpPr>
            <a:spLocks noChangeArrowheads="1"/>
          </p:cNvSpPr>
          <p:nvPr/>
        </p:nvSpPr>
        <p:spPr bwMode="auto">
          <a:xfrm>
            <a:off x="5692775" y="6000750"/>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chemeClr val="tx2"/>
                </a:solidFill>
              </a:rPr>
              <a:t>B</a:t>
            </a:r>
          </a:p>
        </p:txBody>
      </p:sp>
      <p:sp>
        <p:nvSpPr>
          <p:cNvPr id="39947" name="Rectangle 11"/>
          <p:cNvSpPr>
            <a:spLocks noChangeArrowheads="1"/>
          </p:cNvSpPr>
          <p:nvPr/>
        </p:nvSpPr>
        <p:spPr bwMode="auto">
          <a:xfrm>
            <a:off x="4216400" y="6000750"/>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chemeClr val="tx2"/>
                </a:solidFill>
              </a:rPr>
              <a:t>A</a:t>
            </a:r>
          </a:p>
        </p:txBody>
      </p:sp>
      <p:sp>
        <p:nvSpPr>
          <p:cNvPr id="39948" name="Rectangle 12"/>
          <p:cNvSpPr>
            <a:spLocks noChangeArrowheads="1"/>
          </p:cNvSpPr>
          <p:nvPr/>
        </p:nvSpPr>
        <p:spPr bwMode="auto">
          <a:xfrm>
            <a:off x="2506663" y="6000750"/>
            <a:ext cx="722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a:solidFill>
                  <a:schemeClr val="tx2"/>
                </a:solidFill>
              </a:rPr>
              <a:t>Control</a:t>
            </a:r>
          </a:p>
        </p:txBody>
      </p:sp>
      <p:sp>
        <p:nvSpPr>
          <p:cNvPr id="39949" name="Rectangle 13"/>
          <p:cNvSpPr>
            <a:spLocks noChangeArrowheads="1"/>
          </p:cNvSpPr>
          <p:nvPr/>
        </p:nvSpPr>
        <p:spPr bwMode="auto">
          <a:xfrm rot="-5400000">
            <a:off x="-162718" y="3464719"/>
            <a:ext cx="1981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p>
            <a:r>
              <a:rPr lang="en-GB"/>
              <a:t>Log sRANKL/OPG</a:t>
            </a:r>
          </a:p>
        </p:txBody>
      </p:sp>
      <p:sp>
        <p:nvSpPr>
          <p:cNvPr id="39950" name="Rectangle 14"/>
          <p:cNvSpPr>
            <a:spLocks noChangeArrowheads="1"/>
          </p:cNvSpPr>
          <p:nvPr/>
        </p:nvSpPr>
        <p:spPr bwMode="auto">
          <a:xfrm>
            <a:off x="1168400" y="15160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600"/>
              <a:t>2.0</a:t>
            </a:r>
          </a:p>
        </p:txBody>
      </p:sp>
      <p:sp>
        <p:nvSpPr>
          <p:cNvPr id="39951" name="Rectangle 15"/>
          <p:cNvSpPr>
            <a:spLocks noChangeArrowheads="1"/>
          </p:cNvSpPr>
          <p:nvPr/>
        </p:nvSpPr>
        <p:spPr bwMode="auto">
          <a:xfrm>
            <a:off x="1168400" y="209073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600"/>
              <a:t>1.5</a:t>
            </a:r>
          </a:p>
        </p:txBody>
      </p:sp>
      <p:sp>
        <p:nvSpPr>
          <p:cNvPr id="39952" name="Rectangle 16"/>
          <p:cNvSpPr>
            <a:spLocks noChangeArrowheads="1"/>
          </p:cNvSpPr>
          <p:nvPr/>
        </p:nvSpPr>
        <p:spPr bwMode="auto">
          <a:xfrm>
            <a:off x="1168400" y="266541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600"/>
              <a:t>1.0</a:t>
            </a:r>
          </a:p>
        </p:txBody>
      </p:sp>
      <p:sp>
        <p:nvSpPr>
          <p:cNvPr id="39953" name="Rectangle 17"/>
          <p:cNvSpPr>
            <a:spLocks noChangeArrowheads="1"/>
          </p:cNvSpPr>
          <p:nvPr/>
        </p:nvSpPr>
        <p:spPr bwMode="auto">
          <a:xfrm>
            <a:off x="1169988" y="324008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600"/>
              <a:t>0.5</a:t>
            </a:r>
          </a:p>
        </p:txBody>
      </p:sp>
      <p:sp>
        <p:nvSpPr>
          <p:cNvPr id="39954" name="Rectangle 18"/>
          <p:cNvSpPr>
            <a:spLocks noChangeArrowheads="1"/>
          </p:cNvSpPr>
          <p:nvPr/>
        </p:nvSpPr>
        <p:spPr bwMode="auto">
          <a:xfrm>
            <a:off x="1168400" y="3800475"/>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600"/>
              <a:t>0.0</a:t>
            </a:r>
          </a:p>
        </p:txBody>
      </p:sp>
      <p:sp>
        <p:nvSpPr>
          <p:cNvPr id="39955" name="Rectangle 19"/>
          <p:cNvSpPr>
            <a:spLocks noChangeArrowheads="1"/>
          </p:cNvSpPr>
          <p:nvPr/>
        </p:nvSpPr>
        <p:spPr bwMode="auto">
          <a:xfrm>
            <a:off x="1090613" y="4375150"/>
            <a:ext cx="350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600"/>
              <a:t>-0.5</a:t>
            </a:r>
          </a:p>
        </p:txBody>
      </p:sp>
      <p:sp>
        <p:nvSpPr>
          <p:cNvPr id="39956" name="Rectangle 20"/>
          <p:cNvSpPr>
            <a:spLocks noChangeArrowheads="1"/>
          </p:cNvSpPr>
          <p:nvPr/>
        </p:nvSpPr>
        <p:spPr bwMode="auto">
          <a:xfrm>
            <a:off x="1087438" y="4949825"/>
            <a:ext cx="350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600"/>
              <a:t>-1.0</a:t>
            </a:r>
          </a:p>
        </p:txBody>
      </p:sp>
      <p:sp>
        <p:nvSpPr>
          <p:cNvPr id="39957" name="Rectangle 21"/>
          <p:cNvSpPr>
            <a:spLocks noChangeArrowheads="1"/>
          </p:cNvSpPr>
          <p:nvPr/>
        </p:nvSpPr>
        <p:spPr bwMode="auto">
          <a:xfrm>
            <a:off x="1087438" y="5453063"/>
            <a:ext cx="350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600"/>
              <a:t>-1.5</a:t>
            </a:r>
          </a:p>
        </p:txBody>
      </p:sp>
      <p:grpSp>
        <p:nvGrpSpPr>
          <p:cNvPr id="39958" name="Group 22"/>
          <p:cNvGrpSpPr>
            <a:grpSpLocks/>
          </p:cNvGrpSpPr>
          <p:nvPr/>
        </p:nvGrpSpPr>
        <p:grpSpPr bwMode="auto">
          <a:xfrm>
            <a:off x="1528763" y="1643063"/>
            <a:ext cx="53975" cy="4022725"/>
            <a:chOff x="963" y="1035"/>
            <a:chExt cx="34" cy="2534"/>
          </a:xfrm>
        </p:grpSpPr>
        <p:sp>
          <p:nvSpPr>
            <p:cNvPr id="40020" name="Line 23"/>
            <p:cNvSpPr>
              <a:spLocks noChangeShapeType="1"/>
            </p:cNvSpPr>
            <p:nvPr/>
          </p:nvSpPr>
          <p:spPr bwMode="auto">
            <a:xfrm>
              <a:off x="963" y="1035"/>
              <a:ext cx="34"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21" name="Line 24"/>
            <p:cNvSpPr>
              <a:spLocks noChangeShapeType="1"/>
            </p:cNvSpPr>
            <p:nvPr/>
          </p:nvSpPr>
          <p:spPr bwMode="auto">
            <a:xfrm>
              <a:off x="963" y="1397"/>
              <a:ext cx="34"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22" name="Line 25"/>
            <p:cNvSpPr>
              <a:spLocks noChangeShapeType="1"/>
            </p:cNvSpPr>
            <p:nvPr/>
          </p:nvSpPr>
          <p:spPr bwMode="auto">
            <a:xfrm>
              <a:off x="963" y="1758"/>
              <a:ext cx="34"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23" name="Line 26"/>
            <p:cNvSpPr>
              <a:spLocks noChangeShapeType="1"/>
            </p:cNvSpPr>
            <p:nvPr/>
          </p:nvSpPr>
          <p:spPr bwMode="auto">
            <a:xfrm>
              <a:off x="963" y="2120"/>
              <a:ext cx="34"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24" name="Line 27"/>
            <p:cNvSpPr>
              <a:spLocks noChangeShapeType="1"/>
            </p:cNvSpPr>
            <p:nvPr/>
          </p:nvSpPr>
          <p:spPr bwMode="auto">
            <a:xfrm>
              <a:off x="963" y="2482"/>
              <a:ext cx="34"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25" name="Line 28"/>
            <p:cNvSpPr>
              <a:spLocks noChangeShapeType="1"/>
            </p:cNvSpPr>
            <p:nvPr/>
          </p:nvSpPr>
          <p:spPr bwMode="auto">
            <a:xfrm>
              <a:off x="963" y="2844"/>
              <a:ext cx="34"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26" name="Line 29"/>
            <p:cNvSpPr>
              <a:spLocks noChangeShapeType="1"/>
            </p:cNvSpPr>
            <p:nvPr/>
          </p:nvSpPr>
          <p:spPr bwMode="auto">
            <a:xfrm>
              <a:off x="963" y="3206"/>
              <a:ext cx="34"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27" name="Line 30"/>
            <p:cNvSpPr>
              <a:spLocks noChangeShapeType="1"/>
            </p:cNvSpPr>
            <p:nvPr/>
          </p:nvSpPr>
          <p:spPr bwMode="auto">
            <a:xfrm>
              <a:off x="963" y="3568"/>
              <a:ext cx="34"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9959" name="Group 31"/>
          <p:cNvGrpSpPr>
            <a:grpSpLocks/>
          </p:cNvGrpSpPr>
          <p:nvPr/>
        </p:nvGrpSpPr>
        <p:grpSpPr bwMode="auto">
          <a:xfrm>
            <a:off x="2849563" y="5664200"/>
            <a:ext cx="4418012" cy="74613"/>
            <a:chOff x="1795" y="3568"/>
            <a:chExt cx="2783" cy="26"/>
          </a:xfrm>
        </p:grpSpPr>
        <p:sp>
          <p:nvSpPr>
            <p:cNvPr id="40016" name="Line 32"/>
            <p:cNvSpPr>
              <a:spLocks noChangeShapeType="1"/>
            </p:cNvSpPr>
            <p:nvPr/>
          </p:nvSpPr>
          <p:spPr bwMode="auto">
            <a:xfrm>
              <a:off x="4577" y="3568"/>
              <a:ext cx="1" cy="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17" name="Line 33"/>
            <p:cNvSpPr>
              <a:spLocks noChangeShapeType="1"/>
            </p:cNvSpPr>
            <p:nvPr/>
          </p:nvSpPr>
          <p:spPr bwMode="auto">
            <a:xfrm>
              <a:off x="3654" y="3568"/>
              <a:ext cx="1" cy="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18" name="Line 34"/>
            <p:cNvSpPr>
              <a:spLocks noChangeShapeType="1"/>
            </p:cNvSpPr>
            <p:nvPr/>
          </p:nvSpPr>
          <p:spPr bwMode="auto">
            <a:xfrm>
              <a:off x="2719" y="3568"/>
              <a:ext cx="1" cy="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19" name="Line 35"/>
            <p:cNvSpPr>
              <a:spLocks noChangeShapeType="1"/>
            </p:cNvSpPr>
            <p:nvPr/>
          </p:nvSpPr>
          <p:spPr bwMode="auto">
            <a:xfrm>
              <a:off x="1795" y="3568"/>
              <a:ext cx="1" cy="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9960" name="Rectangle 36"/>
          <p:cNvSpPr>
            <a:spLocks noChangeArrowheads="1"/>
          </p:cNvSpPr>
          <p:nvPr/>
        </p:nvSpPr>
        <p:spPr bwMode="auto">
          <a:xfrm>
            <a:off x="1582738" y="1643063"/>
            <a:ext cx="6950075" cy="40211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9961" name="Freeform 37"/>
          <p:cNvSpPr>
            <a:spLocks/>
          </p:cNvSpPr>
          <p:nvPr/>
        </p:nvSpPr>
        <p:spPr bwMode="auto">
          <a:xfrm>
            <a:off x="2271713" y="4375150"/>
            <a:ext cx="1139825" cy="252413"/>
          </a:xfrm>
          <a:custGeom>
            <a:avLst/>
            <a:gdLst>
              <a:gd name="T0" fmla="*/ 2147483647 w 718"/>
              <a:gd name="T1" fmla="*/ 2147483647 h 159"/>
              <a:gd name="T2" fmla="*/ 0 w 718"/>
              <a:gd name="T3" fmla="*/ 0 h 159"/>
              <a:gd name="T4" fmla="*/ 0 w 718"/>
              <a:gd name="T5" fmla="*/ 2147483647 h 159"/>
              <a:gd name="T6" fmla="*/ 2147483647 w 718"/>
              <a:gd name="T7" fmla="*/ 2147483647 h 159"/>
              <a:gd name="T8" fmla="*/ 0 60000 65536"/>
              <a:gd name="T9" fmla="*/ 0 60000 65536"/>
              <a:gd name="T10" fmla="*/ 0 60000 65536"/>
              <a:gd name="T11" fmla="*/ 0 60000 65536"/>
              <a:gd name="T12" fmla="*/ 0 w 718"/>
              <a:gd name="T13" fmla="*/ 0 h 159"/>
              <a:gd name="T14" fmla="*/ 718 w 718"/>
              <a:gd name="T15" fmla="*/ 159 h 159"/>
            </a:gdLst>
            <a:ahLst/>
            <a:cxnLst>
              <a:cxn ang="T8">
                <a:pos x="T0" y="T1"/>
              </a:cxn>
              <a:cxn ang="T9">
                <a:pos x="T2" y="T3"/>
              </a:cxn>
              <a:cxn ang="T10">
                <a:pos x="T4" y="T5"/>
              </a:cxn>
              <a:cxn ang="T11">
                <a:pos x="T6" y="T7"/>
              </a:cxn>
            </a:cxnLst>
            <a:rect l="T12" t="T13" r="T14" b="T15"/>
            <a:pathLst>
              <a:path w="718" h="159">
                <a:moveTo>
                  <a:pt x="718" y="159"/>
                </a:moveTo>
                <a:lnTo>
                  <a:pt x="0" y="0"/>
                </a:lnTo>
                <a:lnTo>
                  <a:pt x="0" y="159"/>
                </a:lnTo>
                <a:lnTo>
                  <a:pt x="718" y="15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962" name="Freeform 38"/>
          <p:cNvSpPr>
            <a:spLocks/>
          </p:cNvSpPr>
          <p:nvPr/>
        </p:nvSpPr>
        <p:spPr bwMode="auto">
          <a:xfrm>
            <a:off x="2271713" y="4375150"/>
            <a:ext cx="1139825" cy="252413"/>
          </a:xfrm>
          <a:custGeom>
            <a:avLst/>
            <a:gdLst>
              <a:gd name="T0" fmla="*/ 0 w 718"/>
              <a:gd name="T1" fmla="*/ 0 h 159"/>
              <a:gd name="T2" fmla="*/ 2147483647 w 718"/>
              <a:gd name="T3" fmla="*/ 0 h 159"/>
              <a:gd name="T4" fmla="*/ 2147483647 w 718"/>
              <a:gd name="T5" fmla="*/ 2147483647 h 159"/>
              <a:gd name="T6" fmla="*/ 0 w 718"/>
              <a:gd name="T7" fmla="*/ 0 h 159"/>
              <a:gd name="T8" fmla="*/ 0 60000 65536"/>
              <a:gd name="T9" fmla="*/ 0 60000 65536"/>
              <a:gd name="T10" fmla="*/ 0 60000 65536"/>
              <a:gd name="T11" fmla="*/ 0 60000 65536"/>
              <a:gd name="T12" fmla="*/ 0 w 718"/>
              <a:gd name="T13" fmla="*/ 0 h 159"/>
              <a:gd name="T14" fmla="*/ 718 w 718"/>
              <a:gd name="T15" fmla="*/ 159 h 159"/>
            </a:gdLst>
            <a:ahLst/>
            <a:cxnLst>
              <a:cxn ang="T8">
                <a:pos x="T0" y="T1"/>
              </a:cxn>
              <a:cxn ang="T9">
                <a:pos x="T2" y="T3"/>
              </a:cxn>
              <a:cxn ang="T10">
                <a:pos x="T4" y="T5"/>
              </a:cxn>
              <a:cxn ang="T11">
                <a:pos x="T6" y="T7"/>
              </a:cxn>
            </a:cxnLst>
            <a:rect l="T12" t="T13" r="T14" b="T15"/>
            <a:pathLst>
              <a:path w="718" h="159">
                <a:moveTo>
                  <a:pt x="0" y="0"/>
                </a:moveTo>
                <a:lnTo>
                  <a:pt x="718" y="0"/>
                </a:lnTo>
                <a:lnTo>
                  <a:pt x="718" y="159"/>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39963" name="Group 39"/>
          <p:cNvGrpSpPr>
            <a:grpSpLocks/>
          </p:cNvGrpSpPr>
          <p:nvPr/>
        </p:nvGrpSpPr>
        <p:grpSpPr bwMode="auto">
          <a:xfrm>
            <a:off x="6705600" y="2540000"/>
            <a:ext cx="1139825" cy="1822450"/>
            <a:chOff x="4224" y="1600"/>
            <a:chExt cx="718" cy="1148"/>
          </a:xfrm>
        </p:grpSpPr>
        <p:sp>
          <p:nvSpPr>
            <p:cNvPr id="40010" name="Line 40"/>
            <p:cNvSpPr>
              <a:spLocks noChangeShapeType="1"/>
            </p:cNvSpPr>
            <p:nvPr/>
          </p:nvSpPr>
          <p:spPr bwMode="auto">
            <a:xfrm flipH="1">
              <a:off x="4326" y="2747"/>
              <a:ext cx="50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11" name="Line 41"/>
            <p:cNvSpPr>
              <a:spLocks noChangeShapeType="1"/>
            </p:cNvSpPr>
            <p:nvPr/>
          </p:nvSpPr>
          <p:spPr bwMode="auto">
            <a:xfrm>
              <a:off x="4577" y="2385"/>
              <a:ext cx="1" cy="36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12" name="Line 42"/>
            <p:cNvSpPr>
              <a:spLocks noChangeShapeType="1"/>
            </p:cNvSpPr>
            <p:nvPr/>
          </p:nvSpPr>
          <p:spPr bwMode="auto">
            <a:xfrm flipH="1">
              <a:off x="4326" y="1600"/>
              <a:ext cx="50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13" name="Line 43"/>
            <p:cNvSpPr>
              <a:spLocks noChangeShapeType="1"/>
            </p:cNvSpPr>
            <p:nvPr/>
          </p:nvSpPr>
          <p:spPr bwMode="auto">
            <a:xfrm flipV="1">
              <a:off x="4577" y="1600"/>
              <a:ext cx="1" cy="42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14" name="Rectangle 44"/>
            <p:cNvSpPr>
              <a:spLocks noChangeArrowheads="1"/>
            </p:cNvSpPr>
            <p:nvPr/>
          </p:nvSpPr>
          <p:spPr bwMode="auto">
            <a:xfrm>
              <a:off x="4224" y="2023"/>
              <a:ext cx="718" cy="362"/>
            </a:xfrm>
            <a:prstGeom prst="rect">
              <a:avLst/>
            </a:prstGeom>
            <a:solidFill>
              <a:srgbClr val="FF9900"/>
            </a:solidFill>
            <a:ln w="19050">
              <a:solidFill>
                <a:schemeClr val="tx1"/>
              </a:solidFill>
              <a:miter lim="800000"/>
              <a:headEnd/>
              <a:tailEnd/>
            </a:ln>
          </p:spPr>
          <p:txBody>
            <a:bodyPr/>
            <a:lstStyle/>
            <a:p>
              <a:endParaRPr lang="nl-NL"/>
            </a:p>
          </p:txBody>
        </p:sp>
        <p:sp>
          <p:nvSpPr>
            <p:cNvPr id="40015" name="Line 45"/>
            <p:cNvSpPr>
              <a:spLocks noChangeShapeType="1"/>
            </p:cNvSpPr>
            <p:nvPr/>
          </p:nvSpPr>
          <p:spPr bwMode="auto">
            <a:xfrm>
              <a:off x="4224" y="2226"/>
              <a:ext cx="718"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9964" name="Group 46"/>
          <p:cNvGrpSpPr>
            <a:grpSpLocks/>
          </p:cNvGrpSpPr>
          <p:nvPr/>
        </p:nvGrpSpPr>
        <p:grpSpPr bwMode="auto">
          <a:xfrm>
            <a:off x="5221288" y="3422650"/>
            <a:ext cx="1139825" cy="1192213"/>
            <a:chOff x="3289" y="2156"/>
            <a:chExt cx="718" cy="751"/>
          </a:xfrm>
        </p:grpSpPr>
        <p:sp>
          <p:nvSpPr>
            <p:cNvPr id="40002" name="Line 47"/>
            <p:cNvSpPr>
              <a:spLocks noChangeShapeType="1"/>
            </p:cNvSpPr>
            <p:nvPr/>
          </p:nvSpPr>
          <p:spPr bwMode="auto">
            <a:xfrm flipH="1">
              <a:off x="3403" y="2906"/>
              <a:ext cx="501"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03" name="Line 48"/>
            <p:cNvSpPr>
              <a:spLocks noChangeShapeType="1"/>
            </p:cNvSpPr>
            <p:nvPr/>
          </p:nvSpPr>
          <p:spPr bwMode="auto">
            <a:xfrm>
              <a:off x="3654" y="2659"/>
              <a:ext cx="1" cy="24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04" name="Line 49"/>
            <p:cNvSpPr>
              <a:spLocks noChangeShapeType="1"/>
            </p:cNvSpPr>
            <p:nvPr/>
          </p:nvSpPr>
          <p:spPr bwMode="auto">
            <a:xfrm flipH="1">
              <a:off x="3403" y="2156"/>
              <a:ext cx="501"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05" name="Line 50"/>
            <p:cNvSpPr>
              <a:spLocks noChangeShapeType="1"/>
            </p:cNvSpPr>
            <p:nvPr/>
          </p:nvSpPr>
          <p:spPr bwMode="auto">
            <a:xfrm flipV="1">
              <a:off x="3654" y="2156"/>
              <a:ext cx="1" cy="27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06" name="Freeform 51"/>
            <p:cNvSpPr>
              <a:spLocks/>
            </p:cNvSpPr>
            <p:nvPr/>
          </p:nvSpPr>
          <p:spPr bwMode="auto">
            <a:xfrm>
              <a:off x="3289" y="2429"/>
              <a:ext cx="718" cy="230"/>
            </a:xfrm>
            <a:custGeom>
              <a:avLst/>
              <a:gdLst>
                <a:gd name="T0" fmla="*/ 718 w 718"/>
                <a:gd name="T1" fmla="*/ 230 h 230"/>
                <a:gd name="T2" fmla="*/ 0 w 718"/>
                <a:gd name="T3" fmla="*/ 0 h 230"/>
                <a:gd name="T4" fmla="*/ 0 w 718"/>
                <a:gd name="T5" fmla="*/ 230 h 230"/>
                <a:gd name="T6" fmla="*/ 718 w 718"/>
                <a:gd name="T7" fmla="*/ 230 h 230"/>
                <a:gd name="T8" fmla="*/ 0 60000 65536"/>
                <a:gd name="T9" fmla="*/ 0 60000 65536"/>
                <a:gd name="T10" fmla="*/ 0 60000 65536"/>
                <a:gd name="T11" fmla="*/ 0 60000 65536"/>
                <a:gd name="T12" fmla="*/ 0 w 718"/>
                <a:gd name="T13" fmla="*/ 0 h 230"/>
                <a:gd name="T14" fmla="*/ 718 w 718"/>
                <a:gd name="T15" fmla="*/ 230 h 230"/>
              </a:gdLst>
              <a:ahLst/>
              <a:cxnLst>
                <a:cxn ang="T8">
                  <a:pos x="T0" y="T1"/>
                </a:cxn>
                <a:cxn ang="T9">
                  <a:pos x="T2" y="T3"/>
                </a:cxn>
                <a:cxn ang="T10">
                  <a:pos x="T4" y="T5"/>
                </a:cxn>
                <a:cxn ang="T11">
                  <a:pos x="T6" y="T7"/>
                </a:cxn>
              </a:cxnLst>
              <a:rect l="T12" t="T13" r="T14" b="T15"/>
              <a:pathLst>
                <a:path w="718" h="230">
                  <a:moveTo>
                    <a:pt x="718" y="230"/>
                  </a:moveTo>
                  <a:lnTo>
                    <a:pt x="0" y="0"/>
                  </a:lnTo>
                  <a:lnTo>
                    <a:pt x="0" y="230"/>
                  </a:lnTo>
                  <a:lnTo>
                    <a:pt x="718" y="230"/>
                  </a:lnTo>
                  <a:close/>
                </a:path>
              </a:pathLst>
            </a:custGeom>
            <a:solidFill>
              <a:srgbClr val="FF0000"/>
            </a:solidFill>
            <a:ln w="9525">
              <a:solidFill>
                <a:schemeClr val="tx1"/>
              </a:solidFill>
              <a:round/>
              <a:headEnd/>
              <a:tailEnd/>
            </a:ln>
          </p:spPr>
          <p:txBody>
            <a:bodyPr/>
            <a:lstStyle/>
            <a:p>
              <a:endParaRPr lang="en-GB"/>
            </a:p>
          </p:txBody>
        </p:sp>
        <p:sp>
          <p:nvSpPr>
            <p:cNvPr id="40007" name="Freeform 52"/>
            <p:cNvSpPr>
              <a:spLocks/>
            </p:cNvSpPr>
            <p:nvPr/>
          </p:nvSpPr>
          <p:spPr bwMode="auto">
            <a:xfrm>
              <a:off x="3289" y="2429"/>
              <a:ext cx="718" cy="230"/>
            </a:xfrm>
            <a:custGeom>
              <a:avLst/>
              <a:gdLst>
                <a:gd name="T0" fmla="*/ 0 w 718"/>
                <a:gd name="T1" fmla="*/ 0 h 230"/>
                <a:gd name="T2" fmla="*/ 718 w 718"/>
                <a:gd name="T3" fmla="*/ 0 h 230"/>
                <a:gd name="T4" fmla="*/ 718 w 718"/>
                <a:gd name="T5" fmla="*/ 230 h 230"/>
                <a:gd name="T6" fmla="*/ 0 w 718"/>
                <a:gd name="T7" fmla="*/ 0 h 230"/>
                <a:gd name="T8" fmla="*/ 0 60000 65536"/>
                <a:gd name="T9" fmla="*/ 0 60000 65536"/>
                <a:gd name="T10" fmla="*/ 0 60000 65536"/>
                <a:gd name="T11" fmla="*/ 0 60000 65536"/>
                <a:gd name="T12" fmla="*/ 0 w 718"/>
                <a:gd name="T13" fmla="*/ 0 h 230"/>
                <a:gd name="T14" fmla="*/ 718 w 718"/>
                <a:gd name="T15" fmla="*/ 230 h 230"/>
              </a:gdLst>
              <a:ahLst/>
              <a:cxnLst>
                <a:cxn ang="T8">
                  <a:pos x="T0" y="T1"/>
                </a:cxn>
                <a:cxn ang="T9">
                  <a:pos x="T2" y="T3"/>
                </a:cxn>
                <a:cxn ang="T10">
                  <a:pos x="T4" y="T5"/>
                </a:cxn>
                <a:cxn ang="T11">
                  <a:pos x="T6" y="T7"/>
                </a:cxn>
              </a:cxnLst>
              <a:rect l="T12" t="T13" r="T14" b="T15"/>
              <a:pathLst>
                <a:path w="718" h="230">
                  <a:moveTo>
                    <a:pt x="0" y="0"/>
                  </a:moveTo>
                  <a:lnTo>
                    <a:pt x="718" y="0"/>
                  </a:lnTo>
                  <a:lnTo>
                    <a:pt x="718" y="230"/>
                  </a:lnTo>
                  <a:lnTo>
                    <a:pt x="0" y="0"/>
                  </a:lnTo>
                  <a:close/>
                </a:path>
              </a:pathLst>
            </a:custGeom>
            <a:solidFill>
              <a:srgbClr val="FF0000"/>
            </a:solidFill>
            <a:ln w="9525">
              <a:solidFill>
                <a:schemeClr val="tx1"/>
              </a:solidFill>
              <a:round/>
              <a:headEnd/>
              <a:tailEnd/>
            </a:ln>
          </p:spPr>
          <p:txBody>
            <a:bodyPr/>
            <a:lstStyle/>
            <a:p>
              <a:endParaRPr lang="en-GB"/>
            </a:p>
          </p:txBody>
        </p:sp>
        <p:sp>
          <p:nvSpPr>
            <p:cNvPr id="40008" name="Rectangle 53"/>
            <p:cNvSpPr>
              <a:spLocks noChangeArrowheads="1"/>
            </p:cNvSpPr>
            <p:nvPr/>
          </p:nvSpPr>
          <p:spPr bwMode="auto">
            <a:xfrm>
              <a:off x="3289" y="2429"/>
              <a:ext cx="718" cy="230"/>
            </a:xfrm>
            <a:prstGeom prst="rect">
              <a:avLst/>
            </a:prstGeom>
            <a:solidFill>
              <a:srgbClr val="FF9900"/>
            </a:solidFill>
            <a:ln w="19050">
              <a:solidFill>
                <a:schemeClr val="tx1"/>
              </a:solidFill>
              <a:miter lim="800000"/>
              <a:headEnd/>
              <a:tailEnd/>
            </a:ln>
          </p:spPr>
          <p:txBody>
            <a:bodyPr/>
            <a:lstStyle/>
            <a:p>
              <a:endParaRPr lang="nl-NL"/>
            </a:p>
          </p:txBody>
        </p:sp>
        <p:sp>
          <p:nvSpPr>
            <p:cNvPr id="40009" name="Line 54"/>
            <p:cNvSpPr>
              <a:spLocks noChangeShapeType="1"/>
            </p:cNvSpPr>
            <p:nvPr/>
          </p:nvSpPr>
          <p:spPr bwMode="auto">
            <a:xfrm>
              <a:off x="3289" y="2535"/>
              <a:ext cx="718"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9965" name="Group 55"/>
          <p:cNvGrpSpPr>
            <a:grpSpLocks/>
          </p:cNvGrpSpPr>
          <p:nvPr/>
        </p:nvGrpSpPr>
        <p:grpSpPr bwMode="auto">
          <a:xfrm>
            <a:off x="3754438" y="3925888"/>
            <a:ext cx="1141412" cy="1136650"/>
            <a:chOff x="2365" y="2473"/>
            <a:chExt cx="719" cy="716"/>
          </a:xfrm>
        </p:grpSpPr>
        <p:grpSp>
          <p:nvGrpSpPr>
            <p:cNvPr id="39995" name="Group 56"/>
            <p:cNvGrpSpPr>
              <a:grpSpLocks/>
            </p:cNvGrpSpPr>
            <p:nvPr/>
          </p:nvGrpSpPr>
          <p:grpSpPr bwMode="auto">
            <a:xfrm>
              <a:off x="2468" y="2473"/>
              <a:ext cx="502" cy="716"/>
              <a:chOff x="2468" y="2473"/>
              <a:chExt cx="502" cy="716"/>
            </a:xfrm>
          </p:grpSpPr>
          <p:sp>
            <p:nvSpPr>
              <p:cNvPr id="39998" name="Line 57"/>
              <p:cNvSpPr>
                <a:spLocks noChangeShapeType="1"/>
              </p:cNvSpPr>
              <p:nvPr/>
            </p:nvSpPr>
            <p:spPr bwMode="auto">
              <a:xfrm flipH="1">
                <a:off x="2468" y="3188"/>
                <a:ext cx="50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99" name="Line 58"/>
              <p:cNvSpPr>
                <a:spLocks noChangeShapeType="1"/>
              </p:cNvSpPr>
              <p:nvPr/>
            </p:nvSpPr>
            <p:spPr bwMode="auto">
              <a:xfrm>
                <a:off x="2719" y="2826"/>
                <a:ext cx="1" cy="36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00" name="Line 59"/>
              <p:cNvSpPr>
                <a:spLocks noChangeShapeType="1"/>
              </p:cNvSpPr>
              <p:nvPr/>
            </p:nvSpPr>
            <p:spPr bwMode="auto">
              <a:xfrm flipH="1">
                <a:off x="2468" y="2473"/>
                <a:ext cx="50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001" name="Line 60"/>
              <p:cNvSpPr>
                <a:spLocks noChangeShapeType="1"/>
              </p:cNvSpPr>
              <p:nvPr/>
            </p:nvSpPr>
            <p:spPr bwMode="auto">
              <a:xfrm flipV="1">
                <a:off x="2719" y="2473"/>
                <a:ext cx="1" cy="44"/>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9996" name="Rectangle 61"/>
            <p:cNvSpPr>
              <a:spLocks noChangeArrowheads="1"/>
            </p:cNvSpPr>
            <p:nvPr/>
          </p:nvSpPr>
          <p:spPr bwMode="auto">
            <a:xfrm>
              <a:off x="2365" y="2517"/>
              <a:ext cx="719" cy="309"/>
            </a:xfrm>
            <a:prstGeom prst="rect">
              <a:avLst/>
            </a:prstGeom>
            <a:solidFill>
              <a:srgbClr val="FF9900"/>
            </a:solidFill>
            <a:ln w="17526">
              <a:solidFill>
                <a:schemeClr val="tx1"/>
              </a:solidFill>
              <a:miter lim="800000"/>
              <a:headEnd/>
              <a:tailEnd/>
            </a:ln>
          </p:spPr>
          <p:txBody>
            <a:bodyPr/>
            <a:lstStyle/>
            <a:p>
              <a:endParaRPr lang="nl-NL"/>
            </a:p>
          </p:txBody>
        </p:sp>
        <p:sp>
          <p:nvSpPr>
            <p:cNvPr id="39997" name="Line 62"/>
            <p:cNvSpPr>
              <a:spLocks noChangeShapeType="1"/>
            </p:cNvSpPr>
            <p:nvPr/>
          </p:nvSpPr>
          <p:spPr bwMode="auto">
            <a:xfrm>
              <a:off x="2365" y="2659"/>
              <a:ext cx="719"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9966" name="Group 63"/>
          <p:cNvGrpSpPr>
            <a:grpSpLocks/>
          </p:cNvGrpSpPr>
          <p:nvPr/>
        </p:nvGrpSpPr>
        <p:grpSpPr bwMode="auto">
          <a:xfrm>
            <a:off x="2271713" y="4206875"/>
            <a:ext cx="1139825" cy="771525"/>
            <a:chOff x="1431" y="2650"/>
            <a:chExt cx="718" cy="486"/>
          </a:xfrm>
        </p:grpSpPr>
        <p:grpSp>
          <p:nvGrpSpPr>
            <p:cNvPr id="39988" name="Group 64"/>
            <p:cNvGrpSpPr>
              <a:grpSpLocks/>
            </p:cNvGrpSpPr>
            <p:nvPr/>
          </p:nvGrpSpPr>
          <p:grpSpPr bwMode="auto">
            <a:xfrm>
              <a:off x="1431" y="2650"/>
              <a:ext cx="718" cy="486"/>
              <a:chOff x="1431" y="2650"/>
              <a:chExt cx="718" cy="486"/>
            </a:xfrm>
          </p:grpSpPr>
          <p:sp>
            <p:nvSpPr>
              <p:cNvPr id="39990" name="Line 65"/>
              <p:cNvSpPr>
                <a:spLocks noChangeShapeType="1"/>
              </p:cNvSpPr>
              <p:nvPr/>
            </p:nvSpPr>
            <p:spPr bwMode="auto">
              <a:xfrm flipH="1">
                <a:off x="1545" y="3135"/>
                <a:ext cx="501"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91" name="Line 66"/>
              <p:cNvSpPr>
                <a:spLocks noChangeShapeType="1"/>
              </p:cNvSpPr>
              <p:nvPr/>
            </p:nvSpPr>
            <p:spPr bwMode="auto">
              <a:xfrm>
                <a:off x="1795" y="2915"/>
                <a:ext cx="1" cy="22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92" name="Line 67"/>
              <p:cNvSpPr>
                <a:spLocks noChangeShapeType="1"/>
              </p:cNvSpPr>
              <p:nvPr/>
            </p:nvSpPr>
            <p:spPr bwMode="auto">
              <a:xfrm flipH="1">
                <a:off x="1545" y="2650"/>
                <a:ext cx="501"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93" name="Line 68"/>
              <p:cNvSpPr>
                <a:spLocks noChangeShapeType="1"/>
              </p:cNvSpPr>
              <p:nvPr/>
            </p:nvSpPr>
            <p:spPr bwMode="auto">
              <a:xfrm flipV="1">
                <a:off x="1795" y="2650"/>
                <a:ext cx="1" cy="106"/>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94" name="Rectangle 69"/>
              <p:cNvSpPr>
                <a:spLocks noChangeArrowheads="1"/>
              </p:cNvSpPr>
              <p:nvPr/>
            </p:nvSpPr>
            <p:spPr bwMode="auto">
              <a:xfrm>
                <a:off x="1431" y="2756"/>
                <a:ext cx="718" cy="159"/>
              </a:xfrm>
              <a:prstGeom prst="rect">
                <a:avLst/>
              </a:prstGeom>
              <a:solidFill>
                <a:srgbClr val="FF9900"/>
              </a:solidFill>
              <a:ln w="19050">
                <a:solidFill>
                  <a:schemeClr val="tx1"/>
                </a:solidFill>
                <a:miter lim="800000"/>
                <a:headEnd/>
                <a:tailEnd/>
              </a:ln>
            </p:spPr>
            <p:txBody>
              <a:bodyPr/>
              <a:lstStyle/>
              <a:p>
                <a:endParaRPr lang="nl-NL"/>
              </a:p>
            </p:txBody>
          </p:sp>
        </p:grpSp>
        <p:sp>
          <p:nvSpPr>
            <p:cNvPr id="39989" name="Line 70"/>
            <p:cNvSpPr>
              <a:spLocks noChangeShapeType="1"/>
            </p:cNvSpPr>
            <p:nvPr/>
          </p:nvSpPr>
          <p:spPr bwMode="auto">
            <a:xfrm>
              <a:off x="1431" y="2826"/>
              <a:ext cx="718"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9967" name="Freeform 71"/>
          <p:cNvSpPr>
            <a:spLocks/>
          </p:cNvSpPr>
          <p:nvPr/>
        </p:nvSpPr>
        <p:spPr bwMode="auto">
          <a:xfrm>
            <a:off x="7192963" y="4794250"/>
            <a:ext cx="146050" cy="112713"/>
          </a:xfrm>
          <a:custGeom>
            <a:avLst/>
            <a:gdLst>
              <a:gd name="T0" fmla="*/ 2147483647 w 92"/>
              <a:gd name="T1" fmla="*/ 2147483647 h 71"/>
              <a:gd name="T2" fmla="*/ 2147483647 w 92"/>
              <a:gd name="T3" fmla="*/ 2147483647 h 71"/>
              <a:gd name="T4" fmla="*/ 2147483647 w 92"/>
              <a:gd name="T5" fmla="*/ 2147483647 h 71"/>
              <a:gd name="T6" fmla="*/ 2147483647 w 92"/>
              <a:gd name="T7" fmla="*/ 0 h 71"/>
              <a:gd name="T8" fmla="*/ 2147483647 w 92"/>
              <a:gd name="T9" fmla="*/ 0 h 71"/>
              <a:gd name="T10" fmla="*/ 2147483647 w 92"/>
              <a:gd name="T11" fmla="*/ 0 h 71"/>
              <a:gd name="T12" fmla="*/ 2147483647 w 92"/>
              <a:gd name="T13" fmla="*/ 2147483647 h 71"/>
              <a:gd name="T14" fmla="*/ 0 w 92"/>
              <a:gd name="T15" fmla="*/ 2147483647 h 71"/>
              <a:gd name="T16" fmla="*/ 0 w 92"/>
              <a:gd name="T17" fmla="*/ 2147483647 h 71"/>
              <a:gd name="T18" fmla="*/ 0 w 92"/>
              <a:gd name="T19" fmla="*/ 2147483647 h 71"/>
              <a:gd name="T20" fmla="*/ 2147483647 w 92"/>
              <a:gd name="T21" fmla="*/ 2147483647 h 71"/>
              <a:gd name="T22" fmla="*/ 2147483647 w 92"/>
              <a:gd name="T23" fmla="*/ 2147483647 h 71"/>
              <a:gd name="T24" fmla="*/ 2147483647 w 92"/>
              <a:gd name="T25" fmla="*/ 2147483647 h 71"/>
              <a:gd name="T26" fmla="*/ 2147483647 w 92"/>
              <a:gd name="T27" fmla="*/ 2147483647 h 71"/>
              <a:gd name="T28" fmla="*/ 2147483647 w 92"/>
              <a:gd name="T29" fmla="*/ 2147483647 h 71"/>
              <a:gd name="T30" fmla="*/ 2147483647 w 92"/>
              <a:gd name="T31" fmla="*/ 2147483647 h 71"/>
              <a:gd name="T32" fmla="*/ 2147483647 w 92"/>
              <a:gd name="T33" fmla="*/ 2147483647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71"/>
              <a:gd name="T53" fmla="*/ 92 w 9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71">
                <a:moveTo>
                  <a:pt x="92" y="36"/>
                </a:moveTo>
                <a:lnTo>
                  <a:pt x="92" y="18"/>
                </a:lnTo>
                <a:lnTo>
                  <a:pt x="80" y="9"/>
                </a:lnTo>
                <a:lnTo>
                  <a:pt x="69" y="0"/>
                </a:lnTo>
                <a:lnTo>
                  <a:pt x="46" y="0"/>
                </a:lnTo>
                <a:lnTo>
                  <a:pt x="23" y="0"/>
                </a:lnTo>
                <a:lnTo>
                  <a:pt x="12" y="9"/>
                </a:lnTo>
                <a:lnTo>
                  <a:pt x="0" y="18"/>
                </a:lnTo>
                <a:lnTo>
                  <a:pt x="0" y="36"/>
                </a:lnTo>
                <a:lnTo>
                  <a:pt x="0" y="53"/>
                </a:lnTo>
                <a:lnTo>
                  <a:pt x="12" y="62"/>
                </a:lnTo>
                <a:lnTo>
                  <a:pt x="23" y="71"/>
                </a:lnTo>
                <a:lnTo>
                  <a:pt x="46" y="71"/>
                </a:lnTo>
                <a:lnTo>
                  <a:pt x="69" y="71"/>
                </a:lnTo>
                <a:lnTo>
                  <a:pt x="80" y="62"/>
                </a:lnTo>
                <a:lnTo>
                  <a:pt x="92" y="53"/>
                </a:lnTo>
                <a:lnTo>
                  <a:pt x="92" y="36"/>
                </a:lnTo>
              </a:path>
            </a:pathLst>
          </a:custGeom>
          <a:noFill/>
          <a:ln w="174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68" name="Freeform 72"/>
          <p:cNvSpPr>
            <a:spLocks/>
          </p:cNvSpPr>
          <p:nvPr/>
        </p:nvSpPr>
        <p:spPr bwMode="auto">
          <a:xfrm>
            <a:off x="5727700" y="3170238"/>
            <a:ext cx="144463" cy="111125"/>
          </a:xfrm>
          <a:custGeom>
            <a:avLst/>
            <a:gdLst>
              <a:gd name="T0" fmla="*/ 2147483647 w 91"/>
              <a:gd name="T1" fmla="*/ 2147483647 h 70"/>
              <a:gd name="T2" fmla="*/ 2147483647 w 91"/>
              <a:gd name="T3" fmla="*/ 2147483647 h 70"/>
              <a:gd name="T4" fmla="*/ 2147483647 w 91"/>
              <a:gd name="T5" fmla="*/ 2147483647 h 70"/>
              <a:gd name="T6" fmla="*/ 2147483647 w 91"/>
              <a:gd name="T7" fmla="*/ 0 h 70"/>
              <a:gd name="T8" fmla="*/ 2147483647 w 91"/>
              <a:gd name="T9" fmla="*/ 0 h 70"/>
              <a:gd name="T10" fmla="*/ 2147483647 w 91"/>
              <a:gd name="T11" fmla="*/ 0 h 70"/>
              <a:gd name="T12" fmla="*/ 2147483647 w 91"/>
              <a:gd name="T13" fmla="*/ 2147483647 h 70"/>
              <a:gd name="T14" fmla="*/ 0 w 91"/>
              <a:gd name="T15" fmla="*/ 2147483647 h 70"/>
              <a:gd name="T16" fmla="*/ 0 w 91"/>
              <a:gd name="T17" fmla="*/ 2147483647 h 70"/>
              <a:gd name="T18" fmla="*/ 0 w 91"/>
              <a:gd name="T19" fmla="*/ 2147483647 h 70"/>
              <a:gd name="T20" fmla="*/ 2147483647 w 91"/>
              <a:gd name="T21" fmla="*/ 2147483647 h 70"/>
              <a:gd name="T22" fmla="*/ 2147483647 w 91"/>
              <a:gd name="T23" fmla="*/ 2147483647 h 70"/>
              <a:gd name="T24" fmla="*/ 2147483647 w 91"/>
              <a:gd name="T25" fmla="*/ 2147483647 h 70"/>
              <a:gd name="T26" fmla="*/ 2147483647 w 91"/>
              <a:gd name="T27" fmla="*/ 2147483647 h 70"/>
              <a:gd name="T28" fmla="*/ 2147483647 w 91"/>
              <a:gd name="T29" fmla="*/ 2147483647 h 70"/>
              <a:gd name="T30" fmla="*/ 2147483647 w 91"/>
              <a:gd name="T31" fmla="*/ 2147483647 h 70"/>
              <a:gd name="T32" fmla="*/ 2147483647 w 91"/>
              <a:gd name="T33" fmla="*/ 2147483647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70"/>
              <a:gd name="T53" fmla="*/ 91 w 91"/>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70">
                <a:moveTo>
                  <a:pt x="91" y="35"/>
                </a:moveTo>
                <a:lnTo>
                  <a:pt x="91" y="17"/>
                </a:lnTo>
                <a:lnTo>
                  <a:pt x="80" y="8"/>
                </a:lnTo>
                <a:lnTo>
                  <a:pt x="68" y="0"/>
                </a:lnTo>
                <a:lnTo>
                  <a:pt x="46" y="0"/>
                </a:lnTo>
                <a:lnTo>
                  <a:pt x="23" y="0"/>
                </a:lnTo>
                <a:lnTo>
                  <a:pt x="11" y="8"/>
                </a:lnTo>
                <a:lnTo>
                  <a:pt x="0" y="17"/>
                </a:lnTo>
                <a:lnTo>
                  <a:pt x="0" y="35"/>
                </a:lnTo>
                <a:lnTo>
                  <a:pt x="0" y="53"/>
                </a:lnTo>
                <a:lnTo>
                  <a:pt x="11" y="61"/>
                </a:lnTo>
                <a:lnTo>
                  <a:pt x="23" y="70"/>
                </a:lnTo>
                <a:lnTo>
                  <a:pt x="46" y="70"/>
                </a:lnTo>
                <a:lnTo>
                  <a:pt x="68" y="70"/>
                </a:lnTo>
                <a:lnTo>
                  <a:pt x="80" y="61"/>
                </a:lnTo>
                <a:lnTo>
                  <a:pt x="91" y="53"/>
                </a:lnTo>
                <a:lnTo>
                  <a:pt x="91" y="35"/>
                </a:lnTo>
              </a:path>
            </a:pathLst>
          </a:custGeom>
          <a:noFill/>
          <a:ln w="174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69" name="Freeform 73"/>
          <p:cNvSpPr>
            <a:spLocks/>
          </p:cNvSpPr>
          <p:nvPr/>
        </p:nvSpPr>
        <p:spPr bwMode="auto">
          <a:xfrm>
            <a:off x="2778125" y="4949825"/>
            <a:ext cx="144463" cy="111125"/>
          </a:xfrm>
          <a:custGeom>
            <a:avLst/>
            <a:gdLst>
              <a:gd name="T0" fmla="*/ 2147483647 w 91"/>
              <a:gd name="T1" fmla="*/ 2147483647 h 70"/>
              <a:gd name="T2" fmla="*/ 2147483647 w 91"/>
              <a:gd name="T3" fmla="*/ 2147483647 h 70"/>
              <a:gd name="T4" fmla="*/ 2147483647 w 91"/>
              <a:gd name="T5" fmla="*/ 2147483647 h 70"/>
              <a:gd name="T6" fmla="*/ 2147483647 w 91"/>
              <a:gd name="T7" fmla="*/ 0 h 70"/>
              <a:gd name="T8" fmla="*/ 2147483647 w 91"/>
              <a:gd name="T9" fmla="*/ 0 h 70"/>
              <a:gd name="T10" fmla="*/ 2147483647 w 91"/>
              <a:gd name="T11" fmla="*/ 0 h 70"/>
              <a:gd name="T12" fmla="*/ 2147483647 w 91"/>
              <a:gd name="T13" fmla="*/ 2147483647 h 70"/>
              <a:gd name="T14" fmla="*/ 0 w 91"/>
              <a:gd name="T15" fmla="*/ 2147483647 h 70"/>
              <a:gd name="T16" fmla="*/ 0 w 91"/>
              <a:gd name="T17" fmla="*/ 2147483647 h 70"/>
              <a:gd name="T18" fmla="*/ 0 w 91"/>
              <a:gd name="T19" fmla="*/ 2147483647 h 70"/>
              <a:gd name="T20" fmla="*/ 2147483647 w 91"/>
              <a:gd name="T21" fmla="*/ 2147483647 h 70"/>
              <a:gd name="T22" fmla="*/ 2147483647 w 91"/>
              <a:gd name="T23" fmla="*/ 2147483647 h 70"/>
              <a:gd name="T24" fmla="*/ 2147483647 w 91"/>
              <a:gd name="T25" fmla="*/ 2147483647 h 70"/>
              <a:gd name="T26" fmla="*/ 2147483647 w 91"/>
              <a:gd name="T27" fmla="*/ 2147483647 h 70"/>
              <a:gd name="T28" fmla="*/ 2147483647 w 91"/>
              <a:gd name="T29" fmla="*/ 2147483647 h 70"/>
              <a:gd name="T30" fmla="*/ 2147483647 w 91"/>
              <a:gd name="T31" fmla="*/ 2147483647 h 70"/>
              <a:gd name="T32" fmla="*/ 2147483647 w 91"/>
              <a:gd name="T33" fmla="*/ 2147483647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70"/>
              <a:gd name="T53" fmla="*/ 91 w 91"/>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70">
                <a:moveTo>
                  <a:pt x="91" y="35"/>
                </a:moveTo>
                <a:lnTo>
                  <a:pt x="91" y="17"/>
                </a:lnTo>
                <a:lnTo>
                  <a:pt x="80" y="8"/>
                </a:lnTo>
                <a:lnTo>
                  <a:pt x="68" y="0"/>
                </a:lnTo>
                <a:lnTo>
                  <a:pt x="45" y="0"/>
                </a:lnTo>
                <a:lnTo>
                  <a:pt x="23" y="0"/>
                </a:lnTo>
                <a:lnTo>
                  <a:pt x="11" y="8"/>
                </a:lnTo>
                <a:lnTo>
                  <a:pt x="0" y="17"/>
                </a:lnTo>
                <a:lnTo>
                  <a:pt x="0" y="35"/>
                </a:lnTo>
                <a:lnTo>
                  <a:pt x="0" y="52"/>
                </a:lnTo>
                <a:lnTo>
                  <a:pt x="11" y="61"/>
                </a:lnTo>
                <a:lnTo>
                  <a:pt x="23" y="70"/>
                </a:lnTo>
                <a:lnTo>
                  <a:pt x="45" y="70"/>
                </a:lnTo>
                <a:lnTo>
                  <a:pt x="68" y="70"/>
                </a:lnTo>
                <a:lnTo>
                  <a:pt x="80" y="61"/>
                </a:lnTo>
                <a:lnTo>
                  <a:pt x="91" y="52"/>
                </a:lnTo>
                <a:lnTo>
                  <a:pt x="91" y="35"/>
                </a:lnTo>
              </a:path>
            </a:pathLst>
          </a:custGeom>
          <a:noFill/>
          <a:ln w="174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70" name="Freeform 74"/>
          <p:cNvSpPr>
            <a:spLocks/>
          </p:cNvSpPr>
          <p:nvPr/>
        </p:nvSpPr>
        <p:spPr bwMode="auto">
          <a:xfrm>
            <a:off x="2778125" y="4991100"/>
            <a:ext cx="144463" cy="112713"/>
          </a:xfrm>
          <a:custGeom>
            <a:avLst/>
            <a:gdLst>
              <a:gd name="T0" fmla="*/ 2147483647 w 91"/>
              <a:gd name="T1" fmla="*/ 2147483647 h 71"/>
              <a:gd name="T2" fmla="*/ 2147483647 w 91"/>
              <a:gd name="T3" fmla="*/ 2147483647 h 71"/>
              <a:gd name="T4" fmla="*/ 2147483647 w 91"/>
              <a:gd name="T5" fmla="*/ 2147483647 h 71"/>
              <a:gd name="T6" fmla="*/ 2147483647 w 91"/>
              <a:gd name="T7" fmla="*/ 0 h 71"/>
              <a:gd name="T8" fmla="*/ 2147483647 w 91"/>
              <a:gd name="T9" fmla="*/ 0 h 71"/>
              <a:gd name="T10" fmla="*/ 2147483647 w 91"/>
              <a:gd name="T11" fmla="*/ 0 h 71"/>
              <a:gd name="T12" fmla="*/ 2147483647 w 91"/>
              <a:gd name="T13" fmla="*/ 2147483647 h 71"/>
              <a:gd name="T14" fmla="*/ 0 w 91"/>
              <a:gd name="T15" fmla="*/ 2147483647 h 71"/>
              <a:gd name="T16" fmla="*/ 0 w 91"/>
              <a:gd name="T17" fmla="*/ 2147483647 h 71"/>
              <a:gd name="T18" fmla="*/ 0 w 91"/>
              <a:gd name="T19" fmla="*/ 2147483647 h 71"/>
              <a:gd name="T20" fmla="*/ 2147483647 w 91"/>
              <a:gd name="T21" fmla="*/ 2147483647 h 71"/>
              <a:gd name="T22" fmla="*/ 2147483647 w 91"/>
              <a:gd name="T23" fmla="*/ 2147483647 h 71"/>
              <a:gd name="T24" fmla="*/ 2147483647 w 91"/>
              <a:gd name="T25" fmla="*/ 2147483647 h 71"/>
              <a:gd name="T26" fmla="*/ 2147483647 w 91"/>
              <a:gd name="T27" fmla="*/ 2147483647 h 71"/>
              <a:gd name="T28" fmla="*/ 2147483647 w 91"/>
              <a:gd name="T29" fmla="*/ 2147483647 h 71"/>
              <a:gd name="T30" fmla="*/ 2147483647 w 91"/>
              <a:gd name="T31" fmla="*/ 2147483647 h 71"/>
              <a:gd name="T32" fmla="*/ 2147483647 w 91"/>
              <a:gd name="T33" fmla="*/ 2147483647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71"/>
              <a:gd name="T53" fmla="*/ 91 w 91"/>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71">
                <a:moveTo>
                  <a:pt x="91" y="35"/>
                </a:moveTo>
                <a:lnTo>
                  <a:pt x="91" y="18"/>
                </a:lnTo>
                <a:lnTo>
                  <a:pt x="80" y="9"/>
                </a:lnTo>
                <a:lnTo>
                  <a:pt x="68" y="0"/>
                </a:lnTo>
                <a:lnTo>
                  <a:pt x="45" y="0"/>
                </a:lnTo>
                <a:lnTo>
                  <a:pt x="23" y="0"/>
                </a:lnTo>
                <a:lnTo>
                  <a:pt x="11" y="9"/>
                </a:lnTo>
                <a:lnTo>
                  <a:pt x="0" y="18"/>
                </a:lnTo>
                <a:lnTo>
                  <a:pt x="0" y="35"/>
                </a:lnTo>
                <a:lnTo>
                  <a:pt x="0" y="53"/>
                </a:lnTo>
                <a:lnTo>
                  <a:pt x="11" y="62"/>
                </a:lnTo>
                <a:lnTo>
                  <a:pt x="23" y="71"/>
                </a:lnTo>
                <a:lnTo>
                  <a:pt x="45" y="71"/>
                </a:lnTo>
                <a:lnTo>
                  <a:pt x="68" y="71"/>
                </a:lnTo>
                <a:lnTo>
                  <a:pt x="80" y="62"/>
                </a:lnTo>
                <a:lnTo>
                  <a:pt x="91" y="53"/>
                </a:lnTo>
                <a:lnTo>
                  <a:pt x="91" y="35"/>
                </a:lnTo>
              </a:path>
            </a:pathLst>
          </a:custGeom>
          <a:noFill/>
          <a:ln w="174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71" name="Freeform 75"/>
          <p:cNvSpPr>
            <a:spLocks/>
          </p:cNvSpPr>
          <p:nvPr/>
        </p:nvSpPr>
        <p:spPr bwMode="auto">
          <a:xfrm>
            <a:off x="2778125" y="5005388"/>
            <a:ext cx="144463" cy="111125"/>
          </a:xfrm>
          <a:custGeom>
            <a:avLst/>
            <a:gdLst>
              <a:gd name="T0" fmla="*/ 2147483647 w 91"/>
              <a:gd name="T1" fmla="*/ 2147483647 h 70"/>
              <a:gd name="T2" fmla="*/ 2147483647 w 91"/>
              <a:gd name="T3" fmla="*/ 2147483647 h 70"/>
              <a:gd name="T4" fmla="*/ 2147483647 w 91"/>
              <a:gd name="T5" fmla="*/ 2147483647 h 70"/>
              <a:gd name="T6" fmla="*/ 2147483647 w 91"/>
              <a:gd name="T7" fmla="*/ 0 h 70"/>
              <a:gd name="T8" fmla="*/ 2147483647 w 91"/>
              <a:gd name="T9" fmla="*/ 0 h 70"/>
              <a:gd name="T10" fmla="*/ 2147483647 w 91"/>
              <a:gd name="T11" fmla="*/ 0 h 70"/>
              <a:gd name="T12" fmla="*/ 2147483647 w 91"/>
              <a:gd name="T13" fmla="*/ 2147483647 h 70"/>
              <a:gd name="T14" fmla="*/ 0 w 91"/>
              <a:gd name="T15" fmla="*/ 2147483647 h 70"/>
              <a:gd name="T16" fmla="*/ 0 w 91"/>
              <a:gd name="T17" fmla="*/ 2147483647 h 70"/>
              <a:gd name="T18" fmla="*/ 0 w 91"/>
              <a:gd name="T19" fmla="*/ 2147483647 h 70"/>
              <a:gd name="T20" fmla="*/ 2147483647 w 91"/>
              <a:gd name="T21" fmla="*/ 2147483647 h 70"/>
              <a:gd name="T22" fmla="*/ 2147483647 w 91"/>
              <a:gd name="T23" fmla="*/ 2147483647 h 70"/>
              <a:gd name="T24" fmla="*/ 2147483647 w 91"/>
              <a:gd name="T25" fmla="*/ 2147483647 h 70"/>
              <a:gd name="T26" fmla="*/ 2147483647 w 91"/>
              <a:gd name="T27" fmla="*/ 2147483647 h 70"/>
              <a:gd name="T28" fmla="*/ 2147483647 w 91"/>
              <a:gd name="T29" fmla="*/ 2147483647 h 70"/>
              <a:gd name="T30" fmla="*/ 2147483647 w 91"/>
              <a:gd name="T31" fmla="*/ 2147483647 h 70"/>
              <a:gd name="T32" fmla="*/ 2147483647 w 91"/>
              <a:gd name="T33" fmla="*/ 2147483647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70"/>
              <a:gd name="T53" fmla="*/ 91 w 91"/>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70">
                <a:moveTo>
                  <a:pt x="91" y="35"/>
                </a:moveTo>
                <a:lnTo>
                  <a:pt x="91" y="17"/>
                </a:lnTo>
                <a:lnTo>
                  <a:pt x="80" y="9"/>
                </a:lnTo>
                <a:lnTo>
                  <a:pt x="68" y="0"/>
                </a:lnTo>
                <a:lnTo>
                  <a:pt x="45" y="0"/>
                </a:lnTo>
                <a:lnTo>
                  <a:pt x="23" y="0"/>
                </a:lnTo>
                <a:lnTo>
                  <a:pt x="11" y="9"/>
                </a:lnTo>
                <a:lnTo>
                  <a:pt x="0" y="17"/>
                </a:lnTo>
                <a:lnTo>
                  <a:pt x="0" y="35"/>
                </a:lnTo>
                <a:lnTo>
                  <a:pt x="0" y="53"/>
                </a:lnTo>
                <a:lnTo>
                  <a:pt x="11" y="62"/>
                </a:lnTo>
                <a:lnTo>
                  <a:pt x="23" y="70"/>
                </a:lnTo>
                <a:lnTo>
                  <a:pt x="45" y="70"/>
                </a:lnTo>
                <a:lnTo>
                  <a:pt x="68" y="70"/>
                </a:lnTo>
                <a:lnTo>
                  <a:pt x="80" y="62"/>
                </a:lnTo>
                <a:lnTo>
                  <a:pt x="91" y="53"/>
                </a:lnTo>
                <a:lnTo>
                  <a:pt x="91" y="35"/>
                </a:lnTo>
              </a:path>
            </a:pathLst>
          </a:custGeom>
          <a:noFill/>
          <a:ln w="174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72" name="Freeform 76"/>
          <p:cNvSpPr>
            <a:spLocks/>
          </p:cNvSpPr>
          <p:nvPr/>
        </p:nvSpPr>
        <p:spPr bwMode="auto">
          <a:xfrm>
            <a:off x="2778125" y="5019675"/>
            <a:ext cx="144463" cy="111125"/>
          </a:xfrm>
          <a:custGeom>
            <a:avLst/>
            <a:gdLst>
              <a:gd name="T0" fmla="*/ 2147483647 w 91"/>
              <a:gd name="T1" fmla="*/ 2147483647 h 70"/>
              <a:gd name="T2" fmla="*/ 2147483647 w 91"/>
              <a:gd name="T3" fmla="*/ 2147483647 h 70"/>
              <a:gd name="T4" fmla="*/ 2147483647 w 91"/>
              <a:gd name="T5" fmla="*/ 2147483647 h 70"/>
              <a:gd name="T6" fmla="*/ 2147483647 w 91"/>
              <a:gd name="T7" fmla="*/ 0 h 70"/>
              <a:gd name="T8" fmla="*/ 2147483647 w 91"/>
              <a:gd name="T9" fmla="*/ 0 h 70"/>
              <a:gd name="T10" fmla="*/ 2147483647 w 91"/>
              <a:gd name="T11" fmla="*/ 0 h 70"/>
              <a:gd name="T12" fmla="*/ 2147483647 w 91"/>
              <a:gd name="T13" fmla="*/ 2147483647 h 70"/>
              <a:gd name="T14" fmla="*/ 0 w 91"/>
              <a:gd name="T15" fmla="*/ 2147483647 h 70"/>
              <a:gd name="T16" fmla="*/ 0 w 91"/>
              <a:gd name="T17" fmla="*/ 2147483647 h 70"/>
              <a:gd name="T18" fmla="*/ 0 w 91"/>
              <a:gd name="T19" fmla="*/ 2147483647 h 70"/>
              <a:gd name="T20" fmla="*/ 2147483647 w 91"/>
              <a:gd name="T21" fmla="*/ 2147483647 h 70"/>
              <a:gd name="T22" fmla="*/ 2147483647 w 91"/>
              <a:gd name="T23" fmla="*/ 2147483647 h 70"/>
              <a:gd name="T24" fmla="*/ 2147483647 w 91"/>
              <a:gd name="T25" fmla="*/ 2147483647 h 70"/>
              <a:gd name="T26" fmla="*/ 2147483647 w 91"/>
              <a:gd name="T27" fmla="*/ 2147483647 h 70"/>
              <a:gd name="T28" fmla="*/ 2147483647 w 91"/>
              <a:gd name="T29" fmla="*/ 2147483647 h 70"/>
              <a:gd name="T30" fmla="*/ 2147483647 w 91"/>
              <a:gd name="T31" fmla="*/ 2147483647 h 70"/>
              <a:gd name="T32" fmla="*/ 2147483647 w 91"/>
              <a:gd name="T33" fmla="*/ 2147483647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70"/>
              <a:gd name="T53" fmla="*/ 91 w 91"/>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70">
                <a:moveTo>
                  <a:pt x="91" y="35"/>
                </a:moveTo>
                <a:lnTo>
                  <a:pt x="91" y="17"/>
                </a:lnTo>
                <a:lnTo>
                  <a:pt x="80" y="8"/>
                </a:lnTo>
                <a:lnTo>
                  <a:pt x="68" y="0"/>
                </a:lnTo>
                <a:lnTo>
                  <a:pt x="45" y="0"/>
                </a:lnTo>
                <a:lnTo>
                  <a:pt x="23" y="0"/>
                </a:lnTo>
                <a:lnTo>
                  <a:pt x="11" y="8"/>
                </a:lnTo>
                <a:lnTo>
                  <a:pt x="0" y="17"/>
                </a:lnTo>
                <a:lnTo>
                  <a:pt x="0" y="35"/>
                </a:lnTo>
                <a:lnTo>
                  <a:pt x="0" y="53"/>
                </a:lnTo>
                <a:lnTo>
                  <a:pt x="11" y="61"/>
                </a:lnTo>
                <a:lnTo>
                  <a:pt x="23" y="70"/>
                </a:lnTo>
                <a:lnTo>
                  <a:pt x="45" y="70"/>
                </a:lnTo>
                <a:lnTo>
                  <a:pt x="68" y="70"/>
                </a:lnTo>
                <a:lnTo>
                  <a:pt x="80" y="61"/>
                </a:lnTo>
                <a:lnTo>
                  <a:pt x="91" y="53"/>
                </a:lnTo>
                <a:lnTo>
                  <a:pt x="91" y="35"/>
                </a:lnTo>
              </a:path>
            </a:pathLst>
          </a:custGeom>
          <a:noFill/>
          <a:ln w="174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73" name="Rectangle 77"/>
          <p:cNvSpPr>
            <a:spLocks noChangeArrowheads="1"/>
          </p:cNvSpPr>
          <p:nvPr/>
        </p:nvSpPr>
        <p:spPr bwMode="auto">
          <a:xfrm>
            <a:off x="7383463" y="4779963"/>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900"/>
              <a:t>68</a:t>
            </a:r>
            <a:endParaRPr lang="en-GB"/>
          </a:p>
        </p:txBody>
      </p:sp>
      <p:grpSp>
        <p:nvGrpSpPr>
          <p:cNvPr id="39974" name="Group 78"/>
          <p:cNvGrpSpPr>
            <a:grpSpLocks/>
          </p:cNvGrpSpPr>
          <p:nvPr/>
        </p:nvGrpSpPr>
        <p:grpSpPr bwMode="auto">
          <a:xfrm>
            <a:off x="7192963" y="1992313"/>
            <a:ext cx="146050" cy="392112"/>
            <a:chOff x="4531" y="1255"/>
            <a:chExt cx="92" cy="247"/>
          </a:xfrm>
        </p:grpSpPr>
        <p:sp>
          <p:nvSpPr>
            <p:cNvPr id="39985" name="Freeform 79"/>
            <p:cNvSpPr>
              <a:spLocks/>
            </p:cNvSpPr>
            <p:nvPr/>
          </p:nvSpPr>
          <p:spPr bwMode="auto">
            <a:xfrm>
              <a:off x="4531" y="1432"/>
              <a:ext cx="92" cy="70"/>
            </a:xfrm>
            <a:custGeom>
              <a:avLst/>
              <a:gdLst>
                <a:gd name="T0" fmla="*/ 92 w 92"/>
                <a:gd name="T1" fmla="*/ 35 h 70"/>
                <a:gd name="T2" fmla="*/ 92 w 92"/>
                <a:gd name="T3" fmla="*/ 17 h 70"/>
                <a:gd name="T4" fmla="*/ 80 w 92"/>
                <a:gd name="T5" fmla="*/ 9 h 70"/>
                <a:gd name="T6" fmla="*/ 69 w 92"/>
                <a:gd name="T7" fmla="*/ 0 h 70"/>
                <a:gd name="T8" fmla="*/ 46 w 92"/>
                <a:gd name="T9" fmla="*/ 0 h 70"/>
                <a:gd name="T10" fmla="*/ 23 w 92"/>
                <a:gd name="T11" fmla="*/ 0 h 70"/>
                <a:gd name="T12" fmla="*/ 12 w 92"/>
                <a:gd name="T13" fmla="*/ 9 h 70"/>
                <a:gd name="T14" fmla="*/ 0 w 92"/>
                <a:gd name="T15" fmla="*/ 17 h 70"/>
                <a:gd name="T16" fmla="*/ 0 w 92"/>
                <a:gd name="T17" fmla="*/ 35 h 70"/>
                <a:gd name="T18" fmla="*/ 0 w 92"/>
                <a:gd name="T19" fmla="*/ 53 h 70"/>
                <a:gd name="T20" fmla="*/ 12 w 92"/>
                <a:gd name="T21" fmla="*/ 62 h 70"/>
                <a:gd name="T22" fmla="*/ 23 w 92"/>
                <a:gd name="T23" fmla="*/ 70 h 70"/>
                <a:gd name="T24" fmla="*/ 46 w 92"/>
                <a:gd name="T25" fmla="*/ 70 h 70"/>
                <a:gd name="T26" fmla="*/ 69 w 92"/>
                <a:gd name="T27" fmla="*/ 70 h 70"/>
                <a:gd name="T28" fmla="*/ 80 w 92"/>
                <a:gd name="T29" fmla="*/ 62 h 70"/>
                <a:gd name="T30" fmla="*/ 92 w 92"/>
                <a:gd name="T31" fmla="*/ 53 h 70"/>
                <a:gd name="T32" fmla="*/ 92 w 92"/>
                <a:gd name="T33" fmla="*/ 35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70"/>
                <a:gd name="T53" fmla="*/ 92 w 92"/>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70">
                  <a:moveTo>
                    <a:pt x="92" y="35"/>
                  </a:moveTo>
                  <a:lnTo>
                    <a:pt x="92" y="17"/>
                  </a:lnTo>
                  <a:lnTo>
                    <a:pt x="80" y="9"/>
                  </a:lnTo>
                  <a:lnTo>
                    <a:pt x="69" y="0"/>
                  </a:lnTo>
                  <a:lnTo>
                    <a:pt x="46" y="0"/>
                  </a:lnTo>
                  <a:lnTo>
                    <a:pt x="23" y="0"/>
                  </a:lnTo>
                  <a:lnTo>
                    <a:pt x="12" y="9"/>
                  </a:lnTo>
                  <a:lnTo>
                    <a:pt x="0" y="17"/>
                  </a:lnTo>
                  <a:lnTo>
                    <a:pt x="0" y="35"/>
                  </a:lnTo>
                  <a:lnTo>
                    <a:pt x="0" y="53"/>
                  </a:lnTo>
                  <a:lnTo>
                    <a:pt x="12" y="62"/>
                  </a:lnTo>
                  <a:lnTo>
                    <a:pt x="23" y="70"/>
                  </a:lnTo>
                  <a:lnTo>
                    <a:pt x="46" y="70"/>
                  </a:lnTo>
                  <a:lnTo>
                    <a:pt x="69" y="70"/>
                  </a:lnTo>
                  <a:lnTo>
                    <a:pt x="80" y="62"/>
                  </a:lnTo>
                  <a:lnTo>
                    <a:pt x="92" y="53"/>
                  </a:lnTo>
                  <a:lnTo>
                    <a:pt x="92" y="35"/>
                  </a:lnTo>
                </a:path>
              </a:pathLst>
            </a:custGeom>
            <a:noFill/>
            <a:ln w="174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86" name="Freeform 80"/>
            <p:cNvSpPr>
              <a:spLocks/>
            </p:cNvSpPr>
            <p:nvPr/>
          </p:nvSpPr>
          <p:spPr bwMode="auto">
            <a:xfrm>
              <a:off x="4531" y="1335"/>
              <a:ext cx="92" cy="70"/>
            </a:xfrm>
            <a:custGeom>
              <a:avLst/>
              <a:gdLst>
                <a:gd name="T0" fmla="*/ 92 w 92"/>
                <a:gd name="T1" fmla="*/ 35 h 70"/>
                <a:gd name="T2" fmla="*/ 92 w 92"/>
                <a:gd name="T3" fmla="*/ 17 h 70"/>
                <a:gd name="T4" fmla="*/ 80 w 92"/>
                <a:gd name="T5" fmla="*/ 9 h 70"/>
                <a:gd name="T6" fmla="*/ 69 w 92"/>
                <a:gd name="T7" fmla="*/ 0 h 70"/>
                <a:gd name="T8" fmla="*/ 46 w 92"/>
                <a:gd name="T9" fmla="*/ 0 h 70"/>
                <a:gd name="T10" fmla="*/ 23 w 92"/>
                <a:gd name="T11" fmla="*/ 0 h 70"/>
                <a:gd name="T12" fmla="*/ 12 w 92"/>
                <a:gd name="T13" fmla="*/ 9 h 70"/>
                <a:gd name="T14" fmla="*/ 0 w 92"/>
                <a:gd name="T15" fmla="*/ 17 h 70"/>
                <a:gd name="T16" fmla="*/ 0 w 92"/>
                <a:gd name="T17" fmla="*/ 35 h 70"/>
                <a:gd name="T18" fmla="*/ 0 w 92"/>
                <a:gd name="T19" fmla="*/ 53 h 70"/>
                <a:gd name="T20" fmla="*/ 12 w 92"/>
                <a:gd name="T21" fmla="*/ 62 h 70"/>
                <a:gd name="T22" fmla="*/ 23 w 92"/>
                <a:gd name="T23" fmla="*/ 70 h 70"/>
                <a:gd name="T24" fmla="*/ 46 w 92"/>
                <a:gd name="T25" fmla="*/ 70 h 70"/>
                <a:gd name="T26" fmla="*/ 69 w 92"/>
                <a:gd name="T27" fmla="*/ 70 h 70"/>
                <a:gd name="T28" fmla="*/ 80 w 92"/>
                <a:gd name="T29" fmla="*/ 62 h 70"/>
                <a:gd name="T30" fmla="*/ 92 w 92"/>
                <a:gd name="T31" fmla="*/ 53 h 70"/>
                <a:gd name="T32" fmla="*/ 92 w 92"/>
                <a:gd name="T33" fmla="*/ 35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70"/>
                <a:gd name="T53" fmla="*/ 92 w 92"/>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70">
                  <a:moveTo>
                    <a:pt x="92" y="35"/>
                  </a:moveTo>
                  <a:lnTo>
                    <a:pt x="92" y="17"/>
                  </a:lnTo>
                  <a:lnTo>
                    <a:pt x="80" y="9"/>
                  </a:lnTo>
                  <a:lnTo>
                    <a:pt x="69" y="0"/>
                  </a:lnTo>
                  <a:lnTo>
                    <a:pt x="46" y="0"/>
                  </a:lnTo>
                  <a:lnTo>
                    <a:pt x="23" y="0"/>
                  </a:lnTo>
                  <a:lnTo>
                    <a:pt x="12" y="9"/>
                  </a:lnTo>
                  <a:lnTo>
                    <a:pt x="0" y="17"/>
                  </a:lnTo>
                  <a:lnTo>
                    <a:pt x="0" y="35"/>
                  </a:lnTo>
                  <a:lnTo>
                    <a:pt x="0" y="53"/>
                  </a:lnTo>
                  <a:lnTo>
                    <a:pt x="12" y="62"/>
                  </a:lnTo>
                  <a:lnTo>
                    <a:pt x="23" y="70"/>
                  </a:lnTo>
                  <a:lnTo>
                    <a:pt x="46" y="70"/>
                  </a:lnTo>
                  <a:lnTo>
                    <a:pt x="69" y="70"/>
                  </a:lnTo>
                  <a:lnTo>
                    <a:pt x="80" y="62"/>
                  </a:lnTo>
                  <a:lnTo>
                    <a:pt x="92" y="53"/>
                  </a:lnTo>
                  <a:lnTo>
                    <a:pt x="92" y="35"/>
                  </a:lnTo>
                </a:path>
              </a:pathLst>
            </a:custGeom>
            <a:noFill/>
            <a:ln w="174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87" name="Freeform 81"/>
            <p:cNvSpPr>
              <a:spLocks/>
            </p:cNvSpPr>
            <p:nvPr/>
          </p:nvSpPr>
          <p:spPr bwMode="auto">
            <a:xfrm>
              <a:off x="4531" y="1255"/>
              <a:ext cx="92" cy="71"/>
            </a:xfrm>
            <a:custGeom>
              <a:avLst/>
              <a:gdLst>
                <a:gd name="T0" fmla="*/ 92 w 92"/>
                <a:gd name="T1" fmla="*/ 36 h 71"/>
                <a:gd name="T2" fmla="*/ 92 w 92"/>
                <a:gd name="T3" fmla="*/ 18 h 71"/>
                <a:gd name="T4" fmla="*/ 80 w 92"/>
                <a:gd name="T5" fmla="*/ 9 h 71"/>
                <a:gd name="T6" fmla="*/ 69 w 92"/>
                <a:gd name="T7" fmla="*/ 0 h 71"/>
                <a:gd name="T8" fmla="*/ 46 w 92"/>
                <a:gd name="T9" fmla="*/ 0 h 71"/>
                <a:gd name="T10" fmla="*/ 23 w 92"/>
                <a:gd name="T11" fmla="*/ 0 h 71"/>
                <a:gd name="T12" fmla="*/ 12 w 92"/>
                <a:gd name="T13" fmla="*/ 9 h 71"/>
                <a:gd name="T14" fmla="*/ 0 w 92"/>
                <a:gd name="T15" fmla="*/ 18 h 71"/>
                <a:gd name="T16" fmla="*/ 0 w 92"/>
                <a:gd name="T17" fmla="*/ 36 h 71"/>
                <a:gd name="T18" fmla="*/ 0 w 92"/>
                <a:gd name="T19" fmla="*/ 53 h 71"/>
                <a:gd name="T20" fmla="*/ 12 w 92"/>
                <a:gd name="T21" fmla="*/ 62 h 71"/>
                <a:gd name="T22" fmla="*/ 23 w 92"/>
                <a:gd name="T23" fmla="*/ 71 h 71"/>
                <a:gd name="T24" fmla="*/ 46 w 92"/>
                <a:gd name="T25" fmla="*/ 71 h 71"/>
                <a:gd name="T26" fmla="*/ 69 w 92"/>
                <a:gd name="T27" fmla="*/ 71 h 71"/>
                <a:gd name="T28" fmla="*/ 80 w 92"/>
                <a:gd name="T29" fmla="*/ 62 h 71"/>
                <a:gd name="T30" fmla="*/ 92 w 92"/>
                <a:gd name="T31" fmla="*/ 53 h 71"/>
                <a:gd name="T32" fmla="*/ 92 w 92"/>
                <a:gd name="T33" fmla="*/ 36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71"/>
                <a:gd name="T53" fmla="*/ 92 w 9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71">
                  <a:moveTo>
                    <a:pt x="92" y="36"/>
                  </a:moveTo>
                  <a:lnTo>
                    <a:pt x="92" y="18"/>
                  </a:lnTo>
                  <a:lnTo>
                    <a:pt x="80" y="9"/>
                  </a:lnTo>
                  <a:lnTo>
                    <a:pt x="69" y="0"/>
                  </a:lnTo>
                  <a:lnTo>
                    <a:pt x="46" y="0"/>
                  </a:lnTo>
                  <a:lnTo>
                    <a:pt x="23" y="0"/>
                  </a:lnTo>
                  <a:lnTo>
                    <a:pt x="12" y="9"/>
                  </a:lnTo>
                  <a:lnTo>
                    <a:pt x="0" y="18"/>
                  </a:lnTo>
                  <a:lnTo>
                    <a:pt x="0" y="36"/>
                  </a:lnTo>
                  <a:lnTo>
                    <a:pt x="0" y="53"/>
                  </a:lnTo>
                  <a:lnTo>
                    <a:pt x="12" y="62"/>
                  </a:lnTo>
                  <a:lnTo>
                    <a:pt x="23" y="71"/>
                  </a:lnTo>
                  <a:lnTo>
                    <a:pt x="46" y="71"/>
                  </a:lnTo>
                  <a:lnTo>
                    <a:pt x="69" y="71"/>
                  </a:lnTo>
                  <a:lnTo>
                    <a:pt x="80" y="62"/>
                  </a:lnTo>
                  <a:lnTo>
                    <a:pt x="92" y="53"/>
                  </a:lnTo>
                  <a:lnTo>
                    <a:pt x="92" y="36"/>
                  </a:lnTo>
                </a:path>
              </a:pathLst>
            </a:custGeom>
            <a:noFill/>
            <a:ln w="174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9975" name="Rectangle 82"/>
          <p:cNvSpPr>
            <a:spLocks noChangeArrowheads="1"/>
          </p:cNvSpPr>
          <p:nvPr/>
        </p:nvSpPr>
        <p:spPr bwMode="auto">
          <a:xfrm>
            <a:off x="7383463" y="2243138"/>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sz="900"/>
              <a:t>36</a:t>
            </a:r>
            <a:endParaRPr lang="en-GB"/>
          </a:p>
        </p:txBody>
      </p:sp>
      <p:sp>
        <p:nvSpPr>
          <p:cNvPr id="39976" name="Rectangle 83"/>
          <p:cNvSpPr>
            <a:spLocks noChangeArrowheads="1"/>
          </p:cNvSpPr>
          <p:nvPr/>
        </p:nvSpPr>
        <p:spPr bwMode="auto">
          <a:xfrm>
            <a:off x="7383463" y="2103438"/>
            <a:ext cx="190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sz="900"/>
              <a:t>121</a:t>
            </a:r>
            <a:endParaRPr lang="en-GB"/>
          </a:p>
        </p:txBody>
      </p:sp>
      <p:sp>
        <p:nvSpPr>
          <p:cNvPr id="39977" name="Rectangle 84"/>
          <p:cNvSpPr>
            <a:spLocks noChangeArrowheads="1"/>
          </p:cNvSpPr>
          <p:nvPr/>
        </p:nvSpPr>
        <p:spPr bwMode="auto">
          <a:xfrm>
            <a:off x="7383463" y="1978025"/>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sz="900"/>
              <a:t>30</a:t>
            </a:r>
            <a:endParaRPr lang="en-GB"/>
          </a:p>
        </p:txBody>
      </p:sp>
      <p:sp>
        <p:nvSpPr>
          <p:cNvPr id="39978" name="Rectangle 85"/>
          <p:cNvSpPr>
            <a:spLocks noChangeArrowheads="1"/>
          </p:cNvSpPr>
          <p:nvPr/>
        </p:nvSpPr>
        <p:spPr bwMode="auto">
          <a:xfrm>
            <a:off x="5899150" y="3154363"/>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900"/>
              <a:t>52</a:t>
            </a:r>
            <a:endParaRPr lang="en-GB"/>
          </a:p>
        </p:txBody>
      </p:sp>
      <p:sp>
        <p:nvSpPr>
          <p:cNvPr id="39979" name="Rectangle 86"/>
          <p:cNvSpPr>
            <a:spLocks noChangeArrowheads="1"/>
          </p:cNvSpPr>
          <p:nvPr/>
        </p:nvSpPr>
        <p:spPr bwMode="auto">
          <a:xfrm>
            <a:off x="2951163" y="4957763"/>
            <a:ext cx="190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900"/>
              <a:t>159</a:t>
            </a:r>
            <a:endParaRPr lang="en-GB"/>
          </a:p>
        </p:txBody>
      </p:sp>
      <p:sp>
        <p:nvSpPr>
          <p:cNvPr id="39980" name="Rectangle 87"/>
          <p:cNvSpPr>
            <a:spLocks noChangeArrowheads="1"/>
          </p:cNvSpPr>
          <p:nvPr/>
        </p:nvSpPr>
        <p:spPr bwMode="auto">
          <a:xfrm>
            <a:off x="2951163" y="5033963"/>
            <a:ext cx="190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900"/>
              <a:t>149</a:t>
            </a:r>
            <a:endParaRPr lang="en-GB"/>
          </a:p>
        </p:txBody>
      </p:sp>
      <p:sp>
        <p:nvSpPr>
          <p:cNvPr id="39981" name="Rectangle 88"/>
          <p:cNvSpPr>
            <a:spLocks noChangeArrowheads="1"/>
          </p:cNvSpPr>
          <p:nvPr/>
        </p:nvSpPr>
        <p:spPr bwMode="auto">
          <a:xfrm>
            <a:off x="2951163" y="4881563"/>
            <a:ext cx="190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900"/>
              <a:t>134</a:t>
            </a:r>
            <a:endParaRPr lang="en-GB"/>
          </a:p>
        </p:txBody>
      </p:sp>
      <p:sp>
        <p:nvSpPr>
          <p:cNvPr id="39982" name="Rectangle 89"/>
          <p:cNvSpPr>
            <a:spLocks noChangeArrowheads="1"/>
          </p:cNvSpPr>
          <p:nvPr/>
        </p:nvSpPr>
        <p:spPr bwMode="auto">
          <a:xfrm>
            <a:off x="2951163" y="5110163"/>
            <a:ext cx="190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900"/>
              <a:t>158</a:t>
            </a:r>
            <a:endParaRPr lang="en-GB"/>
          </a:p>
        </p:txBody>
      </p:sp>
      <p:sp>
        <p:nvSpPr>
          <p:cNvPr id="39983" name="Text Box 90"/>
          <p:cNvSpPr txBox="1">
            <a:spLocks noChangeArrowheads="1"/>
          </p:cNvSpPr>
          <p:nvPr/>
        </p:nvSpPr>
        <p:spPr bwMode="auto">
          <a:xfrm>
            <a:off x="4932363" y="6553200"/>
            <a:ext cx="421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sz="1400" b="1">
                <a:solidFill>
                  <a:srgbClr val="02FC61"/>
                </a:solidFill>
              </a:rPr>
              <a:t>Terpos et al. Blood 2003;102:1064</a:t>
            </a:r>
            <a:r>
              <a:rPr lang="en-GB" sz="1400" b="1">
                <a:solidFill>
                  <a:srgbClr val="02FC61"/>
                </a:solidFill>
                <a:cs typeface="Arial" pitchFamily="34" charset="0"/>
              </a:rPr>
              <a:t>-</a:t>
            </a:r>
            <a:r>
              <a:rPr lang="en-GB" sz="1400" b="1">
                <a:solidFill>
                  <a:srgbClr val="02FC61"/>
                </a:solidFill>
              </a:rPr>
              <a:t>9</a:t>
            </a:r>
          </a:p>
        </p:txBody>
      </p:sp>
      <p:sp>
        <p:nvSpPr>
          <p:cNvPr id="39984" name="Text Box 91"/>
          <p:cNvSpPr txBox="1">
            <a:spLocks noChangeArrowheads="1"/>
          </p:cNvSpPr>
          <p:nvPr/>
        </p:nvSpPr>
        <p:spPr bwMode="auto">
          <a:xfrm>
            <a:off x="1689100" y="1789113"/>
            <a:ext cx="947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i="1"/>
              <a:t>P</a:t>
            </a:r>
            <a:r>
              <a:rPr lang="en-GB" sz="1400"/>
              <a:t>&lt;0.0001</a:t>
            </a: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5750" y="260350"/>
            <a:ext cx="8358188" cy="1066800"/>
          </a:xfrm>
        </p:spPr>
        <p:txBody>
          <a:bodyPr/>
          <a:lstStyle/>
          <a:p>
            <a:pPr algn="l"/>
            <a:r>
              <a:rPr lang="en-US" sz="2800" smtClean="0">
                <a:solidFill>
                  <a:srgbClr val="FF9900"/>
                </a:solidFill>
              </a:rPr>
              <a:t>Prognostic Value of </a:t>
            </a:r>
            <a:r>
              <a:rPr lang="en-GB" sz="2800" smtClean="0">
                <a:solidFill>
                  <a:srgbClr val="FF9900"/>
                </a:solidFill>
              </a:rPr>
              <a:t>sRANKL/OPG in MM</a:t>
            </a:r>
            <a:endParaRPr lang="el-GR" sz="2800" smtClean="0">
              <a:solidFill>
                <a:srgbClr val="FF9900"/>
              </a:solidFill>
            </a:endParaRPr>
          </a:p>
        </p:txBody>
      </p:sp>
      <p:grpSp>
        <p:nvGrpSpPr>
          <p:cNvPr id="40963" name="Group 3"/>
          <p:cNvGrpSpPr>
            <a:grpSpLocks/>
          </p:cNvGrpSpPr>
          <p:nvPr/>
        </p:nvGrpSpPr>
        <p:grpSpPr bwMode="auto">
          <a:xfrm>
            <a:off x="684213" y="1773238"/>
            <a:ext cx="7967662" cy="4494212"/>
            <a:chOff x="446" y="950"/>
            <a:chExt cx="5019" cy="2831"/>
          </a:xfrm>
        </p:grpSpPr>
        <p:sp>
          <p:nvSpPr>
            <p:cNvPr id="40965" name="Freeform 4"/>
            <p:cNvSpPr>
              <a:spLocks/>
            </p:cNvSpPr>
            <p:nvPr/>
          </p:nvSpPr>
          <p:spPr bwMode="auto">
            <a:xfrm>
              <a:off x="1078" y="1186"/>
              <a:ext cx="3800" cy="1386"/>
            </a:xfrm>
            <a:custGeom>
              <a:avLst/>
              <a:gdLst>
                <a:gd name="T0" fmla="*/ 3800 w 3800"/>
                <a:gd name="T1" fmla="*/ 1386 h 1386"/>
                <a:gd name="T2" fmla="*/ 3674 w 3800"/>
                <a:gd name="T3" fmla="*/ 1386 h 1386"/>
                <a:gd name="T4" fmla="*/ 3658 w 3800"/>
                <a:gd name="T5" fmla="*/ 1000 h 1386"/>
                <a:gd name="T6" fmla="*/ 3640 w 3800"/>
                <a:gd name="T7" fmla="*/ 998 h 1386"/>
                <a:gd name="T8" fmla="*/ 3638 w 3800"/>
                <a:gd name="T9" fmla="*/ 868 h 1386"/>
                <a:gd name="T10" fmla="*/ 3292 w 3800"/>
                <a:gd name="T11" fmla="*/ 868 h 1386"/>
                <a:gd name="T12" fmla="*/ 3292 w 3800"/>
                <a:gd name="T13" fmla="*/ 798 h 1386"/>
                <a:gd name="T14" fmla="*/ 3148 w 3800"/>
                <a:gd name="T15" fmla="*/ 792 h 1386"/>
                <a:gd name="T16" fmla="*/ 3150 w 3800"/>
                <a:gd name="T17" fmla="*/ 738 h 1386"/>
                <a:gd name="T18" fmla="*/ 3006 w 3800"/>
                <a:gd name="T19" fmla="*/ 736 h 1386"/>
                <a:gd name="T20" fmla="*/ 3002 w 3800"/>
                <a:gd name="T21" fmla="*/ 686 h 1386"/>
                <a:gd name="T22" fmla="*/ 2932 w 3800"/>
                <a:gd name="T23" fmla="*/ 684 h 1386"/>
                <a:gd name="T24" fmla="*/ 2932 w 3800"/>
                <a:gd name="T25" fmla="*/ 634 h 1386"/>
                <a:gd name="T26" fmla="*/ 2576 w 3800"/>
                <a:gd name="T27" fmla="*/ 630 h 1386"/>
                <a:gd name="T28" fmla="*/ 2578 w 3800"/>
                <a:gd name="T29" fmla="*/ 594 h 1386"/>
                <a:gd name="T30" fmla="*/ 2538 w 3800"/>
                <a:gd name="T31" fmla="*/ 594 h 1386"/>
                <a:gd name="T32" fmla="*/ 2538 w 3800"/>
                <a:gd name="T33" fmla="*/ 558 h 1386"/>
                <a:gd name="T34" fmla="*/ 2492 w 3800"/>
                <a:gd name="T35" fmla="*/ 556 h 1386"/>
                <a:gd name="T36" fmla="*/ 2492 w 3800"/>
                <a:gd name="T37" fmla="*/ 514 h 1386"/>
                <a:gd name="T38" fmla="*/ 2232 w 3800"/>
                <a:gd name="T39" fmla="*/ 512 h 1386"/>
                <a:gd name="T40" fmla="*/ 2232 w 3800"/>
                <a:gd name="T41" fmla="*/ 468 h 1386"/>
                <a:gd name="T42" fmla="*/ 2148 w 3800"/>
                <a:gd name="T43" fmla="*/ 468 h 1386"/>
                <a:gd name="T44" fmla="*/ 2146 w 3800"/>
                <a:gd name="T45" fmla="*/ 434 h 1386"/>
                <a:gd name="T46" fmla="*/ 2070 w 3800"/>
                <a:gd name="T47" fmla="*/ 434 h 1386"/>
                <a:gd name="T48" fmla="*/ 2070 w 3800"/>
                <a:gd name="T49" fmla="*/ 392 h 1386"/>
                <a:gd name="T50" fmla="*/ 1906 w 3800"/>
                <a:gd name="T51" fmla="*/ 390 h 1386"/>
                <a:gd name="T52" fmla="*/ 1904 w 3800"/>
                <a:gd name="T53" fmla="*/ 354 h 1386"/>
                <a:gd name="T54" fmla="*/ 1854 w 3800"/>
                <a:gd name="T55" fmla="*/ 354 h 1386"/>
                <a:gd name="T56" fmla="*/ 1854 w 3800"/>
                <a:gd name="T57" fmla="*/ 314 h 1386"/>
                <a:gd name="T58" fmla="*/ 1730 w 3800"/>
                <a:gd name="T59" fmla="*/ 312 h 1386"/>
                <a:gd name="T60" fmla="*/ 1728 w 3800"/>
                <a:gd name="T61" fmla="*/ 274 h 1386"/>
                <a:gd name="T62" fmla="*/ 1598 w 3800"/>
                <a:gd name="T63" fmla="*/ 274 h 1386"/>
                <a:gd name="T64" fmla="*/ 1598 w 3800"/>
                <a:gd name="T65" fmla="*/ 236 h 1386"/>
                <a:gd name="T66" fmla="*/ 1354 w 3800"/>
                <a:gd name="T67" fmla="*/ 234 h 1386"/>
                <a:gd name="T68" fmla="*/ 1352 w 3800"/>
                <a:gd name="T69" fmla="*/ 196 h 1386"/>
                <a:gd name="T70" fmla="*/ 1268 w 3800"/>
                <a:gd name="T71" fmla="*/ 196 h 1386"/>
                <a:gd name="T72" fmla="*/ 1268 w 3800"/>
                <a:gd name="T73" fmla="*/ 160 h 1386"/>
                <a:gd name="T74" fmla="*/ 1076 w 3800"/>
                <a:gd name="T75" fmla="*/ 156 h 1386"/>
                <a:gd name="T76" fmla="*/ 1076 w 3800"/>
                <a:gd name="T77" fmla="*/ 122 h 1386"/>
                <a:gd name="T78" fmla="*/ 1032 w 3800"/>
                <a:gd name="T79" fmla="*/ 124 h 1386"/>
                <a:gd name="T80" fmla="*/ 1032 w 3800"/>
                <a:gd name="T81" fmla="*/ 84 h 1386"/>
                <a:gd name="T82" fmla="*/ 836 w 3800"/>
                <a:gd name="T83" fmla="*/ 84 h 1386"/>
                <a:gd name="T84" fmla="*/ 836 w 3800"/>
                <a:gd name="T85" fmla="*/ 48 h 1386"/>
                <a:gd name="T86" fmla="*/ 716 w 3800"/>
                <a:gd name="T87" fmla="*/ 42 h 1386"/>
                <a:gd name="T88" fmla="*/ 722 w 3800"/>
                <a:gd name="T89" fmla="*/ 8 h 1386"/>
                <a:gd name="T90" fmla="*/ 0 w 3800"/>
                <a:gd name="T91" fmla="*/ 0 h 13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00"/>
                <a:gd name="T139" fmla="*/ 0 h 1386"/>
                <a:gd name="T140" fmla="*/ 3800 w 3800"/>
                <a:gd name="T141" fmla="*/ 1386 h 13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00" h="1386">
                  <a:moveTo>
                    <a:pt x="3800" y="1386"/>
                  </a:moveTo>
                  <a:lnTo>
                    <a:pt x="3674" y="1386"/>
                  </a:lnTo>
                  <a:lnTo>
                    <a:pt x="3658" y="1000"/>
                  </a:lnTo>
                  <a:lnTo>
                    <a:pt x="3640" y="998"/>
                  </a:lnTo>
                  <a:lnTo>
                    <a:pt x="3638" y="868"/>
                  </a:lnTo>
                  <a:lnTo>
                    <a:pt x="3292" y="868"/>
                  </a:lnTo>
                  <a:lnTo>
                    <a:pt x="3292" y="798"/>
                  </a:lnTo>
                  <a:lnTo>
                    <a:pt x="3148" y="792"/>
                  </a:lnTo>
                  <a:lnTo>
                    <a:pt x="3150" y="738"/>
                  </a:lnTo>
                  <a:lnTo>
                    <a:pt x="3006" y="736"/>
                  </a:lnTo>
                  <a:lnTo>
                    <a:pt x="3002" y="686"/>
                  </a:lnTo>
                  <a:lnTo>
                    <a:pt x="2932" y="684"/>
                  </a:lnTo>
                  <a:lnTo>
                    <a:pt x="2932" y="634"/>
                  </a:lnTo>
                  <a:lnTo>
                    <a:pt x="2576" y="630"/>
                  </a:lnTo>
                  <a:lnTo>
                    <a:pt x="2578" y="594"/>
                  </a:lnTo>
                  <a:lnTo>
                    <a:pt x="2538" y="594"/>
                  </a:lnTo>
                  <a:lnTo>
                    <a:pt x="2538" y="558"/>
                  </a:lnTo>
                  <a:lnTo>
                    <a:pt x="2492" y="556"/>
                  </a:lnTo>
                  <a:lnTo>
                    <a:pt x="2492" y="514"/>
                  </a:lnTo>
                  <a:lnTo>
                    <a:pt x="2232" y="512"/>
                  </a:lnTo>
                  <a:lnTo>
                    <a:pt x="2232" y="468"/>
                  </a:lnTo>
                  <a:lnTo>
                    <a:pt x="2148" y="468"/>
                  </a:lnTo>
                  <a:lnTo>
                    <a:pt x="2146" y="434"/>
                  </a:lnTo>
                  <a:lnTo>
                    <a:pt x="2070" y="434"/>
                  </a:lnTo>
                  <a:lnTo>
                    <a:pt x="2070" y="392"/>
                  </a:lnTo>
                  <a:lnTo>
                    <a:pt x="1906" y="390"/>
                  </a:lnTo>
                  <a:lnTo>
                    <a:pt x="1904" y="354"/>
                  </a:lnTo>
                  <a:lnTo>
                    <a:pt x="1854" y="354"/>
                  </a:lnTo>
                  <a:lnTo>
                    <a:pt x="1854" y="314"/>
                  </a:lnTo>
                  <a:lnTo>
                    <a:pt x="1730" y="312"/>
                  </a:lnTo>
                  <a:lnTo>
                    <a:pt x="1728" y="274"/>
                  </a:lnTo>
                  <a:lnTo>
                    <a:pt x="1598" y="274"/>
                  </a:lnTo>
                  <a:lnTo>
                    <a:pt x="1598" y="236"/>
                  </a:lnTo>
                  <a:lnTo>
                    <a:pt x="1354" y="234"/>
                  </a:lnTo>
                  <a:lnTo>
                    <a:pt x="1352" y="196"/>
                  </a:lnTo>
                  <a:lnTo>
                    <a:pt x="1268" y="196"/>
                  </a:lnTo>
                  <a:lnTo>
                    <a:pt x="1268" y="160"/>
                  </a:lnTo>
                  <a:lnTo>
                    <a:pt x="1076" y="156"/>
                  </a:lnTo>
                  <a:lnTo>
                    <a:pt x="1076" y="122"/>
                  </a:lnTo>
                  <a:lnTo>
                    <a:pt x="1032" y="124"/>
                  </a:lnTo>
                  <a:lnTo>
                    <a:pt x="1032" y="84"/>
                  </a:lnTo>
                  <a:lnTo>
                    <a:pt x="836" y="84"/>
                  </a:lnTo>
                  <a:lnTo>
                    <a:pt x="836" y="48"/>
                  </a:lnTo>
                  <a:lnTo>
                    <a:pt x="716" y="42"/>
                  </a:lnTo>
                  <a:lnTo>
                    <a:pt x="722" y="8"/>
                  </a:lnTo>
                  <a:lnTo>
                    <a:pt x="0" y="0"/>
                  </a:lnTo>
                </a:path>
              </a:pathLst>
            </a:custGeom>
            <a:noFill/>
            <a:ln w="19050">
              <a:solidFill>
                <a:srgbClr val="66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66" name="Text Box 5"/>
            <p:cNvSpPr txBox="1">
              <a:spLocks noChangeArrowheads="1"/>
            </p:cNvSpPr>
            <p:nvPr/>
          </p:nvSpPr>
          <p:spPr bwMode="auto">
            <a:xfrm>
              <a:off x="2705" y="950"/>
              <a:ext cx="1853" cy="2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t>sRANKL/OPG &lt;1 (n=35)</a:t>
              </a:r>
            </a:p>
          </p:txBody>
        </p:sp>
        <p:sp>
          <p:nvSpPr>
            <p:cNvPr id="40967" name="Line 6"/>
            <p:cNvSpPr>
              <a:spLocks noChangeShapeType="1"/>
            </p:cNvSpPr>
            <p:nvPr/>
          </p:nvSpPr>
          <p:spPr bwMode="auto">
            <a:xfrm flipH="1" flipV="1">
              <a:off x="1034" y="1180"/>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7463" name="Text Box 7"/>
            <p:cNvSpPr txBox="1">
              <a:spLocks noChangeArrowheads="1"/>
            </p:cNvSpPr>
            <p:nvPr/>
          </p:nvSpPr>
          <p:spPr bwMode="auto">
            <a:xfrm>
              <a:off x="728" y="1060"/>
              <a:ext cx="314" cy="231"/>
            </a:xfrm>
            <a:prstGeom prst="rect">
              <a:avLst/>
            </a:prstGeom>
            <a:noFill/>
            <a:ln w="12700">
              <a:noFill/>
              <a:miter lim="800000"/>
              <a:headEnd/>
              <a:tailEnd/>
            </a:ln>
            <a:effectLst/>
          </p:spPr>
          <p:txBody>
            <a:bodyPr wrap="none">
              <a:spAutoFit/>
            </a:bodyPr>
            <a:lstStyle/>
            <a:p>
              <a:pPr algn="r">
                <a:defRPr/>
              </a:pPr>
              <a:r>
                <a:rPr lang="en-US">
                  <a:solidFill>
                    <a:srgbClr val="CCFFFF"/>
                  </a:solidFill>
                  <a:effectLst>
                    <a:outerShdw blurRad="38100" dist="38100" dir="2700000" algn="tl">
                      <a:srgbClr val="000000"/>
                    </a:outerShdw>
                  </a:effectLst>
                  <a:latin typeface="Arial Narrow" pitchFamily="34" charset="0"/>
                </a:rPr>
                <a:t>10</a:t>
              </a:r>
              <a:r>
                <a:rPr lang="el-GR">
                  <a:solidFill>
                    <a:srgbClr val="CCFFFF"/>
                  </a:solidFill>
                  <a:effectLst>
                    <a:outerShdw blurRad="38100" dist="38100" dir="2700000" algn="tl">
                      <a:srgbClr val="000000"/>
                    </a:outerShdw>
                  </a:effectLst>
                  <a:latin typeface="Arial Narrow" pitchFamily="34" charset="0"/>
                </a:rPr>
                <a:t>0</a:t>
              </a:r>
            </a:p>
          </p:txBody>
        </p:sp>
        <p:sp>
          <p:nvSpPr>
            <p:cNvPr id="40969" name="Line 8"/>
            <p:cNvSpPr>
              <a:spLocks noChangeShapeType="1"/>
            </p:cNvSpPr>
            <p:nvPr/>
          </p:nvSpPr>
          <p:spPr bwMode="auto">
            <a:xfrm>
              <a:off x="1075" y="1179"/>
              <a:ext cx="0" cy="2046"/>
            </a:xfrm>
            <a:prstGeom prst="line">
              <a:avLst/>
            </a:prstGeom>
            <a:noFill/>
            <a:ln w="1905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0" name="Line 9"/>
            <p:cNvSpPr>
              <a:spLocks noChangeShapeType="1"/>
            </p:cNvSpPr>
            <p:nvPr/>
          </p:nvSpPr>
          <p:spPr bwMode="auto">
            <a:xfrm flipH="1" flipV="1">
              <a:off x="1034" y="1588"/>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7466" name="Text Box 10"/>
            <p:cNvSpPr txBox="1">
              <a:spLocks noChangeArrowheads="1"/>
            </p:cNvSpPr>
            <p:nvPr/>
          </p:nvSpPr>
          <p:spPr bwMode="auto">
            <a:xfrm>
              <a:off x="794" y="1468"/>
              <a:ext cx="248" cy="231"/>
            </a:xfrm>
            <a:prstGeom prst="rect">
              <a:avLst/>
            </a:prstGeom>
            <a:noFill/>
            <a:ln w="12700">
              <a:noFill/>
              <a:miter lim="800000"/>
              <a:headEnd/>
              <a:tailEnd/>
            </a:ln>
            <a:effectLst/>
          </p:spPr>
          <p:txBody>
            <a:bodyPr wrap="none">
              <a:spAutoFit/>
            </a:bodyPr>
            <a:lstStyle/>
            <a:p>
              <a:pPr algn="r">
                <a:defRPr/>
              </a:pPr>
              <a:r>
                <a:rPr lang="en-US">
                  <a:solidFill>
                    <a:srgbClr val="CCFFFF"/>
                  </a:solidFill>
                  <a:effectLst>
                    <a:outerShdw blurRad="38100" dist="38100" dir="2700000" algn="tl">
                      <a:srgbClr val="000000"/>
                    </a:outerShdw>
                  </a:effectLst>
                  <a:latin typeface="Arial Narrow" pitchFamily="34" charset="0"/>
                </a:rPr>
                <a:t>8</a:t>
              </a:r>
              <a:r>
                <a:rPr lang="el-GR">
                  <a:solidFill>
                    <a:srgbClr val="CCFFFF"/>
                  </a:solidFill>
                  <a:effectLst>
                    <a:outerShdw blurRad="38100" dist="38100" dir="2700000" algn="tl">
                      <a:srgbClr val="000000"/>
                    </a:outerShdw>
                  </a:effectLst>
                  <a:latin typeface="Arial Narrow" pitchFamily="34" charset="0"/>
                </a:rPr>
                <a:t>0</a:t>
              </a:r>
            </a:p>
          </p:txBody>
        </p:sp>
        <p:sp>
          <p:nvSpPr>
            <p:cNvPr id="40972" name="Line 11"/>
            <p:cNvSpPr>
              <a:spLocks noChangeShapeType="1"/>
            </p:cNvSpPr>
            <p:nvPr/>
          </p:nvSpPr>
          <p:spPr bwMode="auto">
            <a:xfrm flipH="1" flipV="1">
              <a:off x="1034" y="1384"/>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3" name="Line 12"/>
            <p:cNvSpPr>
              <a:spLocks noChangeShapeType="1"/>
            </p:cNvSpPr>
            <p:nvPr/>
          </p:nvSpPr>
          <p:spPr bwMode="auto">
            <a:xfrm flipH="1" flipV="1">
              <a:off x="1034" y="1793"/>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4" name="Line 13"/>
            <p:cNvSpPr>
              <a:spLocks noChangeShapeType="1"/>
            </p:cNvSpPr>
            <p:nvPr/>
          </p:nvSpPr>
          <p:spPr bwMode="auto">
            <a:xfrm flipH="1" flipV="1">
              <a:off x="1034" y="1999"/>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7470" name="Text Box 14"/>
            <p:cNvSpPr txBox="1">
              <a:spLocks noChangeArrowheads="1"/>
            </p:cNvSpPr>
            <p:nvPr/>
          </p:nvSpPr>
          <p:spPr bwMode="auto">
            <a:xfrm>
              <a:off x="794" y="1879"/>
              <a:ext cx="248" cy="231"/>
            </a:xfrm>
            <a:prstGeom prst="rect">
              <a:avLst/>
            </a:prstGeom>
            <a:noFill/>
            <a:ln w="12700">
              <a:noFill/>
              <a:miter lim="800000"/>
              <a:headEnd/>
              <a:tailEnd/>
            </a:ln>
            <a:effectLst/>
          </p:spPr>
          <p:txBody>
            <a:bodyPr wrap="none">
              <a:spAutoFit/>
            </a:bodyPr>
            <a:lstStyle/>
            <a:p>
              <a:pPr algn="r">
                <a:defRPr/>
              </a:pPr>
              <a:r>
                <a:rPr lang="en-US">
                  <a:solidFill>
                    <a:srgbClr val="CCFFFF"/>
                  </a:solidFill>
                  <a:effectLst>
                    <a:outerShdw blurRad="38100" dist="38100" dir="2700000" algn="tl">
                      <a:srgbClr val="000000"/>
                    </a:outerShdw>
                  </a:effectLst>
                  <a:latin typeface="Arial Narrow" pitchFamily="34" charset="0"/>
                </a:rPr>
                <a:t>6</a:t>
              </a:r>
              <a:r>
                <a:rPr lang="el-GR">
                  <a:solidFill>
                    <a:srgbClr val="CCFFFF"/>
                  </a:solidFill>
                  <a:effectLst>
                    <a:outerShdw blurRad="38100" dist="38100" dir="2700000" algn="tl">
                      <a:srgbClr val="000000"/>
                    </a:outerShdw>
                  </a:effectLst>
                  <a:latin typeface="Arial Narrow" pitchFamily="34" charset="0"/>
                </a:rPr>
                <a:t>0</a:t>
              </a:r>
            </a:p>
          </p:txBody>
        </p:sp>
        <p:sp>
          <p:nvSpPr>
            <p:cNvPr id="40976" name="Line 15"/>
            <p:cNvSpPr>
              <a:spLocks noChangeShapeType="1"/>
            </p:cNvSpPr>
            <p:nvPr/>
          </p:nvSpPr>
          <p:spPr bwMode="auto">
            <a:xfrm flipH="1" flipV="1">
              <a:off x="1034" y="2202"/>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7" name="Line 16"/>
            <p:cNvSpPr>
              <a:spLocks noChangeShapeType="1"/>
            </p:cNvSpPr>
            <p:nvPr/>
          </p:nvSpPr>
          <p:spPr bwMode="auto">
            <a:xfrm flipH="1" flipV="1">
              <a:off x="1034" y="2408"/>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7473" name="Text Box 17"/>
            <p:cNvSpPr txBox="1">
              <a:spLocks noChangeArrowheads="1"/>
            </p:cNvSpPr>
            <p:nvPr/>
          </p:nvSpPr>
          <p:spPr bwMode="auto">
            <a:xfrm>
              <a:off x="794" y="2288"/>
              <a:ext cx="248" cy="231"/>
            </a:xfrm>
            <a:prstGeom prst="rect">
              <a:avLst/>
            </a:prstGeom>
            <a:noFill/>
            <a:ln w="12700">
              <a:noFill/>
              <a:miter lim="800000"/>
              <a:headEnd/>
              <a:tailEnd/>
            </a:ln>
            <a:effectLst/>
          </p:spPr>
          <p:txBody>
            <a:bodyPr wrap="none">
              <a:spAutoFit/>
            </a:bodyPr>
            <a:lstStyle/>
            <a:p>
              <a:pPr algn="r">
                <a:defRPr/>
              </a:pPr>
              <a:r>
                <a:rPr lang="en-US">
                  <a:solidFill>
                    <a:srgbClr val="CCFFFF"/>
                  </a:solidFill>
                  <a:effectLst>
                    <a:outerShdw blurRad="38100" dist="38100" dir="2700000" algn="tl">
                      <a:srgbClr val="000000"/>
                    </a:outerShdw>
                  </a:effectLst>
                  <a:latin typeface="Arial Narrow" pitchFamily="34" charset="0"/>
                </a:rPr>
                <a:t>4</a:t>
              </a:r>
              <a:r>
                <a:rPr lang="el-GR">
                  <a:solidFill>
                    <a:srgbClr val="CCFFFF"/>
                  </a:solidFill>
                  <a:effectLst>
                    <a:outerShdw blurRad="38100" dist="38100" dir="2700000" algn="tl">
                      <a:srgbClr val="000000"/>
                    </a:outerShdw>
                  </a:effectLst>
                  <a:latin typeface="Arial Narrow" pitchFamily="34" charset="0"/>
                </a:rPr>
                <a:t>0</a:t>
              </a:r>
            </a:p>
          </p:txBody>
        </p:sp>
        <p:sp>
          <p:nvSpPr>
            <p:cNvPr id="40979" name="Line 18"/>
            <p:cNvSpPr>
              <a:spLocks noChangeShapeType="1"/>
            </p:cNvSpPr>
            <p:nvPr/>
          </p:nvSpPr>
          <p:spPr bwMode="auto">
            <a:xfrm flipH="1" flipV="1">
              <a:off x="1034" y="2614"/>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80" name="Line 19"/>
            <p:cNvSpPr>
              <a:spLocks noChangeShapeType="1"/>
            </p:cNvSpPr>
            <p:nvPr/>
          </p:nvSpPr>
          <p:spPr bwMode="auto">
            <a:xfrm flipH="1" flipV="1">
              <a:off x="1034" y="2819"/>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7476" name="Text Box 20"/>
            <p:cNvSpPr txBox="1">
              <a:spLocks noChangeArrowheads="1"/>
            </p:cNvSpPr>
            <p:nvPr/>
          </p:nvSpPr>
          <p:spPr bwMode="auto">
            <a:xfrm>
              <a:off x="794" y="2699"/>
              <a:ext cx="248" cy="231"/>
            </a:xfrm>
            <a:prstGeom prst="rect">
              <a:avLst/>
            </a:prstGeom>
            <a:noFill/>
            <a:ln w="12700">
              <a:noFill/>
              <a:miter lim="800000"/>
              <a:headEnd/>
              <a:tailEnd/>
            </a:ln>
            <a:effectLst/>
          </p:spPr>
          <p:txBody>
            <a:bodyPr wrap="none">
              <a:spAutoFit/>
            </a:bodyPr>
            <a:lstStyle/>
            <a:p>
              <a:pPr algn="r">
                <a:defRPr/>
              </a:pPr>
              <a:r>
                <a:rPr lang="en-US">
                  <a:solidFill>
                    <a:srgbClr val="CCFFFF"/>
                  </a:solidFill>
                  <a:effectLst>
                    <a:outerShdw blurRad="38100" dist="38100" dir="2700000" algn="tl">
                      <a:srgbClr val="000000"/>
                    </a:outerShdw>
                  </a:effectLst>
                  <a:latin typeface="Arial Narrow" pitchFamily="34" charset="0"/>
                </a:rPr>
                <a:t>2</a:t>
              </a:r>
              <a:r>
                <a:rPr lang="el-GR">
                  <a:solidFill>
                    <a:srgbClr val="CCFFFF"/>
                  </a:solidFill>
                  <a:effectLst>
                    <a:outerShdw blurRad="38100" dist="38100" dir="2700000" algn="tl">
                      <a:srgbClr val="000000"/>
                    </a:outerShdw>
                  </a:effectLst>
                  <a:latin typeface="Arial Narrow" pitchFamily="34" charset="0"/>
                </a:rPr>
                <a:t>0</a:t>
              </a:r>
            </a:p>
          </p:txBody>
        </p:sp>
        <p:sp>
          <p:nvSpPr>
            <p:cNvPr id="40982" name="Line 21"/>
            <p:cNvSpPr>
              <a:spLocks noChangeShapeType="1"/>
            </p:cNvSpPr>
            <p:nvPr/>
          </p:nvSpPr>
          <p:spPr bwMode="auto">
            <a:xfrm flipH="1" flipV="1">
              <a:off x="1034" y="3025"/>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83" name="Line 22"/>
            <p:cNvSpPr>
              <a:spLocks noChangeShapeType="1"/>
            </p:cNvSpPr>
            <p:nvPr/>
          </p:nvSpPr>
          <p:spPr bwMode="auto">
            <a:xfrm flipH="1" flipV="1">
              <a:off x="1034" y="3225"/>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7479" name="Text Box 23"/>
            <p:cNvSpPr txBox="1">
              <a:spLocks noChangeArrowheads="1"/>
            </p:cNvSpPr>
            <p:nvPr/>
          </p:nvSpPr>
          <p:spPr bwMode="auto">
            <a:xfrm>
              <a:off x="794" y="3105"/>
              <a:ext cx="248" cy="231"/>
            </a:xfrm>
            <a:prstGeom prst="rect">
              <a:avLst/>
            </a:prstGeom>
            <a:noFill/>
            <a:ln w="12700">
              <a:noFill/>
              <a:miter lim="800000"/>
              <a:headEnd/>
              <a:tailEnd/>
            </a:ln>
            <a:effectLst/>
          </p:spPr>
          <p:txBody>
            <a:bodyPr wrap="none">
              <a:spAutoFit/>
            </a:bodyPr>
            <a:lstStyle/>
            <a:p>
              <a:pPr algn="r">
                <a:defRPr/>
              </a:pPr>
              <a:r>
                <a:rPr lang="en-US">
                  <a:solidFill>
                    <a:srgbClr val="CCFFFF"/>
                  </a:solidFill>
                  <a:effectLst>
                    <a:outerShdw blurRad="38100" dist="38100" dir="2700000" algn="tl">
                      <a:srgbClr val="000000"/>
                    </a:outerShdw>
                  </a:effectLst>
                  <a:latin typeface="Arial Narrow" pitchFamily="34" charset="0"/>
                </a:rPr>
                <a:t>2</a:t>
              </a:r>
              <a:r>
                <a:rPr lang="el-GR">
                  <a:solidFill>
                    <a:srgbClr val="CCFFFF"/>
                  </a:solidFill>
                  <a:effectLst>
                    <a:outerShdw blurRad="38100" dist="38100" dir="2700000" algn="tl">
                      <a:srgbClr val="000000"/>
                    </a:outerShdw>
                  </a:effectLst>
                  <a:latin typeface="Arial Narrow" pitchFamily="34" charset="0"/>
                </a:rPr>
                <a:t>0</a:t>
              </a:r>
            </a:p>
          </p:txBody>
        </p:sp>
        <p:sp>
          <p:nvSpPr>
            <p:cNvPr id="40985" name="Line 24"/>
            <p:cNvSpPr>
              <a:spLocks noChangeShapeType="1"/>
            </p:cNvSpPr>
            <p:nvPr/>
          </p:nvSpPr>
          <p:spPr bwMode="auto">
            <a:xfrm>
              <a:off x="1074" y="3225"/>
              <a:ext cx="3872" cy="0"/>
            </a:xfrm>
            <a:prstGeom prst="line">
              <a:avLst/>
            </a:prstGeom>
            <a:noFill/>
            <a:ln w="1905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86" name="Line 25"/>
            <p:cNvSpPr>
              <a:spLocks noChangeShapeType="1"/>
            </p:cNvSpPr>
            <p:nvPr/>
          </p:nvSpPr>
          <p:spPr bwMode="auto">
            <a:xfrm rot="5400000" flipH="1" flipV="1">
              <a:off x="1055" y="3246"/>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7482" name="Text Box 26"/>
            <p:cNvSpPr txBox="1">
              <a:spLocks noChangeArrowheads="1"/>
            </p:cNvSpPr>
            <p:nvPr/>
          </p:nvSpPr>
          <p:spPr bwMode="auto">
            <a:xfrm>
              <a:off x="982" y="3274"/>
              <a:ext cx="182" cy="231"/>
            </a:xfrm>
            <a:prstGeom prst="rect">
              <a:avLst/>
            </a:prstGeom>
            <a:noFill/>
            <a:ln w="12700">
              <a:noFill/>
              <a:miter lim="800000"/>
              <a:headEnd/>
              <a:tailEnd/>
            </a:ln>
            <a:effectLst/>
          </p:spPr>
          <p:txBody>
            <a:bodyPr wrap="none">
              <a:spAutoFit/>
            </a:bodyPr>
            <a:lstStyle/>
            <a:p>
              <a:pPr algn="r">
                <a:defRPr/>
              </a:pPr>
              <a:r>
                <a:rPr lang="el-GR">
                  <a:solidFill>
                    <a:srgbClr val="CCFFFF"/>
                  </a:solidFill>
                  <a:effectLst>
                    <a:outerShdw blurRad="38100" dist="38100" dir="2700000" algn="tl">
                      <a:srgbClr val="000000"/>
                    </a:outerShdw>
                  </a:effectLst>
                  <a:latin typeface="Arial Narrow" pitchFamily="34" charset="0"/>
                </a:rPr>
                <a:t>0</a:t>
              </a:r>
            </a:p>
          </p:txBody>
        </p:sp>
        <p:sp>
          <p:nvSpPr>
            <p:cNvPr id="40988" name="Line 27"/>
            <p:cNvSpPr>
              <a:spLocks noChangeShapeType="1"/>
            </p:cNvSpPr>
            <p:nvPr/>
          </p:nvSpPr>
          <p:spPr bwMode="auto">
            <a:xfrm rot="5400000" flipH="1" flipV="1">
              <a:off x="1828" y="3246"/>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7484" name="Text Box 28"/>
            <p:cNvSpPr txBox="1">
              <a:spLocks noChangeArrowheads="1"/>
            </p:cNvSpPr>
            <p:nvPr/>
          </p:nvSpPr>
          <p:spPr bwMode="auto">
            <a:xfrm>
              <a:off x="1719" y="3274"/>
              <a:ext cx="248" cy="231"/>
            </a:xfrm>
            <a:prstGeom prst="rect">
              <a:avLst/>
            </a:prstGeom>
            <a:noFill/>
            <a:ln w="12700">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a:solidFill>
                    <a:srgbClr val="CCFFFF"/>
                  </a:solidFill>
                  <a:effectLst>
                    <a:outerShdw blurRad="38100" dist="38100" dir="2700000" algn="tl">
                      <a:srgbClr val="000000"/>
                    </a:outerShdw>
                  </a:effectLst>
                  <a:latin typeface="Arial Narrow" pitchFamily="34" charset="0"/>
                </a:rPr>
                <a:t>12</a:t>
              </a:r>
              <a:endParaRPr lang="el-GR">
                <a:solidFill>
                  <a:srgbClr val="CCFFFF"/>
                </a:solidFill>
                <a:effectLst>
                  <a:outerShdw blurRad="38100" dist="38100" dir="2700000" algn="tl">
                    <a:srgbClr val="000000"/>
                  </a:outerShdw>
                </a:effectLst>
                <a:latin typeface="Arial Narrow" pitchFamily="34" charset="0"/>
              </a:endParaRPr>
            </a:p>
          </p:txBody>
        </p:sp>
        <p:sp>
          <p:nvSpPr>
            <p:cNvPr id="40990" name="Line 29"/>
            <p:cNvSpPr>
              <a:spLocks noChangeShapeType="1"/>
            </p:cNvSpPr>
            <p:nvPr/>
          </p:nvSpPr>
          <p:spPr bwMode="auto">
            <a:xfrm rot="5400000" flipH="1" flipV="1">
              <a:off x="1443" y="3246"/>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91" name="Line 30"/>
            <p:cNvSpPr>
              <a:spLocks noChangeShapeType="1"/>
            </p:cNvSpPr>
            <p:nvPr/>
          </p:nvSpPr>
          <p:spPr bwMode="auto">
            <a:xfrm rot="5400000" flipH="1" flipV="1">
              <a:off x="2215" y="3246"/>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92" name="Line 31"/>
            <p:cNvSpPr>
              <a:spLocks noChangeShapeType="1"/>
            </p:cNvSpPr>
            <p:nvPr/>
          </p:nvSpPr>
          <p:spPr bwMode="auto">
            <a:xfrm rot="5400000" flipH="1" flipV="1">
              <a:off x="2602" y="3246"/>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7488" name="Text Box 32"/>
            <p:cNvSpPr txBox="1">
              <a:spLocks noChangeArrowheads="1"/>
            </p:cNvSpPr>
            <p:nvPr/>
          </p:nvSpPr>
          <p:spPr bwMode="auto">
            <a:xfrm>
              <a:off x="2493" y="3274"/>
              <a:ext cx="248" cy="231"/>
            </a:xfrm>
            <a:prstGeom prst="rect">
              <a:avLst/>
            </a:prstGeom>
            <a:noFill/>
            <a:ln w="12700">
              <a:noFill/>
              <a:miter lim="800000"/>
              <a:headEnd/>
              <a:tailEnd/>
            </a:ln>
            <a:effectLst/>
          </p:spPr>
          <p:txBody>
            <a:bodyPr wrap="none">
              <a:spAutoFit/>
            </a:bodyPr>
            <a:lstStyle/>
            <a:p>
              <a:pPr algn="r">
                <a:defRPr/>
              </a:pPr>
              <a:r>
                <a:rPr lang="el-GR">
                  <a:solidFill>
                    <a:srgbClr val="CCFFFF"/>
                  </a:solidFill>
                  <a:effectLst>
                    <a:outerShdw blurRad="38100" dist="38100" dir="2700000" algn="tl">
                      <a:srgbClr val="000000"/>
                    </a:outerShdw>
                  </a:effectLst>
                  <a:latin typeface="Arial Narrow" pitchFamily="34" charset="0"/>
                </a:rPr>
                <a:t>24</a:t>
              </a:r>
            </a:p>
          </p:txBody>
        </p:sp>
        <p:sp>
          <p:nvSpPr>
            <p:cNvPr id="40994" name="Line 33"/>
            <p:cNvSpPr>
              <a:spLocks noChangeShapeType="1"/>
            </p:cNvSpPr>
            <p:nvPr/>
          </p:nvSpPr>
          <p:spPr bwMode="auto">
            <a:xfrm rot="5400000" flipH="1" flipV="1">
              <a:off x="2990" y="3246"/>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95" name="Line 34"/>
            <p:cNvSpPr>
              <a:spLocks noChangeShapeType="1"/>
            </p:cNvSpPr>
            <p:nvPr/>
          </p:nvSpPr>
          <p:spPr bwMode="auto">
            <a:xfrm rot="5400000" flipH="1" flipV="1">
              <a:off x="3377" y="3246"/>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7491" name="Text Box 35"/>
            <p:cNvSpPr txBox="1">
              <a:spLocks noChangeArrowheads="1"/>
            </p:cNvSpPr>
            <p:nvPr/>
          </p:nvSpPr>
          <p:spPr bwMode="auto">
            <a:xfrm>
              <a:off x="3268" y="3274"/>
              <a:ext cx="248" cy="231"/>
            </a:xfrm>
            <a:prstGeom prst="rect">
              <a:avLst/>
            </a:prstGeom>
            <a:noFill/>
            <a:ln w="12700">
              <a:noFill/>
              <a:miter lim="800000"/>
              <a:headEnd/>
              <a:tailEnd/>
            </a:ln>
            <a:effectLst/>
          </p:spPr>
          <p:txBody>
            <a:bodyPr wrap="none">
              <a:spAutoFit/>
            </a:bodyPr>
            <a:lstStyle/>
            <a:p>
              <a:pPr algn="r">
                <a:defRPr/>
              </a:pPr>
              <a:r>
                <a:rPr lang="el-GR">
                  <a:solidFill>
                    <a:srgbClr val="CCFFFF"/>
                  </a:solidFill>
                  <a:effectLst>
                    <a:outerShdw blurRad="38100" dist="38100" dir="2700000" algn="tl">
                      <a:srgbClr val="000000"/>
                    </a:outerShdw>
                  </a:effectLst>
                  <a:latin typeface="Arial Narrow" pitchFamily="34" charset="0"/>
                </a:rPr>
                <a:t>36</a:t>
              </a:r>
            </a:p>
          </p:txBody>
        </p:sp>
        <p:sp>
          <p:nvSpPr>
            <p:cNvPr id="40997" name="Line 36"/>
            <p:cNvSpPr>
              <a:spLocks noChangeShapeType="1"/>
            </p:cNvSpPr>
            <p:nvPr/>
          </p:nvSpPr>
          <p:spPr bwMode="auto">
            <a:xfrm rot="5400000" flipH="1" flipV="1">
              <a:off x="3764" y="3246"/>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98" name="Line 37"/>
            <p:cNvSpPr>
              <a:spLocks noChangeShapeType="1"/>
            </p:cNvSpPr>
            <p:nvPr/>
          </p:nvSpPr>
          <p:spPr bwMode="auto">
            <a:xfrm rot="5400000" flipH="1" flipV="1">
              <a:off x="4154" y="3246"/>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7494" name="Text Box 38"/>
            <p:cNvSpPr txBox="1">
              <a:spLocks noChangeArrowheads="1"/>
            </p:cNvSpPr>
            <p:nvPr/>
          </p:nvSpPr>
          <p:spPr bwMode="auto">
            <a:xfrm>
              <a:off x="4045" y="3274"/>
              <a:ext cx="248" cy="231"/>
            </a:xfrm>
            <a:prstGeom prst="rect">
              <a:avLst/>
            </a:prstGeom>
            <a:noFill/>
            <a:ln w="12700">
              <a:noFill/>
              <a:miter lim="800000"/>
              <a:headEnd/>
              <a:tailEnd/>
            </a:ln>
            <a:effectLst/>
          </p:spPr>
          <p:txBody>
            <a:bodyPr wrap="none">
              <a:spAutoFit/>
            </a:bodyPr>
            <a:lstStyle/>
            <a:p>
              <a:pPr algn="r">
                <a:defRPr/>
              </a:pPr>
              <a:r>
                <a:rPr lang="el-GR">
                  <a:solidFill>
                    <a:srgbClr val="CCFFFF"/>
                  </a:solidFill>
                  <a:effectLst>
                    <a:outerShdw blurRad="38100" dist="38100" dir="2700000" algn="tl">
                      <a:srgbClr val="000000"/>
                    </a:outerShdw>
                  </a:effectLst>
                  <a:latin typeface="Arial Narrow" pitchFamily="34" charset="0"/>
                </a:rPr>
                <a:t>48</a:t>
              </a:r>
            </a:p>
          </p:txBody>
        </p:sp>
        <p:sp>
          <p:nvSpPr>
            <p:cNvPr id="41000" name="Line 39"/>
            <p:cNvSpPr>
              <a:spLocks noChangeShapeType="1"/>
            </p:cNvSpPr>
            <p:nvPr/>
          </p:nvSpPr>
          <p:spPr bwMode="auto">
            <a:xfrm rot="5400000" flipH="1" flipV="1">
              <a:off x="4926" y="3246"/>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7496" name="Text Box 40"/>
            <p:cNvSpPr txBox="1">
              <a:spLocks noChangeArrowheads="1"/>
            </p:cNvSpPr>
            <p:nvPr/>
          </p:nvSpPr>
          <p:spPr bwMode="auto">
            <a:xfrm>
              <a:off x="4817" y="3274"/>
              <a:ext cx="248" cy="231"/>
            </a:xfrm>
            <a:prstGeom prst="rect">
              <a:avLst/>
            </a:prstGeom>
            <a:noFill/>
            <a:ln w="12700">
              <a:noFill/>
              <a:miter lim="800000"/>
              <a:headEnd/>
              <a:tailEnd/>
            </a:ln>
            <a:effectLst/>
          </p:spPr>
          <p:txBody>
            <a:bodyPr wrap="none">
              <a:spAutoFit/>
            </a:bodyPr>
            <a:lstStyle/>
            <a:p>
              <a:pPr algn="r">
                <a:defRPr/>
              </a:pPr>
              <a:r>
                <a:rPr lang="el-GR">
                  <a:solidFill>
                    <a:srgbClr val="CCFFFF"/>
                  </a:solidFill>
                  <a:effectLst>
                    <a:outerShdw blurRad="38100" dist="38100" dir="2700000" algn="tl">
                      <a:srgbClr val="000000"/>
                    </a:outerShdw>
                  </a:effectLst>
                  <a:latin typeface="Arial Narrow" pitchFamily="34" charset="0"/>
                </a:rPr>
                <a:t>60</a:t>
              </a:r>
            </a:p>
          </p:txBody>
        </p:sp>
        <p:sp>
          <p:nvSpPr>
            <p:cNvPr id="41002" name="Line 41"/>
            <p:cNvSpPr>
              <a:spLocks noChangeShapeType="1"/>
            </p:cNvSpPr>
            <p:nvPr/>
          </p:nvSpPr>
          <p:spPr bwMode="auto">
            <a:xfrm rot="5400000" flipH="1" flipV="1">
              <a:off x="4540" y="3246"/>
              <a:ext cx="38" cy="0"/>
            </a:xfrm>
            <a:prstGeom prst="line">
              <a:avLst/>
            </a:prstGeom>
            <a:noFill/>
            <a:ln w="1270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3" name="Rectangle 42"/>
            <p:cNvSpPr>
              <a:spLocks noChangeArrowheads="1"/>
            </p:cNvSpPr>
            <p:nvPr/>
          </p:nvSpPr>
          <p:spPr bwMode="auto">
            <a:xfrm rot="-5400000">
              <a:off x="-383" y="2086"/>
              <a:ext cx="1869" cy="21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200"/>
                <a:t>Probability of survival %</a:t>
              </a:r>
              <a:endParaRPr lang="en-GB" sz="2200"/>
            </a:p>
          </p:txBody>
        </p:sp>
        <p:sp>
          <p:nvSpPr>
            <p:cNvPr id="41004" name="Freeform 43"/>
            <p:cNvSpPr>
              <a:spLocks/>
            </p:cNvSpPr>
            <p:nvPr/>
          </p:nvSpPr>
          <p:spPr bwMode="auto">
            <a:xfrm>
              <a:off x="1075" y="1186"/>
              <a:ext cx="2859" cy="2030"/>
            </a:xfrm>
            <a:custGeom>
              <a:avLst/>
              <a:gdLst>
                <a:gd name="T0" fmla="*/ 0 w 2859"/>
                <a:gd name="T1" fmla="*/ 0 h 2030"/>
                <a:gd name="T2" fmla="*/ 473 w 2859"/>
                <a:gd name="T3" fmla="*/ 2 h 2030"/>
                <a:gd name="T4" fmla="*/ 477 w 2859"/>
                <a:gd name="T5" fmla="*/ 64 h 2030"/>
                <a:gd name="T6" fmla="*/ 599 w 2859"/>
                <a:gd name="T7" fmla="*/ 68 h 2030"/>
                <a:gd name="T8" fmla="*/ 607 w 2859"/>
                <a:gd name="T9" fmla="*/ 138 h 2030"/>
                <a:gd name="T10" fmla="*/ 697 w 2859"/>
                <a:gd name="T11" fmla="*/ 138 h 2030"/>
                <a:gd name="T12" fmla="*/ 697 w 2859"/>
                <a:gd name="T13" fmla="*/ 200 h 2030"/>
                <a:gd name="T14" fmla="*/ 753 w 2859"/>
                <a:gd name="T15" fmla="*/ 200 h 2030"/>
                <a:gd name="T16" fmla="*/ 753 w 2859"/>
                <a:gd name="T17" fmla="*/ 262 h 2030"/>
                <a:gd name="T18" fmla="*/ 885 w 2859"/>
                <a:gd name="T19" fmla="*/ 264 h 2030"/>
                <a:gd name="T20" fmla="*/ 885 w 2859"/>
                <a:gd name="T21" fmla="*/ 328 h 2030"/>
                <a:gd name="T22" fmla="*/ 931 w 2859"/>
                <a:gd name="T23" fmla="*/ 328 h 2030"/>
                <a:gd name="T24" fmla="*/ 931 w 2859"/>
                <a:gd name="T25" fmla="*/ 390 h 2030"/>
                <a:gd name="T26" fmla="*/ 983 w 2859"/>
                <a:gd name="T27" fmla="*/ 390 h 2030"/>
                <a:gd name="T28" fmla="*/ 985 w 2859"/>
                <a:gd name="T29" fmla="*/ 454 h 2030"/>
                <a:gd name="T30" fmla="*/ 1031 w 2859"/>
                <a:gd name="T31" fmla="*/ 454 h 2030"/>
                <a:gd name="T32" fmla="*/ 1031 w 2859"/>
                <a:gd name="T33" fmla="*/ 514 h 2030"/>
                <a:gd name="T34" fmla="*/ 1059 w 2859"/>
                <a:gd name="T35" fmla="*/ 518 h 2030"/>
                <a:gd name="T36" fmla="*/ 1059 w 2859"/>
                <a:gd name="T37" fmla="*/ 582 h 2030"/>
                <a:gd name="T38" fmla="*/ 1255 w 2859"/>
                <a:gd name="T39" fmla="*/ 582 h 2030"/>
                <a:gd name="T40" fmla="*/ 1255 w 2859"/>
                <a:gd name="T41" fmla="*/ 646 h 2030"/>
                <a:gd name="T42" fmla="*/ 1271 w 2859"/>
                <a:gd name="T43" fmla="*/ 648 h 2030"/>
                <a:gd name="T44" fmla="*/ 1271 w 2859"/>
                <a:gd name="T45" fmla="*/ 710 h 2030"/>
                <a:gd name="T46" fmla="*/ 1309 w 2859"/>
                <a:gd name="T47" fmla="*/ 710 h 2030"/>
                <a:gd name="T48" fmla="*/ 1309 w 2859"/>
                <a:gd name="T49" fmla="*/ 770 h 2030"/>
                <a:gd name="T50" fmla="*/ 1355 w 2859"/>
                <a:gd name="T51" fmla="*/ 770 h 2030"/>
                <a:gd name="T52" fmla="*/ 1353 w 2859"/>
                <a:gd name="T53" fmla="*/ 834 h 2030"/>
                <a:gd name="T54" fmla="*/ 1465 w 2859"/>
                <a:gd name="T55" fmla="*/ 834 h 2030"/>
                <a:gd name="T56" fmla="*/ 1469 w 2859"/>
                <a:gd name="T57" fmla="*/ 900 h 2030"/>
                <a:gd name="T58" fmla="*/ 1487 w 2859"/>
                <a:gd name="T59" fmla="*/ 902 h 2030"/>
                <a:gd name="T60" fmla="*/ 1491 w 2859"/>
                <a:gd name="T61" fmla="*/ 962 h 2030"/>
                <a:gd name="T62" fmla="*/ 1535 w 2859"/>
                <a:gd name="T63" fmla="*/ 964 h 2030"/>
                <a:gd name="T64" fmla="*/ 1537 w 2859"/>
                <a:gd name="T65" fmla="*/ 1028 h 2030"/>
                <a:gd name="T66" fmla="*/ 1563 w 2859"/>
                <a:gd name="T67" fmla="*/ 1030 h 2030"/>
                <a:gd name="T68" fmla="*/ 1563 w 2859"/>
                <a:gd name="T69" fmla="*/ 1088 h 2030"/>
                <a:gd name="T70" fmla="*/ 1589 w 2859"/>
                <a:gd name="T71" fmla="*/ 1088 h 2030"/>
                <a:gd name="T72" fmla="*/ 1589 w 2859"/>
                <a:gd name="T73" fmla="*/ 1156 h 2030"/>
                <a:gd name="T74" fmla="*/ 1733 w 2859"/>
                <a:gd name="T75" fmla="*/ 1156 h 2030"/>
                <a:gd name="T76" fmla="*/ 1735 w 2859"/>
                <a:gd name="T77" fmla="*/ 1212 h 2030"/>
                <a:gd name="T78" fmla="*/ 1933 w 2859"/>
                <a:gd name="T79" fmla="*/ 1216 h 2030"/>
                <a:gd name="T80" fmla="*/ 1933 w 2859"/>
                <a:gd name="T81" fmla="*/ 1278 h 2030"/>
                <a:gd name="T82" fmla="*/ 1967 w 2859"/>
                <a:gd name="T83" fmla="*/ 1280 h 2030"/>
                <a:gd name="T84" fmla="*/ 1969 w 2859"/>
                <a:gd name="T85" fmla="*/ 1338 h 2030"/>
                <a:gd name="T86" fmla="*/ 2157 w 2859"/>
                <a:gd name="T87" fmla="*/ 1344 h 2030"/>
                <a:gd name="T88" fmla="*/ 2159 w 2859"/>
                <a:gd name="T89" fmla="*/ 1408 h 2030"/>
                <a:gd name="T90" fmla="*/ 2463 w 2859"/>
                <a:gd name="T91" fmla="*/ 1410 h 2030"/>
                <a:gd name="T92" fmla="*/ 2463 w 2859"/>
                <a:gd name="T93" fmla="*/ 1478 h 2030"/>
                <a:gd name="T94" fmla="*/ 2601 w 2859"/>
                <a:gd name="T95" fmla="*/ 1478 h 2030"/>
                <a:gd name="T96" fmla="*/ 2605 w 2859"/>
                <a:gd name="T97" fmla="*/ 1566 h 2030"/>
                <a:gd name="T98" fmla="*/ 2643 w 2859"/>
                <a:gd name="T99" fmla="*/ 1574 h 2030"/>
                <a:gd name="T100" fmla="*/ 2645 w 2859"/>
                <a:gd name="T101" fmla="*/ 1664 h 2030"/>
                <a:gd name="T102" fmla="*/ 2685 w 2859"/>
                <a:gd name="T103" fmla="*/ 1666 h 2030"/>
                <a:gd name="T104" fmla="*/ 2685 w 2859"/>
                <a:gd name="T105" fmla="*/ 1758 h 2030"/>
                <a:gd name="T106" fmla="*/ 2815 w 2859"/>
                <a:gd name="T107" fmla="*/ 1760 h 2030"/>
                <a:gd name="T108" fmla="*/ 2817 w 2859"/>
                <a:gd name="T109" fmla="*/ 1896 h 2030"/>
                <a:gd name="T110" fmla="*/ 2859 w 2859"/>
                <a:gd name="T111" fmla="*/ 1896 h 2030"/>
                <a:gd name="T112" fmla="*/ 2859 w 2859"/>
                <a:gd name="T113" fmla="*/ 2030 h 20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59"/>
                <a:gd name="T172" fmla="*/ 0 h 2030"/>
                <a:gd name="T173" fmla="*/ 2859 w 2859"/>
                <a:gd name="T174" fmla="*/ 2030 h 20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59" h="2030">
                  <a:moveTo>
                    <a:pt x="0" y="0"/>
                  </a:moveTo>
                  <a:lnTo>
                    <a:pt x="473" y="2"/>
                  </a:lnTo>
                  <a:lnTo>
                    <a:pt x="477" y="64"/>
                  </a:lnTo>
                  <a:lnTo>
                    <a:pt x="599" y="68"/>
                  </a:lnTo>
                  <a:lnTo>
                    <a:pt x="607" y="138"/>
                  </a:lnTo>
                  <a:lnTo>
                    <a:pt x="697" y="138"/>
                  </a:lnTo>
                  <a:lnTo>
                    <a:pt x="697" y="200"/>
                  </a:lnTo>
                  <a:lnTo>
                    <a:pt x="753" y="200"/>
                  </a:lnTo>
                  <a:lnTo>
                    <a:pt x="753" y="262"/>
                  </a:lnTo>
                  <a:lnTo>
                    <a:pt x="885" y="264"/>
                  </a:lnTo>
                  <a:lnTo>
                    <a:pt x="885" y="328"/>
                  </a:lnTo>
                  <a:lnTo>
                    <a:pt x="931" y="328"/>
                  </a:lnTo>
                  <a:lnTo>
                    <a:pt x="931" y="390"/>
                  </a:lnTo>
                  <a:lnTo>
                    <a:pt x="983" y="390"/>
                  </a:lnTo>
                  <a:lnTo>
                    <a:pt x="985" y="454"/>
                  </a:lnTo>
                  <a:lnTo>
                    <a:pt x="1031" y="454"/>
                  </a:lnTo>
                  <a:lnTo>
                    <a:pt x="1031" y="514"/>
                  </a:lnTo>
                  <a:lnTo>
                    <a:pt x="1059" y="518"/>
                  </a:lnTo>
                  <a:lnTo>
                    <a:pt x="1059" y="582"/>
                  </a:lnTo>
                  <a:lnTo>
                    <a:pt x="1255" y="582"/>
                  </a:lnTo>
                  <a:lnTo>
                    <a:pt x="1255" y="646"/>
                  </a:lnTo>
                  <a:lnTo>
                    <a:pt x="1271" y="648"/>
                  </a:lnTo>
                  <a:lnTo>
                    <a:pt x="1271" y="710"/>
                  </a:lnTo>
                  <a:lnTo>
                    <a:pt x="1309" y="710"/>
                  </a:lnTo>
                  <a:lnTo>
                    <a:pt x="1309" y="770"/>
                  </a:lnTo>
                  <a:lnTo>
                    <a:pt x="1355" y="770"/>
                  </a:lnTo>
                  <a:lnTo>
                    <a:pt x="1353" y="834"/>
                  </a:lnTo>
                  <a:lnTo>
                    <a:pt x="1465" y="834"/>
                  </a:lnTo>
                  <a:lnTo>
                    <a:pt x="1469" y="900"/>
                  </a:lnTo>
                  <a:lnTo>
                    <a:pt x="1487" y="902"/>
                  </a:lnTo>
                  <a:lnTo>
                    <a:pt x="1491" y="962"/>
                  </a:lnTo>
                  <a:lnTo>
                    <a:pt x="1535" y="964"/>
                  </a:lnTo>
                  <a:lnTo>
                    <a:pt x="1537" y="1028"/>
                  </a:lnTo>
                  <a:lnTo>
                    <a:pt x="1563" y="1030"/>
                  </a:lnTo>
                  <a:lnTo>
                    <a:pt x="1563" y="1088"/>
                  </a:lnTo>
                  <a:lnTo>
                    <a:pt x="1589" y="1088"/>
                  </a:lnTo>
                  <a:lnTo>
                    <a:pt x="1589" y="1156"/>
                  </a:lnTo>
                  <a:lnTo>
                    <a:pt x="1733" y="1156"/>
                  </a:lnTo>
                  <a:lnTo>
                    <a:pt x="1735" y="1212"/>
                  </a:lnTo>
                  <a:lnTo>
                    <a:pt x="1933" y="1216"/>
                  </a:lnTo>
                  <a:lnTo>
                    <a:pt x="1933" y="1278"/>
                  </a:lnTo>
                  <a:lnTo>
                    <a:pt x="1967" y="1280"/>
                  </a:lnTo>
                  <a:lnTo>
                    <a:pt x="1969" y="1338"/>
                  </a:lnTo>
                  <a:lnTo>
                    <a:pt x="2157" y="1344"/>
                  </a:lnTo>
                  <a:lnTo>
                    <a:pt x="2159" y="1408"/>
                  </a:lnTo>
                  <a:lnTo>
                    <a:pt x="2463" y="1410"/>
                  </a:lnTo>
                  <a:lnTo>
                    <a:pt x="2463" y="1478"/>
                  </a:lnTo>
                  <a:lnTo>
                    <a:pt x="2601" y="1478"/>
                  </a:lnTo>
                  <a:lnTo>
                    <a:pt x="2605" y="1566"/>
                  </a:lnTo>
                  <a:lnTo>
                    <a:pt x="2643" y="1574"/>
                  </a:lnTo>
                  <a:lnTo>
                    <a:pt x="2645" y="1664"/>
                  </a:lnTo>
                  <a:lnTo>
                    <a:pt x="2685" y="1666"/>
                  </a:lnTo>
                  <a:lnTo>
                    <a:pt x="2685" y="1758"/>
                  </a:lnTo>
                  <a:lnTo>
                    <a:pt x="2815" y="1760"/>
                  </a:lnTo>
                  <a:lnTo>
                    <a:pt x="2817" y="1896"/>
                  </a:lnTo>
                  <a:lnTo>
                    <a:pt x="2859" y="1896"/>
                  </a:lnTo>
                  <a:lnTo>
                    <a:pt x="2859" y="2030"/>
                  </a:lnTo>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005" name="Line 44"/>
            <p:cNvSpPr>
              <a:spLocks noChangeShapeType="1"/>
            </p:cNvSpPr>
            <p:nvPr/>
          </p:nvSpPr>
          <p:spPr bwMode="auto">
            <a:xfrm>
              <a:off x="3937" y="318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6" name="Line 45"/>
            <p:cNvSpPr>
              <a:spLocks noChangeShapeType="1"/>
            </p:cNvSpPr>
            <p:nvPr/>
          </p:nvSpPr>
          <p:spPr bwMode="auto">
            <a:xfrm>
              <a:off x="3889" y="3044"/>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7" name="Line 46"/>
            <p:cNvSpPr>
              <a:spLocks noChangeShapeType="1"/>
            </p:cNvSpPr>
            <p:nvPr/>
          </p:nvSpPr>
          <p:spPr bwMode="auto">
            <a:xfrm>
              <a:off x="3871" y="2896"/>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8" name="Line 47"/>
            <p:cNvSpPr>
              <a:spLocks noChangeShapeType="1"/>
            </p:cNvSpPr>
            <p:nvPr/>
          </p:nvSpPr>
          <p:spPr bwMode="auto">
            <a:xfrm>
              <a:off x="3759" y="2896"/>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09" name="Line 48"/>
            <p:cNvSpPr>
              <a:spLocks noChangeShapeType="1"/>
            </p:cNvSpPr>
            <p:nvPr/>
          </p:nvSpPr>
          <p:spPr bwMode="auto">
            <a:xfrm>
              <a:off x="3715" y="279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0" name="Line 49"/>
            <p:cNvSpPr>
              <a:spLocks noChangeShapeType="1"/>
            </p:cNvSpPr>
            <p:nvPr/>
          </p:nvSpPr>
          <p:spPr bwMode="auto">
            <a:xfrm>
              <a:off x="3679" y="271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1" name="Line 50"/>
            <p:cNvSpPr>
              <a:spLocks noChangeShapeType="1"/>
            </p:cNvSpPr>
            <p:nvPr/>
          </p:nvSpPr>
          <p:spPr bwMode="auto">
            <a:xfrm>
              <a:off x="3627" y="261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2" name="Line 51"/>
            <p:cNvSpPr>
              <a:spLocks noChangeShapeType="1"/>
            </p:cNvSpPr>
            <p:nvPr/>
          </p:nvSpPr>
          <p:spPr bwMode="auto">
            <a:xfrm>
              <a:off x="3537" y="261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3" name="Line 52"/>
            <p:cNvSpPr>
              <a:spLocks noChangeShapeType="1"/>
            </p:cNvSpPr>
            <p:nvPr/>
          </p:nvSpPr>
          <p:spPr bwMode="auto">
            <a:xfrm>
              <a:off x="3531" y="2546"/>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4" name="Line 53"/>
            <p:cNvSpPr>
              <a:spLocks noChangeShapeType="1"/>
            </p:cNvSpPr>
            <p:nvPr/>
          </p:nvSpPr>
          <p:spPr bwMode="auto">
            <a:xfrm>
              <a:off x="3231" y="2546"/>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5" name="Line 54"/>
            <p:cNvSpPr>
              <a:spLocks noChangeShapeType="1"/>
            </p:cNvSpPr>
            <p:nvPr/>
          </p:nvSpPr>
          <p:spPr bwMode="auto">
            <a:xfrm>
              <a:off x="3037" y="2480"/>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6" name="Line 55"/>
            <p:cNvSpPr>
              <a:spLocks noChangeShapeType="1"/>
            </p:cNvSpPr>
            <p:nvPr/>
          </p:nvSpPr>
          <p:spPr bwMode="auto">
            <a:xfrm>
              <a:off x="3007" y="241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7" name="Line 56"/>
            <p:cNvSpPr>
              <a:spLocks noChangeShapeType="1"/>
            </p:cNvSpPr>
            <p:nvPr/>
          </p:nvSpPr>
          <p:spPr bwMode="auto">
            <a:xfrm>
              <a:off x="2807" y="235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8" name="Line 57"/>
            <p:cNvSpPr>
              <a:spLocks noChangeShapeType="1"/>
            </p:cNvSpPr>
            <p:nvPr/>
          </p:nvSpPr>
          <p:spPr bwMode="auto">
            <a:xfrm>
              <a:off x="2659" y="2294"/>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19" name="Line 58"/>
            <p:cNvSpPr>
              <a:spLocks noChangeShapeType="1"/>
            </p:cNvSpPr>
            <p:nvPr/>
          </p:nvSpPr>
          <p:spPr bwMode="auto">
            <a:xfrm>
              <a:off x="2635" y="222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0" name="Line 59"/>
            <p:cNvSpPr>
              <a:spLocks noChangeShapeType="1"/>
            </p:cNvSpPr>
            <p:nvPr/>
          </p:nvSpPr>
          <p:spPr bwMode="auto">
            <a:xfrm>
              <a:off x="2605" y="216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1" name="Line 60"/>
            <p:cNvSpPr>
              <a:spLocks noChangeShapeType="1"/>
            </p:cNvSpPr>
            <p:nvPr/>
          </p:nvSpPr>
          <p:spPr bwMode="auto">
            <a:xfrm>
              <a:off x="2565" y="210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2" name="Line 61"/>
            <p:cNvSpPr>
              <a:spLocks noChangeShapeType="1"/>
            </p:cNvSpPr>
            <p:nvPr/>
          </p:nvSpPr>
          <p:spPr bwMode="auto">
            <a:xfrm>
              <a:off x="2545" y="2040"/>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3" name="Line 62"/>
            <p:cNvSpPr>
              <a:spLocks noChangeShapeType="1"/>
            </p:cNvSpPr>
            <p:nvPr/>
          </p:nvSpPr>
          <p:spPr bwMode="auto">
            <a:xfrm>
              <a:off x="2425" y="1976"/>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4" name="Line 63"/>
            <p:cNvSpPr>
              <a:spLocks noChangeShapeType="1"/>
            </p:cNvSpPr>
            <p:nvPr/>
          </p:nvSpPr>
          <p:spPr bwMode="auto">
            <a:xfrm>
              <a:off x="2381" y="191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5" name="Line 64"/>
            <p:cNvSpPr>
              <a:spLocks noChangeShapeType="1"/>
            </p:cNvSpPr>
            <p:nvPr/>
          </p:nvSpPr>
          <p:spPr bwMode="auto">
            <a:xfrm>
              <a:off x="2331" y="178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6" name="Line 65"/>
            <p:cNvSpPr>
              <a:spLocks noChangeShapeType="1"/>
            </p:cNvSpPr>
            <p:nvPr/>
          </p:nvSpPr>
          <p:spPr bwMode="auto">
            <a:xfrm>
              <a:off x="2345" y="185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7" name="Line 66"/>
            <p:cNvSpPr>
              <a:spLocks noChangeShapeType="1"/>
            </p:cNvSpPr>
            <p:nvPr/>
          </p:nvSpPr>
          <p:spPr bwMode="auto">
            <a:xfrm>
              <a:off x="2135" y="172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8" name="Line 67"/>
            <p:cNvSpPr>
              <a:spLocks noChangeShapeType="1"/>
            </p:cNvSpPr>
            <p:nvPr/>
          </p:nvSpPr>
          <p:spPr bwMode="auto">
            <a:xfrm>
              <a:off x="2107" y="165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29" name="Line 68"/>
            <p:cNvSpPr>
              <a:spLocks noChangeShapeType="1"/>
            </p:cNvSpPr>
            <p:nvPr/>
          </p:nvSpPr>
          <p:spPr bwMode="auto">
            <a:xfrm>
              <a:off x="2059" y="1590"/>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0" name="Line 69"/>
            <p:cNvSpPr>
              <a:spLocks noChangeShapeType="1"/>
            </p:cNvSpPr>
            <p:nvPr/>
          </p:nvSpPr>
          <p:spPr bwMode="auto">
            <a:xfrm>
              <a:off x="2007" y="1530"/>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1" name="Line 70"/>
            <p:cNvSpPr>
              <a:spLocks noChangeShapeType="1"/>
            </p:cNvSpPr>
            <p:nvPr/>
          </p:nvSpPr>
          <p:spPr bwMode="auto">
            <a:xfrm>
              <a:off x="1955" y="1470"/>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2" name="Line 71"/>
            <p:cNvSpPr>
              <a:spLocks noChangeShapeType="1"/>
            </p:cNvSpPr>
            <p:nvPr/>
          </p:nvSpPr>
          <p:spPr bwMode="auto">
            <a:xfrm>
              <a:off x="1829" y="140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3" name="Line 72"/>
            <p:cNvSpPr>
              <a:spLocks noChangeShapeType="1"/>
            </p:cNvSpPr>
            <p:nvPr/>
          </p:nvSpPr>
          <p:spPr bwMode="auto">
            <a:xfrm>
              <a:off x="1771" y="1344"/>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4" name="Line 73"/>
            <p:cNvSpPr>
              <a:spLocks noChangeShapeType="1"/>
            </p:cNvSpPr>
            <p:nvPr/>
          </p:nvSpPr>
          <p:spPr bwMode="auto">
            <a:xfrm>
              <a:off x="1677" y="1280"/>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5" name="Line 74"/>
            <p:cNvSpPr>
              <a:spLocks noChangeShapeType="1"/>
            </p:cNvSpPr>
            <p:nvPr/>
          </p:nvSpPr>
          <p:spPr bwMode="auto">
            <a:xfrm>
              <a:off x="1601" y="1214"/>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6" name="Line 75"/>
            <p:cNvSpPr>
              <a:spLocks noChangeShapeType="1"/>
            </p:cNvSpPr>
            <p:nvPr/>
          </p:nvSpPr>
          <p:spPr bwMode="auto">
            <a:xfrm>
              <a:off x="1551" y="1214"/>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7" name="Line 76"/>
            <p:cNvSpPr>
              <a:spLocks noChangeShapeType="1"/>
            </p:cNvSpPr>
            <p:nvPr/>
          </p:nvSpPr>
          <p:spPr bwMode="auto">
            <a:xfrm>
              <a:off x="1799" y="118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8" name="Line 77"/>
            <p:cNvSpPr>
              <a:spLocks noChangeShapeType="1"/>
            </p:cNvSpPr>
            <p:nvPr/>
          </p:nvSpPr>
          <p:spPr bwMode="auto">
            <a:xfrm>
              <a:off x="1913" y="123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9" name="Line 78"/>
            <p:cNvSpPr>
              <a:spLocks noChangeShapeType="1"/>
            </p:cNvSpPr>
            <p:nvPr/>
          </p:nvSpPr>
          <p:spPr bwMode="auto">
            <a:xfrm>
              <a:off x="2109" y="126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0" name="Line 79"/>
            <p:cNvSpPr>
              <a:spLocks noChangeShapeType="1"/>
            </p:cNvSpPr>
            <p:nvPr/>
          </p:nvSpPr>
          <p:spPr bwMode="auto">
            <a:xfrm>
              <a:off x="2149" y="1306"/>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1" name="Line 80"/>
            <p:cNvSpPr>
              <a:spLocks noChangeShapeType="1"/>
            </p:cNvSpPr>
            <p:nvPr/>
          </p:nvSpPr>
          <p:spPr bwMode="auto">
            <a:xfrm>
              <a:off x="2347" y="134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2" name="Line 81"/>
            <p:cNvSpPr>
              <a:spLocks noChangeShapeType="1"/>
            </p:cNvSpPr>
            <p:nvPr/>
          </p:nvSpPr>
          <p:spPr bwMode="auto">
            <a:xfrm>
              <a:off x="2431" y="137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3" name="Line 82"/>
            <p:cNvSpPr>
              <a:spLocks noChangeShapeType="1"/>
            </p:cNvSpPr>
            <p:nvPr/>
          </p:nvSpPr>
          <p:spPr bwMode="auto">
            <a:xfrm>
              <a:off x="2451" y="137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4" name="Line 83"/>
            <p:cNvSpPr>
              <a:spLocks noChangeShapeType="1"/>
            </p:cNvSpPr>
            <p:nvPr/>
          </p:nvSpPr>
          <p:spPr bwMode="auto">
            <a:xfrm>
              <a:off x="2675" y="141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5" name="Line 84"/>
            <p:cNvSpPr>
              <a:spLocks noChangeShapeType="1"/>
            </p:cNvSpPr>
            <p:nvPr/>
          </p:nvSpPr>
          <p:spPr bwMode="auto">
            <a:xfrm>
              <a:off x="2749" y="141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6" name="Line 85"/>
            <p:cNvSpPr>
              <a:spLocks noChangeShapeType="1"/>
            </p:cNvSpPr>
            <p:nvPr/>
          </p:nvSpPr>
          <p:spPr bwMode="auto">
            <a:xfrm>
              <a:off x="2807" y="1456"/>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7" name="Line 86"/>
            <p:cNvSpPr>
              <a:spLocks noChangeShapeType="1"/>
            </p:cNvSpPr>
            <p:nvPr/>
          </p:nvSpPr>
          <p:spPr bwMode="auto">
            <a:xfrm>
              <a:off x="2931" y="1496"/>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8" name="Line 87"/>
            <p:cNvSpPr>
              <a:spLocks noChangeShapeType="1"/>
            </p:cNvSpPr>
            <p:nvPr/>
          </p:nvSpPr>
          <p:spPr bwMode="auto">
            <a:xfrm>
              <a:off x="2981" y="1534"/>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9" name="Line 88"/>
            <p:cNvSpPr>
              <a:spLocks noChangeShapeType="1"/>
            </p:cNvSpPr>
            <p:nvPr/>
          </p:nvSpPr>
          <p:spPr bwMode="auto">
            <a:xfrm>
              <a:off x="2867" y="1204"/>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0" name="Line 89"/>
            <p:cNvSpPr>
              <a:spLocks noChangeShapeType="1"/>
            </p:cNvSpPr>
            <p:nvPr/>
          </p:nvSpPr>
          <p:spPr bwMode="auto">
            <a:xfrm>
              <a:off x="2739" y="1204"/>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1" name="Line 90"/>
            <p:cNvSpPr>
              <a:spLocks noChangeShapeType="1"/>
            </p:cNvSpPr>
            <p:nvPr/>
          </p:nvSpPr>
          <p:spPr bwMode="auto">
            <a:xfrm>
              <a:off x="2471" y="1204"/>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2" name="Line 91"/>
            <p:cNvSpPr>
              <a:spLocks noChangeShapeType="1"/>
            </p:cNvSpPr>
            <p:nvPr/>
          </p:nvSpPr>
          <p:spPr bwMode="auto">
            <a:xfrm>
              <a:off x="3167" y="12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3" name="Line 92"/>
            <p:cNvSpPr>
              <a:spLocks noChangeShapeType="1"/>
            </p:cNvSpPr>
            <p:nvPr/>
          </p:nvSpPr>
          <p:spPr bwMode="auto">
            <a:xfrm>
              <a:off x="3239" y="12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4" name="Line 93"/>
            <p:cNvSpPr>
              <a:spLocks noChangeShapeType="1"/>
            </p:cNvSpPr>
            <p:nvPr/>
          </p:nvSpPr>
          <p:spPr bwMode="auto">
            <a:xfrm>
              <a:off x="3145" y="15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5" name="Line 94"/>
            <p:cNvSpPr>
              <a:spLocks noChangeShapeType="1"/>
            </p:cNvSpPr>
            <p:nvPr/>
          </p:nvSpPr>
          <p:spPr bwMode="auto">
            <a:xfrm>
              <a:off x="3171" y="15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6" name="Line 95"/>
            <p:cNvSpPr>
              <a:spLocks noChangeShapeType="1"/>
            </p:cNvSpPr>
            <p:nvPr/>
          </p:nvSpPr>
          <p:spPr bwMode="auto">
            <a:xfrm>
              <a:off x="3225" y="1614"/>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7" name="Line 96"/>
            <p:cNvSpPr>
              <a:spLocks noChangeShapeType="1"/>
            </p:cNvSpPr>
            <p:nvPr/>
          </p:nvSpPr>
          <p:spPr bwMode="auto">
            <a:xfrm>
              <a:off x="3311" y="1654"/>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8" name="Line 97"/>
            <p:cNvSpPr>
              <a:spLocks noChangeShapeType="1"/>
            </p:cNvSpPr>
            <p:nvPr/>
          </p:nvSpPr>
          <p:spPr bwMode="auto">
            <a:xfrm>
              <a:off x="3885" y="12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9" name="Line 98"/>
            <p:cNvSpPr>
              <a:spLocks noChangeShapeType="1"/>
            </p:cNvSpPr>
            <p:nvPr/>
          </p:nvSpPr>
          <p:spPr bwMode="auto">
            <a:xfrm>
              <a:off x="3945" y="12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0" name="Line 99"/>
            <p:cNvSpPr>
              <a:spLocks noChangeShapeType="1"/>
            </p:cNvSpPr>
            <p:nvPr/>
          </p:nvSpPr>
          <p:spPr bwMode="auto">
            <a:xfrm>
              <a:off x="4067" y="12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1" name="Line 100"/>
            <p:cNvSpPr>
              <a:spLocks noChangeShapeType="1"/>
            </p:cNvSpPr>
            <p:nvPr/>
          </p:nvSpPr>
          <p:spPr bwMode="auto">
            <a:xfrm>
              <a:off x="4333" y="12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2" name="Line 101"/>
            <p:cNvSpPr>
              <a:spLocks noChangeShapeType="1"/>
            </p:cNvSpPr>
            <p:nvPr/>
          </p:nvSpPr>
          <p:spPr bwMode="auto">
            <a:xfrm>
              <a:off x="4375" y="12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3" name="Line 102"/>
            <p:cNvSpPr>
              <a:spLocks noChangeShapeType="1"/>
            </p:cNvSpPr>
            <p:nvPr/>
          </p:nvSpPr>
          <p:spPr bwMode="auto">
            <a:xfrm>
              <a:off x="4491" y="12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4" name="Line 103"/>
            <p:cNvSpPr>
              <a:spLocks noChangeShapeType="1"/>
            </p:cNvSpPr>
            <p:nvPr/>
          </p:nvSpPr>
          <p:spPr bwMode="auto">
            <a:xfrm>
              <a:off x="4511" y="12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5" name="Line 104"/>
            <p:cNvSpPr>
              <a:spLocks noChangeShapeType="1"/>
            </p:cNvSpPr>
            <p:nvPr/>
          </p:nvSpPr>
          <p:spPr bwMode="auto">
            <a:xfrm>
              <a:off x="3571" y="169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6" name="Line 105"/>
            <p:cNvSpPr>
              <a:spLocks noChangeShapeType="1"/>
            </p:cNvSpPr>
            <p:nvPr/>
          </p:nvSpPr>
          <p:spPr bwMode="auto">
            <a:xfrm>
              <a:off x="3617" y="173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7" name="Line 106"/>
            <p:cNvSpPr>
              <a:spLocks noChangeShapeType="1"/>
            </p:cNvSpPr>
            <p:nvPr/>
          </p:nvSpPr>
          <p:spPr bwMode="auto">
            <a:xfrm>
              <a:off x="3661" y="17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8" name="Line 107"/>
            <p:cNvSpPr>
              <a:spLocks noChangeShapeType="1"/>
            </p:cNvSpPr>
            <p:nvPr/>
          </p:nvSpPr>
          <p:spPr bwMode="auto">
            <a:xfrm>
              <a:off x="3715" y="17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69" name="Line 108"/>
            <p:cNvSpPr>
              <a:spLocks noChangeShapeType="1"/>
            </p:cNvSpPr>
            <p:nvPr/>
          </p:nvSpPr>
          <p:spPr bwMode="auto">
            <a:xfrm>
              <a:off x="3727" y="17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0" name="Line 109"/>
            <p:cNvSpPr>
              <a:spLocks noChangeShapeType="1"/>
            </p:cNvSpPr>
            <p:nvPr/>
          </p:nvSpPr>
          <p:spPr bwMode="auto">
            <a:xfrm>
              <a:off x="3775" y="17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1" name="Line 110"/>
            <p:cNvSpPr>
              <a:spLocks noChangeShapeType="1"/>
            </p:cNvSpPr>
            <p:nvPr/>
          </p:nvSpPr>
          <p:spPr bwMode="auto">
            <a:xfrm>
              <a:off x="3801" y="17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2" name="Line 111"/>
            <p:cNvSpPr>
              <a:spLocks noChangeShapeType="1"/>
            </p:cNvSpPr>
            <p:nvPr/>
          </p:nvSpPr>
          <p:spPr bwMode="auto">
            <a:xfrm>
              <a:off x="3877" y="17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3" name="Line 112"/>
            <p:cNvSpPr>
              <a:spLocks noChangeShapeType="1"/>
            </p:cNvSpPr>
            <p:nvPr/>
          </p:nvSpPr>
          <p:spPr bwMode="auto">
            <a:xfrm>
              <a:off x="3917" y="17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4" name="Line 113"/>
            <p:cNvSpPr>
              <a:spLocks noChangeShapeType="1"/>
            </p:cNvSpPr>
            <p:nvPr/>
          </p:nvSpPr>
          <p:spPr bwMode="auto">
            <a:xfrm>
              <a:off x="3935" y="17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5" name="Line 114"/>
            <p:cNvSpPr>
              <a:spLocks noChangeShapeType="1"/>
            </p:cNvSpPr>
            <p:nvPr/>
          </p:nvSpPr>
          <p:spPr bwMode="auto">
            <a:xfrm>
              <a:off x="3959" y="17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6" name="Line 115"/>
            <p:cNvSpPr>
              <a:spLocks noChangeShapeType="1"/>
            </p:cNvSpPr>
            <p:nvPr/>
          </p:nvSpPr>
          <p:spPr bwMode="auto">
            <a:xfrm>
              <a:off x="4009" y="1824"/>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7" name="Line 116"/>
            <p:cNvSpPr>
              <a:spLocks noChangeShapeType="1"/>
            </p:cNvSpPr>
            <p:nvPr/>
          </p:nvSpPr>
          <p:spPr bwMode="auto">
            <a:xfrm>
              <a:off x="4075" y="1880"/>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8" name="Line 117"/>
            <p:cNvSpPr>
              <a:spLocks noChangeShapeType="1"/>
            </p:cNvSpPr>
            <p:nvPr/>
          </p:nvSpPr>
          <p:spPr bwMode="auto">
            <a:xfrm>
              <a:off x="4115" y="1880"/>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79" name="Line 118"/>
            <p:cNvSpPr>
              <a:spLocks noChangeShapeType="1"/>
            </p:cNvSpPr>
            <p:nvPr/>
          </p:nvSpPr>
          <p:spPr bwMode="auto">
            <a:xfrm>
              <a:off x="4209" y="1880"/>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80" name="Line 119"/>
            <p:cNvSpPr>
              <a:spLocks noChangeShapeType="1"/>
            </p:cNvSpPr>
            <p:nvPr/>
          </p:nvSpPr>
          <p:spPr bwMode="auto">
            <a:xfrm>
              <a:off x="4227" y="1880"/>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81" name="Line 120"/>
            <p:cNvSpPr>
              <a:spLocks noChangeShapeType="1"/>
            </p:cNvSpPr>
            <p:nvPr/>
          </p:nvSpPr>
          <p:spPr bwMode="auto">
            <a:xfrm>
              <a:off x="4227" y="193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82" name="Line 121"/>
            <p:cNvSpPr>
              <a:spLocks noChangeShapeType="1"/>
            </p:cNvSpPr>
            <p:nvPr/>
          </p:nvSpPr>
          <p:spPr bwMode="auto">
            <a:xfrm>
              <a:off x="4249" y="193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83" name="Line 122"/>
            <p:cNvSpPr>
              <a:spLocks noChangeShapeType="1"/>
            </p:cNvSpPr>
            <p:nvPr/>
          </p:nvSpPr>
          <p:spPr bwMode="auto">
            <a:xfrm>
              <a:off x="4273" y="193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84" name="Line 123"/>
            <p:cNvSpPr>
              <a:spLocks noChangeShapeType="1"/>
            </p:cNvSpPr>
            <p:nvPr/>
          </p:nvSpPr>
          <p:spPr bwMode="auto">
            <a:xfrm>
              <a:off x="4287" y="193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85" name="Line 124"/>
            <p:cNvSpPr>
              <a:spLocks noChangeShapeType="1"/>
            </p:cNvSpPr>
            <p:nvPr/>
          </p:nvSpPr>
          <p:spPr bwMode="auto">
            <a:xfrm>
              <a:off x="4327" y="193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86" name="Line 125"/>
            <p:cNvSpPr>
              <a:spLocks noChangeShapeType="1"/>
            </p:cNvSpPr>
            <p:nvPr/>
          </p:nvSpPr>
          <p:spPr bwMode="auto">
            <a:xfrm>
              <a:off x="4767" y="12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87" name="Line 126"/>
            <p:cNvSpPr>
              <a:spLocks noChangeShapeType="1"/>
            </p:cNvSpPr>
            <p:nvPr/>
          </p:nvSpPr>
          <p:spPr bwMode="auto">
            <a:xfrm>
              <a:off x="4813" y="12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88" name="Line 127"/>
            <p:cNvSpPr>
              <a:spLocks noChangeShapeType="1"/>
            </p:cNvSpPr>
            <p:nvPr/>
          </p:nvSpPr>
          <p:spPr bwMode="auto">
            <a:xfrm>
              <a:off x="4813" y="13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89" name="Line 128"/>
            <p:cNvSpPr>
              <a:spLocks noChangeShapeType="1"/>
            </p:cNvSpPr>
            <p:nvPr/>
          </p:nvSpPr>
          <p:spPr bwMode="auto">
            <a:xfrm>
              <a:off x="4831" y="137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90" name="Line 129"/>
            <p:cNvSpPr>
              <a:spLocks noChangeShapeType="1"/>
            </p:cNvSpPr>
            <p:nvPr/>
          </p:nvSpPr>
          <p:spPr bwMode="auto">
            <a:xfrm>
              <a:off x="4371" y="200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91" name="Line 130"/>
            <p:cNvSpPr>
              <a:spLocks noChangeShapeType="1"/>
            </p:cNvSpPr>
            <p:nvPr/>
          </p:nvSpPr>
          <p:spPr bwMode="auto">
            <a:xfrm>
              <a:off x="4463" y="200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92" name="Line 131"/>
            <p:cNvSpPr>
              <a:spLocks noChangeShapeType="1"/>
            </p:cNvSpPr>
            <p:nvPr/>
          </p:nvSpPr>
          <p:spPr bwMode="auto">
            <a:xfrm>
              <a:off x="4477" y="200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93" name="Line 132"/>
            <p:cNvSpPr>
              <a:spLocks noChangeShapeType="1"/>
            </p:cNvSpPr>
            <p:nvPr/>
          </p:nvSpPr>
          <p:spPr bwMode="auto">
            <a:xfrm>
              <a:off x="4495" y="200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94" name="Line 133"/>
            <p:cNvSpPr>
              <a:spLocks noChangeShapeType="1"/>
            </p:cNvSpPr>
            <p:nvPr/>
          </p:nvSpPr>
          <p:spPr bwMode="auto">
            <a:xfrm>
              <a:off x="4529" y="200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95" name="Line 134"/>
            <p:cNvSpPr>
              <a:spLocks noChangeShapeType="1"/>
            </p:cNvSpPr>
            <p:nvPr/>
          </p:nvSpPr>
          <p:spPr bwMode="auto">
            <a:xfrm>
              <a:off x="4637" y="200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96" name="Line 135"/>
            <p:cNvSpPr>
              <a:spLocks noChangeShapeType="1"/>
            </p:cNvSpPr>
            <p:nvPr/>
          </p:nvSpPr>
          <p:spPr bwMode="auto">
            <a:xfrm>
              <a:off x="4659" y="200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97" name="Line 136"/>
            <p:cNvSpPr>
              <a:spLocks noChangeShapeType="1"/>
            </p:cNvSpPr>
            <p:nvPr/>
          </p:nvSpPr>
          <p:spPr bwMode="auto">
            <a:xfrm>
              <a:off x="4675" y="200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98" name="Line 137"/>
            <p:cNvSpPr>
              <a:spLocks noChangeShapeType="1"/>
            </p:cNvSpPr>
            <p:nvPr/>
          </p:nvSpPr>
          <p:spPr bwMode="auto">
            <a:xfrm>
              <a:off x="4717" y="2142"/>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99" name="Line 138"/>
            <p:cNvSpPr>
              <a:spLocks noChangeShapeType="1"/>
            </p:cNvSpPr>
            <p:nvPr/>
          </p:nvSpPr>
          <p:spPr bwMode="auto">
            <a:xfrm>
              <a:off x="4731" y="226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00" name="Line 139"/>
            <p:cNvSpPr>
              <a:spLocks noChangeShapeType="1"/>
            </p:cNvSpPr>
            <p:nvPr/>
          </p:nvSpPr>
          <p:spPr bwMode="auto">
            <a:xfrm>
              <a:off x="4740" y="2396"/>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01" name="Line 140"/>
            <p:cNvSpPr>
              <a:spLocks noChangeShapeType="1"/>
            </p:cNvSpPr>
            <p:nvPr/>
          </p:nvSpPr>
          <p:spPr bwMode="auto">
            <a:xfrm>
              <a:off x="4750" y="2530"/>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02" name="Line 141"/>
            <p:cNvSpPr>
              <a:spLocks noChangeShapeType="1"/>
            </p:cNvSpPr>
            <p:nvPr/>
          </p:nvSpPr>
          <p:spPr bwMode="auto">
            <a:xfrm>
              <a:off x="4876" y="2530"/>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103" name="Freeform 142"/>
            <p:cNvSpPr>
              <a:spLocks/>
            </p:cNvSpPr>
            <p:nvPr/>
          </p:nvSpPr>
          <p:spPr bwMode="auto">
            <a:xfrm>
              <a:off x="1078" y="1190"/>
              <a:ext cx="3742" cy="214"/>
            </a:xfrm>
            <a:custGeom>
              <a:avLst/>
              <a:gdLst>
                <a:gd name="T0" fmla="*/ 0 w 3742"/>
                <a:gd name="T1" fmla="*/ 0 h 214"/>
                <a:gd name="T2" fmla="*/ 520 w 3742"/>
                <a:gd name="T3" fmla="*/ 4 h 214"/>
                <a:gd name="T4" fmla="*/ 520 w 3742"/>
                <a:gd name="T5" fmla="*/ 62 h 214"/>
                <a:gd name="T6" fmla="*/ 2016 w 3742"/>
                <a:gd name="T7" fmla="*/ 62 h 214"/>
                <a:gd name="T8" fmla="*/ 2018 w 3742"/>
                <a:gd name="T9" fmla="*/ 126 h 214"/>
                <a:gd name="T10" fmla="*/ 3740 w 3742"/>
                <a:gd name="T11" fmla="*/ 128 h 214"/>
                <a:gd name="T12" fmla="*/ 3742 w 3742"/>
                <a:gd name="T13" fmla="*/ 214 h 214"/>
                <a:gd name="T14" fmla="*/ 0 60000 65536"/>
                <a:gd name="T15" fmla="*/ 0 60000 65536"/>
                <a:gd name="T16" fmla="*/ 0 60000 65536"/>
                <a:gd name="T17" fmla="*/ 0 60000 65536"/>
                <a:gd name="T18" fmla="*/ 0 60000 65536"/>
                <a:gd name="T19" fmla="*/ 0 60000 65536"/>
                <a:gd name="T20" fmla="*/ 0 60000 65536"/>
                <a:gd name="T21" fmla="*/ 0 w 3742"/>
                <a:gd name="T22" fmla="*/ 0 h 214"/>
                <a:gd name="T23" fmla="*/ 3742 w 3742"/>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2" h="214">
                  <a:moveTo>
                    <a:pt x="0" y="0"/>
                  </a:moveTo>
                  <a:lnTo>
                    <a:pt x="520" y="4"/>
                  </a:lnTo>
                  <a:lnTo>
                    <a:pt x="520" y="62"/>
                  </a:lnTo>
                  <a:lnTo>
                    <a:pt x="2016" y="62"/>
                  </a:lnTo>
                  <a:lnTo>
                    <a:pt x="2018" y="126"/>
                  </a:lnTo>
                  <a:lnTo>
                    <a:pt x="3740" y="128"/>
                  </a:lnTo>
                  <a:lnTo>
                    <a:pt x="3742" y="214"/>
                  </a:lnTo>
                </a:path>
              </a:pathLst>
            </a:custGeom>
            <a:noFill/>
            <a:ln w="19050">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104" name="Text Box 143"/>
            <p:cNvSpPr txBox="1">
              <a:spLocks noChangeArrowheads="1"/>
            </p:cNvSpPr>
            <p:nvPr/>
          </p:nvSpPr>
          <p:spPr bwMode="auto">
            <a:xfrm>
              <a:off x="2946" y="2076"/>
              <a:ext cx="1853" cy="2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t>sRANKL/OPG 1-3 (n=54)</a:t>
              </a:r>
            </a:p>
          </p:txBody>
        </p:sp>
        <p:sp>
          <p:nvSpPr>
            <p:cNvPr id="41105" name="Text Box 144"/>
            <p:cNvSpPr txBox="1">
              <a:spLocks noChangeArrowheads="1"/>
            </p:cNvSpPr>
            <p:nvPr/>
          </p:nvSpPr>
          <p:spPr bwMode="auto">
            <a:xfrm>
              <a:off x="2068" y="2729"/>
              <a:ext cx="1853" cy="2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t>sRANKL/OPG </a:t>
              </a:r>
              <a:r>
                <a:rPr lang="el-GR" sz="1600"/>
                <a:t>&gt;</a:t>
              </a:r>
              <a:r>
                <a:rPr lang="en-US" sz="1600"/>
                <a:t>3 (n=</a:t>
              </a:r>
              <a:r>
                <a:rPr lang="el-GR" sz="1600"/>
                <a:t>32</a:t>
              </a:r>
              <a:r>
                <a:rPr lang="en-US" sz="1600"/>
                <a:t>)</a:t>
              </a:r>
            </a:p>
          </p:txBody>
        </p:sp>
        <p:sp>
          <p:nvSpPr>
            <p:cNvPr id="41106" name="Text Box 145"/>
            <p:cNvSpPr txBox="1">
              <a:spLocks noChangeArrowheads="1"/>
            </p:cNvSpPr>
            <p:nvPr/>
          </p:nvSpPr>
          <p:spPr bwMode="auto">
            <a:xfrm>
              <a:off x="4828" y="1237"/>
              <a:ext cx="622" cy="28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chemeClr val="tx2"/>
                  </a:solidFill>
                </a:rPr>
                <a:t>89%</a:t>
              </a:r>
            </a:p>
          </p:txBody>
        </p:sp>
        <p:sp>
          <p:nvSpPr>
            <p:cNvPr id="41107" name="Text Box 146"/>
            <p:cNvSpPr txBox="1">
              <a:spLocks noChangeArrowheads="1"/>
            </p:cNvSpPr>
            <p:nvPr/>
          </p:nvSpPr>
          <p:spPr bwMode="auto">
            <a:xfrm>
              <a:off x="4843" y="2416"/>
              <a:ext cx="622" cy="28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chemeClr val="tx2"/>
                  </a:solidFill>
                </a:rPr>
                <a:t>32%</a:t>
              </a:r>
            </a:p>
          </p:txBody>
        </p:sp>
        <p:sp>
          <p:nvSpPr>
            <p:cNvPr id="41108" name="Rectangle 147"/>
            <p:cNvSpPr>
              <a:spLocks noChangeArrowheads="1"/>
            </p:cNvSpPr>
            <p:nvPr/>
          </p:nvSpPr>
          <p:spPr bwMode="auto">
            <a:xfrm>
              <a:off x="2125" y="3570"/>
              <a:ext cx="1753" cy="21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200"/>
                <a:t>Months post diagnosis</a:t>
              </a:r>
              <a:endParaRPr lang="en-GB" sz="2200"/>
            </a:p>
          </p:txBody>
        </p:sp>
      </p:grpSp>
      <p:sp>
        <p:nvSpPr>
          <p:cNvPr id="40964" name="Text Box 148"/>
          <p:cNvSpPr txBox="1">
            <a:spLocks noChangeArrowheads="1"/>
          </p:cNvSpPr>
          <p:nvPr/>
        </p:nvSpPr>
        <p:spPr bwMode="auto">
          <a:xfrm>
            <a:off x="4932363" y="6553200"/>
            <a:ext cx="421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sz="1400" b="1">
                <a:solidFill>
                  <a:srgbClr val="02FC61"/>
                </a:solidFill>
              </a:rPr>
              <a:t>Terpos et al. Blood 2003;102:1064</a:t>
            </a:r>
            <a:r>
              <a:rPr lang="en-GB" sz="1400" b="1">
                <a:solidFill>
                  <a:srgbClr val="02FC61"/>
                </a:solidFill>
                <a:cs typeface="Arial" pitchFamily="34" charset="0"/>
              </a:rPr>
              <a:t>-</a:t>
            </a:r>
            <a:r>
              <a:rPr lang="en-GB" sz="1400" b="1">
                <a:solidFill>
                  <a:srgbClr val="02FC61"/>
                </a:solidFill>
              </a:rPr>
              <a:t>9</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85750" y="285750"/>
            <a:ext cx="8429625" cy="581025"/>
          </a:xfrm>
        </p:spPr>
        <p:txBody>
          <a:bodyPr/>
          <a:lstStyle/>
          <a:p>
            <a:pPr algn="l"/>
            <a:r>
              <a:rPr lang="en-US" sz="2800" smtClean="0">
                <a:solidFill>
                  <a:srgbClr val="FF9900"/>
                </a:solidFill>
              </a:rPr>
              <a:t>RANKL Inhibition and Survival in Myeloma Mice</a:t>
            </a:r>
            <a:endParaRPr lang="en-GB" sz="2800" smtClean="0">
              <a:solidFill>
                <a:srgbClr val="FF9900"/>
              </a:solidFill>
            </a:endParaRPr>
          </a:p>
        </p:txBody>
      </p:sp>
      <p:sp>
        <p:nvSpPr>
          <p:cNvPr id="41987" name="Text Box 3"/>
          <p:cNvSpPr txBox="1">
            <a:spLocks noChangeArrowheads="1"/>
          </p:cNvSpPr>
          <p:nvPr/>
        </p:nvSpPr>
        <p:spPr bwMode="auto">
          <a:xfrm>
            <a:off x="4852988" y="6553200"/>
            <a:ext cx="434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400">
                <a:solidFill>
                  <a:srgbClr val="02FC61"/>
                </a:solidFill>
              </a:rPr>
              <a:t>     </a:t>
            </a:r>
            <a:r>
              <a:rPr lang="en-US" sz="1400" b="1">
                <a:solidFill>
                  <a:srgbClr val="02FC61"/>
                </a:solidFill>
              </a:rPr>
              <a:t>Vanderkerken et al. Cancer Res  2003;63:287-9</a:t>
            </a:r>
          </a:p>
        </p:txBody>
      </p:sp>
      <p:sp>
        <p:nvSpPr>
          <p:cNvPr id="41988" name="Rectangle 4"/>
          <p:cNvSpPr>
            <a:spLocks noChangeArrowheads="1"/>
          </p:cNvSpPr>
          <p:nvPr/>
        </p:nvSpPr>
        <p:spPr bwMode="invGray">
          <a:xfrm>
            <a:off x="1543050" y="1611313"/>
            <a:ext cx="2711450" cy="1801812"/>
          </a:xfrm>
          <a:prstGeom prst="rect">
            <a:avLst/>
          </a:prstGeom>
          <a:gradFill rotWithShape="1">
            <a:gsLst>
              <a:gs pos="0">
                <a:srgbClr val="0F427F"/>
              </a:gs>
              <a:gs pos="100000">
                <a:srgbClr val="0C5EB0"/>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p>
            <a:endParaRPr lang="nl-NL"/>
          </a:p>
        </p:txBody>
      </p:sp>
      <p:sp>
        <p:nvSpPr>
          <p:cNvPr id="41989" name="Rectangle 5"/>
          <p:cNvSpPr>
            <a:spLocks noChangeAspect="1" noChangeArrowheads="1"/>
          </p:cNvSpPr>
          <p:nvPr/>
        </p:nvSpPr>
        <p:spPr bwMode="invGray">
          <a:xfrm>
            <a:off x="2476500" y="2016125"/>
            <a:ext cx="785813" cy="1401763"/>
          </a:xfrm>
          <a:prstGeom prst="rect">
            <a:avLst/>
          </a:prstGeom>
          <a:solidFill>
            <a:srgbClr val="2F95E1"/>
          </a:solidFill>
          <a:ln w="9525" algn="ctr">
            <a:solidFill>
              <a:srgbClr val="000000"/>
            </a:solidFill>
            <a:miter lim="800000"/>
            <a:headEnd/>
            <a:tailEnd/>
          </a:ln>
        </p:spPr>
        <p:txBody>
          <a:bodyPr wrap="none" anchor="ctr"/>
          <a:lstStyle/>
          <a:p>
            <a:endParaRPr lang="nl-NL"/>
          </a:p>
        </p:txBody>
      </p:sp>
      <p:sp>
        <p:nvSpPr>
          <p:cNvPr id="41990" name="Text Box 6"/>
          <p:cNvSpPr txBox="1">
            <a:spLocks noChangeAspect="1" noChangeArrowheads="1"/>
          </p:cNvSpPr>
          <p:nvPr/>
        </p:nvSpPr>
        <p:spPr bwMode="invGray">
          <a:xfrm>
            <a:off x="1077913" y="184467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3.0</a:t>
            </a:r>
          </a:p>
        </p:txBody>
      </p:sp>
      <p:sp>
        <p:nvSpPr>
          <p:cNvPr id="41991" name="Text Box 7"/>
          <p:cNvSpPr txBox="1">
            <a:spLocks noChangeAspect="1" noChangeArrowheads="1"/>
          </p:cNvSpPr>
          <p:nvPr/>
        </p:nvSpPr>
        <p:spPr bwMode="invGray">
          <a:xfrm>
            <a:off x="1077913" y="14859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3.5</a:t>
            </a:r>
          </a:p>
        </p:txBody>
      </p:sp>
      <p:sp>
        <p:nvSpPr>
          <p:cNvPr id="41992" name="Text Box 8"/>
          <p:cNvSpPr txBox="1">
            <a:spLocks noChangeAspect="1" noChangeArrowheads="1"/>
          </p:cNvSpPr>
          <p:nvPr/>
        </p:nvSpPr>
        <p:spPr bwMode="invGray">
          <a:xfrm>
            <a:off x="1077913" y="2205038"/>
            <a:ext cx="431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2.5</a:t>
            </a:r>
          </a:p>
        </p:txBody>
      </p:sp>
      <p:sp>
        <p:nvSpPr>
          <p:cNvPr id="41993" name="Text Box 9"/>
          <p:cNvSpPr txBox="1">
            <a:spLocks noChangeAspect="1" noChangeArrowheads="1"/>
          </p:cNvSpPr>
          <p:nvPr/>
        </p:nvSpPr>
        <p:spPr bwMode="invGray">
          <a:xfrm>
            <a:off x="1077913" y="2554288"/>
            <a:ext cx="4318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2.0</a:t>
            </a:r>
          </a:p>
        </p:txBody>
      </p:sp>
      <p:sp>
        <p:nvSpPr>
          <p:cNvPr id="41994" name="Text Box 10"/>
          <p:cNvSpPr txBox="1">
            <a:spLocks noChangeAspect="1" noChangeArrowheads="1"/>
          </p:cNvSpPr>
          <p:nvPr/>
        </p:nvSpPr>
        <p:spPr bwMode="invGray">
          <a:xfrm>
            <a:off x="1077913" y="2913063"/>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1.5</a:t>
            </a:r>
          </a:p>
        </p:txBody>
      </p:sp>
      <p:sp>
        <p:nvSpPr>
          <p:cNvPr id="41995" name="Text Box 11"/>
          <p:cNvSpPr txBox="1">
            <a:spLocks noChangeAspect="1" noChangeArrowheads="1"/>
          </p:cNvSpPr>
          <p:nvPr/>
        </p:nvSpPr>
        <p:spPr bwMode="invGray">
          <a:xfrm>
            <a:off x="1077913" y="32512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1.0</a:t>
            </a:r>
          </a:p>
        </p:txBody>
      </p:sp>
      <p:sp>
        <p:nvSpPr>
          <p:cNvPr id="41996" name="Rectangle 12"/>
          <p:cNvSpPr>
            <a:spLocks noChangeAspect="1" noChangeArrowheads="1"/>
          </p:cNvSpPr>
          <p:nvPr/>
        </p:nvSpPr>
        <p:spPr bwMode="invGray">
          <a:xfrm>
            <a:off x="3498850" y="2424113"/>
            <a:ext cx="754063" cy="993775"/>
          </a:xfrm>
          <a:prstGeom prst="rect">
            <a:avLst/>
          </a:prstGeom>
          <a:solidFill>
            <a:schemeClr val="accent2"/>
          </a:solidFill>
          <a:ln w="9525" algn="ctr">
            <a:solidFill>
              <a:srgbClr val="000000"/>
            </a:solidFill>
            <a:miter lim="800000"/>
            <a:headEnd/>
            <a:tailEnd/>
          </a:ln>
        </p:spPr>
        <p:txBody>
          <a:bodyPr wrap="none" anchor="ctr"/>
          <a:lstStyle/>
          <a:p>
            <a:endParaRPr lang="nl-NL"/>
          </a:p>
        </p:txBody>
      </p:sp>
      <p:sp>
        <p:nvSpPr>
          <p:cNvPr id="41997" name="Text Box 13"/>
          <p:cNvSpPr txBox="1">
            <a:spLocks noChangeAspect="1" noChangeArrowheads="1"/>
          </p:cNvSpPr>
          <p:nvPr/>
        </p:nvSpPr>
        <p:spPr bwMode="invGray">
          <a:xfrm>
            <a:off x="3700463" y="19843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2400"/>
              <a:t>*</a:t>
            </a:r>
            <a:endParaRPr lang="en-GB"/>
          </a:p>
        </p:txBody>
      </p:sp>
      <p:sp>
        <p:nvSpPr>
          <p:cNvPr id="41998" name="Text Box 14"/>
          <p:cNvSpPr txBox="1">
            <a:spLocks noChangeAspect="1" noChangeArrowheads="1"/>
          </p:cNvSpPr>
          <p:nvPr/>
        </p:nvSpPr>
        <p:spPr bwMode="invGray">
          <a:xfrm>
            <a:off x="3349625" y="1647825"/>
            <a:ext cx="814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200" i="1">
                <a:solidFill>
                  <a:srgbClr val="00FF00"/>
                </a:solidFill>
              </a:rPr>
              <a:t>*P</a:t>
            </a:r>
            <a:r>
              <a:rPr lang="en-GB" sz="1200">
                <a:solidFill>
                  <a:srgbClr val="00FF00"/>
                </a:solidFill>
              </a:rPr>
              <a:t> &lt; 0.05</a:t>
            </a:r>
          </a:p>
        </p:txBody>
      </p:sp>
      <p:sp>
        <p:nvSpPr>
          <p:cNvPr id="41999" name="Text Box 15"/>
          <p:cNvSpPr txBox="1">
            <a:spLocks noChangeAspect="1" noChangeArrowheads="1"/>
          </p:cNvSpPr>
          <p:nvPr/>
        </p:nvSpPr>
        <p:spPr bwMode="invGray">
          <a:xfrm rot="-5400000">
            <a:off x="23019" y="2307432"/>
            <a:ext cx="1709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400">
                <a:solidFill>
                  <a:srgbClr val="00FF00"/>
                </a:solidFill>
              </a:rPr>
              <a:t>Paraprotein</a:t>
            </a:r>
            <a:r>
              <a:rPr lang="el-GR" sz="1400">
                <a:solidFill>
                  <a:srgbClr val="00FF00"/>
                </a:solidFill>
              </a:rPr>
              <a:t> (</a:t>
            </a:r>
            <a:r>
              <a:rPr lang="en-GB" sz="1400">
                <a:solidFill>
                  <a:srgbClr val="00FF00"/>
                </a:solidFill>
              </a:rPr>
              <a:t>g/dL)</a:t>
            </a:r>
          </a:p>
        </p:txBody>
      </p:sp>
      <p:grpSp>
        <p:nvGrpSpPr>
          <p:cNvPr id="42000" name="Group 16"/>
          <p:cNvGrpSpPr>
            <a:grpSpLocks/>
          </p:cNvGrpSpPr>
          <p:nvPr/>
        </p:nvGrpSpPr>
        <p:grpSpPr bwMode="auto">
          <a:xfrm>
            <a:off x="1543050" y="1606550"/>
            <a:ext cx="2744788" cy="1812925"/>
            <a:chOff x="734" y="1568"/>
            <a:chExt cx="3216" cy="2178"/>
          </a:xfrm>
        </p:grpSpPr>
        <p:sp>
          <p:nvSpPr>
            <p:cNvPr id="42097" name="Line 17"/>
            <p:cNvSpPr>
              <a:spLocks noChangeShapeType="1"/>
            </p:cNvSpPr>
            <p:nvPr/>
          </p:nvSpPr>
          <p:spPr bwMode="invGray">
            <a:xfrm>
              <a:off x="734" y="1568"/>
              <a:ext cx="1" cy="2177"/>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98" name="Line 18"/>
            <p:cNvSpPr>
              <a:spLocks noChangeShapeType="1"/>
            </p:cNvSpPr>
            <p:nvPr/>
          </p:nvSpPr>
          <p:spPr bwMode="invGray">
            <a:xfrm>
              <a:off x="734" y="3745"/>
              <a:ext cx="3216" cy="1"/>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2001" name="Group 19"/>
          <p:cNvGrpSpPr>
            <a:grpSpLocks/>
          </p:cNvGrpSpPr>
          <p:nvPr/>
        </p:nvGrpSpPr>
        <p:grpSpPr bwMode="auto">
          <a:xfrm>
            <a:off x="1490663" y="1606550"/>
            <a:ext cx="50800" cy="1812925"/>
            <a:chOff x="938" y="1208"/>
            <a:chExt cx="31" cy="1131"/>
          </a:xfrm>
        </p:grpSpPr>
        <p:sp>
          <p:nvSpPr>
            <p:cNvPr id="42091" name="Line 20"/>
            <p:cNvSpPr>
              <a:spLocks noChangeShapeType="1"/>
            </p:cNvSpPr>
            <p:nvPr/>
          </p:nvSpPr>
          <p:spPr bwMode="invGray">
            <a:xfrm flipH="1">
              <a:off x="938" y="1208"/>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92" name="Line 21"/>
            <p:cNvSpPr>
              <a:spLocks noChangeShapeType="1"/>
            </p:cNvSpPr>
            <p:nvPr/>
          </p:nvSpPr>
          <p:spPr bwMode="invGray">
            <a:xfrm flipH="1">
              <a:off x="938" y="1434"/>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93" name="Line 22"/>
            <p:cNvSpPr>
              <a:spLocks noChangeShapeType="1"/>
            </p:cNvSpPr>
            <p:nvPr/>
          </p:nvSpPr>
          <p:spPr bwMode="invGray">
            <a:xfrm flipH="1">
              <a:off x="938" y="1660"/>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94" name="Line 23"/>
            <p:cNvSpPr>
              <a:spLocks noChangeShapeType="1"/>
            </p:cNvSpPr>
            <p:nvPr/>
          </p:nvSpPr>
          <p:spPr bwMode="invGray">
            <a:xfrm flipH="1">
              <a:off x="938" y="1886"/>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95" name="Line 24"/>
            <p:cNvSpPr>
              <a:spLocks noChangeShapeType="1"/>
            </p:cNvSpPr>
            <p:nvPr/>
          </p:nvSpPr>
          <p:spPr bwMode="invGray">
            <a:xfrm flipH="1">
              <a:off x="938" y="2112"/>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96" name="Line 25"/>
            <p:cNvSpPr>
              <a:spLocks noChangeShapeType="1"/>
            </p:cNvSpPr>
            <p:nvPr/>
          </p:nvSpPr>
          <p:spPr bwMode="invGray">
            <a:xfrm flipH="1">
              <a:off x="938" y="2339"/>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2002" name="Group 26"/>
          <p:cNvGrpSpPr>
            <a:grpSpLocks/>
          </p:cNvGrpSpPr>
          <p:nvPr/>
        </p:nvGrpSpPr>
        <p:grpSpPr bwMode="auto">
          <a:xfrm>
            <a:off x="2335213" y="3414713"/>
            <a:ext cx="1044575" cy="74612"/>
            <a:chOff x="2047" y="3363"/>
            <a:chExt cx="1027" cy="36"/>
          </a:xfrm>
        </p:grpSpPr>
        <p:sp>
          <p:nvSpPr>
            <p:cNvPr id="42089" name="Line 27"/>
            <p:cNvSpPr>
              <a:spLocks noChangeShapeType="1"/>
            </p:cNvSpPr>
            <p:nvPr/>
          </p:nvSpPr>
          <p:spPr bwMode="invGray">
            <a:xfrm>
              <a:off x="2047" y="3363"/>
              <a:ext cx="0" cy="36"/>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90" name="Line 28"/>
            <p:cNvSpPr>
              <a:spLocks noChangeShapeType="1"/>
            </p:cNvSpPr>
            <p:nvPr/>
          </p:nvSpPr>
          <p:spPr bwMode="invGray">
            <a:xfrm>
              <a:off x="3074" y="3363"/>
              <a:ext cx="0" cy="36"/>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2003" name="Group 29"/>
          <p:cNvGrpSpPr>
            <a:grpSpLocks/>
          </p:cNvGrpSpPr>
          <p:nvPr/>
        </p:nvGrpSpPr>
        <p:grpSpPr bwMode="auto">
          <a:xfrm>
            <a:off x="2808288" y="1762125"/>
            <a:ext cx="114300" cy="482600"/>
            <a:chOff x="288" y="2160"/>
            <a:chExt cx="96" cy="576"/>
          </a:xfrm>
        </p:grpSpPr>
        <p:sp>
          <p:nvSpPr>
            <p:cNvPr id="42086" name="Line 30"/>
            <p:cNvSpPr>
              <a:spLocks noChangeShapeType="1"/>
            </p:cNvSpPr>
            <p:nvPr/>
          </p:nvSpPr>
          <p:spPr bwMode="invGray">
            <a:xfrm>
              <a:off x="336" y="2160"/>
              <a:ext cx="0" cy="576"/>
            </a:xfrm>
            <a:prstGeom prst="line">
              <a:avLst/>
            </a:prstGeom>
            <a:noFill/>
            <a:ln w="12700">
              <a:solidFill>
                <a:srgbClr val="75B8EB"/>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87" name="Line 31"/>
            <p:cNvSpPr>
              <a:spLocks noChangeShapeType="1"/>
            </p:cNvSpPr>
            <p:nvPr/>
          </p:nvSpPr>
          <p:spPr bwMode="invGray">
            <a:xfrm>
              <a:off x="288" y="2160"/>
              <a:ext cx="96" cy="0"/>
            </a:xfrm>
            <a:prstGeom prst="line">
              <a:avLst/>
            </a:prstGeom>
            <a:noFill/>
            <a:ln w="12700">
              <a:solidFill>
                <a:srgbClr val="75B8EB"/>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88" name="Line 32"/>
            <p:cNvSpPr>
              <a:spLocks noChangeShapeType="1"/>
            </p:cNvSpPr>
            <p:nvPr/>
          </p:nvSpPr>
          <p:spPr bwMode="invGray">
            <a:xfrm>
              <a:off x="288" y="2736"/>
              <a:ext cx="96" cy="0"/>
            </a:xfrm>
            <a:prstGeom prst="line">
              <a:avLst/>
            </a:prstGeom>
            <a:noFill/>
            <a:ln w="12700">
              <a:solidFill>
                <a:srgbClr val="75B8EB"/>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2004" name="Group 33"/>
          <p:cNvGrpSpPr>
            <a:grpSpLocks/>
          </p:cNvGrpSpPr>
          <p:nvPr/>
        </p:nvGrpSpPr>
        <p:grpSpPr bwMode="auto">
          <a:xfrm>
            <a:off x="3802063" y="2281238"/>
            <a:ext cx="114300" cy="273050"/>
            <a:chOff x="288" y="2160"/>
            <a:chExt cx="96" cy="576"/>
          </a:xfrm>
        </p:grpSpPr>
        <p:sp>
          <p:nvSpPr>
            <p:cNvPr id="42083" name="Line 34"/>
            <p:cNvSpPr>
              <a:spLocks noChangeShapeType="1"/>
            </p:cNvSpPr>
            <p:nvPr/>
          </p:nvSpPr>
          <p:spPr bwMode="invGray">
            <a:xfrm>
              <a:off x="336" y="2160"/>
              <a:ext cx="0" cy="576"/>
            </a:xfrm>
            <a:prstGeom prst="line">
              <a:avLst/>
            </a:prstGeom>
            <a:noFill/>
            <a:ln w="12700">
              <a:solidFill>
                <a:srgbClr val="E8F0AE"/>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84" name="Line 35"/>
            <p:cNvSpPr>
              <a:spLocks noChangeShapeType="1"/>
            </p:cNvSpPr>
            <p:nvPr/>
          </p:nvSpPr>
          <p:spPr bwMode="invGray">
            <a:xfrm>
              <a:off x="288" y="2160"/>
              <a:ext cx="96" cy="0"/>
            </a:xfrm>
            <a:prstGeom prst="line">
              <a:avLst/>
            </a:prstGeom>
            <a:noFill/>
            <a:ln w="12700">
              <a:solidFill>
                <a:srgbClr val="E8F0AE"/>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85" name="Line 36"/>
            <p:cNvSpPr>
              <a:spLocks noChangeShapeType="1"/>
            </p:cNvSpPr>
            <p:nvPr/>
          </p:nvSpPr>
          <p:spPr bwMode="invGray">
            <a:xfrm>
              <a:off x="288" y="2736"/>
              <a:ext cx="96" cy="0"/>
            </a:xfrm>
            <a:prstGeom prst="line">
              <a:avLst/>
            </a:prstGeom>
            <a:noFill/>
            <a:ln w="12700">
              <a:solidFill>
                <a:srgbClr val="E8F0AE"/>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2005" name="Rectangle 37"/>
          <p:cNvSpPr>
            <a:spLocks noChangeArrowheads="1"/>
          </p:cNvSpPr>
          <p:nvPr/>
        </p:nvSpPr>
        <p:spPr bwMode="invGray">
          <a:xfrm>
            <a:off x="1543050" y="3727450"/>
            <a:ext cx="2711450" cy="1801813"/>
          </a:xfrm>
          <a:prstGeom prst="rect">
            <a:avLst/>
          </a:prstGeom>
          <a:gradFill rotWithShape="1">
            <a:gsLst>
              <a:gs pos="0">
                <a:srgbClr val="0F427F"/>
              </a:gs>
              <a:gs pos="100000">
                <a:srgbClr val="0C5EB0"/>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p>
            <a:endParaRPr lang="nl-NL"/>
          </a:p>
        </p:txBody>
      </p:sp>
      <p:sp>
        <p:nvSpPr>
          <p:cNvPr id="42006" name="Rectangle 38"/>
          <p:cNvSpPr>
            <a:spLocks noChangeAspect="1" noChangeArrowheads="1"/>
          </p:cNvSpPr>
          <p:nvPr/>
        </p:nvSpPr>
        <p:spPr bwMode="invGray">
          <a:xfrm>
            <a:off x="2476500" y="4129088"/>
            <a:ext cx="785813" cy="1401762"/>
          </a:xfrm>
          <a:prstGeom prst="rect">
            <a:avLst/>
          </a:prstGeom>
          <a:solidFill>
            <a:srgbClr val="2F95E1"/>
          </a:solidFill>
          <a:ln w="9525" algn="ctr">
            <a:solidFill>
              <a:srgbClr val="000000"/>
            </a:solidFill>
            <a:miter lim="800000"/>
            <a:headEnd/>
            <a:tailEnd/>
          </a:ln>
        </p:spPr>
        <p:txBody>
          <a:bodyPr wrap="none" anchor="ctr"/>
          <a:lstStyle/>
          <a:p>
            <a:endParaRPr lang="nl-NL"/>
          </a:p>
        </p:txBody>
      </p:sp>
      <p:sp>
        <p:nvSpPr>
          <p:cNvPr id="42007" name="Text Box 39"/>
          <p:cNvSpPr txBox="1">
            <a:spLocks noChangeAspect="1" noChangeArrowheads="1"/>
          </p:cNvSpPr>
          <p:nvPr/>
        </p:nvSpPr>
        <p:spPr bwMode="invGray">
          <a:xfrm>
            <a:off x="1485900" y="5570538"/>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Control</a:t>
            </a:r>
          </a:p>
        </p:txBody>
      </p:sp>
      <p:sp>
        <p:nvSpPr>
          <p:cNvPr id="42008" name="Text Box 40"/>
          <p:cNvSpPr txBox="1">
            <a:spLocks noChangeAspect="1" noChangeArrowheads="1"/>
          </p:cNvSpPr>
          <p:nvPr/>
        </p:nvSpPr>
        <p:spPr bwMode="invGray">
          <a:xfrm>
            <a:off x="2363788" y="5570538"/>
            <a:ext cx="915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sz="1400"/>
              <a:t>5T33MM</a:t>
            </a:r>
          </a:p>
          <a:p>
            <a:pPr eaLnBrk="1" hangingPunct="1"/>
            <a:r>
              <a:rPr lang="en-GB" sz="1400"/>
              <a:t>+ Vehicle</a:t>
            </a:r>
          </a:p>
        </p:txBody>
      </p:sp>
      <p:sp>
        <p:nvSpPr>
          <p:cNvPr id="42009" name="Text Box 41"/>
          <p:cNvSpPr txBox="1">
            <a:spLocks noChangeAspect="1" noChangeArrowheads="1"/>
          </p:cNvSpPr>
          <p:nvPr/>
        </p:nvSpPr>
        <p:spPr bwMode="invGray">
          <a:xfrm>
            <a:off x="3438525" y="5570538"/>
            <a:ext cx="89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sz="1400"/>
              <a:t>5T33MM</a:t>
            </a:r>
          </a:p>
          <a:p>
            <a:pPr eaLnBrk="1" hangingPunct="1"/>
            <a:r>
              <a:rPr lang="en-GB" sz="1400"/>
              <a:t>+ OPG</a:t>
            </a:r>
          </a:p>
        </p:txBody>
      </p:sp>
      <p:sp>
        <p:nvSpPr>
          <p:cNvPr id="42010" name="Text Box 42"/>
          <p:cNvSpPr txBox="1">
            <a:spLocks noChangeAspect="1" noChangeArrowheads="1"/>
          </p:cNvSpPr>
          <p:nvPr/>
        </p:nvSpPr>
        <p:spPr bwMode="invGray">
          <a:xfrm>
            <a:off x="1127125" y="4005263"/>
            <a:ext cx="382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85</a:t>
            </a:r>
          </a:p>
        </p:txBody>
      </p:sp>
      <p:sp>
        <p:nvSpPr>
          <p:cNvPr id="42011" name="Text Box 43"/>
          <p:cNvSpPr txBox="1">
            <a:spLocks noChangeAspect="1" noChangeArrowheads="1"/>
          </p:cNvSpPr>
          <p:nvPr/>
        </p:nvSpPr>
        <p:spPr bwMode="invGray">
          <a:xfrm>
            <a:off x="1127125" y="3646488"/>
            <a:ext cx="382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90</a:t>
            </a:r>
          </a:p>
        </p:txBody>
      </p:sp>
      <p:sp>
        <p:nvSpPr>
          <p:cNvPr id="42012" name="Text Box 44"/>
          <p:cNvSpPr txBox="1">
            <a:spLocks noChangeAspect="1" noChangeArrowheads="1"/>
          </p:cNvSpPr>
          <p:nvPr/>
        </p:nvSpPr>
        <p:spPr bwMode="invGray">
          <a:xfrm>
            <a:off x="1127125" y="4365625"/>
            <a:ext cx="3825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80</a:t>
            </a:r>
          </a:p>
        </p:txBody>
      </p:sp>
      <p:sp>
        <p:nvSpPr>
          <p:cNvPr id="42013" name="Text Box 45"/>
          <p:cNvSpPr txBox="1">
            <a:spLocks noChangeAspect="1" noChangeArrowheads="1"/>
          </p:cNvSpPr>
          <p:nvPr/>
        </p:nvSpPr>
        <p:spPr bwMode="invGray">
          <a:xfrm>
            <a:off x="1127125" y="4714875"/>
            <a:ext cx="3825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75</a:t>
            </a:r>
          </a:p>
        </p:txBody>
      </p:sp>
      <p:sp>
        <p:nvSpPr>
          <p:cNvPr id="42014" name="Text Box 46"/>
          <p:cNvSpPr txBox="1">
            <a:spLocks noChangeAspect="1" noChangeArrowheads="1"/>
          </p:cNvSpPr>
          <p:nvPr/>
        </p:nvSpPr>
        <p:spPr bwMode="invGray">
          <a:xfrm>
            <a:off x="1127125" y="5073650"/>
            <a:ext cx="382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70</a:t>
            </a:r>
          </a:p>
        </p:txBody>
      </p:sp>
      <p:sp>
        <p:nvSpPr>
          <p:cNvPr id="42015" name="Text Box 47"/>
          <p:cNvSpPr txBox="1">
            <a:spLocks noChangeAspect="1" noChangeArrowheads="1"/>
          </p:cNvSpPr>
          <p:nvPr/>
        </p:nvSpPr>
        <p:spPr bwMode="invGray">
          <a:xfrm>
            <a:off x="1127125" y="5411788"/>
            <a:ext cx="382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65</a:t>
            </a:r>
          </a:p>
        </p:txBody>
      </p:sp>
      <p:sp>
        <p:nvSpPr>
          <p:cNvPr id="42016" name="Rectangle 48"/>
          <p:cNvSpPr>
            <a:spLocks noChangeAspect="1" noChangeArrowheads="1"/>
          </p:cNvSpPr>
          <p:nvPr/>
        </p:nvSpPr>
        <p:spPr bwMode="invGray">
          <a:xfrm>
            <a:off x="3498850" y="4797425"/>
            <a:ext cx="754063" cy="733425"/>
          </a:xfrm>
          <a:prstGeom prst="rect">
            <a:avLst/>
          </a:prstGeom>
          <a:solidFill>
            <a:schemeClr val="accent2"/>
          </a:solidFill>
          <a:ln w="9525" algn="ctr">
            <a:solidFill>
              <a:srgbClr val="000000"/>
            </a:solidFill>
            <a:miter lim="800000"/>
            <a:headEnd/>
            <a:tailEnd/>
          </a:ln>
        </p:spPr>
        <p:txBody>
          <a:bodyPr wrap="none" anchor="ctr"/>
          <a:lstStyle/>
          <a:p>
            <a:endParaRPr lang="nl-NL"/>
          </a:p>
        </p:txBody>
      </p:sp>
      <p:sp>
        <p:nvSpPr>
          <p:cNvPr id="42017" name="Text Box 49"/>
          <p:cNvSpPr txBox="1">
            <a:spLocks noChangeAspect="1" noChangeArrowheads="1"/>
          </p:cNvSpPr>
          <p:nvPr/>
        </p:nvSpPr>
        <p:spPr bwMode="invGray">
          <a:xfrm>
            <a:off x="3708400" y="4124325"/>
            <a:ext cx="304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2400"/>
              <a:t>*</a:t>
            </a:r>
            <a:endParaRPr lang="en-GB"/>
          </a:p>
        </p:txBody>
      </p:sp>
      <p:sp>
        <p:nvSpPr>
          <p:cNvPr id="42018" name="Text Box 50"/>
          <p:cNvSpPr txBox="1">
            <a:spLocks noChangeAspect="1" noChangeArrowheads="1"/>
          </p:cNvSpPr>
          <p:nvPr/>
        </p:nvSpPr>
        <p:spPr bwMode="invGray">
          <a:xfrm rot="-5400000">
            <a:off x="80962" y="4470401"/>
            <a:ext cx="1654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solidFill>
                  <a:srgbClr val="00FF00"/>
                </a:solidFill>
              </a:rPr>
              <a:t>%  myeloma cells</a:t>
            </a:r>
          </a:p>
        </p:txBody>
      </p:sp>
      <p:grpSp>
        <p:nvGrpSpPr>
          <p:cNvPr id="42019" name="Group 51"/>
          <p:cNvGrpSpPr>
            <a:grpSpLocks/>
          </p:cNvGrpSpPr>
          <p:nvPr/>
        </p:nvGrpSpPr>
        <p:grpSpPr bwMode="auto">
          <a:xfrm>
            <a:off x="1543050" y="3721100"/>
            <a:ext cx="2744788" cy="1812925"/>
            <a:chOff x="734" y="1568"/>
            <a:chExt cx="3216" cy="2178"/>
          </a:xfrm>
        </p:grpSpPr>
        <p:sp>
          <p:nvSpPr>
            <p:cNvPr id="42081" name="Line 52"/>
            <p:cNvSpPr>
              <a:spLocks noChangeShapeType="1"/>
            </p:cNvSpPr>
            <p:nvPr/>
          </p:nvSpPr>
          <p:spPr bwMode="invGray">
            <a:xfrm>
              <a:off x="734" y="1568"/>
              <a:ext cx="1" cy="2177"/>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82" name="Line 53"/>
            <p:cNvSpPr>
              <a:spLocks noChangeShapeType="1"/>
            </p:cNvSpPr>
            <p:nvPr/>
          </p:nvSpPr>
          <p:spPr bwMode="invGray">
            <a:xfrm>
              <a:off x="734" y="3745"/>
              <a:ext cx="3216" cy="1"/>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2020" name="Group 54"/>
          <p:cNvGrpSpPr>
            <a:grpSpLocks/>
          </p:cNvGrpSpPr>
          <p:nvPr/>
        </p:nvGrpSpPr>
        <p:grpSpPr bwMode="auto">
          <a:xfrm>
            <a:off x="1490663" y="3721100"/>
            <a:ext cx="50800" cy="1812925"/>
            <a:chOff x="938" y="1208"/>
            <a:chExt cx="31" cy="1131"/>
          </a:xfrm>
        </p:grpSpPr>
        <p:sp>
          <p:nvSpPr>
            <p:cNvPr id="42075" name="Line 55"/>
            <p:cNvSpPr>
              <a:spLocks noChangeShapeType="1"/>
            </p:cNvSpPr>
            <p:nvPr/>
          </p:nvSpPr>
          <p:spPr bwMode="invGray">
            <a:xfrm flipH="1">
              <a:off x="938" y="1208"/>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76" name="Line 56"/>
            <p:cNvSpPr>
              <a:spLocks noChangeShapeType="1"/>
            </p:cNvSpPr>
            <p:nvPr/>
          </p:nvSpPr>
          <p:spPr bwMode="invGray">
            <a:xfrm flipH="1">
              <a:off x="938" y="1434"/>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77" name="Line 57"/>
            <p:cNvSpPr>
              <a:spLocks noChangeShapeType="1"/>
            </p:cNvSpPr>
            <p:nvPr/>
          </p:nvSpPr>
          <p:spPr bwMode="invGray">
            <a:xfrm flipH="1">
              <a:off x="938" y="1660"/>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78" name="Line 58"/>
            <p:cNvSpPr>
              <a:spLocks noChangeShapeType="1"/>
            </p:cNvSpPr>
            <p:nvPr/>
          </p:nvSpPr>
          <p:spPr bwMode="invGray">
            <a:xfrm flipH="1">
              <a:off x="938" y="1886"/>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79" name="Line 59"/>
            <p:cNvSpPr>
              <a:spLocks noChangeShapeType="1"/>
            </p:cNvSpPr>
            <p:nvPr/>
          </p:nvSpPr>
          <p:spPr bwMode="invGray">
            <a:xfrm flipH="1">
              <a:off x="938" y="2112"/>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80" name="Line 60"/>
            <p:cNvSpPr>
              <a:spLocks noChangeShapeType="1"/>
            </p:cNvSpPr>
            <p:nvPr/>
          </p:nvSpPr>
          <p:spPr bwMode="invGray">
            <a:xfrm flipH="1">
              <a:off x="938" y="2339"/>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2021" name="Group 61"/>
          <p:cNvGrpSpPr>
            <a:grpSpLocks/>
          </p:cNvGrpSpPr>
          <p:nvPr/>
        </p:nvGrpSpPr>
        <p:grpSpPr bwMode="auto">
          <a:xfrm>
            <a:off x="2335213" y="5537200"/>
            <a:ext cx="1044575" cy="74613"/>
            <a:chOff x="2047" y="3363"/>
            <a:chExt cx="1027" cy="36"/>
          </a:xfrm>
        </p:grpSpPr>
        <p:sp>
          <p:nvSpPr>
            <p:cNvPr id="42073" name="Line 62"/>
            <p:cNvSpPr>
              <a:spLocks noChangeShapeType="1"/>
            </p:cNvSpPr>
            <p:nvPr/>
          </p:nvSpPr>
          <p:spPr bwMode="invGray">
            <a:xfrm>
              <a:off x="2047" y="3363"/>
              <a:ext cx="0" cy="36"/>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74" name="Line 63"/>
            <p:cNvSpPr>
              <a:spLocks noChangeShapeType="1"/>
            </p:cNvSpPr>
            <p:nvPr/>
          </p:nvSpPr>
          <p:spPr bwMode="invGray">
            <a:xfrm>
              <a:off x="3074" y="3363"/>
              <a:ext cx="0" cy="36"/>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2022" name="Group 64"/>
          <p:cNvGrpSpPr>
            <a:grpSpLocks/>
          </p:cNvGrpSpPr>
          <p:nvPr/>
        </p:nvGrpSpPr>
        <p:grpSpPr bwMode="auto">
          <a:xfrm>
            <a:off x="2808288" y="3843338"/>
            <a:ext cx="114300" cy="531812"/>
            <a:chOff x="288" y="2160"/>
            <a:chExt cx="96" cy="576"/>
          </a:xfrm>
        </p:grpSpPr>
        <p:sp>
          <p:nvSpPr>
            <p:cNvPr id="42070" name="Line 65"/>
            <p:cNvSpPr>
              <a:spLocks noChangeShapeType="1"/>
            </p:cNvSpPr>
            <p:nvPr/>
          </p:nvSpPr>
          <p:spPr bwMode="invGray">
            <a:xfrm>
              <a:off x="336" y="2160"/>
              <a:ext cx="0" cy="576"/>
            </a:xfrm>
            <a:prstGeom prst="line">
              <a:avLst/>
            </a:prstGeom>
            <a:noFill/>
            <a:ln w="12700">
              <a:solidFill>
                <a:srgbClr val="75B8EB"/>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71" name="Line 66"/>
            <p:cNvSpPr>
              <a:spLocks noChangeShapeType="1"/>
            </p:cNvSpPr>
            <p:nvPr/>
          </p:nvSpPr>
          <p:spPr bwMode="invGray">
            <a:xfrm>
              <a:off x="288" y="2160"/>
              <a:ext cx="96" cy="0"/>
            </a:xfrm>
            <a:prstGeom prst="line">
              <a:avLst/>
            </a:prstGeom>
            <a:noFill/>
            <a:ln w="12700">
              <a:solidFill>
                <a:srgbClr val="75B8EB"/>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72" name="Line 67"/>
            <p:cNvSpPr>
              <a:spLocks noChangeShapeType="1"/>
            </p:cNvSpPr>
            <p:nvPr/>
          </p:nvSpPr>
          <p:spPr bwMode="invGray">
            <a:xfrm>
              <a:off x="288" y="2736"/>
              <a:ext cx="96" cy="0"/>
            </a:xfrm>
            <a:prstGeom prst="line">
              <a:avLst/>
            </a:prstGeom>
            <a:noFill/>
            <a:ln w="12700">
              <a:solidFill>
                <a:srgbClr val="75B8EB"/>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2023" name="Group 68"/>
          <p:cNvGrpSpPr>
            <a:grpSpLocks/>
          </p:cNvGrpSpPr>
          <p:nvPr/>
        </p:nvGrpSpPr>
        <p:grpSpPr bwMode="auto">
          <a:xfrm>
            <a:off x="3802063" y="4416425"/>
            <a:ext cx="114300" cy="757238"/>
            <a:chOff x="288" y="2160"/>
            <a:chExt cx="96" cy="576"/>
          </a:xfrm>
        </p:grpSpPr>
        <p:sp>
          <p:nvSpPr>
            <p:cNvPr id="42067" name="Line 69"/>
            <p:cNvSpPr>
              <a:spLocks noChangeShapeType="1"/>
            </p:cNvSpPr>
            <p:nvPr/>
          </p:nvSpPr>
          <p:spPr bwMode="invGray">
            <a:xfrm>
              <a:off x="336" y="2160"/>
              <a:ext cx="0" cy="576"/>
            </a:xfrm>
            <a:prstGeom prst="line">
              <a:avLst/>
            </a:prstGeom>
            <a:noFill/>
            <a:ln w="12700">
              <a:solidFill>
                <a:srgbClr val="E8F0AE"/>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68" name="Line 70"/>
            <p:cNvSpPr>
              <a:spLocks noChangeShapeType="1"/>
            </p:cNvSpPr>
            <p:nvPr/>
          </p:nvSpPr>
          <p:spPr bwMode="invGray">
            <a:xfrm>
              <a:off x="288" y="2160"/>
              <a:ext cx="96" cy="0"/>
            </a:xfrm>
            <a:prstGeom prst="line">
              <a:avLst/>
            </a:prstGeom>
            <a:noFill/>
            <a:ln w="12700">
              <a:solidFill>
                <a:srgbClr val="E8F0AE"/>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69" name="Line 71"/>
            <p:cNvSpPr>
              <a:spLocks noChangeShapeType="1"/>
            </p:cNvSpPr>
            <p:nvPr/>
          </p:nvSpPr>
          <p:spPr bwMode="invGray">
            <a:xfrm>
              <a:off x="288" y="2736"/>
              <a:ext cx="96" cy="0"/>
            </a:xfrm>
            <a:prstGeom prst="line">
              <a:avLst/>
            </a:prstGeom>
            <a:noFill/>
            <a:ln w="12700">
              <a:solidFill>
                <a:srgbClr val="E8F0AE"/>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2024" name="Rectangle 72"/>
          <p:cNvSpPr>
            <a:spLocks noChangeArrowheads="1"/>
          </p:cNvSpPr>
          <p:nvPr/>
        </p:nvSpPr>
        <p:spPr bwMode="invGray">
          <a:xfrm>
            <a:off x="5629275" y="2332038"/>
            <a:ext cx="3135313" cy="2197100"/>
          </a:xfrm>
          <a:prstGeom prst="rect">
            <a:avLst/>
          </a:prstGeom>
          <a:gradFill rotWithShape="1">
            <a:gsLst>
              <a:gs pos="0">
                <a:srgbClr val="0F427F"/>
              </a:gs>
              <a:gs pos="100000">
                <a:srgbClr val="0C5EB0"/>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p>
            <a:endParaRPr lang="nl-NL"/>
          </a:p>
        </p:txBody>
      </p:sp>
      <p:sp>
        <p:nvSpPr>
          <p:cNvPr id="42025" name="Freeform 73"/>
          <p:cNvSpPr>
            <a:spLocks noChangeAspect="1"/>
          </p:cNvSpPr>
          <p:nvPr/>
        </p:nvSpPr>
        <p:spPr bwMode="invGray">
          <a:xfrm>
            <a:off x="5734050" y="2444750"/>
            <a:ext cx="2644775" cy="2084388"/>
          </a:xfrm>
          <a:custGeom>
            <a:avLst/>
            <a:gdLst>
              <a:gd name="T0" fmla="*/ 0 w 1448"/>
              <a:gd name="T1" fmla="*/ 0 h 1040"/>
              <a:gd name="T2" fmla="*/ 2147483647 w 1448"/>
              <a:gd name="T3" fmla="*/ 0 h 1040"/>
              <a:gd name="T4" fmla="*/ 2147483647 w 1448"/>
              <a:gd name="T5" fmla="*/ 2147483647 h 1040"/>
              <a:gd name="T6" fmla="*/ 2147483647 w 1448"/>
              <a:gd name="T7" fmla="*/ 2147483647 h 1040"/>
              <a:gd name="T8" fmla="*/ 2147483647 w 1448"/>
              <a:gd name="T9" fmla="*/ 2147483647 h 1040"/>
              <a:gd name="T10" fmla="*/ 2147483647 w 1448"/>
              <a:gd name="T11" fmla="*/ 2147483647 h 1040"/>
              <a:gd name="T12" fmla="*/ 2147483647 w 1448"/>
              <a:gd name="T13" fmla="*/ 2147483647 h 1040"/>
              <a:gd name="T14" fmla="*/ 2147483647 w 1448"/>
              <a:gd name="T15" fmla="*/ 2147483647 h 1040"/>
              <a:gd name="T16" fmla="*/ 2147483647 w 1448"/>
              <a:gd name="T17" fmla="*/ 2147483647 h 1040"/>
              <a:gd name="T18" fmla="*/ 2147483647 w 1448"/>
              <a:gd name="T19" fmla="*/ 2147483647 h 1040"/>
              <a:gd name="T20" fmla="*/ 2147483647 w 1448"/>
              <a:gd name="T21" fmla="*/ 2147483647 h 1040"/>
              <a:gd name="T22" fmla="*/ 0 w 1448"/>
              <a:gd name="T23" fmla="*/ 2147483647 h 10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8"/>
              <a:gd name="T37" fmla="*/ 0 h 1040"/>
              <a:gd name="T38" fmla="*/ 1448 w 1448"/>
              <a:gd name="T39" fmla="*/ 1040 h 10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8" h="1040">
                <a:moveTo>
                  <a:pt x="0" y="0"/>
                </a:moveTo>
                <a:lnTo>
                  <a:pt x="128" y="0"/>
                </a:lnTo>
                <a:lnTo>
                  <a:pt x="128" y="312"/>
                </a:lnTo>
                <a:lnTo>
                  <a:pt x="364" y="312"/>
                </a:lnTo>
                <a:lnTo>
                  <a:pt x="364" y="516"/>
                </a:lnTo>
                <a:lnTo>
                  <a:pt x="408" y="516"/>
                </a:lnTo>
                <a:lnTo>
                  <a:pt x="408" y="824"/>
                </a:lnTo>
                <a:lnTo>
                  <a:pt x="932" y="824"/>
                </a:lnTo>
                <a:lnTo>
                  <a:pt x="932" y="928"/>
                </a:lnTo>
                <a:lnTo>
                  <a:pt x="1448" y="928"/>
                </a:lnTo>
                <a:lnTo>
                  <a:pt x="1448" y="1040"/>
                </a:lnTo>
                <a:lnTo>
                  <a:pt x="0" y="1040"/>
                </a:lnTo>
              </a:path>
            </a:pathLst>
          </a:custGeom>
          <a:solidFill>
            <a:schemeClr val="accent2"/>
          </a:solidFill>
          <a:ln w="9525">
            <a:solidFill>
              <a:srgbClr val="000000"/>
            </a:solidFill>
            <a:round/>
            <a:headEnd/>
            <a:tailEnd/>
          </a:ln>
        </p:spPr>
        <p:txBody>
          <a:bodyPr wrap="none" anchor="ctr"/>
          <a:lstStyle/>
          <a:p>
            <a:endParaRPr lang="en-GB"/>
          </a:p>
        </p:txBody>
      </p:sp>
      <p:sp>
        <p:nvSpPr>
          <p:cNvPr id="42026" name="Freeform 74"/>
          <p:cNvSpPr>
            <a:spLocks noChangeAspect="1"/>
          </p:cNvSpPr>
          <p:nvPr/>
        </p:nvSpPr>
        <p:spPr bwMode="invGray">
          <a:xfrm>
            <a:off x="5730875" y="2444750"/>
            <a:ext cx="882650" cy="2084388"/>
          </a:xfrm>
          <a:custGeom>
            <a:avLst/>
            <a:gdLst>
              <a:gd name="T0" fmla="*/ 0 w 484"/>
              <a:gd name="T1" fmla="*/ 0 h 1040"/>
              <a:gd name="T2" fmla="*/ 2147483647 w 484"/>
              <a:gd name="T3" fmla="*/ 0 h 1040"/>
              <a:gd name="T4" fmla="*/ 2147483647 w 484"/>
              <a:gd name="T5" fmla="*/ 2147483647 h 1040"/>
              <a:gd name="T6" fmla="*/ 2147483647 w 484"/>
              <a:gd name="T7" fmla="*/ 2147483647 h 1040"/>
              <a:gd name="T8" fmla="*/ 2147483647 w 484"/>
              <a:gd name="T9" fmla="*/ 2147483647 h 1040"/>
              <a:gd name="T10" fmla="*/ 2147483647 w 484"/>
              <a:gd name="T11" fmla="*/ 2147483647 h 1040"/>
              <a:gd name="T12" fmla="*/ 2147483647 w 484"/>
              <a:gd name="T13" fmla="*/ 2147483647 h 1040"/>
              <a:gd name="T14" fmla="*/ 2147483647 w 484"/>
              <a:gd name="T15" fmla="*/ 2147483647 h 1040"/>
              <a:gd name="T16" fmla="*/ 2147483647 w 484"/>
              <a:gd name="T17" fmla="*/ 2147483647 h 1040"/>
              <a:gd name="T18" fmla="*/ 2147483647 w 484"/>
              <a:gd name="T19" fmla="*/ 2147483647 h 1040"/>
              <a:gd name="T20" fmla="*/ 2147483647 w 484"/>
              <a:gd name="T21" fmla="*/ 2147483647 h 1040"/>
              <a:gd name="T22" fmla="*/ 0 w 484"/>
              <a:gd name="T23" fmla="*/ 2147483647 h 10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4"/>
              <a:gd name="T37" fmla="*/ 0 h 1040"/>
              <a:gd name="T38" fmla="*/ 484 w 484"/>
              <a:gd name="T39" fmla="*/ 1040 h 10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4" h="1040">
                <a:moveTo>
                  <a:pt x="0" y="0"/>
                </a:moveTo>
                <a:lnTo>
                  <a:pt x="40" y="0"/>
                </a:lnTo>
                <a:lnTo>
                  <a:pt x="44" y="476"/>
                </a:lnTo>
                <a:lnTo>
                  <a:pt x="124" y="476"/>
                </a:lnTo>
                <a:lnTo>
                  <a:pt x="124" y="752"/>
                </a:lnTo>
                <a:lnTo>
                  <a:pt x="244" y="752"/>
                </a:lnTo>
                <a:lnTo>
                  <a:pt x="244" y="852"/>
                </a:lnTo>
                <a:lnTo>
                  <a:pt x="404" y="852"/>
                </a:lnTo>
                <a:lnTo>
                  <a:pt x="404" y="940"/>
                </a:lnTo>
                <a:lnTo>
                  <a:pt x="484" y="940"/>
                </a:lnTo>
                <a:lnTo>
                  <a:pt x="484" y="1040"/>
                </a:lnTo>
                <a:lnTo>
                  <a:pt x="0" y="1040"/>
                </a:lnTo>
              </a:path>
            </a:pathLst>
          </a:custGeom>
          <a:solidFill>
            <a:schemeClr val="tx1"/>
          </a:solidFill>
          <a:ln w="9525">
            <a:solidFill>
              <a:srgbClr val="000000"/>
            </a:solidFill>
            <a:round/>
            <a:headEnd/>
            <a:tailEnd/>
          </a:ln>
        </p:spPr>
        <p:txBody>
          <a:bodyPr wrap="none" anchor="ctr"/>
          <a:lstStyle/>
          <a:p>
            <a:endParaRPr lang="en-GB"/>
          </a:p>
        </p:txBody>
      </p:sp>
      <p:sp>
        <p:nvSpPr>
          <p:cNvPr id="42027" name="Text Box 75"/>
          <p:cNvSpPr txBox="1">
            <a:spLocks noChangeAspect="1" noChangeArrowheads="1"/>
          </p:cNvSpPr>
          <p:nvPr/>
        </p:nvSpPr>
        <p:spPr bwMode="invGray">
          <a:xfrm rot="-5400000">
            <a:off x="4518025" y="3275013"/>
            <a:ext cx="974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solidFill>
                  <a:srgbClr val="00FF00"/>
                </a:solidFill>
              </a:rPr>
              <a:t>Survival</a:t>
            </a:r>
            <a:endParaRPr lang="en-GB" sz="1600">
              <a:solidFill>
                <a:srgbClr val="00FF00"/>
              </a:solidFill>
            </a:endParaRPr>
          </a:p>
        </p:txBody>
      </p:sp>
      <p:sp>
        <p:nvSpPr>
          <p:cNvPr id="42028" name="Text Box 76"/>
          <p:cNvSpPr txBox="1">
            <a:spLocks noChangeAspect="1" noChangeArrowheads="1"/>
          </p:cNvSpPr>
          <p:nvPr/>
        </p:nvSpPr>
        <p:spPr bwMode="invGray">
          <a:xfrm>
            <a:off x="5618163" y="45624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0</a:t>
            </a:r>
          </a:p>
        </p:txBody>
      </p:sp>
      <p:sp>
        <p:nvSpPr>
          <p:cNvPr id="42029" name="Text Box 77"/>
          <p:cNvSpPr txBox="1">
            <a:spLocks noChangeAspect="1" noChangeArrowheads="1"/>
          </p:cNvSpPr>
          <p:nvPr/>
        </p:nvSpPr>
        <p:spPr bwMode="invGray">
          <a:xfrm>
            <a:off x="5995988" y="45624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5</a:t>
            </a:r>
          </a:p>
        </p:txBody>
      </p:sp>
      <p:sp>
        <p:nvSpPr>
          <p:cNvPr id="42030" name="Text Box 78"/>
          <p:cNvSpPr txBox="1">
            <a:spLocks noChangeAspect="1" noChangeArrowheads="1"/>
          </p:cNvSpPr>
          <p:nvPr/>
        </p:nvSpPr>
        <p:spPr bwMode="invGray">
          <a:xfrm>
            <a:off x="6302375" y="456247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10</a:t>
            </a:r>
          </a:p>
        </p:txBody>
      </p:sp>
      <p:sp>
        <p:nvSpPr>
          <p:cNvPr id="42031" name="Text Box 79"/>
          <p:cNvSpPr txBox="1">
            <a:spLocks noChangeAspect="1" noChangeArrowheads="1"/>
          </p:cNvSpPr>
          <p:nvPr/>
        </p:nvSpPr>
        <p:spPr bwMode="invGray">
          <a:xfrm>
            <a:off x="6670675" y="456247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15</a:t>
            </a:r>
          </a:p>
        </p:txBody>
      </p:sp>
      <p:sp>
        <p:nvSpPr>
          <p:cNvPr id="42032" name="Text Box 80"/>
          <p:cNvSpPr txBox="1">
            <a:spLocks noChangeAspect="1" noChangeArrowheads="1"/>
          </p:cNvSpPr>
          <p:nvPr/>
        </p:nvSpPr>
        <p:spPr bwMode="invGray">
          <a:xfrm>
            <a:off x="7048500" y="456247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20</a:t>
            </a:r>
          </a:p>
        </p:txBody>
      </p:sp>
      <p:sp>
        <p:nvSpPr>
          <p:cNvPr id="42033" name="Text Box 81"/>
          <p:cNvSpPr txBox="1">
            <a:spLocks noChangeAspect="1" noChangeArrowheads="1"/>
          </p:cNvSpPr>
          <p:nvPr/>
        </p:nvSpPr>
        <p:spPr bwMode="invGray">
          <a:xfrm>
            <a:off x="7407275" y="4562475"/>
            <a:ext cx="379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25</a:t>
            </a:r>
          </a:p>
        </p:txBody>
      </p:sp>
      <p:sp>
        <p:nvSpPr>
          <p:cNvPr id="42034" name="Text Box 82"/>
          <p:cNvSpPr txBox="1">
            <a:spLocks noChangeAspect="1" noChangeArrowheads="1"/>
          </p:cNvSpPr>
          <p:nvPr/>
        </p:nvSpPr>
        <p:spPr bwMode="invGray">
          <a:xfrm>
            <a:off x="7783513" y="456247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30</a:t>
            </a:r>
          </a:p>
        </p:txBody>
      </p:sp>
      <p:sp>
        <p:nvSpPr>
          <p:cNvPr id="42035" name="Text Box 83"/>
          <p:cNvSpPr txBox="1">
            <a:spLocks noChangeAspect="1" noChangeArrowheads="1"/>
          </p:cNvSpPr>
          <p:nvPr/>
        </p:nvSpPr>
        <p:spPr bwMode="invGray">
          <a:xfrm>
            <a:off x="8159750" y="456247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35</a:t>
            </a:r>
          </a:p>
        </p:txBody>
      </p:sp>
      <p:sp>
        <p:nvSpPr>
          <p:cNvPr id="42036" name="Text Box 84"/>
          <p:cNvSpPr txBox="1">
            <a:spLocks noChangeAspect="1" noChangeArrowheads="1"/>
          </p:cNvSpPr>
          <p:nvPr/>
        </p:nvSpPr>
        <p:spPr bwMode="invGray">
          <a:xfrm>
            <a:off x="8499475" y="4562475"/>
            <a:ext cx="379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40</a:t>
            </a:r>
          </a:p>
        </p:txBody>
      </p:sp>
      <p:sp>
        <p:nvSpPr>
          <p:cNvPr id="42037" name="Text Box 85"/>
          <p:cNvSpPr txBox="1">
            <a:spLocks noChangeAspect="1" noChangeArrowheads="1"/>
          </p:cNvSpPr>
          <p:nvPr/>
        </p:nvSpPr>
        <p:spPr bwMode="invGray">
          <a:xfrm>
            <a:off x="6765925" y="4862513"/>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a:solidFill>
                  <a:srgbClr val="00FF00"/>
                </a:solidFill>
              </a:rPr>
              <a:t>Days</a:t>
            </a:r>
            <a:endParaRPr lang="en-GB">
              <a:solidFill>
                <a:srgbClr val="00FF00"/>
              </a:solidFill>
            </a:endParaRPr>
          </a:p>
        </p:txBody>
      </p:sp>
      <p:sp>
        <p:nvSpPr>
          <p:cNvPr id="42038" name="Text Box 86"/>
          <p:cNvSpPr txBox="1">
            <a:spLocks noChangeAspect="1" noChangeArrowheads="1"/>
          </p:cNvSpPr>
          <p:nvPr/>
        </p:nvSpPr>
        <p:spPr bwMode="invGray">
          <a:xfrm>
            <a:off x="5172075" y="230028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1.0</a:t>
            </a:r>
          </a:p>
        </p:txBody>
      </p:sp>
      <p:sp>
        <p:nvSpPr>
          <p:cNvPr id="42039" name="Text Box 87"/>
          <p:cNvSpPr txBox="1">
            <a:spLocks noChangeAspect="1" noChangeArrowheads="1"/>
          </p:cNvSpPr>
          <p:nvPr/>
        </p:nvSpPr>
        <p:spPr bwMode="invGray">
          <a:xfrm>
            <a:off x="5172075" y="2725738"/>
            <a:ext cx="4318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0.8</a:t>
            </a:r>
          </a:p>
        </p:txBody>
      </p:sp>
      <p:sp>
        <p:nvSpPr>
          <p:cNvPr id="42040" name="Text Box 88"/>
          <p:cNvSpPr txBox="1">
            <a:spLocks noChangeAspect="1" noChangeArrowheads="1"/>
          </p:cNvSpPr>
          <p:nvPr/>
        </p:nvSpPr>
        <p:spPr bwMode="invGray">
          <a:xfrm>
            <a:off x="5172075" y="3128963"/>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0.6</a:t>
            </a:r>
          </a:p>
        </p:txBody>
      </p:sp>
      <p:sp>
        <p:nvSpPr>
          <p:cNvPr id="42041" name="Text Box 89"/>
          <p:cNvSpPr txBox="1">
            <a:spLocks noChangeAspect="1" noChangeArrowheads="1"/>
          </p:cNvSpPr>
          <p:nvPr/>
        </p:nvSpPr>
        <p:spPr bwMode="invGray">
          <a:xfrm>
            <a:off x="5172075" y="3543300"/>
            <a:ext cx="4318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0.4</a:t>
            </a:r>
          </a:p>
        </p:txBody>
      </p:sp>
      <p:sp>
        <p:nvSpPr>
          <p:cNvPr id="42042" name="Text Box 90"/>
          <p:cNvSpPr txBox="1">
            <a:spLocks noChangeAspect="1" noChangeArrowheads="1"/>
          </p:cNvSpPr>
          <p:nvPr/>
        </p:nvSpPr>
        <p:spPr bwMode="invGray">
          <a:xfrm>
            <a:off x="5172075" y="397827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0.2</a:t>
            </a:r>
          </a:p>
        </p:txBody>
      </p:sp>
      <p:sp>
        <p:nvSpPr>
          <p:cNvPr id="42043" name="Text Box 91"/>
          <p:cNvSpPr txBox="1">
            <a:spLocks noChangeAspect="1" noChangeArrowheads="1"/>
          </p:cNvSpPr>
          <p:nvPr/>
        </p:nvSpPr>
        <p:spPr bwMode="invGray">
          <a:xfrm>
            <a:off x="5349875" y="4381500"/>
            <a:ext cx="28257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400"/>
              <a:t>0</a:t>
            </a:r>
          </a:p>
        </p:txBody>
      </p:sp>
      <p:sp>
        <p:nvSpPr>
          <p:cNvPr id="42044" name="Text Box 92"/>
          <p:cNvSpPr txBox="1">
            <a:spLocks noChangeAspect="1" noChangeArrowheads="1"/>
          </p:cNvSpPr>
          <p:nvPr/>
        </p:nvSpPr>
        <p:spPr bwMode="invGray">
          <a:xfrm>
            <a:off x="7794625" y="354806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a:t>OPG</a:t>
            </a:r>
          </a:p>
        </p:txBody>
      </p:sp>
      <p:sp>
        <p:nvSpPr>
          <p:cNvPr id="42045" name="Text Box 93"/>
          <p:cNvSpPr txBox="1">
            <a:spLocks noChangeAspect="1" noChangeArrowheads="1"/>
          </p:cNvSpPr>
          <p:nvPr/>
        </p:nvSpPr>
        <p:spPr bwMode="invGray">
          <a:xfrm>
            <a:off x="6810375" y="3121025"/>
            <a:ext cx="996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a:t>Control</a:t>
            </a:r>
          </a:p>
        </p:txBody>
      </p:sp>
      <p:sp>
        <p:nvSpPr>
          <p:cNvPr id="42046" name="Line 94"/>
          <p:cNvSpPr>
            <a:spLocks noChangeAspect="1" noChangeShapeType="1"/>
          </p:cNvSpPr>
          <p:nvPr/>
        </p:nvSpPr>
        <p:spPr bwMode="invGray">
          <a:xfrm flipH="1">
            <a:off x="7564438" y="3867150"/>
            <a:ext cx="411162" cy="39370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47" name="Line 95"/>
          <p:cNvSpPr>
            <a:spLocks noChangeAspect="1" noChangeShapeType="1"/>
          </p:cNvSpPr>
          <p:nvPr/>
        </p:nvSpPr>
        <p:spPr bwMode="invGray">
          <a:xfrm flipH="1">
            <a:off x="6162675" y="3497263"/>
            <a:ext cx="882650" cy="868362"/>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48" name="Text Box 96"/>
          <p:cNvSpPr txBox="1">
            <a:spLocks noChangeAspect="1" noChangeArrowheads="1"/>
          </p:cNvSpPr>
          <p:nvPr/>
        </p:nvSpPr>
        <p:spPr bwMode="invGray">
          <a:xfrm>
            <a:off x="7962900" y="2398713"/>
            <a:ext cx="7540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GB" sz="1200" i="1">
                <a:solidFill>
                  <a:schemeClr val="bg1"/>
                </a:solidFill>
              </a:rPr>
              <a:t>P </a:t>
            </a:r>
            <a:r>
              <a:rPr lang="en-GB" sz="1200">
                <a:solidFill>
                  <a:schemeClr val="bg1"/>
                </a:solidFill>
              </a:rPr>
              <a:t>&lt; 0.02</a:t>
            </a:r>
          </a:p>
        </p:txBody>
      </p:sp>
      <p:sp>
        <p:nvSpPr>
          <p:cNvPr id="42049" name="Line 97"/>
          <p:cNvSpPr>
            <a:spLocks noChangeShapeType="1"/>
          </p:cNvSpPr>
          <p:nvPr/>
        </p:nvSpPr>
        <p:spPr bwMode="invGray">
          <a:xfrm>
            <a:off x="5619750" y="2354263"/>
            <a:ext cx="1588" cy="217805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42050" name="Group 98"/>
          <p:cNvGrpSpPr>
            <a:grpSpLocks/>
          </p:cNvGrpSpPr>
          <p:nvPr/>
        </p:nvGrpSpPr>
        <p:grpSpPr bwMode="auto">
          <a:xfrm>
            <a:off x="5576888" y="2436813"/>
            <a:ext cx="44450" cy="2095500"/>
            <a:chOff x="938" y="1208"/>
            <a:chExt cx="31" cy="1131"/>
          </a:xfrm>
        </p:grpSpPr>
        <p:sp>
          <p:nvSpPr>
            <p:cNvPr id="42061" name="Line 99"/>
            <p:cNvSpPr>
              <a:spLocks noChangeShapeType="1"/>
            </p:cNvSpPr>
            <p:nvPr/>
          </p:nvSpPr>
          <p:spPr bwMode="invGray">
            <a:xfrm flipH="1">
              <a:off x="938" y="1208"/>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62" name="Line 100"/>
            <p:cNvSpPr>
              <a:spLocks noChangeShapeType="1"/>
            </p:cNvSpPr>
            <p:nvPr/>
          </p:nvSpPr>
          <p:spPr bwMode="invGray">
            <a:xfrm flipH="1">
              <a:off x="938" y="1434"/>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63" name="Line 101"/>
            <p:cNvSpPr>
              <a:spLocks noChangeShapeType="1"/>
            </p:cNvSpPr>
            <p:nvPr/>
          </p:nvSpPr>
          <p:spPr bwMode="invGray">
            <a:xfrm flipH="1">
              <a:off x="938" y="1660"/>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64" name="Line 102"/>
            <p:cNvSpPr>
              <a:spLocks noChangeShapeType="1"/>
            </p:cNvSpPr>
            <p:nvPr/>
          </p:nvSpPr>
          <p:spPr bwMode="invGray">
            <a:xfrm flipH="1">
              <a:off x="938" y="1886"/>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65" name="Line 103"/>
            <p:cNvSpPr>
              <a:spLocks noChangeShapeType="1"/>
            </p:cNvSpPr>
            <p:nvPr/>
          </p:nvSpPr>
          <p:spPr bwMode="invGray">
            <a:xfrm flipH="1">
              <a:off x="938" y="2112"/>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66" name="Line 104"/>
            <p:cNvSpPr>
              <a:spLocks noChangeShapeType="1"/>
            </p:cNvSpPr>
            <p:nvPr/>
          </p:nvSpPr>
          <p:spPr bwMode="invGray">
            <a:xfrm flipH="1">
              <a:off x="938" y="2339"/>
              <a:ext cx="31" cy="0"/>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2051" name="Line 105"/>
          <p:cNvSpPr>
            <a:spLocks noChangeShapeType="1"/>
          </p:cNvSpPr>
          <p:nvPr/>
        </p:nvSpPr>
        <p:spPr bwMode="invGray">
          <a:xfrm>
            <a:off x="5776913" y="4527550"/>
            <a:ext cx="0" cy="74613"/>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52" name="Line 106"/>
          <p:cNvSpPr>
            <a:spLocks noChangeShapeType="1"/>
          </p:cNvSpPr>
          <p:nvPr/>
        </p:nvSpPr>
        <p:spPr bwMode="invGray">
          <a:xfrm>
            <a:off x="6154738" y="4527550"/>
            <a:ext cx="0" cy="74613"/>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53" name="Line 107"/>
          <p:cNvSpPr>
            <a:spLocks noChangeShapeType="1"/>
          </p:cNvSpPr>
          <p:nvPr/>
        </p:nvSpPr>
        <p:spPr bwMode="invGray">
          <a:xfrm>
            <a:off x="6521450" y="4527550"/>
            <a:ext cx="0" cy="74613"/>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54" name="Line 108"/>
          <p:cNvSpPr>
            <a:spLocks noChangeShapeType="1"/>
          </p:cNvSpPr>
          <p:nvPr/>
        </p:nvSpPr>
        <p:spPr bwMode="invGray">
          <a:xfrm>
            <a:off x="6891338" y="4527550"/>
            <a:ext cx="0" cy="74613"/>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55" name="Line 109"/>
          <p:cNvSpPr>
            <a:spLocks noChangeShapeType="1"/>
          </p:cNvSpPr>
          <p:nvPr/>
        </p:nvSpPr>
        <p:spPr bwMode="invGray">
          <a:xfrm>
            <a:off x="7251700" y="4527550"/>
            <a:ext cx="0" cy="74613"/>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56" name="Line 110"/>
          <p:cNvSpPr>
            <a:spLocks noChangeShapeType="1"/>
          </p:cNvSpPr>
          <p:nvPr/>
        </p:nvSpPr>
        <p:spPr bwMode="invGray">
          <a:xfrm>
            <a:off x="7620000" y="4527550"/>
            <a:ext cx="0" cy="74613"/>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57" name="Line 111"/>
          <p:cNvSpPr>
            <a:spLocks noChangeShapeType="1"/>
          </p:cNvSpPr>
          <p:nvPr/>
        </p:nvSpPr>
        <p:spPr bwMode="invGray">
          <a:xfrm>
            <a:off x="7985125" y="4527550"/>
            <a:ext cx="0" cy="74613"/>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58" name="Line 112"/>
          <p:cNvSpPr>
            <a:spLocks noChangeShapeType="1"/>
          </p:cNvSpPr>
          <p:nvPr/>
        </p:nvSpPr>
        <p:spPr bwMode="invGray">
          <a:xfrm>
            <a:off x="8374063" y="4527550"/>
            <a:ext cx="0" cy="74613"/>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59" name="Line 113"/>
          <p:cNvSpPr>
            <a:spLocks noChangeShapeType="1"/>
          </p:cNvSpPr>
          <p:nvPr/>
        </p:nvSpPr>
        <p:spPr bwMode="invGray">
          <a:xfrm>
            <a:off x="8718550" y="4527550"/>
            <a:ext cx="0" cy="74613"/>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060" name="Line 114"/>
          <p:cNvSpPr>
            <a:spLocks noChangeShapeType="1"/>
          </p:cNvSpPr>
          <p:nvPr/>
        </p:nvSpPr>
        <p:spPr bwMode="invGray">
          <a:xfrm>
            <a:off x="5619750" y="4532313"/>
            <a:ext cx="3149600" cy="1587"/>
          </a:xfrm>
          <a:prstGeom prst="line">
            <a:avLst/>
          </a:prstGeom>
          <a:noFill/>
          <a:ln w="12700">
            <a:solidFill>
              <a:srgbClr val="6CA8EC"/>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a:xfrm>
            <a:off x="0" y="111125"/>
            <a:ext cx="7061200" cy="908050"/>
          </a:xfrm>
        </p:spPr>
        <p:txBody>
          <a:bodyPr/>
          <a:lstStyle/>
          <a:p>
            <a:pPr algn="l"/>
            <a:r>
              <a:rPr lang="en-US" sz="2800" smtClean="0">
                <a:solidFill>
                  <a:srgbClr val="FF9900"/>
                </a:solidFill>
              </a:rPr>
              <a:t>MIP-1</a:t>
            </a:r>
            <a:r>
              <a:rPr lang="en-US" sz="2800" smtClean="0">
                <a:solidFill>
                  <a:srgbClr val="FF9900"/>
                </a:solidFill>
                <a:latin typeface="Symbol" pitchFamily="18" charset="2"/>
              </a:rPr>
              <a:t>a</a:t>
            </a:r>
            <a:r>
              <a:rPr lang="en-US" sz="2800" smtClean="0">
                <a:solidFill>
                  <a:srgbClr val="FF9900"/>
                </a:solidFill>
              </a:rPr>
              <a:t> (CCL-3) and Bone Disease in MM</a:t>
            </a:r>
            <a:endParaRPr lang="en-GB" sz="2800" smtClean="0">
              <a:solidFill>
                <a:srgbClr val="FF9900"/>
              </a:solidFill>
            </a:endParaRPr>
          </a:p>
        </p:txBody>
      </p:sp>
      <p:sp>
        <p:nvSpPr>
          <p:cNvPr id="259079" name="Rectangle 7"/>
          <p:cNvSpPr>
            <a:spLocks noGrp="1" noChangeArrowheads="1"/>
          </p:cNvSpPr>
          <p:nvPr>
            <p:ph idx="1"/>
          </p:nvPr>
        </p:nvSpPr>
        <p:spPr>
          <a:xfrm>
            <a:off x="0" y="1125538"/>
            <a:ext cx="9144000" cy="5732462"/>
          </a:xfrm>
        </p:spPr>
        <p:txBody>
          <a:bodyPr/>
          <a:lstStyle/>
          <a:p>
            <a:r>
              <a:rPr lang="en-US" sz="2400" b="0" smtClean="0"/>
              <a:t>MIP-1</a:t>
            </a:r>
            <a:r>
              <a:rPr lang="en-US" sz="2400" b="0" smtClean="0">
                <a:latin typeface="Symbol" pitchFamily="18" charset="2"/>
              </a:rPr>
              <a:t>a</a:t>
            </a:r>
            <a:r>
              <a:rPr lang="en-US" sz="2400" b="0" smtClean="0"/>
              <a:t> (CCL-3) is a member of the CC chemokine family and is primarily associated with cell adhesion and migration</a:t>
            </a:r>
          </a:p>
          <a:p>
            <a:r>
              <a:rPr lang="en-US" sz="2400" b="0" smtClean="0"/>
              <a:t>is </a:t>
            </a:r>
            <a:r>
              <a:rPr lang="en-US" sz="2400" b="0" smtClean="0">
                <a:solidFill>
                  <a:srgbClr val="02FC61"/>
                </a:solidFill>
              </a:rPr>
              <a:t>chemotactic for monocytes</a:t>
            </a:r>
            <a:r>
              <a:rPr lang="en-US" sz="2400" b="0" smtClean="0"/>
              <a:t> and monocyte-like cells, including osteoclast precursors</a:t>
            </a:r>
          </a:p>
          <a:p>
            <a:r>
              <a:rPr lang="en-US" sz="2400" b="0" smtClean="0"/>
              <a:t>is </a:t>
            </a:r>
            <a:r>
              <a:rPr lang="en-US" sz="2400" b="0" smtClean="0">
                <a:solidFill>
                  <a:srgbClr val="02FC61"/>
                </a:solidFill>
              </a:rPr>
              <a:t>produced by myeloma cells</a:t>
            </a:r>
            <a:r>
              <a:rPr lang="en-US" sz="2400" b="0" smtClean="0"/>
              <a:t> and directly </a:t>
            </a:r>
            <a:r>
              <a:rPr lang="en-US" sz="2400" b="0" smtClean="0">
                <a:solidFill>
                  <a:srgbClr val="02FC61"/>
                </a:solidFill>
              </a:rPr>
              <a:t>stimulates osteoclast formation</a:t>
            </a:r>
            <a:r>
              <a:rPr lang="en-US" sz="2400" b="0" smtClean="0"/>
              <a:t> and differentiation in a dose dependent way </a:t>
            </a:r>
          </a:p>
          <a:p>
            <a:endParaRPr lang="en-GB" sz="2400" smtClean="0"/>
          </a:p>
        </p:txBody>
      </p:sp>
      <p:pic>
        <p:nvPicPr>
          <p:cNvPr id="259080" name="Picture 8"/>
          <p:cNvPicPr>
            <a:picLocks noChangeAspect="1" noChangeArrowheads="1"/>
          </p:cNvPicPr>
          <p:nvPr/>
        </p:nvPicPr>
        <p:blipFill>
          <a:blip r:embed="rId3">
            <a:lum bright="-10000" contrast="22000"/>
            <a:extLst>
              <a:ext uri="{28A0092B-C50C-407E-A947-70E740481C1C}">
                <a14:useLocalDpi xmlns:a14="http://schemas.microsoft.com/office/drawing/2010/main" val="0"/>
              </a:ext>
            </a:extLst>
          </a:blip>
          <a:srcRect t="66333"/>
          <a:stretch>
            <a:fillRect/>
          </a:stretch>
        </p:blipFill>
        <p:spPr bwMode="auto">
          <a:xfrm>
            <a:off x="395288" y="4005263"/>
            <a:ext cx="8407400" cy="1974850"/>
          </a:xfrm>
          <a:prstGeom prst="rect">
            <a:avLst/>
          </a:prstGeom>
          <a:noFill/>
          <a:ln w="38100">
            <a:solidFill>
              <a:srgbClr val="FF6600"/>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43013" name="Text Box 9"/>
          <p:cNvSpPr txBox="1">
            <a:spLocks noChangeArrowheads="1"/>
          </p:cNvSpPr>
          <p:nvPr/>
        </p:nvSpPr>
        <p:spPr bwMode="auto">
          <a:xfrm>
            <a:off x="5219700" y="6381750"/>
            <a:ext cx="3924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sz="1400">
                <a:solidFill>
                  <a:srgbClr val="02FC61"/>
                </a:solidFill>
              </a:rPr>
              <a:t>    </a:t>
            </a:r>
            <a:r>
              <a:rPr lang="en-GB" sz="1400" b="1">
                <a:solidFill>
                  <a:srgbClr val="02FC61"/>
                </a:solidFill>
              </a:rPr>
              <a:t>Uneda et al. Br J Haematol 2003;120:53-5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9079"/>
                                        </p:tgtEl>
                                        <p:attrNameLst>
                                          <p:attrName>style.visibility</p:attrName>
                                        </p:attrNameLst>
                                      </p:cBhvr>
                                      <p:to>
                                        <p:strVal val="visible"/>
                                      </p:to>
                                    </p:set>
                                    <p:anim calcmode="lin" valueType="num">
                                      <p:cBhvr>
                                        <p:cTn id="7" dur="1000" fill="hold"/>
                                        <p:tgtEl>
                                          <p:spTgt spid="259079"/>
                                        </p:tgtEl>
                                        <p:attrNameLst>
                                          <p:attrName>ppt_w</p:attrName>
                                        </p:attrNameLst>
                                      </p:cBhvr>
                                      <p:tavLst>
                                        <p:tav tm="0">
                                          <p:val>
                                            <p:strVal val="#ppt_w*0.70"/>
                                          </p:val>
                                        </p:tav>
                                        <p:tav tm="100000">
                                          <p:val>
                                            <p:strVal val="#ppt_w"/>
                                          </p:val>
                                        </p:tav>
                                      </p:tavLst>
                                    </p:anim>
                                    <p:anim calcmode="lin" valueType="num">
                                      <p:cBhvr>
                                        <p:cTn id="8" dur="1000" fill="hold"/>
                                        <p:tgtEl>
                                          <p:spTgt spid="259079"/>
                                        </p:tgtEl>
                                        <p:attrNameLst>
                                          <p:attrName>ppt_h</p:attrName>
                                        </p:attrNameLst>
                                      </p:cBhvr>
                                      <p:tavLst>
                                        <p:tav tm="0">
                                          <p:val>
                                            <p:strVal val="#ppt_h"/>
                                          </p:val>
                                        </p:tav>
                                        <p:tav tm="100000">
                                          <p:val>
                                            <p:strVal val="#ppt_h"/>
                                          </p:val>
                                        </p:tav>
                                      </p:tavLst>
                                    </p:anim>
                                    <p:animEffect transition="in" filter="fade">
                                      <p:cBhvr>
                                        <p:cTn id="9" dur="1000"/>
                                        <p:tgtEl>
                                          <p:spTgt spid="259079"/>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259080"/>
                                        </p:tgtEl>
                                        <p:attrNameLst>
                                          <p:attrName>style.visibility</p:attrName>
                                        </p:attrNameLst>
                                      </p:cBhvr>
                                      <p:to>
                                        <p:strVal val="visible"/>
                                      </p:to>
                                    </p:set>
                                    <p:anim calcmode="lin" valueType="num">
                                      <p:cBhvr>
                                        <p:cTn id="13" dur="1000" fill="hold"/>
                                        <p:tgtEl>
                                          <p:spTgt spid="259080"/>
                                        </p:tgtEl>
                                        <p:attrNameLst>
                                          <p:attrName>ppt_w</p:attrName>
                                        </p:attrNameLst>
                                      </p:cBhvr>
                                      <p:tavLst>
                                        <p:tav tm="0">
                                          <p:val>
                                            <p:strVal val="#ppt_w*0.70"/>
                                          </p:val>
                                        </p:tav>
                                        <p:tav tm="100000">
                                          <p:val>
                                            <p:strVal val="#ppt_w"/>
                                          </p:val>
                                        </p:tav>
                                      </p:tavLst>
                                    </p:anim>
                                    <p:anim calcmode="lin" valueType="num">
                                      <p:cBhvr>
                                        <p:cTn id="14" dur="1000" fill="hold"/>
                                        <p:tgtEl>
                                          <p:spTgt spid="259080"/>
                                        </p:tgtEl>
                                        <p:attrNameLst>
                                          <p:attrName>ppt_h</p:attrName>
                                        </p:attrNameLst>
                                      </p:cBhvr>
                                      <p:tavLst>
                                        <p:tav tm="0">
                                          <p:val>
                                            <p:strVal val="#ppt_h"/>
                                          </p:val>
                                        </p:tav>
                                        <p:tav tm="100000">
                                          <p:val>
                                            <p:strVal val="#ppt_h"/>
                                          </p:val>
                                        </p:tav>
                                      </p:tavLst>
                                    </p:anim>
                                    <p:animEffect transition="in" filter="fade">
                                      <p:cBhvr>
                                        <p:cTn id="15" dur="1000"/>
                                        <p:tgtEl>
                                          <p:spTgt spid="259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148263" y="6553200"/>
            <a:ext cx="4024312" cy="304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rgbClr val="02FC61"/>
                </a:solidFill>
              </a:rPr>
              <a:t>     Terpos et al. Br J Haematol 2003;123:106-9</a:t>
            </a:r>
            <a:endParaRPr lang="en-GB" sz="1400">
              <a:solidFill>
                <a:srgbClr val="02FC61"/>
              </a:solidFill>
            </a:endParaRPr>
          </a:p>
        </p:txBody>
      </p:sp>
      <p:grpSp>
        <p:nvGrpSpPr>
          <p:cNvPr id="44035" name="Group 3"/>
          <p:cNvGrpSpPr>
            <a:grpSpLocks/>
          </p:cNvGrpSpPr>
          <p:nvPr/>
        </p:nvGrpSpPr>
        <p:grpSpPr bwMode="auto">
          <a:xfrm>
            <a:off x="971550" y="981075"/>
            <a:ext cx="7331075" cy="5360988"/>
            <a:chOff x="566" y="210"/>
            <a:chExt cx="4663" cy="3607"/>
          </a:xfrm>
        </p:grpSpPr>
        <p:sp>
          <p:nvSpPr>
            <p:cNvPr id="44038" name="Rectangle 4"/>
            <p:cNvSpPr>
              <a:spLocks noChangeArrowheads="1"/>
            </p:cNvSpPr>
            <p:nvPr/>
          </p:nvSpPr>
          <p:spPr bwMode="auto">
            <a:xfrm>
              <a:off x="1041" y="311"/>
              <a:ext cx="4188" cy="2870"/>
            </a:xfrm>
            <a:prstGeom prst="rect">
              <a:avLst/>
            </a:prstGeom>
            <a:solidFill>
              <a:srgbClr val="000066"/>
            </a:solidFill>
            <a:ln w="12700">
              <a:solidFill>
                <a:srgbClr val="CCFFFF"/>
              </a:solidFill>
              <a:miter lim="800000"/>
              <a:headEnd/>
              <a:tailEnd/>
            </a:ln>
          </p:spPr>
          <p:txBody>
            <a:bodyPr wrap="none" anchor="ctr"/>
            <a:lstStyle/>
            <a:p>
              <a:endParaRPr lang="nl-NL"/>
            </a:p>
          </p:txBody>
        </p:sp>
        <p:sp>
          <p:nvSpPr>
            <p:cNvPr id="493573" name="Rectangle 5"/>
            <p:cNvSpPr>
              <a:spLocks noChangeArrowheads="1"/>
            </p:cNvSpPr>
            <p:nvPr/>
          </p:nvSpPr>
          <p:spPr bwMode="auto">
            <a:xfrm>
              <a:off x="4246" y="3249"/>
              <a:ext cx="96" cy="106"/>
            </a:xfrm>
            <a:prstGeom prst="rect">
              <a:avLst/>
            </a:prstGeom>
            <a:noFill/>
            <a:ln w="9525">
              <a:noFill/>
              <a:miter lim="800000"/>
              <a:headEnd/>
              <a:tailEnd/>
            </a:ln>
          </p:spPr>
          <p:txBody>
            <a:bodyPr wrap="none" lIns="0" tIns="0" rIns="0" bIns="0">
              <a:spAutoFit/>
            </a:bodyPr>
            <a:lstStyle/>
            <a:p>
              <a:r>
                <a:rPr lang="el-GR" sz="1000">
                  <a:effectLst>
                    <a:outerShdw blurRad="38100" dist="38100" dir="2700000" algn="tl">
                      <a:srgbClr val="000000"/>
                    </a:outerShdw>
                  </a:effectLst>
                </a:rPr>
                <a:t>48</a:t>
              </a:r>
              <a:endParaRPr lang="el-GR">
                <a:effectLst>
                  <a:outerShdw blurRad="38100" dist="38100" dir="2700000" algn="tl">
                    <a:srgbClr val="000000"/>
                  </a:outerShdw>
                </a:effectLst>
              </a:endParaRPr>
            </a:p>
          </p:txBody>
        </p:sp>
        <p:sp>
          <p:nvSpPr>
            <p:cNvPr id="493574" name="Rectangle 6"/>
            <p:cNvSpPr>
              <a:spLocks noChangeArrowheads="1"/>
            </p:cNvSpPr>
            <p:nvPr/>
          </p:nvSpPr>
          <p:spPr bwMode="auto">
            <a:xfrm>
              <a:off x="3094" y="3249"/>
              <a:ext cx="89" cy="106"/>
            </a:xfrm>
            <a:prstGeom prst="rect">
              <a:avLst/>
            </a:prstGeom>
            <a:noFill/>
            <a:ln w="9525">
              <a:noFill/>
              <a:miter lim="800000"/>
              <a:headEnd/>
              <a:tailEnd/>
            </a:ln>
          </p:spPr>
          <p:txBody>
            <a:bodyPr wrap="none" lIns="0" tIns="0" rIns="0" bIns="0">
              <a:spAutoFit/>
            </a:bodyPr>
            <a:lstStyle/>
            <a:p>
              <a:r>
                <a:rPr lang="el-GR" sz="1000">
                  <a:effectLst>
                    <a:outerShdw blurRad="38100" dist="38100" dir="2700000" algn="tl">
                      <a:srgbClr val="000000"/>
                    </a:outerShdw>
                  </a:effectLst>
                </a:rPr>
                <a:t>27</a:t>
              </a:r>
              <a:endParaRPr lang="el-GR">
                <a:effectLst>
                  <a:outerShdw blurRad="38100" dist="38100" dir="2700000" algn="tl">
                    <a:srgbClr val="000000"/>
                  </a:outerShdw>
                </a:effectLst>
              </a:endParaRPr>
            </a:p>
          </p:txBody>
        </p:sp>
        <p:sp>
          <p:nvSpPr>
            <p:cNvPr id="493575" name="Rectangle 7"/>
            <p:cNvSpPr>
              <a:spLocks noChangeArrowheads="1"/>
            </p:cNvSpPr>
            <p:nvPr/>
          </p:nvSpPr>
          <p:spPr bwMode="auto">
            <a:xfrm>
              <a:off x="1952" y="3249"/>
              <a:ext cx="89" cy="106"/>
            </a:xfrm>
            <a:prstGeom prst="rect">
              <a:avLst/>
            </a:prstGeom>
            <a:noFill/>
            <a:ln w="9525">
              <a:noFill/>
              <a:miter lim="800000"/>
              <a:headEnd/>
              <a:tailEnd/>
            </a:ln>
          </p:spPr>
          <p:txBody>
            <a:bodyPr wrap="none" lIns="0" tIns="0" rIns="0" bIns="0">
              <a:spAutoFit/>
            </a:bodyPr>
            <a:lstStyle/>
            <a:p>
              <a:r>
                <a:rPr lang="el-GR" sz="1000">
                  <a:effectLst>
                    <a:outerShdw blurRad="38100" dist="38100" dir="2700000" algn="tl">
                      <a:srgbClr val="000000"/>
                    </a:outerShdw>
                  </a:effectLst>
                </a:rPr>
                <a:t>10</a:t>
              </a:r>
              <a:endParaRPr lang="el-GR">
                <a:effectLst>
                  <a:outerShdw blurRad="38100" dist="38100" dir="2700000" algn="tl">
                    <a:srgbClr val="000000"/>
                  </a:outerShdw>
                </a:effectLst>
              </a:endParaRPr>
            </a:p>
          </p:txBody>
        </p:sp>
        <p:sp>
          <p:nvSpPr>
            <p:cNvPr id="493576" name="Rectangle 8"/>
            <p:cNvSpPr>
              <a:spLocks noChangeArrowheads="1"/>
            </p:cNvSpPr>
            <p:nvPr/>
          </p:nvSpPr>
          <p:spPr bwMode="auto">
            <a:xfrm>
              <a:off x="978" y="3249"/>
              <a:ext cx="128" cy="106"/>
            </a:xfrm>
            <a:prstGeom prst="rect">
              <a:avLst/>
            </a:prstGeom>
            <a:noFill/>
            <a:ln w="9525">
              <a:noFill/>
              <a:miter lim="800000"/>
              <a:headEnd/>
              <a:tailEnd/>
            </a:ln>
          </p:spPr>
          <p:txBody>
            <a:bodyPr wrap="none" lIns="0" tIns="0" rIns="0" bIns="0">
              <a:spAutoFit/>
            </a:bodyPr>
            <a:lstStyle/>
            <a:p>
              <a:r>
                <a:rPr lang="el-GR" sz="1000">
                  <a:effectLst>
                    <a:outerShdw blurRad="38100" dist="38100" dir="2700000" algn="tl">
                      <a:srgbClr val="000000"/>
                    </a:outerShdw>
                  </a:effectLst>
                </a:rPr>
                <a:t>N =</a:t>
              </a:r>
              <a:endParaRPr lang="el-GR">
                <a:effectLst>
                  <a:outerShdw blurRad="38100" dist="38100" dir="2700000" algn="tl">
                    <a:srgbClr val="000000"/>
                  </a:outerShdw>
                </a:effectLst>
              </a:endParaRPr>
            </a:p>
          </p:txBody>
        </p:sp>
        <p:sp>
          <p:nvSpPr>
            <p:cNvPr id="493577" name="Rectangle 9"/>
            <p:cNvSpPr>
              <a:spLocks noChangeArrowheads="1"/>
            </p:cNvSpPr>
            <p:nvPr/>
          </p:nvSpPr>
          <p:spPr bwMode="auto">
            <a:xfrm>
              <a:off x="1063" y="3612"/>
              <a:ext cx="1007" cy="205"/>
            </a:xfrm>
            <a:prstGeom prst="rect">
              <a:avLst/>
            </a:prstGeom>
            <a:noFill/>
            <a:ln w="9525">
              <a:noFill/>
              <a:miter lim="800000"/>
              <a:headEnd/>
              <a:tailEnd/>
            </a:ln>
          </p:spPr>
          <p:txBody>
            <a:bodyPr wrap="none" lIns="0" tIns="0" rIns="0" bIns="0">
              <a:spAutoFit/>
            </a:bodyPr>
            <a:lstStyle/>
            <a:p>
              <a:pPr>
                <a:defRPr/>
              </a:pPr>
              <a:r>
                <a:rPr lang="el-GR">
                  <a:effectLst>
                    <a:outerShdw blurRad="38100" dist="38100" dir="2700000" algn="tl">
                      <a:srgbClr val="000000"/>
                    </a:outerShdw>
                  </a:effectLst>
                </a:rPr>
                <a:t>Bone Disease</a:t>
              </a:r>
            </a:p>
          </p:txBody>
        </p:sp>
        <p:sp>
          <p:nvSpPr>
            <p:cNvPr id="493578" name="Rectangle 10"/>
            <p:cNvSpPr>
              <a:spLocks noChangeArrowheads="1"/>
            </p:cNvSpPr>
            <p:nvPr/>
          </p:nvSpPr>
          <p:spPr bwMode="auto">
            <a:xfrm>
              <a:off x="3995" y="3348"/>
              <a:ext cx="549" cy="185"/>
            </a:xfrm>
            <a:prstGeom prst="rect">
              <a:avLst/>
            </a:prstGeom>
            <a:noFill/>
            <a:ln w="9525">
              <a:noFill/>
              <a:miter lim="800000"/>
              <a:headEnd/>
              <a:tailEnd/>
            </a:ln>
          </p:spPr>
          <p:txBody>
            <a:bodyPr wrap="none" lIns="0" tIns="0" rIns="0" bIns="0">
              <a:spAutoFit/>
            </a:bodyPr>
            <a:lstStyle/>
            <a:p>
              <a:r>
                <a:rPr lang="en-US">
                  <a:solidFill>
                    <a:srgbClr val="CCFFFF"/>
                  </a:solidFill>
                  <a:effectLst>
                    <a:outerShdw blurRad="38100" dist="38100" dir="2700000" algn="tl">
                      <a:srgbClr val="000000"/>
                    </a:outerShdw>
                  </a:effectLst>
                </a:rPr>
                <a:t>Group C</a:t>
              </a:r>
              <a:endParaRPr lang="el-GR">
                <a:solidFill>
                  <a:srgbClr val="CCFFFF"/>
                </a:solidFill>
                <a:effectLst>
                  <a:outerShdw blurRad="38100" dist="38100" dir="2700000" algn="tl">
                    <a:srgbClr val="000000"/>
                  </a:outerShdw>
                </a:effectLst>
              </a:endParaRPr>
            </a:p>
          </p:txBody>
        </p:sp>
        <p:sp>
          <p:nvSpPr>
            <p:cNvPr id="493579" name="Rectangle 11"/>
            <p:cNvSpPr>
              <a:spLocks noChangeArrowheads="1"/>
            </p:cNvSpPr>
            <p:nvPr/>
          </p:nvSpPr>
          <p:spPr bwMode="auto">
            <a:xfrm>
              <a:off x="2858" y="3348"/>
              <a:ext cx="541" cy="185"/>
            </a:xfrm>
            <a:prstGeom prst="rect">
              <a:avLst/>
            </a:prstGeom>
            <a:noFill/>
            <a:ln w="9525">
              <a:noFill/>
              <a:miter lim="800000"/>
              <a:headEnd/>
              <a:tailEnd/>
            </a:ln>
          </p:spPr>
          <p:txBody>
            <a:bodyPr wrap="none" lIns="0" tIns="0" rIns="0" bIns="0">
              <a:spAutoFit/>
            </a:bodyPr>
            <a:lstStyle/>
            <a:p>
              <a:r>
                <a:rPr lang="en-US">
                  <a:solidFill>
                    <a:srgbClr val="CCFFFF"/>
                  </a:solidFill>
                  <a:effectLst>
                    <a:outerShdw blurRad="38100" dist="38100" dir="2700000" algn="tl">
                      <a:srgbClr val="000000"/>
                    </a:outerShdw>
                  </a:effectLst>
                </a:rPr>
                <a:t>Group B</a:t>
              </a:r>
              <a:endParaRPr lang="el-GR">
                <a:solidFill>
                  <a:srgbClr val="CCFFFF"/>
                </a:solidFill>
                <a:effectLst>
                  <a:outerShdw blurRad="38100" dist="38100" dir="2700000" algn="tl">
                    <a:srgbClr val="000000"/>
                  </a:outerShdw>
                </a:effectLst>
              </a:endParaRPr>
            </a:p>
          </p:txBody>
        </p:sp>
        <p:sp>
          <p:nvSpPr>
            <p:cNvPr id="493580" name="Rectangle 12"/>
            <p:cNvSpPr>
              <a:spLocks noChangeArrowheads="1"/>
            </p:cNvSpPr>
            <p:nvPr/>
          </p:nvSpPr>
          <p:spPr bwMode="auto">
            <a:xfrm>
              <a:off x="1706" y="3348"/>
              <a:ext cx="541" cy="185"/>
            </a:xfrm>
            <a:prstGeom prst="rect">
              <a:avLst/>
            </a:prstGeom>
            <a:noFill/>
            <a:ln w="9525">
              <a:noFill/>
              <a:miter lim="800000"/>
              <a:headEnd/>
              <a:tailEnd/>
            </a:ln>
          </p:spPr>
          <p:txBody>
            <a:bodyPr wrap="none" lIns="0" tIns="0" rIns="0" bIns="0">
              <a:spAutoFit/>
            </a:bodyPr>
            <a:lstStyle/>
            <a:p>
              <a:r>
                <a:rPr lang="en-US">
                  <a:solidFill>
                    <a:srgbClr val="CCFFFF"/>
                  </a:solidFill>
                  <a:effectLst>
                    <a:outerShdw blurRad="38100" dist="38100" dir="2700000" algn="tl">
                      <a:srgbClr val="000000"/>
                    </a:outerShdw>
                  </a:effectLst>
                </a:rPr>
                <a:t>Group A</a:t>
              </a:r>
              <a:endParaRPr lang="el-GR">
                <a:solidFill>
                  <a:srgbClr val="CCFFFF"/>
                </a:solidFill>
                <a:effectLst>
                  <a:outerShdw blurRad="38100" dist="38100" dir="2700000" algn="tl">
                    <a:srgbClr val="000000"/>
                  </a:outerShdw>
                </a:effectLst>
              </a:endParaRPr>
            </a:p>
          </p:txBody>
        </p:sp>
        <p:sp>
          <p:nvSpPr>
            <p:cNvPr id="493581" name="Rectangle 13"/>
            <p:cNvSpPr>
              <a:spLocks noChangeArrowheads="1"/>
            </p:cNvSpPr>
            <p:nvPr/>
          </p:nvSpPr>
          <p:spPr bwMode="auto">
            <a:xfrm rot="16200000">
              <a:off x="216" y="2685"/>
              <a:ext cx="894" cy="194"/>
            </a:xfrm>
            <a:prstGeom prst="rect">
              <a:avLst/>
            </a:prstGeom>
            <a:noFill/>
            <a:ln w="9525">
              <a:noFill/>
              <a:miter lim="800000"/>
              <a:headEnd/>
              <a:tailEnd/>
            </a:ln>
          </p:spPr>
          <p:txBody>
            <a:bodyPr wrap="none" lIns="0" tIns="0" rIns="0" bIns="0">
              <a:spAutoFit/>
            </a:bodyPr>
            <a:lstStyle/>
            <a:p>
              <a:pPr>
                <a:defRPr/>
              </a:pPr>
              <a:r>
                <a:rPr lang="el-GR">
                  <a:effectLst>
                    <a:outerShdw blurRad="38100" dist="38100" dir="2700000" algn="tl">
                      <a:srgbClr val="000000"/>
                    </a:outerShdw>
                  </a:effectLst>
                </a:rPr>
                <a:t>Log MIP-1</a:t>
              </a:r>
              <a:r>
                <a:rPr lang="el-GR">
                  <a:effectLst>
                    <a:outerShdw blurRad="38100" dist="38100" dir="2700000" algn="tl">
                      <a:srgbClr val="000000"/>
                    </a:outerShdw>
                  </a:effectLst>
                  <a:latin typeface="Symbol" pitchFamily="18" charset="2"/>
                </a:rPr>
                <a:t>a</a:t>
              </a:r>
            </a:p>
          </p:txBody>
        </p:sp>
        <p:sp>
          <p:nvSpPr>
            <p:cNvPr id="493582" name="Rectangle 14"/>
            <p:cNvSpPr>
              <a:spLocks noChangeArrowheads="1"/>
            </p:cNvSpPr>
            <p:nvPr/>
          </p:nvSpPr>
          <p:spPr bwMode="auto">
            <a:xfrm>
              <a:off x="884" y="210"/>
              <a:ext cx="81" cy="185"/>
            </a:xfrm>
            <a:prstGeom prst="rect">
              <a:avLst/>
            </a:prstGeom>
            <a:noFill/>
            <a:ln w="9525">
              <a:noFill/>
              <a:miter lim="800000"/>
              <a:headEnd/>
              <a:tailEnd/>
            </a:ln>
          </p:spPr>
          <p:txBody>
            <a:bodyPr wrap="none" lIns="0" tIns="0" rIns="0" bIns="0">
              <a:spAutoFit/>
            </a:bodyPr>
            <a:lstStyle/>
            <a:p>
              <a:pPr>
                <a:defRPr/>
              </a:pPr>
              <a:r>
                <a:rPr lang="el-GR">
                  <a:solidFill>
                    <a:srgbClr val="CCFFFF"/>
                  </a:solidFill>
                  <a:effectLst>
                    <a:outerShdw blurRad="38100" dist="38100" dir="2700000" algn="tl">
                      <a:srgbClr val="000000"/>
                    </a:outerShdw>
                  </a:effectLst>
                </a:rPr>
                <a:t>3</a:t>
              </a:r>
            </a:p>
          </p:txBody>
        </p:sp>
        <p:sp>
          <p:nvSpPr>
            <p:cNvPr id="493583" name="Rectangle 15"/>
            <p:cNvSpPr>
              <a:spLocks noChangeArrowheads="1"/>
            </p:cNvSpPr>
            <p:nvPr/>
          </p:nvSpPr>
          <p:spPr bwMode="auto">
            <a:xfrm>
              <a:off x="884" y="925"/>
              <a:ext cx="81" cy="187"/>
            </a:xfrm>
            <a:prstGeom prst="rect">
              <a:avLst/>
            </a:prstGeom>
            <a:noFill/>
            <a:ln w="9525">
              <a:noFill/>
              <a:miter lim="800000"/>
              <a:headEnd/>
              <a:tailEnd/>
            </a:ln>
          </p:spPr>
          <p:txBody>
            <a:bodyPr wrap="none" lIns="0" tIns="0" rIns="0" bIns="0">
              <a:spAutoFit/>
            </a:bodyPr>
            <a:lstStyle/>
            <a:p>
              <a:pPr>
                <a:defRPr/>
              </a:pPr>
              <a:r>
                <a:rPr lang="el-GR">
                  <a:solidFill>
                    <a:srgbClr val="CCFFFF"/>
                  </a:solidFill>
                  <a:effectLst>
                    <a:outerShdw blurRad="38100" dist="38100" dir="2700000" algn="tl">
                      <a:srgbClr val="000000"/>
                    </a:outerShdw>
                  </a:effectLst>
                </a:rPr>
                <a:t>2</a:t>
              </a:r>
            </a:p>
          </p:txBody>
        </p:sp>
        <p:sp>
          <p:nvSpPr>
            <p:cNvPr id="493584" name="Rectangle 16"/>
            <p:cNvSpPr>
              <a:spLocks noChangeArrowheads="1"/>
            </p:cNvSpPr>
            <p:nvPr/>
          </p:nvSpPr>
          <p:spPr bwMode="auto">
            <a:xfrm>
              <a:off x="884" y="1648"/>
              <a:ext cx="81" cy="186"/>
            </a:xfrm>
            <a:prstGeom prst="rect">
              <a:avLst/>
            </a:prstGeom>
            <a:noFill/>
            <a:ln w="9525">
              <a:noFill/>
              <a:miter lim="800000"/>
              <a:headEnd/>
              <a:tailEnd/>
            </a:ln>
          </p:spPr>
          <p:txBody>
            <a:bodyPr wrap="none" lIns="0" tIns="0" rIns="0" bIns="0">
              <a:spAutoFit/>
            </a:bodyPr>
            <a:lstStyle/>
            <a:p>
              <a:pPr>
                <a:defRPr/>
              </a:pPr>
              <a:r>
                <a:rPr lang="el-GR">
                  <a:solidFill>
                    <a:srgbClr val="CCFFFF"/>
                  </a:solidFill>
                  <a:effectLst>
                    <a:outerShdw blurRad="38100" dist="38100" dir="2700000" algn="tl">
                      <a:srgbClr val="000000"/>
                    </a:outerShdw>
                  </a:effectLst>
                </a:rPr>
                <a:t>1</a:t>
              </a:r>
            </a:p>
          </p:txBody>
        </p:sp>
        <p:sp>
          <p:nvSpPr>
            <p:cNvPr id="493585" name="Rectangle 17"/>
            <p:cNvSpPr>
              <a:spLocks noChangeArrowheads="1"/>
            </p:cNvSpPr>
            <p:nvPr/>
          </p:nvSpPr>
          <p:spPr bwMode="auto">
            <a:xfrm>
              <a:off x="884" y="2372"/>
              <a:ext cx="81" cy="185"/>
            </a:xfrm>
            <a:prstGeom prst="rect">
              <a:avLst/>
            </a:prstGeom>
            <a:noFill/>
            <a:ln w="9525">
              <a:noFill/>
              <a:miter lim="800000"/>
              <a:headEnd/>
              <a:tailEnd/>
            </a:ln>
          </p:spPr>
          <p:txBody>
            <a:bodyPr wrap="none" lIns="0" tIns="0" rIns="0" bIns="0">
              <a:spAutoFit/>
            </a:bodyPr>
            <a:lstStyle/>
            <a:p>
              <a:pPr>
                <a:defRPr/>
              </a:pPr>
              <a:r>
                <a:rPr lang="el-GR">
                  <a:solidFill>
                    <a:srgbClr val="CCFFFF"/>
                  </a:solidFill>
                  <a:effectLst>
                    <a:outerShdw blurRad="38100" dist="38100" dir="2700000" algn="tl">
                      <a:srgbClr val="000000"/>
                    </a:outerShdw>
                  </a:effectLst>
                </a:rPr>
                <a:t>0</a:t>
              </a:r>
            </a:p>
          </p:txBody>
        </p:sp>
        <p:sp>
          <p:nvSpPr>
            <p:cNvPr id="493586" name="Rectangle 18"/>
            <p:cNvSpPr>
              <a:spLocks noChangeArrowheads="1"/>
            </p:cNvSpPr>
            <p:nvPr/>
          </p:nvSpPr>
          <p:spPr bwMode="auto">
            <a:xfrm>
              <a:off x="839" y="3069"/>
              <a:ext cx="129" cy="185"/>
            </a:xfrm>
            <a:prstGeom prst="rect">
              <a:avLst/>
            </a:prstGeom>
            <a:noFill/>
            <a:ln w="9525">
              <a:noFill/>
              <a:miter lim="800000"/>
              <a:headEnd/>
              <a:tailEnd/>
            </a:ln>
          </p:spPr>
          <p:txBody>
            <a:bodyPr wrap="none" lIns="0" tIns="0" rIns="0" bIns="0">
              <a:spAutoFit/>
            </a:bodyPr>
            <a:lstStyle/>
            <a:p>
              <a:pPr>
                <a:defRPr/>
              </a:pPr>
              <a:r>
                <a:rPr lang="el-GR">
                  <a:solidFill>
                    <a:srgbClr val="CCFFFF"/>
                  </a:solidFill>
                  <a:effectLst>
                    <a:outerShdw blurRad="38100" dist="38100" dir="2700000" algn="tl">
                      <a:srgbClr val="000000"/>
                    </a:outerShdw>
                  </a:effectLst>
                </a:rPr>
                <a:t>-1</a:t>
              </a:r>
            </a:p>
          </p:txBody>
        </p:sp>
        <p:sp>
          <p:nvSpPr>
            <p:cNvPr id="44053" name="Line 19"/>
            <p:cNvSpPr>
              <a:spLocks noChangeShapeType="1"/>
            </p:cNvSpPr>
            <p:nvPr/>
          </p:nvSpPr>
          <p:spPr bwMode="auto">
            <a:xfrm>
              <a:off x="1003" y="305"/>
              <a:ext cx="32" cy="1"/>
            </a:xfrm>
            <a:prstGeom prst="line">
              <a:avLst/>
            </a:prstGeom>
            <a:noFill/>
            <a:ln w="1905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54" name="Line 20"/>
            <p:cNvSpPr>
              <a:spLocks noChangeShapeType="1"/>
            </p:cNvSpPr>
            <p:nvPr/>
          </p:nvSpPr>
          <p:spPr bwMode="auto">
            <a:xfrm>
              <a:off x="1003" y="1029"/>
              <a:ext cx="32" cy="1"/>
            </a:xfrm>
            <a:prstGeom prst="line">
              <a:avLst/>
            </a:prstGeom>
            <a:noFill/>
            <a:ln w="1905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55" name="Line 21"/>
            <p:cNvSpPr>
              <a:spLocks noChangeShapeType="1"/>
            </p:cNvSpPr>
            <p:nvPr/>
          </p:nvSpPr>
          <p:spPr bwMode="auto">
            <a:xfrm>
              <a:off x="1003" y="1752"/>
              <a:ext cx="32" cy="1"/>
            </a:xfrm>
            <a:prstGeom prst="line">
              <a:avLst/>
            </a:prstGeom>
            <a:noFill/>
            <a:ln w="1905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56" name="Line 22"/>
            <p:cNvSpPr>
              <a:spLocks noChangeShapeType="1"/>
            </p:cNvSpPr>
            <p:nvPr/>
          </p:nvSpPr>
          <p:spPr bwMode="auto">
            <a:xfrm>
              <a:off x="1003" y="2466"/>
              <a:ext cx="32" cy="1"/>
            </a:xfrm>
            <a:prstGeom prst="line">
              <a:avLst/>
            </a:prstGeom>
            <a:noFill/>
            <a:ln w="1905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57" name="Line 23"/>
            <p:cNvSpPr>
              <a:spLocks noChangeShapeType="1"/>
            </p:cNvSpPr>
            <p:nvPr/>
          </p:nvSpPr>
          <p:spPr bwMode="auto">
            <a:xfrm>
              <a:off x="1003" y="3190"/>
              <a:ext cx="32" cy="1"/>
            </a:xfrm>
            <a:prstGeom prst="line">
              <a:avLst/>
            </a:prstGeom>
            <a:noFill/>
            <a:ln w="1905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58" name="Line 24"/>
            <p:cNvSpPr>
              <a:spLocks noChangeShapeType="1"/>
            </p:cNvSpPr>
            <p:nvPr/>
          </p:nvSpPr>
          <p:spPr bwMode="auto">
            <a:xfrm>
              <a:off x="4277" y="3190"/>
              <a:ext cx="1" cy="30"/>
            </a:xfrm>
            <a:prstGeom prst="line">
              <a:avLst/>
            </a:prstGeom>
            <a:noFill/>
            <a:ln w="1905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59" name="Line 25"/>
            <p:cNvSpPr>
              <a:spLocks noChangeShapeType="1"/>
            </p:cNvSpPr>
            <p:nvPr/>
          </p:nvSpPr>
          <p:spPr bwMode="auto">
            <a:xfrm>
              <a:off x="3136" y="3190"/>
              <a:ext cx="1" cy="30"/>
            </a:xfrm>
            <a:prstGeom prst="line">
              <a:avLst/>
            </a:prstGeom>
            <a:noFill/>
            <a:ln w="1905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0" name="Line 26"/>
            <p:cNvSpPr>
              <a:spLocks noChangeShapeType="1"/>
            </p:cNvSpPr>
            <p:nvPr/>
          </p:nvSpPr>
          <p:spPr bwMode="auto">
            <a:xfrm>
              <a:off x="1984" y="3190"/>
              <a:ext cx="1" cy="30"/>
            </a:xfrm>
            <a:prstGeom prst="line">
              <a:avLst/>
            </a:prstGeom>
            <a:noFill/>
            <a:ln w="19050">
              <a:solidFill>
                <a:srgbClr val="CC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1" name="Line 27"/>
            <p:cNvSpPr>
              <a:spLocks noChangeShapeType="1"/>
            </p:cNvSpPr>
            <p:nvPr/>
          </p:nvSpPr>
          <p:spPr bwMode="auto">
            <a:xfrm flipH="1">
              <a:off x="3979" y="2134"/>
              <a:ext cx="597"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2" name="Line 28"/>
            <p:cNvSpPr>
              <a:spLocks noChangeShapeType="1"/>
            </p:cNvSpPr>
            <p:nvPr/>
          </p:nvSpPr>
          <p:spPr bwMode="auto">
            <a:xfrm>
              <a:off x="4277" y="1803"/>
              <a:ext cx="1" cy="33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3" name="Line 29"/>
            <p:cNvSpPr>
              <a:spLocks noChangeShapeType="1"/>
            </p:cNvSpPr>
            <p:nvPr/>
          </p:nvSpPr>
          <p:spPr bwMode="auto">
            <a:xfrm flipH="1">
              <a:off x="3979" y="697"/>
              <a:ext cx="597"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4" name="Line 30"/>
            <p:cNvSpPr>
              <a:spLocks noChangeShapeType="1"/>
            </p:cNvSpPr>
            <p:nvPr/>
          </p:nvSpPr>
          <p:spPr bwMode="auto">
            <a:xfrm flipV="1">
              <a:off x="4277" y="697"/>
              <a:ext cx="1" cy="65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5" name="Line 31"/>
            <p:cNvSpPr>
              <a:spLocks noChangeShapeType="1"/>
            </p:cNvSpPr>
            <p:nvPr/>
          </p:nvSpPr>
          <p:spPr bwMode="auto">
            <a:xfrm flipH="1">
              <a:off x="2837" y="2145"/>
              <a:ext cx="587"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6" name="Line 32"/>
            <p:cNvSpPr>
              <a:spLocks noChangeShapeType="1"/>
            </p:cNvSpPr>
            <p:nvPr/>
          </p:nvSpPr>
          <p:spPr bwMode="auto">
            <a:xfrm>
              <a:off x="3136" y="1873"/>
              <a:ext cx="1" cy="2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7" name="Line 33"/>
            <p:cNvSpPr>
              <a:spLocks noChangeShapeType="1"/>
            </p:cNvSpPr>
            <p:nvPr/>
          </p:nvSpPr>
          <p:spPr bwMode="auto">
            <a:xfrm flipH="1">
              <a:off x="2837" y="1371"/>
              <a:ext cx="587"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8" name="Line 34"/>
            <p:cNvSpPr>
              <a:spLocks noChangeShapeType="1"/>
            </p:cNvSpPr>
            <p:nvPr/>
          </p:nvSpPr>
          <p:spPr bwMode="auto">
            <a:xfrm flipV="1">
              <a:off x="3136" y="1371"/>
              <a:ext cx="1" cy="1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69" name="Line 35"/>
            <p:cNvSpPr>
              <a:spLocks noChangeShapeType="1"/>
            </p:cNvSpPr>
            <p:nvPr/>
          </p:nvSpPr>
          <p:spPr bwMode="auto">
            <a:xfrm flipH="1">
              <a:off x="1685" y="2325"/>
              <a:ext cx="598"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70" name="Line 36"/>
            <p:cNvSpPr>
              <a:spLocks noChangeShapeType="1"/>
            </p:cNvSpPr>
            <p:nvPr/>
          </p:nvSpPr>
          <p:spPr bwMode="auto">
            <a:xfrm>
              <a:off x="1984" y="2024"/>
              <a:ext cx="1" cy="30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71" name="Line 37"/>
            <p:cNvSpPr>
              <a:spLocks noChangeShapeType="1"/>
            </p:cNvSpPr>
            <p:nvPr/>
          </p:nvSpPr>
          <p:spPr bwMode="auto">
            <a:xfrm flipH="1">
              <a:off x="1685" y="1531"/>
              <a:ext cx="598"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72" name="Line 38"/>
            <p:cNvSpPr>
              <a:spLocks noChangeShapeType="1"/>
            </p:cNvSpPr>
            <p:nvPr/>
          </p:nvSpPr>
          <p:spPr bwMode="auto">
            <a:xfrm flipV="1">
              <a:off x="1984" y="1531"/>
              <a:ext cx="1" cy="8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73" name="Rectangle 39"/>
            <p:cNvSpPr>
              <a:spLocks noChangeArrowheads="1"/>
            </p:cNvSpPr>
            <p:nvPr/>
          </p:nvSpPr>
          <p:spPr bwMode="auto">
            <a:xfrm>
              <a:off x="3851" y="1350"/>
              <a:ext cx="853" cy="453"/>
            </a:xfrm>
            <a:prstGeom prst="rect">
              <a:avLst/>
            </a:prstGeom>
            <a:solidFill>
              <a:schemeClr val="hlink"/>
            </a:solidFill>
            <a:ln w="19050">
              <a:solidFill>
                <a:schemeClr val="tx1"/>
              </a:solidFill>
              <a:miter lim="800000"/>
              <a:headEnd/>
              <a:tailEnd/>
            </a:ln>
          </p:spPr>
          <p:txBody>
            <a:bodyPr/>
            <a:lstStyle/>
            <a:p>
              <a:endParaRPr lang="nl-NL"/>
            </a:p>
          </p:txBody>
        </p:sp>
        <p:sp>
          <p:nvSpPr>
            <p:cNvPr id="44074" name="Rectangle 40"/>
            <p:cNvSpPr>
              <a:spLocks noChangeArrowheads="1"/>
            </p:cNvSpPr>
            <p:nvPr/>
          </p:nvSpPr>
          <p:spPr bwMode="auto">
            <a:xfrm>
              <a:off x="2709" y="1531"/>
              <a:ext cx="843" cy="342"/>
            </a:xfrm>
            <a:prstGeom prst="rect">
              <a:avLst/>
            </a:prstGeom>
            <a:solidFill>
              <a:schemeClr val="hlink"/>
            </a:solidFill>
            <a:ln w="19050">
              <a:solidFill>
                <a:schemeClr val="tx1"/>
              </a:solidFill>
              <a:miter lim="800000"/>
              <a:headEnd/>
              <a:tailEnd/>
            </a:ln>
          </p:spPr>
          <p:txBody>
            <a:bodyPr/>
            <a:lstStyle/>
            <a:p>
              <a:endParaRPr lang="nl-NL"/>
            </a:p>
          </p:txBody>
        </p:sp>
        <p:sp>
          <p:nvSpPr>
            <p:cNvPr id="44075" name="Rectangle 41"/>
            <p:cNvSpPr>
              <a:spLocks noChangeArrowheads="1"/>
            </p:cNvSpPr>
            <p:nvPr/>
          </p:nvSpPr>
          <p:spPr bwMode="auto">
            <a:xfrm>
              <a:off x="1557" y="1612"/>
              <a:ext cx="854" cy="412"/>
            </a:xfrm>
            <a:prstGeom prst="rect">
              <a:avLst/>
            </a:prstGeom>
            <a:solidFill>
              <a:schemeClr val="hlink"/>
            </a:solidFill>
            <a:ln w="19050">
              <a:solidFill>
                <a:schemeClr val="tx1"/>
              </a:solidFill>
              <a:miter lim="800000"/>
              <a:headEnd/>
              <a:tailEnd/>
            </a:ln>
          </p:spPr>
          <p:txBody>
            <a:bodyPr/>
            <a:lstStyle/>
            <a:p>
              <a:endParaRPr lang="nl-NL"/>
            </a:p>
          </p:txBody>
        </p:sp>
        <p:sp>
          <p:nvSpPr>
            <p:cNvPr id="44076" name="Line 42"/>
            <p:cNvSpPr>
              <a:spLocks noChangeShapeType="1"/>
            </p:cNvSpPr>
            <p:nvPr/>
          </p:nvSpPr>
          <p:spPr bwMode="auto">
            <a:xfrm>
              <a:off x="3851" y="1521"/>
              <a:ext cx="85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77" name="Line 43"/>
            <p:cNvSpPr>
              <a:spLocks noChangeShapeType="1"/>
            </p:cNvSpPr>
            <p:nvPr/>
          </p:nvSpPr>
          <p:spPr bwMode="auto">
            <a:xfrm>
              <a:off x="2709" y="1672"/>
              <a:ext cx="843"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78" name="Line 44"/>
            <p:cNvSpPr>
              <a:spLocks noChangeShapeType="1"/>
            </p:cNvSpPr>
            <p:nvPr/>
          </p:nvSpPr>
          <p:spPr bwMode="auto">
            <a:xfrm>
              <a:off x="1557" y="1732"/>
              <a:ext cx="854"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79" name="Freeform 45"/>
            <p:cNvSpPr>
              <a:spLocks/>
            </p:cNvSpPr>
            <p:nvPr/>
          </p:nvSpPr>
          <p:spPr bwMode="auto">
            <a:xfrm>
              <a:off x="4235" y="2466"/>
              <a:ext cx="85" cy="81"/>
            </a:xfrm>
            <a:custGeom>
              <a:avLst/>
              <a:gdLst>
                <a:gd name="T0" fmla="*/ 85 w 85"/>
                <a:gd name="T1" fmla="*/ 40 h 81"/>
                <a:gd name="T2" fmla="*/ 85 w 85"/>
                <a:gd name="T3" fmla="*/ 20 h 81"/>
                <a:gd name="T4" fmla="*/ 74 w 85"/>
                <a:gd name="T5" fmla="*/ 10 h 81"/>
                <a:gd name="T6" fmla="*/ 64 w 85"/>
                <a:gd name="T7" fmla="*/ 0 h 81"/>
                <a:gd name="T8" fmla="*/ 42 w 85"/>
                <a:gd name="T9" fmla="*/ 0 h 81"/>
                <a:gd name="T10" fmla="*/ 21 w 85"/>
                <a:gd name="T11" fmla="*/ 0 h 81"/>
                <a:gd name="T12" fmla="*/ 10 w 85"/>
                <a:gd name="T13" fmla="*/ 10 h 81"/>
                <a:gd name="T14" fmla="*/ 0 w 85"/>
                <a:gd name="T15" fmla="*/ 20 h 81"/>
                <a:gd name="T16" fmla="*/ 0 w 85"/>
                <a:gd name="T17" fmla="*/ 40 h 81"/>
                <a:gd name="T18" fmla="*/ 0 w 85"/>
                <a:gd name="T19" fmla="*/ 61 h 81"/>
                <a:gd name="T20" fmla="*/ 10 w 85"/>
                <a:gd name="T21" fmla="*/ 71 h 81"/>
                <a:gd name="T22" fmla="*/ 21 w 85"/>
                <a:gd name="T23" fmla="*/ 81 h 81"/>
                <a:gd name="T24" fmla="*/ 42 w 85"/>
                <a:gd name="T25" fmla="*/ 81 h 81"/>
                <a:gd name="T26" fmla="*/ 64 w 85"/>
                <a:gd name="T27" fmla="*/ 81 h 81"/>
                <a:gd name="T28" fmla="*/ 74 w 85"/>
                <a:gd name="T29" fmla="*/ 71 h 81"/>
                <a:gd name="T30" fmla="*/ 85 w 85"/>
                <a:gd name="T31" fmla="*/ 61 h 81"/>
                <a:gd name="T32" fmla="*/ 85 w 85"/>
                <a:gd name="T33" fmla="*/ 4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81"/>
                <a:gd name="T53" fmla="*/ 85 w 85"/>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81">
                  <a:moveTo>
                    <a:pt x="85" y="40"/>
                  </a:moveTo>
                  <a:lnTo>
                    <a:pt x="85" y="20"/>
                  </a:lnTo>
                  <a:lnTo>
                    <a:pt x="74" y="10"/>
                  </a:lnTo>
                  <a:lnTo>
                    <a:pt x="64" y="0"/>
                  </a:lnTo>
                  <a:lnTo>
                    <a:pt x="42" y="0"/>
                  </a:lnTo>
                  <a:lnTo>
                    <a:pt x="21" y="0"/>
                  </a:lnTo>
                  <a:lnTo>
                    <a:pt x="10" y="10"/>
                  </a:lnTo>
                  <a:lnTo>
                    <a:pt x="0" y="20"/>
                  </a:lnTo>
                  <a:lnTo>
                    <a:pt x="0" y="40"/>
                  </a:lnTo>
                  <a:lnTo>
                    <a:pt x="0" y="61"/>
                  </a:lnTo>
                  <a:lnTo>
                    <a:pt x="10" y="71"/>
                  </a:lnTo>
                  <a:lnTo>
                    <a:pt x="21" y="81"/>
                  </a:lnTo>
                  <a:lnTo>
                    <a:pt x="42" y="81"/>
                  </a:lnTo>
                  <a:lnTo>
                    <a:pt x="64" y="81"/>
                  </a:lnTo>
                  <a:lnTo>
                    <a:pt x="74" y="71"/>
                  </a:lnTo>
                  <a:lnTo>
                    <a:pt x="85" y="61"/>
                  </a:lnTo>
                  <a:lnTo>
                    <a:pt x="85" y="4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080" name="Freeform 46"/>
            <p:cNvSpPr>
              <a:spLocks/>
            </p:cNvSpPr>
            <p:nvPr/>
          </p:nvSpPr>
          <p:spPr bwMode="auto">
            <a:xfrm>
              <a:off x="4235" y="576"/>
              <a:ext cx="85" cy="81"/>
            </a:xfrm>
            <a:custGeom>
              <a:avLst/>
              <a:gdLst>
                <a:gd name="T0" fmla="*/ 85 w 85"/>
                <a:gd name="T1" fmla="*/ 41 h 81"/>
                <a:gd name="T2" fmla="*/ 85 w 85"/>
                <a:gd name="T3" fmla="*/ 21 h 81"/>
                <a:gd name="T4" fmla="*/ 74 w 85"/>
                <a:gd name="T5" fmla="*/ 10 h 81"/>
                <a:gd name="T6" fmla="*/ 64 w 85"/>
                <a:gd name="T7" fmla="*/ 0 h 81"/>
                <a:gd name="T8" fmla="*/ 42 w 85"/>
                <a:gd name="T9" fmla="*/ 0 h 81"/>
                <a:gd name="T10" fmla="*/ 21 w 85"/>
                <a:gd name="T11" fmla="*/ 0 h 81"/>
                <a:gd name="T12" fmla="*/ 10 w 85"/>
                <a:gd name="T13" fmla="*/ 10 h 81"/>
                <a:gd name="T14" fmla="*/ 0 w 85"/>
                <a:gd name="T15" fmla="*/ 21 h 81"/>
                <a:gd name="T16" fmla="*/ 0 w 85"/>
                <a:gd name="T17" fmla="*/ 41 h 81"/>
                <a:gd name="T18" fmla="*/ 0 w 85"/>
                <a:gd name="T19" fmla="*/ 61 h 81"/>
                <a:gd name="T20" fmla="*/ 10 w 85"/>
                <a:gd name="T21" fmla="*/ 71 h 81"/>
                <a:gd name="T22" fmla="*/ 21 w 85"/>
                <a:gd name="T23" fmla="*/ 81 h 81"/>
                <a:gd name="T24" fmla="*/ 42 w 85"/>
                <a:gd name="T25" fmla="*/ 81 h 81"/>
                <a:gd name="T26" fmla="*/ 64 w 85"/>
                <a:gd name="T27" fmla="*/ 81 h 81"/>
                <a:gd name="T28" fmla="*/ 74 w 85"/>
                <a:gd name="T29" fmla="*/ 71 h 81"/>
                <a:gd name="T30" fmla="*/ 85 w 85"/>
                <a:gd name="T31" fmla="*/ 61 h 81"/>
                <a:gd name="T32" fmla="*/ 85 w 85"/>
                <a:gd name="T33" fmla="*/ 41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81"/>
                <a:gd name="T53" fmla="*/ 85 w 85"/>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81">
                  <a:moveTo>
                    <a:pt x="85" y="41"/>
                  </a:moveTo>
                  <a:lnTo>
                    <a:pt x="85" y="21"/>
                  </a:lnTo>
                  <a:lnTo>
                    <a:pt x="74" y="10"/>
                  </a:lnTo>
                  <a:lnTo>
                    <a:pt x="64" y="0"/>
                  </a:lnTo>
                  <a:lnTo>
                    <a:pt x="42" y="0"/>
                  </a:lnTo>
                  <a:lnTo>
                    <a:pt x="21" y="0"/>
                  </a:lnTo>
                  <a:lnTo>
                    <a:pt x="10" y="10"/>
                  </a:lnTo>
                  <a:lnTo>
                    <a:pt x="0" y="21"/>
                  </a:lnTo>
                  <a:lnTo>
                    <a:pt x="0" y="41"/>
                  </a:lnTo>
                  <a:lnTo>
                    <a:pt x="0" y="61"/>
                  </a:lnTo>
                  <a:lnTo>
                    <a:pt x="10" y="71"/>
                  </a:lnTo>
                  <a:lnTo>
                    <a:pt x="21" y="81"/>
                  </a:lnTo>
                  <a:lnTo>
                    <a:pt x="42" y="81"/>
                  </a:lnTo>
                  <a:lnTo>
                    <a:pt x="64" y="81"/>
                  </a:lnTo>
                  <a:lnTo>
                    <a:pt x="74" y="71"/>
                  </a:lnTo>
                  <a:lnTo>
                    <a:pt x="85" y="61"/>
                  </a:lnTo>
                  <a:lnTo>
                    <a:pt x="85" y="41"/>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081" name="Freeform 47"/>
            <p:cNvSpPr>
              <a:spLocks/>
            </p:cNvSpPr>
            <p:nvPr/>
          </p:nvSpPr>
          <p:spPr bwMode="auto">
            <a:xfrm>
              <a:off x="4235" y="546"/>
              <a:ext cx="85" cy="81"/>
            </a:xfrm>
            <a:custGeom>
              <a:avLst/>
              <a:gdLst>
                <a:gd name="T0" fmla="*/ 85 w 85"/>
                <a:gd name="T1" fmla="*/ 40 h 81"/>
                <a:gd name="T2" fmla="*/ 85 w 85"/>
                <a:gd name="T3" fmla="*/ 20 h 81"/>
                <a:gd name="T4" fmla="*/ 74 w 85"/>
                <a:gd name="T5" fmla="*/ 10 h 81"/>
                <a:gd name="T6" fmla="*/ 64 w 85"/>
                <a:gd name="T7" fmla="*/ 0 h 81"/>
                <a:gd name="T8" fmla="*/ 42 w 85"/>
                <a:gd name="T9" fmla="*/ 0 h 81"/>
                <a:gd name="T10" fmla="*/ 21 w 85"/>
                <a:gd name="T11" fmla="*/ 0 h 81"/>
                <a:gd name="T12" fmla="*/ 10 w 85"/>
                <a:gd name="T13" fmla="*/ 10 h 81"/>
                <a:gd name="T14" fmla="*/ 0 w 85"/>
                <a:gd name="T15" fmla="*/ 20 h 81"/>
                <a:gd name="T16" fmla="*/ 0 w 85"/>
                <a:gd name="T17" fmla="*/ 40 h 81"/>
                <a:gd name="T18" fmla="*/ 0 w 85"/>
                <a:gd name="T19" fmla="*/ 61 h 81"/>
                <a:gd name="T20" fmla="*/ 10 w 85"/>
                <a:gd name="T21" fmla="*/ 71 h 81"/>
                <a:gd name="T22" fmla="*/ 21 w 85"/>
                <a:gd name="T23" fmla="*/ 81 h 81"/>
                <a:gd name="T24" fmla="*/ 42 w 85"/>
                <a:gd name="T25" fmla="*/ 81 h 81"/>
                <a:gd name="T26" fmla="*/ 64 w 85"/>
                <a:gd name="T27" fmla="*/ 81 h 81"/>
                <a:gd name="T28" fmla="*/ 74 w 85"/>
                <a:gd name="T29" fmla="*/ 71 h 81"/>
                <a:gd name="T30" fmla="*/ 85 w 85"/>
                <a:gd name="T31" fmla="*/ 61 h 81"/>
                <a:gd name="T32" fmla="*/ 85 w 85"/>
                <a:gd name="T33" fmla="*/ 4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81"/>
                <a:gd name="T53" fmla="*/ 85 w 85"/>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81">
                  <a:moveTo>
                    <a:pt x="85" y="40"/>
                  </a:moveTo>
                  <a:lnTo>
                    <a:pt x="85" y="20"/>
                  </a:lnTo>
                  <a:lnTo>
                    <a:pt x="74" y="10"/>
                  </a:lnTo>
                  <a:lnTo>
                    <a:pt x="64" y="0"/>
                  </a:lnTo>
                  <a:lnTo>
                    <a:pt x="42" y="0"/>
                  </a:lnTo>
                  <a:lnTo>
                    <a:pt x="21" y="0"/>
                  </a:lnTo>
                  <a:lnTo>
                    <a:pt x="10" y="10"/>
                  </a:lnTo>
                  <a:lnTo>
                    <a:pt x="0" y="20"/>
                  </a:lnTo>
                  <a:lnTo>
                    <a:pt x="0" y="40"/>
                  </a:lnTo>
                  <a:lnTo>
                    <a:pt x="0" y="61"/>
                  </a:lnTo>
                  <a:lnTo>
                    <a:pt x="10" y="71"/>
                  </a:lnTo>
                  <a:lnTo>
                    <a:pt x="21" y="81"/>
                  </a:lnTo>
                  <a:lnTo>
                    <a:pt x="42" y="81"/>
                  </a:lnTo>
                  <a:lnTo>
                    <a:pt x="64" y="81"/>
                  </a:lnTo>
                  <a:lnTo>
                    <a:pt x="74" y="71"/>
                  </a:lnTo>
                  <a:lnTo>
                    <a:pt x="85" y="61"/>
                  </a:lnTo>
                  <a:lnTo>
                    <a:pt x="85" y="4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082" name="Freeform 48"/>
            <p:cNvSpPr>
              <a:spLocks/>
            </p:cNvSpPr>
            <p:nvPr/>
          </p:nvSpPr>
          <p:spPr bwMode="auto">
            <a:xfrm>
              <a:off x="3093" y="2647"/>
              <a:ext cx="86" cy="81"/>
            </a:xfrm>
            <a:custGeom>
              <a:avLst/>
              <a:gdLst>
                <a:gd name="T0" fmla="*/ 86 w 86"/>
                <a:gd name="T1" fmla="*/ 40 h 81"/>
                <a:gd name="T2" fmla="*/ 86 w 86"/>
                <a:gd name="T3" fmla="*/ 20 h 81"/>
                <a:gd name="T4" fmla="*/ 75 w 86"/>
                <a:gd name="T5" fmla="*/ 10 h 81"/>
                <a:gd name="T6" fmla="*/ 64 w 86"/>
                <a:gd name="T7" fmla="*/ 0 h 81"/>
                <a:gd name="T8" fmla="*/ 43 w 86"/>
                <a:gd name="T9" fmla="*/ 0 h 81"/>
                <a:gd name="T10" fmla="*/ 22 w 86"/>
                <a:gd name="T11" fmla="*/ 0 h 81"/>
                <a:gd name="T12" fmla="*/ 11 w 86"/>
                <a:gd name="T13" fmla="*/ 10 h 81"/>
                <a:gd name="T14" fmla="*/ 0 w 86"/>
                <a:gd name="T15" fmla="*/ 20 h 81"/>
                <a:gd name="T16" fmla="*/ 0 w 86"/>
                <a:gd name="T17" fmla="*/ 40 h 81"/>
                <a:gd name="T18" fmla="*/ 0 w 86"/>
                <a:gd name="T19" fmla="*/ 60 h 81"/>
                <a:gd name="T20" fmla="*/ 11 w 86"/>
                <a:gd name="T21" fmla="*/ 70 h 81"/>
                <a:gd name="T22" fmla="*/ 22 w 86"/>
                <a:gd name="T23" fmla="*/ 81 h 81"/>
                <a:gd name="T24" fmla="*/ 43 w 86"/>
                <a:gd name="T25" fmla="*/ 81 h 81"/>
                <a:gd name="T26" fmla="*/ 64 w 86"/>
                <a:gd name="T27" fmla="*/ 81 h 81"/>
                <a:gd name="T28" fmla="*/ 75 w 86"/>
                <a:gd name="T29" fmla="*/ 70 h 81"/>
                <a:gd name="T30" fmla="*/ 86 w 86"/>
                <a:gd name="T31" fmla="*/ 60 h 81"/>
                <a:gd name="T32" fmla="*/ 86 w 86"/>
                <a:gd name="T33" fmla="*/ 4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81"/>
                <a:gd name="T53" fmla="*/ 86 w 86"/>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81">
                  <a:moveTo>
                    <a:pt x="86" y="40"/>
                  </a:moveTo>
                  <a:lnTo>
                    <a:pt x="86" y="20"/>
                  </a:lnTo>
                  <a:lnTo>
                    <a:pt x="75" y="10"/>
                  </a:lnTo>
                  <a:lnTo>
                    <a:pt x="64" y="0"/>
                  </a:lnTo>
                  <a:lnTo>
                    <a:pt x="43" y="0"/>
                  </a:lnTo>
                  <a:lnTo>
                    <a:pt x="22" y="0"/>
                  </a:lnTo>
                  <a:lnTo>
                    <a:pt x="11" y="10"/>
                  </a:lnTo>
                  <a:lnTo>
                    <a:pt x="0" y="20"/>
                  </a:lnTo>
                  <a:lnTo>
                    <a:pt x="0" y="40"/>
                  </a:lnTo>
                  <a:lnTo>
                    <a:pt x="0" y="60"/>
                  </a:lnTo>
                  <a:lnTo>
                    <a:pt x="11" y="70"/>
                  </a:lnTo>
                  <a:lnTo>
                    <a:pt x="22" y="81"/>
                  </a:lnTo>
                  <a:lnTo>
                    <a:pt x="43" y="81"/>
                  </a:lnTo>
                  <a:lnTo>
                    <a:pt x="64" y="81"/>
                  </a:lnTo>
                  <a:lnTo>
                    <a:pt x="75" y="70"/>
                  </a:lnTo>
                  <a:lnTo>
                    <a:pt x="86" y="60"/>
                  </a:lnTo>
                  <a:lnTo>
                    <a:pt x="86" y="4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083" name="Freeform 49"/>
            <p:cNvSpPr>
              <a:spLocks/>
            </p:cNvSpPr>
            <p:nvPr/>
          </p:nvSpPr>
          <p:spPr bwMode="auto">
            <a:xfrm>
              <a:off x="1941" y="2647"/>
              <a:ext cx="86" cy="81"/>
            </a:xfrm>
            <a:custGeom>
              <a:avLst/>
              <a:gdLst>
                <a:gd name="T0" fmla="*/ 86 w 86"/>
                <a:gd name="T1" fmla="*/ 40 h 81"/>
                <a:gd name="T2" fmla="*/ 86 w 86"/>
                <a:gd name="T3" fmla="*/ 20 h 81"/>
                <a:gd name="T4" fmla="*/ 75 w 86"/>
                <a:gd name="T5" fmla="*/ 10 h 81"/>
                <a:gd name="T6" fmla="*/ 64 w 86"/>
                <a:gd name="T7" fmla="*/ 0 h 81"/>
                <a:gd name="T8" fmla="*/ 43 w 86"/>
                <a:gd name="T9" fmla="*/ 0 h 81"/>
                <a:gd name="T10" fmla="*/ 22 w 86"/>
                <a:gd name="T11" fmla="*/ 0 h 81"/>
                <a:gd name="T12" fmla="*/ 11 w 86"/>
                <a:gd name="T13" fmla="*/ 10 h 81"/>
                <a:gd name="T14" fmla="*/ 0 w 86"/>
                <a:gd name="T15" fmla="*/ 20 h 81"/>
                <a:gd name="T16" fmla="*/ 0 w 86"/>
                <a:gd name="T17" fmla="*/ 40 h 81"/>
                <a:gd name="T18" fmla="*/ 0 w 86"/>
                <a:gd name="T19" fmla="*/ 60 h 81"/>
                <a:gd name="T20" fmla="*/ 11 w 86"/>
                <a:gd name="T21" fmla="*/ 70 h 81"/>
                <a:gd name="T22" fmla="*/ 22 w 86"/>
                <a:gd name="T23" fmla="*/ 81 h 81"/>
                <a:gd name="T24" fmla="*/ 43 w 86"/>
                <a:gd name="T25" fmla="*/ 81 h 81"/>
                <a:gd name="T26" fmla="*/ 64 w 86"/>
                <a:gd name="T27" fmla="*/ 81 h 81"/>
                <a:gd name="T28" fmla="*/ 75 w 86"/>
                <a:gd name="T29" fmla="*/ 70 h 81"/>
                <a:gd name="T30" fmla="*/ 86 w 86"/>
                <a:gd name="T31" fmla="*/ 60 h 81"/>
                <a:gd name="T32" fmla="*/ 86 w 86"/>
                <a:gd name="T33" fmla="*/ 4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81"/>
                <a:gd name="T53" fmla="*/ 86 w 86"/>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81">
                  <a:moveTo>
                    <a:pt x="86" y="40"/>
                  </a:moveTo>
                  <a:lnTo>
                    <a:pt x="86" y="20"/>
                  </a:lnTo>
                  <a:lnTo>
                    <a:pt x="75" y="10"/>
                  </a:lnTo>
                  <a:lnTo>
                    <a:pt x="64" y="0"/>
                  </a:lnTo>
                  <a:lnTo>
                    <a:pt x="43" y="0"/>
                  </a:lnTo>
                  <a:lnTo>
                    <a:pt x="22" y="0"/>
                  </a:lnTo>
                  <a:lnTo>
                    <a:pt x="11" y="10"/>
                  </a:lnTo>
                  <a:lnTo>
                    <a:pt x="0" y="20"/>
                  </a:lnTo>
                  <a:lnTo>
                    <a:pt x="0" y="40"/>
                  </a:lnTo>
                  <a:lnTo>
                    <a:pt x="0" y="60"/>
                  </a:lnTo>
                  <a:lnTo>
                    <a:pt x="11" y="70"/>
                  </a:lnTo>
                  <a:lnTo>
                    <a:pt x="22" y="81"/>
                  </a:lnTo>
                  <a:lnTo>
                    <a:pt x="43" y="81"/>
                  </a:lnTo>
                  <a:lnTo>
                    <a:pt x="64" y="81"/>
                  </a:lnTo>
                  <a:lnTo>
                    <a:pt x="75" y="70"/>
                  </a:lnTo>
                  <a:lnTo>
                    <a:pt x="86" y="60"/>
                  </a:lnTo>
                  <a:lnTo>
                    <a:pt x="86" y="4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084" name="Line 50"/>
            <p:cNvSpPr>
              <a:spLocks noChangeShapeType="1"/>
            </p:cNvSpPr>
            <p:nvPr/>
          </p:nvSpPr>
          <p:spPr bwMode="auto">
            <a:xfrm>
              <a:off x="3093" y="2969"/>
              <a:ext cx="86"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85" name="Line 51"/>
            <p:cNvSpPr>
              <a:spLocks noChangeShapeType="1"/>
            </p:cNvSpPr>
            <p:nvPr/>
          </p:nvSpPr>
          <p:spPr bwMode="auto">
            <a:xfrm flipV="1">
              <a:off x="3115" y="2939"/>
              <a:ext cx="42" cy="6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86" name="Line 52"/>
            <p:cNvSpPr>
              <a:spLocks noChangeShapeType="1"/>
            </p:cNvSpPr>
            <p:nvPr/>
          </p:nvSpPr>
          <p:spPr bwMode="auto">
            <a:xfrm>
              <a:off x="3115" y="2939"/>
              <a:ext cx="42" cy="6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087" name="Rectangle 53"/>
            <p:cNvSpPr>
              <a:spLocks noChangeArrowheads="1"/>
            </p:cNvSpPr>
            <p:nvPr/>
          </p:nvSpPr>
          <p:spPr bwMode="auto">
            <a:xfrm>
              <a:off x="4329" y="2447"/>
              <a:ext cx="4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000"/>
                <a:t>5</a:t>
              </a:r>
              <a:endParaRPr lang="el-GR"/>
            </a:p>
          </p:txBody>
        </p:sp>
        <p:sp>
          <p:nvSpPr>
            <p:cNvPr id="44088" name="Rectangle 54"/>
            <p:cNvSpPr>
              <a:spLocks noChangeArrowheads="1"/>
            </p:cNvSpPr>
            <p:nvPr/>
          </p:nvSpPr>
          <p:spPr bwMode="auto">
            <a:xfrm>
              <a:off x="4329" y="557"/>
              <a:ext cx="89"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000"/>
                <a:t>85</a:t>
              </a:r>
              <a:endParaRPr lang="el-GR"/>
            </a:p>
          </p:txBody>
        </p:sp>
        <p:sp>
          <p:nvSpPr>
            <p:cNvPr id="44089" name="Rectangle 55"/>
            <p:cNvSpPr>
              <a:spLocks noChangeArrowheads="1"/>
            </p:cNvSpPr>
            <p:nvPr/>
          </p:nvSpPr>
          <p:spPr bwMode="auto">
            <a:xfrm>
              <a:off x="4329" y="527"/>
              <a:ext cx="89"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000"/>
                <a:t>86</a:t>
              </a:r>
              <a:endParaRPr lang="el-GR"/>
            </a:p>
          </p:txBody>
        </p:sp>
        <p:sp>
          <p:nvSpPr>
            <p:cNvPr id="44090" name="Rectangle 56"/>
            <p:cNvSpPr>
              <a:spLocks noChangeArrowheads="1"/>
            </p:cNvSpPr>
            <p:nvPr/>
          </p:nvSpPr>
          <p:spPr bwMode="auto">
            <a:xfrm>
              <a:off x="3188" y="2628"/>
              <a:ext cx="45"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000"/>
                <a:t>4</a:t>
              </a:r>
              <a:endParaRPr lang="el-GR"/>
            </a:p>
          </p:txBody>
        </p:sp>
        <p:sp>
          <p:nvSpPr>
            <p:cNvPr id="44091" name="Rectangle 57"/>
            <p:cNvSpPr>
              <a:spLocks noChangeArrowheads="1"/>
            </p:cNvSpPr>
            <p:nvPr/>
          </p:nvSpPr>
          <p:spPr bwMode="auto">
            <a:xfrm>
              <a:off x="3188" y="2919"/>
              <a:ext cx="4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000"/>
                <a:t>2</a:t>
              </a:r>
              <a:endParaRPr lang="el-GR"/>
            </a:p>
          </p:txBody>
        </p:sp>
        <p:sp>
          <p:nvSpPr>
            <p:cNvPr id="44092" name="Rectangle 58"/>
            <p:cNvSpPr>
              <a:spLocks noChangeArrowheads="1"/>
            </p:cNvSpPr>
            <p:nvPr/>
          </p:nvSpPr>
          <p:spPr bwMode="auto">
            <a:xfrm>
              <a:off x="2036" y="2628"/>
              <a:ext cx="45"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000"/>
                <a:t>3</a:t>
              </a:r>
              <a:endParaRPr lang="el-GR"/>
            </a:p>
          </p:txBody>
        </p:sp>
      </p:grpSp>
      <p:sp>
        <p:nvSpPr>
          <p:cNvPr id="44036" name="Text Box 59"/>
          <p:cNvSpPr txBox="1">
            <a:spLocks noChangeArrowheads="1"/>
          </p:cNvSpPr>
          <p:nvPr/>
        </p:nvSpPr>
        <p:spPr bwMode="auto">
          <a:xfrm>
            <a:off x="285750" y="188913"/>
            <a:ext cx="6215063" cy="519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800" b="1">
                <a:solidFill>
                  <a:srgbClr val="FF9900"/>
                </a:solidFill>
              </a:rPr>
              <a:t>Serum MIP-1</a:t>
            </a:r>
            <a:r>
              <a:rPr lang="en-US" sz="2800" b="1">
                <a:solidFill>
                  <a:srgbClr val="FF9900"/>
                </a:solidFill>
                <a:latin typeface="Symbol" pitchFamily="18" charset="2"/>
              </a:rPr>
              <a:t>a</a:t>
            </a:r>
            <a:r>
              <a:rPr lang="en-US" sz="2800" b="1">
                <a:solidFill>
                  <a:srgbClr val="FF9900"/>
                </a:solidFill>
              </a:rPr>
              <a:t> in Myeloma Patients</a:t>
            </a:r>
            <a:endParaRPr lang="en-GB" sz="2800" b="1">
              <a:solidFill>
                <a:srgbClr val="FF9900"/>
              </a:solidFill>
            </a:endParaRPr>
          </a:p>
        </p:txBody>
      </p:sp>
      <p:sp>
        <p:nvSpPr>
          <p:cNvPr id="44037" name="Text Box 60"/>
          <p:cNvSpPr txBox="1">
            <a:spLocks noChangeArrowheads="1"/>
          </p:cNvSpPr>
          <p:nvPr/>
        </p:nvSpPr>
        <p:spPr bwMode="auto">
          <a:xfrm>
            <a:off x="5148263" y="1268413"/>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latin typeface="Tahoma" pitchFamily="34" charset="0"/>
              </a:rPr>
              <a:t>p&lt;0.01</a:t>
            </a: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285750" y="214313"/>
            <a:ext cx="8572500" cy="785812"/>
          </a:xfrm>
        </p:spPr>
        <p:txBody>
          <a:bodyPr/>
          <a:lstStyle/>
          <a:p>
            <a:pPr algn="l"/>
            <a:r>
              <a:rPr lang="en-US" sz="2800" smtClean="0">
                <a:solidFill>
                  <a:srgbClr val="FFC000"/>
                </a:solidFill>
              </a:rPr>
              <a:t>CCL-3 (MIP-1a) in Trephine Biopsies </a:t>
            </a:r>
            <a:br>
              <a:rPr lang="en-US" sz="2800" smtClean="0">
                <a:solidFill>
                  <a:srgbClr val="FFC000"/>
                </a:solidFill>
              </a:rPr>
            </a:br>
            <a:r>
              <a:rPr lang="en-US" sz="2800" smtClean="0">
                <a:solidFill>
                  <a:srgbClr val="FFC000"/>
                </a:solidFill>
              </a:rPr>
              <a:t>and Bone Disease in MM</a:t>
            </a:r>
            <a:endParaRPr lang="el-GR" sz="2800" b="0" smtClean="0">
              <a:solidFill>
                <a:srgbClr val="FFC000"/>
              </a:solidFill>
              <a:cs typeface="Tahoma" pitchFamily="34" charset="0"/>
            </a:endParaRPr>
          </a:p>
        </p:txBody>
      </p:sp>
      <p:pic>
        <p:nvPicPr>
          <p:cNvPr id="45059" name="Picture 2"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1412875"/>
            <a:ext cx="68834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3"/>
          <p:cNvSpPr txBox="1">
            <a:spLocks noChangeArrowheads="1"/>
          </p:cNvSpPr>
          <p:nvPr/>
        </p:nvSpPr>
        <p:spPr bwMode="auto">
          <a:xfrm>
            <a:off x="5143500" y="6550025"/>
            <a:ext cx="4000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b="1">
                <a:solidFill>
                  <a:srgbClr val="00FF00"/>
                </a:solidFill>
                <a:cs typeface="Arial" pitchFamily="34" charset="0"/>
              </a:rPr>
              <a:t>     Roussou et al. Leukemia 2009;</a:t>
            </a:r>
            <a:r>
              <a:rPr lang="el-GR" sz="1400" b="1">
                <a:solidFill>
                  <a:srgbClr val="00FF00"/>
                </a:solidFill>
                <a:cs typeface="Arial" pitchFamily="34" charset="0"/>
              </a:rPr>
              <a:t> 23:2177-81</a:t>
            </a:r>
            <a:endParaRPr lang="en-US" sz="1400" b="1">
              <a:solidFill>
                <a:srgbClr val="00FF00"/>
              </a:solidFill>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1"/>
          <p:cNvPicPr>
            <a:picLocks noChangeAspect="1" noChangeArrowheads="1"/>
          </p:cNvPicPr>
          <p:nvPr/>
        </p:nvPicPr>
        <p:blipFill>
          <a:blip r:embed="rId3" cstate="print">
            <a:extLst>
              <a:ext uri="{28A0092B-C50C-407E-A947-70E740481C1C}">
                <a14:useLocalDpi xmlns:a14="http://schemas.microsoft.com/office/drawing/2010/main" val="0"/>
              </a:ext>
            </a:extLst>
          </a:blip>
          <a:srcRect t="9973" b="16273"/>
          <a:stretch>
            <a:fillRect/>
          </a:stretch>
        </p:blipFill>
        <p:spPr bwMode="auto">
          <a:xfrm>
            <a:off x="0" y="1125538"/>
            <a:ext cx="91440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285750" y="188913"/>
            <a:ext cx="5929313" cy="519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800" b="1">
                <a:solidFill>
                  <a:srgbClr val="FF9900"/>
                </a:solidFill>
              </a:rPr>
              <a:t>Predictive Value of Serum MIP-1</a:t>
            </a:r>
            <a:r>
              <a:rPr lang="en-US" sz="2800" b="1">
                <a:solidFill>
                  <a:srgbClr val="FF9900"/>
                </a:solidFill>
                <a:latin typeface="Symbol" pitchFamily="18" charset="2"/>
              </a:rPr>
              <a:t>a</a:t>
            </a:r>
            <a:endParaRPr lang="en-GB" sz="2800" b="1">
              <a:solidFill>
                <a:srgbClr val="FF9900"/>
              </a:solidFill>
              <a:latin typeface="Symbol" pitchFamily="18" charset="2"/>
            </a:endParaRPr>
          </a:p>
        </p:txBody>
      </p:sp>
      <p:sp>
        <p:nvSpPr>
          <p:cNvPr id="46084" name="Text Box 4"/>
          <p:cNvSpPr txBox="1">
            <a:spLocks noChangeArrowheads="1"/>
          </p:cNvSpPr>
          <p:nvPr/>
        </p:nvSpPr>
        <p:spPr bwMode="auto">
          <a:xfrm>
            <a:off x="5172075" y="6553200"/>
            <a:ext cx="3975100" cy="304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rgbClr val="02FC61"/>
                </a:solidFill>
              </a:rPr>
              <a:t>    Terpos et al. Br J Haematol 2003;123:106-9</a:t>
            </a:r>
            <a:endParaRPr lang="en-GB" sz="1400">
              <a:solidFill>
                <a:srgbClr val="02FC6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85750" y="0"/>
            <a:ext cx="8001000" cy="1143000"/>
          </a:xfrm>
        </p:spPr>
        <p:txBody>
          <a:bodyPr/>
          <a:lstStyle/>
          <a:p>
            <a:pPr algn="l"/>
            <a:r>
              <a:rPr lang="en-US" sz="2800" smtClean="0">
                <a:solidFill>
                  <a:srgbClr val="FF9900"/>
                </a:solidFill>
              </a:rPr>
              <a:t>Osteoclast: Key Cell for Myeloma Cell Growth</a:t>
            </a:r>
            <a:endParaRPr lang="en-GB" sz="2800" smtClean="0">
              <a:solidFill>
                <a:srgbClr val="FF9900"/>
              </a:solidFill>
            </a:endParaRPr>
          </a:p>
        </p:txBody>
      </p:sp>
      <p:pic>
        <p:nvPicPr>
          <p:cNvPr id="49971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57465"/>
          <a:stretch>
            <a:fillRect/>
          </a:stretch>
        </p:blipFill>
        <p:spPr>
          <a:xfrm>
            <a:off x="684213" y="1484313"/>
            <a:ext cx="3889375" cy="4514850"/>
          </a:xfrm>
          <a:effectLst>
            <a:outerShdw dist="35921" dir="2700000" algn="ctr" rotWithShape="0">
              <a:srgbClr val="000000"/>
            </a:outerShdw>
          </a:effectLst>
        </p:spPr>
      </p:pic>
      <p:sp>
        <p:nvSpPr>
          <p:cNvPr id="47108" name="Text Box 4"/>
          <p:cNvSpPr txBox="1">
            <a:spLocks noChangeArrowheads="1"/>
          </p:cNvSpPr>
          <p:nvPr/>
        </p:nvSpPr>
        <p:spPr bwMode="auto">
          <a:xfrm>
            <a:off x="0" y="6003925"/>
            <a:ext cx="9144000" cy="3968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atin typeface="Tahoma" pitchFamily="34" charset="0"/>
              </a:rPr>
              <a:t>without</a:t>
            </a:r>
            <a:r>
              <a:rPr lang="el-GR">
                <a:latin typeface="Tahoma" pitchFamily="34" charset="0"/>
              </a:rPr>
              <a:t> </a:t>
            </a:r>
            <a:r>
              <a:rPr lang="en-US">
                <a:latin typeface="Tahoma" pitchFamily="34" charset="0"/>
              </a:rPr>
              <a:t>OC </a:t>
            </a:r>
            <a:r>
              <a:rPr lang="el-GR">
                <a:latin typeface="Tahoma" pitchFamily="34" charset="0"/>
              </a:rPr>
              <a:t>                    </a:t>
            </a:r>
            <a:r>
              <a:rPr lang="en-US">
                <a:latin typeface="Tahoma" pitchFamily="34" charset="0"/>
              </a:rPr>
              <a:t>                   </a:t>
            </a:r>
            <a:r>
              <a:rPr lang="el-GR">
                <a:latin typeface="Tahoma" pitchFamily="34" charset="0"/>
              </a:rPr>
              <a:t>                    </a:t>
            </a:r>
            <a:r>
              <a:rPr lang="en-US">
                <a:latin typeface="Tahoma" pitchFamily="34" charset="0"/>
              </a:rPr>
              <a:t>         with OC</a:t>
            </a:r>
            <a:endParaRPr lang="en-GB">
              <a:latin typeface="Tahoma" pitchFamily="34" charset="0"/>
            </a:endParaRPr>
          </a:p>
        </p:txBody>
      </p:sp>
      <p:pic>
        <p:nvPicPr>
          <p:cNvPr id="499717" name="Picture 5"/>
          <p:cNvPicPr>
            <a:picLocks noChangeAspect="1" noChangeArrowheads="1"/>
          </p:cNvPicPr>
          <p:nvPr/>
        </p:nvPicPr>
        <p:blipFill>
          <a:blip r:embed="rId3">
            <a:extLst>
              <a:ext uri="{28A0092B-C50C-407E-A947-70E740481C1C}">
                <a14:useLocalDpi xmlns:a14="http://schemas.microsoft.com/office/drawing/2010/main" val="0"/>
              </a:ext>
            </a:extLst>
          </a:blip>
          <a:srcRect l="58333"/>
          <a:stretch>
            <a:fillRect/>
          </a:stretch>
        </p:blipFill>
        <p:spPr bwMode="auto">
          <a:xfrm>
            <a:off x="4787900" y="1484313"/>
            <a:ext cx="3810000" cy="45148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7110" name="Text Box 6"/>
          <p:cNvSpPr txBox="1">
            <a:spLocks noChangeArrowheads="1"/>
          </p:cNvSpPr>
          <p:nvPr/>
        </p:nvSpPr>
        <p:spPr bwMode="auto">
          <a:xfrm>
            <a:off x="5651500" y="6553200"/>
            <a:ext cx="3492500" cy="304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rgbClr val="02FC61"/>
                </a:solidFill>
              </a:rPr>
              <a:t>         </a:t>
            </a:r>
            <a:r>
              <a:rPr lang="en-US" sz="1400" b="1">
                <a:solidFill>
                  <a:srgbClr val="02FC61"/>
                </a:solidFill>
              </a:rPr>
              <a:t>Abe et al. Blood</a:t>
            </a:r>
            <a:r>
              <a:rPr lang="el-GR" sz="1400" b="1">
                <a:solidFill>
                  <a:srgbClr val="02FC61"/>
                </a:solidFill>
              </a:rPr>
              <a:t> 20</a:t>
            </a:r>
            <a:r>
              <a:rPr lang="en-US" sz="1400" b="1">
                <a:solidFill>
                  <a:srgbClr val="02FC61"/>
                </a:solidFill>
              </a:rPr>
              <a:t>04;104:2484-91</a:t>
            </a:r>
            <a:endParaRPr lang="en-GB" sz="1400" b="1">
              <a:solidFill>
                <a:srgbClr val="02FC61"/>
              </a:solidFill>
            </a:endParaRPr>
          </a:p>
        </p:txBody>
      </p:sp>
      <p:sp>
        <p:nvSpPr>
          <p:cNvPr id="47111" name="Text Box 7"/>
          <p:cNvSpPr txBox="1">
            <a:spLocks noChangeArrowheads="1"/>
          </p:cNvSpPr>
          <p:nvPr/>
        </p:nvSpPr>
        <p:spPr bwMode="auto">
          <a:xfrm>
            <a:off x="2771775" y="6021388"/>
            <a:ext cx="4049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chemeClr val="tx2"/>
                </a:solidFill>
                <a:latin typeface="Tahoma" pitchFamily="34" charset="0"/>
              </a:rPr>
              <a:t>myeloma cell culture after 14 days</a:t>
            </a:r>
            <a:endParaRPr lang="el-GR">
              <a:solidFill>
                <a:schemeClr val="tx2"/>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499715"/>
                                        </p:tgtEl>
                                        <p:attrNameLst>
                                          <p:attrName>style.visibility</p:attrName>
                                        </p:attrNameLst>
                                      </p:cBhvr>
                                      <p:to>
                                        <p:strVal val="visible"/>
                                      </p:to>
                                    </p:set>
                                    <p:anim calcmode="lin" valueType="num">
                                      <p:cBhvr>
                                        <p:cTn id="7" dur="1000" fill="hold"/>
                                        <p:tgtEl>
                                          <p:spTgt spid="499715"/>
                                        </p:tgtEl>
                                        <p:attrNameLst>
                                          <p:attrName>ppt_w</p:attrName>
                                        </p:attrNameLst>
                                      </p:cBhvr>
                                      <p:tavLst>
                                        <p:tav tm="0">
                                          <p:val>
                                            <p:strVal val="#ppt_w*0.70"/>
                                          </p:val>
                                        </p:tav>
                                        <p:tav tm="100000">
                                          <p:val>
                                            <p:strVal val="#ppt_w"/>
                                          </p:val>
                                        </p:tav>
                                      </p:tavLst>
                                    </p:anim>
                                    <p:anim calcmode="lin" valueType="num">
                                      <p:cBhvr>
                                        <p:cTn id="8" dur="1000" fill="hold"/>
                                        <p:tgtEl>
                                          <p:spTgt spid="499715"/>
                                        </p:tgtEl>
                                        <p:attrNameLst>
                                          <p:attrName>ppt_h</p:attrName>
                                        </p:attrNameLst>
                                      </p:cBhvr>
                                      <p:tavLst>
                                        <p:tav tm="0">
                                          <p:val>
                                            <p:strVal val="#ppt_h"/>
                                          </p:val>
                                        </p:tav>
                                        <p:tav tm="100000">
                                          <p:val>
                                            <p:strVal val="#ppt_h"/>
                                          </p:val>
                                        </p:tav>
                                      </p:tavLst>
                                    </p:anim>
                                    <p:animEffect transition="in" filter="fade">
                                      <p:cBhvr>
                                        <p:cTn id="9" dur="1000"/>
                                        <p:tgtEl>
                                          <p:spTgt spid="499715"/>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499717"/>
                                        </p:tgtEl>
                                        <p:attrNameLst>
                                          <p:attrName>style.visibility</p:attrName>
                                        </p:attrNameLst>
                                      </p:cBhvr>
                                      <p:to>
                                        <p:strVal val="visible"/>
                                      </p:to>
                                    </p:set>
                                    <p:anim calcmode="lin" valueType="num">
                                      <p:cBhvr>
                                        <p:cTn id="13" dur="1000" fill="hold"/>
                                        <p:tgtEl>
                                          <p:spTgt spid="499717"/>
                                        </p:tgtEl>
                                        <p:attrNameLst>
                                          <p:attrName>ppt_w</p:attrName>
                                        </p:attrNameLst>
                                      </p:cBhvr>
                                      <p:tavLst>
                                        <p:tav tm="0">
                                          <p:val>
                                            <p:strVal val="#ppt_w*0.70"/>
                                          </p:val>
                                        </p:tav>
                                        <p:tav tm="100000">
                                          <p:val>
                                            <p:strVal val="#ppt_w"/>
                                          </p:val>
                                        </p:tav>
                                      </p:tavLst>
                                    </p:anim>
                                    <p:anim calcmode="lin" valueType="num">
                                      <p:cBhvr>
                                        <p:cTn id="14" dur="1000" fill="hold"/>
                                        <p:tgtEl>
                                          <p:spTgt spid="499717"/>
                                        </p:tgtEl>
                                        <p:attrNameLst>
                                          <p:attrName>ppt_h</p:attrName>
                                        </p:attrNameLst>
                                      </p:cBhvr>
                                      <p:tavLst>
                                        <p:tav tm="0">
                                          <p:val>
                                            <p:strVal val="#ppt_h"/>
                                          </p:val>
                                        </p:tav>
                                        <p:tav tm="100000">
                                          <p:val>
                                            <p:strVal val="#ppt_h"/>
                                          </p:val>
                                        </p:tav>
                                      </p:tavLst>
                                    </p:anim>
                                    <p:animEffect transition="in" filter="fade">
                                      <p:cBhvr>
                                        <p:cTn id="15" dur="1000"/>
                                        <p:tgtEl>
                                          <p:spTgt spid="499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908050"/>
          </a:xfrm>
        </p:spPr>
        <p:txBody>
          <a:bodyPr/>
          <a:lstStyle/>
          <a:p>
            <a:pPr algn="l"/>
            <a:r>
              <a:rPr lang="en-GB" sz="3200" smtClean="0"/>
              <a:t>Introduction (II)</a:t>
            </a:r>
            <a:endParaRPr lang="el-GR" sz="3200" smtClean="0"/>
          </a:p>
        </p:txBody>
      </p:sp>
      <p:sp>
        <p:nvSpPr>
          <p:cNvPr id="165891" name="Rectangle 3"/>
          <p:cNvSpPr>
            <a:spLocks noGrp="1" noChangeArrowheads="1"/>
          </p:cNvSpPr>
          <p:nvPr>
            <p:ph type="body" idx="1"/>
          </p:nvPr>
        </p:nvSpPr>
        <p:spPr>
          <a:xfrm>
            <a:off x="6011863" y="692150"/>
            <a:ext cx="3132137" cy="5105400"/>
          </a:xfrm>
        </p:spPr>
        <p:txBody>
          <a:bodyPr/>
          <a:lstStyle/>
          <a:p>
            <a:pPr>
              <a:lnSpc>
                <a:spcPct val="90000"/>
              </a:lnSpc>
            </a:pPr>
            <a:r>
              <a:rPr lang="en-GB" sz="2800" b="0" smtClean="0"/>
              <a:t>Most frequent presentation of the disease</a:t>
            </a:r>
            <a:r>
              <a:rPr lang="el-GR" sz="2800" b="0" smtClean="0"/>
              <a:t> (</a:t>
            </a:r>
            <a:r>
              <a:rPr lang="en-US" sz="2800" b="0" smtClean="0"/>
              <a:t>7</a:t>
            </a:r>
            <a:r>
              <a:rPr lang="el-GR" sz="2800" b="0" smtClean="0"/>
              <a:t>0%) </a:t>
            </a:r>
            <a:endParaRPr lang="en-GB" sz="2800" b="0" smtClean="0"/>
          </a:p>
          <a:p>
            <a:pPr>
              <a:lnSpc>
                <a:spcPct val="90000"/>
              </a:lnSpc>
            </a:pPr>
            <a:r>
              <a:rPr lang="en-GB" sz="2800" b="0" smtClean="0">
                <a:solidFill>
                  <a:schemeClr val="tx2"/>
                </a:solidFill>
              </a:rPr>
              <a:t>Osteolytic lesions</a:t>
            </a:r>
            <a:r>
              <a:rPr lang="el-GR" sz="2800" b="0" smtClean="0">
                <a:solidFill>
                  <a:schemeClr val="tx2"/>
                </a:solidFill>
              </a:rPr>
              <a:t> (60%),</a:t>
            </a:r>
            <a:r>
              <a:rPr lang="el-GR" sz="2800" b="0" smtClean="0"/>
              <a:t> </a:t>
            </a:r>
            <a:r>
              <a:rPr lang="en-GB" sz="2800" b="0" smtClean="0"/>
              <a:t>diffuse osteopenia</a:t>
            </a:r>
            <a:r>
              <a:rPr lang="el-GR" sz="2800" b="0" smtClean="0"/>
              <a:t> (10-15%), </a:t>
            </a:r>
            <a:endParaRPr lang="en-GB" sz="2800" b="0" smtClean="0"/>
          </a:p>
          <a:p>
            <a:pPr>
              <a:lnSpc>
                <a:spcPct val="90000"/>
              </a:lnSpc>
            </a:pPr>
            <a:r>
              <a:rPr lang="en-GB" sz="2800" b="0" smtClean="0"/>
              <a:t>very rarely increased bone formation (POEMS syndrome)</a:t>
            </a:r>
            <a:endParaRPr lang="el-GR" sz="2800" b="0" smtClean="0"/>
          </a:p>
        </p:txBody>
      </p:sp>
      <p:pic>
        <p:nvPicPr>
          <p:cNvPr id="165892" name="Picture 4" descr="sk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89050"/>
            <a:ext cx="58324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65892"/>
                                        </p:tgtEl>
                                        <p:attrNameLst>
                                          <p:attrName>style.visibility</p:attrName>
                                        </p:attrNameLst>
                                      </p:cBhvr>
                                      <p:to>
                                        <p:strVal val="visible"/>
                                      </p:to>
                                    </p:set>
                                    <p:anim calcmode="lin" valueType="num">
                                      <p:cBhvr>
                                        <p:cTn id="7" dur="1000" fill="hold"/>
                                        <p:tgtEl>
                                          <p:spTgt spid="165892"/>
                                        </p:tgtEl>
                                        <p:attrNameLst>
                                          <p:attrName>ppt_w</p:attrName>
                                        </p:attrNameLst>
                                      </p:cBhvr>
                                      <p:tavLst>
                                        <p:tav tm="0">
                                          <p:val>
                                            <p:strVal val="#ppt_w*0.70"/>
                                          </p:val>
                                        </p:tav>
                                        <p:tav tm="100000">
                                          <p:val>
                                            <p:strVal val="#ppt_w"/>
                                          </p:val>
                                        </p:tav>
                                      </p:tavLst>
                                    </p:anim>
                                    <p:anim calcmode="lin" valueType="num">
                                      <p:cBhvr>
                                        <p:cTn id="8" dur="1000" fill="hold"/>
                                        <p:tgtEl>
                                          <p:spTgt spid="165892"/>
                                        </p:tgtEl>
                                        <p:attrNameLst>
                                          <p:attrName>ppt_h</p:attrName>
                                        </p:attrNameLst>
                                      </p:cBhvr>
                                      <p:tavLst>
                                        <p:tav tm="0">
                                          <p:val>
                                            <p:strVal val="#ppt_h"/>
                                          </p:val>
                                        </p:tav>
                                        <p:tav tm="100000">
                                          <p:val>
                                            <p:strVal val="#ppt_h"/>
                                          </p:val>
                                        </p:tav>
                                      </p:tavLst>
                                    </p:anim>
                                    <p:animEffect transition="in" filter="fade">
                                      <p:cBhvr>
                                        <p:cTn id="9" dur="1000"/>
                                        <p:tgtEl>
                                          <p:spTgt spid="165892"/>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65891">
                                            <p:txEl>
                                              <p:pRg st="0" end="0"/>
                                            </p:txEl>
                                          </p:spTgt>
                                        </p:tgtEl>
                                        <p:attrNameLst>
                                          <p:attrName>style.visibility</p:attrName>
                                        </p:attrNameLst>
                                      </p:cBhvr>
                                      <p:to>
                                        <p:strVal val="visible"/>
                                      </p:to>
                                    </p:set>
                                    <p:anim calcmode="lin" valueType="num">
                                      <p:cBhvr>
                                        <p:cTn id="13" dur="1000" fill="hold"/>
                                        <p:tgtEl>
                                          <p:spTgt spid="165891">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165891">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65891">
                                            <p:txEl>
                                              <p:pRg st="0" end="0"/>
                                            </p:txEl>
                                          </p:spTgt>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65891">
                                            <p:txEl>
                                              <p:pRg st="1" end="1"/>
                                            </p:txEl>
                                          </p:spTgt>
                                        </p:tgtEl>
                                        <p:attrNameLst>
                                          <p:attrName>style.visibility</p:attrName>
                                        </p:attrNameLst>
                                      </p:cBhvr>
                                      <p:to>
                                        <p:strVal val="visible"/>
                                      </p:to>
                                    </p:set>
                                    <p:anim calcmode="lin" valueType="num">
                                      <p:cBhvr>
                                        <p:cTn id="19" dur="1000" fill="hold"/>
                                        <p:tgtEl>
                                          <p:spTgt spid="165891">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65891">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65891">
                                            <p:txEl>
                                              <p:pRg st="1" end="1"/>
                                            </p:txEl>
                                          </p:spTgt>
                                        </p:tgtEl>
                                      </p:cBhvr>
                                    </p:animEffect>
                                  </p:child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65891">
                                            <p:txEl>
                                              <p:pRg st="2" end="2"/>
                                            </p:txEl>
                                          </p:spTgt>
                                        </p:tgtEl>
                                        <p:attrNameLst>
                                          <p:attrName>style.visibility</p:attrName>
                                        </p:attrNameLst>
                                      </p:cBhvr>
                                      <p:to>
                                        <p:strVal val="visible"/>
                                      </p:to>
                                    </p:set>
                                    <p:anim calcmode="lin" valueType="num">
                                      <p:cBhvr>
                                        <p:cTn id="25" dur="1000" fill="hold"/>
                                        <p:tgtEl>
                                          <p:spTgt spid="165891">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165891">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165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15913" y="260350"/>
            <a:ext cx="6899275" cy="857250"/>
          </a:xfrm>
        </p:spPr>
        <p:txBody>
          <a:bodyPr/>
          <a:lstStyle/>
          <a:p>
            <a:pPr algn="l"/>
            <a:r>
              <a:rPr lang="en-US" sz="2800" smtClean="0">
                <a:solidFill>
                  <a:srgbClr val="FF9900"/>
                </a:solidFill>
              </a:rPr>
              <a:t>Osteoclasts–Osteoblasts: Antagonists of Myeloma Cell Growth?</a:t>
            </a:r>
          </a:p>
        </p:txBody>
      </p:sp>
      <p:sp>
        <p:nvSpPr>
          <p:cNvPr id="48131" name="Text Box 3"/>
          <p:cNvSpPr txBox="1">
            <a:spLocks noChangeArrowheads="1"/>
          </p:cNvSpPr>
          <p:nvPr/>
        </p:nvSpPr>
        <p:spPr bwMode="auto">
          <a:xfrm>
            <a:off x="3748088" y="6491288"/>
            <a:ext cx="5381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400" i="1"/>
              <a:t>                     </a:t>
            </a:r>
            <a:r>
              <a:rPr lang="en-US" sz="1400" b="1">
                <a:solidFill>
                  <a:srgbClr val="02FC61"/>
                </a:solidFill>
              </a:rPr>
              <a:t>Yaccoby</a:t>
            </a:r>
            <a:r>
              <a:rPr lang="en-US" sz="1400" b="1" i="1">
                <a:solidFill>
                  <a:srgbClr val="02FC61"/>
                </a:solidFill>
              </a:rPr>
              <a:t> </a:t>
            </a:r>
            <a:r>
              <a:rPr lang="en-US" sz="1400" b="1">
                <a:solidFill>
                  <a:srgbClr val="02FC61"/>
                </a:solidFill>
              </a:rPr>
              <a:t>et al. Haematologica 2006;91:192</a:t>
            </a:r>
            <a:r>
              <a:rPr lang="en-US" sz="1400" b="1">
                <a:solidFill>
                  <a:srgbClr val="02FC61"/>
                </a:solidFill>
                <a:cs typeface="Arial" pitchFamily="34" charset="0"/>
              </a:rPr>
              <a:t>-</a:t>
            </a:r>
            <a:r>
              <a:rPr lang="en-US" sz="1400" b="1">
                <a:solidFill>
                  <a:srgbClr val="02FC61"/>
                </a:solidFill>
              </a:rPr>
              <a:t>9</a:t>
            </a:r>
          </a:p>
        </p:txBody>
      </p:sp>
      <p:grpSp>
        <p:nvGrpSpPr>
          <p:cNvPr id="48132" name="Group 4"/>
          <p:cNvGrpSpPr>
            <a:grpSpLocks/>
          </p:cNvGrpSpPr>
          <p:nvPr/>
        </p:nvGrpSpPr>
        <p:grpSpPr bwMode="auto">
          <a:xfrm>
            <a:off x="976313" y="1660525"/>
            <a:ext cx="7443787" cy="4357688"/>
            <a:chOff x="615" y="1046"/>
            <a:chExt cx="4689" cy="2745"/>
          </a:xfrm>
        </p:grpSpPr>
        <p:sp>
          <p:nvSpPr>
            <p:cNvPr id="48133" name="Text Box 5"/>
            <p:cNvSpPr txBox="1">
              <a:spLocks noChangeArrowheads="1"/>
            </p:cNvSpPr>
            <p:nvPr/>
          </p:nvSpPr>
          <p:spPr bwMode="auto">
            <a:xfrm>
              <a:off x="4348" y="1448"/>
              <a:ext cx="956"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30000"/>
                </a:spcBef>
              </a:pPr>
              <a:r>
                <a:rPr lang="en-GB"/>
                <a:t>MM</a:t>
              </a:r>
            </a:p>
            <a:p>
              <a:pPr algn="l" eaLnBrk="1" hangingPunct="1">
                <a:spcBef>
                  <a:spcPct val="30000"/>
                </a:spcBef>
              </a:pPr>
              <a:r>
                <a:rPr lang="en-GB"/>
                <a:t>MM+OC</a:t>
              </a:r>
            </a:p>
            <a:p>
              <a:pPr algn="l" eaLnBrk="1" hangingPunct="1">
                <a:spcBef>
                  <a:spcPct val="30000"/>
                </a:spcBef>
              </a:pPr>
              <a:r>
                <a:rPr lang="en-GB"/>
                <a:t>MM+OB</a:t>
              </a:r>
            </a:p>
            <a:p>
              <a:pPr algn="l" eaLnBrk="1" hangingPunct="1">
                <a:spcBef>
                  <a:spcPct val="30000"/>
                </a:spcBef>
              </a:pPr>
              <a:r>
                <a:rPr lang="en-GB"/>
                <a:t>MM+OC+OB</a:t>
              </a:r>
              <a:endParaRPr lang="en-US"/>
            </a:p>
          </p:txBody>
        </p:sp>
        <p:sp>
          <p:nvSpPr>
            <p:cNvPr id="48134" name="Text Box 6"/>
            <p:cNvSpPr txBox="1">
              <a:spLocks noChangeArrowheads="1"/>
            </p:cNvSpPr>
            <p:nvPr/>
          </p:nvSpPr>
          <p:spPr bwMode="auto">
            <a:xfrm>
              <a:off x="857" y="356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a:t>0</a:t>
              </a:r>
              <a:endParaRPr lang="en-US"/>
            </a:p>
          </p:txBody>
        </p:sp>
        <p:sp>
          <p:nvSpPr>
            <p:cNvPr id="48135" name="Text Box 7"/>
            <p:cNvSpPr txBox="1">
              <a:spLocks noChangeArrowheads="1"/>
            </p:cNvSpPr>
            <p:nvPr/>
          </p:nvSpPr>
          <p:spPr bwMode="auto">
            <a:xfrm>
              <a:off x="857" y="328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a:t>1</a:t>
              </a:r>
              <a:endParaRPr lang="en-US"/>
            </a:p>
          </p:txBody>
        </p:sp>
        <p:sp>
          <p:nvSpPr>
            <p:cNvPr id="48136" name="Text Box 8"/>
            <p:cNvSpPr txBox="1">
              <a:spLocks noChangeArrowheads="1"/>
            </p:cNvSpPr>
            <p:nvPr/>
          </p:nvSpPr>
          <p:spPr bwMode="auto">
            <a:xfrm>
              <a:off x="857" y="303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a:t>2</a:t>
              </a:r>
              <a:endParaRPr lang="en-US"/>
            </a:p>
          </p:txBody>
        </p:sp>
        <p:sp>
          <p:nvSpPr>
            <p:cNvPr id="48137" name="Text Box 9"/>
            <p:cNvSpPr txBox="1">
              <a:spLocks noChangeArrowheads="1"/>
            </p:cNvSpPr>
            <p:nvPr/>
          </p:nvSpPr>
          <p:spPr bwMode="auto">
            <a:xfrm>
              <a:off x="857" y="275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a:t>3</a:t>
              </a:r>
              <a:endParaRPr lang="en-US"/>
            </a:p>
          </p:txBody>
        </p:sp>
        <p:sp>
          <p:nvSpPr>
            <p:cNvPr id="48138" name="Text Box 10"/>
            <p:cNvSpPr txBox="1">
              <a:spLocks noChangeArrowheads="1"/>
            </p:cNvSpPr>
            <p:nvPr/>
          </p:nvSpPr>
          <p:spPr bwMode="auto">
            <a:xfrm>
              <a:off x="857" y="248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a:t>4</a:t>
              </a:r>
              <a:endParaRPr lang="en-US"/>
            </a:p>
          </p:txBody>
        </p:sp>
        <p:sp>
          <p:nvSpPr>
            <p:cNvPr id="48139" name="Text Box 11"/>
            <p:cNvSpPr txBox="1">
              <a:spLocks noChangeArrowheads="1"/>
            </p:cNvSpPr>
            <p:nvPr/>
          </p:nvSpPr>
          <p:spPr bwMode="auto">
            <a:xfrm>
              <a:off x="857" y="221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a:t>5</a:t>
              </a:r>
              <a:endParaRPr lang="en-US"/>
            </a:p>
          </p:txBody>
        </p:sp>
        <p:sp>
          <p:nvSpPr>
            <p:cNvPr id="48140" name="Text Box 12"/>
            <p:cNvSpPr txBox="1">
              <a:spLocks noChangeArrowheads="1"/>
            </p:cNvSpPr>
            <p:nvPr/>
          </p:nvSpPr>
          <p:spPr bwMode="auto">
            <a:xfrm>
              <a:off x="857" y="194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a:t>6</a:t>
              </a:r>
              <a:endParaRPr lang="en-US"/>
            </a:p>
          </p:txBody>
        </p:sp>
        <p:sp>
          <p:nvSpPr>
            <p:cNvPr id="48141" name="Text Box 13"/>
            <p:cNvSpPr txBox="1">
              <a:spLocks noChangeArrowheads="1"/>
            </p:cNvSpPr>
            <p:nvPr/>
          </p:nvSpPr>
          <p:spPr bwMode="auto">
            <a:xfrm>
              <a:off x="857" y="168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a:t>7</a:t>
              </a:r>
              <a:endParaRPr lang="en-US"/>
            </a:p>
          </p:txBody>
        </p:sp>
        <p:sp>
          <p:nvSpPr>
            <p:cNvPr id="48142" name="Text Box 14"/>
            <p:cNvSpPr txBox="1">
              <a:spLocks noChangeArrowheads="1"/>
            </p:cNvSpPr>
            <p:nvPr/>
          </p:nvSpPr>
          <p:spPr bwMode="auto">
            <a:xfrm rot="-5400000">
              <a:off x="365" y="2609"/>
              <a:ext cx="7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a:t>BrdU (%)</a:t>
              </a:r>
              <a:endParaRPr lang="en-US"/>
            </a:p>
          </p:txBody>
        </p:sp>
        <p:grpSp>
          <p:nvGrpSpPr>
            <p:cNvPr id="48143" name="Group 15"/>
            <p:cNvGrpSpPr>
              <a:grpSpLocks/>
            </p:cNvGrpSpPr>
            <p:nvPr/>
          </p:nvGrpSpPr>
          <p:grpSpPr bwMode="auto">
            <a:xfrm>
              <a:off x="1551" y="1956"/>
              <a:ext cx="1912" cy="1470"/>
              <a:chOff x="1551" y="1956"/>
              <a:chExt cx="1912" cy="1470"/>
            </a:xfrm>
          </p:grpSpPr>
          <p:grpSp>
            <p:nvGrpSpPr>
              <p:cNvPr id="48171" name="Group 16"/>
              <p:cNvGrpSpPr>
                <a:grpSpLocks/>
              </p:cNvGrpSpPr>
              <p:nvPr/>
            </p:nvGrpSpPr>
            <p:grpSpPr bwMode="auto">
              <a:xfrm>
                <a:off x="1551" y="3327"/>
                <a:ext cx="129" cy="99"/>
                <a:chOff x="1551" y="3327"/>
                <a:chExt cx="129" cy="99"/>
              </a:xfrm>
            </p:grpSpPr>
            <p:sp>
              <p:nvSpPr>
                <p:cNvPr id="48181" name="Line 17"/>
                <p:cNvSpPr>
                  <a:spLocks noChangeShapeType="1"/>
                </p:cNvSpPr>
                <p:nvPr/>
              </p:nvSpPr>
              <p:spPr bwMode="auto">
                <a:xfrm>
                  <a:off x="1551" y="3327"/>
                  <a:ext cx="12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82" name="Line 18"/>
                <p:cNvSpPr>
                  <a:spLocks noChangeShapeType="1"/>
                </p:cNvSpPr>
                <p:nvPr/>
              </p:nvSpPr>
              <p:spPr bwMode="auto">
                <a:xfrm>
                  <a:off x="1614" y="3327"/>
                  <a:ext cx="0" cy="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8172" name="Group 19"/>
              <p:cNvGrpSpPr>
                <a:grpSpLocks/>
              </p:cNvGrpSpPr>
              <p:nvPr/>
            </p:nvGrpSpPr>
            <p:grpSpPr bwMode="auto">
              <a:xfrm>
                <a:off x="2749" y="3129"/>
                <a:ext cx="129" cy="144"/>
                <a:chOff x="1551" y="3327"/>
                <a:chExt cx="129" cy="99"/>
              </a:xfrm>
            </p:grpSpPr>
            <p:sp>
              <p:nvSpPr>
                <p:cNvPr id="48179" name="Line 20"/>
                <p:cNvSpPr>
                  <a:spLocks noChangeShapeType="1"/>
                </p:cNvSpPr>
                <p:nvPr/>
              </p:nvSpPr>
              <p:spPr bwMode="auto">
                <a:xfrm>
                  <a:off x="1551" y="3327"/>
                  <a:ext cx="12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80" name="Line 21"/>
                <p:cNvSpPr>
                  <a:spLocks noChangeShapeType="1"/>
                </p:cNvSpPr>
                <p:nvPr/>
              </p:nvSpPr>
              <p:spPr bwMode="auto">
                <a:xfrm>
                  <a:off x="1614" y="3327"/>
                  <a:ext cx="0" cy="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8173" name="Group 22"/>
              <p:cNvGrpSpPr>
                <a:grpSpLocks/>
              </p:cNvGrpSpPr>
              <p:nvPr/>
            </p:nvGrpSpPr>
            <p:grpSpPr bwMode="auto">
              <a:xfrm>
                <a:off x="3334" y="2835"/>
                <a:ext cx="129" cy="135"/>
                <a:chOff x="1551" y="3327"/>
                <a:chExt cx="129" cy="99"/>
              </a:xfrm>
            </p:grpSpPr>
            <p:sp>
              <p:nvSpPr>
                <p:cNvPr id="48177" name="Line 23"/>
                <p:cNvSpPr>
                  <a:spLocks noChangeShapeType="1"/>
                </p:cNvSpPr>
                <p:nvPr/>
              </p:nvSpPr>
              <p:spPr bwMode="auto">
                <a:xfrm>
                  <a:off x="1551" y="3327"/>
                  <a:ext cx="12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78" name="Line 24"/>
                <p:cNvSpPr>
                  <a:spLocks noChangeShapeType="1"/>
                </p:cNvSpPr>
                <p:nvPr/>
              </p:nvSpPr>
              <p:spPr bwMode="auto">
                <a:xfrm>
                  <a:off x="1614" y="3327"/>
                  <a:ext cx="0" cy="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8174" name="Group 25"/>
              <p:cNvGrpSpPr>
                <a:grpSpLocks/>
              </p:cNvGrpSpPr>
              <p:nvPr/>
            </p:nvGrpSpPr>
            <p:grpSpPr bwMode="auto">
              <a:xfrm>
                <a:off x="2149" y="1956"/>
                <a:ext cx="129" cy="339"/>
                <a:chOff x="1551" y="3327"/>
                <a:chExt cx="129" cy="99"/>
              </a:xfrm>
            </p:grpSpPr>
            <p:sp>
              <p:nvSpPr>
                <p:cNvPr id="48175" name="Line 26"/>
                <p:cNvSpPr>
                  <a:spLocks noChangeShapeType="1"/>
                </p:cNvSpPr>
                <p:nvPr/>
              </p:nvSpPr>
              <p:spPr bwMode="auto">
                <a:xfrm>
                  <a:off x="1551" y="3327"/>
                  <a:ext cx="12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76" name="Line 27"/>
                <p:cNvSpPr>
                  <a:spLocks noChangeShapeType="1"/>
                </p:cNvSpPr>
                <p:nvPr/>
              </p:nvSpPr>
              <p:spPr bwMode="auto">
                <a:xfrm>
                  <a:off x="1614" y="3327"/>
                  <a:ext cx="0" cy="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48144" name="Text Box 28"/>
            <p:cNvSpPr txBox="1">
              <a:spLocks noChangeArrowheads="1"/>
            </p:cNvSpPr>
            <p:nvPr/>
          </p:nvSpPr>
          <p:spPr bwMode="auto">
            <a:xfrm>
              <a:off x="2502" y="1328"/>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i="1"/>
                <a:t>P</a:t>
              </a:r>
              <a:r>
                <a:rPr lang="en-GB"/>
                <a:t>&lt;0.04</a:t>
              </a:r>
              <a:endParaRPr lang="en-US"/>
            </a:p>
          </p:txBody>
        </p:sp>
        <p:sp>
          <p:nvSpPr>
            <p:cNvPr id="48145" name="AutoShape 29"/>
            <p:cNvSpPr>
              <a:spLocks/>
            </p:cNvSpPr>
            <p:nvPr/>
          </p:nvSpPr>
          <p:spPr bwMode="auto">
            <a:xfrm rot="-5400000">
              <a:off x="2743" y="1009"/>
              <a:ext cx="99" cy="1150"/>
            </a:xfrm>
            <a:prstGeom prst="rightBrace">
              <a:avLst>
                <a:gd name="adj1" fmla="val 96801"/>
                <a:gd name="adj2" fmla="val 50000"/>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48146" name="AutoShape 30"/>
            <p:cNvSpPr>
              <a:spLocks/>
            </p:cNvSpPr>
            <p:nvPr/>
          </p:nvSpPr>
          <p:spPr bwMode="auto">
            <a:xfrm rot="-5400000">
              <a:off x="2479" y="437"/>
              <a:ext cx="99" cy="1770"/>
            </a:xfrm>
            <a:prstGeom prst="rightBrace">
              <a:avLst>
                <a:gd name="adj1" fmla="val 148990"/>
                <a:gd name="adj2" fmla="val 50000"/>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48147" name="AutoShape 31"/>
            <p:cNvSpPr>
              <a:spLocks/>
            </p:cNvSpPr>
            <p:nvPr/>
          </p:nvSpPr>
          <p:spPr bwMode="auto">
            <a:xfrm rot="-5400000">
              <a:off x="2463" y="1567"/>
              <a:ext cx="99" cy="554"/>
            </a:xfrm>
            <a:prstGeom prst="rightBrace">
              <a:avLst>
                <a:gd name="adj1" fmla="val 46633"/>
                <a:gd name="adj2" fmla="val 50000"/>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48148" name="AutoShape 32"/>
            <p:cNvSpPr>
              <a:spLocks/>
            </p:cNvSpPr>
            <p:nvPr/>
          </p:nvSpPr>
          <p:spPr bwMode="auto">
            <a:xfrm rot="-5400000">
              <a:off x="1869" y="1567"/>
              <a:ext cx="99" cy="554"/>
            </a:xfrm>
            <a:prstGeom prst="rightBrace">
              <a:avLst>
                <a:gd name="adj1" fmla="val 46633"/>
                <a:gd name="adj2" fmla="val 50000"/>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48149" name="Text Box 33"/>
            <p:cNvSpPr txBox="1">
              <a:spLocks noChangeArrowheads="1"/>
            </p:cNvSpPr>
            <p:nvPr/>
          </p:nvSpPr>
          <p:spPr bwMode="auto">
            <a:xfrm>
              <a:off x="2245" y="1606"/>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i="1"/>
                <a:t>P</a:t>
              </a:r>
              <a:r>
                <a:rPr lang="en-GB"/>
                <a:t>&lt;0.02</a:t>
              </a:r>
              <a:endParaRPr lang="en-US"/>
            </a:p>
          </p:txBody>
        </p:sp>
        <p:sp>
          <p:nvSpPr>
            <p:cNvPr id="48150" name="Text Box 34"/>
            <p:cNvSpPr txBox="1">
              <a:spLocks noChangeArrowheads="1"/>
            </p:cNvSpPr>
            <p:nvPr/>
          </p:nvSpPr>
          <p:spPr bwMode="auto">
            <a:xfrm>
              <a:off x="1501" y="1606"/>
              <a:ext cx="7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i="1"/>
                <a:t>P</a:t>
              </a:r>
              <a:r>
                <a:rPr lang="en-GB"/>
                <a:t>&lt;0.0003</a:t>
              </a:r>
              <a:endParaRPr lang="en-US"/>
            </a:p>
          </p:txBody>
        </p:sp>
        <p:sp>
          <p:nvSpPr>
            <p:cNvPr id="48151" name="Text Box 35"/>
            <p:cNvSpPr txBox="1">
              <a:spLocks noChangeArrowheads="1"/>
            </p:cNvSpPr>
            <p:nvPr/>
          </p:nvSpPr>
          <p:spPr bwMode="auto">
            <a:xfrm>
              <a:off x="2195" y="1046"/>
              <a:ext cx="6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i="1"/>
                <a:t>P</a:t>
              </a:r>
              <a:r>
                <a:rPr lang="en-GB"/>
                <a:t>&lt;0.002</a:t>
              </a:r>
              <a:endParaRPr lang="en-US"/>
            </a:p>
          </p:txBody>
        </p:sp>
        <p:grpSp>
          <p:nvGrpSpPr>
            <p:cNvPr id="48152" name="Group 36"/>
            <p:cNvGrpSpPr>
              <a:grpSpLocks/>
            </p:cNvGrpSpPr>
            <p:nvPr/>
          </p:nvGrpSpPr>
          <p:grpSpPr bwMode="auto">
            <a:xfrm>
              <a:off x="1317" y="1476"/>
              <a:ext cx="2970" cy="2202"/>
              <a:chOff x="1317" y="1476"/>
              <a:chExt cx="2970" cy="2202"/>
            </a:xfrm>
          </p:grpSpPr>
          <p:sp>
            <p:nvSpPr>
              <p:cNvPr id="48163" name="Rectangle 37"/>
              <p:cNvSpPr>
                <a:spLocks noChangeArrowheads="1"/>
              </p:cNvSpPr>
              <p:nvPr/>
            </p:nvSpPr>
            <p:spPr bwMode="auto">
              <a:xfrm>
                <a:off x="1317" y="3429"/>
                <a:ext cx="606" cy="249"/>
              </a:xfrm>
              <a:prstGeom prst="rect">
                <a:avLst/>
              </a:prstGeom>
              <a:solidFill>
                <a:srgbClr val="FF9900"/>
              </a:solidFill>
              <a:ln w="19050">
                <a:solidFill>
                  <a:schemeClr val="tx1"/>
                </a:solidFill>
                <a:miter lim="800000"/>
                <a:headEnd/>
                <a:tailEnd/>
              </a:ln>
            </p:spPr>
            <p:txBody>
              <a:bodyPr wrap="none" anchor="ctr"/>
              <a:lstStyle/>
              <a:p>
                <a:endParaRPr lang="nl-NL"/>
              </a:p>
            </p:txBody>
          </p:sp>
          <p:sp>
            <p:nvSpPr>
              <p:cNvPr id="48164" name="Rectangle 38"/>
              <p:cNvSpPr>
                <a:spLocks noChangeArrowheads="1"/>
              </p:cNvSpPr>
              <p:nvPr/>
            </p:nvSpPr>
            <p:spPr bwMode="auto">
              <a:xfrm>
                <a:off x="1923" y="2303"/>
                <a:ext cx="588" cy="1375"/>
              </a:xfrm>
              <a:prstGeom prst="rect">
                <a:avLst/>
              </a:prstGeom>
              <a:solidFill>
                <a:schemeClr val="bg2"/>
              </a:solidFill>
              <a:ln w="19050">
                <a:solidFill>
                  <a:schemeClr val="tx1"/>
                </a:solidFill>
                <a:miter lim="800000"/>
                <a:headEnd/>
                <a:tailEnd/>
              </a:ln>
            </p:spPr>
            <p:txBody>
              <a:bodyPr wrap="none" anchor="ctr"/>
              <a:lstStyle/>
              <a:p>
                <a:endParaRPr lang="nl-NL"/>
              </a:p>
            </p:txBody>
          </p:sp>
          <p:sp>
            <p:nvSpPr>
              <p:cNvPr id="48165" name="Rectangle 39"/>
              <p:cNvSpPr>
                <a:spLocks noChangeArrowheads="1"/>
              </p:cNvSpPr>
              <p:nvPr/>
            </p:nvSpPr>
            <p:spPr bwMode="auto">
              <a:xfrm>
                <a:off x="2511" y="3271"/>
                <a:ext cx="594" cy="407"/>
              </a:xfrm>
              <a:prstGeom prst="rect">
                <a:avLst/>
              </a:prstGeom>
              <a:solidFill>
                <a:schemeClr val="folHlink"/>
              </a:solidFill>
              <a:ln w="19050">
                <a:solidFill>
                  <a:schemeClr val="tx1"/>
                </a:solidFill>
                <a:miter lim="800000"/>
                <a:headEnd/>
                <a:tailEnd/>
              </a:ln>
            </p:spPr>
            <p:txBody>
              <a:bodyPr wrap="none" anchor="ctr"/>
              <a:lstStyle/>
              <a:p>
                <a:endParaRPr lang="nl-NL"/>
              </a:p>
            </p:txBody>
          </p:sp>
          <p:sp>
            <p:nvSpPr>
              <p:cNvPr id="48166" name="Rectangle 40"/>
              <p:cNvSpPr>
                <a:spLocks noChangeArrowheads="1"/>
              </p:cNvSpPr>
              <p:nvPr/>
            </p:nvSpPr>
            <p:spPr bwMode="auto">
              <a:xfrm>
                <a:off x="3102" y="2979"/>
                <a:ext cx="594" cy="699"/>
              </a:xfrm>
              <a:prstGeom prst="rect">
                <a:avLst/>
              </a:prstGeom>
              <a:solidFill>
                <a:schemeClr val="accent1"/>
              </a:solidFill>
              <a:ln w="19050">
                <a:solidFill>
                  <a:schemeClr val="tx1"/>
                </a:solidFill>
                <a:miter lim="800000"/>
                <a:headEnd/>
                <a:tailEnd/>
              </a:ln>
            </p:spPr>
            <p:txBody>
              <a:bodyPr wrap="none" anchor="ctr"/>
              <a:lstStyle/>
              <a:p>
                <a:endParaRPr lang="nl-NL"/>
              </a:p>
            </p:txBody>
          </p:sp>
          <p:sp>
            <p:nvSpPr>
              <p:cNvPr id="48167" name="Rectangle 41"/>
              <p:cNvSpPr>
                <a:spLocks noChangeArrowheads="1"/>
              </p:cNvSpPr>
              <p:nvPr/>
            </p:nvSpPr>
            <p:spPr bwMode="auto">
              <a:xfrm>
                <a:off x="4109" y="2120"/>
                <a:ext cx="178" cy="178"/>
              </a:xfrm>
              <a:prstGeom prst="rect">
                <a:avLst/>
              </a:prstGeom>
              <a:solidFill>
                <a:schemeClr val="accent1"/>
              </a:solidFill>
              <a:ln w="19050">
                <a:solidFill>
                  <a:schemeClr val="tx1"/>
                </a:solidFill>
                <a:miter lim="800000"/>
                <a:headEnd/>
                <a:tailEnd/>
              </a:ln>
            </p:spPr>
            <p:txBody>
              <a:bodyPr wrap="none" anchor="ctr"/>
              <a:lstStyle/>
              <a:p>
                <a:endParaRPr lang="nl-NL"/>
              </a:p>
            </p:txBody>
          </p:sp>
          <p:sp>
            <p:nvSpPr>
              <p:cNvPr id="48168" name="Rectangle 42"/>
              <p:cNvSpPr>
                <a:spLocks noChangeArrowheads="1"/>
              </p:cNvSpPr>
              <p:nvPr/>
            </p:nvSpPr>
            <p:spPr bwMode="auto">
              <a:xfrm>
                <a:off x="4109" y="1905"/>
                <a:ext cx="178" cy="178"/>
              </a:xfrm>
              <a:prstGeom prst="rect">
                <a:avLst/>
              </a:prstGeom>
              <a:solidFill>
                <a:schemeClr val="folHlink"/>
              </a:solidFill>
              <a:ln w="19050">
                <a:solidFill>
                  <a:schemeClr val="tx1"/>
                </a:solidFill>
                <a:miter lim="800000"/>
                <a:headEnd/>
                <a:tailEnd/>
              </a:ln>
            </p:spPr>
            <p:txBody>
              <a:bodyPr wrap="none" anchor="ctr"/>
              <a:lstStyle/>
              <a:p>
                <a:endParaRPr lang="nl-NL"/>
              </a:p>
            </p:txBody>
          </p:sp>
          <p:sp>
            <p:nvSpPr>
              <p:cNvPr id="48169" name="Rectangle 43"/>
              <p:cNvSpPr>
                <a:spLocks noChangeArrowheads="1"/>
              </p:cNvSpPr>
              <p:nvPr/>
            </p:nvSpPr>
            <p:spPr bwMode="auto">
              <a:xfrm>
                <a:off x="4109" y="1690"/>
                <a:ext cx="178" cy="178"/>
              </a:xfrm>
              <a:prstGeom prst="rect">
                <a:avLst/>
              </a:prstGeom>
              <a:solidFill>
                <a:schemeClr val="bg2"/>
              </a:solidFill>
              <a:ln w="19050">
                <a:solidFill>
                  <a:schemeClr val="tx1"/>
                </a:solidFill>
                <a:miter lim="800000"/>
                <a:headEnd/>
                <a:tailEnd/>
              </a:ln>
            </p:spPr>
            <p:txBody>
              <a:bodyPr wrap="none" anchor="ctr"/>
              <a:lstStyle/>
              <a:p>
                <a:endParaRPr lang="nl-NL"/>
              </a:p>
            </p:txBody>
          </p:sp>
          <p:sp>
            <p:nvSpPr>
              <p:cNvPr id="48170" name="Rectangle 44"/>
              <p:cNvSpPr>
                <a:spLocks noChangeArrowheads="1"/>
              </p:cNvSpPr>
              <p:nvPr/>
            </p:nvSpPr>
            <p:spPr bwMode="auto">
              <a:xfrm>
                <a:off x="4109" y="1476"/>
                <a:ext cx="178" cy="178"/>
              </a:xfrm>
              <a:prstGeom prst="rect">
                <a:avLst/>
              </a:prstGeom>
              <a:solidFill>
                <a:srgbClr val="FF9900"/>
              </a:solidFill>
              <a:ln w="19050">
                <a:solidFill>
                  <a:schemeClr val="tx1"/>
                </a:solidFill>
                <a:miter lim="800000"/>
                <a:headEnd/>
                <a:tailEnd/>
              </a:ln>
            </p:spPr>
            <p:txBody>
              <a:bodyPr wrap="none" anchor="ctr"/>
              <a:lstStyle/>
              <a:p>
                <a:endParaRPr lang="nl-NL"/>
              </a:p>
            </p:txBody>
          </p:sp>
        </p:grpSp>
        <p:grpSp>
          <p:nvGrpSpPr>
            <p:cNvPr id="48153" name="Group 45"/>
            <p:cNvGrpSpPr>
              <a:grpSpLocks/>
            </p:cNvGrpSpPr>
            <p:nvPr/>
          </p:nvGrpSpPr>
          <p:grpSpPr bwMode="auto">
            <a:xfrm>
              <a:off x="1020" y="1806"/>
              <a:ext cx="2890" cy="1886"/>
              <a:chOff x="1020" y="1806"/>
              <a:chExt cx="2890" cy="1886"/>
            </a:xfrm>
          </p:grpSpPr>
          <p:sp>
            <p:nvSpPr>
              <p:cNvPr id="48154" name="Freeform 46"/>
              <p:cNvSpPr>
                <a:spLocks/>
              </p:cNvSpPr>
              <p:nvPr/>
            </p:nvSpPr>
            <p:spPr bwMode="auto">
              <a:xfrm>
                <a:off x="1126" y="1807"/>
                <a:ext cx="2784" cy="1885"/>
              </a:xfrm>
              <a:custGeom>
                <a:avLst/>
                <a:gdLst>
                  <a:gd name="T0" fmla="*/ 0 w 2784"/>
                  <a:gd name="T1" fmla="*/ 0 h 1885"/>
                  <a:gd name="T2" fmla="*/ 9 w 2784"/>
                  <a:gd name="T3" fmla="*/ 1876 h 1885"/>
                  <a:gd name="T4" fmla="*/ 2784 w 2784"/>
                  <a:gd name="T5" fmla="*/ 1885 h 1885"/>
                  <a:gd name="T6" fmla="*/ 0 60000 65536"/>
                  <a:gd name="T7" fmla="*/ 0 60000 65536"/>
                  <a:gd name="T8" fmla="*/ 0 60000 65536"/>
                  <a:gd name="T9" fmla="*/ 0 w 2784"/>
                  <a:gd name="T10" fmla="*/ 0 h 1885"/>
                  <a:gd name="T11" fmla="*/ 2784 w 2784"/>
                  <a:gd name="T12" fmla="*/ 1885 h 1885"/>
                </a:gdLst>
                <a:ahLst/>
                <a:cxnLst>
                  <a:cxn ang="T6">
                    <a:pos x="T0" y="T1"/>
                  </a:cxn>
                  <a:cxn ang="T7">
                    <a:pos x="T2" y="T3"/>
                  </a:cxn>
                  <a:cxn ang="T8">
                    <a:pos x="T4" y="T5"/>
                  </a:cxn>
                </a:cxnLst>
                <a:rect l="T9" t="T10" r="T11" b="T12"/>
                <a:pathLst>
                  <a:path w="2784" h="1885">
                    <a:moveTo>
                      <a:pt x="0" y="0"/>
                    </a:moveTo>
                    <a:lnTo>
                      <a:pt x="9" y="1876"/>
                    </a:lnTo>
                    <a:lnTo>
                      <a:pt x="2784" y="188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8155" name="Line 47"/>
              <p:cNvSpPr>
                <a:spLocks noChangeShapeType="1"/>
              </p:cNvSpPr>
              <p:nvPr/>
            </p:nvSpPr>
            <p:spPr bwMode="auto">
              <a:xfrm flipH="1">
                <a:off x="1020" y="3678"/>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56" name="Line 48"/>
              <p:cNvSpPr>
                <a:spLocks noChangeShapeType="1"/>
              </p:cNvSpPr>
              <p:nvPr/>
            </p:nvSpPr>
            <p:spPr bwMode="auto">
              <a:xfrm flipH="1">
                <a:off x="1020" y="3399"/>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57" name="Line 49"/>
              <p:cNvSpPr>
                <a:spLocks noChangeShapeType="1"/>
              </p:cNvSpPr>
              <p:nvPr/>
            </p:nvSpPr>
            <p:spPr bwMode="auto">
              <a:xfrm flipH="1">
                <a:off x="1020" y="3150"/>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58" name="Line 50"/>
              <p:cNvSpPr>
                <a:spLocks noChangeShapeType="1"/>
              </p:cNvSpPr>
              <p:nvPr/>
            </p:nvSpPr>
            <p:spPr bwMode="auto">
              <a:xfrm flipH="1">
                <a:off x="1020" y="2874"/>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59" name="Line 51"/>
              <p:cNvSpPr>
                <a:spLocks noChangeShapeType="1"/>
              </p:cNvSpPr>
              <p:nvPr/>
            </p:nvSpPr>
            <p:spPr bwMode="auto">
              <a:xfrm flipH="1">
                <a:off x="1020" y="2607"/>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60" name="Line 52"/>
              <p:cNvSpPr>
                <a:spLocks noChangeShapeType="1"/>
              </p:cNvSpPr>
              <p:nvPr/>
            </p:nvSpPr>
            <p:spPr bwMode="auto">
              <a:xfrm flipH="1">
                <a:off x="1020" y="2334"/>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61" name="Line 53"/>
              <p:cNvSpPr>
                <a:spLocks noChangeShapeType="1"/>
              </p:cNvSpPr>
              <p:nvPr/>
            </p:nvSpPr>
            <p:spPr bwMode="auto">
              <a:xfrm flipH="1">
                <a:off x="1020" y="2061"/>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62" name="Line 54"/>
              <p:cNvSpPr>
                <a:spLocks noChangeShapeType="1"/>
              </p:cNvSpPr>
              <p:nvPr/>
            </p:nvSpPr>
            <p:spPr bwMode="auto">
              <a:xfrm flipH="1">
                <a:off x="1020" y="1806"/>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5148263" y="6553200"/>
            <a:ext cx="4033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400" b="1">
                <a:solidFill>
                  <a:srgbClr val="00FF00"/>
                </a:solidFill>
              </a:rPr>
              <a:t>     Politou et al. Br J Haematol 2004;126:686-9</a:t>
            </a:r>
          </a:p>
        </p:txBody>
      </p:sp>
      <p:grpSp>
        <p:nvGrpSpPr>
          <p:cNvPr id="2" name="Group 5"/>
          <p:cNvGrpSpPr>
            <a:grpSpLocks/>
          </p:cNvGrpSpPr>
          <p:nvPr/>
        </p:nvGrpSpPr>
        <p:grpSpPr bwMode="auto">
          <a:xfrm>
            <a:off x="685800" y="1052513"/>
            <a:ext cx="7848600" cy="5348287"/>
            <a:chOff x="816" y="960"/>
            <a:chExt cx="4224" cy="3005"/>
          </a:xfrm>
          <a:solidFill>
            <a:schemeClr val="bg1">
              <a:lumMod val="40000"/>
              <a:lumOff val="60000"/>
            </a:schemeClr>
          </a:solidFill>
        </p:grpSpPr>
        <p:sp>
          <p:nvSpPr>
            <p:cNvPr id="23559" name="AutoShape 6"/>
            <p:cNvSpPr>
              <a:spLocks noChangeAspect="1" noChangeArrowheads="1" noTextEdit="1"/>
            </p:cNvSpPr>
            <p:nvPr/>
          </p:nvSpPr>
          <p:spPr bwMode="auto">
            <a:xfrm>
              <a:off x="816" y="960"/>
              <a:ext cx="4224" cy="3005"/>
            </a:xfrm>
            <a:prstGeom prst="rect">
              <a:avLst/>
            </a:prstGeom>
            <a:grpFill/>
            <a:ln w="9525">
              <a:noFill/>
              <a:miter lim="800000"/>
              <a:headEnd/>
              <a:tailEnd/>
            </a:ln>
          </p:spPr>
          <p:txBody>
            <a:bodyPr/>
            <a:lstStyle/>
            <a:p>
              <a:pPr>
                <a:defRPr/>
              </a:pPr>
              <a:endParaRPr lang="el-GR"/>
            </a:p>
          </p:txBody>
        </p:sp>
        <p:sp>
          <p:nvSpPr>
            <p:cNvPr id="23560" name="Freeform 7"/>
            <p:cNvSpPr>
              <a:spLocks/>
            </p:cNvSpPr>
            <p:nvPr/>
          </p:nvSpPr>
          <p:spPr bwMode="auto">
            <a:xfrm>
              <a:off x="816" y="960"/>
              <a:ext cx="4215" cy="2997"/>
            </a:xfrm>
            <a:custGeom>
              <a:avLst/>
              <a:gdLst>
                <a:gd name="T0" fmla="*/ 4215 w 4215"/>
                <a:gd name="T1" fmla="*/ 2997 h 2997"/>
                <a:gd name="T2" fmla="*/ 0 w 4215"/>
                <a:gd name="T3" fmla="*/ 0 h 2997"/>
                <a:gd name="T4" fmla="*/ 0 w 4215"/>
                <a:gd name="T5" fmla="*/ 2997 h 2997"/>
                <a:gd name="T6" fmla="*/ 4215 w 4215"/>
                <a:gd name="T7" fmla="*/ 2997 h 2997"/>
                <a:gd name="T8" fmla="*/ 0 60000 65536"/>
                <a:gd name="T9" fmla="*/ 0 60000 65536"/>
                <a:gd name="T10" fmla="*/ 0 60000 65536"/>
                <a:gd name="T11" fmla="*/ 0 60000 65536"/>
                <a:gd name="T12" fmla="*/ 0 w 4215"/>
                <a:gd name="T13" fmla="*/ 0 h 2997"/>
                <a:gd name="T14" fmla="*/ 4215 w 4215"/>
                <a:gd name="T15" fmla="*/ 2997 h 2997"/>
              </a:gdLst>
              <a:ahLst/>
              <a:cxnLst>
                <a:cxn ang="T8">
                  <a:pos x="T0" y="T1"/>
                </a:cxn>
                <a:cxn ang="T9">
                  <a:pos x="T2" y="T3"/>
                </a:cxn>
                <a:cxn ang="T10">
                  <a:pos x="T4" y="T5"/>
                </a:cxn>
                <a:cxn ang="T11">
                  <a:pos x="T6" y="T7"/>
                </a:cxn>
              </a:cxnLst>
              <a:rect l="T12" t="T13" r="T14" b="T15"/>
              <a:pathLst>
                <a:path w="4215" h="2997">
                  <a:moveTo>
                    <a:pt x="4215" y="2997"/>
                  </a:moveTo>
                  <a:lnTo>
                    <a:pt x="0" y="0"/>
                  </a:lnTo>
                  <a:lnTo>
                    <a:pt x="0" y="2997"/>
                  </a:lnTo>
                  <a:lnTo>
                    <a:pt x="4215" y="2997"/>
                  </a:lnTo>
                  <a:close/>
                </a:path>
              </a:pathLst>
            </a:custGeom>
            <a:grpFill/>
            <a:ln w="9525">
              <a:noFill/>
              <a:round/>
              <a:headEnd/>
              <a:tailEnd/>
            </a:ln>
          </p:spPr>
          <p:txBody>
            <a:bodyPr/>
            <a:lstStyle/>
            <a:p>
              <a:pPr>
                <a:defRPr/>
              </a:pPr>
              <a:endParaRPr lang="nl-NL"/>
            </a:p>
          </p:txBody>
        </p:sp>
        <p:sp>
          <p:nvSpPr>
            <p:cNvPr id="23561" name="Freeform 8"/>
            <p:cNvSpPr>
              <a:spLocks/>
            </p:cNvSpPr>
            <p:nvPr/>
          </p:nvSpPr>
          <p:spPr bwMode="auto">
            <a:xfrm>
              <a:off x="816" y="960"/>
              <a:ext cx="4215" cy="2997"/>
            </a:xfrm>
            <a:custGeom>
              <a:avLst/>
              <a:gdLst>
                <a:gd name="T0" fmla="*/ 0 w 4215"/>
                <a:gd name="T1" fmla="*/ 0 h 2997"/>
                <a:gd name="T2" fmla="*/ 4215 w 4215"/>
                <a:gd name="T3" fmla="*/ 0 h 2997"/>
                <a:gd name="T4" fmla="*/ 4215 w 4215"/>
                <a:gd name="T5" fmla="*/ 2997 h 2997"/>
                <a:gd name="T6" fmla="*/ 0 w 4215"/>
                <a:gd name="T7" fmla="*/ 0 h 2997"/>
                <a:gd name="T8" fmla="*/ 0 60000 65536"/>
                <a:gd name="T9" fmla="*/ 0 60000 65536"/>
                <a:gd name="T10" fmla="*/ 0 60000 65536"/>
                <a:gd name="T11" fmla="*/ 0 60000 65536"/>
                <a:gd name="T12" fmla="*/ 0 w 4215"/>
                <a:gd name="T13" fmla="*/ 0 h 2997"/>
                <a:gd name="T14" fmla="*/ 4215 w 4215"/>
                <a:gd name="T15" fmla="*/ 2997 h 2997"/>
              </a:gdLst>
              <a:ahLst/>
              <a:cxnLst>
                <a:cxn ang="T8">
                  <a:pos x="T0" y="T1"/>
                </a:cxn>
                <a:cxn ang="T9">
                  <a:pos x="T2" y="T3"/>
                </a:cxn>
                <a:cxn ang="T10">
                  <a:pos x="T4" y="T5"/>
                </a:cxn>
                <a:cxn ang="T11">
                  <a:pos x="T6" y="T7"/>
                </a:cxn>
              </a:cxnLst>
              <a:rect l="T12" t="T13" r="T14" b="T15"/>
              <a:pathLst>
                <a:path w="4215" h="2997">
                  <a:moveTo>
                    <a:pt x="0" y="0"/>
                  </a:moveTo>
                  <a:lnTo>
                    <a:pt x="4215" y="0"/>
                  </a:lnTo>
                  <a:lnTo>
                    <a:pt x="4215" y="2997"/>
                  </a:lnTo>
                  <a:lnTo>
                    <a:pt x="0" y="0"/>
                  </a:lnTo>
                  <a:close/>
                </a:path>
              </a:pathLst>
            </a:custGeom>
            <a:grpFill/>
            <a:ln w="9525">
              <a:noFill/>
              <a:round/>
              <a:headEnd/>
              <a:tailEnd/>
            </a:ln>
          </p:spPr>
          <p:txBody>
            <a:bodyPr/>
            <a:lstStyle/>
            <a:p>
              <a:pPr>
                <a:defRPr/>
              </a:pPr>
              <a:endParaRPr lang="nl-NL"/>
            </a:p>
          </p:txBody>
        </p:sp>
        <p:sp>
          <p:nvSpPr>
            <p:cNvPr id="23562" name="Freeform 9"/>
            <p:cNvSpPr>
              <a:spLocks/>
            </p:cNvSpPr>
            <p:nvPr/>
          </p:nvSpPr>
          <p:spPr bwMode="auto">
            <a:xfrm>
              <a:off x="816" y="960"/>
              <a:ext cx="4215" cy="2997"/>
            </a:xfrm>
            <a:custGeom>
              <a:avLst/>
              <a:gdLst>
                <a:gd name="T0" fmla="*/ 4215 w 4215"/>
                <a:gd name="T1" fmla="*/ 2997 h 2997"/>
                <a:gd name="T2" fmla="*/ 0 w 4215"/>
                <a:gd name="T3" fmla="*/ 0 h 2997"/>
                <a:gd name="T4" fmla="*/ 0 w 4215"/>
                <a:gd name="T5" fmla="*/ 2997 h 2997"/>
                <a:gd name="T6" fmla="*/ 4215 w 4215"/>
                <a:gd name="T7" fmla="*/ 2997 h 2997"/>
                <a:gd name="T8" fmla="*/ 0 60000 65536"/>
                <a:gd name="T9" fmla="*/ 0 60000 65536"/>
                <a:gd name="T10" fmla="*/ 0 60000 65536"/>
                <a:gd name="T11" fmla="*/ 0 60000 65536"/>
                <a:gd name="T12" fmla="*/ 0 w 4215"/>
                <a:gd name="T13" fmla="*/ 0 h 2997"/>
                <a:gd name="T14" fmla="*/ 4215 w 4215"/>
                <a:gd name="T15" fmla="*/ 2997 h 2997"/>
              </a:gdLst>
              <a:ahLst/>
              <a:cxnLst>
                <a:cxn ang="T8">
                  <a:pos x="T0" y="T1"/>
                </a:cxn>
                <a:cxn ang="T9">
                  <a:pos x="T2" y="T3"/>
                </a:cxn>
                <a:cxn ang="T10">
                  <a:pos x="T4" y="T5"/>
                </a:cxn>
                <a:cxn ang="T11">
                  <a:pos x="T6" y="T7"/>
                </a:cxn>
              </a:cxnLst>
              <a:rect l="T12" t="T13" r="T14" b="T15"/>
              <a:pathLst>
                <a:path w="4215" h="2997">
                  <a:moveTo>
                    <a:pt x="4215" y="2997"/>
                  </a:moveTo>
                  <a:lnTo>
                    <a:pt x="0" y="0"/>
                  </a:lnTo>
                  <a:lnTo>
                    <a:pt x="0" y="2997"/>
                  </a:lnTo>
                  <a:lnTo>
                    <a:pt x="4215" y="2997"/>
                  </a:lnTo>
                  <a:close/>
                </a:path>
              </a:pathLst>
            </a:custGeom>
            <a:grpFill/>
            <a:ln w="9525">
              <a:noFill/>
              <a:round/>
              <a:headEnd/>
              <a:tailEnd/>
            </a:ln>
          </p:spPr>
          <p:txBody>
            <a:bodyPr/>
            <a:lstStyle/>
            <a:p>
              <a:pPr>
                <a:defRPr/>
              </a:pPr>
              <a:endParaRPr lang="nl-NL"/>
            </a:p>
          </p:txBody>
        </p:sp>
        <p:sp>
          <p:nvSpPr>
            <p:cNvPr id="23563" name="Freeform 10"/>
            <p:cNvSpPr>
              <a:spLocks/>
            </p:cNvSpPr>
            <p:nvPr/>
          </p:nvSpPr>
          <p:spPr bwMode="auto">
            <a:xfrm>
              <a:off x="816" y="960"/>
              <a:ext cx="4215" cy="2997"/>
            </a:xfrm>
            <a:custGeom>
              <a:avLst/>
              <a:gdLst>
                <a:gd name="T0" fmla="*/ 0 w 4215"/>
                <a:gd name="T1" fmla="*/ 0 h 2997"/>
                <a:gd name="T2" fmla="*/ 4215 w 4215"/>
                <a:gd name="T3" fmla="*/ 0 h 2997"/>
                <a:gd name="T4" fmla="*/ 4215 w 4215"/>
                <a:gd name="T5" fmla="*/ 2997 h 2997"/>
                <a:gd name="T6" fmla="*/ 0 w 4215"/>
                <a:gd name="T7" fmla="*/ 0 h 2997"/>
                <a:gd name="T8" fmla="*/ 0 60000 65536"/>
                <a:gd name="T9" fmla="*/ 0 60000 65536"/>
                <a:gd name="T10" fmla="*/ 0 60000 65536"/>
                <a:gd name="T11" fmla="*/ 0 60000 65536"/>
                <a:gd name="T12" fmla="*/ 0 w 4215"/>
                <a:gd name="T13" fmla="*/ 0 h 2997"/>
                <a:gd name="T14" fmla="*/ 4215 w 4215"/>
                <a:gd name="T15" fmla="*/ 2997 h 2997"/>
              </a:gdLst>
              <a:ahLst/>
              <a:cxnLst>
                <a:cxn ang="T8">
                  <a:pos x="T0" y="T1"/>
                </a:cxn>
                <a:cxn ang="T9">
                  <a:pos x="T2" y="T3"/>
                </a:cxn>
                <a:cxn ang="T10">
                  <a:pos x="T4" y="T5"/>
                </a:cxn>
                <a:cxn ang="T11">
                  <a:pos x="T6" y="T7"/>
                </a:cxn>
              </a:cxnLst>
              <a:rect l="T12" t="T13" r="T14" b="T15"/>
              <a:pathLst>
                <a:path w="4215" h="2997">
                  <a:moveTo>
                    <a:pt x="0" y="0"/>
                  </a:moveTo>
                  <a:lnTo>
                    <a:pt x="4215" y="0"/>
                  </a:lnTo>
                  <a:lnTo>
                    <a:pt x="4215" y="2997"/>
                  </a:lnTo>
                  <a:lnTo>
                    <a:pt x="0" y="0"/>
                  </a:lnTo>
                  <a:close/>
                </a:path>
              </a:pathLst>
            </a:custGeom>
            <a:solidFill>
              <a:schemeClr val="bg1">
                <a:lumMod val="40000"/>
                <a:lumOff val="60000"/>
              </a:schemeClr>
            </a:solidFill>
            <a:ln w="9525">
              <a:noFill/>
              <a:round/>
              <a:headEnd/>
              <a:tailEnd/>
            </a:ln>
          </p:spPr>
          <p:txBody>
            <a:bodyPr/>
            <a:lstStyle/>
            <a:p>
              <a:pPr>
                <a:defRPr/>
              </a:pPr>
              <a:endParaRPr lang="nl-NL"/>
            </a:p>
          </p:txBody>
        </p:sp>
        <p:sp>
          <p:nvSpPr>
            <p:cNvPr id="23564" name="Rectangle 11"/>
            <p:cNvSpPr>
              <a:spLocks noChangeArrowheads="1"/>
            </p:cNvSpPr>
            <p:nvPr/>
          </p:nvSpPr>
          <p:spPr bwMode="auto">
            <a:xfrm>
              <a:off x="4204" y="3385"/>
              <a:ext cx="62" cy="69"/>
            </a:xfrm>
            <a:prstGeom prst="rect">
              <a:avLst/>
            </a:prstGeom>
            <a:grpFill/>
            <a:ln w="9525">
              <a:noFill/>
              <a:miter lim="800000"/>
              <a:headEnd/>
              <a:tailEnd/>
            </a:ln>
          </p:spPr>
          <p:txBody>
            <a:bodyPr wrap="none" lIns="0" tIns="0" rIns="0" bIns="0">
              <a:spAutoFit/>
            </a:bodyPr>
            <a:lstStyle/>
            <a:p>
              <a:pPr algn="l">
                <a:defRPr/>
              </a:pPr>
              <a:r>
                <a:rPr lang="el-GR" sz="800">
                  <a:solidFill>
                    <a:schemeClr val="bg1"/>
                  </a:solidFill>
                </a:rPr>
                <a:t>86</a:t>
              </a:r>
              <a:endParaRPr lang="el-GR">
                <a:solidFill>
                  <a:schemeClr val="bg1"/>
                </a:solidFill>
              </a:endParaRPr>
            </a:p>
          </p:txBody>
        </p:sp>
        <p:sp>
          <p:nvSpPr>
            <p:cNvPr id="23565" name="Rectangle 12"/>
            <p:cNvSpPr>
              <a:spLocks noChangeArrowheads="1"/>
            </p:cNvSpPr>
            <p:nvPr/>
          </p:nvSpPr>
          <p:spPr bwMode="auto">
            <a:xfrm>
              <a:off x="3474" y="3385"/>
              <a:ext cx="61" cy="69"/>
            </a:xfrm>
            <a:prstGeom prst="rect">
              <a:avLst/>
            </a:prstGeom>
            <a:grpFill/>
            <a:ln w="9525">
              <a:noFill/>
              <a:miter lim="800000"/>
              <a:headEnd/>
              <a:tailEnd/>
            </a:ln>
          </p:spPr>
          <p:txBody>
            <a:bodyPr wrap="none" lIns="0" tIns="0" rIns="0" bIns="0">
              <a:spAutoFit/>
            </a:bodyPr>
            <a:lstStyle/>
            <a:p>
              <a:pPr algn="l">
                <a:defRPr/>
              </a:pPr>
              <a:r>
                <a:rPr lang="el-GR" sz="800">
                  <a:solidFill>
                    <a:schemeClr val="bg1"/>
                  </a:solidFill>
                </a:rPr>
                <a:t>35</a:t>
              </a:r>
              <a:endParaRPr lang="el-GR">
                <a:solidFill>
                  <a:schemeClr val="bg1"/>
                </a:solidFill>
              </a:endParaRPr>
            </a:p>
          </p:txBody>
        </p:sp>
        <p:sp>
          <p:nvSpPr>
            <p:cNvPr id="23566" name="Rectangle 13"/>
            <p:cNvSpPr>
              <a:spLocks noChangeArrowheads="1"/>
            </p:cNvSpPr>
            <p:nvPr/>
          </p:nvSpPr>
          <p:spPr bwMode="auto">
            <a:xfrm>
              <a:off x="2752" y="3385"/>
              <a:ext cx="62" cy="69"/>
            </a:xfrm>
            <a:prstGeom prst="rect">
              <a:avLst/>
            </a:prstGeom>
            <a:grpFill/>
            <a:ln w="9525">
              <a:noFill/>
              <a:miter lim="800000"/>
              <a:headEnd/>
              <a:tailEnd/>
            </a:ln>
          </p:spPr>
          <p:txBody>
            <a:bodyPr wrap="none" lIns="0" tIns="0" rIns="0" bIns="0">
              <a:spAutoFit/>
            </a:bodyPr>
            <a:lstStyle/>
            <a:p>
              <a:pPr algn="l">
                <a:defRPr/>
              </a:pPr>
              <a:r>
                <a:rPr lang="el-GR" sz="800">
                  <a:solidFill>
                    <a:schemeClr val="bg1"/>
                  </a:solidFill>
                </a:rPr>
                <a:t>40</a:t>
              </a:r>
              <a:endParaRPr lang="el-GR">
                <a:solidFill>
                  <a:schemeClr val="bg1"/>
                </a:solidFill>
              </a:endParaRPr>
            </a:p>
          </p:txBody>
        </p:sp>
        <p:sp>
          <p:nvSpPr>
            <p:cNvPr id="23567" name="Rectangle 14"/>
            <p:cNvSpPr>
              <a:spLocks noChangeArrowheads="1"/>
            </p:cNvSpPr>
            <p:nvPr/>
          </p:nvSpPr>
          <p:spPr bwMode="auto">
            <a:xfrm>
              <a:off x="2030" y="3385"/>
              <a:ext cx="62" cy="69"/>
            </a:xfrm>
            <a:prstGeom prst="rect">
              <a:avLst/>
            </a:prstGeom>
            <a:grpFill/>
            <a:ln w="9525">
              <a:noFill/>
              <a:miter lim="800000"/>
              <a:headEnd/>
              <a:tailEnd/>
            </a:ln>
          </p:spPr>
          <p:txBody>
            <a:bodyPr wrap="none" lIns="0" tIns="0" rIns="0" bIns="0">
              <a:spAutoFit/>
            </a:bodyPr>
            <a:lstStyle/>
            <a:p>
              <a:pPr algn="l">
                <a:defRPr/>
              </a:pPr>
              <a:r>
                <a:rPr lang="el-GR" sz="800">
                  <a:solidFill>
                    <a:schemeClr val="bg1"/>
                  </a:solidFill>
                </a:rPr>
                <a:t>45</a:t>
              </a:r>
              <a:endParaRPr lang="el-GR">
                <a:solidFill>
                  <a:schemeClr val="bg1"/>
                </a:solidFill>
              </a:endParaRPr>
            </a:p>
          </p:txBody>
        </p:sp>
        <p:sp>
          <p:nvSpPr>
            <p:cNvPr id="23568" name="Rectangle 15"/>
            <p:cNvSpPr>
              <a:spLocks noChangeArrowheads="1"/>
            </p:cNvSpPr>
            <p:nvPr/>
          </p:nvSpPr>
          <p:spPr bwMode="auto">
            <a:xfrm>
              <a:off x="1388" y="3385"/>
              <a:ext cx="87" cy="69"/>
            </a:xfrm>
            <a:prstGeom prst="rect">
              <a:avLst/>
            </a:prstGeom>
            <a:grpFill/>
            <a:ln w="9525">
              <a:noFill/>
              <a:miter lim="800000"/>
              <a:headEnd/>
              <a:tailEnd/>
            </a:ln>
          </p:spPr>
          <p:txBody>
            <a:bodyPr wrap="none" lIns="0" tIns="0" rIns="0" bIns="0">
              <a:spAutoFit/>
            </a:bodyPr>
            <a:lstStyle/>
            <a:p>
              <a:pPr algn="l">
                <a:defRPr/>
              </a:pPr>
              <a:r>
                <a:rPr lang="el-GR" sz="800">
                  <a:solidFill>
                    <a:schemeClr val="bg1"/>
                  </a:solidFill>
                </a:rPr>
                <a:t>N =</a:t>
              </a:r>
              <a:endParaRPr lang="el-GR">
                <a:solidFill>
                  <a:schemeClr val="bg1"/>
                </a:solidFill>
              </a:endParaRPr>
            </a:p>
          </p:txBody>
        </p:sp>
        <p:sp>
          <p:nvSpPr>
            <p:cNvPr id="23569" name="Rectangle 16"/>
            <p:cNvSpPr>
              <a:spLocks noChangeArrowheads="1"/>
            </p:cNvSpPr>
            <p:nvPr/>
          </p:nvSpPr>
          <p:spPr bwMode="auto">
            <a:xfrm>
              <a:off x="1441" y="3762"/>
              <a:ext cx="352" cy="119"/>
            </a:xfrm>
            <a:prstGeom prst="rect">
              <a:avLst/>
            </a:prstGeom>
            <a:grpFill/>
            <a:ln w="9525">
              <a:noFill/>
              <a:miter lim="800000"/>
              <a:headEnd/>
              <a:tailEnd/>
            </a:ln>
          </p:spPr>
          <p:txBody>
            <a:bodyPr wrap="none" lIns="0" tIns="0" rIns="0" bIns="0">
              <a:spAutoFit/>
            </a:bodyPr>
            <a:lstStyle/>
            <a:p>
              <a:pPr algn="l">
                <a:defRPr/>
              </a:pPr>
              <a:r>
                <a:rPr lang="el-GR" sz="1400">
                  <a:solidFill>
                    <a:schemeClr val="bg1"/>
                  </a:solidFill>
                </a:rPr>
                <a:t>GROUP</a:t>
              </a:r>
              <a:endParaRPr lang="el-GR">
                <a:solidFill>
                  <a:schemeClr val="bg1"/>
                </a:solidFill>
              </a:endParaRPr>
            </a:p>
          </p:txBody>
        </p:sp>
        <p:sp>
          <p:nvSpPr>
            <p:cNvPr id="23570" name="Rectangle 17"/>
            <p:cNvSpPr>
              <a:spLocks noChangeArrowheads="1"/>
            </p:cNvSpPr>
            <p:nvPr/>
          </p:nvSpPr>
          <p:spPr bwMode="auto">
            <a:xfrm>
              <a:off x="3993" y="3496"/>
              <a:ext cx="405" cy="94"/>
            </a:xfrm>
            <a:prstGeom prst="rect">
              <a:avLst/>
            </a:prstGeom>
            <a:grpFill/>
            <a:ln w="9525">
              <a:noFill/>
              <a:miter lim="800000"/>
              <a:headEnd/>
              <a:tailEnd/>
            </a:ln>
          </p:spPr>
          <p:txBody>
            <a:bodyPr wrap="none" lIns="0" tIns="0" rIns="0" bIns="0">
              <a:spAutoFit/>
            </a:bodyPr>
            <a:lstStyle/>
            <a:p>
              <a:pPr algn="l">
                <a:defRPr/>
              </a:pPr>
              <a:r>
                <a:rPr lang="el-GR" sz="1100">
                  <a:solidFill>
                    <a:schemeClr val="bg1"/>
                  </a:solidFill>
                </a:rPr>
                <a:t>MM Stage 3</a:t>
              </a:r>
              <a:endParaRPr lang="el-GR">
                <a:solidFill>
                  <a:schemeClr val="bg1"/>
                </a:solidFill>
              </a:endParaRPr>
            </a:p>
          </p:txBody>
        </p:sp>
        <p:sp>
          <p:nvSpPr>
            <p:cNvPr id="23571" name="Rectangle 18"/>
            <p:cNvSpPr>
              <a:spLocks noChangeArrowheads="1"/>
            </p:cNvSpPr>
            <p:nvPr/>
          </p:nvSpPr>
          <p:spPr bwMode="auto">
            <a:xfrm>
              <a:off x="3245" y="3496"/>
              <a:ext cx="446" cy="94"/>
            </a:xfrm>
            <a:prstGeom prst="rect">
              <a:avLst/>
            </a:prstGeom>
            <a:grpFill/>
            <a:ln w="9525">
              <a:noFill/>
              <a:miter lim="800000"/>
              <a:headEnd/>
              <a:tailEnd/>
            </a:ln>
          </p:spPr>
          <p:txBody>
            <a:bodyPr wrap="none" lIns="0" tIns="0" rIns="0" bIns="0">
              <a:spAutoFit/>
            </a:bodyPr>
            <a:lstStyle/>
            <a:p>
              <a:pPr algn="l">
                <a:defRPr/>
              </a:pPr>
              <a:r>
                <a:rPr lang="el-GR" sz="1100">
                  <a:solidFill>
                    <a:schemeClr val="bg1"/>
                  </a:solidFill>
                </a:rPr>
                <a:t>MM Stage1/2</a:t>
              </a:r>
              <a:endParaRPr lang="el-GR">
                <a:solidFill>
                  <a:schemeClr val="bg1"/>
                </a:solidFill>
              </a:endParaRPr>
            </a:p>
          </p:txBody>
        </p:sp>
        <p:sp>
          <p:nvSpPr>
            <p:cNvPr id="23572" name="Rectangle 19"/>
            <p:cNvSpPr>
              <a:spLocks noChangeArrowheads="1"/>
            </p:cNvSpPr>
            <p:nvPr/>
          </p:nvSpPr>
          <p:spPr bwMode="auto">
            <a:xfrm>
              <a:off x="2655" y="3496"/>
              <a:ext cx="225" cy="94"/>
            </a:xfrm>
            <a:prstGeom prst="rect">
              <a:avLst/>
            </a:prstGeom>
            <a:grpFill/>
            <a:ln w="9525">
              <a:noFill/>
              <a:miter lim="800000"/>
              <a:headEnd/>
              <a:tailEnd/>
            </a:ln>
          </p:spPr>
          <p:txBody>
            <a:bodyPr wrap="none" lIns="0" tIns="0" rIns="0" bIns="0">
              <a:spAutoFit/>
            </a:bodyPr>
            <a:lstStyle/>
            <a:p>
              <a:pPr algn="l">
                <a:defRPr/>
              </a:pPr>
              <a:r>
                <a:rPr lang="el-GR" sz="1100">
                  <a:solidFill>
                    <a:schemeClr val="bg1"/>
                  </a:solidFill>
                </a:rPr>
                <a:t>MGUS</a:t>
              </a:r>
              <a:endParaRPr lang="el-GR">
                <a:solidFill>
                  <a:schemeClr val="bg1"/>
                </a:solidFill>
              </a:endParaRPr>
            </a:p>
          </p:txBody>
        </p:sp>
        <p:sp>
          <p:nvSpPr>
            <p:cNvPr id="23573" name="Rectangle 20"/>
            <p:cNvSpPr>
              <a:spLocks noChangeArrowheads="1"/>
            </p:cNvSpPr>
            <p:nvPr/>
          </p:nvSpPr>
          <p:spPr bwMode="auto">
            <a:xfrm>
              <a:off x="1890" y="3496"/>
              <a:ext cx="280" cy="94"/>
            </a:xfrm>
            <a:prstGeom prst="rect">
              <a:avLst/>
            </a:prstGeom>
            <a:grpFill/>
            <a:ln w="9525">
              <a:noFill/>
              <a:miter lim="800000"/>
              <a:headEnd/>
              <a:tailEnd/>
            </a:ln>
          </p:spPr>
          <p:txBody>
            <a:bodyPr wrap="none" lIns="0" tIns="0" rIns="0" bIns="0">
              <a:spAutoFit/>
            </a:bodyPr>
            <a:lstStyle/>
            <a:p>
              <a:pPr algn="l">
                <a:defRPr/>
              </a:pPr>
              <a:r>
                <a:rPr lang="el-GR" sz="1100">
                  <a:solidFill>
                    <a:schemeClr val="bg1"/>
                  </a:solidFill>
                </a:rPr>
                <a:t>Controls</a:t>
              </a:r>
              <a:endParaRPr lang="el-GR">
                <a:solidFill>
                  <a:schemeClr val="bg1"/>
                </a:solidFill>
              </a:endParaRPr>
            </a:p>
          </p:txBody>
        </p:sp>
        <p:sp>
          <p:nvSpPr>
            <p:cNvPr id="23574" name="Rectangle 21"/>
            <p:cNvSpPr>
              <a:spLocks noChangeArrowheads="1"/>
            </p:cNvSpPr>
            <p:nvPr/>
          </p:nvSpPr>
          <p:spPr bwMode="auto">
            <a:xfrm rot="-5400000">
              <a:off x="895" y="3114"/>
              <a:ext cx="383" cy="114"/>
            </a:xfrm>
            <a:prstGeom prst="rect">
              <a:avLst/>
            </a:prstGeom>
            <a:grpFill/>
            <a:ln w="9525">
              <a:noFill/>
              <a:miter lim="800000"/>
              <a:headEnd/>
              <a:tailEnd/>
            </a:ln>
          </p:spPr>
          <p:txBody>
            <a:bodyPr wrap="none" lIns="0" tIns="0" rIns="0" bIns="0">
              <a:spAutoFit/>
            </a:bodyPr>
            <a:lstStyle/>
            <a:p>
              <a:pPr algn="l">
                <a:defRPr/>
              </a:pPr>
              <a:r>
                <a:rPr lang="el-GR" sz="1400">
                  <a:solidFill>
                    <a:schemeClr val="bg1"/>
                  </a:solidFill>
                </a:rPr>
                <a:t>L</a:t>
              </a:r>
              <a:r>
                <a:rPr lang="en-US" sz="1400">
                  <a:solidFill>
                    <a:schemeClr val="bg1"/>
                  </a:solidFill>
                </a:rPr>
                <a:t>g b</a:t>
              </a:r>
              <a:r>
                <a:rPr lang="el-GR" sz="1400">
                  <a:solidFill>
                    <a:schemeClr val="bg1"/>
                  </a:solidFill>
                </a:rPr>
                <a:t>ALP</a:t>
              </a:r>
              <a:endParaRPr lang="el-GR">
                <a:solidFill>
                  <a:schemeClr val="bg1"/>
                </a:solidFill>
              </a:endParaRPr>
            </a:p>
          </p:txBody>
        </p:sp>
        <p:sp>
          <p:nvSpPr>
            <p:cNvPr id="23575" name="Rectangle 22"/>
            <p:cNvSpPr>
              <a:spLocks noChangeArrowheads="1"/>
            </p:cNvSpPr>
            <p:nvPr/>
          </p:nvSpPr>
          <p:spPr bwMode="auto">
            <a:xfrm>
              <a:off x="1256" y="1054"/>
              <a:ext cx="104" cy="94"/>
            </a:xfrm>
            <a:prstGeom prst="rect">
              <a:avLst/>
            </a:prstGeom>
            <a:grpFill/>
            <a:ln w="9525">
              <a:noFill/>
              <a:miter lim="800000"/>
              <a:headEnd/>
              <a:tailEnd/>
            </a:ln>
          </p:spPr>
          <p:txBody>
            <a:bodyPr wrap="none" lIns="0" tIns="0" rIns="0" bIns="0">
              <a:spAutoFit/>
            </a:bodyPr>
            <a:lstStyle/>
            <a:p>
              <a:pPr algn="l">
                <a:defRPr/>
              </a:pPr>
              <a:r>
                <a:rPr lang="el-GR" sz="1100">
                  <a:solidFill>
                    <a:schemeClr val="bg1"/>
                  </a:solidFill>
                </a:rPr>
                <a:t>2.5</a:t>
              </a:r>
              <a:endParaRPr lang="el-GR">
                <a:solidFill>
                  <a:schemeClr val="bg1"/>
                </a:solidFill>
              </a:endParaRPr>
            </a:p>
          </p:txBody>
        </p:sp>
        <p:sp>
          <p:nvSpPr>
            <p:cNvPr id="23576" name="Rectangle 23"/>
            <p:cNvSpPr>
              <a:spLocks noChangeArrowheads="1"/>
            </p:cNvSpPr>
            <p:nvPr/>
          </p:nvSpPr>
          <p:spPr bwMode="auto">
            <a:xfrm>
              <a:off x="1256" y="1501"/>
              <a:ext cx="104" cy="95"/>
            </a:xfrm>
            <a:prstGeom prst="rect">
              <a:avLst/>
            </a:prstGeom>
            <a:grpFill/>
            <a:ln w="9525">
              <a:noFill/>
              <a:miter lim="800000"/>
              <a:headEnd/>
              <a:tailEnd/>
            </a:ln>
          </p:spPr>
          <p:txBody>
            <a:bodyPr wrap="none" lIns="0" tIns="0" rIns="0" bIns="0">
              <a:spAutoFit/>
            </a:bodyPr>
            <a:lstStyle/>
            <a:p>
              <a:pPr algn="l">
                <a:defRPr/>
              </a:pPr>
              <a:r>
                <a:rPr lang="el-GR" sz="1100">
                  <a:solidFill>
                    <a:schemeClr val="bg1"/>
                  </a:solidFill>
                </a:rPr>
                <a:t>2.0</a:t>
              </a:r>
              <a:endParaRPr lang="el-GR">
                <a:solidFill>
                  <a:schemeClr val="bg1"/>
                </a:solidFill>
              </a:endParaRPr>
            </a:p>
          </p:txBody>
        </p:sp>
        <p:sp>
          <p:nvSpPr>
            <p:cNvPr id="23577" name="Rectangle 24"/>
            <p:cNvSpPr>
              <a:spLocks noChangeArrowheads="1"/>
            </p:cNvSpPr>
            <p:nvPr/>
          </p:nvSpPr>
          <p:spPr bwMode="auto">
            <a:xfrm>
              <a:off x="1256" y="1947"/>
              <a:ext cx="104" cy="95"/>
            </a:xfrm>
            <a:prstGeom prst="rect">
              <a:avLst/>
            </a:prstGeom>
            <a:grpFill/>
            <a:ln w="9525">
              <a:noFill/>
              <a:miter lim="800000"/>
              <a:headEnd/>
              <a:tailEnd/>
            </a:ln>
          </p:spPr>
          <p:txBody>
            <a:bodyPr wrap="none" lIns="0" tIns="0" rIns="0" bIns="0">
              <a:spAutoFit/>
            </a:bodyPr>
            <a:lstStyle/>
            <a:p>
              <a:pPr algn="l">
                <a:defRPr/>
              </a:pPr>
              <a:r>
                <a:rPr lang="el-GR" sz="1100">
                  <a:solidFill>
                    <a:schemeClr val="bg1"/>
                  </a:solidFill>
                </a:rPr>
                <a:t>1.5</a:t>
              </a:r>
              <a:endParaRPr lang="el-GR">
                <a:solidFill>
                  <a:schemeClr val="bg1"/>
                </a:solidFill>
              </a:endParaRPr>
            </a:p>
          </p:txBody>
        </p:sp>
        <p:sp>
          <p:nvSpPr>
            <p:cNvPr id="23578" name="Rectangle 25"/>
            <p:cNvSpPr>
              <a:spLocks noChangeArrowheads="1"/>
            </p:cNvSpPr>
            <p:nvPr/>
          </p:nvSpPr>
          <p:spPr bwMode="auto">
            <a:xfrm>
              <a:off x="1256" y="2400"/>
              <a:ext cx="104" cy="94"/>
            </a:xfrm>
            <a:prstGeom prst="rect">
              <a:avLst/>
            </a:prstGeom>
            <a:grpFill/>
            <a:ln w="9525">
              <a:noFill/>
              <a:miter lim="800000"/>
              <a:headEnd/>
              <a:tailEnd/>
            </a:ln>
          </p:spPr>
          <p:txBody>
            <a:bodyPr wrap="none" lIns="0" tIns="0" rIns="0" bIns="0">
              <a:spAutoFit/>
            </a:bodyPr>
            <a:lstStyle/>
            <a:p>
              <a:pPr algn="l">
                <a:defRPr/>
              </a:pPr>
              <a:r>
                <a:rPr lang="el-GR" sz="1100">
                  <a:solidFill>
                    <a:schemeClr val="bg1"/>
                  </a:solidFill>
                </a:rPr>
                <a:t>1.0</a:t>
              </a:r>
              <a:endParaRPr lang="el-GR">
                <a:solidFill>
                  <a:schemeClr val="bg1"/>
                </a:solidFill>
              </a:endParaRPr>
            </a:p>
          </p:txBody>
        </p:sp>
        <p:sp>
          <p:nvSpPr>
            <p:cNvPr id="23579" name="Rectangle 26"/>
            <p:cNvSpPr>
              <a:spLocks noChangeArrowheads="1"/>
            </p:cNvSpPr>
            <p:nvPr/>
          </p:nvSpPr>
          <p:spPr bwMode="auto">
            <a:xfrm>
              <a:off x="1309" y="2847"/>
              <a:ext cx="62" cy="95"/>
            </a:xfrm>
            <a:prstGeom prst="rect">
              <a:avLst/>
            </a:prstGeom>
            <a:grpFill/>
            <a:ln w="9525">
              <a:noFill/>
              <a:miter lim="800000"/>
              <a:headEnd/>
              <a:tailEnd/>
            </a:ln>
          </p:spPr>
          <p:txBody>
            <a:bodyPr wrap="none" lIns="0" tIns="0" rIns="0" bIns="0">
              <a:spAutoFit/>
            </a:bodyPr>
            <a:lstStyle/>
            <a:p>
              <a:pPr algn="l">
                <a:defRPr/>
              </a:pPr>
              <a:r>
                <a:rPr lang="el-GR" sz="1100">
                  <a:solidFill>
                    <a:schemeClr val="bg1"/>
                  </a:solidFill>
                </a:rPr>
                <a:t>.5</a:t>
              </a:r>
              <a:endParaRPr lang="el-GR">
                <a:solidFill>
                  <a:schemeClr val="bg1"/>
                </a:solidFill>
              </a:endParaRPr>
            </a:p>
          </p:txBody>
        </p:sp>
        <p:sp>
          <p:nvSpPr>
            <p:cNvPr id="23580" name="Rectangle 27"/>
            <p:cNvSpPr>
              <a:spLocks noChangeArrowheads="1"/>
            </p:cNvSpPr>
            <p:nvPr/>
          </p:nvSpPr>
          <p:spPr bwMode="auto">
            <a:xfrm>
              <a:off x="1256" y="3253"/>
              <a:ext cx="104" cy="95"/>
            </a:xfrm>
            <a:prstGeom prst="rect">
              <a:avLst/>
            </a:prstGeom>
            <a:grpFill/>
            <a:ln w="9525">
              <a:noFill/>
              <a:miter lim="800000"/>
              <a:headEnd/>
              <a:tailEnd/>
            </a:ln>
          </p:spPr>
          <p:txBody>
            <a:bodyPr wrap="none" lIns="0" tIns="0" rIns="0" bIns="0">
              <a:spAutoFit/>
            </a:bodyPr>
            <a:lstStyle/>
            <a:p>
              <a:pPr algn="l">
                <a:defRPr/>
              </a:pPr>
              <a:r>
                <a:rPr lang="el-GR" sz="1100">
                  <a:solidFill>
                    <a:schemeClr val="bg1"/>
                  </a:solidFill>
                </a:rPr>
                <a:t>0.0</a:t>
              </a:r>
              <a:endParaRPr lang="el-GR">
                <a:solidFill>
                  <a:schemeClr val="bg1"/>
                </a:solidFill>
              </a:endParaRPr>
            </a:p>
          </p:txBody>
        </p:sp>
        <p:sp>
          <p:nvSpPr>
            <p:cNvPr id="23581" name="Line 28"/>
            <p:cNvSpPr>
              <a:spLocks noChangeShapeType="1"/>
            </p:cNvSpPr>
            <p:nvPr/>
          </p:nvSpPr>
          <p:spPr bwMode="auto">
            <a:xfrm>
              <a:off x="1423" y="1109"/>
              <a:ext cx="27" cy="1"/>
            </a:xfrm>
            <a:prstGeom prst="line">
              <a:avLst/>
            </a:prstGeom>
            <a:grpFill/>
            <a:ln w="14288">
              <a:solidFill>
                <a:schemeClr val="bg1"/>
              </a:solidFill>
              <a:round/>
              <a:headEnd/>
              <a:tailEnd/>
            </a:ln>
          </p:spPr>
          <p:txBody>
            <a:bodyPr/>
            <a:lstStyle/>
            <a:p>
              <a:pPr>
                <a:defRPr/>
              </a:pPr>
              <a:endParaRPr lang="el-GR"/>
            </a:p>
          </p:txBody>
        </p:sp>
        <p:sp>
          <p:nvSpPr>
            <p:cNvPr id="23582" name="Line 29"/>
            <p:cNvSpPr>
              <a:spLocks noChangeShapeType="1"/>
            </p:cNvSpPr>
            <p:nvPr/>
          </p:nvSpPr>
          <p:spPr bwMode="auto">
            <a:xfrm>
              <a:off x="1423" y="1555"/>
              <a:ext cx="27" cy="1"/>
            </a:xfrm>
            <a:prstGeom prst="line">
              <a:avLst/>
            </a:prstGeom>
            <a:grpFill/>
            <a:ln w="14288">
              <a:solidFill>
                <a:schemeClr val="bg1"/>
              </a:solidFill>
              <a:round/>
              <a:headEnd/>
              <a:tailEnd/>
            </a:ln>
          </p:spPr>
          <p:txBody>
            <a:bodyPr/>
            <a:lstStyle/>
            <a:p>
              <a:pPr>
                <a:defRPr/>
              </a:pPr>
              <a:endParaRPr lang="el-GR"/>
            </a:p>
          </p:txBody>
        </p:sp>
        <p:sp>
          <p:nvSpPr>
            <p:cNvPr id="23583" name="Line 30"/>
            <p:cNvSpPr>
              <a:spLocks noChangeShapeType="1"/>
            </p:cNvSpPr>
            <p:nvPr/>
          </p:nvSpPr>
          <p:spPr bwMode="auto">
            <a:xfrm>
              <a:off x="1423" y="2009"/>
              <a:ext cx="27" cy="1"/>
            </a:xfrm>
            <a:prstGeom prst="line">
              <a:avLst/>
            </a:prstGeom>
            <a:grpFill/>
            <a:ln w="14288">
              <a:solidFill>
                <a:schemeClr val="bg1"/>
              </a:solidFill>
              <a:round/>
              <a:headEnd/>
              <a:tailEnd/>
            </a:ln>
          </p:spPr>
          <p:txBody>
            <a:bodyPr/>
            <a:lstStyle/>
            <a:p>
              <a:pPr>
                <a:defRPr/>
              </a:pPr>
              <a:endParaRPr lang="el-GR"/>
            </a:p>
          </p:txBody>
        </p:sp>
        <p:sp>
          <p:nvSpPr>
            <p:cNvPr id="23584" name="Line 31"/>
            <p:cNvSpPr>
              <a:spLocks noChangeShapeType="1"/>
            </p:cNvSpPr>
            <p:nvPr/>
          </p:nvSpPr>
          <p:spPr bwMode="auto">
            <a:xfrm>
              <a:off x="1423" y="2455"/>
              <a:ext cx="27" cy="1"/>
            </a:xfrm>
            <a:prstGeom prst="line">
              <a:avLst/>
            </a:prstGeom>
            <a:grpFill/>
            <a:ln w="14288">
              <a:solidFill>
                <a:schemeClr val="bg1"/>
              </a:solidFill>
              <a:round/>
              <a:headEnd/>
              <a:tailEnd/>
            </a:ln>
          </p:spPr>
          <p:txBody>
            <a:bodyPr/>
            <a:lstStyle/>
            <a:p>
              <a:pPr>
                <a:defRPr/>
              </a:pPr>
              <a:endParaRPr lang="el-GR"/>
            </a:p>
          </p:txBody>
        </p:sp>
        <p:sp>
          <p:nvSpPr>
            <p:cNvPr id="23585" name="Line 32"/>
            <p:cNvSpPr>
              <a:spLocks noChangeShapeType="1"/>
            </p:cNvSpPr>
            <p:nvPr/>
          </p:nvSpPr>
          <p:spPr bwMode="auto">
            <a:xfrm>
              <a:off x="1423" y="2909"/>
              <a:ext cx="27" cy="1"/>
            </a:xfrm>
            <a:prstGeom prst="line">
              <a:avLst/>
            </a:prstGeom>
            <a:grpFill/>
            <a:ln w="14288">
              <a:solidFill>
                <a:schemeClr val="bg1"/>
              </a:solidFill>
              <a:round/>
              <a:headEnd/>
              <a:tailEnd/>
            </a:ln>
          </p:spPr>
          <p:txBody>
            <a:bodyPr/>
            <a:lstStyle/>
            <a:p>
              <a:pPr>
                <a:defRPr/>
              </a:pPr>
              <a:endParaRPr lang="el-GR"/>
            </a:p>
          </p:txBody>
        </p:sp>
        <p:sp>
          <p:nvSpPr>
            <p:cNvPr id="23586" name="Line 33"/>
            <p:cNvSpPr>
              <a:spLocks noChangeShapeType="1"/>
            </p:cNvSpPr>
            <p:nvPr/>
          </p:nvSpPr>
          <p:spPr bwMode="auto">
            <a:xfrm>
              <a:off x="1423" y="3355"/>
              <a:ext cx="27" cy="1"/>
            </a:xfrm>
            <a:prstGeom prst="line">
              <a:avLst/>
            </a:prstGeom>
            <a:grpFill/>
            <a:ln w="14288">
              <a:solidFill>
                <a:schemeClr val="bg1"/>
              </a:solidFill>
              <a:round/>
              <a:headEnd/>
              <a:tailEnd/>
            </a:ln>
          </p:spPr>
          <p:txBody>
            <a:bodyPr/>
            <a:lstStyle/>
            <a:p>
              <a:pPr>
                <a:defRPr/>
              </a:pPr>
              <a:endParaRPr lang="el-GR"/>
            </a:p>
          </p:txBody>
        </p:sp>
        <p:sp>
          <p:nvSpPr>
            <p:cNvPr id="23587" name="Line 34"/>
            <p:cNvSpPr>
              <a:spLocks noChangeShapeType="1"/>
            </p:cNvSpPr>
            <p:nvPr/>
          </p:nvSpPr>
          <p:spPr bwMode="auto">
            <a:xfrm>
              <a:off x="4248" y="3355"/>
              <a:ext cx="1" cy="23"/>
            </a:xfrm>
            <a:prstGeom prst="line">
              <a:avLst/>
            </a:prstGeom>
            <a:grpFill/>
            <a:ln w="14288">
              <a:solidFill>
                <a:schemeClr val="bg1"/>
              </a:solidFill>
              <a:round/>
              <a:headEnd/>
              <a:tailEnd/>
            </a:ln>
          </p:spPr>
          <p:txBody>
            <a:bodyPr/>
            <a:lstStyle/>
            <a:p>
              <a:pPr>
                <a:defRPr/>
              </a:pPr>
              <a:endParaRPr lang="el-GR"/>
            </a:p>
          </p:txBody>
        </p:sp>
        <p:sp>
          <p:nvSpPr>
            <p:cNvPr id="23588" name="Line 35"/>
            <p:cNvSpPr>
              <a:spLocks noChangeShapeType="1"/>
            </p:cNvSpPr>
            <p:nvPr/>
          </p:nvSpPr>
          <p:spPr bwMode="auto">
            <a:xfrm>
              <a:off x="3518" y="3355"/>
              <a:ext cx="1" cy="23"/>
            </a:xfrm>
            <a:prstGeom prst="line">
              <a:avLst/>
            </a:prstGeom>
            <a:grpFill/>
            <a:ln w="14288">
              <a:solidFill>
                <a:schemeClr val="bg1"/>
              </a:solidFill>
              <a:round/>
              <a:headEnd/>
              <a:tailEnd/>
            </a:ln>
          </p:spPr>
          <p:txBody>
            <a:bodyPr/>
            <a:lstStyle/>
            <a:p>
              <a:pPr>
                <a:defRPr/>
              </a:pPr>
              <a:endParaRPr lang="el-GR"/>
            </a:p>
          </p:txBody>
        </p:sp>
        <p:sp>
          <p:nvSpPr>
            <p:cNvPr id="23589" name="Line 36"/>
            <p:cNvSpPr>
              <a:spLocks noChangeShapeType="1"/>
            </p:cNvSpPr>
            <p:nvPr/>
          </p:nvSpPr>
          <p:spPr bwMode="auto">
            <a:xfrm>
              <a:off x="2796" y="3355"/>
              <a:ext cx="1" cy="23"/>
            </a:xfrm>
            <a:prstGeom prst="line">
              <a:avLst/>
            </a:prstGeom>
            <a:grpFill/>
            <a:ln w="14288">
              <a:solidFill>
                <a:schemeClr val="bg1"/>
              </a:solidFill>
              <a:round/>
              <a:headEnd/>
              <a:tailEnd/>
            </a:ln>
          </p:spPr>
          <p:txBody>
            <a:bodyPr/>
            <a:lstStyle/>
            <a:p>
              <a:pPr>
                <a:defRPr/>
              </a:pPr>
              <a:endParaRPr lang="el-GR"/>
            </a:p>
          </p:txBody>
        </p:sp>
        <p:sp>
          <p:nvSpPr>
            <p:cNvPr id="23590" name="Line 37"/>
            <p:cNvSpPr>
              <a:spLocks noChangeShapeType="1"/>
            </p:cNvSpPr>
            <p:nvPr/>
          </p:nvSpPr>
          <p:spPr bwMode="auto">
            <a:xfrm>
              <a:off x="2066" y="3355"/>
              <a:ext cx="1" cy="23"/>
            </a:xfrm>
            <a:prstGeom prst="line">
              <a:avLst/>
            </a:prstGeom>
            <a:grpFill/>
            <a:ln w="14288">
              <a:solidFill>
                <a:schemeClr val="bg1"/>
              </a:solidFill>
              <a:round/>
              <a:headEnd/>
              <a:tailEnd/>
            </a:ln>
          </p:spPr>
          <p:txBody>
            <a:bodyPr/>
            <a:lstStyle/>
            <a:p>
              <a:pPr>
                <a:defRPr/>
              </a:pPr>
              <a:endParaRPr lang="el-GR"/>
            </a:p>
          </p:txBody>
        </p:sp>
        <p:sp>
          <p:nvSpPr>
            <p:cNvPr id="23591" name="Freeform 38"/>
            <p:cNvSpPr>
              <a:spLocks/>
            </p:cNvSpPr>
            <p:nvPr/>
          </p:nvSpPr>
          <p:spPr bwMode="auto">
            <a:xfrm>
              <a:off x="1450" y="1109"/>
              <a:ext cx="3414" cy="2246"/>
            </a:xfrm>
            <a:custGeom>
              <a:avLst/>
              <a:gdLst>
                <a:gd name="T0" fmla="*/ 3414 w 3414"/>
                <a:gd name="T1" fmla="*/ 2246 h 2246"/>
                <a:gd name="T2" fmla="*/ 0 w 3414"/>
                <a:gd name="T3" fmla="*/ 0 h 2246"/>
                <a:gd name="T4" fmla="*/ 0 w 3414"/>
                <a:gd name="T5" fmla="*/ 2246 h 2246"/>
                <a:gd name="T6" fmla="*/ 3414 w 3414"/>
                <a:gd name="T7" fmla="*/ 2246 h 2246"/>
                <a:gd name="T8" fmla="*/ 0 60000 65536"/>
                <a:gd name="T9" fmla="*/ 0 60000 65536"/>
                <a:gd name="T10" fmla="*/ 0 60000 65536"/>
                <a:gd name="T11" fmla="*/ 0 60000 65536"/>
                <a:gd name="T12" fmla="*/ 0 w 3414"/>
                <a:gd name="T13" fmla="*/ 0 h 2246"/>
                <a:gd name="T14" fmla="*/ 3414 w 3414"/>
                <a:gd name="T15" fmla="*/ 2246 h 2246"/>
              </a:gdLst>
              <a:ahLst/>
              <a:cxnLst>
                <a:cxn ang="T8">
                  <a:pos x="T0" y="T1"/>
                </a:cxn>
                <a:cxn ang="T9">
                  <a:pos x="T2" y="T3"/>
                </a:cxn>
                <a:cxn ang="T10">
                  <a:pos x="T4" y="T5"/>
                </a:cxn>
                <a:cxn ang="T11">
                  <a:pos x="T6" y="T7"/>
                </a:cxn>
              </a:cxnLst>
              <a:rect l="T12" t="T13" r="T14" b="T15"/>
              <a:pathLst>
                <a:path w="3414" h="2246">
                  <a:moveTo>
                    <a:pt x="3414" y="2246"/>
                  </a:moveTo>
                  <a:lnTo>
                    <a:pt x="0" y="0"/>
                  </a:lnTo>
                  <a:lnTo>
                    <a:pt x="0" y="2246"/>
                  </a:lnTo>
                  <a:lnTo>
                    <a:pt x="3414" y="2246"/>
                  </a:lnTo>
                  <a:close/>
                </a:path>
              </a:pathLst>
            </a:custGeom>
            <a:grpFill/>
            <a:ln w="9525">
              <a:noFill/>
              <a:round/>
              <a:headEnd/>
              <a:tailEnd/>
            </a:ln>
          </p:spPr>
          <p:txBody>
            <a:bodyPr/>
            <a:lstStyle/>
            <a:p>
              <a:pPr>
                <a:defRPr/>
              </a:pPr>
              <a:endParaRPr lang="nl-NL"/>
            </a:p>
          </p:txBody>
        </p:sp>
        <p:sp>
          <p:nvSpPr>
            <p:cNvPr id="23592" name="Freeform 39"/>
            <p:cNvSpPr>
              <a:spLocks/>
            </p:cNvSpPr>
            <p:nvPr/>
          </p:nvSpPr>
          <p:spPr bwMode="auto">
            <a:xfrm>
              <a:off x="1450" y="1109"/>
              <a:ext cx="3414" cy="2246"/>
            </a:xfrm>
            <a:custGeom>
              <a:avLst/>
              <a:gdLst>
                <a:gd name="T0" fmla="*/ 0 w 3414"/>
                <a:gd name="T1" fmla="*/ 0 h 2246"/>
                <a:gd name="T2" fmla="*/ 3414 w 3414"/>
                <a:gd name="T3" fmla="*/ 0 h 2246"/>
                <a:gd name="T4" fmla="*/ 3414 w 3414"/>
                <a:gd name="T5" fmla="*/ 2246 h 2246"/>
                <a:gd name="T6" fmla="*/ 0 w 3414"/>
                <a:gd name="T7" fmla="*/ 0 h 2246"/>
                <a:gd name="T8" fmla="*/ 0 60000 65536"/>
                <a:gd name="T9" fmla="*/ 0 60000 65536"/>
                <a:gd name="T10" fmla="*/ 0 60000 65536"/>
                <a:gd name="T11" fmla="*/ 0 60000 65536"/>
                <a:gd name="T12" fmla="*/ 0 w 3414"/>
                <a:gd name="T13" fmla="*/ 0 h 2246"/>
                <a:gd name="T14" fmla="*/ 3414 w 3414"/>
                <a:gd name="T15" fmla="*/ 2246 h 2246"/>
              </a:gdLst>
              <a:ahLst/>
              <a:cxnLst>
                <a:cxn ang="T8">
                  <a:pos x="T0" y="T1"/>
                </a:cxn>
                <a:cxn ang="T9">
                  <a:pos x="T2" y="T3"/>
                </a:cxn>
                <a:cxn ang="T10">
                  <a:pos x="T4" y="T5"/>
                </a:cxn>
                <a:cxn ang="T11">
                  <a:pos x="T6" y="T7"/>
                </a:cxn>
              </a:cxnLst>
              <a:rect l="T12" t="T13" r="T14" b="T15"/>
              <a:pathLst>
                <a:path w="3414" h="2246">
                  <a:moveTo>
                    <a:pt x="0" y="0"/>
                  </a:moveTo>
                  <a:lnTo>
                    <a:pt x="3414" y="0"/>
                  </a:lnTo>
                  <a:lnTo>
                    <a:pt x="3414" y="2246"/>
                  </a:lnTo>
                  <a:lnTo>
                    <a:pt x="0" y="0"/>
                  </a:lnTo>
                  <a:close/>
                </a:path>
              </a:pathLst>
            </a:custGeom>
            <a:grpFill/>
            <a:ln w="9525">
              <a:noFill/>
              <a:round/>
              <a:headEnd/>
              <a:tailEnd/>
            </a:ln>
          </p:spPr>
          <p:txBody>
            <a:bodyPr/>
            <a:lstStyle/>
            <a:p>
              <a:pPr>
                <a:defRPr/>
              </a:pPr>
              <a:endParaRPr lang="nl-NL"/>
            </a:p>
          </p:txBody>
        </p:sp>
        <p:sp>
          <p:nvSpPr>
            <p:cNvPr id="23593" name="Rectangle 40"/>
            <p:cNvSpPr>
              <a:spLocks noChangeArrowheads="1"/>
            </p:cNvSpPr>
            <p:nvPr/>
          </p:nvSpPr>
          <p:spPr bwMode="auto">
            <a:xfrm>
              <a:off x="1450" y="1109"/>
              <a:ext cx="3414" cy="2246"/>
            </a:xfrm>
            <a:prstGeom prst="rect">
              <a:avLst/>
            </a:prstGeom>
            <a:grpFill/>
            <a:ln w="14288">
              <a:solidFill>
                <a:schemeClr val="bg1"/>
              </a:solidFill>
              <a:miter lim="800000"/>
              <a:headEnd/>
              <a:tailEnd/>
            </a:ln>
          </p:spPr>
          <p:txBody>
            <a:bodyPr/>
            <a:lstStyle/>
            <a:p>
              <a:pPr>
                <a:defRPr/>
              </a:pPr>
              <a:endParaRPr lang="nl-NL"/>
            </a:p>
          </p:txBody>
        </p:sp>
        <p:sp>
          <p:nvSpPr>
            <p:cNvPr id="23594" name="Line 41"/>
            <p:cNvSpPr>
              <a:spLocks noChangeShapeType="1"/>
            </p:cNvSpPr>
            <p:nvPr/>
          </p:nvSpPr>
          <p:spPr bwMode="auto">
            <a:xfrm flipH="1">
              <a:off x="4046" y="2666"/>
              <a:ext cx="396" cy="1"/>
            </a:xfrm>
            <a:prstGeom prst="line">
              <a:avLst/>
            </a:prstGeom>
            <a:grpFill/>
            <a:ln w="14288">
              <a:solidFill>
                <a:srgbClr val="FFFF66"/>
              </a:solidFill>
              <a:round/>
              <a:headEnd/>
              <a:tailEnd/>
            </a:ln>
          </p:spPr>
          <p:txBody>
            <a:bodyPr/>
            <a:lstStyle/>
            <a:p>
              <a:pPr>
                <a:defRPr/>
              </a:pPr>
              <a:endParaRPr lang="el-GR"/>
            </a:p>
          </p:txBody>
        </p:sp>
        <p:sp>
          <p:nvSpPr>
            <p:cNvPr id="23595" name="Line 42"/>
            <p:cNvSpPr>
              <a:spLocks noChangeShapeType="1"/>
            </p:cNvSpPr>
            <p:nvPr/>
          </p:nvSpPr>
          <p:spPr bwMode="auto">
            <a:xfrm>
              <a:off x="4248" y="2400"/>
              <a:ext cx="1" cy="266"/>
            </a:xfrm>
            <a:prstGeom prst="line">
              <a:avLst/>
            </a:prstGeom>
            <a:grpFill/>
            <a:ln w="14288">
              <a:solidFill>
                <a:srgbClr val="FFFF66"/>
              </a:solidFill>
              <a:round/>
              <a:headEnd/>
              <a:tailEnd/>
            </a:ln>
          </p:spPr>
          <p:txBody>
            <a:bodyPr/>
            <a:lstStyle/>
            <a:p>
              <a:pPr>
                <a:defRPr/>
              </a:pPr>
              <a:endParaRPr lang="el-GR"/>
            </a:p>
          </p:txBody>
        </p:sp>
        <p:sp>
          <p:nvSpPr>
            <p:cNvPr id="23596" name="Line 43"/>
            <p:cNvSpPr>
              <a:spLocks noChangeShapeType="1"/>
            </p:cNvSpPr>
            <p:nvPr/>
          </p:nvSpPr>
          <p:spPr bwMode="auto">
            <a:xfrm flipH="1">
              <a:off x="4046" y="1923"/>
              <a:ext cx="396" cy="1"/>
            </a:xfrm>
            <a:prstGeom prst="line">
              <a:avLst/>
            </a:prstGeom>
            <a:grpFill/>
            <a:ln w="14288">
              <a:solidFill>
                <a:srgbClr val="FFFF66"/>
              </a:solidFill>
              <a:round/>
              <a:headEnd/>
              <a:tailEnd/>
            </a:ln>
          </p:spPr>
          <p:txBody>
            <a:bodyPr/>
            <a:lstStyle/>
            <a:p>
              <a:pPr>
                <a:defRPr/>
              </a:pPr>
              <a:endParaRPr lang="el-GR"/>
            </a:p>
          </p:txBody>
        </p:sp>
        <p:sp>
          <p:nvSpPr>
            <p:cNvPr id="23597" name="Line 44"/>
            <p:cNvSpPr>
              <a:spLocks noChangeShapeType="1"/>
            </p:cNvSpPr>
            <p:nvPr/>
          </p:nvSpPr>
          <p:spPr bwMode="auto">
            <a:xfrm flipV="1">
              <a:off x="4248" y="1923"/>
              <a:ext cx="1" cy="226"/>
            </a:xfrm>
            <a:prstGeom prst="line">
              <a:avLst/>
            </a:prstGeom>
            <a:grpFill/>
            <a:ln w="14288">
              <a:solidFill>
                <a:srgbClr val="FFFF66"/>
              </a:solidFill>
              <a:round/>
              <a:headEnd/>
              <a:tailEnd/>
            </a:ln>
          </p:spPr>
          <p:txBody>
            <a:bodyPr/>
            <a:lstStyle/>
            <a:p>
              <a:pPr>
                <a:defRPr/>
              </a:pPr>
              <a:endParaRPr lang="el-GR"/>
            </a:p>
          </p:txBody>
        </p:sp>
        <p:sp>
          <p:nvSpPr>
            <p:cNvPr id="23598" name="Line 45"/>
            <p:cNvSpPr>
              <a:spLocks noChangeShapeType="1"/>
            </p:cNvSpPr>
            <p:nvPr/>
          </p:nvSpPr>
          <p:spPr bwMode="auto">
            <a:xfrm flipH="1">
              <a:off x="3324" y="2596"/>
              <a:ext cx="387" cy="1"/>
            </a:xfrm>
            <a:prstGeom prst="line">
              <a:avLst/>
            </a:prstGeom>
            <a:grpFill/>
            <a:ln w="14288">
              <a:solidFill>
                <a:srgbClr val="FFFF66"/>
              </a:solidFill>
              <a:round/>
              <a:headEnd/>
              <a:tailEnd/>
            </a:ln>
          </p:spPr>
          <p:txBody>
            <a:bodyPr/>
            <a:lstStyle/>
            <a:p>
              <a:pPr>
                <a:defRPr/>
              </a:pPr>
              <a:endParaRPr lang="el-GR"/>
            </a:p>
          </p:txBody>
        </p:sp>
        <p:sp>
          <p:nvSpPr>
            <p:cNvPr id="23599" name="Line 46"/>
            <p:cNvSpPr>
              <a:spLocks noChangeShapeType="1"/>
            </p:cNvSpPr>
            <p:nvPr/>
          </p:nvSpPr>
          <p:spPr bwMode="auto">
            <a:xfrm>
              <a:off x="3518" y="2376"/>
              <a:ext cx="1" cy="220"/>
            </a:xfrm>
            <a:prstGeom prst="line">
              <a:avLst/>
            </a:prstGeom>
            <a:grpFill/>
            <a:ln w="14288">
              <a:solidFill>
                <a:srgbClr val="FFFF66"/>
              </a:solidFill>
              <a:round/>
              <a:headEnd/>
              <a:tailEnd/>
            </a:ln>
          </p:spPr>
          <p:txBody>
            <a:bodyPr/>
            <a:lstStyle/>
            <a:p>
              <a:pPr>
                <a:defRPr/>
              </a:pPr>
              <a:endParaRPr lang="el-GR"/>
            </a:p>
          </p:txBody>
        </p:sp>
        <p:sp>
          <p:nvSpPr>
            <p:cNvPr id="23600" name="Line 47"/>
            <p:cNvSpPr>
              <a:spLocks noChangeShapeType="1"/>
            </p:cNvSpPr>
            <p:nvPr/>
          </p:nvSpPr>
          <p:spPr bwMode="auto">
            <a:xfrm flipH="1">
              <a:off x="3324" y="2016"/>
              <a:ext cx="387" cy="1"/>
            </a:xfrm>
            <a:prstGeom prst="line">
              <a:avLst/>
            </a:prstGeom>
            <a:grpFill/>
            <a:ln w="14288">
              <a:solidFill>
                <a:srgbClr val="FFFF66"/>
              </a:solidFill>
              <a:round/>
              <a:headEnd/>
              <a:tailEnd/>
            </a:ln>
          </p:spPr>
          <p:txBody>
            <a:bodyPr/>
            <a:lstStyle/>
            <a:p>
              <a:pPr>
                <a:defRPr/>
              </a:pPr>
              <a:endParaRPr lang="el-GR"/>
            </a:p>
          </p:txBody>
        </p:sp>
        <p:sp>
          <p:nvSpPr>
            <p:cNvPr id="23601" name="Line 48"/>
            <p:cNvSpPr>
              <a:spLocks noChangeShapeType="1"/>
            </p:cNvSpPr>
            <p:nvPr/>
          </p:nvSpPr>
          <p:spPr bwMode="auto">
            <a:xfrm flipV="1">
              <a:off x="3518" y="2016"/>
              <a:ext cx="1" cy="196"/>
            </a:xfrm>
            <a:prstGeom prst="line">
              <a:avLst/>
            </a:prstGeom>
            <a:grpFill/>
            <a:ln w="14288">
              <a:solidFill>
                <a:srgbClr val="FFFF66"/>
              </a:solidFill>
              <a:round/>
              <a:headEnd/>
              <a:tailEnd/>
            </a:ln>
          </p:spPr>
          <p:txBody>
            <a:bodyPr/>
            <a:lstStyle/>
            <a:p>
              <a:pPr>
                <a:defRPr/>
              </a:pPr>
              <a:endParaRPr lang="el-GR"/>
            </a:p>
          </p:txBody>
        </p:sp>
        <p:sp>
          <p:nvSpPr>
            <p:cNvPr id="23602" name="Line 49"/>
            <p:cNvSpPr>
              <a:spLocks noChangeShapeType="1"/>
            </p:cNvSpPr>
            <p:nvPr/>
          </p:nvSpPr>
          <p:spPr bwMode="auto">
            <a:xfrm flipH="1">
              <a:off x="2602" y="2259"/>
              <a:ext cx="388" cy="1"/>
            </a:xfrm>
            <a:prstGeom prst="line">
              <a:avLst/>
            </a:prstGeom>
            <a:grpFill/>
            <a:ln w="14288">
              <a:solidFill>
                <a:srgbClr val="FFFF66"/>
              </a:solidFill>
              <a:round/>
              <a:headEnd/>
              <a:tailEnd/>
            </a:ln>
          </p:spPr>
          <p:txBody>
            <a:bodyPr/>
            <a:lstStyle/>
            <a:p>
              <a:pPr>
                <a:defRPr/>
              </a:pPr>
              <a:endParaRPr lang="el-GR"/>
            </a:p>
          </p:txBody>
        </p:sp>
        <p:sp>
          <p:nvSpPr>
            <p:cNvPr id="23603" name="Line 50"/>
            <p:cNvSpPr>
              <a:spLocks noChangeShapeType="1"/>
            </p:cNvSpPr>
            <p:nvPr/>
          </p:nvSpPr>
          <p:spPr bwMode="auto">
            <a:xfrm>
              <a:off x="2796" y="2063"/>
              <a:ext cx="1" cy="196"/>
            </a:xfrm>
            <a:prstGeom prst="line">
              <a:avLst/>
            </a:prstGeom>
            <a:grpFill/>
            <a:ln w="14288">
              <a:solidFill>
                <a:srgbClr val="FFFF66"/>
              </a:solidFill>
              <a:round/>
              <a:headEnd/>
              <a:tailEnd/>
            </a:ln>
          </p:spPr>
          <p:txBody>
            <a:bodyPr/>
            <a:lstStyle/>
            <a:p>
              <a:pPr>
                <a:defRPr/>
              </a:pPr>
              <a:endParaRPr lang="el-GR"/>
            </a:p>
          </p:txBody>
        </p:sp>
        <p:sp>
          <p:nvSpPr>
            <p:cNvPr id="23604" name="Line 51"/>
            <p:cNvSpPr>
              <a:spLocks noChangeShapeType="1"/>
            </p:cNvSpPr>
            <p:nvPr/>
          </p:nvSpPr>
          <p:spPr bwMode="auto">
            <a:xfrm flipH="1">
              <a:off x="2602" y="1711"/>
              <a:ext cx="388" cy="1"/>
            </a:xfrm>
            <a:prstGeom prst="line">
              <a:avLst/>
            </a:prstGeom>
            <a:grpFill/>
            <a:ln w="14288">
              <a:solidFill>
                <a:srgbClr val="FFFF66"/>
              </a:solidFill>
              <a:round/>
              <a:headEnd/>
              <a:tailEnd/>
            </a:ln>
          </p:spPr>
          <p:txBody>
            <a:bodyPr/>
            <a:lstStyle/>
            <a:p>
              <a:pPr>
                <a:defRPr/>
              </a:pPr>
              <a:endParaRPr lang="el-GR"/>
            </a:p>
          </p:txBody>
        </p:sp>
        <p:sp>
          <p:nvSpPr>
            <p:cNvPr id="23605" name="Line 52"/>
            <p:cNvSpPr>
              <a:spLocks noChangeShapeType="1"/>
            </p:cNvSpPr>
            <p:nvPr/>
          </p:nvSpPr>
          <p:spPr bwMode="auto">
            <a:xfrm flipV="1">
              <a:off x="2796" y="1711"/>
              <a:ext cx="1" cy="204"/>
            </a:xfrm>
            <a:prstGeom prst="line">
              <a:avLst/>
            </a:prstGeom>
            <a:grpFill/>
            <a:ln w="14288">
              <a:solidFill>
                <a:srgbClr val="FFFF66"/>
              </a:solidFill>
              <a:round/>
              <a:headEnd/>
              <a:tailEnd/>
            </a:ln>
          </p:spPr>
          <p:txBody>
            <a:bodyPr/>
            <a:lstStyle/>
            <a:p>
              <a:pPr>
                <a:defRPr/>
              </a:pPr>
              <a:endParaRPr lang="el-GR"/>
            </a:p>
          </p:txBody>
        </p:sp>
        <p:sp>
          <p:nvSpPr>
            <p:cNvPr id="23606" name="Line 53"/>
            <p:cNvSpPr>
              <a:spLocks noChangeShapeType="1"/>
            </p:cNvSpPr>
            <p:nvPr/>
          </p:nvSpPr>
          <p:spPr bwMode="auto">
            <a:xfrm flipH="1">
              <a:off x="1872" y="2149"/>
              <a:ext cx="396" cy="1"/>
            </a:xfrm>
            <a:prstGeom prst="line">
              <a:avLst/>
            </a:prstGeom>
            <a:grpFill/>
            <a:ln w="14288">
              <a:solidFill>
                <a:srgbClr val="FFFF66"/>
              </a:solidFill>
              <a:round/>
              <a:headEnd/>
              <a:tailEnd/>
            </a:ln>
          </p:spPr>
          <p:txBody>
            <a:bodyPr/>
            <a:lstStyle/>
            <a:p>
              <a:pPr>
                <a:defRPr/>
              </a:pPr>
              <a:endParaRPr lang="el-GR"/>
            </a:p>
          </p:txBody>
        </p:sp>
        <p:sp>
          <p:nvSpPr>
            <p:cNvPr id="23607" name="Line 54"/>
            <p:cNvSpPr>
              <a:spLocks noChangeShapeType="1"/>
            </p:cNvSpPr>
            <p:nvPr/>
          </p:nvSpPr>
          <p:spPr bwMode="auto">
            <a:xfrm>
              <a:off x="2066" y="2024"/>
              <a:ext cx="1" cy="125"/>
            </a:xfrm>
            <a:prstGeom prst="line">
              <a:avLst/>
            </a:prstGeom>
            <a:grpFill/>
            <a:ln w="14288">
              <a:solidFill>
                <a:srgbClr val="FFFF66"/>
              </a:solidFill>
              <a:round/>
              <a:headEnd/>
              <a:tailEnd/>
            </a:ln>
          </p:spPr>
          <p:txBody>
            <a:bodyPr/>
            <a:lstStyle/>
            <a:p>
              <a:pPr>
                <a:defRPr/>
              </a:pPr>
              <a:endParaRPr lang="el-GR"/>
            </a:p>
          </p:txBody>
        </p:sp>
        <p:sp>
          <p:nvSpPr>
            <p:cNvPr id="23608" name="Line 55"/>
            <p:cNvSpPr>
              <a:spLocks noChangeShapeType="1"/>
            </p:cNvSpPr>
            <p:nvPr/>
          </p:nvSpPr>
          <p:spPr bwMode="auto">
            <a:xfrm flipH="1">
              <a:off x="1872" y="1899"/>
              <a:ext cx="396" cy="1"/>
            </a:xfrm>
            <a:prstGeom prst="line">
              <a:avLst/>
            </a:prstGeom>
            <a:grpFill/>
            <a:ln w="14351">
              <a:solidFill>
                <a:srgbClr val="FFFF66"/>
              </a:solidFill>
              <a:round/>
              <a:headEnd/>
              <a:tailEnd/>
            </a:ln>
          </p:spPr>
          <p:txBody>
            <a:bodyPr/>
            <a:lstStyle/>
            <a:p>
              <a:pPr>
                <a:defRPr/>
              </a:pPr>
              <a:endParaRPr lang="el-GR"/>
            </a:p>
          </p:txBody>
        </p:sp>
        <p:sp>
          <p:nvSpPr>
            <p:cNvPr id="23609" name="Line 56"/>
            <p:cNvSpPr>
              <a:spLocks noChangeShapeType="1"/>
            </p:cNvSpPr>
            <p:nvPr/>
          </p:nvSpPr>
          <p:spPr bwMode="auto">
            <a:xfrm flipV="1">
              <a:off x="2066" y="1899"/>
              <a:ext cx="1" cy="39"/>
            </a:xfrm>
            <a:prstGeom prst="line">
              <a:avLst/>
            </a:prstGeom>
            <a:grpFill/>
            <a:ln w="14288">
              <a:solidFill>
                <a:srgbClr val="FFFF66"/>
              </a:solidFill>
              <a:round/>
              <a:headEnd/>
              <a:tailEnd/>
            </a:ln>
          </p:spPr>
          <p:txBody>
            <a:bodyPr/>
            <a:lstStyle/>
            <a:p>
              <a:pPr>
                <a:defRPr/>
              </a:pPr>
              <a:endParaRPr lang="el-GR"/>
            </a:p>
          </p:txBody>
        </p:sp>
        <p:sp>
          <p:nvSpPr>
            <p:cNvPr id="23610" name="Freeform 57"/>
            <p:cNvSpPr>
              <a:spLocks/>
            </p:cNvSpPr>
            <p:nvPr/>
          </p:nvSpPr>
          <p:spPr bwMode="auto">
            <a:xfrm>
              <a:off x="3966" y="2149"/>
              <a:ext cx="555" cy="251"/>
            </a:xfrm>
            <a:custGeom>
              <a:avLst/>
              <a:gdLst>
                <a:gd name="T0" fmla="*/ 555 w 555"/>
                <a:gd name="T1" fmla="*/ 251 h 251"/>
                <a:gd name="T2" fmla="*/ 0 w 555"/>
                <a:gd name="T3" fmla="*/ 0 h 251"/>
                <a:gd name="T4" fmla="*/ 0 w 555"/>
                <a:gd name="T5" fmla="*/ 251 h 251"/>
                <a:gd name="T6" fmla="*/ 555 w 555"/>
                <a:gd name="T7" fmla="*/ 251 h 251"/>
                <a:gd name="T8" fmla="*/ 0 60000 65536"/>
                <a:gd name="T9" fmla="*/ 0 60000 65536"/>
                <a:gd name="T10" fmla="*/ 0 60000 65536"/>
                <a:gd name="T11" fmla="*/ 0 60000 65536"/>
                <a:gd name="T12" fmla="*/ 0 w 555"/>
                <a:gd name="T13" fmla="*/ 0 h 251"/>
                <a:gd name="T14" fmla="*/ 555 w 555"/>
                <a:gd name="T15" fmla="*/ 251 h 251"/>
              </a:gdLst>
              <a:ahLst/>
              <a:cxnLst>
                <a:cxn ang="T8">
                  <a:pos x="T0" y="T1"/>
                </a:cxn>
                <a:cxn ang="T9">
                  <a:pos x="T2" y="T3"/>
                </a:cxn>
                <a:cxn ang="T10">
                  <a:pos x="T4" y="T5"/>
                </a:cxn>
                <a:cxn ang="T11">
                  <a:pos x="T6" y="T7"/>
                </a:cxn>
              </a:cxnLst>
              <a:rect l="T12" t="T13" r="T14" b="T15"/>
              <a:pathLst>
                <a:path w="555" h="251">
                  <a:moveTo>
                    <a:pt x="555" y="251"/>
                  </a:moveTo>
                  <a:lnTo>
                    <a:pt x="0" y="0"/>
                  </a:lnTo>
                  <a:lnTo>
                    <a:pt x="0" y="251"/>
                  </a:lnTo>
                  <a:lnTo>
                    <a:pt x="555" y="251"/>
                  </a:lnTo>
                  <a:close/>
                </a:path>
              </a:pathLst>
            </a:custGeom>
            <a:grpFill/>
            <a:ln w="9525">
              <a:noFill/>
              <a:round/>
              <a:headEnd/>
              <a:tailEnd/>
            </a:ln>
          </p:spPr>
          <p:txBody>
            <a:bodyPr/>
            <a:lstStyle/>
            <a:p>
              <a:pPr>
                <a:defRPr/>
              </a:pPr>
              <a:endParaRPr lang="nl-NL"/>
            </a:p>
          </p:txBody>
        </p:sp>
        <p:sp>
          <p:nvSpPr>
            <p:cNvPr id="23611" name="Freeform 58"/>
            <p:cNvSpPr>
              <a:spLocks/>
            </p:cNvSpPr>
            <p:nvPr/>
          </p:nvSpPr>
          <p:spPr bwMode="auto">
            <a:xfrm>
              <a:off x="3966" y="2149"/>
              <a:ext cx="555" cy="251"/>
            </a:xfrm>
            <a:custGeom>
              <a:avLst/>
              <a:gdLst>
                <a:gd name="T0" fmla="*/ 0 w 555"/>
                <a:gd name="T1" fmla="*/ 0 h 251"/>
                <a:gd name="T2" fmla="*/ 555 w 555"/>
                <a:gd name="T3" fmla="*/ 0 h 251"/>
                <a:gd name="T4" fmla="*/ 555 w 555"/>
                <a:gd name="T5" fmla="*/ 251 h 251"/>
                <a:gd name="T6" fmla="*/ 0 w 555"/>
                <a:gd name="T7" fmla="*/ 0 h 251"/>
                <a:gd name="T8" fmla="*/ 0 60000 65536"/>
                <a:gd name="T9" fmla="*/ 0 60000 65536"/>
                <a:gd name="T10" fmla="*/ 0 60000 65536"/>
                <a:gd name="T11" fmla="*/ 0 60000 65536"/>
                <a:gd name="T12" fmla="*/ 0 w 555"/>
                <a:gd name="T13" fmla="*/ 0 h 251"/>
                <a:gd name="T14" fmla="*/ 555 w 555"/>
                <a:gd name="T15" fmla="*/ 251 h 251"/>
              </a:gdLst>
              <a:ahLst/>
              <a:cxnLst>
                <a:cxn ang="T8">
                  <a:pos x="T0" y="T1"/>
                </a:cxn>
                <a:cxn ang="T9">
                  <a:pos x="T2" y="T3"/>
                </a:cxn>
                <a:cxn ang="T10">
                  <a:pos x="T4" y="T5"/>
                </a:cxn>
                <a:cxn ang="T11">
                  <a:pos x="T6" y="T7"/>
                </a:cxn>
              </a:cxnLst>
              <a:rect l="T12" t="T13" r="T14" b="T15"/>
              <a:pathLst>
                <a:path w="555" h="251">
                  <a:moveTo>
                    <a:pt x="0" y="0"/>
                  </a:moveTo>
                  <a:lnTo>
                    <a:pt x="555" y="0"/>
                  </a:lnTo>
                  <a:lnTo>
                    <a:pt x="555" y="251"/>
                  </a:lnTo>
                  <a:lnTo>
                    <a:pt x="0" y="0"/>
                  </a:lnTo>
                  <a:close/>
                </a:path>
              </a:pathLst>
            </a:custGeom>
            <a:grpFill/>
            <a:ln w="9525">
              <a:noFill/>
              <a:round/>
              <a:headEnd/>
              <a:tailEnd/>
            </a:ln>
          </p:spPr>
          <p:txBody>
            <a:bodyPr/>
            <a:lstStyle/>
            <a:p>
              <a:pPr>
                <a:defRPr/>
              </a:pPr>
              <a:endParaRPr lang="nl-NL"/>
            </a:p>
          </p:txBody>
        </p:sp>
        <p:sp>
          <p:nvSpPr>
            <p:cNvPr id="23612" name="Rectangle 59"/>
            <p:cNvSpPr>
              <a:spLocks noChangeArrowheads="1"/>
            </p:cNvSpPr>
            <p:nvPr/>
          </p:nvSpPr>
          <p:spPr bwMode="auto">
            <a:xfrm>
              <a:off x="3966" y="2149"/>
              <a:ext cx="555" cy="251"/>
            </a:xfrm>
            <a:prstGeom prst="rect">
              <a:avLst/>
            </a:prstGeom>
            <a:solidFill>
              <a:schemeClr val="tx2"/>
            </a:solidFill>
            <a:ln w="23876">
              <a:solidFill>
                <a:srgbClr val="000000"/>
              </a:solidFill>
              <a:miter lim="800000"/>
              <a:headEnd/>
              <a:tailEnd/>
            </a:ln>
          </p:spPr>
          <p:txBody>
            <a:bodyPr/>
            <a:lstStyle/>
            <a:p>
              <a:pPr>
                <a:defRPr/>
              </a:pPr>
              <a:endParaRPr lang="nl-NL"/>
            </a:p>
          </p:txBody>
        </p:sp>
        <p:sp>
          <p:nvSpPr>
            <p:cNvPr id="23613" name="Freeform 60"/>
            <p:cNvSpPr>
              <a:spLocks/>
            </p:cNvSpPr>
            <p:nvPr/>
          </p:nvSpPr>
          <p:spPr bwMode="auto">
            <a:xfrm>
              <a:off x="3245" y="2212"/>
              <a:ext cx="554" cy="164"/>
            </a:xfrm>
            <a:custGeom>
              <a:avLst/>
              <a:gdLst>
                <a:gd name="T0" fmla="*/ 554 w 554"/>
                <a:gd name="T1" fmla="*/ 164 h 164"/>
                <a:gd name="T2" fmla="*/ 0 w 554"/>
                <a:gd name="T3" fmla="*/ 0 h 164"/>
                <a:gd name="T4" fmla="*/ 0 w 554"/>
                <a:gd name="T5" fmla="*/ 164 h 164"/>
                <a:gd name="T6" fmla="*/ 554 w 554"/>
                <a:gd name="T7" fmla="*/ 164 h 164"/>
                <a:gd name="T8" fmla="*/ 0 60000 65536"/>
                <a:gd name="T9" fmla="*/ 0 60000 65536"/>
                <a:gd name="T10" fmla="*/ 0 60000 65536"/>
                <a:gd name="T11" fmla="*/ 0 60000 65536"/>
                <a:gd name="T12" fmla="*/ 0 w 554"/>
                <a:gd name="T13" fmla="*/ 0 h 164"/>
                <a:gd name="T14" fmla="*/ 554 w 554"/>
                <a:gd name="T15" fmla="*/ 164 h 164"/>
              </a:gdLst>
              <a:ahLst/>
              <a:cxnLst>
                <a:cxn ang="T8">
                  <a:pos x="T0" y="T1"/>
                </a:cxn>
                <a:cxn ang="T9">
                  <a:pos x="T2" y="T3"/>
                </a:cxn>
                <a:cxn ang="T10">
                  <a:pos x="T4" y="T5"/>
                </a:cxn>
                <a:cxn ang="T11">
                  <a:pos x="T6" y="T7"/>
                </a:cxn>
              </a:cxnLst>
              <a:rect l="T12" t="T13" r="T14" b="T15"/>
              <a:pathLst>
                <a:path w="554" h="164">
                  <a:moveTo>
                    <a:pt x="554" y="164"/>
                  </a:moveTo>
                  <a:lnTo>
                    <a:pt x="0" y="0"/>
                  </a:lnTo>
                  <a:lnTo>
                    <a:pt x="0" y="164"/>
                  </a:lnTo>
                  <a:lnTo>
                    <a:pt x="554" y="164"/>
                  </a:lnTo>
                  <a:close/>
                </a:path>
              </a:pathLst>
            </a:custGeom>
            <a:grpFill/>
            <a:ln w="9525">
              <a:noFill/>
              <a:round/>
              <a:headEnd/>
              <a:tailEnd/>
            </a:ln>
          </p:spPr>
          <p:txBody>
            <a:bodyPr/>
            <a:lstStyle/>
            <a:p>
              <a:pPr>
                <a:defRPr/>
              </a:pPr>
              <a:endParaRPr lang="nl-NL"/>
            </a:p>
          </p:txBody>
        </p:sp>
        <p:sp>
          <p:nvSpPr>
            <p:cNvPr id="23614" name="Freeform 61"/>
            <p:cNvSpPr>
              <a:spLocks/>
            </p:cNvSpPr>
            <p:nvPr/>
          </p:nvSpPr>
          <p:spPr bwMode="auto">
            <a:xfrm>
              <a:off x="3245" y="2212"/>
              <a:ext cx="554" cy="164"/>
            </a:xfrm>
            <a:custGeom>
              <a:avLst/>
              <a:gdLst>
                <a:gd name="T0" fmla="*/ 0 w 554"/>
                <a:gd name="T1" fmla="*/ 0 h 164"/>
                <a:gd name="T2" fmla="*/ 554 w 554"/>
                <a:gd name="T3" fmla="*/ 0 h 164"/>
                <a:gd name="T4" fmla="*/ 554 w 554"/>
                <a:gd name="T5" fmla="*/ 164 h 164"/>
                <a:gd name="T6" fmla="*/ 0 w 554"/>
                <a:gd name="T7" fmla="*/ 0 h 164"/>
                <a:gd name="T8" fmla="*/ 0 60000 65536"/>
                <a:gd name="T9" fmla="*/ 0 60000 65536"/>
                <a:gd name="T10" fmla="*/ 0 60000 65536"/>
                <a:gd name="T11" fmla="*/ 0 60000 65536"/>
                <a:gd name="T12" fmla="*/ 0 w 554"/>
                <a:gd name="T13" fmla="*/ 0 h 164"/>
                <a:gd name="T14" fmla="*/ 554 w 554"/>
                <a:gd name="T15" fmla="*/ 164 h 164"/>
              </a:gdLst>
              <a:ahLst/>
              <a:cxnLst>
                <a:cxn ang="T8">
                  <a:pos x="T0" y="T1"/>
                </a:cxn>
                <a:cxn ang="T9">
                  <a:pos x="T2" y="T3"/>
                </a:cxn>
                <a:cxn ang="T10">
                  <a:pos x="T4" y="T5"/>
                </a:cxn>
                <a:cxn ang="T11">
                  <a:pos x="T6" y="T7"/>
                </a:cxn>
              </a:cxnLst>
              <a:rect l="T12" t="T13" r="T14" b="T15"/>
              <a:pathLst>
                <a:path w="554" h="164">
                  <a:moveTo>
                    <a:pt x="0" y="0"/>
                  </a:moveTo>
                  <a:lnTo>
                    <a:pt x="554" y="0"/>
                  </a:lnTo>
                  <a:lnTo>
                    <a:pt x="554" y="164"/>
                  </a:lnTo>
                  <a:lnTo>
                    <a:pt x="0" y="0"/>
                  </a:lnTo>
                  <a:close/>
                </a:path>
              </a:pathLst>
            </a:custGeom>
            <a:grpFill/>
            <a:ln w="9525">
              <a:noFill/>
              <a:round/>
              <a:headEnd/>
              <a:tailEnd/>
            </a:ln>
          </p:spPr>
          <p:txBody>
            <a:bodyPr/>
            <a:lstStyle/>
            <a:p>
              <a:pPr>
                <a:defRPr/>
              </a:pPr>
              <a:endParaRPr lang="nl-NL"/>
            </a:p>
          </p:txBody>
        </p:sp>
        <p:sp>
          <p:nvSpPr>
            <p:cNvPr id="23615" name="Rectangle 62"/>
            <p:cNvSpPr>
              <a:spLocks noChangeArrowheads="1"/>
            </p:cNvSpPr>
            <p:nvPr/>
          </p:nvSpPr>
          <p:spPr bwMode="auto">
            <a:xfrm>
              <a:off x="3245" y="2212"/>
              <a:ext cx="554" cy="164"/>
            </a:xfrm>
            <a:prstGeom prst="rect">
              <a:avLst/>
            </a:prstGeom>
            <a:solidFill>
              <a:schemeClr val="tx2"/>
            </a:solidFill>
            <a:ln w="23876">
              <a:solidFill>
                <a:srgbClr val="000000"/>
              </a:solidFill>
              <a:miter lim="800000"/>
              <a:headEnd/>
              <a:tailEnd/>
            </a:ln>
          </p:spPr>
          <p:txBody>
            <a:bodyPr/>
            <a:lstStyle/>
            <a:p>
              <a:pPr>
                <a:defRPr/>
              </a:pPr>
              <a:endParaRPr lang="nl-NL"/>
            </a:p>
          </p:txBody>
        </p:sp>
        <p:sp>
          <p:nvSpPr>
            <p:cNvPr id="23616" name="Freeform 63"/>
            <p:cNvSpPr>
              <a:spLocks/>
            </p:cNvSpPr>
            <p:nvPr/>
          </p:nvSpPr>
          <p:spPr bwMode="auto">
            <a:xfrm>
              <a:off x="2514" y="1915"/>
              <a:ext cx="555" cy="148"/>
            </a:xfrm>
            <a:custGeom>
              <a:avLst/>
              <a:gdLst>
                <a:gd name="T0" fmla="*/ 555 w 555"/>
                <a:gd name="T1" fmla="*/ 148 h 148"/>
                <a:gd name="T2" fmla="*/ 0 w 555"/>
                <a:gd name="T3" fmla="*/ 0 h 148"/>
                <a:gd name="T4" fmla="*/ 0 w 555"/>
                <a:gd name="T5" fmla="*/ 148 h 148"/>
                <a:gd name="T6" fmla="*/ 555 w 555"/>
                <a:gd name="T7" fmla="*/ 148 h 148"/>
                <a:gd name="T8" fmla="*/ 0 60000 65536"/>
                <a:gd name="T9" fmla="*/ 0 60000 65536"/>
                <a:gd name="T10" fmla="*/ 0 60000 65536"/>
                <a:gd name="T11" fmla="*/ 0 60000 65536"/>
                <a:gd name="T12" fmla="*/ 0 w 555"/>
                <a:gd name="T13" fmla="*/ 0 h 148"/>
                <a:gd name="T14" fmla="*/ 555 w 555"/>
                <a:gd name="T15" fmla="*/ 148 h 148"/>
              </a:gdLst>
              <a:ahLst/>
              <a:cxnLst>
                <a:cxn ang="T8">
                  <a:pos x="T0" y="T1"/>
                </a:cxn>
                <a:cxn ang="T9">
                  <a:pos x="T2" y="T3"/>
                </a:cxn>
                <a:cxn ang="T10">
                  <a:pos x="T4" y="T5"/>
                </a:cxn>
                <a:cxn ang="T11">
                  <a:pos x="T6" y="T7"/>
                </a:cxn>
              </a:cxnLst>
              <a:rect l="T12" t="T13" r="T14" b="T15"/>
              <a:pathLst>
                <a:path w="555" h="148">
                  <a:moveTo>
                    <a:pt x="555" y="148"/>
                  </a:moveTo>
                  <a:lnTo>
                    <a:pt x="0" y="0"/>
                  </a:lnTo>
                  <a:lnTo>
                    <a:pt x="0" y="148"/>
                  </a:lnTo>
                  <a:lnTo>
                    <a:pt x="555" y="148"/>
                  </a:lnTo>
                  <a:close/>
                </a:path>
              </a:pathLst>
            </a:custGeom>
            <a:grpFill/>
            <a:ln w="9525">
              <a:noFill/>
              <a:round/>
              <a:headEnd/>
              <a:tailEnd/>
            </a:ln>
          </p:spPr>
          <p:txBody>
            <a:bodyPr/>
            <a:lstStyle/>
            <a:p>
              <a:pPr>
                <a:defRPr/>
              </a:pPr>
              <a:endParaRPr lang="nl-NL"/>
            </a:p>
          </p:txBody>
        </p:sp>
        <p:sp>
          <p:nvSpPr>
            <p:cNvPr id="23617" name="Freeform 64"/>
            <p:cNvSpPr>
              <a:spLocks/>
            </p:cNvSpPr>
            <p:nvPr/>
          </p:nvSpPr>
          <p:spPr bwMode="auto">
            <a:xfrm>
              <a:off x="2514" y="1915"/>
              <a:ext cx="555" cy="148"/>
            </a:xfrm>
            <a:custGeom>
              <a:avLst/>
              <a:gdLst>
                <a:gd name="T0" fmla="*/ 0 w 555"/>
                <a:gd name="T1" fmla="*/ 0 h 148"/>
                <a:gd name="T2" fmla="*/ 555 w 555"/>
                <a:gd name="T3" fmla="*/ 0 h 148"/>
                <a:gd name="T4" fmla="*/ 555 w 555"/>
                <a:gd name="T5" fmla="*/ 148 h 148"/>
                <a:gd name="T6" fmla="*/ 0 w 555"/>
                <a:gd name="T7" fmla="*/ 0 h 148"/>
                <a:gd name="T8" fmla="*/ 0 60000 65536"/>
                <a:gd name="T9" fmla="*/ 0 60000 65536"/>
                <a:gd name="T10" fmla="*/ 0 60000 65536"/>
                <a:gd name="T11" fmla="*/ 0 60000 65536"/>
                <a:gd name="T12" fmla="*/ 0 w 555"/>
                <a:gd name="T13" fmla="*/ 0 h 148"/>
                <a:gd name="T14" fmla="*/ 555 w 555"/>
                <a:gd name="T15" fmla="*/ 148 h 148"/>
              </a:gdLst>
              <a:ahLst/>
              <a:cxnLst>
                <a:cxn ang="T8">
                  <a:pos x="T0" y="T1"/>
                </a:cxn>
                <a:cxn ang="T9">
                  <a:pos x="T2" y="T3"/>
                </a:cxn>
                <a:cxn ang="T10">
                  <a:pos x="T4" y="T5"/>
                </a:cxn>
                <a:cxn ang="T11">
                  <a:pos x="T6" y="T7"/>
                </a:cxn>
              </a:cxnLst>
              <a:rect l="T12" t="T13" r="T14" b="T15"/>
              <a:pathLst>
                <a:path w="555" h="148">
                  <a:moveTo>
                    <a:pt x="0" y="0"/>
                  </a:moveTo>
                  <a:lnTo>
                    <a:pt x="555" y="0"/>
                  </a:lnTo>
                  <a:lnTo>
                    <a:pt x="555" y="148"/>
                  </a:lnTo>
                  <a:lnTo>
                    <a:pt x="0" y="0"/>
                  </a:lnTo>
                  <a:close/>
                </a:path>
              </a:pathLst>
            </a:custGeom>
            <a:grpFill/>
            <a:ln w="9525">
              <a:noFill/>
              <a:round/>
              <a:headEnd/>
              <a:tailEnd/>
            </a:ln>
          </p:spPr>
          <p:txBody>
            <a:bodyPr/>
            <a:lstStyle/>
            <a:p>
              <a:pPr>
                <a:defRPr/>
              </a:pPr>
              <a:endParaRPr lang="nl-NL"/>
            </a:p>
          </p:txBody>
        </p:sp>
        <p:sp>
          <p:nvSpPr>
            <p:cNvPr id="23618" name="Rectangle 65"/>
            <p:cNvSpPr>
              <a:spLocks noChangeArrowheads="1"/>
            </p:cNvSpPr>
            <p:nvPr/>
          </p:nvSpPr>
          <p:spPr bwMode="auto">
            <a:xfrm>
              <a:off x="2514" y="1915"/>
              <a:ext cx="555" cy="148"/>
            </a:xfrm>
            <a:prstGeom prst="rect">
              <a:avLst/>
            </a:prstGeom>
            <a:solidFill>
              <a:schemeClr val="tx2"/>
            </a:solidFill>
            <a:ln w="23876">
              <a:solidFill>
                <a:srgbClr val="000000"/>
              </a:solidFill>
              <a:miter lim="800000"/>
              <a:headEnd/>
              <a:tailEnd/>
            </a:ln>
          </p:spPr>
          <p:txBody>
            <a:bodyPr/>
            <a:lstStyle/>
            <a:p>
              <a:pPr>
                <a:defRPr/>
              </a:pPr>
              <a:endParaRPr lang="nl-NL"/>
            </a:p>
          </p:txBody>
        </p:sp>
        <p:sp>
          <p:nvSpPr>
            <p:cNvPr id="23619" name="Freeform 66"/>
            <p:cNvSpPr>
              <a:spLocks/>
            </p:cNvSpPr>
            <p:nvPr/>
          </p:nvSpPr>
          <p:spPr bwMode="auto">
            <a:xfrm>
              <a:off x="1793" y="1938"/>
              <a:ext cx="554" cy="86"/>
            </a:xfrm>
            <a:custGeom>
              <a:avLst/>
              <a:gdLst>
                <a:gd name="T0" fmla="*/ 554 w 554"/>
                <a:gd name="T1" fmla="*/ 86 h 86"/>
                <a:gd name="T2" fmla="*/ 0 w 554"/>
                <a:gd name="T3" fmla="*/ 0 h 86"/>
                <a:gd name="T4" fmla="*/ 0 w 554"/>
                <a:gd name="T5" fmla="*/ 86 h 86"/>
                <a:gd name="T6" fmla="*/ 554 w 554"/>
                <a:gd name="T7" fmla="*/ 86 h 86"/>
                <a:gd name="T8" fmla="*/ 0 60000 65536"/>
                <a:gd name="T9" fmla="*/ 0 60000 65536"/>
                <a:gd name="T10" fmla="*/ 0 60000 65536"/>
                <a:gd name="T11" fmla="*/ 0 60000 65536"/>
                <a:gd name="T12" fmla="*/ 0 w 554"/>
                <a:gd name="T13" fmla="*/ 0 h 86"/>
                <a:gd name="T14" fmla="*/ 554 w 554"/>
                <a:gd name="T15" fmla="*/ 86 h 86"/>
              </a:gdLst>
              <a:ahLst/>
              <a:cxnLst>
                <a:cxn ang="T8">
                  <a:pos x="T0" y="T1"/>
                </a:cxn>
                <a:cxn ang="T9">
                  <a:pos x="T2" y="T3"/>
                </a:cxn>
                <a:cxn ang="T10">
                  <a:pos x="T4" y="T5"/>
                </a:cxn>
                <a:cxn ang="T11">
                  <a:pos x="T6" y="T7"/>
                </a:cxn>
              </a:cxnLst>
              <a:rect l="T12" t="T13" r="T14" b="T15"/>
              <a:pathLst>
                <a:path w="554" h="86">
                  <a:moveTo>
                    <a:pt x="554" y="86"/>
                  </a:moveTo>
                  <a:lnTo>
                    <a:pt x="0" y="0"/>
                  </a:lnTo>
                  <a:lnTo>
                    <a:pt x="0" y="86"/>
                  </a:lnTo>
                  <a:lnTo>
                    <a:pt x="554" y="86"/>
                  </a:lnTo>
                  <a:close/>
                </a:path>
              </a:pathLst>
            </a:custGeom>
            <a:grpFill/>
            <a:ln w="9525">
              <a:noFill/>
              <a:round/>
              <a:headEnd/>
              <a:tailEnd/>
            </a:ln>
          </p:spPr>
          <p:txBody>
            <a:bodyPr/>
            <a:lstStyle/>
            <a:p>
              <a:pPr>
                <a:defRPr/>
              </a:pPr>
              <a:endParaRPr lang="nl-NL"/>
            </a:p>
          </p:txBody>
        </p:sp>
        <p:sp>
          <p:nvSpPr>
            <p:cNvPr id="23620" name="Freeform 67"/>
            <p:cNvSpPr>
              <a:spLocks/>
            </p:cNvSpPr>
            <p:nvPr/>
          </p:nvSpPr>
          <p:spPr bwMode="auto">
            <a:xfrm>
              <a:off x="1793" y="1938"/>
              <a:ext cx="554" cy="86"/>
            </a:xfrm>
            <a:custGeom>
              <a:avLst/>
              <a:gdLst>
                <a:gd name="T0" fmla="*/ 0 w 554"/>
                <a:gd name="T1" fmla="*/ 0 h 86"/>
                <a:gd name="T2" fmla="*/ 554 w 554"/>
                <a:gd name="T3" fmla="*/ 0 h 86"/>
                <a:gd name="T4" fmla="*/ 554 w 554"/>
                <a:gd name="T5" fmla="*/ 86 h 86"/>
                <a:gd name="T6" fmla="*/ 0 w 554"/>
                <a:gd name="T7" fmla="*/ 0 h 86"/>
                <a:gd name="T8" fmla="*/ 0 60000 65536"/>
                <a:gd name="T9" fmla="*/ 0 60000 65536"/>
                <a:gd name="T10" fmla="*/ 0 60000 65536"/>
                <a:gd name="T11" fmla="*/ 0 60000 65536"/>
                <a:gd name="T12" fmla="*/ 0 w 554"/>
                <a:gd name="T13" fmla="*/ 0 h 86"/>
                <a:gd name="T14" fmla="*/ 554 w 554"/>
                <a:gd name="T15" fmla="*/ 86 h 86"/>
              </a:gdLst>
              <a:ahLst/>
              <a:cxnLst>
                <a:cxn ang="T8">
                  <a:pos x="T0" y="T1"/>
                </a:cxn>
                <a:cxn ang="T9">
                  <a:pos x="T2" y="T3"/>
                </a:cxn>
                <a:cxn ang="T10">
                  <a:pos x="T4" y="T5"/>
                </a:cxn>
                <a:cxn ang="T11">
                  <a:pos x="T6" y="T7"/>
                </a:cxn>
              </a:cxnLst>
              <a:rect l="T12" t="T13" r="T14" b="T15"/>
              <a:pathLst>
                <a:path w="554" h="86">
                  <a:moveTo>
                    <a:pt x="0" y="0"/>
                  </a:moveTo>
                  <a:lnTo>
                    <a:pt x="554" y="0"/>
                  </a:lnTo>
                  <a:lnTo>
                    <a:pt x="554" y="86"/>
                  </a:lnTo>
                  <a:lnTo>
                    <a:pt x="0" y="0"/>
                  </a:lnTo>
                  <a:close/>
                </a:path>
              </a:pathLst>
            </a:custGeom>
            <a:grpFill/>
            <a:ln w="9525">
              <a:noFill/>
              <a:round/>
              <a:headEnd/>
              <a:tailEnd/>
            </a:ln>
          </p:spPr>
          <p:txBody>
            <a:bodyPr/>
            <a:lstStyle/>
            <a:p>
              <a:pPr>
                <a:defRPr/>
              </a:pPr>
              <a:endParaRPr lang="nl-NL"/>
            </a:p>
          </p:txBody>
        </p:sp>
        <p:sp>
          <p:nvSpPr>
            <p:cNvPr id="23621" name="Rectangle 68"/>
            <p:cNvSpPr>
              <a:spLocks noChangeArrowheads="1"/>
            </p:cNvSpPr>
            <p:nvPr/>
          </p:nvSpPr>
          <p:spPr bwMode="auto">
            <a:xfrm>
              <a:off x="1793" y="1938"/>
              <a:ext cx="554" cy="86"/>
            </a:xfrm>
            <a:prstGeom prst="rect">
              <a:avLst/>
            </a:prstGeom>
            <a:solidFill>
              <a:schemeClr val="tx2"/>
            </a:solidFill>
            <a:ln w="23876">
              <a:solidFill>
                <a:srgbClr val="000000"/>
              </a:solidFill>
              <a:miter lim="800000"/>
              <a:headEnd/>
              <a:tailEnd/>
            </a:ln>
          </p:spPr>
          <p:txBody>
            <a:bodyPr/>
            <a:lstStyle/>
            <a:p>
              <a:pPr>
                <a:defRPr/>
              </a:pPr>
              <a:endParaRPr lang="nl-NL"/>
            </a:p>
          </p:txBody>
        </p:sp>
        <p:sp>
          <p:nvSpPr>
            <p:cNvPr id="23622" name="Line 69"/>
            <p:cNvSpPr>
              <a:spLocks noChangeShapeType="1"/>
            </p:cNvSpPr>
            <p:nvPr/>
          </p:nvSpPr>
          <p:spPr bwMode="auto">
            <a:xfrm>
              <a:off x="3966" y="2298"/>
              <a:ext cx="555" cy="1"/>
            </a:xfrm>
            <a:prstGeom prst="line">
              <a:avLst/>
            </a:prstGeom>
            <a:grpFill/>
            <a:ln w="14288">
              <a:solidFill>
                <a:srgbClr val="000000"/>
              </a:solidFill>
              <a:round/>
              <a:headEnd/>
              <a:tailEnd/>
            </a:ln>
          </p:spPr>
          <p:txBody>
            <a:bodyPr/>
            <a:lstStyle/>
            <a:p>
              <a:pPr>
                <a:defRPr/>
              </a:pPr>
              <a:endParaRPr lang="el-GR"/>
            </a:p>
          </p:txBody>
        </p:sp>
        <p:sp>
          <p:nvSpPr>
            <p:cNvPr id="23623" name="Line 70"/>
            <p:cNvSpPr>
              <a:spLocks noChangeShapeType="1"/>
            </p:cNvSpPr>
            <p:nvPr/>
          </p:nvSpPr>
          <p:spPr bwMode="auto">
            <a:xfrm>
              <a:off x="3245" y="2251"/>
              <a:ext cx="554" cy="1"/>
            </a:xfrm>
            <a:prstGeom prst="line">
              <a:avLst/>
            </a:prstGeom>
            <a:grpFill/>
            <a:ln w="14288">
              <a:solidFill>
                <a:srgbClr val="000000"/>
              </a:solidFill>
              <a:round/>
              <a:headEnd/>
              <a:tailEnd/>
            </a:ln>
          </p:spPr>
          <p:txBody>
            <a:bodyPr/>
            <a:lstStyle/>
            <a:p>
              <a:pPr>
                <a:defRPr/>
              </a:pPr>
              <a:endParaRPr lang="el-GR"/>
            </a:p>
          </p:txBody>
        </p:sp>
        <p:sp>
          <p:nvSpPr>
            <p:cNvPr id="23624" name="Line 71"/>
            <p:cNvSpPr>
              <a:spLocks noChangeShapeType="1"/>
            </p:cNvSpPr>
            <p:nvPr/>
          </p:nvSpPr>
          <p:spPr bwMode="auto">
            <a:xfrm>
              <a:off x="2514" y="1977"/>
              <a:ext cx="555" cy="1"/>
            </a:xfrm>
            <a:prstGeom prst="line">
              <a:avLst/>
            </a:prstGeom>
            <a:grpFill/>
            <a:ln w="14288">
              <a:solidFill>
                <a:srgbClr val="000000"/>
              </a:solidFill>
              <a:round/>
              <a:headEnd/>
              <a:tailEnd/>
            </a:ln>
          </p:spPr>
          <p:txBody>
            <a:bodyPr/>
            <a:lstStyle/>
            <a:p>
              <a:pPr>
                <a:defRPr/>
              </a:pPr>
              <a:endParaRPr lang="el-GR"/>
            </a:p>
          </p:txBody>
        </p:sp>
        <p:sp>
          <p:nvSpPr>
            <p:cNvPr id="23625" name="Line 72"/>
            <p:cNvSpPr>
              <a:spLocks noChangeShapeType="1"/>
            </p:cNvSpPr>
            <p:nvPr/>
          </p:nvSpPr>
          <p:spPr bwMode="auto">
            <a:xfrm>
              <a:off x="1793" y="1977"/>
              <a:ext cx="554" cy="1"/>
            </a:xfrm>
            <a:prstGeom prst="line">
              <a:avLst/>
            </a:prstGeom>
            <a:grpFill/>
            <a:ln w="14288">
              <a:solidFill>
                <a:srgbClr val="000000"/>
              </a:solidFill>
              <a:round/>
              <a:headEnd/>
              <a:tailEnd/>
            </a:ln>
          </p:spPr>
          <p:txBody>
            <a:bodyPr/>
            <a:lstStyle/>
            <a:p>
              <a:pPr>
                <a:defRPr/>
              </a:pPr>
              <a:endParaRPr lang="el-GR"/>
            </a:p>
          </p:txBody>
        </p:sp>
        <p:sp>
          <p:nvSpPr>
            <p:cNvPr id="23626" name="Freeform 73"/>
            <p:cNvSpPr>
              <a:spLocks/>
            </p:cNvSpPr>
            <p:nvPr/>
          </p:nvSpPr>
          <p:spPr bwMode="auto">
            <a:xfrm>
              <a:off x="4213" y="2752"/>
              <a:ext cx="70" cy="63"/>
            </a:xfrm>
            <a:custGeom>
              <a:avLst/>
              <a:gdLst>
                <a:gd name="T0" fmla="*/ 70 w 70"/>
                <a:gd name="T1" fmla="*/ 31 h 63"/>
                <a:gd name="T2" fmla="*/ 70 w 70"/>
                <a:gd name="T3" fmla="*/ 16 h 63"/>
                <a:gd name="T4" fmla="*/ 61 w 70"/>
                <a:gd name="T5" fmla="*/ 8 h 63"/>
                <a:gd name="T6" fmla="*/ 53 w 70"/>
                <a:gd name="T7" fmla="*/ 0 h 63"/>
                <a:gd name="T8" fmla="*/ 35 w 70"/>
                <a:gd name="T9" fmla="*/ 0 h 63"/>
                <a:gd name="T10" fmla="*/ 17 w 70"/>
                <a:gd name="T11" fmla="*/ 0 h 63"/>
                <a:gd name="T12" fmla="*/ 9 w 70"/>
                <a:gd name="T13" fmla="*/ 8 h 63"/>
                <a:gd name="T14" fmla="*/ 0 w 70"/>
                <a:gd name="T15" fmla="*/ 16 h 63"/>
                <a:gd name="T16" fmla="*/ 0 w 70"/>
                <a:gd name="T17" fmla="*/ 31 h 63"/>
                <a:gd name="T18" fmla="*/ 0 w 70"/>
                <a:gd name="T19" fmla="*/ 47 h 63"/>
                <a:gd name="T20" fmla="*/ 9 w 70"/>
                <a:gd name="T21" fmla="*/ 55 h 63"/>
                <a:gd name="T22" fmla="*/ 17 w 70"/>
                <a:gd name="T23" fmla="*/ 63 h 63"/>
                <a:gd name="T24" fmla="*/ 35 w 70"/>
                <a:gd name="T25" fmla="*/ 63 h 63"/>
                <a:gd name="T26" fmla="*/ 53 w 70"/>
                <a:gd name="T27" fmla="*/ 63 h 63"/>
                <a:gd name="T28" fmla="*/ 61 w 70"/>
                <a:gd name="T29" fmla="*/ 55 h 63"/>
                <a:gd name="T30" fmla="*/ 70 w 70"/>
                <a:gd name="T31" fmla="*/ 47 h 63"/>
                <a:gd name="T32" fmla="*/ 70 w 70"/>
                <a:gd name="T33" fmla="*/ 31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3"/>
                <a:gd name="T53" fmla="*/ 70 w 70"/>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3">
                  <a:moveTo>
                    <a:pt x="70" y="31"/>
                  </a:moveTo>
                  <a:lnTo>
                    <a:pt x="70" y="16"/>
                  </a:lnTo>
                  <a:lnTo>
                    <a:pt x="61" y="8"/>
                  </a:lnTo>
                  <a:lnTo>
                    <a:pt x="53" y="0"/>
                  </a:lnTo>
                  <a:lnTo>
                    <a:pt x="35" y="0"/>
                  </a:lnTo>
                  <a:lnTo>
                    <a:pt x="17" y="0"/>
                  </a:lnTo>
                  <a:lnTo>
                    <a:pt x="9" y="8"/>
                  </a:lnTo>
                  <a:lnTo>
                    <a:pt x="0" y="16"/>
                  </a:lnTo>
                  <a:lnTo>
                    <a:pt x="0" y="31"/>
                  </a:lnTo>
                  <a:lnTo>
                    <a:pt x="0" y="47"/>
                  </a:lnTo>
                  <a:lnTo>
                    <a:pt x="9" y="55"/>
                  </a:lnTo>
                  <a:lnTo>
                    <a:pt x="17" y="63"/>
                  </a:lnTo>
                  <a:lnTo>
                    <a:pt x="35" y="63"/>
                  </a:lnTo>
                  <a:lnTo>
                    <a:pt x="53" y="63"/>
                  </a:lnTo>
                  <a:lnTo>
                    <a:pt x="61" y="55"/>
                  </a:lnTo>
                  <a:lnTo>
                    <a:pt x="70" y="47"/>
                  </a:lnTo>
                  <a:lnTo>
                    <a:pt x="70" y="31"/>
                  </a:lnTo>
                </a:path>
              </a:pathLst>
            </a:custGeom>
            <a:grpFill/>
            <a:ln w="14288">
              <a:solidFill>
                <a:srgbClr val="FFFF66"/>
              </a:solidFill>
              <a:round/>
              <a:headEnd/>
              <a:tailEnd/>
            </a:ln>
          </p:spPr>
          <p:txBody>
            <a:bodyPr/>
            <a:lstStyle/>
            <a:p>
              <a:pPr>
                <a:defRPr/>
              </a:pPr>
              <a:endParaRPr lang="nl-NL"/>
            </a:p>
          </p:txBody>
        </p:sp>
        <p:sp>
          <p:nvSpPr>
            <p:cNvPr id="23627" name="Freeform 74"/>
            <p:cNvSpPr>
              <a:spLocks/>
            </p:cNvSpPr>
            <p:nvPr/>
          </p:nvSpPr>
          <p:spPr bwMode="auto">
            <a:xfrm>
              <a:off x="4213" y="2791"/>
              <a:ext cx="70" cy="63"/>
            </a:xfrm>
            <a:custGeom>
              <a:avLst/>
              <a:gdLst>
                <a:gd name="T0" fmla="*/ 70 w 70"/>
                <a:gd name="T1" fmla="*/ 31 h 63"/>
                <a:gd name="T2" fmla="*/ 70 w 70"/>
                <a:gd name="T3" fmla="*/ 16 h 63"/>
                <a:gd name="T4" fmla="*/ 61 w 70"/>
                <a:gd name="T5" fmla="*/ 8 h 63"/>
                <a:gd name="T6" fmla="*/ 53 w 70"/>
                <a:gd name="T7" fmla="*/ 0 h 63"/>
                <a:gd name="T8" fmla="*/ 35 w 70"/>
                <a:gd name="T9" fmla="*/ 0 h 63"/>
                <a:gd name="T10" fmla="*/ 17 w 70"/>
                <a:gd name="T11" fmla="*/ 0 h 63"/>
                <a:gd name="T12" fmla="*/ 9 w 70"/>
                <a:gd name="T13" fmla="*/ 8 h 63"/>
                <a:gd name="T14" fmla="*/ 0 w 70"/>
                <a:gd name="T15" fmla="*/ 16 h 63"/>
                <a:gd name="T16" fmla="*/ 0 w 70"/>
                <a:gd name="T17" fmla="*/ 31 h 63"/>
                <a:gd name="T18" fmla="*/ 0 w 70"/>
                <a:gd name="T19" fmla="*/ 47 h 63"/>
                <a:gd name="T20" fmla="*/ 9 w 70"/>
                <a:gd name="T21" fmla="*/ 55 h 63"/>
                <a:gd name="T22" fmla="*/ 17 w 70"/>
                <a:gd name="T23" fmla="*/ 63 h 63"/>
                <a:gd name="T24" fmla="*/ 35 w 70"/>
                <a:gd name="T25" fmla="*/ 63 h 63"/>
                <a:gd name="T26" fmla="*/ 53 w 70"/>
                <a:gd name="T27" fmla="*/ 63 h 63"/>
                <a:gd name="T28" fmla="*/ 61 w 70"/>
                <a:gd name="T29" fmla="*/ 55 h 63"/>
                <a:gd name="T30" fmla="*/ 70 w 70"/>
                <a:gd name="T31" fmla="*/ 47 h 63"/>
                <a:gd name="T32" fmla="*/ 70 w 70"/>
                <a:gd name="T33" fmla="*/ 31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3"/>
                <a:gd name="T53" fmla="*/ 70 w 70"/>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3">
                  <a:moveTo>
                    <a:pt x="70" y="31"/>
                  </a:moveTo>
                  <a:lnTo>
                    <a:pt x="70" y="16"/>
                  </a:lnTo>
                  <a:lnTo>
                    <a:pt x="61" y="8"/>
                  </a:lnTo>
                  <a:lnTo>
                    <a:pt x="53" y="0"/>
                  </a:lnTo>
                  <a:lnTo>
                    <a:pt x="35" y="0"/>
                  </a:lnTo>
                  <a:lnTo>
                    <a:pt x="17" y="0"/>
                  </a:lnTo>
                  <a:lnTo>
                    <a:pt x="9" y="8"/>
                  </a:lnTo>
                  <a:lnTo>
                    <a:pt x="0" y="16"/>
                  </a:lnTo>
                  <a:lnTo>
                    <a:pt x="0" y="31"/>
                  </a:lnTo>
                  <a:lnTo>
                    <a:pt x="0" y="47"/>
                  </a:lnTo>
                  <a:lnTo>
                    <a:pt x="9" y="55"/>
                  </a:lnTo>
                  <a:lnTo>
                    <a:pt x="17" y="63"/>
                  </a:lnTo>
                  <a:lnTo>
                    <a:pt x="35" y="63"/>
                  </a:lnTo>
                  <a:lnTo>
                    <a:pt x="53" y="63"/>
                  </a:lnTo>
                  <a:lnTo>
                    <a:pt x="61" y="55"/>
                  </a:lnTo>
                  <a:lnTo>
                    <a:pt x="70" y="47"/>
                  </a:lnTo>
                  <a:lnTo>
                    <a:pt x="70" y="31"/>
                  </a:lnTo>
                </a:path>
              </a:pathLst>
            </a:custGeom>
            <a:grpFill/>
            <a:ln w="14288">
              <a:solidFill>
                <a:srgbClr val="FFFF66"/>
              </a:solidFill>
              <a:round/>
              <a:headEnd/>
              <a:tailEnd/>
            </a:ln>
          </p:spPr>
          <p:txBody>
            <a:bodyPr/>
            <a:lstStyle/>
            <a:p>
              <a:pPr>
                <a:defRPr/>
              </a:pPr>
              <a:endParaRPr lang="nl-NL"/>
            </a:p>
          </p:txBody>
        </p:sp>
        <p:sp>
          <p:nvSpPr>
            <p:cNvPr id="23628" name="Freeform 75"/>
            <p:cNvSpPr>
              <a:spLocks/>
            </p:cNvSpPr>
            <p:nvPr/>
          </p:nvSpPr>
          <p:spPr bwMode="auto">
            <a:xfrm>
              <a:off x="4213" y="2924"/>
              <a:ext cx="70" cy="63"/>
            </a:xfrm>
            <a:custGeom>
              <a:avLst/>
              <a:gdLst>
                <a:gd name="T0" fmla="*/ 70 w 70"/>
                <a:gd name="T1" fmla="*/ 32 h 63"/>
                <a:gd name="T2" fmla="*/ 70 w 70"/>
                <a:gd name="T3" fmla="*/ 16 h 63"/>
                <a:gd name="T4" fmla="*/ 61 w 70"/>
                <a:gd name="T5" fmla="*/ 8 h 63"/>
                <a:gd name="T6" fmla="*/ 53 w 70"/>
                <a:gd name="T7" fmla="*/ 0 h 63"/>
                <a:gd name="T8" fmla="*/ 35 w 70"/>
                <a:gd name="T9" fmla="*/ 0 h 63"/>
                <a:gd name="T10" fmla="*/ 17 w 70"/>
                <a:gd name="T11" fmla="*/ 0 h 63"/>
                <a:gd name="T12" fmla="*/ 9 w 70"/>
                <a:gd name="T13" fmla="*/ 8 h 63"/>
                <a:gd name="T14" fmla="*/ 0 w 70"/>
                <a:gd name="T15" fmla="*/ 16 h 63"/>
                <a:gd name="T16" fmla="*/ 0 w 70"/>
                <a:gd name="T17" fmla="*/ 32 h 63"/>
                <a:gd name="T18" fmla="*/ 0 w 70"/>
                <a:gd name="T19" fmla="*/ 47 h 63"/>
                <a:gd name="T20" fmla="*/ 9 w 70"/>
                <a:gd name="T21" fmla="*/ 55 h 63"/>
                <a:gd name="T22" fmla="*/ 17 w 70"/>
                <a:gd name="T23" fmla="*/ 63 h 63"/>
                <a:gd name="T24" fmla="*/ 35 w 70"/>
                <a:gd name="T25" fmla="*/ 63 h 63"/>
                <a:gd name="T26" fmla="*/ 53 w 70"/>
                <a:gd name="T27" fmla="*/ 63 h 63"/>
                <a:gd name="T28" fmla="*/ 61 w 70"/>
                <a:gd name="T29" fmla="*/ 55 h 63"/>
                <a:gd name="T30" fmla="*/ 70 w 70"/>
                <a:gd name="T31" fmla="*/ 47 h 63"/>
                <a:gd name="T32" fmla="*/ 70 w 70"/>
                <a:gd name="T33" fmla="*/ 32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3"/>
                <a:gd name="T53" fmla="*/ 70 w 70"/>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3">
                  <a:moveTo>
                    <a:pt x="70" y="32"/>
                  </a:moveTo>
                  <a:lnTo>
                    <a:pt x="70" y="16"/>
                  </a:lnTo>
                  <a:lnTo>
                    <a:pt x="61" y="8"/>
                  </a:lnTo>
                  <a:lnTo>
                    <a:pt x="53" y="0"/>
                  </a:lnTo>
                  <a:lnTo>
                    <a:pt x="35" y="0"/>
                  </a:lnTo>
                  <a:lnTo>
                    <a:pt x="17" y="0"/>
                  </a:lnTo>
                  <a:lnTo>
                    <a:pt x="9" y="8"/>
                  </a:lnTo>
                  <a:lnTo>
                    <a:pt x="0" y="16"/>
                  </a:lnTo>
                  <a:lnTo>
                    <a:pt x="0" y="32"/>
                  </a:lnTo>
                  <a:lnTo>
                    <a:pt x="0" y="47"/>
                  </a:lnTo>
                  <a:lnTo>
                    <a:pt x="9" y="55"/>
                  </a:lnTo>
                  <a:lnTo>
                    <a:pt x="17" y="63"/>
                  </a:lnTo>
                  <a:lnTo>
                    <a:pt x="35" y="63"/>
                  </a:lnTo>
                  <a:lnTo>
                    <a:pt x="53" y="63"/>
                  </a:lnTo>
                  <a:lnTo>
                    <a:pt x="61" y="55"/>
                  </a:lnTo>
                  <a:lnTo>
                    <a:pt x="70" y="47"/>
                  </a:lnTo>
                  <a:lnTo>
                    <a:pt x="70" y="32"/>
                  </a:lnTo>
                </a:path>
              </a:pathLst>
            </a:custGeom>
            <a:grpFill/>
            <a:ln w="14288">
              <a:solidFill>
                <a:srgbClr val="FFFF66"/>
              </a:solidFill>
              <a:round/>
              <a:headEnd/>
              <a:tailEnd/>
            </a:ln>
          </p:spPr>
          <p:txBody>
            <a:bodyPr/>
            <a:lstStyle/>
            <a:p>
              <a:pPr>
                <a:defRPr/>
              </a:pPr>
              <a:endParaRPr lang="nl-NL"/>
            </a:p>
          </p:txBody>
        </p:sp>
        <p:sp>
          <p:nvSpPr>
            <p:cNvPr id="23629" name="Freeform 76"/>
            <p:cNvSpPr>
              <a:spLocks/>
            </p:cNvSpPr>
            <p:nvPr/>
          </p:nvSpPr>
          <p:spPr bwMode="auto">
            <a:xfrm>
              <a:off x="3482" y="2658"/>
              <a:ext cx="71" cy="63"/>
            </a:xfrm>
            <a:custGeom>
              <a:avLst/>
              <a:gdLst>
                <a:gd name="T0" fmla="*/ 71 w 71"/>
                <a:gd name="T1" fmla="*/ 31 h 63"/>
                <a:gd name="T2" fmla="*/ 71 w 71"/>
                <a:gd name="T3" fmla="*/ 16 h 63"/>
                <a:gd name="T4" fmla="*/ 62 w 71"/>
                <a:gd name="T5" fmla="*/ 8 h 63"/>
                <a:gd name="T6" fmla="*/ 53 w 71"/>
                <a:gd name="T7" fmla="*/ 0 h 63"/>
                <a:gd name="T8" fmla="*/ 36 w 71"/>
                <a:gd name="T9" fmla="*/ 0 h 63"/>
                <a:gd name="T10" fmla="*/ 18 w 71"/>
                <a:gd name="T11" fmla="*/ 0 h 63"/>
                <a:gd name="T12" fmla="*/ 9 w 71"/>
                <a:gd name="T13" fmla="*/ 8 h 63"/>
                <a:gd name="T14" fmla="*/ 0 w 71"/>
                <a:gd name="T15" fmla="*/ 16 h 63"/>
                <a:gd name="T16" fmla="*/ 0 w 71"/>
                <a:gd name="T17" fmla="*/ 31 h 63"/>
                <a:gd name="T18" fmla="*/ 0 w 71"/>
                <a:gd name="T19" fmla="*/ 47 h 63"/>
                <a:gd name="T20" fmla="*/ 9 w 71"/>
                <a:gd name="T21" fmla="*/ 55 h 63"/>
                <a:gd name="T22" fmla="*/ 18 w 71"/>
                <a:gd name="T23" fmla="*/ 63 h 63"/>
                <a:gd name="T24" fmla="*/ 36 w 71"/>
                <a:gd name="T25" fmla="*/ 63 h 63"/>
                <a:gd name="T26" fmla="*/ 53 w 71"/>
                <a:gd name="T27" fmla="*/ 63 h 63"/>
                <a:gd name="T28" fmla="*/ 62 w 71"/>
                <a:gd name="T29" fmla="*/ 55 h 63"/>
                <a:gd name="T30" fmla="*/ 71 w 71"/>
                <a:gd name="T31" fmla="*/ 47 h 63"/>
                <a:gd name="T32" fmla="*/ 71 w 71"/>
                <a:gd name="T33" fmla="*/ 31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3"/>
                <a:gd name="T53" fmla="*/ 71 w 71"/>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3">
                  <a:moveTo>
                    <a:pt x="71" y="31"/>
                  </a:moveTo>
                  <a:lnTo>
                    <a:pt x="71" y="16"/>
                  </a:lnTo>
                  <a:lnTo>
                    <a:pt x="62" y="8"/>
                  </a:lnTo>
                  <a:lnTo>
                    <a:pt x="53" y="0"/>
                  </a:lnTo>
                  <a:lnTo>
                    <a:pt x="36" y="0"/>
                  </a:lnTo>
                  <a:lnTo>
                    <a:pt x="18" y="0"/>
                  </a:lnTo>
                  <a:lnTo>
                    <a:pt x="9" y="8"/>
                  </a:lnTo>
                  <a:lnTo>
                    <a:pt x="0" y="16"/>
                  </a:lnTo>
                  <a:lnTo>
                    <a:pt x="0" y="31"/>
                  </a:lnTo>
                  <a:lnTo>
                    <a:pt x="0" y="47"/>
                  </a:lnTo>
                  <a:lnTo>
                    <a:pt x="9" y="55"/>
                  </a:lnTo>
                  <a:lnTo>
                    <a:pt x="18" y="63"/>
                  </a:lnTo>
                  <a:lnTo>
                    <a:pt x="36" y="63"/>
                  </a:lnTo>
                  <a:lnTo>
                    <a:pt x="53" y="63"/>
                  </a:lnTo>
                  <a:lnTo>
                    <a:pt x="62" y="55"/>
                  </a:lnTo>
                  <a:lnTo>
                    <a:pt x="71" y="47"/>
                  </a:lnTo>
                  <a:lnTo>
                    <a:pt x="71" y="31"/>
                  </a:lnTo>
                </a:path>
              </a:pathLst>
            </a:custGeom>
            <a:grpFill/>
            <a:ln w="14288">
              <a:solidFill>
                <a:srgbClr val="FFFF66"/>
              </a:solidFill>
              <a:round/>
              <a:headEnd/>
              <a:tailEnd/>
            </a:ln>
          </p:spPr>
          <p:txBody>
            <a:bodyPr/>
            <a:lstStyle/>
            <a:p>
              <a:pPr>
                <a:defRPr/>
              </a:pPr>
              <a:endParaRPr lang="nl-NL"/>
            </a:p>
          </p:txBody>
        </p:sp>
        <p:sp>
          <p:nvSpPr>
            <p:cNvPr id="23630" name="Freeform 77"/>
            <p:cNvSpPr>
              <a:spLocks/>
            </p:cNvSpPr>
            <p:nvPr/>
          </p:nvSpPr>
          <p:spPr bwMode="auto">
            <a:xfrm>
              <a:off x="3482" y="2783"/>
              <a:ext cx="71" cy="63"/>
            </a:xfrm>
            <a:custGeom>
              <a:avLst/>
              <a:gdLst>
                <a:gd name="T0" fmla="*/ 71 w 71"/>
                <a:gd name="T1" fmla="*/ 32 h 63"/>
                <a:gd name="T2" fmla="*/ 71 w 71"/>
                <a:gd name="T3" fmla="*/ 16 h 63"/>
                <a:gd name="T4" fmla="*/ 62 w 71"/>
                <a:gd name="T5" fmla="*/ 8 h 63"/>
                <a:gd name="T6" fmla="*/ 53 w 71"/>
                <a:gd name="T7" fmla="*/ 0 h 63"/>
                <a:gd name="T8" fmla="*/ 36 w 71"/>
                <a:gd name="T9" fmla="*/ 0 h 63"/>
                <a:gd name="T10" fmla="*/ 18 w 71"/>
                <a:gd name="T11" fmla="*/ 0 h 63"/>
                <a:gd name="T12" fmla="*/ 9 w 71"/>
                <a:gd name="T13" fmla="*/ 8 h 63"/>
                <a:gd name="T14" fmla="*/ 0 w 71"/>
                <a:gd name="T15" fmla="*/ 16 h 63"/>
                <a:gd name="T16" fmla="*/ 0 w 71"/>
                <a:gd name="T17" fmla="*/ 32 h 63"/>
                <a:gd name="T18" fmla="*/ 0 w 71"/>
                <a:gd name="T19" fmla="*/ 47 h 63"/>
                <a:gd name="T20" fmla="*/ 9 w 71"/>
                <a:gd name="T21" fmla="*/ 55 h 63"/>
                <a:gd name="T22" fmla="*/ 18 w 71"/>
                <a:gd name="T23" fmla="*/ 63 h 63"/>
                <a:gd name="T24" fmla="*/ 36 w 71"/>
                <a:gd name="T25" fmla="*/ 63 h 63"/>
                <a:gd name="T26" fmla="*/ 53 w 71"/>
                <a:gd name="T27" fmla="*/ 63 h 63"/>
                <a:gd name="T28" fmla="*/ 62 w 71"/>
                <a:gd name="T29" fmla="*/ 55 h 63"/>
                <a:gd name="T30" fmla="*/ 71 w 71"/>
                <a:gd name="T31" fmla="*/ 47 h 63"/>
                <a:gd name="T32" fmla="*/ 71 w 71"/>
                <a:gd name="T33" fmla="*/ 32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3"/>
                <a:gd name="T53" fmla="*/ 71 w 71"/>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3">
                  <a:moveTo>
                    <a:pt x="71" y="32"/>
                  </a:moveTo>
                  <a:lnTo>
                    <a:pt x="71" y="16"/>
                  </a:lnTo>
                  <a:lnTo>
                    <a:pt x="62" y="8"/>
                  </a:lnTo>
                  <a:lnTo>
                    <a:pt x="53" y="0"/>
                  </a:lnTo>
                  <a:lnTo>
                    <a:pt x="36" y="0"/>
                  </a:lnTo>
                  <a:lnTo>
                    <a:pt x="18" y="0"/>
                  </a:lnTo>
                  <a:lnTo>
                    <a:pt x="9" y="8"/>
                  </a:lnTo>
                  <a:lnTo>
                    <a:pt x="0" y="16"/>
                  </a:lnTo>
                  <a:lnTo>
                    <a:pt x="0" y="32"/>
                  </a:lnTo>
                  <a:lnTo>
                    <a:pt x="0" y="47"/>
                  </a:lnTo>
                  <a:lnTo>
                    <a:pt x="9" y="55"/>
                  </a:lnTo>
                  <a:lnTo>
                    <a:pt x="18" y="63"/>
                  </a:lnTo>
                  <a:lnTo>
                    <a:pt x="36" y="63"/>
                  </a:lnTo>
                  <a:lnTo>
                    <a:pt x="53" y="63"/>
                  </a:lnTo>
                  <a:lnTo>
                    <a:pt x="62" y="55"/>
                  </a:lnTo>
                  <a:lnTo>
                    <a:pt x="71" y="47"/>
                  </a:lnTo>
                  <a:lnTo>
                    <a:pt x="71" y="32"/>
                  </a:lnTo>
                </a:path>
              </a:pathLst>
            </a:custGeom>
            <a:grpFill/>
            <a:ln w="14288">
              <a:solidFill>
                <a:srgbClr val="FFFF66"/>
              </a:solidFill>
              <a:round/>
              <a:headEnd/>
              <a:tailEnd/>
            </a:ln>
          </p:spPr>
          <p:txBody>
            <a:bodyPr/>
            <a:lstStyle/>
            <a:p>
              <a:pPr>
                <a:defRPr/>
              </a:pPr>
              <a:endParaRPr lang="nl-NL"/>
            </a:p>
          </p:txBody>
        </p:sp>
        <p:sp>
          <p:nvSpPr>
            <p:cNvPr id="23631" name="Freeform 78"/>
            <p:cNvSpPr>
              <a:spLocks/>
            </p:cNvSpPr>
            <p:nvPr/>
          </p:nvSpPr>
          <p:spPr bwMode="auto">
            <a:xfrm>
              <a:off x="2761" y="2290"/>
              <a:ext cx="70" cy="63"/>
            </a:xfrm>
            <a:custGeom>
              <a:avLst/>
              <a:gdLst>
                <a:gd name="T0" fmla="*/ 70 w 70"/>
                <a:gd name="T1" fmla="*/ 32 h 63"/>
                <a:gd name="T2" fmla="*/ 70 w 70"/>
                <a:gd name="T3" fmla="*/ 16 h 63"/>
                <a:gd name="T4" fmla="*/ 61 w 70"/>
                <a:gd name="T5" fmla="*/ 8 h 63"/>
                <a:gd name="T6" fmla="*/ 53 w 70"/>
                <a:gd name="T7" fmla="*/ 0 h 63"/>
                <a:gd name="T8" fmla="*/ 35 w 70"/>
                <a:gd name="T9" fmla="*/ 0 h 63"/>
                <a:gd name="T10" fmla="*/ 17 w 70"/>
                <a:gd name="T11" fmla="*/ 0 h 63"/>
                <a:gd name="T12" fmla="*/ 9 w 70"/>
                <a:gd name="T13" fmla="*/ 8 h 63"/>
                <a:gd name="T14" fmla="*/ 0 w 70"/>
                <a:gd name="T15" fmla="*/ 16 h 63"/>
                <a:gd name="T16" fmla="*/ 0 w 70"/>
                <a:gd name="T17" fmla="*/ 32 h 63"/>
                <a:gd name="T18" fmla="*/ 0 w 70"/>
                <a:gd name="T19" fmla="*/ 47 h 63"/>
                <a:gd name="T20" fmla="*/ 9 w 70"/>
                <a:gd name="T21" fmla="*/ 55 h 63"/>
                <a:gd name="T22" fmla="*/ 17 w 70"/>
                <a:gd name="T23" fmla="*/ 63 h 63"/>
                <a:gd name="T24" fmla="*/ 35 w 70"/>
                <a:gd name="T25" fmla="*/ 63 h 63"/>
                <a:gd name="T26" fmla="*/ 53 w 70"/>
                <a:gd name="T27" fmla="*/ 63 h 63"/>
                <a:gd name="T28" fmla="*/ 61 w 70"/>
                <a:gd name="T29" fmla="*/ 55 h 63"/>
                <a:gd name="T30" fmla="*/ 70 w 70"/>
                <a:gd name="T31" fmla="*/ 47 h 63"/>
                <a:gd name="T32" fmla="*/ 70 w 70"/>
                <a:gd name="T33" fmla="*/ 32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3"/>
                <a:gd name="T53" fmla="*/ 70 w 70"/>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3">
                  <a:moveTo>
                    <a:pt x="70" y="32"/>
                  </a:moveTo>
                  <a:lnTo>
                    <a:pt x="70" y="16"/>
                  </a:lnTo>
                  <a:lnTo>
                    <a:pt x="61" y="8"/>
                  </a:lnTo>
                  <a:lnTo>
                    <a:pt x="53" y="0"/>
                  </a:lnTo>
                  <a:lnTo>
                    <a:pt x="35" y="0"/>
                  </a:lnTo>
                  <a:lnTo>
                    <a:pt x="17" y="0"/>
                  </a:lnTo>
                  <a:lnTo>
                    <a:pt x="9" y="8"/>
                  </a:lnTo>
                  <a:lnTo>
                    <a:pt x="0" y="16"/>
                  </a:lnTo>
                  <a:lnTo>
                    <a:pt x="0" y="32"/>
                  </a:lnTo>
                  <a:lnTo>
                    <a:pt x="0" y="47"/>
                  </a:lnTo>
                  <a:lnTo>
                    <a:pt x="9" y="55"/>
                  </a:lnTo>
                  <a:lnTo>
                    <a:pt x="17" y="63"/>
                  </a:lnTo>
                  <a:lnTo>
                    <a:pt x="35" y="63"/>
                  </a:lnTo>
                  <a:lnTo>
                    <a:pt x="53" y="63"/>
                  </a:lnTo>
                  <a:lnTo>
                    <a:pt x="61" y="55"/>
                  </a:lnTo>
                  <a:lnTo>
                    <a:pt x="70" y="47"/>
                  </a:lnTo>
                  <a:lnTo>
                    <a:pt x="70" y="32"/>
                  </a:lnTo>
                </a:path>
              </a:pathLst>
            </a:custGeom>
            <a:grpFill/>
            <a:ln w="14288">
              <a:solidFill>
                <a:srgbClr val="FFFF66"/>
              </a:solidFill>
              <a:round/>
              <a:headEnd/>
              <a:tailEnd/>
            </a:ln>
          </p:spPr>
          <p:txBody>
            <a:bodyPr/>
            <a:lstStyle/>
            <a:p>
              <a:pPr>
                <a:defRPr/>
              </a:pPr>
              <a:endParaRPr lang="nl-NL"/>
            </a:p>
          </p:txBody>
        </p:sp>
        <p:sp>
          <p:nvSpPr>
            <p:cNvPr id="23632" name="Freeform 79"/>
            <p:cNvSpPr>
              <a:spLocks/>
            </p:cNvSpPr>
            <p:nvPr/>
          </p:nvSpPr>
          <p:spPr bwMode="auto">
            <a:xfrm>
              <a:off x="2761" y="2298"/>
              <a:ext cx="70" cy="63"/>
            </a:xfrm>
            <a:custGeom>
              <a:avLst/>
              <a:gdLst>
                <a:gd name="T0" fmla="*/ 70 w 70"/>
                <a:gd name="T1" fmla="*/ 31 h 63"/>
                <a:gd name="T2" fmla="*/ 70 w 70"/>
                <a:gd name="T3" fmla="*/ 16 h 63"/>
                <a:gd name="T4" fmla="*/ 61 w 70"/>
                <a:gd name="T5" fmla="*/ 8 h 63"/>
                <a:gd name="T6" fmla="*/ 53 w 70"/>
                <a:gd name="T7" fmla="*/ 0 h 63"/>
                <a:gd name="T8" fmla="*/ 35 w 70"/>
                <a:gd name="T9" fmla="*/ 0 h 63"/>
                <a:gd name="T10" fmla="*/ 17 w 70"/>
                <a:gd name="T11" fmla="*/ 0 h 63"/>
                <a:gd name="T12" fmla="*/ 9 w 70"/>
                <a:gd name="T13" fmla="*/ 8 h 63"/>
                <a:gd name="T14" fmla="*/ 0 w 70"/>
                <a:gd name="T15" fmla="*/ 16 h 63"/>
                <a:gd name="T16" fmla="*/ 0 w 70"/>
                <a:gd name="T17" fmla="*/ 31 h 63"/>
                <a:gd name="T18" fmla="*/ 0 w 70"/>
                <a:gd name="T19" fmla="*/ 47 h 63"/>
                <a:gd name="T20" fmla="*/ 9 w 70"/>
                <a:gd name="T21" fmla="*/ 55 h 63"/>
                <a:gd name="T22" fmla="*/ 17 w 70"/>
                <a:gd name="T23" fmla="*/ 63 h 63"/>
                <a:gd name="T24" fmla="*/ 35 w 70"/>
                <a:gd name="T25" fmla="*/ 63 h 63"/>
                <a:gd name="T26" fmla="*/ 53 w 70"/>
                <a:gd name="T27" fmla="*/ 63 h 63"/>
                <a:gd name="T28" fmla="*/ 61 w 70"/>
                <a:gd name="T29" fmla="*/ 55 h 63"/>
                <a:gd name="T30" fmla="*/ 70 w 70"/>
                <a:gd name="T31" fmla="*/ 47 h 63"/>
                <a:gd name="T32" fmla="*/ 70 w 70"/>
                <a:gd name="T33" fmla="*/ 31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3"/>
                <a:gd name="T53" fmla="*/ 70 w 70"/>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3">
                  <a:moveTo>
                    <a:pt x="70" y="31"/>
                  </a:moveTo>
                  <a:lnTo>
                    <a:pt x="70" y="16"/>
                  </a:lnTo>
                  <a:lnTo>
                    <a:pt x="61" y="8"/>
                  </a:lnTo>
                  <a:lnTo>
                    <a:pt x="53" y="0"/>
                  </a:lnTo>
                  <a:lnTo>
                    <a:pt x="35" y="0"/>
                  </a:lnTo>
                  <a:lnTo>
                    <a:pt x="17" y="0"/>
                  </a:lnTo>
                  <a:lnTo>
                    <a:pt x="9" y="8"/>
                  </a:lnTo>
                  <a:lnTo>
                    <a:pt x="0" y="16"/>
                  </a:lnTo>
                  <a:lnTo>
                    <a:pt x="0" y="31"/>
                  </a:lnTo>
                  <a:lnTo>
                    <a:pt x="0" y="47"/>
                  </a:lnTo>
                  <a:lnTo>
                    <a:pt x="9" y="55"/>
                  </a:lnTo>
                  <a:lnTo>
                    <a:pt x="17" y="63"/>
                  </a:lnTo>
                  <a:lnTo>
                    <a:pt x="35" y="63"/>
                  </a:lnTo>
                  <a:lnTo>
                    <a:pt x="53" y="63"/>
                  </a:lnTo>
                  <a:lnTo>
                    <a:pt x="61" y="55"/>
                  </a:lnTo>
                  <a:lnTo>
                    <a:pt x="70" y="47"/>
                  </a:lnTo>
                  <a:lnTo>
                    <a:pt x="70" y="31"/>
                  </a:lnTo>
                </a:path>
              </a:pathLst>
            </a:custGeom>
            <a:grpFill/>
            <a:ln w="14288">
              <a:solidFill>
                <a:srgbClr val="FFFF66"/>
              </a:solidFill>
              <a:round/>
              <a:headEnd/>
              <a:tailEnd/>
            </a:ln>
          </p:spPr>
          <p:txBody>
            <a:bodyPr/>
            <a:lstStyle/>
            <a:p>
              <a:pPr>
                <a:defRPr/>
              </a:pPr>
              <a:endParaRPr lang="nl-NL"/>
            </a:p>
          </p:txBody>
        </p:sp>
        <p:sp>
          <p:nvSpPr>
            <p:cNvPr id="23633" name="Freeform 80"/>
            <p:cNvSpPr>
              <a:spLocks/>
            </p:cNvSpPr>
            <p:nvPr/>
          </p:nvSpPr>
          <p:spPr bwMode="auto">
            <a:xfrm>
              <a:off x="2761" y="1570"/>
              <a:ext cx="70" cy="63"/>
            </a:xfrm>
            <a:custGeom>
              <a:avLst/>
              <a:gdLst>
                <a:gd name="T0" fmla="*/ 70 w 70"/>
                <a:gd name="T1" fmla="*/ 32 h 63"/>
                <a:gd name="T2" fmla="*/ 70 w 70"/>
                <a:gd name="T3" fmla="*/ 16 h 63"/>
                <a:gd name="T4" fmla="*/ 61 w 70"/>
                <a:gd name="T5" fmla="*/ 8 h 63"/>
                <a:gd name="T6" fmla="*/ 53 w 70"/>
                <a:gd name="T7" fmla="*/ 0 h 63"/>
                <a:gd name="T8" fmla="*/ 35 w 70"/>
                <a:gd name="T9" fmla="*/ 0 h 63"/>
                <a:gd name="T10" fmla="*/ 17 w 70"/>
                <a:gd name="T11" fmla="*/ 0 h 63"/>
                <a:gd name="T12" fmla="*/ 9 w 70"/>
                <a:gd name="T13" fmla="*/ 8 h 63"/>
                <a:gd name="T14" fmla="*/ 0 w 70"/>
                <a:gd name="T15" fmla="*/ 16 h 63"/>
                <a:gd name="T16" fmla="*/ 0 w 70"/>
                <a:gd name="T17" fmla="*/ 32 h 63"/>
                <a:gd name="T18" fmla="*/ 0 w 70"/>
                <a:gd name="T19" fmla="*/ 47 h 63"/>
                <a:gd name="T20" fmla="*/ 9 w 70"/>
                <a:gd name="T21" fmla="*/ 55 h 63"/>
                <a:gd name="T22" fmla="*/ 17 w 70"/>
                <a:gd name="T23" fmla="*/ 63 h 63"/>
                <a:gd name="T24" fmla="*/ 35 w 70"/>
                <a:gd name="T25" fmla="*/ 63 h 63"/>
                <a:gd name="T26" fmla="*/ 53 w 70"/>
                <a:gd name="T27" fmla="*/ 63 h 63"/>
                <a:gd name="T28" fmla="*/ 61 w 70"/>
                <a:gd name="T29" fmla="*/ 55 h 63"/>
                <a:gd name="T30" fmla="*/ 70 w 70"/>
                <a:gd name="T31" fmla="*/ 47 h 63"/>
                <a:gd name="T32" fmla="*/ 70 w 70"/>
                <a:gd name="T33" fmla="*/ 32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3"/>
                <a:gd name="T53" fmla="*/ 70 w 70"/>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3">
                  <a:moveTo>
                    <a:pt x="70" y="32"/>
                  </a:moveTo>
                  <a:lnTo>
                    <a:pt x="70" y="16"/>
                  </a:lnTo>
                  <a:lnTo>
                    <a:pt x="61" y="8"/>
                  </a:lnTo>
                  <a:lnTo>
                    <a:pt x="53" y="0"/>
                  </a:lnTo>
                  <a:lnTo>
                    <a:pt x="35" y="0"/>
                  </a:lnTo>
                  <a:lnTo>
                    <a:pt x="17" y="0"/>
                  </a:lnTo>
                  <a:lnTo>
                    <a:pt x="9" y="8"/>
                  </a:lnTo>
                  <a:lnTo>
                    <a:pt x="0" y="16"/>
                  </a:lnTo>
                  <a:lnTo>
                    <a:pt x="0" y="32"/>
                  </a:lnTo>
                  <a:lnTo>
                    <a:pt x="0" y="47"/>
                  </a:lnTo>
                  <a:lnTo>
                    <a:pt x="9" y="55"/>
                  </a:lnTo>
                  <a:lnTo>
                    <a:pt x="17" y="63"/>
                  </a:lnTo>
                  <a:lnTo>
                    <a:pt x="35" y="63"/>
                  </a:lnTo>
                  <a:lnTo>
                    <a:pt x="53" y="63"/>
                  </a:lnTo>
                  <a:lnTo>
                    <a:pt x="61" y="55"/>
                  </a:lnTo>
                  <a:lnTo>
                    <a:pt x="70" y="47"/>
                  </a:lnTo>
                  <a:lnTo>
                    <a:pt x="70" y="32"/>
                  </a:lnTo>
                </a:path>
              </a:pathLst>
            </a:custGeom>
            <a:grpFill/>
            <a:ln w="14288">
              <a:solidFill>
                <a:srgbClr val="FFFF66"/>
              </a:solidFill>
              <a:round/>
              <a:headEnd/>
              <a:tailEnd/>
            </a:ln>
          </p:spPr>
          <p:txBody>
            <a:bodyPr/>
            <a:lstStyle/>
            <a:p>
              <a:pPr>
                <a:defRPr/>
              </a:pPr>
              <a:endParaRPr lang="nl-NL"/>
            </a:p>
          </p:txBody>
        </p:sp>
        <p:sp>
          <p:nvSpPr>
            <p:cNvPr id="23634" name="Freeform 81"/>
            <p:cNvSpPr>
              <a:spLocks/>
            </p:cNvSpPr>
            <p:nvPr/>
          </p:nvSpPr>
          <p:spPr bwMode="auto">
            <a:xfrm>
              <a:off x="2761" y="1547"/>
              <a:ext cx="70" cy="63"/>
            </a:xfrm>
            <a:custGeom>
              <a:avLst/>
              <a:gdLst>
                <a:gd name="T0" fmla="*/ 70 w 70"/>
                <a:gd name="T1" fmla="*/ 31 h 63"/>
                <a:gd name="T2" fmla="*/ 70 w 70"/>
                <a:gd name="T3" fmla="*/ 16 h 63"/>
                <a:gd name="T4" fmla="*/ 61 w 70"/>
                <a:gd name="T5" fmla="*/ 8 h 63"/>
                <a:gd name="T6" fmla="*/ 53 w 70"/>
                <a:gd name="T7" fmla="*/ 0 h 63"/>
                <a:gd name="T8" fmla="*/ 35 w 70"/>
                <a:gd name="T9" fmla="*/ 0 h 63"/>
                <a:gd name="T10" fmla="*/ 17 w 70"/>
                <a:gd name="T11" fmla="*/ 0 h 63"/>
                <a:gd name="T12" fmla="*/ 9 w 70"/>
                <a:gd name="T13" fmla="*/ 8 h 63"/>
                <a:gd name="T14" fmla="*/ 0 w 70"/>
                <a:gd name="T15" fmla="*/ 16 h 63"/>
                <a:gd name="T16" fmla="*/ 0 w 70"/>
                <a:gd name="T17" fmla="*/ 31 h 63"/>
                <a:gd name="T18" fmla="*/ 0 w 70"/>
                <a:gd name="T19" fmla="*/ 47 h 63"/>
                <a:gd name="T20" fmla="*/ 9 w 70"/>
                <a:gd name="T21" fmla="*/ 55 h 63"/>
                <a:gd name="T22" fmla="*/ 17 w 70"/>
                <a:gd name="T23" fmla="*/ 63 h 63"/>
                <a:gd name="T24" fmla="*/ 35 w 70"/>
                <a:gd name="T25" fmla="*/ 63 h 63"/>
                <a:gd name="T26" fmla="*/ 53 w 70"/>
                <a:gd name="T27" fmla="*/ 63 h 63"/>
                <a:gd name="T28" fmla="*/ 61 w 70"/>
                <a:gd name="T29" fmla="*/ 55 h 63"/>
                <a:gd name="T30" fmla="*/ 70 w 70"/>
                <a:gd name="T31" fmla="*/ 47 h 63"/>
                <a:gd name="T32" fmla="*/ 70 w 70"/>
                <a:gd name="T33" fmla="*/ 31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3"/>
                <a:gd name="T53" fmla="*/ 70 w 70"/>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3">
                  <a:moveTo>
                    <a:pt x="70" y="31"/>
                  </a:moveTo>
                  <a:lnTo>
                    <a:pt x="70" y="16"/>
                  </a:lnTo>
                  <a:lnTo>
                    <a:pt x="61" y="8"/>
                  </a:lnTo>
                  <a:lnTo>
                    <a:pt x="53" y="0"/>
                  </a:lnTo>
                  <a:lnTo>
                    <a:pt x="35" y="0"/>
                  </a:lnTo>
                  <a:lnTo>
                    <a:pt x="17" y="0"/>
                  </a:lnTo>
                  <a:lnTo>
                    <a:pt x="9" y="8"/>
                  </a:lnTo>
                  <a:lnTo>
                    <a:pt x="0" y="16"/>
                  </a:lnTo>
                  <a:lnTo>
                    <a:pt x="0" y="31"/>
                  </a:lnTo>
                  <a:lnTo>
                    <a:pt x="0" y="47"/>
                  </a:lnTo>
                  <a:lnTo>
                    <a:pt x="9" y="55"/>
                  </a:lnTo>
                  <a:lnTo>
                    <a:pt x="17" y="63"/>
                  </a:lnTo>
                  <a:lnTo>
                    <a:pt x="35" y="63"/>
                  </a:lnTo>
                  <a:lnTo>
                    <a:pt x="53" y="63"/>
                  </a:lnTo>
                  <a:lnTo>
                    <a:pt x="61" y="55"/>
                  </a:lnTo>
                  <a:lnTo>
                    <a:pt x="70" y="47"/>
                  </a:lnTo>
                  <a:lnTo>
                    <a:pt x="70" y="31"/>
                  </a:lnTo>
                </a:path>
              </a:pathLst>
            </a:custGeom>
            <a:grpFill/>
            <a:ln w="14288">
              <a:solidFill>
                <a:srgbClr val="FFFF66"/>
              </a:solidFill>
              <a:round/>
              <a:headEnd/>
              <a:tailEnd/>
            </a:ln>
          </p:spPr>
          <p:txBody>
            <a:bodyPr/>
            <a:lstStyle/>
            <a:p>
              <a:pPr>
                <a:defRPr/>
              </a:pPr>
              <a:endParaRPr lang="nl-NL"/>
            </a:p>
          </p:txBody>
        </p:sp>
        <p:sp>
          <p:nvSpPr>
            <p:cNvPr id="23635" name="Line 82"/>
            <p:cNvSpPr>
              <a:spLocks noChangeShapeType="1"/>
            </p:cNvSpPr>
            <p:nvPr/>
          </p:nvSpPr>
          <p:spPr bwMode="auto">
            <a:xfrm flipV="1">
              <a:off x="1450" y="1109"/>
              <a:ext cx="1" cy="2246"/>
            </a:xfrm>
            <a:prstGeom prst="line">
              <a:avLst/>
            </a:prstGeom>
            <a:grpFill/>
            <a:ln w="14288">
              <a:solidFill>
                <a:schemeClr val="bg1"/>
              </a:solidFill>
              <a:round/>
              <a:headEnd/>
              <a:tailEnd/>
            </a:ln>
          </p:spPr>
          <p:txBody>
            <a:bodyPr/>
            <a:lstStyle/>
            <a:p>
              <a:pPr>
                <a:defRPr/>
              </a:pPr>
              <a:endParaRPr lang="el-GR"/>
            </a:p>
          </p:txBody>
        </p:sp>
        <p:sp>
          <p:nvSpPr>
            <p:cNvPr id="23636" name="Line 83"/>
            <p:cNvSpPr>
              <a:spLocks noChangeShapeType="1"/>
            </p:cNvSpPr>
            <p:nvPr/>
          </p:nvSpPr>
          <p:spPr bwMode="auto">
            <a:xfrm>
              <a:off x="1450" y="3355"/>
              <a:ext cx="3414" cy="1"/>
            </a:xfrm>
            <a:prstGeom prst="line">
              <a:avLst/>
            </a:prstGeom>
            <a:grpFill/>
            <a:ln w="14288">
              <a:solidFill>
                <a:schemeClr val="bg1"/>
              </a:solidFill>
              <a:round/>
              <a:headEnd/>
              <a:tailEnd/>
            </a:ln>
          </p:spPr>
          <p:txBody>
            <a:bodyPr/>
            <a:lstStyle/>
            <a:p>
              <a:pPr>
                <a:defRPr/>
              </a:pPr>
              <a:endParaRPr lang="el-GR"/>
            </a:p>
          </p:txBody>
        </p:sp>
        <p:sp>
          <p:nvSpPr>
            <p:cNvPr id="23637" name="Rectangle 84"/>
            <p:cNvSpPr>
              <a:spLocks noChangeArrowheads="1"/>
            </p:cNvSpPr>
            <p:nvPr/>
          </p:nvSpPr>
          <p:spPr bwMode="auto">
            <a:xfrm>
              <a:off x="4274" y="2743"/>
              <a:ext cx="61" cy="69"/>
            </a:xfrm>
            <a:prstGeom prst="rect">
              <a:avLst/>
            </a:prstGeom>
            <a:grpFill/>
            <a:ln w="9525">
              <a:noFill/>
              <a:miter lim="800000"/>
              <a:headEnd/>
              <a:tailEnd/>
            </a:ln>
          </p:spPr>
          <p:txBody>
            <a:bodyPr wrap="none" lIns="0" tIns="0" rIns="0" bIns="0">
              <a:spAutoFit/>
            </a:bodyPr>
            <a:lstStyle/>
            <a:p>
              <a:pPr algn="l">
                <a:defRPr/>
              </a:pPr>
              <a:r>
                <a:rPr lang="el-GR" sz="800">
                  <a:solidFill>
                    <a:srgbClr val="FFFF66"/>
                  </a:solidFill>
                </a:rPr>
                <a:t>90</a:t>
              </a:r>
              <a:endParaRPr lang="el-GR">
                <a:solidFill>
                  <a:srgbClr val="FFFF66"/>
                </a:solidFill>
              </a:endParaRPr>
            </a:p>
          </p:txBody>
        </p:sp>
        <p:sp>
          <p:nvSpPr>
            <p:cNvPr id="23638" name="Rectangle 85"/>
            <p:cNvSpPr>
              <a:spLocks noChangeArrowheads="1"/>
            </p:cNvSpPr>
            <p:nvPr/>
          </p:nvSpPr>
          <p:spPr bwMode="auto">
            <a:xfrm>
              <a:off x="4274" y="2783"/>
              <a:ext cx="92" cy="69"/>
            </a:xfrm>
            <a:prstGeom prst="rect">
              <a:avLst/>
            </a:prstGeom>
            <a:grpFill/>
            <a:ln w="9525">
              <a:noFill/>
              <a:miter lim="800000"/>
              <a:headEnd/>
              <a:tailEnd/>
            </a:ln>
          </p:spPr>
          <p:txBody>
            <a:bodyPr wrap="none" lIns="0" tIns="0" rIns="0" bIns="0">
              <a:spAutoFit/>
            </a:bodyPr>
            <a:lstStyle/>
            <a:p>
              <a:pPr algn="l">
                <a:defRPr/>
              </a:pPr>
              <a:r>
                <a:rPr lang="el-GR" sz="800">
                  <a:solidFill>
                    <a:srgbClr val="FFFF66"/>
                  </a:solidFill>
                </a:rPr>
                <a:t>122</a:t>
              </a:r>
              <a:endParaRPr lang="el-GR">
                <a:solidFill>
                  <a:srgbClr val="FFFF66"/>
                </a:solidFill>
              </a:endParaRPr>
            </a:p>
          </p:txBody>
        </p:sp>
        <p:sp>
          <p:nvSpPr>
            <p:cNvPr id="23639" name="Rectangle 86"/>
            <p:cNvSpPr>
              <a:spLocks noChangeArrowheads="1"/>
            </p:cNvSpPr>
            <p:nvPr/>
          </p:nvSpPr>
          <p:spPr bwMode="auto">
            <a:xfrm>
              <a:off x="4274" y="2908"/>
              <a:ext cx="92" cy="69"/>
            </a:xfrm>
            <a:prstGeom prst="rect">
              <a:avLst/>
            </a:prstGeom>
            <a:grpFill/>
            <a:ln w="9525">
              <a:noFill/>
              <a:miter lim="800000"/>
              <a:headEnd/>
              <a:tailEnd/>
            </a:ln>
          </p:spPr>
          <p:txBody>
            <a:bodyPr wrap="none" lIns="0" tIns="0" rIns="0" bIns="0">
              <a:spAutoFit/>
            </a:bodyPr>
            <a:lstStyle/>
            <a:p>
              <a:pPr algn="l">
                <a:defRPr/>
              </a:pPr>
              <a:r>
                <a:rPr lang="el-GR" sz="800">
                  <a:solidFill>
                    <a:srgbClr val="FFFF66"/>
                  </a:solidFill>
                </a:rPr>
                <a:t>116</a:t>
              </a:r>
              <a:endParaRPr lang="el-GR">
                <a:solidFill>
                  <a:srgbClr val="FFFF66"/>
                </a:solidFill>
              </a:endParaRPr>
            </a:p>
          </p:txBody>
        </p:sp>
        <p:sp>
          <p:nvSpPr>
            <p:cNvPr id="23640" name="Rectangle 87"/>
            <p:cNvSpPr>
              <a:spLocks noChangeArrowheads="1"/>
            </p:cNvSpPr>
            <p:nvPr/>
          </p:nvSpPr>
          <p:spPr bwMode="auto">
            <a:xfrm>
              <a:off x="3553" y="2650"/>
              <a:ext cx="62" cy="69"/>
            </a:xfrm>
            <a:prstGeom prst="rect">
              <a:avLst/>
            </a:prstGeom>
            <a:grpFill/>
            <a:ln w="9525">
              <a:noFill/>
              <a:miter lim="800000"/>
              <a:headEnd/>
              <a:tailEnd/>
            </a:ln>
          </p:spPr>
          <p:txBody>
            <a:bodyPr wrap="none" lIns="0" tIns="0" rIns="0" bIns="0">
              <a:spAutoFit/>
            </a:bodyPr>
            <a:lstStyle/>
            <a:p>
              <a:pPr algn="l">
                <a:defRPr/>
              </a:pPr>
              <a:r>
                <a:rPr lang="el-GR" sz="800">
                  <a:solidFill>
                    <a:srgbClr val="FFFF66"/>
                  </a:solidFill>
                </a:rPr>
                <a:t>35</a:t>
              </a:r>
              <a:endParaRPr lang="el-GR">
                <a:solidFill>
                  <a:srgbClr val="FFFF66"/>
                </a:solidFill>
              </a:endParaRPr>
            </a:p>
          </p:txBody>
        </p:sp>
        <p:sp>
          <p:nvSpPr>
            <p:cNvPr id="23641" name="Rectangle 88"/>
            <p:cNvSpPr>
              <a:spLocks noChangeArrowheads="1"/>
            </p:cNvSpPr>
            <p:nvPr/>
          </p:nvSpPr>
          <p:spPr bwMode="auto">
            <a:xfrm>
              <a:off x="3553" y="2767"/>
              <a:ext cx="62" cy="69"/>
            </a:xfrm>
            <a:prstGeom prst="rect">
              <a:avLst/>
            </a:prstGeom>
            <a:grpFill/>
            <a:ln w="9525">
              <a:noFill/>
              <a:miter lim="800000"/>
              <a:headEnd/>
              <a:tailEnd/>
            </a:ln>
          </p:spPr>
          <p:txBody>
            <a:bodyPr wrap="none" lIns="0" tIns="0" rIns="0" bIns="0">
              <a:spAutoFit/>
            </a:bodyPr>
            <a:lstStyle/>
            <a:p>
              <a:pPr algn="l">
                <a:defRPr/>
              </a:pPr>
              <a:r>
                <a:rPr lang="el-GR" sz="800">
                  <a:solidFill>
                    <a:srgbClr val="FFFF66"/>
                  </a:solidFill>
                </a:rPr>
                <a:t>67</a:t>
              </a:r>
              <a:endParaRPr lang="el-GR">
                <a:solidFill>
                  <a:srgbClr val="FFFF66"/>
                </a:solidFill>
              </a:endParaRPr>
            </a:p>
          </p:txBody>
        </p:sp>
        <p:sp>
          <p:nvSpPr>
            <p:cNvPr id="23642" name="Rectangle 89"/>
            <p:cNvSpPr>
              <a:spLocks noChangeArrowheads="1"/>
            </p:cNvSpPr>
            <p:nvPr/>
          </p:nvSpPr>
          <p:spPr bwMode="auto">
            <a:xfrm>
              <a:off x="2822" y="2282"/>
              <a:ext cx="92" cy="69"/>
            </a:xfrm>
            <a:prstGeom prst="rect">
              <a:avLst/>
            </a:prstGeom>
            <a:grpFill/>
            <a:ln w="9525">
              <a:noFill/>
              <a:miter lim="800000"/>
              <a:headEnd/>
              <a:tailEnd/>
            </a:ln>
          </p:spPr>
          <p:txBody>
            <a:bodyPr wrap="none" lIns="0" tIns="0" rIns="0" bIns="0">
              <a:spAutoFit/>
            </a:bodyPr>
            <a:lstStyle/>
            <a:p>
              <a:pPr algn="l">
                <a:defRPr/>
              </a:pPr>
              <a:r>
                <a:rPr lang="el-GR" sz="800">
                  <a:solidFill>
                    <a:srgbClr val="000000"/>
                  </a:solidFill>
                </a:rPr>
                <a:t>151</a:t>
              </a:r>
              <a:endParaRPr lang="el-GR"/>
            </a:p>
          </p:txBody>
        </p:sp>
        <p:sp>
          <p:nvSpPr>
            <p:cNvPr id="23643" name="Rectangle 90"/>
            <p:cNvSpPr>
              <a:spLocks noChangeArrowheads="1"/>
            </p:cNvSpPr>
            <p:nvPr/>
          </p:nvSpPr>
          <p:spPr bwMode="auto">
            <a:xfrm>
              <a:off x="2822" y="2282"/>
              <a:ext cx="92" cy="69"/>
            </a:xfrm>
            <a:prstGeom prst="rect">
              <a:avLst/>
            </a:prstGeom>
            <a:grpFill/>
            <a:ln w="9525">
              <a:noFill/>
              <a:miter lim="800000"/>
              <a:headEnd/>
              <a:tailEnd/>
            </a:ln>
          </p:spPr>
          <p:txBody>
            <a:bodyPr wrap="none" lIns="0" tIns="0" rIns="0" bIns="0">
              <a:spAutoFit/>
            </a:bodyPr>
            <a:lstStyle/>
            <a:p>
              <a:pPr algn="l">
                <a:defRPr/>
              </a:pPr>
              <a:r>
                <a:rPr lang="el-GR" sz="800">
                  <a:solidFill>
                    <a:srgbClr val="FFFF00"/>
                  </a:solidFill>
                </a:rPr>
                <a:t>149</a:t>
              </a:r>
              <a:endParaRPr lang="el-GR">
                <a:solidFill>
                  <a:srgbClr val="FFFF00"/>
                </a:solidFill>
              </a:endParaRPr>
            </a:p>
          </p:txBody>
        </p:sp>
        <p:sp>
          <p:nvSpPr>
            <p:cNvPr id="23644" name="Rectangle 91"/>
            <p:cNvSpPr>
              <a:spLocks noChangeArrowheads="1"/>
            </p:cNvSpPr>
            <p:nvPr/>
          </p:nvSpPr>
          <p:spPr bwMode="auto">
            <a:xfrm>
              <a:off x="2822" y="1554"/>
              <a:ext cx="92" cy="69"/>
            </a:xfrm>
            <a:prstGeom prst="rect">
              <a:avLst/>
            </a:prstGeom>
            <a:grpFill/>
            <a:ln w="9525">
              <a:noFill/>
              <a:miter lim="800000"/>
              <a:headEnd/>
              <a:tailEnd/>
            </a:ln>
          </p:spPr>
          <p:txBody>
            <a:bodyPr wrap="none" lIns="0" tIns="0" rIns="0" bIns="0">
              <a:spAutoFit/>
            </a:bodyPr>
            <a:lstStyle/>
            <a:p>
              <a:pPr algn="l">
                <a:defRPr/>
              </a:pPr>
              <a:r>
                <a:rPr lang="el-GR" sz="800">
                  <a:solidFill>
                    <a:srgbClr val="FFFF00"/>
                  </a:solidFill>
                </a:rPr>
                <a:t>130</a:t>
              </a:r>
              <a:endParaRPr lang="el-GR">
                <a:solidFill>
                  <a:srgbClr val="FFFF00"/>
                </a:solidFill>
              </a:endParaRPr>
            </a:p>
          </p:txBody>
        </p:sp>
        <p:sp>
          <p:nvSpPr>
            <p:cNvPr id="23645" name="Rectangle 92"/>
            <p:cNvSpPr>
              <a:spLocks noChangeArrowheads="1"/>
            </p:cNvSpPr>
            <p:nvPr/>
          </p:nvSpPr>
          <p:spPr bwMode="auto">
            <a:xfrm>
              <a:off x="2822" y="1538"/>
              <a:ext cx="92" cy="69"/>
            </a:xfrm>
            <a:prstGeom prst="rect">
              <a:avLst/>
            </a:prstGeom>
            <a:grpFill/>
            <a:ln w="9525">
              <a:noFill/>
              <a:miter lim="800000"/>
              <a:headEnd/>
              <a:tailEnd/>
            </a:ln>
          </p:spPr>
          <p:txBody>
            <a:bodyPr wrap="none" lIns="0" tIns="0" rIns="0" bIns="0">
              <a:spAutoFit/>
            </a:bodyPr>
            <a:lstStyle/>
            <a:p>
              <a:pPr algn="l">
                <a:defRPr/>
              </a:pPr>
              <a:r>
                <a:rPr lang="el-GR" sz="800">
                  <a:solidFill>
                    <a:srgbClr val="FFFF00"/>
                  </a:solidFill>
                </a:rPr>
                <a:t>159</a:t>
              </a:r>
              <a:endParaRPr lang="el-GR">
                <a:solidFill>
                  <a:srgbClr val="FFFF00"/>
                </a:solidFill>
              </a:endParaRPr>
            </a:p>
          </p:txBody>
        </p:sp>
      </p:grpSp>
      <p:sp>
        <p:nvSpPr>
          <p:cNvPr id="49156" name="Text Box 93"/>
          <p:cNvSpPr txBox="1">
            <a:spLocks noChangeArrowheads="1"/>
          </p:cNvSpPr>
          <p:nvPr/>
        </p:nvSpPr>
        <p:spPr bwMode="auto">
          <a:xfrm>
            <a:off x="4267200" y="4476750"/>
            <a:ext cx="923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solidFill>
                  <a:schemeClr val="bg1"/>
                </a:solidFill>
              </a:rPr>
              <a:t>p&lt;0.001</a:t>
            </a:r>
            <a:endParaRPr lang="el-GR" sz="1600">
              <a:solidFill>
                <a:schemeClr val="bg1"/>
              </a:solidFill>
            </a:endParaRPr>
          </a:p>
        </p:txBody>
      </p:sp>
      <p:sp>
        <p:nvSpPr>
          <p:cNvPr id="49157" name="Rectangle 94"/>
          <p:cNvSpPr>
            <a:spLocks noChangeArrowheads="1"/>
          </p:cNvSpPr>
          <p:nvPr/>
        </p:nvSpPr>
        <p:spPr bwMode="auto">
          <a:xfrm>
            <a:off x="285750" y="0"/>
            <a:ext cx="6858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l"/>
            <a:r>
              <a:rPr lang="en-US" sz="2800" b="1">
                <a:solidFill>
                  <a:srgbClr val="FF9900"/>
                </a:solidFill>
              </a:rPr>
              <a:t>Osteoblast Function Is Reduced in MM</a:t>
            </a:r>
            <a:endParaRPr lang="en-GB" sz="2800" b="1">
              <a:solidFill>
                <a:srgbClr val="FF99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a:xfrm>
            <a:off x="285750" y="115888"/>
            <a:ext cx="7786688" cy="765175"/>
          </a:xfrm>
        </p:spPr>
        <p:txBody>
          <a:bodyPr/>
          <a:lstStyle/>
          <a:p>
            <a:pPr algn="l"/>
            <a:r>
              <a:rPr lang="en-US" sz="2800" smtClean="0">
                <a:solidFill>
                  <a:srgbClr val="FF9900"/>
                </a:solidFill>
              </a:rPr>
              <a:t>Dickkopf-1 Protein: An Osteoblast Inhibitor</a:t>
            </a:r>
            <a:endParaRPr lang="en-GB" sz="2800" smtClean="0">
              <a:solidFill>
                <a:srgbClr val="FF9900"/>
              </a:solidFill>
            </a:endParaRPr>
          </a:p>
        </p:txBody>
      </p:sp>
      <p:pic>
        <p:nvPicPr>
          <p:cNvPr id="282628" name="Picture 4"/>
          <p:cNvPicPr>
            <a:picLocks noChangeAspect="1" noChangeArrowheads="1"/>
          </p:cNvPicPr>
          <p:nvPr>
            <p:ph idx="1"/>
          </p:nvPr>
        </p:nvPicPr>
        <p:blipFill>
          <a:blip r:embed="rId3">
            <a:lum contrast="20000"/>
            <a:extLst>
              <a:ext uri="{28A0092B-C50C-407E-A947-70E740481C1C}">
                <a14:useLocalDpi xmlns:a14="http://schemas.microsoft.com/office/drawing/2010/main" val="0"/>
              </a:ext>
            </a:extLst>
          </a:blip>
          <a:srcRect/>
          <a:stretch>
            <a:fillRect/>
          </a:stretch>
        </p:blipFill>
        <p:spPr>
          <a:xfrm>
            <a:off x="684213" y="1196975"/>
            <a:ext cx="7920037" cy="4968875"/>
          </a:xfrm>
          <a:noFill/>
          <a:ln w="38100" cap="flat">
            <a:solidFill>
              <a:srgbClr val="FF6600"/>
            </a:solidFill>
            <a:miter lim="800000"/>
            <a:headEnd/>
            <a:tailEnd/>
          </a:ln>
        </p:spPr>
      </p:pic>
      <p:sp>
        <p:nvSpPr>
          <p:cNvPr id="50180" name="Text Box 7"/>
          <p:cNvSpPr txBox="1">
            <a:spLocks noChangeArrowheads="1"/>
          </p:cNvSpPr>
          <p:nvPr/>
        </p:nvSpPr>
        <p:spPr bwMode="auto">
          <a:xfrm>
            <a:off x="5259388" y="6553200"/>
            <a:ext cx="3913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rgbClr val="02FC61"/>
                </a:solidFill>
              </a:rPr>
              <a:t>     </a:t>
            </a:r>
            <a:r>
              <a:rPr lang="en-US" sz="1400" b="1">
                <a:solidFill>
                  <a:srgbClr val="02FC61"/>
                </a:solidFill>
              </a:rPr>
              <a:t>Tian et al. N Engl J Med 2003;349:2483-94</a:t>
            </a:r>
            <a:endParaRPr lang="en-GB" sz="1400" b="1">
              <a:solidFill>
                <a:srgbClr val="02FC6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p:cTn id="7" dur="1000" fill="hold"/>
                                        <p:tgtEl>
                                          <p:spTgt spid="282628"/>
                                        </p:tgtEl>
                                        <p:attrNameLst>
                                          <p:attrName>ppt_w</p:attrName>
                                        </p:attrNameLst>
                                      </p:cBhvr>
                                      <p:tavLst>
                                        <p:tav tm="0">
                                          <p:val>
                                            <p:strVal val="#ppt_w*0.70"/>
                                          </p:val>
                                        </p:tav>
                                        <p:tav tm="100000">
                                          <p:val>
                                            <p:strVal val="#ppt_w"/>
                                          </p:val>
                                        </p:tav>
                                      </p:tavLst>
                                    </p:anim>
                                    <p:anim calcmode="lin" valueType="num">
                                      <p:cBhvr>
                                        <p:cTn id="8" dur="1000" fill="hold"/>
                                        <p:tgtEl>
                                          <p:spTgt spid="282628"/>
                                        </p:tgtEl>
                                        <p:attrNameLst>
                                          <p:attrName>ppt_h</p:attrName>
                                        </p:attrNameLst>
                                      </p:cBhvr>
                                      <p:tavLst>
                                        <p:tav tm="0">
                                          <p:val>
                                            <p:strVal val="#ppt_h"/>
                                          </p:val>
                                        </p:tav>
                                        <p:tav tm="100000">
                                          <p:val>
                                            <p:strVal val="#ppt_h"/>
                                          </p:val>
                                        </p:tav>
                                      </p:tavLst>
                                    </p:anim>
                                    <p:animEffect transition="in" filter="fade">
                                      <p:cBhvr>
                                        <p:cTn id="9" dur="1000"/>
                                        <p:tgtEl>
                                          <p:spTgt spid="28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85750" y="0"/>
            <a:ext cx="67151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l"/>
            <a:r>
              <a:rPr lang="en-US" sz="2800" b="1">
                <a:solidFill>
                  <a:srgbClr val="FF9900"/>
                </a:solidFill>
              </a:rPr>
              <a:t>Serum Dkk-1</a:t>
            </a:r>
            <a:r>
              <a:rPr lang="el-GR" sz="2800" b="1">
                <a:solidFill>
                  <a:srgbClr val="FF9900"/>
                </a:solidFill>
              </a:rPr>
              <a:t> </a:t>
            </a:r>
            <a:r>
              <a:rPr lang="en-US" sz="2800" b="1">
                <a:solidFill>
                  <a:srgbClr val="FF9900"/>
                </a:solidFill>
              </a:rPr>
              <a:t>in Myeloma Patients</a:t>
            </a:r>
            <a:endParaRPr lang="en-GB" sz="2800" b="1">
              <a:solidFill>
                <a:srgbClr val="FF9900"/>
              </a:solidFill>
            </a:endParaRPr>
          </a:p>
        </p:txBody>
      </p:sp>
      <p:sp>
        <p:nvSpPr>
          <p:cNvPr id="51203" name="Text Box 3"/>
          <p:cNvSpPr txBox="1">
            <a:spLocks noChangeArrowheads="1"/>
          </p:cNvSpPr>
          <p:nvPr/>
        </p:nvSpPr>
        <p:spPr bwMode="auto">
          <a:xfrm>
            <a:off x="5121275" y="6553200"/>
            <a:ext cx="405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rgbClr val="02FC61"/>
                </a:solidFill>
              </a:rPr>
              <a:t>     </a:t>
            </a:r>
            <a:r>
              <a:rPr lang="en-US" sz="1400" b="1">
                <a:solidFill>
                  <a:srgbClr val="02FC61"/>
                </a:solidFill>
              </a:rPr>
              <a:t>Politou et al. </a:t>
            </a:r>
            <a:r>
              <a:rPr lang="el-GR" sz="1400" b="1">
                <a:solidFill>
                  <a:srgbClr val="02FC61"/>
                </a:solidFill>
              </a:rPr>
              <a:t>Ι</a:t>
            </a:r>
            <a:r>
              <a:rPr lang="en-US" sz="1400" b="1">
                <a:solidFill>
                  <a:srgbClr val="02FC61"/>
                </a:solidFill>
              </a:rPr>
              <a:t>nt J Cancer 2006;119:1728</a:t>
            </a:r>
            <a:r>
              <a:rPr lang="el-GR" sz="1400" b="1">
                <a:solidFill>
                  <a:srgbClr val="02FC61"/>
                </a:solidFill>
              </a:rPr>
              <a:t>-31</a:t>
            </a:r>
            <a:endParaRPr lang="en-GB" sz="1400" b="1">
              <a:solidFill>
                <a:srgbClr val="02FC61"/>
              </a:solidFill>
            </a:endParaRPr>
          </a:p>
        </p:txBody>
      </p:sp>
      <p:sp>
        <p:nvSpPr>
          <p:cNvPr id="51204" name="AutoShape 4"/>
          <p:cNvSpPr>
            <a:spLocks noChangeAspect="1" noChangeArrowheads="1" noTextEdit="1"/>
          </p:cNvSpPr>
          <p:nvPr/>
        </p:nvSpPr>
        <p:spPr bwMode="auto">
          <a:xfrm>
            <a:off x="900113" y="1052513"/>
            <a:ext cx="7704137" cy="5137150"/>
          </a:xfrm>
          <a:prstGeom prst="rect">
            <a:avLst/>
          </a:prstGeom>
          <a:solidFill>
            <a:schemeClr val="accent1"/>
          </a:solidFill>
          <a:ln w="38100" algn="ctr">
            <a:solidFill>
              <a:srgbClr val="FF6600"/>
            </a:solidFill>
            <a:miter lim="800000"/>
            <a:headEnd/>
            <a:tailEnd/>
          </a:ln>
        </p:spPr>
        <p:txBody>
          <a:bodyPr/>
          <a:lstStyle/>
          <a:p>
            <a:endParaRPr lang="en-GB"/>
          </a:p>
        </p:txBody>
      </p:sp>
      <p:sp>
        <p:nvSpPr>
          <p:cNvPr id="51205" name="Rectangle 5"/>
          <p:cNvSpPr>
            <a:spLocks noChangeArrowheads="1"/>
          </p:cNvSpPr>
          <p:nvPr/>
        </p:nvSpPr>
        <p:spPr bwMode="auto">
          <a:xfrm>
            <a:off x="900113" y="1052513"/>
            <a:ext cx="7704137" cy="5137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grpSp>
        <p:nvGrpSpPr>
          <p:cNvPr id="51206" name="Group 6"/>
          <p:cNvGrpSpPr>
            <a:grpSpLocks/>
          </p:cNvGrpSpPr>
          <p:nvPr/>
        </p:nvGrpSpPr>
        <p:grpSpPr bwMode="auto">
          <a:xfrm>
            <a:off x="900113" y="1052513"/>
            <a:ext cx="7265987" cy="5051425"/>
            <a:chOff x="567" y="663"/>
            <a:chExt cx="4577" cy="3182"/>
          </a:xfrm>
        </p:grpSpPr>
        <p:sp>
          <p:nvSpPr>
            <p:cNvPr id="51208" name="Freeform 7"/>
            <p:cNvSpPr>
              <a:spLocks/>
            </p:cNvSpPr>
            <p:nvPr/>
          </p:nvSpPr>
          <p:spPr bwMode="auto">
            <a:xfrm>
              <a:off x="567" y="663"/>
              <a:ext cx="4577" cy="3182"/>
            </a:xfrm>
            <a:custGeom>
              <a:avLst/>
              <a:gdLst>
                <a:gd name="T0" fmla="*/ 4577 w 4577"/>
                <a:gd name="T1" fmla="*/ 3182 h 3182"/>
                <a:gd name="T2" fmla="*/ 0 w 4577"/>
                <a:gd name="T3" fmla="*/ 0 h 3182"/>
                <a:gd name="T4" fmla="*/ 0 w 4577"/>
                <a:gd name="T5" fmla="*/ 3182 h 3182"/>
                <a:gd name="T6" fmla="*/ 4577 w 4577"/>
                <a:gd name="T7" fmla="*/ 3182 h 3182"/>
                <a:gd name="T8" fmla="*/ 0 60000 65536"/>
                <a:gd name="T9" fmla="*/ 0 60000 65536"/>
                <a:gd name="T10" fmla="*/ 0 60000 65536"/>
                <a:gd name="T11" fmla="*/ 0 60000 65536"/>
                <a:gd name="T12" fmla="*/ 0 w 4577"/>
                <a:gd name="T13" fmla="*/ 0 h 3182"/>
                <a:gd name="T14" fmla="*/ 4577 w 4577"/>
                <a:gd name="T15" fmla="*/ 3182 h 3182"/>
              </a:gdLst>
              <a:ahLst/>
              <a:cxnLst>
                <a:cxn ang="T8">
                  <a:pos x="T0" y="T1"/>
                </a:cxn>
                <a:cxn ang="T9">
                  <a:pos x="T2" y="T3"/>
                </a:cxn>
                <a:cxn ang="T10">
                  <a:pos x="T4" y="T5"/>
                </a:cxn>
                <a:cxn ang="T11">
                  <a:pos x="T6" y="T7"/>
                </a:cxn>
              </a:cxnLst>
              <a:rect l="T12" t="T13" r="T14" b="T15"/>
              <a:pathLst>
                <a:path w="4577" h="3182">
                  <a:moveTo>
                    <a:pt x="4577" y="3182"/>
                  </a:moveTo>
                  <a:lnTo>
                    <a:pt x="0" y="0"/>
                  </a:lnTo>
                  <a:lnTo>
                    <a:pt x="0" y="3182"/>
                  </a:lnTo>
                  <a:lnTo>
                    <a:pt x="4577" y="318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09" name="Freeform 8"/>
            <p:cNvSpPr>
              <a:spLocks/>
            </p:cNvSpPr>
            <p:nvPr/>
          </p:nvSpPr>
          <p:spPr bwMode="auto">
            <a:xfrm>
              <a:off x="567" y="663"/>
              <a:ext cx="4577" cy="3182"/>
            </a:xfrm>
            <a:custGeom>
              <a:avLst/>
              <a:gdLst>
                <a:gd name="T0" fmla="*/ 0 w 4577"/>
                <a:gd name="T1" fmla="*/ 0 h 3182"/>
                <a:gd name="T2" fmla="*/ 4577 w 4577"/>
                <a:gd name="T3" fmla="*/ 0 h 3182"/>
                <a:gd name="T4" fmla="*/ 4577 w 4577"/>
                <a:gd name="T5" fmla="*/ 3182 h 3182"/>
                <a:gd name="T6" fmla="*/ 0 w 4577"/>
                <a:gd name="T7" fmla="*/ 0 h 3182"/>
                <a:gd name="T8" fmla="*/ 0 60000 65536"/>
                <a:gd name="T9" fmla="*/ 0 60000 65536"/>
                <a:gd name="T10" fmla="*/ 0 60000 65536"/>
                <a:gd name="T11" fmla="*/ 0 60000 65536"/>
                <a:gd name="T12" fmla="*/ 0 w 4577"/>
                <a:gd name="T13" fmla="*/ 0 h 3182"/>
                <a:gd name="T14" fmla="*/ 4577 w 4577"/>
                <a:gd name="T15" fmla="*/ 3182 h 3182"/>
              </a:gdLst>
              <a:ahLst/>
              <a:cxnLst>
                <a:cxn ang="T8">
                  <a:pos x="T0" y="T1"/>
                </a:cxn>
                <a:cxn ang="T9">
                  <a:pos x="T2" y="T3"/>
                </a:cxn>
                <a:cxn ang="T10">
                  <a:pos x="T4" y="T5"/>
                </a:cxn>
                <a:cxn ang="T11">
                  <a:pos x="T6" y="T7"/>
                </a:cxn>
              </a:cxnLst>
              <a:rect l="T12" t="T13" r="T14" b="T15"/>
              <a:pathLst>
                <a:path w="4577" h="3182">
                  <a:moveTo>
                    <a:pt x="0" y="0"/>
                  </a:moveTo>
                  <a:lnTo>
                    <a:pt x="4577" y="0"/>
                  </a:lnTo>
                  <a:lnTo>
                    <a:pt x="4577" y="318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10" name="Freeform 9"/>
            <p:cNvSpPr>
              <a:spLocks/>
            </p:cNvSpPr>
            <p:nvPr/>
          </p:nvSpPr>
          <p:spPr bwMode="auto">
            <a:xfrm>
              <a:off x="567" y="663"/>
              <a:ext cx="4577" cy="3182"/>
            </a:xfrm>
            <a:custGeom>
              <a:avLst/>
              <a:gdLst>
                <a:gd name="T0" fmla="*/ 4577 w 4577"/>
                <a:gd name="T1" fmla="*/ 3182 h 3182"/>
                <a:gd name="T2" fmla="*/ 0 w 4577"/>
                <a:gd name="T3" fmla="*/ 0 h 3182"/>
                <a:gd name="T4" fmla="*/ 0 w 4577"/>
                <a:gd name="T5" fmla="*/ 3182 h 3182"/>
                <a:gd name="T6" fmla="*/ 4577 w 4577"/>
                <a:gd name="T7" fmla="*/ 3182 h 3182"/>
                <a:gd name="T8" fmla="*/ 0 60000 65536"/>
                <a:gd name="T9" fmla="*/ 0 60000 65536"/>
                <a:gd name="T10" fmla="*/ 0 60000 65536"/>
                <a:gd name="T11" fmla="*/ 0 60000 65536"/>
                <a:gd name="T12" fmla="*/ 0 w 4577"/>
                <a:gd name="T13" fmla="*/ 0 h 3182"/>
                <a:gd name="T14" fmla="*/ 4577 w 4577"/>
                <a:gd name="T15" fmla="*/ 3182 h 3182"/>
              </a:gdLst>
              <a:ahLst/>
              <a:cxnLst>
                <a:cxn ang="T8">
                  <a:pos x="T0" y="T1"/>
                </a:cxn>
                <a:cxn ang="T9">
                  <a:pos x="T2" y="T3"/>
                </a:cxn>
                <a:cxn ang="T10">
                  <a:pos x="T4" y="T5"/>
                </a:cxn>
                <a:cxn ang="T11">
                  <a:pos x="T6" y="T7"/>
                </a:cxn>
              </a:cxnLst>
              <a:rect l="T12" t="T13" r="T14" b="T15"/>
              <a:pathLst>
                <a:path w="4577" h="3182">
                  <a:moveTo>
                    <a:pt x="4577" y="3182"/>
                  </a:moveTo>
                  <a:lnTo>
                    <a:pt x="0" y="0"/>
                  </a:lnTo>
                  <a:lnTo>
                    <a:pt x="0" y="3182"/>
                  </a:lnTo>
                  <a:lnTo>
                    <a:pt x="4577" y="318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11" name="Freeform 10"/>
            <p:cNvSpPr>
              <a:spLocks/>
            </p:cNvSpPr>
            <p:nvPr/>
          </p:nvSpPr>
          <p:spPr bwMode="auto">
            <a:xfrm>
              <a:off x="567" y="663"/>
              <a:ext cx="4577" cy="3182"/>
            </a:xfrm>
            <a:custGeom>
              <a:avLst/>
              <a:gdLst>
                <a:gd name="T0" fmla="*/ 0 w 4577"/>
                <a:gd name="T1" fmla="*/ 0 h 3182"/>
                <a:gd name="T2" fmla="*/ 4577 w 4577"/>
                <a:gd name="T3" fmla="*/ 0 h 3182"/>
                <a:gd name="T4" fmla="*/ 4577 w 4577"/>
                <a:gd name="T5" fmla="*/ 3182 h 3182"/>
                <a:gd name="T6" fmla="*/ 0 w 4577"/>
                <a:gd name="T7" fmla="*/ 0 h 3182"/>
                <a:gd name="T8" fmla="*/ 0 60000 65536"/>
                <a:gd name="T9" fmla="*/ 0 60000 65536"/>
                <a:gd name="T10" fmla="*/ 0 60000 65536"/>
                <a:gd name="T11" fmla="*/ 0 60000 65536"/>
                <a:gd name="T12" fmla="*/ 0 w 4577"/>
                <a:gd name="T13" fmla="*/ 0 h 3182"/>
                <a:gd name="T14" fmla="*/ 4577 w 4577"/>
                <a:gd name="T15" fmla="*/ 3182 h 3182"/>
              </a:gdLst>
              <a:ahLst/>
              <a:cxnLst>
                <a:cxn ang="T8">
                  <a:pos x="T0" y="T1"/>
                </a:cxn>
                <a:cxn ang="T9">
                  <a:pos x="T2" y="T3"/>
                </a:cxn>
                <a:cxn ang="T10">
                  <a:pos x="T4" y="T5"/>
                </a:cxn>
                <a:cxn ang="T11">
                  <a:pos x="T6" y="T7"/>
                </a:cxn>
              </a:cxnLst>
              <a:rect l="T12" t="T13" r="T14" b="T15"/>
              <a:pathLst>
                <a:path w="4577" h="3182">
                  <a:moveTo>
                    <a:pt x="0" y="0"/>
                  </a:moveTo>
                  <a:lnTo>
                    <a:pt x="4577" y="0"/>
                  </a:lnTo>
                  <a:lnTo>
                    <a:pt x="4577" y="318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12" name="Rectangle 11"/>
            <p:cNvSpPr>
              <a:spLocks noChangeArrowheads="1"/>
            </p:cNvSpPr>
            <p:nvPr/>
          </p:nvSpPr>
          <p:spPr bwMode="auto">
            <a:xfrm>
              <a:off x="4103" y="3224"/>
              <a:ext cx="80" cy="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900">
                  <a:solidFill>
                    <a:srgbClr val="000000"/>
                  </a:solidFill>
                </a:rPr>
                <a:t>22</a:t>
              </a:r>
              <a:endParaRPr lang="el-GR"/>
            </a:p>
          </p:txBody>
        </p:sp>
        <p:sp>
          <p:nvSpPr>
            <p:cNvPr id="51213" name="Rectangle 12"/>
            <p:cNvSpPr>
              <a:spLocks noChangeArrowheads="1"/>
            </p:cNvSpPr>
            <p:nvPr/>
          </p:nvSpPr>
          <p:spPr bwMode="auto">
            <a:xfrm>
              <a:off x="3090" y="3224"/>
              <a:ext cx="80" cy="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900">
                  <a:solidFill>
                    <a:srgbClr val="000000"/>
                  </a:solidFill>
                </a:rPr>
                <a:t>18</a:t>
              </a:r>
              <a:endParaRPr lang="el-GR"/>
            </a:p>
          </p:txBody>
        </p:sp>
        <p:sp>
          <p:nvSpPr>
            <p:cNvPr id="51214" name="Rectangle 13"/>
            <p:cNvSpPr>
              <a:spLocks noChangeArrowheads="1"/>
            </p:cNvSpPr>
            <p:nvPr/>
          </p:nvSpPr>
          <p:spPr bwMode="auto">
            <a:xfrm>
              <a:off x="2079" y="3224"/>
              <a:ext cx="80" cy="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900">
                  <a:solidFill>
                    <a:srgbClr val="000000"/>
                  </a:solidFill>
                </a:rPr>
                <a:t>32</a:t>
              </a:r>
              <a:endParaRPr lang="el-GR"/>
            </a:p>
          </p:txBody>
        </p:sp>
        <p:sp>
          <p:nvSpPr>
            <p:cNvPr id="51215" name="Rectangle 14"/>
            <p:cNvSpPr>
              <a:spLocks noChangeArrowheads="1"/>
            </p:cNvSpPr>
            <p:nvPr/>
          </p:nvSpPr>
          <p:spPr bwMode="auto">
            <a:xfrm>
              <a:off x="1203" y="3224"/>
              <a:ext cx="114" cy="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900">
                  <a:solidFill>
                    <a:srgbClr val="000000"/>
                  </a:solidFill>
                </a:rPr>
                <a:t>N =</a:t>
              </a:r>
              <a:endParaRPr lang="el-GR"/>
            </a:p>
          </p:txBody>
        </p:sp>
        <p:sp>
          <p:nvSpPr>
            <p:cNvPr id="51216" name="Rectangle 15"/>
            <p:cNvSpPr>
              <a:spLocks noChangeArrowheads="1"/>
            </p:cNvSpPr>
            <p:nvPr/>
          </p:nvSpPr>
          <p:spPr bwMode="auto">
            <a:xfrm>
              <a:off x="1264" y="3648"/>
              <a:ext cx="469" cy="1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600">
                  <a:solidFill>
                    <a:srgbClr val="000000"/>
                  </a:solidFill>
                </a:rPr>
                <a:t>GROUP</a:t>
              </a:r>
              <a:endParaRPr lang="el-GR" sz="1600"/>
            </a:p>
          </p:txBody>
        </p:sp>
        <p:sp>
          <p:nvSpPr>
            <p:cNvPr id="51217" name="Rectangle 16"/>
            <p:cNvSpPr>
              <a:spLocks noChangeArrowheads="1"/>
            </p:cNvSpPr>
            <p:nvPr/>
          </p:nvSpPr>
          <p:spPr bwMode="auto">
            <a:xfrm>
              <a:off x="3915" y="3342"/>
              <a:ext cx="459" cy="13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solidFill>
                    <a:srgbClr val="000000"/>
                  </a:solidFill>
                </a:rPr>
                <a:t>Controls</a:t>
              </a:r>
              <a:endParaRPr lang="el-GR" sz="1400"/>
            </a:p>
          </p:txBody>
        </p:sp>
        <p:sp>
          <p:nvSpPr>
            <p:cNvPr id="51218" name="Rectangle 17"/>
            <p:cNvSpPr>
              <a:spLocks noChangeArrowheads="1"/>
            </p:cNvSpPr>
            <p:nvPr/>
          </p:nvSpPr>
          <p:spPr bwMode="auto">
            <a:xfrm>
              <a:off x="2981" y="3342"/>
              <a:ext cx="336" cy="13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solidFill>
                    <a:srgbClr val="000000"/>
                  </a:solidFill>
                </a:rPr>
                <a:t>MGUS</a:t>
              </a:r>
              <a:endParaRPr lang="el-GR" sz="1400"/>
            </a:p>
          </p:txBody>
        </p:sp>
        <p:sp>
          <p:nvSpPr>
            <p:cNvPr id="51219" name="Rectangle 18"/>
            <p:cNvSpPr>
              <a:spLocks noChangeArrowheads="1"/>
            </p:cNvSpPr>
            <p:nvPr/>
          </p:nvSpPr>
          <p:spPr bwMode="auto">
            <a:xfrm>
              <a:off x="2044" y="3355"/>
              <a:ext cx="186" cy="13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solidFill>
                    <a:srgbClr val="000000"/>
                  </a:solidFill>
                </a:rPr>
                <a:t>MM</a:t>
              </a:r>
              <a:endParaRPr lang="el-GR" sz="1400"/>
            </a:p>
          </p:txBody>
        </p:sp>
        <p:sp>
          <p:nvSpPr>
            <p:cNvPr id="51220" name="Rectangle 19"/>
            <p:cNvSpPr>
              <a:spLocks noChangeArrowheads="1"/>
            </p:cNvSpPr>
            <p:nvPr/>
          </p:nvSpPr>
          <p:spPr bwMode="auto">
            <a:xfrm rot="-5400000">
              <a:off x="680" y="2886"/>
              <a:ext cx="391" cy="13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solidFill>
                    <a:srgbClr val="000000"/>
                  </a:solidFill>
                </a:rPr>
                <a:t>LG D</a:t>
              </a:r>
              <a:r>
                <a:rPr lang="en-US" sz="1400">
                  <a:solidFill>
                    <a:srgbClr val="000000"/>
                  </a:solidFill>
                </a:rPr>
                <a:t>kk</a:t>
              </a:r>
              <a:endParaRPr lang="el-GR" sz="1400">
                <a:solidFill>
                  <a:srgbClr val="000000"/>
                </a:solidFill>
              </a:endParaRPr>
            </a:p>
          </p:txBody>
        </p:sp>
        <p:sp>
          <p:nvSpPr>
            <p:cNvPr id="51221" name="Rectangle 20"/>
            <p:cNvSpPr>
              <a:spLocks noChangeArrowheads="1"/>
            </p:cNvSpPr>
            <p:nvPr/>
          </p:nvSpPr>
          <p:spPr bwMode="auto">
            <a:xfrm rot="-5400000">
              <a:off x="858" y="2645"/>
              <a:ext cx="37" cy="13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solidFill>
                    <a:srgbClr val="000000"/>
                  </a:solidFill>
                </a:rPr>
                <a:t>-</a:t>
              </a:r>
            </a:p>
          </p:txBody>
        </p:sp>
        <p:sp>
          <p:nvSpPr>
            <p:cNvPr id="51222" name="Rectangle 21"/>
            <p:cNvSpPr>
              <a:spLocks noChangeArrowheads="1"/>
            </p:cNvSpPr>
            <p:nvPr/>
          </p:nvSpPr>
          <p:spPr bwMode="auto">
            <a:xfrm rot="-5400000">
              <a:off x="846" y="2593"/>
              <a:ext cx="62" cy="13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solidFill>
                    <a:srgbClr val="000000"/>
                  </a:solidFill>
                </a:rPr>
                <a:t>1</a:t>
              </a:r>
            </a:p>
          </p:txBody>
        </p:sp>
        <p:sp>
          <p:nvSpPr>
            <p:cNvPr id="51223" name="Rectangle 22"/>
            <p:cNvSpPr>
              <a:spLocks noChangeArrowheads="1"/>
            </p:cNvSpPr>
            <p:nvPr/>
          </p:nvSpPr>
          <p:spPr bwMode="auto">
            <a:xfrm>
              <a:off x="1075" y="770"/>
              <a:ext cx="122"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100">
                  <a:solidFill>
                    <a:srgbClr val="000000"/>
                  </a:solidFill>
                </a:rPr>
                <a:t>2.6</a:t>
              </a:r>
              <a:endParaRPr lang="el-GR"/>
            </a:p>
          </p:txBody>
        </p:sp>
        <p:sp>
          <p:nvSpPr>
            <p:cNvPr id="51224" name="Rectangle 23"/>
            <p:cNvSpPr>
              <a:spLocks noChangeArrowheads="1"/>
            </p:cNvSpPr>
            <p:nvPr/>
          </p:nvSpPr>
          <p:spPr bwMode="auto">
            <a:xfrm>
              <a:off x="1075" y="1032"/>
              <a:ext cx="122"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100">
                  <a:solidFill>
                    <a:srgbClr val="000000"/>
                  </a:solidFill>
                </a:rPr>
                <a:t>2.4</a:t>
              </a:r>
              <a:endParaRPr lang="el-GR"/>
            </a:p>
          </p:txBody>
        </p:sp>
        <p:sp>
          <p:nvSpPr>
            <p:cNvPr id="51225" name="Rectangle 24"/>
            <p:cNvSpPr>
              <a:spLocks noChangeArrowheads="1"/>
            </p:cNvSpPr>
            <p:nvPr/>
          </p:nvSpPr>
          <p:spPr bwMode="auto">
            <a:xfrm>
              <a:off x="1075" y="1296"/>
              <a:ext cx="122"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100">
                  <a:solidFill>
                    <a:srgbClr val="000000"/>
                  </a:solidFill>
                </a:rPr>
                <a:t>2.2</a:t>
              </a:r>
              <a:endParaRPr lang="el-GR"/>
            </a:p>
          </p:txBody>
        </p:sp>
        <p:sp>
          <p:nvSpPr>
            <p:cNvPr id="51226" name="Rectangle 25"/>
            <p:cNvSpPr>
              <a:spLocks noChangeArrowheads="1"/>
            </p:cNvSpPr>
            <p:nvPr/>
          </p:nvSpPr>
          <p:spPr bwMode="auto">
            <a:xfrm>
              <a:off x="1075" y="1558"/>
              <a:ext cx="122"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100">
                  <a:solidFill>
                    <a:srgbClr val="000000"/>
                  </a:solidFill>
                </a:rPr>
                <a:t>2.0</a:t>
              </a:r>
              <a:endParaRPr lang="el-GR"/>
            </a:p>
          </p:txBody>
        </p:sp>
        <p:sp>
          <p:nvSpPr>
            <p:cNvPr id="51227" name="Rectangle 26"/>
            <p:cNvSpPr>
              <a:spLocks noChangeArrowheads="1"/>
            </p:cNvSpPr>
            <p:nvPr/>
          </p:nvSpPr>
          <p:spPr bwMode="auto">
            <a:xfrm>
              <a:off x="1075" y="1821"/>
              <a:ext cx="122"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100">
                  <a:solidFill>
                    <a:srgbClr val="000000"/>
                  </a:solidFill>
                </a:rPr>
                <a:t>1.8</a:t>
              </a:r>
              <a:endParaRPr lang="el-GR"/>
            </a:p>
          </p:txBody>
        </p:sp>
        <p:sp>
          <p:nvSpPr>
            <p:cNvPr id="51228" name="Rectangle 27"/>
            <p:cNvSpPr>
              <a:spLocks noChangeArrowheads="1"/>
            </p:cNvSpPr>
            <p:nvPr/>
          </p:nvSpPr>
          <p:spPr bwMode="auto">
            <a:xfrm>
              <a:off x="1075" y="2084"/>
              <a:ext cx="122"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100">
                  <a:solidFill>
                    <a:srgbClr val="000000"/>
                  </a:solidFill>
                </a:rPr>
                <a:t>1.6</a:t>
              </a:r>
              <a:endParaRPr lang="el-GR"/>
            </a:p>
          </p:txBody>
        </p:sp>
        <p:sp>
          <p:nvSpPr>
            <p:cNvPr id="51229" name="Rectangle 28"/>
            <p:cNvSpPr>
              <a:spLocks noChangeArrowheads="1"/>
            </p:cNvSpPr>
            <p:nvPr/>
          </p:nvSpPr>
          <p:spPr bwMode="auto">
            <a:xfrm>
              <a:off x="1075" y="2346"/>
              <a:ext cx="122"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100">
                  <a:solidFill>
                    <a:srgbClr val="000000"/>
                  </a:solidFill>
                </a:rPr>
                <a:t>1.4</a:t>
              </a:r>
              <a:endParaRPr lang="el-GR"/>
            </a:p>
          </p:txBody>
        </p:sp>
        <p:sp>
          <p:nvSpPr>
            <p:cNvPr id="51230" name="Rectangle 29"/>
            <p:cNvSpPr>
              <a:spLocks noChangeArrowheads="1"/>
            </p:cNvSpPr>
            <p:nvPr/>
          </p:nvSpPr>
          <p:spPr bwMode="auto">
            <a:xfrm>
              <a:off x="1075" y="2609"/>
              <a:ext cx="122"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100">
                  <a:solidFill>
                    <a:srgbClr val="000000"/>
                  </a:solidFill>
                </a:rPr>
                <a:t>1.2</a:t>
              </a:r>
              <a:endParaRPr lang="el-GR"/>
            </a:p>
          </p:txBody>
        </p:sp>
        <p:sp>
          <p:nvSpPr>
            <p:cNvPr id="51231" name="Rectangle 30"/>
            <p:cNvSpPr>
              <a:spLocks noChangeArrowheads="1"/>
            </p:cNvSpPr>
            <p:nvPr/>
          </p:nvSpPr>
          <p:spPr bwMode="auto">
            <a:xfrm>
              <a:off x="1075" y="2873"/>
              <a:ext cx="122"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100">
                  <a:solidFill>
                    <a:srgbClr val="000000"/>
                  </a:solidFill>
                </a:rPr>
                <a:t>1.0</a:t>
              </a:r>
              <a:endParaRPr lang="el-GR"/>
            </a:p>
          </p:txBody>
        </p:sp>
        <p:sp>
          <p:nvSpPr>
            <p:cNvPr id="51232" name="Rectangle 31"/>
            <p:cNvSpPr>
              <a:spLocks noChangeArrowheads="1"/>
            </p:cNvSpPr>
            <p:nvPr/>
          </p:nvSpPr>
          <p:spPr bwMode="auto">
            <a:xfrm>
              <a:off x="1129" y="3093"/>
              <a:ext cx="73"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100">
                  <a:solidFill>
                    <a:srgbClr val="000000"/>
                  </a:solidFill>
                </a:rPr>
                <a:t>.8</a:t>
              </a:r>
              <a:endParaRPr lang="el-GR"/>
            </a:p>
          </p:txBody>
        </p:sp>
        <p:sp>
          <p:nvSpPr>
            <p:cNvPr id="51233" name="Line 32"/>
            <p:cNvSpPr>
              <a:spLocks noChangeShapeType="1"/>
            </p:cNvSpPr>
            <p:nvPr/>
          </p:nvSpPr>
          <p:spPr bwMode="auto">
            <a:xfrm>
              <a:off x="1227" y="819"/>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34" name="Line 33"/>
            <p:cNvSpPr>
              <a:spLocks noChangeShapeType="1"/>
            </p:cNvSpPr>
            <p:nvPr/>
          </p:nvSpPr>
          <p:spPr bwMode="auto">
            <a:xfrm>
              <a:off x="1227" y="1081"/>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35" name="Line 34"/>
            <p:cNvSpPr>
              <a:spLocks noChangeShapeType="1"/>
            </p:cNvSpPr>
            <p:nvPr/>
          </p:nvSpPr>
          <p:spPr bwMode="auto">
            <a:xfrm>
              <a:off x="1227" y="1344"/>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36" name="Line 35"/>
            <p:cNvSpPr>
              <a:spLocks noChangeShapeType="1"/>
            </p:cNvSpPr>
            <p:nvPr/>
          </p:nvSpPr>
          <p:spPr bwMode="auto">
            <a:xfrm>
              <a:off x="1227" y="1607"/>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37" name="Line 36"/>
            <p:cNvSpPr>
              <a:spLocks noChangeShapeType="1"/>
            </p:cNvSpPr>
            <p:nvPr/>
          </p:nvSpPr>
          <p:spPr bwMode="auto">
            <a:xfrm>
              <a:off x="1227" y="1870"/>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38" name="Line 37"/>
            <p:cNvSpPr>
              <a:spLocks noChangeShapeType="1"/>
            </p:cNvSpPr>
            <p:nvPr/>
          </p:nvSpPr>
          <p:spPr bwMode="auto">
            <a:xfrm>
              <a:off x="1227" y="2140"/>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39" name="Line 38"/>
            <p:cNvSpPr>
              <a:spLocks noChangeShapeType="1"/>
            </p:cNvSpPr>
            <p:nvPr/>
          </p:nvSpPr>
          <p:spPr bwMode="auto">
            <a:xfrm>
              <a:off x="1227" y="2403"/>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0" name="Line 39"/>
            <p:cNvSpPr>
              <a:spLocks noChangeShapeType="1"/>
            </p:cNvSpPr>
            <p:nvPr/>
          </p:nvSpPr>
          <p:spPr bwMode="auto">
            <a:xfrm>
              <a:off x="1227" y="2666"/>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1" name="Line 40"/>
            <p:cNvSpPr>
              <a:spLocks noChangeShapeType="1"/>
            </p:cNvSpPr>
            <p:nvPr/>
          </p:nvSpPr>
          <p:spPr bwMode="auto">
            <a:xfrm>
              <a:off x="1227" y="2928"/>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2" name="Line 41"/>
            <p:cNvSpPr>
              <a:spLocks noChangeShapeType="1"/>
            </p:cNvSpPr>
            <p:nvPr/>
          </p:nvSpPr>
          <p:spPr bwMode="auto">
            <a:xfrm>
              <a:off x="1227" y="3191"/>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3" name="Line 42"/>
            <p:cNvSpPr>
              <a:spLocks noChangeShapeType="1"/>
            </p:cNvSpPr>
            <p:nvPr/>
          </p:nvSpPr>
          <p:spPr bwMode="auto">
            <a:xfrm>
              <a:off x="4124" y="3184"/>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4" name="Line 43"/>
            <p:cNvSpPr>
              <a:spLocks noChangeShapeType="1"/>
            </p:cNvSpPr>
            <p:nvPr/>
          </p:nvSpPr>
          <p:spPr bwMode="auto">
            <a:xfrm>
              <a:off x="3112" y="3184"/>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5" name="Line 44"/>
            <p:cNvSpPr>
              <a:spLocks noChangeShapeType="1"/>
            </p:cNvSpPr>
            <p:nvPr/>
          </p:nvSpPr>
          <p:spPr bwMode="auto">
            <a:xfrm>
              <a:off x="2100" y="3184"/>
              <a:ext cx="1" cy="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6" name="Freeform 45"/>
            <p:cNvSpPr>
              <a:spLocks/>
            </p:cNvSpPr>
            <p:nvPr/>
          </p:nvSpPr>
          <p:spPr bwMode="auto">
            <a:xfrm>
              <a:off x="1260" y="819"/>
              <a:ext cx="3704" cy="2372"/>
            </a:xfrm>
            <a:custGeom>
              <a:avLst/>
              <a:gdLst>
                <a:gd name="T0" fmla="*/ 3704 w 3704"/>
                <a:gd name="T1" fmla="*/ 2372 h 2372"/>
                <a:gd name="T2" fmla="*/ 0 w 3704"/>
                <a:gd name="T3" fmla="*/ 0 h 2372"/>
                <a:gd name="T4" fmla="*/ 0 w 3704"/>
                <a:gd name="T5" fmla="*/ 2372 h 2372"/>
                <a:gd name="T6" fmla="*/ 3704 w 3704"/>
                <a:gd name="T7" fmla="*/ 2372 h 2372"/>
                <a:gd name="T8" fmla="*/ 0 60000 65536"/>
                <a:gd name="T9" fmla="*/ 0 60000 65536"/>
                <a:gd name="T10" fmla="*/ 0 60000 65536"/>
                <a:gd name="T11" fmla="*/ 0 60000 65536"/>
                <a:gd name="T12" fmla="*/ 0 w 3704"/>
                <a:gd name="T13" fmla="*/ 0 h 2372"/>
                <a:gd name="T14" fmla="*/ 3704 w 3704"/>
                <a:gd name="T15" fmla="*/ 2372 h 2372"/>
              </a:gdLst>
              <a:ahLst/>
              <a:cxnLst>
                <a:cxn ang="T8">
                  <a:pos x="T0" y="T1"/>
                </a:cxn>
                <a:cxn ang="T9">
                  <a:pos x="T2" y="T3"/>
                </a:cxn>
                <a:cxn ang="T10">
                  <a:pos x="T4" y="T5"/>
                </a:cxn>
                <a:cxn ang="T11">
                  <a:pos x="T6" y="T7"/>
                </a:cxn>
              </a:cxnLst>
              <a:rect l="T12" t="T13" r="T14" b="T15"/>
              <a:pathLst>
                <a:path w="3704" h="2372">
                  <a:moveTo>
                    <a:pt x="3704" y="2372"/>
                  </a:moveTo>
                  <a:lnTo>
                    <a:pt x="0" y="0"/>
                  </a:lnTo>
                  <a:lnTo>
                    <a:pt x="0" y="2372"/>
                  </a:lnTo>
                  <a:lnTo>
                    <a:pt x="3704" y="2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47" name="Freeform 46"/>
            <p:cNvSpPr>
              <a:spLocks/>
            </p:cNvSpPr>
            <p:nvPr/>
          </p:nvSpPr>
          <p:spPr bwMode="auto">
            <a:xfrm>
              <a:off x="1260" y="819"/>
              <a:ext cx="3704" cy="2372"/>
            </a:xfrm>
            <a:custGeom>
              <a:avLst/>
              <a:gdLst>
                <a:gd name="T0" fmla="*/ 0 w 3704"/>
                <a:gd name="T1" fmla="*/ 0 h 2372"/>
                <a:gd name="T2" fmla="*/ 3704 w 3704"/>
                <a:gd name="T3" fmla="*/ 0 h 2372"/>
                <a:gd name="T4" fmla="*/ 3704 w 3704"/>
                <a:gd name="T5" fmla="*/ 2372 h 2372"/>
                <a:gd name="T6" fmla="*/ 0 w 3704"/>
                <a:gd name="T7" fmla="*/ 0 h 2372"/>
                <a:gd name="T8" fmla="*/ 0 60000 65536"/>
                <a:gd name="T9" fmla="*/ 0 60000 65536"/>
                <a:gd name="T10" fmla="*/ 0 60000 65536"/>
                <a:gd name="T11" fmla="*/ 0 60000 65536"/>
                <a:gd name="T12" fmla="*/ 0 w 3704"/>
                <a:gd name="T13" fmla="*/ 0 h 2372"/>
                <a:gd name="T14" fmla="*/ 3704 w 3704"/>
                <a:gd name="T15" fmla="*/ 2372 h 2372"/>
              </a:gdLst>
              <a:ahLst/>
              <a:cxnLst>
                <a:cxn ang="T8">
                  <a:pos x="T0" y="T1"/>
                </a:cxn>
                <a:cxn ang="T9">
                  <a:pos x="T2" y="T3"/>
                </a:cxn>
                <a:cxn ang="T10">
                  <a:pos x="T4" y="T5"/>
                </a:cxn>
                <a:cxn ang="T11">
                  <a:pos x="T6" y="T7"/>
                </a:cxn>
              </a:cxnLst>
              <a:rect l="T12" t="T13" r="T14" b="T15"/>
              <a:pathLst>
                <a:path w="3704" h="2372">
                  <a:moveTo>
                    <a:pt x="0" y="0"/>
                  </a:moveTo>
                  <a:lnTo>
                    <a:pt x="3704" y="0"/>
                  </a:lnTo>
                  <a:lnTo>
                    <a:pt x="3704" y="237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48" name="Rectangle 47"/>
            <p:cNvSpPr>
              <a:spLocks noChangeArrowheads="1"/>
            </p:cNvSpPr>
            <p:nvPr/>
          </p:nvSpPr>
          <p:spPr bwMode="auto">
            <a:xfrm>
              <a:off x="1260" y="819"/>
              <a:ext cx="3704" cy="2372"/>
            </a:xfrm>
            <a:prstGeom prst="rect">
              <a:avLst/>
            </a:prstGeom>
            <a:solidFill>
              <a:srgbClr val="333399"/>
            </a:solidFill>
            <a:ln w="12700" cap="rnd">
              <a:solidFill>
                <a:srgbClr val="000000"/>
              </a:solidFill>
              <a:miter lim="800000"/>
              <a:headEnd/>
              <a:tailEnd/>
            </a:ln>
          </p:spPr>
          <p:txBody>
            <a:bodyPr/>
            <a:lstStyle/>
            <a:p>
              <a:endParaRPr lang="nl-NL"/>
            </a:p>
          </p:txBody>
        </p:sp>
        <p:sp>
          <p:nvSpPr>
            <p:cNvPr id="51249" name="Line 48"/>
            <p:cNvSpPr>
              <a:spLocks noChangeShapeType="1"/>
            </p:cNvSpPr>
            <p:nvPr/>
          </p:nvSpPr>
          <p:spPr bwMode="auto">
            <a:xfrm flipH="1">
              <a:off x="3863" y="2864"/>
              <a:ext cx="522" cy="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0" name="Line 49"/>
            <p:cNvSpPr>
              <a:spLocks noChangeShapeType="1"/>
            </p:cNvSpPr>
            <p:nvPr/>
          </p:nvSpPr>
          <p:spPr bwMode="auto">
            <a:xfrm>
              <a:off x="4124" y="2460"/>
              <a:ext cx="1" cy="404"/>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1" name="Line 50"/>
            <p:cNvSpPr>
              <a:spLocks noChangeShapeType="1"/>
            </p:cNvSpPr>
            <p:nvPr/>
          </p:nvSpPr>
          <p:spPr bwMode="auto">
            <a:xfrm flipH="1">
              <a:off x="3863" y="1962"/>
              <a:ext cx="522" cy="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2" name="Line 51"/>
            <p:cNvSpPr>
              <a:spLocks noChangeShapeType="1"/>
            </p:cNvSpPr>
            <p:nvPr/>
          </p:nvSpPr>
          <p:spPr bwMode="auto">
            <a:xfrm flipV="1">
              <a:off x="4124" y="1962"/>
              <a:ext cx="1" cy="164"/>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3" name="Line 52"/>
            <p:cNvSpPr>
              <a:spLocks noChangeShapeType="1"/>
            </p:cNvSpPr>
            <p:nvPr/>
          </p:nvSpPr>
          <p:spPr bwMode="auto">
            <a:xfrm flipH="1">
              <a:off x="2852" y="2651"/>
              <a:ext cx="522" cy="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4" name="Line 53"/>
            <p:cNvSpPr>
              <a:spLocks noChangeShapeType="1"/>
            </p:cNvSpPr>
            <p:nvPr/>
          </p:nvSpPr>
          <p:spPr bwMode="auto">
            <a:xfrm>
              <a:off x="3112" y="2332"/>
              <a:ext cx="1" cy="319"/>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5" name="Line 54"/>
            <p:cNvSpPr>
              <a:spLocks noChangeShapeType="1"/>
            </p:cNvSpPr>
            <p:nvPr/>
          </p:nvSpPr>
          <p:spPr bwMode="auto">
            <a:xfrm flipH="1">
              <a:off x="2852" y="1778"/>
              <a:ext cx="522" cy="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6" name="Line 55"/>
            <p:cNvSpPr>
              <a:spLocks noChangeShapeType="1"/>
            </p:cNvSpPr>
            <p:nvPr/>
          </p:nvSpPr>
          <p:spPr bwMode="auto">
            <a:xfrm flipV="1">
              <a:off x="3112" y="1778"/>
              <a:ext cx="1" cy="24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7" name="Line 56"/>
            <p:cNvSpPr>
              <a:spLocks noChangeShapeType="1"/>
            </p:cNvSpPr>
            <p:nvPr/>
          </p:nvSpPr>
          <p:spPr bwMode="auto">
            <a:xfrm flipH="1">
              <a:off x="1840" y="2502"/>
              <a:ext cx="522" cy="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8" name="Line 57"/>
            <p:cNvSpPr>
              <a:spLocks noChangeShapeType="1"/>
            </p:cNvSpPr>
            <p:nvPr/>
          </p:nvSpPr>
          <p:spPr bwMode="auto">
            <a:xfrm>
              <a:off x="2100" y="2268"/>
              <a:ext cx="1" cy="234"/>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9" name="Line 58"/>
            <p:cNvSpPr>
              <a:spLocks noChangeShapeType="1"/>
            </p:cNvSpPr>
            <p:nvPr/>
          </p:nvSpPr>
          <p:spPr bwMode="auto">
            <a:xfrm flipH="1">
              <a:off x="1840" y="1110"/>
              <a:ext cx="522" cy="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60" name="Line 59"/>
            <p:cNvSpPr>
              <a:spLocks noChangeShapeType="1"/>
            </p:cNvSpPr>
            <p:nvPr/>
          </p:nvSpPr>
          <p:spPr bwMode="auto">
            <a:xfrm flipV="1">
              <a:off x="2100" y="1110"/>
              <a:ext cx="1" cy="689"/>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61" name="Freeform 60"/>
            <p:cNvSpPr>
              <a:spLocks/>
            </p:cNvSpPr>
            <p:nvPr/>
          </p:nvSpPr>
          <p:spPr bwMode="auto">
            <a:xfrm>
              <a:off x="3749" y="2126"/>
              <a:ext cx="750" cy="334"/>
            </a:xfrm>
            <a:custGeom>
              <a:avLst/>
              <a:gdLst>
                <a:gd name="T0" fmla="*/ 750 w 750"/>
                <a:gd name="T1" fmla="*/ 334 h 334"/>
                <a:gd name="T2" fmla="*/ 0 w 750"/>
                <a:gd name="T3" fmla="*/ 0 h 334"/>
                <a:gd name="T4" fmla="*/ 0 w 750"/>
                <a:gd name="T5" fmla="*/ 334 h 334"/>
                <a:gd name="T6" fmla="*/ 750 w 750"/>
                <a:gd name="T7" fmla="*/ 334 h 334"/>
                <a:gd name="T8" fmla="*/ 0 60000 65536"/>
                <a:gd name="T9" fmla="*/ 0 60000 65536"/>
                <a:gd name="T10" fmla="*/ 0 60000 65536"/>
                <a:gd name="T11" fmla="*/ 0 60000 65536"/>
                <a:gd name="T12" fmla="*/ 0 w 750"/>
                <a:gd name="T13" fmla="*/ 0 h 334"/>
                <a:gd name="T14" fmla="*/ 750 w 750"/>
                <a:gd name="T15" fmla="*/ 334 h 334"/>
              </a:gdLst>
              <a:ahLst/>
              <a:cxnLst>
                <a:cxn ang="T8">
                  <a:pos x="T0" y="T1"/>
                </a:cxn>
                <a:cxn ang="T9">
                  <a:pos x="T2" y="T3"/>
                </a:cxn>
                <a:cxn ang="T10">
                  <a:pos x="T4" y="T5"/>
                </a:cxn>
                <a:cxn ang="T11">
                  <a:pos x="T6" y="T7"/>
                </a:cxn>
              </a:cxnLst>
              <a:rect l="T12" t="T13" r="T14" b="T15"/>
              <a:pathLst>
                <a:path w="750" h="334">
                  <a:moveTo>
                    <a:pt x="750" y="334"/>
                  </a:moveTo>
                  <a:lnTo>
                    <a:pt x="0" y="0"/>
                  </a:lnTo>
                  <a:lnTo>
                    <a:pt x="0" y="334"/>
                  </a:lnTo>
                  <a:lnTo>
                    <a:pt x="750" y="3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62" name="Freeform 61"/>
            <p:cNvSpPr>
              <a:spLocks/>
            </p:cNvSpPr>
            <p:nvPr/>
          </p:nvSpPr>
          <p:spPr bwMode="auto">
            <a:xfrm>
              <a:off x="3749" y="2126"/>
              <a:ext cx="750" cy="334"/>
            </a:xfrm>
            <a:custGeom>
              <a:avLst/>
              <a:gdLst>
                <a:gd name="T0" fmla="*/ 0 w 750"/>
                <a:gd name="T1" fmla="*/ 0 h 334"/>
                <a:gd name="T2" fmla="*/ 750 w 750"/>
                <a:gd name="T3" fmla="*/ 0 h 334"/>
                <a:gd name="T4" fmla="*/ 750 w 750"/>
                <a:gd name="T5" fmla="*/ 334 h 334"/>
                <a:gd name="T6" fmla="*/ 0 w 750"/>
                <a:gd name="T7" fmla="*/ 0 h 334"/>
                <a:gd name="T8" fmla="*/ 0 60000 65536"/>
                <a:gd name="T9" fmla="*/ 0 60000 65536"/>
                <a:gd name="T10" fmla="*/ 0 60000 65536"/>
                <a:gd name="T11" fmla="*/ 0 60000 65536"/>
                <a:gd name="T12" fmla="*/ 0 w 750"/>
                <a:gd name="T13" fmla="*/ 0 h 334"/>
                <a:gd name="T14" fmla="*/ 750 w 750"/>
                <a:gd name="T15" fmla="*/ 334 h 334"/>
              </a:gdLst>
              <a:ahLst/>
              <a:cxnLst>
                <a:cxn ang="T8">
                  <a:pos x="T0" y="T1"/>
                </a:cxn>
                <a:cxn ang="T9">
                  <a:pos x="T2" y="T3"/>
                </a:cxn>
                <a:cxn ang="T10">
                  <a:pos x="T4" y="T5"/>
                </a:cxn>
                <a:cxn ang="T11">
                  <a:pos x="T6" y="T7"/>
                </a:cxn>
              </a:cxnLst>
              <a:rect l="T12" t="T13" r="T14" b="T15"/>
              <a:pathLst>
                <a:path w="750" h="334">
                  <a:moveTo>
                    <a:pt x="0" y="0"/>
                  </a:moveTo>
                  <a:lnTo>
                    <a:pt x="750" y="0"/>
                  </a:lnTo>
                  <a:lnTo>
                    <a:pt x="750" y="33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63" name="Rectangle 62"/>
            <p:cNvSpPr>
              <a:spLocks noChangeArrowheads="1"/>
            </p:cNvSpPr>
            <p:nvPr/>
          </p:nvSpPr>
          <p:spPr bwMode="auto">
            <a:xfrm>
              <a:off x="3749" y="2126"/>
              <a:ext cx="750" cy="334"/>
            </a:xfrm>
            <a:prstGeom prst="rect">
              <a:avLst/>
            </a:prstGeom>
            <a:solidFill>
              <a:srgbClr val="FF6600"/>
            </a:solidFill>
            <a:ln w="12700" cap="rnd">
              <a:solidFill>
                <a:srgbClr val="000000"/>
              </a:solidFill>
              <a:miter lim="800000"/>
              <a:headEnd/>
              <a:tailEnd/>
            </a:ln>
          </p:spPr>
          <p:txBody>
            <a:bodyPr/>
            <a:lstStyle/>
            <a:p>
              <a:endParaRPr lang="nl-NL"/>
            </a:p>
          </p:txBody>
        </p:sp>
        <p:sp>
          <p:nvSpPr>
            <p:cNvPr id="51264" name="Freeform 63"/>
            <p:cNvSpPr>
              <a:spLocks/>
            </p:cNvSpPr>
            <p:nvPr/>
          </p:nvSpPr>
          <p:spPr bwMode="auto">
            <a:xfrm>
              <a:off x="2737" y="2019"/>
              <a:ext cx="750" cy="313"/>
            </a:xfrm>
            <a:custGeom>
              <a:avLst/>
              <a:gdLst>
                <a:gd name="T0" fmla="*/ 750 w 750"/>
                <a:gd name="T1" fmla="*/ 313 h 313"/>
                <a:gd name="T2" fmla="*/ 0 w 750"/>
                <a:gd name="T3" fmla="*/ 0 h 313"/>
                <a:gd name="T4" fmla="*/ 0 w 750"/>
                <a:gd name="T5" fmla="*/ 313 h 313"/>
                <a:gd name="T6" fmla="*/ 750 w 750"/>
                <a:gd name="T7" fmla="*/ 313 h 313"/>
                <a:gd name="T8" fmla="*/ 0 60000 65536"/>
                <a:gd name="T9" fmla="*/ 0 60000 65536"/>
                <a:gd name="T10" fmla="*/ 0 60000 65536"/>
                <a:gd name="T11" fmla="*/ 0 60000 65536"/>
                <a:gd name="T12" fmla="*/ 0 w 750"/>
                <a:gd name="T13" fmla="*/ 0 h 313"/>
                <a:gd name="T14" fmla="*/ 750 w 750"/>
                <a:gd name="T15" fmla="*/ 313 h 313"/>
              </a:gdLst>
              <a:ahLst/>
              <a:cxnLst>
                <a:cxn ang="T8">
                  <a:pos x="T0" y="T1"/>
                </a:cxn>
                <a:cxn ang="T9">
                  <a:pos x="T2" y="T3"/>
                </a:cxn>
                <a:cxn ang="T10">
                  <a:pos x="T4" y="T5"/>
                </a:cxn>
                <a:cxn ang="T11">
                  <a:pos x="T6" y="T7"/>
                </a:cxn>
              </a:cxnLst>
              <a:rect l="T12" t="T13" r="T14" b="T15"/>
              <a:pathLst>
                <a:path w="750" h="313">
                  <a:moveTo>
                    <a:pt x="750" y="313"/>
                  </a:moveTo>
                  <a:lnTo>
                    <a:pt x="0" y="0"/>
                  </a:lnTo>
                  <a:lnTo>
                    <a:pt x="0" y="313"/>
                  </a:lnTo>
                  <a:lnTo>
                    <a:pt x="750" y="31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65" name="Freeform 64"/>
            <p:cNvSpPr>
              <a:spLocks/>
            </p:cNvSpPr>
            <p:nvPr/>
          </p:nvSpPr>
          <p:spPr bwMode="auto">
            <a:xfrm>
              <a:off x="2737" y="2019"/>
              <a:ext cx="750" cy="313"/>
            </a:xfrm>
            <a:custGeom>
              <a:avLst/>
              <a:gdLst>
                <a:gd name="T0" fmla="*/ 0 w 750"/>
                <a:gd name="T1" fmla="*/ 0 h 313"/>
                <a:gd name="T2" fmla="*/ 750 w 750"/>
                <a:gd name="T3" fmla="*/ 0 h 313"/>
                <a:gd name="T4" fmla="*/ 750 w 750"/>
                <a:gd name="T5" fmla="*/ 313 h 313"/>
                <a:gd name="T6" fmla="*/ 0 w 750"/>
                <a:gd name="T7" fmla="*/ 0 h 313"/>
                <a:gd name="T8" fmla="*/ 0 60000 65536"/>
                <a:gd name="T9" fmla="*/ 0 60000 65536"/>
                <a:gd name="T10" fmla="*/ 0 60000 65536"/>
                <a:gd name="T11" fmla="*/ 0 60000 65536"/>
                <a:gd name="T12" fmla="*/ 0 w 750"/>
                <a:gd name="T13" fmla="*/ 0 h 313"/>
                <a:gd name="T14" fmla="*/ 750 w 750"/>
                <a:gd name="T15" fmla="*/ 313 h 313"/>
              </a:gdLst>
              <a:ahLst/>
              <a:cxnLst>
                <a:cxn ang="T8">
                  <a:pos x="T0" y="T1"/>
                </a:cxn>
                <a:cxn ang="T9">
                  <a:pos x="T2" y="T3"/>
                </a:cxn>
                <a:cxn ang="T10">
                  <a:pos x="T4" y="T5"/>
                </a:cxn>
                <a:cxn ang="T11">
                  <a:pos x="T6" y="T7"/>
                </a:cxn>
              </a:cxnLst>
              <a:rect l="T12" t="T13" r="T14" b="T15"/>
              <a:pathLst>
                <a:path w="750" h="313">
                  <a:moveTo>
                    <a:pt x="0" y="0"/>
                  </a:moveTo>
                  <a:lnTo>
                    <a:pt x="750" y="0"/>
                  </a:lnTo>
                  <a:lnTo>
                    <a:pt x="750" y="31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66" name="Rectangle 65"/>
            <p:cNvSpPr>
              <a:spLocks noChangeArrowheads="1"/>
            </p:cNvSpPr>
            <p:nvPr/>
          </p:nvSpPr>
          <p:spPr bwMode="auto">
            <a:xfrm>
              <a:off x="2737" y="2019"/>
              <a:ext cx="750" cy="313"/>
            </a:xfrm>
            <a:prstGeom prst="rect">
              <a:avLst/>
            </a:prstGeom>
            <a:solidFill>
              <a:srgbClr val="FF6600"/>
            </a:solidFill>
            <a:ln w="12700" cap="rnd">
              <a:solidFill>
                <a:srgbClr val="000000"/>
              </a:solidFill>
              <a:miter lim="800000"/>
              <a:headEnd/>
              <a:tailEnd/>
            </a:ln>
          </p:spPr>
          <p:txBody>
            <a:bodyPr/>
            <a:lstStyle/>
            <a:p>
              <a:endParaRPr lang="nl-NL"/>
            </a:p>
          </p:txBody>
        </p:sp>
        <p:sp>
          <p:nvSpPr>
            <p:cNvPr id="51267" name="Freeform 66"/>
            <p:cNvSpPr>
              <a:spLocks/>
            </p:cNvSpPr>
            <p:nvPr/>
          </p:nvSpPr>
          <p:spPr bwMode="auto">
            <a:xfrm>
              <a:off x="1725" y="1799"/>
              <a:ext cx="751" cy="469"/>
            </a:xfrm>
            <a:custGeom>
              <a:avLst/>
              <a:gdLst>
                <a:gd name="T0" fmla="*/ 751 w 751"/>
                <a:gd name="T1" fmla="*/ 469 h 469"/>
                <a:gd name="T2" fmla="*/ 0 w 751"/>
                <a:gd name="T3" fmla="*/ 0 h 469"/>
                <a:gd name="T4" fmla="*/ 0 w 751"/>
                <a:gd name="T5" fmla="*/ 469 h 469"/>
                <a:gd name="T6" fmla="*/ 751 w 751"/>
                <a:gd name="T7" fmla="*/ 469 h 469"/>
                <a:gd name="T8" fmla="*/ 0 60000 65536"/>
                <a:gd name="T9" fmla="*/ 0 60000 65536"/>
                <a:gd name="T10" fmla="*/ 0 60000 65536"/>
                <a:gd name="T11" fmla="*/ 0 60000 65536"/>
                <a:gd name="T12" fmla="*/ 0 w 751"/>
                <a:gd name="T13" fmla="*/ 0 h 469"/>
                <a:gd name="T14" fmla="*/ 751 w 751"/>
                <a:gd name="T15" fmla="*/ 469 h 469"/>
              </a:gdLst>
              <a:ahLst/>
              <a:cxnLst>
                <a:cxn ang="T8">
                  <a:pos x="T0" y="T1"/>
                </a:cxn>
                <a:cxn ang="T9">
                  <a:pos x="T2" y="T3"/>
                </a:cxn>
                <a:cxn ang="T10">
                  <a:pos x="T4" y="T5"/>
                </a:cxn>
                <a:cxn ang="T11">
                  <a:pos x="T6" y="T7"/>
                </a:cxn>
              </a:cxnLst>
              <a:rect l="T12" t="T13" r="T14" b="T15"/>
              <a:pathLst>
                <a:path w="751" h="469">
                  <a:moveTo>
                    <a:pt x="751" y="469"/>
                  </a:moveTo>
                  <a:lnTo>
                    <a:pt x="0" y="0"/>
                  </a:lnTo>
                  <a:lnTo>
                    <a:pt x="0" y="469"/>
                  </a:lnTo>
                  <a:lnTo>
                    <a:pt x="751" y="46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68" name="Freeform 67"/>
            <p:cNvSpPr>
              <a:spLocks/>
            </p:cNvSpPr>
            <p:nvPr/>
          </p:nvSpPr>
          <p:spPr bwMode="auto">
            <a:xfrm>
              <a:off x="1725" y="1799"/>
              <a:ext cx="751" cy="469"/>
            </a:xfrm>
            <a:custGeom>
              <a:avLst/>
              <a:gdLst>
                <a:gd name="T0" fmla="*/ 0 w 751"/>
                <a:gd name="T1" fmla="*/ 0 h 469"/>
                <a:gd name="T2" fmla="*/ 751 w 751"/>
                <a:gd name="T3" fmla="*/ 0 h 469"/>
                <a:gd name="T4" fmla="*/ 751 w 751"/>
                <a:gd name="T5" fmla="*/ 469 h 469"/>
                <a:gd name="T6" fmla="*/ 0 w 751"/>
                <a:gd name="T7" fmla="*/ 0 h 469"/>
                <a:gd name="T8" fmla="*/ 0 60000 65536"/>
                <a:gd name="T9" fmla="*/ 0 60000 65536"/>
                <a:gd name="T10" fmla="*/ 0 60000 65536"/>
                <a:gd name="T11" fmla="*/ 0 60000 65536"/>
                <a:gd name="T12" fmla="*/ 0 w 751"/>
                <a:gd name="T13" fmla="*/ 0 h 469"/>
                <a:gd name="T14" fmla="*/ 751 w 751"/>
                <a:gd name="T15" fmla="*/ 469 h 469"/>
              </a:gdLst>
              <a:ahLst/>
              <a:cxnLst>
                <a:cxn ang="T8">
                  <a:pos x="T0" y="T1"/>
                </a:cxn>
                <a:cxn ang="T9">
                  <a:pos x="T2" y="T3"/>
                </a:cxn>
                <a:cxn ang="T10">
                  <a:pos x="T4" y="T5"/>
                </a:cxn>
                <a:cxn ang="T11">
                  <a:pos x="T6" y="T7"/>
                </a:cxn>
              </a:cxnLst>
              <a:rect l="T12" t="T13" r="T14" b="T15"/>
              <a:pathLst>
                <a:path w="751" h="469">
                  <a:moveTo>
                    <a:pt x="0" y="0"/>
                  </a:moveTo>
                  <a:lnTo>
                    <a:pt x="751" y="0"/>
                  </a:lnTo>
                  <a:lnTo>
                    <a:pt x="751" y="469"/>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69" name="Rectangle 68"/>
            <p:cNvSpPr>
              <a:spLocks noChangeArrowheads="1"/>
            </p:cNvSpPr>
            <p:nvPr/>
          </p:nvSpPr>
          <p:spPr bwMode="auto">
            <a:xfrm>
              <a:off x="1725" y="1799"/>
              <a:ext cx="751" cy="469"/>
            </a:xfrm>
            <a:prstGeom prst="rect">
              <a:avLst/>
            </a:prstGeom>
            <a:solidFill>
              <a:srgbClr val="FF6600"/>
            </a:solidFill>
            <a:ln w="12700" cap="rnd">
              <a:solidFill>
                <a:srgbClr val="000000"/>
              </a:solidFill>
              <a:miter lim="800000"/>
              <a:headEnd/>
              <a:tailEnd/>
            </a:ln>
          </p:spPr>
          <p:txBody>
            <a:bodyPr/>
            <a:lstStyle/>
            <a:p>
              <a:endParaRPr lang="nl-NL"/>
            </a:p>
          </p:txBody>
        </p:sp>
        <p:sp>
          <p:nvSpPr>
            <p:cNvPr id="51270" name="Line 69"/>
            <p:cNvSpPr>
              <a:spLocks noChangeShapeType="1"/>
            </p:cNvSpPr>
            <p:nvPr/>
          </p:nvSpPr>
          <p:spPr bwMode="auto">
            <a:xfrm>
              <a:off x="3749" y="2239"/>
              <a:ext cx="75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71" name="Line 70"/>
            <p:cNvSpPr>
              <a:spLocks noChangeShapeType="1"/>
            </p:cNvSpPr>
            <p:nvPr/>
          </p:nvSpPr>
          <p:spPr bwMode="auto">
            <a:xfrm>
              <a:off x="2737" y="2154"/>
              <a:ext cx="75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72" name="Line 71"/>
            <p:cNvSpPr>
              <a:spLocks noChangeShapeType="1"/>
            </p:cNvSpPr>
            <p:nvPr/>
          </p:nvSpPr>
          <p:spPr bwMode="auto">
            <a:xfrm>
              <a:off x="1725" y="2048"/>
              <a:ext cx="751"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73" name="Line 72"/>
            <p:cNvSpPr>
              <a:spLocks noChangeShapeType="1"/>
            </p:cNvSpPr>
            <p:nvPr/>
          </p:nvSpPr>
          <p:spPr bwMode="auto">
            <a:xfrm flipV="1">
              <a:off x="1260" y="819"/>
              <a:ext cx="1" cy="23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74" name="Line 73"/>
            <p:cNvSpPr>
              <a:spLocks noChangeShapeType="1"/>
            </p:cNvSpPr>
            <p:nvPr/>
          </p:nvSpPr>
          <p:spPr bwMode="auto">
            <a:xfrm>
              <a:off x="1260" y="3191"/>
              <a:ext cx="370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1207" name="Text Box 93"/>
          <p:cNvSpPr txBox="1">
            <a:spLocks noChangeArrowheads="1"/>
          </p:cNvSpPr>
          <p:nvPr/>
        </p:nvSpPr>
        <p:spPr bwMode="auto">
          <a:xfrm>
            <a:off x="5292725" y="1341438"/>
            <a:ext cx="2555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t>p (MM </a:t>
            </a:r>
            <a:r>
              <a:rPr lang="en-US" sz="1600" i="1"/>
              <a:t>vs.</a:t>
            </a:r>
            <a:r>
              <a:rPr lang="en-US" sz="1600"/>
              <a:t> MGUS) = 0.006</a:t>
            </a:r>
          </a:p>
          <a:p>
            <a:pPr algn="l" eaLnBrk="1" hangingPunct="1"/>
            <a:r>
              <a:rPr lang="en-US" sz="1600"/>
              <a:t>p (MM </a:t>
            </a:r>
            <a:r>
              <a:rPr lang="en-US" sz="1600" i="1"/>
              <a:t>vs.</a:t>
            </a:r>
            <a:r>
              <a:rPr lang="en-US" sz="1600"/>
              <a:t> controls) = 0.02</a:t>
            </a:r>
            <a:endParaRPr lang="el-GR" sz="16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8"/>
          <p:cNvSpPr>
            <a:spLocks noGrp="1" noChangeArrowheads="1"/>
          </p:cNvSpPr>
          <p:nvPr>
            <p:ph type="title"/>
          </p:nvPr>
        </p:nvSpPr>
        <p:spPr/>
        <p:txBody>
          <a:bodyPr/>
          <a:lstStyle/>
          <a:p>
            <a:endParaRPr lang="el-GR" smtClean="0"/>
          </a:p>
        </p:txBody>
      </p:sp>
      <p:pic>
        <p:nvPicPr>
          <p:cNvPr id="230404" name="Picture 4"/>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52228" name="Text Box 11"/>
          <p:cNvSpPr txBox="1">
            <a:spLocks noChangeArrowheads="1"/>
          </p:cNvSpPr>
          <p:nvPr/>
        </p:nvSpPr>
        <p:spPr bwMode="auto">
          <a:xfrm>
            <a:off x="5476875" y="6553200"/>
            <a:ext cx="3667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b="1">
                <a:solidFill>
                  <a:srgbClr val="000000"/>
                </a:solidFill>
              </a:rPr>
              <a:t>Tian et al. N Engl J Med 2003;349:2483-94</a:t>
            </a:r>
            <a:endParaRPr lang="en-GB" sz="14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30404"/>
                                        </p:tgtEl>
                                        <p:attrNameLst>
                                          <p:attrName>style.visibility</p:attrName>
                                        </p:attrNameLst>
                                      </p:cBhvr>
                                      <p:to>
                                        <p:strVal val="visible"/>
                                      </p:to>
                                    </p:set>
                                    <p:anim calcmode="lin" valueType="num">
                                      <p:cBhvr>
                                        <p:cTn id="7" dur="1000" fill="hold"/>
                                        <p:tgtEl>
                                          <p:spTgt spid="230404"/>
                                        </p:tgtEl>
                                        <p:attrNameLst>
                                          <p:attrName>ppt_w</p:attrName>
                                        </p:attrNameLst>
                                      </p:cBhvr>
                                      <p:tavLst>
                                        <p:tav tm="0">
                                          <p:val>
                                            <p:strVal val="#ppt_w*0.70"/>
                                          </p:val>
                                        </p:tav>
                                        <p:tav tm="100000">
                                          <p:val>
                                            <p:strVal val="#ppt_w"/>
                                          </p:val>
                                        </p:tav>
                                      </p:tavLst>
                                    </p:anim>
                                    <p:anim calcmode="lin" valueType="num">
                                      <p:cBhvr>
                                        <p:cTn id="8" dur="1000" fill="hold"/>
                                        <p:tgtEl>
                                          <p:spTgt spid="230404"/>
                                        </p:tgtEl>
                                        <p:attrNameLst>
                                          <p:attrName>ppt_h</p:attrName>
                                        </p:attrNameLst>
                                      </p:cBhvr>
                                      <p:tavLst>
                                        <p:tav tm="0">
                                          <p:val>
                                            <p:strVal val="#ppt_h"/>
                                          </p:val>
                                        </p:tav>
                                        <p:tav tm="100000">
                                          <p:val>
                                            <p:strVal val="#ppt_h"/>
                                          </p:val>
                                        </p:tav>
                                      </p:tavLst>
                                    </p:anim>
                                    <p:animEffect transition="in" filter="fade">
                                      <p:cBhvr>
                                        <p:cTn id="9" dur="1000"/>
                                        <p:tgtEl>
                                          <p:spTgt spid="230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1 - Τίτλος"/>
          <p:cNvSpPr>
            <a:spLocks noGrp="1"/>
          </p:cNvSpPr>
          <p:nvPr>
            <p:ph type="title"/>
          </p:nvPr>
        </p:nvSpPr>
        <p:spPr>
          <a:xfrm>
            <a:off x="0" y="0"/>
            <a:ext cx="9144000" cy="1143000"/>
          </a:xfrm>
        </p:spPr>
        <p:txBody>
          <a:bodyPr/>
          <a:lstStyle/>
          <a:p>
            <a:pPr algn="l"/>
            <a:r>
              <a:rPr lang="en-US" sz="3200" smtClean="0"/>
              <a:t>Sclerostin in Patients and Controls</a:t>
            </a:r>
            <a:endParaRPr lang="el-GR" sz="3200" smtClean="0"/>
          </a:p>
        </p:txBody>
      </p:sp>
      <p:grpSp>
        <p:nvGrpSpPr>
          <p:cNvPr id="53251" name="Group 8"/>
          <p:cNvGrpSpPr>
            <a:grpSpLocks/>
          </p:cNvGrpSpPr>
          <p:nvPr/>
        </p:nvGrpSpPr>
        <p:grpSpPr bwMode="auto">
          <a:xfrm>
            <a:off x="357188" y="1071563"/>
            <a:ext cx="10426700" cy="4967287"/>
            <a:chOff x="357188" y="829341"/>
            <a:chExt cx="12030075" cy="6028659"/>
          </a:xfrm>
        </p:grpSpPr>
        <p:pic>
          <p:nvPicPr>
            <p:cNvPr id="532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829341"/>
              <a:ext cx="12030075" cy="602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Left Brace 6"/>
            <p:cNvSpPr>
              <a:spLocks/>
            </p:cNvSpPr>
            <p:nvPr/>
          </p:nvSpPr>
          <p:spPr bwMode="auto">
            <a:xfrm rot="5400000">
              <a:off x="5500688" y="3500444"/>
              <a:ext cx="428625" cy="1285875"/>
            </a:xfrm>
            <a:prstGeom prst="leftBrace">
              <a:avLst>
                <a:gd name="adj1" fmla="val 8333"/>
                <a:gd name="adj2" fmla="val 50000"/>
              </a:avLst>
            </a:prstGeom>
            <a:noFill/>
            <a:ln w="127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2900" indent="-342900" eaLnBrk="0" hangingPunct="0">
                <a:lnSpc>
                  <a:spcPct val="90000"/>
                </a:lnSpc>
                <a:spcBef>
                  <a:spcPct val="20000"/>
                </a:spcBef>
                <a:buSzPct val="100000"/>
                <a:buFontTx/>
                <a:buChar char="•"/>
              </a:pPr>
              <a:endParaRPr lang="el-GR"/>
            </a:p>
          </p:txBody>
        </p:sp>
        <p:sp>
          <p:nvSpPr>
            <p:cNvPr id="53256" name="Left Brace 7"/>
            <p:cNvSpPr>
              <a:spLocks/>
            </p:cNvSpPr>
            <p:nvPr/>
          </p:nvSpPr>
          <p:spPr bwMode="auto">
            <a:xfrm rot="5400000">
              <a:off x="4107656" y="1107282"/>
              <a:ext cx="428625" cy="3643312"/>
            </a:xfrm>
            <a:prstGeom prst="leftBrace">
              <a:avLst>
                <a:gd name="adj1" fmla="val 8343"/>
                <a:gd name="adj2" fmla="val 50000"/>
              </a:avLst>
            </a:prstGeom>
            <a:noFill/>
            <a:ln w="127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2900" indent="-342900" eaLnBrk="0" hangingPunct="0">
                <a:lnSpc>
                  <a:spcPct val="90000"/>
                </a:lnSpc>
                <a:spcBef>
                  <a:spcPct val="20000"/>
                </a:spcBef>
                <a:buSzPct val="100000"/>
                <a:buFontTx/>
                <a:buChar char="•"/>
              </a:pPr>
              <a:endParaRPr lang="el-GR"/>
            </a:p>
          </p:txBody>
        </p:sp>
        <p:sp>
          <p:nvSpPr>
            <p:cNvPr id="53257" name="TextBox 6"/>
            <p:cNvSpPr txBox="1">
              <a:spLocks noChangeArrowheads="1"/>
            </p:cNvSpPr>
            <p:nvPr/>
          </p:nvSpPr>
          <p:spPr bwMode="auto">
            <a:xfrm>
              <a:off x="3655934" y="2682831"/>
              <a:ext cx="827892" cy="33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b="1">
                  <a:cs typeface="Arial" pitchFamily="34" charset="0"/>
                </a:rPr>
                <a:t>p=0.01</a:t>
              </a:r>
              <a:endParaRPr lang="el-GR" sz="1600" b="1">
                <a:cs typeface="Arial" pitchFamily="34" charset="0"/>
              </a:endParaRPr>
            </a:p>
          </p:txBody>
        </p:sp>
        <p:sp>
          <p:nvSpPr>
            <p:cNvPr id="53258" name="TextBox 7"/>
            <p:cNvSpPr txBox="1">
              <a:spLocks noChangeArrowheads="1"/>
            </p:cNvSpPr>
            <p:nvPr/>
          </p:nvSpPr>
          <p:spPr bwMode="auto">
            <a:xfrm>
              <a:off x="5051627" y="4682751"/>
              <a:ext cx="943284" cy="33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b="1">
                  <a:cs typeface="Arial" pitchFamily="34" charset="0"/>
                </a:rPr>
                <a:t>p=0.004</a:t>
              </a:r>
              <a:endParaRPr lang="el-GR" sz="1600" b="1">
                <a:cs typeface="Arial" pitchFamily="34" charset="0"/>
              </a:endParaRPr>
            </a:p>
          </p:txBody>
        </p:sp>
      </p:grpSp>
      <p:sp>
        <p:nvSpPr>
          <p:cNvPr id="53252" name="8 - Ορθογώνιο"/>
          <p:cNvSpPr>
            <a:spLocks noChangeArrowheads="1"/>
          </p:cNvSpPr>
          <p:nvPr/>
        </p:nvSpPr>
        <p:spPr bwMode="auto">
          <a:xfrm>
            <a:off x="0" y="100012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GB" sz="2000">
                <a:solidFill>
                  <a:srgbClr val="02FC61"/>
                </a:solidFill>
                <a:cs typeface="Arial" pitchFamily="34" charset="0"/>
              </a:rPr>
              <a:t>mean</a:t>
            </a:r>
            <a:r>
              <a:rPr lang="en-US" sz="2000">
                <a:solidFill>
                  <a:srgbClr val="02FC61"/>
                </a:solidFill>
                <a:cs typeface="Arial" pitchFamily="34" charset="0"/>
              </a:rPr>
              <a:t>±SD:      0.31±0.20         0.26±0.29          0.48±0.46</a:t>
            </a:r>
          </a:p>
          <a:p>
            <a:endParaRPr lang="el-GR" sz="2000">
              <a:cs typeface="Arial" pitchFamily="34" charset="0"/>
            </a:endParaRPr>
          </a:p>
        </p:txBody>
      </p:sp>
      <p:sp>
        <p:nvSpPr>
          <p:cNvPr id="53253" name="Text Box 121"/>
          <p:cNvSpPr txBox="1">
            <a:spLocks noChangeArrowheads="1"/>
          </p:cNvSpPr>
          <p:nvPr/>
        </p:nvSpPr>
        <p:spPr bwMode="auto">
          <a:xfrm>
            <a:off x="5319713" y="6550025"/>
            <a:ext cx="4017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b="1">
                <a:solidFill>
                  <a:srgbClr val="02FC61"/>
                </a:solidFill>
              </a:rPr>
              <a:t>  Terpos et al. Int J Cancer 2012;131:1466-71</a:t>
            </a:r>
            <a:endParaRPr lang="en-GB" sz="1400" b="1">
              <a:solidFill>
                <a:srgbClr val="02FC6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052513"/>
            <a:ext cx="113157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1 - Τίτλος"/>
          <p:cNvSpPr>
            <a:spLocks noGrp="1"/>
          </p:cNvSpPr>
          <p:nvPr>
            <p:ph type="title"/>
          </p:nvPr>
        </p:nvSpPr>
        <p:spPr>
          <a:xfrm>
            <a:off x="0" y="0"/>
            <a:ext cx="9144000" cy="1143000"/>
          </a:xfrm>
        </p:spPr>
        <p:txBody>
          <a:bodyPr/>
          <a:lstStyle/>
          <a:p>
            <a:r>
              <a:rPr lang="en-US" sz="3200" smtClean="0"/>
              <a:t>Sclerostin: Correlation with Bone Resorption</a:t>
            </a:r>
            <a:endParaRPr lang="el-GR" sz="3200" smtClean="0"/>
          </a:p>
        </p:txBody>
      </p:sp>
      <p:sp>
        <p:nvSpPr>
          <p:cNvPr id="54276" name="Text Box 121"/>
          <p:cNvSpPr txBox="1">
            <a:spLocks noChangeArrowheads="1"/>
          </p:cNvSpPr>
          <p:nvPr/>
        </p:nvSpPr>
        <p:spPr bwMode="auto">
          <a:xfrm>
            <a:off x="5319713" y="6550025"/>
            <a:ext cx="4017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b="1">
                <a:solidFill>
                  <a:srgbClr val="02FC61"/>
                </a:solidFill>
              </a:rPr>
              <a:t>  Terpos et al. Int J Cancer 2012;131:1466-71</a:t>
            </a:r>
            <a:endParaRPr lang="en-GB" sz="1400" b="1">
              <a:solidFill>
                <a:srgbClr val="02FC6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449388"/>
            <a:ext cx="9115425" cy="54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1 - Τίτλος"/>
          <p:cNvSpPr>
            <a:spLocks noGrp="1"/>
          </p:cNvSpPr>
          <p:nvPr>
            <p:ph type="title"/>
          </p:nvPr>
        </p:nvSpPr>
        <p:spPr>
          <a:xfrm>
            <a:off x="0" y="0"/>
            <a:ext cx="9144000" cy="1143000"/>
          </a:xfrm>
        </p:spPr>
        <p:txBody>
          <a:bodyPr/>
          <a:lstStyle/>
          <a:p>
            <a:pPr algn="l"/>
            <a:r>
              <a:rPr lang="en-US" sz="3200" smtClean="0"/>
              <a:t>Sclerostin: Negative Correlation with Bone Formation (bALP)</a:t>
            </a:r>
            <a:endParaRPr lang="el-GR" sz="3200" smtClean="0"/>
          </a:p>
        </p:txBody>
      </p:sp>
      <p:sp>
        <p:nvSpPr>
          <p:cNvPr id="55300" name="Text Box 121"/>
          <p:cNvSpPr txBox="1">
            <a:spLocks noChangeArrowheads="1"/>
          </p:cNvSpPr>
          <p:nvPr/>
        </p:nvSpPr>
        <p:spPr bwMode="auto">
          <a:xfrm>
            <a:off x="5237163" y="6550025"/>
            <a:ext cx="4016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b="1">
                <a:solidFill>
                  <a:srgbClr val="02FC61"/>
                </a:solidFill>
              </a:rPr>
              <a:t>  Terpos et al. Int J Cancer 2012;131:1466-71</a:t>
            </a:r>
            <a:endParaRPr lang="en-GB" sz="1400" b="1">
              <a:solidFill>
                <a:srgbClr val="02FC6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1"/>
          <p:cNvSpPr>
            <a:spLocks noGrp="1"/>
          </p:cNvSpPr>
          <p:nvPr>
            <p:ph type="title"/>
          </p:nvPr>
        </p:nvSpPr>
        <p:spPr>
          <a:xfrm>
            <a:off x="0" y="0"/>
            <a:ext cx="9144000" cy="1171575"/>
          </a:xfrm>
        </p:spPr>
        <p:txBody>
          <a:bodyPr/>
          <a:lstStyle/>
          <a:p>
            <a:pPr algn="l" eaLnBrk="1" hangingPunct="1"/>
            <a:r>
              <a:rPr lang="en-GB" sz="3200" smtClean="0">
                <a:cs typeface="Arial" pitchFamily="34" charset="0"/>
              </a:rPr>
              <a:t>Activin A promotes </a:t>
            </a:r>
            <a:br>
              <a:rPr lang="en-GB" sz="3200" smtClean="0">
                <a:cs typeface="Arial" pitchFamily="34" charset="0"/>
              </a:rPr>
            </a:br>
            <a:r>
              <a:rPr lang="en-GB" sz="3200" smtClean="0">
                <a:cs typeface="Arial" pitchFamily="34" charset="0"/>
              </a:rPr>
              <a:t>multiple myeloma-induced osteolysis</a:t>
            </a:r>
            <a:endParaRPr lang="en-US" sz="3200" smtClean="0">
              <a:cs typeface="Arial" pitchFamily="34" charset="0"/>
            </a:endParaRPr>
          </a:p>
        </p:txBody>
      </p:sp>
      <p:sp>
        <p:nvSpPr>
          <p:cNvPr id="32771" name="Rectangle 4"/>
          <p:cNvSpPr>
            <a:spLocks noGrp="1" noChangeArrowheads="1"/>
          </p:cNvSpPr>
          <p:nvPr>
            <p:ph type="body" idx="4294967295"/>
          </p:nvPr>
        </p:nvSpPr>
        <p:spPr>
          <a:xfrm>
            <a:off x="900113" y="1628775"/>
            <a:ext cx="3211512" cy="1008063"/>
          </a:xfrm>
        </p:spPr>
        <p:txBody>
          <a:bodyPr tIns="91440" bIns="91440">
            <a:noAutofit/>
          </a:bodyPr>
          <a:lstStyle/>
          <a:p>
            <a:pPr marL="0" indent="0" algn="ctr" eaLnBrk="1" hangingPunct="1">
              <a:buFont typeface="Wingdings" pitchFamily="2" charset="2"/>
              <a:buNone/>
              <a:defRPr/>
            </a:pPr>
            <a:r>
              <a:rPr lang="en-US" altLang="ja-JP" sz="1800" dirty="0" smtClean="0">
                <a:solidFill>
                  <a:srgbClr val="00FF00"/>
                </a:solidFill>
                <a:latin typeface="+mj-lt"/>
                <a:ea typeface="ＭＳ Ｐゴシック" pitchFamily="34" charset="-128"/>
              </a:rPr>
              <a:t>Activin A levels are increased in bone marrow plasma of MM patients</a:t>
            </a:r>
          </a:p>
        </p:txBody>
      </p:sp>
      <p:sp>
        <p:nvSpPr>
          <p:cNvPr id="56324" name="Rectangle 7"/>
          <p:cNvSpPr>
            <a:spLocks noChangeArrowheads="1"/>
          </p:cNvSpPr>
          <p:nvPr/>
        </p:nvSpPr>
        <p:spPr bwMode="auto">
          <a:xfrm>
            <a:off x="855663" y="4975225"/>
            <a:ext cx="392271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90000"/>
              </a:lnSpc>
              <a:buFont typeface="Wingdings" pitchFamily="2" charset="2"/>
              <a:buNone/>
            </a:pPr>
            <a:r>
              <a:rPr lang="en-US" altLang="ja-JP" sz="1600" b="1">
                <a:ea typeface="MS PGothic" pitchFamily="34" charset="-128"/>
              </a:rPr>
              <a:t>Average levels of activin A  </a:t>
            </a:r>
            <a:br>
              <a:rPr lang="en-US" altLang="ja-JP" sz="1600" b="1">
                <a:ea typeface="MS PGothic" pitchFamily="34" charset="-128"/>
              </a:rPr>
            </a:br>
            <a:r>
              <a:rPr lang="en-US" altLang="ja-JP" sz="1600">
                <a:ea typeface="MS PGothic" pitchFamily="34" charset="-128"/>
              </a:rPr>
              <a:t>MM 0–1 OL: 28.62 pg/mL</a:t>
            </a:r>
          </a:p>
          <a:p>
            <a:pPr eaLnBrk="0" hangingPunct="0">
              <a:lnSpc>
                <a:spcPct val="90000"/>
              </a:lnSpc>
            </a:pPr>
            <a:r>
              <a:rPr lang="en-US" altLang="ja-JP" sz="1600">
                <a:ea typeface="MS PGothic" pitchFamily="34" charset="-128"/>
              </a:rPr>
              <a:t>MM &gt; 1 OL: 112.07 pg/mL</a:t>
            </a:r>
          </a:p>
          <a:p>
            <a:pPr eaLnBrk="0" hangingPunct="0">
              <a:lnSpc>
                <a:spcPct val="90000"/>
              </a:lnSpc>
            </a:pPr>
            <a:r>
              <a:rPr lang="en-US" altLang="ja-JP" sz="1600">
                <a:ea typeface="MS PGothic" pitchFamily="34" charset="-128"/>
              </a:rPr>
              <a:t>Non-MM: 30.6 pg/mL</a:t>
            </a:r>
          </a:p>
        </p:txBody>
      </p:sp>
      <p:sp>
        <p:nvSpPr>
          <p:cNvPr id="56325" name="Text Box 11"/>
          <p:cNvSpPr txBox="1">
            <a:spLocks noChangeArrowheads="1"/>
          </p:cNvSpPr>
          <p:nvPr/>
        </p:nvSpPr>
        <p:spPr bwMode="auto">
          <a:xfrm>
            <a:off x="4572000" y="658177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altLang="ja-JP" sz="1400" b="1">
                <a:solidFill>
                  <a:srgbClr val="00FF00"/>
                </a:solidFill>
                <a:ea typeface="MS PGothic" pitchFamily="34" charset="-128"/>
                <a:cs typeface="Arial" pitchFamily="34" charset="0"/>
              </a:rPr>
              <a:t>Vallet S, et al. </a:t>
            </a:r>
            <a:r>
              <a:rPr lang="pl-PL" altLang="ja-JP" sz="1400" b="1">
                <a:solidFill>
                  <a:srgbClr val="00FF00"/>
                </a:solidFill>
                <a:ea typeface="MS PGothic" pitchFamily="34" charset="-128"/>
                <a:cs typeface="Arial" pitchFamily="34" charset="0"/>
              </a:rPr>
              <a:t>Proc Natl Acad Sci. 2010;107:5124-9.</a:t>
            </a:r>
            <a:r>
              <a:rPr lang="en-US" altLang="ja-JP" sz="1400" b="1">
                <a:solidFill>
                  <a:srgbClr val="00FF00"/>
                </a:solidFill>
                <a:ea typeface="MS PGothic" pitchFamily="34" charset="-128"/>
                <a:cs typeface="Arial" pitchFamily="34" charset="0"/>
              </a:rPr>
              <a:t> </a:t>
            </a:r>
          </a:p>
        </p:txBody>
      </p:sp>
      <p:sp>
        <p:nvSpPr>
          <p:cNvPr id="56326" name="TextBox 120"/>
          <p:cNvSpPr txBox="1">
            <a:spLocks noChangeArrowheads="1"/>
          </p:cNvSpPr>
          <p:nvPr/>
        </p:nvSpPr>
        <p:spPr bwMode="auto">
          <a:xfrm>
            <a:off x="3203575" y="3644900"/>
            <a:ext cx="927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a:cs typeface="Arial" pitchFamily="34" charset="0"/>
              </a:rPr>
              <a:t>*p &lt; 0.05</a:t>
            </a:r>
          </a:p>
        </p:txBody>
      </p:sp>
      <p:cxnSp>
        <p:nvCxnSpPr>
          <p:cNvPr id="56327" name="Straight Connector 10"/>
          <p:cNvCxnSpPr>
            <a:cxnSpLocks noChangeShapeType="1"/>
          </p:cNvCxnSpPr>
          <p:nvPr/>
        </p:nvCxnSpPr>
        <p:spPr bwMode="auto">
          <a:xfrm rot="5400000">
            <a:off x="809625" y="3849688"/>
            <a:ext cx="12255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28" name="Straight Connector 14"/>
          <p:cNvCxnSpPr>
            <a:cxnSpLocks noChangeShapeType="1"/>
          </p:cNvCxnSpPr>
          <p:nvPr/>
        </p:nvCxnSpPr>
        <p:spPr bwMode="auto">
          <a:xfrm>
            <a:off x="1354138" y="3255963"/>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29" name="Straight Connector 15"/>
          <p:cNvCxnSpPr>
            <a:cxnSpLocks noChangeShapeType="1"/>
          </p:cNvCxnSpPr>
          <p:nvPr/>
        </p:nvCxnSpPr>
        <p:spPr bwMode="auto">
          <a:xfrm>
            <a:off x="1354138" y="3654425"/>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30" name="Straight Connector 16"/>
          <p:cNvCxnSpPr>
            <a:cxnSpLocks noChangeShapeType="1"/>
          </p:cNvCxnSpPr>
          <p:nvPr/>
        </p:nvCxnSpPr>
        <p:spPr bwMode="auto">
          <a:xfrm>
            <a:off x="1354138" y="4046538"/>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31" name="Straight Connector 17"/>
          <p:cNvCxnSpPr>
            <a:cxnSpLocks noChangeShapeType="1"/>
          </p:cNvCxnSpPr>
          <p:nvPr/>
        </p:nvCxnSpPr>
        <p:spPr bwMode="auto">
          <a:xfrm>
            <a:off x="1354138" y="4451350"/>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32" name="Straight Connector 18"/>
          <p:cNvCxnSpPr>
            <a:cxnSpLocks noChangeShapeType="1"/>
          </p:cNvCxnSpPr>
          <p:nvPr/>
        </p:nvCxnSpPr>
        <p:spPr bwMode="auto">
          <a:xfrm rot="5400000">
            <a:off x="1836738" y="4491038"/>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33" name="Straight Connector 19"/>
          <p:cNvCxnSpPr>
            <a:cxnSpLocks noChangeShapeType="1"/>
          </p:cNvCxnSpPr>
          <p:nvPr/>
        </p:nvCxnSpPr>
        <p:spPr bwMode="auto">
          <a:xfrm rot="5400000">
            <a:off x="2727325" y="4491038"/>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34" name="Straight Connector 20"/>
          <p:cNvCxnSpPr>
            <a:cxnSpLocks noChangeShapeType="1"/>
          </p:cNvCxnSpPr>
          <p:nvPr/>
        </p:nvCxnSpPr>
        <p:spPr bwMode="auto">
          <a:xfrm rot="5400000">
            <a:off x="3613150" y="4491038"/>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35" name="Straight Connector 21"/>
          <p:cNvCxnSpPr>
            <a:cxnSpLocks noChangeShapeType="1"/>
          </p:cNvCxnSpPr>
          <p:nvPr/>
        </p:nvCxnSpPr>
        <p:spPr bwMode="auto">
          <a:xfrm rot="5400000">
            <a:off x="1985963" y="3432175"/>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36" name="Straight Connector 22"/>
          <p:cNvCxnSpPr>
            <a:cxnSpLocks noChangeShapeType="1"/>
          </p:cNvCxnSpPr>
          <p:nvPr/>
        </p:nvCxnSpPr>
        <p:spPr bwMode="auto">
          <a:xfrm rot="5400000">
            <a:off x="2620963" y="3432175"/>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37" name="Straight Connector 23"/>
          <p:cNvCxnSpPr>
            <a:cxnSpLocks noChangeShapeType="1"/>
          </p:cNvCxnSpPr>
          <p:nvPr/>
        </p:nvCxnSpPr>
        <p:spPr bwMode="auto">
          <a:xfrm rot="5400000">
            <a:off x="2814638" y="3432175"/>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38" name="Straight Connector 24"/>
          <p:cNvCxnSpPr>
            <a:cxnSpLocks noChangeShapeType="1"/>
          </p:cNvCxnSpPr>
          <p:nvPr/>
        </p:nvCxnSpPr>
        <p:spPr bwMode="auto">
          <a:xfrm rot="5400000">
            <a:off x="3448050" y="3432175"/>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39" name="Straight Connector 25"/>
          <p:cNvCxnSpPr>
            <a:cxnSpLocks noChangeShapeType="1"/>
          </p:cNvCxnSpPr>
          <p:nvPr/>
        </p:nvCxnSpPr>
        <p:spPr bwMode="auto">
          <a:xfrm rot="5400000">
            <a:off x="3442494" y="3183732"/>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40" name="Straight Connector 26"/>
          <p:cNvCxnSpPr>
            <a:cxnSpLocks noChangeShapeType="1"/>
          </p:cNvCxnSpPr>
          <p:nvPr/>
        </p:nvCxnSpPr>
        <p:spPr bwMode="auto">
          <a:xfrm rot="5400000">
            <a:off x="1988344" y="3183732"/>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41" name="Straight Connector 28"/>
          <p:cNvCxnSpPr>
            <a:cxnSpLocks noChangeShapeType="1"/>
          </p:cNvCxnSpPr>
          <p:nvPr/>
        </p:nvCxnSpPr>
        <p:spPr bwMode="auto">
          <a:xfrm>
            <a:off x="2005013" y="3151188"/>
            <a:ext cx="148113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42" name="Straight Connector 30"/>
          <p:cNvCxnSpPr>
            <a:cxnSpLocks noChangeShapeType="1"/>
          </p:cNvCxnSpPr>
          <p:nvPr/>
        </p:nvCxnSpPr>
        <p:spPr bwMode="auto">
          <a:xfrm>
            <a:off x="2001838" y="3395663"/>
            <a:ext cx="6635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43" name="Straight Connector 31"/>
          <p:cNvCxnSpPr>
            <a:cxnSpLocks noChangeShapeType="1"/>
          </p:cNvCxnSpPr>
          <p:nvPr/>
        </p:nvCxnSpPr>
        <p:spPr bwMode="auto">
          <a:xfrm>
            <a:off x="2830513" y="3395663"/>
            <a:ext cx="6635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nvGrpSpPr>
          <p:cNvPr id="56344" name="Group 40"/>
          <p:cNvGrpSpPr>
            <a:grpSpLocks/>
          </p:cNvGrpSpPr>
          <p:nvPr/>
        </p:nvGrpSpPr>
        <p:grpSpPr bwMode="auto">
          <a:xfrm>
            <a:off x="3487738" y="4138613"/>
            <a:ext cx="328612" cy="63500"/>
            <a:chOff x="3496066" y="4209903"/>
            <a:chExt cx="328838" cy="64008"/>
          </a:xfrm>
        </p:grpSpPr>
        <p:cxnSp>
          <p:nvCxnSpPr>
            <p:cNvPr id="56443" name="Straight Connector 35"/>
            <p:cNvCxnSpPr>
              <a:cxnSpLocks noChangeShapeType="1"/>
            </p:cNvCxnSpPr>
            <p:nvPr/>
          </p:nvCxnSpPr>
          <p:spPr bwMode="auto">
            <a:xfrm flipV="1">
              <a:off x="3496066" y="4211433"/>
              <a:ext cx="3288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444" name="Straight Connector 36"/>
            <p:cNvCxnSpPr>
              <a:cxnSpLocks noChangeShapeType="1"/>
            </p:cNvCxnSpPr>
            <p:nvPr/>
          </p:nvCxnSpPr>
          <p:spPr bwMode="auto">
            <a:xfrm rot="5400000">
              <a:off x="3629317" y="4241907"/>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56345" name="Group 38"/>
          <p:cNvGrpSpPr>
            <a:grpSpLocks/>
          </p:cNvGrpSpPr>
          <p:nvPr/>
        </p:nvGrpSpPr>
        <p:grpSpPr bwMode="auto">
          <a:xfrm>
            <a:off x="1700213" y="4167188"/>
            <a:ext cx="328612" cy="63500"/>
            <a:chOff x="1707649" y="4241633"/>
            <a:chExt cx="328838" cy="64008"/>
          </a:xfrm>
        </p:grpSpPr>
        <p:cxnSp>
          <p:nvCxnSpPr>
            <p:cNvPr id="56441" name="Straight Connector 34"/>
            <p:cNvCxnSpPr>
              <a:cxnSpLocks noChangeShapeType="1"/>
            </p:cNvCxnSpPr>
            <p:nvPr/>
          </p:nvCxnSpPr>
          <p:spPr bwMode="auto">
            <a:xfrm flipV="1">
              <a:off x="1707649" y="4246047"/>
              <a:ext cx="3288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442" name="Straight Connector 37"/>
            <p:cNvCxnSpPr>
              <a:cxnSpLocks noChangeShapeType="1"/>
            </p:cNvCxnSpPr>
            <p:nvPr/>
          </p:nvCxnSpPr>
          <p:spPr bwMode="auto">
            <a:xfrm rot="5400000">
              <a:off x="1843784" y="4273637"/>
              <a:ext cx="6400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56346" name="Group 42"/>
          <p:cNvGrpSpPr>
            <a:grpSpLocks/>
          </p:cNvGrpSpPr>
          <p:nvPr/>
        </p:nvGrpSpPr>
        <p:grpSpPr bwMode="auto">
          <a:xfrm>
            <a:off x="2590800" y="3303588"/>
            <a:ext cx="328613" cy="236537"/>
            <a:chOff x="2598973" y="3374915"/>
            <a:chExt cx="328838" cy="236530"/>
          </a:xfrm>
        </p:grpSpPr>
        <p:cxnSp>
          <p:nvCxnSpPr>
            <p:cNvPr id="56439" name="Straight Connector 33"/>
            <p:cNvCxnSpPr>
              <a:cxnSpLocks noChangeShapeType="1"/>
            </p:cNvCxnSpPr>
            <p:nvPr/>
          </p:nvCxnSpPr>
          <p:spPr bwMode="auto">
            <a:xfrm flipV="1">
              <a:off x="2598973" y="3374915"/>
              <a:ext cx="3288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440" name="Straight Connector 39"/>
            <p:cNvCxnSpPr>
              <a:cxnSpLocks noChangeShapeType="1"/>
            </p:cNvCxnSpPr>
            <p:nvPr/>
          </p:nvCxnSpPr>
          <p:spPr bwMode="auto">
            <a:xfrm rot="16200000" flipH="1">
              <a:off x="2640871" y="3493857"/>
              <a:ext cx="23517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sp>
        <p:nvSpPr>
          <p:cNvPr id="56347" name="TextBox 43"/>
          <p:cNvSpPr txBox="1">
            <a:spLocks noChangeArrowheads="1"/>
          </p:cNvSpPr>
          <p:nvPr/>
        </p:nvSpPr>
        <p:spPr bwMode="auto">
          <a:xfrm>
            <a:off x="2524125" y="2827338"/>
            <a:ext cx="468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cs typeface="Arial" pitchFamily="34" charset="0"/>
              </a:rPr>
              <a:t>NS</a:t>
            </a:r>
          </a:p>
        </p:txBody>
      </p:sp>
      <p:sp>
        <p:nvSpPr>
          <p:cNvPr id="56348" name="TextBox 44"/>
          <p:cNvSpPr txBox="1">
            <a:spLocks noChangeArrowheads="1"/>
          </p:cNvSpPr>
          <p:nvPr/>
        </p:nvSpPr>
        <p:spPr bwMode="auto">
          <a:xfrm>
            <a:off x="850900" y="3079750"/>
            <a:ext cx="527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600">
                <a:cs typeface="Arial" pitchFamily="34" charset="0"/>
              </a:rPr>
              <a:t>150</a:t>
            </a:r>
          </a:p>
        </p:txBody>
      </p:sp>
      <p:sp>
        <p:nvSpPr>
          <p:cNvPr id="56349" name="TextBox 45"/>
          <p:cNvSpPr txBox="1">
            <a:spLocks noChangeArrowheads="1"/>
          </p:cNvSpPr>
          <p:nvPr/>
        </p:nvSpPr>
        <p:spPr bwMode="auto">
          <a:xfrm>
            <a:off x="850900" y="3470275"/>
            <a:ext cx="527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600">
                <a:cs typeface="Arial" pitchFamily="34" charset="0"/>
              </a:rPr>
              <a:t>100</a:t>
            </a:r>
          </a:p>
        </p:txBody>
      </p:sp>
      <p:sp>
        <p:nvSpPr>
          <p:cNvPr id="56350" name="TextBox 46"/>
          <p:cNvSpPr txBox="1">
            <a:spLocks noChangeArrowheads="1"/>
          </p:cNvSpPr>
          <p:nvPr/>
        </p:nvSpPr>
        <p:spPr bwMode="auto">
          <a:xfrm>
            <a:off x="965200" y="3876675"/>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600">
                <a:cs typeface="Arial" pitchFamily="34" charset="0"/>
              </a:rPr>
              <a:t>50</a:t>
            </a:r>
          </a:p>
        </p:txBody>
      </p:sp>
      <p:sp>
        <p:nvSpPr>
          <p:cNvPr id="56351" name="TextBox 47"/>
          <p:cNvSpPr txBox="1">
            <a:spLocks noChangeArrowheads="1"/>
          </p:cNvSpPr>
          <p:nvPr/>
        </p:nvSpPr>
        <p:spPr bwMode="auto">
          <a:xfrm>
            <a:off x="1079500" y="4270375"/>
            <a:ext cx="29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600">
                <a:cs typeface="Arial" pitchFamily="34" charset="0"/>
              </a:rPr>
              <a:t>0</a:t>
            </a:r>
          </a:p>
        </p:txBody>
      </p:sp>
      <p:sp>
        <p:nvSpPr>
          <p:cNvPr id="56352" name="TextBox 48"/>
          <p:cNvSpPr txBox="1">
            <a:spLocks noChangeArrowheads="1"/>
          </p:cNvSpPr>
          <p:nvPr/>
        </p:nvSpPr>
        <p:spPr bwMode="auto">
          <a:xfrm rot="-5400000">
            <a:off x="-362744" y="3728244"/>
            <a:ext cx="2232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ltLang="ja-JP" sz="1600" b="1">
                <a:ea typeface="MS PGothic" pitchFamily="34" charset="-128"/>
                <a:cs typeface="Arial" pitchFamily="34" charset="0"/>
              </a:rPr>
              <a:t>Activin A (</a:t>
            </a:r>
            <a:r>
              <a:rPr lang="en-US" sz="1600" b="1">
                <a:ea typeface="MS PGothic" pitchFamily="34" charset="-128"/>
                <a:cs typeface="Arial" pitchFamily="34" charset="0"/>
              </a:rPr>
              <a:t>pg/mL)</a:t>
            </a:r>
          </a:p>
        </p:txBody>
      </p:sp>
      <p:sp>
        <p:nvSpPr>
          <p:cNvPr id="56353" name="TextBox 49"/>
          <p:cNvSpPr txBox="1">
            <a:spLocks noChangeArrowheads="1"/>
          </p:cNvSpPr>
          <p:nvPr/>
        </p:nvSpPr>
        <p:spPr bwMode="auto">
          <a:xfrm>
            <a:off x="1430338" y="4529138"/>
            <a:ext cx="8699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US" sz="1600" b="1">
                <a:cs typeface="Arial" pitchFamily="34" charset="0"/>
              </a:rPr>
              <a:t>MM </a:t>
            </a:r>
            <a:br>
              <a:rPr lang="en-US" sz="1600" b="1">
                <a:cs typeface="Arial" pitchFamily="34" charset="0"/>
              </a:rPr>
            </a:br>
            <a:r>
              <a:rPr lang="en-US" sz="1600" b="1">
                <a:cs typeface="Arial" pitchFamily="34" charset="0"/>
              </a:rPr>
              <a:t>0–1 OL</a:t>
            </a:r>
          </a:p>
        </p:txBody>
      </p:sp>
      <p:sp>
        <p:nvSpPr>
          <p:cNvPr id="56354" name="TextBox 50"/>
          <p:cNvSpPr txBox="1">
            <a:spLocks noChangeArrowheads="1"/>
          </p:cNvSpPr>
          <p:nvPr/>
        </p:nvSpPr>
        <p:spPr bwMode="auto">
          <a:xfrm>
            <a:off x="2349500" y="4529138"/>
            <a:ext cx="820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US" sz="1600" b="1">
                <a:cs typeface="Arial" pitchFamily="34" charset="0"/>
              </a:rPr>
              <a:t>MM </a:t>
            </a:r>
            <a:br>
              <a:rPr lang="en-US" sz="1600" b="1">
                <a:cs typeface="Arial" pitchFamily="34" charset="0"/>
              </a:rPr>
            </a:br>
            <a:r>
              <a:rPr lang="en-US" sz="1600" b="1">
                <a:cs typeface="Arial" pitchFamily="34" charset="0"/>
              </a:rPr>
              <a:t>&gt; 1 OL</a:t>
            </a:r>
          </a:p>
        </p:txBody>
      </p:sp>
      <p:sp>
        <p:nvSpPr>
          <p:cNvPr id="56355" name="TextBox 51"/>
          <p:cNvSpPr txBox="1">
            <a:spLocks noChangeArrowheads="1"/>
          </p:cNvSpPr>
          <p:nvPr/>
        </p:nvSpPr>
        <p:spPr bwMode="auto">
          <a:xfrm>
            <a:off x="3148013" y="4529138"/>
            <a:ext cx="9953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US" sz="1600" b="1">
                <a:cs typeface="Arial" pitchFamily="34" charset="0"/>
              </a:rPr>
              <a:t>Non-MM</a:t>
            </a:r>
          </a:p>
        </p:txBody>
      </p:sp>
      <p:sp>
        <p:nvSpPr>
          <p:cNvPr id="56356" name="TextBox 52"/>
          <p:cNvSpPr txBox="1">
            <a:spLocks noChangeArrowheads="1"/>
          </p:cNvSpPr>
          <p:nvPr/>
        </p:nvSpPr>
        <p:spPr bwMode="auto">
          <a:xfrm>
            <a:off x="2114550" y="3194050"/>
            <a:ext cx="263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cs typeface="Arial" pitchFamily="34" charset="0"/>
              </a:rPr>
              <a:t>*</a:t>
            </a:r>
          </a:p>
        </p:txBody>
      </p:sp>
      <p:sp>
        <p:nvSpPr>
          <p:cNvPr id="56357" name="TextBox 53"/>
          <p:cNvSpPr txBox="1">
            <a:spLocks noChangeArrowheads="1"/>
          </p:cNvSpPr>
          <p:nvPr/>
        </p:nvSpPr>
        <p:spPr bwMode="auto">
          <a:xfrm>
            <a:off x="2976563" y="3194050"/>
            <a:ext cx="265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cs typeface="Arial" pitchFamily="34" charset="0"/>
              </a:rPr>
              <a:t>*</a:t>
            </a:r>
          </a:p>
        </p:txBody>
      </p:sp>
      <p:sp>
        <p:nvSpPr>
          <p:cNvPr id="55" name="Rectangle 54"/>
          <p:cNvSpPr/>
          <p:nvPr/>
        </p:nvSpPr>
        <p:spPr bwMode="auto">
          <a:xfrm>
            <a:off x="1558925" y="4203700"/>
            <a:ext cx="625475" cy="24447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56" name="Rectangle 55"/>
          <p:cNvSpPr/>
          <p:nvPr/>
        </p:nvSpPr>
        <p:spPr bwMode="auto">
          <a:xfrm>
            <a:off x="2443163" y="3536950"/>
            <a:ext cx="627062" cy="911225"/>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57" name="Rectangle 56"/>
          <p:cNvSpPr/>
          <p:nvPr/>
        </p:nvSpPr>
        <p:spPr bwMode="auto">
          <a:xfrm>
            <a:off x="3328988" y="4194175"/>
            <a:ext cx="627062" cy="254000"/>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cxnSp>
        <p:nvCxnSpPr>
          <p:cNvPr id="56361" name="Straight Connector 12"/>
          <p:cNvCxnSpPr>
            <a:cxnSpLocks noChangeShapeType="1"/>
          </p:cNvCxnSpPr>
          <p:nvPr/>
        </p:nvCxnSpPr>
        <p:spPr bwMode="auto">
          <a:xfrm flipV="1">
            <a:off x="1416050" y="4451350"/>
            <a:ext cx="26892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6362" name="TextBox 67"/>
          <p:cNvSpPr txBox="1">
            <a:spLocks noChangeArrowheads="1"/>
          </p:cNvSpPr>
          <p:nvPr/>
        </p:nvSpPr>
        <p:spPr bwMode="auto">
          <a:xfrm rot="-5400000">
            <a:off x="3336131" y="3893344"/>
            <a:ext cx="21320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ltLang="ja-JP" sz="1600" b="1">
                <a:ea typeface="MS PGothic" pitchFamily="34" charset="-128"/>
                <a:cs typeface="Arial" pitchFamily="34" charset="0"/>
              </a:rPr>
              <a:t>Activin A (</a:t>
            </a:r>
            <a:r>
              <a:rPr lang="en-US" sz="1600" b="1">
                <a:ea typeface="MS PGothic" pitchFamily="34" charset="-128"/>
                <a:cs typeface="Arial" pitchFamily="34" charset="0"/>
              </a:rPr>
              <a:t>pg/mL)</a:t>
            </a:r>
          </a:p>
        </p:txBody>
      </p:sp>
      <p:grpSp>
        <p:nvGrpSpPr>
          <p:cNvPr id="56363" name="Group 126"/>
          <p:cNvGrpSpPr>
            <a:grpSpLocks/>
          </p:cNvGrpSpPr>
          <p:nvPr/>
        </p:nvGrpSpPr>
        <p:grpSpPr bwMode="auto">
          <a:xfrm>
            <a:off x="4514850" y="1557338"/>
            <a:ext cx="4352925" cy="3960812"/>
            <a:chOff x="4623745" y="1650454"/>
            <a:chExt cx="4353123" cy="3961359"/>
          </a:xfrm>
        </p:grpSpPr>
        <p:sp>
          <p:nvSpPr>
            <p:cNvPr id="56367" name="Rectangle 5"/>
            <p:cNvSpPr>
              <a:spLocks noChangeArrowheads="1"/>
            </p:cNvSpPr>
            <p:nvPr/>
          </p:nvSpPr>
          <p:spPr bwMode="auto">
            <a:xfrm>
              <a:off x="5184977" y="1650454"/>
              <a:ext cx="34559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1"/>
            <a:lstStyle/>
            <a:p>
              <a:pPr eaLnBrk="0" hangingPunct="0">
                <a:lnSpc>
                  <a:spcPct val="90000"/>
                </a:lnSpc>
                <a:buFont typeface="Wingdings" pitchFamily="2" charset="2"/>
                <a:buNone/>
              </a:pPr>
              <a:r>
                <a:rPr lang="en-US" altLang="ja-JP" b="1">
                  <a:solidFill>
                    <a:srgbClr val="00FF00"/>
                  </a:solidFill>
                  <a:ea typeface="MS PGothic" pitchFamily="34" charset="-128"/>
                </a:rPr>
                <a:t>Activin A is mainly produced by BMSCs and osteoclasts induced by MM cells via JNK pathway activation</a:t>
              </a:r>
            </a:p>
          </p:txBody>
        </p:sp>
        <p:cxnSp>
          <p:nvCxnSpPr>
            <p:cNvPr id="56368" name="Straight Connector 57"/>
            <p:cNvCxnSpPr>
              <a:cxnSpLocks noChangeShapeType="1"/>
            </p:cNvCxnSpPr>
            <p:nvPr/>
          </p:nvCxnSpPr>
          <p:spPr bwMode="auto">
            <a:xfrm rot="5400000">
              <a:off x="4308475" y="4206876"/>
              <a:ext cx="20859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69" name="Straight Connector 58"/>
            <p:cNvCxnSpPr>
              <a:cxnSpLocks noChangeShapeType="1"/>
            </p:cNvCxnSpPr>
            <p:nvPr/>
          </p:nvCxnSpPr>
          <p:spPr bwMode="auto">
            <a:xfrm>
              <a:off x="5281613" y="3181350"/>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70" name="Straight Connector 59"/>
            <p:cNvCxnSpPr>
              <a:cxnSpLocks noChangeShapeType="1"/>
            </p:cNvCxnSpPr>
            <p:nvPr/>
          </p:nvCxnSpPr>
          <p:spPr bwMode="auto">
            <a:xfrm>
              <a:off x="5281613" y="3765550"/>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71" name="Straight Connector 60"/>
            <p:cNvCxnSpPr>
              <a:cxnSpLocks noChangeShapeType="1"/>
            </p:cNvCxnSpPr>
            <p:nvPr/>
          </p:nvCxnSpPr>
          <p:spPr bwMode="auto">
            <a:xfrm>
              <a:off x="5281613" y="4954588"/>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72" name="Straight Connector 61"/>
            <p:cNvCxnSpPr>
              <a:cxnSpLocks noChangeShapeType="1"/>
            </p:cNvCxnSpPr>
            <p:nvPr/>
          </p:nvCxnSpPr>
          <p:spPr bwMode="auto">
            <a:xfrm>
              <a:off x="5281613" y="5237163"/>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73" name="Straight Connector 62"/>
            <p:cNvCxnSpPr>
              <a:cxnSpLocks noChangeShapeType="1"/>
            </p:cNvCxnSpPr>
            <p:nvPr/>
          </p:nvCxnSpPr>
          <p:spPr bwMode="auto">
            <a:xfrm rot="5400000">
              <a:off x="5763419" y="5277644"/>
              <a:ext cx="650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6374" name="TextBox 63"/>
            <p:cNvSpPr txBox="1">
              <a:spLocks noChangeArrowheads="1"/>
            </p:cNvSpPr>
            <p:nvPr/>
          </p:nvSpPr>
          <p:spPr bwMode="auto">
            <a:xfrm>
              <a:off x="4623745" y="3013075"/>
              <a:ext cx="697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600">
                  <a:cs typeface="Arial" pitchFamily="34" charset="0"/>
                </a:rPr>
                <a:t>3,500</a:t>
              </a:r>
            </a:p>
          </p:txBody>
        </p:sp>
        <p:sp>
          <p:nvSpPr>
            <p:cNvPr id="56375" name="TextBox 64"/>
            <p:cNvSpPr txBox="1">
              <a:spLocks noChangeArrowheads="1"/>
            </p:cNvSpPr>
            <p:nvPr/>
          </p:nvSpPr>
          <p:spPr bwMode="auto">
            <a:xfrm>
              <a:off x="4623745" y="3581400"/>
              <a:ext cx="697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600">
                  <a:cs typeface="Arial" pitchFamily="34" charset="0"/>
                </a:rPr>
                <a:t>2,500</a:t>
              </a:r>
            </a:p>
          </p:txBody>
        </p:sp>
        <p:sp>
          <p:nvSpPr>
            <p:cNvPr id="56376" name="TextBox 65"/>
            <p:cNvSpPr txBox="1">
              <a:spLocks noChangeArrowheads="1"/>
            </p:cNvSpPr>
            <p:nvPr/>
          </p:nvSpPr>
          <p:spPr bwMode="auto">
            <a:xfrm>
              <a:off x="4795838" y="4772025"/>
              <a:ext cx="525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600">
                  <a:cs typeface="Arial" pitchFamily="34" charset="0"/>
                </a:rPr>
                <a:t>500</a:t>
              </a:r>
            </a:p>
          </p:txBody>
        </p:sp>
        <p:sp>
          <p:nvSpPr>
            <p:cNvPr id="56377" name="TextBox 66"/>
            <p:cNvSpPr txBox="1">
              <a:spLocks noChangeArrowheads="1"/>
            </p:cNvSpPr>
            <p:nvPr/>
          </p:nvSpPr>
          <p:spPr bwMode="auto">
            <a:xfrm>
              <a:off x="5022850" y="5065713"/>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600">
                  <a:cs typeface="Arial" pitchFamily="34" charset="0"/>
                </a:rPr>
                <a:t>0</a:t>
              </a:r>
            </a:p>
          </p:txBody>
        </p:sp>
        <p:sp>
          <p:nvSpPr>
            <p:cNvPr id="56378" name="TextBox 68"/>
            <p:cNvSpPr txBox="1">
              <a:spLocks noChangeArrowheads="1"/>
            </p:cNvSpPr>
            <p:nvPr/>
          </p:nvSpPr>
          <p:spPr bwMode="auto">
            <a:xfrm>
              <a:off x="5554663" y="5297488"/>
              <a:ext cx="4921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US" sz="1600" b="1">
                  <a:cs typeface="Arial" pitchFamily="34" charset="0"/>
                </a:rPr>
                <a:t>OC</a:t>
              </a:r>
            </a:p>
          </p:txBody>
        </p:sp>
        <p:cxnSp>
          <p:nvCxnSpPr>
            <p:cNvPr id="56379" name="Straight Connector 70"/>
            <p:cNvCxnSpPr>
              <a:cxnSpLocks noChangeShapeType="1"/>
            </p:cNvCxnSpPr>
            <p:nvPr/>
          </p:nvCxnSpPr>
          <p:spPr bwMode="auto">
            <a:xfrm>
              <a:off x="5281613" y="3467100"/>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6380" name="TextBox 71"/>
            <p:cNvSpPr txBox="1">
              <a:spLocks noChangeArrowheads="1"/>
            </p:cNvSpPr>
            <p:nvPr/>
          </p:nvSpPr>
          <p:spPr bwMode="auto">
            <a:xfrm>
              <a:off x="4623745" y="3282950"/>
              <a:ext cx="697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600">
                  <a:cs typeface="Arial" pitchFamily="34" charset="0"/>
                </a:rPr>
                <a:t>3,000</a:t>
              </a:r>
            </a:p>
          </p:txBody>
        </p:sp>
        <p:cxnSp>
          <p:nvCxnSpPr>
            <p:cNvPr id="56381" name="Straight Connector 72"/>
            <p:cNvCxnSpPr>
              <a:cxnSpLocks noChangeShapeType="1"/>
            </p:cNvCxnSpPr>
            <p:nvPr/>
          </p:nvCxnSpPr>
          <p:spPr bwMode="auto">
            <a:xfrm>
              <a:off x="5281613" y="4054475"/>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6382" name="TextBox 73"/>
            <p:cNvSpPr txBox="1">
              <a:spLocks noChangeArrowheads="1"/>
            </p:cNvSpPr>
            <p:nvPr/>
          </p:nvSpPr>
          <p:spPr bwMode="auto">
            <a:xfrm>
              <a:off x="4623745" y="3871913"/>
              <a:ext cx="697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600">
                  <a:cs typeface="Arial" pitchFamily="34" charset="0"/>
                </a:rPr>
                <a:t>2,000</a:t>
              </a:r>
            </a:p>
          </p:txBody>
        </p:sp>
        <p:cxnSp>
          <p:nvCxnSpPr>
            <p:cNvPr id="56383" name="Straight Connector 74"/>
            <p:cNvCxnSpPr>
              <a:cxnSpLocks noChangeShapeType="1"/>
            </p:cNvCxnSpPr>
            <p:nvPr/>
          </p:nvCxnSpPr>
          <p:spPr bwMode="auto">
            <a:xfrm>
              <a:off x="5281613" y="4362450"/>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6384" name="TextBox 75"/>
            <p:cNvSpPr txBox="1">
              <a:spLocks noChangeArrowheads="1"/>
            </p:cNvSpPr>
            <p:nvPr/>
          </p:nvSpPr>
          <p:spPr bwMode="auto">
            <a:xfrm>
              <a:off x="4623745" y="4179888"/>
              <a:ext cx="697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600">
                  <a:cs typeface="Arial" pitchFamily="34" charset="0"/>
                </a:rPr>
                <a:t>1,500</a:t>
              </a:r>
            </a:p>
          </p:txBody>
        </p:sp>
        <p:cxnSp>
          <p:nvCxnSpPr>
            <p:cNvPr id="56385" name="Straight Connector 76"/>
            <p:cNvCxnSpPr>
              <a:cxnSpLocks noChangeShapeType="1"/>
            </p:cNvCxnSpPr>
            <p:nvPr/>
          </p:nvCxnSpPr>
          <p:spPr bwMode="auto">
            <a:xfrm>
              <a:off x="5281613" y="4659313"/>
              <a:ext cx="650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6386" name="TextBox 77"/>
            <p:cNvSpPr txBox="1">
              <a:spLocks noChangeArrowheads="1"/>
            </p:cNvSpPr>
            <p:nvPr/>
          </p:nvSpPr>
          <p:spPr bwMode="auto">
            <a:xfrm>
              <a:off x="4623745" y="4476750"/>
              <a:ext cx="697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600">
                  <a:cs typeface="Arial" pitchFamily="34" charset="0"/>
                </a:rPr>
                <a:t>1,000</a:t>
              </a:r>
            </a:p>
          </p:txBody>
        </p:sp>
        <p:sp>
          <p:nvSpPr>
            <p:cNvPr id="56387" name="TextBox 80"/>
            <p:cNvSpPr txBox="1">
              <a:spLocks noChangeArrowheads="1"/>
            </p:cNvSpPr>
            <p:nvPr/>
          </p:nvSpPr>
          <p:spPr bwMode="auto">
            <a:xfrm>
              <a:off x="6280150" y="5297488"/>
              <a:ext cx="7858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US" sz="1600" b="1">
                  <a:cs typeface="Arial" pitchFamily="34" charset="0"/>
                </a:rPr>
                <a:t>BMSC</a:t>
              </a:r>
            </a:p>
          </p:txBody>
        </p:sp>
        <p:sp>
          <p:nvSpPr>
            <p:cNvPr id="56388" name="TextBox 81"/>
            <p:cNvSpPr txBox="1">
              <a:spLocks noChangeArrowheads="1"/>
            </p:cNvSpPr>
            <p:nvPr/>
          </p:nvSpPr>
          <p:spPr bwMode="auto">
            <a:xfrm>
              <a:off x="7291388" y="5297488"/>
              <a:ext cx="4937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US" sz="1600" b="1">
                  <a:cs typeface="Arial" pitchFamily="34" charset="0"/>
                </a:rPr>
                <a:t>OB</a:t>
              </a:r>
            </a:p>
          </p:txBody>
        </p:sp>
        <p:sp>
          <p:nvSpPr>
            <p:cNvPr id="56389" name="TextBox 82"/>
            <p:cNvSpPr txBox="1">
              <a:spLocks noChangeArrowheads="1"/>
            </p:cNvSpPr>
            <p:nvPr/>
          </p:nvSpPr>
          <p:spPr bwMode="auto">
            <a:xfrm>
              <a:off x="8164513" y="5297488"/>
              <a:ext cx="5270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US" sz="1600" b="1">
                  <a:cs typeface="Arial" pitchFamily="34" charset="0"/>
                </a:rPr>
                <a:t>MM</a:t>
              </a:r>
            </a:p>
          </p:txBody>
        </p:sp>
        <p:sp>
          <p:nvSpPr>
            <p:cNvPr id="56390" name="TextBox 83"/>
            <p:cNvSpPr txBox="1">
              <a:spLocks noChangeArrowheads="1"/>
            </p:cNvSpPr>
            <p:nvPr/>
          </p:nvSpPr>
          <p:spPr bwMode="auto">
            <a:xfrm>
              <a:off x="5668963" y="3875088"/>
              <a:ext cx="6985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US" sz="1600">
                  <a:cs typeface="Arial" pitchFamily="34" charset="0"/>
                </a:rPr>
                <a:t>Mean</a:t>
              </a:r>
              <a:br>
                <a:rPr lang="en-US" sz="1600">
                  <a:cs typeface="Arial" pitchFamily="34" charset="0"/>
                </a:rPr>
              </a:br>
              <a:r>
                <a:rPr lang="en-US" sz="1600">
                  <a:cs typeface="Arial" pitchFamily="34" charset="0"/>
                </a:rPr>
                <a:t>1,300</a:t>
              </a:r>
            </a:p>
          </p:txBody>
        </p:sp>
        <p:sp>
          <p:nvSpPr>
            <p:cNvPr id="56391" name="TextBox 86"/>
            <p:cNvSpPr txBox="1">
              <a:spLocks noChangeArrowheads="1"/>
            </p:cNvSpPr>
            <p:nvPr/>
          </p:nvSpPr>
          <p:spPr bwMode="auto">
            <a:xfrm>
              <a:off x="6761163" y="3479800"/>
              <a:ext cx="6985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US" sz="1600">
                  <a:cs typeface="Arial" pitchFamily="34" charset="0"/>
                </a:rPr>
                <a:t>Mean</a:t>
              </a:r>
              <a:br>
                <a:rPr lang="en-US" sz="1600">
                  <a:cs typeface="Arial" pitchFamily="34" charset="0"/>
                </a:rPr>
              </a:br>
              <a:r>
                <a:rPr lang="en-US" sz="1600">
                  <a:cs typeface="Arial" pitchFamily="34" charset="0"/>
                </a:rPr>
                <a:t>1,884</a:t>
              </a:r>
            </a:p>
          </p:txBody>
        </p:sp>
        <p:sp>
          <p:nvSpPr>
            <p:cNvPr id="56392" name="TextBox 87"/>
            <p:cNvSpPr txBox="1">
              <a:spLocks noChangeArrowheads="1"/>
            </p:cNvSpPr>
            <p:nvPr/>
          </p:nvSpPr>
          <p:spPr bwMode="auto">
            <a:xfrm>
              <a:off x="5930900" y="2808288"/>
              <a:ext cx="4683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US" sz="1600">
                  <a:cs typeface="Arial" pitchFamily="34" charset="0"/>
                </a:rPr>
                <a:t>NS</a:t>
              </a:r>
            </a:p>
          </p:txBody>
        </p:sp>
        <p:sp>
          <p:nvSpPr>
            <p:cNvPr id="56393" name="TextBox 88"/>
            <p:cNvSpPr txBox="1">
              <a:spLocks noChangeArrowheads="1"/>
            </p:cNvSpPr>
            <p:nvPr/>
          </p:nvSpPr>
          <p:spPr bwMode="auto">
            <a:xfrm>
              <a:off x="7417559" y="4210224"/>
              <a:ext cx="6985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US" sz="1600">
                  <a:cs typeface="Arial" pitchFamily="34" charset="0"/>
                </a:rPr>
                <a:t>Mean</a:t>
              </a:r>
              <a:br>
                <a:rPr lang="en-US" sz="1600">
                  <a:cs typeface="Arial" pitchFamily="34" charset="0"/>
                </a:rPr>
              </a:br>
              <a:r>
                <a:rPr lang="en-US" sz="1600">
                  <a:cs typeface="Arial" pitchFamily="34" charset="0"/>
                </a:rPr>
                <a:t>299</a:t>
              </a:r>
            </a:p>
          </p:txBody>
        </p:sp>
        <p:sp>
          <p:nvSpPr>
            <p:cNvPr id="56394" name="TextBox 89"/>
            <p:cNvSpPr txBox="1">
              <a:spLocks noChangeArrowheads="1"/>
            </p:cNvSpPr>
            <p:nvPr/>
          </p:nvSpPr>
          <p:spPr bwMode="auto">
            <a:xfrm>
              <a:off x="7993906" y="4746203"/>
              <a:ext cx="98296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US" sz="1600">
                  <a:cs typeface="Arial" pitchFamily="34" charset="0"/>
                </a:rPr>
                <a:t>Mean8.2</a:t>
              </a:r>
            </a:p>
          </p:txBody>
        </p:sp>
        <p:cxnSp>
          <p:nvCxnSpPr>
            <p:cNvPr id="56395" name="Straight Connector 91"/>
            <p:cNvCxnSpPr>
              <a:cxnSpLocks noChangeShapeType="1"/>
            </p:cNvCxnSpPr>
            <p:nvPr/>
          </p:nvCxnSpPr>
          <p:spPr bwMode="auto">
            <a:xfrm rot="16200000" flipH="1">
              <a:off x="5703887" y="3128963"/>
              <a:ext cx="1365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96" name="Straight Connector 92"/>
            <p:cNvCxnSpPr>
              <a:cxnSpLocks noChangeShapeType="1"/>
            </p:cNvCxnSpPr>
            <p:nvPr/>
          </p:nvCxnSpPr>
          <p:spPr bwMode="auto">
            <a:xfrm rot="16200000" flipH="1">
              <a:off x="6545262" y="3128963"/>
              <a:ext cx="1365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97" name="Straight Connector 93"/>
            <p:cNvCxnSpPr>
              <a:cxnSpLocks noChangeShapeType="1"/>
            </p:cNvCxnSpPr>
            <p:nvPr/>
          </p:nvCxnSpPr>
          <p:spPr bwMode="auto">
            <a:xfrm rot="16200000" flipH="1">
              <a:off x="6646862" y="3128963"/>
              <a:ext cx="1365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98" name="Straight Connector 94"/>
            <p:cNvCxnSpPr>
              <a:cxnSpLocks noChangeShapeType="1"/>
            </p:cNvCxnSpPr>
            <p:nvPr/>
          </p:nvCxnSpPr>
          <p:spPr bwMode="auto">
            <a:xfrm rot="16200000" flipH="1">
              <a:off x="8337550" y="3128963"/>
              <a:ext cx="1365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399" name="Straight Connector 95"/>
            <p:cNvCxnSpPr>
              <a:cxnSpLocks noChangeShapeType="1"/>
            </p:cNvCxnSpPr>
            <p:nvPr/>
          </p:nvCxnSpPr>
          <p:spPr bwMode="auto">
            <a:xfrm rot="16200000" flipH="1">
              <a:off x="7487443" y="3361532"/>
              <a:ext cx="1381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400" name="Straight Connector 96"/>
            <p:cNvCxnSpPr>
              <a:cxnSpLocks noChangeShapeType="1"/>
            </p:cNvCxnSpPr>
            <p:nvPr/>
          </p:nvCxnSpPr>
          <p:spPr bwMode="auto">
            <a:xfrm rot="16200000" flipH="1">
              <a:off x="6650831" y="3361532"/>
              <a:ext cx="1381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401" name="Straight Connector 98"/>
            <p:cNvCxnSpPr>
              <a:cxnSpLocks noChangeShapeType="1"/>
            </p:cNvCxnSpPr>
            <p:nvPr/>
          </p:nvCxnSpPr>
          <p:spPr bwMode="auto">
            <a:xfrm>
              <a:off x="5757863" y="3065463"/>
              <a:ext cx="8699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402" name="Straight Connector 99"/>
            <p:cNvCxnSpPr>
              <a:cxnSpLocks noChangeShapeType="1"/>
            </p:cNvCxnSpPr>
            <p:nvPr/>
          </p:nvCxnSpPr>
          <p:spPr bwMode="auto">
            <a:xfrm flipV="1">
              <a:off x="6704013" y="3068638"/>
              <a:ext cx="171132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403" name="Straight Connector 100"/>
            <p:cNvCxnSpPr>
              <a:cxnSpLocks noChangeShapeType="1"/>
            </p:cNvCxnSpPr>
            <p:nvPr/>
          </p:nvCxnSpPr>
          <p:spPr bwMode="auto">
            <a:xfrm>
              <a:off x="6704013" y="3298825"/>
              <a:ext cx="86836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404" name="Straight Connector 101"/>
            <p:cNvCxnSpPr>
              <a:cxnSpLocks noChangeShapeType="1"/>
            </p:cNvCxnSpPr>
            <p:nvPr/>
          </p:nvCxnSpPr>
          <p:spPr bwMode="auto">
            <a:xfrm flipV="1">
              <a:off x="6361113" y="4133850"/>
              <a:ext cx="59531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405" name="Straight Connector 102"/>
            <p:cNvCxnSpPr>
              <a:cxnSpLocks noChangeShapeType="1"/>
            </p:cNvCxnSpPr>
            <p:nvPr/>
          </p:nvCxnSpPr>
          <p:spPr bwMode="auto">
            <a:xfrm flipV="1">
              <a:off x="5489575" y="4481513"/>
              <a:ext cx="5921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406" name="Straight Connector 106"/>
            <p:cNvCxnSpPr>
              <a:cxnSpLocks noChangeShapeType="1"/>
            </p:cNvCxnSpPr>
            <p:nvPr/>
          </p:nvCxnSpPr>
          <p:spPr bwMode="auto">
            <a:xfrm flipV="1">
              <a:off x="7248525" y="5073650"/>
              <a:ext cx="5905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6407" name="Rectangle 107"/>
            <p:cNvSpPr>
              <a:spLocks noChangeArrowheads="1"/>
            </p:cNvSpPr>
            <p:nvPr/>
          </p:nvSpPr>
          <p:spPr bwMode="auto">
            <a:xfrm>
              <a:off x="5735638" y="3368675"/>
              <a:ext cx="109537" cy="109538"/>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35000"/>
                </a:spcBef>
                <a:spcAft>
                  <a:spcPct val="25000"/>
                </a:spcAft>
                <a:buClr>
                  <a:srgbClr val="00CC00"/>
                </a:buClr>
                <a:buFont typeface="Arial" pitchFamily="34" charset="0"/>
                <a:buChar char="•"/>
              </a:pPr>
              <a:endParaRPr lang="el-GR"/>
            </a:p>
          </p:txBody>
        </p:sp>
        <p:sp>
          <p:nvSpPr>
            <p:cNvPr id="56408" name="Rectangle 108"/>
            <p:cNvSpPr>
              <a:spLocks noChangeArrowheads="1"/>
            </p:cNvSpPr>
            <p:nvPr/>
          </p:nvSpPr>
          <p:spPr bwMode="auto">
            <a:xfrm>
              <a:off x="5735638" y="3663950"/>
              <a:ext cx="109537" cy="109538"/>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35000"/>
                </a:spcBef>
                <a:spcAft>
                  <a:spcPct val="25000"/>
                </a:spcAft>
                <a:buClr>
                  <a:srgbClr val="00CC00"/>
                </a:buClr>
                <a:buFont typeface="Arial" pitchFamily="34" charset="0"/>
                <a:buChar char="•"/>
              </a:pPr>
              <a:endParaRPr lang="el-GR"/>
            </a:p>
          </p:txBody>
        </p:sp>
        <p:sp>
          <p:nvSpPr>
            <p:cNvPr id="56409" name="Rectangle 109"/>
            <p:cNvSpPr>
              <a:spLocks noChangeArrowheads="1"/>
            </p:cNvSpPr>
            <p:nvPr/>
          </p:nvSpPr>
          <p:spPr bwMode="auto">
            <a:xfrm>
              <a:off x="5735638" y="4784725"/>
              <a:ext cx="109537" cy="109538"/>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35000"/>
                </a:spcBef>
                <a:spcAft>
                  <a:spcPct val="25000"/>
                </a:spcAft>
                <a:buClr>
                  <a:srgbClr val="00CC00"/>
                </a:buClr>
                <a:buFont typeface="Arial" pitchFamily="34" charset="0"/>
                <a:buChar char="•"/>
              </a:pPr>
              <a:endParaRPr lang="el-GR"/>
            </a:p>
          </p:txBody>
        </p:sp>
        <p:sp>
          <p:nvSpPr>
            <p:cNvPr id="56410" name="Rectangle 111"/>
            <p:cNvSpPr>
              <a:spLocks noChangeArrowheads="1"/>
            </p:cNvSpPr>
            <p:nvPr/>
          </p:nvSpPr>
          <p:spPr bwMode="auto">
            <a:xfrm>
              <a:off x="5870575" y="5113338"/>
              <a:ext cx="109538" cy="109537"/>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35000"/>
                </a:spcBef>
                <a:spcAft>
                  <a:spcPct val="25000"/>
                </a:spcAft>
                <a:buClr>
                  <a:srgbClr val="00CC00"/>
                </a:buClr>
                <a:buFont typeface="Arial" pitchFamily="34" charset="0"/>
                <a:buChar char="•"/>
              </a:pPr>
              <a:endParaRPr lang="el-GR"/>
            </a:p>
          </p:txBody>
        </p:sp>
        <p:sp>
          <p:nvSpPr>
            <p:cNvPr id="113" name="Isosceles Triangle 112"/>
            <p:cNvSpPr/>
            <p:nvPr/>
          </p:nvSpPr>
          <p:spPr bwMode="auto">
            <a:xfrm>
              <a:off x="6470092" y="3463629"/>
              <a:ext cx="109542" cy="109552"/>
            </a:xfrm>
            <a:prstGeom prst="triangle">
              <a:avLst/>
            </a:prstGeom>
            <a:solidFill>
              <a:schemeClr val="accent3"/>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114" name="Isosceles Triangle 113"/>
            <p:cNvSpPr/>
            <p:nvPr/>
          </p:nvSpPr>
          <p:spPr bwMode="auto">
            <a:xfrm>
              <a:off x="6612973" y="3573181"/>
              <a:ext cx="109542" cy="109553"/>
            </a:xfrm>
            <a:prstGeom prst="triangle">
              <a:avLst/>
            </a:prstGeom>
            <a:solidFill>
              <a:schemeClr val="accent3"/>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115" name="Isosceles Triangle 114"/>
            <p:cNvSpPr/>
            <p:nvPr/>
          </p:nvSpPr>
          <p:spPr bwMode="auto">
            <a:xfrm>
              <a:off x="6612973" y="3716076"/>
              <a:ext cx="109542" cy="109553"/>
            </a:xfrm>
            <a:prstGeom prst="triangle">
              <a:avLst/>
            </a:prstGeom>
            <a:solidFill>
              <a:schemeClr val="accent3"/>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116" name="Isosceles Triangle 115"/>
            <p:cNvSpPr/>
            <p:nvPr/>
          </p:nvSpPr>
          <p:spPr bwMode="auto">
            <a:xfrm>
              <a:off x="6612973" y="3943121"/>
              <a:ext cx="109542" cy="109552"/>
            </a:xfrm>
            <a:prstGeom prst="triangle">
              <a:avLst/>
            </a:prstGeom>
            <a:solidFill>
              <a:schemeClr val="accent3"/>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117" name="Isosceles Triangle 116"/>
            <p:cNvSpPr/>
            <p:nvPr/>
          </p:nvSpPr>
          <p:spPr bwMode="auto">
            <a:xfrm>
              <a:off x="6612973" y="4074901"/>
              <a:ext cx="109542" cy="109553"/>
            </a:xfrm>
            <a:prstGeom prst="triangle">
              <a:avLst/>
            </a:prstGeom>
            <a:solidFill>
              <a:schemeClr val="accent3"/>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118" name="Isosceles Triangle 117"/>
            <p:cNvSpPr/>
            <p:nvPr/>
          </p:nvSpPr>
          <p:spPr bwMode="auto">
            <a:xfrm>
              <a:off x="6612973" y="4779848"/>
              <a:ext cx="109542" cy="109553"/>
            </a:xfrm>
            <a:prstGeom prst="triangle">
              <a:avLst/>
            </a:prstGeom>
            <a:solidFill>
              <a:schemeClr val="accent3"/>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119" name="Isosceles Triangle 118"/>
            <p:cNvSpPr/>
            <p:nvPr/>
          </p:nvSpPr>
          <p:spPr bwMode="auto">
            <a:xfrm>
              <a:off x="6612973" y="4948146"/>
              <a:ext cx="109542" cy="109553"/>
            </a:xfrm>
            <a:prstGeom prst="triangle">
              <a:avLst/>
            </a:prstGeom>
            <a:solidFill>
              <a:schemeClr val="accent3"/>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120" name="Isosceles Triangle 119"/>
            <p:cNvSpPr/>
            <p:nvPr/>
          </p:nvSpPr>
          <p:spPr bwMode="auto">
            <a:xfrm flipV="1">
              <a:off x="7482963" y="4717928"/>
              <a:ext cx="109542" cy="109552"/>
            </a:xfrm>
            <a:prstGeom prst="triangle">
              <a:avLst/>
            </a:prstGeom>
            <a:solidFill>
              <a:schemeClr val="accent3"/>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121" name="Isosceles Triangle 120"/>
            <p:cNvSpPr/>
            <p:nvPr/>
          </p:nvSpPr>
          <p:spPr bwMode="auto">
            <a:xfrm flipV="1">
              <a:off x="7482963" y="4841770"/>
              <a:ext cx="109542" cy="109552"/>
            </a:xfrm>
            <a:prstGeom prst="triangle">
              <a:avLst/>
            </a:prstGeom>
            <a:solidFill>
              <a:schemeClr val="accent3"/>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122" name="Isosceles Triangle 121"/>
            <p:cNvSpPr/>
            <p:nvPr/>
          </p:nvSpPr>
          <p:spPr bwMode="auto">
            <a:xfrm flipV="1">
              <a:off x="7482963" y="5006892"/>
              <a:ext cx="109542" cy="109552"/>
            </a:xfrm>
            <a:prstGeom prst="triangle">
              <a:avLst/>
            </a:prstGeom>
            <a:solidFill>
              <a:schemeClr val="accent3"/>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125" name="Isosceles Triangle 124"/>
            <p:cNvSpPr/>
            <p:nvPr/>
          </p:nvSpPr>
          <p:spPr bwMode="auto">
            <a:xfrm flipV="1">
              <a:off x="7559167" y="5068813"/>
              <a:ext cx="109542" cy="109553"/>
            </a:xfrm>
            <a:prstGeom prst="triangle">
              <a:avLst/>
            </a:prstGeom>
            <a:solidFill>
              <a:schemeClr val="accent3"/>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126" name="Isosceles Triangle 125"/>
            <p:cNvSpPr/>
            <p:nvPr/>
          </p:nvSpPr>
          <p:spPr bwMode="auto">
            <a:xfrm flipV="1">
              <a:off x="7344844" y="5106918"/>
              <a:ext cx="111130" cy="111140"/>
            </a:xfrm>
            <a:prstGeom prst="triangle">
              <a:avLst/>
            </a:prstGeom>
            <a:solidFill>
              <a:schemeClr val="accent3"/>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56423" name="TextBox 134"/>
            <p:cNvSpPr txBox="1">
              <a:spLocks noChangeArrowheads="1"/>
            </p:cNvSpPr>
            <p:nvPr/>
          </p:nvSpPr>
          <p:spPr bwMode="auto">
            <a:xfrm>
              <a:off x="7057556" y="3090614"/>
              <a:ext cx="303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sz="1200">
                  <a:cs typeface="Arial" pitchFamily="34" charset="0"/>
                </a:rPr>
                <a:t>**</a:t>
              </a:r>
              <a:endParaRPr lang="en-US" sz="1200">
                <a:cs typeface="Arial" pitchFamily="34" charset="0"/>
              </a:endParaRPr>
            </a:p>
          </p:txBody>
        </p:sp>
        <p:sp>
          <p:nvSpPr>
            <p:cNvPr id="56424" name="TextBox 135"/>
            <p:cNvSpPr txBox="1">
              <a:spLocks noChangeArrowheads="1"/>
            </p:cNvSpPr>
            <p:nvPr/>
          </p:nvSpPr>
          <p:spPr bwMode="auto">
            <a:xfrm>
              <a:off x="7453275" y="2776538"/>
              <a:ext cx="3032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sz="1200">
                  <a:cs typeface="Arial" pitchFamily="34" charset="0"/>
                </a:rPr>
                <a:t>**</a:t>
              </a:r>
              <a:endParaRPr lang="en-US" sz="1200">
                <a:cs typeface="Arial" pitchFamily="34" charset="0"/>
              </a:endParaRPr>
            </a:p>
          </p:txBody>
        </p:sp>
        <p:cxnSp>
          <p:nvCxnSpPr>
            <p:cNvPr id="56425" name="Straight Connector 136"/>
            <p:cNvCxnSpPr>
              <a:cxnSpLocks noChangeShapeType="1"/>
            </p:cNvCxnSpPr>
            <p:nvPr/>
          </p:nvCxnSpPr>
          <p:spPr bwMode="auto">
            <a:xfrm rot="5400000">
              <a:off x="6638131" y="5277644"/>
              <a:ext cx="650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426" name="Straight Connector 138"/>
            <p:cNvCxnSpPr>
              <a:cxnSpLocks noChangeShapeType="1"/>
            </p:cNvCxnSpPr>
            <p:nvPr/>
          </p:nvCxnSpPr>
          <p:spPr bwMode="auto">
            <a:xfrm rot="5400000">
              <a:off x="7508081" y="5277644"/>
              <a:ext cx="650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427" name="Straight Connector 139"/>
            <p:cNvCxnSpPr>
              <a:cxnSpLocks noChangeShapeType="1"/>
            </p:cNvCxnSpPr>
            <p:nvPr/>
          </p:nvCxnSpPr>
          <p:spPr bwMode="auto">
            <a:xfrm rot="5400000">
              <a:off x="8385969" y="5277644"/>
              <a:ext cx="650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428" name="Straight Connector 69"/>
            <p:cNvCxnSpPr>
              <a:cxnSpLocks noChangeShapeType="1"/>
            </p:cNvCxnSpPr>
            <p:nvPr/>
          </p:nvCxnSpPr>
          <p:spPr bwMode="auto">
            <a:xfrm>
              <a:off x="5343525" y="5237163"/>
              <a:ext cx="350361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23" name="Isosceles Triangle 122"/>
            <p:cNvSpPr/>
            <p:nvPr/>
          </p:nvSpPr>
          <p:spPr bwMode="auto">
            <a:xfrm flipV="1">
              <a:off x="7482963" y="5197419"/>
              <a:ext cx="109542" cy="109552"/>
            </a:xfrm>
            <a:prstGeom prst="triangle">
              <a:avLst/>
            </a:prstGeom>
            <a:solidFill>
              <a:schemeClr val="accent3"/>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56430" name="Rectangle 127"/>
            <p:cNvSpPr>
              <a:spLocks noChangeArrowheads="1"/>
            </p:cNvSpPr>
            <p:nvPr/>
          </p:nvSpPr>
          <p:spPr bwMode="auto">
            <a:xfrm rot="2700000">
              <a:off x="8160544" y="5193506"/>
              <a:ext cx="90488" cy="92075"/>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35000"/>
                </a:spcBef>
                <a:spcAft>
                  <a:spcPct val="25000"/>
                </a:spcAft>
                <a:buClr>
                  <a:srgbClr val="00CC00"/>
                </a:buClr>
                <a:buFont typeface="Arial" pitchFamily="34" charset="0"/>
                <a:buChar char="•"/>
              </a:pPr>
              <a:endParaRPr lang="el-GR"/>
            </a:p>
          </p:txBody>
        </p:sp>
        <p:sp>
          <p:nvSpPr>
            <p:cNvPr id="56431" name="Rectangle 128"/>
            <p:cNvSpPr>
              <a:spLocks noChangeArrowheads="1"/>
            </p:cNvSpPr>
            <p:nvPr/>
          </p:nvSpPr>
          <p:spPr bwMode="auto">
            <a:xfrm rot="2700000">
              <a:off x="8230394" y="5193506"/>
              <a:ext cx="90488" cy="92075"/>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35000"/>
                </a:spcBef>
                <a:spcAft>
                  <a:spcPct val="25000"/>
                </a:spcAft>
                <a:buClr>
                  <a:srgbClr val="00CC00"/>
                </a:buClr>
                <a:buFont typeface="Arial" pitchFamily="34" charset="0"/>
                <a:buChar char="•"/>
              </a:pPr>
              <a:endParaRPr lang="el-GR"/>
            </a:p>
          </p:txBody>
        </p:sp>
        <p:sp>
          <p:nvSpPr>
            <p:cNvPr id="56432" name="Rectangle 129"/>
            <p:cNvSpPr>
              <a:spLocks noChangeArrowheads="1"/>
            </p:cNvSpPr>
            <p:nvPr/>
          </p:nvSpPr>
          <p:spPr bwMode="auto">
            <a:xfrm rot="2700000">
              <a:off x="8306594" y="5193506"/>
              <a:ext cx="90488" cy="92075"/>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35000"/>
                </a:spcBef>
                <a:spcAft>
                  <a:spcPct val="25000"/>
                </a:spcAft>
                <a:buClr>
                  <a:srgbClr val="00CC00"/>
                </a:buClr>
                <a:buFont typeface="Arial" pitchFamily="34" charset="0"/>
                <a:buChar char="•"/>
              </a:pPr>
              <a:endParaRPr lang="el-GR"/>
            </a:p>
          </p:txBody>
        </p:sp>
        <p:sp>
          <p:nvSpPr>
            <p:cNvPr id="56433" name="Rectangle 130"/>
            <p:cNvSpPr>
              <a:spLocks noChangeArrowheads="1"/>
            </p:cNvSpPr>
            <p:nvPr/>
          </p:nvSpPr>
          <p:spPr bwMode="auto">
            <a:xfrm rot="2700000">
              <a:off x="8416132" y="5193506"/>
              <a:ext cx="90488" cy="92075"/>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35000"/>
                </a:spcBef>
                <a:spcAft>
                  <a:spcPct val="25000"/>
                </a:spcAft>
                <a:buClr>
                  <a:srgbClr val="00CC00"/>
                </a:buClr>
                <a:buFont typeface="Arial" pitchFamily="34" charset="0"/>
                <a:buChar char="•"/>
              </a:pPr>
              <a:endParaRPr lang="el-GR"/>
            </a:p>
          </p:txBody>
        </p:sp>
        <p:sp>
          <p:nvSpPr>
            <p:cNvPr id="56434" name="Rectangle 131"/>
            <p:cNvSpPr>
              <a:spLocks noChangeArrowheads="1"/>
            </p:cNvSpPr>
            <p:nvPr/>
          </p:nvSpPr>
          <p:spPr bwMode="auto">
            <a:xfrm rot="2700000">
              <a:off x="8502650" y="5194300"/>
              <a:ext cx="90488" cy="90488"/>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35000"/>
                </a:spcBef>
                <a:spcAft>
                  <a:spcPct val="25000"/>
                </a:spcAft>
                <a:buClr>
                  <a:srgbClr val="00CC00"/>
                </a:buClr>
                <a:buFont typeface="Arial" pitchFamily="34" charset="0"/>
                <a:buChar char="•"/>
              </a:pPr>
              <a:endParaRPr lang="el-GR"/>
            </a:p>
          </p:txBody>
        </p:sp>
        <p:sp>
          <p:nvSpPr>
            <p:cNvPr id="56435" name="Rectangle 132"/>
            <p:cNvSpPr>
              <a:spLocks noChangeArrowheads="1"/>
            </p:cNvSpPr>
            <p:nvPr/>
          </p:nvSpPr>
          <p:spPr bwMode="auto">
            <a:xfrm rot="2700000">
              <a:off x="8575675" y="5194300"/>
              <a:ext cx="90488" cy="90488"/>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35000"/>
                </a:spcBef>
                <a:spcAft>
                  <a:spcPct val="25000"/>
                </a:spcAft>
                <a:buClr>
                  <a:srgbClr val="00CC00"/>
                </a:buClr>
                <a:buFont typeface="Arial" pitchFamily="34" charset="0"/>
                <a:buChar char="•"/>
              </a:pPr>
              <a:endParaRPr lang="el-GR"/>
            </a:p>
          </p:txBody>
        </p:sp>
        <p:sp>
          <p:nvSpPr>
            <p:cNvPr id="56436" name="Rectangle 133"/>
            <p:cNvSpPr>
              <a:spLocks noChangeArrowheads="1"/>
            </p:cNvSpPr>
            <p:nvPr/>
          </p:nvSpPr>
          <p:spPr bwMode="auto">
            <a:xfrm rot="2700000">
              <a:off x="8345488" y="5184775"/>
              <a:ext cx="92075" cy="92075"/>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35000"/>
                </a:spcBef>
                <a:spcAft>
                  <a:spcPct val="25000"/>
                </a:spcAft>
                <a:buClr>
                  <a:srgbClr val="00CC00"/>
                </a:buClr>
                <a:buFont typeface="Arial" pitchFamily="34" charset="0"/>
                <a:buChar char="•"/>
              </a:pPr>
              <a:endParaRPr lang="el-GR"/>
            </a:p>
          </p:txBody>
        </p:sp>
        <p:sp>
          <p:nvSpPr>
            <p:cNvPr id="124" name="Isosceles Triangle 123"/>
            <p:cNvSpPr/>
            <p:nvPr/>
          </p:nvSpPr>
          <p:spPr bwMode="auto">
            <a:xfrm flipV="1">
              <a:off x="7622669" y="5183129"/>
              <a:ext cx="109542" cy="109553"/>
            </a:xfrm>
            <a:prstGeom prst="triangle">
              <a:avLst/>
            </a:prstGeom>
            <a:solidFill>
              <a:schemeClr val="accent3"/>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rgbClr val="00CC00"/>
                </a:buClr>
                <a:buFont typeface="Arial" pitchFamily="34" charset="0"/>
                <a:buChar char="•"/>
              </a:pPr>
              <a:endParaRPr lang="el-GR">
                <a:cs typeface="Arial" pitchFamily="34" charset="0"/>
              </a:endParaRPr>
            </a:p>
          </p:txBody>
        </p:sp>
        <p:sp>
          <p:nvSpPr>
            <p:cNvPr id="56438" name="Rectangle 110"/>
            <p:cNvSpPr>
              <a:spLocks noChangeArrowheads="1"/>
            </p:cNvSpPr>
            <p:nvPr/>
          </p:nvSpPr>
          <p:spPr bwMode="auto">
            <a:xfrm>
              <a:off x="5735638" y="5160963"/>
              <a:ext cx="109537" cy="109537"/>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nSpc>
                  <a:spcPct val="90000"/>
                </a:lnSpc>
                <a:spcBef>
                  <a:spcPct val="35000"/>
                </a:spcBef>
                <a:spcAft>
                  <a:spcPct val="25000"/>
                </a:spcAft>
                <a:buClr>
                  <a:srgbClr val="00CC00"/>
                </a:buClr>
                <a:buFont typeface="Arial" pitchFamily="34" charset="0"/>
                <a:buChar char="•"/>
              </a:pPr>
              <a:endParaRPr lang="el-GR"/>
            </a:p>
          </p:txBody>
        </p:sp>
      </p:grpSp>
      <p:sp>
        <p:nvSpPr>
          <p:cNvPr id="56364" name="TextBox 120"/>
          <p:cNvSpPr txBox="1">
            <a:spLocks noChangeArrowheads="1"/>
          </p:cNvSpPr>
          <p:nvPr/>
        </p:nvSpPr>
        <p:spPr bwMode="auto">
          <a:xfrm>
            <a:off x="7740650" y="3644900"/>
            <a:ext cx="996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a:cs typeface="Arial" pitchFamily="34" charset="0"/>
              </a:rPr>
              <a:t>**p &lt; 0.01</a:t>
            </a:r>
          </a:p>
        </p:txBody>
      </p:sp>
      <p:sp>
        <p:nvSpPr>
          <p:cNvPr id="56365" name="TextBox 127"/>
          <p:cNvSpPr txBox="1">
            <a:spLocks noChangeArrowheads="1"/>
          </p:cNvSpPr>
          <p:nvPr/>
        </p:nvSpPr>
        <p:spPr bwMode="auto">
          <a:xfrm>
            <a:off x="0" y="6396038"/>
            <a:ext cx="2792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sz="1200">
                <a:cs typeface="Arial" pitchFamily="34" charset="0"/>
              </a:rPr>
              <a:t>OL = osteolytic lesion;</a:t>
            </a:r>
          </a:p>
          <a:p>
            <a:pPr eaLnBrk="1" hangingPunct="1"/>
            <a:r>
              <a:rPr lang="en-GB" sz="1200">
                <a:cs typeface="Arial" pitchFamily="34" charset="0"/>
              </a:rPr>
              <a:t>OC = osteoclast; OB = osteoblast.</a:t>
            </a:r>
            <a:endParaRPr lang="en-US" sz="1200">
              <a:cs typeface="Arial" pitchFamily="34" charset="0"/>
            </a:endParaRPr>
          </a:p>
        </p:txBody>
      </p:sp>
      <p:sp>
        <p:nvSpPr>
          <p:cNvPr id="56366" name="TextBox 128"/>
          <p:cNvSpPr txBox="1">
            <a:spLocks noChangeArrowheads="1"/>
          </p:cNvSpPr>
          <p:nvPr/>
        </p:nvSpPr>
        <p:spPr bwMode="auto">
          <a:xfrm>
            <a:off x="4932363" y="5516563"/>
            <a:ext cx="36718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sz="1400">
                <a:cs typeface="Arial" pitchFamily="34" charset="0"/>
              </a:rPr>
              <a:t>BMSCs secreted high levels of activin A (average 1.8 ng/mL); activin A secretion by OC was variable over a wide range. </a:t>
            </a:r>
            <a:endParaRPr lang="en-US" sz="1400">
              <a:cs typeface="Arial"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223838"/>
            <a:ext cx="6934200" cy="1020762"/>
          </a:xfrm>
        </p:spPr>
        <p:txBody>
          <a:bodyPr/>
          <a:lstStyle/>
          <a:p>
            <a:r>
              <a:rPr lang="en-US" sz="2900" smtClean="0">
                <a:effectLst>
                  <a:outerShdw blurRad="38100" dist="38100" dir="2700000" algn="tl">
                    <a:srgbClr val="000000"/>
                  </a:outerShdw>
                </a:effectLst>
              </a:rPr>
              <a:t>Circulating Activin-A in multiple myeloma</a:t>
            </a:r>
            <a:endParaRPr lang="el-GR" sz="2900" smtClean="0">
              <a:effectLst>
                <a:outerShdw blurRad="38100" dist="38100" dir="2700000" algn="tl">
                  <a:srgbClr val="000000"/>
                </a:outerShdw>
              </a:effectLst>
            </a:endParaRPr>
          </a:p>
        </p:txBody>
      </p:sp>
      <p:sp>
        <p:nvSpPr>
          <p:cNvPr id="3" name="Slide Number Placeholder 2"/>
          <p:cNvSpPr>
            <a:spLocks noGrp="1"/>
          </p:cNvSpPr>
          <p:nvPr>
            <p:ph type="sldNum" sz="quarter" idx="4294967295"/>
          </p:nvPr>
        </p:nvSpPr>
        <p:spPr bwMode="auto">
          <a:xfrm>
            <a:off x="5283200" y="6448425"/>
            <a:ext cx="4076700" cy="4095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468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err="1">
                <a:solidFill>
                  <a:srgbClr val="00FF00"/>
                </a:solidFill>
                <a:latin typeface="+mn-lt"/>
              </a:rPr>
              <a:t>Terpos</a:t>
            </a:r>
            <a:r>
              <a:rPr lang="en-US" sz="1400" b="1" dirty="0">
                <a:solidFill>
                  <a:srgbClr val="00FF00"/>
                </a:solidFill>
                <a:latin typeface="+mn-lt"/>
              </a:rPr>
              <a:t> E, et al. </a:t>
            </a:r>
            <a:r>
              <a:rPr lang="en-US" sz="1400" b="1" dirty="0" smtClean="0">
                <a:solidFill>
                  <a:srgbClr val="00FF00"/>
                </a:solidFill>
                <a:latin typeface="+mn-lt"/>
              </a:rPr>
              <a:t>Ann </a:t>
            </a:r>
            <a:r>
              <a:rPr lang="en-US" sz="1400" b="1" dirty="0" err="1" smtClean="0">
                <a:solidFill>
                  <a:srgbClr val="00FF00"/>
                </a:solidFill>
                <a:latin typeface="+mn-lt"/>
              </a:rPr>
              <a:t>Oncol</a:t>
            </a:r>
            <a:r>
              <a:rPr lang="en-US" sz="1400" b="1" dirty="0" smtClean="0">
                <a:solidFill>
                  <a:srgbClr val="00FF00"/>
                </a:solidFill>
                <a:latin typeface="+mn-lt"/>
              </a:rPr>
              <a:t> 2012; in press.</a:t>
            </a:r>
            <a:endParaRPr lang="en-US" sz="1400" b="1" dirty="0">
              <a:solidFill>
                <a:srgbClr val="00FF00"/>
              </a:solidFill>
              <a:latin typeface="+mn-lt"/>
            </a:endParaRPr>
          </a:p>
        </p:txBody>
      </p:sp>
      <p:grpSp>
        <p:nvGrpSpPr>
          <p:cNvPr id="57348" name="Group 159"/>
          <p:cNvGrpSpPr>
            <a:grpSpLocks/>
          </p:cNvGrpSpPr>
          <p:nvPr/>
        </p:nvGrpSpPr>
        <p:grpSpPr bwMode="auto">
          <a:xfrm>
            <a:off x="609600" y="1357313"/>
            <a:ext cx="7923213" cy="4868862"/>
            <a:chOff x="384" y="855"/>
            <a:chExt cx="4991" cy="3067"/>
          </a:xfrm>
        </p:grpSpPr>
        <p:grpSp>
          <p:nvGrpSpPr>
            <p:cNvPr id="57349" name="Group 160"/>
            <p:cNvGrpSpPr>
              <a:grpSpLocks/>
            </p:cNvGrpSpPr>
            <p:nvPr/>
          </p:nvGrpSpPr>
          <p:grpSpPr bwMode="auto">
            <a:xfrm>
              <a:off x="1307" y="863"/>
              <a:ext cx="3586" cy="1649"/>
              <a:chOff x="1307" y="863"/>
              <a:chExt cx="3586" cy="1649"/>
            </a:xfrm>
          </p:grpSpPr>
          <p:sp>
            <p:nvSpPr>
              <p:cNvPr id="57419" name="TextBox 45"/>
              <p:cNvSpPr txBox="1">
                <a:spLocks noChangeArrowheads="1"/>
              </p:cNvSpPr>
              <p:nvPr/>
            </p:nvSpPr>
            <p:spPr bwMode="auto">
              <a:xfrm>
                <a:off x="2773" y="863"/>
                <a:ext cx="6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ea typeface="MS PGothic" pitchFamily="34" charset="-128"/>
                    <a:cs typeface="Arial" pitchFamily="34" charset="0"/>
                  </a:rPr>
                  <a:t>p &lt; 0.001</a:t>
                </a:r>
                <a:endParaRPr lang="el-GR" sz="1600">
                  <a:ea typeface="MS PGothic" pitchFamily="34" charset="-128"/>
                  <a:cs typeface="Arial" pitchFamily="34" charset="0"/>
                </a:endParaRPr>
              </a:p>
            </p:txBody>
          </p:sp>
          <p:sp>
            <p:nvSpPr>
              <p:cNvPr id="57420" name="Left Brace 46"/>
              <p:cNvSpPr>
                <a:spLocks/>
              </p:cNvSpPr>
              <p:nvPr/>
            </p:nvSpPr>
            <p:spPr bwMode="auto">
              <a:xfrm rot="5400000">
                <a:off x="3021" y="-616"/>
                <a:ext cx="158" cy="3586"/>
              </a:xfrm>
              <a:prstGeom prst="leftBrace">
                <a:avLst>
                  <a:gd name="adj1" fmla="val 11768"/>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pPr eaLnBrk="0" hangingPunct="0"/>
                <a:endParaRPr lang="el-GR" sz="1200" b="1">
                  <a:solidFill>
                    <a:schemeClr val="bg1"/>
                  </a:solidFill>
                </a:endParaRPr>
              </a:p>
            </p:txBody>
          </p:sp>
          <p:sp>
            <p:nvSpPr>
              <p:cNvPr id="57421" name="Left Brace 47"/>
              <p:cNvSpPr>
                <a:spLocks/>
              </p:cNvSpPr>
              <p:nvPr/>
            </p:nvSpPr>
            <p:spPr bwMode="auto">
              <a:xfrm rot="5400000">
                <a:off x="1848" y="1813"/>
                <a:ext cx="158" cy="1239"/>
              </a:xfrm>
              <a:prstGeom prst="leftBrace">
                <a:avLst>
                  <a:gd name="adj1" fmla="val 13070"/>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pPr eaLnBrk="0" hangingPunct="0"/>
                <a:endParaRPr lang="el-GR" sz="1200" b="1">
                  <a:solidFill>
                    <a:schemeClr val="bg1"/>
                  </a:solidFill>
                </a:endParaRPr>
              </a:p>
            </p:txBody>
          </p:sp>
          <p:sp>
            <p:nvSpPr>
              <p:cNvPr id="57422" name="Left Brace 48"/>
              <p:cNvSpPr>
                <a:spLocks/>
              </p:cNvSpPr>
              <p:nvPr/>
            </p:nvSpPr>
            <p:spPr bwMode="auto">
              <a:xfrm rot="5400000">
                <a:off x="2597" y="201"/>
                <a:ext cx="157" cy="2738"/>
              </a:xfrm>
              <a:prstGeom prst="leftBrace">
                <a:avLst>
                  <a:gd name="adj1" fmla="val 11626"/>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pPr eaLnBrk="0" hangingPunct="0"/>
                <a:endParaRPr lang="el-GR" sz="1200" b="1">
                  <a:solidFill>
                    <a:schemeClr val="bg1"/>
                  </a:solidFill>
                </a:endParaRPr>
              </a:p>
            </p:txBody>
          </p:sp>
          <p:sp>
            <p:nvSpPr>
              <p:cNvPr id="57423" name="Left Brace 49"/>
              <p:cNvSpPr>
                <a:spLocks/>
              </p:cNvSpPr>
              <p:nvPr/>
            </p:nvSpPr>
            <p:spPr bwMode="auto">
              <a:xfrm rot="5400000">
                <a:off x="2171" y="1098"/>
                <a:ext cx="157" cy="1885"/>
              </a:xfrm>
              <a:prstGeom prst="leftBrace">
                <a:avLst>
                  <a:gd name="adj1" fmla="val 11784"/>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pPr eaLnBrk="0" hangingPunct="0"/>
                <a:endParaRPr lang="el-GR" sz="1200" b="1">
                  <a:solidFill>
                    <a:schemeClr val="bg1"/>
                  </a:solidFill>
                </a:endParaRPr>
              </a:p>
            </p:txBody>
          </p:sp>
          <p:sp>
            <p:nvSpPr>
              <p:cNvPr id="57424" name="TextBox 50"/>
              <p:cNvSpPr txBox="1">
                <a:spLocks noChangeArrowheads="1"/>
              </p:cNvSpPr>
              <p:nvPr/>
            </p:nvSpPr>
            <p:spPr bwMode="auto">
              <a:xfrm>
                <a:off x="2349" y="1256"/>
                <a:ext cx="6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ea typeface="MS PGothic" pitchFamily="34" charset="-128"/>
                    <a:cs typeface="Arial" pitchFamily="34" charset="0"/>
                  </a:rPr>
                  <a:t>p &lt; 0.001</a:t>
                </a:r>
                <a:endParaRPr lang="el-GR" sz="1600">
                  <a:ea typeface="MS PGothic" pitchFamily="34" charset="-128"/>
                  <a:cs typeface="Arial" pitchFamily="34" charset="0"/>
                </a:endParaRPr>
              </a:p>
            </p:txBody>
          </p:sp>
          <p:sp>
            <p:nvSpPr>
              <p:cNvPr id="57425" name="TextBox 51"/>
              <p:cNvSpPr txBox="1">
                <a:spLocks noChangeArrowheads="1"/>
              </p:cNvSpPr>
              <p:nvPr/>
            </p:nvSpPr>
            <p:spPr bwMode="auto">
              <a:xfrm>
                <a:off x="1994" y="1726"/>
                <a:ext cx="5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ea typeface="MS PGothic" pitchFamily="34" charset="-128"/>
                    <a:cs typeface="Arial" pitchFamily="34" charset="0"/>
                  </a:rPr>
                  <a:t>p = NS</a:t>
                </a:r>
                <a:endParaRPr lang="el-GR" sz="1600">
                  <a:ea typeface="MS PGothic" pitchFamily="34" charset="-128"/>
                  <a:cs typeface="Arial" pitchFamily="34" charset="0"/>
                </a:endParaRPr>
              </a:p>
            </p:txBody>
          </p:sp>
          <p:sp>
            <p:nvSpPr>
              <p:cNvPr id="57426" name="TextBox 52"/>
              <p:cNvSpPr txBox="1">
                <a:spLocks noChangeArrowheads="1"/>
              </p:cNvSpPr>
              <p:nvPr/>
            </p:nvSpPr>
            <p:spPr bwMode="auto">
              <a:xfrm>
                <a:off x="1671" y="2119"/>
                <a:ext cx="5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ea typeface="MS PGothic" pitchFamily="34" charset="-128"/>
                    <a:cs typeface="Arial" pitchFamily="34" charset="0"/>
                  </a:rPr>
                  <a:t>p = NS</a:t>
                </a:r>
                <a:endParaRPr lang="el-GR" sz="1600">
                  <a:ea typeface="MS PGothic" pitchFamily="34" charset="-128"/>
                  <a:cs typeface="Arial" pitchFamily="34" charset="0"/>
                </a:endParaRPr>
              </a:p>
            </p:txBody>
          </p:sp>
        </p:grpSp>
        <p:grpSp>
          <p:nvGrpSpPr>
            <p:cNvPr id="57350" name="Group 169"/>
            <p:cNvGrpSpPr>
              <a:grpSpLocks/>
            </p:cNvGrpSpPr>
            <p:nvPr/>
          </p:nvGrpSpPr>
          <p:grpSpPr bwMode="auto">
            <a:xfrm>
              <a:off x="2917" y="2586"/>
              <a:ext cx="563" cy="583"/>
              <a:chOff x="2917" y="2586"/>
              <a:chExt cx="563" cy="583"/>
            </a:xfrm>
          </p:grpSpPr>
          <p:grpSp>
            <p:nvGrpSpPr>
              <p:cNvPr id="57413" name="Group 13"/>
              <p:cNvGrpSpPr>
                <a:grpSpLocks/>
              </p:cNvGrpSpPr>
              <p:nvPr/>
            </p:nvGrpSpPr>
            <p:grpSpPr bwMode="auto">
              <a:xfrm>
                <a:off x="3004" y="2586"/>
                <a:ext cx="391" cy="583"/>
                <a:chOff x="1572" y="2545"/>
                <a:chExt cx="478" cy="464"/>
              </a:xfrm>
            </p:grpSpPr>
            <p:sp>
              <p:nvSpPr>
                <p:cNvPr id="57416" name="Line 14"/>
                <p:cNvSpPr>
                  <a:spLocks noChangeShapeType="1"/>
                </p:cNvSpPr>
                <p:nvPr/>
              </p:nvSpPr>
              <p:spPr bwMode="auto">
                <a:xfrm>
                  <a:off x="1572" y="2545"/>
                  <a:ext cx="4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17" name="Line 15"/>
                <p:cNvSpPr>
                  <a:spLocks noChangeShapeType="1"/>
                </p:cNvSpPr>
                <p:nvPr/>
              </p:nvSpPr>
              <p:spPr bwMode="auto">
                <a:xfrm>
                  <a:off x="1572" y="3009"/>
                  <a:ext cx="4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18" name="Line 16"/>
                <p:cNvSpPr>
                  <a:spLocks noChangeShapeType="1"/>
                </p:cNvSpPr>
                <p:nvPr/>
              </p:nvSpPr>
              <p:spPr bwMode="auto">
                <a:xfrm>
                  <a:off x="1811" y="2545"/>
                  <a:ext cx="0" cy="4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7414" name="Rectangle 53"/>
              <p:cNvSpPr>
                <a:spLocks noChangeArrowheads="1"/>
              </p:cNvSpPr>
              <p:nvPr/>
            </p:nvSpPr>
            <p:spPr bwMode="auto">
              <a:xfrm>
                <a:off x="2917" y="2718"/>
                <a:ext cx="563" cy="404"/>
              </a:xfrm>
              <a:prstGeom prst="rect">
                <a:avLst/>
              </a:prstGeom>
              <a:gradFill rotWithShape="1">
                <a:gsLst>
                  <a:gs pos="0">
                    <a:srgbClr val="762F00"/>
                  </a:gs>
                  <a:gs pos="50000">
                    <a:srgbClr val="FF6600"/>
                  </a:gs>
                  <a:gs pos="100000">
                    <a:srgbClr val="762F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lstStyle/>
              <a:p>
                <a:endParaRPr lang="nl-NL">
                  <a:solidFill>
                    <a:srgbClr val="000000"/>
                  </a:solidFill>
                </a:endParaRPr>
              </a:p>
            </p:txBody>
          </p:sp>
          <p:sp>
            <p:nvSpPr>
              <p:cNvPr id="57415" name="Line 32"/>
              <p:cNvSpPr>
                <a:spLocks noChangeShapeType="1"/>
              </p:cNvSpPr>
              <p:nvPr/>
            </p:nvSpPr>
            <p:spPr bwMode="auto">
              <a:xfrm>
                <a:off x="2917" y="2963"/>
                <a:ext cx="5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7351" name="Group 176"/>
            <p:cNvGrpSpPr>
              <a:grpSpLocks/>
            </p:cNvGrpSpPr>
            <p:nvPr/>
          </p:nvGrpSpPr>
          <p:grpSpPr bwMode="auto">
            <a:xfrm>
              <a:off x="2068" y="2589"/>
              <a:ext cx="564" cy="476"/>
              <a:chOff x="2068" y="2589"/>
              <a:chExt cx="564" cy="476"/>
            </a:xfrm>
          </p:grpSpPr>
          <p:grpSp>
            <p:nvGrpSpPr>
              <p:cNvPr id="57407" name="Group 17"/>
              <p:cNvGrpSpPr>
                <a:grpSpLocks/>
              </p:cNvGrpSpPr>
              <p:nvPr/>
            </p:nvGrpSpPr>
            <p:grpSpPr bwMode="auto">
              <a:xfrm>
                <a:off x="2155" y="2589"/>
                <a:ext cx="391" cy="476"/>
                <a:chOff x="1572" y="2545"/>
                <a:chExt cx="478" cy="464"/>
              </a:xfrm>
            </p:grpSpPr>
            <p:sp>
              <p:nvSpPr>
                <p:cNvPr id="57410" name="Line 18"/>
                <p:cNvSpPr>
                  <a:spLocks noChangeShapeType="1"/>
                </p:cNvSpPr>
                <p:nvPr/>
              </p:nvSpPr>
              <p:spPr bwMode="auto">
                <a:xfrm>
                  <a:off x="1572" y="2545"/>
                  <a:ext cx="4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11" name="Line 19"/>
                <p:cNvSpPr>
                  <a:spLocks noChangeShapeType="1"/>
                </p:cNvSpPr>
                <p:nvPr/>
              </p:nvSpPr>
              <p:spPr bwMode="auto">
                <a:xfrm>
                  <a:off x="1572" y="3009"/>
                  <a:ext cx="4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12" name="Line 20"/>
                <p:cNvSpPr>
                  <a:spLocks noChangeShapeType="1"/>
                </p:cNvSpPr>
                <p:nvPr/>
              </p:nvSpPr>
              <p:spPr bwMode="auto">
                <a:xfrm>
                  <a:off x="1811" y="2545"/>
                  <a:ext cx="0" cy="4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0268" name="Rectangle 61"/>
              <p:cNvSpPr>
                <a:spLocks noChangeArrowheads="1"/>
              </p:cNvSpPr>
              <p:nvPr/>
            </p:nvSpPr>
            <p:spPr bwMode="auto">
              <a:xfrm>
                <a:off x="2068" y="2803"/>
                <a:ext cx="564" cy="22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12700">
                <a:noFill/>
                <a:miter lim="800000"/>
                <a:headEnd/>
                <a:tailEnd/>
              </a:ln>
              <a:effectLst/>
            </p:spPr>
            <p:txBody>
              <a:bodyPr wrap="none" lIns="90487" tIns="44450" rIns="90487" bIns="44450" anchor="ctr"/>
              <a:lstStyle/>
              <a:p>
                <a:pPr eaLnBrk="0" hangingPunct="0"/>
                <a:endParaRPr lang="nl-NL" sz="2400"/>
              </a:p>
            </p:txBody>
          </p:sp>
          <p:sp>
            <p:nvSpPr>
              <p:cNvPr id="57409" name="Line 33"/>
              <p:cNvSpPr>
                <a:spLocks noChangeShapeType="1"/>
              </p:cNvSpPr>
              <p:nvPr/>
            </p:nvSpPr>
            <p:spPr bwMode="auto">
              <a:xfrm>
                <a:off x="2068" y="2926"/>
                <a:ext cx="56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7352" name="Group 183"/>
            <p:cNvGrpSpPr>
              <a:grpSpLocks/>
            </p:cNvGrpSpPr>
            <p:nvPr/>
          </p:nvGrpSpPr>
          <p:grpSpPr bwMode="auto">
            <a:xfrm>
              <a:off x="3765" y="2478"/>
              <a:ext cx="562" cy="817"/>
              <a:chOff x="3765" y="2478"/>
              <a:chExt cx="562" cy="817"/>
            </a:xfrm>
          </p:grpSpPr>
          <p:grpSp>
            <p:nvGrpSpPr>
              <p:cNvPr id="57401" name="Group 9"/>
              <p:cNvGrpSpPr>
                <a:grpSpLocks/>
              </p:cNvGrpSpPr>
              <p:nvPr/>
            </p:nvGrpSpPr>
            <p:grpSpPr bwMode="auto">
              <a:xfrm>
                <a:off x="3850" y="2478"/>
                <a:ext cx="391" cy="817"/>
                <a:chOff x="1572" y="2545"/>
                <a:chExt cx="478" cy="464"/>
              </a:xfrm>
            </p:grpSpPr>
            <p:sp>
              <p:nvSpPr>
                <p:cNvPr id="57404" name="Line 10"/>
                <p:cNvSpPr>
                  <a:spLocks noChangeShapeType="1"/>
                </p:cNvSpPr>
                <p:nvPr/>
              </p:nvSpPr>
              <p:spPr bwMode="auto">
                <a:xfrm>
                  <a:off x="1572" y="2545"/>
                  <a:ext cx="4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05" name="Line 11"/>
                <p:cNvSpPr>
                  <a:spLocks noChangeShapeType="1"/>
                </p:cNvSpPr>
                <p:nvPr/>
              </p:nvSpPr>
              <p:spPr bwMode="auto">
                <a:xfrm>
                  <a:off x="1572" y="3009"/>
                  <a:ext cx="4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06" name="Line 12"/>
                <p:cNvSpPr>
                  <a:spLocks noChangeShapeType="1"/>
                </p:cNvSpPr>
                <p:nvPr/>
              </p:nvSpPr>
              <p:spPr bwMode="auto">
                <a:xfrm>
                  <a:off x="1811" y="2545"/>
                  <a:ext cx="0" cy="4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7402" name="Rectangle 44"/>
              <p:cNvSpPr>
                <a:spLocks noChangeArrowheads="1"/>
              </p:cNvSpPr>
              <p:nvPr/>
            </p:nvSpPr>
            <p:spPr bwMode="auto">
              <a:xfrm>
                <a:off x="3765" y="2713"/>
                <a:ext cx="562" cy="277"/>
              </a:xfrm>
              <a:prstGeom prst="rect">
                <a:avLst/>
              </a:prstGeom>
              <a:gradFill rotWithShape="1">
                <a:gsLst>
                  <a:gs pos="0">
                    <a:srgbClr val="005E00"/>
                  </a:gs>
                  <a:gs pos="50000">
                    <a:srgbClr val="00CC00"/>
                  </a:gs>
                  <a:gs pos="100000">
                    <a:srgbClr val="005E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lstStyle/>
              <a:p>
                <a:endParaRPr lang="nl-NL">
                  <a:solidFill>
                    <a:srgbClr val="000000"/>
                  </a:solidFill>
                </a:endParaRPr>
              </a:p>
            </p:txBody>
          </p:sp>
          <p:sp>
            <p:nvSpPr>
              <p:cNvPr id="57403" name="Line 31"/>
              <p:cNvSpPr>
                <a:spLocks noChangeShapeType="1"/>
              </p:cNvSpPr>
              <p:nvPr/>
            </p:nvSpPr>
            <p:spPr bwMode="auto">
              <a:xfrm>
                <a:off x="3765" y="2873"/>
                <a:ext cx="5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7353" name="Rectangle 13"/>
            <p:cNvSpPr>
              <a:spLocks noChangeArrowheads="1"/>
            </p:cNvSpPr>
            <p:nvPr/>
          </p:nvSpPr>
          <p:spPr bwMode="auto">
            <a:xfrm rot="-5400000">
              <a:off x="-105" y="2092"/>
              <a:ext cx="11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p>
              <a:r>
                <a:rPr lang="en-GB" b="1"/>
                <a:t>Activin-A (pg/ml)</a:t>
              </a:r>
            </a:p>
          </p:txBody>
        </p:sp>
        <p:sp>
          <p:nvSpPr>
            <p:cNvPr id="57354" name="Rectangle 14"/>
            <p:cNvSpPr>
              <a:spLocks noChangeArrowheads="1"/>
            </p:cNvSpPr>
            <p:nvPr/>
          </p:nvSpPr>
          <p:spPr bwMode="auto">
            <a:xfrm>
              <a:off x="692" y="855"/>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600"/>
                <a:t>2500</a:t>
              </a:r>
            </a:p>
          </p:txBody>
        </p:sp>
        <p:sp>
          <p:nvSpPr>
            <p:cNvPr id="57355" name="Rectangle 15"/>
            <p:cNvSpPr>
              <a:spLocks noChangeArrowheads="1"/>
            </p:cNvSpPr>
            <p:nvPr/>
          </p:nvSpPr>
          <p:spPr bwMode="auto">
            <a:xfrm>
              <a:off x="692" y="1353"/>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600"/>
                <a:t>2000</a:t>
              </a:r>
            </a:p>
          </p:txBody>
        </p:sp>
        <p:sp>
          <p:nvSpPr>
            <p:cNvPr id="57356" name="Rectangle 16"/>
            <p:cNvSpPr>
              <a:spLocks noChangeArrowheads="1"/>
            </p:cNvSpPr>
            <p:nvPr/>
          </p:nvSpPr>
          <p:spPr bwMode="auto">
            <a:xfrm>
              <a:off x="692" y="1851"/>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600"/>
                <a:t>1500</a:t>
              </a:r>
            </a:p>
          </p:txBody>
        </p:sp>
        <p:sp>
          <p:nvSpPr>
            <p:cNvPr id="57357" name="Rectangle 17"/>
            <p:cNvSpPr>
              <a:spLocks noChangeArrowheads="1"/>
            </p:cNvSpPr>
            <p:nvPr/>
          </p:nvSpPr>
          <p:spPr bwMode="auto">
            <a:xfrm>
              <a:off x="692" y="2349"/>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600"/>
                <a:t>1000</a:t>
              </a:r>
            </a:p>
          </p:txBody>
        </p:sp>
        <p:sp>
          <p:nvSpPr>
            <p:cNvPr id="57358" name="Rectangle 18"/>
            <p:cNvSpPr>
              <a:spLocks noChangeArrowheads="1"/>
            </p:cNvSpPr>
            <p:nvPr/>
          </p:nvSpPr>
          <p:spPr bwMode="auto">
            <a:xfrm>
              <a:off x="763" y="2847"/>
              <a:ext cx="21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600"/>
                <a:t>500</a:t>
              </a:r>
            </a:p>
          </p:txBody>
        </p:sp>
        <p:sp>
          <p:nvSpPr>
            <p:cNvPr id="57359" name="Rectangle 21"/>
            <p:cNvSpPr>
              <a:spLocks noChangeArrowheads="1"/>
            </p:cNvSpPr>
            <p:nvPr/>
          </p:nvSpPr>
          <p:spPr bwMode="auto">
            <a:xfrm>
              <a:off x="905" y="334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600"/>
                <a:t>0</a:t>
              </a:r>
            </a:p>
          </p:txBody>
        </p:sp>
        <p:grpSp>
          <p:nvGrpSpPr>
            <p:cNvPr id="57360" name="Group 197"/>
            <p:cNvGrpSpPr>
              <a:grpSpLocks/>
            </p:cNvGrpSpPr>
            <p:nvPr/>
          </p:nvGrpSpPr>
          <p:grpSpPr bwMode="auto">
            <a:xfrm>
              <a:off x="1221" y="2869"/>
              <a:ext cx="562" cy="351"/>
              <a:chOff x="1221" y="2869"/>
              <a:chExt cx="562" cy="351"/>
            </a:xfrm>
          </p:grpSpPr>
          <p:grpSp>
            <p:nvGrpSpPr>
              <p:cNvPr id="57395" name="Group 21"/>
              <p:cNvGrpSpPr>
                <a:grpSpLocks/>
              </p:cNvGrpSpPr>
              <p:nvPr/>
            </p:nvGrpSpPr>
            <p:grpSpPr bwMode="auto">
              <a:xfrm>
                <a:off x="1307" y="2869"/>
                <a:ext cx="391" cy="351"/>
                <a:chOff x="1572" y="2545"/>
                <a:chExt cx="478" cy="464"/>
              </a:xfrm>
            </p:grpSpPr>
            <p:sp>
              <p:nvSpPr>
                <p:cNvPr id="57398" name="Line 22"/>
                <p:cNvSpPr>
                  <a:spLocks noChangeShapeType="1"/>
                </p:cNvSpPr>
                <p:nvPr/>
              </p:nvSpPr>
              <p:spPr bwMode="auto">
                <a:xfrm>
                  <a:off x="1572" y="2545"/>
                  <a:ext cx="4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99" name="Line 23"/>
                <p:cNvSpPr>
                  <a:spLocks noChangeShapeType="1"/>
                </p:cNvSpPr>
                <p:nvPr/>
              </p:nvSpPr>
              <p:spPr bwMode="auto">
                <a:xfrm>
                  <a:off x="1572" y="3009"/>
                  <a:ext cx="4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400" name="Line 24"/>
                <p:cNvSpPr>
                  <a:spLocks noChangeShapeType="1"/>
                </p:cNvSpPr>
                <p:nvPr/>
              </p:nvSpPr>
              <p:spPr bwMode="auto">
                <a:xfrm>
                  <a:off x="1811" y="2545"/>
                  <a:ext cx="0" cy="4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7396" name="Rectangle 69"/>
              <p:cNvSpPr>
                <a:spLocks noChangeArrowheads="1"/>
              </p:cNvSpPr>
              <p:nvPr/>
            </p:nvSpPr>
            <p:spPr bwMode="auto">
              <a:xfrm>
                <a:off x="1221" y="2980"/>
                <a:ext cx="562" cy="118"/>
              </a:xfrm>
              <a:prstGeom prst="rect">
                <a:avLst/>
              </a:prstGeom>
              <a:gradFill rotWithShape="1">
                <a:gsLst>
                  <a:gs pos="0">
                    <a:srgbClr val="004259"/>
                  </a:gs>
                  <a:gs pos="50000">
                    <a:srgbClr val="008EC0"/>
                  </a:gs>
                  <a:gs pos="100000">
                    <a:srgbClr val="004259"/>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lstStyle/>
              <a:p>
                <a:pPr eaLnBrk="0" hangingPunct="0"/>
                <a:endParaRPr lang="nl-NL" sz="2400"/>
              </a:p>
            </p:txBody>
          </p:sp>
          <p:sp>
            <p:nvSpPr>
              <p:cNvPr id="57397" name="Line 34"/>
              <p:cNvSpPr>
                <a:spLocks noChangeShapeType="1"/>
              </p:cNvSpPr>
              <p:nvPr/>
            </p:nvSpPr>
            <p:spPr bwMode="auto">
              <a:xfrm>
                <a:off x="1221" y="3032"/>
                <a:ext cx="5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7361" name="Group 204"/>
            <p:cNvGrpSpPr>
              <a:grpSpLocks/>
            </p:cNvGrpSpPr>
            <p:nvPr/>
          </p:nvGrpSpPr>
          <p:grpSpPr bwMode="auto">
            <a:xfrm>
              <a:off x="1026" y="934"/>
              <a:ext cx="4349" cy="2536"/>
              <a:chOff x="1026" y="934"/>
              <a:chExt cx="4349" cy="2536"/>
            </a:xfrm>
          </p:grpSpPr>
          <p:grpSp>
            <p:nvGrpSpPr>
              <p:cNvPr id="57382" name="Group 92"/>
              <p:cNvGrpSpPr>
                <a:grpSpLocks/>
              </p:cNvGrpSpPr>
              <p:nvPr/>
            </p:nvGrpSpPr>
            <p:grpSpPr bwMode="auto">
              <a:xfrm>
                <a:off x="1026" y="934"/>
                <a:ext cx="47" cy="2490"/>
                <a:chOff x="1028" y="946"/>
                <a:chExt cx="46" cy="2429"/>
              </a:xfrm>
            </p:grpSpPr>
            <p:sp>
              <p:nvSpPr>
                <p:cNvPr id="57390" name="Line 79"/>
                <p:cNvSpPr>
                  <a:spLocks noChangeShapeType="1"/>
                </p:cNvSpPr>
                <p:nvPr/>
              </p:nvSpPr>
              <p:spPr bwMode="auto">
                <a:xfrm rot="5400000" flipH="1">
                  <a:off x="1051" y="1894"/>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7391" name="Line 81"/>
                <p:cNvSpPr>
                  <a:spLocks noChangeShapeType="1"/>
                </p:cNvSpPr>
                <p:nvPr/>
              </p:nvSpPr>
              <p:spPr bwMode="auto">
                <a:xfrm rot="5400000" flipH="1">
                  <a:off x="1051" y="2379"/>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7392" name="Freeform 83"/>
                <p:cNvSpPr>
                  <a:spLocks/>
                </p:cNvSpPr>
                <p:nvPr/>
              </p:nvSpPr>
              <p:spPr bwMode="auto">
                <a:xfrm rot="5400000" flipH="1">
                  <a:off x="-164" y="2138"/>
                  <a:ext cx="2429" cy="46"/>
                </a:xfrm>
                <a:custGeom>
                  <a:avLst/>
                  <a:gdLst>
                    <a:gd name="T0" fmla="*/ 0 w 2184"/>
                    <a:gd name="T1" fmla="*/ 1 h 66"/>
                    <a:gd name="T2" fmla="*/ 0 w 2184"/>
                    <a:gd name="T3" fmla="*/ 0 h 66"/>
                    <a:gd name="T4" fmla="*/ 18318 w 2184"/>
                    <a:gd name="T5" fmla="*/ 0 h 66"/>
                    <a:gd name="T6" fmla="*/ 18318 w 2184"/>
                    <a:gd name="T7" fmla="*/ 1 h 66"/>
                    <a:gd name="T8" fmla="*/ 0 60000 65536"/>
                    <a:gd name="T9" fmla="*/ 0 60000 65536"/>
                    <a:gd name="T10" fmla="*/ 0 60000 65536"/>
                    <a:gd name="T11" fmla="*/ 0 60000 65536"/>
                    <a:gd name="T12" fmla="*/ 0 w 2184"/>
                    <a:gd name="T13" fmla="*/ 0 h 66"/>
                    <a:gd name="T14" fmla="*/ 2184 w 2184"/>
                    <a:gd name="T15" fmla="*/ 66 h 66"/>
                  </a:gdLst>
                  <a:ahLst/>
                  <a:cxnLst>
                    <a:cxn ang="T8">
                      <a:pos x="T0" y="T1"/>
                    </a:cxn>
                    <a:cxn ang="T9">
                      <a:pos x="T2" y="T3"/>
                    </a:cxn>
                    <a:cxn ang="T10">
                      <a:pos x="T4" y="T5"/>
                    </a:cxn>
                    <a:cxn ang="T11">
                      <a:pos x="T6" y="T7"/>
                    </a:cxn>
                  </a:cxnLst>
                  <a:rect l="T12" t="T13" r="T14" b="T15"/>
                  <a:pathLst>
                    <a:path w="2184" h="66">
                      <a:moveTo>
                        <a:pt x="0" y="66"/>
                      </a:moveTo>
                      <a:lnTo>
                        <a:pt x="0" y="0"/>
                      </a:lnTo>
                      <a:lnTo>
                        <a:pt x="2184" y="0"/>
                      </a:lnTo>
                      <a:lnTo>
                        <a:pt x="2184" y="6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GB"/>
                </a:p>
              </p:txBody>
            </p:sp>
            <p:sp>
              <p:nvSpPr>
                <p:cNvPr id="57393" name="Line 84"/>
                <p:cNvSpPr>
                  <a:spLocks noChangeShapeType="1"/>
                </p:cNvSpPr>
                <p:nvPr/>
              </p:nvSpPr>
              <p:spPr bwMode="auto">
                <a:xfrm rot="5400000" flipH="1">
                  <a:off x="1051" y="1408"/>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7394" name="Line 85"/>
                <p:cNvSpPr>
                  <a:spLocks noChangeShapeType="1"/>
                </p:cNvSpPr>
                <p:nvPr/>
              </p:nvSpPr>
              <p:spPr bwMode="auto">
                <a:xfrm rot="5400000" flipH="1">
                  <a:off x="1051" y="2865"/>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57383" name="Group 211"/>
              <p:cNvGrpSpPr>
                <a:grpSpLocks/>
              </p:cNvGrpSpPr>
              <p:nvPr/>
            </p:nvGrpSpPr>
            <p:grpSpPr bwMode="auto">
              <a:xfrm>
                <a:off x="1073" y="3423"/>
                <a:ext cx="4302" cy="47"/>
                <a:chOff x="1073" y="3423"/>
                <a:chExt cx="4302" cy="47"/>
              </a:xfrm>
            </p:grpSpPr>
            <p:sp>
              <p:nvSpPr>
                <p:cNvPr id="57384" name="Freeform 87"/>
                <p:cNvSpPr>
                  <a:spLocks/>
                </p:cNvSpPr>
                <p:nvPr/>
              </p:nvSpPr>
              <p:spPr bwMode="auto">
                <a:xfrm flipH="1">
                  <a:off x="1073" y="3423"/>
                  <a:ext cx="4302" cy="47"/>
                </a:xfrm>
                <a:custGeom>
                  <a:avLst/>
                  <a:gdLst>
                    <a:gd name="T0" fmla="*/ 0 w 2184"/>
                    <a:gd name="T1" fmla="*/ 1 h 66"/>
                    <a:gd name="T2" fmla="*/ 0 w 2184"/>
                    <a:gd name="T3" fmla="*/ 0 h 66"/>
                    <a:gd name="T4" fmla="*/ 1568227898 w 2184"/>
                    <a:gd name="T5" fmla="*/ 0 h 66"/>
                    <a:gd name="T6" fmla="*/ 1568227898 w 2184"/>
                    <a:gd name="T7" fmla="*/ 1 h 66"/>
                    <a:gd name="T8" fmla="*/ 0 60000 65536"/>
                    <a:gd name="T9" fmla="*/ 0 60000 65536"/>
                    <a:gd name="T10" fmla="*/ 0 60000 65536"/>
                    <a:gd name="T11" fmla="*/ 0 60000 65536"/>
                    <a:gd name="T12" fmla="*/ 0 w 2184"/>
                    <a:gd name="T13" fmla="*/ 0 h 66"/>
                    <a:gd name="T14" fmla="*/ 2184 w 2184"/>
                    <a:gd name="T15" fmla="*/ 66 h 66"/>
                  </a:gdLst>
                  <a:ahLst/>
                  <a:cxnLst>
                    <a:cxn ang="T8">
                      <a:pos x="T0" y="T1"/>
                    </a:cxn>
                    <a:cxn ang="T9">
                      <a:pos x="T2" y="T3"/>
                    </a:cxn>
                    <a:cxn ang="T10">
                      <a:pos x="T4" y="T5"/>
                    </a:cxn>
                    <a:cxn ang="T11">
                      <a:pos x="T6" y="T7"/>
                    </a:cxn>
                  </a:cxnLst>
                  <a:rect l="T12" t="T13" r="T14" b="T15"/>
                  <a:pathLst>
                    <a:path w="2184" h="66">
                      <a:moveTo>
                        <a:pt x="0" y="66"/>
                      </a:moveTo>
                      <a:lnTo>
                        <a:pt x="0" y="0"/>
                      </a:lnTo>
                      <a:lnTo>
                        <a:pt x="2184" y="0"/>
                      </a:lnTo>
                      <a:lnTo>
                        <a:pt x="2184" y="6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GB"/>
                </a:p>
              </p:txBody>
            </p:sp>
            <p:sp>
              <p:nvSpPr>
                <p:cNvPr id="57385" name="Line 88"/>
                <p:cNvSpPr>
                  <a:spLocks noChangeShapeType="1"/>
                </p:cNvSpPr>
                <p:nvPr/>
              </p:nvSpPr>
              <p:spPr bwMode="auto">
                <a:xfrm flipH="1">
                  <a:off x="3197" y="3423"/>
                  <a:ext cx="0" cy="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7386" name="Line 91"/>
                <p:cNvSpPr>
                  <a:spLocks noChangeShapeType="1"/>
                </p:cNvSpPr>
                <p:nvPr/>
              </p:nvSpPr>
              <p:spPr bwMode="auto">
                <a:xfrm flipH="1">
                  <a:off x="4045" y="3423"/>
                  <a:ext cx="0" cy="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7387" name="Line 89"/>
                <p:cNvSpPr>
                  <a:spLocks noChangeShapeType="1"/>
                </p:cNvSpPr>
                <p:nvPr/>
              </p:nvSpPr>
              <p:spPr bwMode="auto">
                <a:xfrm flipH="1">
                  <a:off x="2349" y="3423"/>
                  <a:ext cx="0" cy="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7388" name="Line 89"/>
                <p:cNvSpPr>
                  <a:spLocks noChangeShapeType="1"/>
                </p:cNvSpPr>
                <p:nvPr/>
              </p:nvSpPr>
              <p:spPr bwMode="auto">
                <a:xfrm flipH="1">
                  <a:off x="1502" y="3423"/>
                  <a:ext cx="0" cy="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7389" name="Line 89"/>
                <p:cNvSpPr>
                  <a:spLocks noChangeShapeType="1"/>
                </p:cNvSpPr>
                <p:nvPr/>
              </p:nvSpPr>
              <p:spPr bwMode="auto">
                <a:xfrm flipH="1">
                  <a:off x="4893" y="3423"/>
                  <a:ext cx="0" cy="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grpSp>
          <p:nvGrpSpPr>
            <p:cNvPr id="57362" name="Group 218"/>
            <p:cNvGrpSpPr>
              <a:grpSpLocks/>
            </p:cNvGrpSpPr>
            <p:nvPr/>
          </p:nvGrpSpPr>
          <p:grpSpPr bwMode="auto">
            <a:xfrm>
              <a:off x="4612" y="1346"/>
              <a:ext cx="562" cy="1806"/>
              <a:chOff x="4612" y="1346"/>
              <a:chExt cx="562" cy="1806"/>
            </a:xfrm>
          </p:grpSpPr>
          <p:grpSp>
            <p:nvGrpSpPr>
              <p:cNvPr id="57376" name="Group 9"/>
              <p:cNvGrpSpPr>
                <a:grpSpLocks/>
              </p:cNvGrpSpPr>
              <p:nvPr/>
            </p:nvGrpSpPr>
            <p:grpSpPr bwMode="auto">
              <a:xfrm>
                <a:off x="4697" y="1346"/>
                <a:ext cx="391" cy="1806"/>
                <a:chOff x="1572" y="2545"/>
                <a:chExt cx="478" cy="464"/>
              </a:xfrm>
            </p:grpSpPr>
            <p:sp>
              <p:nvSpPr>
                <p:cNvPr id="57379" name="Line 10"/>
                <p:cNvSpPr>
                  <a:spLocks noChangeShapeType="1"/>
                </p:cNvSpPr>
                <p:nvPr/>
              </p:nvSpPr>
              <p:spPr bwMode="auto">
                <a:xfrm>
                  <a:off x="1572" y="2545"/>
                  <a:ext cx="4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0" name="Line 11"/>
                <p:cNvSpPr>
                  <a:spLocks noChangeShapeType="1"/>
                </p:cNvSpPr>
                <p:nvPr/>
              </p:nvSpPr>
              <p:spPr bwMode="auto">
                <a:xfrm>
                  <a:off x="1572" y="3009"/>
                  <a:ext cx="4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81" name="Line 12"/>
                <p:cNvSpPr>
                  <a:spLocks noChangeShapeType="1"/>
                </p:cNvSpPr>
                <p:nvPr/>
              </p:nvSpPr>
              <p:spPr bwMode="auto">
                <a:xfrm>
                  <a:off x="1811" y="2545"/>
                  <a:ext cx="0" cy="4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7377" name="Rectangle 44"/>
              <p:cNvSpPr>
                <a:spLocks noChangeArrowheads="1"/>
              </p:cNvSpPr>
              <p:nvPr/>
            </p:nvSpPr>
            <p:spPr bwMode="auto">
              <a:xfrm>
                <a:off x="4612" y="2287"/>
                <a:ext cx="562" cy="642"/>
              </a:xfrm>
              <a:prstGeom prst="rect">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lstStyle/>
              <a:p>
                <a:endParaRPr lang="nl-NL">
                  <a:solidFill>
                    <a:srgbClr val="000000"/>
                  </a:solidFill>
                </a:endParaRPr>
              </a:p>
            </p:txBody>
          </p:sp>
          <p:sp>
            <p:nvSpPr>
              <p:cNvPr id="57378" name="Line 31"/>
              <p:cNvSpPr>
                <a:spLocks noChangeShapeType="1"/>
              </p:cNvSpPr>
              <p:nvPr/>
            </p:nvSpPr>
            <p:spPr bwMode="auto">
              <a:xfrm>
                <a:off x="4612" y="2750"/>
                <a:ext cx="5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7363" name="Group 225"/>
            <p:cNvGrpSpPr>
              <a:grpSpLocks/>
            </p:cNvGrpSpPr>
            <p:nvPr/>
          </p:nvGrpSpPr>
          <p:grpSpPr bwMode="auto">
            <a:xfrm>
              <a:off x="1264" y="3503"/>
              <a:ext cx="3853" cy="419"/>
              <a:chOff x="1160" y="3517"/>
              <a:chExt cx="3853" cy="419"/>
            </a:xfrm>
          </p:grpSpPr>
          <p:sp>
            <p:nvSpPr>
              <p:cNvPr id="57371" name="Rectangle 9"/>
              <p:cNvSpPr>
                <a:spLocks noChangeArrowheads="1"/>
              </p:cNvSpPr>
              <p:nvPr/>
            </p:nvSpPr>
            <p:spPr bwMode="auto">
              <a:xfrm>
                <a:off x="3673" y="3517"/>
                <a:ext cx="539"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GB" sz="1600"/>
                  <a:t>MM</a:t>
                </a:r>
                <a:br>
                  <a:rPr lang="en-GB" sz="1600"/>
                </a:br>
                <a:r>
                  <a:rPr lang="en-GB" sz="1600"/>
                  <a:t>diagnosis</a:t>
                </a:r>
              </a:p>
              <a:p>
                <a:pPr>
                  <a:lnSpc>
                    <a:spcPct val="90000"/>
                  </a:lnSpc>
                </a:pPr>
                <a:r>
                  <a:rPr lang="en-GB" sz="1600"/>
                  <a:t>(n = 85)</a:t>
                </a:r>
              </a:p>
            </p:txBody>
          </p:sp>
          <p:sp>
            <p:nvSpPr>
              <p:cNvPr id="57372" name="Rectangle 10"/>
              <p:cNvSpPr>
                <a:spLocks noChangeArrowheads="1"/>
              </p:cNvSpPr>
              <p:nvPr/>
            </p:nvSpPr>
            <p:spPr bwMode="auto">
              <a:xfrm>
                <a:off x="2700" y="3517"/>
                <a:ext cx="798"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GB" sz="1600"/>
                  <a:t>MM</a:t>
                </a:r>
                <a:br>
                  <a:rPr lang="en-GB" sz="1600"/>
                </a:br>
                <a:r>
                  <a:rPr lang="en-GB" sz="1600"/>
                  <a:t>asymptomatic</a:t>
                </a:r>
                <a:br>
                  <a:rPr lang="en-GB" sz="1600"/>
                </a:br>
                <a:r>
                  <a:rPr lang="en-GB" sz="1600"/>
                  <a:t>(n = 13)</a:t>
                </a:r>
              </a:p>
            </p:txBody>
          </p:sp>
          <p:sp>
            <p:nvSpPr>
              <p:cNvPr id="57373" name="Rectangle 11"/>
              <p:cNvSpPr>
                <a:spLocks noChangeArrowheads="1"/>
              </p:cNvSpPr>
              <p:nvPr/>
            </p:nvSpPr>
            <p:spPr bwMode="auto">
              <a:xfrm>
                <a:off x="2024" y="3517"/>
                <a:ext cx="44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GB" sz="1600"/>
                  <a:t>MGUS</a:t>
                </a:r>
                <a:br>
                  <a:rPr lang="en-GB" sz="1600"/>
                </a:br>
                <a:r>
                  <a:rPr lang="en-GB" sz="1600"/>
                  <a:t>(n = 10)</a:t>
                </a:r>
              </a:p>
            </p:txBody>
          </p:sp>
          <p:sp>
            <p:nvSpPr>
              <p:cNvPr id="57374" name="Rectangle 12"/>
              <p:cNvSpPr>
                <a:spLocks noChangeArrowheads="1"/>
              </p:cNvSpPr>
              <p:nvPr/>
            </p:nvSpPr>
            <p:spPr bwMode="auto">
              <a:xfrm>
                <a:off x="1160" y="3517"/>
                <a:ext cx="47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GB" sz="1600"/>
                  <a:t>Controls</a:t>
                </a:r>
                <a:br>
                  <a:rPr lang="en-GB" sz="1600"/>
                </a:br>
                <a:r>
                  <a:rPr lang="en-GB" sz="1600"/>
                  <a:t>(n = 17)</a:t>
                </a:r>
              </a:p>
            </p:txBody>
          </p:sp>
          <p:sp>
            <p:nvSpPr>
              <p:cNvPr id="57375" name="Rectangle 9"/>
              <p:cNvSpPr>
                <a:spLocks noChangeArrowheads="1"/>
              </p:cNvSpPr>
              <p:nvPr/>
            </p:nvSpPr>
            <p:spPr bwMode="auto">
              <a:xfrm>
                <a:off x="4567" y="3517"/>
                <a:ext cx="44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GB" sz="1600"/>
                  <a:t>MM</a:t>
                </a:r>
                <a:br>
                  <a:rPr lang="en-GB" sz="1600"/>
                </a:br>
                <a:r>
                  <a:rPr lang="en-GB" sz="1600"/>
                  <a:t>relapse</a:t>
                </a:r>
                <a:br>
                  <a:rPr lang="en-GB" sz="1600"/>
                </a:br>
                <a:r>
                  <a:rPr lang="en-GB" sz="1600"/>
                  <a:t>(n = 15)</a:t>
                </a:r>
              </a:p>
            </p:txBody>
          </p:sp>
        </p:grpSp>
        <p:grpSp>
          <p:nvGrpSpPr>
            <p:cNvPr id="57364" name="Group 231"/>
            <p:cNvGrpSpPr>
              <a:grpSpLocks/>
            </p:cNvGrpSpPr>
            <p:nvPr/>
          </p:nvGrpSpPr>
          <p:grpSpPr bwMode="auto">
            <a:xfrm>
              <a:off x="1419" y="1014"/>
              <a:ext cx="2710" cy="1644"/>
              <a:chOff x="1419" y="1014"/>
              <a:chExt cx="2710" cy="1644"/>
            </a:xfrm>
          </p:grpSpPr>
          <p:sp>
            <p:nvSpPr>
              <p:cNvPr id="57365" name="Text Box 91"/>
              <p:cNvSpPr txBox="1">
                <a:spLocks noChangeArrowheads="1"/>
              </p:cNvSpPr>
              <p:nvPr/>
            </p:nvSpPr>
            <p:spPr bwMode="auto">
              <a:xfrm>
                <a:off x="3963" y="1014"/>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sz="1600">
                    <a:cs typeface="Arial" pitchFamily="34" charset="0"/>
                  </a:rPr>
                  <a:t>*</a:t>
                </a:r>
              </a:p>
            </p:txBody>
          </p:sp>
          <p:sp>
            <p:nvSpPr>
              <p:cNvPr id="57366" name="Text Box 91"/>
              <p:cNvSpPr txBox="1">
                <a:spLocks noChangeArrowheads="1"/>
              </p:cNvSpPr>
              <p:nvPr/>
            </p:nvSpPr>
            <p:spPr bwMode="auto">
              <a:xfrm>
                <a:off x="3963" y="1310"/>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sz="1600">
                    <a:cs typeface="Arial" pitchFamily="34" charset="0"/>
                  </a:rPr>
                  <a:t>*</a:t>
                </a:r>
              </a:p>
            </p:txBody>
          </p:sp>
          <p:sp>
            <p:nvSpPr>
              <p:cNvPr id="57367" name="Text Box 91"/>
              <p:cNvSpPr txBox="1">
                <a:spLocks noChangeArrowheads="1"/>
              </p:cNvSpPr>
              <p:nvPr/>
            </p:nvSpPr>
            <p:spPr bwMode="auto">
              <a:xfrm>
                <a:off x="3963" y="1729"/>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sz="1600">
                    <a:cs typeface="Arial" pitchFamily="34" charset="0"/>
                  </a:rPr>
                  <a:t>*</a:t>
                </a:r>
              </a:p>
            </p:txBody>
          </p:sp>
          <p:sp>
            <p:nvSpPr>
              <p:cNvPr id="57368" name="Text Box 91"/>
              <p:cNvSpPr txBox="1">
                <a:spLocks noChangeArrowheads="1"/>
              </p:cNvSpPr>
              <p:nvPr/>
            </p:nvSpPr>
            <p:spPr bwMode="auto">
              <a:xfrm>
                <a:off x="1419" y="2446"/>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sz="1600">
                    <a:cs typeface="Arial" pitchFamily="34" charset="0"/>
                  </a:rPr>
                  <a:t>*</a:t>
                </a:r>
              </a:p>
            </p:txBody>
          </p:sp>
          <p:sp>
            <p:nvSpPr>
              <p:cNvPr id="57369" name="Oval 236"/>
              <p:cNvSpPr>
                <a:spLocks noChangeAspect="1" noChangeArrowheads="1"/>
              </p:cNvSpPr>
              <p:nvPr/>
            </p:nvSpPr>
            <p:spPr bwMode="auto">
              <a:xfrm>
                <a:off x="4023" y="2222"/>
                <a:ext cx="46" cy="46"/>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57370" name="Oval 237"/>
              <p:cNvSpPr>
                <a:spLocks noChangeAspect="1" noChangeArrowheads="1"/>
              </p:cNvSpPr>
              <p:nvPr/>
            </p:nvSpPr>
            <p:spPr bwMode="auto">
              <a:xfrm>
                <a:off x="4023" y="2273"/>
                <a:ext cx="46" cy="46"/>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28613" y="260350"/>
            <a:ext cx="7958137" cy="857250"/>
          </a:xfrm>
        </p:spPr>
        <p:txBody>
          <a:bodyPr/>
          <a:lstStyle/>
          <a:p>
            <a:pPr algn="l"/>
            <a:r>
              <a:rPr lang="en-GB" sz="3200" smtClean="0">
                <a:solidFill>
                  <a:srgbClr val="FF9900"/>
                </a:solidFill>
              </a:rPr>
              <a:t>Bone Disease in Multiple Myeloma </a:t>
            </a:r>
          </a:p>
        </p:txBody>
      </p:sp>
      <p:sp>
        <p:nvSpPr>
          <p:cNvPr id="21507" name="Rectangle 3"/>
          <p:cNvSpPr>
            <a:spLocks noGrp="1" noChangeArrowheads="1"/>
          </p:cNvSpPr>
          <p:nvPr>
            <p:ph type="body" sz="half" idx="4294967295"/>
          </p:nvPr>
        </p:nvSpPr>
        <p:spPr>
          <a:xfrm>
            <a:off x="0" y="1125538"/>
            <a:ext cx="5081588" cy="4114800"/>
          </a:xfrm>
        </p:spPr>
        <p:txBody>
          <a:bodyPr/>
          <a:lstStyle/>
          <a:p>
            <a:pPr>
              <a:spcBef>
                <a:spcPct val="10000"/>
              </a:spcBef>
              <a:buClr>
                <a:srgbClr val="FF9900"/>
              </a:buClr>
            </a:pPr>
            <a:r>
              <a:rPr lang="en-US" sz="2800" b="0" smtClean="0"/>
              <a:t>Characterized by osteolytic bone lesions secondary to increased bone resorption and impaired bone formation</a:t>
            </a:r>
          </a:p>
          <a:p>
            <a:pPr>
              <a:spcBef>
                <a:spcPct val="10000"/>
              </a:spcBef>
              <a:buClr>
                <a:srgbClr val="FF9900"/>
              </a:buClr>
            </a:pPr>
            <a:r>
              <a:rPr lang="en-US" sz="2800" b="0" smtClean="0"/>
              <a:t>Sequelae</a:t>
            </a:r>
          </a:p>
          <a:p>
            <a:pPr lvl="1">
              <a:spcBef>
                <a:spcPct val="10000"/>
              </a:spcBef>
              <a:buClr>
                <a:srgbClr val="FF9900"/>
              </a:buClr>
              <a:buFontTx/>
              <a:buChar char="•"/>
            </a:pPr>
            <a:r>
              <a:rPr lang="en-US" b="0" smtClean="0"/>
              <a:t>Pathological fractures</a:t>
            </a:r>
          </a:p>
          <a:p>
            <a:pPr lvl="1">
              <a:spcBef>
                <a:spcPct val="10000"/>
              </a:spcBef>
              <a:buClr>
                <a:srgbClr val="FF9900"/>
              </a:buClr>
              <a:buFontTx/>
              <a:buChar char="•"/>
            </a:pPr>
            <a:r>
              <a:rPr lang="en-US" b="0" smtClean="0"/>
              <a:t>Osteoporosis</a:t>
            </a:r>
          </a:p>
          <a:p>
            <a:pPr lvl="1">
              <a:spcBef>
                <a:spcPct val="10000"/>
              </a:spcBef>
              <a:buClr>
                <a:srgbClr val="FF9900"/>
              </a:buClr>
              <a:buFontTx/>
              <a:buChar char="•"/>
            </a:pPr>
            <a:r>
              <a:rPr lang="en-US" b="0" smtClean="0"/>
              <a:t>Hypercalcemia</a:t>
            </a:r>
          </a:p>
          <a:p>
            <a:pPr lvl="1">
              <a:spcBef>
                <a:spcPct val="10000"/>
              </a:spcBef>
              <a:buClr>
                <a:srgbClr val="FF9900"/>
              </a:buClr>
              <a:buFontTx/>
              <a:buChar char="•"/>
            </a:pPr>
            <a:r>
              <a:rPr lang="en-US" b="0" smtClean="0"/>
              <a:t>Bone pain</a:t>
            </a:r>
          </a:p>
          <a:p>
            <a:pPr lvl="1">
              <a:spcBef>
                <a:spcPct val="10000"/>
              </a:spcBef>
              <a:buClr>
                <a:srgbClr val="FF9900"/>
              </a:buClr>
              <a:buFontTx/>
              <a:buChar char="•"/>
            </a:pPr>
            <a:r>
              <a:rPr lang="en-US" b="0" smtClean="0"/>
              <a:t>Spinal cord compression</a:t>
            </a:r>
          </a:p>
        </p:txBody>
      </p:sp>
      <p:sp>
        <p:nvSpPr>
          <p:cNvPr id="21508" name="Text Box 4"/>
          <p:cNvSpPr txBox="1">
            <a:spLocks noChangeArrowheads="1"/>
          </p:cNvSpPr>
          <p:nvPr/>
        </p:nvSpPr>
        <p:spPr bwMode="auto">
          <a:xfrm>
            <a:off x="5956300" y="6496050"/>
            <a:ext cx="319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altLang="ko-KR" sz="1400" b="1">
                <a:solidFill>
                  <a:srgbClr val="02FC61"/>
                </a:solidFill>
                <a:ea typeface="Gulim" pitchFamily="34" charset="-127"/>
              </a:rPr>
              <a:t>Kyle. </a:t>
            </a:r>
            <a:r>
              <a:rPr lang="en-US" altLang="ko-KR" sz="1400" b="1">
                <a:solidFill>
                  <a:srgbClr val="02FC61"/>
                </a:solidFill>
                <a:ea typeface="Gulim" pitchFamily="34" charset="-127"/>
              </a:rPr>
              <a:t>Mayo Clin Proc 1975;50:29-40</a:t>
            </a:r>
            <a:r>
              <a:rPr lang="en-GB" altLang="ko-KR" sz="1400" b="1">
                <a:solidFill>
                  <a:srgbClr val="02FC61"/>
                </a:solidFill>
                <a:ea typeface="Gulim" pitchFamily="34" charset="-127"/>
              </a:rPr>
              <a:t> </a:t>
            </a:r>
            <a:endParaRPr lang="en-GB" sz="1400" b="1">
              <a:solidFill>
                <a:srgbClr val="02FC61"/>
              </a:solidFill>
            </a:endParaRPr>
          </a:p>
        </p:txBody>
      </p:sp>
      <p:pic>
        <p:nvPicPr>
          <p:cNvPr id="769029" name="Picture 5" descr="sp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888" y="1160463"/>
            <a:ext cx="3400425" cy="5199062"/>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769029"/>
                                        </p:tgtEl>
                                        <p:attrNameLst>
                                          <p:attrName>style.visibility</p:attrName>
                                        </p:attrNameLst>
                                      </p:cBhvr>
                                      <p:to>
                                        <p:strVal val="visible"/>
                                      </p:to>
                                    </p:set>
                                    <p:anim calcmode="lin" valueType="num">
                                      <p:cBhvr>
                                        <p:cTn id="7" dur="1000" fill="hold"/>
                                        <p:tgtEl>
                                          <p:spTgt spid="769029"/>
                                        </p:tgtEl>
                                        <p:attrNameLst>
                                          <p:attrName>ppt_w</p:attrName>
                                        </p:attrNameLst>
                                      </p:cBhvr>
                                      <p:tavLst>
                                        <p:tav tm="0">
                                          <p:val>
                                            <p:strVal val="#ppt_w*0.70"/>
                                          </p:val>
                                        </p:tav>
                                        <p:tav tm="100000">
                                          <p:val>
                                            <p:strVal val="#ppt_w"/>
                                          </p:val>
                                        </p:tav>
                                      </p:tavLst>
                                    </p:anim>
                                    <p:anim calcmode="lin" valueType="num">
                                      <p:cBhvr>
                                        <p:cTn id="8" dur="1000" fill="hold"/>
                                        <p:tgtEl>
                                          <p:spTgt spid="769029"/>
                                        </p:tgtEl>
                                        <p:attrNameLst>
                                          <p:attrName>ppt_h</p:attrName>
                                        </p:attrNameLst>
                                      </p:cBhvr>
                                      <p:tavLst>
                                        <p:tav tm="0">
                                          <p:val>
                                            <p:strVal val="#ppt_h"/>
                                          </p:val>
                                        </p:tav>
                                        <p:tav tm="100000">
                                          <p:val>
                                            <p:strVal val="#ppt_h"/>
                                          </p:val>
                                        </p:tav>
                                      </p:tavLst>
                                    </p:anim>
                                    <p:animEffect transition="in" filter="fade">
                                      <p:cBhvr>
                                        <p:cTn id="9" dur="1000"/>
                                        <p:tgtEl>
                                          <p:spTgt spid="769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30188"/>
            <a:ext cx="8991600" cy="995362"/>
          </a:xfrm>
        </p:spPr>
        <p:txBody>
          <a:bodyPr/>
          <a:lstStyle/>
          <a:p>
            <a:pPr algn="l"/>
            <a:r>
              <a:rPr lang="en-US" sz="3200" smtClean="0"/>
              <a:t>Skeletal-Related Events </a:t>
            </a:r>
            <a:br>
              <a:rPr lang="en-US" sz="3200" smtClean="0"/>
            </a:br>
            <a:r>
              <a:rPr lang="en-US" sz="3200" smtClean="0"/>
              <a:t>(SREs) In Myeloma Patients </a:t>
            </a:r>
          </a:p>
        </p:txBody>
      </p:sp>
      <p:grpSp>
        <p:nvGrpSpPr>
          <p:cNvPr id="58371" name="6 - Ομάδα"/>
          <p:cNvGrpSpPr>
            <a:grpSpLocks/>
          </p:cNvGrpSpPr>
          <p:nvPr/>
        </p:nvGrpSpPr>
        <p:grpSpPr bwMode="auto">
          <a:xfrm>
            <a:off x="0" y="1616075"/>
            <a:ext cx="9144000" cy="5434013"/>
            <a:chOff x="0" y="1409700"/>
            <a:chExt cx="9144000" cy="5433834"/>
          </a:xfrm>
        </p:grpSpPr>
        <p:sp>
          <p:nvSpPr>
            <p:cNvPr id="58372" name="Text Box 3"/>
            <p:cNvSpPr txBox="1">
              <a:spLocks noChangeArrowheads="1"/>
            </p:cNvSpPr>
            <p:nvPr/>
          </p:nvSpPr>
          <p:spPr bwMode="auto">
            <a:xfrm>
              <a:off x="0" y="5581650"/>
              <a:ext cx="9144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0" rIns="0" bIns="182880"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r>
                <a:rPr lang="en-US" sz="1400" b="1">
                  <a:ea typeface="MS PGothic" pitchFamily="34" charset="-128"/>
                </a:rPr>
                <a:t>*21-month data </a:t>
              </a:r>
              <a:r>
                <a:rPr lang="en-US" sz="1400" b="1">
                  <a:solidFill>
                    <a:srgbClr val="FBFDFF"/>
                  </a:solidFill>
                  <a:ea typeface="MS PGothic" pitchFamily="34" charset="-128"/>
                </a:rPr>
                <a:t>(</a:t>
              </a:r>
              <a:r>
                <a:rPr lang="en-US" sz="1400" b="1">
                  <a:ea typeface="MS PGothic" pitchFamily="34" charset="-128"/>
                </a:rPr>
                <a:t>including osteolytic lesions</a:t>
              </a:r>
              <a:r>
                <a:rPr lang="en-US" sz="1400" b="1">
                  <a:solidFill>
                    <a:srgbClr val="FBFDFF"/>
                  </a:solidFill>
                  <a:ea typeface="MS PGothic" pitchFamily="34" charset="-128"/>
                </a:rPr>
                <a:t>) </a:t>
              </a:r>
              <a:r>
                <a:rPr lang="en-US" sz="1400" b="1">
                  <a:ea typeface="MS PGothic" pitchFamily="34" charset="-128"/>
                </a:rPr>
                <a:t>except for surgical intervention and spinal compression, for which only 9-month data are available </a:t>
              </a:r>
              <a:r>
                <a:rPr lang="en-US" sz="1400" b="1">
                  <a:solidFill>
                    <a:srgbClr val="FBFDFF"/>
                  </a:solidFill>
                  <a:ea typeface="MS PGothic" pitchFamily="34" charset="-128"/>
                </a:rPr>
                <a:t>from placebo arm of randomized study.</a:t>
              </a:r>
            </a:p>
            <a:p>
              <a:pPr algn="l"/>
              <a:endParaRPr lang="en-US" sz="1400" b="1">
                <a:solidFill>
                  <a:srgbClr val="FBFDFF"/>
                </a:solidFill>
                <a:ea typeface="MS PGothic" pitchFamily="34" charset="-128"/>
              </a:endParaRPr>
            </a:p>
            <a:p>
              <a:pPr algn="l"/>
              <a:endParaRPr lang="en-US" sz="1400" b="1">
                <a:solidFill>
                  <a:srgbClr val="FBFDFF"/>
                </a:solidFill>
                <a:ea typeface="MS PGothic" pitchFamily="34" charset="-128"/>
              </a:endParaRPr>
            </a:p>
            <a:p>
              <a:pPr algn="r"/>
              <a:r>
                <a:rPr lang="en-US" sz="1400" b="1">
                  <a:solidFill>
                    <a:srgbClr val="00FF00"/>
                  </a:solidFill>
                  <a:ea typeface="MS PGothic" pitchFamily="34" charset="-128"/>
                </a:rPr>
                <a:t>Berenson et al. J Clin Oncol 1998;16:593-602.</a:t>
              </a:r>
            </a:p>
          </p:txBody>
        </p:sp>
        <p:graphicFrame>
          <p:nvGraphicFramePr>
            <p:cNvPr id="58373" name="Object 4"/>
            <p:cNvGraphicFramePr>
              <a:graphicFrameLocks noChangeAspect="1"/>
            </p:cNvGraphicFramePr>
            <p:nvPr/>
          </p:nvGraphicFramePr>
          <p:xfrm>
            <a:off x="1210614" y="1409700"/>
            <a:ext cx="6800045" cy="4111625"/>
          </p:xfrm>
          <a:graphic>
            <a:graphicData uri="http://schemas.openxmlformats.org/presentationml/2006/ole">
              <mc:AlternateContent xmlns:mc="http://schemas.openxmlformats.org/markup-compatibility/2006">
                <mc:Choice xmlns:v="urn:schemas-microsoft-com:vml" Requires="v">
                  <p:oleObj spid="_x0000_s58376" name="Chart" r:id="rId4" imgW="8153492" imgH="4457700" progId="MSGraph.Chart.8">
                    <p:embed followColorScheme="full"/>
                  </p:oleObj>
                </mc:Choice>
                <mc:Fallback>
                  <p:oleObj name="Chart" r:id="rId4" imgW="8153492" imgH="4457700"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8847" t="4422" r="12755"/>
                        <a:stretch>
                          <a:fillRect/>
                        </a:stretch>
                      </p:blipFill>
                      <p:spPr bwMode="blackGray">
                        <a:xfrm>
                          <a:off x="1210614" y="1409700"/>
                          <a:ext cx="680004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4" name="Text Box 5"/>
            <p:cNvSpPr txBox="1">
              <a:spLocks noChangeArrowheads="1"/>
            </p:cNvSpPr>
            <p:nvPr/>
          </p:nvSpPr>
          <p:spPr bwMode="auto">
            <a:xfrm>
              <a:off x="5065445" y="3631126"/>
              <a:ext cx="1090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b="1">
                  <a:ea typeface="MS PGothic" pitchFamily="34" charset="-128"/>
                </a:rPr>
                <a:t>n = 179 </a:t>
              </a:r>
            </a:p>
          </p:txBody>
        </p:sp>
        <p:sp>
          <p:nvSpPr>
            <p:cNvPr id="58375" name="Text Box 6"/>
            <p:cNvSpPr txBox="1">
              <a:spLocks noChangeArrowheads="1"/>
            </p:cNvSpPr>
            <p:nvPr/>
          </p:nvSpPr>
          <p:spPr bwMode="auto">
            <a:xfrm rot="-5400000">
              <a:off x="250838" y="3202603"/>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b="1"/>
                <a:t>Patients, %</a:t>
              </a:r>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354013"/>
            <a:ext cx="8467725" cy="990600"/>
          </a:xfrm>
        </p:spPr>
        <p:txBody>
          <a:bodyPr/>
          <a:lstStyle/>
          <a:p>
            <a:pPr algn="l"/>
            <a:r>
              <a:rPr lang="en-US" sz="3200" smtClean="0"/>
              <a:t>The Goal of Therapy for </a:t>
            </a:r>
            <a:br>
              <a:rPr lang="en-US" sz="3200" smtClean="0"/>
            </a:br>
            <a:r>
              <a:rPr lang="en-US" sz="3200" smtClean="0"/>
              <a:t>Myeloma Bone Disease</a:t>
            </a:r>
          </a:p>
        </p:txBody>
      </p:sp>
      <p:sp>
        <p:nvSpPr>
          <p:cNvPr id="59395" name="Rectangle 3"/>
          <p:cNvSpPr>
            <a:spLocks noGrp="1" noChangeArrowheads="1"/>
          </p:cNvSpPr>
          <p:nvPr>
            <p:ph type="body" idx="1"/>
          </p:nvPr>
        </p:nvSpPr>
        <p:spPr>
          <a:xfrm>
            <a:off x="287338" y="1606550"/>
            <a:ext cx="8532812" cy="4572000"/>
          </a:xfrm>
        </p:spPr>
        <p:txBody>
          <a:bodyPr/>
          <a:lstStyle/>
          <a:p>
            <a:pPr marL="234950" indent="-234950">
              <a:spcAft>
                <a:spcPct val="20000"/>
              </a:spcAft>
            </a:pPr>
            <a:r>
              <a:rPr lang="en-US" sz="2800" smtClean="0"/>
              <a:t>Preserve patient’s functional independence </a:t>
            </a:r>
            <a:br>
              <a:rPr lang="en-US" sz="2800" smtClean="0"/>
            </a:br>
            <a:r>
              <a:rPr lang="en-US" sz="2800" smtClean="0"/>
              <a:t>and QOL by</a:t>
            </a:r>
          </a:p>
          <a:p>
            <a:pPr marL="571500" lvl="1" indent="-222250">
              <a:spcAft>
                <a:spcPct val="20000"/>
              </a:spcAft>
            </a:pPr>
            <a:r>
              <a:rPr lang="en-US" smtClean="0">
                <a:solidFill>
                  <a:schemeClr val="hlink"/>
                </a:solidFill>
              </a:rPr>
              <a:t>Preventing skeletal-related events (SREs)</a:t>
            </a:r>
          </a:p>
          <a:p>
            <a:pPr marL="915988" lvl="2" indent="-230188">
              <a:spcAft>
                <a:spcPct val="20000"/>
              </a:spcAft>
            </a:pPr>
            <a:r>
              <a:rPr lang="en-US" smtClean="0"/>
              <a:t>Prevent the </a:t>
            </a:r>
            <a:r>
              <a:rPr lang="en-US" smtClean="0">
                <a:solidFill>
                  <a:schemeClr val="hlink"/>
                </a:solidFill>
              </a:rPr>
              <a:t>first</a:t>
            </a:r>
            <a:r>
              <a:rPr lang="en-US" smtClean="0"/>
              <a:t> SRE</a:t>
            </a:r>
          </a:p>
          <a:p>
            <a:pPr marL="915988" lvl="2" indent="-230188">
              <a:spcAft>
                <a:spcPct val="20000"/>
              </a:spcAft>
            </a:pPr>
            <a:r>
              <a:rPr lang="en-US" smtClean="0"/>
              <a:t>Delay the onset of the first SRE</a:t>
            </a:r>
          </a:p>
          <a:p>
            <a:pPr marL="915988" lvl="2" indent="-230188">
              <a:spcAft>
                <a:spcPct val="20000"/>
              </a:spcAft>
            </a:pPr>
            <a:r>
              <a:rPr lang="en-US" smtClean="0"/>
              <a:t>Prevent the </a:t>
            </a:r>
            <a:r>
              <a:rPr lang="en-US" smtClean="0">
                <a:solidFill>
                  <a:schemeClr val="hlink"/>
                </a:solidFill>
              </a:rPr>
              <a:t>recurrence</a:t>
            </a:r>
            <a:r>
              <a:rPr lang="en-US" smtClean="0"/>
              <a:t> of SRE</a:t>
            </a:r>
          </a:p>
          <a:p>
            <a:pPr marL="571500" lvl="1" indent="-222250">
              <a:lnSpc>
                <a:spcPct val="20000"/>
              </a:lnSpc>
              <a:spcAft>
                <a:spcPct val="20000"/>
              </a:spcAft>
            </a:pPr>
            <a:endParaRPr lang="en-US" smtClean="0">
              <a:solidFill>
                <a:schemeClr val="hlink"/>
              </a:solidFill>
            </a:endParaRPr>
          </a:p>
          <a:p>
            <a:pPr marL="571500" lvl="1" indent="-222250">
              <a:spcAft>
                <a:spcPct val="20000"/>
              </a:spcAft>
            </a:pPr>
            <a:r>
              <a:rPr lang="en-US" smtClean="0">
                <a:solidFill>
                  <a:schemeClr val="hlink"/>
                </a:solidFill>
              </a:rPr>
              <a:t>Palliating and controlling bone pain</a:t>
            </a:r>
          </a:p>
          <a:p>
            <a:pPr marL="915988" lvl="2" indent="-230188">
              <a:spcAft>
                <a:spcPct val="20000"/>
              </a:spcAft>
            </a:pPr>
            <a:r>
              <a:rPr lang="en-US" smtClean="0"/>
              <a:t>Reduce the need for analgesics and palliative radiotherapy</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4" descr="Bone turnover-bisphosphonates"/>
          <p:cNvPicPr preferRelativeResize="0">
            <a:picLocks noChangeAspect="1" noChangeArrowheads="1"/>
          </p:cNvPicPr>
          <p:nvPr>
            <p:ph idx="4294967295"/>
          </p:nvPr>
        </p:nvPicPr>
        <p:blipFill>
          <a:blip r:embed="rId3">
            <a:extLst>
              <a:ext uri="{28A0092B-C50C-407E-A947-70E740481C1C}">
                <a14:useLocalDpi xmlns:a14="http://schemas.microsoft.com/office/drawing/2010/main" val="0"/>
              </a:ext>
            </a:extLst>
          </a:blip>
          <a:srcRect t="26837" b="3354"/>
          <a:stretch>
            <a:fillRect/>
          </a:stretch>
        </p:blipFill>
        <p:spPr>
          <a:xfrm>
            <a:off x="754063" y="1385888"/>
            <a:ext cx="7650162" cy="4257675"/>
          </a:xfrm>
          <a:noFill/>
          <a:ln w="31750">
            <a:solidFill>
              <a:srgbClr val="FF6600"/>
            </a:solidFill>
            <a:miter lim="800000"/>
            <a:headEnd/>
            <a:tailEnd/>
          </a:ln>
        </p:spPr>
      </p:pic>
      <p:sp>
        <p:nvSpPr>
          <p:cNvPr id="60419" name="Text Box 8"/>
          <p:cNvSpPr txBox="1">
            <a:spLocks noChangeArrowheads="1"/>
          </p:cNvSpPr>
          <p:nvPr/>
        </p:nvSpPr>
        <p:spPr bwMode="auto">
          <a:xfrm>
            <a:off x="6446838" y="2646363"/>
            <a:ext cx="185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r>
              <a:rPr lang="en-US" sz="1600" b="1">
                <a:solidFill>
                  <a:srgbClr val="02FC61"/>
                </a:solidFill>
              </a:rPr>
              <a:t>Induce apoptosis</a:t>
            </a:r>
            <a:endParaRPr lang="en-GB" sz="1600" b="1">
              <a:solidFill>
                <a:srgbClr val="02FC61"/>
              </a:solidFill>
            </a:endParaRPr>
          </a:p>
        </p:txBody>
      </p:sp>
      <p:sp>
        <p:nvSpPr>
          <p:cNvPr id="60420" name="Line 9"/>
          <p:cNvSpPr>
            <a:spLocks noChangeShapeType="1"/>
          </p:cNvSpPr>
          <p:nvPr/>
        </p:nvSpPr>
        <p:spPr bwMode="auto">
          <a:xfrm flipH="1">
            <a:off x="6446838" y="2986088"/>
            <a:ext cx="422275" cy="1920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21" name="Text Box 10"/>
          <p:cNvSpPr txBox="1">
            <a:spLocks noChangeArrowheads="1"/>
          </p:cNvSpPr>
          <p:nvPr/>
        </p:nvSpPr>
        <p:spPr bwMode="auto">
          <a:xfrm>
            <a:off x="6064250" y="4857750"/>
            <a:ext cx="2020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r>
              <a:rPr lang="en-US" sz="1600" b="1">
                <a:solidFill>
                  <a:srgbClr val="02FC61"/>
                </a:solidFill>
                <a:latin typeface="Tahoma" pitchFamily="34" charset="0"/>
              </a:rPr>
              <a:t> </a:t>
            </a:r>
            <a:r>
              <a:rPr lang="en-US" sz="1600" b="1">
                <a:solidFill>
                  <a:srgbClr val="02FC61"/>
                </a:solidFill>
              </a:rPr>
              <a:t>Inhibit migration</a:t>
            </a:r>
            <a:endParaRPr lang="en-GB" sz="1600" b="1">
              <a:solidFill>
                <a:srgbClr val="02FC61"/>
              </a:solidFill>
            </a:endParaRPr>
          </a:p>
        </p:txBody>
      </p:sp>
      <p:sp>
        <p:nvSpPr>
          <p:cNvPr id="60422" name="Line 11"/>
          <p:cNvSpPr>
            <a:spLocks noChangeShapeType="1"/>
          </p:cNvSpPr>
          <p:nvPr/>
        </p:nvSpPr>
        <p:spPr bwMode="auto">
          <a:xfrm flipH="1" flipV="1">
            <a:off x="5903913" y="4841875"/>
            <a:ext cx="301625" cy="127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23" name="Rectangle 11"/>
          <p:cNvSpPr>
            <a:spLocks noGrp="1" noChangeArrowheads="1"/>
          </p:cNvSpPr>
          <p:nvPr>
            <p:ph type="title"/>
          </p:nvPr>
        </p:nvSpPr>
        <p:spPr>
          <a:xfrm>
            <a:off x="0" y="134938"/>
            <a:ext cx="8467725" cy="928687"/>
          </a:xfrm>
        </p:spPr>
        <p:txBody>
          <a:bodyPr/>
          <a:lstStyle/>
          <a:p>
            <a:pPr algn="l"/>
            <a:r>
              <a:rPr lang="en-US" sz="3200" smtClean="0"/>
              <a:t>Bisphosphonates</a:t>
            </a:r>
            <a:endParaRPr lang="el-GR" sz="32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age 3" descr="Diapositive23.jpg"/>
          <p:cNvPicPr>
            <a:picLocks noChangeAspect="1"/>
          </p:cNvPicPr>
          <p:nvPr/>
        </p:nvPicPr>
        <p:blipFill>
          <a:blip r:embed="rId3">
            <a:extLst>
              <a:ext uri="{28A0092B-C50C-407E-A947-70E740481C1C}">
                <a14:useLocalDpi xmlns:a14="http://schemas.microsoft.com/office/drawing/2010/main" val="0"/>
              </a:ext>
            </a:extLst>
          </a:blip>
          <a:srcRect t="20998"/>
          <a:stretch>
            <a:fillRect/>
          </a:stretch>
        </p:blipFill>
        <p:spPr bwMode="auto">
          <a:xfrm>
            <a:off x="0" y="1439863"/>
            <a:ext cx="9144000"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2"/>
          <p:cNvSpPr>
            <a:spLocks noGrp="1" noChangeArrowheads="1"/>
          </p:cNvSpPr>
          <p:nvPr>
            <p:ph type="title"/>
          </p:nvPr>
        </p:nvSpPr>
        <p:spPr>
          <a:xfrm>
            <a:off x="0" y="128588"/>
            <a:ext cx="6934200" cy="1017587"/>
          </a:xfrm>
          <a:extLst>
            <a:ext uri="{91240B29-F687-4F45-9708-019B960494DF}">
              <a14:hiddenLine xmlns:a14="http://schemas.microsoft.com/office/drawing/2010/main" w="9525" algn="ctr">
                <a:solidFill>
                  <a:srgbClr val="000000"/>
                </a:solidFill>
                <a:miter lim="800000"/>
                <a:headEnd/>
                <a:tailEnd/>
              </a14:hiddenLine>
            </a:ext>
          </a:extLst>
        </p:spPr>
        <p:txBody>
          <a:bodyPr/>
          <a:lstStyle/>
          <a:p>
            <a:pPr algn="l">
              <a:lnSpc>
                <a:spcPts val="3000"/>
              </a:lnSpc>
            </a:pPr>
            <a:r>
              <a:rPr lang="en-US" sz="2900" smtClean="0"/>
              <a:t>Targeting Osteoclasts With Bisphosphonates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 3" descr="Diapositive26.jpg"/>
          <p:cNvPicPr>
            <a:picLocks noChangeAspect="1"/>
          </p:cNvPicPr>
          <p:nvPr/>
        </p:nvPicPr>
        <p:blipFill>
          <a:blip r:embed="rId3">
            <a:extLst>
              <a:ext uri="{28A0092B-C50C-407E-A947-70E740481C1C}">
                <a14:useLocalDpi xmlns:a14="http://schemas.microsoft.com/office/drawing/2010/main" val="0"/>
              </a:ext>
            </a:extLst>
          </a:blip>
          <a:srcRect t="20998"/>
          <a:stretch>
            <a:fillRect/>
          </a:stretch>
        </p:blipFill>
        <p:spPr bwMode="auto">
          <a:xfrm>
            <a:off x="0" y="1439863"/>
            <a:ext cx="9144000"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
          <p:cNvSpPr>
            <a:spLocks noGrp="1" noChangeArrowheads="1"/>
          </p:cNvSpPr>
          <p:nvPr>
            <p:ph type="title"/>
          </p:nvPr>
        </p:nvSpPr>
        <p:spPr>
          <a:xfrm>
            <a:off x="0" y="303213"/>
            <a:ext cx="6934200" cy="1017587"/>
          </a:xfrm>
          <a:extLst>
            <a:ext uri="{91240B29-F687-4F45-9708-019B960494DF}">
              <a14:hiddenLine xmlns:a14="http://schemas.microsoft.com/office/drawing/2010/main" w="9525" algn="ctr">
                <a:solidFill>
                  <a:srgbClr val="000000"/>
                </a:solidFill>
                <a:miter lim="800000"/>
                <a:headEnd/>
                <a:tailEnd/>
              </a14:hiddenLine>
            </a:ext>
          </a:extLst>
        </p:spPr>
        <p:txBody>
          <a:bodyPr/>
          <a:lstStyle/>
          <a:p>
            <a:pPr algn="l">
              <a:lnSpc>
                <a:spcPts val="3000"/>
              </a:lnSpc>
            </a:pPr>
            <a:r>
              <a:rPr lang="en-US" sz="2900" smtClean="0"/>
              <a:t>Molecular Mechanisms of Action of   </a:t>
            </a:r>
            <a:br>
              <a:rPr lang="en-US" sz="2900" smtClean="0"/>
            </a:br>
            <a:r>
              <a:rPr lang="en-US" sz="2900" smtClean="0"/>
              <a:t>Nitrogen-containing Bisphosphonates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6917" name="Group 53"/>
          <p:cNvGraphicFramePr>
            <a:graphicFrameLocks noGrp="1"/>
          </p:cNvGraphicFramePr>
          <p:nvPr/>
        </p:nvGraphicFramePr>
        <p:xfrm>
          <a:off x="230188" y="1797050"/>
          <a:ext cx="8713787" cy="4449763"/>
        </p:xfrm>
        <a:graphic>
          <a:graphicData uri="http://schemas.openxmlformats.org/drawingml/2006/table">
            <a:tbl>
              <a:tblPr/>
              <a:tblGrid>
                <a:gridCol w="2403475"/>
                <a:gridCol w="1774825"/>
                <a:gridCol w="941387"/>
                <a:gridCol w="1169988"/>
                <a:gridCol w="1317625"/>
                <a:gridCol w="1106487"/>
              </a:tblGrid>
              <a:tr h="517525">
                <a:tc>
                  <a:txBody>
                    <a:bodyPr/>
                    <a:lstStyle/>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1" i="0" u="none" strike="noStrike" cap="none" normalizeH="0" baseline="0" smtClean="0">
                          <a:ln>
                            <a:noFill/>
                          </a:ln>
                          <a:solidFill>
                            <a:srgbClr val="02FC61"/>
                          </a:solidFill>
                          <a:effectLst/>
                          <a:latin typeface="Arial" pitchFamily="34" charset="0"/>
                          <a:ea typeface="Times New Roman" pitchFamily="18" charset="0"/>
                          <a:cs typeface="Arial" pitchFamily="34" charset="0"/>
                        </a:rPr>
                        <a:t>Authors/year</a:t>
                      </a:r>
                      <a:endParaRPr kumimoji="0" lang="en-GB" sz="1800" b="0" i="0" u="none" strike="noStrike" cap="none" normalizeH="0" baseline="0" smtClean="0">
                        <a:ln>
                          <a:noFill/>
                        </a:ln>
                        <a:solidFill>
                          <a:srgbClr val="02FC61"/>
                        </a:solidFill>
                        <a:effectLst/>
                        <a:latin typeface="Arial" pitchFamily="34" charset="0"/>
                        <a:ea typeface="Times New Roman" pitchFamily="18" charset="0"/>
                        <a:cs typeface="Arial" pitchFamily="34" charset="0"/>
                      </a:endParaRPr>
                    </a:p>
                  </a:txBody>
                  <a:tcPr marT="45714" marB="45714" horzOverflow="overflow">
                    <a:lnL w="38100" cap="flat" cmpd="sng" algn="ctr">
                      <a:solidFill>
                        <a:srgbClr val="FF9900"/>
                      </a:solidFill>
                      <a:prstDash val="solid"/>
                      <a:round/>
                      <a:headEnd type="none" w="med" len="med"/>
                      <a:tailEnd type="none" w="med" len="med"/>
                    </a:lnL>
                    <a:lnR w="38100" cap="flat" cmpd="sng" algn="ctr">
                      <a:solidFill>
                        <a:srgbClr val="FF9900"/>
                      </a:solidFill>
                      <a:prstDash val="solid"/>
                      <a:round/>
                      <a:headEnd type="none" w="med" len="med"/>
                      <a:tailEnd type="none" w="med" len="med"/>
                    </a:lnR>
                    <a:lnT w="38100" cap="flat" cmpd="sng" algn="ctr">
                      <a:solidFill>
                        <a:srgbClr val="FF9900"/>
                      </a:solidFill>
                      <a:prstDash val="solid"/>
                      <a:round/>
                      <a:headEnd type="none" w="med" len="med"/>
                      <a:tailEnd type="none" w="med" len="med"/>
                    </a:lnT>
                    <a:lnB w="38100" cap="flat" cmpd="sng" algn="ctr">
                      <a:solidFill>
                        <a:srgbClr val="FF9900"/>
                      </a:solidFill>
                      <a:prstDash val="solid"/>
                      <a:round/>
                      <a:headEnd type="none" w="med" len="med"/>
                      <a:tailEnd type="none" w="med" len="med"/>
                    </a:lnB>
                    <a:lnTlToBr>
                      <a:noFill/>
                    </a:lnTlToBr>
                    <a:lnBlToTr>
                      <a:noFill/>
                    </a:lnBlToTr>
                    <a:solidFill>
                      <a:schemeClr val="bg2"/>
                    </a:solidFill>
                  </a:tcPr>
                </a:tc>
                <a:tc>
                  <a:txBody>
                    <a:bodyPr/>
                    <a:lstStyle/>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1" i="0" u="none" strike="noStrike" cap="none" normalizeH="0" baseline="0" smtClean="0">
                          <a:ln>
                            <a:noFill/>
                          </a:ln>
                          <a:solidFill>
                            <a:srgbClr val="02FC61"/>
                          </a:solidFill>
                          <a:effectLst/>
                          <a:latin typeface="Arial" pitchFamily="34" charset="0"/>
                          <a:ea typeface="Times New Roman" pitchFamily="18" charset="0"/>
                          <a:cs typeface="Arial" pitchFamily="34" charset="0"/>
                        </a:rPr>
                        <a:t>Type of BP</a:t>
                      </a:r>
                      <a:endParaRPr kumimoji="0" lang="en-GB" sz="1800" b="0" i="0" u="none" strike="noStrike" cap="none" normalizeH="0" baseline="0" smtClean="0">
                        <a:ln>
                          <a:noFill/>
                        </a:ln>
                        <a:solidFill>
                          <a:srgbClr val="02FC61"/>
                        </a:solidFill>
                        <a:effectLst/>
                        <a:latin typeface="Arial" pitchFamily="34" charset="0"/>
                        <a:ea typeface="Times New Roman" pitchFamily="18" charset="0"/>
                        <a:cs typeface="Arial" pitchFamily="34" charset="0"/>
                      </a:endParaRPr>
                    </a:p>
                  </a:txBody>
                  <a:tcPr marT="45714" marB="45714" horzOverflow="overflow">
                    <a:lnL w="38100" cap="flat" cmpd="sng" algn="ctr">
                      <a:solidFill>
                        <a:srgbClr val="FF9900"/>
                      </a:solidFill>
                      <a:prstDash val="solid"/>
                      <a:round/>
                      <a:headEnd type="none" w="med" len="med"/>
                      <a:tailEnd type="none" w="med" len="med"/>
                    </a:lnL>
                    <a:lnR w="38100" cap="flat" cmpd="sng" algn="ctr">
                      <a:solidFill>
                        <a:srgbClr val="FF9900"/>
                      </a:solidFill>
                      <a:prstDash val="solid"/>
                      <a:round/>
                      <a:headEnd type="none" w="med" len="med"/>
                      <a:tailEnd type="none" w="med" len="med"/>
                    </a:lnR>
                    <a:lnT w="38100" cap="flat" cmpd="sng" algn="ctr">
                      <a:solidFill>
                        <a:srgbClr val="FF9900"/>
                      </a:solidFill>
                      <a:prstDash val="solid"/>
                      <a:round/>
                      <a:headEnd type="none" w="med" len="med"/>
                      <a:tailEnd type="none" w="med" len="med"/>
                    </a:lnT>
                    <a:lnB w="38100" cap="flat" cmpd="sng" algn="ctr">
                      <a:solidFill>
                        <a:srgbClr val="FF9900"/>
                      </a:solidFill>
                      <a:prstDash val="solid"/>
                      <a:round/>
                      <a:headEnd type="none" w="med" len="med"/>
                      <a:tailEnd type="none" w="med" len="med"/>
                    </a:lnB>
                    <a:lnTlToBr>
                      <a:noFill/>
                    </a:lnTlToBr>
                    <a:lnBlToTr>
                      <a:noFill/>
                    </a:lnBlToTr>
                    <a:solidFill>
                      <a:schemeClr val="bg2"/>
                    </a:solidFill>
                  </a:tcPr>
                </a:tc>
                <a:tc>
                  <a:txBody>
                    <a:bodyPr/>
                    <a:lstStyle/>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1" i="0" u="none" strike="noStrike" cap="none" normalizeH="0" baseline="0" smtClean="0">
                          <a:ln>
                            <a:noFill/>
                          </a:ln>
                          <a:solidFill>
                            <a:srgbClr val="02FC61"/>
                          </a:solidFill>
                          <a:effectLst/>
                          <a:latin typeface="Arial" pitchFamily="34" charset="0"/>
                          <a:ea typeface="Times New Roman" pitchFamily="18" charset="0"/>
                          <a:cs typeface="Arial" pitchFamily="34" charset="0"/>
                        </a:rPr>
                        <a:t>No pts</a:t>
                      </a:r>
                      <a:endParaRPr kumimoji="0" lang="en-GB" sz="1800" b="0" i="0" u="none" strike="noStrike" cap="none" normalizeH="0" baseline="0" smtClean="0">
                        <a:ln>
                          <a:noFill/>
                        </a:ln>
                        <a:solidFill>
                          <a:srgbClr val="02FC61"/>
                        </a:solidFill>
                        <a:effectLst/>
                        <a:latin typeface="Arial" pitchFamily="34" charset="0"/>
                        <a:ea typeface="Times New Roman" pitchFamily="18" charset="0"/>
                        <a:cs typeface="Arial" pitchFamily="34" charset="0"/>
                      </a:endParaRPr>
                    </a:p>
                  </a:txBody>
                  <a:tcPr marT="45714" marB="45714" horzOverflow="overflow">
                    <a:lnL w="38100" cap="flat" cmpd="sng" algn="ctr">
                      <a:solidFill>
                        <a:srgbClr val="FF9900"/>
                      </a:solidFill>
                      <a:prstDash val="solid"/>
                      <a:round/>
                      <a:headEnd type="none" w="med" len="med"/>
                      <a:tailEnd type="none" w="med" len="med"/>
                    </a:lnL>
                    <a:lnR w="38100" cap="flat" cmpd="sng" algn="ctr">
                      <a:solidFill>
                        <a:srgbClr val="FF9900"/>
                      </a:solidFill>
                      <a:prstDash val="solid"/>
                      <a:round/>
                      <a:headEnd type="none" w="med" len="med"/>
                      <a:tailEnd type="none" w="med" len="med"/>
                    </a:lnR>
                    <a:lnT w="38100" cap="flat" cmpd="sng" algn="ctr">
                      <a:solidFill>
                        <a:srgbClr val="FF9900"/>
                      </a:solidFill>
                      <a:prstDash val="solid"/>
                      <a:round/>
                      <a:headEnd type="none" w="med" len="med"/>
                      <a:tailEnd type="none" w="med" len="med"/>
                    </a:lnT>
                    <a:lnB w="38100" cap="flat" cmpd="sng" algn="ctr">
                      <a:solidFill>
                        <a:srgbClr val="FF9900"/>
                      </a:solidFill>
                      <a:prstDash val="solid"/>
                      <a:round/>
                      <a:headEnd type="none" w="med" len="med"/>
                      <a:tailEnd type="none" w="med" len="med"/>
                    </a:lnB>
                    <a:lnTlToBr>
                      <a:noFill/>
                    </a:lnTlToBr>
                    <a:lnBlToTr>
                      <a:noFill/>
                    </a:lnBlToTr>
                    <a:solidFill>
                      <a:schemeClr val="bg2"/>
                    </a:solidFill>
                  </a:tcPr>
                </a:tc>
                <a:tc>
                  <a:txBody>
                    <a:bodyPr/>
                    <a:lstStyle/>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1" i="0" u="none" strike="noStrike" cap="none" normalizeH="0" baseline="0" smtClean="0">
                          <a:ln>
                            <a:noFill/>
                          </a:ln>
                          <a:solidFill>
                            <a:srgbClr val="02FC61"/>
                          </a:solidFill>
                          <a:effectLst/>
                          <a:latin typeface="Arial" pitchFamily="34" charset="0"/>
                          <a:ea typeface="Times New Roman" pitchFamily="18" charset="0"/>
                          <a:cs typeface="Arial" pitchFamily="34" charset="0"/>
                        </a:rPr>
                        <a:t>↓ of pain</a:t>
                      </a:r>
                      <a:endParaRPr kumimoji="0" lang="en-GB" sz="1800" b="0" i="0" u="none" strike="noStrike" cap="none" normalizeH="0" baseline="0" smtClean="0">
                        <a:ln>
                          <a:noFill/>
                        </a:ln>
                        <a:solidFill>
                          <a:srgbClr val="02FC61"/>
                        </a:solidFill>
                        <a:effectLst/>
                        <a:latin typeface="Arial" pitchFamily="34" charset="0"/>
                        <a:ea typeface="Times New Roman" pitchFamily="18" charset="0"/>
                        <a:cs typeface="Arial" pitchFamily="34" charset="0"/>
                      </a:endParaRPr>
                    </a:p>
                  </a:txBody>
                  <a:tcPr marT="45714" marB="45714" horzOverflow="overflow">
                    <a:lnL w="38100" cap="flat" cmpd="sng" algn="ctr">
                      <a:solidFill>
                        <a:srgbClr val="FF9900"/>
                      </a:solidFill>
                      <a:prstDash val="solid"/>
                      <a:round/>
                      <a:headEnd type="none" w="med" len="med"/>
                      <a:tailEnd type="none" w="med" len="med"/>
                    </a:lnL>
                    <a:lnR w="38100" cap="flat" cmpd="sng" algn="ctr">
                      <a:solidFill>
                        <a:srgbClr val="FF9900"/>
                      </a:solidFill>
                      <a:prstDash val="solid"/>
                      <a:round/>
                      <a:headEnd type="none" w="med" len="med"/>
                      <a:tailEnd type="none" w="med" len="med"/>
                    </a:lnR>
                    <a:lnT w="38100" cap="flat" cmpd="sng" algn="ctr">
                      <a:solidFill>
                        <a:srgbClr val="FF9900"/>
                      </a:solidFill>
                      <a:prstDash val="solid"/>
                      <a:round/>
                      <a:headEnd type="none" w="med" len="med"/>
                      <a:tailEnd type="none" w="med" len="med"/>
                    </a:lnT>
                    <a:lnB w="38100" cap="flat" cmpd="sng" algn="ctr">
                      <a:solidFill>
                        <a:srgbClr val="FF9900"/>
                      </a:solidFill>
                      <a:prstDash val="solid"/>
                      <a:round/>
                      <a:headEnd type="none" w="med" len="med"/>
                      <a:tailEnd type="none" w="med" len="med"/>
                    </a:lnB>
                    <a:lnTlToBr>
                      <a:noFill/>
                    </a:lnTlToBr>
                    <a:lnBlToTr>
                      <a:noFill/>
                    </a:lnBlToTr>
                    <a:solidFill>
                      <a:schemeClr val="bg2"/>
                    </a:solidFill>
                  </a:tcPr>
                </a:tc>
                <a:tc>
                  <a:txBody>
                    <a:bodyPr/>
                    <a:lstStyle/>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1" i="0" u="none" strike="noStrike" cap="none" normalizeH="0" baseline="0" smtClean="0">
                          <a:ln>
                            <a:noFill/>
                          </a:ln>
                          <a:solidFill>
                            <a:srgbClr val="02FC61"/>
                          </a:solidFill>
                          <a:effectLst/>
                          <a:latin typeface="Arial" pitchFamily="34" charset="0"/>
                          <a:ea typeface="Times New Roman" pitchFamily="18" charset="0"/>
                          <a:cs typeface="Arial" pitchFamily="34" charset="0"/>
                        </a:rPr>
                        <a:t>↓ of SREs</a:t>
                      </a:r>
                    </a:p>
                  </a:txBody>
                  <a:tcPr marT="45714" marB="45714" horzOverflow="overflow">
                    <a:lnL w="38100" cap="flat" cmpd="sng" algn="ctr">
                      <a:solidFill>
                        <a:srgbClr val="FF9900"/>
                      </a:solidFill>
                      <a:prstDash val="solid"/>
                      <a:round/>
                      <a:headEnd type="none" w="med" len="med"/>
                      <a:tailEnd type="none" w="med" len="med"/>
                    </a:lnL>
                    <a:lnR w="38100" cap="flat" cmpd="sng" algn="ctr">
                      <a:solidFill>
                        <a:srgbClr val="FF9900"/>
                      </a:solidFill>
                      <a:prstDash val="solid"/>
                      <a:round/>
                      <a:headEnd type="none" w="med" len="med"/>
                      <a:tailEnd type="none" w="med" len="med"/>
                    </a:lnR>
                    <a:lnT w="38100" cap="flat" cmpd="sng" algn="ctr">
                      <a:solidFill>
                        <a:srgbClr val="FF9900"/>
                      </a:solidFill>
                      <a:prstDash val="solid"/>
                      <a:round/>
                      <a:headEnd type="none" w="med" len="med"/>
                      <a:tailEnd type="none" w="med" len="med"/>
                    </a:lnT>
                    <a:lnB w="38100" cap="flat" cmpd="sng" algn="ctr">
                      <a:solidFill>
                        <a:srgbClr val="FF9900"/>
                      </a:solidFill>
                      <a:prstDash val="solid"/>
                      <a:round/>
                      <a:headEnd type="none" w="med" len="med"/>
                      <a:tailEnd type="none" w="med" len="med"/>
                    </a:lnB>
                    <a:lnTlToBr>
                      <a:noFill/>
                    </a:lnTlToBr>
                    <a:lnBlToTr>
                      <a:noFill/>
                    </a:lnBlToTr>
                    <a:solidFill>
                      <a:schemeClr val="bg2"/>
                    </a:solidFill>
                  </a:tcPr>
                </a:tc>
                <a:tc>
                  <a:txBody>
                    <a:bodyPr/>
                    <a:lstStyle/>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400" b="1" i="0" u="none" strike="noStrike" cap="none" normalizeH="0" baseline="0" smtClean="0">
                          <a:ln>
                            <a:noFill/>
                          </a:ln>
                          <a:solidFill>
                            <a:srgbClr val="02FC61"/>
                          </a:solidFill>
                          <a:effectLst/>
                          <a:latin typeface="Arial" pitchFamily="34" charset="0"/>
                          <a:ea typeface="Times New Roman" pitchFamily="18" charset="0"/>
                          <a:cs typeface="Arial" pitchFamily="34" charset="0"/>
                        </a:rPr>
                        <a:t>Survival benefit</a:t>
                      </a:r>
                      <a:endParaRPr kumimoji="0" lang="en-GB" sz="1400" b="0" i="0" u="none" strike="noStrike" cap="none" normalizeH="0" baseline="0" smtClean="0">
                        <a:ln>
                          <a:noFill/>
                        </a:ln>
                        <a:solidFill>
                          <a:srgbClr val="02FC61"/>
                        </a:solidFill>
                        <a:effectLst/>
                        <a:latin typeface="Arial" pitchFamily="34" charset="0"/>
                        <a:ea typeface="Times New Roman" pitchFamily="18" charset="0"/>
                        <a:cs typeface="Arial" pitchFamily="34" charset="0"/>
                      </a:endParaRPr>
                    </a:p>
                  </a:txBody>
                  <a:tcPr marT="45714" marB="45714" horzOverflow="overflow">
                    <a:lnL w="38100" cap="flat" cmpd="sng" algn="ctr">
                      <a:solidFill>
                        <a:srgbClr val="FF9900"/>
                      </a:solidFill>
                      <a:prstDash val="solid"/>
                      <a:round/>
                      <a:headEnd type="none" w="med" len="med"/>
                      <a:tailEnd type="none" w="med" len="med"/>
                    </a:lnL>
                    <a:lnR w="38100" cap="flat" cmpd="sng" algn="ctr">
                      <a:solidFill>
                        <a:srgbClr val="FF9900"/>
                      </a:solidFill>
                      <a:prstDash val="solid"/>
                      <a:round/>
                      <a:headEnd type="none" w="med" len="med"/>
                      <a:tailEnd type="none" w="med" len="med"/>
                    </a:lnR>
                    <a:lnT w="38100" cap="flat" cmpd="sng" algn="ctr">
                      <a:solidFill>
                        <a:srgbClr val="FF9900"/>
                      </a:solidFill>
                      <a:prstDash val="solid"/>
                      <a:round/>
                      <a:headEnd type="none" w="med" len="med"/>
                      <a:tailEnd type="none" w="med" len="med"/>
                    </a:lnT>
                    <a:lnB w="38100" cap="flat" cmpd="sng" algn="ctr">
                      <a:solidFill>
                        <a:srgbClr val="FF9900"/>
                      </a:solidFill>
                      <a:prstDash val="solid"/>
                      <a:round/>
                      <a:headEnd type="none" w="med" len="med"/>
                      <a:tailEnd type="none" w="med" len="med"/>
                    </a:lnB>
                    <a:lnTlToBr>
                      <a:noFill/>
                    </a:lnTlToBr>
                    <a:lnBlToTr>
                      <a:noFill/>
                    </a:lnBlToTr>
                    <a:solidFill>
                      <a:schemeClr val="bg2"/>
                    </a:solidFill>
                  </a:tcPr>
                </a:tc>
              </a:tr>
              <a:tr h="3932238">
                <a:tc>
                  <a:txBody>
                    <a:bodyPr/>
                    <a:lstStyle/>
                    <a:p>
                      <a:pPr marL="285750" marR="0" lvl="0" indent="-285750" algn="l"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Belch et al, 1991 </a:t>
                      </a:r>
                    </a:p>
                    <a:p>
                      <a:pPr marL="285750" marR="0" lvl="0" indent="-285750" algn="l"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Daragon et al, ’93</a:t>
                      </a:r>
                    </a:p>
                    <a:p>
                      <a:pPr marL="285750" marR="0" lvl="0" indent="-285750" algn="l"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p>
                    <a:p>
                      <a:pPr marL="285750" marR="0" lvl="0" indent="-285750" algn="l"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Lahtinen et al, ’92</a:t>
                      </a:r>
                    </a:p>
                    <a:p>
                      <a:pPr marL="285750" marR="0" lvl="0" indent="-285750" algn="l"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McCloskey et al 1998 &amp; 2001</a:t>
                      </a:r>
                    </a:p>
                    <a:p>
                      <a:pPr marL="285750" marR="0" lvl="0" indent="-285750" algn="l"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hlink"/>
                        </a:solidFill>
                        <a:effectLst/>
                        <a:latin typeface="Arial" pitchFamily="34" charset="0"/>
                        <a:ea typeface="Times New Roman"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Brincker et al, ’98 </a:t>
                      </a:r>
                    </a:p>
                    <a:p>
                      <a:pPr marL="285750" marR="0" lvl="0" indent="-285750" algn="l"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Berenson et al, ’96 </a:t>
                      </a:r>
                    </a:p>
                    <a:p>
                      <a:pPr marL="285750" marR="0" lvl="0" indent="-285750" algn="l"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hlink"/>
                        </a:solidFill>
                        <a:effectLst/>
                        <a:latin typeface="Arial" pitchFamily="34" charset="0"/>
                        <a:ea typeface="Times New Roman"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
                          <a:schemeClr val="tx2"/>
                        </a:buClr>
                        <a:buSzTx/>
                        <a:buFontTx/>
                        <a:buNone/>
                        <a:tabLst/>
                      </a:pPr>
                      <a:r>
                        <a:rPr kumimoji="0" lang="nl-BE"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Menssen et al, ’02 </a:t>
                      </a:r>
                    </a:p>
                    <a:p>
                      <a:pPr marL="285750" marR="0" lvl="0" indent="-285750" algn="l"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
                          <a:schemeClr val="tx2"/>
                        </a:buClr>
                        <a:buSzTx/>
                        <a:buFontTx/>
                        <a:buNone/>
                        <a:tabLst/>
                      </a:pPr>
                      <a:r>
                        <a:rPr kumimoji="0" lang="nl-BE"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Berenson et al, ’01 </a:t>
                      </a:r>
                    </a:p>
                    <a:p>
                      <a:pPr marL="285750" marR="0" lvl="0" indent="-285750" algn="l" defTabSz="914400" rtl="0" eaLnBrk="0" fontAlgn="base" latinLnBrk="0" hangingPunct="0">
                        <a:lnSpc>
                          <a:spcPct val="100000"/>
                        </a:lnSpc>
                        <a:spcBef>
                          <a:spcPct val="0"/>
                        </a:spcBef>
                        <a:spcAft>
                          <a:spcPct val="0"/>
                        </a:spcAft>
                        <a:buClr>
                          <a:schemeClr val="tx2"/>
                        </a:buClr>
                        <a:buSzTx/>
                        <a:buFontTx/>
                        <a:buNone/>
                        <a:tabLst/>
                      </a:pPr>
                      <a:r>
                        <a:rPr kumimoji="0" lang="nl-BE" sz="18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Rosen et al, ’01 &amp; ’03</a:t>
                      </a:r>
                      <a:r>
                        <a:rPr kumimoji="0" lang="nl-BE"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p>
                  </a:txBody>
                  <a:tcPr marT="45714" marB="45714" horzOverflow="overflow">
                    <a:lnL w="38100" cap="flat" cmpd="sng" algn="ctr">
                      <a:solidFill>
                        <a:srgbClr val="FF9900"/>
                      </a:solidFill>
                      <a:prstDash val="solid"/>
                      <a:round/>
                      <a:headEnd type="none" w="med" len="med"/>
                      <a:tailEnd type="none" w="med" len="med"/>
                    </a:lnL>
                    <a:lnR w="38100" cap="flat" cmpd="sng" algn="ctr">
                      <a:solidFill>
                        <a:srgbClr val="FF9900"/>
                      </a:solidFill>
                      <a:prstDash val="solid"/>
                      <a:round/>
                      <a:headEnd type="none" w="med" len="med"/>
                      <a:tailEnd type="none" w="med" len="med"/>
                    </a:lnR>
                    <a:lnT w="38100" cap="flat" cmpd="sng" algn="ctr">
                      <a:solidFill>
                        <a:srgbClr val="FF9900"/>
                      </a:solidFill>
                      <a:prstDash val="solid"/>
                      <a:round/>
                      <a:headEnd type="none" w="med" len="med"/>
                      <a:tailEnd type="none" w="med" len="med"/>
                    </a:lnT>
                    <a:lnB w="38100" cap="flat" cmpd="sng" algn="ctr">
                      <a:solidFill>
                        <a:srgbClr val="FF9900"/>
                      </a:solidFill>
                      <a:prstDash val="solid"/>
                      <a:round/>
                      <a:headEnd type="none" w="med" len="med"/>
                      <a:tailEnd type="none" w="med" len="med"/>
                    </a:lnB>
                    <a:lnTlToBr>
                      <a:noFill/>
                    </a:lnTlToBr>
                    <a:lnBlToTr>
                      <a:noFill/>
                    </a:lnBlToTr>
                    <a:solidFill>
                      <a:schemeClr val="bg2"/>
                    </a:solidFill>
                  </a:tcPr>
                </a:tc>
                <a:tc>
                  <a:txBody>
                    <a:bodyPr/>
                    <a:lstStyle/>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Etidronate </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Etidronate</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Clodronate</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Clodronate</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Pamidronate</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Pamidronate</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Ibandronate</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Zoledronic acid</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Zoledronic acid</a:t>
                      </a:r>
                    </a:p>
                  </a:txBody>
                  <a:tcPr marT="45714" marB="45714" horzOverflow="overflow">
                    <a:lnL w="38100" cap="flat" cmpd="sng" algn="ctr">
                      <a:solidFill>
                        <a:srgbClr val="FF9900"/>
                      </a:solidFill>
                      <a:prstDash val="solid"/>
                      <a:round/>
                      <a:headEnd type="none" w="med" len="med"/>
                      <a:tailEnd type="none" w="med" len="med"/>
                    </a:lnL>
                    <a:lnR w="38100" cap="flat" cmpd="sng" algn="ctr">
                      <a:solidFill>
                        <a:srgbClr val="FF9900"/>
                      </a:solidFill>
                      <a:prstDash val="solid"/>
                      <a:round/>
                      <a:headEnd type="none" w="med" len="med"/>
                      <a:tailEnd type="none" w="med" len="med"/>
                    </a:lnR>
                    <a:lnT w="38100" cap="flat" cmpd="sng" algn="ctr">
                      <a:solidFill>
                        <a:srgbClr val="FF9900"/>
                      </a:solidFill>
                      <a:prstDash val="solid"/>
                      <a:round/>
                      <a:headEnd type="none" w="med" len="med"/>
                      <a:tailEnd type="none" w="med" len="med"/>
                    </a:lnT>
                    <a:lnB w="38100" cap="flat" cmpd="sng" algn="ctr">
                      <a:solidFill>
                        <a:srgbClr val="FF9900"/>
                      </a:solidFill>
                      <a:prstDash val="solid"/>
                      <a:round/>
                      <a:headEnd type="none" w="med" len="med"/>
                      <a:tailEnd type="none" w="med" len="med"/>
                    </a:lnB>
                    <a:lnTlToBr>
                      <a:noFill/>
                    </a:lnTlToBr>
                    <a:lnBlToTr>
                      <a:noFill/>
                    </a:lnBlToTr>
                    <a:solidFill>
                      <a:schemeClr val="bg2"/>
                    </a:solidFill>
                  </a:tcPr>
                </a:tc>
                <a:tc>
                  <a:txBody>
                    <a:bodyPr/>
                    <a:lstStyle/>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173</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94</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350</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530</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300</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392</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198</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108</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513</a:t>
                      </a:r>
                    </a:p>
                  </a:txBody>
                  <a:tcPr marT="45714" marB="45714" horzOverflow="overflow">
                    <a:lnL w="38100" cap="flat" cmpd="sng" algn="ctr">
                      <a:solidFill>
                        <a:srgbClr val="FF9900"/>
                      </a:solidFill>
                      <a:prstDash val="solid"/>
                      <a:round/>
                      <a:headEnd type="none" w="med" len="med"/>
                      <a:tailEnd type="none" w="med" len="med"/>
                    </a:lnL>
                    <a:lnR w="38100" cap="flat" cmpd="sng" algn="ctr">
                      <a:solidFill>
                        <a:srgbClr val="FF9900"/>
                      </a:solidFill>
                      <a:prstDash val="solid"/>
                      <a:round/>
                      <a:headEnd type="none" w="med" len="med"/>
                      <a:tailEnd type="none" w="med" len="med"/>
                    </a:lnR>
                    <a:lnT w="38100" cap="flat" cmpd="sng" algn="ctr">
                      <a:solidFill>
                        <a:srgbClr val="FF9900"/>
                      </a:solidFill>
                      <a:prstDash val="solid"/>
                      <a:round/>
                      <a:headEnd type="none" w="med" len="med"/>
                      <a:tailEnd type="none" w="med" len="med"/>
                    </a:lnT>
                    <a:lnB w="38100" cap="flat" cmpd="sng" algn="ctr">
                      <a:solidFill>
                        <a:srgbClr val="FF9900"/>
                      </a:solidFill>
                      <a:prstDash val="solid"/>
                      <a:round/>
                      <a:headEnd type="none" w="med" len="med"/>
                      <a:tailEnd type="none" w="med" len="med"/>
                    </a:lnB>
                    <a:lnTlToBr>
                      <a:noFill/>
                    </a:lnTlToBr>
                    <a:lnBlToTr>
                      <a:noFill/>
                    </a:lnBlToTr>
                    <a:solidFill>
                      <a:schemeClr val="bg2"/>
                    </a:solidFill>
                  </a:tcPr>
                </a:tc>
                <a:tc>
                  <a:txBody>
                    <a:bodyPr/>
                    <a:lstStyle/>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No</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No</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Yes</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Yes</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Yes</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Yes</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No</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Yes</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Yes</a:t>
                      </a:r>
                    </a:p>
                  </a:txBody>
                  <a:tcPr marT="45714" marB="45714" horzOverflow="overflow">
                    <a:lnL w="38100" cap="flat" cmpd="sng" algn="ctr">
                      <a:solidFill>
                        <a:srgbClr val="FF9900"/>
                      </a:solidFill>
                      <a:prstDash val="solid"/>
                      <a:round/>
                      <a:headEnd type="none" w="med" len="med"/>
                      <a:tailEnd type="none" w="med" len="med"/>
                    </a:lnL>
                    <a:lnR w="38100" cap="flat" cmpd="sng" algn="ctr">
                      <a:solidFill>
                        <a:srgbClr val="FF9900"/>
                      </a:solidFill>
                      <a:prstDash val="solid"/>
                      <a:round/>
                      <a:headEnd type="none" w="med" len="med"/>
                      <a:tailEnd type="none" w="med" len="med"/>
                    </a:lnR>
                    <a:lnT w="38100" cap="flat" cmpd="sng" algn="ctr">
                      <a:solidFill>
                        <a:srgbClr val="FF9900"/>
                      </a:solidFill>
                      <a:prstDash val="solid"/>
                      <a:round/>
                      <a:headEnd type="none" w="med" len="med"/>
                      <a:tailEnd type="none" w="med" len="med"/>
                    </a:lnT>
                    <a:lnB w="38100" cap="flat" cmpd="sng" algn="ctr">
                      <a:solidFill>
                        <a:srgbClr val="FF9900"/>
                      </a:solidFill>
                      <a:prstDash val="solid"/>
                      <a:round/>
                      <a:headEnd type="none" w="med" len="med"/>
                      <a:tailEnd type="none" w="med" len="med"/>
                    </a:lnB>
                    <a:lnTlToBr>
                      <a:noFill/>
                    </a:lnTlToBr>
                    <a:lnBlToTr>
                      <a:noFill/>
                    </a:lnBlToTr>
                    <a:solidFill>
                      <a:schemeClr val="bg2"/>
                    </a:solidFill>
                  </a:tcPr>
                </a:tc>
                <a:tc>
                  <a:txBody>
                    <a:bodyPr/>
                    <a:lstStyle/>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No</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No</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Yes</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Yes</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No</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Yes</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No</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Yes</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Yes</a:t>
                      </a:r>
                    </a:p>
                  </a:txBody>
                  <a:tcPr marT="45714" marB="45714" horzOverflow="overflow">
                    <a:lnL w="38100" cap="flat" cmpd="sng" algn="ctr">
                      <a:solidFill>
                        <a:srgbClr val="FF9900"/>
                      </a:solidFill>
                      <a:prstDash val="solid"/>
                      <a:round/>
                      <a:headEnd type="none" w="med" len="med"/>
                      <a:tailEnd type="none" w="med" len="med"/>
                    </a:lnL>
                    <a:lnR w="38100" cap="flat" cmpd="sng" algn="ctr">
                      <a:solidFill>
                        <a:srgbClr val="FF9900"/>
                      </a:solidFill>
                      <a:prstDash val="solid"/>
                      <a:round/>
                      <a:headEnd type="none" w="med" len="med"/>
                      <a:tailEnd type="none" w="med" len="med"/>
                    </a:lnR>
                    <a:lnT w="38100" cap="flat" cmpd="sng" algn="ctr">
                      <a:solidFill>
                        <a:srgbClr val="FF9900"/>
                      </a:solidFill>
                      <a:prstDash val="solid"/>
                      <a:round/>
                      <a:headEnd type="none" w="med" len="med"/>
                      <a:tailEnd type="none" w="med" len="med"/>
                    </a:lnT>
                    <a:lnB w="38100" cap="flat" cmpd="sng" algn="ctr">
                      <a:solidFill>
                        <a:srgbClr val="FF9900"/>
                      </a:solidFill>
                      <a:prstDash val="solid"/>
                      <a:round/>
                      <a:headEnd type="none" w="med" len="med"/>
                      <a:tailEnd type="none" w="med" len="med"/>
                    </a:lnB>
                    <a:lnTlToBr>
                      <a:noFill/>
                    </a:lnTlToBr>
                    <a:lnBlToTr>
                      <a:noFill/>
                    </a:lnBlToTr>
                    <a:solidFill>
                      <a:schemeClr val="bg2"/>
                    </a:solidFill>
                  </a:tcPr>
                </a:tc>
                <a:tc>
                  <a:txBody>
                    <a:bodyPr/>
                    <a:lstStyle/>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No</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No</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NE</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No</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No</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NE</a:t>
                      </a:r>
                    </a:p>
                    <a:p>
                      <a:pPr marL="285750" marR="0" lvl="0" indent="-285750" algn="ctr" defTabSz="914400" rtl="0" eaLnBrk="0" fontAlgn="base" latinLnBrk="0" hangingPunct="0">
                        <a:lnSpc>
                          <a:spcPct val="100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hlink"/>
                          </a:solidFill>
                          <a:effectLst/>
                          <a:latin typeface="Arial" pitchFamily="34" charset="0"/>
                          <a:ea typeface="Times New Roman" pitchFamily="18" charset="0"/>
                          <a:cs typeface="Arial" pitchFamily="34" charset="0"/>
                        </a:rPr>
                        <a:t>+?</a:t>
                      </a:r>
                    </a:p>
                  </a:txBody>
                  <a:tcPr marT="45714" marB="45714" horzOverflow="overflow">
                    <a:lnL w="38100" cap="flat" cmpd="sng" algn="ctr">
                      <a:solidFill>
                        <a:srgbClr val="FF9900"/>
                      </a:solidFill>
                      <a:prstDash val="solid"/>
                      <a:round/>
                      <a:headEnd type="none" w="med" len="med"/>
                      <a:tailEnd type="none" w="med" len="med"/>
                    </a:lnL>
                    <a:lnR w="38100" cap="flat" cmpd="sng" algn="ctr">
                      <a:solidFill>
                        <a:srgbClr val="FF9900"/>
                      </a:solidFill>
                      <a:prstDash val="solid"/>
                      <a:round/>
                      <a:headEnd type="none" w="med" len="med"/>
                      <a:tailEnd type="none" w="med" len="med"/>
                    </a:lnR>
                    <a:lnT w="38100" cap="flat" cmpd="sng" algn="ctr">
                      <a:solidFill>
                        <a:srgbClr val="FF9900"/>
                      </a:solidFill>
                      <a:prstDash val="solid"/>
                      <a:round/>
                      <a:headEnd type="none" w="med" len="med"/>
                      <a:tailEnd type="none" w="med" len="med"/>
                    </a:lnT>
                    <a:lnB w="38100" cap="flat" cmpd="sng" algn="ctr">
                      <a:solidFill>
                        <a:srgbClr val="FF9900"/>
                      </a:solidFill>
                      <a:prstDash val="solid"/>
                      <a:round/>
                      <a:headEnd type="none" w="med" len="med"/>
                      <a:tailEnd type="none" w="med" len="med"/>
                    </a:lnB>
                    <a:lnTlToBr>
                      <a:noFill/>
                    </a:lnTlToBr>
                    <a:lnBlToTr>
                      <a:noFill/>
                    </a:lnBlToTr>
                    <a:solidFill>
                      <a:schemeClr val="bg2"/>
                    </a:solidFill>
                  </a:tcPr>
                </a:tc>
              </a:tr>
            </a:tbl>
          </a:graphicData>
        </a:graphic>
      </p:graphicFrame>
      <p:sp>
        <p:nvSpPr>
          <p:cNvPr id="63513" name="Rectangle 142"/>
          <p:cNvSpPr>
            <a:spLocks noGrp="1" noChangeArrowheads="1"/>
          </p:cNvSpPr>
          <p:nvPr>
            <p:ph type="title" idx="4294967295"/>
          </p:nvPr>
        </p:nvSpPr>
        <p:spPr>
          <a:xfrm>
            <a:off x="0" y="238125"/>
            <a:ext cx="8858250" cy="1143000"/>
          </a:xfrm>
        </p:spPr>
        <p:txBody>
          <a:bodyPr lIns="90488" tIns="44450" rIns="90488" bIns="44450"/>
          <a:lstStyle/>
          <a:p>
            <a:pPr algn="l"/>
            <a:r>
              <a:rPr lang="en-US" sz="3200" smtClean="0">
                <a:solidFill>
                  <a:srgbClr val="FF9900"/>
                </a:solidFill>
              </a:rPr>
              <a:t>Major Double-Blind, Placebo-Controlled, Trials On Bisphosphonates In MM</a:t>
            </a:r>
            <a:r>
              <a:rPr lang="en-US" sz="3600" smtClean="0"/>
              <a:t> </a:t>
            </a:r>
            <a:endParaRPr lang="en-GB" sz="36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5"/>
          <p:cNvSpPr>
            <a:spLocks noGrp="1" noChangeArrowheads="1"/>
          </p:cNvSpPr>
          <p:nvPr>
            <p:ph type="title" idx="4294967295"/>
          </p:nvPr>
        </p:nvSpPr>
        <p:spPr>
          <a:xfrm>
            <a:off x="331788" y="214313"/>
            <a:ext cx="8618537" cy="1143000"/>
          </a:xfrm>
        </p:spPr>
        <p:txBody>
          <a:bodyPr lIns="90488" tIns="44450" rIns="90488" bIns="44450"/>
          <a:lstStyle/>
          <a:p>
            <a:pPr algn="l"/>
            <a:r>
              <a:rPr lang="en-US" sz="3200" smtClean="0"/>
              <a:t>Zoledronic Acid Was at Least as Efficacious as PAM in the Myeloma Stratum</a:t>
            </a:r>
            <a:endParaRPr lang="el-GR" sz="3200" smtClean="0"/>
          </a:p>
        </p:txBody>
      </p:sp>
      <p:pic>
        <p:nvPicPr>
          <p:cNvPr id="64515" name="Picture 4"/>
          <p:cNvPicPr>
            <a:picLocks noChangeAspect="1" noChangeArrowheads="1"/>
          </p:cNvPicPr>
          <p:nvPr>
            <p:ph idx="4294967295"/>
          </p:nvPr>
        </p:nvPicPr>
        <p:blipFill>
          <a:blip r:embed="rId3" cstate="print">
            <a:extLst>
              <a:ext uri="{28A0092B-C50C-407E-A947-70E740481C1C}">
                <a14:useLocalDpi xmlns:a14="http://schemas.microsoft.com/office/drawing/2010/main" val="0"/>
              </a:ext>
            </a:extLst>
          </a:blip>
          <a:srcRect l="1968" t="28340" r="4330" b="4199"/>
          <a:stretch>
            <a:fillRect/>
          </a:stretch>
        </p:blipFill>
        <p:spPr>
          <a:xfrm>
            <a:off x="354013" y="1589088"/>
            <a:ext cx="8569325" cy="4562475"/>
          </a:xfrm>
          <a:noFill/>
          <a:ln>
            <a:solidFill>
              <a:srgbClr val="000000"/>
            </a:solidFill>
            <a:miter lim="800000"/>
            <a:headEnd/>
            <a:tailEnd/>
          </a:ln>
        </p:spPr>
      </p:pic>
      <p:sp>
        <p:nvSpPr>
          <p:cNvPr id="64516" name="Text Box 7"/>
          <p:cNvSpPr txBox="1">
            <a:spLocks noChangeArrowheads="1"/>
          </p:cNvSpPr>
          <p:nvPr/>
        </p:nvSpPr>
        <p:spPr bwMode="auto">
          <a:xfrm>
            <a:off x="5829300" y="6550025"/>
            <a:ext cx="331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r>
              <a:rPr lang="en-US" sz="1400" b="1">
                <a:solidFill>
                  <a:srgbClr val="02FC61"/>
                </a:solidFill>
              </a:rPr>
              <a:t>Rosen et al. Cancer 2003;98:1735</a:t>
            </a:r>
            <a:r>
              <a:rPr lang="el-GR" sz="1400" b="1">
                <a:solidFill>
                  <a:srgbClr val="02FC61"/>
                </a:solidFill>
              </a:rPr>
              <a:t>-</a:t>
            </a:r>
            <a:r>
              <a:rPr lang="en-US" sz="1400" b="1">
                <a:solidFill>
                  <a:srgbClr val="02FC61"/>
                </a:solidFill>
              </a:rPr>
              <a:t>44</a:t>
            </a:r>
            <a:endParaRPr lang="en-GB" sz="1400" b="1">
              <a:solidFill>
                <a:srgbClr val="02FC6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8"/>
          <p:cNvSpPr>
            <a:spLocks noGrp="1" noChangeArrowheads="1"/>
          </p:cNvSpPr>
          <p:nvPr>
            <p:ph type="title"/>
          </p:nvPr>
        </p:nvSpPr>
        <p:spPr>
          <a:xfrm>
            <a:off x="0" y="188913"/>
            <a:ext cx="8467725" cy="1143000"/>
          </a:xfrm>
        </p:spPr>
        <p:txBody>
          <a:bodyPr/>
          <a:lstStyle/>
          <a:p>
            <a:pPr algn="l"/>
            <a:r>
              <a:rPr lang="en-US" sz="3200" smtClean="0"/>
              <a:t>MRC Myeloma IX: Trial Design</a:t>
            </a:r>
          </a:p>
        </p:txBody>
      </p:sp>
      <p:grpSp>
        <p:nvGrpSpPr>
          <p:cNvPr id="65539" name="56 - Ομάδα"/>
          <p:cNvGrpSpPr>
            <a:grpSpLocks/>
          </p:cNvGrpSpPr>
          <p:nvPr/>
        </p:nvGrpSpPr>
        <p:grpSpPr bwMode="auto">
          <a:xfrm>
            <a:off x="355600" y="1309688"/>
            <a:ext cx="8361363" cy="4926012"/>
            <a:chOff x="450850" y="1546225"/>
            <a:chExt cx="8361363" cy="4926013"/>
          </a:xfrm>
        </p:grpSpPr>
        <p:sp>
          <p:nvSpPr>
            <p:cNvPr id="65541" name="Line 6"/>
            <p:cNvSpPr>
              <a:spLocks noChangeShapeType="1"/>
            </p:cNvSpPr>
            <p:nvPr/>
          </p:nvSpPr>
          <p:spPr bwMode="auto">
            <a:xfrm>
              <a:off x="5094288" y="3333750"/>
              <a:ext cx="0" cy="2168525"/>
            </a:xfrm>
            <a:prstGeom prst="line">
              <a:avLst/>
            </a:prstGeom>
            <a:noFill/>
            <a:ln w="57150" cap="rnd">
              <a:solidFill>
                <a:srgbClr val="33CC33"/>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42" name="Line 7"/>
            <p:cNvSpPr>
              <a:spLocks noChangeShapeType="1"/>
            </p:cNvSpPr>
            <p:nvPr/>
          </p:nvSpPr>
          <p:spPr bwMode="auto">
            <a:xfrm>
              <a:off x="6142038" y="3178175"/>
              <a:ext cx="0" cy="2324100"/>
            </a:xfrm>
            <a:prstGeom prst="line">
              <a:avLst/>
            </a:prstGeom>
            <a:noFill/>
            <a:ln w="57150" cap="rnd">
              <a:solidFill>
                <a:srgbClr val="3399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43" name="Line 8"/>
            <p:cNvSpPr>
              <a:spLocks noChangeShapeType="1"/>
            </p:cNvSpPr>
            <p:nvPr/>
          </p:nvSpPr>
          <p:spPr bwMode="auto">
            <a:xfrm>
              <a:off x="7185025" y="3333750"/>
              <a:ext cx="0" cy="2168525"/>
            </a:xfrm>
            <a:prstGeom prst="line">
              <a:avLst/>
            </a:prstGeom>
            <a:noFill/>
            <a:ln w="57150" cap="rnd">
              <a:solidFill>
                <a:srgbClr val="3399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44" name="Line 9"/>
            <p:cNvSpPr>
              <a:spLocks noChangeShapeType="1"/>
            </p:cNvSpPr>
            <p:nvPr/>
          </p:nvSpPr>
          <p:spPr bwMode="auto">
            <a:xfrm>
              <a:off x="8221663" y="3178175"/>
              <a:ext cx="0" cy="2324100"/>
            </a:xfrm>
            <a:prstGeom prst="line">
              <a:avLst/>
            </a:prstGeom>
            <a:noFill/>
            <a:ln w="76200" cap="rnd">
              <a:solidFill>
                <a:schemeClr val="accent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45" name="Line 10"/>
            <p:cNvSpPr>
              <a:spLocks noChangeShapeType="1"/>
            </p:cNvSpPr>
            <p:nvPr/>
          </p:nvSpPr>
          <p:spPr bwMode="auto">
            <a:xfrm flipH="1">
              <a:off x="906463" y="3260725"/>
              <a:ext cx="4762" cy="2241550"/>
            </a:xfrm>
            <a:prstGeom prst="line">
              <a:avLst/>
            </a:prstGeom>
            <a:noFill/>
            <a:ln w="57150" cap="rnd">
              <a:solidFill>
                <a:srgbClr val="33CC33"/>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46" name="Line 11"/>
            <p:cNvSpPr>
              <a:spLocks noChangeShapeType="1"/>
            </p:cNvSpPr>
            <p:nvPr/>
          </p:nvSpPr>
          <p:spPr bwMode="auto">
            <a:xfrm>
              <a:off x="1954213" y="3178175"/>
              <a:ext cx="0" cy="2324100"/>
            </a:xfrm>
            <a:prstGeom prst="line">
              <a:avLst/>
            </a:prstGeom>
            <a:noFill/>
            <a:ln w="57150" cap="rnd">
              <a:solidFill>
                <a:srgbClr val="3399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47" name="Line 12"/>
            <p:cNvSpPr>
              <a:spLocks noChangeShapeType="1"/>
            </p:cNvSpPr>
            <p:nvPr/>
          </p:nvSpPr>
          <p:spPr bwMode="auto">
            <a:xfrm flipH="1">
              <a:off x="2995613" y="3197225"/>
              <a:ext cx="3175" cy="2305050"/>
            </a:xfrm>
            <a:prstGeom prst="line">
              <a:avLst/>
            </a:prstGeom>
            <a:noFill/>
            <a:ln w="57150" cap="rnd">
              <a:solidFill>
                <a:srgbClr val="33CC33"/>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48" name="Line 13"/>
            <p:cNvSpPr>
              <a:spLocks noChangeShapeType="1"/>
            </p:cNvSpPr>
            <p:nvPr/>
          </p:nvSpPr>
          <p:spPr bwMode="auto">
            <a:xfrm>
              <a:off x="4056063" y="3178175"/>
              <a:ext cx="0" cy="2324100"/>
            </a:xfrm>
            <a:prstGeom prst="line">
              <a:avLst/>
            </a:prstGeom>
            <a:noFill/>
            <a:ln w="57150" cap="rnd">
              <a:solidFill>
                <a:srgbClr val="3399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5549" name="Line 14"/>
            <p:cNvSpPr>
              <a:spLocks noChangeShapeType="1"/>
            </p:cNvSpPr>
            <p:nvPr/>
          </p:nvSpPr>
          <p:spPr bwMode="auto">
            <a:xfrm>
              <a:off x="4622800" y="1911350"/>
              <a:ext cx="0" cy="35242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5550" name="Text Box 15"/>
            <p:cNvSpPr txBox="1">
              <a:spLocks noChangeArrowheads="1"/>
            </p:cNvSpPr>
            <p:nvPr/>
          </p:nvSpPr>
          <p:spPr bwMode="auto">
            <a:xfrm>
              <a:off x="1573213" y="1684338"/>
              <a:ext cx="1836737" cy="395287"/>
            </a:xfrm>
            <a:prstGeom prst="rect">
              <a:avLst/>
            </a:prstGeom>
            <a:solidFill>
              <a:schemeClr val="tx2"/>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chemeClr val="bg2"/>
                  </a:solidFill>
                </a:rPr>
                <a:t>Intensive</a:t>
              </a:r>
            </a:p>
          </p:txBody>
        </p:sp>
        <p:sp>
          <p:nvSpPr>
            <p:cNvPr id="65551" name="Text Box 20"/>
            <p:cNvSpPr txBox="1">
              <a:spLocks noChangeArrowheads="1"/>
            </p:cNvSpPr>
            <p:nvPr/>
          </p:nvSpPr>
          <p:spPr bwMode="auto">
            <a:xfrm>
              <a:off x="450850" y="2870200"/>
              <a:ext cx="914400" cy="425450"/>
            </a:xfrm>
            <a:prstGeom prst="rect">
              <a:avLst/>
            </a:prstGeom>
            <a:solidFill>
              <a:srgbClr val="33CC33"/>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Clodronate</a:t>
              </a:r>
            </a:p>
            <a:p>
              <a:pPr eaLnBrk="1" hangingPunct="1"/>
              <a:r>
                <a:rPr lang="en-US" sz="1000"/>
                <a:t>CVAD</a:t>
              </a:r>
            </a:p>
          </p:txBody>
        </p:sp>
        <p:sp>
          <p:nvSpPr>
            <p:cNvPr id="65552" name="Text Box 21"/>
            <p:cNvSpPr txBox="1">
              <a:spLocks noChangeArrowheads="1"/>
            </p:cNvSpPr>
            <p:nvPr/>
          </p:nvSpPr>
          <p:spPr bwMode="auto">
            <a:xfrm>
              <a:off x="1362075" y="2870200"/>
              <a:ext cx="1187450" cy="425450"/>
            </a:xfrm>
            <a:prstGeom prst="rect">
              <a:avLst/>
            </a:prstGeom>
            <a:solidFill>
              <a:srgbClr val="3399FF"/>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Zoledronic acid</a:t>
              </a:r>
            </a:p>
            <a:p>
              <a:pPr eaLnBrk="1" hangingPunct="1"/>
              <a:r>
                <a:rPr lang="en-US" sz="1000"/>
                <a:t>CVAD</a:t>
              </a:r>
            </a:p>
          </p:txBody>
        </p:sp>
        <p:sp>
          <p:nvSpPr>
            <p:cNvPr id="65553" name="Text Box 22"/>
            <p:cNvSpPr txBox="1">
              <a:spLocks noChangeArrowheads="1"/>
            </p:cNvSpPr>
            <p:nvPr/>
          </p:nvSpPr>
          <p:spPr bwMode="auto">
            <a:xfrm>
              <a:off x="2552700" y="2870200"/>
              <a:ext cx="911225" cy="425450"/>
            </a:xfrm>
            <a:prstGeom prst="rect">
              <a:avLst/>
            </a:prstGeom>
            <a:solidFill>
              <a:srgbClr val="33CC33"/>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Clodronate</a:t>
              </a:r>
            </a:p>
            <a:p>
              <a:pPr eaLnBrk="1" hangingPunct="1"/>
              <a:r>
                <a:rPr lang="en-US" sz="1000"/>
                <a:t>C-TD</a:t>
              </a:r>
            </a:p>
          </p:txBody>
        </p:sp>
        <p:sp>
          <p:nvSpPr>
            <p:cNvPr id="65554" name="Text Box 23"/>
            <p:cNvSpPr txBox="1">
              <a:spLocks noChangeArrowheads="1"/>
            </p:cNvSpPr>
            <p:nvPr/>
          </p:nvSpPr>
          <p:spPr bwMode="auto">
            <a:xfrm>
              <a:off x="3460750" y="2870200"/>
              <a:ext cx="1187450" cy="425450"/>
            </a:xfrm>
            <a:prstGeom prst="rect">
              <a:avLst/>
            </a:prstGeom>
            <a:solidFill>
              <a:srgbClr val="3399FF"/>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Zoledronic acid</a:t>
              </a:r>
            </a:p>
            <a:p>
              <a:pPr eaLnBrk="1" hangingPunct="1"/>
              <a:r>
                <a:rPr lang="en-US" sz="1000"/>
                <a:t>C-TD</a:t>
              </a:r>
            </a:p>
          </p:txBody>
        </p:sp>
        <p:sp>
          <p:nvSpPr>
            <p:cNvPr id="65555" name="Text Box 30"/>
            <p:cNvSpPr txBox="1">
              <a:spLocks noChangeArrowheads="1"/>
            </p:cNvSpPr>
            <p:nvPr/>
          </p:nvSpPr>
          <p:spPr bwMode="auto">
            <a:xfrm>
              <a:off x="2032000" y="3690938"/>
              <a:ext cx="935038" cy="425450"/>
            </a:xfrm>
            <a:prstGeom prst="rect">
              <a:avLst/>
            </a:prstGeom>
            <a:solidFill>
              <a:schemeClr val="tx2"/>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solidFill>
                    <a:schemeClr val="bg2"/>
                  </a:solidFill>
                </a:rPr>
                <a:t>MEL-200</a:t>
              </a:r>
            </a:p>
            <a:p>
              <a:pPr eaLnBrk="1" hangingPunct="1"/>
              <a:r>
                <a:rPr lang="en-US" sz="1000">
                  <a:solidFill>
                    <a:schemeClr val="bg2"/>
                  </a:solidFill>
                </a:rPr>
                <a:t>ASCT</a:t>
              </a:r>
            </a:p>
          </p:txBody>
        </p:sp>
        <p:sp>
          <p:nvSpPr>
            <p:cNvPr id="65556" name="Text Box 33"/>
            <p:cNvSpPr txBox="1">
              <a:spLocks noChangeArrowheads="1"/>
            </p:cNvSpPr>
            <p:nvPr/>
          </p:nvSpPr>
          <p:spPr bwMode="auto">
            <a:xfrm>
              <a:off x="1727200" y="4787900"/>
              <a:ext cx="674688" cy="333375"/>
            </a:xfrm>
            <a:prstGeom prst="rect">
              <a:avLst/>
            </a:prstGeom>
            <a:solidFill>
              <a:schemeClr val="tx2"/>
            </a:solidFill>
            <a:ln w="28575">
              <a:solidFill>
                <a:schemeClr val="tx1"/>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chemeClr val="bg2"/>
                  </a:solidFill>
                </a:rPr>
                <a:t>–Thal</a:t>
              </a:r>
            </a:p>
          </p:txBody>
        </p:sp>
        <p:sp>
          <p:nvSpPr>
            <p:cNvPr id="65557" name="Text Box 34"/>
            <p:cNvSpPr txBox="1">
              <a:spLocks noChangeArrowheads="1"/>
            </p:cNvSpPr>
            <p:nvPr/>
          </p:nvSpPr>
          <p:spPr bwMode="auto">
            <a:xfrm>
              <a:off x="2530475" y="4787900"/>
              <a:ext cx="679450" cy="333375"/>
            </a:xfrm>
            <a:prstGeom prst="rect">
              <a:avLst/>
            </a:prstGeom>
            <a:solidFill>
              <a:schemeClr val="tx2"/>
            </a:solidFill>
            <a:ln w="28575">
              <a:solidFill>
                <a:schemeClr val="tx1"/>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chemeClr val="bg2"/>
                  </a:solidFill>
                </a:rPr>
                <a:t>+Thal</a:t>
              </a:r>
            </a:p>
          </p:txBody>
        </p:sp>
        <p:sp>
          <p:nvSpPr>
            <p:cNvPr id="65558" name="Text Box 37"/>
            <p:cNvSpPr txBox="1">
              <a:spLocks noChangeArrowheads="1"/>
            </p:cNvSpPr>
            <p:nvPr/>
          </p:nvSpPr>
          <p:spPr bwMode="auto">
            <a:xfrm>
              <a:off x="5756275" y="1684338"/>
              <a:ext cx="1836738" cy="395287"/>
            </a:xfrm>
            <a:prstGeom prst="rect">
              <a:avLst/>
            </a:prstGeom>
            <a:solidFill>
              <a:schemeClr val="folHlink"/>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chemeClr val="bg2"/>
                  </a:solidFill>
                </a:rPr>
                <a:t>Nonintensive</a:t>
              </a:r>
            </a:p>
          </p:txBody>
        </p:sp>
        <p:sp>
          <p:nvSpPr>
            <p:cNvPr id="65559" name="Text Box 42"/>
            <p:cNvSpPr txBox="1">
              <a:spLocks noChangeArrowheads="1"/>
            </p:cNvSpPr>
            <p:nvPr/>
          </p:nvSpPr>
          <p:spPr bwMode="auto">
            <a:xfrm>
              <a:off x="4635500" y="2870200"/>
              <a:ext cx="911225" cy="425450"/>
            </a:xfrm>
            <a:prstGeom prst="rect">
              <a:avLst/>
            </a:prstGeom>
            <a:solidFill>
              <a:srgbClr val="33CC33"/>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Clodronate</a:t>
              </a:r>
            </a:p>
            <a:p>
              <a:pPr eaLnBrk="1" hangingPunct="1"/>
              <a:r>
                <a:rPr lang="en-US" sz="1000"/>
                <a:t>MP</a:t>
              </a:r>
            </a:p>
          </p:txBody>
        </p:sp>
        <p:sp>
          <p:nvSpPr>
            <p:cNvPr id="65560" name="Text Box 43"/>
            <p:cNvSpPr txBox="1">
              <a:spLocks noChangeArrowheads="1"/>
            </p:cNvSpPr>
            <p:nvPr/>
          </p:nvSpPr>
          <p:spPr bwMode="auto">
            <a:xfrm>
              <a:off x="5546725" y="2870200"/>
              <a:ext cx="1187450" cy="425450"/>
            </a:xfrm>
            <a:prstGeom prst="rect">
              <a:avLst/>
            </a:prstGeom>
            <a:solidFill>
              <a:srgbClr val="3399FF"/>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Zoledronic acid</a:t>
              </a:r>
            </a:p>
            <a:p>
              <a:pPr eaLnBrk="1" hangingPunct="1"/>
              <a:r>
                <a:rPr lang="en-US" sz="1000"/>
                <a:t>MP</a:t>
              </a:r>
            </a:p>
          </p:txBody>
        </p:sp>
        <p:sp>
          <p:nvSpPr>
            <p:cNvPr id="65561" name="Text Box 44"/>
            <p:cNvSpPr txBox="1">
              <a:spLocks noChangeArrowheads="1"/>
            </p:cNvSpPr>
            <p:nvPr/>
          </p:nvSpPr>
          <p:spPr bwMode="auto">
            <a:xfrm>
              <a:off x="6735763" y="2870200"/>
              <a:ext cx="911225" cy="425450"/>
            </a:xfrm>
            <a:prstGeom prst="rect">
              <a:avLst/>
            </a:prstGeom>
            <a:solidFill>
              <a:srgbClr val="33CC33"/>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Clodronate</a:t>
              </a:r>
            </a:p>
            <a:p>
              <a:pPr eaLnBrk="1" hangingPunct="1"/>
              <a:r>
                <a:rPr lang="en-US" sz="1000"/>
                <a:t>C-TDa</a:t>
              </a:r>
            </a:p>
          </p:txBody>
        </p:sp>
        <p:sp>
          <p:nvSpPr>
            <p:cNvPr id="65562" name="Text Box 45"/>
            <p:cNvSpPr txBox="1">
              <a:spLocks noChangeArrowheads="1"/>
            </p:cNvSpPr>
            <p:nvPr/>
          </p:nvSpPr>
          <p:spPr bwMode="auto">
            <a:xfrm>
              <a:off x="7664450" y="2870200"/>
              <a:ext cx="1147763" cy="425450"/>
            </a:xfrm>
            <a:prstGeom prst="rect">
              <a:avLst/>
            </a:prstGeom>
            <a:solidFill>
              <a:srgbClr val="3399FF"/>
            </a:solidFill>
            <a:ln w="28575">
              <a:solidFill>
                <a:schemeClr val="tx1"/>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Zoledronic acid</a:t>
              </a:r>
            </a:p>
            <a:p>
              <a:pPr eaLnBrk="1" hangingPunct="1"/>
              <a:r>
                <a:rPr lang="en-US" sz="1000"/>
                <a:t>C-TDa</a:t>
              </a:r>
            </a:p>
          </p:txBody>
        </p:sp>
        <p:sp>
          <p:nvSpPr>
            <p:cNvPr id="65563" name="Text Box 52"/>
            <p:cNvSpPr txBox="1">
              <a:spLocks noChangeArrowheads="1"/>
            </p:cNvSpPr>
            <p:nvPr/>
          </p:nvSpPr>
          <p:spPr bwMode="auto">
            <a:xfrm>
              <a:off x="6215063" y="3690938"/>
              <a:ext cx="935037" cy="425450"/>
            </a:xfrm>
            <a:prstGeom prst="rect">
              <a:avLst/>
            </a:prstGeom>
            <a:solidFill>
              <a:schemeClr val="folHlink"/>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solidFill>
                    <a:schemeClr val="bg2"/>
                  </a:solidFill>
                </a:rPr>
                <a:t>Max</a:t>
              </a:r>
            </a:p>
            <a:p>
              <a:pPr eaLnBrk="1" hangingPunct="1"/>
              <a:r>
                <a:rPr lang="en-US" sz="1000">
                  <a:solidFill>
                    <a:schemeClr val="bg2"/>
                  </a:solidFill>
                </a:rPr>
                <a:t>Response</a:t>
              </a:r>
            </a:p>
          </p:txBody>
        </p:sp>
        <p:sp>
          <p:nvSpPr>
            <p:cNvPr id="65564" name="Text Box 55"/>
            <p:cNvSpPr txBox="1">
              <a:spLocks noChangeArrowheads="1"/>
            </p:cNvSpPr>
            <p:nvPr/>
          </p:nvSpPr>
          <p:spPr bwMode="auto">
            <a:xfrm>
              <a:off x="5934075" y="4787900"/>
              <a:ext cx="674688" cy="333375"/>
            </a:xfrm>
            <a:prstGeom prst="rect">
              <a:avLst/>
            </a:prstGeom>
            <a:solidFill>
              <a:schemeClr val="folHlink"/>
            </a:solidFill>
            <a:ln w="28575">
              <a:solidFill>
                <a:schemeClr val="tx1"/>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chemeClr val="bg2"/>
                  </a:solidFill>
                </a:rPr>
                <a:t>–Thal</a:t>
              </a:r>
            </a:p>
          </p:txBody>
        </p:sp>
        <p:sp>
          <p:nvSpPr>
            <p:cNvPr id="65565" name="Text Box 56"/>
            <p:cNvSpPr txBox="1">
              <a:spLocks noChangeArrowheads="1"/>
            </p:cNvSpPr>
            <p:nvPr/>
          </p:nvSpPr>
          <p:spPr bwMode="auto">
            <a:xfrm>
              <a:off x="6734175" y="4787900"/>
              <a:ext cx="679450" cy="333375"/>
            </a:xfrm>
            <a:prstGeom prst="rect">
              <a:avLst/>
            </a:prstGeom>
            <a:solidFill>
              <a:schemeClr val="folHlink"/>
            </a:solidFill>
            <a:ln w="28575">
              <a:solidFill>
                <a:schemeClr val="tx1"/>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chemeClr val="bg2"/>
                  </a:solidFill>
                </a:rPr>
                <a:t>+Thal</a:t>
              </a:r>
            </a:p>
          </p:txBody>
        </p:sp>
        <p:sp>
          <p:nvSpPr>
            <p:cNvPr id="65566" name="Text Box 59"/>
            <p:cNvSpPr txBox="1">
              <a:spLocks noChangeArrowheads="1"/>
            </p:cNvSpPr>
            <p:nvPr/>
          </p:nvSpPr>
          <p:spPr bwMode="auto">
            <a:xfrm>
              <a:off x="731838" y="5803900"/>
              <a:ext cx="63277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i="1" u="sng">
                  <a:solidFill>
                    <a:schemeClr val="tx2"/>
                  </a:solidFill>
                </a:rPr>
                <a:t>Primary end points:</a:t>
              </a:r>
              <a:r>
                <a:rPr lang="en-US"/>
                <a:t> PFS, OS, ORR</a:t>
              </a:r>
            </a:p>
            <a:p>
              <a:pPr algn="l" eaLnBrk="1" hangingPunct="1">
                <a:lnSpc>
                  <a:spcPct val="90000"/>
                </a:lnSpc>
              </a:pPr>
              <a:r>
                <a:rPr lang="en-US" i="1" u="sng">
                  <a:solidFill>
                    <a:schemeClr val="tx2"/>
                  </a:solidFill>
                </a:rPr>
                <a:t>Secondary end points:</a:t>
              </a:r>
              <a:r>
                <a:rPr lang="en-US"/>
                <a:t> Time to first SRE, SRE incidence, safety, and QoL</a:t>
              </a:r>
            </a:p>
            <a:p>
              <a:pPr algn="l" eaLnBrk="1" hangingPunct="1">
                <a:lnSpc>
                  <a:spcPct val="90000"/>
                </a:lnSpc>
              </a:pPr>
              <a:r>
                <a:rPr lang="en-US"/>
                <a:t>Zoledronic acid (4 mg IV q 3-4 wk); clodronate (1,600 mg/d PO)</a:t>
              </a:r>
            </a:p>
          </p:txBody>
        </p:sp>
        <p:sp>
          <p:nvSpPr>
            <p:cNvPr id="65567" name="Rectangle 60"/>
            <p:cNvSpPr>
              <a:spLocks noChangeArrowheads="1"/>
            </p:cNvSpPr>
            <p:nvPr/>
          </p:nvSpPr>
          <p:spPr bwMode="auto">
            <a:xfrm>
              <a:off x="4084638" y="1546225"/>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FFFF"/>
                  </a:solidFill>
                </a:rPr>
                <a:t>N=1,960</a:t>
              </a:r>
            </a:p>
          </p:txBody>
        </p:sp>
        <p:cxnSp>
          <p:nvCxnSpPr>
            <p:cNvPr id="65568" name="Elbow Connector 64"/>
            <p:cNvCxnSpPr>
              <a:cxnSpLocks noChangeShapeType="1"/>
              <a:stCxn id="65558" idx="2"/>
              <a:endCxn id="65559" idx="0"/>
            </p:cNvCxnSpPr>
            <p:nvPr/>
          </p:nvCxnSpPr>
          <p:spPr bwMode="auto">
            <a:xfrm rot="5400000">
              <a:off x="5502276" y="1682750"/>
              <a:ext cx="762000" cy="1584325"/>
            </a:xfrm>
            <a:prstGeom prst="bentConnector3">
              <a:avLst>
                <a:gd name="adj1" fmla="val 4979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69" name="Elbow Connector 66"/>
            <p:cNvCxnSpPr>
              <a:cxnSpLocks noChangeShapeType="1"/>
              <a:stCxn id="65558" idx="2"/>
              <a:endCxn id="65562" idx="0"/>
            </p:cNvCxnSpPr>
            <p:nvPr/>
          </p:nvCxnSpPr>
          <p:spPr bwMode="auto">
            <a:xfrm rot="16200000" flipH="1">
              <a:off x="7076282" y="1693069"/>
              <a:ext cx="762000" cy="1563687"/>
            </a:xfrm>
            <a:prstGeom prst="bentConnector3">
              <a:avLst>
                <a:gd name="adj1" fmla="val 4979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70" name="Elbow Connector 68"/>
            <p:cNvCxnSpPr>
              <a:cxnSpLocks noChangeShapeType="1"/>
              <a:stCxn id="65558" idx="2"/>
              <a:endCxn id="65560" idx="0"/>
            </p:cNvCxnSpPr>
            <p:nvPr/>
          </p:nvCxnSpPr>
          <p:spPr bwMode="auto">
            <a:xfrm rot="5400000">
              <a:off x="6026944" y="2207419"/>
              <a:ext cx="762000" cy="534988"/>
            </a:xfrm>
            <a:prstGeom prst="bentConnector3">
              <a:avLst>
                <a:gd name="adj1" fmla="val 4979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71" name="Elbow Connector 70"/>
            <p:cNvCxnSpPr>
              <a:cxnSpLocks noChangeShapeType="1"/>
              <a:stCxn id="65558" idx="2"/>
              <a:endCxn id="65561" idx="0"/>
            </p:cNvCxnSpPr>
            <p:nvPr/>
          </p:nvCxnSpPr>
          <p:spPr bwMode="auto">
            <a:xfrm rot="16200000" flipH="1">
              <a:off x="6552407" y="2216944"/>
              <a:ext cx="762000" cy="515937"/>
            </a:xfrm>
            <a:prstGeom prst="bentConnector3">
              <a:avLst>
                <a:gd name="adj1" fmla="val 4979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72" name="Elbow Connector 78"/>
            <p:cNvCxnSpPr>
              <a:cxnSpLocks noChangeShapeType="1"/>
              <a:stCxn id="65550" idx="2"/>
              <a:endCxn id="65551" idx="0"/>
            </p:cNvCxnSpPr>
            <p:nvPr/>
          </p:nvCxnSpPr>
          <p:spPr bwMode="auto">
            <a:xfrm rot="5400000">
              <a:off x="1319213" y="1682750"/>
              <a:ext cx="762000" cy="1584325"/>
            </a:xfrm>
            <a:prstGeom prst="bentConnector3">
              <a:avLst>
                <a:gd name="adj1" fmla="val 4979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73" name="Elbow Connector 80"/>
            <p:cNvCxnSpPr>
              <a:cxnSpLocks noChangeShapeType="1"/>
              <a:stCxn id="65550" idx="2"/>
              <a:endCxn id="65554" idx="0"/>
            </p:cNvCxnSpPr>
            <p:nvPr/>
          </p:nvCxnSpPr>
          <p:spPr bwMode="auto">
            <a:xfrm rot="16200000" flipH="1">
              <a:off x="2892425" y="1693863"/>
              <a:ext cx="762000" cy="1562100"/>
            </a:xfrm>
            <a:prstGeom prst="bentConnector3">
              <a:avLst>
                <a:gd name="adj1" fmla="val 4979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74" name="Elbow Connector 82"/>
            <p:cNvCxnSpPr>
              <a:cxnSpLocks noChangeShapeType="1"/>
              <a:stCxn id="65550" idx="2"/>
              <a:endCxn id="65552" idx="0"/>
            </p:cNvCxnSpPr>
            <p:nvPr/>
          </p:nvCxnSpPr>
          <p:spPr bwMode="auto">
            <a:xfrm rot="5400000">
              <a:off x="1843088" y="2206625"/>
              <a:ext cx="762000" cy="536575"/>
            </a:xfrm>
            <a:prstGeom prst="bentConnector3">
              <a:avLst>
                <a:gd name="adj1" fmla="val 4979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75" name="Elbow Connector 84"/>
            <p:cNvCxnSpPr>
              <a:cxnSpLocks noChangeShapeType="1"/>
              <a:stCxn id="65550" idx="2"/>
              <a:endCxn id="65553" idx="0"/>
            </p:cNvCxnSpPr>
            <p:nvPr/>
          </p:nvCxnSpPr>
          <p:spPr bwMode="auto">
            <a:xfrm rot="16200000" flipH="1">
              <a:off x="2369344" y="2216944"/>
              <a:ext cx="762000" cy="515938"/>
            </a:xfrm>
            <a:prstGeom prst="bentConnector3">
              <a:avLst>
                <a:gd name="adj1" fmla="val 4979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76" name="Elbow Connector 86"/>
            <p:cNvCxnSpPr>
              <a:cxnSpLocks noChangeShapeType="1"/>
              <a:stCxn id="65559" idx="2"/>
              <a:endCxn id="65563" idx="0"/>
            </p:cNvCxnSpPr>
            <p:nvPr/>
          </p:nvCxnSpPr>
          <p:spPr bwMode="auto">
            <a:xfrm rot="16200000" flipH="1">
              <a:off x="5703888" y="2697163"/>
              <a:ext cx="366712" cy="1592262"/>
            </a:xfrm>
            <a:prstGeom prst="bentConnector3">
              <a:avLst>
                <a:gd name="adj1" fmla="val 4978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77" name="Elbow Connector 88"/>
            <p:cNvCxnSpPr>
              <a:cxnSpLocks noChangeShapeType="1"/>
              <a:stCxn id="65560" idx="2"/>
              <a:endCxn id="65563" idx="0"/>
            </p:cNvCxnSpPr>
            <p:nvPr/>
          </p:nvCxnSpPr>
          <p:spPr bwMode="auto">
            <a:xfrm rot="16200000" flipH="1">
              <a:off x="6228557" y="3221831"/>
              <a:ext cx="366712" cy="542925"/>
            </a:xfrm>
            <a:prstGeom prst="bentConnector3">
              <a:avLst>
                <a:gd name="adj1" fmla="val 4978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78" name="Elbow Connector 90"/>
            <p:cNvCxnSpPr>
              <a:cxnSpLocks noChangeShapeType="1"/>
              <a:stCxn id="65561" idx="2"/>
              <a:endCxn id="65563" idx="0"/>
            </p:cNvCxnSpPr>
            <p:nvPr/>
          </p:nvCxnSpPr>
          <p:spPr bwMode="auto">
            <a:xfrm rot="5400000">
              <a:off x="6754019" y="3239294"/>
              <a:ext cx="366712" cy="508000"/>
            </a:xfrm>
            <a:prstGeom prst="bentConnector3">
              <a:avLst>
                <a:gd name="adj1" fmla="val 4978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79" name="Elbow Connector 92"/>
            <p:cNvCxnSpPr>
              <a:cxnSpLocks noChangeShapeType="1"/>
              <a:stCxn id="65562" idx="2"/>
              <a:endCxn id="65563" idx="0"/>
            </p:cNvCxnSpPr>
            <p:nvPr/>
          </p:nvCxnSpPr>
          <p:spPr bwMode="auto">
            <a:xfrm rot="5400000">
              <a:off x="7277894" y="2715419"/>
              <a:ext cx="366712" cy="1555750"/>
            </a:xfrm>
            <a:prstGeom prst="bentConnector3">
              <a:avLst>
                <a:gd name="adj1" fmla="val 4978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80" name="Elbow Connector 94"/>
            <p:cNvCxnSpPr>
              <a:cxnSpLocks noChangeShapeType="1"/>
              <a:stCxn id="65551" idx="2"/>
              <a:endCxn id="65555" idx="0"/>
            </p:cNvCxnSpPr>
            <p:nvPr/>
          </p:nvCxnSpPr>
          <p:spPr bwMode="auto">
            <a:xfrm rot="16200000" flipH="1">
              <a:off x="1520826" y="2697162"/>
              <a:ext cx="366712" cy="1592263"/>
            </a:xfrm>
            <a:prstGeom prst="bentConnector3">
              <a:avLst>
                <a:gd name="adj1" fmla="val 4978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81" name="Elbow Connector 96"/>
            <p:cNvCxnSpPr>
              <a:cxnSpLocks noChangeShapeType="1"/>
              <a:stCxn id="65552" idx="2"/>
              <a:endCxn id="65555" idx="0"/>
            </p:cNvCxnSpPr>
            <p:nvPr/>
          </p:nvCxnSpPr>
          <p:spPr bwMode="auto">
            <a:xfrm rot="16200000" flipH="1">
              <a:off x="2044701" y="3221037"/>
              <a:ext cx="366712" cy="544513"/>
            </a:xfrm>
            <a:prstGeom prst="bentConnector3">
              <a:avLst>
                <a:gd name="adj1" fmla="val 4978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82" name="Elbow Connector 98"/>
            <p:cNvCxnSpPr>
              <a:cxnSpLocks noChangeShapeType="1"/>
              <a:stCxn id="65553" idx="2"/>
              <a:endCxn id="65555" idx="0"/>
            </p:cNvCxnSpPr>
            <p:nvPr/>
          </p:nvCxnSpPr>
          <p:spPr bwMode="auto">
            <a:xfrm rot="5400000">
              <a:off x="2570957" y="3239294"/>
              <a:ext cx="366712" cy="508000"/>
            </a:xfrm>
            <a:prstGeom prst="bentConnector3">
              <a:avLst>
                <a:gd name="adj1" fmla="val 4978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83" name="Elbow Connector 100"/>
            <p:cNvCxnSpPr>
              <a:cxnSpLocks noChangeShapeType="1"/>
              <a:stCxn id="65554" idx="2"/>
              <a:endCxn id="65555" idx="0"/>
            </p:cNvCxnSpPr>
            <p:nvPr/>
          </p:nvCxnSpPr>
          <p:spPr bwMode="auto">
            <a:xfrm rot="5400000">
              <a:off x="3094038" y="2716213"/>
              <a:ext cx="366712" cy="1554162"/>
            </a:xfrm>
            <a:prstGeom prst="bentConnector3">
              <a:avLst>
                <a:gd name="adj1" fmla="val 49782"/>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84" name="Elbow Connector 102"/>
            <p:cNvCxnSpPr>
              <a:cxnSpLocks noChangeShapeType="1"/>
              <a:stCxn id="65555" idx="2"/>
              <a:endCxn id="65556" idx="0"/>
            </p:cNvCxnSpPr>
            <p:nvPr/>
          </p:nvCxnSpPr>
          <p:spPr bwMode="auto">
            <a:xfrm rot="5400000">
              <a:off x="1961357" y="4234656"/>
              <a:ext cx="642938" cy="434975"/>
            </a:xfrm>
            <a:prstGeom prst="bentConnector3">
              <a:avLst>
                <a:gd name="adj1" fmla="val 49875"/>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85" name="Elbow Connector 104"/>
            <p:cNvCxnSpPr>
              <a:cxnSpLocks noChangeShapeType="1"/>
              <a:stCxn id="65555" idx="2"/>
              <a:endCxn id="65557" idx="0"/>
            </p:cNvCxnSpPr>
            <p:nvPr/>
          </p:nvCxnSpPr>
          <p:spPr bwMode="auto">
            <a:xfrm rot="16200000" flipH="1">
              <a:off x="2363788" y="4267200"/>
              <a:ext cx="642938" cy="369887"/>
            </a:xfrm>
            <a:prstGeom prst="bentConnector3">
              <a:avLst>
                <a:gd name="adj1" fmla="val 49875"/>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65586" name="Text Box 36"/>
            <p:cNvSpPr txBox="1">
              <a:spLocks noChangeArrowheads="1"/>
            </p:cNvSpPr>
            <p:nvPr/>
          </p:nvSpPr>
          <p:spPr bwMode="auto">
            <a:xfrm>
              <a:off x="1736725" y="4244975"/>
              <a:ext cx="1479550" cy="2746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000000"/>
                  </a:solidFill>
                </a:rPr>
                <a:t>RANDOMIZATION</a:t>
              </a:r>
            </a:p>
          </p:txBody>
        </p:sp>
        <p:cxnSp>
          <p:nvCxnSpPr>
            <p:cNvPr id="65587" name="Elbow Connector 106"/>
            <p:cNvCxnSpPr>
              <a:cxnSpLocks noChangeShapeType="1"/>
              <a:stCxn id="65563" idx="2"/>
              <a:endCxn id="65564" idx="0"/>
            </p:cNvCxnSpPr>
            <p:nvPr/>
          </p:nvCxnSpPr>
          <p:spPr bwMode="auto">
            <a:xfrm rot="5400000">
              <a:off x="6156325" y="4246563"/>
              <a:ext cx="642938" cy="411162"/>
            </a:xfrm>
            <a:prstGeom prst="bentConnector3">
              <a:avLst>
                <a:gd name="adj1" fmla="val 49875"/>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5588" name="Elbow Connector 108"/>
            <p:cNvCxnSpPr>
              <a:cxnSpLocks noChangeShapeType="1"/>
              <a:stCxn id="65563" idx="2"/>
              <a:endCxn id="65565" idx="0"/>
            </p:cNvCxnSpPr>
            <p:nvPr/>
          </p:nvCxnSpPr>
          <p:spPr bwMode="auto">
            <a:xfrm rot="16200000" flipH="1">
              <a:off x="6557169" y="4256881"/>
              <a:ext cx="642938" cy="390525"/>
            </a:xfrm>
            <a:prstGeom prst="bentConnector3">
              <a:avLst>
                <a:gd name="adj1" fmla="val 49875"/>
              </a:avLst>
            </a:prstGeom>
            <a:noFill/>
            <a:ln w="28575" algn="ctr">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65589" name="Text Box 58"/>
            <p:cNvSpPr txBox="1">
              <a:spLocks noChangeArrowheads="1"/>
            </p:cNvSpPr>
            <p:nvPr/>
          </p:nvSpPr>
          <p:spPr bwMode="auto">
            <a:xfrm>
              <a:off x="5921375" y="4244975"/>
              <a:ext cx="1479550" cy="2746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000000"/>
                  </a:solidFill>
                </a:rPr>
                <a:t>RANDOMIZATION</a:t>
              </a:r>
            </a:p>
          </p:txBody>
        </p:sp>
        <p:sp>
          <p:nvSpPr>
            <p:cNvPr id="65590" name="Text Box 35"/>
            <p:cNvSpPr txBox="1">
              <a:spLocks noChangeArrowheads="1"/>
            </p:cNvSpPr>
            <p:nvPr/>
          </p:nvSpPr>
          <p:spPr bwMode="auto">
            <a:xfrm>
              <a:off x="1752600" y="2139950"/>
              <a:ext cx="1479550" cy="2746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000000"/>
                  </a:solidFill>
                </a:rPr>
                <a:t>RANDOMIZATION</a:t>
              </a:r>
            </a:p>
          </p:txBody>
        </p:sp>
        <p:sp>
          <p:nvSpPr>
            <p:cNvPr id="65591" name="Text Box 57"/>
            <p:cNvSpPr txBox="1">
              <a:spLocks noChangeArrowheads="1"/>
            </p:cNvSpPr>
            <p:nvPr/>
          </p:nvSpPr>
          <p:spPr bwMode="auto">
            <a:xfrm>
              <a:off x="5937250" y="2139950"/>
              <a:ext cx="1479550" cy="2746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000000"/>
                  </a:solidFill>
                </a:rPr>
                <a:t>RANDOMIZATION</a:t>
              </a:r>
            </a:p>
          </p:txBody>
        </p:sp>
        <p:sp>
          <p:nvSpPr>
            <p:cNvPr id="65592" name="Rectangle 128"/>
            <p:cNvSpPr>
              <a:spLocks noChangeArrowheads="1"/>
            </p:cNvSpPr>
            <p:nvPr/>
          </p:nvSpPr>
          <p:spPr bwMode="auto">
            <a:xfrm>
              <a:off x="1990725" y="5464175"/>
              <a:ext cx="527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Treatment continued until disease progression</a:t>
              </a:r>
            </a:p>
          </p:txBody>
        </p:sp>
      </p:grpSp>
      <p:sp>
        <p:nvSpPr>
          <p:cNvPr id="65540" name="TextBox 11"/>
          <p:cNvSpPr txBox="1">
            <a:spLocks noChangeArrowheads="1"/>
          </p:cNvSpPr>
          <p:nvPr/>
        </p:nvSpPr>
        <p:spPr bwMode="auto">
          <a:xfrm>
            <a:off x="5540375" y="6583363"/>
            <a:ext cx="3603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400">
                <a:solidFill>
                  <a:srgbClr val="00FF00"/>
                </a:solidFill>
              </a:rPr>
              <a:t>Morgan G et al. Lancet  2010;376:1989-99.</a:t>
            </a:r>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7"/>
          <p:cNvSpPr>
            <a:spLocks noGrp="1" noChangeArrowheads="1"/>
          </p:cNvSpPr>
          <p:nvPr>
            <p:ph type="title"/>
          </p:nvPr>
        </p:nvSpPr>
        <p:spPr>
          <a:xfrm>
            <a:off x="0" y="214313"/>
            <a:ext cx="8467725" cy="1143000"/>
          </a:xfrm>
        </p:spPr>
        <p:txBody>
          <a:bodyPr/>
          <a:lstStyle/>
          <a:p>
            <a:pPr algn="l"/>
            <a:r>
              <a:rPr lang="el-GR" sz="3200" smtClean="0"/>
              <a:t>MRC Myeloma IX: Analysis </a:t>
            </a:r>
            <a:r>
              <a:rPr lang="en-US" sz="3200" smtClean="0"/>
              <a:t/>
            </a:r>
            <a:br>
              <a:rPr lang="en-US" sz="3200" smtClean="0"/>
            </a:br>
            <a:r>
              <a:rPr lang="el-GR" sz="3200" smtClean="0"/>
              <a:t>Schematic for ZOL vs CLO</a:t>
            </a:r>
          </a:p>
        </p:txBody>
      </p:sp>
      <p:sp>
        <p:nvSpPr>
          <p:cNvPr id="66563" name="Text Box 59"/>
          <p:cNvSpPr txBox="1">
            <a:spLocks noChangeArrowheads="1"/>
          </p:cNvSpPr>
          <p:nvPr/>
        </p:nvSpPr>
        <p:spPr bwMode="auto">
          <a:xfrm>
            <a:off x="409575" y="4830763"/>
            <a:ext cx="83486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defRPr>
                <a:solidFill>
                  <a:schemeClr val="tx1"/>
                </a:solidFill>
                <a:latin typeface="Arial" pitchFamily="34" charset="0"/>
              </a:defRPr>
            </a:lvl1pPr>
            <a:lvl2pPr marL="512763" indent="-168275"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buClr>
                <a:schemeClr val="tx2"/>
              </a:buClr>
              <a:buFont typeface="Arial" pitchFamily="34" charset="0"/>
              <a:buChar char="•"/>
            </a:pPr>
            <a:r>
              <a:rPr lang="en-US" sz="1600"/>
              <a:t>End points (zoledronic acid vs clodronate)</a:t>
            </a:r>
          </a:p>
          <a:p>
            <a:pPr lvl="1" algn="l" eaLnBrk="1" hangingPunct="1">
              <a:buClr>
                <a:schemeClr val="tx2"/>
              </a:buClr>
              <a:buFont typeface="Arial" pitchFamily="34" charset="0"/>
              <a:buChar char="–"/>
            </a:pPr>
            <a:r>
              <a:rPr lang="en-US" sz="1600"/>
              <a:t>Primary: PFS, OS, and ORR</a:t>
            </a:r>
          </a:p>
          <a:p>
            <a:pPr lvl="1" algn="l" eaLnBrk="1" hangingPunct="1">
              <a:buClr>
                <a:schemeClr val="tx2"/>
              </a:buClr>
              <a:buFont typeface="Arial" pitchFamily="34" charset="0"/>
              <a:buChar char="–"/>
            </a:pPr>
            <a:r>
              <a:rPr lang="en-US" sz="1600"/>
              <a:t>Secondary: Time to first SRE, SRE incidence, and safety</a:t>
            </a:r>
          </a:p>
        </p:txBody>
      </p:sp>
      <p:sp>
        <p:nvSpPr>
          <p:cNvPr id="66564" name="Text Box 15"/>
          <p:cNvSpPr txBox="1">
            <a:spLocks noChangeArrowheads="1"/>
          </p:cNvSpPr>
          <p:nvPr/>
        </p:nvSpPr>
        <p:spPr bwMode="auto">
          <a:xfrm>
            <a:off x="517525" y="2654300"/>
            <a:ext cx="238601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a:t>N=1,960</a:t>
            </a:r>
          </a:p>
          <a:p>
            <a:pPr algn="l" eaLnBrk="1" hangingPunct="1">
              <a:lnSpc>
                <a:spcPct val="90000"/>
              </a:lnSpc>
            </a:pPr>
            <a:r>
              <a:rPr lang="en-US"/>
              <a:t>Patients with newly diagnosed MM </a:t>
            </a:r>
            <a:br>
              <a:rPr lang="en-US"/>
            </a:br>
            <a:r>
              <a:rPr lang="en-US"/>
              <a:t>(stage I, II, III)</a:t>
            </a:r>
          </a:p>
        </p:txBody>
      </p:sp>
      <p:sp>
        <p:nvSpPr>
          <p:cNvPr id="66565" name="Text Box 20"/>
          <p:cNvSpPr txBox="1">
            <a:spLocks noChangeArrowheads="1"/>
          </p:cNvSpPr>
          <p:nvPr/>
        </p:nvSpPr>
        <p:spPr bwMode="auto">
          <a:xfrm>
            <a:off x="3963988" y="3825875"/>
            <a:ext cx="4751387" cy="863600"/>
          </a:xfrm>
          <a:prstGeom prst="rect">
            <a:avLst/>
          </a:prstGeom>
          <a:solidFill>
            <a:srgbClr val="33CC33"/>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a:t>Clodronate (1600 mg/d PO) + intensive or nonintensive chemotherapy </a:t>
            </a:r>
            <a:br>
              <a:rPr lang="en-US"/>
            </a:br>
            <a:r>
              <a:rPr lang="en-US"/>
              <a:t>(n=979)</a:t>
            </a:r>
          </a:p>
        </p:txBody>
      </p:sp>
      <p:sp>
        <p:nvSpPr>
          <p:cNvPr id="66566" name="Text Box 23"/>
          <p:cNvSpPr txBox="1">
            <a:spLocks noChangeArrowheads="1"/>
          </p:cNvSpPr>
          <p:nvPr/>
        </p:nvSpPr>
        <p:spPr bwMode="auto">
          <a:xfrm>
            <a:off x="3963988" y="1654175"/>
            <a:ext cx="4743450" cy="863600"/>
          </a:xfrm>
          <a:prstGeom prst="rect">
            <a:avLst/>
          </a:prstGeom>
          <a:solidFill>
            <a:srgbClr val="3399FF"/>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a:t>Zoledronic acid (4 mg* IV q 3</a:t>
            </a:r>
            <a:r>
              <a:rPr lang="en-US">
                <a:cs typeface="Arial" pitchFamily="34" charset="0"/>
              </a:rPr>
              <a:t>–</a:t>
            </a:r>
            <a:r>
              <a:rPr lang="en-US"/>
              <a:t>4 wk) + </a:t>
            </a:r>
            <a:br>
              <a:rPr lang="en-US"/>
            </a:br>
            <a:r>
              <a:rPr lang="en-US"/>
              <a:t>intensive or nonintensive chemotherapy</a:t>
            </a:r>
            <a:br>
              <a:rPr lang="en-US"/>
            </a:br>
            <a:r>
              <a:rPr lang="en-US"/>
              <a:t>(n=981)</a:t>
            </a:r>
          </a:p>
        </p:txBody>
      </p:sp>
      <p:cxnSp>
        <p:nvCxnSpPr>
          <p:cNvPr id="66567" name="Elbow Connector 30"/>
          <p:cNvCxnSpPr>
            <a:cxnSpLocks noChangeShapeType="1"/>
            <a:stCxn id="66564" idx="3"/>
            <a:endCxn id="66566" idx="1"/>
          </p:cNvCxnSpPr>
          <p:nvPr/>
        </p:nvCxnSpPr>
        <p:spPr bwMode="auto">
          <a:xfrm flipV="1">
            <a:off x="2903538" y="2085975"/>
            <a:ext cx="1046162" cy="1109663"/>
          </a:xfrm>
          <a:prstGeom prst="bentConnector3">
            <a:avLst>
              <a:gd name="adj1" fmla="val 50532"/>
            </a:avLst>
          </a:prstGeom>
          <a:noFill/>
          <a:ln w="38100" algn="ctr">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66568" name="Elbow Connector 32"/>
          <p:cNvCxnSpPr>
            <a:cxnSpLocks noChangeShapeType="1"/>
            <a:stCxn id="66564" idx="3"/>
            <a:endCxn id="66565" idx="1"/>
          </p:cNvCxnSpPr>
          <p:nvPr/>
        </p:nvCxnSpPr>
        <p:spPr bwMode="auto">
          <a:xfrm>
            <a:off x="2903538" y="3195638"/>
            <a:ext cx="1046162" cy="1062037"/>
          </a:xfrm>
          <a:prstGeom prst="bentConnector3">
            <a:avLst>
              <a:gd name="adj1" fmla="val 50532"/>
            </a:avLst>
          </a:prstGeom>
          <a:noFill/>
          <a:ln w="38100" algn="ctr">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66569" name="TextBox 35"/>
          <p:cNvSpPr txBox="1">
            <a:spLocks noChangeArrowheads="1"/>
          </p:cNvSpPr>
          <p:nvPr/>
        </p:nvSpPr>
        <p:spPr bwMode="auto">
          <a:xfrm>
            <a:off x="3883025" y="2878138"/>
            <a:ext cx="47720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90000"/>
              </a:lnSpc>
            </a:pPr>
            <a:r>
              <a:rPr lang="en-US"/>
              <a:t>Treatment continued at least until disease progression</a:t>
            </a:r>
          </a:p>
        </p:txBody>
      </p:sp>
      <p:sp>
        <p:nvSpPr>
          <p:cNvPr id="66570" name="Rectangle 36"/>
          <p:cNvSpPr>
            <a:spLocks noChangeArrowheads="1"/>
          </p:cNvSpPr>
          <p:nvPr/>
        </p:nvSpPr>
        <p:spPr bwMode="auto">
          <a:xfrm>
            <a:off x="314325" y="5778500"/>
            <a:ext cx="7400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85000"/>
              </a:lnSpc>
              <a:spcAft>
                <a:spcPct val="20000"/>
              </a:spcAft>
            </a:pPr>
            <a:r>
              <a:rPr lang="en-US" sz="1200">
                <a:solidFill>
                  <a:srgbClr val="FFFFFF"/>
                </a:solidFill>
              </a:rPr>
              <a:t>*Dose-adjusted for patients with impaired renal function, per the prescribing information.</a:t>
            </a:r>
          </a:p>
        </p:txBody>
      </p:sp>
      <p:sp>
        <p:nvSpPr>
          <p:cNvPr id="66571" name="TextBox 11"/>
          <p:cNvSpPr txBox="1">
            <a:spLocks noChangeArrowheads="1"/>
          </p:cNvSpPr>
          <p:nvPr/>
        </p:nvSpPr>
        <p:spPr bwMode="auto">
          <a:xfrm>
            <a:off x="5540375" y="6583363"/>
            <a:ext cx="3603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400">
                <a:solidFill>
                  <a:srgbClr val="00FF00"/>
                </a:solidFill>
              </a:rPr>
              <a:t>Morgan G et al. Lancet  2010;376:1989-99.</a:t>
            </a:r>
          </a:p>
        </p:txBody>
      </p:sp>
      <p:sp>
        <p:nvSpPr>
          <p:cNvPr id="66572" name="Text Box 16"/>
          <p:cNvSpPr txBox="1">
            <a:spLocks noChangeArrowheads="1"/>
          </p:cNvSpPr>
          <p:nvPr/>
        </p:nvSpPr>
        <p:spPr bwMode="auto">
          <a:xfrm>
            <a:off x="2835275" y="1701800"/>
            <a:ext cx="382588" cy="2989263"/>
          </a:xfrm>
          <a:prstGeom prst="rect">
            <a:avLst/>
          </a:prstGeom>
          <a:solidFill>
            <a:schemeClr val="tx2"/>
          </a:solidFill>
          <a:ln w="28575" algn="ctr">
            <a:solidFill>
              <a:schemeClr val="tx1"/>
            </a:solidFill>
            <a:miter lim="800000"/>
            <a:headEnd/>
            <a:tailEnd/>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US" sz="1600">
                <a:solidFill>
                  <a:schemeClr val="bg2"/>
                </a:solidFill>
              </a:rPr>
              <a:t>R</a:t>
            </a:r>
          </a:p>
          <a:p>
            <a:pPr eaLnBrk="1" hangingPunct="1">
              <a:lnSpc>
                <a:spcPct val="90000"/>
              </a:lnSpc>
            </a:pPr>
            <a:r>
              <a:rPr lang="en-US" sz="1600">
                <a:solidFill>
                  <a:schemeClr val="bg2"/>
                </a:solidFill>
              </a:rPr>
              <a:t>A</a:t>
            </a:r>
          </a:p>
          <a:p>
            <a:pPr eaLnBrk="1" hangingPunct="1">
              <a:lnSpc>
                <a:spcPct val="90000"/>
              </a:lnSpc>
            </a:pPr>
            <a:r>
              <a:rPr lang="en-US" sz="1600">
                <a:solidFill>
                  <a:schemeClr val="bg2"/>
                </a:solidFill>
              </a:rPr>
              <a:t>N</a:t>
            </a:r>
          </a:p>
          <a:p>
            <a:pPr eaLnBrk="1" hangingPunct="1">
              <a:lnSpc>
                <a:spcPct val="90000"/>
              </a:lnSpc>
            </a:pPr>
            <a:r>
              <a:rPr lang="en-US" sz="1600">
                <a:solidFill>
                  <a:schemeClr val="bg2"/>
                </a:solidFill>
              </a:rPr>
              <a:t>D</a:t>
            </a:r>
          </a:p>
          <a:p>
            <a:pPr eaLnBrk="1" hangingPunct="1">
              <a:lnSpc>
                <a:spcPct val="90000"/>
              </a:lnSpc>
            </a:pPr>
            <a:r>
              <a:rPr lang="en-US" sz="1600">
                <a:solidFill>
                  <a:schemeClr val="bg2"/>
                </a:solidFill>
              </a:rPr>
              <a:t>O</a:t>
            </a:r>
          </a:p>
          <a:p>
            <a:pPr eaLnBrk="1" hangingPunct="1">
              <a:lnSpc>
                <a:spcPct val="90000"/>
              </a:lnSpc>
            </a:pPr>
            <a:r>
              <a:rPr lang="en-US" sz="1600">
                <a:solidFill>
                  <a:schemeClr val="bg2"/>
                </a:solidFill>
              </a:rPr>
              <a:t>M</a:t>
            </a:r>
          </a:p>
          <a:p>
            <a:pPr eaLnBrk="1" hangingPunct="1">
              <a:lnSpc>
                <a:spcPct val="90000"/>
              </a:lnSpc>
            </a:pPr>
            <a:r>
              <a:rPr lang="en-US" sz="1600">
                <a:solidFill>
                  <a:schemeClr val="bg2"/>
                </a:solidFill>
              </a:rPr>
              <a:t>I</a:t>
            </a:r>
          </a:p>
          <a:p>
            <a:pPr eaLnBrk="1" hangingPunct="1">
              <a:lnSpc>
                <a:spcPct val="90000"/>
              </a:lnSpc>
            </a:pPr>
            <a:r>
              <a:rPr lang="en-US" sz="1600">
                <a:solidFill>
                  <a:schemeClr val="bg2"/>
                </a:solidFill>
              </a:rPr>
              <a:t>Z</a:t>
            </a:r>
          </a:p>
          <a:p>
            <a:pPr eaLnBrk="1" hangingPunct="1">
              <a:lnSpc>
                <a:spcPct val="90000"/>
              </a:lnSpc>
            </a:pPr>
            <a:r>
              <a:rPr lang="en-US" sz="1600">
                <a:solidFill>
                  <a:schemeClr val="bg2"/>
                </a:solidFill>
              </a:rPr>
              <a:t>A</a:t>
            </a:r>
          </a:p>
          <a:p>
            <a:pPr eaLnBrk="1" hangingPunct="1">
              <a:lnSpc>
                <a:spcPct val="90000"/>
              </a:lnSpc>
            </a:pPr>
            <a:r>
              <a:rPr lang="en-US" sz="1600">
                <a:solidFill>
                  <a:schemeClr val="bg2"/>
                </a:solidFill>
              </a:rPr>
              <a:t>T</a:t>
            </a:r>
          </a:p>
          <a:p>
            <a:pPr eaLnBrk="1" hangingPunct="1">
              <a:lnSpc>
                <a:spcPct val="90000"/>
              </a:lnSpc>
            </a:pPr>
            <a:r>
              <a:rPr lang="en-US" sz="1600">
                <a:solidFill>
                  <a:schemeClr val="bg2"/>
                </a:solidFill>
              </a:rPr>
              <a:t>I</a:t>
            </a:r>
          </a:p>
          <a:p>
            <a:pPr eaLnBrk="1" hangingPunct="1">
              <a:lnSpc>
                <a:spcPct val="90000"/>
              </a:lnSpc>
            </a:pPr>
            <a:r>
              <a:rPr lang="en-US" sz="1600">
                <a:solidFill>
                  <a:schemeClr val="bg2"/>
                </a:solidFill>
              </a:rPr>
              <a:t>O</a:t>
            </a:r>
          </a:p>
          <a:p>
            <a:pPr eaLnBrk="1" hangingPunct="1">
              <a:lnSpc>
                <a:spcPct val="90000"/>
              </a:lnSpc>
            </a:pPr>
            <a:r>
              <a:rPr lang="en-US" sz="1600">
                <a:solidFill>
                  <a:schemeClr val="bg2"/>
                </a:solidFill>
              </a:rPr>
              <a:t>N</a:t>
            </a:r>
          </a:p>
        </p:txBody>
      </p:sp>
      <p:sp>
        <p:nvSpPr>
          <p:cNvPr id="66573" name="Rectangle 36"/>
          <p:cNvSpPr>
            <a:spLocks noChangeArrowheads="1"/>
          </p:cNvSpPr>
          <p:nvPr/>
        </p:nvSpPr>
        <p:spPr bwMode="auto">
          <a:xfrm>
            <a:off x="300038" y="6108700"/>
            <a:ext cx="50149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85000"/>
              </a:lnSpc>
              <a:spcAft>
                <a:spcPct val="20000"/>
              </a:spcAft>
            </a:pPr>
            <a:r>
              <a:rPr lang="en-US" sz="1200">
                <a:solidFill>
                  <a:srgbClr val="FFFFFF"/>
                </a:solidFill>
              </a:rPr>
              <a:t>IV, intravenous; MM, multiple myeloma; ORR, overall </a:t>
            </a:r>
            <a:br>
              <a:rPr lang="en-US" sz="1200">
                <a:solidFill>
                  <a:srgbClr val="FFFFFF"/>
                </a:solidFill>
              </a:rPr>
            </a:br>
            <a:r>
              <a:rPr lang="en-US" sz="1200">
                <a:solidFill>
                  <a:srgbClr val="FFFFFF"/>
                </a:solidFill>
              </a:rPr>
              <a:t>response rate; OS, overall survival, PFS, progression-free survival; PO, oral; SRE, skeletal-related event</a:t>
            </a:r>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6980"/>
          <p:cNvSpPr txBox="1">
            <a:spLocks noChangeArrowheads="1"/>
          </p:cNvSpPr>
          <p:nvPr/>
        </p:nvSpPr>
        <p:spPr bwMode="auto">
          <a:xfrm>
            <a:off x="1063625" y="4487863"/>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0</a:t>
            </a:r>
          </a:p>
        </p:txBody>
      </p:sp>
      <p:sp>
        <p:nvSpPr>
          <p:cNvPr id="67587" name="TextBox 6982"/>
          <p:cNvSpPr txBox="1">
            <a:spLocks noChangeArrowheads="1"/>
          </p:cNvSpPr>
          <p:nvPr/>
        </p:nvSpPr>
        <p:spPr bwMode="auto">
          <a:xfrm>
            <a:off x="1325563" y="4487863"/>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6</a:t>
            </a:r>
          </a:p>
        </p:txBody>
      </p:sp>
      <p:sp>
        <p:nvSpPr>
          <p:cNvPr id="67588" name="TextBox 6984"/>
          <p:cNvSpPr txBox="1">
            <a:spLocks noChangeArrowheads="1"/>
          </p:cNvSpPr>
          <p:nvPr/>
        </p:nvSpPr>
        <p:spPr bwMode="auto">
          <a:xfrm>
            <a:off x="1558925" y="4487863"/>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12</a:t>
            </a:r>
          </a:p>
        </p:txBody>
      </p:sp>
      <p:sp>
        <p:nvSpPr>
          <p:cNvPr id="67589" name="TextBox 6987"/>
          <p:cNvSpPr txBox="1">
            <a:spLocks noChangeArrowheads="1"/>
          </p:cNvSpPr>
          <p:nvPr/>
        </p:nvSpPr>
        <p:spPr bwMode="auto">
          <a:xfrm>
            <a:off x="1825625" y="4487863"/>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18</a:t>
            </a:r>
          </a:p>
        </p:txBody>
      </p:sp>
      <p:sp>
        <p:nvSpPr>
          <p:cNvPr id="67590" name="TextBox 6989"/>
          <p:cNvSpPr txBox="1">
            <a:spLocks noChangeArrowheads="1"/>
          </p:cNvSpPr>
          <p:nvPr/>
        </p:nvSpPr>
        <p:spPr bwMode="auto">
          <a:xfrm>
            <a:off x="2097088" y="448786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24</a:t>
            </a:r>
          </a:p>
        </p:txBody>
      </p:sp>
      <p:sp>
        <p:nvSpPr>
          <p:cNvPr id="67591" name="TextBox 6991"/>
          <p:cNvSpPr txBox="1">
            <a:spLocks noChangeArrowheads="1"/>
          </p:cNvSpPr>
          <p:nvPr/>
        </p:nvSpPr>
        <p:spPr bwMode="auto">
          <a:xfrm>
            <a:off x="2373313" y="448786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30</a:t>
            </a:r>
          </a:p>
        </p:txBody>
      </p:sp>
      <p:sp>
        <p:nvSpPr>
          <p:cNvPr id="67592" name="TextBox 6993"/>
          <p:cNvSpPr txBox="1">
            <a:spLocks noChangeArrowheads="1"/>
          </p:cNvSpPr>
          <p:nvPr/>
        </p:nvSpPr>
        <p:spPr bwMode="auto">
          <a:xfrm>
            <a:off x="2644775" y="4487863"/>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36</a:t>
            </a:r>
          </a:p>
        </p:txBody>
      </p:sp>
      <p:sp>
        <p:nvSpPr>
          <p:cNvPr id="67593" name="TextBox 6995"/>
          <p:cNvSpPr txBox="1">
            <a:spLocks noChangeArrowheads="1"/>
          </p:cNvSpPr>
          <p:nvPr/>
        </p:nvSpPr>
        <p:spPr bwMode="auto">
          <a:xfrm>
            <a:off x="2916238" y="448786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42</a:t>
            </a:r>
          </a:p>
        </p:txBody>
      </p:sp>
      <p:sp>
        <p:nvSpPr>
          <p:cNvPr id="67594" name="TextBox 6997"/>
          <p:cNvSpPr txBox="1">
            <a:spLocks noChangeArrowheads="1"/>
          </p:cNvSpPr>
          <p:nvPr/>
        </p:nvSpPr>
        <p:spPr bwMode="auto">
          <a:xfrm>
            <a:off x="3187700" y="4487863"/>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48</a:t>
            </a:r>
          </a:p>
        </p:txBody>
      </p:sp>
      <p:sp>
        <p:nvSpPr>
          <p:cNvPr id="67595" name="TextBox 6999"/>
          <p:cNvSpPr txBox="1">
            <a:spLocks noChangeArrowheads="1"/>
          </p:cNvSpPr>
          <p:nvPr/>
        </p:nvSpPr>
        <p:spPr bwMode="auto">
          <a:xfrm>
            <a:off x="3459163" y="448786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54</a:t>
            </a:r>
          </a:p>
        </p:txBody>
      </p:sp>
      <p:sp>
        <p:nvSpPr>
          <p:cNvPr id="67596" name="TextBox 7001"/>
          <p:cNvSpPr txBox="1">
            <a:spLocks noChangeArrowheads="1"/>
          </p:cNvSpPr>
          <p:nvPr/>
        </p:nvSpPr>
        <p:spPr bwMode="auto">
          <a:xfrm>
            <a:off x="3730625" y="4487863"/>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60</a:t>
            </a:r>
          </a:p>
        </p:txBody>
      </p:sp>
      <p:sp>
        <p:nvSpPr>
          <p:cNvPr id="67597" name="TextBox 7003"/>
          <p:cNvSpPr txBox="1">
            <a:spLocks noChangeArrowheads="1"/>
          </p:cNvSpPr>
          <p:nvPr/>
        </p:nvSpPr>
        <p:spPr bwMode="auto">
          <a:xfrm>
            <a:off x="4002088" y="448786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66</a:t>
            </a:r>
          </a:p>
        </p:txBody>
      </p:sp>
      <p:sp>
        <p:nvSpPr>
          <p:cNvPr id="67598" name="TextBox 7005"/>
          <p:cNvSpPr txBox="1">
            <a:spLocks noChangeArrowheads="1"/>
          </p:cNvSpPr>
          <p:nvPr/>
        </p:nvSpPr>
        <p:spPr bwMode="auto">
          <a:xfrm>
            <a:off x="4273550" y="4487863"/>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72</a:t>
            </a:r>
          </a:p>
        </p:txBody>
      </p:sp>
      <p:sp>
        <p:nvSpPr>
          <p:cNvPr id="67599" name="Freeform 6956"/>
          <p:cNvSpPr>
            <a:spLocks/>
          </p:cNvSpPr>
          <p:nvPr/>
        </p:nvSpPr>
        <p:spPr bwMode="auto">
          <a:xfrm>
            <a:off x="1095375" y="2700338"/>
            <a:ext cx="3205163" cy="1633537"/>
          </a:xfrm>
          <a:custGeom>
            <a:avLst/>
            <a:gdLst>
              <a:gd name="T0" fmla="*/ 2147483647 w 4023"/>
              <a:gd name="T1" fmla="*/ 2147483647 h 1029"/>
              <a:gd name="T2" fmla="*/ 2147483647 w 4023"/>
              <a:gd name="T3" fmla="*/ 2147483647 h 1029"/>
              <a:gd name="T4" fmla="*/ 2147483647 w 4023"/>
              <a:gd name="T5" fmla="*/ 2147483647 h 1029"/>
              <a:gd name="T6" fmla="*/ 2147483647 w 4023"/>
              <a:gd name="T7" fmla="*/ 2147483647 h 1029"/>
              <a:gd name="T8" fmla="*/ 2147483647 w 4023"/>
              <a:gd name="T9" fmla="*/ 2147483647 h 1029"/>
              <a:gd name="T10" fmla="*/ 2147483647 w 4023"/>
              <a:gd name="T11" fmla="*/ 2147483647 h 1029"/>
              <a:gd name="T12" fmla="*/ 2147483647 w 4023"/>
              <a:gd name="T13" fmla="*/ 2147483647 h 1029"/>
              <a:gd name="T14" fmla="*/ 2147483647 w 4023"/>
              <a:gd name="T15" fmla="*/ 2147483647 h 1029"/>
              <a:gd name="T16" fmla="*/ 2147483647 w 4023"/>
              <a:gd name="T17" fmla="*/ 2147483647 h 1029"/>
              <a:gd name="T18" fmla="*/ 2147483647 w 4023"/>
              <a:gd name="T19" fmla="*/ 2147483647 h 1029"/>
              <a:gd name="T20" fmla="*/ 2147483647 w 4023"/>
              <a:gd name="T21" fmla="*/ 2147483647 h 1029"/>
              <a:gd name="T22" fmla="*/ 2147483647 w 4023"/>
              <a:gd name="T23" fmla="*/ 2147483647 h 1029"/>
              <a:gd name="T24" fmla="*/ 2147483647 w 4023"/>
              <a:gd name="T25" fmla="*/ 2147483647 h 1029"/>
              <a:gd name="T26" fmla="*/ 2147483647 w 4023"/>
              <a:gd name="T27" fmla="*/ 2147483647 h 1029"/>
              <a:gd name="T28" fmla="*/ 2147483647 w 4023"/>
              <a:gd name="T29" fmla="*/ 2147483647 h 1029"/>
              <a:gd name="T30" fmla="*/ 2147483647 w 4023"/>
              <a:gd name="T31" fmla="*/ 2147483647 h 1029"/>
              <a:gd name="T32" fmla="*/ 2147483647 w 4023"/>
              <a:gd name="T33" fmla="*/ 2147483647 h 1029"/>
              <a:gd name="T34" fmla="*/ 2147483647 w 4023"/>
              <a:gd name="T35" fmla="*/ 2147483647 h 1029"/>
              <a:gd name="T36" fmla="*/ 2147483647 w 4023"/>
              <a:gd name="T37" fmla="*/ 2147483647 h 1029"/>
              <a:gd name="T38" fmla="*/ 2147483647 w 4023"/>
              <a:gd name="T39" fmla="*/ 2147483647 h 1029"/>
              <a:gd name="T40" fmla="*/ 2147483647 w 4023"/>
              <a:gd name="T41" fmla="*/ 2147483647 h 1029"/>
              <a:gd name="T42" fmla="*/ 2147483647 w 4023"/>
              <a:gd name="T43" fmla="*/ 2147483647 h 1029"/>
              <a:gd name="T44" fmla="*/ 2147483647 w 4023"/>
              <a:gd name="T45" fmla="*/ 2147483647 h 1029"/>
              <a:gd name="T46" fmla="*/ 2147483647 w 4023"/>
              <a:gd name="T47" fmla="*/ 2147483647 h 1029"/>
              <a:gd name="T48" fmla="*/ 2147483647 w 4023"/>
              <a:gd name="T49" fmla="*/ 2147483647 h 1029"/>
              <a:gd name="T50" fmla="*/ 2147483647 w 4023"/>
              <a:gd name="T51" fmla="*/ 2147483647 h 1029"/>
              <a:gd name="T52" fmla="*/ 2147483647 w 4023"/>
              <a:gd name="T53" fmla="*/ 2147483647 h 1029"/>
              <a:gd name="T54" fmla="*/ 2147483647 w 4023"/>
              <a:gd name="T55" fmla="*/ 2147483647 h 1029"/>
              <a:gd name="T56" fmla="*/ 2147483647 w 4023"/>
              <a:gd name="T57" fmla="*/ 2147483647 h 1029"/>
              <a:gd name="T58" fmla="*/ 2147483647 w 4023"/>
              <a:gd name="T59" fmla="*/ 2147483647 h 1029"/>
              <a:gd name="T60" fmla="*/ 2147483647 w 4023"/>
              <a:gd name="T61" fmla="*/ 2147483647 h 1029"/>
              <a:gd name="T62" fmla="*/ 2147483647 w 4023"/>
              <a:gd name="T63" fmla="*/ 2147483647 h 1029"/>
              <a:gd name="T64" fmla="*/ 2147483647 w 4023"/>
              <a:gd name="T65" fmla="*/ 2147483647 h 1029"/>
              <a:gd name="T66" fmla="*/ 2147483647 w 4023"/>
              <a:gd name="T67" fmla="*/ 2147483647 h 1029"/>
              <a:gd name="T68" fmla="*/ 2147483647 w 4023"/>
              <a:gd name="T69" fmla="*/ 2147483647 h 1029"/>
              <a:gd name="T70" fmla="*/ 2147483647 w 4023"/>
              <a:gd name="T71" fmla="*/ 2147483647 h 1029"/>
              <a:gd name="T72" fmla="*/ 2147483647 w 4023"/>
              <a:gd name="T73" fmla="*/ 2147483647 h 1029"/>
              <a:gd name="T74" fmla="*/ 2147483647 w 4023"/>
              <a:gd name="T75" fmla="*/ 2147483647 h 1029"/>
              <a:gd name="T76" fmla="*/ 2147483647 w 4023"/>
              <a:gd name="T77" fmla="*/ 2147483647 h 1029"/>
              <a:gd name="T78" fmla="*/ 2147483647 w 4023"/>
              <a:gd name="T79" fmla="*/ 2147483647 h 1029"/>
              <a:gd name="T80" fmla="*/ 2147483647 w 4023"/>
              <a:gd name="T81" fmla="*/ 2147483647 h 1029"/>
              <a:gd name="T82" fmla="*/ 2147483647 w 4023"/>
              <a:gd name="T83" fmla="*/ 2147483647 h 1029"/>
              <a:gd name="T84" fmla="*/ 2147483647 w 4023"/>
              <a:gd name="T85" fmla="*/ 2147483647 h 1029"/>
              <a:gd name="T86" fmla="*/ 2147483647 w 4023"/>
              <a:gd name="T87" fmla="*/ 2147483647 h 1029"/>
              <a:gd name="T88" fmla="*/ 2147483647 w 4023"/>
              <a:gd name="T89" fmla="*/ 2147483647 h 1029"/>
              <a:gd name="T90" fmla="*/ 2147483647 w 4023"/>
              <a:gd name="T91" fmla="*/ 2147483647 h 1029"/>
              <a:gd name="T92" fmla="*/ 2147483647 w 4023"/>
              <a:gd name="T93" fmla="*/ 2147483647 h 1029"/>
              <a:gd name="T94" fmla="*/ 2147483647 w 4023"/>
              <a:gd name="T95" fmla="*/ 2147483647 h 1029"/>
              <a:gd name="T96" fmla="*/ 2147483647 w 4023"/>
              <a:gd name="T97" fmla="*/ 2147483647 h 1029"/>
              <a:gd name="T98" fmla="*/ 2147483647 w 4023"/>
              <a:gd name="T99" fmla="*/ 2147483647 h 1029"/>
              <a:gd name="T100" fmla="*/ 2147483647 w 4023"/>
              <a:gd name="T101" fmla="*/ 2147483647 h 10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3"/>
              <a:gd name="T154" fmla="*/ 0 h 1029"/>
              <a:gd name="T155" fmla="*/ 4023 w 4023"/>
              <a:gd name="T156" fmla="*/ 1029 h 10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3" h="1029">
                <a:moveTo>
                  <a:pt x="4023" y="0"/>
                </a:moveTo>
                <a:lnTo>
                  <a:pt x="2736" y="0"/>
                </a:lnTo>
                <a:lnTo>
                  <a:pt x="2736" y="10"/>
                </a:lnTo>
                <a:lnTo>
                  <a:pt x="2387" y="10"/>
                </a:lnTo>
                <a:lnTo>
                  <a:pt x="2387" y="24"/>
                </a:lnTo>
                <a:lnTo>
                  <a:pt x="2162" y="24"/>
                </a:lnTo>
                <a:lnTo>
                  <a:pt x="2162" y="31"/>
                </a:lnTo>
                <a:lnTo>
                  <a:pt x="1662" y="31"/>
                </a:lnTo>
                <a:lnTo>
                  <a:pt x="1662" y="34"/>
                </a:lnTo>
                <a:lnTo>
                  <a:pt x="1609" y="34"/>
                </a:lnTo>
                <a:lnTo>
                  <a:pt x="1609" y="37"/>
                </a:lnTo>
                <a:lnTo>
                  <a:pt x="1539" y="37"/>
                </a:lnTo>
                <a:lnTo>
                  <a:pt x="1539" y="42"/>
                </a:lnTo>
                <a:lnTo>
                  <a:pt x="1532" y="42"/>
                </a:lnTo>
                <a:lnTo>
                  <a:pt x="1532" y="47"/>
                </a:lnTo>
                <a:lnTo>
                  <a:pt x="1437" y="47"/>
                </a:lnTo>
                <a:lnTo>
                  <a:pt x="1437" y="51"/>
                </a:lnTo>
                <a:lnTo>
                  <a:pt x="1308" y="51"/>
                </a:lnTo>
                <a:lnTo>
                  <a:pt x="1308" y="59"/>
                </a:lnTo>
                <a:lnTo>
                  <a:pt x="1296" y="59"/>
                </a:lnTo>
                <a:lnTo>
                  <a:pt x="1296" y="63"/>
                </a:lnTo>
                <a:lnTo>
                  <a:pt x="1286" y="63"/>
                </a:lnTo>
                <a:lnTo>
                  <a:pt x="1286" y="67"/>
                </a:lnTo>
                <a:lnTo>
                  <a:pt x="1274" y="67"/>
                </a:lnTo>
                <a:lnTo>
                  <a:pt x="1274" y="72"/>
                </a:lnTo>
                <a:lnTo>
                  <a:pt x="1254" y="72"/>
                </a:lnTo>
                <a:lnTo>
                  <a:pt x="1254" y="75"/>
                </a:lnTo>
                <a:lnTo>
                  <a:pt x="1191" y="75"/>
                </a:lnTo>
                <a:lnTo>
                  <a:pt x="1191" y="80"/>
                </a:lnTo>
                <a:lnTo>
                  <a:pt x="1156" y="80"/>
                </a:lnTo>
                <a:lnTo>
                  <a:pt x="1156" y="83"/>
                </a:lnTo>
                <a:lnTo>
                  <a:pt x="1133" y="83"/>
                </a:lnTo>
                <a:lnTo>
                  <a:pt x="1133" y="88"/>
                </a:lnTo>
                <a:lnTo>
                  <a:pt x="1058" y="88"/>
                </a:lnTo>
                <a:lnTo>
                  <a:pt x="1058" y="93"/>
                </a:lnTo>
                <a:lnTo>
                  <a:pt x="1051" y="93"/>
                </a:lnTo>
                <a:lnTo>
                  <a:pt x="1051" y="96"/>
                </a:lnTo>
                <a:lnTo>
                  <a:pt x="1033" y="96"/>
                </a:lnTo>
                <a:lnTo>
                  <a:pt x="1033" y="101"/>
                </a:lnTo>
                <a:lnTo>
                  <a:pt x="933" y="101"/>
                </a:lnTo>
                <a:lnTo>
                  <a:pt x="933" y="105"/>
                </a:lnTo>
                <a:lnTo>
                  <a:pt x="917" y="105"/>
                </a:lnTo>
                <a:lnTo>
                  <a:pt x="917" y="110"/>
                </a:lnTo>
                <a:lnTo>
                  <a:pt x="905" y="110"/>
                </a:lnTo>
                <a:lnTo>
                  <a:pt x="905" y="113"/>
                </a:lnTo>
                <a:lnTo>
                  <a:pt x="835" y="113"/>
                </a:lnTo>
                <a:lnTo>
                  <a:pt x="835" y="118"/>
                </a:lnTo>
                <a:lnTo>
                  <a:pt x="822" y="118"/>
                </a:lnTo>
                <a:lnTo>
                  <a:pt x="822" y="121"/>
                </a:lnTo>
                <a:lnTo>
                  <a:pt x="804" y="121"/>
                </a:lnTo>
                <a:lnTo>
                  <a:pt x="804" y="125"/>
                </a:lnTo>
                <a:lnTo>
                  <a:pt x="787" y="125"/>
                </a:lnTo>
                <a:lnTo>
                  <a:pt x="787" y="139"/>
                </a:lnTo>
                <a:lnTo>
                  <a:pt x="764" y="139"/>
                </a:lnTo>
                <a:lnTo>
                  <a:pt x="764" y="144"/>
                </a:lnTo>
                <a:lnTo>
                  <a:pt x="757" y="144"/>
                </a:lnTo>
                <a:lnTo>
                  <a:pt x="757" y="147"/>
                </a:lnTo>
                <a:lnTo>
                  <a:pt x="710" y="147"/>
                </a:lnTo>
                <a:lnTo>
                  <a:pt x="710" y="156"/>
                </a:lnTo>
                <a:lnTo>
                  <a:pt x="692" y="156"/>
                </a:lnTo>
                <a:lnTo>
                  <a:pt x="692" y="164"/>
                </a:lnTo>
                <a:lnTo>
                  <a:pt x="676" y="164"/>
                </a:lnTo>
                <a:lnTo>
                  <a:pt x="676" y="168"/>
                </a:lnTo>
                <a:lnTo>
                  <a:pt x="669" y="168"/>
                </a:lnTo>
                <a:lnTo>
                  <a:pt x="669" y="172"/>
                </a:lnTo>
                <a:lnTo>
                  <a:pt x="662" y="172"/>
                </a:lnTo>
                <a:lnTo>
                  <a:pt x="662" y="181"/>
                </a:lnTo>
                <a:lnTo>
                  <a:pt x="651" y="181"/>
                </a:lnTo>
                <a:lnTo>
                  <a:pt x="651" y="185"/>
                </a:lnTo>
                <a:lnTo>
                  <a:pt x="627" y="185"/>
                </a:lnTo>
                <a:lnTo>
                  <a:pt x="627" y="189"/>
                </a:lnTo>
                <a:lnTo>
                  <a:pt x="616" y="189"/>
                </a:lnTo>
                <a:lnTo>
                  <a:pt x="616" y="194"/>
                </a:lnTo>
                <a:lnTo>
                  <a:pt x="611" y="194"/>
                </a:lnTo>
                <a:lnTo>
                  <a:pt x="611" y="202"/>
                </a:lnTo>
                <a:lnTo>
                  <a:pt x="586" y="202"/>
                </a:lnTo>
                <a:lnTo>
                  <a:pt x="586" y="210"/>
                </a:lnTo>
                <a:lnTo>
                  <a:pt x="562" y="210"/>
                </a:lnTo>
                <a:lnTo>
                  <a:pt x="562" y="215"/>
                </a:lnTo>
                <a:lnTo>
                  <a:pt x="556" y="215"/>
                </a:lnTo>
                <a:lnTo>
                  <a:pt x="556" y="223"/>
                </a:lnTo>
                <a:lnTo>
                  <a:pt x="551" y="223"/>
                </a:lnTo>
                <a:lnTo>
                  <a:pt x="551" y="231"/>
                </a:lnTo>
                <a:lnTo>
                  <a:pt x="538" y="231"/>
                </a:lnTo>
                <a:lnTo>
                  <a:pt x="538" y="235"/>
                </a:lnTo>
                <a:lnTo>
                  <a:pt x="533" y="235"/>
                </a:lnTo>
                <a:lnTo>
                  <a:pt x="533" y="240"/>
                </a:lnTo>
                <a:lnTo>
                  <a:pt x="521" y="240"/>
                </a:lnTo>
                <a:lnTo>
                  <a:pt x="521" y="248"/>
                </a:lnTo>
                <a:lnTo>
                  <a:pt x="503" y="248"/>
                </a:lnTo>
                <a:lnTo>
                  <a:pt x="503" y="253"/>
                </a:lnTo>
                <a:lnTo>
                  <a:pt x="496" y="253"/>
                </a:lnTo>
                <a:lnTo>
                  <a:pt x="496" y="257"/>
                </a:lnTo>
                <a:lnTo>
                  <a:pt x="449" y="257"/>
                </a:lnTo>
                <a:lnTo>
                  <a:pt x="449" y="265"/>
                </a:lnTo>
                <a:lnTo>
                  <a:pt x="439" y="265"/>
                </a:lnTo>
                <a:lnTo>
                  <a:pt x="439" y="273"/>
                </a:lnTo>
                <a:lnTo>
                  <a:pt x="419" y="273"/>
                </a:lnTo>
                <a:lnTo>
                  <a:pt x="419" y="278"/>
                </a:lnTo>
                <a:lnTo>
                  <a:pt x="414" y="278"/>
                </a:lnTo>
                <a:lnTo>
                  <a:pt x="414" y="291"/>
                </a:lnTo>
                <a:lnTo>
                  <a:pt x="409" y="291"/>
                </a:lnTo>
                <a:lnTo>
                  <a:pt x="409" y="299"/>
                </a:lnTo>
                <a:lnTo>
                  <a:pt x="403" y="299"/>
                </a:lnTo>
                <a:lnTo>
                  <a:pt x="403" y="303"/>
                </a:lnTo>
                <a:lnTo>
                  <a:pt x="378" y="303"/>
                </a:lnTo>
                <a:lnTo>
                  <a:pt x="378" y="308"/>
                </a:lnTo>
                <a:lnTo>
                  <a:pt x="373" y="308"/>
                </a:lnTo>
                <a:lnTo>
                  <a:pt x="373" y="311"/>
                </a:lnTo>
                <a:lnTo>
                  <a:pt x="368" y="311"/>
                </a:lnTo>
                <a:lnTo>
                  <a:pt x="368" y="316"/>
                </a:lnTo>
                <a:lnTo>
                  <a:pt x="361" y="316"/>
                </a:lnTo>
                <a:lnTo>
                  <a:pt x="361" y="321"/>
                </a:lnTo>
                <a:lnTo>
                  <a:pt x="321" y="321"/>
                </a:lnTo>
                <a:lnTo>
                  <a:pt x="321" y="323"/>
                </a:lnTo>
                <a:lnTo>
                  <a:pt x="315" y="323"/>
                </a:lnTo>
                <a:lnTo>
                  <a:pt x="315" y="328"/>
                </a:lnTo>
                <a:lnTo>
                  <a:pt x="308" y="328"/>
                </a:lnTo>
                <a:lnTo>
                  <a:pt x="308" y="333"/>
                </a:lnTo>
                <a:lnTo>
                  <a:pt x="303" y="333"/>
                </a:lnTo>
                <a:lnTo>
                  <a:pt x="303" y="341"/>
                </a:lnTo>
                <a:lnTo>
                  <a:pt x="296" y="341"/>
                </a:lnTo>
                <a:lnTo>
                  <a:pt x="296" y="346"/>
                </a:lnTo>
                <a:lnTo>
                  <a:pt x="285" y="346"/>
                </a:lnTo>
                <a:lnTo>
                  <a:pt x="285" y="349"/>
                </a:lnTo>
                <a:lnTo>
                  <a:pt x="278" y="349"/>
                </a:lnTo>
                <a:lnTo>
                  <a:pt x="278" y="354"/>
                </a:lnTo>
                <a:lnTo>
                  <a:pt x="266" y="354"/>
                </a:lnTo>
                <a:lnTo>
                  <a:pt x="266" y="359"/>
                </a:lnTo>
                <a:lnTo>
                  <a:pt x="261" y="359"/>
                </a:lnTo>
                <a:lnTo>
                  <a:pt x="261" y="371"/>
                </a:lnTo>
                <a:lnTo>
                  <a:pt x="255" y="371"/>
                </a:lnTo>
                <a:lnTo>
                  <a:pt x="255" y="375"/>
                </a:lnTo>
                <a:lnTo>
                  <a:pt x="250" y="375"/>
                </a:lnTo>
                <a:lnTo>
                  <a:pt x="250" y="379"/>
                </a:lnTo>
                <a:lnTo>
                  <a:pt x="243" y="379"/>
                </a:lnTo>
                <a:lnTo>
                  <a:pt x="243" y="384"/>
                </a:lnTo>
                <a:lnTo>
                  <a:pt x="232" y="384"/>
                </a:lnTo>
                <a:lnTo>
                  <a:pt x="232" y="388"/>
                </a:lnTo>
                <a:lnTo>
                  <a:pt x="225" y="388"/>
                </a:lnTo>
                <a:lnTo>
                  <a:pt x="225" y="392"/>
                </a:lnTo>
                <a:lnTo>
                  <a:pt x="213" y="392"/>
                </a:lnTo>
                <a:lnTo>
                  <a:pt x="213" y="400"/>
                </a:lnTo>
                <a:lnTo>
                  <a:pt x="202" y="400"/>
                </a:lnTo>
                <a:lnTo>
                  <a:pt x="202" y="405"/>
                </a:lnTo>
                <a:lnTo>
                  <a:pt x="190" y="405"/>
                </a:lnTo>
                <a:lnTo>
                  <a:pt x="190" y="413"/>
                </a:lnTo>
                <a:lnTo>
                  <a:pt x="178" y="413"/>
                </a:lnTo>
                <a:lnTo>
                  <a:pt x="178" y="426"/>
                </a:lnTo>
                <a:lnTo>
                  <a:pt x="173" y="426"/>
                </a:lnTo>
                <a:lnTo>
                  <a:pt x="173" y="433"/>
                </a:lnTo>
                <a:lnTo>
                  <a:pt x="167" y="433"/>
                </a:lnTo>
                <a:lnTo>
                  <a:pt x="167" y="438"/>
                </a:lnTo>
                <a:lnTo>
                  <a:pt x="160" y="438"/>
                </a:lnTo>
                <a:lnTo>
                  <a:pt x="160" y="451"/>
                </a:lnTo>
                <a:lnTo>
                  <a:pt x="148" y="451"/>
                </a:lnTo>
                <a:lnTo>
                  <a:pt x="148" y="464"/>
                </a:lnTo>
                <a:lnTo>
                  <a:pt x="143" y="464"/>
                </a:lnTo>
                <a:lnTo>
                  <a:pt x="143" y="468"/>
                </a:lnTo>
                <a:lnTo>
                  <a:pt x="137" y="468"/>
                </a:lnTo>
                <a:lnTo>
                  <a:pt x="137" y="489"/>
                </a:lnTo>
                <a:lnTo>
                  <a:pt x="132" y="489"/>
                </a:lnTo>
                <a:lnTo>
                  <a:pt x="132" y="512"/>
                </a:lnTo>
                <a:lnTo>
                  <a:pt x="127" y="512"/>
                </a:lnTo>
                <a:lnTo>
                  <a:pt x="127" y="519"/>
                </a:lnTo>
                <a:lnTo>
                  <a:pt x="118" y="519"/>
                </a:lnTo>
                <a:lnTo>
                  <a:pt x="118" y="532"/>
                </a:lnTo>
                <a:lnTo>
                  <a:pt x="112" y="532"/>
                </a:lnTo>
                <a:lnTo>
                  <a:pt x="112" y="540"/>
                </a:lnTo>
                <a:lnTo>
                  <a:pt x="107" y="540"/>
                </a:lnTo>
                <a:lnTo>
                  <a:pt x="107" y="565"/>
                </a:lnTo>
                <a:lnTo>
                  <a:pt x="102" y="565"/>
                </a:lnTo>
                <a:lnTo>
                  <a:pt x="102" y="598"/>
                </a:lnTo>
                <a:lnTo>
                  <a:pt x="95" y="598"/>
                </a:lnTo>
                <a:lnTo>
                  <a:pt x="95" y="615"/>
                </a:lnTo>
                <a:lnTo>
                  <a:pt x="90" y="615"/>
                </a:lnTo>
                <a:lnTo>
                  <a:pt x="90" y="632"/>
                </a:lnTo>
                <a:lnTo>
                  <a:pt x="83" y="632"/>
                </a:lnTo>
                <a:lnTo>
                  <a:pt x="83" y="636"/>
                </a:lnTo>
                <a:lnTo>
                  <a:pt x="78" y="636"/>
                </a:lnTo>
                <a:lnTo>
                  <a:pt x="78" y="646"/>
                </a:lnTo>
                <a:lnTo>
                  <a:pt x="72" y="646"/>
                </a:lnTo>
                <a:lnTo>
                  <a:pt x="72" y="649"/>
                </a:lnTo>
                <a:lnTo>
                  <a:pt x="65" y="649"/>
                </a:lnTo>
                <a:lnTo>
                  <a:pt x="65" y="671"/>
                </a:lnTo>
                <a:lnTo>
                  <a:pt x="60" y="671"/>
                </a:lnTo>
                <a:lnTo>
                  <a:pt x="60" y="712"/>
                </a:lnTo>
                <a:lnTo>
                  <a:pt x="54" y="712"/>
                </a:lnTo>
                <a:lnTo>
                  <a:pt x="54" y="729"/>
                </a:lnTo>
                <a:lnTo>
                  <a:pt x="49" y="729"/>
                </a:lnTo>
                <a:lnTo>
                  <a:pt x="49" y="750"/>
                </a:lnTo>
                <a:lnTo>
                  <a:pt x="42" y="750"/>
                </a:lnTo>
                <a:lnTo>
                  <a:pt x="42" y="792"/>
                </a:lnTo>
                <a:lnTo>
                  <a:pt x="35" y="792"/>
                </a:lnTo>
                <a:lnTo>
                  <a:pt x="35" y="810"/>
                </a:lnTo>
                <a:lnTo>
                  <a:pt x="30" y="810"/>
                </a:lnTo>
                <a:lnTo>
                  <a:pt x="30" y="847"/>
                </a:lnTo>
                <a:lnTo>
                  <a:pt x="25" y="847"/>
                </a:lnTo>
                <a:lnTo>
                  <a:pt x="25" y="889"/>
                </a:lnTo>
                <a:lnTo>
                  <a:pt x="19" y="889"/>
                </a:lnTo>
                <a:lnTo>
                  <a:pt x="19" y="915"/>
                </a:lnTo>
                <a:lnTo>
                  <a:pt x="12" y="915"/>
                </a:lnTo>
                <a:lnTo>
                  <a:pt x="12" y="976"/>
                </a:lnTo>
                <a:lnTo>
                  <a:pt x="7" y="976"/>
                </a:lnTo>
                <a:lnTo>
                  <a:pt x="7" y="1004"/>
                </a:lnTo>
                <a:lnTo>
                  <a:pt x="0" y="1004"/>
                </a:lnTo>
                <a:lnTo>
                  <a:pt x="0" y="1029"/>
                </a:lnTo>
              </a:path>
            </a:pathLst>
          </a:custGeom>
          <a:noFill/>
          <a:ln w="25400">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7600" name="Freeform 6957"/>
          <p:cNvSpPr>
            <a:spLocks/>
          </p:cNvSpPr>
          <p:nvPr/>
        </p:nvSpPr>
        <p:spPr bwMode="auto">
          <a:xfrm>
            <a:off x="1095375" y="3032125"/>
            <a:ext cx="3241675" cy="1301750"/>
          </a:xfrm>
          <a:custGeom>
            <a:avLst/>
            <a:gdLst>
              <a:gd name="T0" fmla="*/ 2147483647 w 4070"/>
              <a:gd name="T1" fmla="*/ 2147483647 h 820"/>
              <a:gd name="T2" fmla="*/ 2147483647 w 4070"/>
              <a:gd name="T3" fmla="*/ 2147483647 h 820"/>
              <a:gd name="T4" fmla="*/ 2147483647 w 4070"/>
              <a:gd name="T5" fmla="*/ 2147483647 h 820"/>
              <a:gd name="T6" fmla="*/ 2147483647 w 4070"/>
              <a:gd name="T7" fmla="*/ 2147483647 h 820"/>
              <a:gd name="T8" fmla="*/ 2147483647 w 4070"/>
              <a:gd name="T9" fmla="*/ 2147483647 h 820"/>
              <a:gd name="T10" fmla="*/ 2147483647 w 4070"/>
              <a:gd name="T11" fmla="*/ 2147483647 h 820"/>
              <a:gd name="T12" fmla="*/ 2147483647 w 4070"/>
              <a:gd name="T13" fmla="*/ 2147483647 h 820"/>
              <a:gd name="T14" fmla="*/ 2147483647 w 4070"/>
              <a:gd name="T15" fmla="*/ 2147483647 h 820"/>
              <a:gd name="T16" fmla="*/ 2147483647 w 4070"/>
              <a:gd name="T17" fmla="*/ 2147483647 h 820"/>
              <a:gd name="T18" fmla="*/ 2147483647 w 4070"/>
              <a:gd name="T19" fmla="*/ 2147483647 h 820"/>
              <a:gd name="T20" fmla="*/ 2147483647 w 4070"/>
              <a:gd name="T21" fmla="*/ 2147483647 h 820"/>
              <a:gd name="T22" fmla="*/ 2147483647 w 4070"/>
              <a:gd name="T23" fmla="*/ 2147483647 h 820"/>
              <a:gd name="T24" fmla="*/ 2147483647 w 4070"/>
              <a:gd name="T25" fmla="*/ 2147483647 h 820"/>
              <a:gd name="T26" fmla="*/ 2147483647 w 4070"/>
              <a:gd name="T27" fmla="*/ 2147483647 h 820"/>
              <a:gd name="T28" fmla="*/ 2147483647 w 4070"/>
              <a:gd name="T29" fmla="*/ 2147483647 h 820"/>
              <a:gd name="T30" fmla="*/ 2147483647 w 4070"/>
              <a:gd name="T31" fmla="*/ 2147483647 h 820"/>
              <a:gd name="T32" fmla="*/ 2147483647 w 4070"/>
              <a:gd name="T33" fmla="*/ 2147483647 h 820"/>
              <a:gd name="T34" fmla="*/ 2147483647 w 4070"/>
              <a:gd name="T35" fmla="*/ 2147483647 h 820"/>
              <a:gd name="T36" fmla="*/ 2147483647 w 4070"/>
              <a:gd name="T37" fmla="*/ 2147483647 h 820"/>
              <a:gd name="T38" fmla="*/ 2147483647 w 4070"/>
              <a:gd name="T39" fmla="*/ 2147483647 h 820"/>
              <a:gd name="T40" fmla="*/ 2147483647 w 4070"/>
              <a:gd name="T41" fmla="*/ 2147483647 h 820"/>
              <a:gd name="T42" fmla="*/ 2147483647 w 4070"/>
              <a:gd name="T43" fmla="*/ 2147483647 h 820"/>
              <a:gd name="T44" fmla="*/ 2147483647 w 4070"/>
              <a:gd name="T45" fmla="*/ 2147483647 h 820"/>
              <a:gd name="T46" fmla="*/ 2147483647 w 4070"/>
              <a:gd name="T47" fmla="*/ 2147483647 h 820"/>
              <a:gd name="T48" fmla="*/ 2147483647 w 4070"/>
              <a:gd name="T49" fmla="*/ 2147483647 h 820"/>
              <a:gd name="T50" fmla="*/ 2147483647 w 4070"/>
              <a:gd name="T51" fmla="*/ 2147483647 h 820"/>
              <a:gd name="T52" fmla="*/ 2147483647 w 4070"/>
              <a:gd name="T53" fmla="*/ 2147483647 h 820"/>
              <a:gd name="T54" fmla="*/ 2147483647 w 4070"/>
              <a:gd name="T55" fmla="*/ 2147483647 h 820"/>
              <a:gd name="T56" fmla="*/ 2147483647 w 4070"/>
              <a:gd name="T57" fmla="*/ 2147483647 h 820"/>
              <a:gd name="T58" fmla="*/ 2147483647 w 4070"/>
              <a:gd name="T59" fmla="*/ 2147483647 h 820"/>
              <a:gd name="T60" fmla="*/ 2147483647 w 4070"/>
              <a:gd name="T61" fmla="*/ 2147483647 h 820"/>
              <a:gd name="T62" fmla="*/ 2147483647 w 4070"/>
              <a:gd name="T63" fmla="*/ 2147483647 h 820"/>
              <a:gd name="T64" fmla="*/ 2147483647 w 4070"/>
              <a:gd name="T65" fmla="*/ 2147483647 h 820"/>
              <a:gd name="T66" fmla="*/ 2147483647 w 4070"/>
              <a:gd name="T67" fmla="*/ 2147483647 h 820"/>
              <a:gd name="T68" fmla="*/ 2147483647 w 4070"/>
              <a:gd name="T69" fmla="*/ 2147483647 h 820"/>
              <a:gd name="T70" fmla="*/ 2147483647 w 4070"/>
              <a:gd name="T71" fmla="*/ 2147483647 h 820"/>
              <a:gd name="T72" fmla="*/ 2147483647 w 4070"/>
              <a:gd name="T73" fmla="*/ 2147483647 h 820"/>
              <a:gd name="T74" fmla="*/ 2147483647 w 4070"/>
              <a:gd name="T75" fmla="*/ 2147483647 h 820"/>
              <a:gd name="T76" fmla="*/ 2147483647 w 4070"/>
              <a:gd name="T77" fmla="*/ 2147483647 h 820"/>
              <a:gd name="T78" fmla="*/ 2147483647 w 4070"/>
              <a:gd name="T79" fmla="*/ 2147483647 h 820"/>
              <a:gd name="T80" fmla="*/ 2147483647 w 4070"/>
              <a:gd name="T81" fmla="*/ 2147483647 h 820"/>
              <a:gd name="T82" fmla="*/ 2147483647 w 4070"/>
              <a:gd name="T83" fmla="*/ 2147483647 h 820"/>
              <a:gd name="T84" fmla="*/ 2147483647 w 4070"/>
              <a:gd name="T85" fmla="*/ 2147483647 h 820"/>
              <a:gd name="T86" fmla="*/ 2147483647 w 4070"/>
              <a:gd name="T87" fmla="*/ 2147483647 h 820"/>
              <a:gd name="T88" fmla="*/ 2147483647 w 4070"/>
              <a:gd name="T89" fmla="*/ 2147483647 h 820"/>
              <a:gd name="T90" fmla="*/ 2147483647 w 4070"/>
              <a:gd name="T91" fmla="*/ 2147483647 h 820"/>
              <a:gd name="T92" fmla="*/ 2147483647 w 4070"/>
              <a:gd name="T93" fmla="*/ 2147483647 h 820"/>
              <a:gd name="T94" fmla="*/ 2147483647 w 4070"/>
              <a:gd name="T95" fmla="*/ 2147483647 h 820"/>
              <a:gd name="T96" fmla="*/ 2147483647 w 4070"/>
              <a:gd name="T97" fmla="*/ 2147483647 h 820"/>
              <a:gd name="T98" fmla="*/ 2147483647 w 4070"/>
              <a:gd name="T99" fmla="*/ 2147483647 h 820"/>
              <a:gd name="T100" fmla="*/ 0 w 4070"/>
              <a:gd name="T101" fmla="*/ 2147483647 h 8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70"/>
              <a:gd name="T154" fmla="*/ 0 h 820"/>
              <a:gd name="T155" fmla="*/ 4070 w 4070"/>
              <a:gd name="T156" fmla="*/ 820 h 8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70" h="820">
                <a:moveTo>
                  <a:pt x="4070" y="0"/>
                </a:moveTo>
                <a:lnTo>
                  <a:pt x="2525" y="0"/>
                </a:lnTo>
                <a:lnTo>
                  <a:pt x="2525" y="7"/>
                </a:lnTo>
                <a:lnTo>
                  <a:pt x="2242" y="7"/>
                </a:lnTo>
                <a:lnTo>
                  <a:pt x="2242" y="10"/>
                </a:lnTo>
                <a:lnTo>
                  <a:pt x="2059" y="10"/>
                </a:lnTo>
                <a:lnTo>
                  <a:pt x="2059" y="14"/>
                </a:lnTo>
                <a:lnTo>
                  <a:pt x="1956" y="14"/>
                </a:lnTo>
                <a:lnTo>
                  <a:pt x="1956" y="22"/>
                </a:lnTo>
                <a:lnTo>
                  <a:pt x="1673" y="22"/>
                </a:lnTo>
                <a:lnTo>
                  <a:pt x="1673" y="27"/>
                </a:lnTo>
                <a:lnTo>
                  <a:pt x="1567" y="27"/>
                </a:lnTo>
                <a:lnTo>
                  <a:pt x="1567" y="31"/>
                </a:lnTo>
                <a:lnTo>
                  <a:pt x="1530" y="31"/>
                </a:lnTo>
                <a:lnTo>
                  <a:pt x="1530" y="36"/>
                </a:lnTo>
                <a:lnTo>
                  <a:pt x="1484" y="36"/>
                </a:lnTo>
                <a:lnTo>
                  <a:pt x="1484" y="39"/>
                </a:lnTo>
                <a:lnTo>
                  <a:pt x="1409" y="39"/>
                </a:lnTo>
                <a:lnTo>
                  <a:pt x="1409" y="44"/>
                </a:lnTo>
                <a:lnTo>
                  <a:pt x="1349" y="44"/>
                </a:lnTo>
                <a:lnTo>
                  <a:pt x="1349" y="48"/>
                </a:lnTo>
                <a:lnTo>
                  <a:pt x="1298" y="48"/>
                </a:lnTo>
                <a:lnTo>
                  <a:pt x="1298" y="52"/>
                </a:lnTo>
                <a:lnTo>
                  <a:pt x="1289" y="52"/>
                </a:lnTo>
                <a:lnTo>
                  <a:pt x="1289" y="56"/>
                </a:lnTo>
                <a:lnTo>
                  <a:pt x="1214" y="56"/>
                </a:lnTo>
                <a:lnTo>
                  <a:pt x="1214" y="61"/>
                </a:lnTo>
                <a:lnTo>
                  <a:pt x="1091" y="61"/>
                </a:lnTo>
                <a:lnTo>
                  <a:pt x="1091" y="64"/>
                </a:lnTo>
                <a:lnTo>
                  <a:pt x="1048" y="64"/>
                </a:lnTo>
                <a:lnTo>
                  <a:pt x="1048" y="73"/>
                </a:lnTo>
                <a:lnTo>
                  <a:pt x="998" y="73"/>
                </a:lnTo>
                <a:lnTo>
                  <a:pt x="998" y="89"/>
                </a:lnTo>
                <a:lnTo>
                  <a:pt x="873" y="89"/>
                </a:lnTo>
                <a:lnTo>
                  <a:pt x="873" y="95"/>
                </a:lnTo>
                <a:lnTo>
                  <a:pt x="839" y="95"/>
                </a:lnTo>
                <a:lnTo>
                  <a:pt x="839" y="100"/>
                </a:lnTo>
                <a:lnTo>
                  <a:pt x="764" y="100"/>
                </a:lnTo>
                <a:lnTo>
                  <a:pt x="764" y="103"/>
                </a:lnTo>
                <a:lnTo>
                  <a:pt x="750" y="103"/>
                </a:lnTo>
                <a:lnTo>
                  <a:pt x="750" y="107"/>
                </a:lnTo>
                <a:lnTo>
                  <a:pt x="715" y="107"/>
                </a:lnTo>
                <a:lnTo>
                  <a:pt x="715" y="111"/>
                </a:lnTo>
                <a:lnTo>
                  <a:pt x="686" y="111"/>
                </a:lnTo>
                <a:lnTo>
                  <a:pt x="686" y="122"/>
                </a:lnTo>
                <a:lnTo>
                  <a:pt x="664" y="122"/>
                </a:lnTo>
                <a:lnTo>
                  <a:pt x="664" y="130"/>
                </a:lnTo>
                <a:lnTo>
                  <a:pt x="629" y="130"/>
                </a:lnTo>
                <a:lnTo>
                  <a:pt x="629" y="137"/>
                </a:lnTo>
                <a:lnTo>
                  <a:pt x="581" y="137"/>
                </a:lnTo>
                <a:lnTo>
                  <a:pt x="581" y="141"/>
                </a:lnTo>
                <a:lnTo>
                  <a:pt x="551" y="141"/>
                </a:lnTo>
                <a:lnTo>
                  <a:pt x="551" y="148"/>
                </a:lnTo>
                <a:lnTo>
                  <a:pt x="544" y="148"/>
                </a:lnTo>
                <a:lnTo>
                  <a:pt x="544" y="154"/>
                </a:lnTo>
                <a:lnTo>
                  <a:pt x="508" y="154"/>
                </a:lnTo>
                <a:lnTo>
                  <a:pt x="508" y="159"/>
                </a:lnTo>
                <a:lnTo>
                  <a:pt x="498" y="159"/>
                </a:lnTo>
                <a:lnTo>
                  <a:pt x="498" y="163"/>
                </a:lnTo>
                <a:lnTo>
                  <a:pt x="466" y="163"/>
                </a:lnTo>
                <a:lnTo>
                  <a:pt x="466" y="166"/>
                </a:lnTo>
                <a:lnTo>
                  <a:pt x="436" y="166"/>
                </a:lnTo>
                <a:lnTo>
                  <a:pt x="436" y="170"/>
                </a:lnTo>
                <a:lnTo>
                  <a:pt x="433" y="170"/>
                </a:lnTo>
                <a:lnTo>
                  <a:pt x="433" y="175"/>
                </a:lnTo>
                <a:lnTo>
                  <a:pt x="421" y="175"/>
                </a:lnTo>
                <a:lnTo>
                  <a:pt x="421" y="184"/>
                </a:lnTo>
                <a:lnTo>
                  <a:pt x="355" y="184"/>
                </a:lnTo>
                <a:lnTo>
                  <a:pt x="355" y="189"/>
                </a:lnTo>
                <a:lnTo>
                  <a:pt x="320" y="189"/>
                </a:lnTo>
                <a:lnTo>
                  <a:pt x="320" y="192"/>
                </a:lnTo>
                <a:lnTo>
                  <a:pt x="313" y="192"/>
                </a:lnTo>
                <a:lnTo>
                  <a:pt x="313" y="201"/>
                </a:lnTo>
                <a:lnTo>
                  <a:pt x="290" y="201"/>
                </a:lnTo>
                <a:lnTo>
                  <a:pt x="290" y="204"/>
                </a:lnTo>
                <a:lnTo>
                  <a:pt x="283" y="204"/>
                </a:lnTo>
                <a:lnTo>
                  <a:pt x="283" y="209"/>
                </a:lnTo>
                <a:lnTo>
                  <a:pt x="273" y="209"/>
                </a:lnTo>
                <a:lnTo>
                  <a:pt x="273" y="213"/>
                </a:lnTo>
                <a:lnTo>
                  <a:pt x="263" y="213"/>
                </a:lnTo>
                <a:lnTo>
                  <a:pt x="260" y="213"/>
                </a:lnTo>
                <a:lnTo>
                  <a:pt x="260" y="217"/>
                </a:lnTo>
                <a:lnTo>
                  <a:pt x="255" y="217"/>
                </a:lnTo>
                <a:lnTo>
                  <a:pt x="255" y="221"/>
                </a:lnTo>
                <a:lnTo>
                  <a:pt x="248" y="221"/>
                </a:lnTo>
                <a:lnTo>
                  <a:pt x="248" y="226"/>
                </a:lnTo>
                <a:lnTo>
                  <a:pt x="238" y="226"/>
                </a:lnTo>
                <a:lnTo>
                  <a:pt x="238" y="234"/>
                </a:lnTo>
                <a:lnTo>
                  <a:pt x="213" y="234"/>
                </a:lnTo>
                <a:lnTo>
                  <a:pt x="213" y="237"/>
                </a:lnTo>
                <a:lnTo>
                  <a:pt x="207" y="237"/>
                </a:lnTo>
                <a:lnTo>
                  <a:pt x="207" y="242"/>
                </a:lnTo>
                <a:lnTo>
                  <a:pt x="197" y="242"/>
                </a:lnTo>
                <a:lnTo>
                  <a:pt x="197" y="252"/>
                </a:lnTo>
                <a:lnTo>
                  <a:pt x="185" y="252"/>
                </a:lnTo>
                <a:lnTo>
                  <a:pt x="185" y="254"/>
                </a:lnTo>
                <a:lnTo>
                  <a:pt x="178" y="254"/>
                </a:lnTo>
                <a:lnTo>
                  <a:pt x="178" y="259"/>
                </a:lnTo>
                <a:lnTo>
                  <a:pt x="172" y="259"/>
                </a:lnTo>
                <a:lnTo>
                  <a:pt x="172" y="271"/>
                </a:lnTo>
                <a:lnTo>
                  <a:pt x="160" y="271"/>
                </a:lnTo>
                <a:lnTo>
                  <a:pt x="160" y="280"/>
                </a:lnTo>
                <a:lnTo>
                  <a:pt x="155" y="280"/>
                </a:lnTo>
                <a:lnTo>
                  <a:pt x="155" y="284"/>
                </a:lnTo>
                <a:lnTo>
                  <a:pt x="148" y="284"/>
                </a:lnTo>
                <a:lnTo>
                  <a:pt x="148" y="292"/>
                </a:lnTo>
                <a:lnTo>
                  <a:pt x="142" y="292"/>
                </a:lnTo>
                <a:lnTo>
                  <a:pt x="142" y="298"/>
                </a:lnTo>
                <a:lnTo>
                  <a:pt x="137" y="298"/>
                </a:lnTo>
                <a:lnTo>
                  <a:pt x="137" y="302"/>
                </a:lnTo>
                <a:lnTo>
                  <a:pt x="132" y="302"/>
                </a:lnTo>
                <a:lnTo>
                  <a:pt x="132" y="306"/>
                </a:lnTo>
                <a:lnTo>
                  <a:pt x="127" y="306"/>
                </a:lnTo>
                <a:lnTo>
                  <a:pt x="127" y="313"/>
                </a:lnTo>
                <a:lnTo>
                  <a:pt x="118" y="313"/>
                </a:lnTo>
                <a:lnTo>
                  <a:pt x="118" y="326"/>
                </a:lnTo>
                <a:lnTo>
                  <a:pt x="112" y="326"/>
                </a:lnTo>
                <a:lnTo>
                  <a:pt x="112" y="331"/>
                </a:lnTo>
                <a:lnTo>
                  <a:pt x="107" y="331"/>
                </a:lnTo>
                <a:lnTo>
                  <a:pt x="107" y="338"/>
                </a:lnTo>
                <a:lnTo>
                  <a:pt x="102" y="338"/>
                </a:lnTo>
                <a:lnTo>
                  <a:pt x="102" y="356"/>
                </a:lnTo>
                <a:lnTo>
                  <a:pt x="95" y="356"/>
                </a:lnTo>
                <a:lnTo>
                  <a:pt x="95" y="360"/>
                </a:lnTo>
                <a:lnTo>
                  <a:pt x="90" y="360"/>
                </a:lnTo>
                <a:lnTo>
                  <a:pt x="90" y="381"/>
                </a:lnTo>
                <a:lnTo>
                  <a:pt x="78" y="381"/>
                </a:lnTo>
                <a:lnTo>
                  <a:pt x="78" y="386"/>
                </a:lnTo>
                <a:lnTo>
                  <a:pt x="72" y="386"/>
                </a:lnTo>
                <a:lnTo>
                  <a:pt x="72" y="405"/>
                </a:lnTo>
                <a:lnTo>
                  <a:pt x="65" y="405"/>
                </a:lnTo>
                <a:lnTo>
                  <a:pt x="65" y="426"/>
                </a:lnTo>
                <a:lnTo>
                  <a:pt x="60" y="426"/>
                </a:lnTo>
                <a:lnTo>
                  <a:pt x="60" y="434"/>
                </a:lnTo>
                <a:lnTo>
                  <a:pt x="54" y="434"/>
                </a:lnTo>
                <a:lnTo>
                  <a:pt x="54" y="463"/>
                </a:lnTo>
                <a:lnTo>
                  <a:pt x="49" y="463"/>
                </a:lnTo>
                <a:lnTo>
                  <a:pt x="49" y="494"/>
                </a:lnTo>
                <a:lnTo>
                  <a:pt x="42" y="494"/>
                </a:lnTo>
                <a:lnTo>
                  <a:pt x="42" y="523"/>
                </a:lnTo>
                <a:lnTo>
                  <a:pt x="37" y="523"/>
                </a:lnTo>
                <a:lnTo>
                  <a:pt x="37" y="552"/>
                </a:lnTo>
                <a:lnTo>
                  <a:pt x="30" y="552"/>
                </a:lnTo>
                <a:lnTo>
                  <a:pt x="30" y="608"/>
                </a:lnTo>
                <a:lnTo>
                  <a:pt x="24" y="608"/>
                </a:lnTo>
                <a:lnTo>
                  <a:pt x="24" y="642"/>
                </a:lnTo>
                <a:lnTo>
                  <a:pt x="19" y="642"/>
                </a:lnTo>
                <a:lnTo>
                  <a:pt x="19" y="675"/>
                </a:lnTo>
                <a:lnTo>
                  <a:pt x="12" y="675"/>
                </a:lnTo>
                <a:lnTo>
                  <a:pt x="12" y="764"/>
                </a:lnTo>
                <a:lnTo>
                  <a:pt x="5" y="764"/>
                </a:lnTo>
                <a:lnTo>
                  <a:pt x="5" y="799"/>
                </a:lnTo>
                <a:lnTo>
                  <a:pt x="0" y="799"/>
                </a:lnTo>
                <a:lnTo>
                  <a:pt x="0" y="820"/>
                </a:lnTo>
              </a:path>
            </a:pathLst>
          </a:custGeom>
          <a:noFill/>
          <a:ln w="25400">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7601" name="Rectangle 133"/>
          <p:cNvSpPr>
            <a:spLocks noGrp="1" noChangeArrowheads="1"/>
          </p:cNvSpPr>
          <p:nvPr>
            <p:ph type="title"/>
          </p:nvPr>
        </p:nvSpPr>
        <p:spPr>
          <a:xfrm>
            <a:off x="0" y="214313"/>
            <a:ext cx="8467725" cy="1143000"/>
          </a:xfrm>
        </p:spPr>
        <p:txBody>
          <a:bodyPr/>
          <a:lstStyle/>
          <a:p>
            <a:pPr algn="l"/>
            <a:r>
              <a:rPr lang="en-US" sz="3200" smtClean="0"/>
              <a:t>MRC Myeloma IX— </a:t>
            </a:r>
            <a:br>
              <a:rPr lang="en-US" sz="3200" smtClean="0"/>
            </a:br>
            <a:r>
              <a:rPr lang="en-GB" altLang="ja-JP" sz="3200" smtClean="0">
                <a:ea typeface="MS PGothic" pitchFamily="34" charset="-128"/>
              </a:rPr>
              <a:t>ZOL ↓SREs vs. CLO Regardless of Bone Lesions at Baseline</a:t>
            </a:r>
            <a:endParaRPr lang="en-US" sz="3200" smtClean="0"/>
          </a:p>
        </p:txBody>
      </p:sp>
      <p:sp>
        <p:nvSpPr>
          <p:cNvPr id="67602" name="Text Box 6"/>
          <p:cNvSpPr txBox="1">
            <a:spLocks noChangeArrowheads="1"/>
          </p:cNvSpPr>
          <p:nvPr/>
        </p:nvSpPr>
        <p:spPr bwMode="auto">
          <a:xfrm>
            <a:off x="1190625" y="1743075"/>
            <a:ext cx="314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Bone lesions at baseline</a:t>
            </a:r>
          </a:p>
        </p:txBody>
      </p:sp>
      <p:sp>
        <p:nvSpPr>
          <p:cNvPr id="67603" name="Text Box 6"/>
          <p:cNvSpPr txBox="1">
            <a:spLocks noChangeArrowheads="1"/>
          </p:cNvSpPr>
          <p:nvPr/>
        </p:nvSpPr>
        <p:spPr bwMode="auto">
          <a:xfrm>
            <a:off x="5707063" y="1743075"/>
            <a:ext cx="2849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No lesions at baseline</a:t>
            </a:r>
          </a:p>
        </p:txBody>
      </p:sp>
      <p:sp>
        <p:nvSpPr>
          <p:cNvPr id="67604" name="Freeform 7002"/>
          <p:cNvSpPr>
            <a:spLocks/>
          </p:cNvSpPr>
          <p:nvPr/>
        </p:nvSpPr>
        <p:spPr bwMode="auto">
          <a:xfrm>
            <a:off x="5548313" y="3663950"/>
            <a:ext cx="3109912" cy="663575"/>
          </a:xfrm>
          <a:custGeom>
            <a:avLst/>
            <a:gdLst>
              <a:gd name="T0" fmla="*/ 2147483647 w 1959"/>
              <a:gd name="T1" fmla="*/ 2147483647 h 418"/>
              <a:gd name="T2" fmla="*/ 2147483647 w 1959"/>
              <a:gd name="T3" fmla="*/ 2147483647 h 418"/>
              <a:gd name="T4" fmla="*/ 2147483647 w 1959"/>
              <a:gd name="T5" fmla="*/ 2147483647 h 418"/>
              <a:gd name="T6" fmla="*/ 2147483647 w 1959"/>
              <a:gd name="T7" fmla="*/ 2147483647 h 418"/>
              <a:gd name="T8" fmla="*/ 2147483647 w 1959"/>
              <a:gd name="T9" fmla="*/ 2147483647 h 418"/>
              <a:gd name="T10" fmla="*/ 2147483647 w 1959"/>
              <a:gd name="T11" fmla="*/ 2147483647 h 418"/>
              <a:gd name="T12" fmla="*/ 2147483647 w 1959"/>
              <a:gd name="T13" fmla="*/ 2147483647 h 418"/>
              <a:gd name="T14" fmla="*/ 2147483647 w 1959"/>
              <a:gd name="T15" fmla="*/ 2147483647 h 418"/>
              <a:gd name="T16" fmla="*/ 2147483647 w 1959"/>
              <a:gd name="T17" fmla="*/ 2147483647 h 418"/>
              <a:gd name="T18" fmla="*/ 2147483647 w 1959"/>
              <a:gd name="T19" fmla="*/ 2147483647 h 418"/>
              <a:gd name="T20" fmla="*/ 2147483647 w 1959"/>
              <a:gd name="T21" fmla="*/ 2147483647 h 418"/>
              <a:gd name="T22" fmla="*/ 2147483647 w 1959"/>
              <a:gd name="T23" fmla="*/ 2147483647 h 418"/>
              <a:gd name="T24" fmla="*/ 2147483647 w 1959"/>
              <a:gd name="T25" fmla="*/ 2147483647 h 418"/>
              <a:gd name="T26" fmla="*/ 2147483647 w 1959"/>
              <a:gd name="T27" fmla="*/ 2147483647 h 418"/>
              <a:gd name="T28" fmla="*/ 2147483647 w 1959"/>
              <a:gd name="T29" fmla="*/ 2147483647 h 418"/>
              <a:gd name="T30" fmla="*/ 2147483647 w 1959"/>
              <a:gd name="T31" fmla="*/ 2147483647 h 418"/>
              <a:gd name="T32" fmla="*/ 2147483647 w 1959"/>
              <a:gd name="T33" fmla="*/ 2147483647 h 418"/>
              <a:gd name="T34" fmla="*/ 2147483647 w 1959"/>
              <a:gd name="T35" fmla="*/ 2147483647 h 418"/>
              <a:gd name="T36" fmla="*/ 2147483647 w 1959"/>
              <a:gd name="T37" fmla="*/ 2147483647 h 418"/>
              <a:gd name="T38" fmla="*/ 2147483647 w 1959"/>
              <a:gd name="T39" fmla="*/ 2147483647 h 418"/>
              <a:gd name="T40" fmla="*/ 2147483647 w 1959"/>
              <a:gd name="T41" fmla="*/ 2147483647 h 418"/>
              <a:gd name="T42" fmla="*/ 2147483647 w 1959"/>
              <a:gd name="T43" fmla="*/ 2147483647 h 418"/>
              <a:gd name="T44" fmla="*/ 2147483647 w 1959"/>
              <a:gd name="T45" fmla="*/ 2147483647 h 418"/>
              <a:gd name="T46" fmla="*/ 2147483647 w 1959"/>
              <a:gd name="T47" fmla="*/ 2147483647 h 418"/>
              <a:gd name="T48" fmla="*/ 2147483647 w 1959"/>
              <a:gd name="T49" fmla="*/ 2147483647 h 418"/>
              <a:gd name="T50" fmla="*/ 2147483647 w 1959"/>
              <a:gd name="T51" fmla="*/ 2147483647 h 418"/>
              <a:gd name="T52" fmla="*/ 2147483647 w 1959"/>
              <a:gd name="T53" fmla="*/ 2147483647 h 418"/>
              <a:gd name="T54" fmla="*/ 2147483647 w 1959"/>
              <a:gd name="T55" fmla="*/ 2147483647 h 418"/>
              <a:gd name="T56" fmla="*/ 2147483647 w 1959"/>
              <a:gd name="T57" fmla="*/ 2147483647 h 418"/>
              <a:gd name="T58" fmla="*/ 2147483647 w 1959"/>
              <a:gd name="T59" fmla="*/ 2147483647 h 418"/>
              <a:gd name="T60" fmla="*/ 2147483647 w 1959"/>
              <a:gd name="T61" fmla="*/ 2147483647 h 418"/>
              <a:gd name="T62" fmla="*/ 2147483647 w 1959"/>
              <a:gd name="T63" fmla="*/ 2147483647 h 418"/>
              <a:gd name="T64" fmla="*/ 2147483647 w 1959"/>
              <a:gd name="T65" fmla="*/ 2147483647 h 418"/>
              <a:gd name="T66" fmla="*/ 2147483647 w 1959"/>
              <a:gd name="T67" fmla="*/ 2147483647 h 418"/>
              <a:gd name="T68" fmla="*/ 2147483647 w 1959"/>
              <a:gd name="T69" fmla="*/ 2147483647 h 418"/>
              <a:gd name="T70" fmla="*/ 2147483647 w 1959"/>
              <a:gd name="T71" fmla="*/ 2147483647 h 418"/>
              <a:gd name="T72" fmla="*/ 2147483647 w 1959"/>
              <a:gd name="T73" fmla="*/ 2147483647 h 418"/>
              <a:gd name="T74" fmla="*/ 2147483647 w 1959"/>
              <a:gd name="T75" fmla="*/ 2147483647 h 418"/>
              <a:gd name="T76" fmla="*/ 2147483647 w 1959"/>
              <a:gd name="T77" fmla="*/ 2147483647 h 418"/>
              <a:gd name="T78" fmla="*/ 2147483647 w 1959"/>
              <a:gd name="T79" fmla="*/ 2147483647 h 418"/>
              <a:gd name="T80" fmla="*/ 2147483647 w 1959"/>
              <a:gd name="T81" fmla="*/ 2147483647 h 418"/>
              <a:gd name="T82" fmla="*/ 2147483647 w 1959"/>
              <a:gd name="T83" fmla="*/ 2147483647 h 418"/>
              <a:gd name="T84" fmla="*/ 2147483647 w 1959"/>
              <a:gd name="T85" fmla="*/ 2147483647 h 418"/>
              <a:gd name="T86" fmla="*/ 2147483647 w 1959"/>
              <a:gd name="T87" fmla="*/ 2147483647 h 418"/>
              <a:gd name="T88" fmla="*/ 2147483647 w 1959"/>
              <a:gd name="T89" fmla="*/ 2147483647 h 418"/>
              <a:gd name="T90" fmla="*/ 2147483647 w 1959"/>
              <a:gd name="T91" fmla="*/ 2147483647 h 418"/>
              <a:gd name="T92" fmla="*/ 2147483647 w 1959"/>
              <a:gd name="T93" fmla="*/ 2147483647 h 418"/>
              <a:gd name="T94" fmla="*/ 2147483647 w 1959"/>
              <a:gd name="T95" fmla="*/ 2147483647 h 418"/>
              <a:gd name="T96" fmla="*/ 2147483647 w 1959"/>
              <a:gd name="T97" fmla="*/ 2147483647 h 418"/>
              <a:gd name="T98" fmla="*/ 2147483647 w 1959"/>
              <a:gd name="T99" fmla="*/ 2147483647 h 418"/>
              <a:gd name="T100" fmla="*/ 2147483647 w 1959"/>
              <a:gd name="T101" fmla="*/ 2147483647 h 418"/>
              <a:gd name="T102" fmla="*/ 2147483647 w 1959"/>
              <a:gd name="T103" fmla="*/ 2147483647 h 418"/>
              <a:gd name="T104" fmla="*/ 2147483647 w 1959"/>
              <a:gd name="T105" fmla="*/ 2147483647 h 418"/>
              <a:gd name="T106" fmla="*/ 2147483647 w 1959"/>
              <a:gd name="T107" fmla="*/ 2147483647 h 418"/>
              <a:gd name="T108" fmla="*/ 2147483647 w 1959"/>
              <a:gd name="T109" fmla="*/ 2147483647 h 418"/>
              <a:gd name="T110" fmla="*/ 2147483647 w 1959"/>
              <a:gd name="T111" fmla="*/ 2147483647 h 418"/>
              <a:gd name="T112" fmla="*/ 2147483647 w 1959"/>
              <a:gd name="T113" fmla="*/ 2147483647 h 418"/>
              <a:gd name="T114" fmla="*/ 2147483647 w 1959"/>
              <a:gd name="T115" fmla="*/ 0 h 418"/>
              <a:gd name="T116" fmla="*/ 2147483647 w 1959"/>
              <a:gd name="T117" fmla="*/ 0 h 418"/>
              <a:gd name="T118" fmla="*/ 2147483647 w 1959"/>
              <a:gd name="T119" fmla="*/ 0 h 418"/>
              <a:gd name="T120" fmla="*/ 2147483647 w 1959"/>
              <a:gd name="T121" fmla="*/ 0 h 4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59"/>
              <a:gd name="T184" fmla="*/ 0 h 418"/>
              <a:gd name="T185" fmla="*/ 1959 w 1959"/>
              <a:gd name="T186" fmla="*/ 418 h 4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59" h="418">
                <a:moveTo>
                  <a:pt x="0" y="418"/>
                </a:moveTo>
                <a:lnTo>
                  <a:pt x="0" y="418"/>
                </a:lnTo>
                <a:lnTo>
                  <a:pt x="0" y="410"/>
                </a:lnTo>
                <a:lnTo>
                  <a:pt x="9" y="410"/>
                </a:lnTo>
                <a:lnTo>
                  <a:pt x="9" y="402"/>
                </a:lnTo>
                <a:lnTo>
                  <a:pt x="9" y="394"/>
                </a:lnTo>
                <a:lnTo>
                  <a:pt x="12" y="394"/>
                </a:lnTo>
                <a:lnTo>
                  <a:pt x="12" y="386"/>
                </a:lnTo>
                <a:lnTo>
                  <a:pt x="15" y="386"/>
                </a:lnTo>
                <a:lnTo>
                  <a:pt x="18" y="386"/>
                </a:lnTo>
                <a:lnTo>
                  <a:pt x="18" y="378"/>
                </a:lnTo>
                <a:lnTo>
                  <a:pt x="21" y="378"/>
                </a:lnTo>
                <a:lnTo>
                  <a:pt x="21" y="362"/>
                </a:lnTo>
                <a:lnTo>
                  <a:pt x="21" y="354"/>
                </a:lnTo>
                <a:lnTo>
                  <a:pt x="24" y="354"/>
                </a:lnTo>
                <a:lnTo>
                  <a:pt x="36" y="354"/>
                </a:lnTo>
                <a:lnTo>
                  <a:pt x="39" y="354"/>
                </a:lnTo>
                <a:lnTo>
                  <a:pt x="39" y="346"/>
                </a:lnTo>
                <a:lnTo>
                  <a:pt x="41" y="346"/>
                </a:lnTo>
                <a:lnTo>
                  <a:pt x="44" y="346"/>
                </a:lnTo>
                <a:lnTo>
                  <a:pt x="44" y="334"/>
                </a:lnTo>
                <a:lnTo>
                  <a:pt x="47" y="334"/>
                </a:lnTo>
                <a:lnTo>
                  <a:pt x="47" y="326"/>
                </a:lnTo>
                <a:lnTo>
                  <a:pt x="50" y="326"/>
                </a:lnTo>
                <a:lnTo>
                  <a:pt x="50" y="318"/>
                </a:lnTo>
                <a:lnTo>
                  <a:pt x="53" y="318"/>
                </a:lnTo>
                <a:lnTo>
                  <a:pt x="59" y="318"/>
                </a:lnTo>
                <a:lnTo>
                  <a:pt x="59" y="310"/>
                </a:lnTo>
                <a:lnTo>
                  <a:pt x="59" y="302"/>
                </a:lnTo>
                <a:lnTo>
                  <a:pt x="62" y="302"/>
                </a:lnTo>
                <a:lnTo>
                  <a:pt x="62" y="293"/>
                </a:lnTo>
                <a:lnTo>
                  <a:pt x="71" y="293"/>
                </a:lnTo>
                <a:lnTo>
                  <a:pt x="71" y="285"/>
                </a:lnTo>
                <a:lnTo>
                  <a:pt x="77" y="285"/>
                </a:lnTo>
                <a:lnTo>
                  <a:pt x="80" y="285"/>
                </a:lnTo>
                <a:lnTo>
                  <a:pt x="86" y="285"/>
                </a:lnTo>
                <a:lnTo>
                  <a:pt x="89" y="285"/>
                </a:lnTo>
                <a:lnTo>
                  <a:pt x="98" y="285"/>
                </a:lnTo>
                <a:lnTo>
                  <a:pt x="98" y="277"/>
                </a:lnTo>
                <a:lnTo>
                  <a:pt x="103" y="277"/>
                </a:lnTo>
                <a:lnTo>
                  <a:pt x="106" y="277"/>
                </a:lnTo>
                <a:lnTo>
                  <a:pt x="106" y="261"/>
                </a:lnTo>
                <a:lnTo>
                  <a:pt x="109" y="261"/>
                </a:lnTo>
                <a:lnTo>
                  <a:pt x="112" y="261"/>
                </a:lnTo>
                <a:lnTo>
                  <a:pt x="115" y="261"/>
                </a:lnTo>
                <a:lnTo>
                  <a:pt x="115" y="253"/>
                </a:lnTo>
                <a:lnTo>
                  <a:pt x="121" y="253"/>
                </a:lnTo>
                <a:lnTo>
                  <a:pt x="124" y="253"/>
                </a:lnTo>
                <a:lnTo>
                  <a:pt x="130" y="253"/>
                </a:lnTo>
                <a:lnTo>
                  <a:pt x="136" y="253"/>
                </a:lnTo>
                <a:lnTo>
                  <a:pt x="136" y="245"/>
                </a:lnTo>
                <a:lnTo>
                  <a:pt x="142" y="245"/>
                </a:lnTo>
                <a:lnTo>
                  <a:pt x="145" y="245"/>
                </a:lnTo>
                <a:lnTo>
                  <a:pt x="145" y="237"/>
                </a:lnTo>
                <a:lnTo>
                  <a:pt x="148" y="237"/>
                </a:lnTo>
                <a:lnTo>
                  <a:pt x="148" y="225"/>
                </a:lnTo>
                <a:lnTo>
                  <a:pt x="151" y="225"/>
                </a:lnTo>
                <a:lnTo>
                  <a:pt x="154" y="225"/>
                </a:lnTo>
                <a:lnTo>
                  <a:pt x="154" y="217"/>
                </a:lnTo>
                <a:lnTo>
                  <a:pt x="157" y="217"/>
                </a:lnTo>
                <a:lnTo>
                  <a:pt x="168" y="217"/>
                </a:lnTo>
                <a:lnTo>
                  <a:pt x="171" y="217"/>
                </a:lnTo>
                <a:lnTo>
                  <a:pt x="177" y="217"/>
                </a:lnTo>
                <a:lnTo>
                  <a:pt x="180" y="217"/>
                </a:lnTo>
                <a:lnTo>
                  <a:pt x="180" y="209"/>
                </a:lnTo>
                <a:lnTo>
                  <a:pt x="183" y="209"/>
                </a:lnTo>
                <a:lnTo>
                  <a:pt x="189" y="209"/>
                </a:lnTo>
                <a:lnTo>
                  <a:pt x="195" y="209"/>
                </a:lnTo>
                <a:lnTo>
                  <a:pt x="198" y="209"/>
                </a:lnTo>
                <a:lnTo>
                  <a:pt x="207" y="209"/>
                </a:lnTo>
                <a:lnTo>
                  <a:pt x="215" y="209"/>
                </a:lnTo>
                <a:lnTo>
                  <a:pt x="215" y="201"/>
                </a:lnTo>
                <a:lnTo>
                  <a:pt x="218" y="201"/>
                </a:lnTo>
                <a:lnTo>
                  <a:pt x="221" y="201"/>
                </a:lnTo>
                <a:lnTo>
                  <a:pt x="230" y="201"/>
                </a:lnTo>
                <a:lnTo>
                  <a:pt x="236" y="201"/>
                </a:lnTo>
                <a:lnTo>
                  <a:pt x="236" y="193"/>
                </a:lnTo>
                <a:lnTo>
                  <a:pt x="245" y="193"/>
                </a:lnTo>
                <a:lnTo>
                  <a:pt x="248" y="193"/>
                </a:lnTo>
                <a:lnTo>
                  <a:pt x="251" y="193"/>
                </a:lnTo>
                <a:lnTo>
                  <a:pt x="254" y="193"/>
                </a:lnTo>
                <a:lnTo>
                  <a:pt x="257" y="193"/>
                </a:lnTo>
                <a:lnTo>
                  <a:pt x="260" y="193"/>
                </a:lnTo>
                <a:lnTo>
                  <a:pt x="263" y="193"/>
                </a:lnTo>
                <a:lnTo>
                  <a:pt x="263" y="185"/>
                </a:lnTo>
                <a:lnTo>
                  <a:pt x="266" y="185"/>
                </a:lnTo>
                <a:lnTo>
                  <a:pt x="269" y="185"/>
                </a:lnTo>
                <a:lnTo>
                  <a:pt x="272" y="185"/>
                </a:lnTo>
                <a:lnTo>
                  <a:pt x="274" y="185"/>
                </a:lnTo>
                <a:lnTo>
                  <a:pt x="280" y="185"/>
                </a:lnTo>
                <a:lnTo>
                  <a:pt x="283" y="185"/>
                </a:lnTo>
                <a:lnTo>
                  <a:pt x="289" y="185"/>
                </a:lnTo>
                <a:lnTo>
                  <a:pt x="292" y="185"/>
                </a:lnTo>
                <a:lnTo>
                  <a:pt x="298" y="185"/>
                </a:lnTo>
                <a:lnTo>
                  <a:pt x="298" y="177"/>
                </a:lnTo>
                <a:lnTo>
                  <a:pt x="304" y="177"/>
                </a:lnTo>
                <a:lnTo>
                  <a:pt x="307" y="177"/>
                </a:lnTo>
                <a:lnTo>
                  <a:pt x="313" y="177"/>
                </a:lnTo>
                <a:lnTo>
                  <a:pt x="313" y="169"/>
                </a:lnTo>
                <a:lnTo>
                  <a:pt x="322" y="169"/>
                </a:lnTo>
                <a:lnTo>
                  <a:pt x="325" y="169"/>
                </a:lnTo>
                <a:lnTo>
                  <a:pt x="328" y="169"/>
                </a:lnTo>
                <a:lnTo>
                  <a:pt x="333" y="169"/>
                </a:lnTo>
                <a:lnTo>
                  <a:pt x="339" y="169"/>
                </a:lnTo>
                <a:lnTo>
                  <a:pt x="339" y="161"/>
                </a:lnTo>
                <a:lnTo>
                  <a:pt x="339" y="153"/>
                </a:lnTo>
                <a:lnTo>
                  <a:pt x="342" y="153"/>
                </a:lnTo>
                <a:lnTo>
                  <a:pt x="342" y="145"/>
                </a:lnTo>
                <a:lnTo>
                  <a:pt x="342" y="125"/>
                </a:lnTo>
                <a:lnTo>
                  <a:pt x="345" y="125"/>
                </a:lnTo>
                <a:lnTo>
                  <a:pt x="348" y="125"/>
                </a:lnTo>
                <a:lnTo>
                  <a:pt x="351" y="125"/>
                </a:lnTo>
                <a:lnTo>
                  <a:pt x="366" y="125"/>
                </a:lnTo>
                <a:lnTo>
                  <a:pt x="369" y="125"/>
                </a:lnTo>
                <a:lnTo>
                  <a:pt x="375" y="125"/>
                </a:lnTo>
                <a:lnTo>
                  <a:pt x="375" y="109"/>
                </a:lnTo>
                <a:lnTo>
                  <a:pt x="384" y="109"/>
                </a:lnTo>
                <a:lnTo>
                  <a:pt x="387" y="109"/>
                </a:lnTo>
                <a:lnTo>
                  <a:pt x="390" y="109"/>
                </a:lnTo>
                <a:lnTo>
                  <a:pt x="404" y="109"/>
                </a:lnTo>
                <a:lnTo>
                  <a:pt x="404" y="101"/>
                </a:lnTo>
                <a:lnTo>
                  <a:pt x="407" y="101"/>
                </a:lnTo>
                <a:lnTo>
                  <a:pt x="413" y="101"/>
                </a:lnTo>
                <a:lnTo>
                  <a:pt x="413" y="93"/>
                </a:lnTo>
                <a:lnTo>
                  <a:pt x="422" y="93"/>
                </a:lnTo>
                <a:lnTo>
                  <a:pt x="425" y="93"/>
                </a:lnTo>
                <a:lnTo>
                  <a:pt x="428" y="93"/>
                </a:lnTo>
                <a:lnTo>
                  <a:pt x="428" y="85"/>
                </a:lnTo>
                <a:lnTo>
                  <a:pt x="428" y="77"/>
                </a:lnTo>
                <a:lnTo>
                  <a:pt x="440" y="77"/>
                </a:lnTo>
                <a:lnTo>
                  <a:pt x="446" y="77"/>
                </a:lnTo>
                <a:lnTo>
                  <a:pt x="454" y="77"/>
                </a:lnTo>
                <a:lnTo>
                  <a:pt x="466" y="77"/>
                </a:lnTo>
                <a:lnTo>
                  <a:pt x="469" y="77"/>
                </a:lnTo>
                <a:lnTo>
                  <a:pt x="481" y="77"/>
                </a:lnTo>
                <a:lnTo>
                  <a:pt x="496" y="77"/>
                </a:lnTo>
                <a:lnTo>
                  <a:pt x="502" y="77"/>
                </a:lnTo>
                <a:lnTo>
                  <a:pt x="502" y="69"/>
                </a:lnTo>
                <a:lnTo>
                  <a:pt x="505" y="69"/>
                </a:lnTo>
                <a:lnTo>
                  <a:pt x="510" y="69"/>
                </a:lnTo>
                <a:lnTo>
                  <a:pt x="510" y="61"/>
                </a:lnTo>
                <a:lnTo>
                  <a:pt x="513" y="61"/>
                </a:lnTo>
                <a:lnTo>
                  <a:pt x="534" y="61"/>
                </a:lnTo>
                <a:lnTo>
                  <a:pt x="537" y="61"/>
                </a:lnTo>
                <a:lnTo>
                  <a:pt x="552" y="61"/>
                </a:lnTo>
                <a:lnTo>
                  <a:pt x="558" y="61"/>
                </a:lnTo>
                <a:lnTo>
                  <a:pt x="564" y="61"/>
                </a:lnTo>
                <a:lnTo>
                  <a:pt x="569" y="61"/>
                </a:lnTo>
                <a:lnTo>
                  <a:pt x="575" y="61"/>
                </a:lnTo>
                <a:lnTo>
                  <a:pt x="578" y="61"/>
                </a:lnTo>
                <a:lnTo>
                  <a:pt x="581" y="61"/>
                </a:lnTo>
                <a:lnTo>
                  <a:pt x="584" y="61"/>
                </a:lnTo>
                <a:lnTo>
                  <a:pt x="584" y="49"/>
                </a:lnTo>
                <a:lnTo>
                  <a:pt x="605" y="49"/>
                </a:lnTo>
                <a:lnTo>
                  <a:pt x="611" y="49"/>
                </a:lnTo>
                <a:lnTo>
                  <a:pt x="614" y="49"/>
                </a:lnTo>
                <a:lnTo>
                  <a:pt x="623" y="49"/>
                </a:lnTo>
                <a:lnTo>
                  <a:pt x="625" y="49"/>
                </a:lnTo>
                <a:lnTo>
                  <a:pt x="628" y="49"/>
                </a:lnTo>
                <a:lnTo>
                  <a:pt x="631" y="49"/>
                </a:lnTo>
                <a:lnTo>
                  <a:pt x="640" y="49"/>
                </a:lnTo>
                <a:lnTo>
                  <a:pt x="649" y="49"/>
                </a:lnTo>
                <a:lnTo>
                  <a:pt x="652" y="49"/>
                </a:lnTo>
                <a:lnTo>
                  <a:pt x="655" y="49"/>
                </a:lnTo>
                <a:lnTo>
                  <a:pt x="682" y="49"/>
                </a:lnTo>
                <a:lnTo>
                  <a:pt x="682" y="41"/>
                </a:lnTo>
                <a:lnTo>
                  <a:pt x="687" y="41"/>
                </a:lnTo>
                <a:lnTo>
                  <a:pt x="702" y="41"/>
                </a:lnTo>
                <a:lnTo>
                  <a:pt x="705" y="41"/>
                </a:lnTo>
                <a:lnTo>
                  <a:pt x="717" y="41"/>
                </a:lnTo>
                <a:lnTo>
                  <a:pt x="720" y="41"/>
                </a:lnTo>
                <a:lnTo>
                  <a:pt x="735" y="41"/>
                </a:lnTo>
                <a:lnTo>
                  <a:pt x="752" y="41"/>
                </a:lnTo>
                <a:lnTo>
                  <a:pt x="761" y="41"/>
                </a:lnTo>
                <a:lnTo>
                  <a:pt x="767" y="41"/>
                </a:lnTo>
                <a:lnTo>
                  <a:pt x="776" y="41"/>
                </a:lnTo>
                <a:lnTo>
                  <a:pt x="788" y="41"/>
                </a:lnTo>
                <a:lnTo>
                  <a:pt x="794" y="41"/>
                </a:lnTo>
                <a:lnTo>
                  <a:pt x="797" y="41"/>
                </a:lnTo>
                <a:lnTo>
                  <a:pt x="805" y="41"/>
                </a:lnTo>
                <a:lnTo>
                  <a:pt x="808" y="41"/>
                </a:lnTo>
                <a:lnTo>
                  <a:pt x="814" y="41"/>
                </a:lnTo>
                <a:lnTo>
                  <a:pt x="820" y="41"/>
                </a:lnTo>
                <a:lnTo>
                  <a:pt x="826" y="41"/>
                </a:lnTo>
                <a:lnTo>
                  <a:pt x="829" y="41"/>
                </a:lnTo>
                <a:lnTo>
                  <a:pt x="832" y="41"/>
                </a:lnTo>
                <a:lnTo>
                  <a:pt x="835" y="41"/>
                </a:lnTo>
                <a:lnTo>
                  <a:pt x="838" y="41"/>
                </a:lnTo>
                <a:lnTo>
                  <a:pt x="841" y="41"/>
                </a:lnTo>
                <a:lnTo>
                  <a:pt x="850" y="41"/>
                </a:lnTo>
                <a:lnTo>
                  <a:pt x="853" y="41"/>
                </a:lnTo>
                <a:lnTo>
                  <a:pt x="861" y="41"/>
                </a:lnTo>
                <a:lnTo>
                  <a:pt x="864" y="41"/>
                </a:lnTo>
                <a:lnTo>
                  <a:pt x="867" y="41"/>
                </a:lnTo>
                <a:lnTo>
                  <a:pt x="885" y="41"/>
                </a:lnTo>
                <a:lnTo>
                  <a:pt x="894" y="41"/>
                </a:lnTo>
                <a:lnTo>
                  <a:pt x="906" y="41"/>
                </a:lnTo>
                <a:lnTo>
                  <a:pt x="915" y="41"/>
                </a:lnTo>
                <a:lnTo>
                  <a:pt x="923" y="41"/>
                </a:lnTo>
                <a:lnTo>
                  <a:pt x="926" y="41"/>
                </a:lnTo>
                <a:lnTo>
                  <a:pt x="938" y="41"/>
                </a:lnTo>
                <a:lnTo>
                  <a:pt x="947" y="41"/>
                </a:lnTo>
                <a:lnTo>
                  <a:pt x="953" y="41"/>
                </a:lnTo>
                <a:lnTo>
                  <a:pt x="956" y="41"/>
                </a:lnTo>
                <a:lnTo>
                  <a:pt x="965" y="41"/>
                </a:lnTo>
                <a:lnTo>
                  <a:pt x="977" y="41"/>
                </a:lnTo>
                <a:lnTo>
                  <a:pt x="1021" y="41"/>
                </a:lnTo>
                <a:lnTo>
                  <a:pt x="1024" y="41"/>
                </a:lnTo>
                <a:lnTo>
                  <a:pt x="1027" y="41"/>
                </a:lnTo>
                <a:lnTo>
                  <a:pt x="1038" y="41"/>
                </a:lnTo>
                <a:lnTo>
                  <a:pt x="1059" y="41"/>
                </a:lnTo>
                <a:lnTo>
                  <a:pt x="1077" y="41"/>
                </a:lnTo>
                <a:lnTo>
                  <a:pt x="1100" y="41"/>
                </a:lnTo>
                <a:lnTo>
                  <a:pt x="1106" y="41"/>
                </a:lnTo>
                <a:lnTo>
                  <a:pt x="1109" y="41"/>
                </a:lnTo>
                <a:lnTo>
                  <a:pt x="1127" y="41"/>
                </a:lnTo>
                <a:lnTo>
                  <a:pt x="1162" y="41"/>
                </a:lnTo>
                <a:lnTo>
                  <a:pt x="1174" y="41"/>
                </a:lnTo>
                <a:lnTo>
                  <a:pt x="1183" y="41"/>
                </a:lnTo>
                <a:lnTo>
                  <a:pt x="1183" y="29"/>
                </a:lnTo>
                <a:lnTo>
                  <a:pt x="1195" y="29"/>
                </a:lnTo>
                <a:lnTo>
                  <a:pt x="1224" y="29"/>
                </a:lnTo>
                <a:lnTo>
                  <a:pt x="1245" y="29"/>
                </a:lnTo>
                <a:lnTo>
                  <a:pt x="1263" y="29"/>
                </a:lnTo>
                <a:lnTo>
                  <a:pt x="1286" y="29"/>
                </a:lnTo>
                <a:lnTo>
                  <a:pt x="1301" y="29"/>
                </a:lnTo>
                <a:lnTo>
                  <a:pt x="1301" y="16"/>
                </a:lnTo>
                <a:lnTo>
                  <a:pt x="1366" y="16"/>
                </a:lnTo>
                <a:lnTo>
                  <a:pt x="1372" y="16"/>
                </a:lnTo>
                <a:lnTo>
                  <a:pt x="1375" y="16"/>
                </a:lnTo>
                <a:lnTo>
                  <a:pt x="1387" y="16"/>
                </a:lnTo>
                <a:lnTo>
                  <a:pt x="1413" y="16"/>
                </a:lnTo>
                <a:lnTo>
                  <a:pt x="1413" y="0"/>
                </a:lnTo>
                <a:lnTo>
                  <a:pt x="1434" y="0"/>
                </a:lnTo>
                <a:lnTo>
                  <a:pt x="1484" y="0"/>
                </a:lnTo>
                <a:lnTo>
                  <a:pt x="1596" y="0"/>
                </a:lnTo>
                <a:lnTo>
                  <a:pt x="1611" y="0"/>
                </a:lnTo>
                <a:lnTo>
                  <a:pt x="1617" y="0"/>
                </a:lnTo>
                <a:lnTo>
                  <a:pt x="1646" y="0"/>
                </a:lnTo>
                <a:lnTo>
                  <a:pt x="1676" y="0"/>
                </a:lnTo>
                <a:lnTo>
                  <a:pt x="1711" y="0"/>
                </a:lnTo>
                <a:lnTo>
                  <a:pt x="1811" y="0"/>
                </a:lnTo>
                <a:lnTo>
                  <a:pt x="1864" y="0"/>
                </a:lnTo>
                <a:lnTo>
                  <a:pt x="1897" y="0"/>
                </a:lnTo>
                <a:lnTo>
                  <a:pt x="1917" y="0"/>
                </a:lnTo>
                <a:lnTo>
                  <a:pt x="1944" y="0"/>
                </a:lnTo>
                <a:lnTo>
                  <a:pt x="1959" y="0"/>
                </a:lnTo>
                <a:lnTo>
                  <a:pt x="1959" y="4"/>
                </a:lnTo>
              </a:path>
            </a:pathLst>
          </a:custGeom>
          <a:noFill/>
          <a:ln w="25400">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7605" name="Freeform 7003"/>
          <p:cNvSpPr>
            <a:spLocks/>
          </p:cNvSpPr>
          <p:nvPr/>
        </p:nvSpPr>
        <p:spPr bwMode="auto">
          <a:xfrm>
            <a:off x="5548313" y="3951288"/>
            <a:ext cx="3165475" cy="376237"/>
          </a:xfrm>
          <a:custGeom>
            <a:avLst/>
            <a:gdLst>
              <a:gd name="T0" fmla="*/ 2147483647 w 1994"/>
              <a:gd name="T1" fmla="*/ 2147483647 h 237"/>
              <a:gd name="T2" fmla="*/ 2147483647 w 1994"/>
              <a:gd name="T3" fmla="*/ 2147483647 h 237"/>
              <a:gd name="T4" fmla="*/ 2147483647 w 1994"/>
              <a:gd name="T5" fmla="*/ 2147483647 h 237"/>
              <a:gd name="T6" fmla="*/ 2147483647 w 1994"/>
              <a:gd name="T7" fmla="*/ 2147483647 h 237"/>
              <a:gd name="T8" fmla="*/ 2147483647 w 1994"/>
              <a:gd name="T9" fmla="*/ 2147483647 h 237"/>
              <a:gd name="T10" fmla="*/ 2147483647 w 1994"/>
              <a:gd name="T11" fmla="*/ 2147483647 h 237"/>
              <a:gd name="T12" fmla="*/ 2147483647 w 1994"/>
              <a:gd name="T13" fmla="*/ 2147483647 h 237"/>
              <a:gd name="T14" fmla="*/ 2147483647 w 1994"/>
              <a:gd name="T15" fmla="*/ 2147483647 h 237"/>
              <a:gd name="T16" fmla="*/ 2147483647 w 1994"/>
              <a:gd name="T17" fmla="*/ 2147483647 h 237"/>
              <a:gd name="T18" fmla="*/ 2147483647 w 1994"/>
              <a:gd name="T19" fmla="*/ 2147483647 h 237"/>
              <a:gd name="T20" fmla="*/ 2147483647 w 1994"/>
              <a:gd name="T21" fmla="*/ 2147483647 h 237"/>
              <a:gd name="T22" fmla="*/ 2147483647 w 1994"/>
              <a:gd name="T23" fmla="*/ 2147483647 h 237"/>
              <a:gd name="T24" fmla="*/ 2147483647 w 1994"/>
              <a:gd name="T25" fmla="*/ 2147483647 h 237"/>
              <a:gd name="T26" fmla="*/ 2147483647 w 1994"/>
              <a:gd name="T27" fmla="*/ 2147483647 h 237"/>
              <a:gd name="T28" fmla="*/ 2147483647 w 1994"/>
              <a:gd name="T29" fmla="*/ 2147483647 h 237"/>
              <a:gd name="T30" fmla="*/ 2147483647 w 1994"/>
              <a:gd name="T31" fmla="*/ 2147483647 h 237"/>
              <a:gd name="T32" fmla="*/ 2147483647 w 1994"/>
              <a:gd name="T33" fmla="*/ 2147483647 h 237"/>
              <a:gd name="T34" fmla="*/ 2147483647 w 1994"/>
              <a:gd name="T35" fmla="*/ 2147483647 h 237"/>
              <a:gd name="T36" fmla="*/ 2147483647 w 1994"/>
              <a:gd name="T37" fmla="*/ 2147483647 h 237"/>
              <a:gd name="T38" fmla="*/ 2147483647 w 1994"/>
              <a:gd name="T39" fmla="*/ 2147483647 h 237"/>
              <a:gd name="T40" fmla="*/ 2147483647 w 1994"/>
              <a:gd name="T41" fmla="*/ 2147483647 h 237"/>
              <a:gd name="T42" fmla="*/ 2147483647 w 1994"/>
              <a:gd name="T43" fmla="*/ 2147483647 h 237"/>
              <a:gd name="T44" fmla="*/ 2147483647 w 1994"/>
              <a:gd name="T45" fmla="*/ 2147483647 h 237"/>
              <a:gd name="T46" fmla="*/ 2147483647 w 1994"/>
              <a:gd name="T47" fmla="*/ 2147483647 h 237"/>
              <a:gd name="T48" fmla="*/ 2147483647 w 1994"/>
              <a:gd name="T49" fmla="*/ 2147483647 h 237"/>
              <a:gd name="T50" fmla="*/ 2147483647 w 1994"/>
              <a:gd name="T51" fmla="*/ 2147483647 h 237"/>
              <a:gd name="T52" fmla="*/ 2147483647 w 1994"/>
              <a:gd name="T53" fmla="*/ 2147483647 h 237"/>
              <a:gd name="T54" fmla="*/ 2147483647 w 1994"/>
              <a:gd name="T55" fmla="*/ 2147483647 h 237"/>
              <a:gd name="T56" fmla="*/ 2147483647 w 1994"/>
              <a:gd name="T57" fmla="*/ 2147483647 h 237"/>
              <a:gd name="T58" fmla="*/ 2147483647 w 1994"/>
              <a:gd name="T59" fmla="*/ 2147483647 h 237"/>
              <a:gd name="T60" fmla="*/ 2147483647 w 1994"/>
              <a:gd name="T61" fmla="*/ 2147483647 h 237"/>
              <a:gd name="T62" fmla="*/ 2147483647 w 1994"/>
              <a:gd name="T63" fmla="*/ 2147483647 h 237"/>
              <a:gd name="T64" fmla="*/ 2147483647 w 1994"/>
              <a:gd name="T65" fmla="*/ 2147483647 h 237"/>
              <a:gd name="T66" fmla="*/ 2147483647 w 1994"/>
              <a:gd name="T67" fmla="*/ 2147483647 h 237"/>
              <a:gd name="T68" fmla="*/ 2147483647 w 1994"/>
              <a:gd name="T69" fmla="*/ 2147483647 h 237"/>
              <a:gd name="T70" fmla="*/ 2147483647 w 1994"/>
              <a:gd name="T71" fmla="*/ 2147483647 h 237"/>
              <a:gd name="T72" fmla="*/ 2147483647 w 1994"/>
              <a:gd name="T73" fmla="*/ 2147483647 h 237"/>
              <a:gd name="T74" fmla="*/ 2147483647 w 1994"/>
              <a:gd name="T75" fmla="*/ 2147483647 h 237"/>
              <a:gd name="T76" fmla="*/ 2147483647 w 1994"/>
              <a:gd name="T77" fmla="*/ 2147483647 h 237"/>
              <a:gd name="T78" fmla="*/ 2147483647 w 1994"/>
              <a:gd name="T79" fmla="*/ 2147483647 h 237"/>
              <a:gd name="T80" fmla="*/ 2147483647 w 1994"/>
              <a:gd name="T81" fmla="*/ 2147483647 h 237"/>
              <a:gd name="T82" fmla="*/ 2147483647 w 1994"/>
              <a:gd name="T83" fmla="*/ 2147483647 h 237"/>
              <a:gd name="T84" fmla="*/ 2147483647 w 1994"/>
              <a:gd name="T85" fmla="*/ 2147483647 h 237"/>
              <a:gd name="T86" fmla="*/ 2147483647 w 1994"/>
              <a:gd name="T87" fmla="*/ 2147483647 h 237"/>
              <a:gd name="T88" fmla="*/ 2147483647 w 1994"/>
              <a:gd name="T89" fmla="*/ 2147483647 h 237"/>
              <a:gd name="T90" fmla="*/ 2147483647 w 1994"/>
              <a:gd name="T91" fmla="*/ 2147483647 h 237"/>
              <a:gd name="T92" fmla="*/ 2147483647 w 1994"/>
              <a:gd name="T93" fmla="*/ 2147483647 h 237"/>
              <a:gd name="T94" fmla="*/ 2147483647 w 1994"/>
              <a:gd name="T95" fmla="*/ 2147483647 h 237"/>
              <a:gd name="T96" fmla="*/ 2147483647 w 1994"/>
              <a:gd name="T97" fmla="*/ 2147483647 h 237"/>
              <a:gd name="T98" fmla="*/ 2147483647 w 1994"/>
              <a:gd name="T99" fmla="*/ 2147483647 h 237"/>
              <a:gd name="T100" fmla="*/ 2147483647 w 1994"/>
              <a:gd name="T101" fmla="*/ 2147483647 h 237"/>
              <a:gd name="T102" fmla="*/ 2147483647 w 1994"/>
              <a:gd name="T103" fmla="*/ 2147483647 h 237"/>
              <a:gd name="T104" fmla="*/ 2147483647 w 1994"/>
              <a:gd name="T105" fmla="*/ 2147483647 h 237"/>
              <a:gd name="T106" fmla="*/ 2147483647 w 1994"/>
              <a:gd name="T107" fmla="*/ 2147483647 h 237"/>
              <a:gd name="T108" fmla="*/ 2147483647 w 1994"/>
              <a:gd name="T109" fmla="*/ 2147483647 h 237"/>
              <a:gd name="T110" fmla="*/ 2147483647 w 1994"/>
              <a:gd name="T111" fmla="*/ 2147483647 h 237"/>
              <a:gd name="T112" fmla="*/ 2147483647 w 1994"/>
              <a:gd name="T113" fmla="*/ 2147483647 h 237"/>
              <a:gd name="T114" fmla="*/ 2147483647 w 1994"/>
              <a:gd name="T115" fmla="*/ 2147483647 h 237"/>
              <a:gd name="T116" fmla="*/ 2147483647 w 1994"/>
              <a:gd name="T117" fmla="*/ 0 h 237"/>
              <a:gd name="T118" fmla="*/ 2147483647 w 1994"/>
              <a:gd name="T119" fmla="*/ 0 h 237"/>
              <a:gd name="T120" fmla="*/ 2147483647 w 1994"/>
              <a:gd name="T121" fmla="*/ 0 h 2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94"/>
              <a:gd name="T184" fmla="*/ 0 h 237"/>
              <a:gd name="T185" fmla="*/ 1994 w 1994"/>
              <a:gd name="T186" fmla="*/ 237 h 2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94" h="237">
                <a:moveTo>
                  <a:pt x="0" y="237"/>
                </a:moveTo>
                <a:lnTo>
                  <a:pt x="3" y="237"/>
                </a:lnTo>
                <a:lnTo>
                  <a:pt x="3" y="229"/>
                </a:lnTo>
                <a:lnTo>
                  <a:pt x="9" y="229"/>
                </a:lnTo>
                <a:lnTo>
                  <a:pt x="9" y="221"/>
                </a:lnTo>
                <a:lnTo>
                  <a:pt x="12" y="221"/>
                </a:lnTo>
                <a:lnTo>
                  <a:pt x="15" y="221"/>
                </a:lnTo>
                <a:lnTo>
                  <a:pt x="18" y="221"/>
                </a:lnTo>
                <a:lnTo>
                  <a:pt x="18" y="209"/>
                </a:lnTo>
                <a:lnTo>
                  <a:pt x="21" y="209"/>
                </a:lnTo>
                <a:lnTo>
                  <a:pt x="21" y="201"/>
                </a:lnTo>
                <a:lnTo>
                  <a:pt x="27" y="201"/>
                </a:lnTo>
                <a:lnTo>
                  <a:pt x="27" y="193"/>
                </a:lnTo>
                <a:lnTo>
                  <a:pt x="30" y="193"/>
                </a:lnTo>
                <a:lnTo>
                  <a:pt x="36" y="193"/>
                </a:lnTo>
                <a:lnTo>
                  <a:pt x="36" y="185"/>
                </a:lnTo>
                <a:lnTo>
                  <a:pt x="39" y="185"/>
                </a:lnTo>
                <a:lnTo>
                  <a:pt x="44" y="185"/>
                </a:lnTo>
                <a:lnTo>
                  <a:pt x="47" y="185"/>
                </a:lnTo>
                <a:lnTo>
                  <a:pt x="47" y="177"/>
                </a:lnTo>
                <a:lnTo>
                  <a:pt x="50" y="177"/>
                </a:lnTo>
                <a:lnTo>
                  <a:pt x="50" y="169"/>
                </a:lnTo>
                <a:lnTo>
                  <a:pt x="53" y="169"/>
                </a:lnTo>
                <a:lnTo>
                  <a:pt x="59" y="169"/>
                </a:lnTo>
                <a:lnTo>
                  <a:pt x="59" y="161"/>
                </a:lnTo>
                <a:lnTo>
                  <a:pt x="62" y="161"/>
                </a:lnTo>
                <a:lnTo>
                  <a:pt x="62" y="153"/>
                </a:lnTo>
                <a:lnTo>
                  <a:pt x="65" y="153"/>
                </a:lnTo>
                <a:lnTo>
                  <a:pt x="65" y="145"/>
                </a:lnTo>
                <a:lnTo>
                  <a:pt x="65" y="141"/>
                </a:lnTo>
                <a:lnTo>
                  <a:pt x="68" y="141"/>
                </a:lnTo>
                <a:lnTo>
                  <a:pt x="68" y="133"/>
                </a:lnTo>
                <a:lnTo>
                  <a:pt x="71" y="133"/>
                </a:lnTo>
                <a:lnTo>
                  <a:pt x="77" y="133"/>
                </a:lnTo>
                <a:lnTo>
                  <a:pt x="80" y="133"/>
                </a:lnTo>
                <a:lnTo>
                  <a:pt x="86" y="133"/>
                </a:lnTo>
                <a:lnTo>
                  <a:pt x="89" y="133"/>
                </a:lnTo>
                <a:lnTo>
                  <a:pt x="89" y="125"/>
                </a:lnTo>
                <a:lnTo>
                  <a:pt x="92" y="125"/>
                </a:lnTo>
                <a:lnTo>
                  <a:pt x="100" y="125"/>
                </a:lnTo>
                <a:lnTo>
                  <a:pt x="103" y="125"/>
                </a:lnTo>
                <a:lnTo>
                  <a:pt x="106" y="125"/>
                </a:lnTo>
                <a:lnTo>
                  <a:pt x="106" y="116"/>
                </a:lnTo>
                <a:lnTo>
                  <a:pt x="109" y="116"/>
                </a:lnTo>
                <a:lnTo>
                  <a:pt x="112" y="116"/>
                </a:lnTo>
                <a:lnTo>
                  <a:pt x="118" y="116"/>
                </a:lnTo>
                <a:lnTo>
                  <a:pt x="127" y="116"/>
                </a:lnTo>
                <a:lnTo>
                  <a:pt x="133" y="116"/>
                </a:lnTo>
                <a:lnTo>
                  <a:pt x="139" y="116"/>
                </a:lnTo>
                <a:lnTo>
                  <a:pt x="145" y="116"/>
                </a:lnTo>
                <a:lnTo>
                  <a:pt x="151" y="116"/>
                </a:lnTo>
                <a:lnTo>
                  <a:pt x="154" y="116"/>
                </a:lnTo>
                <a:lnTo>
                  <a:pt x="154" y="108"/>
                </a:lnTo>
                <a:lnTo>
                  <a:pt x="159" y="108"/>
                </a:lnTo>
                <a:lnTo>
                  <a:pt x="162" y="108"/>
                </a:lnTo>
                <a:lnTo>
                  <a:pt x="165" y="108"/>
                </a:lnTo>
                <a:lnTo>
                  <a:pt x="168" y="108"/>
                </a:lnTo>
                <a:lnTo>
                  <a:pt x="174" y="108"/>
                </a:lnTo>
                <a:lnTo>
                  <a:pt x="177" y="108"/>
                </a:lnTo>
                <a:lnTo>
                  <a:pt x="180" y="108"/>
                </a:lnTo>
                <a:lnTo>
                  <a:pt x="183" y="108"/>
                </a:lnTo>
                <a:lnTo>
                  <a:pt x="186" y="108"/>
                </a:lnTo>
                <a:lnTo>
                  <a:pt x="189" y="108"/>
                </a:lnTo>
                <a:lnTo>
                  <a:pt x="192" y="108"/>
                </a:lnTo>
                <a:lnTo>
                  <a:pt x="195" y="108"/>
                </a:lnTo>
                <a:lnTo>
                  <a:pt x="198" y="108"/>
                </a:lnTo>
                <a:lnTo>
                  <a:pt x="201" y="108"/>
                </a:lnTo>
                <a:lnTo>
                  <a:pt x="204" y="108"/>
                </a:lnTo>
                <a:lnTo>
                  <a:pt x="204" y="100"/>
                </a:lnTo>
                <a:lnTo>
                  <a:pt x="207" y="100"/>
                </a:lnTo>
                <a:lnTo>
                  <a:pt x="213" y="100"/>
                </a:lnTo>
                <a:lnTo>
                  <a:pt x="227" y="100"/>
                </a:lnTo>
                <a:lnTo>
                  <a:pt x="230" y="100"/>
                </a:lnTo>
                <a:lnTo>
                  <a:pt x="239" y="100"/>
                </a:lnTo>
                <a:lnTo>
                  <a:pt x="242" y="100"/>
                </a:lnTo>
                <a:lnTo>
                  <a:pt x="245" y="100"/>
                </a:lnTo>
                <a:lnTo>
                  <a:pt x="251" y="100"/>
                </a:lnTo>
                <a:lnTo>
                  <a:pt x="254" y="100"/>
                </a:lnTo>
                <a:lnTo>
                  <a:pt x="257" y="100"/>
                </a:lnTo>
                <a:lnTo>
                  <a:pt x="266" y="100"/>
                </a:lnTo>
                <a:lnTo>
                  <a:pt x="269" y="100"/>
                </a:lnTo>
                <a:lnTo>
                  <a:pt x="272" y="100"/>
                </a:lnTo>
                <a:lnTo>
                  <a:pt x="274" y="100"/>
                </a:lnTo>
                <a:lnTo>
                  <a:pt x="277" y="100"/>
                </a:lnTo>
                <a:lnTo>
                  <a:pt x="280" y="100"/>
                </a:lnTo>
                <a:lnTo>
                  <a:pt x="286" y="100"/>
                </a:lnTo>
                <a:lnTo>
                  <a:pt x="289" y="100"/>
                </a:lnTo>
                <a:lnTo>
                  <a:pt x="292" y="100"/>
                </a:lnTo>
                <a:lnTo>
                  <a:pt x="301" y="100"/>
                </a:lnTo>
                <a:lnTo>
                  <a:pt x="304" y="100"/>
                </a:lnTo>
                <a:lnTo>
                  <a:pt x="304" y="92"/>
                </a:lnTo>
                <a:lnTo>
                  <a:pt x="307" y="92"/>
                </a:lnTo>
                <a:lnTo>
                  <a:pt x="307" y="84"/>
                </a:lnTo>
                <a:lnTo>
                  <a:pt x="310" y="84"/>
                </a:lnTo>
                <a:lnTo>
                  <a:pt x="316" y="84"/>
                </a:lnTo>
                <a:lnTo>
                  <a:pt x="325" y="84"/>
                </a:lnTo>
                <a:lnTo>
                  <a:pt x="331" y="84"/>
                </a:lnTo>
                <a:lnTo>
                  <a:pt x="331" y="76"/>
                </a:lnTo>
                <a:lnTo>
                  <a:pt x="333" y="76"/>
                </a:lnTo>
                <a:lnTo>
                  <a:pt x="339" y="76"/>
                </a:lnTo>
                <a:lnTo>
                  <a:pt x="342" y="76"/>
                </a:lnTo>
                <a:lnTo>
                  <a:pt x="345" y="76"/>
                </a:lnTo>
                <a:lnTo>
                  <a:pt x="345" y="68"/>
                </a:lnTo>
                <a:lnTo>
                  <a:pt x="351" y="68"/>
                </a:lnTo>
                <a:lnTo>
                  <a:pt x="351" y="64"/>
                </a:lnTo>
                <a:lnTo>
                  <a:pt x="354" y="64"/>
                </a:lnTo>
                <a:lnTo>
                  <a:pt x="354" y="56"/>
                </a:lnTo>
                <a:lnTo>
                  <a:pt x="360" y="56"/>
                </a:lnTo>
                <a:lnTo>
                  <a:pt x="360" y="48"/>
                </a:lnTo>
                <a:lnTo>
                  <a:pt x="366" y="48"/>
                </a:lnTo>
                <a:lnTo>
                  <a:pt x="372" y="48"/>
                </a:lnTo>
                <a:lnTo>
                  <a:pt x="378" y="48"/>
                </a:lnTo>
                <a:lnTo>
                  <a:pt x="381" y="48"/>
                </a:lnTo>
                <a:lnTo>
                  <a:pt x="392" y="48"/>
                </a:lnTo>
                <a:lnTo>
                  <a:pt x="392" y="40"/>
                </a:lnTo>
                <a:lnTo>
                  <a:pt x="404" y="40"/>
                </a:lnTo>
                <a:lnTo>
                  <a:pt x="407" y="40"/>
                </a:lnTo>
                <a:lnTo>
                  <a:pt x="410" y="40"/>
                </a:lnTo>
                <a:lnTo>
                  <a:pt x="419" y="40"/>
                </a:lnTo>
                <a:lnTo>
                  <a:pt x="425" y="40"/>
                </a:lnTo>
                <a:lnTo>
                  <a:pt x="428" y="40"/>
                </a:lnTo>
                <a:lnTo>
                  <a:pt x="440" y="40"/>
                </a:lnTo>
                <a:lnTo>
                  <a:pt x="446" y="40"/>
                </a:lnTo>
                <a:lnTo>
                  <a:pt x="451" y="40"/>
                </a:lnTo>
                <a:lnTo>
                  <a:pt x="457" y="40"/>
                </a:lnTo>
                <a:lnTo>
                  <a:pt x="463" y="40"/>
                </a:lnTo>
                <a:lnTo>
                  <a:pt x="469" y="40"/>
                </a:lnTo>
                <a:lnTo>
                  <a:pt x="472" y="40"/>
                </a:lnTo>
                <a:lnTo>
                  <a:pt x="475" y="40"/>
                </a:lnTo>
                <a:lnTo>
                  <a:pt x="478" y="40"/>
                </a:lnTo>
                <a:lnTo>
                  <a:pt x="481" y="40"/>
                </a:lnTo>
                <a:lnTo>
                  <a:pt x="487" y="40"/>
                </a:lnTo>
                <a:lnTo>
                  <a:pt x="490" y="40"/>
                </a:lnTo>
                <a:lnTo>
                  <a:pt x="496" y="40"/>
                </a:lnTo>
                <a:lnTo>
                  <a:pt x="496" y="32"/>
                </a:lnTo>
                <a:lnTo>
                  <a:pt x="505" y="32"/>
                </a:lnTo>
                <a:lnTo>
                  <a:pt x="508" y="32"/>
                </a:lnTo>
                <a:lnTo>
                  <a:pt x="510" y="32"/>
                </a:lnTo>
                <a:lnTo>
                  <a:pt x="513" y="32"/>
                </a:lnTo>
                <a:lnTo>
                  <a:pt x="516" y="32"/>
                </a:lnTo>
                <a:lnTo>
                  <a:pt x="519" y="32"/>
                </a:lnTo>
                <a:lnTo>
                  <a:pt x="522" y="32"/>
                </a:lnTo>
                <a:lnTo>
                  <a:pt x="525" y="32"/>
                </a:lnTo>
                <a:lnTo>
                  <a:pt x="531" y="32"/>
                </a:lnTo>
                <a:lnTo>
                  <a:pt x="534" y="32"/>
                </a:lnTo>
                <a:lnTo>
                  <a:pt x="537" y="32"/>
                </a:lnTo>
                <a:lnTo>
                  <a:pt x="546" y="32"/>
                </a:lnTo>
                <a:lnTo>
                  <a:pt x="552" y="32"/>
                </a:lnTo>
                <a:lnTo>
                  <a:pt x="555" y="32"/>
                </a:lnTo>
                <a:lnTo>
                  <a:pt x="558" y="32"/>
                </a:lnTo>
                <a:lnTo>
                  <a:pt x="564" y="32"/>
                </a:lnTo>
                <a:lnTo>
                  <a:pt x="567" y="32"/>
                </a:lnTo>
                <a:lnTo>
                  <a:pt x="569" y="32"/>
                </a:lnTo>
                <a:lnTo>
                  <a:pt x="572" y="32"/>
                </a:lnTo>
                <a:lnTo>
                  <a:pt x="575" y="32"/>
                </a:lnTo>
                <a:lnTo>
                  <a:pt x="581" y="32"/>
                </a:lnTo>
                <a:lnTo>
                  <a:pt x="584" y="32"/>
                </a:lnTo>
                <a:lnTo>
                  <a:pt x="590" y="32"/>
                </a:lnTo>
                <a:lnTo>
                  <a:pt x="605" y="32"/>
                </a:lnTo>
                <a:lnTo>
                  <a:pt x="617" y="32"/>
                </a:lnTo>
                <a:lnTo>
                  <a:pt x="625" y="32"/>
                </a:lnTo>
                <a:lnTo>
                  <a:pt x="625" y="24"/>
                </a:lnTo>
                <a:lnTo>
                  <a:pt x="631" y="24"/>
                </a:lnTo>
                <a:lnTo>
                  <a:pt x="649" y="24"/>
                </a:lnTo>
                <a:lnTo>
                  <a:pt x="652" y="24"/>
                </a:lnTo>
                <a:lnTo>
                  <a:pt x="655" y="24"/>
                </a:lnTo>
                <a:lnTo>
                  <a:pt x="658" y="24"/>
                </a:lnTo>
                <a:lnTo>
                  <a:pt x="661" y="24"/>
                </a:lnTo>
                <a:lnTo>
                  <a:pt x="664" y="24"/>
                </a:lnTo>
                <a:lnTo>
                  <a:pt x="667" y="24"/>
                </a:lnTo>
                <a:lnTo>
                  <a:pt x="670" y="24"/>
                </a:lnTo>
                <a:lnTo>
                  <a:pt x="676" y="24"/>
                </a:lnTo>
                <a:lnTo>
                  <a:pt x="679" y="24"/>
                </a:lnTo>
                <a:lnTo>
                  <a:pt x="684" y="24"/>
                </a:lnTo>
                <a:lnTo>
                  <a:pt x="687" y="24"/>
                </a:lnTo>
                <a:lnTo>
                  <a:pt x="690" y="24"/>
                </a:lnTo>
                <a:lnTo>
                  <a:pt x="699" y="24"/>
                </a:lnTo>
                <a:lnTo>
                  <a:pt x="702" y="24"/>
                </a:lnTo>
                <a:lnTo>
                  <a:pt x="717" y="24"/>
                </a:lnTo>
                <a:lnTo>
                  <a:pt x="723" y="24"/>
                </a:lnTo>
                <a:lnTo>
                  <a:pt x="729" y="24"/>
                </a:lnTo>
                <a:lnTo>
                  <a:pt x="735" y="24"/>
                </a:lnTo>
                <a:lnTo>
                  <a:pt x="738" y="24"/>
                </a:lnTo>
                <a:lnTo>
                  <a:pt x="749" y="24"/>
                </a:lnTo>
                <a:lnTo>
                  <a:pt x="758" y="24"/>
                </a:lnTo>
                <a:lnTo>
                  <a:pt x="764" y="24"/>
                </a:lnTo>
                <a:lnTo>
                  <a:pt x="767" y="24"/>
                </a:lnTo>
                <a:lnTo>
                  <a:pt x="773" y="24"/>
                </a:lnTo>
                <a:lnTo>
                  <a:pt x="779" y="24"/>
                </a:lnTo>
                <a:lnTo>
                  <a:pt x="782" y="24"/>
                </a:lnTo>
                <a:lnTo>
                  <a:pt x="800" y="24"/>
                </a:lnTo>
                <a:lnTo>
                  <a:pt x="814" y="24"/>
                </a:lnTo>
                <a:lnTo>
                  <a:pt x="826" y="24"/>
                </a:lnTo>
                <a:lnTo>
                  <a:pt x="832" y="24"/>
                </a:lnTo>
                <a:lnTo>
                  <a:pt x="841" y="24"/>
                </a:lnTo>
                <a:lnTo>
                  <a:pt x="870" y="24"/>
                </a:lnTo>
                <a:lnTo>
                  <a:pt x="873" y="24"/>
                </a:lnTo>
                <a:lnTo>
                  <a:pt x="882" y="24"/>
                </a:lnTo>
                <a:lnTo>
                  <a:pt x="897" y="24"/>
                </a:lnTo>
                <a:lnTo>
                  <a:pt x="900" y="24"/>
                </a:lnTo>
                <a:lnTo>
                  <a:pt x="912" y="24"/>
                </a:lnTo>
                <a:lnTo>
                  <a:pt x="915" y="24"/>
                </a:lnTo>
                <a:lnTo>
                  <a:pt x="918" y="24"/>
                </a:lnTo>
                <a:lnTo>
                  <a:pt x="920" y="24"/>
                </a:lnTo>
                <a:lnTo>
                  <a:pt x="926" y="24"/>
                </a:lnTo>
                <a:lnTo>
                  <a:pt x="932" y="24"/>
                </a:lnTo>
                <a:lnTo>
                  <a:pt x="950" y="24"/>
                </a:lnTo>
                <a:lnTo>
                  <a:pt x="965" y="24"/>
                </a:lnTo>
                <a:lnTo>
                  <a:pt x="968" y="24"/>
                </a:lnTo>
                <a:lnTo>
                  <a:pt x="977" y="24"/>
                </a:lnTo>
                <a:lnTo>
                  <a:pt x="985" y="24"/>
                </a:lnTo>
                <a:lnTo>
                  <a:pt x="997" y="24"/>
                </a:lnTo>
                <a:lnTo>
                  <a:pt x="1006" y="24"/>
                </a:lnTo>
                <a:lnTo>
                  <a:pt x="1015" y="24"/>
                </a:lnTo>
                <a:lnTo>
                  <a:pt x="1018" y="24"/>
                </a:lnTo>
                <a:lnTo>
                  <a:pt x="1024" y="24"/>
                </a:lnTo>
                <a:lnTo>
                  <a:pt x="1027" y="24"/>
                </a:lnTo>
                <a:lnTo>
                  <a:pt x="1033" y="24"/>
                </a:lnTo>
                <a:lnTo>
                  <a:pt x="1038" y="24"/>
                </a:lnTo>
                <a:lnTo>
                  <a:pt x="1074" y="24"/>
                </a:lnTo>
                <a:lnTo>
                  <a:pt x="1097" y="24"/>
                </a:lnTo>
                <a:lnTo>
                  <a:pt x="1103" y="24"/>
                </a:lnTo>
                <a:lnTo>
                  <a:pt x="1115" y="24"/>
                </a:lnTo>
                <a:lnTo>
                  <a:pt x="1133" y="24"/>
                </a:lnTo>
                <a:lnTo>
                  <a:pt x="1183" y="24"/>
                </a:lnTo>
                <a:lnTo>
                  <a:pt x="1207" y="24"/>
                </a:lnTo>
                <a:lnTo>
                  <a:pt x="1239" y="24"/>
                </a:lnTo>
                <a:lnTo>
                  <a:pt x="1245" y="24"/>
                </a:lnTo>
                <a:lnTo>
                  <a:pt x="1277" y="24"/>
                </a:lnTo>
                <a:lnTo>
                  <a:pt x="1298" y="24"/>
                </a:lnTo>
                <a:lnTo>
                  <a:pt x="1310" y="24"/>
                </a:lnTo>
                <a:lnTo>
                  <a:pt x="1316" y="24"/>
                </a:lnTo>
                <a:lnTo>
                  <a:pt x="1360" y="24"/>
                </a:lnTo>
                <a:lnTo>
                  <a:pt x="1363" y="24"/>
                </a:lnTo>
                <a:lnTo>
                  <a:pt x="1381" y="24"/>
                </a:lnTo>
                <a:lnTo>
                  <a:pt x="1398" y="24"/>
                </a:lnTo>
                <a:lnTo>
                  <a:pt x="1472" y="24"/>
                </a:lnTo>
                <a:lnTo>
                  <a:pt x="1499" y="24"/>
                </a:lnTo>
                <a:lnTo>
                  <a:pt x="1507" y="24"/>
                </a:lnTo>
                <a:lnTo>
                  <a:pt x="1507" y="0"/>
                </a:lnTo>
                <a:lnTo>
                  <a:pt x="1510" y="0"/>
                </a:lnTo>
                <a:lnTo>
                  <a:pt x="1602" y="0"/>
                </a:lnTo>
                <a:lnTo>
                  <a:pt x="1679" y="0"/>
                </a:lnTo>
                <a:lnTo>
                  <a:pt x="1687" y="0"/>
                </a:lnTo>
                <a:lnTo>
                  <a:pt x="1811" y="0"/>
                </a:lnTo>
                <a:lnTo>
                  <a:pt x="1817" y="0"/>
                </a:lnTo>
                <a:lnTo>
                  <a:pt x="1879" y="0"/>
                </a:lnTo>
                <a:lnTo>
                  <a:pt x="1888" y="0"/>
                </a:lnTo>
                <a:lnTo>
                  <a:pt x="1923" y="0"/>
                </a:lnTo>
                <a:lnTo>
                  <a:pt x="1929" y="0"/>
                </a:lnTo>
                <a:lnTo>
                  <a:pt x="1965" y="0"/>
                </a:lnTo>
                <a:lnTo>
                  <a:pt x="1991" y="0"/>
                </a:lnTo>
                <a:lnTo>
                  <a:pt x="1994" y="0"/>
                </a:lnTo>
                <a:lnTo>
                  <a:pt x="1994" y="4"/>
                </a:lnTo>
              </a:path>
            </a:pathLst>
          </a:custGeom>
          <a:noFill/>
          <a:ln w="25400">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7606" name="TextBox 6969"/>
          <p:cNvSpPr txBox="1">
            <a:spLocks noChangeArrowheads="1"/>
          </p:cNvSpPr>
          <p:nvPr/>
        </p:nvSpPr>
        <p:spPr bwMode="auto">
          <a:xfrm>
            <a:off x="735013" y="233521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200"/>
              <a:t>0.5</a:t>
            </a:r>
          </a:p>
        </p:txBody>
      </p:sp>
      <p:sp>
        <p:nvSpPr>
          <p:cNvPr id="67607" name="TextBox 6971"/>
          <p:cNvSpPr txBox="1">
            <a:spLocks noChangeArrowheads="1"/>
          </p:cNvSpPr>
          <p:nvPr/>
        </p:nvSpPr>
        <p:spPr bwMode="auto">
          <a:xfrm>
            <a:off x="735013" y="272573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200"/>
              <a:t>0.4</a:t>
            </a:r>
          </a:p>
        </p:txBody>
      </p:sp>
      <p:sp>
        <p:nvSpPr>
          <p:cNvPr id="67608" name="TextBox 6973"/>
          <p:cNvSpPr txBox="1">
            <a:spLocks noChangeArrowheads="1"/>
          </p:cNvSpPr>
          <p:nvPr/>
        </p:nvSpPr>
        <p:spPr bwMode="auto">
          <a:xfrm>
            <a:off x="735013" y="309721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200"/>
              <a:t>0.3</a:t>
            </a:r>
          </a:p>
        </p:txBody>
      </p:sp>
      <p:sp>
        <p:nvSpPr>
          <p:cNvPr id="67609" name="TextBox 6975"/>
          <p:cNvSpPr txBox="1">
            <a:spLocks noChangeArrowheads="1"/>
          </p:cNvSpPr>
          <p:nvPr/>
        </p:nvSpPr>
        <p:spPr bwMode="auto">
          <a:xfrm>
            <a:off x="735013" y="348297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200"/>
              <a:t>0.2</a:t>
            </a:r>
          </a:p>
        </p:txBody>
      </p:sp>
      <p:sp>
        <p:nvSpPr>
          <p:cNvPr id="67610" name="TextBox 6977"/>
          <p:cNvSpPr txBox="1">
            <a:spLocks noChangeArrowheads="1"/>
          </p:cNvSpPr>
          <p:nvPr/>
        </p:nvSpPr>
        <p:spPr bwMode="auto">
          <a:xfrm>
            <a:off x="735013" y="384968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200"/>
              <a:t>0.1</a:t>
            </a:r>
          </a:p>
        </p:txBody>
      </p:sp>
      <p:sp>
        <p:nvSpPr>
          <p:cNvPr id="67611" name="TextBox 6979"/>
          <p:cNvSpPr txBox="1">
            <a:spLocks noChangeArrowheads="1"/>
          </p:cNvSpPr>
          <p:nvPr/>
        </p:nvSpPr>
        <p:spPr bwMode="auto">
          <a:xfrm>
            <a:off x="863600" y="4230688"/>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200"/>
              <a:t>0</a:t>
            </a:r>
          </a:p>
        </p:txBody>
      </p:sp>
      <p:grpSp>
        <p:nvGrpSpPr>
          <p:cNvPr id="67612" name="Group 137"/>
          <p:cNvGrpSpPr>
            <a:grpSpLocks/>
          </p:cNvGrpSpPr>
          <p:nvPr/>
        </p:nvGrpSpPr>
        <p:grpSpPr bwMode="auto">
          <a:xfrm>
            <a:off x="981075" y="2417763"/>
            <a:ext cx="3389313" cy="2049462"/>
            <a:chOff x="618" y="1367"/>
            <a:chExt cx="2135" cy="1291"/>
          </a:xfrm>
        </p:grpSpPr>
        <p:grpSp>
          <p:nvGrpSpPr>
            <p:cNvPr id="67698" name="Group 135"/>
            <p:cNvGrpSpPr>
              <a:grpSpLocks/>
            </p:cNvGrpSpPr>
            <p:nvPr/>
          </p:nvGrpSpPr>
          <p:grpSpPr bwMode="auto">
            <a:xfrm>
              <a:off x="618" y="1376"/>
              <a:ext cx="51" cy="1197"/>
              <a:chOff x="618" y="1376"/>
              <a:chExt cx="51" cy="1197"/>
            </a:xfrm>
          </p:grpSpPr>
          <p:cxnSp>
            <p:nvCxnSpPr>
              <p:cNvPr id="67715" name="Straight Connector 6968"/>
              <p:cNvCxnSpPr>
                <a:cxnSpLocks noChangeShapeType="1"/>
              </p:cNvCxnSpPr>
              <p:nvPr/>
            </p:nvCxnSpPr>
            <p:spPr bwMode="auto">
              <a:xfrm rot="10800000">
                <a:off x="618" y="1376"/>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16" name="Straight Connector 6970"/>
              <p:cNvCxnSpPr>
                <a:cxnSpLocks noChangeShapeType="1"/>
              </p:cNvCxnSpPr>
              <p:nvPr/>
            </p:nvCxnSpPr>
            <p:spPr bwMode="auto">
              <a:xfrm rot="10800000">
                <a:off x="618" y="1624"/>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17" name="Straight Connector 6972"/>
              <p:cNvCxnSpPr>
                <a:cxnSpLocks noChangeShapeType="1"/>
              </p:cNvCxnSpPr>
              <p:nvPr/>
            </p:nvCxnSpPr>
            <p:spPr bwMode="auto">
              <a:xfrm rot="10800000">
                <a:off x="618" y="1858"/>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18" name="Straight Connector 6974"/>
              <p:cNvCxnSpPr>
                <a:cxnSpLocks noChangeShapeType="1"/>
              </p:cNvCxnSpPr>
              <p:nvPr/>
            </p:nvCxnSpPr>
            <p:spPr bwMode="auto">
              <a:xfrm rot="10800000">
                <a:off x="618" y="2101"/>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19" name="Straight Connector 6976"/>
              <p:cNvCxnSpPr>
                <a:cxnSpLocks noChangeShapeType="1"/>
              </p:cNvCxnSpPr>
              <p:nvPr/>
            </p:nvCxnSpPr>
            <p:spPr bwMode="auto">
              <a:xfrm rot="10800000">
                <a:off x="618" y="23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20" name="Straight Connector 6978"/>
              <p:cNvCxnSpPr>
                <a:cxnSpLocks noChangeShapeType="1"/>
              </p:cNvCxnSpPr>
              <p:nvPr/>
            </p:nvCxnSpPr>
            <p:spPr bwMode="auto">
              <a:xfrm rot="10800000">
                <a:off x="618" y="257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67699" name="Group 136"/>
            <p:cNvGrpSpPr>
              <a:grpSpLocks/>
            </p:cNvGrpSpPr>
            <p:nvPr/>
          </p:nvGrpSpPr>
          <p:grpSpPr bwMode="auto">
            <a:xfrm>
              <a:off x="667" y="1367"/>
              <a:ext cx="2086" cy="1291"/>
              <a:chOff x="667" y="1367"/>
              <a:chExt cx="2086" cy="1291"/>
            </a:xfrm>
          </p:grpSpPr>
          <p:cxnSp>
            <p:nvCxnSpPr>
              <p:cNvPr id="67700" name="Straight Connector 6960"/>
              <p:cNvCxnSpPr>
                <a:cxnSpLocks noChangeShapeType="1"/>
              </p:cNvCxnSpPr>
              <p:nvPr/>
            </p:nvCxnSpPr>
            <p:spPr bwMode="auto">
              <a:xfrm>
                <a:off x="673" y="1367"/>
                <a:ext cx="1" cy="124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01" name="Straight Connector 6962"/>
              <p:cNvCxnSpPr>
                <a:cxnSpLocks noChangeShapeType="1"/>
              </p:cNvCxnSpPr>
              <p:nvPr/>
            </p:nvCxnSpPr>
            <p:spPr bwMode="auto">
              <a:xfrm>
                <a:off x="667" y="2606"/>
                <a:ext cx="2086"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02" name="Straight Connector 6981"/>
              <p:cNvCxnSpPr>
                <a:cxnSpLocks noChangeShapeType="1"/>
              </p:cNvCxnSpPr>
              <p:nvPr/>
            </p:nvCxnSpPr>
            <p:spPr bwMode="auto">
              <a:xfrm rot="5400000">
                <a:off x="669"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03" name="Straight Connector 6983"/>
              <p:cNvCxnSpPr>
                <a:cxnSpLocks noChangeShapeType="1"/>
              </p:cNvCxnSpPr>
              <p:nvPr/>
            </p:nvCxnSpPr>
            <p:spPr bwMode="auto">
              <a:xfrm rot="5400000">
                <a:off x="834"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04" name="Straight Connector 6985"/>
              <p:cNvCxnSpPr>
                <a:cxnSpLocks noChangeShapeType="1"/>
              </p:cNvCxnSpPr>
              <p:nvPr/>
            </p:nvCxnSpPr>
            <p:spPr bwMode="auto">
              <a:xfrm rot="5400000">
                <a:off x="1008"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05" name="Straight Connector 6988"/>
              <p:cNvCxnSpPr>
                <a:cxnSpLocks noChangeShapeType="1"/>
              </p:cNvCxnSpPr>
              <p:nvPr/>
            </p:nvCxnSpPr>
            <p:spPr bwMode="auto">
              <a:xfrm rot="5400000">
                <a:off x="1176"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06" name="Straight Connector 6990"/>
              <p:cNvCxnSpPr>
                <a:cxnSpLocks noChangeShapeType="1"/>
              </p:cNvCxnSpPr>
              <p:nvPr/>
            </p:nvCxnSpPr>
            <p:spPr bwMode="auto">
              <a:xfrm rot="5400000">
                <a:off x="1347"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07" name="Straight Connector 6992"/>
              <p:cNvCxnSpPr>
                <a:cxnSpLocks noChangeShapeType="1"/>
              </p:cNvCxnSpPr>
              <p:nvPr/>
            </p:nvCxnSpPr>
            <p:spPr bwMode="auto">
              <a:xfrm rot="5400000">
                <a:off x="1521"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08" name="Straight Connector 6994"/>
              <p:cNvCxnSpPr>
                <a:cxnSpLocks noChangeShapeType="1"/>
              </p:cNvCxnSpPr>
              <p:nvPr/>
            </p:nvCxnSpPr>
            <p:spPr bwMode="auto">
              <a:xfrm rot="5400000">
                <a:off x="1692"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09" name="Straight Connector 6996"/>
              <p:cNvCxnSpPr>
                <a:cxnSpLocks noChangeShapeType="1"/>
              </p:cNvCxnSpPr>
              <p:nvPr/>
            </p:nvCxnSpPr>
            <p:spPr bwMode="auto">
              <a:xfrm rot="5400000">
                <a:off x="1863"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10" name="Straight Connector 6998"/>
              <p:cNvCxnSpPr>
                <a:cxnSpLocks noChangeShapeType="1"/>
              </p:cNvCxnSpPr>
              <p:nvPr/>
            </p:nvCxnSpPr>
            <p:spPr bwMode="auto">
              <a:xfrm rot="5400000">
                <a:off x="2034"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11" name="Straight Connector 7000"/>
              <p:cNvCxnSpPr>
                <a:cxnSpLocks noChangeShapeType="1"/>
              </p:cNvCxnSpPr>
              <p:nvPr/>
            </p:nvCxnSpPr>
            <p:spPr bwMode="auto">
              <a:xfrm rot="5400000">
                <a:off x="2205"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12" name="Straight Connector 7002"/>
              <p:cNvCxnSpPr>
                <a:cxnSpLocks noChangeShapeType="1"/>
              </p:cNvCxnSpPr>
              <p:nvPr/>
            </p:nvCxnSpPr>
            <p:spPr bwMode="auto">
              <a:xfrm rot="5400000">
                <a:off x="2376"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13" name="Straight Connector 7004"/>
              <p:cNvCxnSpPr>
                <a:cxnSpLocks noChangeShapeType="1"/>
              </p:cNvCxnSpPr>
              <p:nvPr/>
            </p:nvCxnSpPr>
            <p:spPr bwMode="auto">
              <a:xfrm rot="5400000">
                <a:off x="2547"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714" name="Straight Connector 7006"/>
              <p:cNvCxnSpPr>
                <a:cxnSpLocks noChangeShapeType="1"/>
              </p:cNvCxnSpPr>
              <p:nvPr/>
            </p:nvCxnSpPr>
            <p:spPr bwMode="auto">
              <a:xfrm rot="5400000">
                <a:off x="2718"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sp>
        <p:nvSpPr>
          <p:cNvPr id="67613" name="TextBox 7007"/>
          <p:cNvSpPr txBox="1">
            <a:spLocks noChangeArrowheads="1"/>
          </p:cNvSpPr>
          <p:nvPr/>
        </p:nvSpPr>
        <p:spPr bwMode="auto">
          <a:xfrm>
            <a:off x="1255713" y="4727575"/>
            <a:ext cx="29654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85000"/>
              </a:lnSpc>
            </a:pPr>
            <a:r>
              <a:rPr lang="en-US"/>
              <a:t>Time From Randomization, months</a:t>
            </a:r>
          </a:p>
        </p:txBody>
      </p:sp>
      <p:sp>
        <p:nvSpPr>
          <p:cNvPr id="67614" name="TextBox 7008"/>
          <p:cNvSpPr txBox="1">
            <a:spLocks noChangeArrowheads="1"/>
          </p:cNvSpPr>
          <p:nvPr/>
        </p:nvSpPr>
        <p:spPr bwMode="auto">
          <a:xfrm rot="-5400000">
            <a:off x="-484188" y="3200401"/>
            <a:ext cx="18891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85000"/>
              </a:lnSpc>
            </a:pPr>
            <a:r>
              <a:rPr lang="en-US"/>
              <a:t>Cumulative incidence </a:t>
            </a:r>
            <a:br>
              <a:rPr lang="en-US"/>
            </a:br>
            <a:r>
              <a:rPr lang="en-US"/>
              <a:t>function, SREs/patient</a:t>
            </a:r>
          </a:p>
        </p:txBody>
      </p:sp>
      <p:sp>
        <p:nvSpPr>
          <p:cNvPr id="67615" name="TextBox 7009"/>
          <p:cNvSpPr txBox="1">
            <a:spLocks noChangeArrowheads="1"/>
          </p:cNvSpPr>
          <p:nvPr/>
        </p:nvSpPr>
        <p:spPr bwMode="auto">
          <a:xfrm>
            <a:off x="992188" y="5183188"/>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668</a:t>
            </a:r>
          </a:p>
          <a:p>
            <a:pPr eaLnBrk="1" hangingPunct="1"/>
            <a:r>
              <a:rPr lang="en-US" sz="1000"/>
              <a:t>682</a:t>
            </a:r>
          </a:p>
        </p:txBody>
      </p:sp>
      <p:sp>
        <p:nvSpPr>
          <p:cNvPr id="67616" name="TextBox 7010"/>
          <p:cNvSpPr txBox="1">
            <a:spLocks noChangeArrowheads="1"/>
          </p:cNvSpPr>
          <p:nvPr/>
        </p:nvSpPr>
        <p:spPr bwMode="auto">
          <a:xfrm>
            <a:off x="1260475" y="5183188"/>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415</a:t>
            </a:r>
          </a:p>
          <a:p>
            <a:pPr eaLnBrk="1" hangingPunct="1"/>
            <a:r>
              <a:rPr lang="en-US" sz="1000"/>
              <a:t>402</a:t>
            </a:r>
          </a:p>
        </p:txBody>
      </p:sp>
      <p:sp>
        <p:nvSpPr>
          <p:cNvPr id="67617" name="TextBox 7011"/>
          <p:cNvSpPr txBox="1">
            <a:spLocks noChangeArrowheads="1"/>
          </p:cNvSpPr>
          <p:nvPr/>
        </p:nvSpPr>
        <p:spPr bwMode="auto">
          <a:xfrm>
            <a:off x="1535113" y="5183188"/>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325</a:t>
            </a:r>
          </a:p>
          <a:p>
            <a:pPr eaLnBrk="1" hangingPunct="1"/>
            <a:r>
              <a:rPr lang="en-US" sz="1000"/>
              <a:t>297</a:t>
            </a:r>
          </a:p>
        </p:txBody>
      </p:sp>
      <p:sp>
        <p:nvSpPr>
          <p:cNvPr id="67618" name="TextBox 7012"/>
          <p:cNvSpPr txBox="1">
            <a:spLocks noChangeArrowheads="1"/>
          </p:cNvSpPr>
          <p:nvPr/>
        </p:nvSpPr>
        <p:spPr bwMode="auto">
          <a:xfrm>
            <a:off x="1797050" y="5183188"/>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250</a:t>
            </a:r>
          </a:p>
          <a:p>
            <a:pPr eaLnBrk="1" hangingPunct="1"/>
            <a:r>
              <a:rPr lang="en-US" sz="1000"/>
              <a:t>212</a:t>
            </a:r>
          </a:p>
        </p:txBody>
      </p:sp>
      <p:sp>
        <p:nvSpPr>
          <p:cNvPr id="67619" name="TextBox 7013"/>
          <p:cNvSpPr txBox="1">
            <a:spLocks noChangeArrowheads="1"/>
          </p:cNvSpPr>
          <p:nvPr/>
        </p:nvSpPr>
        <p:spPr bwMode="auto">
          <a:xfrm>
            <a:off x="2078038" y="5183188"/>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189</a:t>
            </a:r>
          </a:p>
          <a:p>
            <a:pPr eaLnBrk="1" hangingPunct="1"/>
            <a:r>
              <a:rPr lang="en-US" sz="1000"/>
              <a:t>164</a:t>
            </a:r>
          </a:p>
        </p:txBody>
      </p:sp>
      <p:sp>
        <p:nvSpPr>
          <p:cNvPr id="67620" name="TextBox 7014"/>
          <p:cNvSpPr txBox="1">
            <a:spLocks noChangeArrowheads="1"/>
          </p:cNvSpPr>
          <p:nvPr/>
        </p:nvSpPr>
        <p:spPr bwMode="auto">
          <a:xfrm>
            <a:off x="2352675" y="5183188"/>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136</a:t>
            </a:r>
          </a:p>
          <a:p>
            <a:pPr eaLnBrk="1" hangingPunct="1"/>
            <a:r>
              <a:rPr lang="en-US" sz="1000"/>
              <a:t>117</a:t>
            </a:r>
          </a:p>
        </p:txBody>
      </p:sp>
      <p:sp>
        <p:nvSpPr>
          <p:cNvPr id="67621" name="TextBox 7015"/>
          <p:cNvSpPr txBox="1">
            <a:spLocks noChangeArrowheads="1"/>
          </p:cNvSpPr>
          <p:nvPr/>
        </p:nvSpPr>
        <p:spPr bwMode="auto">
          <a:xfrm>
            <a:off x="2620963" y="5183188"/>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100</a:t>
            </a:r>
          </a:p>
          <a:p>
            <a:pPr eaLnBrk="1" hangingPunct="1"/>
            <a:r>
              <a:rPr lang="en-US" sz="1000"/>
              <a:t>75</a:t>
            </a:r>
          </a:p>
        </p:txBody>
      </p:sp>
      <p:sp>
        <p:nvSpPr>
          <p:cNvPr id="67622" name="TextBox 7016"/>
          <p:cNvSpPr txBox="1">
            <a:spLocks noChangeArrowheads="1"/>
          </p:cNvSpPr>
          <p:nvPr/>
        </p:nvSpPr>
        <p:spPr bwMode="auto">
          <a:xfrm>
            <a:off x="2921000" y="5183188"/>
            <a:ext cx="13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69</a:t>
            </a:r>
          </a:p>
          <a:p>
            <a:pPr eaLnBrk="1" hangingPunct="1"/>
            <a:r>
              <a:rPr lang="en-US" sz="1000"/>
              <a:t>50</a:t>
            </a:r>
          </a:p>
        </p:txBody>
      </p:sp>
      <p:sp>
        <p:nvSpPr>
          <p:cNvPr id="67623" name="TextBox 7017"/>
          <p:cNvSpPr txBox="1">
            <a:spLocks noChangeArrowheads="1"/>
          </p:cNvSpPr>
          <p:nvPr/>
        </p:nvSpPr>
        <p:spPr bwMode="auto">
          <a:xfrm>
            <a:off x="3201988" y="5183188"/>
            <a:ext cx="13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50</a:t>
            </a:r>
          </a:p>
          <a:p>
            <a:pPr eaLnBrk="1" hangingPunct="1"/>
            <a:r>
              <a:rPr lang="en-US" sz="1000"/>
              <a:t>37</a:t>
            </a:r>
          </a:p>
        </p:txBody>
      </p:sp>
      <p:sp>
        <p:nvSpPr>
          <p:cNvPr id="67624" name="TextBox 7018"/>
          <p:cNvSpPr txBox="1">
            <a:spLocks noChangeArrowheads="1"/>
          </p:cNvSpPr>
          <p:nvPr/>
        </p:nvSpPr>
        <p:spPr bwMode="auto">
          <a:xfrm>
            <a:off x="3463925" y="5183188"/>
            <a:ext cx="13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35</a:t>
            </a:r>
          </a:p>
          <a:p>
            <a:pPr eaLnBrk="1" hangingPunct="1"/>
            <a:r>
              <a:rPr lang="en-US" sz="1000"/>
              <a:t>24</a:t>
            </a:r>
          </a:p>
        </p:txBody>
      </p:sp>
      <p:sp>
        <p:nvSpPr>
          <p:cNvPr id="67625" name="TextBox 7019"/>
          <p:cNvSpPr txBox="1">
            <a:spLocks noChangeArrowheads="1"/>
          </p:cNvSpPr>
          <p:nvPr/>
        </p:nvSpPr>
        <p:spPr bwMode="auto">
          <a:xfrm>
            <a:off x="3744913" y="5183188"/>
            <a:ext cx="13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18</a:t>
            </a:r>
          </a:p>
          <a:p>
            <a:pPr eaLnBrk="1" hangingPunct="1"/>
            <a:r>
              <a:rPr lang="en-US" sz="1000"/>
              <a:t>12</a:t>
            </a:r>
          </a:p>
        </p:txBody>
      </p:sp>
      <p:sp>
        <p:nvSpPr>
          <p:cNvPr id="67626" name="TextBox 7020"/>
          <p:cNvSpPr txBox="1">
            <a:spLocks noChangeArrowheads="1"/>
          </p:cNvSpPr>
          <p:nvPr/>
        </p:nvSpPr>
        <p:spPr bwMode="auto">
          <a:xfrm>
            <a:off x="4044950" y="5183188"/>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6</a:t>
            </a:r>
          </a:p>
          <a:p>
            <a:pPr eaLnBrk="1" hangingPunct="1"/>
            <a:r>
              <a:rPr lang="en-US" sz="1000"/>
              <a:t>4</a:t>
            </a:r>
          </a:p>
        </p:txBody>
      </p:sp>
      <p:sp>
        <p:nvSpPr>
          <p:cNvPr id="67627" name="TextBox 7021"/>
          <p:cNvSpPr txBox="1">
            <a:spLocks noChangeArrowheads="1"/>
          </p:cNvSpPr>
          <p:nvPr/>
        </p:nvSpPr>
        <p:spPr bwMode="auto">
          <a:xfrm>
            <a:off x="4325938" y="5183188"/>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0</a:t>
            </a:r>
          </a:p>
          <a:p>
            <a:pPr eaLnBrk="1" hangingPunct="1"/>
            <a:r>
              <a:rPr lang="en-US" sz="1000"/>
              <a:t>0</a:t>
            </a:r>
          </a:p>
        </p:txBody>
      </p:sp>
      <p:sp>
        <p:nvSpPr>
          <p:cNvPr id="67628" name="TextBox 7022"/>
          <p:cNvSpPr txBox="1">
            <a:spLocks noChangeArrowheads="1"/>
          </p:cNvSpPr>
          <p:nvPr/>
        </p:nvSpPr>
        <p:spPr bwMode="auto">
          <a:xfrm>
            <a:off x="398463" y="5183188"/>
            <a:ext cx="268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000"/>
              <a:t>ZOL</a:t>
            </a:r>
          </a:p>
          <a:p>
            <a:pPr algn="l" eaLnBrk="1" hangingPunct="1"/>
            <a:r>
              <a:rPr lang="en-US" sz="1000"/>
              <a:t>CLO</a:t>
            </a:r>
          </a:p>
        </p:txBody>
      </p:sp>
      <p:sp>
        <p:nvSpPr>
          <p:cNvPr id="67629" name="TextBox 7023"/>
          <p:cNvSpPr txBox="1">
            <a:spLocks noChangeArrowheads="1"/>
          </p:cNvSpPr>
          <p:nvPr/>
        </p:nvSpPr>
        <p:spPr bwMode="auto">
          <a:xfrm>
            <a:off x="398463" y="4975225"/>
            <a:ext cx="7715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200"/>
              <a:t>Patients, n</a:t>
            </a:r>
          </a:p>
        </p:txBody>
      </p:sp>
      <p:sp>
        <p:nvSpPr>
          <p:cNvPr id="67630" name="TextBox 7024"/>
          <p:cNvSpPr txBox="1">
            <a:spLocks noChangeArrowheads="1"/>
          </p:cNvSpPr>
          <p:nvPr/>
        </p:nvSpPr>
        <p:spPr bwMode="auto">
          <a:xfrm>
            <a:off x="5483225" y="4487863"/>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0</a:t>
            </a:r>
          </a:p>
        </p:txBody>
      </p:sp>
      <p:sp>
        <p:nvSpPr>
          <p:cNvPr id="67631" name="TextBox 7025"/>
          <p:cNvSpPr txBox="1">
            <a:spLocks noChangeArrowheads="1"/>
          </p:cNvSpPr>
          <p:nvPr/>
        </p:nvSpPr>
        <p:spPr bwMode="auto">
          <a:xfrm>
            <a:off x="5745163" y="4487863"/>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6</a:t>
            </a:r>
          </a:p>
        </p:txBody>
      </p:sp>
      <p:sp>
        <p:nvSpPr>
          <p:cNvPr id="67632" name="TextBox 7026"/>
          <p:cNvSpPr txBox="1">
            <a:spLocks noChangeArrowheads="1"/>
          </p:cNvSpPr>
          <p:nvPr/>
        </p:nvSpPr>
        <p:spPr bwMode="auto">
          <a:xfrm>
            <a:off x="5978525" y="4487863"/>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12</a:t>
            </a:r>
          </a:p>
        </p:txBody>
      </p:sp>
      <p:sp>
        <p:nvSpPr>
          <p:cNvPr id="67633" name="TextBox 7027"/>
          <p:cNvSpPr txBox="1">
            <a:spLocks noChangeArrowheads="1"/>
          </p:cNvSpPr>
          <p:nvPr/>
        </p:nvSpPr>
        <p:spPr bwMode="auto">
          <a:xfrm>
            <a:off x="6245225" y="4487863"/>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18</a:t>
            </a:r>
          </a:p>
        </p:txBody>
      </p:sp>
      <p:sp>
        <p:nvSpPr>
          <p:cNvPr id="67634" name="TextBox 7028"/>
          <p:cNvSpPr txBox="1">
            <a:spLocks noChangeArrowheads="1"/>
          </p:cNvSpPr>
          <p:nvPr/>
        </p:nvSpPr>
        <p:spPr bwMode="auto">
          <a:xfrm>
            <a:off x="6516688" y="448786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24</a:t>
            </a:r>
          </a:p>
        </p:txBody>
      </p:sp>
      <p:sp>
        <p:nvSpPr>
          <p:cNvPr id="67635" name="TextBox 7029"/>
          <p:cNvSpPr txBox="1">
            <a:spLocks noChangeArrowheads="1"/>
          </p:cNvSpPr>
          <p:nvPr/>
        </p:nvSpPr>
        <p:spPr bwMode="auto">
          <a:xfrm>
            <a:off x="6792913" y="448786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30</a:t>
            </a:r>
          </a:p>
        </p:txBody>
      </p:sp>
      <p:sp>
        <p:nvSpPr>
          <p:cNvPr id="67636" name="TextBox 7030"/>
          <p:cNvSpPr txBox="1">
            <a:spLocks noChangeArrowheads="1"/>
          </p:cNvSpPr>
          <p:nvPr/>
        </p:nvSpPr>
        <p:spPr bwMode="auto">
          <a:xfrm>
            <a:off x="7064375" y="4487863"/>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36</a:t>
            </a:r>
          </a:p>
        </p:txBody>
      </p:sp>
      <p:sp>
        <p:nvSpPr>
          <p:cNvPr id="67637" name="TextBox 7031"/>
          <p:cNvSpPr txBox="1">
            <a:spLocks noChangeArrowheads="1"/>
          </p:cNvSpPr>
          <p:nvPr/>
        </p:nvSpPr>
        <p:spPr bwMode="auto">
          <a:xfrm>
            <a:off x="7335838" y="448786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42</a:t>
            </a:r>
          </a:p>
        </p:txBody>
      </p:sp>
      <p:sp>
        <p:nvSpPr>
          <p:cNvPr id="67638" name="TextBox 7032"/>
          <p:cNvSpPr txBox="1">
            <a:spLocks noChangeArrowheads="1"/>
          </p:cNvSpPr>
          <p:nvPr/>
        </p:nvSpPr>
        <p:spPr bwMode="auto">
          <a:xfrm>
            <a:off x="7607300" y="4487863"/>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48</a:t>
            </a:r>
          </a:p>
        </p:txBody>
      </p:sp>
      <p:sp>
        <p:nvSpPr>
          <p:cNvPr id="67639" name="TextBox 7033"/>
          <p:cNvSpPr txBox="1">
            <a:spLocks noChangeArrowheads="1"/>
          </p:cNvSpPr>
          <p:nvPr/>
        </p:nvSpPr>
        <p:spPr bwMode="auto">
          <a:xfrm>
            <a:off x="7878763" y="448786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54</a:t>
            </a:r>
          </a:p>
        </p:txBody>
      </p:sp>
      <p:sp>
        <p:nvSpPr>
          <p:cNvPr id="67640" name="TextBox 7034"/>
          <p:cNvSpPr txBox="1">
            <a:spLocks noChangeArrowheads="1"/>
          </p:cNvSpPr>
          <p:nvPr/>
        </p:nvSpPr>
        <p:spPr bwMode="auto">
          <a:xfrm>
            <a:off x="8150225" y="4487863"/>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60</a:t>
            </a:r>
          </a:p>
        </p:txBody>
      </p:sp>
      <p:sp>
        <p:nvSpPr>
          <p:cNvPr id="67641" name="TextBox 7035"/>
          <p:cNvSpPr txBox="1">
            <a:spLocks noChangeArrowheads="1"/>
          </p:cNvSpPr>
          <p:nvPr/>
        </p:nvSpPr>
        <p:spPr bwMode="auto">
          <a:xfrm>
            <a:off x="8421688" y="448786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66</a:t>
            </a:r>
          </a:p>
        </p:txBody>
      </p:sp>
      <p:sp>
        <p:nvSpPr>
          <p:cNvPr id="67642" name="TextBox 7036"/>
          <p:cNvSpPr txBox="1">
            <a:spLocks noChangeArrowheads="1"/>
          </p:cNvSpPr>
          <p:nvPr/>
        </p:nvSpPr>
        <p:spPr bwMode="auto">
          <a:xfrm>
            <a:off x="8693150" y="4487863"/>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72</a:t>
            </a:r>
          </a:p>
        </p:txBody>
      </p:sp>
      <p:sp>
        <p:nvSpPr>
          <p:cNvPr id="67643" name="TextBox 7044"/>
          <p:cNvSpPr txBox="1">
            <a:spLocks noChangeArrowheads="1"/>
          </p:cNvSpPr>
          <p:nvPr/>
        </p:nvSpPr>
        <p:spPr bwMode="auto">
          <a:xfrm>
            <a:off x="5145088" y="234156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200"/>
              <a:t>0.5</a:t>
            </a:r>
          </a:p>
        </p:txBody>
      </p:sp>
      <p:sp>
        <p:nvSpPr>
          <p:cNvPr id="67644" name="TextBox 7046"/>
          <p:cNvSpPr txBox="1">
            <a:spLocks noChangeArrowheads="1"/>
          </p:cNvSpPr>
          <p:nvPr/>
        </p:nvSpPr>
        <p:spPr bwMode="auto">
          <a:xfrm>
            <a:off x="5145088" y="273208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200"/>
              <a:t>0.4</a:t>
            </a:r>
          </a:p>
        </p:txBody>
      </p:sp>
      <p:sp>
        <p:nvSpPr>
          <p:cNvPr id="67645" name="TextBox 7048"/>
          <p:cNvSpPr txBox="1">
            <a:spLocks noChangeArrowheads="1"/>
          </p:cNvSpPr>
          <p:nvPr/>
        </p:nvSpPr>
        <p:spPr bwMode="auto">
          <a:xfrm>
            <a:off x="5145088" y="310356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200"/>
              <a:t>0.3</a:t>
            </a:r>
          </a:p>
        </p:txBody>
      </p:sp>
      <p:sp>
        <p:nvSpPr>
          <p:cNvPr id="67646" name="TextBox 7050"/>
          <p:cNvSpPr txBox="1">
            <a:spLocks noChangeArrowheads="1"/>
          </p:cNvSpPr>
          <p:nvPr/>
        </p:nvSpPr>
        <p:spPr bwMode="auto">
          <a:xfrm>
            <a:off x="5145088" y="348932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200"/>
              <a:t>0.2</a:t>
            </a:r>
          </a:p>
        </p:txBody>
      </p:sp>
      <p:sp>
        <p:nvSpPr>
          <p:cNvPr id="67647" name="TextBox 7052"/>
          <p:cNvSpPr txBox="1">
            <a:spLocks noChangeArrowheads="1"/>
          </p:cNvSpPr>
          <p:nvPr/>
        </p:nvSpPr>
        <p:spPr bwMode="auto">
          <a:xfrm>
            <a:off x="5145088" y="385603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200"/>
              <a:t>0.1</a:t>
            </a:r>
          </a:p>
        </p:txBody>
      </p:sp>
      <p:sp>
        <p:nvSpPr>
          <p:cNvPr id="67648" name="TextBox 7054"/>
          <p:cNvSpPr txBox="1">
            <a:spLocks noChangeArrowheads="1"/>
          </p:cNvSpPr>
          <p:nvPr/>
        </p:nvSpPr>
        <p:spPr bwMode="auto">
          <a:xfrm>
            <a:off x="5273675" y="4237038"/>
            <a:ext cx="841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200"/>
              <a:t>0</a:t>
            </a:r>
          </a:p>
        </p:txBody>
      </p:sp>
      <p:sp>
        <p:nvSpPr>
          <p:cNvPr id="67649" name="TextBox 7068"/>
          <p:cNvSpPr txBox="1">
            <a:spLocks noChangeArrowheads="1"/>
          </p:cNvSpPr>
          <p:nvPr/>
        </p:nvSpPr>
        <p:spPr bwMode="auto">
          <a:xfrm>
            <a:off x="5853113" y="4711700"/>
            <a:ext cx="2965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Time From Randomization, months</a:t>
            </a:r>
          </a:p>
        </p:txBody>
      </p:sp>
      <p:sp>
        <p:nvSpPr>
          <p:cNvPr id="67650" name="TextBox 7069"/>
          <p:cNvSpPr txBox="1">
            <a:spLocks noChangeArrowheads="1"/>
          </p:cNvSpPr>
          <p:nvPr/>
        </p:nvSpPr>
        <p:spPr bwMode="auto">
          <a:xfrm rot="-5400000">
            <a:off x="3937000" y="3211513"/>
            <a:ext cx="18891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85000"/>
              </a:lnSpc>
            </a:pPr>
            <a:r>
              <a:rPr lang="en-US"/>
              <a:t>Cumulative incidence </a:t>
            </a:r>
            <a:br>
              <a:rPr lang="en-US"/>
            </a:br>
            <a:r>
              <a:rPr lang="en-US"/>
              <a:t>function, SREs/patient</a:t>
            </a:r>
          </a:p>
        </p:txBody>
      </p:sp>
      <p:sp>
        <p:nvSpPr>
          <p:cNvPr id="67651" name="TextBox 7070"/>
          <p:cNvSpPr txBox="1">
            <a:spLocks noChangeArrowheads="1"/>
          </p:cNvSpPr>
          <p:nvPr/>
        </p:nvSpPr>
        <p:spPr bwMode="auto">
          <a:xfrm>
            <a:off x="5424488" y="5183188"/>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302</a:t>
            </a:r>
          </a:p>
          <a:p>
            <a:pPr eaLnBrk="1" hangingPunct="1"/>
            <a:r>
              <a:rPr lang="en-US" sz="1000"/>
              <a:t>276</a:t>
            </a:r>
          </a:p>
        </p:txBody>
      </p:sp>
      <p:sp>
        <p:nvSpPr>
          <p:cNvPr id="67652" name="TextBox 7071"/>
          <p:cNvSpPr txBox="1">
            <a:spLocks noChangeArrowheads="1"/>
          </p:cNvSpPr>
          <p:nvPr/>
        </p:nvSpPr>
        <p:spPr bwMode="auto">
          <a:xfrm>
            <a:off x="5686425" y="5183188"/>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241</a:t>
            </a:r>
          </a:p>
          <a:p>
            <a:pPr eaLnBrk="1" hangingPunct="1"/>
            <a:r>
              <a:rPr lang="en-US" sz="1000"/>
              <a:t>212</a:t>
            </a:r>
          </a:p>
        </p:txBody>
      </p:sp>
      <p:sp>
        <p:nvSpPr>
          <p:cNvPr id="67653" name="TextBox 7072"/>
          <p:cNvSpPr txBox="1">
            <a:spLocks noChangeArrowheads="1"/>
          </p:cNvSpPr>
          <p:nvPr/>
        </p:nvSpPr>
        <p:spPr bwMode="auto">
          <a:xfrm>
            <a:off x="5951538" y="5183188"/>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185</a:t>
            </a:r>
          </a:p>
          <a:p>
            <a:pPr eaLnBrk="1" hangingPunct="1"/>
            <a:r>
              <a:rPr lang="en-US" sz="1000"/>
              <a:t>159</a:t>
            </a:r>
          </a:p>
        </p:txBody>
      </p:sp>
      <p:sp>
        <p:nvSpPr>
          <p:cNvPr id="67654" name="TextBox 7073"/>
          <p:cNvSpPr txBox="1">
            <a:spLocks noChangeArrowheads="1"/>
          </p:cNvSpPr>
          <p:nvPr/>
        </p:nvSpPr>
        <p:spPr bwMode="auto">
          <a:xfrm>
            <a:off x="6218238" y="5183188"/>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135</a:t>
            </a:r>
          </a:p>
          <a:p>
            <a:pPr eaLnBrk="1" hangingPunct="1"/>
            <a:r>
              <a:rPr lang="en-US" sz="1000"/>
              <a:t>118</a:t>
            </a:r>
          </a:p>
        </p:txBody>
      </p:sp>
      <p:sp>
        <p:nvSpPr>
          <p:cNvPr id="67655" name="TextBox 7074"/>
          <p:cNvSpPr txBox="1">
            <a:spLocks noChangeArrowheads="1"/>
          </p:cNvSpPr>
          <p:nvPr/>
        </p:nvSpPr>
        <p:spPr bwMode="auto">
          <a:xfrm>
            <a:off x="6519863" y="5183188"/>
            <a:ext cx="13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92</a:t>
            </a:r>
          </a:p>
          <a:p>
            <a:pPr eaLnBrk="1" hangingPunct="1"/>
            <a:r>
              <a:rPr lang="en-US" sz="1000"/>
              <a:t>91</a:t>
            </a:r>
          </a:p>
        </p:txBody>
      </p:sp>
      <p:sp>
        <p:nvSpPr>
          <p:cNvPr id="67656" name="TextBox 7075"/>
          <p:cNvSpPr txBox="1">
            <a:spLocks noChangeArrowheads="1"/>
          </p:cNvSpPr>
          <p:nvPr/>
        </p:nvSpPr>
        <p:spPr bwMode="auto">
          <a:xfrm>
            <a:off x="6796088" y="5183188"/>
            <a:ext cx="13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63</a:t>
            </a:r>
          </a:p>
          <a:p>
            <a:pPr eaLnBrk="1" hangingPunct="1"/>
            <a:r>
              <a:rPr lang="en-US" sz="1000"/>
              <a:t>56</a:t>
            </a:r>
          </a:p>
        </p:txBody>
      </p:sp>
      <p:sp>
        <p:nvSpPr>
          <p:cNvPr id="67657" name="TextBox 7076"/>
          <p:cNvSpPr txBox="1">
            <a:spLocks noChangeArrowheads="1"/>
          </p:cNvSpPr>
          <p:nvPr/>
        </p:nvSpPr>
        <p:spPr bwMode="auto">
          <a:xfrm>
            <a:off x="7073900" y="5183188"/>
            <a:ext cx="13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38</a:t>
            </a:r>
          </a:p>
          <a:p>
            <a:pPr eaLnBrk="1" hangingPunct="1"/>
            <a:r>
              <a:rPr lang="en-US" sz="1000"/>
              <a:t>37</a:t>
            </a:r>
          </a:p>
        </p:txBody>
      </p:sp>
      <p:sp>
        <p:nvSpPr>
          <p:cNvPr id="67658" name="TextBox 7077"/>
          <p:cNvSpPr txBox="1">
            <a:spLocks noChangeArrowheads="1"/>
          </p:cNvSpPr>
          <p:nvPr/>
        </p:nvSpPr>
        <p:spPr bwMode="auto">
          <a:xfrm>
            <a:off x="7351713" y="5183188"/>
            <a:ext cx="13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28</a:t>
            </a:r>
          </a:p>
          <a:p>
            <a:pPr eaLnBrk="1" hangingPunct="1"/>
            <a:r>
              <a:rPr lang="en-US" sz="1000"/>
              <a:t>24</a:t>
            </a:r>
          </a:p>
        </p:txBody>
      </p:sp>
      <p:sp>
        <p:nvSpPr>
          <p:cNvPr id="67659" name="TextBox 7078"/>
          <p:cNvSpPr txBox="1">
            <a:spLocks noChangeArrowheads="1"/>
          </p:cNvSpPr>
          <p:nvPr/>
        </p:nvSpPr>
        <p:spPr bwMode="auto">
          <a:xfrm>
            <a:off x="7623175" y="5183188"/>
            <a:ext cx="13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18</a:t>
            </a:r>
          </a:p>
          <a:p>
            <a:pPr eaLnBrk="1" hangingPunct="1"/>
            <a:r>
              <a:rPr lang="en-US" sz="1000"/>
              <a:t>18</a:t>
            </a:r>
          </a:p>
        </p:txBody>
      </p:sp>
      <p:sp>
        <p:nvSpPr>
          <p:cNvPr id="67660" name="TextBox 7079"/>
          <p:cNvSpPr txBox="1">
            <a:spLocks noChangeArrowheads="1"/>
          </p:cNvSpPr>
          <p:nvPr/>
        </p:nvSpPr>
        <p:spPr bwMode="auto">
          <a:xfrm>
            <a:off x="7881938" y="5183188"/>
            <a:ext cx="13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11</a:t>
            </a:r>
          </a:p>
          <a:p>
            <a:pPr eaLnBrk="1" hangingPunct="1"/>
            <a:r>
              <a:rPr lang="en-US" sz="1000"/>
              <a:t>12</a:t>
            </a:r>
          </a:p>
        </p:txBody>
      </p:sp>
      <p:sp>
        <p:nvSpPr>
          <p:cNvPr id="67661" name="TextBox 7080"/>
          <p:cNvSpPr txBox="1">
            <a:spLocks noChangeArrowheads="1"/>
          </p:cNvSpPr>
          <p:nvPr/>
        </p:nvSpPr>
        <p:spPr bwMode="auto">
          <a:xfrm>
            <a:off x="8189913" y="5183188"/>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8</a:t>
            </a:r>
          </a:p>
          <a:p>
            <a:pPr eaLnBrk="1" hangingPunct="1"/>
            <a:r>
              <a:rPr lang="en-US" sz="1000"/>
              <a:t>7</a:t>
            </a:r>
          </a:p>
        </p:txBody>
      </p:sp>
      <p:sp>
        <p:nvSpPr>
          <p:cNvPr id="67662" name="TextBox 7081"/>
          <p:cNvSpPr txBox="1">
            <a:spLocks noChangeArrowheads="1"/>
          </p:cNvSpPr>
          <p:nvPr/>
        </p:nvSpPr>
        <p:spPr bwMode="auto">
          <a:xfrm>
            <a:off x="8455025" y="5183188"/>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5</a:t>
            </a:r>
          </a:p>
          <a:p>
            <a:pPr eaLnBrk="1" hangingPunct="1"/>
            <a:r>
              <a:rPr lang="en-US" sz="1000"/>
              <a:t>4</a:t>
            </a:r>
          </a:p>
        </p:txBody>
      </p:sp>
      <p:sp>
        <p:nvSpPr>
          <p:cNvPr id="67663" name="TextBox 7082"/>
          <p:cNvSpPr txBox="1">
            <a:spLocks noChangeArrowheads="1"/>
          </p:cNvSpPr>
          <p:nvPr/>
        </p:nvSpPr>
        <p:spPr bwMode="auto">
          <a:xfrm>
            <a:off x="8732838" y="5183188"/>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0</a:t>
            </a:r>
          </a:p>
          <a:p>
            <a:pPr eaLnBrk="1" hangingPunct="1"/>
            <a:r>
              <a:rPr lang="en-US" sz="1000"/>
              <a:t>0</a:t>
            </a:r>
          </a:p>
        </p:txBody>
      </p:sp>
      <p:sp>
        <p:nvSpPr>
          <p:cNvPr id="67664" name="TextBox 7083"/>
          <p:cNvSpPr txBox="1">
            <a:spLocks noChangeArrowheads="1"/>
          </p:cNvSpPr>
          <p:nvPr/>
        </p:nvSpPr>
        <p:spPr bwMode="auto">
          <a:xfrm>
            <a:off x="4818063" y="5183188"/>
            <a:ext cx="268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00"/>
              <a:t>ZOL</a:t>
            </a:r>
          </a:p>
          <a:p>
            <a:pPr eaLnBrk="1" hangingPunct="1"/>
            <a:r>
              <a:rPr lang="en-US" sz="1000"/>
              <a:t>CLO</a:t>
            </a:r>
          </a:p>
        </p:txBody>
      </p:sp>
      <p:sp>
        <p:nvSpPr>
          <p:cNvPr id="67665" name="TextBox 7084"/>
          <p:cNvSpPr txBox="1">
            <a:spLocks noChangeArrowheads="1"/>
          </p:cNvSpPr>
          <p:nvPr/>
        </p:nvSpPr>
        <p:spPr bwMode="auto">
          <a:xfrm>
            <a:off x="4818063" y="4975225"/>
            <a:ext cx="7715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Patients, n</a:t>
            </a:r>
          </a:p>
        </p:txBody>
      </p:sp>
      <p:sp>
        <p:nvSpPr>
          <p:cNvPr id="67666" name="Rectangle 160"/>
          <p:cNvSpPr>
            <a:spLocks noChangeArrowheads="1"/>
          </p:cNvSpPr>
          <p:nvPr/>
        </p:nvSpPr>
        <p:spPr bwMode="auto">
          <a:xfrm>
            <a:off x="3487738" y="2433638"/>
            <a:ext cx="401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t>CLO</a:t>
            </a:r>
            <a:endParaRPr lang="en-US"/>
          </a:p>
        </p:txBody>
      </p:sp>
      <p:sp>
        <p:nvSpPr>
          <p:cNvPr id="67667" name="Rectangle 170"/>
          <p:cNvSpPr>
            <a:spLocks noChangeArrowheads="1"/>
          </p:cNvSpPr>
          <p:nvPr/>
        </p:nvSpPr>
        <p:spPr bwMode="auto">
          <a:xfrm>
            <a:off x="3487738" y="3084513"/>
            <a:ext cx="3794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t>ZOL</a:t>
            </a:r>
            <a:endParaRPr lang="en-US"/>
          </a:p>
        </p:txBody>
      </p:sp>
      <p:sp>
        <p:nvSpPr>
          <p:cNvPr id="67668" name="Rectangle 160"/>
          <p:cNvSpPr>
            <a:spLocks noChangeArrowheads="1"/>
          </p:cNvSpPr>
          <p:nvPr/>
        </p:nvSpPr>
        <p:spPr bwMode="auto">
          <a:xfrm>
            <a:off x="8059738" y="3376613"/>
            <a:ext cx="401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t>CLO</a:t>
            </a:r>
            <a:endParaRPr lang="en-US"/>
          </a:p>
        </p:txBody>
      </p:sp>
      <p:sp>
        <p:nvSpPr>
          <p:cNvPr id="67669" name="Rectangle 170"/>
          <p:cNvSpPr>
            <a:spLocks noChangeArrowheads="1"/>
          </p:cNvSpPr>
          <p:nvPr/>
        </p:nvSpPr>
        <p:spPr bwMode="auto">
          <a:xfrm>
            <a:off x="8059738" y="3998913"/>
            <a:ext cx="3794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t>ZOL</a:t>
            </a:r>
            <a:endParaRPr lang="en-US"/>
          </a:p>
        </p:txBody>
      </p:sp>
      <p:sp>
        <p:nvSpPr>
          <p:cNvPr id="67670" name="TextBox 129"/>
          <p:cNvSpPr txBox="1">
            <a:spLocks noChangeArrowheads="1"/>
          </p:cNvSpPr>
          <p:nvPr/>
        </p:nvSpPr>
        <p:spPr bwMode="auto">
          <a:xfrm>
            <a:off x="331788" y="5772150"/>
            <a:ext cx="848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000"/>
              <a:t>Important to treat all patients regardless of lesions at presentation</a:t>
            </a:r>
          </a:p>
        </p:txBody>
      </p:sp>
      <p:sp>
        <p:nvSpPr>
          <p:cNvPr id="67671" name="Text Box 6"/>
          <p:cNvSpPr txBox="1">
            <a:spLocks noChangeArrowheads="1"/>
          </p:cNvSpPr>
          <p:nvPr/>
        </p:nvSpPr>
        <p:spPr bwMode="auto">
          <a:xfrm>
            <a:off x="1143000" y="2324100"/>
            <a:ext cx="18589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a:t>HR=0.774; </a:t>
            </a:r>
            <a:r>
              <a:rPr lang="en-US" i="1"/>
              <a:t>P</a:t>
            </a:r>
            <a:r>
              <a:rPr lang="en-US"/>
              <a:t>=0.0038</a:t>
            </a:r>
          </a:p>
          <a:p>
            <a:pPr algn="l" eaLnBrk="1" hangingPunct="1"/>
            <a:endParaRPr lang="en-US"/>
          </a:p>
        </p:txBody>
      </p:sp>
      <p:sp>
        <p:nvSpPr>
          <p:cNvPr id="67672" name="Text Box 6"/>
          <p:cNvSpPr txBox="1">
            <a:spLocks noChangeArrowheads="1"/>
          </p:cNvSpPr>
          <p:nvPr/>
        </p:nvSpPr>
        <p:spPr bwMode="auto">
          <a:xfrm>
            <a:off x="5643563" y="2324100"/>
            <a:ext cx="18589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a:t>HR=0.526; </a:t>
            </a:r>
            <a:r>
              <a:rPr lang="en-US" i="1"/>
              <a:t>P</a:t>
            </a:r>
            <a:r>
              <a:rPr lang="en-US"/>
              <a:t>=0.0068</a:t>
            </a:r>
          </a:p>
          <a:p>
            <a:pPr algn="l" eaLnBrk="1" hangingPunct="1"/>
            <a:endParaRPr lang="en-US"/>
          </a:p>
        </p:txBody>
      </p:sp>
      <p:grpSp>
        <p:nvGrpSpPr>
          <p:cNvPr id="67673" name="Group 162"/>
          <p:cNvGrpSpPr>
            <a:grpSpLocks/>
          </p:cNvGrpSpPr>
          <p:nvPr/>
        </p:nvGrpSpPr>
        <p:grpSpPr bwMode="auto">
          <a:xfrm>
            <a:off x="5397500" y="2417763"/>
            <a:ext cx="3389313" cy="2049462"/>
            <a:chOff x="618" y="1367"/>
            <a:chExt cx="2135" cy="1291"/>
          </a:xfrm>
        </p:grpSpPr>
        <p:grpSp>
          <p:nvGrpSpPr>
            <p:cNvPr id="67675" name="Group 163"/>
            <p:cNvGrpSpPr>
              <a:grpSpLocks/>
            </p:cNvGrpSpPr>
            <p:nvPr/>
          </p:nvGrpSpPr>
          <p:grpSpPr bwMode="auto">
            <a:xfrm>
              <a:off x="618" y="1376"/>
              <a:ext cx="51" cy="1197"/>
              <a:chOff x="618" y="1376"/>
              <a:chExt cx="51" cy="1197"/>
            </a:xfrm>
          </p:grpSpPr>
          <p:cxnSp>
            <p:nvCxnSpPr>
              <p:cNvPr id="67692" name="Straight Connector 6968"/>
              <p:cNvCxnSpPr>
                <a:cxnSpLocks noChangeShapeType="1"/>
              </p:cNvCxnSpPr>
              <p:nvPr/>
            </p:nvCxnSpPr>
            <p:spPr bwMode="auto">
              <a:xfrm rot="10800000">
                <a:off x="618" y="1376"/>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93" name="Straight Connector 6970"/>
              <p:cNvCxnSpPr>
                <a:cxnSpLocks noChangeShapeType="1"/>
              </p:cNvCxnSpPr>
              <p:nvPr/>
            </p:nvCxnSpPr>
            <p:spPr bwMode="auto">
              <a:xfrm rot="10800000">
                <a:off x="618" y="1624"/>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94" name="Straight Connector 6972"/>
              <p:cNvCxnSpPr>
                <a:cxnSpLocks noChangeShapeType="1"/>
              </p:cNvCxnSpPr>
              <p:nvPr/>
            </p:nvCxnSpPr>
            <p:spPr bwMode="auto">
              <a:xfrm rot="10800000">
                <a:off x="618" y="1858"/>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95" name="Straight Connector 6974"/>
              <p:cNvCxnSpPr>
                <a:cxnSpLocks noChangeShapeType="1"/>
              </p:cNvCxnSpPr>
              <p:nvPr/>
            </p:nvCxnSpPr>
            <p:spPr bwMode="auto">
              <a:xfrm rot="10800000">
                <a:off x="618" y="2101"/>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96" name="Straight Connector 6976"/>
              <p:cNvCxnSpPr>
                <a:cxnSpLocks noChangeShapeType="1"/>
              </p:cNvCxnSpPr>
              <p:nvPr/>
            </p:nvCxnSpPr>
            <p:spPr bwMode="auto">
              <a:xfrm rot="10800000">
                <a:off x="618" y="23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97" name="Straight Connector 6978"/>
              <p:cNvCxnSpPr>
                <a:cxnSpLocks noChangeShapeType="1"/>
              </p:cNvCxnSpPr>
              <p:nvPr/>
            </p:nvCxnSpPr>
            <p:spPr bwMode="auto">
              <a:xfrm rot="10800000">
                <a:off x="618" y="257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67676" name="Group 170"/>
            <p:cNvGrpSpPr>
              <a:grpSpLocks/>
            </p:cNvGrpSpPr>
            <p:nvPr/>
          </p:nvGrpSpPr>
          <p:grpSpPr bwMode="auto">
            <a:xfrm>
              <a:off x="667" y="1367"/>
              <a:ext cx="2086" cy="1291"/>
              <a:chOff x="667" y="1367"/>
              <a:chExt cx="2086" cy="1291"/>
            </a:xfrm>
          </p:grpSpPr>
          <p:cxnSp>
            <p:nvCxnSpPr>
              <p:cNvPr id="67677" name="Straight Connector 6960"/>
              <p:cNvCxnSpPr>
                <a:cxnSpLocks noChangeShapeType="1"/>
              </p:cNvCxnSpPr>
              <p:nvPr/>
            </p:nvCxnSpPr>
            <p:spPr bwMode="auto">
              <a:xfrm>
                <a:off x="673" y="1367"/>
                <a:ext cx="1" cy="124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78" name="Straight Connector 6962"/>
              <p:cNvCxnSpPr>
                <a:cxnSpLocks noChangeShapeType="1"/>
              </p:cNvCxnSpPr>
              <p:nvPr/>
            </p:nvCxnSpPr>
            <p:spPr bwMode="auto">
              <a:xfrm>
                <a:off x="667" y="2606"/>
                <a:ext cx="2086"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79" name="Straight Connector 6981"/>
              <p:cNvCxnSpPr>
                <a:cxnSpLocks noChangeShapeType="1"/>
              </p:cNvCxnSpPr>
              <p:nvPr/>
            </p:nvCxnSpPr>
            <p:spPr bwMode="auto">
              <a:xfrm rot="5400000">
                <a:off x="669"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80" name="Straight Connector 6983"/>
              <p:cNvCxnSpPr>
                <a:cxnSpLocks noChangeShapeType="1"/>
              </p:cNvCxnSpPr>
              <p:nvPr/>
            </p:nvCxnSpPr>
            <p:spPr bwMode="auto">
              <a:xfrm rot="5400000">
                <a:off x="834"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81" name="Straight Connector 6985"/>
              <p:cNvCxnSpPr>
                <a:cxnSpLocks noChangeShapeType="1"/>
              </p:cNvCxnSpPr>
              <p:nvPr/>
            </p:nvCxnSpPr>
            <p:spPr bwMode="auto">
              <a:xfrm rot="5400000">
                <a:off x="1008"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82" name="Straight Connector 6988"/>
              <p:cNvCxnSpPr>
                <a:cxnSpLocks noChangeShapeType="1"/>
              </p:cNvCxnSpPr>
              <p:nvPr/>
            </p:nvCxnSpPr>
            <p:spPr bwMode="auto">
              <a:xfrm rot="5400000">
                <a:off x="1176"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83" name="Straight Connector 6990"/>
              <p:cNvCxnSpPr>
                <a:cxnSpLocks noChangeShapeType="1"/>
              </p:cNvCxnSpPr>
              <p:nvPr/>
            </p:nvCxnSpPr>
            <p:spPr bwMode="auto">
              <a:xfrm rot="5400000">
                <a:off x="1347"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84" name="Straight Connector 6992"/>
              <p:cNvCxnSpPr>
                <a:cxnSpLocks noChangeShapeType="1"/>
              </p:cNvCxnSpPr>
              <p:nvPr/>
            </p:nvCxnSpPr>
            <p:spPr bwMode="auto">
              <a:xfrm rot="5400000">
                <a:off x="1521"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85" name="Straight Connector 6994"/>
              <p:cNvCxnSpPr>
                <a:cxnSpLocks noChangeShapeType="1"/>
              </p:cNvCxnSpPr>
              <p:nvPr/>
            </p:nvCxnSpPr>
            <p:spPr bwMode="auto">
              <a:xfrm rot="5400000">
                <a:off x="1692"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86" name="Straight Connector 6996"/>
              <p:cNvCxnSpPr>
                <a:cxnSpLocks noChangeShapeType="1"/>
              </p:cNvCxnSpPr>
              <p:nvPr/>
            </p:nvCxnSpPr>
            <p:spPr bwMode="auto">
              <a:xfrm rot="5400000">
                <a:off x="1863"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87" name="Straight Connector 6998"/>
              <p:cNvCxnSpPr>
                <a:cxnSpLocks noChangeShapeType="1"/>
              </p:cNvCxnSpPr>
              <p:nvPr/>
            </p:nvCxnSpPr>
            <p:spPr bwMode="auto">
              <a:xfrm rot="5400000">
                <a:off x="2034"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88" name="Straight Connector 7000"/>
              <p:cNvCxnSpPr>
                <a:cxnSpLocks noChangeShapeType="1"/>
              </p:cNvCxnSpPr>
              <p:nvPr/>
            </p:nvCxnSpPr>
            <p:spPr bwMode="auto">
              <a:xfrm rot="5400000">
                <a:off x="2205"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89" name="Straight Connector 7002"/>
              <p:cNvCxnSpPr>
                <a:cxnSpLocks noChangeShapeType="1"/>
              </p:cNvCxnSpPr>
              <p:nvPr/>
            </p:nvCxnSpPr>
            <p:spPr bwMode="auto">
              <a:xfrm rot="5400000">
                <a:off x="2376"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90" name="Straight Connector 7004"/>
              <p:cNvCxnSpPr>
                <a:cxnSpLocks noChangeShapeType="1"/>
              </p:cNvCxnSpPr>
              <p:nvPr/>
            </p:nvCxnSpPr>
            <p:spPr bwMode="auto">
              <a:xfrm rot="5400000">
                <a:off x="2547"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691" name="Straight Connector 7006"/>
              <p:cNvCxnSpPr>
                <a:cxnSpLocks noChangeShapeType="1"/>
              </p:cNvCxnSpPr>
              <p:nvPr/>
            </p:nvCxnSpPr>
            <p:spPr bwMode="auto">
              <a:xfrm rot="5400000">
                <a:off x="2718" y="2632"/>
                <a:ext cx="51" cy="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sp>
        <p:nvSpPr>
          <p:cNvPr id="67674" name="TextBox 11"/>
          <p:cNvSpPr txBox="1">
            <a:spLocks noChangeArrowheads="1"/>
          </p:cNvSpPr>
          <p:nvPr/>
        </p:nvSpPr>
        <p:spPr bwMode="auto">
          <a:xfrm>
            <a:off x="5540375" y="6583363"/>
            <a:ext cx="3603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400">
                <a:solidFill>
                  <a:srgbClr val="00FF00"/>
                </a:solidFill>
              </a:rPr>
              <a:t>Morgan G et al. Lancet  2010;376:1989-99.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1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084263"/>
            <a:ext cx="7272337" cy="5203825"/>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22531" name="Rectangle 3"/>
          <p:cNvSpPr>
            <a:spLocks noGrp="1" noChangeArrowheads="1"/>
          </p:cNvSpPr>
          <p:nvPr>
            <p:ph type="title"/>
          </p:nvPr>
        </p:nvSpPr>
        <p:spPr>
          <a:xfrm>
            <a:off x="468313" y="188913"/>
            <a:ext cx="8229600" cy="706437"/>
          </a:xfrm>
        </p:spPr>
        <p:txBody>
          <a:bodyPr/>
          <a:lstStyle/>
          <a:p>
            <a:pPr algn="l"/>
            <a:r>
              <a:rPr lang="en-US" sz="3200" smtClean="0">
                <a:solidFill>
                  <a:srgbClr val="FFFF00"/>
                </a:solidFill>
              </a:rPr>
              <a:t>Cells of The Bone</a:t>
            </a:r>
            <a:endParaRPr lang="el-GR" sz="3200" smtClean="0">
              <a:solidFill>
                <a:srgbClr val="FFFF00"/>
              </a:solidFill>
            </a:endParaRPr>
          </a:p>
        </p:txBody>
      </p:sp>
      <p:sp>
        <p:nvSpPr>
          <p:cNvPr id="22532" name="Text Box 4"/>
          <p:cNvSpPr txBox="1">
            <a:spLocks noChangeArrowheads="1"/>
          </p:cNvSpPr>
          <p:nvPr/>
        </p:nvSpPr>
        <p:spPr bwMode="auto">
          <a:xfrm>
            <a:off x="4916488" y="6550025"/>
            <a:ext cx="4716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b="1">
                <a:solidFill>
                  <a:srgbClr val="02FC61"/>
                </a:solidFill>
              </a:rPr>
              <a:t>Walsh et al. Annu Rev Immunol 2006;24:2.1</a:t>
            </a:r>
            <a:endParaRPr lang="el-GR" sz="1400" b="1">
              <a:solidFill>
                <a:srgbClr val="02FC61"/>
              </a:solidFill>
            </a:endParaRPr>
          </a:p>
        </p:txBody>
      </p:sp>
    </p:spTree>
  </p:cSld>
  <p:clrMapOvr>
    <a:masterClrMapping/>
  </p:clrMapOvr>
  <p:transition advTm="169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421890"/>
                                        </p:tgtEl>
                                        <p:attrNameLst>
                                          <p:attrName>style.visibility</p:attrName>
                                        </p:attrNameLst>
                                      </p:cBhvr>
                                      <p:to>
                                        <p:strVal val="visible"/>
                                      </p:to>
                                    </p:set>
                                    <p:anim calcmode="lin" valueType="num">
                                      <p:cBhvr>
                                        <p:cTn id="7" dur="1000" fill="hold"/>
                                        <p:tgtEl>
                                          <p:spTgt spid="421890"/>
                                        </p:tgtEl>
                                        <p:attrNameLst>
                                          <p:attrName>ppt_w</p:attrName>
                                        </p:attrNameLst>
                                      </p:cBhvr>
                                      <p:tavLst>
                                        <p:tav tm="0">
                                          <p:val>
                                            <p:strVal val="#ppt_w*0.70"/>
                                          </p:val>
                                        </p:tav>
                                        <p:tav tm="100000">
                                          <p:val>
                                            <p:strVal val="#ppt_w"/>
                                          </p:val>
                                        </p:tav>
                                      </p:tavLst>
                                    </p:anim>
                                    <p:anim calcmode="lin" valueType="num">
                                      <p:cBhvr>
                                        <p:cTn id="8" dur="1000" fill="hold"/>
                                        <p:tgtEl>
                                          <p:spTgt spid="421890"/>
                                        </p:tgtEl>
                                        <p:attrNameLst>
                                          <p:attrName>ppt_h</p:attrName>
                                        </p:attrNameLst>
                                      </p:cBhvr>
                                      <p:tavLst>
                                        <p:tav tm="0">
                                          <p:val>
                                            <p:strVal val="#ppt_h"/>
                                          </p:val>
                                        </p:tav>
                                        <p:tav tm="100000">
                                          <p:val>
                                            <p:strVal val="#ppt_h"/>
                                          </p:val>
                                        </p:tav>
                                      </p:tavLst>
                                    </p:anim>
                                    <p:animEffect transition="in" filter="fade">
                                      <p:cBhvr>
                                        <p:cTn id="9" dur="1000"/>
                                        <p:tgtEl>
                                          <p:spTgt spid="421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5410200" y="3348038"/>
            <a:ext cx="495300" cy="1658937"/>
          </a:xfrm>
          <a:prstGeom prst="rect">
            <a:avLst/>
          </a:prstGeom>
          <a:solidFill>
            <a:schemeClr val="bg1">
              <a:alpha val="74117"/>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p>
            <a:endParaRPr lang="el-GR" sz="1600">
              <a:solidFill>
                <a:srgbClr val="FFFFFF"/>
              </a:solidFill>
            </a:endParaRPr>
          </a:p>
        </p:txBody>
      </p:sp>
      <p:sp>
        <p:nvSpPr>
          <p:cNvPr id="68611" name="Rectangle 6"/>
          <p:cNvSpPr>
            <a:spLocks noChangeArrowheads="1"/>
          </p:cNvSpPr>
          <p:nvPr/>
        </p:nvSpPr>
        <p:spPr bwMode="white">
          <a:xfrm>
            <a:off x="6294438" y="1806575"/>
            <a:ext cx="21859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el-GR" sz="1600">
              <a:solidFill>
                <a:srgbClr val="0F5887"/>
              </a:solidFill>
            </a:endParaRPr>
          </a:p>
        </p:txBody>
      </p:sp>
      <p:sp>
        <p:nvSpPr>
          <p:cNvPr id="68612" name="TextBox 8"/>
          <p:cNvSpPr txBox="1">
            <a:spLocks noChangeArrowheads="1"/>
          </p:cNvSpPr>
          <p:nvPr/>
        </p:nvSpPr>
        <p:spPr bwMode="auto">
          <a:xfrm>
            <a:off x="6038850" y="4275138"/>
            <a:ext cx="1011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solidFill>
                  <a:srgbClr val="FFFFFF"/>
                </a:solidFill>
                <a:cs typeface="Arial" pitchFamily="34" charset="0"/>
              </a:rPr>
              <a:t>∆ </a:t>
            </a:r>
            <a:r>
              <a:rPr lang="en-US" sz="1600">
                <a:solidFill>
                  <a:srgbClr val="FFFFFF"/>
                </a:solidFill>
              </a:rPr>
              <a:t>5.5 mo</a:t>
            </a:r>
          </a:p>
        </p:txBody>
      </p:sp>
      <p:sp>
        <p:nvSpPr>
          <p:cNvPr id="68613" name="TextBox 9"/>
          <p:cNvSpPr txBox="1">
            <a:spLocks noChangeArrowheads="1"/>
          </p:cNvSpPr>
          <p:nvPr/>
        </p:nvSpPr>
        <p:spPr bwMode="auto">
          <a:xfrm>
            <a:off x="396875" y="5424488"/>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u="sng">
                <a:solidFill>
                  <a:srgbClr val="FFFFFF"/>
                </a:solidFill>
              </a:rPr>
              <a:t>Number at risk:</a:t>
            </a:r>
          </a:p>
        </p:txBody>
      </p:sp>
      <p:sp>
        <p:nvSpPr>
          <p:cNvPr id="68614" name="TextBox 10"/>
          <p:cNvSpPr txBox="1">
            <a:spLocks noChangeArrowheads="1"/>
          </p:cNvSpPr>
          <p:nvPr/>
        </p:nvSpPr>
        <p:spPr bwMode="auto">
          <a:xfrm>
            <a:off x="396875" y="5697538"/>
            <a:ext cx="1685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solidFill>
                  <a:srgbClr val="FFFFFF"/>
                </a:solidFill>
              </a:rPr>
              <a:t>Zoledronic acid</a:t>
            </a:r>
          </a:p>
        </p:txBody>
      </p:sp>
      <p:sp>
        <p:nvSpPr>
          <p:cNvPr id="68615" name="TextBox 12"/>
          <p:cNvSpPr txBox="1">
            <a:spLocks noChangeArrowheads="1"/>
          </p:cNvSpPr>
          <p:nvPr/>
        </p:nvSpPr>
        <p:spPr bwMode="auto">
          <a:xfrm>
            <a:off x="2019300" y="5697538"/>
            <a:ext cx="525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FFFFFF"/>
                </a:solidFill>
              </a:rPr>
              <a:t>981</a:t>
            </a:r>
          </a:p>
        </p:txBody>
      </p:sp>
      <p:sp>
        <p:nvSpPr>
          <p:cNvPr id="68616" name="TextBox 13"/>
          <p:cNvSpPr txBox="1">
            <a:spLocks noChangeArrowheads="1"/>
          </p:cNvSpPr>
          <p:nvPr/>
        </p:nvSpPr>
        <p:spPr bwMode="auto">
          <a:xfrm>
            <a:off x="2879725" y="5697538"/>
            <a:ext cx="525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FFFFFF"/>
                </a:solidFill>
              </a:rPr>
              <a:t>806</a:t>
            </a:r>
          </a:p>
        </p:txBody>
      </p:sp>
      <p:sp>
        <p:nvSpPr>
          <p:cNvPr id="68617" name="TextBox 14"/>
          <p:cNvSpPr txBox="1">
            <a:spLocks noChangeArrowheads="1"/>
          </p:cNvSpPr>
          <p:nvPr/>
        </p:nvSpPr>
        <p:spPr bwMode="auto">
          <a:xfrm>
            <a:off x="3714750" y="5697538"/>
            <a:ext cx="525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FFFFFF"/>
                </a:solidFill>
              </a:rPr>
              <a:t>675</a:t>
            </a:r>
          </a:p>
        </p:txBody>
      </p:sp>
      <p:sp>
        <p:nvSpPr>
          <p:cNvPr id="68618" name="TextBox 15"/>
          <p:cNvSpPr txBox="1">
            <a:spLocks noChangeArrowheads="1"/>
          </p:cNvSpPr>
          <p:nvPr/>
        </p:nvSpPr>
        <p:spPr bwMode="auto">
          <a:xfrm>
            <a:off x="4618038" y="5697538"/>
            <a:ext cx="525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FFFFFF"/>
                </a:solidFill>
              </a:rPr>
              <a:t>418</a:t>
            </a:r>
          </a:p>
        </p:txBody>
      </p:sp>
      <p:sp>
        <p:nvSpPr>
          <p:cNvPr id="68619" name="TextBox 16"/>
          <p:cNvSpPr txBox="1">
            <a:spLocks noChangeArrowheads="1"/>
          </p:cNvSpPr>
          <p:nvPr/>
        </p:nvSpPr>
        <p:spPr bwMode="auto">
          <a:xfrm>
            <a:off x="5465763" y="5697538"/>
            <a:ext cx="525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FFFFFF"/>
                </a:solidFill>
              </a:rPr>
              <a:t>222</a:t>
            </a:r>
          </a:p>
        </p:txBody>
      </p:sp>
      <p:sp>
        <p:nvSpPr>
          <p:cNvPr id="68620" name="TextBox 17"/>
          <p:cNvSpPr txBox="1">
            <a:spLocks noChangeArrowheads="1"/>
          </p:cNvSpPr>
          <p:nvPr/>
        </p:nvSpPr>
        <p:spPr bwMode="auto">
          <a:xfrm>
            <a:off x="6370638" y="5697538"/>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FFFFFF"/>
                </a:solidFill>
              </a:rPr>
              <a:t>79</a:t>
            </a:r>
          </a:p>
        </p:txBody>
      </p:sp>
      <p:sp>
        <p:nvSpPr>
          <p:cNvPr id="68621" name="TextBox 18"/>
          <p:cNvSpPr txBox="1">
            <a:spLocks noChangeArrowheads="1"/>
          </p:cNvSpPr>
          <p:nvPr/>
        </p:nvSpPr>
        <p:spPr bwMode="auto">
          <a:xfrm>
            <a:off x="7264400" y="5697538"/>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FFFFFF"/>
                </a:solidFill>
              </a:rPr>
              <a:t>3</a:t>
            </a:r>
          </a:p>
        </p:txBody>
      </p:sp>
      <p:sp>
        <p:nvSpPr>
          <p:cNvPr id="68622" name="TextBox 19"/>
          <p:cNvSpPr txBox="1">
            <a:spLocks noChangeArrowheads="1"/>
          </p:cNvSpPr>
          <p:nvPr/>
        </p:nvSpPr>
        <p:spPr bwMode="auto">
          <a:xfrm>
            <a:off x="396875" y="5942013"/>
            <a:ext cx="1255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600">
                <a:solidFill>
                  <a:srgbClr val="FFFFFF"/>
                </a:solidFill>
              </a:rPr>
              <a:t>Clodronate</a:t>
            </a:r>
          </a:p>
        </p:txBody>
      </p:sp>
      <p:sp>
        <p:nvSpPr>
          <p:cNvPr id="68623" name="TextBox 20"/>
          <p:cNvSpPr txBox="1">
            <a:spLocks noChangeArrowheads="1"/>
          </p:cNvSpPr>
          <p:nvPr/>
        </p:nvSpPr>
        <p:spPr bwMode="auto">
          <a:xfrm>
            <a:off x="2019300" y="5942013"/>
            <a:ext cx="525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FFFFFF"/>
                </a:solidFill>
              </a:rPr>
              <a:t>979</a:t>
            </a:r>
          </a:p>
        </p:txBody>
      </p:sp>
      <p:sp>
        <p:nvSpPr>
          <p:cNvPr id="68624" name="TextBox 21"/>
          <p:cNvSpPr txBox="1">
            <a:spLocks noChangeArrowheads="1"/>
          </p:cNvSpPr>
          <p:nvPr/>
        </p:nvSpPr>
        <p:spPr bwMode="auto">
          <a:xfrm>
            <a:off x="2895600" y="5942013"/>
            <a:ext cx="525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FFFFFF"/>
                </a:solidFill>
              </a:rPr>
              <a:t>776</a:t>
            </a:r>
          </a:p>
        </p:txBody>
      </p:sp>
      <p:sp>
        <p:nvSpPr>
          <p:cNvPr id="68625" name="TextBox 22"/>
          <p:cNvSpPr txBox="1">
            <a:spLocks noChangeArrowheads="1"/>
          </p:cNvSpPr>
          <p:nvPr/>
        </p:nvSpPr>
        <p:spPr bwMode="auto">
          <a:xfrm>
            <a:off x="3729038" y="5942013"/>
            <a:ext cx="525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FFFFFF"/>
                </a:solidFill>
              </a:rPr>
              <a:t>642</a:t>
            </a:r>
          </a:p>
        </p:txBody>
      </p:sp>
      <p:sp>
        <p:nvSpPr>
          <p:cNvPr id="68626" name="TextBox 23"/>
          <p:cNvSpPr txBox="1">
            <a:spLocks noChangeArrowheads="1"/>
          </p:cNvSpPr>
          <p:nvPr/>
        </p:nvSpPr>
        <p:spPr bwMode="auto">
          <a:xfrm>
            <a:off x="4618038" y="5942013"/>
            <a:ext cx="525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FFFFFF"/>
                </a:solidFill>
              </a:rPr>
              <a:t>399</a:t>
            </a:r>
          </a:p>
        </p:txBody>
      </p:sp>
      <p:sp>
        <p:nvSpPr>
          <p:cNvPr id="68627" name="TextBox 24"/>
          <p:cNvSpPr txBox="1">
            <a:spLocks noChangeArrowheads="1"/>
          </p:cNvSpPr>
          <p:nvPr/>
        </p:nvSpPr>
        <p:spPr bwMode="auto">
          <a:xfrm>
            <a:off x="5465763" y="5942013"/>
            <a:ext cx="525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FFFFFF"/>
                </a:solidFill>
              </a:rPr>
              <a:t>208</a:t>
            </a:r>
          </a:p>
        </p:txBody>
      </p:sp>
      <p:sp>
        <p:nvSpPr>
          <p:cNvPr id="68628" name="TextBox 25"/>
          <p:cNvSpPr txBox="1">
            <a:spLocks noChangeArrowheads="1"/>
          </p:cNvSpPr>
          <p:nvPr/>
        </p:nvSpPr>
        <p:spPr bwMode="auto">
          <a:xfrm>
            <a:off x="6384925" y="5942013"/>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FFFFFF"/>
                </a:solidFill>
              </a:rPr>
              <a:t>69</a:t>
            </a:r>
          </a:p>
        </p:txBody>
      </p:sp>
      <p:sp>
        <p:nvSpPr>
          <p:cNvPr id="68629" name="TextBox 26"/>
          <p:cNvSpPr txBox="1">
            <a:spLocks noChangeArrowheads="1"/>
          </p:cNvSpPr>
          <p:nvPr/>
        </p:nvSpPr>
        <p:spPr bwMode="auto">
          <a:xfrm>
            <a:off x="7280275" y="5942013"/>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FFFFFF"/>
                </a:solidFill>
              </a:rPr>
              <a:t>0</a:t>
            </a:r>
          </a:p>
        </p:txBody>
      </p:sp>
      <p:sp>
        <p:nvSpPr>
          <p:cNvPr id="68630" name="Rectangle 12"/>
          <p:cNvSpPr>
            <a:spLocks noChangeArrowheads="1"/>
          </p:cNvSpPr>
          <p:nvPr/>
        </p:nvSpPr>
        <p:spPr bwMode="auto">
          <a:xfrm>
            <a:off x="3076575" y="5145088"/>
            <a:ext cx="112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FFFF"/>
                </a:solidFill>
              </a:rPr>
              <a:t>1</a:t>
            </a:r>
            <a:endParaRPr lang="en-US" sz="1600">
              <a:solidFill>
                <a:srgbClr val="0F5887"/>
              </a:solidFill>
            </a:endParaRPr>
          </a:p>
        </p:txBody>
      </p:sp>
      <p:sp>
        <p:nvSpPr>
          <p:cNvPr id="68631" name="Rectangle 13"/>
          <p:cNvSpPr>
            <a:spLocks noChangeArrowheads="1"/>
          </p:cNvSpPr>
          <p:nvPr/>
        </p:nvSpPr>
        <p:spPr bwMode="auto">
          <a:xfrm>
            <a:off x="3952875" y="5145088"/>
            <a:ext cx="112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FFFF"/>
                </a:solidFill>
              </a:rPr>
              <a:t>2</a:t>
            </a:r>
            <a:endParaRPr lang="en-US" sz="1600">
              <a:solidFill>
                <a:srgbClr val="0F5887"/>
              </a:solidFill>
            </a:endParaRPr>
          </a:p>
        </p:txBody>
      </p:sp>
      <p:sp>
        <p:nvSpPr>
          <p:cNvPr id="68632" name="Rectangle 14"/>
          <p:cNvSpPr>
            <a:spLocks noChangeArrowheads="1"/>
          </p:cNvSpPr>
          <p:nvPr/>
        </p:nvSpPr>
        <p:spPr bwMode="auto">
          <a:xfrm>
            <a:off x="4822825" y="5145088"/>
            <a:ext cx="112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FFFF"/>
                </a:solidFill>
              </a:rPr>
              <a:t>3</a:t>
            </a:r>
            <a:endParaRPr lang="en-US" sz="1600">
              <a:solidFill>
                <a:srgbClr val="0F5887"/>
              </a:solidFill>
            </a:endParaRPr>
          </a:p>
        </p:txBody>
      </p:sp>
      <p:sp>
        <p:nvSpPr>
          <p:cNvPr id="68633" name="Rectangle 15"/>
          <p:cNvSpPr>
            <a:spLocks noChangeArrowheads="1"/>
          </p:cNvSpPr>
          <p:nvPr/>
        </p:nvSpPr>
        <p:spPr bwMode="auto">
          <a:xfrm>
            <a:off x="5670550" y="5145088"/>
            <a:ext cx="112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FFFF"/>
                </a:solidFill>
              </a:rPr>
              <a:t>4</a:t>
            </a:r>
            <a:endParaRPr lang="en-US" sz="1600">
              <a:solidFill>
                <a:srgbClr val="0F5887"/>
              </a:solidFill>
            </a:endParaRPr>
          </a:p>
        </p:txBody>
      </p:sp>
      <p:sp>
        <p:nvSpPr>
          <p:cNvPr id="68634" name="Rectangle 16"/>
          <p:cNvSpPr>
            <a:spLocks noChangeArrowheads="1"/>
          </p:cNvSpPr>
          <p:nvPr/>
        </p:nvSpPr>
        <p:spPr bwMode="auto">
          <a:xfrm>
            <a:off x="6545263" y="5145088"/>
            <a:ext cx="112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FFFF"/>
                </a:solidFill>
              </a:rPr>
              <a:t>5</a:t>
            </a:r>
            <a:endParaRPr lang="en-US" sz="1600">
              <a:solidFill>
                <a:srgbClr val="0F5887"/>
              </a:solidFill>
            </a:endParaRPr>
          </a:p>
        </p:txBody>
      </p:sp>
      <p:sp>
        <p:nvSpPr>
          <p:cNvPr id="68635" name="Rectangle 17"/>
          <p:cNvSpPr>
            <a:spLocks noChangeArrowheads="1"/>
          </p:cNvSpPr>
          <p:nvPr/>
        </p:nvSpPr>
        <p:spPr bwMode="auto">
          <a:xfrm>
            <a:off x="7391400" y="5145088"/>
            <a:ext cx="112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FFFF"/>
                </a:solidFill>
              </a:rPr>
              <a:t>6</a:t>
            </a:r>
            <a:endParaRPr lang="en-US" sz="1600">
              <a:solidFill>
                <a:srgbClr val="0F5887"/>
              </a:solidFill>
            </a:endParaRPr>
          </a:p>
        </p:txBody>
      </p:sp>
      <p:sp>
        <p:nvSpPr>
          <p:cNvPr id="68636" name="Rectangle 18"/>
          <p:cNvSpPr>
            <a:spLocks noChangeArrowheads="1"/>
          </p:cNvSpPr>
          <p:nvPr/>
        </p:nvSpPr>
        <p:spPr bwMode="auto">
          <a:xfrm>
            <a:off x="8223250" y="5145088"/>
            <a:ext cx="112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FFFF"/>
                </a:solidFill>
              </a:rPr>
              <a:t>7</a:t>
            </a:r>
            <a:endParaRPr lang="en-US" sz="1600">
              <a:solidFill>
                <a:srgbClr val="0F5887"/>
              </a:solidFill>
            </a:endParaRPr>
          </a:p>
        </p:txBody>
      </p:sp>
      <p:sp>
        <p:nvSpPr>
          <p:cNvPr id="68637" name="Rectangle 19"/>
          <p:cNvSpPr>
            <a:spLocks noChangeArrowheads="1"/>
          </p:cNvSpPr>
          <p:nvPr/>
        </p:nvSpPr>
        <p:spPr bwMode="auto">
          <a:xfrm>
            <a:off x="1927225" y="422433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FFFFFF"/>
                </a:solidFill>
              </a:rPr>
              <a:t>20</a:t>
            </a:r>
            <a:endParaRPr lang="en-US" sz="1600">
              <a:solidFill>
                <a:srgbClr val="0F5887"/>
              </a:solidFill>
            </a:endParaRPr>
          </a:p>
        </p:txBody>
      </p:sp>
      <p:sp>
        <p:nvSpPr>
          <p:cNvPr id="68638" name="Rectangle 20"/>
          <p:cNvSpPr>
            <a:spLocks noChangeArrowheads="1"/>
          </p:cNvSpPr>
          <p:nvPr/>
        </p:nvSpPr>
        <p:spPr bwMode="auto">
          <a:xfrm>
            <a:off x="1927225" y="356393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FFFFFF"/>
                </a:solidFill>
              </a:rPr>
              <a:t>40</a:t>
            </a:r>
            <a:endParaRPr lang="en-US" sz="1600">
              <a:solidFill>
                <a:srgbClr val="0F5887"/>
              </a:solidFill>
            </a:endParaRPr>
          </a:p>
        </p:txBody>
      </p:sp>
      <p:sp>
        <p:nvSpPr>
          <p:cNvPr id="68639" name="Rectangle 21"/>
          <p:cNvSpPr>
            <a:spLocks noChangeArrowheads="1"/>
          </p:cNvSpPr>
          <p:nvPr/>
        </p:nvSpPr>
        <p:spPr bwMode="auto">
          <a:xfrm>
            <a:off x="1927225" y="2901950"/>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FFFFFF"/>
                </a:solidFill>
              </a:rPr>
              <a:t>60</a:t>
            </a:r>
            <a:endParaRPr lang="en-US" sz="1600">
              <a:solidFill>
                <a:srgbClr val="0F5887"/>
              </a:solidFill>
            </a:endParaRPr>
          </a:p>
        </p:txBody>
      </p:sp>
      <p:sp>
        <p:nvSpPr>
          <p:cNvPr id="68640" name="Rectangle 22"/>
          <p:cNvSpPr>
            <a:spLocks noChangeArrowheads="1"/>
          </p:cNvSpPr>
          <p:nvPr/>
        </p:nvSpPr>
        <p:spPr bwMode="auto">
          <a:xfrm>
            <a:off x="1927225" y="223996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FFFFFF"/>
                </a:solidFill>
              </a:rPr>
              <a:t>80</a:t>
            </a:r>
            <a:endParaRPr lang="en-US" sz="1600">
              <a:solidFill>
                <a:srgbClr val="0F5887"/>
              </a:solidFill>
            </a:endParaRPr>
          </a:p>
        </p:txBody>
      </p:sp>
      <p:sp>
        <p:nvSpPr>
          <p:cNvPr id="68641" name="Rectangle 23"/>
          <p:cNvSpPr>
            <a:spLocks noChangeArrowheads="1"/>
          </p:cNvSpPr>
          <p:nvPr/>
        </p:nvSpPr>
        <p:spPr bwMode="auto">
          <a:xfrm>
            <a:off x="1814513" y="1577975"/>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FFFFFF"/>
                </a:solidFill>
              </a:rPr>
              <a:t>100</a:t>
            </a:r>
            <a:endParaRPr lang="en-US" sz="1600">
              <a:solidFill>
                <a:srgbClr val="0F5887"/>
              </a:solidFill>
            </a:endParaRPr>
          </a:p>
        </p:txBody>
      </p:sp>
      <p:sp>
        <p:nvSpPr>
          <p:cNvPr id="68642" name="Rectangle 24"/>
          <p:cNvSpPr>
            <a:spLocks noChangeArrowheads="1"/>
          </p:cNvSpPr>
          <p:nvPr/>
        </p:nvSpPr>
        <p:spPr bwMode="auto">
          <a:xfrm>
            <a:off x="4673600" y="5397500"/>
            <a:ext cx="1257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FFFFFF"/>
                </a:solidFill>
              </a:rPr>
              <a:t>Time, years</a:t>
            </a:r>
            <a:endParaRPr lang="en-US">
              <a:solidFill>
                <a:srgbClr val="0F5887"/>
              </a:solidFill>
            </a:endParaRPr>
          </a:p>
        </p:txBody>
      </p:sp>
      <p:sp>
        <p:nvSpPr>
          <p:cNvPr id="68643" name="Rectangle 25"/>
          <p:cNvSpPr>
            <a:spLocks noChangeArrowheads="1"/>
          </p:cNvSpPr>
          <p:nvPr/>
        </p:nvSpPr>
        <p:spPr bwMode="auto">
          <a:xfrm rot="-5400000">
            <a:off x="531019" y="3210719"/>
            <a:ext cx="2324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FFFFFF"/>
                </a:solidFill>
              </a:rPr>
              <a:t>Survival, Patients (%)</a:t>
            </a:r>
            <a:endParaRPr lang="en-US">
              <a:solidFill>
                <a:srgbClr val="0F5887"/>
              </a:solidFill>
            </a:endParaRPr>
          </a:p>
        </p:txBody>
      </p:sp>
      <p:sp>
        <p:nvSpPr>
          <p:cNvPr id="68644" name="Rectangle 3089"/>
          <p:cNvSpPr>
            <a:spLocks noChangeArrowheads="1"/>
          </p:cNvSpPr>
          <p:nvPr/>
        </p:nvSpPr>
        <p:spPr bwMode="auto">
          <a:xfrm>
            <a:off x="7519988" y="3606800"/>
            <a:ext cx="1501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FFFFFF"/>
                </a:solidFill>
              </a:rPr>
              <a:t>Zoledronic acid</a:t>
            </a:r>
            <a:endParaRPr lang="en-US" sz="1600">
              <a:solidFill>
                <a:srgbClr val="0F5887"/>
              </a:solidFill>
            </a:endParaRPr>
          </a:p>
        </p:txBody>
      </p:sp>
      <p:sp>
        <p:nvSpPr>
          <p:cNvPr id="68645" name="Rectangle 3089"/>
          <p:cNvSpPr>
            <a:spLocks noChangeArrowheads="1"/>
          </p:cNvSpPr>
          <p:nvPr/>
        </p:nvSpPr>
        <p:spPr bwMode="auto">
          <a:xfrm>
            <a:off x="7327900" y="3878263"/>
            <a:ext cx="1071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a:solidFill>
                  <a:srgbClr val="FFFFFF"/>
                </a:solidFill>
              </a:rPr>
              <a:t>Clodronate</a:t>
            </a:r>
            <a:endParaRPr lang="en-US" sz="1600">
              <a:solidFill>
                <a:srgbClr val="0F5887"/>
              </a:solidFill>
            </a:endParaRPr>
          </a:p>
        </p:txBody>
      </p:sp>
      <p:sp>
        <p:nvSpPr>
          <p:cNvPr id="68646" name="Rectangle 3089"/>
          <p:cNvSpPr>
            <a:spLocks noChangeArrowheads="1"/>
          </p:cNvSpPr>
          <p:nvPr/>
        </p:nvSpPr>
        <p:spPr bwMode="auto">
          <a:xfrm>
            <a:off x="6967538" y="2290763"/>
            <a:ext cx="649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0" tIns="0" rIns="0" bIns="0">
            <a:spAutoFit/>
          </a:bodyPr>
          <a:lstStyle/>
          <a:p>
            <a:pPr algn="l"/>
            <a:r>
              <a:rPr lang="en-US" sz="1600" i="1">
                <a:solidFill>
                  <a:srgbClr val="FFFFFF"/>
                </a:solidFill>
              </a:rPr>
              <a:t>P</a:t>
            </a:r>
            <a:r>
              <a:rPr lang="en-US" sz="1600">
                <a:solidFill>
                  <a:srgbClr val="FFFFFF"/>
                </a:solidFill>
              </a:rPr>
              <a:t>=0.04</a:t>
            </a:r>
            <a:endParaRPr lang="en-US" sz="1600">
              <a:solidFill>
                <a:srgbClr val="0F5887"/>
              </a:solidFill>
            </a:endParaRPr>
          </a:p>
        </p:txBody>
      </p:sp>
      <p:sp>
        <p:nvSpPr>
          <p:cNvPr id="68647" name="Line 9093"/>
          <p:cNvSpPr>
            <a:spLocks noChangeShapeType="1"/>
          </p:cNvSpPr>
          <p:nvPr/>
        </p:nvSpPr>
        <p:spPr bwMode="auto">
          <a:xfrm>
            <a:off x="2265363" y="3354388"/>
            <a:ext cx="6094412" cy="1587"/>
          </a:xfrm>
          <a:prstGeom prst="line">
            <a:avLst/>
          </a:prstGeom>
          <a:noFill/>
          <a:ln w="28575">
            <a:solidFill>
              <a:srgbClr val="FFFFFF"/>
            </a:solidFill>
            <a:prstDash val="sysDash"/>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48" name="Group 911"/>
          <p:cNvGrpSpPr>
            <a:grpSpLocks/>
          </p:cNvGrpSpPr>
          <p:nvPr/>
        </p:nvGrpSpPr>
        <p:grpSpPr bwMode="auto">
          <a:xfrm>
            <a:off x="2274888" y="1697038"/>
            <a:ext cx="5180012" cy="2041525"/>
            <a:chOff x="1235" y="918"/>
            <a:chExt cx="3263" cy="1286"/>
          </a:xfrm>
        </p:grpSpPr>
        <p:sp>
          <p:nvSpPr>
            <p:cNvPr id="69067" name="Line 4957"/>
            <p:cNvSpPr>
              <a:spLocks noChangeShapeType="1"/>
            </p:cNvSpPr>
            <p:nvPr/>
          </p:nvSpPr>
          <p:spPr bwMode="auto">
            <a:xfrm>
              <a:off x="2056" y="136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68" name="Line 4958"/>
            <p:cNvSpPr>
              <a:spLocks noChangeShapeType="1"/>
            </p:cNvSpPr>
            <p:nvPr/>
          </p:nvSpPr>
          <p:spPr bwMode="auto">
            <a:xfrm>
              <a:off x="2058" y="1371"/>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69" name="Line 4959"/>
            <p:cNvSpPr>
              <a:spLocks noChangeShapeType="1"/>
            </p:cNvSpPr>
            <p:nvPr/>
          </p:nvSpPr>
          <p:spPr bwMode="auto">
            <a:xfrm>
              <a:off x="2070" y="137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70" name="Line 4960"/>
            <p:cNvSpPr>
              <a:spLocks noChangeShapeType="1"/>
            </p:cNvSpPr>
            <p:nvPr/>
          </p:nvSpPr>
          <p:spPr bwMode="auto">
            <a:xfrm>
              <a:off x="2103" y="139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9071" name="Group 910"/>
            <p:cNvGrpSpPr>
              <a:grpSpLocks/>
            </p:cNvGrpSpPr>
            <p:nvPr/>
          </p:nvGrpSpPr>
          <p:grpSpPr bwMode="auto">
            <a:xfrm>
              <a:off x="1235" y="918"/>
              <a:ext cx="3263" cy="1286"/>
              <a:chOff x="1235" y="918"/>
              <a:chExt cx="3263" cy="1286"/>
            </a:xfrm>
          </p:grpSpPr>
          <p:sp>
            <p:nvSpPr>
              <p:cNvPr id="69072" name="Line 4954"/>
              <p:cNvSpPr>
                <a:spLocks noChangeShapeType="1"/>
              </p:cNvSpPr>
              <p:nvPr/>
            </p:nvSpPr>
            <p:spPr bwMode="auto">
              <a:xfrm>
                <a:off x="1778" y="127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9073" name="Group 909"/>
              <p:cNvGrpSpPr>
                <a:grpSpLocks/>
              </p:cNvGrpSpPr>
              <p:nvPr/>
            </p:nvGrpSpPr>
            <p:grpSpPr bwMode="auto">
              <a:xfrm>
                <a:off x="1235" y="918"/>
                <a:ext cx="3263" cy="1286"/>
                <a:chOff x="1235" y="918"/>
                <a:chExt cx="3263" cy="1286"/>
              </a:xfrm>
            </p:grpSpPr>
            <p:sp>
              <p:nvSpPr>
                <p:cNvPr id="69074" name="Line 4955"/>
                <p:cNvSpPr>
                  <a:spLocks noChangeShapeType="1"/>
                </p:cNvSpPr>
                <p:nvPr/>
              </p:nvSpPr>
              <p:spPr bwMode="auto">
                <a:xfrm>
                  <a:off x="1846" y="131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75" name="Line 4956"/>
                <p:cNvSpPr>
                  <a:spLocks noChangeShapeType="1"/>
                </p:cNvSpPr>
                <p:nvPr/>
              </p:nvSpPr>
              <p:spPr bwMode="auto">
                <a:xfrm>
                  <a:off x="1899" y="1325"/>
                  <a:ext cx="1" cy="16"/>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9076" name="Group 908"/>
                <p:cNvGrpSpPr>
                  <a:grpSpLocks/>
                </p:cNvGrpSpPr>
                <p:nvPr/>
              </p:nvGrpSpPr>
              <p:grpSpPr bwMode="auto">
                <a:xfrm>
                  <a:off x="1235" y="918"/>
                  <a:ext cx="3263" cy="1286"/>
                  <a:chOff x="1235" y="918"/>
                  <a:chExt cx="3263" cy="1286"/>
                </a:xfrm>
              </p:grpSpPr>
              <p:sp>
                <p:nvSpPr>
                  <p:cNvPr id="69077" name="Line 4953"/>
                  <p:cNvSpPr>
                    <a:spLocks noChangeShapeType="1"/>
                  </p:cNvSpPr>
                  <p:nvPr/>
                </p:nvSpPr>
                <p:spPr bwMode="auto">
                  <a:xfrm>
                    <a:off x="1366" y="101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9078" name="Group 907"/>
                  <p:cNvGrpSpPr>
                    <a:grpSpLocks/>
                  </p:cNvGrpSpPr>
                  <p:nvPr/>
                </p:nvGrpSpPr>
                <p:grpSpPr bwMode="auto">
                  <a:xfrm>
                    <a:off x="1235" y="918"/>
                    <a:ext cx="3263" cy="1286"/>
                    <a:chOff x="1235" y="918"/>
                    <a:chExt cx="3263" cy="1286"/>
                  </a:xfrm>
                </p:grpSpPr>
                <p:sp>
                  <p:nvSpPr>
                    <p:cNvPr id="69079" name="Line 4951"/>
                    <p:cNvSpPr>
                      <a:spLocks noChangeShapeType="1"/>
                    </p:cNvSpPr>
                    <p:nvPr/>
                  </p:nvSpPr>
                  <p:spPr bwMode="auto">
                    <a:xfrm>
                      <a:off x="1292" y="958"/>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80" name="Line 4952"/>
                    <p:cNvSpPr>
                      <a:spLocks noChangeShapeType="1"/>
                    </p:cNvSpPr>
                    <p:nvPr/>
                  </p:nvSpPr>
                  <p:spPr bwMode="auto">
                    <a:xfrm>
                      <a:off x="1316" y="97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9081" name="Group 906"/>
                    <p:cNvGrpSpPr>
                      <a:grpSpLocks/>
                    </p:cNvGrpSpPr>
                    <p:nvPr/>
                  </p:nvGrpSpPr>
                  <p:grpSpPr bwMode="auto">
                    <a:xfrm>
                      <a:off x="1235" y="918"/>
                      <a:ext cx="3263" cy="1286"/>
                      <a:chOff x="1235" y="918"/>
                      <a:chExt cx="3263" cy="1286"/>
                    </a:xfrm>
                  </p:grpSpPr>
                  <p:sp>
                    <p:nvSpPr>
                      <p:cNvPr id="69082" name="Line 5364"/>
                      <p:cNvSpPr>
                        <a:spLocks noChangeShapeType="1"/>
                      </p:cNvSpPr>
                      <p:nvPr/>
                    </p:nvSpPr>
                    <p:spPr bwMode="auto">
                      <a:xfrm>
                        <a:off x="4090" y="212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83" name="Line 5365"/>
                      <p:cNvSpPr>
                        <a:spLocks noChangeShapeType="1"/>
                      </p:cNvSpPr>
                      <p:nvPr/>
                    </p:nvSpPr>
                    <p:spPr bwMode="auto">
                      <a:xfrm>
                        <a:off x="4092" y="212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84" name="Line 5366"/>
                      <p:cNvSpPr>
                        <a:spLocks noChangeShapeType="1"/>
                      </p:cNvSpPr>
                      <p:nvPr/>
                    </p:nvSpPr>
                    <p:spPr bwMode="auto">
                      <a:xfrm>
                        <a:off x="4096" y="214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85" name="Line 5367"/>
                      <p:cNvSpPr>
                        <a:spLocks noChangeShapeType="1"/>
                      </p:cNvSpPr>
                      <p:nvPr/>
                    </p:nvSpPr>
                    <p:spPr bwMode="auto">
                      <a:xfrm>
                        <a:off x="4136" y="216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86" name="Line 5368"/>
                      <p:cNvSpPr>
                        <a:spLocks noChangeShapeType="1"/>
                      </p:cNvSpPr>
                      <p:nvPr/>
                    </p:nvSpPr>
                    <p:spPr bwMode="auto">
                      <a:xfrm>
                        <a:off x="4166" y="216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87" name="Line 5369"/>
                      <p:cNvSpPr>
                        <a:spLocks noChangeShapeType="1"/>
                      </p:cNvSpPr>
                      <p:nvPr/>
                    </p:nvSpPr>
                    <p:spPr bwMode="auto">
                      <a:xfrm>
                        <a:off x="4172" y="216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88" name="Line 5370"/>
                      <p:cNvSpPr>
                        <a:spLocks noChangeShapeType="1"/>
                      </p:cNvSpPr>
                      <p:nvPr/>
                    </p:nvSpPr>
                    <p:spPr bwMode="auto">
                      <a:xfrm>
                        <a:off x="4180" y="216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89" name="Line 5371"/>
                      <p:cNvSpPr>
                        <a:spLocks noChangeShapeType="1"/>
                      </p:cNvSpPr>
                      <p:nvPr/>
                    </p:nvSpPr>
                    <p:spPr bwMode="auto">
                      <a:xfrm>
                        <a:off x="4188" y="216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90" name="Line 5372"/>
                      <p:cNvSpPr>
                        <a:spLocks noChangeShapeType="1"/>
                      </p:cNvSpPr>
                      <p:nvPr/>
                    </p:nvSpPr>
                    <p:spPr bwMode="auto">
                      <a:xfrm>
                        <a:off x="4211"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91" name="Line 5373"/>
                      <p:cNvSpPr>
                        <a:spLocks noChangeShapeType="1"/>
                      </p:cNvSpPr>
                      <p:nvPr/>
                    </p:nvSpPr>
                    <p:spPr bwMode="auto">
                      <a:xfrm>
                        <a:off x="4217"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92" name="Line 5374"/>
                      <p:cNvSpPr>
                        <a:spLocks noChangeShapeType="1"/>
                      </p:cNvSpPr>
                      <p:nvPr/>
                    </p:nvSpPr>
                    <p:spPr bwMode="auto">
                      <a:xfrm>
                        <a:off x="4221"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93" name="Line 5375"/>
                      <p:cNvSpPr>
                        <a:spLocks noChangeShapeType="1"/>
                      </p:cNvSpPr>
                      <p:nvPr/>
                    </p:nvSpPr>
                    <p:spPr bwMode="auto">
                      <a:xfrm>
                        <a:off x="4233"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94" name="Line 5376"/>
                      <p:cNvSpPr>
                        <a:spLocks noChangeShapeType="1"/>
                      </p:cNvSpPr>
                      <p:nvPr/>
                    </p:nvSpPr>
                    <p:spPr bwMode="auto">
                      <a:xfrm>
                        <a:off x="4235"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95" name="Line 5377"/>
                      <p:cNvSpPr>
                        <a:spLocks noChangeShapeType="1"/>
                      </p:cNvSpPr>
                      <p:nvPr/>
                    </p:nvSpPr>
                    <p:spPr bwMode="auto">
                      <a:xfrm>
                        <a:off x="4235"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96" name="Line 5378"/>
                      <p:cNvSpPr>
                        <a:spLocks noChangeShapeType="1"/>
                      </p:cNvSpPr>
                      <p:nvPr/>
                    </p:nvSpPr>
                    <p:spPr bwMode="auto">
                      <a:xfrm>
                        <a:off x="4239"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97" name="Line 5379"/>
                      <p:cNvSpPr>
                        <a:spLocks noChangeShapeType="1"/>
                      </p:cNvSpPr>
                      <p:nvPr/>
                    </p:nvSpPr>
                    <p:spPr bwMode="auto">
                      <a:xfrm>
                        <a:off x="4245"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98" name="Line 5380"/>
                      <p:cNvSpPr>
                        <a:spLocks noChangeShapeType="1"/>
                      </p:cNvSpPr>
                      <p:nvPr/>
                    </p:nvSpPr>
                    <p:spPr bwMode="auto">
                      <a:xfrm>
                        <a:off x="4257"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99" name="Line 5381"/>
                      <p:cNvSpPr>
                        <a:spLocks noChangeShapeType="1"/>
                      </p:cNvSpPr>
                      <p:nvPr/>
                    </p:nvSpPr>
                    <p:spPr bwMode="auto">
                      <a:xfrm>
                        <a:off x="4259"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00" name="Line 5382"/>
                      <p:cNvSpPr>
                        <a:spLocks noChangeShapeType="1"/>
                      </p:cNvSpPr>
                      <p:nvPr/>
                    </p:nvSpPr>
                    <p:spPr bwMode="auto">
                      <a:xfrm>
                        <a:off x="4261"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01" name="Line 5383"/>
                      <p:cNvSpPr>
                        <a:spLocks noChangeShapeType="1"/>
                      </p:cNvSpPr>
                      <p:nvPr/>
                    </p:nvSpPr>
                    <p:spPr bwMode="auto">
                      <a:xfrm>
                        <a:off x="4263"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02" name="Line 5384"/>
                      <p:cNvSpPr>
                        <a:spLocks noChangeShapeType="1"/>
                      </p:cNvSpPr>
                      <p:nvPr/>
                    </p:nvSpPr>
                    <p:spPr bwMode="auto">
                      <a:xfrm>
                        <a:off x="4265"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03" name="Line 5385"/>
                      <p:cNvSpPr>
                        <a:spLocks noChangeShapeType="1"/>
                      </p:cNvSpPr>
                      <p:nvPr/>
                    </p:nvSpPr>
                    <p:spPr bwMode="auto">
                      <a:xfrm>
                        <a:off x="4277"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04" name="Line 5386"/>
                      <p:cNvSpPr>
                        <a:spLocks noChangeShapeType="1"/>
                      </p:cNvSpPr>
                      <p:nvPr/>
                    </p:nvSpPr>
                    <p:spPr bwMode="auto">
                      <a:xfrm>
                        <a:off x="4279"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05" name="Line 5387"/>
                      <p:cNvSpPr>
                        <a:spLocks noChangeShapeType="1"/>
                      </p:cNvSpPr>
                      <p:nvPr/>
                    </p:nvSpPr>
                    <p:spPr bwMode="auto">
                      <a:xfrm>
                        <a:off x="4283"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06" name="Line 5388"/>
                      <p:cNvSpPr>
                        <a:spLocks noChangeShapeType="1"/>
                      </p:cNvSpPr>
                      <p:nvPr/>
                    </p:nvSpPr>
                    <p:spPr bwMode="auto">
                      <a:xfrm>
                        <a:off x="4285"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07" name="Line 5389"/>
                      <p:cNvSpPr>
                        <a:spLocks noChangeShapeType="1"/>
                      </p:cNvSpPr>
                      <p:nvPr/>
                    </p:nvSpPr>
                    <p:spPr bwMode="auto">
                      <a:xfrm>
                        <a:off x="4324"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08" name="Line 5390"/>
                      <p:cNvSpPr>
                        <a:spLocks noChangeShapeType="1"/>
                      </p:cNvSpPr>
                      <p:nvPr/>
                    </p:nvSpPr>
                    <p:spPr bwMode="auto">
                      <a:xfrm>
                        <a:off x="4334"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09" name="Line 5391"/>
                      <p:cNvSpPr>
                        <a:spLocks noChangeShapeType="1"/>
                      </p:cNvSpPr>
                      <p:nvPr/>
                    </p:nvSpPr>
                    <p:spPr bwMode="auto">
                      <a:xfrm>
                        <a:off x="4340"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10" name="Line 5392"/>
                      <p:cNvSpPr>
                        <a:spLocks noChangeShapeType="1"/>
                      </p:cNvSpPr>
                      <p:nvPr/>
                    </p:nvSpPr>
                    <p:spPr bwMode="auto">
                      <a:xfrm>
                        <a:off x="4366"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11" name="Line 5393"/>
                      <p:cNvSpPr>
                        <a:spLocks noChangeShapeType="1"/>
                      </p:cNvSpPr>
                      <p:nvPr/>
                    </p:nvSpPr>
                    <p:spPr bwMode="auto">
                      <a:xfrm>
                        <a:off x="4386"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12" name="Line 5394"/>
                      <p:cNvSpPr>
                        <a:spLocks noChangeShapeType="1"/>
                      </p:cNvSpPr>
                      <p:nvPr/>
                    </p:nvSpPr>
                    <p:spPr bwMode="auto">
                      <a:xfrm>
                        <a:off x="4398"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9113" name="Group 905"/>
                      <p:cNvGrpSpPr>
                        <a:grpSpLocks/>
                      </p:cNvGrpSpPr>
                      <p:nvPr/>
                    </p:nvGrpSpPr>
                    <p:grpSpPr bwMode="auto">
                      <a:xfrm>
                        <a:off x="1235" y="918"/>
                        <a:ext cx="3262" cy="1286"/>
                        <a:chOff x="1235" y="918"/>
                        <a:chExt cx="3262" cy="1286"/>
                      </a:xfrm>
                    </p:grpSpPr>
                    <p:sp>
                      <p:nvSpPr>
                        <p:cNvPr id="69118" name="Freeform 4561"/>
                        <p:cNvSpPr>
                          <a:spLocks/>
                        </p:cNvSpPr>
                        <p:nvPr/>
                      </p:nvSpPr>
                      <p:spPr bwMode="auto">
                        <a:xfrm>
                          <a:off x="1235" y="918"/>
                          <a:ext cx="3262" cy="1286"/>
                        </a:xfrm>
                        <a:custGeom>
                          <a:avLst/>
                          <a:gdLst>
                            <a:gd name="T0" fmla="*/ 2147482493 w 3262"/>
                            <a:gd name="T1" fmla="*/ 2147482321 h 1286"/>
                            <a:gd name="T2" fmla="*/ 2147482493 w 3262"/>
                            <a:gd name="T3" fmla="*/ 2147482321 h 1286"/>
                            <a:gd name="T4" fmla="*/ 2147482493 w 3262"/>
                            <a:gd name="T5" fmla="*/ 2147482321 h 1286"/>
                            <a:gd name="T6" fmla="*/ 2147482493 w 3262"/>
                            <a:gd name="T7" fmla="*/ 2147482321 h 1286"/>
                            <a:gd name="T8" fmla="*/ 2147482493 w 3262"/>
                            <a:gd name="T9" fmla="*/ 2147482321 h 1286"/>
                            <a:gd name="T10" fmla="*/ 2147482493 w 3262"/>
                            <a:gd name="T11" fmla="*/ 2147482321 h 1286"/>
                            <a:gd name="T12" fmla="*/ 2147482493 w 3262"/>
                            <a:gd name="T13" fmla="*/ 2147482321 h 1286"/>
                            <a:gd name="T14" fmla="*/ 2147482493 w 3262"/>
                            <a:gd name="T15" fmla="*/ 2147482321 h 1286"/>
                            <a:gd name="T16" fmla="*/ 2147482493 w 3262"/>
                            <a:gd name="T17" fmla="*/ 2147482321 h 1286"/>
                            <a:gd name="T18" fmla="*/ 2147482493 w 3262"/>
                            <a:gd name="T19" fmla="*/ 2147482321 h 1286"/>
                            <a:gd name="T20" fmla="*/ 2147482493 w 3262"/>
                            <a:gd name="T21" fmla="*/ 2147482321 h 1286"/>
                            <a:gd name="T22" fmla="*/ 2147482493 w 3262"/>
                            <a:gd name="T23" fmla="*/ 2147482321 h 1286"/>
                            <a:gd name="T24" fmla="*/ 2147482493 w 3262"/>
                            <a:gd name="T25" fmla="*/ 2147482321 h 1286"/>
                            <a:gd name="T26" fmla="*/ 2147482493 w 3262"/>
                            <a:gd name="T27" fmla="*/ 2147482321 h 1286"/>
                            <a:gd name="T28" fmla="*/ 2147482493 w 3262"/>
                            <a:gd name="T29" fmla="*/ 2147482321 h 1286"/>
                            <a:gd name="T30" fmla="*/ 2147482493 w 3262"/>
                            <a:gd name="T31" fmla="*/ 2147482321 h 1286"/>
                            <a:gd name="T32" fmla="*/ 2147482493 w 3262"/>
                            <a:gd name="T33" fmla="*/ 2147482321 h 1286"/>
                            <a:gd name="T34" fmla="*/ 2147482493 w 3262"/>
                            <a:gd name="T35" fmla="*/ 2147482321 h 1286"/>
                            <a:gd name="T36" fmla="*/ 2147482493 w 3262"/>
                            <a:gd name="T37" fmla="*/ 2147482321 h 1286"/>
                            <a:gd name="T38" fmla="*/ 2147482493 w 3262"/>
                            <a:gd name="T39" fmla="*/ 2147482321 h 1286"/>
                            <a:gd name="T40" fmla="*/ 2147482493 w 3262"/>
                            <a:gd name="T41" fmla="*/ 2147482321 h 1286"/>
                            <a:gd name="T42" fmla="*/ 2147482493 w 3262"/>
                            <a:gd name="T43" fmla="*/ 2147482321 h 1286"/>
                            <a:gd name="T44" fmla="*/ 2147482493 w 3262"/>
                            <a:gd name="T45" fmla="*/ 2147482321 h 1286"/>
                            <a:gd name="T46" fmla="*/ 2147482493 w 3262"/>
                            <a:gd name="T47" fmla="*/ 2147482321 h 1286"/>
                            <a:gd name="T48" fmla="*/ 2147482493 w 3262"/>
                            <a:gd name="T49" fmla="*/ 2147482321 h 1286"/>
                            <a:gd name="T50" fmla="*/ 2147482493 w 3262"/>
                            <a:gd name="T51" fmla="*/ 2147482321 h 1286"/>
                            <a:gd name="T52" fmla="*/ 2147482493 w 3262"/>
                            <a:gd name="T53" fmla="*/ 2147482321 h 1286"/>
                            <a:gd name="T54" fmla="*/ 2147482493 w 3262"/>
                            <a:gd name="T55" fmla="*/ 2147482321 h 1286"/>
                            <a:gd name="T56" fmla="*/ 2147482493 w 3262"/>
                            <a:gd name="T57" fmla="*/ 2147482321 h 1286"/>
                            <a:gd name="T58" fmla="*/ 2147482493 w 3262"/>
                            <a:gd name="T59" fmla="*/ 2147482321 h 1286"/>
                            <a:gd name="T60" fmla="*/ 2147482493 w 3262"/>
                            <a:gd name="T61" fmla="*/ 2147482321 h 1286"/>
                            <a:gd name="T62" fmla="*/ 2147482493 w 3262"/>
                            <a:gd name="T63" fmla="*/ 2147482321 h 1286"/>
                            <a:gd name="T64" fmla="*/ 2147482493 w 3262"/>
                            <a:gd name="T65" fmla="*/ 2147482321 h 1286"/>
                            <a:gd name="T66" fmla="*/ 2147482493 w 3262"/>
                            <a:gd name="T67" fmla="*/ 2147482321 h 1286"/>
                            <a:gd name="T68" fmla="*/ 2147482493 w 3262"/>
                            <a:gd name="T69" fmla="*/ 2147482321 h 1286"/>
                            <a:gd name="T70" fmla="*/ 2147482493 w 3262"/>
                            <a:gd name="T71" fmla="*/ 2147482321 h 1286"/>
                            <a:gd name="T72" fmla="*/ 2147482493 w 3262"/>
                            <a:gd name="T73" fmla="*/ 2147482321 h 1286"/>
                            <a:gd name="T74" fmla="*/ 2147482493 w 3262"/>
                            <a:gd name="T75" fmla="*/ 2147482321 h 1286"/>
                            <a:gd name="T76" fmla="*/ 2147482493 w 3262"/>
                            <a:gd name="T77" fmla="*/ 2147482321 h 1286"/>
                            <a:gd name="T78" fmla="*/ 2147482493 w 3262"/>
                            <a:gd name="T79" fmla="*/ 2147482321 h 1286"/>
                            <a:gd name="T80" fmla="*/ 2147482493 w 3262"/>
                            <a:gd name="T81" fmla="*/ 2147482321 h 1286"/>
                            <a:gd name="T82" fmla="*/ 2147482493 w 3262"/>
                            <a:gd name="T83" fmla="*/ 2147482321 h 1286"/>
                            <a:gd name="T84" fmla="*/ 2147482493 w 3262"/>
                            <a:gd name="T85" fmla="*/ 2147482321 h 1286"/>
                            <a:gd name="T86" fmla="*/ 2147482493 w 3262"/>
                            <a:gd name="T87" fmla="*/ 2147482321 h 1286"/>
                            <a:gd name="T88" fmla="*/ 2147482493 w 3262"/>
                            <a:gd name="T89" fmla="*/ 2147482321 h 1286"/>
                            <a:gd name="T90" fmla="*/ 2147482493 w 3262"/>
                            <a:gd name="T91" fmla="*/ 2147482321 h 1286"/>
                            <a:gd name="T92" fmla="*/ 2147482493 w 3262"/>
                            <a:gd name="T93" fmla="*/ 2147482321 h 1286"/>
                            <a:gd name="T94" fmla="*/ 2147482493 w 3262"/>
                            <a:gd name="T95" fmla="*/ 2147482321 h 1286"/>
                            <a:gd name="T96" fmla="*/ 2147482493 w 3262"/>
                            <a:gd name="T97" fmla="*/ 2147482321 h 1286"/>
                            <a:gd name="T98" fmla="*/ 2147482493 w 3262"/>
                            <a:gd name="T99" fmla="*/ 2147482321 h 1286"/>
                            <a:gd name="T100" fmla="*/ 2147482493 w 3262"/>
                            <a:gd name="T101" fmla="*/ 2147482321 h 1286"/>
                            <a:gd name="T102" fmla="*/ 2147482493 w 3262"/>
                            <a:gd name="T103" fmla="*/ 2147482321 h 1286"/>
                            <a:gd name="T104" fmla="*/ 2147482493 w 3262"/>
                            <a:gd name="T105" fmla="*/ 2147482321 h 1286"/>
                            <a:gd name="T106" fmla="*/ 2147482493 w 3262"/>
                            <a:gd name="T107" fmla="*/ 2147482321 h 1286"/>
                            <a:gd name="T108" fmla="*/ 2147482493 w 3262"/>
                            <a:gd name="T109" fmla="*/ 2147482321 h 1286"/>
                            <a:gd name="T110" fmla="*/ 2147482493 w 3262"/>
                            <a:gd name="T111" fmla="*/ 2147482321 h 1286"/>
                            <a:gd name="T112" fmla="*/ 2147482493 w 3262"/>
                            <a:gd name="T113" fmla="*/ 2147482321 h 1286"/>
                            <a:gd name="T114" fmla="*/ 2147482493 w 3262"/>
                            <a:gd name="T115" fmla="*/ 2147482321 h 1286"/>
                            <a:gd name="T116" fmla="*/ 2147482493 w 3262"/>
                            <a:gd name="T117" fmla="*/ 2147482321 h 1286"/>
                            <a:gd name="T118" fmla="*/ 2147482493 w 3262"/>
                            <a:gd name="T119" fmla="*/ 2147482321 h 1286"/>
                            <a:gd name="T120" fmla="*/ 2147482493 w 3262"/>
                            <a:gd name="T121" fmla="*/ 2147482321 h 12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62"/>
                            <a:gd name="T184" fmla="*/ 0 h 1286"/>
                            <a:gd name="T185" fmla="*/ 3262 w 3262"/>
                            <a:gd name="T186" fmla="*/ 1286 h 12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62" h="1286">
                              <a:moveTo>
                                <a:pt x="3262" y="1286"/>
                              </a:moveTo>
                              <a:lnTo>
                                <a:pt x="2958" y="1286"/>
                              </a:lnTo>
                              <a:lnTo>
                                <a:pt x="2958" y="1261"/>
                              </a:lnTo>
                              <a:lnTo>
                                <a:pt x="2897" y="1261"/>
                              </a:lnTo>
                              <a:lnTo>
                                <a:pt x="2897" y="1239"/>
                              </a:lnTo>
                              <a:lnTo>
                                <a:pt x="2861" y="1239"/>
                              </a:lnTo>
                              <a:lnTo>
                                <a:pt x="2861" y="1217"/>
                              </a:lnTo>
                              <a:lnTo>
                                <a:pt x="2843" y="1217"/>
                              </a:lnTo>
                              <a:lnTo>
                                <a:pt x="2843" y="1195"/>
                              </a:lnTo>
                              <a:lnTo>
                                <a:pt x="2800" y="1195"/>
                              </a:lnTo>
                              <a:lnTo>
                                <a:pt x="2800" y="1177"/>
                              </a:lnTo>
                              <a:lnTo>
                                <a:pt x="2728" y="1177"/>
                              </a:lnTo>
                              <a:lnTo>
                                <a:pt x="2728" y="1165"/>
                              </a:lnTo>
                              <a:lnTo>
                                <a:pt x="2713" y="1165"/>
                              </a:lnTo>
                              <a:lnTo>
                                <a:pt x="2713" y="1151"/>
                              </a:lnTo>
                              <a:lnTo>
                                <a:pt x="2687" y="1151"/>
                              </a:lnTo>
                              <a:lnTo>
                                <a:pt x="2687" y="1136"/>
                              </a:lnTo>
                              <a:lnTo>
                                <a:pt x="2675" y="1136"/>
                              </a:lnTo>
                              <a:lnTo>
                                <a:pt x="2675" y="1126"/>
                              </a:lnTo>
                              <a:lnTo>
                                <a:pt x="2637" y="1126"/>
                              </a:lnTo>
                              <a:lnTo>
                                <a:pt x="2637" y="1116"/>
                              </a:lnTo>
                              <a:lnTo>
                                <a:pt x="2598" y="1116"/>
                              </a:lnTo>
                              <a:lnTo>
                                <a:pt x="2598" y="1104"/>
                              </a:lnTo>
                              <a:lnTo>
                                <a:pt x="2556" y="1104"/>
                              </a:lnTo>
                              <a:lnTo>
                                <a:pt x="2556" y="1096"/>
                              </a:lnTo>
                              <a:lnTo>
                                <a:pt x="2498" y="1096"/>
                              </a:lnTo>
                              <a:lnTo>
                                <a:pt x="2498" y="1088"/>
                              </a:lnTo>
                              <a:lnTo>
                                <a:pt x="2415" y="1088"/>
                              </a:lnTo>
                              <a:lnTo>
                                <a:pt x="2415" y="1080"/>
                              </a:lnTo>
                              <a:lnTo>
                                <a:pt x="2328" y="1080"/>
                              </a:lnTo>
                              <a:lnTo>
                                <a:pt x="2328" y="1074"/>
                              </a:lnTo>
                              <a:lnTo>
                                <a:pt x="2308" y="1074"/>
                              </a:lnTo>
                              <a:lnTo>
                                <a:pt x="2308" y="1068"/>
                              </a:lnTo>
                              <a:lnTo>
                                <a:pt x="2304" y="1068"/>
                              </a:lnTo>
                              <a:lnTo>
                                <a:pt x="2304" y="1062"/>
                              </a:lnTo>
                              <a:lnTo>
                                <a:pt x="2298" y="1062"/>
                              </a:lnTo>
                              <a:lnTo>
                                <a:pt x="2298" y="1056"/>
                              </a:lnTo>
                              <a:lnTo>
                                <a:pt x="2243" y="1056"/>
                              </a:lnTo>
                              <a:lnTo>
                                <a:pt x="2243" y="1050"/>
                              </a:lnTo>
                              <a:lnTo>
                                <a:pt x="2233" y="1050"/>
                              </a:lnTo>
                              <a:lnTo>
                                <a:pt x="2233" y="1044"/>
                              </a:lnTo>
                              <a:lnTo>
                                <a:pt x="2229" y="1044"/>
                              </a:lnTo>
                              <a:lnTo>
                                <a:pt x="2229" y="1038"/>
                              </a:lnTo>
                              <a:lnTo>
                                <a:pt x="2223" y="1038"/>
                              </a:lnTo>
                              <a:lnTo>
                                <a:pt x="2223" y="1032"/>
                              </a:lnTo>
                              <a:lnTo>
                                <a:pt x="2183" y="1032"/>
                              </a:lnTo>
                              <a:lnTo>
                                <a:pt x="2183" y="1026"/>
                              </a:lnTo>
                              <a:lnTo>
                                <a:pt x="2169" y="1026"/>
                              </a:lnTo>
                              <a:lnTo>
                                <a:pt x="2169" y="1022"/>
                              </a:lnTo>
                              <a:lnTo>
                                <a:pt x="2134" y="1022"/>
                              </a:lnTo>
                              <a:lnTo>
                                <a:pt x="2134" y="1016"/>
                              </a:lnTo>
                              <a:lnTo>
                                <a:pt x="2132" y="1016"/>
                              </a:lnTo>
                              <a:lnTo>
                                <a:pt x="2132" y="1014"/>
                              </a:lnTo>
                              <a:lnTo>
                                <a:pt x="2092" y="1014"/>
                              </a:lnTo>
                              <a:lnTo>
                                <a:pt x="2092" y="1008"/>
                              </a:lnTo>
                              <a:lnTo>
                                <a:pt x="2084" y="1008"/>
                              </a:lnTo>
                              <a:lnTo>
                                <a:pt x="2084" y="1003"/>
                              </a:lnTo>
                              <a:lnTo>
                                <a:pt x="2050" y="1003"/>
                              </a:lnTo>
                              <a:lnTo>
                                <a:pt x="2050" y="993"/>
                              </a:lnTo>
                              <a:lnTo>
                                <a:pt x="2042" y="993"/>
                              </a:lnTo>
                              <a:lnTo>
                                <a:pt x="2042" y="989"/>
                              </a:lnTo>
                              <a:lnTo>
                                <a:pt x="2038" y="989"/>
                              </a:lnTo>
                              <a:lnTo>
                                <a:pt x="2038" y="979"/>
                              </a:lnTo>
                              <a:lnTo>
                                <a:pt x="2030" y="979"/>
                              </a:lnTo>
                              <a:lnTo>
                                <a:pt x="2030" y="973"/>
                              </a:lnTo>
                              <a:lnTo>
                                <a:pt x="2017" y="973"/>
                              </a:lnTo>
                              <a:lnTo>
                                <a:pt x="2017" y="967"/>
                              </a:lnTo>
                              <a:lnTo>
                                <a:pt x="2001" y="967"/>
                              </a:lnTo>
                              <a:lnTo>
                                <a:pt x="2001" y="959"/>
                              </a:lnTo>
                              <a:lnTo>
                                <a:pt x="1995" y="959"/>
                              </a:lnTo>
                              <a:lnTo>
                                <a:pt x="1995" y="949"/>
                              </a:lnTo>
                              <a:lnTo>
                                <a:pt x="1979" y="949"/>
                              </a:lnTo>
                              <a:lnTo>
                                <a:pt x="1979" y="947"/>
                              </a:lnTo>
                              <a:lnTo>
                                <a:pt x="1955" y="947"/>
                              </a:lnTo>
                              <a:lnTo>
                                <a:pt x="1955" y="937"/>
                              </a:lnTo>
                              <a:lnTo>
                                <a:pt x="1951" y="937"/>
                              </a:lnTo>
                              <a:lnTo>
                                <a:pt x="1951" y="935"/>
                              </a:lnTo>
                              <a:lnTo>
                                <a:pt x="1943" y="935"/>
                              </a:lnTo>
                              <a:lnTo>
                                <a:pt x="1943" y="931"/>
                              </a:lnTo>
                              <a:lnTo>
                                <a:pt x="1917" y="931"/>
                              </a:lnTo>
                              <a:lnTo>
                                <a:pt x="1917" y="925"/>
                              </a:lnTo>
                              <a:lnTo>
                                <a:pt x="1910" y="925"/>
                              </a:lnTo>
                              <a:lnTo>
                                <a:pt x="1910" y="923"/>
                              </a:lnTo>
                              <a:lnTo>
                                <a:pt x="1898" y="923"/>
                              </a:lnTo>
                              <a:lnTo>
                                <a:pt x="1898" y="917"/>
                              </a:lnTo>
                              <a:lnTo>
                                <a:pt x="1896" y="915"/>
                              </a:lnTo>
                              <a:lnTo>
                                <a:pt x="1896" y="911"/>
                              </a:lnTo>
                              <a:lnTo>
                                <a:pt x="1848" y="911"/>
                              </a:lnTo>
                              <a:lnTo>
                                <a:pt x="1848" y="907"/>
                              </a:lnTo>
                              <a:lnTo>
                                <a:pt x="1828" y="907"/>
                              </a:lnTo>
                              <a:lnTo>
                                <a:pt x="1828" y="903"/>
                              </a:lnTo>
                              <a:lnTo>
                                <a:pt x="1816" y="903"/>
                              </a:lnTo>
                              <a:lnTo>
                                <a:pt x="1816" y="899"/>
                              </a:lnTo>
                              <a:lnTo>
                                <a:pt x="1812" y="899"/>
                              </a:lnTo>
                              <a:lnTo>
                                <a:pt x="1812" y="895"/>
                              </a:lnTo>
                              <a:lnTo>
                                <a:pt x="1798" y="895"/>
                              </a:lnTo>
                              <a:lnTo>
                                <a:pt x="1798" y="889"/>
                              </a:lnTo>
                              <a:lnTo>
                                <a:pt x="1775" y="889"/>
                              </a:lnTo>
                              <a:lnTo>
                                <a:pt x="1775" y="881"/>
                              </a:lnTo>
                              <a:lnTo>
                                <a:pt x="1759" y="881"/>
                              </a:lnTo>
                              <a:lnTo>
                                <a:pt x="1759" y="875"/>
                              </a:lnTo>
                              <a:lnTo>
                                <a:pt x="1731" y="875"/>
                              </a:lnTo>
                              <a:lnTo>
                                <a:pt x="1731" y="871"/>
                              </a:lnTo>
                              <a:lnTo>
                                <a:pt x="1723" y="871"/>
                              </a:lnTo>
                              <a:lnTo>
                                <a:pt x="1723" y="866"/>
                              </a:lnTo>
                              <a:lnTo>
                                <a:pt x="1715" y="866"/>
                              </a:lnTo>
                              <a:lnTo>
                                <a:pt x="1715" y="862"/>
                              </a:lnTo>
                              <a:lnTo>
                                <a:pt x="1709" y="862"/>
                              </a:lnTo>
                              <a:lnTo>
                                <a:pt x="1709" y="858"/>
                              </a:lnTo>
                              <a:lnTo>
                                <a:pt x="1701" y="858"/>
                              </a:lnTo>
                              <a:lnTo>
                                <a:pt x="1701" y="852"/>
                              </a:lnTo>
                              <a:lnTo>
                                <a:pt x="1674" y="852"/>
                              </a:lnTo>
                              <a:lnTo>
                                <a:pt x="1674" y="848"/>
                              </a:lnTo>
                              <a:lnTo>
                                <a:pt x="1662" y="848"/>
                              </a:lnTo>
                              <a:lnTo>
                                <a:pt x="1660" y="846"/>
                              </a:lnTo>
                              <a:lnTo>
                                <a:pt x="1640" y="846"/>
                              </a:lnTo>
                              <a:lnTo>
                                <a:pt x="1640" y="842"/>
                              </a:lnTo>
                              <a:lnTo>
                                <a:pt x="1630" y="842"/>
                              </a:lnTo>
                              <a:lnTo>
                                <a:pt x="1630" y="838"/>
                              </a:lnTo>
                              <a:lnTo>
                                <a:pt x="1614" y="838"/>
                              </a:lnTo>
                              <a:lnTo>
                                <a:pt x="1614" y="836"/>
                              </a:lnTo>
                              <a:lnTo>
                                <a:pt x="1606" y="836"/>
                              </a:lnTo>
                              <a:lnTo>
                                <a:pt x="1606" y="832"/>
                              </a:lnTo>
                              <a:lnTo>
                                <a:pt x="1604" y="832"/>
                              </a:lnTo>
                              <a:lnTo>
                                <a:pt x="1604" y="828"/>
                              </a:lnTo>
                              <a:lnTo>
                                <a:pt x="1600" y="828"/>
                              </a:lnTo>
                              <a:lnTo>
                                <a:pt x="1598" y="828"/>
                              </a:lnTo>
                              <a:lnTo>
                                <a:pt x="1584" y="828"/>
                              </a:lnTo>
                              <a:lnTo>
                                <a:pt x="1584" y="822"/>
                              </a:lnTo>
                              <a:lnTo>
                                <a:pt x="1580" y="822"/>
                              </a:lnTo>
                              <a:lnTo>
                                <a:pt x="1570" y="822"/>
                              </a:lnTo>
                              <a:lnTo>
                                <a:pt x="1570" y="818"/>
                              </a:lnTo>
                              <a:lnTo>
                                <a:pt x="1568" y="818"/>
                              </a:lnTo>
                              <a:lnTo>
                                <a:pt x="1568" y="816"/>
                              </a:lnTo>
                              <a:lnTo>
                                <a:pt x="1564" y="816"/>
                              </a:lnTo>
                              <a:lnTo>
                                <a:pt x="1564" y="814"/>
                              </a:lnTo>
                              <a:lnTo>
                                <a:pt x="1551" y="814"/>
                              </a:lnTo>
                              <a:lnTo>
                                <a:pt x="1551" y="808"/>
                              </a:lnTo>
                              <a:lnTo>
                                <a:pt x="1547" y="804"/>
                              </a:lnTo>
                              <a:lnTo>
                                <a:pt x="1545" y="802"/>
                              </a:lnTo>
                              <a:lnTo>
                                <a:pt x="1543" y="800"/>
                              </a:lnTo>
                              <a:lnTo>
                                <a:pt x="1531" y="800"/>
                              </a:lnTo>
                              <a:lnTo>
                                <a:pt x="1531" y="792"/>
                              </a:lnTo>
                              <a:lnTo>
                                <a:pt x="1521" y="792"/>
                              </a:lnTo>
                              <a:lnTo>
                                <a:pt x="1521" y="790"/>
                              </a:lnTo>
                              <a:lnTo>
                                <a:pt x="1519" y="788"/>
                              </a:lnTo>
                              <a:lnTo>
                                <a:pt x="1517" y="786"/>
                              </a:lnTo>
                              <a:lnTo>
                                <a:pt x="1507" y="786"/>
                              </a:lnTo>
                              <a:lnTo>
                                <a:pt x="1507" y="784"/>
                              </a:lnTo>
                              <a:lnTo>
                                <a:pt x="1497" y="784"/>
                              </a:lnTo>
                              <a:lnTo>
                                <a:pt x="1497" y="778"/>
                              </a:lnTo>
                              <a:lnTo>
                                <a:pt x="1491" y="778"/>
                              </a:lnTo>
                              <a:lnTo>
                                <a:pt x="1491" y="774"/>
                              </a:lnTo>
                              <a:lnTo>
                                <a:pt x="1485" y="774"/>
                              </a:lnTo>
                              <a:lnTo>
                                <a:pt x="1485" y="770"/>
                              </a:lnTo>
                              <a:lnTo>
                                <a:pt x="1479" y="770"/>
                              </a:lnTo>
                              <a:lnTo>
                                <a:pt x="1479" y="766"/>
                              </a:lnTo>
                              <a:lnTo>
                                <a:pt x="1473" y="766"/>
                              </a:lnTo>
                              <a:lnTo>
                                <a:pt x="1471" y="764"/>
                              </a:lnTo>
                              <a:lnTo>
                                <a:pt x="1461" y="764"/>
                              </a:lnTo>
                              <a:lnTo>
                                <a:pt x="1459" y="762"/>
                              </a:lnTo>
                              <a:lnTo>
                                <a:pt x="1459" y="760"/>
                              </a:lnTo>
                              <a:lnTo>
                                <a:pt x="1457" y="758"/>
                              </a:lnTo>
                              <a:lnTo>
                                <a:pt x="1455" y="756"/>
                              </a:lnTo>
                              <a:lnTo>
                                <a:pt x="1444" y="756"/>
                              </a:lnTo>
                              <a:lnTo>
                                <a:pt x="1444" y="754"/>
                              </a:lnTo>
                              <a:lnTo>
                                <a:pt x="1440" y="754"/>
                              </a:lnTo>
                              <a:lnTo>
                                <a:pt x="1440" y="748"/>
                              </a:lnTo>
                              <a:lnTo>
                                <a:pt x="1436" y="748"/>
                              </a:lnTo>
                              <a:lnTo>
                                <a:pt x="1436" y="744"/>
                              </a:lnTo>
                              <a:lnTo>
                                <a:pt x="1434" y="744"/>
                              </a:lnTo>
                              <a:lnTo>
                                <a:pt x="1434" y="742"/>
                              </a:lnTo>
                              <a:lnTo>
                                <a:pt x="1414" y="742"/>
                              </a:lnTo>
                              <a:lnTo>
                                <a:pt x="1414" y="738"/>
                              </a:lnTo>
                              <a:lnTo>
                                <a:pt x="1406" y="738"/>
                              </a:lnTo>
                              <a:lnTo>
                                <a:pt x="1402" y="738"/>
                              </a:lnTo>
                              <a:lnTo>
                                <a:pt x="1402" y="734"/>
                              </a:lnTo>
                              <a:lnTo>
                                <a:pt x="1398" y="734"/>
                              </a:lnTo>
                              <a:lnTo>
                                <a:pt x="1396" y="732"/>
                              </a:lnTo>
                              <a:lnTo>
                                <a:pt x="1388" y="732"/>
                              </a:lnTo>
                              <a:lnTo>
                                <a:pt x="1388" y="729"/>
                              </a:lnTo>
                              <a:lnTo>
                                <a:pt x="1384" y="729"/>
                              </a:lnTo>
                              <a:lnTo>
                                <a:pt x="1384" y="725"/>
                              </a:lnTo>
                              <a:lnTo>
                                <a:pt x="1384" y="719"/>
                              </a:lnTo>
                              <a:lnTo>
                                <a:pt x="1382" y="719"/>
                              </a:lnTo>
                              <a:lnTo>
                                <a:pt x="1382" y="717"/>
                              </a:lnTo>
                              <a:lnTo>
                                <a:pt x="1380" y="715"/>
                              </a:lnTo>
                              <a:lnTo>
                                <a:pt x="1370" y="715"/>
                              </a:lnTo>
                              <a:lnTo>
                                <a:pt x="1368" y="713"/>
                              </a:lnTo>
                              <a:lnTo>
                                <a:pt x="1368" y="711"/>
                              </a:lnTo>
                              <a:lnTo>
                                <a:pt x="1364" y="709"/>
                              </a:lnTo>
                              <a:lnTo>
                                <a:pt x="1344" y="709"/>
                              </a:lnTo>
                              <a:lnTo>
                                <a:pt x="1342" y="707"/>
                              </a:lnTo>
                              <a:lnTo>
                                <a:pt x="1332" y="707"/>
                              </a:lnTo>
                              <a:lnTo>
                                <a:pt x="1332" y="703"/>
                              </a:lnTo>
                              <a:lnTo>
                                <a:pt x="1317" y="703"/>
                              </a:lnTo>
                              <a:lnTo>
                                <a:pt x="1317" y="701"/>
                              </a:lnTo>
                              <a:lnTo>
                                <a:pt x="1303" y="701"/>
                              </a:lnTo>
                              <a:lnTo>
                                <a:pt x="1299" y="701"/>
                              </a:lnTo>
                              <a:lnTo>
                                <a:pt x="1299" y="697"/>
                              </a:lnTo>
                              <a:lnTo>
                                <a:pt x="1295" y="697"/>
                              </a:lnTo>
                              <a:lnTo>
                                <a:pt x="1295" y="695"/>
                              </a:lnTo>
                              <a:lnTo>
                                <a:pt x="1293" y="695"/>
                              </a:lnTo>
                              <a:lnTo>
                                <a:pt x="1293" y="689"/>
                              </a:lnTo>
                              <a:lnTo>
                                <a:pt x="1291" y="689"/>
                              </a:lnTo>
                              <a:lnTo>
                                <a:pt x="1289" y="687"/>
                              </a:lnTo>
                              <a:lnTo>
                                <a:pt x="1271" y="687"/>
                              </a:lnTo>
                              <a:lnTo>
                                <a:pt x="1271" y="681"/>
                              </a:lnTo>
                              <a:lnTo>
                                <a:pt x="1257" y="681"/>
                              </a:lnTo>
                              <a:lnTo>
                                <a:pt x="1257" y="677"/>
                              </a:lnTo>
                              <a:lnTo>
                                <a:pt x="1253" y="677"/>
                              </a:lnTo>
                              <a:lnTo>
                                <a:pt x="1253" y="675"/>
                              </a:lnTo>
                              <a:lnTo>
                                <a:pt x="1251" y="673"/>
                              </a:lnTo>
                              <a:lnTo>
                                <a:pt x="1251" y="671"/>
                              </a:lnTo>
                              <a:lnTo>
                                <a:pt x="1245" y="671"/>
                              </a:lnTo>
                              <a:lnTo>
                                <a:pt x="1245" y="663"/>
                              </a:lnTo>
                              <a:lnTo>
                                <a:pt x="1237" y="663"/>
                              </a:lnTo>
                              <a:lnTo>
                                <a:pt x="1237" y="659"/>
                              </a:lnTo>
                              <a:lnTo>
                                <a:pt x="1231" y="659"/>
                              </a:lnTo>
                              <a:lnTo>
                                <a:pt x="1231" y="657"/>
                              </a:lnTo>
                              <a:lnTo>
                                <a:pt x="1223" y="657"/>
                              </a:lnTo>
                              <a:lnTo>
                                <a:pt x="1223" y="653"/>
                              </a:lnTo>
                              <a:lnTo>
                                <a:pt x="1215" y="653"/>
                              </a:lnTo>
                              <a:lnTo>
                                <a:pt x="1204" y="653"/>
                              </a:lnTo>
                              <a:lnTo>
                                <a:pt x="1204" y="651"/>
                              </a:lnTo>
                              <a:lnTo>
                                <a:pt x="1196" y="651"/>
                              </a:lnTo>
                              <a:lnTo>
                                <a:pt x="1196" y="647"/>
                              </a:lnTo>
                              <a:lnTo>
                                <a:pt x="1188" y="647"/>
                              </a:lnTo>
                              <a:lnTo>
                                <a:pt x="1188" y="643"/>
                              </a:lnTo>
                              <a:lnTo>
                                <a:pt x="1182" y="643"/>
                              </a:lnTo>
                              <a:lnTo>
                                <a:pt x="1182" y="639"/>
                              </a:lnTo>
                              <a:lnTo>
                                <a:pt x="1172" y="639"/>
                              </a:lnTo>
                              <a:lnTo>
                                <a:pt x="1170" y="637"/>
                              </a:lnTo>
                              <a:lnTo>
                                <a:pt x="1168" y="635"/>
                              </a:lnTo>
                              <a:lnTo>
                                <a:pt x="1166" y="633"/>
                              </a:lnTo>
                              <a:lnTo>
                                <a:pt x="1162" y="633"/>
                              </a:lnTo>
                              <a:lnTo>
                                <a:pt x="1160" y="633"/>
                              </a:lnTo>
                              <a:lnTo>
                                <a:pt x="1152" y="633"/>
                              </a:lnTo>
                              <a:lnTo>
                                <a:pt x="1152" y="629"/>
                              </a:lnTo>
                              <a:lnTo>
                                <a:pt x="1146" y="629"/>
                              </a:lnTo>
                              <a:lnTo>
                                <a:pt x="1144" y="627"/>
                              </a:lnTo>
                              <a:lnTo>
                                <a:pt x="1142" y="625"/>
                              </a:lnTo>
                              <a:lnTo>
                                <a:pt x="1140" y="623"/>
                              </a:lnTo>
                              <a:lnTo>
                                <a:pt x="1132" y="623"/>
                              </a:lnTo>
                              <a:lnTo>
                                <a:pt x="1132" y="621"/>
                              </a:lnTo>
                              <a:lnTo>
                                <a:pt x="1130" y="619"/>
                              </a:lnTo>
                              <a:lnTo>
                                <a:pt x="1130" y="617"/>
                              </a:lnTo>
                              <a:lnTo>
                                <a:pt x="1126" y="617"/>
                              </a:lnTo>
                              <a:lnTo>
                                <a:pt x="1126" y="615"/>
                              </a:lnTo>
                              <a:lnTo>
                                <a:pt x="1120" y="615"/>
                              </a:lnTo>
                              <a:lnTo>
                                <a:pt x="1120" y="611"/>
                              </a:lnTo>
                              <a:lnTo>
                                <a:pt x="1118" y="609"/>
                              </a:lnTo>
                              <a:lnTo>
                                <a:pt x="1118" y="605"/>
                              </a:lnTo>
                              <a:lnTo>
                                <a:pt x="1116" y="605"/>
                              </a:lnTo>
                              <a:lnTo>
                                <a:pt x="1116" y="599"/>
                              </a:lnTo>
                              <a:lnTo>
                                <a:pt x="1112" y="599"/>
                              </a:lnTo>
                              <a:lnTo>
                                <a:pt x="1112" y="597"/>
                              </a:lnTo>
                              <a:lnTo>
                                <a:pt x="1106" y="597"/>
                              </a:lnTo>
                              <a:lnTo>
                                <a:pt x="1106" y="595"/>
                              </a:lnTo>
                              <a:lnTo>
                                <a:pt x="1091" y="595"/>
                              </a:lnTo>
                              <a:lnTo>
                                <a:pt x="1091" y="592"/>
                              </a:lnTo>
                              <a:lnTo>
                                <a:pt x="1089" y="592"/>
                              </a:lnTo>
                              <a:lnTo>
                                <a:pt x="1087" y="590"/>
                              </a:lnTo>
                              <a:lnTo>
                                <a:pt x="1073" y="590"/>
                              </a:lnTo>
                              <a:lnTo>
                                <a:pt x="1073" y="586"/>
                              </a:lnTo>
                              <a:lnTo>
                                <a:pt x="1057" y="586"/>
                              </a:lnTo>
                              <a:lnTo>
                                <a:pt x="1057" y="582"/>
                              </a:lnTo>
                              <a:lnTo>
                                <a:pt x="1047" y="582"/>
                              </a:lnTo>
                              <a:lnTo>
                                <a:pt x="1045" y="580"/>
                              </a:lnTo>
                              <a:lnTo>
                                <a:pt x="1031" y="580"/>
                              </a:lnTo>
                              <a:lnTo>
                                <a:pt x="1031" y="578"/>
                              </a:lnTo>
                              <a:lnTo>
                                <a:pt x="1027" y="578"/>
                              </a:lnTo>
                              <a:lnTo>
                                <a:pt x="1027" y="576"/>
                              </a:lnTo>
                              <a:lnTo>
                                <a:pt x="1023" y="574"/>
                              </a:lnTo>
                              <a:lnTo>
                                <a:pt x="1013" y="574"/>
                              </a:lnTo>
                              <a:lnTo>
                                <a:pt x="1013" y="568"/>
                              </a:lnTo>
                              <a:lnTo>
                                <a:pt x="1005" y="568"/>
                              </a:lnTo>
                              <a:lnTo>
                                <a:pt x="1005" y="566"/>
                              </a:lnTo>
                              <a:lnTo>
                                <a:pt x="1003" y="566"/>
                              </a:lnTo>
                              <a:lnTo>
                                <a:pt x="1003" y="562"/>
                              </a:lnTo>
                              <a:lnTo>
                                <a:pt x="991" y="562"/>
                              </a:lnTo>
                              <a:lnTo>
                                <a:pt x="991" y="558"/>
                              </a:lnTo>
                              <a:lnTo>
                                <a:pt x="987" y="558"/>
                              </a:lnTo>
                              <a:lnTo>
                                <a:pt x="987" y="556"/>
                              </a:lnTo>
                              <a:lnTo>
                                <a:pt x="983" y="556"/>
                              </a:lnTo>
                              <a:lnTo>
                                <a:pt x="983" y="554"/>
                              </a:lnTo>
                              <a:lnTo>
                                <a:pt x="980" y="554"/>
                              </a:lnTo>
                              <a:lnTo>
                                <a:pt x="980" y="550"/>
                              </a:lnTo>
                              <a:lnTo>
                                <a:pt x="970" y="550"/>
                              </a:lnTo>
                              <a:lnTo>
                                <a:pt x="970" y="544"/>
                              </a:lnTo>
                              <a:lnTo>
                                <a:pt x="966" y="544"/>
                              </a:lnTo>
                              <a:lnTo>
                                <a:pt x="966" y="540"/>
                              </a:lnTo>
                              <a:lnTo>
                                <a:pt x="960" y="540"/>
                              </a:lnTo>
                              <a:lnTo>
                                <a:pt x="960" y="536"/>
                              </a:lnTo>
                              <a:lnTo>
                                <a:pt x="956" y="536"/>
                              </a:lnTo>
                              <a:lnTo>
                                <a:pt x="956" y="532"/>
                              </a:lnTo>
                              <a:lnTo>
                                <a:pt x="948" y="532"/>
                              </a:lnTo>
                              <a:lnTo>
                                <a:pt x="948" y="526"/>
                              </a:lnTo>
                              <a:lnTo>
                                <a:pt x="932" y="526"/>
                              </a:lnTo>
                              <a:lnTo>
                                <a:pt x="932" y="524"/>
                              </a:lnTo>
                              <a:lnTo>
                                <a:pt x="928" y="524"/>
                              </a:lnTo>
                              <a:lnTo>
                                <a:pt x="928" y="522"/>
                              </a:lnTo>
                              <a:lnTo>
                                <a:pt x="926" y="522"/>
                              </a:lnTo>
                              <a:lnTo>
                                <a:pt x="926" y="520"/>
                              </a:lnTo>
                              <a:lnTo>
                                <a:pt x="918" y="520"/>
                              </a:lnTo>
                              <a:lnTo>
                                <a:pt x="916" y="518"/>
                              </a:lnTo>
                              <a:lnTo>
                                <a:pt x="914" y="516"/>
                              </a:lnTo>
                              <a:lnTo>
                                <a:pt x="914" y="514"/>
                              </a:lnTo>
                              <a:lnTo>
                                <a:pt x="902" y="514"/>
                              </a:lnTo>
                              <a:lnTo>
                                <a:pt x="902" y="508"/>
                              </a:lnTo>
                              <a:lnTo>
                                <a:pt x="896" y="508"/>
                              </a:lnTo>
                              <a:lnTo>
                                <a:pt x="896" y="506"/>
                              </a:lnTo>
                              <a:lnTo>
                                <a:pt x="892" y="506"/>
                              </a:lnTo>
                              <a:lnTo>
                                <a:pt x="892" y="502"/>
                              </a:lnTo>
                              <a:lnTo>
                                <a:pt x="884" y="502"/>
                              </a:lnTo>
                              <a:lnTo>
                                <a:pt x="882" y="502"/>
                              </a:lnTo>
                              <a:lnTo>
                                <a:pt x="878" y="502"/>
                              </a:lnTo>
                              <a:lnTo>
                                <a:pt x="878" y="500"/>
                              </a:lnTo>
                              <a:lnTo>
                                <a:pt x="870" y="500"/>
                              </a:lnTo>
                              <a:lnTo>
                                <a:pt x="870" y="492"/>
                              </a:lnTo>
                              <a:lnTo>
                                <a:pt x="865" y="492"/>
                              </a:lnTo>
                              <a:lnTo>
                                <a:pt x="865" y="490"/>
                              </a:lnTo>
                              <a:lnTo>
                                <a:pt x="859" y="490"/>
                              </a:lnTo>
                              <a:lnTo>
                                <a:pt x="859" y="484"/>
                              </a:lnTo>
                              <a:lnTo>
                                <a:pt x="845" y="484"/>
                              </a:lnTo>
                              <a:lnTo>
                                <a:pt x="845" y="482"/>
                              </a:lnTo>
                              <a:lnTo>
                                <a:pt x="841" y="482"/>
                              </a:lnTo>
                              <a:lnTo>
                                <a:pt x="841" y="478"/>
                              </a:lnTo>
                              <a:lnTo>
                                <a:pt x="839" y="478"/>
                              </a:lnTo>
                              <a:lnTo>
                                <a:pt x="839" y="476"/>
                              </a:lnTo>
                              <a:lnTo>
                                <a:pt x="835" y="476"/>
                              </a:lnTo>
                              <a:lnTo>
                                <a:pt x="835" y="472"/>
                              </a:lnTo>
                              <a:lnTo>
                                <a:pt x="823" y="472"/>
                              </a:lnTo>
                              <a:lnTo>
                                <a:pt x="823" y="470"/>
                              </a:lnTo>
                              <a:lnTo>
                                <a:pt x="821" y="470"/>
                              </a:lnTo>
                              <a:lnTo>
                                <a:pt x="821" y="466"/>
                              </a:lnTo>
                              <a:lnTo>
                                <a:pt x="817" y="466"/>
                              </a:lnTo>
                              <a:lnTo>
                                <a:pt x="809" y="466"/>
                              </a:lnTo>
                              <a:lnTo>
                                <a:pt x="809" y="464"/>
                              </a:lnTo>
                              <a:lnTo>
                                <a:pt x="805" y="464"/>
                              </a:lnTo>
                              <a:lnTo>
                                <a:pt x="805" y="460"/>
                              </a:lnTo>
                              <a:lnTo>
                                <a:pt x="793" y="460"/>
                              </a:lnTo>
                              <a:lnTo>
                                <a:pt x="793" y="458"/>
                              </a:lnTo>
                              <a:lnTo>
                                <a:pt x="783" y="458"/>
                              </a:lnTo>
                              <a:lnTo>
                                <a:pt x="783" y="451"/>
                              </a:lnTo>
                              <a:lnTo>
                                <a:pt x="775" y="451"/>
                              </a:lnTo>
                              <a:lnTo>
                                <a:pt x="763" y="451"/>
                              </a:lnTo>
                              <a:lnTo>
                                <a:pt x="761" y="449"/>
                              </a:lnTo>
                              <a:lnTo>
                                <a:pt x="757" y="449"/>
                              </a:lnTo>
                              <a:lnTo>
                                <a:pt x="757" y="445"/>
                              </a:lnTo>
                              <a:lnTo>
                                <a:pt x="755" y="445"/>
                              </a:lnTo>
                              <a:lnTo>
                                <a:pt x="755" y="443"/>
                              </a:lnTo>
                              <a:lnTo>
                                <a:pt x="746" y="443"/>
                              </a:lnTo>
                              <a:lnTo>
                                <a:pt x="746" y="441"/>
                              </a:lnTo>
                              <a:lnTo>
                                <a:pt x="728" y="441"/>
                              </a:lnTo>
                              <a:lnTo>
                                <a:pt x="728" y="437"/>
                              </a:lnTo>
                              <a:lnTo>
                                <a:pt x="704" y="437"/>
                              </a:lnTo>
                              <a:lnTo>
                                <a:pt x="704" y="431"/>
                              </a:lnTo>
                              <a:lnTo>
                                <a:pt x="678" y="431"/>
                              </a:lnTo>
                              <a:lnTo>
                                <a:pt x="678" y="429"/>
                              </a:lnTo>
                              <a:lnTo>
                                <a:pt x="674" y="429"/>
                              </a:lnTo>
                              <a:lnTo>
                                <a:pt x="674" y="423"/>
                              </a:lnTo>
                              <a:lnTo>
                                <a:pt x="660" y="423"/>
                              </a:lnTo>
                              <a:lnTo>
                                <a:pt x="660" y="421"/>
                              </a:lnTo>
                              <a:lnTo>
                                <a:pt x="646" y="421"/>
                              </a:lnTo>
                              <a:lnTo>
                                <a:pt x="646" y="417"/>
                              </a:lnTo>
                              <a:lnTo>
                                <a:pt x="642" y="417"/>
                              </a:lnTo>
                              <a:lnTo>
                                <a:pt x="642" y="411"/>
                              </a:lnTo>
                              <a:lnTo>
                                <a:pt x="611" y="411"/>
                              </a:lnTo>
                              <a:lnTo>
                                <a:pt x="611" y="403"/>
                              </a:lnTo>
                              <a:lnTo>
                                <a:pt x="601" y="403"/>
                              </a:lnTo>
                              <a:lnTo>
                                <a:pt x="601" y="399"/>
                              </a:lnTo>
                              <a:lnTo>
                                <a:pt x="599" y="399"/>
                              </a:lnTo>
                              <a:lnTo>
                                <a:pt x="599" y="397"/>
                              </a:lnTo>
                              <a:lnTo>
                                <a:pt x="593" y="397"/>
                              </a:lnTo>
                              <a:lnTo>
                                <a:pt x="593" y="393"/>
                              </a:lnTo>
                              <a:lnTo>
                                <a:pt x="589" y="393"/>
                              </a:lnTo>
                              <a:lnTo>
                                <a:pt x="585" y="393"/>
                              </a:lnTo>
                              <a:lnTo>
                                <a:pt x="583" y="391"/>
                              </a:lnTo>
                              <a:lnTo>
                                <a:pt x="579" y="391"/>
                              </a:lnTo>
                              <a:lnTo>
                                <a:pt x="579" y="387"/>
                              </a:lnTo>
                              <a:lnTo>
                                <a:pt x="571" y="387"/>
                              </a:lnTo>
                              <a:lnTo>
                                <a:pt x="571" y="385"/>
                              </a:lnTo>
                              <a:lnTo>
                                <a:pt x="567" y="385"/>
                              </a:lnTo>
                              <a:lnTo>
                                <a:pt x="565" y="385"/>
                              </a:lnTo>
                              <a:lnTo>
                                <a:pt x="565" y="381"/>
                              </a:lnTo>
                              <a:lnTo>
                                <a:pt x="561" y="381"/>
                              </a:lnTo>
                              <a:lnTo>
                                <a:pt x="561" y="375"/>
                              </a:lnTo>
                              <a:lnTo>
                                <a:pt x="547" y="375"/>
                              </a:lnTo>
                              <a:lnTo>
                                <a:pt x="547" y="371"/>
                              </a:lnTo>
                              <a:lnTo>
                                <a:pt x="543" y="371"/>
                              </a:lnTo>
                              <a:lnTo>
                                <a:pt x="543" y="369"/>
                              </a:lnTo>
                              <a:lnTo>
                                <a:pt x="543" y="365"/>
                              </a:lnTo>
                              <a:lnTo>
                                <a:pt x="537" y="365"/>
                              </a:lnTo>
                              <a:lnTo>
                                <a:pt x="537" y="363"/>
                              </a:lnTo>
                              <a:lnTo>
                                <a:pt x="525" y="363"/>
                              </a:lnTo>
                              <a:lnTo>
                                <a:pt x="525" y="361"/>
                              </a:lnTo>
                              <a:lnTo>
                                <a:pt x="523" y="361"/>
                              </a:lnTo>
                              <a:lnTo>
                                <a:pt x="523" y="355"/>
                              </a:lnTo>
                              <a:lnTo>
                                <a:pt x="519" y="355"/>
                              </a:lnTo>
                              <a:lnTo>
                                <a:pt x="521" y="355"/>
                              </a:lnTo>
                              <a:lnTo>
                                <a:pt x="508" y="355"/>
                              </a:lnTo>
                              <a:lnTo>
                                <a:pt x="508" y="351"/>
                              </a:lnTo>
                              <a:lnTo>
                                <a:pt x="504" y="351"/>
                              </a:lnTo>
                              <a:lnTo>
                                <a:pt x="504" y="347"/>
                              </a:lnTo>
                              <a:lnTo>
                                <a:pt x="502" y="345"/>
                              </a:lnTo>
                              <a:lnTo>
                                <a:pt x="500" y="343"/>
                              </a:lnTo>
                              <a:lnTo>
                                <a:pt x="496" y="343"/>
                              </a:lnTo>
                              <a:lnTo>
                                <a:pt x="496" y="341"/>
                              </a:lnTo>
                              <a:lnTo>
                                <a:pt x="492" y="341"/>
                              </a:lnTo>
                              <a:lnTo>
                                <a:pt x="492" y="335"/>
                              </a:lnTo>
                              <a:lnTo>
                                <a:pt x="490" y="335"/>
                              </a:lnTo>
                              <a:lnTo>
                                <a:pt x="490" y="333"/>
                              </a:lnTo>
                              <a:lnTo>
                                <a:pt x="476" y="333"/>
                              </a:lnTo>
                              <a:lnTo>
                                <a:pt x="476" y="329"/>
                              </a:lnTo>
                              <a:lnTo>
                                <a:pt x="472" y="329"/>
                              </a:lnTo>
                              <a:lnTo>
                                <a:pt x="472" y="327"/>
                              </a:lnTo>
                              <a:lnTo>
                                <a:pt x="470" y="327"/>
                              </a:lnTo>
                              <a:lnTo>
                                <a:pt x="470" y="321"/>
                              </a:lnTo>
                              <a:lnTo>
                                <a:pt x="452" y="321"/>
                              </a:lnTo>
                              <a:lnTo>
                                <a:pt x="452" y="318"/>
                              </a:lnTo>
                              <a:lnTo>
                                <a:pt x="448" y="318"/>
                              </a:lnTo>
                              <a:lnTo>
                                <a:pt x="446" y="316"/>
                              </a:lnTo>
                              <a:lnTo>
                                <a:pt x="434" y="316"/>
                              </a:lnTo>
                              <a:lnTo>
                                <a:pt x="434" y="310"/>
                              </a:lnTo>
                              <a:lnTo>
                                <a:pt x="432" y="308"/>
                              </a:lnTo>
                              <a:lnTo>
                                <a:pt x="430" y="306"/>
                              </a:lnTo>
                              <a:lnTo>
                                <a:pt x="428" y="306"/>
                              </a:lnTo>
                              <a:lnTo>
                                <a:pt x="426" y="304"/>
                              </a:lnTo>
                              <a:lnTo>
                                <a:pt x="422" y="304"/>
                              </a:lnTo>
                              <a:lnTo>
                                <a:pt x="422" y="302"/>
                              </a:lnTo>
                              <a:lnTo>
                                <a:pt x="418" y="302"/>
                              </a:lnTo>
                              <a:lnTo>
                                <a:pt x="418" y="296"/>
                              </a:lnTo>
                              <a:lnTo>
                                <a:pt x="414" y="296"/>
                              </a:lnTo>
                              <a:lnTo>
                                <a:pt x="414" y="294"/>
                              </a:lnTo>
                              <a:lnTo>
                                <a:pt x="406" y="294"/>
                              </a:lnTo>
                              <a:lnTo>
                                <a:pt x="406" y="290"/>
                              </a:lnTo>
                              <a:lnTo>
                                <a:pt x="395" y="290"/>
                              </a:lnTo>
                              <a:lnTo>
                                <a:pt x="395" y="284"/>
                              </a:lnTo>
                              <a:lnTo>
                                <a:pt x="393" y="284"/>
                              </a:lnTo>
                              <a:lnTo>
                                <a:pt x="393" y="282"/>
                              </a:lnTo>
                              <a:lnTo>
                                <a:pt x="389" y="280"/>
                              </a:lnTo>
                              <a:lnTo>
                                <a:pt x="387" y="280"/>
                              </a:lnTo>
                              <a:lnTo>
                                <a:pt x="387" y="278"/>
                              </a:lnTo>
                              <a:lnTo>
                                <a:pt x="385" y="276"/>
                              </a:lnTo>
                              <a:lnTo>
                                <a:pt x="383" y="274"/>
                              </a:lnTo>
                              <a:lnTo>
                                <a:pt x="379" y="274"/>
                              </a:lnTo>
                              <a:lnTo>
                                <a:pt x="379" y="272"/>
                              </a:lnTo>
                              <a:lnTo>
                                <a:pt x="371" y="272"/>
                              </a:lnTo>
                              <a:lnTo>
                                <a:pt x="371" y="268"/>
                              </a:lnTo>
                              <a:lnTo>
                                <a:pt x="369" y="268"/>
                              </a:lnTo>
                              <a:lnTo>
                                <a:pt x="369" y="264"/>
                              </a:lnTo>
                              <a:lnTo>
                                <a:pt x="363" y="264"/>
                              </a:lnTo>
                              <a:lnTo>
                                <a:pt x="363" y="262"/>
                              </a:lnTo>
                              <a:lnTo>
                                <a:pt x="353" y="262"/>
                              </a:lnTo>
                              <a:lnTo>
                                <a:pt x="353" y="254"/>
                              </a:lnTo>
                              <a:lnTo>
                                <a:pt x="331" y="254"/>
                              </a:lnTo>
                              <a:lnTo>
                                <a:pt x="329" y="250"/>
                              </a:lnTo>
                              <a:lnTo>
                                <a:pt x="325" y="250"/>
                              </a:lnTo>
                              <a:lnTo>
                                <a:pt x="325" y="248"/>
                              </a:lnTo>
                              <a:lnTo>
                                <a:pt x="317" y="248"/>
                              </a:lnTo>
                              <a:lnTo>
                                <a:pt x="317" y="244"/>
                              </a:lnTo>
                              <a:lnTo>
                                <a:pt x="313" y="244"/>
                              </a:lnTo>
                              <a:lnTo>
                                <a:pt x="313" y="242"/>
                              </a:lnTo>
                              <a:lnTo>
                                <a:pt x="307" y="242"/>
                              </a:lnTo>
                              <a:lnTo>
                                <a:pt x="303" y="242"/>
                              </a:lnTo>
                              <a:lnTo>
                                <a:pt x="303" y="236"/>
                              </a:lnTo>
                              <a:lnTo>
                                <a:pt x="297" y="236"/>
                              </a:lnTo>
                              <a:lnTo>
                                <a:pt x="297" y="234"/>
                              </a:lnTo>
                              <a:lnTo>
                                <a:pt x="291" y="234"/>
                              </a:lnTo>
                              <a:lnTo>
                                <a:pt x="291" y="230"/>
                              </a:lnTo>
                              <a:lnTo>
                                <a:pt x="289" y="230"/>
                              </a:lnTo>
                              <a:lnTo>
                                <a:pt x="289" y="228"/>
                              </a:lnTo>
                              <a:lnTo>
                                <a:pt x="287" y="228"/>
                              </a:lnTo>
                              <a:lnTo>
                                <a:pt x="287" y="224"/>
                              </a:lnTo>
                              <a:lnTo>
                                <a:pt x="282" y="224"/>
                              </a:lnTo>
                              <a:lnTo>
                                <a:pt x="282" y="222"/>
                              </a:lnTo>
                              <a:lnTo>
                                <a:pt x="280" y="222"/>
                              </a:lnTo>
                              <a:lnTo>
                                <a:pt x="280" y="214"/>
                              </a:lnTo>
                              <a:lnTo>
                                <a:pt x="270" y="214"/>
                              </a:lnTo>
                              <a:lnTo>
                                <a:pt x="270" y="212"/>
                              </a:lnTo>
                              <a:lnTo>
                                <a:pt x="266" y="212"/>
                              </a:lnTo>
                              <a:lnTo>
                                <a:pt x="266" y="210"/>
                              </a:lnTo>
                              <a:lnTo>
                                <a:pt x="264" y="210"/>
                              </a:lnTo>
                              <a:lnTo>
                                <a:pt x="264" y="206"/>
                              </a:lnTo>
                              <a:lnTo>
                                <a:pt x="262" y="206"/>
                              </a:lnTo>
                              <a:lnTo>
                                <a:pt x="258" y="206"/>
                              </a:lnTo>
                              <a:lnTo>
                                <a:pt x="258" y="204"/>
                              </a:lnTo>
                              <a:lnTo>
                                <a:pt x="254" y="204"/>
                              </a:lnTo>
                              <a:lnTo>
                                <a:pt x="254" y="200"/>
                              </a:lnTo>
                              <a:lnTo>
                                <a:pt x="250" y="200"/>
                              </a:lnTo>
                              <a:lnTo>
                                <a:pt x="250" y="198"/>
                              </a:lnTo>
                              <a:lnTo>
                                <a:pt x="248" y="198"/>
                              </a:lnTo>
                              <a:lnTo>
                                <a:pt x="248" y="194"/>
                              </a:lnTo>
                              <a:lnTo>
                                <a:pt x="244" y="194"/>
                              </a:lnTo>
                              <a:lnTo>
                                <a:pt x="244" y="192"/>
                              </a:lnTo>
                              <a:lnTo>
                                <a:pt x="244" y="188"/>
                              </a:lnTo>
                              <a:lnTo>
                                <a:pt x="242" y="188"/>
                              </a:lnTo>
                              <a:lnTo>
                                <a:pt x="242" y="184"/>
                              </a:lnTo>
                              <a:lnTo>
                                <a:pt x="238" y="184"/>
                              </a:lnTo>
                              <a:lnTo>
                                <a:pt x="238" y="182"/>
                              </a:lnTo>
                              <a:lnTo>
                                <a:pt x="234" y="182"/>
                              </a:lnTo>
                              <a:lnTo>
                                <a:pt x="234" y="177"/>
                              </a:lnTo>
                              <a:lnTo>
                                <a:pt x="230" y="177"/>
                              </a:lnTo>
                              <a:lnTo>
                                <a:pt x="230" y="175"/>
                              </a:lnTo>
                              <a:lnTo>
                                <a:pt x="226" y="175"/>
                              </a:lnTo>
                              <a:lnTo>
                                <a:pt x="216" y="175"/>
                              </a:lnTo>
                              <a:lnTo>
                                <a:pt x="216" y="171"/>
                              </a:lnTo>
                              <a:lnTo>
                                <a:pt x="208" y="171"/>
                              </a:lnTo>
                              <a:lnTo>
                                <a:pt x="208" y="167"/>
                              </a:lnTo>
                              <a:lnTo>
                                <a:pt x="200" y="167"/>
                              </a:lnTo>
                              <a:lnTo>
                                <a:pt x="200" y="163"/>
                              </a:lnTo>
                              <a:lnTo>
                                <a:pt x="196" y="163"/>
                              </a:lnTo>
                              <a:lnTo>
                                <a:pt x="196" y="161"/>
                              </a:lnTo>
                              <a:lnTo>
                                <a:pt x="194" y="161"/>
                              </a:lnTo>
                              <a:lnTo>
                                <a:pt x="194" y="159"/>
                              </a:lnTo>
                              <a:lnTo>
                                <a:pt x="192" y="159"/>
                              </a:lnTo>
                              <a:lnTo>
                                <a:pt x="192" y="153"/>
                              </a:lnTo>
                              <a:lnTo>
                                <a:pt x="190" y="153"/>
                              </a:lnTo>
                              <a:lnTo>
                                <a:pt x="190" y="149"/>
                              </a:lnTo>
                              <a:lnTo>
                                <a:pt x="186" y="149"/>
                              </a:lnTo>
                              <a:lnTo>
                                <a:pt x="186" y="145"/>
                              </a:lnTo>
                              <a:lnTo>
                                <a:pt x="184" y="145"/>
                              </a:lnTo>
                              <a:lnTo>
                                <a:pt x="182" y="145"/>
                              </a:lnTo>
                              <a:lnTo>
                                <a:pt x="182" y="143"/>
                              </a:lnTo>
                              <a:lnTo>
                                <a:pt x="178" y="143"/>
                              </a:lnTo>
                              <a:lnTo>
                                <a:pt x="178" y="139"/>
                              </a:lnTo>
                              <a:lnTo>
                                <a:pt x="176" y="139"/>
                              </a:lnTo>
                              <a:lnTo>
                                <a:pt x="176" y="135"/>
                              </a:lnTo>
                              <a:lnTo>
                                <a:pt x="170" y="135"/>
                              </a:lnTo>
                              <a:lnTo>
                                <a:pt x="170" y="133"/>
                              </a:lnTo>
                              <a:lnTo>
                                <a:pt x="167" y="133"/>
                              </a:lnTo>
                              <a:lnTo>
                                <a:pt x="167" y="129"/>
                              </a:lnTo>
                              <a:lnTo>
                                <a:pt x="163" y="129"/>
                              </a:lnTo>
                              <a:lnTo>
                                <a:pt x="163" y="127"/>
                              </a:lnTo>
                              <a:lnTo>
                                <a:pt x="161" y="127"/>
                              </a:lnTo>
                              <a:lnTo>
                                <a:pt x="161" y="125"/>
                              </a:lnTo>
                              <a:lnTo>
                                <a:pt x="157" y="125"/>
                              </a:lnTo>
                              <a:lnTo>
                                <a:pt x="157" y="121"/>
                              </a:lnTo>
                              <a:lnTo>
                                <a:pt x="153" y="121"/>
                              </a:lnTo>
                              <a:lnTo>
                                <a:pt x="153" y="119"/>
                              </a:lnTo>
                              <a:lnTo>
                                <a:pt x="151" y="119"/>
                              </a:lnTo>
                              <a:lnTo>
                                <a:pt x="151" y="115"/>
                              </a:lnTo>
                              <a:lnTo>
                                <a:pt x="147" y="115"/>
                              </a:lnTo>
                              <a:lnTo>
                                <a:pt x="145" y="115"/>
                              </a:lnTo>
                              <a:lnTo>
                                <a:pt x="145" y="113"/>
                              </a:lnTo>
                              <a:lnTo>
                                <a:pt x="143" y="113"/>
                              </a:lnTo>
                              <a:lnTo>
                                <a:pt x="143" y="109"/>
                              </a:lnTo>
                              <a:lnTo>
                                <a:pt x="141" y="109"/>
                              </a:lnTo>
                              <a:lnTo>
                                <a:pt x="141" y="107"/>
                              </a:lnTo>
                              <a:lnTo>
                                <a:pt x="139" y="107"/>
                              </a:lnTo>
                              <a:lnTo>
                                <a:pt x="129" y="107"/>
                              </a:lnTo>
                              <a:lnTo>
                                <a:pt x="129" y="103"/>
                              </a:lnTo>
                              <a:lnTo>
                                <a:pt x="121" y="103"/>
                              </a:lnTo>
                              <a:lnTo>
                                <a:pt x="121" y="101"/>
                              </a:lnTo>
                              <a:lnTo>
                                <a:pt x="117" y="101"/>
                              </a:lnTo>
                              <a:lnTo>
                                <a:pt x="117" y="97"/>
                              </a:lnTo>
                              <a:lnTo>
                                <a:pt x="115" y="97"/>
                              </a:lnTo>
                              <a:lnTo>
                                <a:pt x="115" y="95"/>
                              </a:lnTo>
                              <a:lnTo>
                                <a:pt x="113" y="95"/>
                              </a:lnTo>
                              <a:lnTo>
                                <a:pt x="113" y="91"/>
                              </a:lnTo>
                              <a:lnTo>
                                <a:pt x="107" y="91"/>
                              </a:lnTo>
                              <a:lnTo>
                                <a:pt x="107" y="89"/>
                              </a:lnTo>
                              <a:lnTo>
                                <a:pt x="103" y="89"/>
                              </a:lnTo>
                              <a:lnTo>
                                <a:pt x="103" y="87"/>
                              </a:lnTo>
                              <a:lnTo>
                                <a:pt x="97" y="87"/>
                              </a:lnTo>
                              <a:lnTo>
                                <a:pt x="97" y="85"/>
                              </a:lnTo>
                              <a:lnTo>
                                <a:pt x="95" y="85"/>
                              </a:lnTo>
                              <a:lnTo>
                                <a:pt x="95" y="81"/>
                              </a:lnTo>
                              <a:lnTo>
                                <a:pt x="93" y="81"/>
                              </a:lnTo>
                              <a:lnTo>
                                <a:pt x="93" y="77"/>
                              </a:lnTo>
                              <a:lnTo>
                                <a:pt x="91" y="77"/>
                              </a:lnTo>
                              <a:lnTo>
                                <a:pt x="91" y="73"/>
                              </a:lnTo>
                              <a:lnTo>
                                <a:pt x="81" y="73"/>
                              </a:lnTo>
                              <a:lnTo>
                                <a:pt x="81" y="71"/>
                              </a:lnTo>
                              <a:lnTo>
                                <a:pt x="73" y="71"/>
                              </a:lnTo>
                              <a:lnTo>
                                <a:pt x="73" y="67"/>
                              </a:lnTo>
                              <a:lnTo>
                                <a:pt x="71" y="67"/>
                              </a:lnTo>
                              <a:lnTo>
                                <a:pt x="71" y="65"/>
                              </a:lnTo>
                              <a:lnTo>
                                <a:pt x="65" y="65"/>
                              </a:lnTo>
                              <a:lnTo>
                                <a:pt x="65" y="63"/>
                              </a:lnTo>
                              <a:lnTo>
                                <a:pt x="63" y="63"/>
                              </a:lnTo>
                              <a:lnTo>
                                <a:pt x="63" y="61"/>
                              </a:lnTo>
                              <a:lnTo>
                                <a:pt x="59" y="61"/>
                              </a:lnTo>
                              <a:lnTo>
                                <a:pt x="59" y="55"/>
                              </a:lnTo>
                              <a:lnTo>
                                <a:pt x="57" y="55"/>
                              </a:lnTo>
                              <a:lnTo>
                                <a:pt x="50" y="55"/>
                              </a:lnTo>
                              <a:lnTo>
                                <a:pt x="50" y="53"/>
                              </a:lnTo>
                              <a:lnTo>
                                <a:pt x="50" y="51"/>
                              </a:lnTo>
                              <a:lnTo>
                                <a:pt x="42" y="51"/>
                              </a:lnTo>
                              <a:lnTo>
                                <a:pt x="42" y="42"/>
                              </a:lnTo>
                              <a:lnTo>
                                <a:pt x="40" y="42"/>
                              </a:lnTo>
                              <a:lnTo>
                                <a:pt x="40" y="36"/>
                              </a:lnTo>
                              <a:lnTo>
                                <a:pt x="36" y="36"/>
                              </a:lnTo>
                              <a:lnTo>
                                <a:pt x="36" y="30"/>
                              </a:lnTo>
                              <a:lnTo>
                                <a:pt x="28" y="30"/>
                              </a:lnTo>
                              <a:lnTo>
                                <a:pt x="28" y="28"/>
                              </a:lnTo>
                              <a:lnTo>
                                <a:pt x="26" y="26"/>
                              </a:lnTo>
                              <a:lnTo>
                                <a:pt x="26" y="24"/>
                              </a:lnTo>
                              <a:lnTo>
                                <a:pt x="24" y="24"/>
                              </a:lnTo>
                              <a:lnTo>
                                <a:pt x="24" y="16"/>
                              </a:lnTo>
                              <a:lnTo>
                                <a:pt x="20" y="16"/>
                              </a:lnTo>
                              <a:lnTo>
                                <a:pt x="20" y="14"/>
                              </a:lnTo>
                              <a:lnTo>
                                <a:pt x="18" y="14"/>
                              </a:lnTo>
                              <a:lnTo>
                                <a:pt x="18" y="10"/>
                              </a:lnTo>
                              <a:lnTo>
                                <a:pt x="16" y="10"/>
                              </a:lnTo>
                              <a:lnTo>
                                <a:pt x="16" y="6"/>
                              </a:lnTo>
                              <a:lnTo>
                                <a:pt x="12" y="6"/>
                              </a:lnTo>
                              <a:lnTo>
                                <a:pt x="12" y="4"/>
                              </a:lnTo>
                              <a:lnTo>
                                <a:pt x="10" y="4"/>
                              </a:lnTo>
                              <a:lnTo>
                                <a:pt x="10" y="0"/>
                              </a:lnTo>
                              <a:lnTo>
                                <a:pt x="4" y="0"/>
                              </a:lnTo>
                              <a:lnTo>
                                <a:pt x="0" y="0"/>
                              </a:lnTo>
                            </a:path>
                          </a:pathLst>
                        </a:custGeom>
                        <a:noFill/>
                        <a:ln w="19050">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69119" name="Group 5162"/>
                        <p:cNvGrpSpPr>
                          <a:grpSpLocks/>
                        </p:cNvGrpSpPr>
                        <p:nvPr/>
                      </p:nvGrpSpPr>
                      <p:grpSpPr bwMode="auto">
                        <a:xfrm>
                          <a:off x="2109" y="1404"/>
                          <a:ext cx="983" cy="423"/>
                          <a:chOff x="2009" y="1404"/>
                          <a:chExt cx="983" cy="423"/>
                        </a:xfrm>
                      </p:grpSpPr>
                      <p:sp>
                        <p:nvSpPr>
                          <p:cNvPr id="69322" name="Line 4962"/>
                          <p:cNvSpPr>
                            <a:spLocks noChangeShapeType="1"/>
                          </p:cNvSpPr>
                          <p:nvPr/>
                        </p:nvSpPr>
                        <p:spPr bwMode="auto">
                          <a:xfrm>
                            <a:off x="2009" y="140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23" name="Line 4963"/>
                          <p:cNvSpPr>
                            <a:spLocks noChangeShapeType="1"/>
                          </p:cNvSpPr>
                          <p:nvPr/>
                        </p:nvSpPr>
                        <p:spPr bwMode="auto">
                          <a:xfrm>
                            <a:off x="2011" y="140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24" name="Line 4964"/>
                          <p:cNvSpPr>
                            <a:spLocks noChangeShapeType="1"/>
                          </p:cNvSpPr>
                          <p:nvPr/>
                        </p:nvSpPr>
                        <p:spPr bwMode="auto">
                          <a:xfrm>
                            <a:off x="2015" y="140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25" name="Line 4965"/>
                          <p:cNvSpPr>
                            <a:spLocks noChangeShapeType="1"/>
                          </p:cNvSpPr>
                          <p:nvPr/>
                        </p:nvSpPr>
                        <p:spPr bwMode="auto">
                          <a:xfrm>
                            <a:off x="2031" y="141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26" name="Line 4966"/>
                          <p:cNvSpPr>
                            <a:spLocks noChangeShapeType="1"/>
                          </p:cNvSpPr>
                          <p:nvPr/>
                        </p:nvSpPr>
                        <p:spPr bwMode="auto">
                          <a:xfrm>
                            <a:off x="2041" y="141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27" name="Line 4967"/>
                          <p:cNvSpPr>
                            <a:spLocks noChangeShapeType="1"/>
                          </p:cNvSpPr>
                          <p:nvPr/>
                        </p:nvSpPr>
                        <p:spPr bwMode="auto">
                          <a:xfrm>
                            <a:off x="2063" y="142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28" name="Line 4968"/>
                          <p:cNvSpPr>
                            <a:spLocks noChangeShapeType="1"/>
                          </p:cNvSpPr>
                          <p:nvPr/>
                        </p:nvSpPr>
                        <p:spPr bwMode="auto">
                          <a:xfrm>
                            <a:off x="2071" y="143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29" name="Line 4969"/>
                          <p:cNvSpPr>
                            <a:spLocks noChangeShapeType="1"/>
                          </p:cNvSpPr>
                          <p:nvPr/>
                        </p:nvSpPr>
                        <p:spPr bwMode="auto">
                          <a:xfrm>
                            <a:off x="2124" y="146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30" name="Line 4970"/>
                          <p:cNvSpPr>
                            <a:spLocks noChangeShapeType="1"/>
                          </p:cNvSpPr>
                          <p:nvPr/>
                        </p:nvSpPr>
                        <p:spPr bwMode="auto">
                          <a:xfrm>
                            <a:off x="2164" y="148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31" name="Line 4971"/>
                          <p:cNvSpPr>
                            <a:spLocks noChangeShapeType="1"/>
                          </p:cNvSpPr>
                          <p:nvPr/>
                        </p:nvSpPr>
                        <p:spPr bwMode="auto">
                          <a:xfrm>
                            <a:off x="2166" y="148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32" name="Line 4972"/>
                          <p:cNvSpPr>
                            <a:spLocks noChangeShapeType="1"/>
                          </p:cNvSpPr>
                          <p:nvPr/>
                        </p:nvSpPr>
                        <p:spPr bwMode="auto">
                          <a:xfrm>
                            <a:off x="2180" y="148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33" name="Line 4973"/>
                          <p:cNvSpPr>
                            <a:spLocks noChangeShapeType="1"/>
                          </p:cNvSpPr>
                          <p:nvPr/>
                        </p:nvSpPr>
                        <p:spPr bwMode="auto">
                          <a:xfrm>
                            <a:off x="2184" y="148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34" name="Line 4974"/>
                          <p:cNvSpPr>
                            <a:spLocks noChangeShapeType="1"/>
                          </p:cNvSpPr>
                          <p:nvPr/>
                        </p:nvSpPr>
                        <p:spPr bwMode="auto">
                          <a:xfrm>
                            <a:off x="2192" y="148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35" name="Line 4975"/>
                          <p:cNvSpPr>
                            <a:spLocks noChangeShapeType="1"/>
                          </p:cNvSpPr>
                          <p:nvPr/>
                        </p:nvSpPr>
                        <p:spPr bwMode="auto">
                          <a:xfrm>
                            <a:off x="2194" y="148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36" name="Line 4976"/>
                          <p:cNvSpPr>
                            <a:spLocks noChangeShapeType="1"/>
                          </p:cNvSpPr>
                          <p:nvPr/>
                        </p:nvSpPr>
                        <p:spPr bwMode="auto">
                          <a:xfrm>
                            <a:off x="2196" y="149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37" name="Line 4977"/>
                          <p:cNvSpPr>
                            <a:spLocks noChangeShapeType="1"/>
                          </p:cNvSpPr>
                          <p:nvPr/>
                        </p:nvSpPr>
                        <p:spPr bwMode="auto">
                          <a:xfrm>
                            <a:off x="2200" y="149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38" name="Line 4978"/>
                          <p:cNvSpPr>
                            <a:spLocks noChangeShapeType="1"/>
                          </p:cNvSpPr>
                          <p:nvPr/>
                        </p:nvSpPr>
                        <p:spPr bwMode="auto">
                          <a:xfrm>
                            <a:off x="2202" y="149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39" name="Line 4979"/>
                          <p:cNvSpPr>
                            <a:spLocks noChangeShapeType="1"/>
                          </p:cNvSpPr>
                          <p:nvPr/>
                        </p:nvSpPr>
                        <p:spPr bwMode="auto">
                          <a:xfrm>
                            <a:off x="2206" y="149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40" name="Line 4980"/>
                          <p:cNvSpPr>
                            <a:spLocks noChangeShapeType="1"/>
                          </p:cNvSpPr>
                          <p:nvPr/>
                        </p:nvSpPr>
                        <p:spPr bwMode="auto">
                          <a:xfrm>
                            <a:off x="2208" y="14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41" name="Line 4981"/>
                          <p:cNvSpPr>
                            <a:spLocks noChangeShapeType="1"/>
                          </p:cNvSpPr>
                          <p:nvPr/>
                        </p:nvSpPr>
                        <p:spPr bwMode="auto">
                          <a:xfrm>
                            <a:off x="2210" y="14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42" name="Line 4982"/>
                          <p:cNvSpPr>
                            <a:spLocks noChangeShapeType="1"/>
                          </p:cNvSpPr>
                          <p:nvPr/>
                        </p:nvSpPr>
                        <p:spPr bwMode="auto">
                          <a:xfrm>
                            <a:off x="2214" y="14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43" name="Line 4983"/>
                          <p:cNvSpPr>
                            <a:spLocks noChangeShapeType="1"/>
                          </p:cNvSpPr>
                          <p:nvPr/>
                        </p:nvSpPr>
                        <p:spPr bwMode="auto">
                          <a:xfrm>
                            <a:off x="2216" y="14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44" name="Line 4984"/>
                          <p:cNvSpPr>
                            <a:spLocks noChangeShapeType="1"/>
                          </p:cNvSpPr>
                          <p:nvPr/>
                        </p:nvSpPr>
                        <p:spPr bwMode="auto">
                          <a:xfrm>
                            <a:off x="2220" y="14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45" name="Line 4985"/>
                          <p:cNvSpPr>
                            <a:spLocks noChangeShapeType="1"/>
                          </p:cNvSpPr>
                          <p:nvPr/>
                        </p:nvSpPr>
                        <p:spPr bwMode="auto">
                          <a:xfrm>
                            <a:off x="2222" y="149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46" name="Line 4986"/>
                          <p:cNvSpPr>
                            <a:spLocks noChangeShapeType="1"/>
                          </p:cNvSpPr>
                          <p:nvPr/>
                        </p:nvSpPr>
                        <p:spPr bwMode="auto">
                          <a:xfrm>
                            <a:off x="2224" y="149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47" name="Line 4987"/>
                          <p:cNvSpPr>
                            <a:spLocks noChangeShapeType="1"/>
                          </p:cNvSpPr>
                          <p:nvPr/>
                        </p:nvSpPr>
                        <p:spPr bwMode="auto">
                          <a:xfrm>
                            <a:off x="2228" y="1500"/>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48" name="Line 4988"/>
                          <p:cNvSpPr>
                            <a:spLocks noChangeShapeType="1"/>
                          </p:cNvSpPr>
                          <p:nvPr/>
                        </p:nvSpPr>
                        <p:spPr bwMode="auto">
                          <a:xfrm>
                            <a:off x="2230" y="1500"/>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49" name="Line 4989"/>
                          <p:cNvSpPr>
                            <a:spLocks noChangeShapeType="1"/>
                          </p:cNvSpPr>
                          <p:nvPr/>
                        </p:nvSpPr>
                        <p:spPr bwMode="auto">
                          <a:xfrm>
                            <a:off x="2237" y="1500"/>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50" name="Line 4990"/>
                          <p:cNvSpPr>
                            <a:spLocks noChangeShapeType="1"/>
                          </p:cNvSpPr>
                          <p:nvPr/>
                        </p:nvSpPr>
                        <p:spPr bwMode="auto">
                          <a:xfrm>
                            <a:off x="2241" y="1500"/>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51" name="Line 4991"/>
                          <p:cNvSpPr>
                            <a:spLocks noChangeShapeType="1"/>
                          </p:cNvSpPr>
                          <p:nvPr/>
                        </p:nvSpPr>
                        <p:spPr bwMode="auto">
                          <a:xfrm>
                            <a:off x="2243" y="1500"/>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52" name="Line 4992"/>
                          <p:cNvSpPr>
                            <a:spLocks noChangeShapeType="1"/>
                          </p:cNvSpPr>
                          <p:nvPr/>
                        </p:nvSpPr>
                        <p:spPr bwMode="auto">
                          <a:xfrm>
                            <a:off x="2247" y="1500"/>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53" name="Line 4993"/>
                          <p:cNvSpPr>
                            <a:spLocks noChangeShapeType="1"/>
                          </p:cNvSpPr>
                          <p:nvPr/>
                        </p:nvSpPr>
                        <p:spPr bwMode="auto">
                          <a:xfrm>
                            <a:off x="2251" y="1506"/>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54" name="Line 4994"/>
                          <p:cNvSpPr>
                            <a:spLocks noChangeShapeType="1"/>
                          </p:cNvSpPr>
                          <p:nvPr/>
                        </p:nvSpPr>
                        <p:spPr bwMode="auto">
                          <a:xfrm>
                            <a:off x="2255" y="15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55" name="Line 4995"/>
                          <p:cNvSpPr>
                            <a:spLocks noChangeShapeType="1"/>
                          </p:cNvSpPr>
                          <p:nvPr/>
                        </p:nvSpPr>
                        <p:spPr bwMode="auto">
                          <a:xfrm>
                            <a:off x="2257" y="151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56" name="Line 4996"/>
                          <p:cNvSpPr>
                            <a:spLocks noChangeShapeType="1"/>
                          </p:cNvSpPr>
                          <p:nvPr/>
                        </p:nvSpPr>
                        <p:spPr bwMode="auto">
                          <a:xfrm>
                            <a:off x="2259" y="151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57" name="Line 4997"/>
                          <p:cNvSpPr>
                            <a:spLocks noChangeShapeType="1"/>
                          </p:cNvSpPr>
                          <p:nvPr/>
                        </p:nvSpPr>
                        <p:spPr bwMode="auto">
                          <a:xfrm>
                            <a:off x="2261" y="152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58" name="Line 4998"/>
                          <p:cNvSpPr>
                            <a:spLocks noChangeShapeType="1"/>
                          </p:cNvSpPr>
                          <p:nvPr/>
                        </p:nvSpPr>
                        <p:spPr bwMode="auto">
                          <a:xfrm>
                            <a:off x="2263" y="152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59" name="Line 4999"/>
                          <p:cNvSpPr>
                            <a:spLocks noChangeShapeType="1"/>
                          </p:cNvSpPr>
                          <p:nvPr/>
                        </p:nvSpPr>
                        <p:spPr bwMode="auto">
                          <a:xfrm>
                            <a:off x="2265" y="152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60" name="Line 5000"/>
                          <p:cNvSpPr>
                            <a:spLocks noChangeShapeType="1"/>
                          </p:cNvSpPr>
                          <p:nvPr/>
                        </p:nvSpPr>
                        <p:spPr bwMode="auto">
                          <a:xfrm>
                            <a:off x="2267" y="152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61" name="Line 5001"/>
                          <p:cNvSpPr>
                            <a:spLocks noChangeShapeType="1"/>
                          </p:cNvSpPr>
                          <p:nvPr/>
                        </p:nvSpPr>
                        <p:spPr bwMode="auto">
                          <a:xfrm>
                            <a:off x="2271" y="152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62" name="Line 5002"/>
                          <p:cNvSpPr>
                            <a:spLocks noChangeShapeType="1"/>
                          </p:cNvSpPr>
                          <p:nvPr/>
                        </p:nvSpPr>
                        <p:spPr bwMode="auto">
                          <a:xfrm>
                            <a:off x="2273" y="152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63" name="Line 5003"/>
                          <p:cNvSpPr>
                            <a:spLocks noChangeShapeType="1"/>
                          </p:cNvSpPr>
                          <p:nvPr/>
                        </p:nvSpPr>
                        <p:spPr bwMode="auto">
                          <a:xfrm>
                            <a:off x="2277" y="152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64" name="Line 5004"/>
                          <p:cNvSpPr>
                            <a:spLocks noChangeShapeType="1"/>
                          </p:cNvSpPr>
                          <p:nvPr/>
                        </p:nvSpPr>
                        <p:spPr bwMode="auto">
                          <a:xfrm>
                            <a:off x="2279" y="153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65" name="Line 5005"/>
                          <p:cNvSpPr>
                            <a:spLocks noChangeShapeType="1"/>
                          </p:cNvSpPr>
                          <p:nvPr/>
                        </p:nvSpPr>
                        <p:spPr bwMode="auto">
                          <a:xfrm>
                            <a:off x="2287" y="153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66" name="Line 5006"/>
                          <p:cNvSpPr>
                            <a:spLocks noChangeShapeType="1"/>
                          </p:cNvSpPr>
                          <p:nvPr/>
                        </p:nvSpPr>
                        <p:spPr bwMode="auto">
                          <a:xfrm>
                            <a:off x="2295" y="153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67" name="Line 5007"/>
                          <p:cNvSpPr>
                            <a:spLocks noChangeShapeType="1"/>
                          </p:cNvSpPr>
                          <p:nvPr/>
                        </p:nvSpPr>
                        <p:spPr bwMode="auto">
                          <a:xfrm>
                            <a:off x="2297" y="153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68" name="Line 5008"/>
                          <p:cNvSpPr>
                            <a:spLocks noChangeShapeType="1"/>
                          </p:cNvSpPr>
                          <p:nvPr/>
                        </p:nvSpPr>
                        <p:spPr bwMode="auto">
                          <a:xfrm>
                            <a:off x="2307" y="154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69" name="Line 5009"/>
                          <p:cNvSpPr>
                            <a:spLocks noChangeShapeType="1"/>
                          </p:cNvSpPr>
                          <p:nvPr/>
                        </p:nvSpPr>
                        <p:spPr bwMode="auto">
                          <a:xfrm>
                            <a:off x="2309" y="154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70" name="Line 5010"/>
                          <p:cNvSpPr>
                            <a:spLocks noChangeShapeType="1"/>
                          </p:cNvSpPr>
                          <p:nvPr/>
                        </p:nvSpPr>
                        <p:spPr bwMode="auto">
                          <a:xfrm>
                            <a:off x="2313" y="154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71" name="Line 5011"/>
                          <p:cNvSpPr>
                            <a:spLocks noChangeShapeType="1"/>
                          </p:cNvSpPr>
                          <p:nvPr/>
                        </p:nvSpPr>
                        <p:spPr bwMode="auto">
                          <a:xfrm>
                            <a:off x="2315" y="154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72" name="Line 5012"/>
                          <p:cNvSpPr>
                            <a:spLocks noChangeShapeType="1"/>
                          </p:cNvSpPr>
                          <p:nvPr/>
                        </p:nvSpPr>
                        <p:spPr bwMode="auto">
                          <a:xfrm>
                            <a:off x="2325" y="155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73" name="Line 5013"/>
                          <p:cNvSpPr>
                            <a:spLocks noChangeShapeType="1"/>
                          </p:cNvSpPr>
                          <p:nvPr/>
                        </p:nvSpPr>
                        <p:spPr bwMode="auto">
                          <a:xfrm>
                            <a:off x="2327" y="155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74" name="Line 5014"/>
                          <p:cNvSpPr>
                            <a:spLocks noChangeShapeType="1"/>
                          </p:cNvSpPr>
                          <p:nvPr/>
                        </p:nvSpPr>
                        <p:spPr bwMode="auto">
                          <a:xfrm>
                            <a:off x="2327" y="155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75" name="Line 5015"/>
                          <p:cNvSpPr>
                            <a:spLocks noChangeShapeType="1"/>
                          </p:cNvSpPr>
                          <p:nvPr/>
                        </p:nvSpPr>
                        <p:spPr bwMode="auto">
                          <a:xfrm>
                            <a:off x="2333" y="155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76" name="Line 5016"/>
                          <p:cNvSpPr>
                            <a:spLocks noChangeShapeType="1"/>
                          </p:cNvSpPr>
                          <p:nvPr/>
                        </p:nvSpPr>
                        <p:spPr bwMode="auto">
                          <a:xfrm>
                            <a:off x="2335" y="155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77" name="Line 5017"/>
                          <p:cNvSpPr>
                            <a:spLocks noChangeShapeType="1"/>
                          </p:cNvSpPr>
                          <p:nvPr/>
                        </p:nvSpPr>
                        <p:spPr bwMode="auto">
                          <a:xfrm>
                            <a:off x="2339" y="155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78" name="Line 5018"/>
                          <p:cNvSpPr>
                            <a:spLocks noChangeShapeType="1"/>
                          </p:cNvSpPr>
                          <p:nvPr/>
                        </p:nvSpPr>
                        <p:spPr bwMode="auto">
                          <a:xfrm>
                            <a:off x="2341" y="155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79" name="Line 5019"/>
                          <p:cNvSpPr>
                            <a:spLocks noChangeShapeType="1"/>
                          </p:cNvSpPr>
                          <p:nvPr/>
                        </p:nvSpPr>
                        <p:spPr bwMode="auto">
                          <a:xfrm>
                            <a:off x="2343" y="155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80" name="Line 5020"/>
                          <p:cNvSpPr>
                            <a:spLocks noChangeShapeType="1"/>
                          </p:cNvSpPr>
                          <p:nvPr/>
                        </p:nvSpPr>
                        <p:spPr bwMode="auto">
                          <a:xfrm>
                            <a:off x="2347" y="155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81" name="Line 5021"/>
                          <p:cNvSpPr>
                            <a:spLocks noChangeShapeType="1"/>
                          </p:cNvSpPr>
                          <p:nvPr/>
                        </p:nvSpPr>
                        <p:spPr bwMode="auto">
                          <a:xfrm>
                            <a:off x="2352" y="155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82" name="Line 5022"/>
                          <p:cNvSpPr>
                            <a:spLocks noChangeShapeType="1"/>
                          </p:cNvSpPr>
                          <p:nvPr/>
                        </p:nvSpPr>
                        <p:spPr bwMode="auto">
                          <a:xfrm>
                            <a:off x="2362" y="156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83" name="Line 5023"/>
                          <p:cNvSpPr>
                            <a:spLocks noChangeShapeType="1"/>
                          </p:cNvSpPr>
                          <p:nvPr/>
                        </p:nvSpPr>
                        <p:spPr bwMode="auto">
                          <a:xfrm>
                            <a:off x="2364" y="156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84" name="Line 5024"/>
                          <p:cNvSpPr>
                            <a:spLocks noChangeShapeType="1"/>
                          </p:cNvSpPr>
                          <p:nvPr/>
                        </p:nvSpPr>
                        <p:spPr bwMode="auto">
                          <a:xfrm>
                            <a:off x="2366" y="156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85" name="Line 5025"/>
                          <p:cNvSpPr>
                            <a:spLocks noChangeShapeType="1"/>
                          </p:cNvSpPr>
                          <p:nvPr/>
                        </p:nvSpPr>
                        <p:spPr bwMode="auto">
                          <a:xfrm>
                            <a:off x="2370" y="156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86" name="Line 5026"/>
                          <p:cNvSpPr>
                            <a:spLocks noChangeShapeType="1"/>
                          </p:cNvSpPr>
                          <p:nvPr/>
                        </p:nvSpPr>
                        <p:spPr bwMode="auto">
                          <a:xfrm>
                            <a:off x="2376" y="156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87" name="Line 5027"/>
                          <p:cNvSpPr>
                            <a:spLocks noChangeShapeType="1"/>
                          </p:cNvSpPr>
                          <p:nvPr/>
                        </p:nvSpPr>
                        <p:spPr bwMode="auto">
                          <a:xfrm>
                            <a:off x="2384" y="157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88" name="Line 5028"/>
                          <p:cNvSpPr>
                            <a:spLocks noChangeShapeType="1"/>
                          </p:cNvSpPr>
                          <p:nvPr/>
                        </p:nvSpPr>
                        <p:spPr bwMode="auto">
                          <a:xfrm>
                            <a:off x="2386" y="157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89" name="Line 5029"/>
                          <p:cNvSpPr>
                            <a:spLocks noChangeShapeType="1"/>
                          </p:cNvSpPr>
                          <p:nvPr/>
                        </p:nvSpPr>
                        <p:spPr bwMode="auto">
                          <a:xfrm>
                            <a:off x="2390" y="158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90" name="Line 5030"/>
                          <p:cNvSpPr>
                            <a:spLocks noChangeShapeType="1"/>
                          </p:cNvSpPr>
                          <p:nvPr/>
                        </p:nvSpPr>
                        <p:spPr bwMode="auto">
                          <a:xfrm>
                            <a:off x="2394" y="158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91" name="Line 5031"/>
                          <p:cNvSpPr>
                            <a:spLocks noChangeShapeType="1"/>
                          </p:cNvSpPr>
                          <p:nvPr/>
                        </p:nvSpPr>
                        <p:spPr bwMode="auto">
                          <a:xfrm>
                            <a:off x="2402" y="158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92" name="Line 5032"/>
                          <p:cNvSpPr>
                            <a:spLocks noChangeShapeType="1"/>
                          </p:cNvSpPr>
                          <p:nvPr/>
                        </p:nvSpPr>
                        <p:spPr bwMode="auto">
                          <a:xfrm>
                            <a:off x="2404" y="158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93" name="Line 5033"/>
                          <p:cNvSpPr>
                            <a:spLocks noChangeShapeType="1"/>
                          </p:cNvSpPr>
                          <p:nvPr/>
                        </p:nvSpPr>
                        <p:spPr bwMode="auto">
                          <a:xfrm>
                            <a:off x="2408" y="159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94" name="Line 5034"/>
                          <p:cNvSpPr>
                            <a:spLocks noChangeShapeType="1"/>
                          </p:cNvSpPr>
                          <p:nvPr/>
                        </p:nvSpPr>
                        <p:spPr bwMode="auto">
                          <a:xfrm>
                            <a:off x="2412" y="159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95" name="Line 5035"/>
                          <p:cNvSpPr>
                            <a:spLocks noChangeShapeType="1"/>
                          </p:cNvSpPr>
                          <p:nvPr/>
                        </p:nvSpPr>
                        <p:spPr bwMode="auto">
                          <a:xfrm>
                            <a:off x="2420" y="159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96" name="Line 5036"/>
                          <p:cNvSpPr>
                            <a:spLocks noChangeShapeType="1"/>
                          </p:cNvSpPr>
                          <p:nvPr/>
                        </p:nvSpPr>
                        <p:spPr bwMode="auto">
                          <a:xfrm>
                            <a:off x="2430" y="159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97" name="Line 5037"/>
                          <p:cNvSpPr>
                            <a:spLocks noChangeShapeType="1"/>
                          </p:cNvSpPr>
                          <p:nvPr/>
                        </p:nvSpPr>
                        <p:spPr bwMode="auto">
                          <a:xfrm>
                            <a:off x="2434" y="160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98" name="Line 5038"/>
                          <p:cNvSpPr>
                            <a:spLocks noChangeShapeType="1"/>
                          </p:cNvSpPr>
                          <p:nvPr/>
                        </p:nvSpPr>
                        <p:spPr bwMode="auto">
                          <a:xfrm>
                            <a:off x="2440" y="160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99" name="Line 5039"/>
                          <p:cNvSpPr>
                            <a:spLocks noChangeShapeType="1"/>
                          </p:cNvSpPr>
                          <p:nvPr/>
                        </p:nvSpPr>
                        <p:spPr bwMode="auto">
                          <a:xfrm>
                            <a:off x="2442" y="160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00" name="Line 5040"/>
                          <p:cNvSpPr>
                            <a:spLocks noChangeShapeType="1"/>
                          </p:cNvSpPr>
                          <p:nvPr/>
                        </p:nvSpPr>
                        <p:spPr bwMode="auto">
                          <a:xfrm>
                            <a:off x="2448" y="160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01" name="Line 5041"/>
                          <p:cNvSpPr>
                            <a:spLocks noChangeShapeType="1"/>
                          </p:cNvSpPr>
                          <p:nvPr/>
                        </p:nvSpPr>
                        <p:spPr bwMode="auto">
                          <a:xfrm>
                            <a:off x="2450" y="160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02" name="Line 5042"/>
                          <p:cNvSpPr>
                            <a:spLocks noChangeShapeType="1"/>
                          </p:cNvSpPr>
                          <p:nvPr/>
                        </p:nvSpPr>
                        <p:spPr bwMode="auto">
                          <a:xfrm>
                            <a:off x="2452" y="160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03" name="Line 5043"/>
                          <p:cNvSpPr>
                            <a:spLocks noChangeShapeType="1"/>
                          </p:cNvSpPr>
                          <p:nvPr/>
                        </p:nvSpPr>
                        <p:spPr bwMode="auto">
                          <a:xfrm>
                            <a:off x="2456" y="160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04" name="Line 5044"/>
                          <p:cNvSpPr>
                            <a:spLocks noChangeShapeType="1"/>
                          </p:cNvSpPr>
                          <p:nvPr/>
                        </p:nvSpPr>
                        <p:spPr bwMode="auto">
                          <a:xfrm>
                            <a:off x="2460" y="160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05" name="Line 5045"/>
                          <p:cNvSpPr>
                            <a:spLocks noChangeShapeType="1"/>
                          </p:cNvSpPr>
                          <p:nvPr/>
                        </p:nvSpPr>
                        <p:spPr bwMode="auto">
                          <a:xfrm>
                            <a:off x="2467" y="161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06" name="Line 5046"/>
                          <p:cNvSpPr>
                            <a:spLocks noChangeShapeType="1"/>
                          </p:cNvSpPr>
                          <p:nvPr/>
                        </p:nvSpPr>
                        <p:spPr bwMode="auto">
                          <a:xfrm>
                            <a:off x="2469" y="161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07" name="Line 5047"/>
                          <p:cNvSpPr>
                            <a:spLocks noChangeShapeType="1"/>
                          </p:cNvSpPr>
                          <p:nvPr/>
                        </p:nvSpPr>
                        <p:spPr bwMode="auto">
                          <a:xfrm>
                            <a:off x="2471" y="161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08" name="Line 5048"/>
                          <p:cNvSpPr>
                            <a:spLocks noChangeShapeType="1"/>
                          </p:cNvSpPr>
                          <p:nvPr/>
                        </p:nvSpPr>
                        <p:spPr bwMode="auto">
                          <a:xfrm>
                            <a:off x="2473" y="161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09" name="Line 5049"/>
                          <p:cNvSpPr>
                            <a:spLocks noChangeShapeType="1"/>
                          </p:cNvSpPr>
                          <p:nvPr/>
                        </p:nvSpPr>
                        <p:spPr bwMode="auto">
                          <a:xfrm>
                            <a:off x="2475" y="161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10" name="Line 5050"/>
                          <p:cNvSpPr>
                            <a:spLocks noChangeShapeType="1"/>
                          </p:cNvSpPr>
                          <p:nvPr/>
                        </p:nvSpPr>
                        <p:spPr bwMode="auto">
                          <a:xfrm>
                            <a:off x="2479" y="16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11" name="Line 5051"/>
                          <p:cNvSpPr>
                            <a:spLocks noChangeShapeType="1"/>
                          </p:cNvSpPr>
                          <p:nvPr/>
                        </p:nvSpPr>
                        <p:spPr bwMode="auto">
                          <a:xfrm>
                            <a:off x="2483" y="16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12" name="Line 5052"/>
                          <p:cNvSpPr>
                            <a:spLocks noChangeShapeType="1"/>
                          </p:cNvSpPr>
                          <p:nvPr/>
                        </p:nvSpPr>
                        <p:spPr bwMode="auto">
                          <a:xfrm>
                            <a:off x="2487" y="16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13" name="Line 5053"/>
                          <p:cNvSpPr>
                            <a:spLocks noChangeShapeType="1"/>
                          </p:cNvSpPr>
                          <p:nvPr/>
                        </p:nvSpPr>
                        <p:spPr bwMode="auto">
                          <a:xfrm>
                            <a:off x="2489" y="16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14" name="Line 5054"/>
                          <p:cNvSpPr>
                            <a:spLocks noChangeShapeType="1"/>
                          </p:cNvSpPr>
                          <p:nvPr/>
                        </p:nvSpPr>
                        <p:spPr bwMode="auto">
                          <a:xfrm>
                            <a:off x="2491" y="16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15" name="Line 5055"/>
                          <p:cNvSpPr>
                            <a:spLocks noChangeShapeType="1"/>
                          </p:cNvSpPr>
                          <p:nvPr/>
                        </p:nvSpPr>
                        <p:spPr bwMode="auto">
                          <a:xfrm>
                            <a:off x="2495" y="16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16" name="Line 5056"/>
                          <p:cNvSpPr>
                            <a:spLocks noChangeShapeType="1"/>
                          </p:cNvSpPr>
                          <p:nvPr/>
                        </p:nvSpPr>
                        <p:spPr bwMode="auto">
                          <a:xfrm>
                            <a:off x="2499" y="16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17" name="Line 5057"/>
                          <p:cNvSpPr>
                            <a:spLocks noChangeShapeType="1"/>
                          </p:cNvSpPr>
                          <p:nvPr/>
                        </p:nvSpPr>
                        <p:spPr bwMode="auto">
                          <a:xfrm>
                            <a:off x="2503" y="161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18" name="Line 5058"/>
                          <p:cNvSpPr>
                            <a:spLocks noChangeShapeType="1"/>
                          </p:cNvSpPr>
                          <p:nvPr/>
                        </p:nvSpPr>
                        <p:spPr bwMode="auto">
                          <a:xfrm>
                            <a:off x="2505" y="161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19" name="Line 5059"/>
                          <p:cNvSpPr>
                            <a:spLocks noChangeShapeType="1"/>
                          </p:cNvSpPr>
                          <p:nvPr/>
                        </p:nvSpPr>
                        <p:spPr bwMode="auto">
                          <a:xfrm>
                            <a:off x="2509" y="161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20" name="Line 5060"/>
                          <p:cNvSpPr>
                            <a:spLocks noChangeShapeType="1"/>
                          </p:cNvSpPr>
                          <p:nvPr/>
                        </p:nvSpPr>
                        <p:spPr bwMode="auto">
                          <a:xfrm>
                            <a:off x="2511" y="161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21" name="Line 5061"/>
                          <p:cNvSpPr>
                            <a:spLocks noChangeShapeType="1"/>
                          </p:cNvSpPr>
                          <p:nvPr/>
                        </p:nvSpPr>
                        <p:spPr bwMode="auto">
                          <a:xfrm>
                            <a:off x="2513" y="161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22" name="Line 5062"/>
                          <p:cNvSpPr>
                            <a:spLocks noChangeShapeType="1"/>
                          </p:cNvSpPr>
                          <p:nvPr/>
                        </p:nvSpPr>
                        <p:spPr bwMode="auto">
                          <a:xfrm>
                            <a:off x="2515" y="161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23" name="Line 5063"/>
                          <p:cNvSpPr>
                            <a:spLocks noChangeShapeType="1"/>
                          </p:cNvSpPr>
                          <p:nvPr/>
                        </p:nvSpPr>
                        <p:spPr bwMode="auto">
                          <a:xfrm>
                            <a:off x="2517" y="162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24" name="Line 5064"/>
                          <p:cNvSpPr>
                            <a:spLocks noChangeShapeType="1"/>
                          </p:cNvSpPr>
                          <p:nvPr/>
                        </p:nvSpPr>
                        <p:spPr bwMode="auto">
                          <a:xfrm>
                            <a:off x="2519" y="162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25" name="Line 5065"/>
                          <p:cNvSpPr>
                            <a:spLocks noChangeShapeType="1"/>
                          </p:cNvSpPr>
                          <p:nvPr/>
                        </p:nvSpPr>
                        <p:spPr bwMode="auto">
                          <a:xfrm>
                            <a:off x="2519" y="162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26" name="Line 5066"/>
                          <p:cNvSpPr>
                            <a:spLocks noChangeShapeType="1"/>
                          </p:cNvSpPr>
                          <p:nvPr/>
                        </p:nvSpPr>
                        <p:spPr bwMode="auto">
                          <a:xfrm>
                            <a:off x="2527" y="1637"/>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27" name="Line 5067"/>
                          <p:cNvSpPr>
                            <a:spLocks noChangeShapeType="1"/>
                          </p:cNvSpPr>
                          <p:nvPr/>
                        </p:nvSpPr>
                        <p:spPr bwMode="auto">
                          <a:xfrm>
                            <a:off x="2533" y="1637"/>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28" name="Line 5068"/>
                          <p:cNvSpPr>
                            <a:spLocks noChangeShapeType="1"/>
                          </p:cNvSpPr>
                          <p:nvPr/>
                        </p:nvSpPr>
                        <p:spPr bwMode="auto">
                          <a:xfrm>
                            <a:off x="2535" y="163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29" name="Line 5069"/>
                          <p:cNvSpPr>
                            <a:spLocks noChangeShapeType="1"/>
                          </p:cNvSpPr>
                          <p:nvPr/>
                        </p:nvSpPr>
                        <p:spPr bwMode="auto">
                          <a:xfrm>
                            <a:off x="2541" y="1641"/>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30" name="Line 5070"/>
                          <p:cNvSpPr>
                            <a:spLocks noChangeShapeType="1"/>
                          </p:cNvSpPr>
                          <p:nvPr/>
                        </p:nvSpPr>
                        <p:spPr bwMode="auto">
                          <a:xfrm>
                            <a:off x="2543" y="1641"/>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31" name="Line 5071"/>
                          <p:cNvSpPr>
                            <a:spLocks noChangeShapeType="1"/>
                          </p:cNvSpPr>
                          <p:nvPr/>
                        </p:nvSpPr>
                        <p:spPr bwMode="auto">
                          <a:xfrm>
                            <a:off x="2549" y="1641"/>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32" name="Line 5072"/>
                          <p:cNvSpPr>
                            <a:spLocks noChangeShapeType="1"/>
                          </p:cNvSpPr>
                          <p:nvPr/>
                        </p:nvSpPr>
                        <p:spPr bwMode="auto">
                          <a:xfrm>
                            <a:off x="2551" y="1645"/>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33" name="Line 5073"/>
                          <p:cNvSpPr>
                            <a:spLocks noChangeShapeType="1"/>
                          </p:cNvSpPr>
                          <p:nvPr/>
                        </p:nvSpPr>
                        <p:spPr bwMode="auto">
                          <a:xfrm>
                            <a:off x="2553" y="1645"/>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34" name="Line 5074"/>
                          <p:cNvSpPr>
                            <a:spLocks noChangeShapeType="1"/>
                          </p:cNvSpPr>
                          <p:nvPr/>
                        </p:nvSpPr>
                        <p:spPr bwMode="auto">
                          <a:xfrm>
                            <a:off x="2555" y="1645"/>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35" name="Line 5075"/>
                          <p:cNvSpPr>
                            <a:spLocks noChangeShapeType="1"/>
                          </p:cNvSpPr>
                          <p:nvPr/>
                        </p:nvSpPr>
                        <p:spPr bwMode="auto">
                          <a:xfrm>
                            <a:off x="2557" y="1645"/>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36" name="Line 5076"/>
                          <p:cNvSpPr>
                            <a:spLocks noChangeShapeType="1"/>
                          </p:cNvSpPr>
                          <p:nvPr/>
                        </p:nvSpPr>
                        <p:spPr bwMode="auto">
                          <a:xfrm>
                            <a:off x="2565" y="1645"/>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37" name="Line 5077"/>
                          <p:cNvSpPr>
                            <a:spLocks noChangeShapeType="1"/>
                          </p:cNvSpPr>
                          <p:nvPr/>
                        </p:nvSpPr>
                        <p:spPr bwMode="auto">
                          <a:xfrm>
                            <a:off x="2569" y="1645"/>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38" name="Line 5078"/>
                          <p:cNvSpPr>
                            <a:spLocks noChangeShapeType="1"/>
                          </p:cNvSpPr>
                          <p:nvPr/>
                        </p:nvSpPr>
                        <p:spPr bwMode="auto">
                          <a:xfrm>
                            <a:off x="2573" y="165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39" name="Line 5079"/>
                          <p:cNvSpPr>
                            <a:spLocks noChangeShapeType="1"/>
                          </p:cNvSpPr>
                          <p:nvPr/>
                        </p:nvSpPr>
                        <p:spPr bwMode="auto">
                          <a:xfrm>
                            <a:off x="2575" y="165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40" name="Line 5080"/>
                          <p:cNvSpPr>
                            <a:spLocks noChangeShapeType="1"/>
                          </p:cNvSpPr>
                          <p:nvPr/>
                        </p:nvSpPr>
                        <p:spPr bwMode="auto">
                          <a:xfrm>
                            <a:off x="2579" y="165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41" name="Line 5081"/>
                          <p:cNvSpPr>
                            <a:spLocks noChangeShapeType="1"/>
                          </p:cNvSpPr>
                          <p:nvPr/>
                        </p:nvSpPr>
                        <p:spPr bwMode="auto">
                          <a:xfrm>
                            <a:off x="2581" y="166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42" name="Line 5082"/>
                          <p:cNvSpPr>
                            <a:spLocks noChangeShapeType="1"/>
                          </p:cNvSpPr>
                          <p:nvPr/>
                        </p:nvSpPr>
                        <p:spPr bwMode="auto">
                          <a:xfrm>
                            <a:off x="2586" y="166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43" name="Line 5083"/>
                          <p:cNvSpPr>
                            <a:spLocks noChangeShapeType="1"/>
                          </p:cNvSpPr>
                          <p:nvPr/>
                        </p:nvSpPr>
                        <p:spPr bwMode="auto">
                          <a:xfrm>
                            <a:off x="2594" y="166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44" name="Line 5084"/>
                          <p:cNvSpPr>
                            <a:spLocks noChangeShapeType="1"/>
                          </p:cNvSpPr>
                          <p:nvPr/>
                        </p:nvSpPr>
                        <p:spPr bwMode="auto">
                          <a:xfrm>
                            <a:off x="2596" y="166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45" name="Line 5085"/>
                          <p:cNvSpPr>
                            <a:spLocks noChangeShapeType="1"/>
                          </p:cNvSpPr>
                          <p:nvPr/>
                        </p:nvSpPr>
                        <p:spPr bwMode="auto">
                          <a:xfrm>
                            <a:off x="2600" y="166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46" name="Line 5086"/>
                          <p:cNvSpPr>
                            <a:spLocks noChangeShapeType="1"/>
                          </p:cNvSpPr>
                          <p:nvPr/>
                        </p:nvSpPr>
                        <p:spPr bwMode="auto">
                          <a:xfrm>
                            <a:off x="2624" y="167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47" name="Line 5087"/>
                          <p:cNvSpPr>
                            <a:spLocks noChangeShapeType="1"/>
                          </p:cNvSpPr>
                          <p:nvPr/>
                        </p:nvSpPr>
                        <p:spPr bwMode="auto">
                          <a:xfrm>
                            <a:off x="2630" y="168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48" name="Line 5088"/>
                          <p:cNvSpPr>
                            <a:spLocks noChangeShapeType="1"/>
                          </p:cNvSpPr>
                          <p:nvPr/>
                        </p:nvSpPr>
                        <p:spPr bwMode="auto">
                          <a:xfrm>
                            <a:off x="2638" y="168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49" name="Line 5089"/>
                          <p:cNvSpPr>
                            <a:spLocks noChangeShapeType="1"/>
                          </p:cNvSpPr>
                          <p:nvPr/>
                        </p:nvSpPr>
                        <p:spPr bwMode="auto">
                          <a:xfrm>
                            <a:off x="2644" y="169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50" name="Line 5090"/>
                          <p:cNvSpPr>
                            <a:spLocks noChangeShapeType="1"/>
                          </p:cNvSpPr>
                          <p:nvPr/>
                        </p:nvSpPr>
                        <p:spPr bwMode="auto">
                          <a:xfrm>
                            <a:off x="2654" y="169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51" name="Line 5091"/>
                          <p:cNvSpPr>
                            <a:spLocks noChangeShapeType="1"/>
                          </p:cNvSpPr>
                          <p:nvPr/>
                        </p:nvSpPr>
                        <p:spPr bwMode="auto">
                          <a:xfrm>
                            <a:off x="2680" y="170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52" name="Line 5092"/>
                          <p:cNvSpPr>
                            <a:spLocks noChangeShapeType="1"/>
                          </p:cNvSpPr>
                          <p:nvPr/>
                        </p:nvSpPr>
                        <p:spPr bwMode="auto">
                          <a:xfrm>
                            <a:off x="2688" y="171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53" name="Line 5093"/>
                          <p:cNvSpPr>
                            <a:spLocks noChangeShapeType="1"/>
                          </p:cNvSpPr>
                          <p:nvPr/>
                        </p:nvSpPr>
                        <p:spPr bwMode="auto">
                          <a:xfrm>
                            <a:off x="2690" y="171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54" name="Line 5094"/>
                          <p:cNvSpPr>
                            <a:spLocks noChangeShapeType="1"/>
                          </p:cNvSpPr>
                          <p:nvPr/>
                        </p:nvSpPr>
                        <p:spPr bwMode="auto">
                          <a:xfrm>
                            <a:off x="2699" y="172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55" name="Line 5095"/>
                          <p:cNvSpPr>
                            <a:spLocks noChangeShapeType="1"/>
                          </p:cNvSpPr>
                          <p:nvPr/>
                        </p:nvSpPr>
                        <p:spPr bwMode="auto">
                          <a:xfrm>
                            <a:off x="2703" y="172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56" name="Line 5096"/>
                          <p:cNvSpPr>
                            <a:spLocks noChangeShapeType="1"/>
                          </p:cNvSpPr>
                          <p:nvPr/>
                        </p:nvSpPr>
                        <p:spPr bwMode="auto">
                          <a:xfrm>
                            <a:off x="2705" y="172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57" name="Line 5097"/>
                          <p:cNvSpPr>
                            <a:spLocks noChangeShapeType="1"/>
                          </p:cNvSpPr>
                          <p:nvPr/>
                        </p:nvSpPr>
                        <p:spPr bwMode="auto">
                          <a:xfrm>
                            <a:off x="2713" y="172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58" name="Line 5098"/>
                          <p:cNvSpPr>
                            <a:spLocks noChangeShapeType="1"/>
                          </p:cNvSpPr>
                          <p:nvPr/>
                        </p:nvSpPr>
                        <p:spPr bwMode="auto">
                          <a:xfrm>
                            <a:off x="2715" y="172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59" name="Line 5099"/>
                          <p:cNvSpPr>
                            <a:spLocks noChangeShapeType="1"/>
                          </p:cNvSpPr>
                          <p:nvPr/>
                        </p:nvSpPr>
                        <p:spPr bwMode="auto">
                          <a:xfrm>
                            <a:off x="2717" y="173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60" name="Line 5100"/>
                          <p:cNvSpPr>
                            <a:spLocks noChangeShapeType="1"/>
                          </p:cNvSpPr>
                          <p:nvPr/>
                        </p:nvSpPr>
                        <p:spPr bwMode="auto">
                          <a:xfrm>
                            <a:off x="2721" y="173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61" name="Line 5101"/>
                          <p:cNvSpPr>
                            <a:spLocks noChangeShapeType="1"/>
                          </p:cNvSpPr>
                          <p:nvPr/>
                        </p:nvSpPr>
                        <p:spPr bwMode="auto">
                          <a:xfrm>
                            <a:off x="2723" y="173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62" name="Line 5102"/>
                          <p:cNvSpPr>
                            <a:spLocks noChangeShapeType="1"/>
                          </p:cNvSpPr>
                          <p:nvPr/>
                        </p:nvSpPr>
                        <p:spPr bwMode="auto">
                          <a:xfrm>
                            <a:off x="2725" y="173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63" name="Line 5103"/>
                          <p:cNvSpPr>
                            <a:spLocks noChangeShapeType="1"/>
                          </p:cNvSpPr>
                          <p:nvPr/>
                        </p:nvSpPr>
                        <p:spPr bwMode="auto">
                          <a:xfrm>
                            <a:off x="2727" y="173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64" name="Line 5104"/>
                          <p:cNvSpPr>
                            <a:spLocks noChangeShapeType="1"/>
                          </p:cNvSpPr>
                          <p:nvPr/>
                        </p:nvSpPr>
                        <p:spPr bwMode="auto">
                          <a:xfrm>
                            <a:off x="2729" y="173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65" name="Line 5105"/>
                          <p:cNvSpPr>
                            <a:spLocks noChangeShapeType="1"/>
                          </p:cNvSpPr>
                          <p:nvPr/>
                        </p:nvSpPr>
                        <p:spPr bwMode="auto">
                          <a:xfrm>
                            <a:off x="2731" y="173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66" name="Line 5106"/>
                          <p:cNvSpPr>
                            <a:spLocks noChangeShapeType="1"/>
                          </p:cNvSpPr>
                          <p:nvPr/>
                        </p:nvSpPr>
                        <p:spPr bwMode="auto">
                          <a:xfrm>
                            <a:off x="2737" y="173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67" name="Line 5107"/>
                          <p:cNvSpPr>
                            <a:spLocks noChangeShapeType="1"/>
                          </p:cNvSpPr>
                          <p:nvPr/>
                        </p:nvSpPr>
                        <p:spPr bwMode="auto">
                          <a:xfrm>
                            <a:off x="2739" y="173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68" name="Line 5108"/>
                          <p:cNvSpPr>
                            <a:spLocks noChangeShapeType="1"/>
                          </p:cNvSpPr>
                          <p:nvPr/>
                        </p:nvSpPr>
                        <p:spPr bwMode="auto">
                          <a:xfrm>
                            <a:off x="2745" y="174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69" name="Line 5109"/>
                          <p:cNvSpPr>
                            <a:spLocks noChangeShapeType="1"/>
                          </p:cNvSpPr>
                          <p:nvPr/>
                        </p:nvSpPr>
                        <p:spPr bwMode="auto">
                          <a:xfrm>
                            <a:off x="2747" y="174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70" name="Line 5110"/>
                          <p:cNvSpPr>
                            <a:spLocks noChangeShapeType="1"/>
                          </p:cNvSpPr>
                          <p:nvPr/>
                        </p:nvSpPr>
                        <p:spPr bwMode="auto">
                          <a:xfrm>
                            <a:off x="2749" y="174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71" name="Line 5111"/>
                          <p:cNvSpPr>
                            <a:spLocks noChangeShapeType="1"/>
                          </p:cNvSpPr>
                          <p:nvPr/>
                        </p:nvSpPr>
                        <p:spPr bwMode="auto">
                          <a:xfrm>
                            <a:off x="2751" y="174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72" name="Line 5112"/>
                          <p:cNvSpPr>
                            <a:spLocks noChangeShapeType="1"/>
                          </p:cNvSpPr>
                          <p:nvPr/>
                        </p:nvSpPr>
                        <p:spPr bwMode="auto">
                          <a:xfrm>
                            <a:off x="2753" y="174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73" name="Line 5113"/>
                          <p:cNvSpPr>
                            <a:spLocks noChangeShapeType="1"/>
                          </p:cNvSpPr>
                          <p:nvPr/>
                        </p:nvSpPr>
                        <p:spPr bwMode="auto">
                          <a:xfrm>
                            <a:off x="2757" y="174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74" name="Line 5114"/>
                          <p:cNvSpPr>
                            <a:spLocks noChangeShapeType="1"/>
                          </p:cNvSpPr>
                          <p:nvPr/>
                        </p:nvSpPr>
                        <p:spPr bwMode="auto">
                          <a:xfrm>
                            <a:off x="2761" y="174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75" name="Line 5115"/>
                          <p:cNvSpPr>
                            <a:spLocks noChangeShapeType="1"/>
                          </p:cNvSpPr>
                          <p:nvPr/>
                        </p:nvSpPr>
                        <p:spPr bwMode="auto">
                          <a:xfrm>
                            <a:off x="2763" y="174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76" name="Line 5116"/>
                          <p:cNvSpPr>
                            <a:spLocks noChangeShapeType="1"/>
                          </p:cNvSpPr>
                          <p:nvPr/>
                        </p:nvSpPr>
                        <p:spPr bwMode="auto">
                          <a:xfrm>
                            <a:off x="2765" y="174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77" name="Line 5117"/>
                          <p:cNvSpPr>
                            <a:spLocks noChangeShapeType="1"/>
                          </p:cNvSpPr>
                          <p:nvPr/>
                        </p:nvSpPr>
                        <p:spPr bwMode="auto">
                          <a:xfrm>
                            <a:off x="2765" y="174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78" name="Line 5118"/>
                          <p:cNvSpPr>
                            <a:spLocks noChangeShapeType="1"/>
                          </p:cNvSpPr>
                          <p:nvPr/>
                        </p:nvSpPr>
                        <p:spPr bwMode="auto">
                          <a:xfrm>
                            <a:off x="2767" y="174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79" name="Line 5119"/>
                          <p:cNvSpPr>
                            <a:spLocks noChangeShapeType="1"/>
                          </p:cNvSpPr>
                          <p:nvPr/>
                        </p:nvSpPr>
                        <p:spPr bwMode="auto">
                          <a:xfrm>
                            <a:off x="2769" y="174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80" name="Line 5120"/>
                          <p:cNvSpPr>
                            <a:spLocks noChangeShapeType="1"/>
                          </p:cNvSpPr>
                          <p:nvPr/>
                        </p:nvSpPr>
                        <p:spPr bwMode="auto">
                          <a:xfrm>
                            <a:off x="2771" y="174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81" name="Line 5121"/>
                          <p:cNvSpPr>
                            <a:spLocks noChangeShapeType="1"/>
                          </p:cNvSpPr>
                          <p:nvPr/>
                        </p:nvSpPr>
                        <p:spPr bwMode="auto">
                          <a:xfrm>
                            <a:off x="2773" y="174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82" name="Line 5122"/>
                          <p:cNvSpPr>
                            <a:spLocks noChangeShapeType="1"/>
                          </p:cNvSpPr>
                          <p:nvPr/>
                        </p:nvSpPr>
                        <p:spPr bwMode="auto">
                          <a:xfrm>
                            <a:off x="2775" y="175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83" name="Line 5123"/>
                          <p:cNvSpPr>
                            <a:spLocks noChangeShapeType="1"/>
                          </p:cNvSpPr>
                          <p:nvPr/>
                        </p:nvSpPr>
                        <p:spPr bwMode="auto">
                          <a:xfrm>
                            <a:off x="2781" y="175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84" name="Line 5124"/>
                          <p:cNvSpPr>
                            <a:spLocks noChangeShapeType="1"/>
                          </p:cNvSpPr>
                          <p:nvPr/>
                        </p:nvSpPr>
                        <p:spPr bwMode="auto">
                          <a:xfrm>
                            <a:off x="2783" y="175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85" name="Line 5125"/>
                          <p:cNvSpPr>
                            <a:spLocks noChangeShapeType="1"/>
                          </p:cNvSpPr>
                          <p:nvPr/>
                        </p:nvSpPr>
                        <p:spPr bwMode="auto">
                          <a:xfrm>
                            <a:off x="2785" y="175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86" name="Line 5126"/>
                          <p:cNvSpPr>
                            <a:spLocks noChangeShapeType="1"/>
                          </p:cNvSpPr>
                          <p:nvPr/>
                        </p:nvSpPr>
                        <p:spPr bwMode="auto">
                          <a:xfrm>
                            <a:off x="2787" y="175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87" name="Line 5127"/>
                          <p:cNvSpPr>
                            <a:spLocks noChangeShapeType="1"/>
                          </p:cNvSpPr>
                          <p:nvPr/>
                        </p:nvSpPr>
                        <p:spPr bwMode="auto">
                          <a:xfrm>
                            <a:off x="2791" y="175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88" name="Line 5128"/>
                          <p:cNvSpPr>
                            <a:spLocks noChangeShapeType="1"/>
                          </p:cNvSpPr>
                          <p:nvPr/>
                        </p:nvSpPr>
                        <p:spPr bwMode="auto">
                          <a:xfrm>
                            <a:off x="2795" y="175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89" name="Line 5129"/>
                          <p:cNvSpPr>
                            <a:spLocks noChangeShapeType="1"/>
                          </p:cNvSpPr>
                          <p:nvPr/>
                        </p:nvSpPr>
                        <p:spPr bwMode="auto">
                          <a:xfrm>
                            <a:off x="2797" y="175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90" name="Line 5130"/>
                          <p:cNvSpPr>
                            <a:spLocks noChangeShapeType="1"/>
                          </p:cNvSpPr>
                          <p:nvPr/>
                        </p:nvSpPr>
                        <p:spPr bwMode="auto">
                          <a:xfrm>
                            <a:off x="2801" y="175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91" name="Line 5131"/>
                          <p:cNvSpPr>
                            <a:spLocks noChangeShapeType="1"/>
                          </p:cNvSpPr>
                          <p:nvPr/>
                        </p:nvSpPr>
                        <p:spPr bwMode="auto">
                          <a:xfrm>
                            <a:off x="2803" y="175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92" name="Line 5132"/>
                          <p:cNvSpPr>
                            <a:spLocks noChangeShapeType="1"/>
                          </p:cNvSpPr>
                          <p:nvPr/>
                        </p:nvSpPr>
                        <p:spPr bwMode="auto">
                          <a:xfrm>
                            <a:off x="2807" y="175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93" name="Line 5133"/>
                          <p:cNvSpPr>
                            <a:spLocks noChangeShapeType="1"/>
                          </p:cNvSpPr>
                          <p:nvPr/>
                        </p:nvSpPr>
                        <p:spPr bwMode="auto">
                          <a:xfrm>
                            <a:off x="2811" y="175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94" name="Line 5134"/>
                          <p:cNvSpPr>
                            <a:spLocks noChangeShapeType="1"/>
                          </p:cNvSpPr>
                          <p:nvPr/>
                        </p:nvSpPr>
                        <p:spPr bwMode="auto">
                          <a:xfrm>
                            <a:off x="2813" y="175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95" name="Line 5135"/>
                          <p:cNvSpPr>
                            <a:spLocks noChangeShapeType="1"/>
                          </p:cNvSpPr>
                          <p:nvPr/>
                        </p:nvSpPr>
                        <p:spPr bwMode="auto">
                          <a:xfrm>
                            <a:off x="2816" y="175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96" name="Line 5136"/>
                          <p:cNvSpPr>
                            <a:spLocks noChangeShapeType="1"/>
                          </p:cNvSpPr>
                          <p:nvPr/>
                        </p:nvSpPr>
                        <p:spPr bwMode="auto">
                          <a:xfrm>
                            <a:off x="2820" y="175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97" name="Line 5137"/>
                          <p:cNvSpPr>
                            <a:spLocks noChangeShapeType="1"/>
                          </p:cNvSpPr>
                          <p:nvPr/>
                        </p:nvSpPr>
                        <p:spPr bwMode="auto">
                          <a:xfrm>
                            <a:off x="2824" y="175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98" name="Line 5138"/>
                          <p:cNvSpPr>
                            <a:spLocks noChangeShapeType="1"/>
                          </p:cNvSpPr>
                          <p:nvPr/>
                        </p:nvSpPr>
                        <p:spPr bwMode="auto">
                          <a:xfrm>
                            <a:off x="2828" y="175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499" name="Line 5139"/>
                          <p:cNvSpPr>
                            <a:spLocks noChangeShapeType="1"/>
                          </p:cNvSpPr>
                          <p:nvPr/>
                        </p:nvSpPr>
                        <p:spPr bwMode="auto">
                          <a:xfrm>
                            <a:off x="2830" y="175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00" name="Line 5140"/>
                          <p:cNvSpPr>
                            <a:spLocks noChangeShapeType="1"/>
                          </p:cNvSpPr>
                          <p:nvPr/>
                        </p:nvSpPr>
                        <p:spPr bwMode="auto">
                          <a:xfrm>
                            <a:off x="2832" y="175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01" name="Line 5141"/>
                          <p:cNvSpPr>
                            <a:spLocks noChangeShapeType="1"/>
                          </p:cNvSpPr>
                          <p:nvPr/>
                        </p:nvSpPr>
                        <p:spPr bwMode="auto">
                          <a:xfrm>
                            <a:off x="2842" y="176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02" name="Line 5142"/>
                          <p:cNvSpPr>
                            <a:spLocks noChangeShapeType="1"/>
                          </p:cNvSpPr>
                          <p:nvPr/>
                        </p:nvSpPr>
                        <p:spPr bwMode="auto">
                          <a:xfrm>
                            <a:off x="2844" y="176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03" name="Line 5143"/>
                          <p:cNvSpPr>
                            <a:spLocks noChangeShapeType="1"/>
                          </p:cNvSpPr>
                          <p:nvPr/>
                        </p:nvSpPr>
                        <p:spPr bwMode="auto">
                          <a:xfrm>
                            <a:off x="2846" y="176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04" name="Line 5144"/>
                          <p:cNvSpPr>
                            <a:spLocks noChangeShapeType="1"/>
                          </p:cNvSpPr>
                          <p:nvPr/>
                        </p:nvSpPr>
                        <p:spPr bwMode="auto">
                          <a:xfrm>
                            <a:off x="2856" y="177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05" name="Line 5145"/>
                          <p:cNvSpPr>
                            <a:spLocks noChangeShapeType="1"/>
                          </p:cNvSpPr>
                          <p:nvPr/>
                        </p:nvSpPr>
                        <p:spPr bwMode="auto">
                          <a:xfrm>
                            <a:off x="2864" y="1774"/>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06" name="Line 5146"/>
                          <p:cNvSpPr>
                            <a:spLocks noChangeShapeType="1"/>
                          </p:cNvSpPr>
                          <p:nvPr/>
                        </p:nvSpPr>
                        <p:spPr bwMode="auto">
                          <a:xfrm>
                            <a:off x="2872" y="1778"/>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07" name="Line 5147"/>
                          <p:cNvSpPr>
                            <a:spLocks noChangeShapeType="1"/>
                          </p:cNvSpPr>
                          <p:nvPr/>
                        </p:nvSpPr>
                        <p:spPr bwMode="auto">
                          <a:xfrm>
                            <a:off x="2876" y="1778"/>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08" name="Line 5148"/>
                          <p:cNvSpPr>
                            <a:spLocks noChangeShapeType="1"/>
                          </p:cNvSpPr>
                          <p:nvPr/>
                        </p:nvSpPr>
                        <p:spPr bwMode="auto">
                          <a:xfrm>
                            <a:off x="2880" y="1778"/>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09" name="Line 5149"/>
                          <p:cNvSpPr>
                            <a:spLocks noChangeShapeType="1"/>
                          </p:cNvSpPr>
                          <p:nvPr/>
                        </p:nvSpPr>
                        <p:spPr bwMode="auto">
                          <a:xfrm>
                            <a:off x="2886" y="1778"/>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10" name="Line 5150"/>
                          <p:cNvSpPr>
                            <a:spLocks noChangeShapeType="1"/>
                          </p:cNvSpPr>
                          <p:nvPr/>
                        </p:nvSpPr>
                        <p:spPr bwMode="auto">
                          <a:xfrm>
                            <a:off x="2888" y="1778"/>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11" name="Line 5151"/>
                          <p:cNvSpPr>
                            <a:spLocks noChangeShapeType="1"/>
                          </p:cNvSpPr>
                          <p:nvPr/>
                        </p:nvSpPr>
                        <p:spPr bwMode="auto">
                          <a:xfrm>
                            <a:off x="2890" y="1778"/>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12" name="Line 5152"/>
                          <p:cNvSpPr>
                            <a:spLocks noChangeShapeType="1"/>
                          </p:cNvSpPr>
                          <p:nvPr/>
                        </p:nvSpPr>
                        <p:spPr bwMode="auto">
                          <a:xfrm>
                            <a:off x="2902" y="1784"/>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13" name="Line 5153"/>
                          <p:cNvSpPr>
                            <a:spLocks noChangeShapeType="1"/>
                          </p:cNvSpPr>
                          <p:nvPr/>
                        </p:nvSpPr>
                        <p:spPr bwMode="auto">
                          <a:xfrm>
                            <a:off x="2904" y="1784"/>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14" name="Line 5154"/>
                          <p:cNvSpPr>
                            <a:spLocks noChangeShapeType="1"/>
                          </p:cNvSpPr>
                          <p:nvPr/>
                        </p:nvSpPr>
                        <p:spPr bwMode="auto">
                          <a:xfrm>
                            <a:off x="2912" y="179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15" name="Line 5155"/>
                          <p:cNvSpPr>
                            <a:spLocks noChangeShapeType="1"/>
                          </p:cNvSpPr>
                          <p:nvPr/>
                        </p:nvSpPr>
                        <p:spPr bwMode="auto">
                          <a:xfrm>
                            <a:off x="2916" y="179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16" name="Line 5156"/>
                          <p:cNvSpPr>
                            <a:spLocks noChangeShapeType="1"/>
                          </p:cNvSpPr>
                          <p:nvPr/>
                        </p:nvSpPr>
                        <p:spPr bwMode="auto">
                          <a:xfrm>
                            <a:off x="2920" y="179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17" name="Line 5157"/>
                          <p:cNvSpPr>
                            <a:spLocks noChangeShapeType="1"/>
                          </p:cNvSpPr>
                          <p:nvPr/>
                        </p:nvSpPr>
                        <p:spPr bwMode="auto">
                          <a:xfrm>
                            <a:off x="2924" y="179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18" name="Line 5158"/>
                          <p:cNvSpPr>
                            <a:spLocks noChangeShapeType="1"/>
                          </p:cNvSpPr>
                          <p:nvPr/>
                        </p:nvSpPr>
                        <p:spPr bwMode="auto">
                          <a:xfrm>
                            <a:off x="2945" y="180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19" name="Line 5159"/>
                          <p:cNvSpPr>
                            <a:spLocks noChangeShapeType="1"/>
                          </p:cNvSpPr>
                          <p:nvPr/>
                        </p:nvSpPr>
                        <p:spPr bwMode="auto">
                          <a:xfrm>
                            <a:off x="2949" y="180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20" name="Line 5160"/>
                          <p:cNvSpPr>
                            <a:spLocks noChangeShapeType="1"/>
                          </p:cNvSpPr>
                          <p:nvPr/>
                        </p:nvSpPr>
                        <p:spPr bwMode="auto">
                          <a:xfrm>
                            <a:off x="2987" y="18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521" name="Line 5161"/>
                          <p:cNvSpPr>
                            <a:spLocks noChangeShapeType="1"/>
                          </p:cNvSpPr>
                          <p:nvPr/>
                        </p:nvSpPr>
                        <p:spPr bwMode="auto">
                          <a:xfrm>
                            <a:off x="2991" y="18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69120" name="Group 5363"/>
                        <p:cNvGrpSpPr>
                          <a:grpSpLocks/>
                        </p:cNvGrpSpPr>
                        <p:nvPr/>
                      </p:nvGrpSpPr>
                      <p:grpSpPr bwMode="auto">
                        <a:xfrm>
                          <a:off x="3095" y="1813"/>
                          <a:ext cx="988" cy="322"/>
                          <a:chOff x="2995" y="1813"/>
                          <a:chExt cx="988" cy="322"/>
                        </a:xfrm>
                      </p:grpSpPr>
                      <p:sp>
                        <p:nvSpPr>
                          <p:cNvPr id="69122" name="Line 5163"/>
                          <p:cNvSpPr>
                            <a:spLocks noChangeShapeType="1"/>
                          </p:cNvSpPr>
                          <p:nvPr/>
                        </p:nvSpPr>
                        <p:spPr bwMode="auto">
                          <a:xfrm>
                            <a:off x="2995" y="18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23" name="Line 5164"/>
                          <p:cNvSpPr>
                            <a:spLocks noChangeShapeType="1"/>
                          </p:cNvSpPr>
                          <p:nvPr/>
                        </p:nvSpPr>
                        <p:spPr bwMode="auto">
                          <a:xfrm>
                            <a:off x="2997" y="18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24" name="Line 5165"/>
                          <p:cNvSpPr>
                            <a:spLocks noChangeShapeType="1"/>
                          </p:cNvSpPr>
                          <p:nvPr/>
                        </p:nvSpPr>
                        <p:spPr bwMode="auto">
                          <a:xfrm>
                            <a:off x="2999" y="18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25" name="Line 5166"/>
                          <p:cNvSpPr>
                            <a:spLocks noChangeShapeType="1"/>
                          </p:cNvSpPr>
                          <p:nvPr/>
                        </p:nvSpPr>
                        <p:spPr bwMode="auto">
                          <a:xfrm>
                            <a:off x="3003" y="18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26" name="Line 5167"/>
                          <p:cNvSpPr>
                            <a:spLocks noChangeShapeType="1"/>
                          </p:cNvSpPr>
                          <p:nvPr/>
                        </p:nvSpPr>
                        <p:spPr bwMode="auto">
                          <a:xfrm>
                            <a:off x="3009" y="18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27" name="Line 5168"/>
                          <p:cNvSpPr>
                            <a:spLocks noChangeShapeType="1"/>
                          </p:cNvSpPr>
                          <p:nvPr/>
                        </p:nvSpPr>
                        <p:spPr bwMode="auto">
                          <a:xfrm>
                            <a:off x="3011" y="18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28" name="Line 5169"/>
                          <p:cNvSpPr>
                            <a:spLocks noChangeShapeType="1"/>
                          </p:cNvSpPr>
                          <p:nvPr/>
                        </p:nvSpPr>
                        <p:spPr bwMode="auto">
                          <a:xfrm>
                            <a:off x="3019" y="18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29" name="Line 5170"/>
                          <p:cNvSpPr>
                            <a:spLocks noChangeShapeType="1"/>
                          </p:cNvSpPr>
                          <p:nvPr/>
                        </p:nvSpPr>
                        <p:spPr bwMode="auto">
                          <a:xfrm>
                            <a:off x="3023" y="18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30" name="Line 5171"/>
                          <p:cNvSpPr>
                            <a:spLocks noChangeShapeType="1"/>
                          </p:cNvSpPr>
                          <p:nvPr/>
                        </p:nvSpPr>
                        <p:spPr bwMode="auto">
                          <a:xfrm>
                            <a:off x="3027" y="181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31" name="Line 5172"/>
                          <p:cNvSpPr>
                            <a:spLocks noChangeShapeType="1"/>
                          </p:cNvSpPr>
                          <p:nvPr/>
                        </p:nvSpPr>
                        <p:spPr bwMode="auto">
                          <a:xfrm>
                            <a:off x="3029" y="181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32" name="Line 5173"/>
                          <p:cNvSpPr>
                            <a:spLocks noChangeShapeType="1"/>
                          </p:cNvSpPr>
                          <p:nvPr/>
                        </p:nvSpPr>
                        <p:spPr bwMode="auto">
                          <a:xfrm>
                            <a:off x="3031" y="181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33" name="Line 5174"/>
                          <p:cNvSpPr>
                            <a:spLocks noChangeShapeType="1"/>
                          </p:cNvSpPr>
                          <p:nvPr/>
                        </p:nvSpPr>
                        <p:spPr bwMode="auto">
                          <a:xfrm>
                            <a:off x="3037" y="182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34" name="Line 5175"/>
                          <p:cNvSpPr>
                            <a:spLocks noChangeShapeType="1"/>
                          </p:cNvSpPr>
                          <p:nvPr/>
                        </p:nvSpPr>
                        <p:spPr bwMode="auto">
                          <a:xfrm>
                            <a:off x="3041" y="182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35" name="Line 5176"/>
                          <p:cNvSpPr>
                            <a:spLocks noChangeShapeType="1"/>
                          </p:cNvSpPr>
                          <p:nvPr/>
                        </p:nvSpPr>
                        <p:spPr bwMode="auto">
                          <a:xfrm>
                            <a:off x="3043" y="182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36" name="Line 5177"/>
                          <p:cNvSpPr>
                            <a:spLocks noChangeShapeType="1"/>
                          </p:cNvSpPr>
                          <p:nvPr/>
                        </p:nvSpPr>
                        <p:spPr bwMode="auto">
                          <a:xfrm>
                            <a:off x="3048" y="182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37" name="Line 5178"/>
                          <p:cNvSpPr>
                            <a:spLocks noChangeShapeType="1"/>
                          </p:cNvSpPr>
                          <p:nvPr/>
                        </p:nvSpPr>
                        <p:spPr bwMode="auto">
                          <a:xfrm>
                            <a:off x="3052" y="183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38" name="Line 5179"/>
                          <p:cNvSpPr>
                            <a:spLocks noChangeShapeType="1"/>
                          </p:cNvSpPr>
                          <p:nvPr/>
                        </p:nvSpPr>
                        <p:spPr bwMode="auto">
                          <a:xfrm>
                            <a:off x="3054" y="183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39" name="Line 5180"/>
                          <p:cNvSpPr>
                            <a:spLocks noChangeShapeType="1"/>
                          </p:cNvSpPr>
                          <p:nvPr/>
                        </p:nvSpPr>
                        <p:spPr bwMode="auto">
                          <a:xfrm>
                            <a:off x="3058" y="183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40" name="Line 5181"/>
                          <p:cNvSpPr>
                            <a:spLocks noChangeShapeType="1"/>
                          </p:cNvSpPr>
                          <p:nvPr/>
                        </p:nvSpPr>
                        <p:spPr bwMode="auto">
                          <a:xfrm>
                            <a:off x="3060" y="183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41" name="Line 5182"/>
                          <p:cNvSpPr>
                            <a:spLocks noChangeShapeType="1"/>
                          </p:cNvSpPr>
                          <p:nvPr/>
                        </p:nvSpPr>
                        <p:spPr bwMode="auto">
                          <a:xfrm>
                            <a:off x="3064" y="183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42" name="Line 5183"/>
                          <p:cNvSpPr>
                            <a:spLocks noChangeShapeType="1"/>
                          </p:cNvSpPr>
                          <p:nvPr/>
                        </p:nvSpPr>
                        <p:spPr bwMode="auto">
                          <a:xfrm>
                            <a:off x="3068" y="183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43" name="Line 5184"/>
                          <p:cNvSpPr>
                            <a:spLocks noChangeShapeType="1"/>
                          </p:cNvSpPr>
                          <p:nvPr/>
                        </p:nvSpPr>
                        <p:spPr bwMode="auto">
                          <a:xfrm>
                            <a:off x="3070" y="183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44" name="Line 5185"/>
                          <p:cNvSpPr>
                            <a:spLocks noChangeShapeType="1"/>
                          </p:cNvSpPr>
                          <p:nvPr/>
                        </p:nvSpPr>
                        <p:spPr bwMode="auto">
                          <a:xfrm>
                            <a:off x="3074" y="183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45" name="Line 5186"/>
                          <p:cNvSpPr>
                            <a:spLocks noChangeShapeType="1"/>
                          </p:cNvSpPr>
                          <p:nvPr/>
                        </p:nvSpPr>
                        <p:spPr bwMode="auto">
                          <a:xfrm>
                            <a:off x="3078" y="183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46" name="Line 5187"/>
                          <p:cNvSpPr>
                            <a:spLocks noChangeShapeType="1"/>
                          </p:cNvSpPr>
                          <p:nvPr/>
                        </p:nvSpPr>
                        <p:spPr bwMode="auto">
                          <a:xfrm>
                            <a:off x="3080" y="183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47" name="Line 5188"/>
                          <p:cNvSpPr>
                            <a:spLocks noChangeShapeType="1"/>
                          </p:cNvSpPr>
                          <p:nvPr/>
                        </p:nvSpPr>
                        <p:spPr bwMode="auto">
                          <a:xfrm>
                            <a:off x="3084" y="183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48" name="Line 5189"/>
                          <p:cNvSpPr>
                            <a:spLocks noChangeShapeType="1"/>
                          </p:cNvSpPr>
                          <p:nvPr/>
                        </p:nvSpPr>
                        <p:spPr bwMode="auto">
                          <a:xfrm>
                            <a:off x="3086" y="183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49" name="Line 5190"/>
                          <p:cNvSpPr>
                            <a:spLocks noChangeShapeType="1"/>
                          </p:cNvSpPr>
                          <p:nvPr/>
                        </p:nvSpPr>
                        <p:spPr bwMode="auto">
                          <a:xfrm>
                            <a:off x="3090" y="184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50" name="Line 5191"/>
                          <p:cNvSpPr>
                            <a:spLocks noChangeShapeType="1"/>
                          </p:cNvSpPr>
                          <p:nvPr/>
                        </p:nvSpPr>
                        <p:spPr bwMode="auto">
                          <a:xfrm>
                            <a:off x="3092" y="185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51" name="Line 5192"/>
                          <p:cNvSpPr>
                            <a:spLocks noChangeShapeType="1"/>
                          </p:cNvSpPr>
                          <p:nvPr/>
                        </p:nvSpPr>
                        <p:spPr bwMode="auto">
                          <a:xfrm>
                            <a:off x="3104" y="185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52" name="Line 5193"/>
                          <p:cNvSpPr>
                            <a:spLocks noChangeShapeType="1"/>
                          </p:cNvSpPr>
                          <p:nvPr/>
                        </p:nvSpPr>
                        <p:spPr bwMode="auto">
                          <a:xfrm>
                            <a:off x="3118" y="185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53" name="Line 5194"/>
                          <p:cNvSpPr>
                            <a:spLocks noChangeShapeType="1"/>
                          </p:cNvSpPr>
                          <p:nvPr/>
                        </p:nvSpPr>
                        <p:spPr bwMode="auto">
                          <a:xfrm>
                            <a:off x="3122" y="185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54" name="Line 5195"/>
                          <p:cNvSpPr>
                            <a:spLocks noChangeShapeType="1"/>
                          </p:cNvSpPr>
                          <p:nvPr/>
                        </p:nvSpPr>
                        <p:spPr bwMode="auto">
                          <a:xfrm>
                            <a:off x="3126" y="185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55" name="Line 5196"/>
                          <p:cNvSpPr>
                            <a:spLocks noChangeShapeType="1"/>
                          </p:cNvSpPr>
                          <p:nvPr/>
                        </p:nvSpPr>
                        <p:spPr bwMode="auto">
                          <a:xfrm>
                            <a:off x="3130" y="1855"/>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56" name="Line 5197"/>
                          <p:cNvSpPr>
                            <a:spLocks noChangeShapeType="1"/>
                          </p:cNvSpPr>
                          <p:nvPr/>
                        </p:nvSpPr>
                        <p:spPr bwMode="auto">
                          <a:xfrm>
                            <a:off x="3134" y="186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57" name="Line 5198"/>
                          <p:cNvSpPr>
                            <a:spLocks noChangeShapeType="1"/>
                          </p:cNvSpPr>
                          <p:nvPr/>
                        </p:nvSpPr>
                        <p:spPr bwMode="auto">
                          <a:xfrm>
                            <a:off x="3138" y="187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58" name="Line 5199"/>
                          <p:cNvSpPr>
                            <a:spLocks noChangeShapeType="1"/>
                          </p:cNvSpPr>
                          <p:nvPr/>
                        </p:nvSpPr>
                        <p:spPr bwMode="auto">
                          <a:xfrm>
                            <a:off x="3142" y="187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59" name="Line 5200"/>
                          <p:cNvSpPr>
                            <a:spLocks noChangeShapeType="1"/>
                          </p:cNvSpPr>
                          <p:nvPr/>
                        </p:nvSpPr>
                        <p:spPr bwMode="auto">
                          <a:xfrm>
                            <a:off x="3144" y="187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60" name="Line 5201"/>
                          <p:cNvSpPr>
                            <a:spLocks noChangeShapeType="1"/>
                          </p:cNvSpPr>
                          <p:nvPr/>
                        </p:nvSpPr>
                        <p:spPr bwMode="auto">
                          <a:xfrm>
                            <a:off x="3154" y="187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61" name="Line 5202"/>
                          <p:cNvSpPr>
                            <a:spLocks noChangeShapeType="1"/>
                          </p:cNvSpPr>
                          <p:nvPr/>
                        </p:nvSpPr>
                        <p:spPr bwMode="auto">
                          <a:xfrm>
                            <a:off x="3158" y="187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62" name="Line 5203"/>
                          <p:cNvSpPr>
                            <a:spLocks noChangeShapeType="1"/>
                          </p:cNvSpPr>
                          <p:nvPr/>
                        </p:nvSpPr>
                        <p:spPr bwMode="auto">
                          <a:xfrm>
                            <a:off x="3167" y="188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63" name="Line 5204"/>
                          <p:cNvSpPr>
                            <a:spLocks noChangeShapeType="1"/>
                          </p:cNvSpPr>
                          <p:nvPr/>
                        </p:nvSpPr>
                        <p:spPr bwMode="auto">
                          <a:xfrm>
                            <a:off x="3169" y="188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64" name="Line 5205"/>
                          <p:cNvSpPr>
                            <a:spLocks noChangeShapeType="1"/>
                          </p:cNvSpPr>
                          <p:nvPr/>
                        </p:nvSpPr>
                        <p:spPr bwMode="auto">
                          <a:xfrm>
                            <a:off x="3175" y="189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65" name="Line 5206"/>
                          <p:cNvSpPr>
                            <a:spLocks noChangeShapeType="1"/>
                          </p:cNvSpPr>
                          <p:nvPr/>
                        </p:nvSpPr>
                        <p:spPr bwMode="auto">
                          <a:xfrm>
                            <a:off x="3177" y="1893"/>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66" name="Line 5207"/>
                          <p:cNvSpPr>
                            <a:spLocks noChangeShapeType="1"/>
                          </p:cNvSpPr>
                          <p:nvPr/>
                        </p:nvSpPr>
                        <p:spPr bwMode="auto">
                          <a:xfrm>
                            <a:off x="3181" y="189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67" name="Line 5208"/>
                          <p:cNvSpPr>
                            <a:spLocks noChangeShapeType="1"/>
                          </p:cNvSpPr>
                          <p:nvPr/>
                        </p:nvSpPr>
                        <p:spPr bwMode="auto">
                          <a:xfrm>
                            <a:off x="3183" y="189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68" name="Line 5209"/>
                          <p:cNvSpPr>
                            <a:spLocks noChangeShapeType="1"/>
                          </p:cNvSpPr>
                          <p:nvPr/>
                        </p:nvSpPr>
                        <p:spPr bwMode="auto">
                          <a:xfrm>
                            <a:off x="3185" y="190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69" name="Line 5210"/>
                          <p:cNvSpPr>
                            <a:spLocks noChangeShapeType="1"/>
                          </p:cNvSpPr>
                          <p:nvPr/>
                        </p:nvSpPr>
                        <p:spPr bwMode="auto">
                          <a:xfrm>
                            <a:off x="3187" y="190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70" name="Line 5211"/>
                          <p:cNvSpPr>
                            <a:spLocks noChangeShapeType="1"/>
                          </p:cNvSpPr>
                          <p:nvPr/>
                        </p:nvSpPr>
                        <p:spPr bwMode="auto">
                          <a:xfrm>
                            <a:off x="3191" y="190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71" name="Line 5212"/>
                          <p:cNvSpPr>
                            <a:spLocks noChangeShapeType="1"/>
                          </p:cNvSpPr>
                          <p:nvPr/>
                        </p:nvSpPr>
                        <p:spPr bwMode="auto">
                          <a:xfrm>
                            <a:off x="3195" y="190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72" name="Line 5213"/>
                          <p:cNvSpPr>
                            <a:spLocks noChangeShapeType="1"/>
                          </p:cNvSpPr>
                          <p:nvPr/>
                        </p:nvSpPr>
                        <p:spPr bwMode="auto">
                          <a:xfrm>
                            <a:off x="3203" y="190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73" name="Line 5214"/>
                          <p:cNvSpPr>
                            <a:spLocks noChangeShapeType="1"/>
                          </p:cNvSpPr>
                          <p:nvPr/>
                        </p:nvSpPr>
                        <p:spPr bwMode="auto">
                          <a:xfrm>
                            <a:off x="3219" y="190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74" name="Line 5215"/>
                          <p:cNvSpPr>
                            <a:spLocks noChangeShapeType="1"/>
                          </p:cNvSpPr>
                          <p:nvPr/>
                        </p:nvSpPr>
                        <p:spPr bwMode="auto">
                          <a:xfrm>
                            <a:off x="3221" y="190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75" name="Line 5216"/>
                          <p:cNvSpPr>
                            <a:spLocks noChangeShapeType="1"/>
                          </p:cNvSpPr>
                          <p:nvPr/>
                        </p:nvSpPr>
                        <p:spPr bwMode="auto">
                          <a:xfrm>
                            <a:off x="3225" y="190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76" name="Line 5217"/>
                          <p:cNvSpPr>
                            <a:spLocks noChangeShapeType="1"/>
                          </p:cNvSpPr>
                          <p:nvPr/>
                        </p:nvSpPr>
                        <p:spPr bwMode="auto">
                          <a:xfrm>
                            <a:off x="3229" y="1915"/>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77" name="Line 5218"/>
                          <p:cNvSpPr>
                            <a:spLocks noChangeShapeType="1"/>
                          </p:cNvSpPr>
                          <p:nvPr/>
                        </p:nvSpPr>
                        <p:spPr bwMode="auto">
                          <a:xfrm>
                            <a:off x="3233" y="1915"/>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78" name="Line 5219"/>
                          <p:cNvSpPr>
                            <a:spLocks noChangeShapeType="1"/>
                          </p:cNvSpPr>
                          <p:nvPr/>
                        </p:nvSpPr>
                        <p:spPr bwMode="auto">
                          <a:xfrm>
                            <a:off x="3241" y="1915"/>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79" name="Line 5220"/>
                          <p:cNvSpPr>
                            <a:spLocks noChangeShapeType="1"/>
                          </p:cNvSpPr>
                          <p:nvPr/>
                        </p:nvSpPr>
                        <p:spPr bwMode="auto">
                          <a:xfrm>
                            <a:off x="3245" y="1915"/>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80" name="Line 5221"/>
                          <p:cNvSpPr>
                            <a:spLocks noChangeShapeType="1"/>
                          </p:cNvSpPr>
                          <p:nvPr/>
                        </p:nvSpPr>
                        <p:spPr bwMode="auto">
                          <a:xfrm>
                            <a:off x="3247" y="1915"/>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81" name="Line 5222"/>
                          <p:cNvSpPr>
                            <a:spLocks noChangeShapeType="1"/>
                          </p:cNvSpPr>
                          <p:nvPr/>
                        </p:nvSpPr>
                        <p:spPr bwMode="auto">
                          <a:xfrm>
                            <a:off x="3249" y="1915"/>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82" name="Line 5223"/>
                          <p:cNvSpPr>
                            <a:spLocks noChangeShapeType="1"/>
                          </p:cNvSpPr>
                          <p:nvPr/>
                        </p:nvSpPr>
                        <p:spPr bwMode="auto">
                          <a:xfrm>
                            <a:off x="3257" y="1915"/>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83" name="Line 5224"/>
                          <p:cNvSpPr>
                            <a:spLocks noChangeShapeType="1"/>
                          </p:cNvSpPr>
                          <p:nvPr/>
                        </p:nvSpPr>
                        <p:spPr bwMode="auto">
                          <a:xfrm>
                            <a:off x="3267" y="1915"/>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84" name="Line 5225"/>
                          <p:cNvSpPr>
                            <a:spLocks noChangeShapeType="1"/>
                          </p:cNvSpPr>
                          <p:nvPr/>
                        </p:nvSpPr>
                        <p:spPr bwMode="auto">
                          <a:xfrm>
                            <a:off x="3269" y="191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85" name="Line 5226"/>
                          <p:cNvSpPr>
                            <a:spLocks noChangeShapeType="1"/>
                          </p:cNvSpPr>
                          <p:nvPr/>
                        </p:nvSpPr>
                        <p:spPr bwMode="auto">
                          <a:xfrm>
                            <a:off x="3271" y="192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86" name="Line 5227"/>
                          <p:cNvSpPr>
                            <a:spLocks noChangeShapeType="1"/>
                          </p:cNvSpPr>
                          <p:nvPr/>
                        </p:nvSpPr>
                        <p:spPr bwMode="auto">
                          <a:xfrm>
                            <a:off x="3273" y="192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87" name="Line 5228"/>
                          <p:cNvSpPr>
                            <a:spLocks noChangeShapeType="1"/>
                          </p:cNvSpPr>
                          <p:nvPr/>
                        </p:nvSpPr>
                        <p:spPr bwMode="auto">
                          <a:xfrm>
                            <a:off x="3282" y="192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88" name="Line 5229"/>
                          <p:cNvSpPr>
                            <a:spLocks noChangeShapeType="1"/>
                          </p:cNvSpPr>
                          <p:nvPr/>
                        </p:nvSpPr>
                        <p:spPr bwMode="auto">
                          <a:xfrm>
                            <a:off x="3284" y="192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89" name="Line 5230"/>
                          <p:cNvSpPr>
                            <a:spLocks noChangeShapeType="1"/>
                          </p:cNvSpPr>
                          <p:nvPr/>
                        </p:nvSpPr>
                        <p:spPr bwMode="auto">
                          <a:xfrm>
                            <a:off x="3288" y="192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90" name="Line 5231"/>
                          <p:cNvSpPr>
                            <a:spLocks noChangeShapeType="1"/>
                          </p:cNvSpPr>
                          <p:nvPr/>
                        </p:nvSpPr>
                        <p:spPr bwMode="auto">
                          <a:xfrm>
                            <a:off x="3290" y="192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91" name="Line 5232"/>
                          <p:cNvSpPr>
                            <a:spLocks noChangeShapeType="1"/>
                          </p:cNvSpPr>
                          <p:nvPr/>
                        </p:nvSpPr>
                        <p:spPr bwMode="auto">
                          <a:xfrm>
                            <a:off x="3292" y="192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92" name="Line 5233"/>
                          <p:cNvSpPr>
                            <a:spLocks noChangeShapeType="1"/>
                          </p:cNvSpPr>
                          <p:nvPr/>
                        </p:nvSpPr>
                        <p:spPr bwMode="auto">
                          <a:xfrm>
                            <a:off x="3294" y="192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93" name="Line 5234"/>
                          <p:cNvSpPr>
                            <a:spLocks noChangeShapeType="1"/>
                          </p:cNvSpPr>
                          <p:nvPr/>
                        </p:nvSpPr>
                        <p:spPr bwMode="auto">
                          <a:xfrm>
                            <a:off x="3300" y="192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94" name="Line 5235"/>
                          <p:cNvSpPr>
                            <a:spLocks noChangeShapeType="1"/>
                          </p:cNvSpPr>
                          <p:nvPr/>
                        </p:nvSpPr>
                        <p:spPr bwMode="auto">
                          <a:xfrm>
                            <a:off x="3304" y="192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95" name="Line 5236"/>
                          <p:cNvSpPr>
                            <a:spLocks noChangeShapeType="1"/>
                          </p:cNvSpPr>
                          <p:nvPr/>
                        </p:nvSpPr>
                        <p:spPr bwMode="auto">
                          <a:xfrm>
                            <a:off x="3308" y="193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96" name="Line 5237"/>
                          <p:cNvSpPr>
                            <a:spLocks noChangeShapeType="1"/>
                          </p:cNvSpPr>
                          <p:nvPr/>
                        </p:nvSpPr>
                        <p:spPr bwMode="auto">
                          <a:xfrm>
                            <a:off x="3310" y="193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97" name="Line 5238"/>
                          <p:cNvSpPr>
                            <a:spLocks noChangeShapeType="1"/>
                          </p:cNvSpPr>
                          <p:nvPr/>
                        </p:nvSpPr>
                        <p:spPr bwMode="auto">
                          <a:xfrm>
                            <a:off x="3316" y="193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98" name="Line 5239"/>
                          <p:cNvSpPr>
                            <a:spLocks noChangeShapeType="1"/>
                          </p:cNvSpPr>
                          <p:nvPr/>
                        </p:nvSpPr>
                        <p:spPr bwMode="auto">
                          <a:xfrm>
                            <a:off x="3318" y="193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99" name="Line 5240"/>
                          <p:cNvSpPr>
                            <a:spLocks noChangeShapeType="1"/>
                          </p:cNvSpPr>
                          <p:nvPr/>
                        </p:nvSpPr>
                        <p:spPr bwMode="auto">
                          <a:xfrm>
                            <a:off x="3322" y="193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00" name="Line 5241"/>
                          <p:cNvSpPr>
                            <a:spLocks noChangeShapeType="1"/>
                          </p:cNvSpPr>
                          <p:nvPr/>
                        </p:nvSpPr>
                        <p:spPr bwMode="auto">
                          <a:xfrm>
                            <a:off x="3326" y="193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01" name="Line 5242"/>
                          <p:cNvSpPr>
                            <a:spLocks noChangeShapeType="1"/>
                          </p:cNvSpPr>
                          <p:nvPr/>
                        </p:nvSpPr>
                        <p:spPr bwMode="auto">
                          <a:xfrm>
                            <a:off x="3330" y="193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02" name="Line 5243"/>
                          <p:cNvSpPr>
                            <a:spLocks noChangeShapeType="1"/>
                          </p:cNvSpPr>
                          <p:nvPr/>
                        </p:nvSpPr>
                        <p:spPr bwMode="auto">
                          <a:xfrm>
                            <a:off x="3332" y="193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03" name="Line 5244"/>
                          <p:cNvSpPr>
                            <a:spLocks noChangeShapeType="1"/>
                          </p:cNvSpPr>
                          <p:nvPr/>
                        </p:nvSpPr>
                        <p:spPr bwMode="auto">
                          <a:xfrm>
                            <a:off x="3338" y="193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04" name="Line 5245"/>
                          <p:cNvSpPr>
                            <a:spLocks noChangeShapeType="1"/>
                          </p:cNvSpPr>
                          <p:nvPr/>
                        </p:nvSpPr>
                        <p:spPr bwMode="auto">
                          <a:xfrm>
                            <a:off x="3340" y="193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05" name="Line 5246"/>
                          <p:cNvSpPr>
                            <a:spLocks noChangeShapeType="1"/>
                          </p:cNvSpPr>
                          <p:nvPr/>
                        </p:nvSpPr>
                        <p:spPr bwMode="auto">
                          <a:xfrm>
                            <a:off x="3342" y="193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06" name="Line 5247"/>
                          <p:cNvSpPr>
                            <a:spLocks noChangeShapeType="1"/>
                          </p:cNvSpPr>
                          <p:nvPr/>
                        </p:nvSpPr>
                        <p:spPr bwMode="auto">
                          <a:xfrm>
                            <a:off x="3346" y="193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07" name="Line 5248"/>
                          <p:cNvSpPr>
                            <a:spLocks noChangeShapeType="1"/>
                          </p:cNvSpPr>
                          <p:nvPr/>
                        </p:nvSpPr>
                        <p:spPr bwMode="auto">
                          <a:xfrm>
                            <a:off x="3350" y="193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08" name="Line 5249"/>
                          <p:cNvSpPr>
                            <a:spLocks noChangeShapeType="1"/>
                          </p:cNvSpPr>
                          <p:nvPr/>
                        </p:nvSpPr>
                        <p:spPr bwMode="auto">
                          <a:xfrm>
                            <a:off x="3356" y="193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09" name="Line 5250"/>
                          <p:cNvSpPr>
                            <a:spLocks noChangeShapeType="1"/>
                          </p:cNvSpPr>
                          <p:nvPr/>
                        </p:nvSpPr>
                        <p:spPr bwMode="auto">
                          <a:xfrm>
                            <a:off x="3358" y="194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10" name="Line 5251"/>
                          <p:cNvSpPr>
                            <a:spLocks noChangeShapeType="1"/>
                          </p:cNvSpPr>
                          <p:nvPr/>
                        </p:nvSpPr>
                        <p:spPr bwMode="auto">
                          <a:xfrm>
                            <a:off x="3362" y="194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11" name="Line 5252"/>
                          <p:cNvSpPr>
                            <a:spLocks noChangeShapeType="1"/>
                          </p:cNvSpPr>
                          <p:nvPr/>
                        </p:nvSpPr>
                        <p:spPr bwMode="auto">
                          <a:xfrm>
                            <a:off x="3366" y="194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12" name="Line 5253"/>
                          <p:cNvSpPr>
                            <a:spLocks noChangeShapeType="1"/>
                          </p:cNvSpPr>
                          <p:nvPr/>
                        </p:nvSpPr>
                        <p:spPr bwMode="auto">
                          <a:xfrm>
                            <a:off x="3368" y="194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13" name="Line 5254"/>
                          <p:cNvSpPr>
                            <a:spLocks noChangeShapeType="1"/>
                          </p:cNvSpPr>
                          <p:nvPr/>
                        </p:nvSpPr>
                        <p:spPr bwMode="auto">
                          <a:xfrm>
                            <a:off x="3378" y="195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14" name="Line 5255"/>
                          <p:cNvSpPr>
                            <a:spLocks noChangeShapeType="1"/>
                          </p:cNvSpPr>
                          <p:nvPr/>
                        </p:nvSpPr>
                        <p:spPr bwMode="auto">
                          <a:xfrm>
                            <a:off x="3380" y="195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15" name="Line 5256"/>
                          <p:cNvSpPr>
                            <a:spLocks noChangeShapeType="1"/>
                          </p:cNvSpPr>
                          <p:nvPr/>
                        </p:nvSpPr>
                        <p:spPr bwMode="auto">
                          <a:xfrm>
                            <a:off x="3384" y="195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16" name="Line 5257"/>
                          <p:cNvSpPr>
                            <a:spLocks noChangeShapeType="1"/>
                          </p:cNvSpPr>
                          <p:nvPr/>
                        </p:nvSpPr>
                        <p:spPr bwMode="auto">
                          <a:xfrm>
                            <a:off x="3390" y="195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17" name="Line 5258"/>
                          <p:cNvSpPr>
                            <a:spLocks noChangeShapeType="1"/>
                          </p:cNvSpPr>
                          <p:nvPr/>
                        </p:nvSpPr>
                        <p:spPr bwMode="auto">
                          <a:xfrm>
                            <a:off x="3392" y="195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18" name="Line 5259"/>
                          <p:cNvSpPr>
                            <a:spLocks noChangeShapeType="1"/>
                          </p:cNvSpPr>
                          <p:nvPr/>
                        </p:nvSpPr>
                        <p:spPr bwMode="auto">
                          <a:xfrm>
                            <a:off x="3403" y="195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19" name="Line 5260"/>
                          <p:cNvSpPr>
                            <a:spLocks noChangeShapeType="1"/>
                          </p:cNvSpPr>
                          <p:nvPr/>
                        </p:nvSpPr>
                        <p:spPr bwMode="auto">
                          <a:xfrm>
                            <a:off x="3405" y="195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20" name="Line 5261"/>
                          <p:cNvSpPr>
                            <a:spLocks noChangeShapeType="1"/>
                          </p:cNvSpPr>
                          <p:nvPr/>
                        </p:nvSpPr>
                        <p:spPr bwMode="auto">
                          <a:xfrm>
                            <a:off x="3409" y="195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21" name="Line 5262"/>
                          <p:cNvSpPr>
                            <a:spLocks noChangeShapeType="1"/>
                          </p:cNvSpPr>
                          <p:nvPr/>
                        </p:nvSpPr>
                        <p:spPr bwMode="auto">
                          <a:xfrm>
                            <a:off x="3413" y="195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22" name="Line 5263"/>
                          <p:cNvSpPr>
                            <a:spLocks noChangeShapeType="1"/>
                          </p:cNvSpPr>
                          <p:nvPr/>
                        </p:nvSpPr>
                        <p:spPr bwMode="auto">
                          <a:xfrm>
                            <a:off x="3425" y="195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23" name="Line 5264"/>
                          <p:cNvSpPr>
                            <a:spLocks noChangeShapeType="1"/>
                          </p:cNvSpPr>
                          <p:nvPr/>
                        </p:nvSpPr>
                        <p:spPr bwMode="auto">
                          <a:xfrm>
                            <a:off x="3429" y="195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24" name="Line 5265"/>
                          <p:cNvSpPr>
                            <a:spLocks noChangeShapeType="1"/>
                          </p:cNvSpPr>
                          <p:nvPr/>
                        </p:nvSpPr>
                        <p:spPr bwMode="auto">
                          <a:xfrm>
                            <a:off x="3431" y="196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25" name="Line 5266"/>
                          <p:cNvSpPr>
                            <a:spLocks noChangeShapeType="1"/>
                          </p:cNvSpPr>
                          <p:nvPr/>
                        </p:nvSpPr>
                        <p:spPr bwMode="auto">
                          <a:xfrm>
                            <a:off x="3435" y="196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26" name="Line 5267"/>
                          <p:cNvSpPr>
                            <a:spLocks noChangeShapeType="1"/>
                          </p:cNvSpPr>
                          <p:nvPr/>
                        </p:nvSpPr>
                        <p:spPr bwMode="auto">
                          <a:xfrm>
                            <a:off x="3445" y="197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27" name="Line 5268"/>
                          <p:cNvSpPr>
                            <a:spLocks noChangeShapeType="1"/>
                          </p:cNvSpPr>
                          <p:nvPr/>
                        </p:nvSpPr>
                        <p:spPr bwMode="auto">
                          <a:xfrm>
                            <a:off x="3465" y="198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28" name="Line 5269"/>
                          <p:cNvSpPr>
                            <a:spLocks noChangeShapeType="1"/>
                          </p:cNvSpPr>
                          <p:nvPr/>
                        </p:nvSpPr>
                        <p:spPr bwMode="auto">
                          <a:xfrm>
                            <a:off x="3467" y="198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29" name="Line 5270"/>
                          <p:cNvSpPr>
                            <a:spLocks noChangeShapeType="1"/>
                          </p:cNvSpPr>
                          <p:nvPr/>
                        </p:nvSpPr>
                        <p:spPr bwMode="auto">
                          <a:xfrm>
                            <a:off x="3481" y="198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30" name="Line 5271"/>
                          <p:cNvSpPr>
                            <a:spLocks noChangeShapeType="1"/>
                          </p:cNvSpPr>
                          <p:nvPr/>
                        </p:nvSpPr>
                        <p:spPr bwMode="auto">
                          <a:xfrm>
                            <a:off x="3487" y="198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31" name="Line 5272"/>
                          <p:cNvSpPr>
                            <a:spLocks noChangeShapeType="1"/>
                          </p:cNvSpPr>
                          <p:nvPr/>
                        </p:nvSpPr>
                        <p:spPr bwMode="auto">
                          <a:xfrm>
                            <a:off x="3497" y="198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32" name="Line 5273"/>
                          <p:cNvSpPr>
                            <a:spLocks noChangeShapeType="1"/>
                          </p:cNvSpPr>
                          <p:nvPr/>
                        </p:nvSpPr>
                        <p:spPr bwMode="auto">
                          <a:xfrm>
                            <a:off x="3501" y="198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33" name="Line 5274"/>
                          <p:cNvSpPr>
                            <a:spLocks noChangeShapeType="1"/>
                          </p:cNvSpPr>
                          <p:nvPr/>
                        </p:nvSpPr>
                        <p:spPr bwMode="auto">
                          <a:xfrm>
                            <a:off x="3509" y="198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34" name="Line 5275"/>
                          <p:cNvSpPr>
                            <a:spLocks noChangeShapeType="1"/>
                          </p:cNvSpPr>
                          <p:nvPr/>
                        </p:nvSpPr>
                        <p:spPr bwMode="auto">
                          <a:xfrm>
                            <a:off x="3520" y="198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35" name="Line 5276"/>
                          <p:cNvSpPr>
                            <a:spLocks noChangeShapeType="1"/>
                          </p:cNvSpPr>
                          <p:nvPr/>
                        </p:nvSpPr>
                        <p:spPr bwMode="auto">
                          <a:xfrm>
                            <a:off x="3522" y="198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36" name="Line 5277"/>
                          <p:cNvSpPr>
                            <a:spLocks noChangeShapeType="1"/>
                          </p:cNvSpPr>
                          <p:nvPr/>
                        </p:nvSpPr>
                        <p:spPr bwMode="auto">
                          <a:xfrm>
                            <a:off x="3532" y="198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37" name="Line 5278"/>
                          <p:cNvSpPr>
                            <a:spLocks noChangeShapeType="1"/>
                          </p:cNvSpPr>
                          <p:nvPr/>
                        </p:nvSpPr>
                        <p:spPr bwMode="auto">
                          <a:xfrm>
                            <a:off x="3536" y="198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38" name="Line 5279"/>
                          <p:cNvSpPr>
                            <a:spLocks noChangeShapeType="1"/>
                          </p:cNvSpPr>
                          <p:nvPr/>
                        </p:nvSpPr>
                        <p:spPr bwMode="auto">
                          <a:xfrm>
                            <a:off x="3538" y="198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39" name="Line 5280"/>
                          <p:cNvSpPr>
                            <a:spLocks noChangeShapeType="1"/>
                          </p:cNvSpPr>
                          <p:nvPr/>
                        </p:nvSpPr>
                        <p:spPr bwMode="auto">
                          <a:xfrm>
                            <a:off x="3548" y="198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40" name="Line 5281"/>
                          <p:cNvSpPr>
                            <a:spLocks noChangeShapeType="1"/>
                          </p:cNvSpPr>
                          <p:nvPr/>
                        </p:nvSpPr>
                        <p:spPr bwMode="auto">
                          <a:xfrm>
                            <a:off x="3552"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41" name="Line 5282"/>
                          <p:cNvSpPr>
                            <a:spLocks noChangeShapeType="1"/>
                          </p:cNvSpPr>
                          <p:nvPr/>
                        </p:nvSpPr>
                        <p:spPr bwMode="auto">
                          <a:xfrm>
                            <a:off x="3554"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42" name="Line 5283"/>
                          <p:cNvSpPr>
                            <a:spLocks noChangeShapeType="1"/>
                          </p:cNvSpPr>
                          <p:nvPr/>
                        </p:nvSpPr>
                        <p:spPr bwMode="auto">
                          <a:xfrm>
                            <a:off x="3558"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43" name="Line 5284"/>
                          <p:cNvSpPr>
                            <a:spLocks noChangeShapeType="1"/>
                          </p:cNvSpPr>
                          <p:nvPr/>
                        </p:nvSpPr>
                        <p:spPr bwMode="auto">
                          <a:xfrm>
                            <a:off x="3564"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44" name="Line 5285"/>
                          <p:cNvSpPr>
                            <a:spLocks noChangeShapeType="1"/>
                          </p:cNvSpPr>
                          <p:nvPr/>
                        </p:nvSpPr>
                        <p:spPr bwMode="auto">
                          <a:xfrm>
                            <a:off x="3566"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45" name="Line 5286"/>
                          <p:cNvSpPr>
                            <a:spLocks noChangeShapeType="1"/>
                          </p:cNvSpPr>
                          <p:nvPr/>
                        </p:nvSpPr>
                        <p:spPr bwMode="auto">
                          <a:xfrm>
                            <a:off x="3570"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46" name="Line 5287"/>
                          <p:cNvSpPr>
                            <a:spLocks noChangeShapeType="1"/>
                          </p:cNvSpPr>
                          <p:nvPr/>
                        </p:nvSpPr>
                        <p:spPr bwMode="auto">
                          <a:xfrm>
                            <a:off x="3574"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47" name="Line 5288"/>
                          <p:cNvSpPr>
                            <a:spLocks noChangeShapeType="1"/>
                          </p:cNvSpPr>
                          <p:nvPr/>
                        </p:nvSpPr>
                        <p:spPr bwMode="auto">
                          <a:xfrm>
                            <a:off x="3580"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48" name="Line 5289"/>
                          <p:cNvSpPr>
                            <a:spLocks noChangeShapeType="1"/>
                          </p:cNvSpPr>
                          <p:nvPr/>
                        </p:nvSpPr>
                        <p:spPr bwMode="auto">
                          <a:xfrm>
                            <a:off x="3586"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49" name="Line 5290"/>
                          <p:cNvSpPr>
                            <a:spLocks noChangeShapeType="1"/>
                          </p:cNvSpPr>
                          <p:nvPr/>
                        </p:nvSpPr>
                        <p:spPr bwMode="auto">
                          <a:xfrm>
                            <a:off x="3588"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50" name="Line 5291"/>
                          <p:cNvSpPr>
                            <a:spLocks noChangeShapeType="1"/>
                          </p:cNvSpPr>
                          <p:nvPr/>
                        </p:nvSpPr>
                        <p:spPr bwMode="auto">
                          <a:xfrm>
                            <a:off x="3596"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51" name="Line 5292"/>
                          <p:cNvSpPr>
                            <a:spLocks noChangeShapeType="1"/>
                          </p:cNvSpPr>
                          <p:nvPr/>
                        </p:nvSpPr>
                        <p:spPr bwMode="auto">
                          <a:xfrm>
                            <a:off x="3610"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52" name="Line 5293"/>
                          <p:cNvSpPr>
                            <a:spLocks noChangeShapeType="1"/>
                          </p:cNvSpPr>
                          <p:nvPr/>
                        </p:nvSpPr>
                        <p:spPr bwMode="auto">
                          <a:xfrm>
                            <a:off x="3612"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53" name="Line 5294"/>
                          <p:cNvSpPr>
                            <a:spLocks noChangeShapeType="1"/>
                          </p:cNvSpPr>
                          <p:nvPr/>
                        </p:nvSpPr>
                        <p:spPr bwMode="auto">
                          <a:xfrm>
                            <a:off x="3614"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54" name="Line 5295"/>
                          <p:cNvSpPr>
                            <a:spLocks noChangeShapeType="1"/>
                          </p:cNvSpPr>
                          <p:nvPr/>
                        </p:nvSpPr>
                        <p:spPr bwMode="auto">
                          <a:xfrm>
                            <a:off x="3616"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55" name="Line 5296"/>
                          <p:cNvSpPr>
                            <a:spLocks noChangeShapeType="1"/>
                          </p:cNvSpPr>
                          <p:nvPr/>
                        </p:nvSpPr>
                        <p:spPr bwMode="auto">
                          <a:xfrm>
                            <a:off x="3618"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56" name="Line 5297"/>
                          <p:cNvSpPr>
                            <a:spLocks noChangeShapeType="1"/>
                          </p:cNvSpPr>
                          <p:nvPr/>
                        </p:nvSpPr>
                        <p:spPr bwMode="auto">
                          <a:xfrm>
                            <a:off x="3629" y="199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57" name="Line 5298"/>
                          <p:cNvSpPr>
                            <a:spLocks noChangeShapeType="1"/>
                          </p:cNvSpPr>
                          <p:nvPr/>
                        </p:nvSpPr>
                        <p:spPr bwMode="auto">
                          <a:xfrm>
                            <a:off x="3639" y="200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58" name="Line 5299"/>
                          <p:cNvSpPr>
                            <a:spLocks noChangeShapeType="1"/>
                          </p:cNvSpPr>
                          <p:nvPr/>
                        </p:nvSpPr>
                        <p:spPr bwMode="auto">
                          <a:xfrm>
                            <a:off x="3641" y="200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59" name="Line 5300"/>
                          <p:cNvSpPr>
                            <a:spLocks noChangeShapeType="1"/>
                          </p:cNvSpPr>
                          <p:nvPr/>
                        </p:nvSpPr>
                        <p:spPr bwMode="auto">
                          <a:xfrm>
                            <a:off x="3643" y="200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60" name="Line 5301"/>
                          <p:cNvSpPr>
                            <a:spLocks noChangeShapeType="1"/>
                          </p:cNvSpPr>
                          <p:nvPr/>
                        </p:nvSpPr>
                        <p:spPr bwMode="auto">
                          <a:xfrm>
                            <a:off x="3645" y="200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61" name="Line 5302"/>
                          <p:cNvSpPr>
                            <a:spLocks noChangeShapeType="1"/>
                          </p:cNvSpPr>
                          <p:nvPr/>
                        </p:nvSpPr>
                        <p:spPr bwMode="auto">
                          <a:xfrm>
                            <a:off x="3649" y="200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62" name="Line 5303"/>
                          <p:cNvSpPr>
                            <a:spLocks noChangeShapeType="1"/>
                          </p:cNvSpPr>
                          <p:nvPr/>
                        </p:nvSpPr>
                        <p:spPr bwMode="auto">
                          <a:xfrm>
                            <a:off x="3653" y="200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63" name="Line 5304"/>
                          <p:cNvSpPr>
                            <a:spLocks noChangeShapeType="1"/>
                          </p:cNvSpPr>
                          <p:nvPr/>
                        </p:nvSpPr>
                        <p:spPr bwMode="auto">
                          <a:xfrm>
                            <a:off x="3659" y="200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64" name="Line 5305"/>
                          <p:cNvSpPr>
                            <a:spLocks noChangeShapeType="1"/>
                          </p:cNvSpPr>
                          <p:nvPr/>
                        </p:nvSpPr>
                        <p:spPr bwMode="auto">
                          <a:xfrm>
                            <a:off x="3669" y="200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65" name="Line 5306"/>
                          <p:cNvSpPr>
                            <a:spLocks noChangeShapeType="1"/>
                          </p:cNvSpPr>
                          <p:nvPr/>
                        </p:nvSpPr>
                        <p:spPr bwMode="auto">
                          <a:xfrm>
                            <a:off x="3671" y="200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66" name="Line 5307"/>
                          <p:cNvSpPr>
                            <a:spLocks noChangeShapeType="1"/>
                          </p:cNvSpPr>
                          <p:nvPr/>
                        </p:nvSpPr>
                        <p:spPr bwMode="auto">
                          <a:xfrm>
                            <a:off x="3681" y="200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67" name="Line 5308"/>
                          <p:cNvSpPr>
                            <a:spLocks noChangeShapeType="1"/>
                          </p:cNvSpPr>
                          <p:nvPr/>
                        </p:nvSpPr>
                        <p:spPr bwMode="auto">
                          <a:xfrm>
                            <a:off x="3685" y="200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68" name="Line 5309"/>
                          <p:cNvSpPr>
                            <a:spLocks noChangeShapeType="1"/>
                          </p:cNvSpPr>
                          <p:nvPr/>
                        </p:nvSpPr>
                        <p:spPr bwMode="auto">
                          <a:xfrm>
                            <a:off x="3697" y="200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69" name="Line 5310"/>
                          <p:cNvSpPr>
                            <a:spLocks noChangeShapeType="1"/>
                          </p:cNvSpPr>
                          <p:nvPr/>
                        </p:nvSpPr>
                        <p:spPr bwMode="auto">
                          <a:xfrm>
                            <a:off x="3709" y="200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70" name="Line 5311"/>
                          <p:cNvSpPr>
                            <a:spLocks noChangeShapeType="1"/>
                          </p:cNvSpPr>
                          <p:nvPr/>
                        </p:nvSpPr>
                        <p:spPr bwMode="auto">
                          <a:xfrm>
                            <a:off x="3711" y="200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71" name="Line 5312"/>
                          <p:cNvSpPr>
                            <a:spLocks noChangeShapeType="1"/>
                          </p:cNvSpPr>
                          <p:nvPr/>
                        </p:nvSpPr>
                        <p:spPr bwMode="auto">
                          <a:xfrm>
                            <a:off x="3713" y="200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72" name="Line 5313"/>
                          <p:cNvSpPr>
                            <a:spLocks noChangeShapeType="1"/>
                          </p:cNvSpPr>
                          <p:nvPr/>
                        </p:nvSpPr>
                        <p:spPr bwMode="auto">
                          <a:xfrm>
                            <a:off x="3715" y="200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73" name="Line 5314"/>
                          <p:cNvSpPr>
                            <a:spLocks noChangeShapeType="1"/>
                          </p:cNvSpPr>
                          <p:nvPr/>
                        </p:nvSpPr>
                        <p:spPr bwMode="auto">
                          <a:xfrm>
                            <a:off x="3717" y="200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74" name="Line 5315"/>
                          <p:cNvSpPr>
                            <a:spLocks noChangeShapeType="1"/>
                          </p:cNvSpPr>
                          <p:nvPr/>
                        </p:nvSpPr>
                        <p:spPr bwMode="auto">
                          <a:xfrm>
                            <a:off x="3721" y="200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75" name="Line 5316"/>
                          <p:cNvSpPr>
                            <a:spLocks noChangeShapeType="1"/>
                          </p:cNvSpPr>
                          <p:nvPr/>
                        </p:nvSpPr>
                        <p:spPr bwMode="auto">
                          <a:xfrm>
                            <a:off x="3725" y="2008"/>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76" name="Line 5317"/>
                          <p:cNvSpPr>
                            <a:spLocks noChangeShapeType="1"/>
                          </p:cNvSpPr>
                          <p:nvPr/>
                        </p:nvSpPr>
                        <p:spPr bwMode="auto">
                          <a:xfrm>
                            <a:off x="3733" y="201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77" name="Line 5318"/>
                          <p:cNvSpPr>
                            <a:spLocks noChangeShapeType="1"/>
                          </p:cNvSpPr>
                          <p:nvPr/>
                        </p:nvSpPr>
                        <p:spPr bwMode="auto">
                          <a:xfrm>
                            <a:off x="3741" y="202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78" name="Line 5319"/>
                          <p:cNvSpPr>
                            <a:spLocks noChangeShapeType="1"/>
                          </p:cNvSpPr>
                          <p:nvPr/>
                        </p:nvSpPr>
                        <p:spPr bwMode="auto">
                          <a:xfrm>
                            <a:off x="3744" y="202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79" name="Line 5320"/>
                          <p:cNvSpPr>
                            <a:spLocks noChangeShapeType="1"/>
                          </p:cNvSpPr>
                          <p:nvPr/>
                        </p:nvSpPr>
                        <p:spPr bwMode="auto">
                          <a:xfrm>
                            <a:off x="3752" y="202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80" name="Line 5321"/>
                          <p:cNvSpPr>
                            <a:spLocks noChangeShapeType="1"/>
                          </p:cNvSpPr>
                          <p:nvPr/>
                        </p:nvSpPr>
                        <p:spPr bwMode="auto">
                          <a:xfrm>
                            <a:off x="3760" y="202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81" name="Line 5322"/>
                          <p:cNvSpPr>
                            <a:spLocks noChangeShapeType="1"/>
                          </p:cNvSpPr>
                          <p:nvPr/>
                        </p:nvSpPr>
                        <p:spPr bwMode="auto">
                          <a:xfrm>
                            <a:off x="3768" y="202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82" name="Line 5323"/>
                          <p:cNvSpPr>
                            <a:spLocks noChangeShapeType="1"/>
                          </p:cNvSpPr>
                          <p:nvPr/>
                        </p:nvSpPr>
                        <p:spPr bwMode="auto">
                          <a:xfrm>
                            <a:off x="3772" y="202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83" name="Line 5324"/>
                          <p:cNvSpPr>
                            <a:spLocks noChangeShapeType="1"/>
                          </p:cNvSpPr>
                          <p:nvPr/>
                        </p:nvSpPr>
                        <p:spPr bwMode="auto">
                          <a:xfrm>
                            <a:off x="3774" y="2024"/>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84" name="Line 5325"/>
                          <p:cNvSpPr>
                            <a:spLocks noChangeShapeType="1"/>
                          </p:cNvSpPr>
                          <p:nvPr/>
                        </p:nvSpPr>
                        <p:spPr bwMode="auto">
                          <a:xfrm>
                            <a:off x="3776" y="203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85" name="Line 5326"/>
                          <p:cNvSpPr>
                            <a:spLocks noChangeShapeType="1"/>
                          </p:cNvSpPr>
                          <p:nvPr/>
                        </p:nvSpPr>
                        <p:spPr bwMode="auto">
                          <a:xfrm>
                            <a:off x="3784" y="203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86" name="Line 5327"/>
                          <p:cNvSpPr>
                            <a:spLocks noChangeShapeType="1"/>
                          </p:cNvSpPr>
                          <p:nvPr/>
                        </p:nvSpPr>
                        <p:spPr bwMode="auto">
                          <a:xfrm>
                            <a:off x="3788" y="203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87" name="Line 5328"/>
                          <p:cNvSpPr>
                            <a:spLocks noChangeShapeType="1"/>
                          </p:cNvSpPr>
                          <p:nvPr/>
                        </p:nvSpPr>
                        <p:spPr bwMode="auto">
                          <a:xfrm>
                            <a:off x="3794" y="203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88" name="Line 5329"/>
                          <p:cNvSpPr>
                            <a:spLocks noChangeShapeType="1"/>
                          </p:cNvSpPr>
                          <p:nvPr/>
                        </p:nvSpPr>
                        <p:spPr bwMode="auto">
                          <a:xfrm>
                            <a:off x="3796" y="203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89" name="Line 5330"/>
                          <p:cNvSpPr>
                            <a:spLocks noChangeShapeType="1"/>
                          </p:cNvSpPr>
                          <p:nvPr/>
                        </p:nvSpPr>
                        <p:spPr bwMode="auto">
                          <a:xfrm>
                            <a:off x="3804" y="2030"/>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90" name="Line 5331"/>
                          <p:cNvSpPr>
                            <a:spLocks noChangeShapeType="1"/>
                          </p:cNvSpPr>
                          <p:nvPr/>
                        </p:nvSpPr>
                        <p:spPr bwMode="auto">
                          <a:xfrm>
                            <a:off x="3820" y="2042"/>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91" name="Line 5332"/>
                          <p:cNvSpPr>
                            <a:spLocks noChangeShapeType="1"/>
                          </p:cNvSpPr>
                          <p:nvPr/>
                        </p:nvSpPr>
                        <p:spPr bwMode="auto">
                          <a:xfrm>
                            <a:off x="3822" y="2046"/>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92" name="Line 5333"/>
                          <p:cNvSpPr>
                            <a:spLocks noChangeShapeType="1"/>
                          </p:cNvSpPr>
                          <p:nvPr/>
                        </p:nvSpPr>
                        <p:spPr bwMode="auto">
                          <a:xfrm>
                            <a:off x="3824" y="2054"/>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93" name="Line 5334"/>
                          <p:cNvSpPr>
                            <a:spLocks noChangeShapeType="1"/>
                          </p:cNvSpPr>
                          <p:nvPr/>
                        </p:nvSpPr>
                        <p:spPr bwMode="auto">
                          <a:xfrm>
                            <a:off x="3826" y="2054"/>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94" name="Line 5335"/>
                          <p:cNvSpPr>
                            <a:spLocks noChangeShapeType="1"/>
                          </p:cNvSpPr>
                          <p:nvPr/>
                        </p:nvSpPr>
                        <p:spPr bwMode="auto">
                          <a:xfrm>
                            <a:off x="3830" y="2054"/>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95" name="Line 5336"/>
                          <p:cNvSpPr>
                            <a:spLocks noChangeShapeType="1"/>
                          </p:cNvSpPr>
                          <p:nvPr/>
                        </p:nvSpPr>
                        <p:spPr bwMode="auto">
                          <a:xfrm>
                            <a:off x="3836" y="2054"/>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96" name="Line 5337"/>
                          <p:cNvSpPr>
                            <a:spLocks noChangeShapeType="1"/>
                          </p:cNvSpPr>
                          <p:nvPr/>
                        </p:nvSpPr>
                        <p:spPr bwMode="auto">
                          <a:xfrm>
                            <a:off x="3838" y="2054"/>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97" name="Line 5338"/>
                          <p:cNvSpPr>
                            <a:spLocks noChangeShapeType="1"/>
                          </p:cNvSpPr>
                          <p:nvPr/>
                        </p:nvSpPr>
                        <p:spPr bwMode="auto">
                          <a:xfrm>
                            <a:off x="3842" y="2054"/>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98" name="Line 5339"/>
                          <p:cNvSpPr>
                            <a:spLocks noChangeShapeType="1"/>
                          </p:cNvSpPr>
                          <p:nvPr/>
                        </p:nvSpPr>
                        <p:spPr bwMode="auto">
                          <a:xfrm>
                            <a:off x="3844" y="2054"/>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299" name="Line 5340"/>
                          <p:cNvSpPr>
                            <a:spLocks noChangeShapeType="1"/>
                          </p:cNvSpPr>
                          <p:nvPr/>
                        </p:nvSpPr>
                        <p:spPr bwMode="auto">
                          <a:xfrm>
                            <a:off x="3848" y="2054"/>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00" name="Line 5341"/>
                          <p:cNvSpPr>
                            <a:spLocks noChangeShapeType="1"/>
                          </p:cNvSpPr>
                          <p:nvPr/>
                        </p:nvSpPr>
                        <p:spPr bwMode="auto">
                          <a:xfrm>
                            <a:off x="3852" y="206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01" name="Line 5342"/>
                          <p:cNvSpPr>
                            <a:spLocks noChangeShapeType="1"/>
                          </p:cNvSpPr>
                          <p:nvPr/>
                        </p:nvSpPr>
                        <p:spPr bwMode="auto">
                          <a:xfrm>
                            <a:off x="3854" y="206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02" name="Line 5343"/>
                          <p:cNvSpPr>
                            <a:spLocks noChangeShapeType="1"/>
                          </p:cNvSpPr>
                          <p:nvPr/>
                        </p:nvSpPr>
                        <p:spPr bwMode="auto">
                          <a:xfrm>
                            <a:off x="3858" y="206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03" name="Line 5344"/>
                          <p:cNvSpPr>
                            <a:spLocks noChangeShapeType="1"/>
                          </p:cNvSpPr>
                          <p:nvPr/>
                        </p:nvSpPr>
                        <p:spPr bwMode="auto">
                          <a:xfrm>
                            <a:off x="3858" y="2067"/>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04" name="Line 5345"/>
                          <p:cNvSpPr>
                            <a:spLocks noChangeShapeType="1"/>
                          </p:cNvSpPr>
                          <p:nvPr/>
                        </p:nvSpPr>
                        <p:spPr bwMode="auto">
                          <a:xfrm>
                            <a:off x="3863" y="206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05" name="Line 5346"/>
                          <p:cNvSpPr>
                            <a:spLocks noChangeShapeType="1"/>
                          </p:cNvSpPr>
                          <p:nvPr/>
                        </p:nvSpPr>
                        <p:spPr bwMode="auto">
                          <a:xfrm>
                            <a:off x="3865" y="208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06" name="Line 5347"/>
                          <p:cNvSpPr>
                            <a:spLocks noChangeShapeType="1"/>
                          </p:cNvSpPr>
                          <p:nvPr/>
                        </p:nvSpPr>
                        <p:spPr bwMode="auto">
                          <a:xfrm>
                            <a:off x="3867" y="208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07" name="Line 5348"/>
                          <p:cNvSpPr>
                            <a:spLocks noChangeShapeType="1"/>
                          </p:cNvSpPr>
                          <p:nvPr/>
                        </p:nvSpPr>
                        <p:spPr bwMode="auto">
                          <a:xfrm>
                            <a:off x="3871" y="208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08" name="Line 5349"/>
                          <p:cNvSpPr>
                            <a:spLocks noChangeShapeType="1"/>
                          </p:cNvSpPr>
                          <p:nvPr/>
                        </p:nvSpPr>
                        <p:spPr bwMode="auto">
                          <a:xfrm>
                            <a:off x="3875" y="208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09" name="Line 5350"/>
                          <p:cNvSpPr>
                            <a:spLocks noChangeShapeType="1"/>
                          </p:cNvSpPr>
                          <p:nvPr/>
                        </p:nvSpPr>
                        <p:spPr bwMode="auto">
                          <a:xfrm>
                            <a:off x="3879" y="208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10" name="Line 5351"/>
                          <p:cNvSpPr>
                            <a:spLocks noChangeShapeType="1"/>
                          </p:cNvSpPr>
                          <p:nvPr/>
                        </p:nvSpPr>
                        <p:spPr bwMode="auto">
                          <a:xfrm>
                            <a:off x="3881" y="208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11" name="Line 5352"/>
                          <p:cNvSpPr>
                            <a:spLocks noChangeShapeType="1"/>
                          </p:cNvSpPr>
                          <p:nvPr/>
                        </p:nvSpPr>
                        <p:spPr bwMode="auto">
                          <a:xfrm>
                            <a:off x="3885" y="208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12" name="Line 5353"/>
                          <p:cNvSpPr>
                            <a:spLocks noChangeShapeType="1"/>
                          </p:cNvSpPr>
                          <p:nvPr/>
                        </p:nvSpPr>
                        <p:spPr bwMode="auto">
                          <a:xfrm>
                            <a:off x="3887" y="208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13" name="Line 5354"/>
                          <p:cNvSpPr>
                            <a:spLocks noChangeShapeType="1"/>
                          </p:cNvSpPr>
                          <p:nvPr/>
                        </p:nvSpPr>
                        <p:spPr bwMode="auto">
                          <a:xfrm>
                            <a:off x="3891" y="208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14" name="Line 5355"/>
                          <p:cNvSpPr>
                            <a:spLocks noChangeShapeType="1"/>
                          </p:cNvSpPr>
                          <p:nvPr/>
                        </p:nvSpPr>
                        <p:spPr bwMode="auto">
                          <a:xfrm>
                            <a:off x="3901" y="208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15" name="Line 5356"/>
                          <p:cNvSpPr>
                            <a:spLocks noChangeShapeType="1"/>
                          </p:cNvSpPr>
                          <p:nvPr/>
                        </p:nvSpPr>
                        <p:spPr bwMode="auto">
                          <a:xfrm>
                            <a:off x="3903" y="208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16" name="Line 5357"/>
                          <p:cNvSpPr>
                            <a:spLocks noChangeShapeType="1"/>
                          </p:cNvSpPr>
                          <p:nvPr/>
                        </p:nvSpPr>
                        <p:spPr bwMode="auto">
                          <a:xfrm>
                            <a:off x="3919" y="208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17" name="Line 5358"/>
                          <p:cNvSpPr>
                            <a:spLocks noChangeShapeType="1"/>
                          </p:cNvSpPr>
                          <p:nvPr/>
                        </p:nvSpPr>
                        <p:spPr bwMode="auto">
                          <a:xfrm>
                            <a:off x="3921" y="208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18" name="Line 5359"/>
                          <p:cNvSpPr>
                            <a:spLocks noChangeShapeType="1"/>
                          </p:cNvSpPr>
                          <p:nvPr/>
                        </p:nvSpPr>
                        <p:spPr bwMode="auto">
                          <a:xfrm>
                            <a:off x="3957" y="209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19" name="Line 5360"/>
                          <p:cNvSpPr>
                            <a:spLocks noChangeShapeType="1"/>
                          </p:cNvSpPr>
                          <p:nvPr/>
                        </p:nvSpPr>
                        <p:spPr bwMode="auto">
                          <a:xfrm>
                            <a:off x="3959" y="209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20" name="Line 5361"/>
                          <p:cNvSpPr>
                            <a:spLocks noChangeShapeType="1"/>
                          </p:cNvSpPr>
                          <p:nvPr/>
                        </p:nvSpPr>
                        <p:spPr bwMode="auto">
                          <a:xfrm>
                            <a:off x="3973" y="2099"/>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321" name="Line 5362"/>
                          <p:cNvSpPr>
                            <a:spLocks noChangeShapeType="1"/>
                          </p:cNvSpPr>
                          <p:nvPr/>
                        </p:nvSpPr>
                        <p:spPr bwMode="auto">
                          <a:xfrm>
                            <a:off x="3982" y="212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69121" name="Line 5395"/>
                        <p:cNvSpPr>
                          <a:spLocks noChangeShapeType="1"/>
                        </p:cNvSpPr>
                        <p:nvPr/>
                      </p:nvSpPr>
                      <p:spPr bwMode="auto">
                        <a:xfrm>
                          <a:off x="4410"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69114" name="Line 5396"/>
                      <p:cNvSpPr>
                        <a:spLocks noChangeShapeType="1"/>
                      </p:cNvSpPr>
                      <p:nvPr/>
                    </p:nvSpPr>
                    <p:spPr bwMode="auto">
                      <a:xfrm>
                        <a:off x="4461"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15" name="Line 5397"/>
                      <p:cNvSpPr>
                        <a:spLocks noChangeShapeType="1"/>
                      </p:cNvSpPr>
                      <p:nvPr/>
                    </p:nvSpPr>
                    <p:spPr bwMode="auto">
                      <a:xfrm>
                        <a:off x="4465"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16" name="Line 5398"/>
                      <p:cNvSpPr>
                        <a:spLocks noChangeShapeType="1"/>
                      </p:cNvSpPr>
                      <p:nvPr/>
                    </p:nvSpPr>
                    <p:spPr bwMode="auto">
                      <a:xfrm>
                        <a:off x="4497" y="2189"/>
                        <a:ext cx="1" cy="15"/>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117" name="Line 5399"/>
                      <p:cNvSpPr>
                        <a:spLocks noChangeShapeType="1"/>
                      </p:cNvSpPr>
                      <p:nvPr/>
                    </p:nvSpPr>
                    <p:spPr bwMode="auto">
                      <a:xfrm>
                        <a:off x="4035" y="2081"/>
                        <a:ext cx="1" cy="14"/>
                      </a:xfrm>
                      <a:prstGeom prst="line">
                        <a:avLst/>
                      </a:prstGeom>
                      <a:noFill/>
                      <a:ln w="6350">
                        <a:solidFill>
                          <a:srgbClr val="3399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grpSp>
        </p:grpSp>
      </p:grpSp>
      <p:grpSp>
        <p:nvGrpSpPr>
          <p:cNvPr id="68649" name="Group 915"/>
          <p:cNvGrpSpPr>
            <a:grpSpLocks/>
          </p:cNvGrpSpPr>
          <p:nvPr/>
        </p:nvGrpSpPr>
        <p:grpSpPr bwMode="auto">
          <a:xfrm>
            <a:off x="2271713" y="1677988"/>
            <a:ext cx="5019675" cy="2232025"/>
            <a:chOff x="1233" y="906"/>
            <a:chExt cx="3162" cy="1406"/>
          </a:xfrm>
        </p:grpSpPr>
        <p:sp>
          <p:nvSpPr>
            <p:cNvPr id="68671" name="Freeform 4560"/>
            <p:cNvSpPr>
              <a:spLocks/>
            </p:cNvSpPr>
            <p:nvPr/>
          </p:nvSpPr>
          <p:spPr bwMode="auto">
            <a:xfrm>
              <a:off x="1233" y="918"/>
              <a:ext cx="3161" cy="1394"/>
            </a:xfrm>
            <a:custGeom>
              <a:avLst/>
              <a:gdLst>
                <a:gd name="T0" fmla="*/ 2147482473 w 3161"/>
                <a:gd name="T1" fmla="*/ 2147482384 h 1394"/>
                <a:gd name="T2" fmla="*/ 2147482473 w 3161"/>
                <a:gd name="T3" fmla="*/ 2147482384 h 1394"/>
                <a:gd name="T4" fmla="*/ 2147482473 w 3161"/>
                <a:gd name="T5" fmla="*/ 2147482384 h 1394"/>
                <a:gd name="T6" fmla="*/ 2147482473 w 3161"/>
                <a:gd name="T7" fmla="*/ 2147482384 h 1394"/>
                <a:gd name="T8" fmla="*/ 2147482473 w 3161"/>
                <a:gd name="T9" fmla="*/ 2147482384 h 1394"/>
                <a:gd name="T10" fmla="*/ 2147482473 w 3161"/>
                <a:gd name="T11" fmla="*/ 2147482384 h 1394"/>
                <a:gd name="T12" fmla="*/ 2147482473 w 3161"/>
                <a:gd name="T13" fmla="*/ 2147482384 h 1394"/>
                <a:gd name="T14" fmla="*/ 2147482473 w 3161"/>
                <a:gd name="T15" fmla="*/ 2147482384 h 1394"/>
                <a:gd name="T16" fmla="*/ 2147482473 w 3161"/>
                <a:gd name="T17" fmla="*/ 2147482384 h 1394"/>
                <a:gd name="T18" fmla="*/ 2147482473 w 3161"/>
                <a:gd name="T19" fmla="*/ 2147482384 h 1394"/>
                <a:gd name="T20" fmla="*/ 2147482473 w 3161"/>
                <a:gd name="T21" fmla="*/ 2147482384 h 1394"/>
                <a:gd name="T22" fmla="*/ 2147482473 w 3161"/>
                <a:gd name="T23" fmla="*/ 2147482384 h 1394"/>
                <a:gd name="T24" fmla="*/ 2147482473 w 3161"/>
                <a:gd name="T25" fmla="*/ 2147482384 h 1394"/>
                <a:gd name="T26" fmla="*/ 2147482473 w 3161"/>
                <a:gd name="T27" fmla="*/ 2147482384 h 1394"/>
                <a:gd name="T28" fmla="*/ 2147482473 w 3161"/>
                <a:gd name="T29" fmla="*/ 2147482384 h 1394"/>
                <a:gd name="T30" fmla="*/ 2147482473 w 3161"/>
                <a:gd name="T31" fmla="*/ 2147482384 h 1394"/>
                <a:gd name="T32" fmla="*/ 2147482473 w 3161"/>
                <a:gd name="T33" fmla="*/ 2147482384 h 1394"/>
                <a:gd name="T34" fmla="*/ 2147482473 w 3161"/>
                <a:gd name="T35" fmla="*/ 2147482384 h 1394"/>
                <a:gd name="T36" fmla="*/ 2147482473 w 3161"/>
                <a:gd name="T37" fmla="*/ 2147482384 h 1394"/>
                <a:gd name="T38" fmla="*/ 2147482473 w 3161"/>
                <a:gd name="T39" fmla="*/ 2147482384 h 1394"/>
                <a:gd name="T40" fmla="*/ 2147482473 w 3161"/>
                <a:gd name="T41" fmla="*/ 2147482384 h 1394"/>
                <a:gd name="T42" fmla="*/ 2147482473 w 3161"/>
                <a:gd name="T43" fmla="*/ 2147482384 h 1394"/>
                <a:gd name="T44" fmla="*/ 2147482473 w 3161"/>
                <a:gd name="T45" fmla="*/ 2147482384 h 1394"/>
                <a:gd name="T46" fmla="*/ 2147482473 w 3161"/>
                <a:gd name="T47" fmla="*/ 2147482384 h 1394"/>
                <a:gd name="T48" fmla="*/ 2147482473 w 3161"/>
                <a:gd name="T49" fmla="*/ 2147482384 h 1394"/>
                <a:gd name="T50" fmla="*/ 2147482473 w 3161"/>
                <a:gd name="T51" fmla="*/ 2147482384 h 1394"/>
                <a:gd name="T52" fmla="*/ 2147482473 w 3161"/>
                <a:gd name="T53" fmla="*/ 2147482384 h 1394"/>
                <a:gd name="T54" fmla="*/ 2147482473 w 3161"/>
                <a:gd name="T55" fmla="*/ 2147482384 h 1394"/>
                <a:gd name="T56" fmla="*/ 2147482473 w 3161"/>
                <a:gd name="T57" fmla="*/ 2147482384 h 1394"/>
                <a:gd name="T58" fmla="*/ 2147482473 w 3161"/>
                <a:gd name="T59" fmla="*/ 2147482384 h 1394"/>
                <a:gd name="T60" fmla="*/ 2147482473 w 3161"/>
                <a:gd name="T61" fmla="*/ 2147482384 h 1394"/>
                <a:gd name="T62" fmla="*/ 2147482473 w 3161"/>
                <a:gd name="T63" fmla="*/ 2147482384 h 1394"/>
                <a:gd name="T64" fmla="*/ 2147482473 w 3161"/>
                <a:gd name="T65" fmla="*/ 2147482384 h 1394"/>
                <a:gd name="T66" fmla="*/ 2147482473 w 3161"/>
                <a:gd name="T67" fmla="*/ 2147482384 h 1394"/>
                <a:gd name="T68" fmla="*/ 2147482473 w 3161"/>
                <a:gd name="T69" fmla="*/ 2147482384 h 1394"/>
                <a:gd name="T70" fmla="*/ 2147482473 w 3161"/>
                <a:gd name="T71" fmla="*/ 2147482384 h 1394"/>
                <a:gd name="T72" fmla="*/ 2147482473 w 3161"/>
                <a:gd name="T73" fmla="*/ 2147482384 h 1394"/>
                <a:gd name="T74" fmla="*/ 2147482473 w 3161"/>
                <a:gd name="T75" fmla="*/ 2147482384 h 1394"/>
                <a:gd name="T76" fmla="*/ 2147482473 w 3161"/>
                <a:gd name="T77" fmla="*/ 2147482384 h 1394"/>
                <a:gd name="T78" fmla="*/ 2147482473 w 3161"/>
                <a:gd name="T79" fmla="*/ 2147482384 h 1394"/>
                <a:gd name="T80" fmla="*/ 2147482473 w 3161"/>
                <a:gd name="T81" fmla="*/ 2147482384 h 1394"/>
                <a:gd name="T82" fmla="*/ 2147482473 w 3161"/>
                <a:gd name="T83" fmla="*/ 2147482384 h 1394"/>
                <a:gd name="T84" fmla="*/ 2147482473 w 3161"/>
                <a:gd name="T85" fmla="*/ 2147482384 h 1394"/>
                <a:gd name="T86" fmla="*/ 2147482473 w 3161"/>
                <a:gd name="T87" fmla="*/ 2147482384 h 1394"/>
                <a:gd name="T88" fmla="*/ 2147482473 w 3161"/>
                <a:gd name="T89" fmla="*/ 2147482384 h 1394"/>
                <a:gd name="T90" fmla="*/ 2147482473 w 3161"/>
                <a:gd name="T91" fmla="*/ 2147482384 h 1394"/>
                <a:gd name="T92" fmla="*/ 2147482473 w 3161"/>
                <a:gd name="T93" fmla="*/ 2147482384 h 1394"/>
                <a:gd name="T94" fmla="*/ 2147482473 w 3161"/>
                <a:gd name="T95" fmla="*/ 2147482384 h 1394"/>
                <a:gd name="T96" fmla="*/ 2147482473 w 3161"/>
                <a:gd name="T97" fmla="*/ 2147482384 h 1394"/>
                <a:gd name="T98" fmla="*/ 2147482473 w 3161"/>
                <a:gd name="T99" fmla="*/ 2147482384 h 1394"/>
                <a:gd name="T100" fmla="*/ 2147482473 w 3161"/>
                <a:gd name="T101" fmla="*/ 2147482384 h 1394"/>
                <a:gd name="T102" fmla="*/ 2147482473 w 3161"/>
                <a:gd name="T103" fmla="*/ 2147482384 h 1394"/>
                <a:gd name="T104" fmla="*/ 2147482473 w 3161"/>
                <a:gd name="T105" fmla="*/ 2147482384 h 1394"/>
                <a:gd name="T106" fmla="*/ 2147482473 w 3161"/>
                <a:gd name="T107" fmla="*/ 2147482384 h 1394"/>
                <a:gd name="T108" fmla="*/ 2147482473 w 3161"/>
                <a:gd name="T109" fmla="*/ 2147482384 h 1394"/>
                <a:gd name="T110" fmla="*/ 2147482473 w 3161"/>
                <a:gd name="T111" fmla="*/ 2147482384 h 1394"/>
                <a:gd name="T112" fmla="*/ 2147482473 w 3161"/>
                <a:gd name="T113" fmla="*/ 2147482384 h 1394"/>
                <a:gd name="T114" fmla="*/ 2147482473 w 3161"/>
                <a:gd name="T115" fmla="*/ 2147482384 h 1394"/>
                <a:gd name="T116" fmla="*/ 2147482473 w 3161"/>
                <a:gd name="T117" fmla="*/ 2147482384 h 1394"/>
                <a:gd name="T118" fmla="*/ 2147482473 w 3161"/>
                <a:gd name="T119" fmla="*/ 2147482384 h 13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61"/>
                <a:gd name="T181" fmla="*/ 0 h 1394"/>
                <a:gd name="T182" fmla="*/ 3161 w 3161"/>
                <a:gd name="T183" fmla="*/ 1394 h 13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61" h="1394">
                  <a:moveTo>
                    <a:pt x="0" y="0"/>
                  </a:moveTo>
                  <a:lnTo>
                    <a:pt x="4" y="0"/>
                  </a:lnTo>
                  <a:lnTo>
                    <a:pt x="4" y="6"/>
                  </a:lnTo>
                  <a:lnTo>
                    <a:pt x="6" y="10"/>
                  </a:lnTo>
                  <a:lnTo>
                    <a:pt x="12" y="10"/>
                  </a:lnTo>
                  <a:lnTo>
                    <a:pt x="12" y="12"/>
                  </a:lnTo>
                  <a:lnTo>
                    <a:pt x="14" y="12"/>
                  </a:lnTo>
                  <a:lnTo>
                    <a:pt x="14" y="16"/>
                  </a:lnTo>
                  <a:lnTo>
                    <a:pt x="18" y="16"/>
                  </a:lnTo>
                  <a:lnTo>
                    <a:pt x="18" y="18"/>
                  </a:lnTo>
                  <a:lnTo>
                    <a:pt x="22" y="18"/>
                  </a:lnTo>
                  <a:lnTo>
                    <a:pt x="22" y="24"/>
                  </a:lnTo>
                  <a:lnTo>
                    <a:pt x="26" y="24"/>
                  </a:lnTo>
                  <a:lnTo>
                    <a:pt x="26" y="26"/>
                  </a:lnTo>
                  <a:lnTo>
                    <a:pt x="28" y="26"/>
                  </a:lnTo>
                  <a:lnTo>
                    <a:pt x="28" y="30"/>
                  </a:lnTo>
                  <a:lnTo>
                    <a:pt x="32" y="30"/>
                  </a:lnTo>
                  <a:lnTo>
                    <a:pt x="32" y="36"/>
                  </a:lnTo>
                  <a:lnTo>
                    <a:pt x="34" y="36"/>
                  </a:lnTo>
                  <a:lnTo>
                    <a:pt x="34" y="38"/>
                  </a:lnTo>
                  <a:lnTo>
                    <a:pt x="36" y="40"/>
                  </a:lnTo>
                  <a:lnTo>
                    <a:pt x="36" y="45"/>
                  </a:lnTo>
                  <a:lnTo>
                    <a:pt x="44" y="45"/>
                  </a:lnTo>
                  <a:lnTo>
                    <a:pt x="44" y="49"/>
                  </a:lnTo>
                  <a:lnTo>
                    <a:pt x="46" y="49"/>
                  </a:lnTo>
                  <a:lnTo>
                    <a:pt x="46" y="55"/>
                  </a:lnTo>
                  <a:lnTo>
                    <a:pt x="50" y="55"/>
                  </a:lnTo>
                  <a:lnTo>
                    <a:pt x="50" y="59"/>
                  </a:lnTo>
                  <a:lnTo>
                    <a:pt x="57" y="59"/>
                  </a:lnTo>
                  <a:lnTo>
                    <a:pt x="57" y="65"/>
                  </a:lnTo>
                  <a:lnTo>
                    <a:pt x="59" y="65"/>
                  </a:lnTo>
                  <a:lnTo>
                    <a:pt x="59" y="67"/>
                  </a:lnTo>
                  <a:lnTo>
                    <a:pt x="61" y="67"/>
                  </a:lnTo>
                  <a:lnTo>
                    <a:pt x="61" y="69"/>
                  </a:lnTo>
                  <a:lnTo>
                    <a:pt x="63" y="69"/>
                  </a:lnTo>
                  <a:lnTo>
                    <a:pt x="63" y="75"/>
                  </a:lnTo>
                  <a:lnTo>
                    <a:pt x="65" y="75"/>
                  </a:lnTo>
                  <a:lnTo>
                    <a:pt x="65" y="83"/>
                  </a:lnTo>
                  <a:lnTo>
                    <a:pt x="67" y="83"/>
                  </a:lnTo>
                  <a:lnTo>
                    <a:pt x="67" y="85"/>
                  </a:lnTo>
                  <a:lnTo>
                    <a:pt x="75" y="85"/>
                  </a:lnTo>
                  <a:lnTo>
                    <a:pt x="75" y="91"/>
                  </a:lnTo>
                  <a:lnTo>
                    <a:pt x="77" y="91"/>
                  </a:lnTo>
                  <a:lnTo>
                    <a:pt x="77" y="93"/>
                  </a:lnTo>
                  <a:lnTo>
                    <a:pt x="79" y="93"/>
                  </a:lnTo>
                  <a:lnTo>
                    <a:pt x="79" y="97"/>
                  </a:lnTo>
                  <a:lnTo>
                    <a:pt x="79" y="99"/>
                  </a:lnTo>
                  <a:lnTo>
                    <a:pt x="83" y="99"/>
                  </a:lnTo>
                  <a:lnTo>
                    <a:pt x="83" y="105"/>
                  </a:lnTo>
                  <a:lnTo>
                    <a:pt x="89" y="105"/>
                  </a:lnTo>
                  <a:lnTo>
                    <a:pt x="89" y="109"/>
                  </a:lnTo>
                  <a:lnTo>
                    <a:pt x="89" y="111"/>
                  </a:lnTo>
                  <a:lnTo>
                    <a:pt x="89" y="113"/>
                  </a:lnTo>
                  <a:lnTo>
                    <a:pt x="91" y="113"/>
                  </a:lnTo>
                  <a:lnTo>
                    <a:pt x="91" y="115"/>
                  </a:lnTo>
                  <a:lnTo>
                    <a:pt x="93" y="115"/>
                  </a:lnTo>
                  <a:lnTo>
                    <a:pt x="97" y="115"/>
                  </a:lnTo>
                  <a:lnTo>
                    <a:pt x="97" y="119"/>
                  </a:lnTo>
                  <a:lnTo>
                    <a:pt x="101" y="119"/>
                  </a:lnTo>
                  <a:lnTo>
                    <a:pt x="101" y="121"/>
                  </a:lnTo>
                  <a:lnTo>
                    <a:pt x="103" y="121"/>
                  </a:lnTo>
                  <a:lnTo>
                    <a:pt x="103" y="123"/>
                  </a:lnTo>
                  <a:lnTo>
                    <a:pt x="105" y="123"/>
                  </a:lnTo>
                  <a:lnTo>
                    <a:pt x="105" y="127"/>
                  </a:lnTo>
                  <a:lnTo>
                    <a:pt x="107" y="127"/>
                  </a:lnTo>
                  <a:lnTo>
                    <a:pt x="107" y="131"/>
                  </a:lnTo>
                  <a:lnTo>
                    <a:pt x="113" y="131"/>
                  </a:lnTo>
                  <a:lnTo>
                    <a:pt x="113" y="133"/>
                  </a:lnTo>
                  <a:lnTo>
                    <a:pt x="115" y="133"/>
                  </a:lnTo>
                  <a:lnTo>
                    <a:pt x="115" y="139"/>
                  </a:lnTo>
                  <a:lnTo>
                    <a:pt x="119" y="139"/>
                  </a:lnTo>
                  <a:lnTo>
                    <a:pt x="119" y="145"/>
                  </a:lnTo>
                  <a:lnTo>
                    <a:pt x="121" y="145"/>
                  </a:lnTo>
                  <a:lnTo>
                    <a:pt x="121" y="147"/>
                  </a:lnTo>
                  <a:lnTo>
                    <a:pt x="125" y="147"/>
                  </a:lnTo>
                  <a:lnTo>
                    <a:pt x="125" y="149"/>
                  </a:lnTo>
                  <a:lnTo>
                    <a:pt x="125" y="151"/>
                  </a:lnTo>
                  <a:lnTo>
                    <a:pt x="125" y="153"/>
                  </a:lnTo>
                  <a:lnTo>
                    <a:pt x="127" y="153"/>
                  </a:lnTo>
                  <a:lnTo>
                    <a:pt x="129" y="155"/>
                  </a:lnTo>
                  <a:lnTo>
                    <a:pt x="131" y="155"/>
                  </a:lnTo>
                  <a:lnTo>
                    <a:pt x="131" y="157"/>
                  </a:lnTo>
                  <a:lnTo>
                    <a:pt x="131" y="159"/>
                  </a:lnTo>
                  <a:lnTo>
                    <a:pt x="131" y="163"/>
                  </a:lnTo>
                  <a:lnTo>
                    <a:pt x="135" y="163"/>
                  </a:lnTo>
                  <a:lnTo>
                    <a:pt x="135" y="169"/>
                  </a:lnTo>
                  <a:lnTo>
                    <a:pt x="141" y="169"/>
                  </a:lnTo>
                  <a:lnTo>
                    <a:pt x="141" y="173"/>
                  </a:lnTo>
                  <a:lnTo>
                    <a:pt x="143" y="173"/>
                  </a:lnTo>
                  <a:lnTo>
                    <a:pt x="143" y="175"/>
                  </a:lnTo>
                  <a:lnTo>
                    <a:pt x="145" y="175"/>
                  </a:lnTo>
                  <a:lnTo>
                    <a:pt x="145" y="179"/>
                  </a:lnTo>
                  <a:lnTo>
                    <a:pt x="145" y="184"/>
                  </a:lnTo>
                  <a:lnTo>
                    <a:pt x="147" y="184"/>
                  </a:lnTo>
                  <a:lnTo>
                    <a:pt x="147" y="188"/>
                  </a:lnTo>
                  <a:lnTo>
                    <a:pt x="149" y="188"/>
                  </a:lnTo>
                  <a:lnTo>
                    <a:pt x="149" y="192"/>
                  </a:lnTo>
                  <a:lnTo>
                    <a:pt x="151" y="192"/>
                  </a:lnTo>
                  <a:lnTo>
                    <a:pt x="151" y="196"/>
                  </a:lnTo>
                  <a:lnTo>
                    <a:pt x="157" y="196"/>
                  </a:lnTo>
                  <a:lnTo>
                    <a:pt x="157" y="200"/>
                  </a:lnTo>
                  <a:lnTo>
                    <a:pt x="161" y="200"/>
                  </a:lnTo>
                  <a:lnTo>
                    <a:pt x="163" y="200"/>
                  </a:lnTo>
                  <a:lnTo>
                    <a:pt x="163" y="208"/>
                  </a:lnTo>
                  <a:lnTo>
                    <a:pt x="167" y="208"/>
                  </a:lnTo>
                  <a:lnTo>
                    <a:pt x="167" y="210"/>
                  </a:lnTo>
                  <a:lnTo>
                    <a:pt x="172" y="210"/>
                  </a:lnTo>
                  <a:lnTo>
                    <a:pt x="172" y="212"/>
                  </a:lnTo>
                  <a:lnTo>
                    <a:pt x="174" y="212"/>
                  </a:lnTo>
                  <a:lnTo>
                    <a:pt x="174" y="216"/>
                  </a:lnTo>
                  <a:lnTo>
                    <a:pt x="178" y="216"/>
                  </a:lnTo>
                  <a:lnTo>
                    <a:pt x="178" y="218"/>
                  </a:lnTo>
                  <a:lnTo>
                    <a:pt x="180" y="218"/>
                  </a:lnTo>
                  <a:lnTo>
                    <a:pt x="180" y="224"/>
                  </a:lnTo>
                  <a:lnTo>
                    <a:pt x="184" y="224"/>
                  </a:lnTo>
                  <a:lnTo>
                    <a:pt x="184" y="228"/>
                  </a:lnTo>
                  <a:lnTo>
                    <a:pt x="188" y="228"/>
                  </a:lnTo>
                  <a:lnTo>
                    <a:pt x="188" y="230"/>
                  </a:lnTo>
                  <a:lnTo>
                    <a:pt x="196" y="230"/>
                  </a:lnTo>
                  <a:lnTo>
                    <a:pt x="196" y="236"/>
                  </a:lnTo>
                  <a:lnTo>
                    <a:pt x="204" y="236"/>
                  </a:lnTo>
                  <a:lnTo>
                    <a:pt x="204" y="238"/>
                  </a:lnTo>
                  <a:lnTo>
                    <a:pt x="206" y="238"/>
                  </a:lnTo>
                  <a:lnTo>
                    <a:pt x="206" y="242"/>
                  </a:lnTo>
                  <a:lnTo>
                    <a:pt x="208" y="242"/>
                  </a:lnTo>
                  <a:lnTo>
                    <a:pt x="208" y="246"/>
                  </a:lnTo>
                  <a:lnTo>
                    <a:pt x="212" y="246"/>
                  </a:lnTo>
                  <a:lnTo>
                    <a:pt x="212" y="248"/>
                  </a:lnTo>
                  <a:lnTo>
                    <a:pt x="234" y="248"/>
                  </a:lnTo>
                  <a:lnTo>
                    <a:pt x="234" y="252"/>
                  </a:lnTo>
                  <a:lnTo>
                    <a:pt x="236" y="252"/>
                  </a:lnTo>
                  <a:lnTo>
                    <a:pt x="236" y="254"/>
                  </a:lnTo>
                  <a:lnTo>
                    <a:pt x="242" y="254"/>
                  </a:lnTo>
                  <a:lnTo>
                    <a:pt x="242" y="258"/>
                  </a:lnTo>
                  <a:lnTo>
                    <a:pt x="242" y="264"/>
                  </a:lnTo>
                  <a:lnTo>
                    <a:pt x="250" y="264"/>
                  </a:lnTo>
                  <a:lnTo>
                    <a:pt x="252" y="266"/>
                  </a:lnTo>
                  <a:lnTo>
                    <a:pt x="260" y="266"/>
                  </a:lnTo>
                  <a:lnTo>
                    <a:pt x="260" y="268"/>
                  </a:lnTo>
                  <a:lnTo>
                    <a:pt x="262" y="268"/>
                  </a:lnTo>
                  <a:lnTo>
                    <a:pt x="262" y="276"/>
                  </a:lnTo>
                  <a:lnTo>
                    <a:pt x="268" y="276"/>
                  </a:lnTo>
                  <a:lnTo>
                    <a:pt x="268" y="278"/>
                  </a:lnTo>
                  <a:lnTo>
                    <a:pt x="274" y="278"/>
                  </a:lnTo>
                  <a:lnTo>
                    <a:pt x="274" y="282"/>
                  </a:lnTo>
                  <a:lnTo>
                    <a:pt x="278" y="282"/>
                  </a:lnTo>
                  <a:lnTo>
                    <a:pt x="278" y="286"/>
                  </a:lnTo>
                  <a:lnTo>
                    <a:pt x="280" y="286"/>
                  </a:lnTo>
                  <a:lnTo>
                    <a:pt x="280" y="290"/>
                  </a:lnTo>
                  <a:lnTo>
                    <a:pt x="284" y="290"/>
                  </a:lnTo>
                  <a:lnTo>
                    <a:pt x="284" y="292"/>
                  </a:lnTo>
                  <a:lnTo>
                    <a:pt x="289" y="292"/>
                  </a:lnTo>
                  <a:lnTo>
                    <a:pt x="291" y="294"/>
                  </a:lnTo>
                  <a:lnTo>
                    <a:pt x="297" y="294"/>
                  </a:lnTo>
                  <a:lnTo>
                    <a:pt x="297" y="296"/>
                  </a:lnTo>
                  <a:lnTo>
                    <a:pt x="299" y="296"/>
                  </a:lnTo>
                  <a:lnTo>
                    <a:pt x="299" y="302"/>
                  </a:lnTo>
                  <a:lnTo>
                    <a:pt x="305" y="302"/>
                  </a:lnTo>
                  <a:lnTo>
                    <a:pt x="309" y="302"/>
                  </a:lnTo>
                  <a:lnTo>
                    <a:pt x="309" y="308"/>
                  </a:lnTo>
                  <a:lnTo>
                    <a:pt x="311" y="308"/>
                  </a:lnTo>
                  <a:lnTo>
                    <a:pt x="311" y="314"/>
                  </a:lnTo>
                  <a:lnTo>
                    <a:pt x="323" y="314"/>
                  </a:lnTo>
                  <a:lnTo>
                    <a:pt x="323" y="318"/>
                  </a:lnTo>
                  <a:lnTo>
                    <a:pt x="333" y="318"/>
                  </a:lnTo>
                  <a:lnTo>
                    <a:pt x="333" y="321"/>
                  </a:lnTo>
                  <a:lnTo>
                    <a:pt x="343" y="321"/>
                  </a:lnTo>
                  <a:lnTo>
                    <a:pt x="343" y="331"/>
                  </a:lnTo>
                  <a:lnTo>
                    <a:pt x="347" y="331"/>
                  </a:lnTo>
                  <a:lnTo>
                    <a:pt x="349" y="331"/>
                  </a:lnTo>
                  <a:lnTo>
                    <a:pt x="353" y="331"/>
                  </a:lnTo>
                  <a:lnTo>
                    <a:pt x="353" y="333"/>
                  </a:lnTo>
                  <a:lnTo>
                    <a:pt x="367" y="333"/>
                  </a:lnTo>
                  <a:lnTo>
                    <a:pt x="367" y="337"/>
                  </a:lnTo>
                  <a:lnTo>
                    <a:pt x="369" y="339"/>
                  </a:lnTo>
                  <a:lnTo>
                    <a:pt x="371" y="341"/>
                  </a:lnTo>
                  <a:lnTo>
                    <a:pt x="371" y="343"/>
                  </a:lnTo>
                  <a:lnTo>
                    <a:pt x="373" y="343"/>
                  </a:lnTo>
                  <a:lnTo>
                    <a:pt x="375" y="345"/>
                  </a:lnTo>
                  <a:lnTo>
                    <a:pt x="383" y="345"/>
                  </a:lnTo>
                  <a:lnTo>
                    <a:pt x="383" y="347"/>
                  </a:lnTo>
                  <a:lnTo>
                    <a:pt x="393" y="347"/>
                  </a:lnTo>
                  <a:lnTo>
                    <a:pt x="393" y="351"/>
                  </a:lnTo>
                  <a:lnTo>
                    <a:pt x="408" y="351"/>
                  </a:lnTo>
                  <a:lnTo>
                    <a:pt x="408" y="355"/>
                  </a:lnTo>
                  <a:lnTo>
                    <a:pt x="412" y="355"/>
                  </a:lnTo>
                  <a:lnTo>
                    <a:pt x="412" y="359"/>
                  </a:lnTo>
                  <a:lnTo>
                    <a:pt x="416" y="359"/>
                  </a:lnTo>
                  <a:lnTo>
                    <a:pt x="416" y="363"/>
                  </a:lnTo>
                  <a:lnTo>
                    <a:pt x="418" y="363"/>
                  </a:lnTo>
                  <a:lnTo>
                    <a:pt x="418" y="365"/>
                  </a:lnTo>
                  <a:lnTo>
                    <a:pt x="428" y="365"/>
                  </a:lnTo>
                  <a:lnTo>
                    <a:pt x="428" y="367"/>
                  </a:lnTo>
                  <a:lnTo>
                    <a:pt x="434" y="367"/>
                  </a:lnTo>
                  <a:lnTo>
                    <a:pt x="434" y="369"/>
                  </a:lnTo>
                  <a:lnTo>
                    <a:pt x="440" y="369"/>
                  </a:lnTo>
                  <a:lnTo>
                    <a:pt x="440" y="373"/>
                  </a:lnTo>
                  <a:lnTo>
                    <a:pt x="446" y="373"/>
                  </a:lnTo>
                  <a:lnTo>
                    <a:pt x="446" y="375"/>
                  </a:lnTo>
                  <a:lnTo>
                    <a:pt x="456" y="375"/>
                  </a:lnTo>
                  <a:lnTo>
                    <a:pt x="456" y="379"/>
                  </a:lnTo>
                  <a:lnTo>
                    <a:pt x="466" y="379"/>
                  </a:lnTo>
                  <a:lnTo>
                    <a:pt x="466" y="381"/>
                  </a:lnTo>
                  <a:lnTo>
                    <a:pt x="472" y="381"/>
                  </a:lnTo>
                  <a:lnTo>
                    <a:pt x="472" y="387"/>
                  </a:lnTo>
                  <a:lnTo>
                    <a:pt x="480" y="387"/>
                  </a:lnTo>
                  <a:lnTo>
                    <a:pt x="480" y="389"/>
                  </a:lnTo>
                  <a:lnTo>
                    <a:pt x="488" y="389"/>
                  </a:lnTo>
                  <a:lnTo>
                    <a:pt x="488" y="391"/>
                  </a:lnTo>
                  <a:lnTo>
                    <a:pt x="492" y="391"/>
                  </a:lnTo>
                  <a:lnTo>
                    <a:pt x="492" y="395"/>
                  </a:lnTo>
                  <a:lnTo>
                    <a:pt x="498" y="395"/>
                  </a:lnTo>
                  <a:lnTo>
                    <a:pt x="498" y="399"/>
                  </a:lnTo>
                  <a:lnTo>
                    <a:pt x="502" y="399"/>
                  </a:lnTo>
                  <a:lnTo>
                    <a:pt x="502" y="403"/>
                  </a:lnTo>
                  <a:lnTo>
                    <a:pt x="508" y="403"/>
                  </a:lnTo>
                  <a:lnTo>
                    <a:pt x="508" y="409"/>
                  </a:lnTo>
                  <a:lnTo>
                    <a:pt x="510" y="409"/>
                  </a:lnTo>
                  <a:lnTo>
                    <a:pt x="510" y="411"/>
                  </a:lnTo>
                  <a:lnTo>
                    <a:pt x="527" y="411"/>
                  </a:lnTo>
                  <a:lnTo>
                    <a:pt x="527" y="415"/>
                  </a:lnTo>
                  <a:lnTo>
                    <a:pt x="529" y="415"/>
                  </a:lnTo>
                  <a:lnTo>
                    <a:pt x="529" y="417"/>
                  </a:lnTo>
                  <a:lnTo>
                    <a:pt x="531" y="417"/>
                  </a:lnTo>
                  <a:lnTo>
                    <a:pt x="531" y="421"/>
                  </a:lnTo>
                  <a:lnTo>
                    <a:pt x="543" y="421"/>
                  </a:lnTo>
                  <a:lnTo>
                    <a:pt x="543" y="423"/>
                  </a:lnTo>
                  <a:lnTo>
                    <a:pt x="553" y="423"/>
                  </a:lnTo>
                  <a:lnTo>
                    <a:pt x="553" y="433"/>
                  </a:lnTo>
                  <a:lnTo>
                    <a:pt x="557" y="433"/>
                  </a:lnTo>
                  <a:lnTo>
                    <a:pt x="557" y="435"/>
                  </a:lnTo>
                  <a:lnTo>
                    <a:pt x="561" y="435"/>
                  </a:lnTo>
                  <a:lnTo>
                    <a:pt x="565" y="435"/>
                  </a:lnTo>
                  <a:lnTo>
                    <a:pt x="565" y="439"/>
                  </a:lnTo>
                  <a:lnTo>
                    <a:pt x="579" y="439"/>
                  </a:lnTo>
                  <a:lnTo>
                    <a:pt x="579" y="441"/>
                  </a:lnTo>
                  <a:lnTo>
                    <a:pt x="581" y="441"/>
                  </a:lnTo>
                  <a:lnTo>
                    <a:pt x="581" y="443"/>
                  </a:lnTo>
                  <a:lnTo>
                    <a:pt x="589" y="443"/>
                  </a:lnTo>
                  <a:lnTo>
                    <a:pt x="589" y="447"/>
                  </a:lnTo>
                  <a:lnTo>
                    <a:pt x="591" y="447"/>
                  </a:lnTo>
                  <a:lnTo>
                    <a:pt x="591" y="453"/>
                  </a:lnTo>
                  <a:lnTo>
                    <a:pt x="603" y="453"/>
                  </a:lnTo>
                  <a:lnTo>
                    <a:pt x="603" y="460"/>
                  </a:lnTo>
                  <a:lnTo>
                    <a:pt x="607" y="460"/>
                  </a:lnTo>
                  <a:lnTo>
                    <a:pt x="613" y="460"/>
                  </a:lnTo>
                  <a:lnTo>
                    <a:pt x="613" y="464"/>
                  </a:lnTo>
                  <a:lnTo>
                    <a:pt x="615" y="464"/>
                  </a:lnTo>
                  <a:lnTo>
                    <a:pt x="615" y="466"/>
                  </a:lnTo>
                  <a:lnTo>
                    <a:pt x="619" y="466"/>
                  </a:lnTo>
                  <a:lnTo>
                    <a:pt x="621" y="466"/>
                  </a:lnTo>
                  <a:lnTo>
                    <a:pt x="621" y="470"/>
                  </a:lnTo>
                  <a:lnTo>
                    <a:pt x="627" y="470"/>
                  </a:lnTo>
                  <a:lnTo>
                    <a:pt x="627" y="474"/>
                  </a:lnTo>
                  <a:lnTo>
                    <a:pt x="629" y="474"/>
                  </a:lnTo>
                  <a:lnTo>
                    <a:pt x="629" y="476"/>
                  </a:lnTo>
                  <a:lnTo>
                    <a:pt x="631" y="476"/>
                  </a:lnTo>
                  <a:lnTo>
                    <a:pt x="631" y="478"/>
                  </a:lnTo>
                  <a:lnTo>
                    <a:pt x="638" y="478"/>
                  </a:lnTo>
                  <a:lnTo>
                    <a:pt x="638" y="482"/>
                  </a:lnTo>
                  <a:lnTo>
                    <a:pt x="640" y="482"/>
                  </a:lnTo>
                  <a:lnTo>
                    <a:pt x="646" y="482"/>
                  </a:lnTo>
                  <a:lnTo>
                    <a:pt x="646" y="486"/>
                  </a:lnTo>
                  <a:lnTo>
                    <a:pt x="650" y="486"/>
                  </a:lnTo>
                  <a:lnTo>
                    <a:pt x="650" y="490"/>
                  </a:lnTo>
                  <a:lnTo>
                    <a:pt x="652" y="490"/>
                  </a:lnTo>
                  <a:lnTo>
                    <a:pt x="654" y="490"/>
                  </a:lnTo>
                  <a:lnTo>
                    <a:pt x="654" y="494"/>
                  </a:lnTo>
                  <a:lnTo>
                    <a:pt x="658" y="494"/>
                  </a:lnTo>
                  <a:lnTo>
                    <a:pt x="658" y="498"/>
                  </a:lnTo>
                  <a:lnTo>
                    <a:pt x="660" y="498"/>
                  </a:lnTo>
                  <a:lnTo>
                    <a:pt x="664" y="498"/>
                  </a:lnTo>
                  <a:lnTo>
                    <a:pt x="664" y="502"/>
                  </a:lnTo>
                  <a:lnTo>
                    <a:pt x="668" y="502"/>
                  </a:lnTo>
                  <a:lnTo>
                    <a:pt x="668" y="506"/>
                  </a:lnTo>
                  <a:lnTo>
                    <a:pt x="682" y="506"/>
                  </a:lnTo>
                  <a:lnTo>
                    <a:pt x="682" y="508"/>
                  </a:lnTo>
                  <a:lnTo>
                    <a:pt x="694" y="508"/>
                  </a:lnTo>
                  <a:lnTo>
                    <a:pt x="694" y="512"/>
                  </a:lnTo>
                  <a:lnTo>
                    <a:pt x="700" y="512"/>
                  </a:lnTo>
                  <a:lnTo>
                    <a:pt x="700" y="514"/>
                  </a:lnTo>
                  <a:lnTo>
                    <a:pt x="712" y="514"/>
                  </a:lnTo>
                  <a:lnTo>
                    <a:pt x="712" y="518"/>
                  </a:lnTo>
                  <a:lnTo>
                    <a:pt x="720" y="518"/>
                  </a:lnTo>
                  <a:lnTo>
                    <a:pt x="720" y="522"/>
                  </a:lnTo>
                  <a:lnTo>
                    <a:pt x="728" y="522"/>
                  </a:lnTo>
                  <a:lnTo>
                    <a:pt x="728" y="524"/>
                  </a:lnTo>
                  <a:lnTo>
                    <a:pt x="730" y="524"/>
                  </a:lnTo>
                  <a:lnTo>
                    <a:pt x="730" y="526"/>
                  </a:lnTo>
                  <a:lnTo>
                    <a:pt x="734" y="526"/>
                  </a:lnTo>
                  <a:lnTo>
                    <a:pt x="734" y="530"/>
                  </a:lnTo>
                  <a:lnTo>
                    <a:pt x="748" y="530"/>
                  </a:lnTo>
                  <a:lnTo>
                    <a:pt x="748" y="532"/>
                  </a:lnTo>
                  <a:lnTo>
                    <a:pt x="761" y="532"/>
                  </a:lnTo>
                  <a:lnTo>
                    <a:pt x="761" y="534"/>
                  </a:lnTo>
                  <a:lnTo>
                    <a:pt x="763" y="534"/>
                  </a:lnTo>
                  <a:lnTo>
                    <a:pt x="763" y="538"/>
                  </a:lnTo>
                  <a:lnTo>
                    <a:pt x="767" y="538"/>
                  </a:lnTo>
                  <a:lnTo>
                    <a:pt x="769" y="538"/>
                  </a:lnTo>
                  <a:lnTo>
                    <a:pt x="775" y="538"/>
                  </a:lnTo>
                  <a:lnTo>
                    <a:pt x="775" y="542"/>
                  </a:lnTo>
                  <a:lnTo>
                    <a:pt x="805" y="542"/>
                  </a:lnTo>
                  <a:lnTo>
                    <a:pt x="805" y="544"/>
                  </a:lnTo>
                  <a:lnTo>
                    <a:pt x="831" y="544"/>
                  </a:lnTo>
                  <a:lnTo>
                    <a:pt x="831" y="548"/>
                  </a:lnTo>
                  <a:lnTo>
                    <a:pt x="845" y="548"/>
                  </a:lnTo>
                  <a:lnTo>
                    <a:pt x="845" y="550"/>
                  </a:lnTo>
                  <a:lnTo>
                    <a:pt x="847" y="550"/>
                  </a:lnTo>
                  <a:lnTo>
                    <a:pt x="847" y="554"/>
                  </a:lnTo>
                  <a:lnTo>
                    <a:pt x="859" y="554"/>
                  </a:lnTo>
                  <a:lnTo>
                    <a:pt x="859" y="556"/>
                  </a:lnTo>
                  <a:lnTo>
                    <a:pt x="861" y="556"/>
                  </a:lnTo>
                  <a:lnTo>
                    <a:pt x="861" y="560"/>
                  </a:lnTo>
                  <a:lnTo>
                    <a:pt x="865" y="560"/>
                  </a:lnTo>
                  <a:lnTo>
                    <a:pt x="865" y="562"/>
                  </a:lnTo>
                  <a:lnTo>
                    <a:pt x="876" y="562"/>
                  </a:lnTo>
                  <a:lnTo>
                    <a:pt x="880" y="562"/>
                  </a:lnTo>
                  <a:lnTo>
                    <a:pt x="880" y="566"/>
                  </a:lnTo>
                  <a:lnTo>
                    <a:pt x="882" y="566"/>
                  </a:lnTo>
                  <a:lnTo>
                    <a:pt x="884" y="566"/>
                  </a:lnTo>
                  <a:lnTo>
                    <a:pt x="886" y="568"/>
                  </a:lnTo>
                  <a:lnTo>
                    <a:pt x="886" y="572"/>
                  </a:lnTo>
                  <a:lnTo>
                    <a:pt x="888" y="572"/>
                  </a:lnTo>
                  <a:lnTo>
                    <a:pt x="888" y="576"/>
                  </a:lnTo>
                  <a:lnTo>
                    <a:pt x="890" y="576"/>
                  </a:lnTo>
                  <a:lnTo>
                    <a:pt x="890" y="580"/>
                  </a:lnTo>
                  <a:lnTo>
                    <a:pt x="894" y="580"/>
                  </a:lnTo>
                  <a:lnTo>
                    <a:pt x="894" y="584"/>
                  </a:lnTo>
                  <a:lnTo>
                    <a:pt x="896" y="584"/>
                  </a:lnTo>
                  <a:lnTo>
                    <a:pt x="896" y="586"/>
                  </a:lnTo>
                  <a:lnTo>
                    <a:pt x="898" y="586"/>
                  </a:lnTo>
                  <a:lnTo>
                    <a:pt x="900" y="588"/>
                  </a:lnTo>
                  <a:lnTo>
                    <a:pt x="908" y="588"/>
                  </a:lnTo>
                  <a:lnTo>
                    <a:pt x="908" y="592"/>
                  </a:lnTo>
                  <a:lnTo>
                    <a:pt x="916" y="592"/>
                  </a:lnTo>
                  <a:lnTo>
                    <a:pt x="916" y="599"/>
                  </a:lnTo>
                  <a:lnTo>
                    <a:pt x="926" y="599"/>
                  </a:lnTo>
                  <a:lnTo>
                    <a:pt x="926" y="601"/>
                  </a:lnTo>
                  <a:lnTo>
                    <a:pt x="934" y="601"/>
                  </a:lnTo>
                  <a:lnTo>
                    <a:pt x="934" y="609"/>
                  </a:lnTo>
                  <a:lnTo>
                    <a:pt x="940" y="609"/>
                  </a:lnTo>
                  <a:lnTo>
                    <a:pt x="940" y="611"/>
                  </a:lnTo>
                  <a:lnTo>
                    <a:pt x="942" y="611"/>
                  </a:lnTo>
                  <a:lnTo>
                    <a:pt x="948" y="611"/>
                  </a:lnTo>
                  <a:lnTo>
                    <a:pt x="948" y="615"/>
                  </a:lnTo>
                  <a:lnTo>
                    <a:pt x="952" y="615"/>
                  </a:lnTo>
                  <a:lnTo>
                    <a:pt x="952" y="617"/>
                  </a:lnTo>
                  <a:lnTo>
                    <a:pt x="954" y="617"/>
                  </a:lnTo>
                  <a:lnTo>
                    <a:pt x="970" y="617"/>
                  </a:lnTo>
                  <a:lnTo>
                    <a:pt x="970" y="621"/>
                  </a:lnTo>
                  <a:lnTo>
                    <a:pt x="976" y="621"/>
                  </a:lnTo>
                  <a:lnTo>
                    <a:pt x="976" y="623"/>
                  </a:lnTo>
                  <a:lnTo>
                    <a:pt x="995" y="623"/>
                  </a:lnTo>
                  <a:lnTo>
                    <a:pt x="995" y="625"/>
                  </a:lnTo>
                  <a:lnTo>
                    <a:pt x="997" y="625"/>
                  </a:lnTo>
                  <a:lnTo>
                    <a:pt x="997" y="627"/>
                  </a:lnTo>
                  <a:lnTo>
                    <a:pt x="1013" y="627"/>
                  </a:lnTo>
                  <a:lnTo>
                    <a:pt x="1013" y="631"/>
                  </a:lnTo>
                  <a:lnTo>
                    <a:pt x="1015" y="631"/>
                  </a:lnTo>
                  <a:lnTo>
                    <a:pt x="1015" y="633"/>
                  </a:lnTo>
                  <a:lnTo>
                    <a:pt x="1019" y="633"/>
                  </a:lnTo>
                  <a:lnTo>
                    <a:pt x="1019" y="635"/>
                  </a:lnTo>
                  <a:lnTo>
                    <a:pt x="1029" y="635"/>
                  </a:lnTo>
                  <a:lnTo>
                    <a:pt x="1029" y="639"/>
                  </a:lnTo>
                  <a:lnTo>
                    <a:pt x="1037" y="639"/>
                  </a:lnTo>
                  <a:lnTo>
                    <a:pt x="1037" y="641"/>
                  </a:lnTo>
                  <a:lnTo>
                    <a:pt x="1045" y="641"/>
                  </a:lnTo>
                  <a:lnTo>
                    <a:pt x="1045" y="647"/>
                  </a:lnTo>
                  <a:lnTo>
                    <a:pt x="1047" y="647"/>
                  </a:lnTo>
                  <a:lnTo>
                    <a:pt x="1047" y="651"/>
                  </a:lnTo>
                  <a:lnTo>
                    <a:pt x="1053" y="651"/>
                  </a:lnTo>
                  <a:lnTo>
                    <a:pt x="1053" y="653"/>
                  </a:lnTo>
                  <a:lnTo>
                    <a:pt x="1061" y="653"/>
                  </a:lnTo>
                  <a:lnTo>
                    <a:pt x="1061" y="657"/>
                  </a:lnTo>
                  <a:lnTo>
                    <a:pt x="1069" y="657"/>
                  </a:lnTo>
                  <a:lnTo>
                    <a:pt x="1069" y="659"/>
                  </a:lnTo>
                  <a:lnTo>
                    <a:pt x="1073" y="659"/>
                  </a:lnTo>
                  <a:lnTo>
                    <a:pt x="1073" y="663"/>
                  </a:lnTo>
                  <a:lnTo>
                    <a:pt x="1075" y="663"/>
                  </a:lnTo>
                  <a:lnTo>
                    <a:pt x="1075" y="665"/>
                  </a:lnTo>
                  <a:lnTo>
                    <a:pt x="1087" y="665"/>
                  </a:lnTo>
                  <a:lnTo>
                    <a:pt x="1087" y="667"/>
                  </a:lnTo>
                  <a:lnTo>
                    <a:pt x="1089" y="667"/>
                  </a:lnTo>
                  <a:lnTo>
                    <a:pt x="1089" y="671"/>
                  </a:lnTo>
                  <a:lnTo>
                    <a:pt x="1095" y="671"/>
                  </a:lnTo>
                  <a:lnTo>
                    <a:pt x="1095" y="675"/>
                  </a:lnTo>
                  <a:lnTo>
                    <a:pt x="1110" y="675"/>
                  </a:lnTo>
                  <a:lnTo>
                    <a:pt x="1110" y="679"/>
                  </a:lnTo>
                  <a:lnTo>
                    <a:pt x="1110" y="681"/>
                  </a:lnTo>
                  <a:lnTo>
                    <a:pt x="1112" y="683"/>
                  </a:lnTo>
                  <a:lnTo>
                    <a:pt x="1116" y="683"/>
                  </a:lnTo>
                  <a:lnTo>
                    <a:pt x="1116" y="685"/>
                  </a:lnTo>
                  <a:lnTo>
                    <a:pt x="1120" y="685"/>
                  </a:lnTo>
                  <a:lnTo>
                    <a:pt x="1120" y="689"/>
                  </a:lnTo>
                  <a:lnTo>
                    <a:pt x="1128" y="689"/>
                  </a:lnTo>
                  <a:lnTo>
                    <a:pt x="1128" y="695"/>
                  </a:lnTo>
                  <a:lnTo>
                    <a:pt x="1132" y="695"/>
                  </a:lnTo>
                  <a:lnTo>
                    <a:pt x="1132" y="697"/>
                  </a:lnTo>
                  <a:lnTo>
                    <a:pt x="1134" y="697"/>
                  </a:lnTo>
                  <a:lnTo>
                    <a:pt x="1134" y="701"/>
                  </a:lnTo>
                  <a:lnTo>
                    <a:pt x="1138" y="701"/>
                  </a:lnTo>
                  <a:lnTo>
                    <a:pt x="1138" y="705"/>
                  </a:lnTo>
                  <a:lnTo>
                    <a:pt x="1148" y="705"/>
                  </a:lnTo>
                  <a:lnTo>
                    <a:pt x="1148" y="707"/>
                  </a:lnTo>
                  <a:lnTo>
                    <a:pt x="1150" y="707"/>
                  </a:lnTo>
                  <a:lnTo>
                    <a:pt x="1150" y="709"/>
                  </a:lnTo>
                  <a:lnTo>
                    <a:pt x="1152" y="709"/>
                  </a:lnTo>
                  <a:lnTo>
                    <a:pt x="1152" y="711"/>
                  </a:lnTo>
                  <a:lnTo>
                    <a:pt x="1156" y="711"/>
                  </a:lnTo>
                  <a:lnTo>
                    <a:pt x="1156" y="715"/>
                  </a:lnTo>
                  <a:lnTo>
                    <a:pt x="1172" y="715"/>
                  </a:lnTo>
                  <a:lnTo>
                    <a:pt x="1172" y="719"/>
                  </a:lnTo>
                  <a:lnTo>
                    <a:pt x="1176" y="719"/>
                  </a:lnTo>
                  <a:lnTo>
                    <a:pt x="1176" y="723"/>
                  </a:lnTo>
                  <a:lnTo>
                    <a:pt x="1186" y="723"/>
                  </a:lnTo>
                  <a:lnTo>
                    <a:pt x="1186" y="725"/>
                  </a:lnTo>
                  <a:lnTo>
                    <a:pt x="1192" y="725"/>
                  </a:lnTo>
                  <a:lnTo>
                    <a:pt x="1192" y="727"/>
                  </a:lnTo>
                  <a:lnTo>
                    <a:pt x="1194" y="727"/>
                  </a:lnTo>
                  <a:lnTo>
                    <a:pt x="1194" y="732"/>
                  </a:lnTo>
                  <a:lnTo>
                    <a:pt x="1198" y="732"/>
                  </a:lnTo>
                  <a:lnTo>
                    <a:pt x="1198" y="736"/>
                  </a:lnTo>
                  <a:lnTo>
                    <a:pt x="1202" y="736"/>
                  </a:lnTo>
                  <a:lnTo>
                    <a:pt x="1202" y="740"/>
                  </a:lnTo>
                  <a:lnTo>
                    <a:pt x="1219" y="740"/>
                  </a:lnTo>
                  <a:lnTo>
                    <a:pt x="1219" y="744"/>
                  </a:lnTo>
                  <a:lnTo>
                    <a:pt x="1231" y="744"/>
                  </a:lnTo>
                  <a:lnTo>
                    <a:pt x="1231" y="748"/>
                  </a:lnTo>
                  <a:lnTo>
                    <a:pt x="1237" y="748"/>
                  </a:lnTo>
                  <a:lnTo>
                    <a:pt x="1237" y="750"/>
                  </a:lnTo>
                  <a:lnTo>
                    <a:pt x="1241" y="750"/>
                  </a:lnTo>
                  <a:lnTo>
                    <a:pt x="1241" y="754"/>
                  </a:lnTo>
                  <a:lnTo>
                    <a:pt x="1243" y="754"/>
                  </a:lnTo>
                  <a:lnTo>
                    <a:pt x="1243" y="758"/>
                  </a:lnTo>
                  <a:lnTo>
                    <a:pt x="1249" y="758"/>
                  </a:lnTo>
                  <a:lnTo>
                    <a:pt x="1251" y="760"/>
                  </a:lnTo>
                  <a:lnTo>
                    <a:pt x="1263" y="760"/>
                  </a:lnTo>
                  <a:lnTo>
                    <a:pt x="1263" y="762"/>
                  </a:lnTo>
                  <a:lnTo>
                    <a:pt x="1271" y="762"/>
                  </a:lnTo>
                  <a:lnTo>
                    <a:pt x="1271" y="770"/>
                  </a:lnTo>
                  <a:lnTo>
                    <a:pt x="1287" y="770"/>
                  </a:lnTo>
                  <a:lnTo>
                    <a:pt x="1287" y="774"/>
                  </a:lnTo>
                  <a:lnTo>
                    <a:pt x="1293" y="774"/>
                  </a:lnTo>
                  <a:lnTo>
                    <a:pt x="1293" y="778"/>
                  </a:lnTo>
                  <a:lnTo>
                    <a:pt x="1301" y="778"/>
                  </a:lnTo>
                  <a:lnTo>
                    <a:pt x="1305" y="778"/>
                  </a:lnTo>
                  <a:lnTo>
                    <a:pt x="1305" y="782"/>
                  </a:lnTo>
                  <a:lnTo>
                    <a:pt x="1307" y="782"/>
                  </a:lnTo>
                  <a:lnTo>
                    <a:pt x="1307" y="786"/>
                  </a:lnTo>
                  <a:lnTo>
                    <a:pt x="1315" y="786"/>
                  </a:lnTo>
                  <a:lnTo>
                    <a:pt x="1315" y="788"/>
                  </a:lnTo>
                  <a:lnTo>
                    <a:pt x="1317" y="788"/>
                  </a:lnTo>
                  <a:lnTo>
                    <a:pt x="1317" y="790"/>
                  </a:lnTo>
                  <a:lnTo>
                    <a:pt x="1338" y="790"/>
                  </a:lnTo>
                  <a:lnTo>
                    <a:pt x="1338" y="796"/>
                  </a:lnTo>
                  <a:lnTo>
                    <a:pt x="1340" y="796"/>
                  </a:lnTo>
                  <a:lnTo>
                    <a:pt x="1340" y="798"/>
                  </a:lnTo>
                  <a:lnTo>
                    <a:pt x="1342" y="798"/>
                  </a:lnTo>
                  <a:lnTo>
                    <a:pt x="1342" y="800"/>
                  </a:lnTo>
                  <a:lnTo>
                    <a:pt x="1354" y="800"/>
                  </a:lnTo>
                  <a:lnTo>
                    <a:pt x="1354" y="802"/>
                  </a:lnTo>
                  <a:lnTo>
                    <a:pt x="1376" y="802"/>
                  </a:lnTo>
                  <a:lnTo>
                    <a:pt x="1376" y="804"/>
                  </a:lnTo>
                  <a:lnTo>
                    <a:pt x="1382" y="804"/>
                  </a:lnTo>
                  <a:lnTo>
                    <a:pt x="1382" y="808"/>
                  </a:lnTo>
                  <a:lnTo>
                    <a:pt x="1384" y="808"/>
                  </a:lnTo>
                  <a:lnTo>
                    <a:pt x="1384" y="810"/>
                  </a:lnTo>
                  <a:lnTo>
                    <a:pt x="1390" y="810"/>
                  </a:lnTo>
                  <a:lnTo>
                    <a:pt x="1390" y="814"/>
                  </a:lnTo>
                  <a:lnTo>
                    <a:pt x="1392" y="814"/>
                  </a:lnTo>
                  <a:lnTo>
                    <a:pt x="1392" y="818"/>
                  </a:lnTo>
                  <a:lnTo>
                    <a:pt x="1416" y="818"/>
                  </a:lnTo>
                  <a:lnTo>
                    <a:pt x="1416" y="822"/>
                  </a:lnTo>
                  <a:lnTo>
                    <a:pt x="1428" y="822"/>
                  </a:lnTo>
                  <a:lnTo>
                    <a:pt x="1448" y="822"/>
                  </a:lnTo>
                  <a:lnTo>
                    <a:pt x="1448" y="826"/>
                  </a:lnTo>
                  <a:lnTo>
                    <a:pt x="1453" y="826"/>
                  </a:lnTo>
                  <a:lnTo>
                    <a:pt x="1453" y="828"/>
                  </a:lnTo>
                  <a:lnTo>
                    <a:pt x="1455" y="828"/>
                  </a:lnTo>
                  <a:lnTo>
                    <a:pt x="1455" y="832"/>
                  </a:lnTo>
                  <a:lnTo>
                    <a:pt x="1461" y="832"/>
                  </a:lnTo>
                  <a:lnTo>
                    <a:pt x="1461" y="834"/>
                  </a:lnTo>
                  <a:lnTo>
                    <a:pt x="1463" y="834"/>
                  </a:lnTo>
                  <a:lnTo>
                    <a:pt x="1463" y="838"/>
                  </a:lnTo>
                  <a:lnTo>
                    <a:pt x="1475" y="838"/>
                  </a:lnTo>
                  <a:lnTo>
                    <a:pt x="1475" y="840"/>
                  </a:lnTo>
                  <a:lnTo>
                    <a:pt x="1481" y="840"/>
                  </a:lnTo>
                  <a:lnTo>
                    <a:pt x="1481" y="842"/>
                  </a:lnTo>
                  <a:lnTo>
                    <a:pt x="1483" y="842"/>
                  </a:lnTo>
                  <a:lnTo>
                    <a:pt x="1483" y="846"/>
                  </a:lnTo>
                  <a:lnTo>
                    <a:pt x="1489" y="846"/>
                  </a:lnTo>
                  <a:lnTo>
                    <a:pt x="1489" y="848"/>
                  </a:lnTo>
                  <a:lnTo>
                    <a:pt x="1493" y="848"/>
                  </a:lnTo>
                  <a:lnTo>
                    <a:pt x="1493" y="852"/>
                  </a:lnTo>
                  <a:lnTo>
                    <a:pt x="1497" y="852"/>
                  </a:lnTo>
                  <a:lnTo>
                    <a:pt x="1501" y="852"/>
                  </a:lnTo>
                  <a:lnTo>
                    <a:pt x="1501" y="856"/>
                  </a:lnTo>
                  <a:lnTo>
                    <a:pt x="1505" y="856"/>
                  </a:lnTo>
                  <a:lnTo>
                    <a:pt x="1505" y="858"/>
                  </a:lnTo>
                  <a:lnTo>
                    <a:pt x="1509" y="858"/>
                  </a:lnTo>
                  <a:lnTo>
                    <a:pt x="1509" y="860"/>
                  </a:lnTo>
                  <a:lnTo>
                    <a:pt x="1511" y="860"/>
                  </a:lnTo>
                  <a:lnTo>
                    <a:pt x="1511" y="864"/>
                  </a:lnTo>
                  <a:lnTo>
                    <a:pt x="1515" y="864"/>
                  </a:lnTo>
                  <a:lnTo>
                    <a:pt x="1515" y="871"/>
                  </a:lnTo>
                  <a:lnTo>
                    <a:pt x="1521" y="871"/>
                  </a:lnTo>
                  <a:lnTo>
                    <a:pt x="1521" y="875"/>
                  </a:lnTo>
                  <a:lnTo>
                    <a:pt x="1557" y="875"/>
                  </a:lnTo>
                  <a:lnTo>
                    <a:pt x="1557" y="877"/>
                  </a:lnTo>
                  <a:lnTo>
                    <a:pt x="1561" y="877"/>
                  </a:lnTo>
                  <a:lnTo>
                    <a:pt x="1561" y="881"/>
                  </a:lnTo>
                  <a:lnTo>
                    <a:pt x="1570" y="881"/>
                  </a:lnTo>
                  <a:lnTo>
                    <a:pt x="1570" y="883"/>
                  </a:lnTo>
                  <a:lnTo>
                    <a:pt x="1572" y="883"/>
                  </a:lnTo>
                  <a:lnTo>
                    <a:pt x="1572" y="887"/>
                  </a:lnTo>
                  <a:lnTo>
                    <a:pt x="1576" y="887"/>
                  </a:lnTo>
                  <a:lnTo>
                    <a:pt x="1576" y="889"/>
                  </a:lnTo>
                  <a:lnTo>
                    <a:pt x="1596" y="889"/>
                  </a:lnTo>
                  <a:lnTo>
                    <a:pt x="1596" y="891"/>
                  </a:lnTo>
                  <a:lnTo>
                    <a:pt x="1604" y="891"/>
                  </a:lnTo>
                  <a:lnTo>
                    <a:pt x="1604" y="897"/>
                  </a:lnTo>
                  <a:lnTo>
                    <a:pt x="1614" y="897"/>
                  </a:lnTo>
                  <a:lnTo>
                    <a:pt x="1614" y="901"/>
                  </a:lnTo>
                  <a:lnTo>
                    <a:pt x="1614" y="903"/>
                  </a:lnTo>
                  <a:lnTo>
                    <a:pt x="1618" y="903"/>
                  </a:lnTo>
                  <a:lnTo>
                    <a:pt x="1618" y="907"/>
                  </a:lnTo>
                  <a:lnTo>
                    <a:pt x="1626" y="907"/>
                  </a:lnTo>
                  <a:lnTo>
                    <a:pt x="1626" y="911"/>
                  </a:lnTo>
                  <a:lnTo>
                    <a:pt x="1638" y="911"/>
                  </a:lnTo>
                  <a:lnTo>
                    <a:pt x="1638" y="913"/>
                  </a:lnTo>
                  <a:lnTo>
                    <a:pt x="1648" y="913"/>
                  </a:lnTo>
                  <a:lnTo>
                    <a:pt x="1648" y="917"/>
                  </a:lnTo>
                  <a:lnTo>
                    <a:pt x="1652" y="917"/>
                  </a:lnTo>
                  <a:lnTo>
                    <a:pt x="1652" y="919"/>
                  </a:lnTo>
                  <a:lnTo>
                    <a:pt x="1668" y="919"/>
                  </a:lnTo>
                  <a:lnTo>
                    <a:pt x="1668" y="923"/>
                  </a:lnTo>
                  <a:lnTo>
                    <a:pt x="1670" y="923"/>
                  </a:lnTo>
                  <a:lnTo>
                    <a:pt x="1670" y="925"/>
                  </a:lnTo>
                  <a:lnTo>
                    <a:pt x="1689" y="925"/>
                  </a:lnTo>
                  <a:lnTo>
                    <a:pt x="1689" y="929"/>
                  </a:lnTo>
                  <a:lnTo>
                    <a:pt x="1693" y="929"/>
                  </a:lnTo>
                  <a:lnTo>
                    <a:pt x="1693" y="931"/>
                  </a:lnTo>
                  <a:lnTo>
                    <a:pt x="1695" y="931"/>
                  </a:lnTo>
                  <a:lnTo>
                    <a:pt x="1695" y="941"/>
                  </a:lnTo>
                  <a:lnTo>
                    <a:pt x="1697" y="941"/>
                  </a:lnTo>
                  <a:lnTo>
                    <a:pt x="1697" y="943"/>
                  </a:lnTo>
                  <a:lnTo>
                    <a:pt x="1699" y="943"/>
                  </a:lnTo>
                  <a:lnTo>
                    <a:pt x="1699" y="947"/>
                  </a:lnTo>
                  <a:lnTo>
                    <a:pt x="1703" y="947"/>
                  </a:lnTo>
                  <a:lnTo>
                    <a:pt x="1703" y="949"/>
                  </a:lnTo>
                  <a:lnTo>
                    <a:pt x="1707" y="949"/>
                  </a:lnTo>
                  <a:lnTo>
                    <a:pt x="1707" y="953"/>
                  </a:lnTo>
                  <a:lnTo>
                    <a:pt x="1733" y="953"/>
                  </a:lnTo>
                  <a:lnTo>
                    <a:pt x="1733" y="957"/>
                  </a:lnTo>
                  <a:lnTo>
                    <a:pt x="1739" y="957"/>
                  </a:lnTo>
                  <a:lnTo>
                    <a:pt x="1739" y="961"/>
                  </a:lnTo>
                  <a:lnTo>
                    <a:pt x="1755" y="961"/>
                  </a:lnTo>
                  <a:lnTo>
                    <a:pt x="1755" y="965"/>
                  </a:lnTo>
                  <a:lnTo>
                    <a:pt x="1765" y="965"/>
                  </a:lnTo>
                  <a:lnTo>
                    <a:pt x="1765" y="967"/>
                  </a:lnTo>
                  <a:lnTo>
                    <a:pt x="1767" y="967"/>
                  </a:lnTo>
                  <a:lnTo>
                    <a:pt x="1767" y="971"/>
                  </a:lnTo>
                  <a:lnTo>
                    <a:pt x="1800" y="971"/>
                  </a:lnTo>
                  <a:lnTo>
                    <a:pt x="1800" y="973"/>
                  </a:lnTo>
                  <a:lnTo>
                    <a:pt x="1832" y="973"/>
                  </a:lnTo>
                  <a:lnTo>
                    <a:pt x="1832" y="979"/>
                  </a:lnTo>
                  <a:lnTo>
                    <a:pt x="1848" y="979"/>
                  </a:lnTo>
                  <a:lnTo>
                    <a:pt x="1848" y="985"/>
                  </a:lnTo>
                  <a:lnTo>
                    <a:pt x="1850" y="985"/>
                  </a:lnTo>
                  <a:lnTo>
                    <a:pt x="1850" y="989"/>
                  </a:lnTo>
                  <a:lnTo>
                    <a:pt x="1856" y="989"/>
                  </a:lnTo>
                  <a:lnTo>
                    <a:pt x="1856" y="991"/>
                  </a:lnTo>
                  <a:lnTo>
                    <a:pt x="1876" y="991"/>
                  </a:lnTo>
                  <a:lnTo>
                    <a:pt x="1876" y="995"/>
                  </a:lnTo>
                  <a:lnTo>
                    <a:pt x="1886" y="995"/>
                  </a:lnTo>
                  <a:lnTo>
                    <a:pt x="1886" y="999"/>
                  </a:lnTo>
                  <a:lnTo>
                    <a:pt x="1888" y="999"/>
                  </a:lnTo>
                  <a:lnTo>
                    <a:pt x="1888" y="1008"/>
                  </a:lnTo>
                  <a:lnTo>
                    <a:pt x="1890" y="1008"/>
                  </a:lnTo>
                  <a:lnTo>
                    <a:pt x="1890" y="1010"/>
                  </a:lnTo>
                  <a:lnTo>
                    <a:pt x="1898" y="1010"/>
                  </a:lnTo>
                  <a:lnTo>
                    <a:pt x="1898" y="1016"/>
                  </a:lnTo>
                  <a:lnTo>
                    <a:pt x="1919" y="1016"/>
                  </a:lnTo>
                  <a:lnTo>
                    <a:pt x="1919" y="1020"/>
                  </a:lnTo>
                  <a:lnTo>
                    <a:pt x="1931" y="1020"/>
                  </a:lnTo>
                  <a:lnTo>
                    <a:pt x="1931" y="1022"/>
                  </a:lnTo>
                  <a:lnTo>
                    <a:pt x="1935" y="1022"/>
                  </a:lnTo>
                  <a:lnTo>
                    <a:pt x="1935" y="1028"/>
                  </a:lnTo>
                  <a:lnTo>
                    <a:pt x="1957" y="1028"/>
                  </a:lnTo>
                  <a:lnTo>
                    <a:pt x="1957" y="1032"/>
                  </a:lnTo>
                  <a:lnTo>
                    <a:pt x="1959" y="1032"/>
                  </a:lnTo>
                  <a:lnTo>
                    <a:pt x="1959" y="1034"/>
                  </a:lnTo>
                  <a:lnTo>
                    <a:pt x="1975" y="1034"/>
                  </a:lnTo>
                  <a:lnTo>
                    <a:pt x="1975" y="1044"/>
                  </a:lnTo>
                  <a:lnTo>
                    <a:pt x="1979" y="1044"/>
                  </a:lnTo>
                  <a:lnTo>
                    <a:pt x="1979" y="1046"/>
                  </a:lnTo>
                  <a:lnTo>
                    <a:pt x="1995" y="1046"/>
                  </a:lnTo>
                  <a:lnTo>
                    <a:pt x="1995" y="1056"/>
                  </a:lnTo>
                  <a:lnTo>
                    <a:pt x="2001" y="1056"/>
                  </a:lnTo>
                  <a:lnTo>
                    <a:pt x="2001" y="1058"/>
                  </a:lnTo>
                  <a:lnTo>
                    <a:pt x="2007" y="1058"/>
                  </a:lnTo>
                  <a:lnTo>
                    <a:pt x="2007" y="1064"/>
                  </a:lnTo>
                  <a:lnTo>
                    <a:pt x="2034" y="1064"/>
                  </a:lnTo>
                  <a:lnTo>
                    <a:pt x="2034" y="1068"/>
                  </a:lnTo>
                  <a:lnTo>
                    <a:pt x="2056" y="1068"/>
                  </a:lnTo>
                  <a:lnTo>
                    <a:pt x="2056" y="1074"/>
                  </a:lnTo>
                  <a:lnTo>
                    <a:pt x="2068" y="1074"/>
                  </a:lnTo>
                  <a:lnTo>
                    <a:pt x="2068" y="1076"/>
                  </a:lnTo>
                  <a:lnTo>
                    <a:pt x="2078" y="1076"/>
                  </a:lnTo>
                  <a:lnTo>
                    <a:pt x="2078" y="1082"/>
                  </a:lnTo>
                  <a:lnTo>
                    <a:pt x="2090" y="1082"/>
                  </a:lnTo>
                  <a:lnTo>
                    <a:pt x="2090" y="1086"/>
                  </a:lnTo>
                  <a:lnTo>
                    <a:pt x="2094" y="1086"/>
                  </a:lnTo>
                  <a:lnTo>
                    <a:pt x="2094" y="1090"/>
                  </a:lnTo>
                  <a:lnTo>
                    <a:pt x="2102" y="1090"/>
                  </a:lnTo>
                  <a:lnTo>
                    <a:pt x="2102" y="1094"/>
                  </a:lnTo>
                  <a:lnTo>
                    <a:pt x="2130" y="1094"/>
                  </a:lnTo>
                  <a:lnTo>
                    <a:pt x="2130" y="1104"/>
                  </a:lnTo>
                  <a:lnTo>
                    <a:pt x="2155" y="1104"/>
                  </a:lnTo>
                  <a:lnTo>
                    <a:pt x="2155" y="1110"/>
                  </a:lnTo>
                  <a:lnTo>
                    <a:pt x="2165" y="1110"/>
                  </a:lnTo>
                  <a:lnTo>
                    <a:pt x="2165" y="1112"/>
                  </a:lnTo>
                  <a:lnTo>
                    <a:pt x="2201" y="1112"/>
                  </a:lnTo>
                  <a:lnTo>
                    <a:pt x="2201" y="1118"/>
                  </a:lnTo>
                  <a:lnTo>
                    <a:pt x="2282" y="1118"/>
                  </a:lnTo>
                  <a:lnTo>
                    <a:pt x="2282" y="1124"/>
                  </a:lnTo>
                  <a:lnTo>
                    <a:pt x="2286" y="1124"/>
                  </a:lnTo>
                  <a:lnTo>
                    <a:pt x="2286" y="1138"/>
                  </a:lnTo>
                  <a:lnTo>
                    <a:pt x="2292" y="1138"/>
                  </a:lnTo>
                  <a:lnTo>
                    <a:pt x="2292" y="1145"/>
                  </a:lnTo>
                  <a:lnTo>
                    <a:pt x="2336" y="1145"/>
                  </a:lnTo>
                  <a:lnTo>
                    <a:pt x="2336" y="1159"/>
                  </a:lnTo>
                  <a:lnTo>
                    <a:pt x="2360" y="1159"/>
                  </a:lnTo>
                  <a:lnTo>
                    <a:pt x="2360" y="1165"/>
                  </a:lnTo>
                  <a:lnTo>
                    <a:pt x="2362" y="1165"/>
                  </a:lnTo>
                  <a:lnTo>
                    <a:pt x="2362" y="1173"/>
                  </a:lnTo>
                  <a:lnTo>
                    <a:pt x="2383" y="1173"/>
                  </a:lnTo>
                  <a:lnTo>
                    <a:pt x="2383" y="1179"/>
                  </a:lnTo>
                  <a:lnTo>
                    <a:pt x="2393" y="1179"/>
                  </a:lnTo>
                  <a:lnTo>
                    <a:pt x="2393" y="1185"/>
                  </a:lnTo>
                  <a:lnTo>
                    <a:pt x="2419" y="1185"/>
                  </a:lnTo>
                  <a:lnTo>
                    <a:pt x="2419" y="1191"/>
                  </a:lnTo>
                  <a:lnTo>
                    <a:pt x="2455" y="1191"/>
                  </a:lnTo>
                  <a:lnTo>
                    <a:pt x="2455" y="1199"/>
                  </a:lnTo>
                  <a:lnTo>
                    <a:pt x="2512" y="1199"/>
                  </a:lnTo>
                  <a:lnTo>
                    <a:pt x="2512" y="1207"/>
                  </a:lnTo>
                  <a:lnTo>
                    <a:pt x="2524" y="1207"/>
                  </a:lnTo>
                  <a:lnTo>
                    <a:pt x="2524" y="1215"/>
                  </a:lnTo>
                  <a:lnTo>
                    <a:pt x="2534" y="1215"/>
                  </a:lnTo>
                  <a:lnTo>
                    <a:pt x="2534" y="1225"/>
                  </a:lnTo>
                  <a:lnTo>
                    <a:pt x="2572" y="1225"/>
                  </a:lnTo>
                  <a:lnTo>
                    <a:pt x="2572" y="1233"/>
                  </a:lnTo>
                  <a:lnTo>
                    <a:pt x="2588" y="1233"/>
                  </a:lnTo>
                  <a:lnTo>
                    <a:pt x="2588" y="1243"/>
                  </a:lnTo>
                  <a:lnTo>
                    <a:pt x="2615" y="1243"/>
                  </a:lnTo>
                  <a:lnTo>
                    <a:pt x="2615" y="1251"/>
                  </a:lnTo>
                  <a:lnTo>
                    <a:pt x="2633" y="1251"/>
                  </a:lnTo>
                  <a:lnTo>
                    <a:pt x="2633" y="1263"/>
                  </a:lnTo>
                  <a:lnTo>
                    <a:pt x="2639" y="1263"/>
                  </a:lnTo>
                  <a:lnTo>
                    <a:pt x="2639" y="1275"/>
                  </a:lnTo>
                  <a:lnTo>
                    <a:pt x="2764" y="1275"/>
                  </a:lnTo>
                  <a:lnTo>
                    <a:pt x="2764" y="1292"/>
                  </a:lnTo>
                  <a:lnTo>
                    <a:pt x="2784" y="1292"/>
                  </a:lnTo>
                  <a:lnTo>
                    <a:pt x="2784" y="1308"/>
                  </a:lnTo>
                  <a:lnTo>
                    <a:pt x="3038" y="1308"/>
                  </a:lnTo>
                  <a:lnTo>
                    <a:pt x="3038" y="1394"/>
                  </a:lnTo>
                  <a:lnTo>
                    <a:pt x="3161" y="1394"/>
                  </a:lnTo>
                </a:path>
              </a:pathLst>
            </a:custGeom>
            <a:noFill/>
            <a:ln w="19050">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68672" name="Group 914"/>
            <p:cNvGrpSpPr>
              <a:grpSpLocks/>
            </p:cNvGrpSpPr>
            <p:nvPr/>
          </p:nvGrpSpPr>
          <p:grpSpPr bwMode="auto">
            <a:xfrm>
              <a:off x="1233" y="906"/>
              <a:ext cx="3162" cy="1406"/>
              <a:chOff x="1233" y="906"/>
              <a:chExt cx="3162" cy="1406"/>
            </a:xfrm>
          </p:grpSpPr>
          <p:sp>
            <p:nvSpPr>
              <p:cNvPr id="68673" name="Line 4942"/>
              <p:cNvSpPr>
                <a:spLocks noChangeShapeType="1"/>
              </p:cNvSpPr>
              <p:nvPr/>
            </p:nvSpPr>
            <p:spPr bwMode="auto">
              <a:xfrm>
                <a:off x="1820" y="134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74" name="Line 4943"/>
              <p:cNvSpPr>
                <a:spLocks noChangeShapeType="1"/>
              </p:cNvSpPr>
              <p:nvPr/>
            </p:nvSpPr>
            <p:spPr bwMode="auto">
              <a:xfrm>
                <a:off x="1818" y="134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75" name="Line 4944"/>
              <p:cNvSpPr>
                <a:spLocks noChangeShapeType="1"/>
              </p:cNvSpPr>
              <p:nvPr/>
            </p:nvSpPr>
            <p:spPr bwMode="auto">
              <a:xfrm>
                <a:off x="1596" y="1236"/>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76" name="Line 4945"/>
              <p:cNvSpPr>
                <a:spLocks noChangeShapeType="1"/>
              </p:cNvSpPr>
              <p:nvPr/>
            </p:nvSpPr>
            <p:spPr bwMode="auto">
              <a:xfrm>
                <a:off x="1517" y="119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77" name="Line 4946"/>
              <p:cNvSpPr>
                <a:spLocks noChangeShapeType="1"/>
              </p:cNvSpPr>
              <p:nvPr/>
            </p:nvSpPr>
            <p:spPr bwMode="auto">
              <a:xfrm>
                <a:off x="1497" y="117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78" name="Line 4947"/>
              <p:cNvSpPr>
                <a:spLocks noChangeShapeType="1"/>
              </p:cNvSpPr>
              <p:nvPr/>
            </p:nvSpPr>
            <p:spPr bwMode="auto">
              <a:xfrm>
                <a:off x="1411" y="1120"/>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79" name="Line 4948"/>
              <p:cNvSpPr>
                <a:spLocks noChangeShapeType="1"/>
              </p:cNvSpPr>
              <p:nvPr/>
            </p:nvSpPr>
            <p:spPr bwMode="auto">
              <a:xfrm>
                <a:off x="1326" y="101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80" name="Line 4949"/>
              <p:cNvSpPr>
                <a:spLocks noChangeShapeType="1"/>
              </p:cNvSpPr>
              <p:nvPr/>
            </p:nvSpPr>
            <p:spPr bwMode="auto">
              <a:xfrm>
                <a:off x="1267" y="93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81" name="Line 4950"/>
              <p:cNvSpPr>
                <a:spLocks noChangeShapeType="1"/>
              </p:cNvSpPr>
              <p:nvPr/>
            </p:nvSpPr>
            <p:spPr bwMode="auto">
              <a:xfrm>
                <a:off x="1277" y="94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82" name="Line 5400"/>
              <p:cNvSpPr>
                <a:spLocks noChangeShapeType="1"/>
              </p:cNvSpPr>
              <p:nvPr/>
            </p:nvSpPr>
            <p:spPr bwMode="auto">
              <a:xfrm>
                <a:off x="1239" y="910"/>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83" name="Line 5401"/>
              <p:cNvSpPr>
                <a:spLocks noChangeShapeType="1"/>
              </p:cNvSpPr>
              <p:nvPr/>
            </p:nvSpPr>
            <p:spPr bwMode="auto">
              <a:xfrm>
                <a:off x="1235" y="90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84" name="Line 5402"/>
              <p:cNvSpPr>
                <a:spLocks noChangeShapeType="1"/>
              </p:cNvSpPr>
              <p:nvPr/>
            </p:nvSpPr>
            <p:spPr bwMode="auto">
              <a:xfrm>
                <a:off x="1233" y="90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85" name="Group 913"/>
              <p:cNvGrpSpPr>
                <a:grpSpLocks/>
              </p:cNvGrpSpPr>
              <p:nvPr/>
            </p:nvGrpSpPr>
            <p:grpSpPr bwMode="auto">
              <a:xfrm>
                <a:off x="1996" y="1440"/>
                <a:ext cx="2399" cy="872"/>
                <a:chOff x="1996" y="1440"/>
                <a:chExt cx="2399" cy="872"/>
              </a:xfrm>
            </p:grpSpPr>
            <p:sp>
              <p:nvSpPr>
                <p:cNvPr id="68686" name="Line 4562"/>
                <p:cNvSpPr>
                  <a:spLocks noChangeShapeType="1"/>
                </p:cNvSpPr>
                <p:nvPr/>
              </p:nvSpPr>
              <p:spPr bwMode="auto">
                <a:xfrm>
                  <a:off x="4312" y="229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87" name="Line 4563"/>
                <p:cNvSpPr>
                  <a:spLocks noChangeShapeType="1"/>
                </p:cNvSpPr>
                <p:nvPr/>
              </p:nvSpPr>
              <p:spPr bwMode="auto">
                <a:xfrm>
                  <a:off x="4299" y="229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88" name="Line 4564"/>
                <p:cNvSpPr>
                  <a:spLocks noChangeShapeType="1"/>
                </p:cNvSpPr>
                <p:nvPr/>
              </p:nvSpPr>
              <p:spPr bwMode="auto">
                <a:xfrm>
                  <a:off x="4291" y="229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89" name="Line 4565"/>
                <p:cNvSpPr>
                  <a:spLocks noChangeShapeType="1"/>
                </p:cNvSpPr>
                <p:nvPr/>
              </p:nvSpPr>
              <p:spPr bwMode="auto">
                <a:xfrm>
                  <a:off x="4285" y="229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0" name="Line 4566"/>
                <p:cNvSpPr>
                  <a:spLocks noChangeShapeType="1"/>
                </p:cNvSpPr>
                <p:nvPr/>
              </p:nvSpPr>
              <p:spPr bwMode="auto">
                <a:xfrm>
                  <a:off x="4275" y="229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1" name="Line 4567"/>
                <p:cNvSpPr>
                  <a:spLocks noChangeShapeType="1"/>
                </p:cNvSpPr>
                <p:nvPr/>
              </p:nvSpPr>
              <p:spPr bwMode="auto">
                <a:xfrm>
                  <a:off x="4265"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2" name="Line 4568"/>
                <p:cNvSpPr>
                  <a:spLocks noChangeShapeType="1"/>
                </p:cNvSpPr>
                <p:nvPr/>
              </p:nvSpPr>
              <p:spPr bwMode="auto">
                <a:xfrm>
                  <a:off x="4257"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3" name="Line 4569"/>
                <p:cNvSpPr>
                  <a:spLocks noChangeShapeType="1"/>
                </p:cNvSpPr>
                <p:nvPr/>
              </p:nvSpPr>
              <p:spPr bwMode="auto">
                <a:xfrm>
                  <a:off x="4249"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4" name="Line 4570"/>
                <p:cNvSpPr>
                  <a:spLocks noChangeShapeType="1"/>
                </p:cNvSpPr>
                <p:nvPr/>
              </p:nvSpPr>
              <p:spPr bwMode="auto">
                <a:xfrm>
                  <a:off x="4235"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5" name="Line 4571"/>
                <p:cNvSpPr>
                  <a:spLocks noChangeShapeType="1"/>
                </p:cNvSpPr>
                <p:nvPr/>
              </p:nvSpPr>
              <p:spPr bwMode="auto">
                <a:xfrm>
                  <a:off x="4231"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6" name="Line 4572"/>
                <p:cNvSpPr>
                  <a:spLocks noChangeShapeType="1"/>
                </p:cNvSpPr>
                <p:nvPr/>
              </p:nvSpPr>
              <p:spPr bwMode="auto">
                <a:xfrm>
                  <a:off x="4229"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7" name="Line 4573"/>
                <p:cNvSpPr>
                  <a:spLocks noChangeShapeType="1"/>
                </p:cNvSpPr>
                <p:nvPr/>
              </p:nvSpPr>
              <p:spPr bwMode="auto">
                <a:xfrm>
                  <a:off x="4215"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8" name="Line 4574"/>
                <p:cNvSpPr>
                  <a:spLocks noChangeShapeType="1"/>
                </p:cNvSpPr>
                <p:nvPr/>
              </p:nvSpPr>
              <p:spPr bwMode="auto">
                <a:xfrm>
                  <a:off x="4205"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99" name="Line 4575"/>
                <p:cNvSpPr>
                  <a:spLocks noChangeShapeType="1"/>
                </p:cNvSpPr>
                <p:nvPr/>
              </p:nvSpPr>
              <p:spPr bwMode="auto">
                <a:xfrm>
                  <a:off x="4203"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0" name="Line 4576"/>
                <p:cNvSpPr>
                  <a:spLocks noChangeShapeType="1"/>
                </p:cNvSpPr>
                <p:nvPr/>
              </p:nvSpPr>
              <p:spPr bwMode="auto">
                <a:xfrm>
                  <a:off x="4195"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1" name="Line 4577"/>
                <p:cNvSpPr>
                  <a:spLocks noChangeShapeType="1"/>
                </p:cNvSpPr>
                <p:nvPr/>
              </p:nvSpPr>
              <p:spPr bwMode="auto">
                <a:xfrm>
                  <a:off x="4184"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2" name="Line 4578"/>
                <p:cNvSpPr>
                  <a:spLocks noChangeShapeType="1"/>
                </p:cNvSpPr>
                <p:nvPr/>
              </p:nvSpPr>
              <p:spPr bwMode="auto">
                <a:xfrm>
                  <a:off x="4172"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3" name="Line 4579"/>
                <p:cNvSpPr>
                  <a:spLocks noChangeShapeType="1"/>
                </p:cNvSpPr>
                <p:nvPr/>
              </p:nvSpPr>
              <p:spPr bwMode="auto">
                <a:xfrm>
                  <a:off x="4170"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4" name="Line 4580"/>
                <p:cNvSpPr>
                  <a:spLocks noChangeShapeType="1"/>
                </p:cNvSpPr>
                <p:nvPr/>
              </p:nvSpPr>
              <p:spPr bwMode="auto">
                <a:xfrm>
                  <a:off x="4168"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5" name="Line 4581"/>
                <p:cNvSpPr>
                  <a:spLocks noChangeShapeType="1"/>
                </p:cNvSpPr>
                <p:nvPr/>
              </p:nvSpPr>
              <p:spPr bwMode="auto">
                <a:xfrm>
                  <a:off x="4166"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6" name="Line 4582"/>
                <p:cNvSpPr>
                  <a:spLocks noChangeShapeType="1"/>
                </p:cNvSpPr>
                <p:nvPr/>
              </p:nvSpPr>
              <p:spPr bwMode="auto">
                <a:xfrm>
                  <a:off x="4152"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7" name="Line 4583"/>
                <p:cNvSpPr>
                  <a:spLocks noChangeShapeType="1"/>
                </p:cNvSpPr>
                <p:nvPr/>
              </p:nvSpPr>
              <p:spPr bwMode="auto">
                <a:xfrm>
                  <a:off x="4144"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8" name="Line 4584"/>
                <p:cNvSpPr>
                  <a:spLocks noChangeShapeType="1"/>
                </p:cNvSpPr>
                <p:nvPr/>
              </p:nvSpPr>
              <p:spPr bwMode="auto">
                <a:xfrm>
                  <a:off x="4134"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09" name="Line 4585"/>
                <p:cNvSpPr>
                  <a:spLocks noChangeShapeType="1"/>
                </p:cNvSpPr>
                <p:nvPr/>
              </p:nvSpPr>
              <p:spPr bwMode="auto">
                <a:xfrm>
                  <a:off x="4132"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10" name="Line 4586"/>
                <p:cNvSpPr>
                  <a:spLocks noChangeShapeType="1"/>
                </p:cNvSpPr>
                <p:nvPr/>
              </p:nvSpPr>
              <p:spPr bwMode="auto">
                <a:xfrm>
                  <a:off x="4124"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11" name="Line 4587"/>
                <p:cNvSpPr>
                  <a:spLocks noChangeShapeType="1"/>
                </p:cNvSpPr>
                <p:nvPr/>
              </p:nvSpPr>
              <p:spPr bwMode="auto">
                <a:xfrm>
                  <a:off x="4122"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12" name="Line 4588"/>
                <p:cNvSpPr>
                  <a:spLocks noChangeShapeType="1"/>
                </p:cNvSpPr>
                <p:nvPr/>
              </p:nvSpPr>
              <p:spPr bwMode="auto">
                <a:xfrm>
                  <a:off x="4102"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13" name="Line 4589"/>
                <p:cNvSpPr>
                  <a:spLocks noChangeShapeType="1"/>
                </p:cNvSpPr>
                <p:nvPr/>
              </p:nvSpPr>
              <p:spPr bwMode="auto">
                <a:xfrm>
                  <a:off x="4092"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14" name="Line 4590"/>
                <p:cNvSpPr>
                  <a:spLocks noChangeShapeType="1"/>
                </p:cNvSpPr>
                <p:nvPr/>
              </p:nvSpPr>
              <p:spPr bwMode="auto">
                <a:xfrm>
                  <a:off x="4084"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15" name="Line 4591"/>
                <p:cNvSpPr>
                  <a:spLocks noChangeShapeType="1"/>
                </p:cNvSpPr>
                <p:nvPr/>
              </p:nvSpPr>
              <p:spPr bwMode="auto">
                <a:xfrm>
                  <a:off x="4080"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16" name="Line 4592"/>
                <p:cNvSpPr>
                  <a:spLocks noChangeShapeType="1"/>
                </p:cNvSpPr>
                <p:nvPr/>
              </p:nvSpPr>
              <p:spPr bwMode="auto">
                <a:xfrm>
                  <a:off x="4073"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17" name="Line 4593"/>
                <p:cNvSpPr>
                  <a:spLocks noChangeShapeType="1"/>
                </p:cNvSpPr>
                <p:nvPr/>
              </p:nvSpPr>
              <p:spPr bwMode="auto">
                <a:xfrm>
                  <a:off x="4069"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18" name="Line 4594"/>
                <p:cNvSpPr>
                  <a:spLocks noChangeShapeType="1"/>
                </p:cNvSpPr>
                <p:nvPr/>
              </p:nvSpPr>
              <p:spPr bwMode="auto">
                <a:xfrm>
                  <a:off x="4047"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19" name="Line 4595"/>
                <p:cNvSpPr>
                  <a:spLocks noChangeShapeType="1"/>
                </p:cNvSpPr>
                <p:nvPr/>
              </p:nvSpPr>
              <p:spPr bwMode="auto">
                <a:xfrm>
                  <a:off x="4037"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0" name="Line 4596"/>
                <p:cNvSpPr>
                  <a:spLocks noChangeShapeType="1"/>
                </p:cNvSpPr>
                <p:nvPr/>
              </p:nvSpPr>
              <p:spPr bwMode="auto">
                <a:xfrm>
                  <a:off x="4033"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1" name="Line 4597"/>
                <p:cNvSpPr>
                  <a:spLocks noChangeShapeType="1"/>
                </p:cNvSpPr>
                <p:nvPr/>
              </p:nvSpPr>
              <p:spPr bwMode="auto">
                <a:xfrm>
                  <a:off x="4029"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2" name="Line 4598"/>
                <p:cNvSpPr>
                  <a:spLocks noChangeShapeType="1"/>
                </p:cNvSpPr>
                <p:nvPr/>
              </p:nvSpPr>
              <p:spPr bwMode="auto">
                <a:xfrm>
                  <a:off x="4019" y="22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3" name="Line 4599"/>
                <p:cNvSpPr>
                  <a:spLocks noChangeShapeType="1"/>
                </p:cNvSpPr>
                <p:nvPr/>
              </p:nvSpPr>
              <p:spPr bwMode="auto">
                <a:xfrm>
                  <a:off x="4017" y="2195"/>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4" name="Line 4600"/>
                <p:cNvSpPr>
                  <a:spLocks noChangeShapeType="1"/>
                </p:cNvSpPr>
                <p:nvPr/>
              </p:nvSpPr>
              <p:spPr bwMode="auto">
                <a:xfrm>
                  <a:off x="4009" y="2195"/>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5" name="Line 4601"/>
                <p:cNvSpPr>
                  <a:spLocks noChangeShapeType="1"/>
                </p:cNvSpPr>
                <p:nvPr/>
              </p:nvSpPr>
              <p:spPr bwMode="auto">
                <a:xfrm>
                  <a:off x="4005" y="2195"/>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6" name="Line 4602"/>
                <p:cNvSpPr>
                  <a:spLocks noChangeShapeType="1"/>
                </p:cNvSpPr>
                <p:nvPr/>
              </p:nvSpPr>
              <p:spPr bwMode="auto">
                <a:xfrm>
                  <a:off x="3993"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7" name="Line 4603"/>
                <p:cNvSpPr>
                  <a:spLocks noChangeShapeType="1"/>
                </p:cNvSpPr>
                <p:nvPr/>
              </p:nvSpPr>
              <p:spPr bwMode="auto">
                <a:xfrm>
                  <a:off x="3989"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8" name="Line 4604"/>
                <p:cNvSpPr>
                  <a:spLocks noChangeShapeType="1"/>
                </p:cNvSpPr>
                <p:nvPr/>
              </p:nvSpPr>
              <p:spPr bwMode="auto">
                <a:xfrm>
                  <a:off x="3979"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29" name="Line 4605"/>
                <p:cNvSpPr>
                  <a:spLocks noChangeShapeType="1"/>
                </p:cNvSpPr>
                <p:nvPr/>
              </p:nvSpPr>
              <p:spPr bwMode="auto">
                <a:xfrm>
                  <a:off x="3977"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30" name="Line 4606"/>
                <p:cNvSpPr>
                  <a:spLocks noChangeShapeType="1"/>
                </p:cNvSpPr>
                <p:nvPr/>
              </p:nvSpPr>
              <p:spPr bwMode="auto">
                <a:xfrm>
                  <a:off x="3973"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31" name="Line 4607"/>
                <p:cNvSpPr>
                  <a:spLocks noChangeShapeType="1"/>
                </p:cNvSpPr>
                <p:nvPr/>
              </p:nvSpPr>
              <p:spPr bwMode="auto">
                <a:xfrm>
                  <a:off x="3969"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32" name="Line 4608"/>
                <p:cNvSpPr>
                  <a:spLocks noChangeShapeType="1"/>
                </p:cNvSpPr>
                <p:nvPr/>
              </p:nvSpPr>
              <p:spPr bwMode="auto">
                <a:xfrm>
                  <a:off x="3961"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33" name="Line 4609"/>
                <p:cNvSpPr>
                  <a:spLocks noChangeShapeType="1"/>
                </p:cNvSpPr>
                <p:nvPr/>
              </p:nvSpPr>
              <p:spPr bwMode="auto">
                <a:xfrm>
                  <a:off x="3958"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34" name="Line 4610"/>
                <p:cNvSpPr>
                  <a:spLocks noChangeShapeType="1"/>
                </p:cNvSpPr>
                <p:nvPr/>
              </p:nvSpPr>
              <p:spPr bwMode="auto">
                <a:xfrm>
                  <a:off x="3948"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35" name="Line 4611"/>
                <p:cNvSpPr>
                  <a:spLocks noChangeShapeType="1"/>
                </p:cNvSpPr>
                <p:nvPr/>
              </p:nvSpPr>
              <p:spPr bwMode="auto">
                <a:xfrm>
                  <a:off x="3946"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36" name="Line 4612"/>
                <p:cNvSpPr>
                  <a:spLocks noChangeShapeType="1"/>
                </p:cNvSpPr>
                <p:nvPr/>
              </p:nvSpPr>
              <p:spPr bwMode="auto">
                <a:xfrm>
                  <a:off x="3942"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37" name="Line 4613"/>
                <p:cNvSpPr>
                  <a:spLocks noChangeShapeType="1"/>
                </p:cNvSpPr>
                <p:nvPr/>
              </p:nvSpPr>
              <p:spPr bwMode="auto">
                <a:xfrm>
                  <a:off x="3938"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38" name="Line 4614"/>
                <p:cNvSpPr>
                  <a:spLocks noChangeShapeType="1"/>
                </p:cNvSpPr>
                <p:nvPr/>
              </p:nvSpPr>
              <p:spPr bwMode="auto">
                <a:xfrm>
                  <a:off x="3936"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39" name="Line 4615"/>
                <p:cNvSpPr>
                  <a:spLocks noChangeShapeType="1"/>
                </p:cNvSpPr>
                <p:nvPr/>
              </p:nvSpPr>
              <p:spPr bwMode="auto">
                <a:xfrm>
                  <a:off x="3928"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40" name="Line 4616"/>
                <p:cNvSpPr>
                  <a:spLocks noChangeShapeType="1"/>
                </p:cNvSpPr>
                <p:nvPr/>
              </p:nvSpPr>
              <p:spPr bwMode="auto">
                <a:xfrm>
                  <a:off x="3926"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41" name="Line 4617"/>
                <p:cNvSpPr>
                  <a:spLocks noChangeShapeType="1"/>
                </p:cNvSpPr>
                <p:nvPr/>
              </p:nvSpPr>
              <p:spPr bwMode="auto">
                <a:xfrm>
                  <a:off x="3922"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42" name="Line 4618"/>
                <p:cNvSpPr>
                  <a:spLocks noChangeShapeType="1"/>
                </p:cNvSpPr>
                <p:nvPr/>
              </p:nvSpPr>
              <p:spPr bwMode="auto">
                <a:xfrm>
                  <a:off x="3918"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43" name="Line 4619"/>
                <p:cNvSpPr>
                  <a:spLocks noChangeShapeType="1"/>
                </p:cNvSpPr>
                <p:nvPr/>
              </p:nvSpPr>
              <p:spPr bwMode="auto">
                <a:xfrm>
                  <a:off x="3916"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44" name="Line 4620"/>
                <p:cNvSpPr>
                  <a:spLocks noChangeShapeType="1"/>
                </p:cNvSpPr>
                <p:nvPr/>
              </p:nvSpPr>
              <p:spPr bwMode="auto">
                <a:xfrm>
                  <a:off x="3896" y="21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45" name="Line 4621"/>
                <p:cNvSpPr>
                  <a:spLocks noChangeShapeType="1"/>
                </p:cNvSpPr>
                <p:nvPr/>
              </p:nvSpPr>
              <p:spPr bwMode="auto">
                <a:xfrm>
                  <a:off x="3894" y="217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46" name="Line 4622"/>
                <p:cNvSpPr>
                  <a:spLocks noChangeShapeType="1"/>
                </p:cNvSpPr>
                <p:nvPr/>
              </p:nvSpPr>
              <p:spPr bwMode="auto">
                <a:xfrm>
                  <a:off x="3890" y="217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47" name="Line 4623"/>
                <p:cNvSpPr>
                  <a:spLocks noChangeShapeType="1"/>
                </p:cNvSpPr>
                <p:nvPr/>
              </p:nvSpPr>
              <p:spPr bwMode="auto">
                <a:xfrm>
                  <a:off x="3878" y="217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48" name="Line 4624"/>
                <p:cNvSpPr>
                  <a:spLocks noChangeShapeType="1"/>
                </p:cNvSpPr>
                <p:nvPr/>
              </p:nvSpPr>
              <p:spPr bwMode="auto">
                <a:xfrm>
                  <a:off x="3870" y="216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49" name="Line 4625"/>
                <p:cNvSpPr>
                  <a:spLocks noChangeShapeType="1"/>
                </p:cNvSpPr>
                <p:nvPr/>
              </p:nvSpPr>
              <p:spPr bwMode="auto">
                <a:xfrm>
                  <a:off x="3866" y="216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50" name="Line 4626"/>
                <p:cNvSpPr>
                  <a:spLocks noChangeShapeType="1"/>
                </p:cNvSpPr>
                <p:nvPr/>
              </p:nvSpPr>
              <p:spPr bwMode="auto">
                <a:xfrm>
                  <a:off x="3860" y="215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51" name="Line 4627"/>
                <p:cNvSpPr>
                  <a:spLocks noChangeShapeType="1"/>
                </p:cNvSpPr>
                <p:nvPr/>
              </p:nvSpPr>
              <p:spPr bwMode="auto">
                <a:xfrm>
                  <a:off x="3858" y="215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52" name="Line 4628"/>
                <p:cNvSpPr>
                  <a:spLocks noChangeShapeType="1"/>
                </p:cNvSpPr>
                <p:nvPr/>
              </p:nvSpPr>
              <p:spPr bwMode="auto">
                <a:xfrm>
                  <a:off x="3856" y="215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53" name="Line 4629"/>
                <p:cNvSpPr>
                  <a:spLocks noChangeShapeType="1"/>
                </p:cNvSpPr>
                <p:nvPr/>
              </p:nvSpPr>
              <p:spPr bwMode="auto">
                <a:xfrm>
                  <a:off x="3850" y="215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54" name="Line 4630"/>
                <p:cNvSpPr>
                  <a:spLocks noChangeShapeType="1"/>
                </p:cNvSpPr>
                <p:nvPr/>
              </p:nvSpPr>
              <p:spPr bwMode="auto">
                <a:xfrm>
                  <a:off x="3844" y="214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55" name="Line 4631"/>
                <p:cNvSpPr>
                  <a:spLocks noChangeShapeType="1"/>
                </p:cNvSpPr>
                <p:nvPr/>
              </p:nvSpPr>
              <p:spPr bwMode="auto">
                <a:xfrm>
                  <a:off x="3819" y="213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56" name="Line 4632"/>
                <p:cNvSpPr>
                  <a:spLocks noChangeShapeType="1"/>
                </p:cNvSpPr>
                <p:nvPr/>
              </p:nvSpPr>
              <p:spPr bwMode="auto">
                <a:xfrm>
                  <a:off x="3817" y="213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57" name="Line 4633"/>
                <p:cNvSpPr>
                  <a:spLocks noChangeShapeType="1"/>
                </p:cNvSpPr>
                <p:nvPr/>
              </p:nvSpPr>
              <p:spPr bwMode="auto">
                <a:xfrm>
                  <a:off x="3813" y="213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58" name="Line 4634"/>
                <p:cNvSpPr>
                  <a:spLocks noChangeShapeType="1"/>
                </p:cNvSpPr>
                <p:nvPr/>
              </p:nvSpPr>
              <p:spPr bwMode="auto">
                <a:xfrm>
                  <a:off x="3809" y="213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59" name="Line 4635"/>
                <p:cNvSpPr>
                  <a:spLocks noChangeShapeType="1"/>
                </p:cNvSpPr>
                <p:nvPr/>
              </p:nvSpPr>
              <p:spPr bwMode="auto">
                <a:xfrm>
                  <a:off x="3799" y="212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60" name="Line 4636"/>
                <p:cNvSpPr>
                  <a:spLocks noChangeShapeType="1"/>
                </p:cNvSpPr>
                <p:nvPr/>
              </p:nvSpPr>
              <p:spPr bwMode="auto">
                <a:xfrm>
                  <a:off x="3791" y="212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61" name="Line 4637"/>
                <p:cNvSpPr>
                  <a:spLocks noChangeShapeType="1"/>
                </p:cNvSpPr>
                <p:nvPr/>
              </p:nvSpPr>
              <p:spPr bwMode="auto">
                <a:xfrm>
                  <a:off x="3787" y="212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62" name="Line 4638"/>
                <p:cNvSpPr>
                  <a:spLocks noChangeShapeType="1"/>
                </p:cNvSpPr>
                <p:nvPr/>
              </p:nvSpPr>
              <p:spPr bwMode="auto">
                <a:xfrm>
                  <a:off x="3779" y="212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63" name="Line 4639"/>
                <p:cNvSpPr>
                  <a:spLocks noChangeShapeType="1"/>
                </p:cNvSpPr>
                <p:nvPr/>
              </p:nvSpPr>
              <p:spPr bwMode="auto">
                <a:xfrm>
                  <a:off x="3775" y="212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64" name="Line 4640"/>
                <p:cNvSpPr>
                  <a:spLocks noChangeShapeType="1"/>
                </p:cNvSpPr>
                <p:nvPr/>
              </p:nvSpPr>
              <p:spPr bwMode="auto">
                <a:xfrm>
                  <a:off x="3771" y="212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65" name="Line 4641"/>
                <p:cNvSpPr>
                  <a:spLocks noChangeShapeType="1"/>
                </p:cNvSpPr>
                <p:nvPr/>
              </p:nvSpPr>
              <p:spPr bwMode="auto">
                <a:xfrm>
                  <a:off x="3767" y="211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66" name="Line 4642"/>
                <p:cNvSpPr>
                  <a:spLocks noChangeShapeType="1"/>
                </p:cNvSpPr>
                <p:nvPr/>
              </p:nvSpPr>
              <p:spPr bwMode="auto">
                <a:xfrm>
                  <a:off x="3763" y="211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67" name="Line 4643"/>
                <p:cNvSpPr>
                  <a:spLocks noChangeShapeType="1"/>
                </p:cNvSpPr>
                <p:nvPr/>
              </p:nvSpPr>
              <p:spPr bwMode="auto">
                <a:xfrm>
                  <a:off x="3759" y="211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68" name="Line 4644"/>
                <p:cNvSpPr>
                  <a:spLocks noChangeShapeType="1"/>
                </p:cNvSpPr>
                <p:nvPr/>
              </p:nvSpPr>
              <p:spPr bwMode="auto">
                <a:xfrm>
                  <a:off x="3741" y="210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69" name="Line 4645"/>
                <p:cNvSpPr>
                  <a:spLocks noChangeShapeType="1"/>
                </p:cNvSpPr>
                <p:nvPr/>
              </p:nvSpPr>
              <p:spPr bwMode="auto">
                <a:xfrm>
                  <a:off x="3731" y="210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70" name="Line 4646"/>
                <p:cNvSpPr>
                  <a:spLocks noChangeShapeType="1"/>
                </p:cNvSpPr>
                <p:nvPr/>
              </p:nvSpPr>
              <p:spPr bwMode="auto">
                <a:xfrm>
                  <a:off x="3726" y="210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71" name="Line 4647"/>
                <p:cNvSpPr>
                  <a:spLocks noChangeShapeType="1"/>
                </p:cNvSpPr>
                <p:nvPr/>
              </p:nvSpPr>
              <p:spPr bwMode="auto">
                <a:xfrm>
                  <a:off x="3724" y="210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72" name="Line 4648"/>
                <p:cNvSpPr>
                  <a:spLocks noChangeShapeType="1"/>
                </p:cNvSpPr>
                <p:nvPr/>
              </p:nvSpPr>
              <p:spPr bwMode="auto">
                <a:xfrm>
                  <a:off x="3722" y="210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73" name="Line 4649"/>
                <p:cNvSpPr>
                  <a:spLocks noChangeShapeType="1"/>
                </p:cNvSpPr>
                <p:nvPr/>
              </p:nvSpPr>
              <p:spPr bwMode="auto">
                <a:xfrm>
                  <a:off x="3718" y="210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74" name="Line 4650"/>
                <p:cNvSpPr>
                  <a:spLocks noChangeShapeType="1"/>
                </p:cNvSpPr>
                <p:nvPr/>
              </p:nvSpPr>
              <p:spPr bwMode="auto">
                <a:xfrm>
                  <a:off x="3714" y="210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75" name="Line 4651"/>
                <p:cNvSpPr>
                  <a:spLocks noChangeShapeType="1"/>
                </p:cNvSpPr>
                <p:nvPr/>
              </p:nvSpPr>
              <p:spPr bwMode="auto">
                <a:xfrm>
                  <a:off x="3712" y="210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76" name="Line 4652"/>
                <p:cNvSpPr>
                  <a:spLocks noChangeShapeType="1"/>
                </p:cNvSpPr>
                <p:nvPr/>
              </p:nvSpPr>
              <p:spPr bwMode="auto">
                <a:xfrm>
                  <a:off x="3708" y="210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77" name="Line 4653"/>
                <p:cNvSpPr>
                  <a:spLocks noChangeShapeType="1"/>
                </p:cNvSpPr>
                <p:nvPr/>
              </p:nvSpPr>
              <p:spPr bwMode="auto">
                <a:xfrm>
                  <a:off x="3702" y="210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78" name="Line 4654"/>
                <p:cNvSpPr>
                  <a:spLocks noChangeShapeType="1"/>
                </p:cNvSpPr>
                <p:nvPr/>
              </p:nvSpPr>
              <p:spPr bwMode="auto">
                <a:xfrm>
                  <a:off x="3698" y="210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79" name="Line 4655"/>
                <p:cNvSpPr>
                  <a:spLocks noChangeShapeType="1"/>
                </p:cNvSpPr>
                <p:nvPr/>
              </p:nvSpPr>
              <p:spPr bwMode="auto">
                <a:xfrm>
                  <a:off x="3692" y="210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80" name="Line 4656"/>
                <p:cNvSpPr>
                  <a:spLocks noChangeShapeType="1"/>
                </p:cNvSpPr>
                <p:nvPr/>
              </p:nvSpPr>
              <p:spPr bwMode="auto">
                <a:xfrm>
                  <a:off x="3688" y="209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81" name="Line 4657"/>
                <p:cNvSpPr>
                  <a:spLocks noChangeShapeType="1"/>
                </p:cNvSpPr>
                <p:nvPr/>
              </p:nvSpPr>
              <p:spPr bwMode="auto">
                <a:xfrm>
                  <a:off x="3686" y="209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82" name="Line 4658"/>
                <p:cNvSpPr>
                  <a:spLocks noChangeShapeType="1"/>
                </p:cNvSpPr>
                <p:nvPr/>
              </p:nvSpPr>
              <p:spPr bwMode="auto">
                <a:xfrm>
                  <a:off x="3672" y="209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83" name="Line 4659"/>
                <p:cNvSpPr>
                  <a:spLocks noChangeShapeType="1"/>
                </p:cNvSpPr>
                <p:nvPr/>
              </p:nvSpPr>
              <p:spPr bwMode="auto">
                <a:xfrm>
                  <a:off x="3660" y="209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84" name="Line 4660"/>
                <p:cNvSpPr>
                  <a:spLocks noChangeShapeType="1"/>
                </p:cNvSpPr>
                <p:nvPr/>
              </p:nvSpPr>
              <p:spPr bwMode="auto">
                <a:xfrm>
                  <a:off x="3656" y="209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85" name="Line 4661"/>
                <p:cNvSpPr>
                  <a:spLocks noChangeShapeType="1"/>
                </p:cNvSpPr>
                <p:nvPr/>
              </p:nvSpPr>
              <p:spPr bwMode="auto">
                <a:xfrm>
                  <a:off x="3652" y="209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86" name="Line 4662"/>
                <p:cNvSpPr>
                  <a:spLocks noChangeShapeType="1"/>
                </p:cNvSpPr>
                <p:nvPr/>
              </p:nvSpPr>
              <p:spPr bwMode="auto">
                <a:xfrm>
                  <a:off x="3642" y="209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87" name="Line 4663"/>
                <p:cNvSpPr>
                  <a:spLocks noChangeShapeType="1"/>
                </p:cNvSpPr>
                <p:nvPr/>
              </p:nvSpPr>
              <p:spPr bwMode="auto">
                <a:xfrm>
                  <a:off x="3626" y="2081"/>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88" name="Line 4664"/>
                <p:cNvSpPr>
                  <a:spLocks noChangeShapeType="1"/>
                </p:cNvSpPr>
                <p:nvPr/>
              </p:nvSpPr>
              <p:spPr bwMode="auto">
                <a:xfrm>
                  <a:off x="3585" y="2060"/>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89" name="Line 4665"/>
                <p:cNvSpPr>
                  <a:spLocks noChangeShapeType="1"/>
                </p:cNvSpPr>
                <p:nvPr/>
              </p:nvSpPr>
              <p:spPr bwMode="auto">
                <a:xfrm>
                  <a:off x="3581" y="2060"/>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90" name="Line 4666"/>
                <p:cNvSpPr>
                  <a:spLocks noChangeShapeType="1"/>
                </p:cNvSpPr>
                <p:nvPr/>
              </p:nvSpPr>
              <p:spPr bwMode="auto">
                <a:xfrm>
                  <a:off x="3563" y="2048"/>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91" name="Line 4667"/>
                <p:cNvSpPr>
                  <a:spLocks noChangeShapeType="1"/>
                </p:cNvSpPr>
                <p:nvPr/>
              </p:nvSpPr>
              <p:spPr bwMode="auto">
                <a:xfrm>
                  <a:off x="3561" y="2048"/>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92" name="Line 4668"/>
                <p:cNvSpPr>
                  <a:spLocks noChangeShapeType="1"/>
                </p:cNvSpPr>
                <p:nvPr/>
              </p:nvSpPr>
              <p:spPr bwMode="auto">
                <a:xfrm>
                  <a:off x="3555" y="2048"/>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93" name="Line 4669"/>
                <p:cNvSpPr>
                  <a:spLocks noChangeShapeType="1"/>
                </p:cNvSpPr>
                <p:nvPr/>
              </p:nvSpPr>
              <p:spPr bwMode="auto">
                <a:xfrm>
                  <a:off x="3551" y="2048"/>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94" name="Line 4670"/>
                <p:cNvSpPr>
                  <a:spLocks noChangeShapeType="1"/>
                </p:cNvSpPr>
                <p:nvPr/>
              </p:nvSpPr>
              <p:spPr bwMode="auto">
                <a:xfrm>
                  <a:off x="3531" y="2048"/>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95" name="Line 4671"/>
                <p:cNvSpPr>
                  <a:spLocks noChangeShapeType="1"/>
                </p:cNvSpPr>
                <p:nvPr/>
              </p:nvSpPr>
              <p:spPr bwMode="auto">
                <a:xfrm>
                  <a:off x="3517" y="2026"/>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96" name="Line 4672"/>
                <p:cNvSpPr>
                  <a:spLocks noChangeShapeType="1"/>
                </p:cNvSpPr>
                <p:nvPr/>
              </p:nvSpPr>
              <p:spPr bwMode="auto">
                <a:xfrm>
                  <a:off x="3509" y="20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97" name="Line 4673"/>
                <p:cNvSpPr>
                  <a:spLocks noChangeShapeType="1"/>
                </p:cNvSpPr>
                <p:nvPr/>
              </p:nvSpPr>
              <p:spPr bwMode="auto">
                <a:xfrm>
                  <a:off x="3501" y="20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98" name="Line 4674"/>
                <p:cNvSpPr>
                  <a:spLocks noChangeShapeType="1"/>
                </p:cNvSpPr>
                <p:nvPr/>
              </p:nvSpPr>
              <p:spPr bwMode="auto">
                <a:xfrm>
                  <a:off x="3488" y="20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799" name="Line 4675"/>
                <p:cNvSpPr>
                  <a:spLocks noChangeShapeType="1"/>
                </p:cNvSpPr>
                <p:nvPr/>
              </p:nvSpPr>
              <p:spPr bwMode="auto">
                <a:xfrm>
                  <a:off x="3478" y="20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00" name="Line 4676"/>
                <p:cNvSpPr>
                  <a:spLocks noChangeShapeType="1"/>
                </p:cNvSpPr>
                <p:nvPr/>
              </p:nvSpPr>
              <p:spPr bwMode="auto">
                <a:xfrm>
                  <a:off x="3478" y="20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01" name="Line 4677"/>
                <p:cNvSpPr>
                  <a:spLocks noChangeShapeType="1"/>
                </p:cNvSpPr>
                <p:nvPr/>
              </p:nvSpPr>
              <p:spPr bwMode="auto">
                <a:xfrm>
                  <a:off x="3474" y="20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02" name="Line 4678"/>
                <p:cNvSpPr>
                  <a:spLocks noChangeShapeType="1"/>
                </p:cNvSpPr>
                <p:nvPr/>
              </p:nvSpPr>
              <p:spPr bwMode="auto">
                <a:xfrm>
                  <a:off x="3472" y="20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03" name="Line 4679"/>
                <p:cNvSpPr>
                  <a:spLocks noChangeShapeType="1"/>
                </p:cNvSpPr>
                <p:nvPr/>
              </p:nvSpPr>
              <p:spPr bwMode="auto">
                <a:xfrm>
                  <a:off x="3468" y="20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04" name="Line 4680"/>
                <p:cNvSpPr>
                  <a:spLocks noChangeShapeType="1"/>
                </p:cNvSpPr>
                <p:nvPr/>
              </p:nvSpPr>
              <p:spPr bwMode="auto">
                <a:xfrm>
                  <a:off x="3466" y="20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05" name="Line 4681"/>
                <p:cNvSpPr>
                  <a:spLocks noChangeShapeType="1"/>
                </p:cNvSpPr>
                <p:nvPr/>
              </p:nvSpPr>
              <p:spPr bwMode="auto">
                <a:xfrm>
                  <a:off x="3462" y="20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06" name="Line 4682"/>
                <p:cNvSpPr>
                  <a:spLocks noChangeShapeType="1"/>
                </p:cNvSpPr>
                <p:nvPr/>
              </p:nvSpPr>
              <p:spPr bwMode="auto">
                <a:xfrm>
                  <a:off x="3458" y="20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07" name="Line 4683"/>
                <p:cNvSpPr>
                  <a:spLocks noChangeShapeType="1"/>
                </p:cNvSpPr>
                <p:nvPr/>
              </p:nvSpPr>
              <p:spPr bwMode="auto">
                <a:xfrm>
                  <a:off x="3452" y="20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08" name="Line 4684"/>
                <p:cNvSpPr>
                  <a:spLocks noChangeShapeType="1"/>
                </p:cNvSpPr>
                <p:nvPr/>
              </p:nvSpPr>
              <p:spPr bwMode="auto">
                <a:xfrm>
                  <a:off x="3450" y="20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09" name="Line 4685"/>
                <p:cNvSpPr>
                  <a:spLocks noChangeShapeType="1"/>
                </p:cNvSpPr>
                <p:nvPr/>
              </p:nvSpPr>
              <p:spPr bwMode="auto">
                <a:xfrm>
                  <a:off x="3440" y="20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10" name="Line 4686"/>
                <p:cNvSpPr>
                  <a:spLocks noChangeShapeType="1"/>
                </p:cNvSpPr>
                <p:nvPr/>
              </p:nvSpPr>
              <p:spPr bwMode="auto">
                <a:xfrm>
                  <a:off x="3438" y="20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11" name="Line 4687"/>
                <p:cNvSpPr>
                  <a:spLocks noChangeShapeType="1"/>
                </p:cNvSpPr>
                <p:nvPr/>
              </p:nvSpPr>
              <p:spPr bwMode="auto">
                <a:xfrm>
                  <a:off x="3434" y="201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12" name="Line 4688"/>
                <p:cNvSpPr>
                  <a:spLocks noChangeShapeType="1"/>
                </p:cNvSpPr>
                <p:nvPr/>
              </p:nvSpPr>
              <p:spPr bwMode="auto">
                <a:xfrm>
                  <a:off x="3430" y="201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13" name="Line 4689"/>
                <p:cNvSpPr>
                  <a:spLocks noChangeShapeType="1"/>
                </p:cNvSpPr>
                <p:nvPr/>
              </p:nvSpPr>
              <p:spPr bwMode="auto">
                <a:xfrm>
                  <a:off x="3426" y="201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14" name="Line 4690"/>
                <p:cNvSpPr>
                  <a:spLocks noChangeShapeType="1"/>
                </p:cNvSpPr>
                <p:nvPr/>
              </p:nvSpPr>
              <p:spPr bwMode="auto">
                <a:xfrm>
                  <a:off x="3424" y="201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15" name="Line 4691"/>
                <p:cNvSpPr>
                  <a:spLocks noChangeShapeType="1"/>
                </p:cNvSpPr>
                <p:nvPr/>
              </p:nvSpPr>
              <p:spPr bwMode="auto">
                <a:xfrm>
                  <a:off x="3422" y="201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16" name="Line 4692"/>
                <p:cNvSpPr>
                  <a:spLocks noChangeShapeType="1"/>
                </p:cNvSpPr>
                <p:nvPr/>
              </p:nvSpPr>
              <p:spPr bwMode="auto">
                <a:xfrm>
                  <a:off x="3418" y="201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17" name="Line 4693"/>
                <p:cNvSpPr>
                  <a:spLocks noChangeShapeType="1"/>
                </p:cNvSpPr>
                <p:nvPr/>
              </p:nvSpPr>
              <p:spPr bwMode="auto">
                <a:xfrm>
                  <a:off x="3414" y="201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18" name="Line 4694"/>
                <p:cNvSpPr>
                  <a:spLocks noChangeShapeType="1"/>
                </p:cNvSpPr>
                <p:nvPr/>
              </p:nvSpPr>
              <p:spPr bwMode="auto">
                <a:xfrm>
                  <a:off x="3410" y="201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19" name="Line 4695"/>
                <p:cNvSpPr>
                  <a:spLocks noChangeShapeType="1"/>
                </p:cNvSpPr>
                <p:nvPr/>
              </p:nvSpPr>
              <p:spPr bwMode="auto">
                <a:xfrm>
                  <a:off x="3406" y="201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20" name="Line 4696"/>
                <p:cNvSpPr>
                  <a:spLocks noChangeShapeType="1"/>
                </p:cNvSpPr>
                <p:nvPr/>
              </p:nvSpPr>
              <p:spPr bwMode="auto">
                <a:xfrm>
                  <a:off x="3404" y="201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21" name="Line 4697"/>
                <p:cNvSpPr>
                  <a:spLocks noChangeShapeType="1"/>
                </p:cNvSpPr>
                <p:nvPr/>
              </p:nvSpPr>
              <p:spPr bwMode="auto">
                <a:xfrm>
                  <a:off x="3400" y="201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22" name="Line 4698"/>
                <p:cNvSpPr>
                  <a:spLocks noChangeShapeType="1"/>
                </p:cNvSpPr>
                <p:nvPr/>
              </p:nvSpPr>
              <p:spPr bwMode="auto">
                <a:xfrm>
                  <a:off x="3396" y="201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23" name="Line 4699"/>
                <p:cNvSpPr>
                  <a:spLocks noChangeShapeType="1"/>
                </p:cNvSpPr>
                <p:nvPr/>
              </p:nvSpPr>
              <p:spPr bwMode="auto">
                <a:xfrm>
                  <a:off x="3394" y="201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24" name="Line 4700"/>
                <p:cNvSpPr>
                  <a:spLocks noChangeShapeType="1"/>
                </p:cNvSpPr>
                <p:nvPr/>
              </p:nvSpPr>
              <p:spPr bwMode="auto">
                <a:xfrm>
                  <a:off x="3390" y="201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25" name="Line 4701"/>
                <p:cNvSpPr>
                  <a:spLocks noChangeShapeType="1"/>
                </p:cNvSpPr>
                <p:nvPr/>
              </p:nvSpPr>
              <p:spPr bwMode="auto">
                <a:xfrm>
                  <a:off x="3388" y="200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26" name="Line 4702"/>
                <p:cNvSpPr>
                  <a:spLocks noChangeShapeType="1"/>
                </p:cNvSpPr>
                <p:nvPr/>
              </p:nvSpPr>
              <p:spPr bwMode="auto">
                <a:xfrm>
                  <a:off x="3386" y="200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27" name="Line 4703"/>
                <p:cNvSpPr>
                  <a:spLocks noChangeShapeType="1"/>
                </p:cNvSpPr>
                <p:nvPr/>
              </p:nvSpPr>
              <p:spPr bwMode="auto">
                <a:xfrm>
                  <a:off x="3384" y="200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28" name="Line 4704"/>
                <p:cNvSpPr>
                  <a:spLocks noChangeShapeType="1"/>
                </p:cNvSpPr>
                <p:nvPr/>
              </p:nvSpPr>
              <p:spPr bwMode="auto">
                <a:xfrm>
                  <a:off x="3380" y="200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29" name="Line 4705"/>
                <p:cNvSpPr>
                  <a:spLocks noChangeShapeType="1"/>
                </p:cNvSpPr>
                <p:nvPr/>
              </p:nvSpPr>
              <p:spPr bwMode="auto">
                <a:xfrm>
                  <a:off x="3377" y="200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30" name="Line 4706"/>
                <p:cNvSpPr>
                  <a:spLocks noChangeShapeType="1"/>
                </p:cNvSpPr>
                <p:nvPr/>
              </p:nvSpPr>
              <p:spPr bwMode="auto">
                <a:xfrm>
                  <a:off x="3365" y="200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31" name="Line 4707"/>
                <p:cNvSpPr>
                  <a:spLocks noChangeShapeType="1"/>
                </p:cNvSpPr>
                <p:nvPr/>
              </p:nvSpPr>
              <p:spPr bwMode="auto">
                <a:xfrm>
                  <a:off x="3361" y="199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32" name="Line 4708"/>
                <p:cNvSpPr>
                  <a:spLocks noChangeShapeType="1"/>
                </p:cNvSpPr>
                <p:nvPr/>
              </p:nvSpPr>
              <p:spPr bwMode="auto">
                <a:xfrm>
                  <a:off x="3357" y="199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33" name="Line 4709"/>
                <p:cNvSpPr>
                  <a:spLocks noChangeShapeType="1"/>
                </p:cNvSpPr>
                <p:nvPr/>
              </p:nvSpPr>
              <p:spPr bwMode="auto">
                <a:xfrm>
                  <a:off x="3353" y="199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34" name="Line 4710"/>
                <p:cNvSpPr>
                  <a:spLocks noChangeShapeType="1"/>
                </p:cNvSpPr>
                <p:nvPr/>
              </p:nvSpPr>
              <p:spPr bwMode="auto">
                <a:xfrm>
                  <a:off x="3349" y="199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35" name="Line 4711"/>
                <p:cNvSpPr>
                  <a:spLocks noChangeShapeType="1"/>
                </p:cNvSpPr>
                <p:nvPr/>
              </p:nvSpPr>
              <p:spPr bwMode="auto">
                <a:xfrm>
                  <a:off x="3323" y="1984"/>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36" name="Line 4712"/>
                <p:cNvSpPr>
                  <a:spLocks noChangeShapeType="1"/>
                </p:cNvSpPr>
                <p:nvPr/>
              </p:nvSpPr>
              <p:spPr bwMode="auto">
                <a:xfrm>
                  <a:off x="3313" y="198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37" name="Line 4713"/>
                <p:cNvSpPr>
                  <a:spLocks noChangeShapeType="1"/>
                </p:cNvSpPr>
                <p:nvPr/>
              </p:nvSpPr>
              <p:spPr bwMode="auto">
                <a:xfrm>
                  <a:off x="3305" y="1980"/>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38" name="Line 4714"/>
                <p:cNvSpPr>
                  <a:spLocks noChangeShapeType="1"/>
                </p:cNvSpPr>
                <p:nvPr/>
              </p:nvSpPr>
              <p:spPr bwMode="auto">
                <a:xfrm>
                  <a:off x="3297" y="197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39" name="Line 4715"/>
                <p:cNvSpPr>
                  <a:spLocks noChangeShapeType="1"/>
                </p:cNvSpPr>
                <p:nvPr/>
              </p:nvSpPr>
              <p:spPr bwMode="auto">
                <a:xfrm>
                  <a:off x="3295" y="197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40" name="Line 4716"/>
                <p:cNvSpPr>
                  <a:spLocks noChangeShapeType="1"/>
                </p:cNvSpPr>
                <p:nvPr/>
              </p:nvSpPr>
              <p:spPr bwMode="auto">
                <a:xfrm>
                  <a:off x="3291" y="197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41" name="Line 4717"/>
                <p:cNvSpPr>
                  <a:spLocks noChangeShapeType="1"/>
                </p:cNvSpPr>
                <p:nvPr/>
              </p:nvSpPr>
              <p:spPr bwMode="auto">
                <a:xfrm>
                  <a:off x="3285" y="197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42" name="Line 4718"/>
                <p:cNvSpPr>
                  <a:spLocks noChangeShapeType="1"/>
                </p:cNvSpPr>
                <p:nvPr/>
              </p:nvSpPr>
              <p:spPr bwMode="auto">
                <a:xfrm>
                  <a:off x="3283" y="197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43" name="Line 4719"/>
                <p:cNvSpPr>
                  <a:spLocks noChangeShapeType="1"/>
                </p:cNvSpPr>
                <p:nvPr/>
              </p:nvSpPr>
              <p:spPr bwMode="auto">
                <a:xfrm>
                  <a:off x="3275" y="197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44" name="Line 4720"/>
                <p:cNvSpPr>
                  <a:spLocks noChangeShapeType="1"/>
                </p:cNvSpPr>
                <p:nvPr/>
              </p:nvSpPr>
              <p:spPr bwMode="auto">
                <a:xfrm>
                  <a:off x="3269" y="197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45" name="Line 4721"/>
                <p:cNvSpPr>
                  <a:spLocks noChangeShapeType="1"/>
                </p:cNvSpPr>
                <p:nvPr/>
              </p:nvSpPr>
              <p:spPr bwMode="auto">
                <a:xfrm>
                  <a:off x="3254" y="196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46" name="Line 4722"/>
                <p:cNvSpPr>
                  <a:spLocks noChangeShapeType="1"/>
                </p:cNvSpPr>
                <p:nvPr/>
              </p:nvSpPr>
              <p:spPr bwMode="auto">
                <a:xfrm>
                  <a:off x="3252" y="196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47" name="Line 4723"/>
                <p:cNvSpPr>
                  <a:spLocks noChangeShapeType="1"/>
                </p:cNvSpPr>
                <p:nvPr/>
              </p:nvSpPr>
              <p:spPr bwMode="auto">
                <a:xfrm>
                  <a:off x="3248" y="196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48" name="Line 4724"/>
                <p:cNvSpPr>
                  <a:spLocks noChangeShapeType="1"/>
                </p:cNvSpPr>
                <p:nvPr/>
              </p:nvSpPr>
              <p:spPr bwMode="auto">
                <a:xfrm>
                  <a:off x="3244" y="196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49" name="Line 4725"/>
                <p:cNvSpPr>
                  <a:spLocks noChangeShapeType="1"/>
                </p:cNvSpPr>
                <p:nvPr/>
              </p:nvSpPr>
              <p:spPr bwMode="auto">
                <a:xfrm>
                  <a:off x="3242" y="196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50" name="Line 4726"/>
                <p:cNvSpPr>
                  <a:spLocks noChangeShapeType="1"/>
                </p:cNvSpPr>
                <p:nvPr/>
              </p:nvSpPr>
              <p:spPr bwMode="auto">
                <a:xfrm>
                  <a:off x="3240" y="196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51" name="Line 4727"/>
                <p:cNvSpPr>
                  <a:spLocks noChangeShapeType="1"/>
                </p:cNvSpPr>
                <p:nvPr/>
              </p:nvSpPr>
              <p:spPr bwMode="auto">
                <a:xfrm>
                  <a:off x="3236" y="196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52" name="Line 4728"/>
                <p:cNvSpPr>
                  <a:spLocks noChangeShapeType="1"/>
                </p:cNvSpPr>
                <p:nvPr/>
              </p:nvSpPr>
              <p:spPr bwMode="auto">
                <a:xfrm>
                  <a:off x="3232" y="195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53" name="Line 4729"/>
                <p:cNvSpPr>
                  <a:spLocks noChangeShapeType="1"/>
                </p:cNvSpPr>
                <p:nvPr/>
              </p:nvSpPr>
              <p:spPr bwMode="auto">
                <a:xfrm>
                  <a:off x="3224" y="195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54" name="Line 4730"/>
                <p:cNvSpPr>
                  <a:spLocks noChangeShapeType="1"/>
                </p:cNvSpPr>
                <p:nvPr/>
              </p:nvSpPr>
              <p:spPr bwMode="auto">
                <a:xfrm>
                  <a:off x="3220" y="195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55" name="Line 4731"/>
                <p:cNvSpPr>
                  <a:spLocks noChangeShapeType="1"/>
                </p:cNvSpPr>
                <p:nvPr/>
              </p:nvSpPr>
              <p:spPr bwMode="auto">
                <a:xfrm>
                  <a:off x="3216" y="195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56" name="Line 4732"/>
                <p:cNvSpPr>
                  <a:spLocks noChangeShapeType="1"/>
                </p:cNvSpPr>
                <p:nvPr/>
              </p:nvSpPr>
              <p:spPr bwMode="auto">
                <a:xfrm>
                  <a:off x="3202" y="193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57" name="Line 4733"/>
                <p:cNvSpPr>
                  <a:spLocks noChangeShapeType="1"/>
                </p:cNvSpPr>
                <p:nvPr/>
              </p:nvSpPr>
              <p:spPr bwMode="auto">
                <a:xfrm>
                  <a:off x="3200" y="193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58" name="Line 4734"/>
                <p:cNvSpPr>
                  <a:spLocks noChangeShapeType="1"/>
                </p:cNvSpPr>
                <p:nvPr/>
              </p:nvSpPr>
              <p:spPr bwMode="auto">
                <a:xfrm>
                  <a:off x="3194" y="193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59" name="Line 4735"/>
                <p:cNvSpPr>
                  <a:spLocks noChangeShapeType="1"/>
                </p:cNvSpPr>
                <p:nvPr/>
              </p:nvSpPr>
              <p:spPr bwMode="auto">
                <a:xfrm>
                  <a:off x="3190" y="193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60" name="Line 4736"/>
                <p:cNvSpPr>
                  <a:spLocks noChangeShapeType="1"/>
                </p:cNvSpPr>
                <p:nvPr/>
              </p:nvSpPr>
              <p:spPr bwMode="auto">
                <a:xfrm>
                  <a:off x="3186" y="193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61" name="Line 4737"/>
                <p:cNvSpPr>
                  <a:spLocks noChangeShapeType="1"/>
                </p:cNvSpPr>
                <p:nvPr/>
              </p:nvSpPr>
              <p:spPr bwMode="auto">
                <a:xfrm>
                  <a:off x="3182" y="193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62" name="Line 4738"/>
                <p:cNvSpPr>
                  <a:spLocks noChangeShapeType="1"/>
                </p:cNvSpPr>
                <p:nvPr/>
              </p:nvSpPr>
              <p:spPr bwMode="auto">
                <a:xfrm>
                  <a:off x="3178" y="193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63" name="Line 4739"/>
                <p:cNvSpPr>
                  <a:spLocks noChangeShapeType="1"/>
                </p:cNvSpPr>
                <p:nvPr/>
              </p:nvSpPr>
              <p:spPr bwMode="auto">
                <a:xfrm>
                  <a:off x="3170" y="193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64" name="Line 4740"/>
                <p:cNvSpPr>
                  <a:spLocks noChangeShapeType="1"/>
                </p:cNvSpPr>
                <p:nvPr/>
              </p:nvSpPr>
              <p:spPr bwMode="auto">
                <a:xfrm>
                  <a:off x="3168" y="192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65" name="Line 4741"/>
                <p:cNvSpPr>
                  <a:spLocks noChangeShapeType="1"/>
                </p:cNvSpPr>
                <p:nvPr/>
              </p:nvSpPr>
              <p:spPr bwMode="auto">
                <a:xfrm>
                  <a:off x="3164" y="1923"/>
                  <a:ext cx="1" cy="17"/>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66" name="Line 4742"/>
                <p:cNvSpPr>
                  <a:spLocks noChangeShapeType="1"/>
                </p:cNvSpPr>
                <p:nvPr/>
              </p:nvSpPr>
              <p:spPr bwMode="auto">
                <a:xfrm>
                  <a:off x="3162" y="1923"/>
                  <a:ext cx="1" cy="17"/>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67" name="Line 4743"/>
                <p:cNvSpPr>
                  <a:spLocks noChangeShapeType="1"/>
                </p:cNvSpPr>
                <p:nvPr/>
              </p:nvSpPr>
              <p:spPr bwMode="auto">
                <a:xfrm>
                  <a:off x="3152" y="1919"/>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68" name="Line 4744"/>
                <p:cNvSpPr>
                  <a:spLocks noChangeShapeType="1"/>
                </p:cNvSpPr>
                <p:nvPr/>
              </p:nvSpPr>
              <p:spPr bwMode="auto">
                <a:xfrm>
                  <a:off x="3148" y="1919"/>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69" name="Line 4745"/>
                <p:cNvSpPr>
                  <a:spLocks noChangeShapeType="1"/>
                </p:cNvSpPr>
                <p:nvPr/>
              </p:nvSpPr>
              <p:spPr bwMode="auto">
                <a:xfrm>
                  <a:off x="3145" y="1919"/>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70" name="Line 4746"/>
                <p:cNvSpPr>
                  <a:spLocks noChangeShapeType="1"/>
                </p:cNvSpPr>
                <p:nvPr/>
              </p:nvSpPr>
              <p:spPr bwMode="auto">
                <a:xfrm>
                  <a:off x="3141" y="1919"/>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71" name="Line 4747"/>
                <p:cNvSpPr>
                  <a:spLocks noChangeShapeType="1"/>
                </p:cNvSpPr>
                <p:nvPr/>
              </p:nvSpPr>
              <p:spPr bwMode="auto">
                <a:xfrm>
                  <a:off x="3137" y="1919"/>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72" name="Line 4748"/>
                <p:cNvSpPr>
                  <a:spLocks noChangeShapeType="1"/>
                </p:cNvSpPr>
                <p:nvPr/>
              </p:nvSpPr>
              <p:spPr bwMode="auto">
                <a:xfrm>
                  <a:off x="3129" y="1915"/>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73" name="Line 4749"/>
                <p:cNvSpPr>
                  <a:spLocks noChangeShapeType="1"/>
                </p:cNvSpPr>
                <p:nvPr/>
              </p:nvSpPr>
              <p:spPr bwMode="auto">
                <a:xfrm>
                  <a:off x="3129" y="1915"/>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74" name="Line 4750"/>
                <p:cNvSpPr>
                  <a:spLocks noChangeShapeType="1"/>
                </p:cNvSpPr>
                <p:nvPr/>
              </p:nvSpPr>
              <p:spPr bwMode="auto">
                <a:xfrm>
                  <a:off x="3125" y="1915"/>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75" name="Line 4751"/>
                <p:cNvSpPr>
                  <a:spLocks noChangeShapeType="1"/>
                </p:cNvSpPr>
                <p:nvPr/>
              </p:nvSpPr>
              <p:spPr bwMode="auto">
                <a:xfrm>
                  <a:off x="3121" y="190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76" name="Line 4752"/>
                <p:cNvSpPr>
                  <a:spLocks noChangeShapeType="1"/>
                </p:cNvSpPr>
                <p:nvPr/>
              </p:nvSpPr>
              <p:spPr bwMode="auto">
                <a:xfrm>
                  <a:off x="3121" y="190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77" name="Line 4753"/>
                <p:cNvSpPr>
                  <a:spLocks noChangeShapeType="1"/>
                </p:cNvSpPr>
                <p:nvPr/>
              </p:nvSpPr>
              <p:spPr bwMode="auto">
                <a:xfrm>
                  <a:off x="3113" y="190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78" name="Line 4754"/>
                <p:cNvSpPr>
                  <a:spLocks noChangeShapeType="1"/>
                </p:cNvSpPr>
                <p:nvPr/>
              </p:nvSpPr>
              <p:spPr bwMode="auto">
                <a:xfrm>
                  <a:off x="3109" y="189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79" name="Line 4755"/>
                <p:cNvSpPr>
                  <a:spLocks noChangeShapeType="1"/>
                </p:cNvSpPr>
                <p:nvPr/>
              </p:nvSpPr>
              <p:spPr bwMode="auto">
                <a:xfrm>
                  <a:off x="3103" y="189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80" name="Line 4756"/>
                <p:cNvSpPr>
                  <a:spLocks noChangeShapeType="1"/>
                </p:cNvSpPr>
                <p:nvPr/>
              </p:nvSpPr>
              <p:spPr bwMode="auto">
                <a:xfrm>
                  <a:off x="3101" y="189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81" name="Line 4757"/>
                <p:cNvSpPr>
                  <a:spLocks noChangeShapeType="1"/>
                </p:cNvSpPr>
                <p:nvPr/>
              </p:nvSpPr>
              <p:spPr bwMode="auto">
                <a:xfrm>
                  <a:off x="3087" y="189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82" name="Line 4758"/>
                <p:cNvSpPr>
                  <a:spLocks noChangeShapeType="1"/>
                </p:cNvSpPr>
                <p:nvPr/>
              </p:nvSpPr>
              <p:spPr bwMode="auto">
                <a:xfrm>
                  <a:off x="3079" y="188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83" name="Line 4759"/>
                <p:cNvSpPr>
                  <a:spLocks noChangeShapeType="1"/>
                </p:cNvSpPr>
                <p:nvPr/>
              </p:nvSpPr>
              <p:spPr bwMode="auto">
                <a:xfrm>
                  <a:off x="3075" y="188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84" name="Line 4761"/>
                <p:cNvSpPr>
                  <a:spLocks noChangeShapeType="1"/>
                </p:cNvSpPr>
                <p:nvPr/>
              </p:nvSpPr>
              <p:spPr bwMode="auto">
                <a:xfrm>
                  <a:off x="3073" y="188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85" name="Line 4762"/>
                <p:cNvSpPr>
                  <a:spLocks noChangeShapeType="1"/>
                </p:cNvSpPr>
                <p:nvPr/>
              </p:nvSpPr>
              <p:spPr bwMode="auto">
                <a:xfrm>
                  <a:off x="3071" y="188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86" name="Line 4763"/>
                <p:cNvSpPr>
                  <a:spLocks noChangeShapeType="1"/>
                </p:cNvSpPr>
                <p:nvPr/>
              </p:nvSpPr>
              <p:spPr bwMode="auto">
                <a:xfrm>
                  <a:off x="3065" y="187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87" name="Line 4764"/>
                <p:cNvSpPr>
                  <a:spLocks noChangeShapeType="1"/>
                </p:cNvSpPr>
                <p:nvPr/>
              </p:nvSpPr>
              <p:spPr bwMode="auto">
                <a:xfrm>
                  <a:off x="3061" y="187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88" name="Line 4765"/>
                <p:cNvSpPr>
                  <a:spLocks noChangeShapeType="1"/>
                </p:cNvSpPr>
                <p:nvPr/>
              </p:nvSpPr>
              <p:spPr bwMode="auto">
                <a:xfrm>
                  <a:off x="3037" y="187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89" name="Line 4766"/>
                <p:cNvSpPr>
                  <a:spLocks noChangeShapeType="1"/>
                </p:cNvSpPr>
                <p:nvPr/>
              </p:nvSpPr>
              <p:spPr bwMode="auto">
                <a:xfrm>
                  <a:off x="3004" y="187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90" name="Line 4767"/>
                <p:cNvSpPr>
                  <a:spLocks noChangeShapeType="1"/>
                </p:cNvSpPr>
                <p:nvPr/>
              </p:nvSpPr>
              <p:spPr bwMode="auto">
                <a:xfrm>
                  <a:off x="3002" y="187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91" name="Line 4768"/>
                <p:cNvSpPr>
                  <a:spLocks noChangeShapeType="1"/>
                </p:cNvSpPr>
                <p:nvPr/>
              </p:nvSpPr>
              <p:spPr bwMode="auto">
                <a:xfrm>
                  <a:off x="2996" y="186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92" name="Line 4769"/>
                <p:cNvSpPr>
                  <a:spLocks noChangeShapeType="1"/>
                </p:cNvSpPr>
                <p:nvPr/>
              </p:nvSpPr>
              <p:spPr bwMode="auto">
                <a:xfrm>
                  <a:off x="2986" y="186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93" name="Line 4770"/>
                <p:cNvSpPr>
                  <a:spLocks noChangeShapeType="1"/>
                </p:cNvSpPr>
                <p:nvPr/>
              </p:nvSpPr>
              <p:spPr bwMode="auto">
                <a:xfrm>
                  <a:off x="2982" y="186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94" name="Line 4771"/>
                <p:cNvSpPr>
                  <a:spLocks noChangeShapeType="1"/>
                </p:cNvSpPr>
                <p:nvPr/>
              </p:nvSpPr>
              <p:spPr bwMode="auto">
                <a:xfrm>
                  <a:off x="2978" y="186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95" name="Line 4772"/>
                <p:cNvSpPr>
                  <a:spLocks noChangeShapeType="1"/>
                </p:cNvSpPr>
                <p:nvPr/>
              </p:nvSpPr>
              <p:spPr bwMode="auto">
                <a:xfrm>
                  <a:off x="2972" y="186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96" name="Line 4773"/>
                <p:cNvSpPr>
                  <a:spLocks noChangeShapeType="1"/>
                </p:cNvSpPr>
                <p:nvPr/>
              </p:nvSpPr>
              <p:spPr bwMode="auto">
                <a:xfrm>
                  <a:off x="2966" y="1857"/>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97" name="Line 4774"/>
                <p:cNvSpPr>
                  <a:spLocks noChangeShapeType="1"/>
                </p:cNvSpPr>
                <p:nvPr/>
              </p:nvSpPr>
              <p:spPr bwMode="auto">
                <a:xfrm>
                  <a:off x="2964" y="1857"/>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98" name="Line 4775"/>
                <p:cNvSpPr>
                  <a:spLocks noChangeShapeType="1"/>
                </p:cNvSpPr>
                <p:nvPr/>
              </p:nvSpPr>
              <p:spPr bwMode="auto">
                <a:xfrm>
                  <a:off x="2960" y="1857"/>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899" name="Line 4776"/>
                <p:cNvSpPr>
                  <a:spLocks noChangeShapeType="1"/>
                </p:cNvSpPr>
                <p:nvPr/>
              </p:nvSpPr>
              <p:spPr bwMode="auto">
                <a:xfrm>
                  <a:off x="2956" y="1857"/>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00" name="Line 4777"/>
                <p:cNvSpPr>
                  <a:spLocks noChangeShapeType="1"/>
                </p:cNvSpPr>
                <p:nvPr/>
              </p:nvSpPr>
              <p:spPr bwMode="auto">
                <a:xfrm>
                  <a:off x="2954" y="1857"/>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01" name="Line 4778"/>
                <p:cNvSpPr>
                  <a:spLocks noChangeShapeType="1"/>
                </p:cNvSpPr>
                <p:nvPr/>
              </p:nvSpPr>
              <p:spPr bwMode="auto">
                <a:xfrm>
                  <a:off x="2946" y="1857"/>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02" name="Line 4779"/>
                <p:cNvSpPr>
                  <a:spLocks noChangeShapeType="1"/>
                </p:cNvSpPr>
                <p:nvPr/>
              </p:nvSpPr>
              <p:spPr bwMode="auto">
                <a:xfrm>
                  <a:off x="2942" y="1857"/>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03" name="Line 4780"/>
                <p:cNvSpPr>
                  <a:spLocks noChangeShapeType="1"/>
                </p:cNvSpPr>
                <p:nvPr/>
              </p:nvSpPr>
              <p:spPr bwMode="auto">
                <a:xfrm>
                  <a:off x="2940" y="1851"/>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04" name="Line 4781"/>
                <p:cNvSpPr>
                  <a:spLocks noChangeShapeType="1"/>
                </p:cNvSpPr>
                <p:nvPr/>
              </p:nvSpPr>
              <p:spPr bwMode="auto">
                <a:xfrm>
                  <a:off x="2934" y="184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05" name="Line 4782"/>
                <p:cNvSpPr>
                  <a:spLocks noChangeShapeType="1"/>
                </p:cNvSpPr>
                <p:nvPr/>
              </p:nvSpPr>
              <p:spPr bwMode="auto">
                <a:xfrm>
                  <a:off x="2930" y="184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06" name="Line 4783"/>
                <p:cNvSpPr>
                  <a:spLocks noChangeShapeType="1"/>
                </p:cNvSpPr>
                <p:nvPr/>
              </p:nvSpPr>
              <p:spPr bwMode="auto">
                <a:xfrm>
                  <a:off x="2928" y="183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07" name="Line 4784"/>
                <p:cNvSpPr>
                  <a:spLocks noChangeShapeType="1"/>
                </p:cNvSpPr>
                <p:nvPr/>
              </p:nvSpPr>
              <p:spPr bwMode="auto">
                <a:xfrm>
                  <a:off x="2918" y="183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08" name="Line 4785"/>
                <p:cNvSpPr>
                  <a:spLocks noChangeShapeType="1"/>
                </p:cNvSpPr>
                <p:nvPr/>
              </p:nvSpPr>
              <p:spPr bwMode="auto">
                <a:xfrm>
                  <a:off x="2913" y="183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09" name="Line 4786"/>
                <p:cNvSpPr>
                  <a:spLocks noChangeShapeType="1"/>
                </p:cNvSpPr>
                <p:nvPr/>
              </p:nvSpPr>
              <p:spPr bwMode="auto">
                <a:xfrm>
                  <a:off x="2911" y="183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10" name="Line 4787"/>
                <p:cNvSpPr>
                  <a:spLocks noChangeShapeType="1"/>
                </p:cNvSpPr>
                <p:nvPr/>
              </p:nvSpPr>
              <p:spPr bwMode="auto">
                <a:xfrm>
                  <a:off x="2905" y="183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11" name="Line 4788"/>
                <p:cNvSpPr>
                  <a:spLocks noChangeShapeType="1"/>
                </p:cNvSpPr>
                <p:nvPr/>
              </p:nvSpPr>
              <p:spPr bwMode="auto">
                <a:xfrm>
                  <a:off x="2903" y="182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12" name="Line 4789"/>
                <p:cNvSpPr>
                  <a:spLocks noChangeShapeType="1"/>
                </p:cNvSpPr>
                <p:nvPr/>
              </p:nvSpPr>
              <p:spPr bwMode="auto">
                <a:xfrm>
                  <a:off x="2899" y="182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13" name="Line 4790"/>
                <p:cNvSpPr>
                  <a:spLocks noChangeShapeType="1"/>
                </p:cNvSpPr>
                <p:nvPr/>
              </p:nvSpPr>
              <p:spPr bwMode="auto">
                <a:xfrm>
                  <a:off x="2895" y="182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14" name="Line 4791"/>
                <p:cNvSpPr>
                  <a:spLocks noChangeShapeType="1"/>
                </p:cNvSpPr>
                <p:nvPr/>
              </p:nvSpPr>
              <p:spPr bwMode="auto">
                <a:xfrm>
                  <a:off x="2893" y="182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15" name="Line 4792"/>
                <p:cNvSpPr>
                  <a:spLocks noChangeShapeType="1"/>
                </p:cNvSpPr>
                <p:nvPr/>
              </p:nvSpPr>
              <p:spPr bwMode="auto">
                <a:xfrm>
                  <a:off x="2889" y="182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16" name="Line 4793"/>
                <p:cNvSpPr>
                  <a:spLocks noChangeShapeType="1"/>
                </p:cNvSpPr>
                <p:nvPr/>
              </p:nvSpPr>
              <p:spPr bwMode="auto">
                <a:xfrm>
                  <a:off x="2887" y="182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17" name="Line 4794"/>
                <p:cNvSpPr>
                  <a:spLocks noChangeShapeType="1"/>
                </p:cNvSpPr>
                <p:nvPr/>
              </p:nvSpPr>
              <p:spPr bwMode="auto">
                <a:xfrm>
                  <a:off x="2883" y="182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18" name="Line 4795"/>
                <p:cNvSpPr>
                  <a:spLocks noChangeShapeType="1"/>
                </p:cNvSpPr>
                <p:nvPr/>
              </p:nvSpPr>
              <p:spPr bwMode="auto">
                <a:xfrm>
                  <a:off x="2881" y="181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19" name="Line 4796"/>
                <p:cNvSpPr>
                  <a:spLocks noChangeShapeType="1"/>
                </p:cNvSpPr>
                <p:nvPr/>
              </p:nvSpPr>
              <p:spPr bwMode="auto">
                <a:xfrm>
                  <a:off x="2877" y="181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20" name="Line 4797"/>
                <p:cNvSpPr>
                  <a:spLocks noChangeShapeType="1"/>
                </p:cNvSpPr>
                <p:nvPr/>
              </p:nvSpPr>
              <p:spPr bwMode="auto">
                <a:xfrm>
                  <a:off x="2875" y="181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21" name="Line 4798"/>
                <p:cNvSpPr>
                  <a:spLocks noChangeShapeType="1"/>
                </p:cNvSpPr>
                <p:nvPr/>
              </p:nvSpPr>
              <p:spPr bwMode="auto">
                <a:xfrm>
                  <a:off x="2871" y="181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22" name="Line 4799"/>
                <p:cNvSpPr>
                  <a:spLocks noChangeShapeType="1"/>
                </p:cNvSpPr>
                <p:nvPr/>
              </p:nvSpPr>
              <p:spPr bwMode="auto">
                <a:xfrm>
                  <a:off x="2867" y="181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23" name="Line 4800"/>
                <p:cNvSpPr>
                  <a:spLocks noChangeShapeType="1"/>
                </p:cNvSpPr>
                <p:nvPr/>
              </p:nvSpPr>
              <p:spPr bwMode="auto">
                <a:xfrm>
                  <a:off x="2865" y="181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24" name="Line 4801"/>
                <p:cNvSpPr>
                  <a:spLocks noChangeShapeType="1"/>
                </p:cNvSpPr>
                <p:nvPr/>
              </p:nvSpPr>
              <p:spPr bwMode="auto">
                <a:xfrm>
                  <a:off x="2863" y="181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25" name="Line 4802"/>
                <p:cNvSpPr>
                  <a:spLocks noChangeShapeType="1"/>
                </p:cNvSpPr>
                <p:nvPr/>
              </p:nvSpPr>
              <p:spPr bwMode="auto">
                <a:xfrm>
                  <a:off x="2859" y="1809"/>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26" name="Line 4803"/>
                <p:cNvSpPr>
                  <a:spLocks noChangeShapeType="1"/>
                </p:cNvSpPr>
                <p:nvPr/>
              </p:nvSpPr>
              <p:spPr bwMode="auto">
                <a:xfrm>
                  <a:off x="2857" y="1809"/>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27" name="Line 4804"/>
                <p:cNvSpPr>
                  <a:spLocks noChangeShapeType="1"/>
                </p:cNvSpPr>
                <p:nvPr/>
              </p:nvSpPr>
              <p:spPr bwMode="auto">
                <a:xfrm>
                  <a:off x="2855" y="1809"/>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28" name="Line 4805"/>
                <p:cNvSpPr>
                  <a:spLocks noChangeShapeType="1"/>
                </p:cNvSpPr>
                <p:nvPr/>
              </p:nvSpPr>
              <p:spPr bwMode="auto">
                <a:xfrm>
                  <a:off x="2853" y="1809"/>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29" name="Line 4806"/>
                <p:cNvSpPr>
                  <a:spLocks noChangeShapeType="1"/>
                </p:cNvSpPr>
                <p:nvPr/>
              </p:nvSpPr>
              <p:spPr bwMode="auto">
                <a:xfrm>
                  <a:off x="2849" y="180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30" name="Line 4807"/>
                <p:cNvSpPr>
                  <a:spLocks noChangeShapeType="1"/>
                </p:cNvSpPr>
                <p:nvPr/>
              </p:nvSpPr>
              <p:spPr bwMode="auto">
                <a:xfrm>
                  <a:off x="2847" y="180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31" name="Line 4808"/>
                <p:cNvSpPr>
                  <a:spLocks noChangeShapeType="1"/>
                </p:cNvSpPr>
                <p:nvPr/>
              </p:nvSpPr>
              <p:spPr bwMode="auto">
                <a:xfrm>
                  <a:off x="2845" y="180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32" name="Line 4809"/>
                <p:cNvSpPr>
                  <a:spLocks noChangeShapeType="1"/>
                </p:cNvSpPr>
                <p:nvPr/>
              </p:nvSpPr>
              <p:spPr bwMode="auto">
                <a:xfrm>
                  <a:off x="2843" y="180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33" name="Line 4810"/>
                <p:cNvSpPr>
                  <a:spLocks noChangeShapeType="1"/>
                </p:cNvSpPr>
                <p:nvPr/>
              </p:nvSpPr>
              <p:spPr bwMode="auto">
                <a:xfrm>
                  <a:off x="2841" y="180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34" name="Line 4811"/>
                <p:cNvSpPr>
                  <a:spLocks noChangeShapeType="1"/>
                </p:cNvSpPr>
                <p:nvPr/>
              </p:nvSpPr>
              <p:spPr bwMode="auto">
                <a:xfrm>
                  <a:off x="2839" y="179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35" name="Line 4812"/>
                <p:cNvSpPr>
                  <a:spLocks noChangeShapeType="1"/>
                </p:cNvSpPr>
                <p:nvPr/>
              </p:nvSpPr>
              <p:spPr bwMode="auto">
                <a:xfrm>
                  <a:off x="2831" y="179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36" name="Line 4813"/>
                <p:cNvSpPr>
                  <a:spLocks noChangeShapeType="1"/>
                </p:cNvSpPr>
                <p:nvPr/>
              </p:nvSpPr>
              <p:spPr bwMode="auto">
                <a:xfrm>
                  <a:off x="2825" y="1791"/>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37" name="Line 4814"/>
                <p:cNvSpPr>
                  <a:spLocks noChangeShapeType="1"/>
                </p:cNvSpPr>
                <p:nvPr/>
              </p:nvSpPr>
              <p:spPr bwMode="auto">
                <a:xfrm>
                  <a:off x="2819" y="1791"/>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38" name="Line 4815"/>
                <p:cNvSpPr>
                  <a:spLocks noChangeShapeType="1"/>
                </p:cNvSpPr>
                <p:nvPr/>
              </p:nvSpPr>
              <p:spPr bwMode="auto">
                <a:xfrm>
                  <a:off x="2817" y="1791"/>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39" name="Line 4816"/>
                <p:cNvSpPr>
                  <a:spLocks noChangeShapeType="1"/>
                </p:cNvSpPr>
                <p:nvPr/>
              </p:nvSpPr>
              <p:spPr bwMode="auto">
                <a:xfrm>
                  <a:off x="2815" y="1791"/>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40" name="Line 4817"/>
                <p:cNvSpPr>
                  <a:spLocks noChangeShapeType="1"/>
                </p:cNvSpPr>
                <p:nvPr/>
              </p:nvSpPr>
              <p:spPr bwMode="auto">
                <a:xfrm>
                  <a:off x="2813" y="1791"/>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41" name="Line 4818"/>
                <p:cNvSpPr>
                  <a:spLocks noChangeShapeType="1"/>
                </p:cNvSpPr>
                <p:nvPr/>
              </p:nvSpPr>
              <p:spPr bwMode="auto">
                <a:xfrm>
                  <a:off x="2809" y="178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42" name="Line 4819"/>
                <p:cNvSpPr>
                  <a:spLocks noChangeShapeType="1"/>
                </p:cNvSpPr>
                <p:nvPr/>
              </p:nvSpPr>
              <p:spPr bwMode="auto">
                <a:xfrm>
                  <a:off x="2803" y="1784"/>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43" name="Line 4820"/>
                <p:cNvSpPr>
                  <a:spLocks noChangeShapeType="1"/>
                </p:cNvSpPr>
                <p:nvPr/>
              </p:nvSpPr>
              <p:spPr bwMode="auto">
                <a:xfrm>
                  <a:off x="2799" y="1784"/>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44" name="Line 4821"/>
                <p:cNvSpPr>
                  <a:spLocks noChangeShapeType="1"/>
                </p:cNvSpPr>
                <p:nvPr/>
              </p:nvSpPr>
              <p:spPr bwMode="auto">
                <a:xfrm>
                  <a:off x="2796" y="1784"/>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45" name="Line 4822"/>
                <p:cNvSpPr>
                  <a:spLocks noChangeShapeType="1"/>
                </p:cNvSpPr>
                <p:nvPr/>
              </p:nvSpPr>
              <p:spPr bwMode="auto">
                <a:xfrm>
                  <a:off x="2794" y="1780"/>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46" name="Line 4823"/>
                <p:cNvSpPr>
                  <a:spLocks noChangeShapeType="1"/>
                </p:cNvSpPr>
                <p:nvPr/>
              </p:nvSpPr>
              <p:spPr bwMode="auto">
                <a:xfrm>
                  <a:off x="2790" y="1780"/>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47" name="Line 4824"/>
                <p:cNvSpPr>
                  <a:spLocks noChangeShapeType="1"/>
                </p:cNvSpPr>
                <p:nvPr/>
              </p:nvSpPr>
              <p:spPr bwMode="auto">
                <a:xfrm>
                  <a:off x="2786" y="1778"/>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48" name="Line 4825"/>
                <p:cNvSpPr>
                  <a:spLocks noChangeShapeType="1"/>
                </p:cNvSpPr>
                <p:nvPr/>
              </p:nvSpPr>
              <p:spPr bwMode="auto">
                <a:xfrm>
                  <a:off x="2778" y="1778"/>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49" name="Line 4826"/>
                <p:cNvSpPr>
                  <a:spLocks noChangeShapeType="1"/>
                </p:cNvSpPr>
                <p:nvPr/>
              </p:nvSpPr>
              <p:spPr bwMode="auto">
                <a:xfrm>
                  <a:off x="2770" y="1778"/>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50" name="Line 4827"/>
                <p:cNvSpPr>
                  <a:spLocks noChangeShapeType="1"/>
                </p:cNvSpPr>
                <p:nvPr/>
              </p:nvSpPr>
              <p:spPr bwMode="auto">
                <a:xfrm>
                  <a:off x="2768" y="1778"/>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51" name="Line 4828"/>
                <p:cNvSpPr>
                  <a:spLocks noChangeShapeType="1"/>
                </p:cNvSpPr>
                <p:nvPr/>
              </p:nvSpPr>
              <p:spPr bwMode="auto">
                <a:xfrm>
                  <a:off x="2764" y="1778"/>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52" name="Line 4829"/>
                <p:cNvSpPr>
                  <a:spLocks noChangeShapeType="1"/>
                </p:cNvSpPr>
                <p:nvPr/>
              </p:nvSpPr>
              <p:spPr bwMode="auto">
                <a:xfrm>
                  <a:off x="2760" y="1778"/>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53" name="Line 4830"/>
                <p:cNvSpPr>
                  <a:spLocks noChangeShapeType="1"/>
                </p:cNvSpPr>
                <p:nvPr/>
              </p:nvSpPr>
              <p:spPr bwMode="auto">
                <a:xfrm>
                  <a:off x="2760" y="1778"/>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54" name="Line 4831"/>
                <p:cNvSpPr>
                  <a:spLocks noChangeShapeType="1"/>
                </p:cNvSpPr>
                <p:nvPr/>
              </p:nvSpPr>
              <p:spPr bwMode="auto">
                <a:xfrm>
                  <a:off x="2754" y="1776"/>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55" name="Line 4832"/>
                <p:cNvSpPr>
                  <a:spLocks noChangeShapeType="1"/>
                </p:cNvSpPr>
                <p:nvPr/>
              </p:nvSpPr>
              <p:spPr bwMode="auto">
                <a:xfrm>
                  <a:off x="2744" y="176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56" name="Line 4833"/>
                <p:cNvSpPr>
                  <a:spLocks noChangeShapeType="1"/>
                </p:cNvSpPr>
                <p:nvPr/>
              </p:nvSpPr>
              <p:spPr bwMode="auto">
                <a:xfrm>
                  <a:off x="2738" y="176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57" name="Line 4834"/>
                <p:cNvSpPr>
                  <a:spLocks noChangeShapeType="1"/>
                </p:cNvSpPr>
                <p:nvPr/>
              </p:nvSpPr>
              <p:spPr bwMode="auto">
                <a:xfrm>
                  <a:off x="2726" y="175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58" name="Line 4835"/>
                <p:cNvSpPr>
                  <a:spLocks noChangeShapeType="1"/>
                </p:cNvSpPr>
                <p:nvPr/>
              </p:nvSpPr>
              <p:spPr bwMode="auto">
                <a:xfrm>
                  <a:off x="2724" y="175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59" name="Line 4836"/>
                <p:cNvSpPr>
                  <a:spLocks noChangeShapeType="1"/>
                </p:cNvSpPr>
                <p:nvPr/>
              </p:nvSpPr>
              <p:spPr bwMode="auto">
                <a:xfrm>
                  <a:off x="2720" y="1748"/>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60" name="Line 4837"/>
                <p:cNvSpPr>
                  <a:spLocks noChangeShapeType="1"/>
                </p:cNvSpPr>
                <p:nvPr/>
              </p:nvSpPr>
              <p:spPr bwMode="auto">
                <a:xfrm>
                  <a:off x="2718" y="1748"/>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61" name="Line 4838"/>
                <p:cNvSpPr>
                  <a:spLocks noChangeShapeType="1"/>
                </p:cNvSpPr>
                <p:nvPr/>
              </p:nvSpPr>
              <p:spPr bwMode="auto">
                <a:xfrm>
                  <a:off x="2708" y="174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62" name="Line 4839"/>
                <p:cNvSpPr>
                  <a:spLocks noChangeShapeType="1"/>
                </p:cNvSpPr>
                <p:nvPr/>
              </p:nvSpPr>
              <p:spPr bwMode="auto">
                <a:xfrm>
                  <a:off x="2700" y="174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63" name="Line 4840"/>
                <p:cNvSpPr>
                  <a:spLocks noChangeShapeType="1"/>
                </p:cNvSpPr>
                <p:nvPr/>
              </p:nvSpPr>
              <p:spPr bwMode="auto">
                <a:xfrm>
                  <a:off x="2696" y="173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64" name="Line 4841"/>
                <p:cNvSpPr>
                  <a:spLocks noChangeShapeType="1"/>
                </p:cNvSpPr>
                <p:nvPr/>
              </p:nvSpPr>
              <p:spPr bwMode="auto">
                <a:xfrm>
                  <a:off x="2692" y="173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65" name="Line 4842"/>
                <p:cNvSpPr>
                  <a:spLocks noChangeShapeType="1"/>
                </p:cNvSpPr>
                <p:nvPr/>
              </p:nvSpPr>
              <p:spPr bwMode="auto">
                <a:xfrm>
                  <a:off x="2681" y="172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66" name="Line 4843"/>
                <p:cNvSpPr>
                  <a:spLocks noChangeShapeType="1"/>
                </p:cNvSpPr>
                <p:nvPr/>
              </p:nvSpPr>
              <p:spPr bwMode="auto">
                <a:xfrm>
                  <a:off x="2675" y="172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67" name="Line 4844"/>
                <p:cNvSpPr>
                  <a:spLocks noChangeShapeType="1"/>
                </p:cNvSpPr>
                <p:nvPr/>
              </p:nvSpPr>
              <p:spPr bwMode="auto">
                <a:xfrm>
                  <a:off x="2669" y="172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68" name="Line 4845"/>
                <p:cNvSpPr>
                  <a:spLocks noChangeShapeType="1"/>
                </p:cNvSpPr>
                <p:nvPr/>
              </p:nvSpPr>
              <p:spPr bwMode="auto">
                <a:xfrm>
                  <a:off x="2665" y="172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69" name="Line 4846"/>
                <p:cNvSpPr>
                  <a:spLocks noChangeShapeType="1"/>
                </p:cNvSpPr>
                <p:nvPr/>
              </p:nvSpPr>
              <p:spPr bwMode="auto">
                <a:xfrm>
                  <a:off x="2659" y="172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70" name="Line 4847"/>
                <p:cNvSpPr>
                  <a:spLocks noChangeShapeType="1"/>
                </p:cNvSpPr>
                <p:nvPr/>
              </p:nvSpPr>
              <p:spPr bwMode="auto">
                <a:xfrm>
                  <a:off x="2655" y="172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71" name="Line 4848"/>
                <p:cNvSpPr>
                  <a:spLocks noChangeShapeType="1"/>
                </p:cNvSpPr>
                <p:nvPr/>
              </p:nvSpPr>
              <p:spPr bwMode="auto">
                <a:xfrm>
                  <a:off x="2651" y="172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72" name="Line 4849"/>
                <p:cNvSpPr>
                  <a:spLocks noChangeShapeType="1"/>
                </p:cNvSpPr>
                <p:nvPr/>
              </p:nvSpPr>
              <p:spPr bwMode="auto">
                <a:xfrm>
                  <a:off x="2647" y="17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73" name="Line 4850"/>
                <p:cNvSpPr>
                  <a:spLocks noChangeShapeType="1"/>
                </p:cNvSpPr>
                <p:nvPr/>
              </p:nvSpPr>
              <p:spPr bwMode="auto">
                <a:xfrm>
                  <a:off x="2645" y="17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74" name="Line 4851"/>
                <p:cNvSpPr>
                  <a:spLocks noChangeShapeType="1"/>
                </p:cNvSpPr>
                <p:nvPr/>
              </p:nvSpPr>
              <p:spPr bwMode="auto">
                <a:xfrm>
                  <a:off x="2643" y="17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75" name="Line 4852"/>
                <p:cNvSpPr>
                  <a:spLocks noChangeShapeType="1"/>
                </p:cNvSpPr>
                <p:nvPr/>
              </p:nvSpPr>
              <p:spPr bwMode="auto">
                <a:xfrm>
                  <a:off x="2635" y="17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76" name="Line 4853"/>
                <p:cNvSpPr>
                  <a:spLocks noChangeShapeType="1"/>
                </p:cNvSpPr>
                <p:nvPr/>
              </p:nvSpPr>
              <p:spPr bwMode="auto">
                <a:xfrm>
                  <a:off x="2631" y="17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77" name="Line 4854"/>
                <p:cNvSpPr>
                  <a:spLocks noChangeShapeType="1"/>
                </p:cNvSpPr>
                <p:nvPr/>
              </p:nvSpPr>
              <p:spPr bwMode="auto">
                <a:xfrm>
                  <a:off x="2627" y="172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78" name="Line 4855"/>
                <p:cNvSpPr>
                  <a:spLocks noChangeShapeType="1"/>
                </p:cNvSpPr>
                <p:nvPr/>
              </p:nvSpPr>
              <p:spPr bwMode="auto">
                <a:xfrm>
                  <a:off x="2623" y="171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79" name="Line 4856"/>
                <p:cNvSpPr>
                  <a:spLocks noChangeShapeType="1"/>
                </p:cNvSpPr>
                <p:nvPr/>
              </p:nvSpPr>
              <p:spPr bwMode="auto">
                <a:xfrm>
                  <a:off x="2619" y="171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80" name="Line 4857"/>
                <p:cNvSpPr>
                  <a:spLocks noChangeShapeType="1"/>
                </p:cNvSpPr>
                <p:nvPr/>
              </p:nvSpPr>
              <p:spPr bwMode="auto">
                <a:xfrm>
                  <a:off x="2615" y="1710"/>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81" name="Line 4858"/>
                <p:cNvSpPr>
                  <a:spLocks noChangeShapeType="1"/>
                </p:cNvSpPr>
                <p:nvPr/>
              </p:nvSpPr>
              <p:spPr bwMode="auto">
                <a:xfrm>
                  <a:off x="2611" y="1710"/>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82" name="Line 4859"/>
                <p:cNvSpPr>
                  <a:spLocks noChangeShapeType="1"/>
                </p:cNvSpPr>
                <p:nvPr/>
              </p:nvSpPr>
              <p:spPr bwMode="auto">
                <a:xfrm>
                  <a:off x="2609" y="170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83" name="Line 4860"/>
                <p:cNvSpPr>
                  <a:spLocks noChangeShapeType="1"/>
                </p:cNvSpPr>
                <p:nvPr/>
              </p:nvSpPr>
              <p:spPr bwMode="auto">
                <a:xfrm>
                  <a:off x="2601" y="170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84" name="Line 4861"/>
                <p:cNvSpPr>
                  <a:spLocks noChangeShapeType="1"/>
                </p:cNvSpPr>
                <p:nvPr/>
              </p:nvSpPr>
              <p:spPr bwMode="auto">
                <a:xfrm>
                  <a:off x="2599" y="170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85" name="Line 4862"/>
                <p:cNvSpPr>
                  <a:spLocks noChangeShapeType="1"/>
                </p:cNvSpPr>
                <p:nvPr/>
              </p:nvSpPr>
              <p:spPr bwMode="auto">
                <a:xfrm>
                  <a:off x="2595" y="170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86" name="Line 4863"/>
                <p:cNvSpPr>
                  <a:spLocks noChangeShapeType="1"/>
                </p:cNvSpPr>
                <p:nvPr/>
              </p:nvSpPr>
              <p:spPr bwMode="auto">
                <a:xfrm>
                  <a:off x="2591" y="170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87" name="Line 4864"/>
                <p:cNvSpPr>
                  <a:spLocks noChangeShapeType="1"/>
                </p:cNvSpPr>
                <p:nvPr/>
              </p:nvSpPr>
              <p:spPr bwMode="auto">
                <a:xfrm>
                  <a:off x="2589" y="170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88" name="Line 4865"/>
                <p:cNvSpPr>
                  <a:spLocks noChangeShapeType="1"/>
                </p:cNvSpPr>
                <p:nvPr/>
              </p:nvSpPr>
              <p:spPr bwMode="auto">
                <a:xfrm>
                  <a:off x="2585" y="170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89" name="Line 4866"/>
                <p:cNvSpPr>
                  <a:spLocks noChangeShapeType="1"/>
                </p:cNvSpPr>
                <p:nvPr/>
              </p:nvSpPr>
              <p:spPr bwMode="auto">
                <a:xfrm>
                  <a:off x="2583" y="170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90" name="Line 4867"/>
                <p:cNvSpPr>
                  <a:spLocks noChangeShapeType="1"/>
                </p:cNvSpPr>
                <p:nvPr/>
              </p:nvSpPr>
              <p:spPr bwMode="auto">
                <a:xfrm>
                  <a:off x="2575" y="170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91" name="Line 4868"/>
                <p:cNvSpPr>
                  <a:spLocks noChangeShapeType="1"/>
                </p:cNvSpPr>
                <p:nvPr/>
              </p:nvSpPr>
              <p:spPr bwMode="auto">
                <a:xfrm>
                  <a:off x="2573" y="1700"/>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92" name="Line 4869"/>
                <p:cNvSpPr>
                  <a:spLocks noChangeShapeType="1"/>
                </p:cNvSpPr>
                <p:nvPr/>
              </p:nvSpPr>
              <p:spPr bwMode="auto">
                <a:xfrm>
                  <a:off x="2569" y="169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93" name="Line 4870"/>
                <p:cNvSpPr>
                  <a:spLocks noChangeShapeType="1"/>
                </p:cNvSpPr>
                <p:nvPr/>
              </p:nvSpPr>
              <p:spPr bwMode="auto">
                <a:xfrm>
                  <a:off x="2564" y="169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94" name="Line 4871"/>
                <p:cNvSpPr>
                  <a:spLocks noChangeShapeType="1"/>
                </p:cNvSpPr>
                <p:nvPr/>
              </p:nvSpPr>
              <p:spPr bwMode="auto">
                <a:xfrm>
                  <a:off x="2562" y="169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95" name="Line 4872"/>
                <p:cNvSpPr>
                  <a:spLocks noChangeShapeType="1"/>
                </p:cNvSpPr>
                <p:nvPr/>
              </p:nvSpPr>
              <p:spPr bwMode="auto">
                <a:xfrm>
                  <a:off x="2550" y="169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96" name="Line 4873"/>
                <p:cNvSpPr>
                  <a:spLocks noChangeShapeType="1"/>
                </p:cNvSpPr>
                <p:nvPr/>
              </p:nvSpPr>
              <p:spPr bwMode="auto">
                <a:xfrm>
                  <a:off x="2544" y="1690"/>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97" name="Line 4874"/>
                <p:cNvSpPr>
                  <a:spLocks noChangeShapeType="1"/>
                </p:cNvSpPr>
                <p:nvPr/>
              </p:nvSpPr>
              <p:spPr bwMode="auto">
                <a:xfrm>
                  <a:off x="2542" y="1690"/>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98" name="Line 4875"/>
                <p:cNvSpPr>
                  <a:spLocks noChangeShapeType="1"/>
                </p:cNvSpPr>
                <p:nvPr/>
              </p:nvSpPr>
              <p:spPr bwMode="auto">
                <a:xfrm>
                  <a:off x="2534" y="168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999" name="Line 4876"/>
                <p:cNvSpPr>
                  <a:spLocks noChangeShapeType="1"/>
                </p:cNvSpPr>
                <p:nvPr/>
              </p:nvSpPr>
              <p:spPr bwMode="auto">
                <a:xfrm>
                  <a:off x="2530" y="168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00" name="Line 4877"/>
                <p:cNvSpPr>
                  <a:spLocks noChangeShapeType="1"/>
                </p:cNvSpPr>
                <p:nvPr/>
              </p:nvSpPr>
              <p:spPr bwMode="auto">
                <a:xfrm>
                  <a:off x="2524" y="1680"/>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01" name="Line 4878"/>
                <p:cNvSpPr>
                  <a:spLocks noChangeShapeType="1"/>
                </p:cNvSpPr>
                <p:nvPr/>
              </p:nvSpPr>
              <p:spPr bwMode="auto">
                <a:xfrm>
                  <a:off x="2520" y="167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02" name="Line 4879"/>
                <p:cNvSpPr>
                  <a:spLocks noChangeShapeType="1"/>
                </p:cNvSpPr>
                <p:nvPr/>
              </p:nvSpPr>
              <p:spPr bwMode="auto">
                <a:xfrm>
                  <a:off x="2512" y="167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03" name="Line 4880"/>
                <p:cNvSpPr>
                  <a:spLocks noChangeShapeType="1"/>
                </p:cNvSpPr>
                <p:nvPr/>
              </p:nvSpPr>
              <p:spPr bwMode="auto">
                <a:xfrm>
                  <a:off x="2508" y="167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04" name="Line 4881"/>
                <p:cNvSpPr>
                  <a:spLocks noChangeShapeType="1"/>
                </p:cNvSpPr>
                <p:nvPr/>
              </p:nvSpPr>
              <p:spPr bwMode="auto">
                <a:xfrm>
                  <a:off x="2504" y="1670"/>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05" name="Line 4882"/>
                <p:cNvSpPr>
                  <a:spLocks noChangeShapeType="1"/>
                </p:cNvSpPr>
                <p:nvPr/>
              </p:nvSpPr>
              <p:spPr bwMode="auto">
                <a:xfrm>
                  <a:off x="2500" y="1670"/>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06" name="Line 4883"/>
                <p:cNvSpPr>
                  <a:spLocks noChangeShapeType="1"/>
                </p:cNvSpPr>
                <p:nvPr/>
              </p:nvSpPr>
              <p:spPr bwMode="auto">
                <a:xfrm>
                  <a:off x="2492" y="166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07" name="Line 4884"/>
                <p:cNvSpPr>
                  <a:spLocks noChangeShapeType="1"/>
                </p:cNvSpPr>
                <p:nvPr/>
              </p:nvSpPr>
              <p:spPr bwMode="auto">
                <a:xfrm>
                  <a:off x="2486" y="166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08" name="Line 4885"/>
                <p:cNvSpPr>
                  <a:spLocks noChangeShapeType="1"/>
                </p:cNvSpPr>
                <p:nvPr/>
              </p:nvSpPr>
              <p:spPr bwMode="auto">
                <a:xfrm>
                  <a:off x="2482" y="166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09" name="Line 4886"/>
                <p:cNvSpPr>
                  <a:spLocks noChangeShapeType="1"/>
                </p:cNvSpPr>
                <p:nvPr/>
              </p:nvSpPr>
              <p:spPr bwMode="auto">
                <a:xfrm>
                  <a:off x="2480" y="166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10" name="Line 4887"/>
                <p:cNvSpPr>
                  <a:spLocks noChangeShapeType="1"/>
                </p:cNvSpPr>
                <p:nvPr/>
              </p:nvSpPr>
              <p:spPr bwMode="auto">
                <a:xfrm>
                  <a:off x="2478" y="166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11" name="Line 4888"/>
                <p:cNvSpPr>
                  <a:spLocks noChangeShapeType="1"/>
                </p:cNvSpPr>
                <p:nvPr/>
              </p:nvSpPr>
              <p:spPr bwMode="auto">
                <a:xfrm>
                  <a:off x="2474" y="1654"/>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12" name="Line 4889"/>
                <p:cNvSpPr>
                  <a:spLocks noChangeShapeType="1"/>
                </p:cNvSpPr>
                <p:nvPr/>
              </p:nvSpPr>
              <p:spPr bwMode="auto">
                <a:xfrm>
                  <a:off x="2472" y="165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13" name="Line 4890"/>
                <p:cNvSpPr>
                  <a:spLocks noChangeShapeType="1"/>
                </p:cNvSpPr>
                <p:nvPr/>
              </p:nvSpPr>
              <p:spPr bwMode="auto">
                <a:xfrm>
                  <a:off x="2460" y="1650"/>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14" name="Line 4891"/>
                <p:cNvSpPr>
                  <a:spLocks noChangeShapeType="1"/>
                </p:cNvSpPr>
                <p:nvPr/>
              </p:nvSpPr>
              <p:spPr bwMode="auto">
                <a:xfrm>
                  <a:off x="2458" y="1650"/>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15" name="Line 4892"/>
                <p:cNvSpPr>
                  <a:spLocks noChangeShapeType="1"/>
                </p:cNvSpPr>
                <p:nvPr/>
              </p:nvSpPr>
              <p:spPr bwMode="auto">
                <a:xfrm>
                  <a:off x="2454" y="1650"/>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16" name="Line 4893"/>
                <p:cNvSpPr>
                  <a:spLocks noChangeShapeType="1"/>
                </p:cNvSpPr>
                <p:nvPr/>
              </p:nvSpPr>
              <p:spPr bwMode="auto">
                <a:xfrm>
                  <a:off x="2452" y="1645"/>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17" name="Line 4894"/>
                <p:cNvSpPr>
                  <a:spLocks noChangeShapeType="1"/>
                </p:cNvSpPr>
                <p:nvPr/>
              </p:nvSpPr>
              <p:spPr bwMode="auto">
                <a:xfrm>
                  <a:off x="2443" y="1645"/>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18" name="Line 4895"/>
                <p:cNvSpPr>
                  <a:spLocks noChangeShapeType="1"/>
                </p:cNvSpPr>
                <p:nvPr/>
              </p:nvSpPr>
              <p:spPr bwMode="auto">
                <a:xfrm>
                  <a:off x="2441" y="1645"/>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19" name="Line 4896"/>
                <p:cNvSpPr>
                  <a:spLocks noChangeShapeType="1"/>
                </p:cNvSpPr>
                <p:nvPr/>
              </p:nvSpPr>
              <p:spPr bwMode="auto">
                <a:xfrm>
                  <a:off x="2437" y="1645"/>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20" name="Line 4897"/>
                <p:cNvSpPr>
                  <a:spLocks noChangeShapeType="1"/>
                </p:cNvSpPr>
                <p:nvPr/>
              </p:nvSpPr>
              <p:spPr bwMode="auto">
                <a:xfrm>
                  <a:off x="2435" y="1639"/>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21" name="Line 4898"/>
                <p:cNvSpPr>
                  <a:spLocks noChangeShapeType="1"/>
                </p:cNvSpPr>
                <p:nvPr/>
              </p:nvSpPr>
              <p:spPr bwMode="auto">
                <a:xfrm>
                  <a:off x="2427" y="163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22" name="Line 4899"/>
                <p:cNvSpPr>
                  <a:spLocks noChangeShapeType="1"/>
                </p:cNvSpPr>
                <p:nvPr/>
              </p:nvSpPr>
              <p:spPr bwMode="auto">
                <a:xfrm>
                  <a:off x="2425" y="162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23" name="Line 4900"/>
                <p:cNvSpPr>
                  <a:spLocks noChangeShapeType="1"/>
                </p:cNvSpPr>
                <p:nvPr/>
              </p:nvSpPr>
              <p:spPr bwMode="auto">
                <a:xfrm>
                  <a:off x="2409" y="162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24" name="Line 4901"/>
                <p:cNvSpPr>
                  <a:spLocks noChangeShapeType="1"/>
                </p:cNvSpPr>
                <p:nvPr/>
              </p:nvSpPr>
              <p:spPr bwMode="auto">
                <a:xfrm>
                  <a:off x="2399" y="162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25" name="Line 4902"/>
                <p:cNvSpPr>
                  <a:spLocks noChangeShapeType="1"/>
                </p:cNvSpPr>
                <p:nvPr/>
              </p:nvSpPr>
              <p:spPr bwMode="auto">
                <a:xfrm>
                  <a:off x="2397" y="162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26" name="Line 4903"/>
                <p:cNvSpPr>
                  <a:spLocks noChangeShapeType="1"/>
                </p:cNvSpPr>
                <p:nvPr/>
              </p:nvSpPr>
              <p:spPr bwMode="auto">
                <a:xfrm>
                  <a:off x="2393" y="162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27" name="Line 4904"/>
                <p:cNvSpPr>
                  <a:spLocks noChangeShapeType="1"/>
                </p:cNvSpPr>
                <p:nvPr/>
              </p:nvSpPr>
              <p:spPr bwMode="auto">
                <a:xfrm>
                  <a:off x="2389" y="161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28" name="Line 4905"/>
                <p:cNvSpPr>
                  <a:spLocks noChangeShapeType="1"/>
                </p:cNvSpPr>
                <p:nvPr/>
              </p:nvSpPr>
              <p:spPr bwMode="auto">
                <a:xfrm>
                  <a:off x="2385" y="161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29" name="Line 4906"/>
                <p:cNvSpPr>
                  <a:spLocks noChangeShapeType="1"/>
                </p:cNvSpPr>
                <p:nvPr/>
              </p:nvSpPr>
              <p:spPr bwMode="auto">
                <a:xfrm>
                  <a:off x="2383" y="1609"/>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30" name="Line 4907"/>
                <p:cNvSpPr>
                  <a:spLocks noChangeShapeType="1"/>
                </p:cNvSpPr>
                <p:nvPr/>
              </p:nvSpPr>
              <p:spPr bwMode="auto">
                <a:xfrm>
                  <a:off x="2381" y="160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31" name="Line 4908"/>
                <p:cNvSpPr>
                  <a:spLocks noChangeShapeType="1"/>
                </p:cNvSpPr>
                <p:nvPr/>
              </p:nvSpPr>
              <p:spPr bwMode="auto">
                <a:xfrm>
                  <a:off x="2379" y="160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32" name="Line 4909"/>
                <p:cNvSpPr>
                  <a:spLocks noChangeShapeType="1"/>
                </p:cNvSpPr>
                <p:nvPr/>
              </p:nvSpPr>
              <p:spPr bwMode="auto">
                <a:xfrm>
                  <a:off x="2367" y="160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33" name="Line 4910"/>
                <p:cNvSpPr>
                  <a:spLocks noChangeShapeType="1"/>
                </p:cNvSpPr>
                <p:nvPr/>
              </p:nvSpPr>
              <p:spPr bwMode="auto">
                <a:xfrm>
                  <a:off x="2353" y="159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34" name="Line 4911"/>
                <p:cNvSpPr>
                  <a:spLocks noChangeShapeType="1"/>
                </p:cNvSpPr>
                <p:nvPr/>
              </p:nvSpPr>
              <p:spPr bwMode="auto">
                <a:xfrm>
                  <a:off x="2345" y="158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35" name="Line 4912"/>
                <p:cNvSpPr>
                  <a:spLocks noChangeShapeType="1"/>
                </p:cNvSpPr>
                <p:nvPr/>
              </p:nvSpPr>
              <p:spPr bwMode="auto">
                <a:xfrm>
                  <a:off x="2341" y="15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36" name="Line 4913"/>
                <p:cNvSpPr>
                  <a:spLocks noChangeShapeType="1"/>
                </p:cNvSpPr>
                <p:nvPr/>
              </p:nvSpPr>
              <p:spPr bwMode="auto">
                <a:xfrm>
                  <a:off x="2337" y="15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37" name="Line 4914"/>
                <p:cNvSpPr>
                  <a:spLocks noChangeShapeType="1"/>
                </p:cNvSpPr>
                <p:nvPr/>
              </p:nvSpPr>
              <p:spPr bwMode="auto">
                <a:xfrm>
                  <a:off x="2332" y="157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38" name="Line 4915"/>
                <p:cNvSpPr>
                  <a:spLocks noChangeShapeType="1"/>
                </p:cNvSpPr>
                <p:nvPr/>
              </p:nvSpPr>
              <p:spPr bwMode="auto">
                <a:xfrm>
                  <a:off x="2330" y="157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39" name="Line 4916"/>
                <p:cNvSpPr>
                  <a:spLocks noChangeShapeType="1"/>
                </p:cNvSpPr>
                <p:nvPr/>
              </p:nvSpPr>
              <p:spPr bwMode="auto">
                <a:xfrm>
                  <a:off x="2326" y="157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40" name="Line 4917"/>
                <p:cNvSpPr>
                  <a:spLocks noChangeShapeType="1"/>
                </p:cNvSpPr>
                <p:nvPr/>
              </p:nvSpPr>
              <p:spPr bwMode="auto">
                <a:xfrm>
                  <a:off x="2322" y="157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41" name="Line 4918"/>
                <p:cNvSpPr>
                  <a:spLocks noChangeShapeType="1"/>
                </p:cNvSpPr>
                <p:nvPr/>
              </p:nvSpPr>
              <p:spPr bwMode="auto">
                <a:xfrm>
                  <a:off x="2320" y="156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42" name="Line 4919"/>
                <p:cNvSpPr>
                  <a:spLocks noChangeShapeType="1"/>
                </p:cNvSpPr>
                <p:nvPr/>
              </p:nvSpPr>
              <p:spPr bwMode="auto">
                <a:xfrm>
                  <a:off x="2318" y="156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43" name="Line 4920"/>
                <p:cNvSpPr>
                  <a:spLocks noChangeShapeType="1"/>
                </p:cNvSpPr>
                <p:nvPr/>
              </p:nvSpPr>
              <p:spPr bwMode="auto">
                <a:xfrm>
                  <a:off x="2314" y="156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44" name="Line 4921"/>
                <p:cNvSpPr>
                  <a:spLocks noChangeShapeType="1"/>
                </p:cNvSpPr>
                <p:nvPr/>
              </p:nvSpPr>
              <p:spPr bwMode="auto">
                <a:xfrm>
                  <a:off x="2310" y="156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45" name="Line 4922"/>
                <p:cNvSpPr>
                  <a:spLocks noChangeShapeType="1"/>
                </p:cNvSpPr>
                <p:nvPr/>
              </p:nvSpPr>
              <p:spPr bwMode="auto">
                <a:xfrm>
                  <a:off x="2306" y="1565"/>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46" name="Line 4923"/>
                <p:cNvSpPr>
                  <a:spLocks noChangeShapeType="1"/>
                </p:cNvSpPr>
                <p:nvPr/>
              </p:nvSpPr>
              <p:spPr bwMode="auto">
                <a:xfrm>
                  <a:off x="2296" y="1559"/>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47" name="Line 4924"/>
                <p:cNvSpPr>
                  <a:spLocks noChangeShapeType="1"/>
                </p:cNvSpPr>
                <p:nvPr/>
              </p:nvSpPr>
              <p:spPr bwMode="auto">
                <a:xfrm>
                  <a:off x="2276" y="154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48" name="Line 4925"/>
                <p:cNvSpPr>
                  <a:spLocks noChangeShapeType="1"/>
                </p:cNvSpPr>
                <p:nvPr/>
              </p:nvSpPr>
              <p:spPr bwMode="auto">
                <a:xfrm>
                  <a:off x="2274" y="154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49" name="Line 4926"/>
                <p:cNvSpPr>
                  <a:spLocks noChangeShapeType="1"/>
                </p:cNvSpPr>
                <p:nvPr/>
              </p:nvSpPr>
              <p:spPr bwMode="auto">
                <a:xfrm>
                  <a:off x="2272" y="154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50" name="Line 4927"/>
                <p:cNvSpPr>
                  <a:spLocks noChangeShapeType="1"/>
                </p:cNvSpPr>
                <p:nvPr/>
              </p:nvSpPr>
              <p:spPr bwMode="auto">
                <a:xfrm>
                  <a:off x="2258" y="154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51" name="Line 4928"/>
                <p:cNvSpPr>
                  <a:spLocks noChangeShapeType="1"/>
                </p:cNvSpPr>
                <p:nvPr/>
              </p:nvSpPr>
              <p:spPr bwMode="auto">
                <a:xfrm>
                  <a:off x="2254" y="1541"/>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52" name="Line 4929"/>
                <p:cNvSpPr>
                  <a:spLocks noChangeShapeType="1"/>
                </p:cNvSpPr>
                <p:nvPr/>
              </p:nvSpPr>
              <p:spPr bwMode="auto">
                <a:xfrm>
                  <a:off x="2242" y="1533"/>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53" name="Line 4930"/>
                <p:cNvSpPr>
                  <a:spLocks noChangeShapeType="1"/>
                </p:cNvSpPr>
                <p:nvPr/>
              </p:nvSpPr>
              <p:spPr bwMode="auto">
                <a:xfrm>
                  <a:off x="2179" y="1517"/>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54" name="Line 4931"/>
                <p:cNvSpPr>
                  <a:spLocks noChangeShapeType="1"/>
                </p:cNvSpPr>
                <p:nvPr/>
              </p:nvSpPr>
              <p:spPr bwMode="auto">
                <a:xfrm>
                  <a:off x="2171" y="1510"/>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55" name="Line 4932"/>
                <p:cNvSpPr>
                  <a:spLocks noChangeShapeType="1"/>
                </p:cNvSpPr>
                <p:nvPr/>
              </p:nvSpPr>
              <p:spPr bwMode="auto">
                <a:xfrm>
                  <a:off x="2157" y="1500"/>
                  <a:ext cx="1" cy="15"/>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56" name="Line 4933"/>
                <p:cNvSpPr>
                  <a:spLocks noChangeShapeType="1"/>
                </p:cNvSpPr>
                <p:nvPr/>
              </p:nvSpPr>
              <p:spPr bwMode="auto">
                <a:xfrm>
                  <a:off x="2149" y="149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57" name="Line 4934"/>
                <p:cNvSpPr>
                  <a:spLocks noChangeShapeType="1"/>
                </p:cNvSpPr>
                <p:nvPr/>
              </p:nvSpPr>
              <p:spPr bwMode="auto">
                <a:xfrm>
                  <a:off x="2137" y="149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58" name="Line 4935"/>
                <p:cNvSpPr>
                  <a:spLocks noChangeShapeType="1"/>
                </p:cNvSpPr>
                <p:nvPr/>
              </p:nvSpPr>
              <p:spPr bwMode="auto">
                <a:xfrm>
                  <a:off x="2131" y="149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59" name="Line 4936"/>
                <p:cNvSpPr>
                  <a:spLocks noChangeShapeType="1"/>
                </p:cNvSpPr>
                <p:nvPr/>
              </p:nvSpPr>
              <p:spPr bwMode="auto">
                <a:xfrm>
                  <a:off x="2129" y="148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60" name="Line 4937"/>
                <p:cNvSpPr>
                  <a:spLocks noChangeShapeType="1"/>
                </p:cNvSpPr>
                <p:nvPr/>
              </p:nvSpPr>
              <p:spPr bwMode="auto">
                <a:xfrm>
                  <a:off x="2088" y="1458"/>
                  <a:ext cx="1" cy="16"/>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61" name="Line 4938"/>
                <p:cNvSpPr>
                  <a:spLocks noChangeShapeType="1"/>
                </p:cNvSpPr>
                <p:nvPr/>
              </p:nvSpPr>
              <p:spPr bwMode="auto">
                <a:xfrm>
                  <a:off x="2076" y="145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62" name="Line 4939"/>
                <p:cNvSpPr>
                  <a:spLocks noChangeShapeType="1"/>
                </p:cNvSpPr>
                <p:nvPr/>
              </p:nvSpPr>
              <p:spPr bwMode="auto">
                <a:xfrm>
                  <a:off x="2070" y="1452"/>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63" name="Line 4940"/>
                <p:cNvSpPr>
                  <a:spLocks noChangeShapeType="1"/>
                </p:cNvSpPr>
                <p:nvPr/>
              </p:nvSpPr>
              <p:spPr bwMode="auto">
                <a:xfrm>
                  <a:off x="2024" y="1446"/>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64" name="Line 4941"/>
                <p:cNvSpPr>
                  <a:spLocks noChangeShapeType="1"/>
                </p:cNvSpPr>
                <p:nvPr/>
              </p:nvSpPr>
              <p:spPr bwMode="auto">
                <a:xfrm>
                  <a:off x="1996" y="1440"/>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65" name="Line 5403"/>
                <p:cNvSpPr>
                  <a:spLocks noChangeShapeType="1"/>
                </p:cNvSpPr>
                <p:nvPr/>
              </p:nvSpPr>
              <p:spPr bwMode="auto">
                <a:xfrm>
                  <a:off x="4394" y="229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066" name="Line 5404"/>
                <p:cNvSpPr>
                  <a:spLocks noChangeShapeType="1"/>
                </p:cNvSpPr>
                <p:nvPr/>
              </p:nvSpPr>
              <p:spPr bwMode="auto">
                <a:xfrm>
                  <a:off x="4368" y="2298"/>
                  <a:ext cx="1" cy="14"/>
                </a:xfrm>
                <a:prstGeom prst="line">
                  <a:avLst/>
                </a:prstGeom>
                <a:noFill/>
                <a:ln w="6350">
                  <a:solidFill>
                    <a:srgbClr val="33CC33"/>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sp>
        <p:nvSpPr>
          <p:cNvPr id="68650" name="Rectangle 12"/>
          <p:cNvSpPr>
            <a:spLocks noChangeArrowheads="1"/>
          </p:cNvSpPr>
          <p:nvPr/>
        </p:nvSpPr>
        <p:spPr bwMode="auto">
          <a:xfrm>
            <a:off x="2224088" y="5145088"/>
            <a:ext cx="112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FFFF"/>
                </a:solidFill>
              </a:rPr>
              <a:t>0</a:t>
            </a:r>
            <a:endParaRPr lang="en-US" sz="1600">
              <a:solidFill>
                <a:srgbClr val="0F5887"/>
              </a:solidFill>
            </a:endParaRPr>
          </a:p>
        </p:txBody>
      </p:sp>
      <p:grpSp>
        <p:nvGrpSpPr>
          <p:cNvPr id="68651" name="Group 917"/>
          <p:cNvGrpSpPr>
            <a:grpSpLocks/>
          </p:cNvGrpSpPr>
          <p:nvPr/>
        </p:nvGrpSpPr>
        <p:grpSpPr bwMode="auto">
          <a:xfrm>
            <a:off x="2187575" y="1671638"/>
            <a:ext cx="6172200" cy="3440112"/>
            <a:chOff x="1378" y="1053"/>
            <a:chExt cx="3888" cy="2167"/>
          </a:xfrm>
        </p:grpSpPr>
        <p:sp>
          <p:nvSpPr>
            <p:cNvPr id="68655" name="Line 9094"/>
            <p:cNvSpPr>
              <a:spLocks noChangeShapeType="1"/>
            </p:cNvSpPr>
            <p:nvPr/>
          </p:nvSpPr>
          <p:spPr bwMode="auto">
            <a:xfrm>
              <a:off x="1427" y="3153"/>
              <a:ext cx="3839" cy="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6" name="Line 9095"/>
            <p:cNvSpPr>
              <a:spLocks noChangeShapeType="1"/>
            </p:cNvSpPr>
            <p:nvPr/>
          </p:nvSpPr>
          <p:spPr bwMode="auto">
            <a:xfrm>
              <a:off x="1977" y="3153"/>
              <a:ext cx="1" cy="6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7" name="Line 9096"/>
            <p:cNvSpPr>
              <a:spLocks noChangeShapeType="1"/>
            </p:cNvSpPr>
            <p:nvPr/>
          </p:nvSpPr>
          <p:spPr bwMode="auto">
            <a:xfrm>
              <a:off x="2511" y="3153"/>
              <a:ext cx="1" cy="6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8" name="Line 9098"/>
            <p:cNvSpPr>
              <a:spLocks noChangeShapeType="1"/>
            </p:cNvSpPr>
            <p:nvPr/>
          </p:nvSpPr>
          <p:spPr bwMode="auto">
            <a:xfrm>
              <a:off x="3594" y="3153"/>
              <a:ext cx="1" cy="6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59" name="Line 9100"/>
            <p:cNvSpPr>
              <a:spLocks noChangeShapeType="1"/>
            </p:cNvSpPr>
            <p:nvPr/>
          </p:nvSpPr>
          <p:spPr bwMode="auto">
            <a:xfrm>
              <a:off x="4668" y="3153"/>
              <a:ext cx="1" cy="6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8660" name="Group 916"/>
            <p:cNvGrpSpPr>
              <a:grpSpLocks/>
            </p:cNvGrpSpPr>
            <p:nvPr/>
          </p:nvGrpSpPr>
          <p:grpSpPr bwMode="auto">
            <a:xfrm>
              <a:off x="1378" y="1053"/>
              <a:ext cx="58" cy="2167"/>
              <a:chOff x="1378" y="1053"/>
              <a:chExt cx="58" cy="2167"/>
            </a:xfrm>
          </p:grpSpPr>
          <p:sp>
            <p:nvSpPr>
              <p:cNvPr id="68664" name="Line 9087"/>
              <p:cNvSpPr>
                <a:spLocks noChangeShapeType="1"/>
              </p:cNvSpPr>
              <p:nvPr/>
            </p:nvSpPr>
            <p:spPr bwMode="auto">
              <a:xfrm flipH="1">
                <a:off x="1378" y="1053"/>
                <a:ext cx="52" cy="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65" name="Line 9088"/>
              <p:cNvSpPr>
                <a:spLocks noChangeShapeType="1"/>
              </p:cNvSpPr>
              <p:nvPr/>
            </p:nvSpPr>
            <p:spPr bwMode="auto">
              <a:xfrm flipH="1">
                <a:off x="1378" y="1476"/>
                <a:ext cx="58" cy="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66" name="Line 9089"/>
              <p:cNvSpPr>
                <a:spLocks noChangeShapeType="1"/>
              </p:cNvSpPr>
              <p:nvPr/>
            </p:nvSpPr>
            <p:spPr bwMode="auto">
              <a:xfrm flipH="1">
                <a:off x="1378" y="1899"/>
                <a:ext cx="58" cy="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67" name="Line 9090"/>
              <p:cNvSpPr>
                <a:spLocks noChangeShapeType="1"/>
              </p:cNvSpPr>
              <p:nvPr/>
            </p:nvSpPr>
            <p:spPr bwMode="auto">
              <a:xfrm flipH="1">
                <a:off x="1378" y="2322"/>
                <a:ext cx="58" cy="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68" name="Line 9091"/>
              <p:cNvSpPr>
                <a:spLocks noChangeShapeType="1"/>
              </p:cNvSpPr>
              <p:nvPr/>
            </p:nvSpPr>
            <p:spPr bwMode="auto">
              <a:xfrm flipH="1">
                <a:off x="1378" y="2737"/>
                <a:ext cx="58" cy="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69" name="Line 9092"/>
              <p:cNvSpPr>
                <a:spLocks noChangeShapeType="1"/>
              </p:cNvSpPr>
              <p:nvPr/>
            </p:nvSpPr>
            <p:spPr bwMode="auto">
              <a:xfrm>
                <a:off x="1430" y="1053"/>
                <a:ext cx="1" cy="21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70" name="Line 9095"/>
              <p:cNvSpPr>
                <a:spLocks noChangeShapeType="1"/>
              </p:cNvSpPr>
              <p:nvPr/>
            </p:nvSpPr>
            <p:spPr bwMode="auto">
              <a:xfrm>
                <a:off x="1434" y="3153"/>
                <a:ext cx="1" cy="6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68661" name="Line 9100"/>
            <p:cNvSpPr>
              <a:spLocks noChangeShapeType="1"/>
            </p:cNvSpPr>
            <p:nvPr/>
          </p:nvSpPr>
          <p:spPr bwMode="auto">
            <a:xfrm>
              <a:off x="5205" y="3153"/>
              <a:ext cx="1" cy="6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62" name="Line 9100"/>
            <p:cNvSpPr>
              <a:spLocks noChangeShapeType="1"/>
            </p:cNvSpPr>
            <p:nvPr/>
          </p:nvSpPr>
          <p:spPr bwMode="auto">
            <a:xfrm>
              <a:off x="3062" y="3153"/>
              <a:ext cx="1" cy="6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663" name="Line 9100"/>
            <p:cNvSpPr>
              <a:spLocks noChangeShapeType="1"/>
            </p:cNvSpPr>
            <p:nvPr/>
          </p:nvSpPr>
          <p:spPr bwMode="auto">
            <a:xfrm>
              <a:off x="4136" y="3153"/>
              <a:ext cx="1" cy="6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68652" name="Rectangle 903"/>
          <p:cNvSpPr>
            <a:spLocks noGrp="1" noChangeArrowheads="1"/>
          </p:cNvSpPr>
          <p:nvPr>
            <p:ph type="title"/>
          </p:nvPr>
        </p:nvSpPr>
        <p:spPr>
          <a:xfrm>
            <a:off x="0" y="214313"/>
            <a:ext cx="8467725" cy="1143000"/>
          </a:xfrm>
        </p:spPr>
        <p:txBody>
          <a:bodyPr/>
          <a:lstStyle/>
          <a:p>
            <a:pPr algn="l"/>
            <a:r>
              <a:rPr lang="en-US" sz="3200" smtClean="0"/>
              <a:t>MRC Myeloma IX: ZOL Significantly Improved OS vs CLO</a:t>
            </a:r>
            <a:r>
              <a:rPr lang="en-US" sz="3200" baseline="30000" smtClean="0"/>
              <a:t>*</a:t>
            </a:r>
          </a:p>
        </p:txBody>
      </p:sp>
      <p:sp>
        <p:nvSpPr>
          <p:cNvPr id="68653" name="Rectangle 5"/>
          <p:cNvSpPr>
            <a:spLocks noChangeArrowheads="1"/>
          </p:cNvSpPr>
          <p:nvPr/>
        </p:nvSpPr>
        <p:spPr bwMode="auto">
          <a:xfrm>
            <a:off x="2308225" y="4464050"/>
            <a:ext cx="36623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60325" indent="-60325" algn="l">
              <a:lnSpc>
                <a:spcPct val="90000"/>
              </a:lnSpc>
            </a:pPr>
            <a:r>
              <a:rPr lang="en-GB" altLang="ja-JP" sz="1300" baseline="30000">
                <a:solidFill>
                  <a:schemeClr val="tx2"/>
                </a:solidFill>
                <a:ea typeface="MS PGothic" pitchFamily="34" charset="-128"/>
              </a:rPr>
              <a:t>*</a:t>
            </a:r>
            <a:r>
              <a:rPr lang="en-GB" altLang="ja-JP" sz="1300">
                <a:solidFill>
                  <a:schemeClr val="tx2"/>
                </a:solidFill>
                <a:ea typeface="MS PGothic" pitchFamily="34" charset="-128"/>
              </a:rPr>
              <a:t>Kaplan-Meier analysis adjusted for treatment pathway (intensive vs not).</a:t>
            </a:r>
          </a:p>
        </p:txBody>
      </p:sp>
      <p:sp>
        <p:nvSpPr>
          <p:cNvPr id="68654" name="TextBox 11"/>
          <p:cNvSpPr txBox="1">
            <a:spLocks noChangeArrowheads="1"/>
          </p:cNvSpPr>
          <p:nvPr/>
        </p:nvSpPr>
        <p:spPr bwMode="auto">
          <a:xfrm>
            <a:off x="5540375" y="6583363"/>
            <a:ext cx="3603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400">
                <a:solidFill>
                  <a:srgbClr val="00FF00"/>
                </a:solidFill>
              </a:rPr>
              <a:t>Morgan G et al. Lancet  2010;376:1989-99.</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8" name="Straight Connector 457"/>
          <p:cNvCxnSpPr/>
          <p:nvPr/>
        </p:nvCxnSpPr>
        <p:spPr>
          <a:xfrm>
            <a:off x="1484313" y="3294063"/>
            <a:ext cx="6858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651" name="Title 1"/>
          <p:cNvSpPr>
            <a:spLocks noGrp="1"/>
          </p:cNvSpPr>
          <p:nvPr>
            <p:ph type="title"/>
          </p:nvPr>
        </p:nvSpPr>
        <p:spPr>
          <a:xfrm>
            <a:off x="-22225" y="146050"/>
            <a:ext cx="8610600" cy="944563"/>
          </a:xfrm>
        </p:spPr>
        <p:txBody>
          <a:bodyPr>
            <a:normAutofit/>
          </a:bodyPr>
          <a:lstStyle/>
          <a:p>
            <a:pPr algn="l">
              <a:lnSpc>
                <a:spcPts val="3400"/>
              </a:lnSpc>
            </a:pPr>
            <a:r>
              <a:rPr lang="en-GB" sz="2300" smtClean="0">
                <a:effectLst>
                  <a:outerShdw blurRad="38100" dist="38100" dir="2700000" algn="tl">
                    <a:srgbClr val="000000"/>
                  </a:outerShdw>
                </a:effectLst>
              </a:rPr>
              <a:t>ZOL Significantly </a:t>
            </a:r>
            <a:r>
              <a:rPr lang="en-GB" sz="2300" smtClean="0">
                <a:effectLst>
                  <a:outerShdw blurRad="38100" dist="38100" dir="2700000" algn="tl">
                    <a:srgbClr val="000000"/>
                  </a:outerShdw>
                </a:effectLst>
                <a:sym typeface="Wingdings 3" pitchFamily="18" charset="2"/>
              </a:rPr>
              <a:t> OS vs CLO in Patients </a:t>
            </a:r>
            <a:br>
              <a:rPr lang="en-GB" sz="2300" smtClean="0">
                <a:effectLst>
                  <a:outerShdw blurRad="38100" dist="38100" dir="2700000" algn="tl">
                    <a:srgbClr val="000000"/>
                  </a:outerShdw>
                </a:effectLst>
                <a:sym typeface="Wingdings 3" pitchFamily="18" charset="2"/>
              </a:rPr>
            </a:br>
            <a:r>
              <a:rPr lang="en-GB" sz="2300" smtClean="0">
                <a:effectLst>
                  <a:outerShdw blurRad="38100" dist="38100" dir="2700000" algn="tl">
                    <a:srgbClr val="000000"/>
                  </a:outerShdw>
                </a:effectLst>
                <a:sym typeface="Wingdings 3" pitchFamily="18" charset="2"/>
              </a:rPr>
              <a:t>With Bone Disease at Baseline (n = 1,350)</a:t>
            </a:r>
            <a:endParaRPr lang="en-GB" sz="2300" smtClean="0">
              <a:effectLst>
                <a:outerShdw blurRad="38100" dist="38100" dir="2700000" algn="tl">
                  <a:srgbClr val="000000"/>
                </a:outerShdw>
              </a:effectLst>
            </a:endParaRPr>
          </a:p>
        </p:txBody>
      </p:sp>
      <p:sp>
        <p:nvSpPr>
          <p:cNvPr id="69636" name="Rectangle 437"/>
          <p:cNvSpPr>
            <a:spLocks noChangeArrowheads="1"/>
          </p:cNvSpPr>
          <p:nvPr/>
        </p:nvSpPr>
        <p:spPr bwMode="auto">
          <a:xfrm>
            <a:off x="1177925" y="3170238"/>
            <a:ext cx="182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b="1">
                <a:latin typeface="Calibri" pitchFamily="34" charset="0"/>
                <a:ea typeface="MS PGothic" pitchFamily="34" charset="-128"/>
              </a:rPr>
              <a:t>50</a:t>
            </a:r>
            <a:endParaRPr lang="en-US" sz="1400">
              <a:latin typeface="Calibri" pitchFamily="34" charset="0"/>
              <a:ea typeface="MS PGothic" pitchFamily="34" charset="-128"/>
            </a:endParaRPr>
          </a:p>
        </p:txBody>
      </p:sp>
      <p:sp>
        <p:nvSpPr>
          <p:cNvPr id="30136" name="Line 440"/>
          <p:cNvSpPr>
            <a:spLocks noChangeShapeType="1"/>
          </p:cNvSpPr>
          <p:nvPr/>
        </p:nvSpPr>
        <p:spPr bwMode="auto">
          <a:xfrm>
            <a:off x="1490663" y="1779588"/>
            <a:ext cx="3175" cy="3141662"/>
          </a:xfrm>
          <a:prstGeom prst="line">
            <a:avLst/>
          </a:prstGeom>
          <a:noFill/>
          <a:ln w="19050">
            <a:solidFill>
              <a:schemeClr val="tx1"/>
            </a:solidFill>
            <a:prstDash val="solid"/>
            <a:round/>
            <a:headEnd/>
            <a:tailEnd/>
          </a:ln>
        </p:spPr>
        <p:txBody>
          <a:bodyPr/>
          <a:lstStyle/>
          <a:p>
            <a:pPr>
              <a:defRPr/>
            </a:pPr>
            <a:endParaRPr lang="en-US" sz="1400" dirty="0">
              <a:latin typeface="+mn-lt"/>
              <a:ea typeface="MS PGothic" pitchFamily="34" charset="-128"/>
            </a:endParaRPr>
          </a:p>
        </p:txBody>
      </p:sp>
      <p:sp>
        <p:nvSpPr>
          <p:cNvPr id="30137" name="Line 441"/>
          <p:cNvSpPr>
            <a:spLocks noChangeShapeType="1"/>
          </p:cNvSpPr>
          <p:nvPr/>
        </p:nvSpPr>
        <p:spPr bwMode="auto">
          <a:xfrm flipH="1">
            <a:off x="1393825" y="3289300"/>
            <a:ext cx="92075" cy="0"/>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39" name="Rectangle 442"/>
          <p:cNvSpPr>
            <a:spLocks noChangeArrowheads="1"/>
          </p:cNvSpPr>
          <p:nvPr/>
        </p:nvSpPr>
        <p:spPr bwMode="auto">
          <a:xfrm>
            <a:off x="1177925" y="2878138"/>
            <a:ext cx="182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b="1">
                <a:latin typeface="Calibri" pitchFamily="34" charset="0"/>
                <a:ea typeface="MS PGothic" pitchFamily="34" charset="-128"/>
              </a:rPr>
              <a:t>60</a:t>
            </a:r>
            <a:endParaRPr lang="en-US" sz="1400">
              <a:latin typeface="Calibri" pitchFamily="34" charset="0"/>
              <a:ea typeface="MS PGothic" pitchFamily="34" charset="-128"/>
            </a:endParaRPr>
          </a:p>
        </p:txBody>
      </p:sp>
      <p:sp>
        <p:nvSpPr>
          <p:cNvPr id="30139" name="Line 443"/>
          <p:cNvSpPr>
            <a:spLocks noChangeShapeType="1"/>
          </p:cNvSpPr>
          <p:nvPr/>
        </p:nvSpPr>
        <p:spPr bwMode="auto">
          <a:xfrm flipH="1">
            <a:off x="1393825" y="2992438"/>
            <a:ext cx="92075" cy="0"/>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41" name="Rectangle 444"/>
          <p:cNvSpPr>
            <a:spLocks noChangeArrowheads="1"/>
          </p:cNvSpPr>
          <p:nvPr/>
        </p:nvSpPr>
        <p:spPr bwMode="auto">
          <a:xfrm>
            <a:off x="1177925" y="2565400"/>
            <a:ext cx="182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b="1">
                <a:latin typeface="Calibri" pitchFamily="34" charset="0"/>
                <a:ea typeface="MS PGothic" pitchFamily="34" charset="-128"/>
              </a:rPr>
              <a:t>70</a:t>
            </a:r>
            <a:endParaRPr lang="en-US" sz="1400">
              <a:latin typeface="Calibri" pitchFamily="34" charset="0"/>
              <a:ea typeface="MS PGothic" pitchFamily="34" charset="-128"/>
            </a:endParaRPr>
          </a:p>
        </p:txBody>
      </p:sp>
      <p:sp>
        <p:nvSpPr>
          <p:cNvPr id="30141" name="Line 445"/>
          <p:cNvSpPr>
            <a:spLocks noChangeShapeType="1"/>
          </p:cNvSpPr>
          <p:nvPr/>
        </p:nvSpPr>
        <p:spPr bwMode="auto">
          <a:xfrm flipH="1">
            <a:off x="1393825" y="2682875"/>
            <a:ext cx="92075" cy="0"/>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43" name="Rectangle 446"/>
          <p:cNvSpPr>
            <a:spLocks noChangeArrowheads="1"/>
          </p:cNvSpPr>
          <p:nvPr/>
        </p:nvSpPr>
        <p:spPr bwMode="auto">
          <a:xfrm>
            <a:off x="1177925" y="2265363"/>
            <a:ext cx="182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b="1">
                <a:latin typeface="Calibri" pitchFamily="34" charset="0"/>
                <a:ea typeface="MS PGothic" pitchFamily="34" charset="-128"/>
              </a:rPr>
              <a:t>80</a:t>
            </a:r>
            <a:endParaRPr lang="en-US" sz="1400">
              <a:latin typeface="Calibri" pitchFamily="34" charset="0"/>
              <a:ea typeface="MS PGothic" pitchFamily="34" charset="-128"/>
            </a:endParaRPr>
          </a:p>
        </p:txBody>
      </p:sp>
      <p:sp>
        <p:nvSpPr>
          <p:cNvPr id="30143" name="Line 447"/>
          <p:cNvSpPr>
            <a:spLocks noChangeShapeType="1"/>
          </p:cNvSpPr>
          <p:nvPr/>
        </p:nvSpPr>
        <p:spPr bwMode="auto">
          <a:xfrm flipH="1">
            <a:off x="1393825" y="2378075"/>
            <a:ext cx="92075" cy="0"/>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45" name="Rectangle 448"/>
          <p:cNvSpPr>
            <a:spLocks noChangeArrowheads="1"/>
          </p:cNvSpPr>
          <p:nvPr/>
        </p:nvSpPr>
        <p:spPr bwMode="auto">
          <a:xfrm>
            <a:off x="1177925" y="1960563"/>
            <a:ext cx="182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b="1">
                <a:latin typeface="Calibri" pitchFamily="34" charset="0"/>
                <a:ea typeface="MS PGothic" pitchFamily="34" charset="-128"/>
              </a:rPr>
              <a:t>90</a:t>
            </a:r>
            <a:endParaRPr lang="en-US" sz="1400">
              <a:latin typeface="Calibri" pitchFamily="34" charset="0"/>
              <a:ea typeface="MS PGothic" pitchFamily="34" charset="-128"/>
            </a:endParaRPr>
          </a:p>
        </p:txBody>
      </p:sp>
      <p:sp>
        <p:nvSpPr>
          <p:cNvPr id="30145" name="Line 449"/>
          <p:cNvSpPr>
            <a:spLocks noChangeShapeType="1"/>
          </p:cNvSpPr>
          <p:nvPr/>
        </p:nvSpPr>
        <p:spPr bwMode="auto">
          <a:xfrm flipH="1">
            <a:off x="1393825" y="2079625"/>
            <a:ext cx="92075" cy="0"/>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47" name="Rectangle 450"/>
          <p:cNvSpPr>
            <a:spLocks noChangeArrowheads="1"/>
          </p:cNvSpPr>
          <p:nvPr/>
        </p:nvSpPr>
        <p:spPr bwMode="auto">
          <a:xfrm>
            <a:off x="1085850" y="1668463"/>
            <a:ext cx="274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b="1">
                <a:latin typeface="Calibri" pitchFamily="34" charset="0"/>
                <a:ea typeface="MS PGothic" pitchFamily="34" charset="-128"/>
              </a:rPr>
              <a:t>100</a:t>
            </a:r>
            <a:endParaRPr lang="en-US" sz="1400">
              <a:latin typeface="Calibri" pitchFamily="34" charset="0"/>
              <a:ea typeface="MS PGothic" pitchFamily="34" charset="-128"/>
            </a:endParaRPr>
          </a:p>
        </p:txBody>
      </p:sp>
      <p:sp>
        <p:nvSpPr>
          <p:cNvPr id="30151" name="Line 455"/>
          <p:cNvSpPr>
            <a:spLocks noChangeShapeType="1"/>
          </p:cNvSpPr>
          <p:nvPr/>
        </p:nvSpPr>
        <p:spPr bwMode="auto">
          <a:xfrm flipH="1">
            <a:off x="1393825" y="1785938"/>
            <a:ext cx="92075" cy="0"/>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49" name="Rectangle 456"/>
          <p:cNvSpPr>
            <a:spLocks noChangeArrowheads="1"/>
          </p:cNvSpPr>
          <p:nvPr/>
        </p:nvSpPr>
        <p:spPr bwMode="auto">
          <a:xfrm>
            <a:off x="1177925" y="3462338"/>
            <a:ext cx="182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b="1">
                <a:latin typeface="Calibri" pitchFamily="34" charset="0"/>
                <a:ea typeface="MS PGothic" pitchFamily="34" charset="-128"/>
              </a:rPr>
              <a:t>40</a:t>
            </a:r>
            <a:endParaRPr lang="en-US" sz="1400">
              <a:latin typeface="Calibri" pitchFamily="34" charset="0"/>
              <a:ea typeface="MS PGothic" pitchFamily="34" charset="-128"/>
            </a:endParaRPr>
          </a:p>
        </p:txBody>
      </p:sp>
      <p:sp>
        <p:nvSpPr>
          <p:cNvPr id="30153" name="Line 457"/>
          <p:cNvSpPr>
            <a:spLocks noChangeShapeType="1"/>
          </p:cNvSpPr>
          <p:nvPr/>
        </p:nvSpPr>
        <p:spPr bwMode="auto">
          <a:xfrm flipH="1">
            <a:off x="1393825" y="3597275"/>
            <a:ext cx="92075" cy="0"/>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51" name="Rectangle 458"/>
          <p:cNvSpPr>
            <a:spLocks noChangeArrowheads="1"/>
          </p:cNvSpPr>
          <p:nvPr/>
        </p:nvSpPr>
        <p:spPr bwMode="auto">
          <a:xfrm>
            <a:off x="1177925" y="3763963"/>
            <a:ext cx="182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b="1">
                <a:latin typeface="Calibri" pitchFamily="34" charset="0"/>
                <a:ea typeface="MS PGothic" pitchFamily="34" charset="-128"/>
              </a:rPr>
              <a:t>30</a:t>
            </a:r>
            <a:endParaRPr lang="en-US" sz="1400">
              <a:latin typeface="Calibri" pitchFamily="34" charset="0"/>
              <a:ea typeface="MS PGothic" pitchFamily="34" charset="-128"/>
            </a:endParaRPr>
          </a:p>
        </p:txBody>
      </p:sp>
      <p:sp>
        <p:nvSpPr>
          <p:cNvPr id="69652" name="Rectangle 459"/>
          <p:cNvSpPr>
            <a:spLocks noChangeArrowheads="1"/>
          </p:cNvSpPr>
          <p:nvPr/>
        </p:nvSpPr>
        <p:spPr bwMode="auto">
          <a:xfrm rot="-5400000">
            <a:off x="-647700" y="3092451"/>
            <a:ext cx="29035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Survival Distribution Function Estimate</a:t>
            </a:r>
            <a:br>
              <a:rPr lang="en-US" sz="1400" b="1">
                <a:latin typeface="Calibri" pitchFamily="34" charset="0"/>
                <a:ea typeface="MS PGothic" pitchFamily="34" charset="-128"/>
              </a:rPr>
            </a:br>
            <a:r>
              <a:rPr lang="en-US" sz="1400" b="1">
                <a:latin typeface="Calibri" pitchFamily="34" charset="0"/>
                <a:ea typeface="MS PGothic" pitchFamily="34" charset="-128"/>
              </a:rPr>
              <a:t>OS, % patients</a:t>
            </a:r>
            <a:endParaRPr lang="en-US" sz="1400">
              <a:latin typeface="Calibri" pitchFamily="34" charset="0"/>
              <a:ea typeface="MS PGothic" pitchFamily="34" charset="-128"/>
            </a:endParaRPr>
          </a:p>
        </p:txBody>
      </p:sp>
      <p:sp>
        <p:nvSpPr>
          <p:cNvPr id="30156" name="Line 460"/>
          <p:cNvSpPr>
            <a:spLocks noChangeShapeType="1"/>
          </p:cNvSpPr>
          <p:nvPr/>
        </p:nvSpPr>
        <p:spPr bwMode="auto">
          <a:xfrm flipH="1">
            <a:off x="1393825" y="3894138"/>
            <a:ext cx="92075" cy="0"/>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54" name="Rectangle 461"/>
          <p:cNvSpPr>
            <a:spLocks noChangeArrowheads="1"/>
          </p:cNvSpPr>
          <p:nvPr/>
        </p:nvSpPr>
        <p:spPr bwMode="auto">
          <a:xfrm>
            <a:off x="1177925" y="4094163"/>
            <a:ext cx="182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b="1">
                <a:latin typeface="Calibri" pitchFamily="34" charset="0"/>
                <a:ea typeface="MS PGothic" pitchFamily="34" charset="-128"/>
              </a:rPr>
              <a:t>20</a:t>
            </a:r>
            <a:endParaRPr lang="en-US" sz="1400">
              <a:latin typeface="Calibri" pitchFamily="34" charset="0"/>
              <a:ea typeface="MS PGothic" pitchFamily="34" charset="-128"/>
            </a:endParaRPr>
          </a:p>
        </p:txBody>
      </p:sp>
      <p:sp>
        <p:nvSpPr>
          <p:cNvPr id="30158" name="Line 462"/>
          <p:cNvSpPr>
            <a:spLocks noChangeShapeType="1"/>
          </p:cNvSpPr>
          <p:nvPr/>
        </p:nvSpPr>
        <p:spPr bwMode="auto">
          <a:xfrm flipH="1">
            <a:off x="1393825" y="4211638"/>
            <a:ext cx="92075" cy="0"/>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56" name="Rectangle 463"/>
          <p:cNvSpPr>
            <a:spLocks noChangeArrowheads="1"/>
          </p:cNvSpPr>
          <p:nvPr/>
        </p:nvSpPr>
        <p:spPr bwMode="auto">
          <a:xfrm>
            <a:off x="1177925" y="4386263"/>
            <a:ext cx="182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b="1">
                <a:latin typeface="Calibri" pitchFamily="34" charset="0"/>
                <a:ea typeface="MS PGothic" pitchFamily="34" charset="-128"/>
              </a:rPr>
              <a:t>10</a:t>
            </a:r>
            <a:endParaRPr lang="en-US" sz="1400">
              <a:latin typeface="Calibri" pitchFamily="34" charset="0"/>
              <a:ea typeface="MS PGothic" pitchFamily="34" charset="-128"/>
            </a:endParaRPr>
          </a:p>
        </p:txBody>
      </p:sp>
      <p:sp>
        <p:nvSpPr>
          <p:cNvPr id="30160" name="Line 464"/>
          <p:cNvSpPr>
            <a:spLocks noChangeShapeType="1"/>
          </p:cNvSpPr>
          <p:nvPr/>
        </p:nvSpPr>
        <p:spPr bwMode="auto">
          <a:xfrm flipH="1">
            <a:off x="1393825" y="4498975"/>
            <a:ext cx="92075" cy="0"/>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58" name="Rectangle 465"/>
          <p:cNvSpPr>
            <a:spLocks noChangeArrowheads="1"/>
          </p:cNvSpPr>
          <p:nvPr/>
        </p:nvSpPr>
        <p:spPr bwMode="auto">
          <a:xfrm>
            <a:off x="1268413" y="4686300"/>
            <a:ext cx="92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b="1">
                <a:latin typeface="Calibri" pitchFamily="34" charset="0"/>
                <a:ea typeface="MS PGothic" pitchFamily="34" charset="-128"/>
              </a:rPr>
              <a:t>0</a:t>
            </a:r>
            <a:endParaRPr lang="en-US" sz="1400">
              <a:latin typeface="Calibri" pitchFamily="34" charset="0"/>
              <a:ea typeface="MS PGothic" pitchFamily="34" charset="-128"/>
            </a:endParaRPr>
          </a:p>
        </p:txBody>
      </p:sp>
      <p:sp>
        <p:nvSpPr>
          <p:cNvPr id="69659" name="Rectangle 466"/>
          <p:cNvSpPr>
            <a:spLocks noChangeArrowheads="1"/>
          </p:cNvSpPr>
          <p:nvPr/>
        </p:nvSpPr>
        <p:spPr bwMode="auto">
          <a:xfrm>
            <a:off x="1620838" y="5057775"/>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0</a:t>
            </a:r>
            <a:endParaRPr lang="en-US" sz="1400">
              <a:latin typeface="Calibri" pitchFamily="34" charset="0"/>
              <a:ea typeface="MS PGothic" pitchFamily="34" charset="-128"/>
            </a:endParaRPr>
          </a:p>
        </p:txBody>
      </p:sp>
      <p:sp>
        <p:nvSpPr>
          <p:cNvPr id="30163" name="Line 467"/>
          <p:cNvSpPr>
            <a:spLocks noChangeShapeType="1"/>
          </p:cNvSpPr>
          <p:nvPr/>
        </p:nvSpPr>
        <p:spPr bwMode="auto">
          <a:xfrm flipH="1">
            <a:off x="1393825" y="4803775"/>
            <a:ext cx="92075" cy="0"/>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30164" name="Line 468"/>
          <p:cNvSpPr>
            <a:spLocks noChangeShapeType="1"/>
          </p:cNvSpPr>
          <p:nvPr/>
        </p:nvSpPr>
        <p:spPr bwMode="auto">
          <a:xfrm>
            <a:off x="1490663" y="4921250"/>
            <a:ext cx="6853237" cy="1588"/>
          </a:xfrm>
          <a:prstGeom prst="line">
            <a:avLst/>
          </a:prstGeom>
          <a:noFill/>
          <a:ln w="19050">
            <a:solidFill>
              <a:schemeClr val="tx1"/>
            </a:solidFill>
            <a:prstDash val="solid"/>
            <a:round/>
            <a:headEnd/>
            <a:tailEnd/>
          </a:ln>
        </p:spPr>
        <p:txBody>
          <a:bodyPr/>
          <a:lstStyle/>
          <a:p>
            <a:pPr>
              <a:defRPr/>
            </a:pPr>
            <a:endParaRPr lang="en-US" sz="1400" dirty="0">
              <a:latin typeface="+mn-lt"/>
              <a:ea typeface="MS PGothic" pitchFamily="34" charset="-128"/>
            </a:endParaRPr>
          </a:p>
        </p:txBody>
      </p:sp>
      <p:sp>
        <p:nvSpPr>
          <p:cNvPr id="30165" name="Line 469"/>
          <p:cNvSpPr>
            <a:spLocks noChangeShapeType="1"/>
          </p:cNvSpPr>
          <p:nvPr/>
        </p:nvSpPr>
        <p:spPr bwMode="auto">
          <a:xfrm>
            <a:off x="1682750" y="4933950"/>
            <a:ext cx="0" cy="96838"/>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63" name="Rectangle 470"/>
          <p:cNvSpPr>
            <a:spLocks noChangeArrowheads="1"/>
          </p:cNvSpPr>
          <p:nvPr/>
        </p:nvSpPr>
        <p:spPr bwMode="auto">
          <a:xfrm>
            <a:off x="2717800" y="5057775"/>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1</a:t>
            </a:r>
            <a:endParaRPr lang="en-US" sz="1400">
              <a:latin typeface="Calibri" pitchFamily="34" charset="0"/>
              <a:ea typeface="MS PGothic" pitchFamily="34" charset="-128"/>
            </a:endParaRPr>
          </a:p>
        </p:txBody>
      </p:sp>
      <p:sp>
        <p:nvSpPr>
          <p:cNvPr id="30167" name="Line 471"/>
          <p:cNvSpPr>
            <a:spLocks noChangeShapeType="1"/>
          </p:cNvSpPr>
          <p:nvPr/>
        </p:nvSpPr>
        <p:spPr bwMode="auto">
          <a:xfrm>
            <a:off x="2779713" y="4933950"/>
            <a:ext cx="0" cy="96838"/>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65" name="Rectangle 472"/>
          <p:cNvSpPr>
            <a:spLocks noChangeArrowheads="1"/>
          </p:cNvSpPr>
          <p:nvPr/>
        </p:nvSpPr>
        <p:spPr bwMode="auto">
          <a:xfrm>
            <a:off x="3819525" y="5057775"/>
            <a:ext cx="92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2</a:t>
            </a:r>
            <a:endParaRPr lang="en-US" sz="1400">
              <a:latin typeface="Calibri" pitchFamily="34" charset="0"/>
              <a:ea typeface="MS PGothic" pitchFamily="34" charset="-128"/>
            </a:endParaRPr>
          </a:p>
        </p:txBody>
      </p:sp>
      <p:sp>
        <p:nvSpPr>
          <p:cNvPr id="30169" name="Line 473"/>
          <p:cNvSpPr>
            <a:spLocks noChangeShapeType="1"/>
          </p:cNvSpPr>
          <p:nvPr/>
        </p:nvSpPr>
        <p:spPr bwMode="auto">
          <a:xfrm>
            <a:off x="3881438" y="4933950"/>
            <a:ext cx="0" cy="96838"/>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67" name="Rectangle 474"/>
          <p:cNvSpPr>
            <a:spLocks noChangeArrowheads="1"/>
          </p:cNvSpPr>
          <p:nvPr/>
        </p:nvSpPr>
        <p:spPr bwMode="auto">
          <a:xfrm>
            <a:off x="4924425" y="5057775"/>
            <a:ext cx="92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3</a:t>
            </a:r>
            <a:endParaRPr lang="en-US" sz="1400">
              <a:latin typeface="Calibri" pitchFamily="34" charset="0"/>
              <a:ea typeface="MS PGothic" pitchFamily="34" charset="-128"/>
            </a:endParaRPr>
          </a:p>
        </p:txBody>
      </p:sp>
      <p:sp>
        <p:nvSpPr>
          <p:cNvPr id="30171" name="Line 475"/>
          <p:cNvSpPr>
            <a:spLocks noChangeShapeType="1"/>
          </p:cNvSpPr>
          <p:nvPr/>
        </p:nvSpPr>
        <p:spPr bwMode="auto">
          <a:xfrm>
            <a:off x="4981575" y="4933950"/>
            <a:ext cx="0" cy="96838"/>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69" name="Rectangle 476"/>
          <p:cNvSpPr>
            <a:spLocks noChangeArrowheads="1"/>
          </p:cNvSpPr>
          <p:nvPr/>
        </p:nvSpPr>
        <p:spPr bwMode="auto">
          <a:xfrm>
            <a:off x="5994400" y="5057775"/>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4</a:t>
            </a:r>
            <a:endParaRPr lang="en-US" sz="1400">
              <a:latin typeface="Calibri" pitchFamily="34" charset="0"/>
              <a:ea typeface="MS PGothic" pitchFamily="34" charset="-128"/>
            </a:endParaRPr>
          </a:p>
        </p:txBody>
      </p:sp>
      <p:sp>
        <p:nvSpPr>
          <p:cNvPr id="30173" name="Line 477"/>
          <p:cNvSpPr>
            <a:spLocks noChangeShapeType="1"/>
          </p:cNvSpPr>
          <p:nvPr/>
        </p:nvSpPr>
        <p:spPr bwMode="auto">
          <a:xfrm>
            <a:off x="6054725" y="4933950"/>
            <a:ext cx="0" cy="96838"/>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71" name="Rectangle 478"/>
          <p:cNvSpPr>
            <a:spLocks noChangeArrowheads="1"/>
          </p:cNvSpPr>
          <p:nvPr/>
        </p:nvSpPr>
        <p:spPr bwMode="auto">
          <a:xfrm>
            <a:off x="7107238" y="5057775"/>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5</a:t>
            </a:r>
            <a:endParaRPr lang="en-US" sz="1400">
              <a:latin typeface="Calibri" pitchFamily="34" charset="0"/>
              <a:ea typeface="MS PGothic" pitchFamily="34" charset="-128"/>
            </a:endParaRPr>
          </a:p>
        </p:txBody>
      </p:sp>
      <p:sp>
        <p:nvSpPr>
          <p:cNvPr id="30175" name="Line 479"/>
          <p:cNvSpPr>
            <a:spLocks noChangeShapeType="1"/>
          </p:cNvSpPr>
          <p:nvPr/>
        </p:nvSpPr>
        <p:spPr bwMode="auto">
          <a:xfrm>
            <a:off x="7169150" y="4933950"/>
            <a:ext cx="0" cy="96838"/>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73" name="Rectangle 480"/>
          <p:cNvSpPr>
            <a:spLocks noChangeArrowheads="1"/>
          </p:cNvSpPr>
          <p:nvPr/>
        </p:nvSpPr>
        <p:spPr bwMode="auto">
          <a:xfrm>
            <a:off x="8196263" y="5057775"/>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6</a:t>
            </a:r>
            <a:endParaRPr lang="en-US" sz="1400">
              <a:latin typeface="Calibri" pitchFamily="34" charset="0"/>
              <a:ea typeface="MS PGothic" pitchFamily="34" charset="-128"/>
            </a:endParaRPr>
          </a:p>
        </p:txBody>
      </p:sp>
      <p:sp>
        <p:nvSpPr>
          <p:cNvPr id="69674" name="Rectangle 481"/>
          <p:cNvSpPr>
            <a:spLocks noChangeArrowheads="1"/>
          </p:cNvSpPr>
          <p:nvPr/>
        </p:nvSpPr>
        <p:spPr bwMode="auto">
          <a:xfrm>
            <a:off x="1497013" y="5603875"/>
            <a:ext cx="2746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668</a:t>
            </a:r>
            <a:endParaRPr lang="en-US" sz="1400">
              <a:latin typeface="Calibri" pitchFamily="34" charset="0"/>
              <a:ea typeface="MS PGothic" pitchFamily="34" charset="-128"/>
            </a:endParaRPr>
          </a:p>
        </p:txBody>
      </p:sp>
      <p:sp>
        <p:nvSpPr>
          <p:cNvPr id="69675" name="Rectangle 482"/>
          <p:cNvSpPr>
            <a:spLocks noChangeArrowheads="1"/>
          </p:cNvSpPr>
          <p:nvPr/>
        </p:nvSpPr>
        <p:spPr bwMode="auto">
          <a:xfrm>
            <a:off x="1497013" y="5799138"/>
            <a:ext cx="2746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682</a:t>
            </a:r>
            <a:endParaRPr lang="en-US" sz="1400">
              <a:latin typeface="Calibri" pitchFamily="34" charset="0"/>
              <a:ea typeface="MS PGothic" pitchFamily="34" charset="-128"/>
            </a:endParaRPr>
          </a:p>
        </p:txBody>
      </p:sp>
      <p:sp>
        <p:nvSpPr>
          <p:cNvPr id="69676" name="Rectangle 483"/>
          <p:cNvSpPr>
            <a:spLocks noChangeArrowheads="1"/>
          </p:cNvSpPr>
          <p:nvPr/>
        </p:nvSpPr>
        <p:spPr bwMode="auto">
          <a:xfrm>
            <a:off x="2593975" y="5603875"/>
            <a:ext cx="274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544</a:t>
            </a:r>
            <a:endParaRPr lang="en-US" sz="1400">
              <a:latin typeface="Calibri" pitchFamily="34" charset="0"/>
              <a:ea typeface="MS PGothic" pitchFamily="34" charset="-128"/>
            </a:endParaRPr>
          </a:p>
        </p:txBody>
      </p:sp>
      <p:sp>
        <p:nvSpPr>
          <p:cNvPr id="69677" name="Rectangle 484"/>
          <p:cNvSpPr>
            <a:spLocks noChangeArrowheads="1"/>
          </p:cNvSpPr>
          <p:nvPr/>
        </p:nvSpPr>
        <p:spPr bwMode="auto">
          <a:xfrm>
            <a:off x="2593975" y="5799138"/>
            <a:ext cx="274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534</a:t>
            </a:r>
            <a:endParaRPr lang="en-US" sz="1400">
              <a:latin typeface="Calibri" pitchFamily="34" charset="0"/>
              <a:ea typeface="MS PGothic" pitchFamily="34" charset="-128"/>
            </a:endParaRPr>
          </a:p>
        </p:txBody>
      </p:sp>
      <p:sp>
        <p:nvSpPr>
          <p:cNvPr id="69678" name="Rectangle 485"/>
          <p:cNvSpPr>
            <a:spLocks noChangeArrowheads="1"/>
          </p:cNvSpPr>
          <p:nvPr/>
        </p:nvSpPr>
        <p:spPr bwMode="auto">
          <a:xfrm>
            <a:off x="3698875" y="5603875"/>
            <a:ext cx="274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447</a:t>
            </a:r>
            <a:endParaRPr lang="en-US" sz="1400">
              <a:latin typeface="Calibri" pitchFamily="34" charset="0"/>
              <a:ea typeface="MS PGothic" pitchFamily="34" charset="-128"/>
            </a:endParaRPr>
          </a:p>
        </p:txBody>
      </p:sp>
      <p:sp>
        <p:nvSpPr>
          <p:cNvPr id="69679" name="Rectangle 486"/>
          <p:cNvSpPr>
            <a:spLocks noChangeArrowheads="1"/>
          </p:cNvSpPr>
          <p:nvPr/>
        </p:nvSpPr>
        <p:spPr bwMode="auto">
          <a:xfrm>
            <a:off x="3698875" y="5799138"/>
            <a:ext cx="274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437</a:t>
            </a:r>
            <a:endParaRPr lang="en-US" sz="1400">
              <a:latin typeface="Calibri" pitchFamily="34" charset="0"/>
              <a:ea typeface="MS PGothic" pitchFamily="34" charset="-128"/>
            </a:endParaRPr>
          </a:p>
        </p:txBody>
      </p:sp>
      <p:sp>
        <p:nvSpPr>
          <p:cNvPr id="69680" name="Rectangle 487"/>
          <p:cNvSpPr>
            <a:spLocks noChangeArrowheads="1"/>
          </p:cNvSpPr>
          <p:nvPr/>
        </p:nvSpPr>
        <p:spPr bwMode="auto">
          <a:xfrm>
            <a:off x="4800600" y="5603875"/>
            <a:ext cx="274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292</a:t>
            </a:r>
            <a:endParaRPr lang="en-US" sz="1400">
              <a:latin typeface="Calibri" pitchFamily="34" charset="0"/>
              <a:ea typeface="MS PGothic" pitchFamily="34" charset="-128"/>
            </a:endParaRPr>
          </a:p>
        </p:txBody>
      </p:sp>
      <p:sp>
        <p:nvSpPr>
          <p:cNvPr id="69681" name="Rectangle 488"/>
          <p:cNvSpPr>
            <a:spLocks noChangeArrowheads="1"/>
          </p:cNvSpPr>
          <p:nvPr/>
        </p:nvSpPr>
        <p:spPr bwMode="auto">
          <a:xfrm>
            <a:off x="4800600" y="5799138"/>
            <a:ext cx="274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271</a:t>
            </a:r>
            <a:endParaRPr lang="en-US" sz="1400">
              <a:latin typeface="Calibri" pitchFamily="34" charset="0"/>
              <a:ea typeface="MS PGothic" pitchFamily="34" charset="-128"/>
            </a:endParaRPr>
          </a:p>
        </p:txBody>
      </p:sp>
      <p:sp>
        <p:nvSpPr>
          <p:cNvPr id="69682" name="Rectangle 489"/>
          <p:cNvSpPr>
            <a:spLocks noChangeArrowheads="1"/>
          </p:cNvSpPr>
          <p:nvPr/>
        </p:nvSpPr>
        <p:spPr bwMode="auto">
          <a:xfrm>
            <a:off x="5872163" y="5603875"/>
            <a:ext cx="2746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165</a:t>
            </a:r>
            <a:endParaRPr lang="en-US" sz="1400">
              <a:latin typeface="Calibri" pitchFamily="34" charset="0"/>
              <a:ea typeface="MS PGothic" pitchFamily="34" charset="-128"/>
            </a:endParaRPr>
          </a:p>
        </p:txBody>
      </p:sp>
      <p:sp>
        <p:nvSpPr>
          <p:cNvPr id="69683" name="Rectangle 490"/>
          <p:cNvSpPr>
            <a:spLocks noChangeArrowheads="1"/>
          </p:cNvSpPr>
          <p:nvPr/>
        </p:nvSpPr>
        <p:spPr bwMode="auto">
          <a:xfrm>
            <a:off x="5872163" y="5799138"/>
            <a:ext cx="2746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143</a:t>
            </a:r>
            <a:endParaRPr lang="en-US" sz="1400">
              <a:latin typeface="Calibri" pitchFamily="34" charset="0"/>
              <a:ea typeface="MS PGothic" pitchFamily="34" charset="-128"/>
            </a:endParaRPr>
          </a:p>
        </p:txBody>
      </p:sp>
      <p:sp>
        <p:nvSpPr>
          <p:cNvPr id="69684" name="Rectangle 491"/>
          <p:cNvSpPr>
            <a:spLocks noChangeArrowheads="1"/>
          </p:cNvSpPr>
          <p:nvPr/>
        </p:nvSpPr>
        <p:spPr bwMode="auto">
          <a:xfrm>
            <a:off x="7045325" y="5603875"/>
            <a:ext cx="182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64</a:t>
            </a:r>
            <a:endParaRPr lang="en-US" sz="1400">
              <a:latin typeface="Calibri" pitchFamily="34" charset="0"/>
              <a:ea typeface="MS PGothic" pitchFamily="34" charset="-128"/>
            </a:endParaRPr>
          </a:p>
        </p:txBody>
      </p:sp>
      <p:sp>
        <p:nvSpPr>
          <p:cNvPr id="69685" name="Rectangle 492"/>
          <p:cNvSpPr>
            <a:spLocks noChangeArrowheads="1"/>
          </p:cNvSpPr>
          <p:nvPr/>
        </p:nvSpPr>
        <p:spPr bwMode="auto">
          <a:xfrm>
            <a:off x="7045325" y="5799138"/>
            <a:ext cx="182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53</a:t>
            </a:r>
            <a:endParaRPr lang="en-US" sz="1400">
              <a:latin typeface="Calibri" pitchFamily="34" charset="0"/>
              <a:ea typeface="MS PGothic" pitchFamily="34" charset="-128"/>
            </a:endParaRPr>
          </a:p>
        </p:txBody>
      </p:sp>
      <p:sp>
        <p:nvSpPr>
          <p:cNvPr id="69686" name="Rectangle 493"/>
          <p:cNvSpPr>
            <a:spLocks noChangeArrowheads="1"/>
          </p:cNvSpPr>
          <p:nvPr/>
        </p:nvSpPr>
        <p:spPr bwMode="auto">
          <a:xfrm>
            <a:off x="8197850" y="5603875"/>
            <a:ext cx="92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3</a:t>
            </a:r>
            <a:endParaRPr lang="en-US" sz="1400">
              <a:latin typeface="Calibri" pitchFamily="34" charset="0"/>
              <a:ea typeface="MS PGothic" pitchFamily="34" charset="-128"/>
            </a:endParaRPr>
          </a:p>
        </p:txBody>
      </p:sp>
      <p:sp>
        <p:nvSpPr>
          <p:cNvPr id="69687" name="Rectangle 494"/>
          <p:cNvSpPr>
            <a:spLocks noChangeArrowheads="1"/>
          </p:cNvSpPr>
          <p:nvPr/>
        </p:nvSpPr>
        <p:spPr bwMode="auto">
          <a:xfrm>
            <a:off x="8197850" y="5799138"/>
            <a:ext cx="92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0</a:t>
            </a:r>
            <a:endParaRPr lang="en-US" sz="1400">
              <a:latin typeface="Calibri" pitchFamily="34" charset="0"/>
              <a:ea typeface="MS PGothic" pitchFamily="34" charset="-128"/>
            </a:endParaRPr>
          </a:p>
        </p:txBody>
      </p:sp>
      <p:sp>
        <p:nvSpPr>
          <p:cNvPr id="30191" name="Line 495"/>
          <p:cNvSpPr>
            <a:spLocks noChangeShapeType="1"/>
          </p:cNvSpPr>
          <p:nvPr/>
        </p:nvSpPr>
        <p:spPr bwMode="auto">
          <a:xfrm>
            <a:off x="8256588" y="4933950"/>
            <a:ext cx="0" cy="96838"/>
          </a:xfrm>
          <a:prstGeom prst="line">
            <a:avLst/>
          </a:prstGeom>
          <a:noFill/>
          <a:ln w="19050">
            <a:solidFill>
              <a:schemeClr val="bg1"/>
            </a:solidFill>
            <a:prstDash val="solid"/>
            <a:round/>
            <a:headEnd/>
            <a:tailEnd/>
          </a:ln>
        </p:spPr>
        <p:txBody>
          <a:bodyPr/>
          <a:lstStyle/>
          <a:p>
            <a:pPr>
              <a:defRPr/>
            </a:pPr>
            <a:endParaRPr lang="en-US" sz="1400" dirty="0">
              <a:latin typeface="+mn-lt"/>
              <a:ea typeface="MS PGothic" pitchFamily="34" charset="-128"/>
            </a:endParaRPr>
          </a:p>
        </p:txBody>
      </p:sp>
      <p:sp>
        <p:nvSpPr>
          <p:cNvPr id="69689" name="Rectangle 496"/>
          <p:cNvSpPr>
            <a:spLocks noChangeArrowheads="1"/>
          </p:cNvSpPr>
          <p:nvPr/>
        </p:nvSpPr>
        <p:spPr bwMode="auto">
          <a:xfrm>
            <a:off x="3386138" y="5291138"/>
            <a:ext cx="29194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Time Since Initial Randomisation, years</a:t>
            </a:r>
            <a:endParaRPr lang="en-US" sz="1400">
              <a:latin typeface="Calibri" pitchFamily="34" charset="0"/>
              <a:ea typeface="MS PGothic" pitchFamily="34" charset="-128"/>
            </a:endParaRPr>
          </a:p>
        </p:txBody>
      </p:sp>
      <p:sp>
        <p:nvSpPr>
          <p:cNvPr id="69690" name="Rectangle 497"/>
          <p:cNvSpPr>
            <a:spLocks noChangeArrowheads="1"/>
          </p:cNvSpPr>
          <p:nvPr/>
        </p:nvSpPr>
        <p:spPr bwMode="auto">
          <a:xfrm>
            <a:off x="2058988" y="4186238"/>
            <a:ext cx="1514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Clodronate (n = 682)</a:t>
            </a:r>
            <a:endParaRPr lang="en-US" sz="1400">
              <a:latin typeface="Calibri" pitchFamily="34" charset="0"/>
              <a:ea typeface="MS PGothic" pitchFamily="34" charset="-128"/>
            </a:endParaRPr>
          </a:p>
        </p:txBody>
      </p:sp>
      <p:sp>
        <p:nvSpPr>
          <p:cNvPr id="69691" name="Rectangle 500"/>
          <p:cNvSpPr>
            <a:spLocks noChangeArrowheads="1"/>
          </p:cNvSpPr>
          <p:nvPr/>
        </p:nvSpPr>
        <p:spPr bwMode="auto">
          <a:xfrm>
            <a:off x="2058988" y="4422775"/>
            <a:ext cx="1822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Zoledronic acid (n = 668)</a:t>
            </a:r>
            <a:endParaRPr lang="en-US" sz="1400">
              <a:latin typeface="Calibri" pitchFamily="34" charset="0"/>
              <a:ea typeface="MS PGothic" pitchFamily="34" charset="-128"/>
            </a:endParaRPr>
          </a:p>
        </p:txBody>
      </p:sp>
      <p:sp>
        <p:nvSpPr>
          <p:cNvPr id="69692" name="Rectangle 504"/>
          <p:cNvSpPr>
            <a:spLocks noChangeArrowheads="1"/>
          </p:cNvSpPr>
          <p:nvPr/>
        </p:nvSpPr>
        <p:spPr bwMode="auto">
          <a:xfrm>
            <a:off x="5738813" y="2025650"/>
            <a:ext cx="7191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 </a:t>
            </a:r>
            <a:r>
              <a:rPr lang="en-US" sz="1400" b="1" i="1">
                <a:latin typeface="Calibri" pitchFamily="34" charset="0"/>
                <a:ea typeface="MS PGothic" pitchFamily="34" charset="-128"/>
              </a:rPr>
              <a:t>P</a:t>
            </a:r>
            <a:r>
              <a:rPr lang="en-US" sz="1400" b="1">
                <a:latin typeface="Calibri" pitchFamily="34" charset="0"/>
                <a:ea typeface="MS PGothic" pitchFamily="34" charset="-128"/>
              </a:rPr>
              <a:t> = .0107</a:t>
            </a:r>
            <a:endParaRPr lang="en-US" sz="1400">
              <a:latin typeface="Calibri" pitchFamily="34" charset="0"/>
              <a:ea typeface="MS PGothic" pitchFamily="34" charset="-128"/>
            </a:endParaRPr>
          </a:p>
        </p:txBody>
      </p:sp>
      <p:sp>
        <p:nvSpPr>
          <p:cNvPr id="69693" name="Rectangle 505"/>
          <p:cNvSpPr>
            <a:spLocks noChangeArrowheads="1"/>
          </p:cNvSpPr>
          <p:nvPr/>
        </p:nvSpPr>
        <p:spPr bwMode="auto">
          <a:xfrm>
            <a:off x="5762625" y="2260600"/>
            <a:ext cx="2257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HR = 0.82 (95% CI = 0.70, 0.96)</a:t>
            </a:r>
            <a:endParaRPr lang="en-US" sz="1400">
              <a:latin typeface="Calibri" pitchFamily="34" charset="0"/>
              <a:ea typeface="MS PGothic" pitchFamily="34" charset="-128"/>
            </a:endParaRPr>
          </a:p>
        </p:txBody>
      </p:sp>
      <p:sp>
        <p:nvSpPr>
          <p:cNvPr id="69694" name="Rectangle 506"/>
          <p:cNvSpPr>
            <a:spLocks noChangeArrowheads="1"/>
          </p:cNvSpPr>
          <p:nvPr/>
        </p:nvSpPr>
        <p:spPr bwMode="auto">
          <a:xfrm>
            <a:off x="5767388" y="1771650"/>
            <a:ext cx="827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 Censored</a:t>
            </a:r>
            <a:endParaRPr lang="en-US" sz="1400">
              <a:latin typeface="Calibri" pitchFamily="34" charset="0"/>
              <a:ea typeface="MS PGothic" pitchFamily="34" charset="-128"/>
            </a:endParaRPr>
          </a:p>
        </p:txBody>
      </p:sp>
      <p:sp>
        <p:nvSpPr>
          <p:cNvPr id="69695" name="Rectangle 509"/>
          <p:cNvSpPr>
            <a:spLocks noChangeArrowheads="1"/>
          </p:cNvSpPr>
          <p:nvPr/>
        </p:nvSpPr>
        <p:spPr bwMode="auto">
          <a:xfrm>
            <a:off x="814388" y="5603875"/>
            <a:ext cx="280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ZOL</a:t>
            </a:r>
            <a:endParaRPr lang="en-US" sz="1400">
              <a:latin typeface="Calibri" pitchFamily="34" charset="0"/>
              <a:ea typeface="MS PGothic" pitchFamily="34" charset="-128"/>
            </a:endParaRPr>
          </a:p>
        </p:txBody>
      </p:sp>
      <p:sp>
        <p:nvSpPr>
          <p:cNvPr id="69696" name="Rectangle 510"/>
          <p:cNvSpPr>
            <a:spLocks noChangeArrowheads="1"/>
          </p:cNvSpPr>
          <p:nvPr/>
        </p:nvSpPr>
        <p:spPr bwMode="auto">
          <a:xfrm>
            <a:off x="814388" y="5799138"/>
            <a:ext cx="288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Calibri" pitchFamily="34" charset="0"/>
                <a:ea typeface="MS PGothic" pitchFamily="34" charset="-128"/>
              </a:rPr>
              <a:t>CLO</a:t>
            </a:r>
            <a:endParaRPr lang="en-US" sz="1400">
              <a:latin typeface="Calibri" pitchFamily="34" charset="0"/>
              <a:ea typeface="MS PGothic" pitchFamily="34" charset="-128"/>
            </a:endParaRPr>
          </a:p>
        </p:txBody>
      </p:sp>
      <p:sp>
        <p:nvSpPr>
          <p:cNvPr id="30209" name="Line 513"/>
          <p:cNvSpPr>
            <a:spLocks noChangeShapeType="1"/>
          </p:cNvSpPr>
          <p:nvPr/>
        </p:nvSpPr>
        <p:spPr bwMode="auto">
          <a:xfrm flipH="1">
            <a:off x="1762125" y="4275138"/>
            <a:ext cx="228600" cy="1587"/>
          </a:xfrm>
          <a:prstGeom prst="line">
            <a:avLst/>
          </a:prstGeom>
          <a:noFill/>
          <a:ln w="28575">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210" name="Line 514"/>
          <p:cNvSpPr>
            <a:spLocks noChangeShapeType="1"/>
          </p:cNvSpPr>
          <p:nvPr/>
        </p:nvSpPr>
        <p:spPr bwMode="auto">
          <a:xfrm flipH="1">
            <a:off x="1762125" y="4527550"/>
            <a:ext cx="228600" cy="3175"/>
          </a:xfrm>
          <a:prstGeom prst="line">
            <a:avLst/>
          </a:prstGeom>
          <a:noFill/>
          <a:ln w="28575">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30469" name="Freeform 773"/>
          <p:cNvSpPr>
            <a:spLocks/>
          </p:cNvSpPr>
          <p:nvPr/>
        </p:nvSpPr>
        <p:spPr bwMode="auto">
          <a:xfrm>
            <a:off x="1687513" y="1785938"/>
            <a:ext cx="6524625" cy="2251075"/>
          </a:xfrm>
          <a:custGeom>
            <a:avLst/>
            <a:gdLst/>
            <a:ahLst/>
            <a:cxnLst>
              <a:cxn ang="0">
                <a:pos x="15" y="12"/>
              </a:cxn>
              <a:cxn ang="0">
                <a:pos x="35" y="33"/>
              </a:cxn>
              <a:cxn ang="0">
                <a:pos x="50" y="56"/>
              </a:cxn>
              <a:cxn ang="0">
                <a:pos x="69" y="76"/>
              </a:cxn>
              <a:cxn ang="0">
                <a:pos x="83" y="101"/>
              </a:cxn>
              <a:cxn ang="0">
                <a:pos x="100" y="118"/>
              </a:cxn>
              <a:cxn ang="0">
                <a:pos x="110" y="141"/>
              </a:cxn>
              <a:cxn ang="0">
                <a:pos x="131" y="157"/>
              </a:cxn>
              <a:cxn ang="0">
                <a:pos x="143" y="170"/>
              </a:cxn>
              <a:cxn ang="0">
                <a:pos x="170" y="184"/>
              </a:cxn>
              <a:cxn ang="0">
                <a:pos x="187" y="199"/>
              </a:cxn>
              <a:cxn ang="0">
                <a:pos x="212" y="209"/>
              </a:cxn>
              <a:cxn ang="0">
                <a:pos x="230" y="228"/>
              </a:cxn>
              <a:cxn ang="0">
                <a:pos x="272" y="240"/>
              </a:cxn>
              <a:cxn ang="0">
                <a:pos x="307" y="255"/>
              </a:cxn>
              <a:cxn ang="0">
                <a:pos x="342" y="271"/>
              </a:cxn>
              <a:cxn ang="0">
                <a:pos x="369" y="282"/>
              </a:cxn>
              <a:cxn ang="0">
                <a:pos x="384" y="304"/>
              </a:cxn>
              <a:cxn ang="0">
                <a:pos x="411" y="313"/>
              </a:cxn>
              <a:cxn ang="0">
                <a:pos x="427" y="335"/>
              </a:cxn>
              <a:cxn ang="0">
                <a:pos x="460" y="346"/>
              </a:cxn>
              <a:cxn ang="0">
                <a:pos x="477" y="362"/>
              </a:cxn>
              <a:cxn ang="0">
                <a:pos x="500" y="377"/>
              </a:cxn>
              <a:cxn ang="0">
                <a:pos x="547" y="387"/>
              </a:cxn>
              <a:cxn ang="0">
                <a:pos x="624" y="408"/>
              </a:cxn>
              <a:cxn ang="0">
                <a:pos x="661" y="424"/>
              </a:cxn>
              <a:cxn ang="0">
                <a:pos x="684" y="441"/>
              </a:cxn>
              <a:cxn ang="0">
                <a:pos x="732" y="451"/>
              </a:cxn>
              <a:cxn ang="0">
                <a:pos x="755" y="470"/>
              </a:cxn>
              <a:cxn ang="0">
                <a:pos x="790" y="480"/>
              </a:cxn>
              <a:cxn ang="0">
                <a:pos x="815" y="501"/>
              </a:cxn>
              <a:cxn ang="0">
                <a:pos x="846" y="512"/>
              </a:cxn>
              <a:cxn ang="0">
                <a:pos x="863" y="536"/>
              </a:cxn>
              <a:cxn ang="0">
                <a:pos x="896" y="543"/>
              </a:cxn>
              <a:cxn ang="0">
                <a:pos x="921" y="565"/>
              </a:cxn>
              <a:cxn ang="0">
                <a:pos x="964" y="572"/>
              </a:cxn>
              <a:cxn ang="0">
                <a:pos x="991" y="586"/>
              </a:cxn>
              <a:cxn ang="0">
                <a:pos x="1030" y="595"/>
              </a:cxn>
              <a:cxn ang="0">
                <a:pos x="1061" y="607"/>
              </a:cxn>
              <a:cxn ang="0">
                <a:pos x="1099" y="619"/>
              </a:cxn>
              <a:cxn ang="0">
                <a:pos x="1122" y="636"/>
              </a:cxn>
              <a:cxn ang="0">
                <a:pos x="1165" y="646"/>
              </a:cxn>
              <a:cxn ang="0">
                <a:pos x="1186" y="663"/>
              </a:cxn>
              <a:cxn ang="0">
                <a:pos x="1227" y="671"/>
              </a:cxn>
              <a:cxn ang="0">
                <a:pos x="1254" y="688"/>
              </a:cxn>
              <a:cxn ang="0">
                <a:pos x="1350" y="704"/>
              </a:cxn>
              <a:cxn ang="0">
                <a:pos x="1389" y="715"/>
              </a:cxn>
              <a:cxn ang="0">
                <a:pos x="1416" y="738"/>
              </a:cxn>
              <a:cxn ang="0">
                <a:pos x="1457" y="748"/>
              </a:cxn>
              <a:cxn ang="0">
                <a:pos x="1484" y="764"/>
              </a:cxn>
              <a:cxn ang="0">
                <a:pos x="1530" y="773"/>
              </a:cxn>
              <a:cxn ang="0">
                <a:pos x="1557" y="789"/>
              </a:cxn>
              <a:cxn ang="0">
                <a:pos x="1600" y="800"/>
              </a:cxn>
              <a:cxn ang="0">
                <a:pos x="1723" y="825"/>
              </a:cxn>
              <a:cxn ang="0">
                <a:pos x="1843" y="870"/>
              </a:cxn>
              <a:cxn ang="0">
                <a:pos x="1884" y="879"/>
              </a:cxn>
              <a:cxn ang="0">
                <a:pos x="1911" y="903"/>
              </a:cxn>
              <a:cxn ang="0">
                <a:pos x="2032" y="916"/>
              </a:cxn>
            </a:cxnLst>
            <a:rect l="0" t="0" r="r" b="b"/>
            <a:pathLst>
              <a:path w="2320" h="1071">
                <a:moveTo>
                  <a:pt x="0" y="0"/>
                </a:moveTo>
                <a:lnTo>
                  <a:pt x="7" y="0"/>
                </a:lnTo>
                <a:lnTo>
                  <a:pt x="7" y="6"/>
                </a:lnTo>
                <a:lnTo>
                  <a:pt x="15" y="6"/>
                </a:lnTo>
                <a:lnTo>
                  <a:pt x="15" y="12"/>
                </a:lnTo>
                <a:lnTo>
                  <a:pt x="21" y="12"/>
                </a:lnTo>
                <a:lnTo>
                  <a:pt x="21" y="22"/>
                </a:lnTo>
                <a:lnTo>
                  <a:pt x="27" y="22"/>
                </a:lnTo>
                <a:lnTo>
                  <a:pt x="27" y="33"/>
                </a:lnTo>
                <a:lnTo>
                  <a:pt x="35" y="33"/>
                </a:lnTo>
                <a:lnTo>
                  <a:pt x="35" y="41"/>
                </a:lnTo>
                <a:lnTo>
                  <a:pt x="40" y="41"/>
                </a:lnTo>
                <a:lnTo>
                  <a:pt x="40" y="49"/>
                </a:lnTo>
                <a:lnTo>
                  <a:pt x="50" y="49"/>
                </a:lnTo>
                <a:lnTo>
                  <a:pt x="50" y="56"/>
                </a:lnTo>
                <a:lnTo>
                  <a:pt x="56" y="56"/>
                </a:lnTo>
                <a:lnTo>
                  <a:pt x="56" y="64"/>
                </a:lnTo>
                <a:lnTo>
                  <a:pt x="62" y="64"/>
                </a:lnTo>
                <a:lnTo>
                  <a:pt x="62" y="76"/>
                </a:lnTo>
                <a:lnTo>
                  <a:pt x="69" y="76"/>
                </a:lnTo>
                <a:lnTo>
                  <a:pt x="69" y="82"/>
                </a:lnTo>
                <a:lnTo>
                  <a:pt x="75" y="82"/>
                </a:lnTo>
                <a:lnTo>
                  <a:pt x="75" y="95"/>
                </a:lnTo>
                <a:lnTo>
                  <a:pt x="83" y="95"/>
                </a:lnTo>
                <a:lnTo>
                  <a:pt x="83" y="101"/>
                </a:lnTo>
                <a:lnTo>
                  <a:pt x="91" y="101"/>
                </a:lnTo>
                <a:lnTo>
                  <a:pt x="91" y="111"/>
                </a:lnTo>
                <a:lnTo>
                  <a:pt x="96" y="111"/>
                </a:lnTo>
                <a:lnTo>
                  <a:pt x="96" y="118"/>
                </a:lnTo>
                <a:lnTo>
                  <a:pt x="100" y="118"/>
                </a:lnTo>
                <a:lnTo>
                  <a:pt x="100" y="126"/>
                </a:lnTo>
                <a:lnTo>
                  <a:pt x="104" y="126"/>
                </a:lnTo>
                <a:lnTo>
                  <a:pt x="104" y="134"/>
                </a:lnTo>
                <a:lnTo>
                  <a:pt x="110" y="134"/>
                </a:lnTo>
                <a:lnTo>
                  <a:pt x="110" y="141"/>
                </a:lnTo>
                <a:lnTo>
                  <a:pt x="114" y="141"/>
                </a:lnTo>
                <a:lnTo>
                  <a:pt x="114" y="149"/>
                </a:lnTo>
                <a:lnTo>
                  <a:pt x="121" y="149"/>
                </a:lnTo>
                <a:lnTo>
                  <a:pt x="121" y="157"/>
                </a:lnTo>
                <a:lnTo>
                  <a:pt x="131" y="157"/>
                </a:lnTo>
                <a:lnTo>
                  <a:pt x="131" y="161"/>
                </a:lnTo>
                <a:lnTo>
                  <a:pt x="139" y="161"/>
                </a:lnTo>
                <a:lnTo>
                  <a:pt x="139" y="167"/>
                </a:lnTo>
                <a:lnTo>
                  <a:pt x="143" y="167"/>
                </a:lnTo>
                <a:lnTo>
                  <a:pt x="143" y="170"/>
                </a:lnTo>
                <a:lnTo>
                  <a:pt x="150" y="170"/>
                </a:lnTo>
                <a:lnTo>
                  <a:pt x="150" y="176"/>
                </a:lnTo>
                <a:lnTo>
                  <a:pt x="156" y="176"/>
                </a:lnTo>
                <a:lnTo>
                  <a:pt x="156" y="184"/>
                </a:lnTo>
                <a:lnTo>
                  <a:pt x="170" y="184"/>
                </a:lnTo>
                <a:lnTo>
                  <a:pt x="170" y="190"/>
                </a:lnTo>
                <a:lnTo>
                  <a:pt x="179" y="190"/>
                </a:lnTo>
                <a:lnTo>
                  <a:pt x="179" y="196"/>
                </a:lnTo>
                <a:lnTo>
                  <a:pt x="187" y="196"/>
                </a:lnTo>
                <a:lnTo>
                  <a:pt x="187" y="199"/>
                </a:lnTo>
                <a:lnTo>
                  <a:pt x="197" y="199"/>
                </a:lnTo>
                <a:lnTo>
                  <a:pt x="197" y="205"/>
                </a:lnTo>
                <a:lnTo>
                  <a:pt x="205" y="205"/>
                </a:lnTo>
                <a:lnTo>
                  <a:pt x="205" y="209"/>
                </a:lnTo>
                <a:lnTo>
                  <a:pt x="212" y="209"/>
                </a:lnTo>
                <a:lnTo>
                  <a:pt x="212" y="219"/>
                </a:lnTo>
                <a:lnTo>
                  <a:pt x="218" y="219"/>
                </a:lnTo>
                <a:lnTo>
                  <a:pt x="218" y="225"/>
                </a:lnTo>
                <a:lnTo>
                  <a:pt x="230" y="225"/>
                </a:lnTo>
                <a:lnTo>
                  <a:pt x="230" y="228"/>
                </a:lnTo>
                <a:lnTo>
                  <a:pt x="247" y="228"/>
                </a:lnTo>
                <a:lnTo>
                  <a:pt x="247" y="234"/>
                </a:lnTo>
                <a:lnTo>
                  <a:pt x="263" y="234"/>
                </a:lnTo>
                <a:lnTo>
                  <a:pt x="263" y="240"/>
                </a:lnTo>
                <a:lnTo>
                  <a:pt x="272" y="240"/>
                </a:lnTo>
                <a:lnTo>
                  <a:pt x="272" y="248"/>
                </a:lnTo>
                <a:lnTo>
                  <a:pt x="288" y="248"/>
                </a:lnTo>
                <a:lnTo>
                  <a:pt x="301" y="248"/>
                </a:lnTo>
                <a:lnTo>
                  <a:pt x="301" y="255"/>
                </a:lnTo>
                <a:lnTo>
                  <a:pt x="307" y="255"/>
                </a:lnTo>
                <a:lnTo>
                  <a:pt x="307" y="261"/>
                </a:lnTo>
                <a:lnTo>
                  <a:pt x="330" y="261"/>
                </a:lnTo>
                <a:lnTo>
                  <a:pt x="330" y="265"/>
                </a:lnTo>
                <a:lnTo>
                  <a:pt x="342" y="265"/>
                </a:lnTo>
                <a:lnTo>
                  <a:pt x="342" y="271"/>
                </a:lnTo>
                <a:lnTo>
                  <a:pt x="346" y="271"/>
                </a:lnTo>
                <a:lnTo>
                  <a:pt x="346" y="275"/>
                </a:lnTo>
                <a:lnTo>
                  <a:pt x="361" y="275"/>
                </a:lnTo>
                <a:lnTo>
                  <a:pt x="361" y="282"/>
                </a:lnTo>
                <a:lnTo>
                  <a:pt x="369" y="282"/>
                </a:lnTo>
                <a:lnTo>
                  <a:pt x="369" y="288"/>
                </a:lnTo>
                <a:lnTo>
                  <a:pt x="373" y="288"/>
                </a:lnTo>
                <a:lnTo>
                  <a:pt x="373" y="296"/>
                </a:lnTo>
                <a:lnTo>
                  <a:pt x="384" y="296"/>
                </a:lnTo>
                <a:lnTo>
                  <a:pt x="384" y="304"/>
                </a:lnTo>
                <a:lnTo>
                  <a:pt x="392" y="304"/>
                </a:lnTo>
                <a:lnTo>
                  <a:pt x="392" y="310"/>
                </a:lnTo>
                <a:lnTo>
                  <a:pt x="402" y="310"/>
                </a:lnTo>
                <a:lnTo>
                  <a:pt x="402" y="313"/>
                </a:lnTo>
                <a:lnTo>
                  <a:pt x="411" y="313"/>
                </a:lnTo>
                <a:lnTo>
                  <a:pt x="411" y="321"/>
                </a:lnTo>
                <a:lnTo>
                  <a:pt x="417" y="321"/>
                </a:lnTo>
                <a:lnTo>
                  <a:pt x="417" y="327"/>
                </a:lnTo>
                <a:lnTo>
                  <a:pt x="427" y="327"/>
                </a:lnTo>
                <a:lnTo>
                  <a:pt x="427" y="335"/>
                </a:lnTo>
                <a:lnTo>
                  <a:pt x="438" y="335"/>
                </a:lnTo>
                <a:lnTo>
                  <a:pt x="438" y="339"/>
                </a:lnTo>
                <a:lnTo>
                  <a:pt x="450" y="339"/>
                </a:lnTo>
                <a:lnTo>
                  <a:pt x="450" y="346"/>
                </a:lnTo>
                <a:lnTo>
                  <a:pt x="460" y="346"/>
                </a:lnTo>
                <a:lnTo>
                  <a:pt x="460" y="350"/>
                </a:lnTo>
                <a:lnTo>
                  <a:pt x="467" y="350"/>
                </a:lnTo>
                <a:lnTo>
                  <a:pt x="467" y="356"/>
                </a:lnTo>
                <a:lnTo>
                  <a:pt x="477" y="356"/>
                </a:lnTo>
                <a:lnTo>
                  <a:pt x="477" y="362"/>
                </a:lnTo>
                <a:lnTo>
                  <a:pt x="489" y="362"/>
                </a:lnTo>
                <a:lnTo>
                  <a:pt x="489" y="371"/>
                </a:lnTo>
                <a:lnTo>
                  <a:pt x="496" y="371"/>
                </a:lnTo>
                <a:lnTo>
                  <a:pt x="500" y="371"/>
                </a:lnTo>
                <a:lnTo>
                  <a:pt x="500" y="377"/>
                </a:lnTo>
                <a:lnTo>
                  <a:pt x="516" y="377"/>
                </a:lnTo>
                <a:lnTo>
                  <a:pt x="516" y="383"/>
                </a:lnTo>
                <a:lnTo>
                  <a:pt x="531" y="383"/>
                </a:lnTo>
                <a:lnTo>
                  <a:pt x="531" y="387"/>
                </a:lnTo>
                <a:lnTo>
                  <a:pt x="547" y="387"/>
                </a:lnTo>
                <a:lnTo>
                  <a:pt x="547" y="396"/>
                </a:lnTo>
                <a:lnTo>
                  <a:pt x="591" y="396"/>
                </a:lnTo>
                <a:lnTo>
                  <a:pt x="591" y="400"/>
                </a:lnTo>
                <a:lnTo>
                  <a:pt x="624" y="400"/>
                </a:lnTo>
                <a:lnTo>
                  <a:pt x="624" y="408"/>
                </a:lnTo>
                <a:lnTo>
                  <a:pt x="637" y="408"/>
                </a:lnTo>
                <a:lnTo>
                  <a:pt x="637" y="412"/>
                </a:lnTo>
                <a:lnTo>
                  <a:pt x="651" y="412"/>
                </a:lnTo>
                <a:lnTo>
                  <a:pt x="651" y="424"/>
                </a:lnTo>
                <a:lnTo>
                  <a:pt x="661" y="424"/>
                </a:lnTo>
                <a:lnTo>
                  <a:pt x="661" y="431"/>
                </a:lnTo>
                <a:lnTo>
                  <a:pt x="672" y="431"/>
                </a:lnTo>
                <a:lnTo>
                  <a:pt x="672" y="437"/>
                </a:lnTo>
                <a:lnTo>
                  <a:pt x="684" y="437"/>
                </a:lnTo>
                <a:lnTo>
                  <a:pt x="684" y="441"/>
                </a:lnTo>
                <a:lnTo>
                  <a:pt x="695" y="441"/>
                </a:lnTo>
                <a:lnTo>
                  <a:pt x="695" y="447"/>
                </a:lnTo>
                <a:lnTo>
                  <a:pt x="711" y="447"/>
                </a:lnTo>
                <a:lnTo>
                  <a:pt x="711" y="451"/>
                </a:lnTo>
                <a:lnTo>
                  <a:pt x="732" y="451"/>
                </a:lnTo>
                <a:lnTo>
                  <a:pt x="732" y="456"/>
                </a:lnTo>
                <a:lnTo>
                  <a:pt x="742" y="456"/>
                </a:lnTo>
                <a:lnTo>
                  <a:pt x="742" y="464"/>
                </a:lnTo>
                <a:lnTo>
                  <a:pt x="755" y="464"/>
                </a:lnTo>
                <a:lnTo>
                  <a:pt x="755" y="470"/>
                </a:lnTo>
                <a:lnTo>
                  <a:pt x="767" y="470"/>
                </a:lnTo>
                <a:lnTo>
                  <a:pt x="767" y="476"/>
                </a:lnTo>
                <a:lnTo>
                  <a:pt x="780" y="476"/>
                </a:lnTo>
                <a:lnTo>
                  <a:pt x="780" y="480"/>
                </a:lnTo>
                <a:lnTo>
                  <a:pt x="790" y="480"/>
                </a:lnTo>
                <a:lnTo>
                  <a:pt x="790" y="489"/>
                </a:lnTo>
                <a:lnTo>
                  <a:pt x="804" y="489"/>
                </a:lnTo>
                <a:lnTo>
                  <a:pt x="804" y="495"/>
                </a:lnTo>
                <a:lnTo>
                  <a:pt x="815" y="495"/>
                </a:lnTo>
                <a:lnTo>
                  <a:pt x="815" y="501"/>
                </a:lnTo>
                <a:lnTo>
                  <a:pt x="827" y="501"/>
                </a:lnTo>
                <a:lnTo>
                  <a:pt x="827" y="507"/>
                </a:lnTo>
                <a:lnTo>
                  <a:pt x="840" y="507"/>
                </a:lnTo>
                <a:lnTo>
                  <a:pt x="840" y="512"/>
                </a:lnTo>
                <a:lnTo>
                  <a:pt x="846" y="512"/>
                </a:lnTo>
                <a:lnTo>
                  <a:pt x="846" y="520"/>
                </a:lnTo>
                <a:lnTo>
                  <a:pt x="856" y="520"/>
                </a:lnTo>
                <a:lnTo>
                  <a:pt x="856" y="530"/>
                </a:lnTo>
                <a:lnTo>
                  <a:pt x="863" y="530"/>
                </a:lnTo>
                <a:lnTo>
                  <a:pt x="863" y="536"/>
                </a:lnTo>
                <a:lnTo>
                  <a:pt x="877" y="536"/>
                </a:lnTo>
                <a:lnTo>
                  <a:pt x="877" y="539"/>
                </a:lnTo>
                <a:lnTo>
                  <a:pt x="887" y="539"/>
                </a:lnTo>
                <a:lnTo>
                  <a:pt x="887" y="543"/>
                </a:lnTo>
                <a:lnTo>
                  <a:pt x="896" y="543"/>
                </a:lnTo>
                <a:lnTo>
                  <a:pt x="896" y="551"/>
                </a:lnTo>
                <a:lnTo>
                  <a:pt x="910" y="551"/>
                </a:lnTo>
                <a:lnTo>
                  <a:pt x="910" y="557"/>
                </a:lnTo>
                <a:lnTo>
                  <a:pt x="921" y="557"/>
                </a:lnTo>
                <a:lnTo>
                  <a:pt x="921" y="565"/>
                </a:lnTo>
                <a:lnTo>
                  <a:pt x="929" y="565"/>
                </a:lnTo>
                <a:lnTo>
                  <a:pt x="929" y="568"/>
                </a:lnTo>
                <a:lnTo>
                  <a:pt x="943" y="568"/>
                </a:lnTo>
                <a:lnTo>
                  <a:pt x="943" y="572"/>
                </a:lnTo>
                <a:lnTo>
                  <a:pt x="964" y="572"/>
                </a:lnTo>
                <a:lnTo>
                  <a:pt x="964" y="576"/>
                </a:lnTo>
                <a:lnTo>
                  <a:pt x="979" y="576"/>
                </a:lnTo>
                <a:lnTo>
                  <a:pt x="979" y="582"/>
                </a:lnTo>
                <a:lnTo>
                  <a:pt x="991" y="582"/>
                </a:lnTo>
                <a:lnTo>
                  <a:pt x="991" y="586"/>
                </a:lnTo>
                <a:lnTo>
                  <a:pt x="1003" y="586"/>
                </a:lnTo>
                <a:lnTo>
                  <a:pt x="1003" y="590"/>
                </a:lnTo>
                <a:lnTo>
                  <a:pt x="1018" y="590"/>
                </a:lnTo>
                <a:lnTo>
                  <a:pt x="1018" y="595"/>
                </a:lnTo>
                <a:lnTo>
                  <a:pt x="1030" y="595"/>
                </a:lnTo>
                <a:lnTo>
                  <a:pt x="1030" y="599"/>
                </a:lnTo>
                <a:lnTo>
                  <a:pt x="1049" y="599"/>
                </a:lnTo>
                <a:lnTo>
                  <a:pt x="1049" y="603"/>
                </a:lnTo>
                <a:lnTo>
                  <a:pt x="1061" y="603"/>
                </a:lnTo>
                <a:lnTo>
                  <a:pt x="1061" y="607"/>
                </a:lnTo>
                <a:lnTo>
                  <a:pt x="1072" y="607"/>
                </a:lnTo>
                <a:lnTo>
                  <a:pt x="1072" y="613"/>
                </a:lnTo>
                <a:lnTo>
                  <a:pt x="1090" y="613"/>
                </a:lnTo>
                <a:lnTo>
                  <a:pt x="1090" y="619"/>
                </a:lnTo>
                <a:lnTo>
                  <a:pt x="1099" y="619"/>
                </a:lnTo>
                <a:lnTo>
                  <a:pt x="1099" y="624"/>
                </a:lnTo>
                <a:lnTo>
                  <a:pt x="1111" y="624"/>
                </a:lnTo>
                <a:lnTo>
                  <a:pt x="1111" y="628"/>
                </a:lnTo>
                <a:lnTo>
                  <a:pt x="1122" y="628"/>
                </a:lnTo>
                <a:lnTo>
                  <a:pt x="1122" y="636"/>
                </a:lnTo>
                <a:lnTo>
                  <a:pt x="1144" y="636"/>
                </a:lnTo>
                <a:lnTo>
                  <a:pt x="1144" y="642"/>
                </a:lnTo>
                <a:lnTo>
                  <a:pt x="1155" y="642"/>
                </a:lnTo>
                <a:lnTo>
                  <a:pt x="1155" y="646"/>
                </a:lnTo>
                <a:lnTo>
                  <a:pt x="1165" y="646"/>
                </a:lnTo>
                <a:lnTo>
                  <a:pt x="1165" y="651"/>
                </a:lnTo>
                <a:lnTo>
                  <a:pt x="1175" y="651"/>
                </a:lnTo>
                <a:lnTo>
                  <a:pt x="1175" y="655"/>
                </a:lnTo>
                <a:lnTo>
                  <a:pt x="1186" y="655"/>
                </a:lnTo>
                <a:lnTo>
                  <a:pt x="1186" y="663"/>
                </a:lnTo>
                <a:lnTo>
                  <a:pt x="1202" y="663"/>
                </a:lnTo>
                <a:lnTo>
                  <a:pt x="1202" y="667"/>
                </a:lnTo>
                <a:lnTo>
                  <a:pt x="1211" y="667"/>
                </a:lnTo>
                <a:lnTo>
                  <a:pt x="1211" y="671"/>
                </a:lnTo>
                <a:lnTo>
                  <a:pt x="1227" y="671"/>
                </a:lnTo>
                <a:lnTo>
                  <a:pt x="1227" y="677"/>
                </a:lnTo>
                <a:lnTo>
                  <a:pt x="1240" y="677"/>
                </a:lnTo>
                <a:lnTo>
                  <a:pt x="1240" y="680"/>
                </a:lnTo>
                <a:lnTo>
                  <a:pt x="1254" y="680"/>
                </a:lnTo>
                <a:lnTo>
                  <a:pt x="1254" y="688"/>
                </a:lnTo>
                <a:lnTo>
                  <a:pt x="1267" y="688"/>
                </a:lnTo>
                <a:lnTo>
                  <a:pt x="1267" y="694"/>
                </a:lnTo>
                <a:lnTo>
                  <a:pt x="1289" y="694"/>
                </a:lnTo>
                <a:lnTo>
                  <a:pt x="1350" y="694"/>
                </a:lnTo>
                <a:lnTo>
                  <a:pt x="1350" y="704"/>
                </a:lnTo>
                <a:lnTo>
                  <a:pt x="1360" y="704"/>
                </a:lnTo>
                <a:lnTo>
                  <a:pt x="1360" y="709"/>
                </a:lnTo>
                <a:lnTo>
                  <a:pt x="1374" y="709"/>
                </a:lnTo>
                <a:lnTo>
                  <a:pt x="1374" y="715"/>
                </a:lnTo>
                <a:lnTo>
                  <a:pt x="1389" y="715"/>
                </a:lnTo>
                <a:lnTo>
                  <a:pt x="1389" y="719"/>
                </a:lnTo>
                <a:lnTo>
                  <a:pt x="1403" y="719"/>
                </a:lnTo>
                <a:lnTo>
                  <a:pt x="1403" y="729"/>
                </a:lnTo>
                <a:lnTo>
                  <a:pt x="1416" y="729"/>
                </a:lnTo>
                <a:lnTo>
                  <a:pt x="1416" y="738"/>
                </a:lnTo>
                <a:lnTo>
                  <a:pt x="1432" y="738"/>
                </a:lnTo>
                <a:lnTo>
                  <a:pt x="1432" y="744"/>
                </a:lnTo>
                <a:lnTo>
                  <a:pt x="1445" y="744"/>
                </a:lnTo>
                <a:lnTo>
                  <a:pt x="1445" y="748"/>
                </a:lnTo>
                <a:lnTo>
                  <a:pt x="1457" y="748"/>
                </a:lnTo>
                <a:lnTo>
                  <a:pt x="1457" y="754"/>
                </a:lnTo>
                <a:lnTo>
                  <a:pt x="1466" y="754"/>
                </a:lnTo>
                <a:lnTo>
                  <a:pt x="1466" y="758"/>
                </a:lnTo>
                <a:lnTo>
                  <a:pt x="1484" y="758"/>
                </a:lnTo>
                <a:lnTo>
                  <a:pt x="1484" y="764"/>
                </a:lnTo>
                <a:lnTo>
                  <a:pt x="1503" y="764"/>
                </a:lnTo>
                <a:lnTo>
                  <a:pt x="1503" y="767"/>
                </a:lnTo>
                <a:lnTo>
                  <a:pt x="1517" y="767"/>
                </a:lnTo>
                <a:lnTo>
                  <a:pt x="1517" y="773"/>
                </a:lnTo>
                <a:lnTo>
                  <a:pt x="1530" y="773"/>
                </a:lnTo>
                <a:lnTo>
                  <a:pt x="1530" y="779"/>
                </a:lnTo>
                <a:lnTo>
                  <a:pt x="1542" y="779"/>
                </a:lnTo>
                <a:lnTo>
                  <a:pt x="1542" y="783"/>
                </a:lnTo>
                <a:lnTo>
                  <a:pt x="1557" y="783"/>
                </a:lnTo>
                <a:lnTo>
                  <a:pt x="1557" y="789"/>
                </a:lnTo>
                <a:lnTo>
                  <a:pt x="1569" y="789"/>
                </a:lnTo>
                <a:lnTo>
                  <a:pt x="1569" y="796"/>
                </a:lnTo>
                <a:lnTo>
                  <a:pt x="1580" y="796"/>
                </a:lnTo>
                <a:lnTo>
                  <a:pt x="1580" y="800"/>
                </a:lnTo>
                <a:lnTo>
                  <a:pt x="1600" y="800"/>
                </a:lnTo>
                <a:lnTo>
                  <a:pt x="1621" y="800"/>
                </a:lnTo>
                <a:lnTo>
                  <a:pt x="1621" y="806"/>
                </a:lnTo>
                <a:lnTo>
                  <a:pt x="1673" y="806"/>
                </a:lnTo>
                <a:lnTo>
                  <a:pt x="1673" y="825"/>
                </a:lnTo>
                <a:lnTo>
                  <a:pt x="1723" y="825"/>
                </a:lnTo>
                <a:lnTo>
                  <a:pt x="1723" y="847"/>
                </a:lnTo>
                <a:lnTo>
                  <a:pt x="1756" y="847"/>
                </a:lnTo>
                <a:lnTo>
                  <a:pt x="1756" y="864"/>
                </a:lnTo>
                <a:lnTo>
                  <a:pt x="1843" y="864"/>
                </a:lnTo>
                <a:lnTo>
                  <a:pt x="1843" y="870"/>
                </a:lnTo>
                <a:lnTo>
                  <a:pt x="1860" y="870"/>
                </a:lnTo>
                <a:lnTo>
                  <a:pt x="1860" y="874"/>
                </a:lnTo>
                <a:lnTo>
                  <a:pt x="1872" y="874"/>
                </a:lnTo>
                <a:lnTo>
                  <a:pt x="1872" y="879"/>
                </a:lnTo>
                <a:lnTo>
                  <a:pt x="1884" y="879"/>
                </a:lnTo>
                <a:lnTo>
                  <a:pt x="1884" y="891"/>
                </a:lnTo>
                <a:lnTo>
                  <a:pt x="1899" y="891"/>
                </a:lnTo>
                <a:lnTo>
                  <a:pt x="1899" y="897"/>
                </a:lnTo>
                <a:lnTo>
                  <a:pt x="1911" y="897"/>
                </a:lnTo>
                <a:lnTo>
                  <a:pt x="1911" y="903"/>
                </a:lnTo>
                <a:lnTo>
                  <a:pt x="1920" y="903"/>
                </a:lnTo>
                <a:lnTo>
                  <a:pt x="1920" y="908"/>
                </a:lnTo>
                <a:lnTo>
                  <a:pt x="1934" y="908"/>
                </a:lnTo>
                <a:lnTo>
                  <a:pt x="1934" y="916"/>
                </a:lnTo>
                <a:lnTo>
                  <a:pt x="2032" y="916"/>
                </a:lnTo>
                <a:lnTo>
                  <a:pt x="2032" y="945"/>
                </a:lnTo>
                <a:lnTo>
                  <a:pt x="2226" y="945"/>
                </a:lnTo>
                <a:lnTo>
                  <a:pt x="2226" y="1071"/>
                </a:lnTo>
                <a:lnTo>
                  <a:pt x="2320" y="1071"/>
                </a:lnTo>
              </a:path>
            </a:pathLst>
          </a:custGeom>
          <a:noFill/>
          <a:ln w="28575">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470" name="Line 774"/>
          <p:cNvSpPr>
            <a:spLocks noChangeShapeType="1"/>
          </p:cNvSpPr>
          <p:nvPr/>
        </p:nvSpPr>
        <p:spPr bwMode="auto">
          <a:xfrm>
            <a:off x="8197850" y="3990975"/>
            <a:ext cx="3175" cy="904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471" name="Line 775"/>
          <p:cNvSpPr>
            <a:spLocks noChangeShapeType="1"/>
          </p:cNvSpPr>
          <p:nvPr/>
        </p:nvSpPr>
        <p:spPr bwMode="auto">
          <a:xfrm>
            <a:off x="8124825" y="4037013"/>
            <a:ext cx="142875"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27" name="Line 931"/>
          <p:cNvSpPr>
            <a:spLocks noChangeShapeType="1"/>
          </p:cNvSpPr>
          <p:nvPr/>
        </p:nvSpPr>
        <p:spPr bwMode="auto">
          <a:xfrm>
            <a:off x="8147050" y="3990975"/>
            <a:ext cx="3175" cy="904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28" name="Line 932"/>
          <p:cNvSpPr>
            <a:spLocks noChangeShapeType="1"/>
          </p:cNvSpPr>
          <p:nvPr/>
        </p:nvSpPr>
        <p:spPr bwMode="auto">
          <a:xfrm>
            <a:off x="8077200" y="4037013"/>
            <a:ext cx="14605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29" name="Line 933"/>
          <p:cNvSpPr>
            <a:spLocks noChangeShapeType="1"/>
          </p:cNvSpPr>
          <p:nvPr/>
        </p:nvSpPr>
        <p:spPr bwMode="auto">
          <a:xfrm>
            <a:off x="7924800" y="372745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30" name="Line 934"/>
          <p:cNvSpPr>
            <a:spLocks noChangeShapeType="1"/>
          </p:cNvSpPr>
          <p:nvPr/>
        </p:nvSpPr>
        <p:spPr bwMode="auto">
          <a:xfrm>
            <a:off x="7854950" y="3771900"/>
            <a:ext cx="141288"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31" name="Line 935"/>
          <p:cNvSpPr>
            <a:spLocks noChangeShapeType="1"/>
          </p:cNvSpPr>
          <p:nvPr/>
        </p:nvSpPr>
        <p:spPr bwMode="auto">
          <a:xfrm>
            <a:off x="7866063" y="372745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32" name="Line 936"/>
          <p:cNvSpPr>
            <a:spLocks noChangeShapeType="1"/>
          </p:cNvSpPr>
          <p:nvPr/>
        </p:nvSpPr>
        <p:spPr bwMode="auto">
          <a:xfrm>
            <a:off x="7796213" y="3771900"/>
            <a:ext cx="139700"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33" name="Line 937"/>
          <p:cNvSpPr>
            <a:spLocks noChangeShapeType="1"/>
          </p:cNvSpPr>
          <p:nvPr/>
        </p:nvSpPr>
        <p:spPr bwMode="auto">
          <a:xfrm>
            <a:off x="7826375" y="372745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34" name="Line 938"/>
          <p:cNvSpPr>
            <a:spLocks noChangeShapeType="1"/>
          </p:cNvSpPr>
          <p:nvPr/>
        </p:nvSpPr>
        <p:spPr bwMode="auto">
          <a:xfrm>
            <a:off x="7756525" y="3771900"/>
            <a:ext cx="141288"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35" name="Line 939"/>
          <p:cNvSpPr>
            <a:spLocks noChangeShapeType="1"/>
          </p:cNvSpPr>
          <p:nvPr/>
        </p:nvSpPr>
        <p:spPr bwMode="auto">
          <a:xfrm>
            <a:off x="7789863" y="372745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36" name="Line 940"/>
          <p:cNvSpPr>
            <a:spLocks noChangeShapeType="1"/>
          </p:cNvSpPr>
          <p:nvPr/>
        </p:nvSpPr>
        <p:spPr bwMode="auto">
          <a:xfrm>
            <a:off x="7720013" y="3771900"/>
            <a:ext cx="141287"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37" name="Line 941"/>
          <p:cNvSpPr>
            <a:spLocks noChangeShapeType="1"/>
          </p:cNvSpPr>
          <p:nvPr/>
        </p:nvSpPr>
        <p:spPr bwMode="auto">
          <a:xfrm>
            <a:off x="7756525" y="372745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38" name="Line 942"/>
          <p:cNvSpPr>
            <a:spLocks noChangeShapeType="1"/>
          </p:cNvSpPr>
          <p:nvPr/>
        </p:nvSpPr>
        <p:spPr bwMode="auto">
          <a:xfrm>
            <a:off x="7686675" y="3771900"/>
            <a:ext cx="139700"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39" name="Line 943"/>
          <p:cNvSpPr>
            <a:spLocks noChangeShapeType="1"/>
          </p:cNvSpPr>
          <p:nvPr/>
        </p:nvSpPr>
        <p:spPr bwMode="auto">
          <a:xfrm>
            <a:off x="7691438" y="372745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40" name="Line 944"/>
          <p:cNvSpPr>
            <a:spLocks noChangeShapeType="1"/>
          </p:cNvSpPr>
          <p:nvPr/>
        </p:nvSpPr>
        <p:spPr bwMode="auto">
          <a:xfrm>
            <a:off x="7621588" y="3771900"/>
            <a:ext cx="141287"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41" name="Line 945"/>
          <p:cNvSpPr>
            <a:spLocks noChangeShapeType="1"/>
          </p:cNvSpPr>
          <p:nvPr/>
        </p:nvSpPr>
        <p:spPr bwMode="auto">
          <a:xfrm>
            <a:off x="7658100" y="372745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42" name="Line 946"/>
          <p:cNvSpPr>
            <a:spLocks noChangeShapeType="1"/>
          </p:cNvSpPr>
          <p:nvPr/>
        </p:nvSpPr>
        <p:spPr bwMode="auto">
          <a:xfrm>
            <a:off x="7588250" y="3771900"/>
            <a:ext cx="146050"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43" name="Line 947"/>
          <p:cNvSpPr>
            <a:spLocks noChangeShapeType="1"/>
          </p:cNvSpPr>
          <p:nvPr/>
        </p:nvSpPr>
        <p:spPr bwMode="auto">
          <a:xfrm>
            <a:off x="7632700" y="372745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44" name="Line 948"/>
          <p:cNvSpPr>
            <a:spLocks noChangeShapeType="1"/>
          </p:cNvSpPr>
          <p:nvPr/>
        </p:nvSpPr>
        <p:spPr bwMode="auto">
          <a:xfrm>
            <a:off x="7559675" y="3771900"/>
            <a:ext cx="142875"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45" name="Line 949"/>
          <p:cNvSpPr>
            <a:spLocks noChangeShapeType="1"/>
          </p:cNvSpPr>
          <p:nvPr/>
        </p:nvSpPr>
        <p:spPr bwMode="auto">
          <a:xfrm>
            <a:off x="7593013" y="372745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46" name="Line 950"/>
          <p:cNvSpPr>
            <a:spLocks noChangeShapeType="1"/>
          </p:cNvSpPr>
          <p:nvPr/>
        </p:nvSpPr>
        <p:spPr bwMode="auto">
          <a:xfrm>
            <a:off x="7523163" y="3771900"/>
            <a:ext cx="141287"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47" name="Line 951"/>
          <p:cNvSpPr>
            <a:spLocks noChangeShapeType="1"/>
          </p:cNvSpPr>
          <p:nvPr/>
        </p:nvSpPr>
        <p:spPr bwMode="auto">
          <a:xfrm>
            <a:off x="7566025" y="3727450"/>
            <a:ext cx="1588"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48" name="Line 952"/>
          <p:cNvSpPr>
            <a:spLocks noChangeShapeType="1"/>
          </p:cNvSpPr>
          <p:nvPr/>
        </p:nvSpPr>
        <p:spPr bwMode="auto">
          <a:xfrm>
            <a:off x="7494588" y="3771900"/>
            <a:ext cx="144462"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49" name="Line 953"/>
          <p:cNvSpPr>
            <a:spLocks noChangeShapeType="1"/>
          </p:cNvSpPr>
          <p:nvPr/>
        </p:nvSpPr>
        <p:spPr bwMode="auto">
          <a:xfrm>
            <a:off x="7534275" y="372745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50" name="Line 954"/>
          <p:cNvSpPr>
            <a:spLocks noChangeShapeType="1"/>
          </p:cNvSpPr>
          <p:nvPr/>
        </p:nvSpPr>
        <p:spPr bwMode="auto">
          <a:xfrm>
            <a:off x="7464425" y="3771900"/>
            <a:ext cx="139700"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51" name="Line 955"/>
          <p:cNvSpPr>
            <a:spLocks noChangeShapeType="1"/>
          </p:cNvSpPr>
          <p:nvPr/>
        </p:nvSpPr>
        <p:spPr bwMode="auto">
          <a:xfrm>
            <a:off x="7475538" y="372745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52" name="Line 956"/>
          <p:cNvSpPr>
            <a:spLocks noChangeShapeType="1"/>
          </p:cNvSpPr>
          <p:nvPr/>
        </p:nvSpPr>
        <p:spPr bwMode="auto">
          <a:xfrm>
            <a:off x="7402513" y="3771900"/>
            <a:ext cx="149225"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53" name="Line 957"/>
          <p:cNvSpPr>
            <a:spLocks noChangeShapeType="1"/>
          </p:cNvSpPr>
          <p:nvPr/>
        </p:nvSpPr>
        <p:spPr bwMode="auto">
          <a:xfrm>
            <a:off x="7446963" y="372745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54" name="Line 958"/>
          <p:cNvSpPr>
            <a:spLocks noChangeShapeType="1"/>
          </p:cNvSpPr>
          <p:nvPr/>
        </p:nvSpPr>
        <p:spPr bwMode="auto">
          <a:xfrm>
            <a:off x="7377113" y="3771900"/>
            <a:ext cx="141287"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55" name="Line 959"/>
          <p:cNvSpPr>
            <a:spLocks noChangeShapeType="1"/>
          </p:cNvSpPr>
          <p:nvPr/>
        </p:nvSpPr>
        <p:spPr bwMode="auto">
          <a:xfrm>
            <a:off x="7431088" y="3727450"/>
            <a:ext cx="1587"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56" name="Line 960"/>
          <p:cNvSpPr>
            <a:spLocks noChangeShapeType="1"/>
          </p:cNvSpPr>
          <p:nvPr/>
        </p:nvSpPr>
        <p:spPr bwMode="auto">
          <a:xfrm>
            <a:off x="7359650" y="3771900"/>
            <a:ext cx="141288"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57" name="Line 961"/>
          <p:cNvSpPr>
            <a:spLocks noChangeShapeType="1"/>
          </p:cNvSpPr>
          <p:nvPr/>
        </p:nvSpPr>
        <p:spPr bwMode="auto">
          <a:xfrm>
            <a:off x="7359650" y="3667125"/>
            <a:ext cx="3175"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58" name="Line 962"/>
          <p:cNvSpPr>
            <a:spLocks noChangeShapeType="1"/>
          </p:cNvSpPr>
          <p:nvPr/>
        </p:nvSpPr>
        <p:spPr bwMode="auto">
          <a:xfrm>
            <a:off x="7289800" y="3711575"/>
            <a:ext cx="141288"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59" name="Line 963"/>
          <p:cNvSpPr>
            <a:spLocks noChangeShapeType="1"/>
          </p:cNvSpPr>
          <p:nvPr/>
        </p:nvSpPr>
        <p:spPr bwMode="auto">
          <a:xfrm>
            <a:off x="7326313" y="3667125"/>
            <a:ext cx="3175"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60" name="Line 964"/>
          <p:cNvSpPr>
            <a:spLocks noChangeShapeType="1"/>
          </p:cNvSpPr>
          <p:nvPr/>
        </p:nvSpPr>
        <p:spPr bwMode="auto">
          <a:xfrm>
            <a:off x="7256463" y="3711575"/>
            <a:ext cx="142875"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61" name="Line 965"/>
          <p:cNvSpPr>
            <a:spLocks noChangeShapeType="1"/>
          </p:cNvSpPr>
          <p:nvPr/>
        </p:nvSpPr>
        <p:spPr bwMode="auto">
          <a:xfrm>
            <a:off x="7300913" y="3667125"/>
            <a:ext cx="3175"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62" name="Line 966"/>
          <p:cNvSpPr>
            <a:spLocks noChangeShapeType="1"/>
          </p:cNvSpPr>
          <p:nvPr/>
        </p:nvSpPr>
        <p:spPr bwMode="auto">
          <a:xfrm>
            <a:off x="7231063" y="3711575"/>
            <a:ext cx="139700"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63" name="Line 967"/>
          <p:cNvSpPr>
            <a:spLocks noChangeShapeType="1"/>
          </p:cNvSpPr>
          <p:nvPr/>
        </p:nvSpPr>
        <p:spPr bwMode="auto">
          <a:xfrm>
            <a:off x="7272338" y="3667125"/>
            <a:ext cx="3175"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64" name="Line 968"/>
          <p:cNvSpPr>
            <a:spLocks noChangeShapeType="1"/>
          </p:cNvSpPr>
          <p:nvPr/>
        </p:nvSpPr>
        <p:spPr bwMode="auto">
          <a:xfrm>
            <a:off x="7202488" y="3711575"/>
            <a:ext cx="141287"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65" name="Line 969"/>
          <p:cNvSpPr>
            <a:spLocks noChangeShapeType="1"/>
          </p:cNvSpPr>
          <p:nvPr/>
        </p:nvSpPr>
        <p:spPr bwMode="auto">
          <a:xfrm>
            <a:off x="7239000" y="3667125"/>
            <a:ext cx="3175"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66" name="Line 970"/>
          <p:cNvSpPr>
            <a:spLocks noChangeShapeType="1"/>
          </p:cNvSpPr>
          <p:nvPr/>
        </p:nvSpPr>
        <p:spPr bwMode="auto">
          <a:xfrm>
            <a:off x="7169150" y="3711575"/>
            <a:ext cx="142875"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67" name="Line 971"/>
          <p:cNvSpPr>
            <a:spLocks noChangeShapeType="1"/>
          </p:cNvSpPr>
          <p:nvPr/>
        </p:nvSpPr>
        <p:spPr bwMode="auto">
          <a:xfrm>
            <a:off x="7219950" y="3667125"/>
            <a:ext cx="3175"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68" name="Line 972"/>
          <p:cNvSpPr>
            <a:spLocks noChangeShapeType="1"/>
          </p:cNvSpPr>
          <p:nvPr/>
        </p:nvSpPr>
        <p:spPr bwMode="auto">
          <a:xfrm>
            <a:off x="7148513" y="3711575"/>
            <a:ext cx="141287"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69" name="Line 973"/>
          <p:cNvSpPr>
            <a:spLocks noChangeShapeType="1"/>
          </p:cNvSpPr>
          <p:nvPr/>
        </p:nvSpPr>
        <p:spPr bwMode="auto">
          <a:xfrm>
            <a:off x="7180263" y="3667125"/>
            <a:ext cx="3175"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70" name="Line 974"/>
          <p:cNvSpPr>
            <a:spLocks noChangeShapeType="1"/>
          </p:cNvSpPr>
          <p:nvPr/>
        </p:nvSpPr>
        <p:spPr bwMode="auto">
          <a:xfrm>
            <a:off x="7110413" y="3711575"/>
            <a:ext cx="139700"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71" name="Line 975"/>
          <p:cNvSpPr>
            <a:spLocks noChangeShapeType="1"/>
          </p:cNvSpPr>
          <p:nvPr/>
        </p:nvSpPr>
        <p:spPr bwMode="auto">
          <a:xfrm>
            <a:off x="7092950" y="3646488"/>
            <a:ext cx="3175" cy="904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72" name="Line 976"/>
          <p:cNvSpPr>
            <a:spLocks noChangeShapeType="1"/>
          </p:cNvSpPr>
          <p:nvPr/>
        </p:nvSpPr>
        <p:spPr bwMode="auto">
          <a:xfrm>
            <a:off x="7023100" y="3689350"/>
            <a:ext cx="139700"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73" name="Line 977"/>
          <p:cNvSpPr>
            <a:spLocks noChangeShapeType="1"/>
          </p:cNvSpPr>
          <p:nvPr/>
        </p:nvSpPr>
        <p:spPr bwMode="auto">
          <a:xfrm>
            <a:off x="7062788" y="3627438"/>
            <a:ext cx="1587" cy="87312"/>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74" name="Line 978"/>
          <p:cNvSpPr>
            <a:spLocks noChangeShapeType="1"/>
          </p:cNvSpPr>
          <p:nvPr/>
        </p:nvSpPr>
        <p:spPr bwMode="auto">
          <a:xfrm>
            <a:off x="6991350" y="3670300"/>
            <a:ext cx="141288"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75" name="Line 979"/>
          <p:cNvSpPr>
            <a:spLocks noChangeShapeType="1"/>
          </p:cNvSpPr>
          <p:nvPr/>
        </p:nvSpPr>
        <p:spPr bwMode="auto">
          <a:xfrm>
            <a:off x="7005638" y="3605213"/>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76" name="Line 980"/>
          <p:cNvSpPr>
            <a:spLocks noChangeShapeType="1"/>
          </p:cNvSpPr>
          <p:nvPr/>
        </p:nvSpPr>
        <p:spPr bwMode="auto">
          <a:xfrm>
            <a:off x="6935788" y="3649663"/>
            <a:ext cx="142875"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77" name="Line 981"/>
          <p:cNvSpPr>
            <a:spLocks noChangeShapeType="1"/>
          </p:cNvSpPr>
          <p:nvPr/>
        </p:nvSpPr>
        <p:spPr bwMode="auto">
          <a:xfrm>
            <a:off x="6958013" y="3584575"/>
            <a:ext cx="3175" cy="904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78" name="Line 982"/>
          <p:cNvSpPr>
            <a:spLocks noChangeShapeType="1"/>
          </p:cNvSpPr>
          <p:nvPr/>
        </p:nvSpPr>
        <p:spPr bwMode="auto">
          <a:xfrm>
            <a:off x="6888163" y="3630613"/>
            <a:ext cx="146050"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79" name="Line 983"/>
          <p:cNvSpPr>
            <a:spLocks noChangeShapeType="1"/>
          </p:cNvSpPr>
          <p:nvPr/>
        </p:nvSpPr>
        <p:spPr bwMode="auto">
          <a:xfrm>
            <a:off x="6899275" y="3565525"/>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80" name="Line 984"/>
          <p:cNvSpPr>
            <a:spLocks noChangeShapeType="1"/>
          </p:cNvSpPr>
          <p:nvPr/>
        </p:nvSpPr>
        <p:spPr bwMode="auto">
          <a:xfrm>
            <a:off x="6829425" y="3609975"/>
            <a:ext cx="139700"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81" name="Line 985"/>
          <p:cNvSpPr>
            <a:spLocks noChangeShapeType="1"/>
          </p:cNvSpPr>
          <p:nvPr/>
        </p:nvSpPr>
        <p:spPr bwMode="auto">
          <a:xfrm>
            <a:off x="6811963" y="3557588"/>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82" name="Line 986"/>
          <p:cNvSpPr>
            <a:spLocks noChangeShapeType="1"/>
          </p:cNvSpPr>
          <p:nvPr/>
        </p:nvSpPr>
        <p:spPr bwMode="auto">
          <a:xfrm>
            <a:off x="6742113" y="3602038"/>
            <a:ext cx="13970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83" name="Line 987"/>
          <p:cNvSpPr>
            <a:spLocks noChangeShapeType="1"/>
          </p:cNvSpPr>
          <p:nvPr/>
        </p:nvSpPr>
        <p:spPr bwMode="auto">
          <a:xfrm>
            <a:off x="6778625" y="3557588"/>
            <a:ext cx="1588"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84" name="Line 988"/>
          <p:cNvSpPr>
            <a:spLocks noChangeShapeType="1"/>
          </p:cNvSpPr>
          <p:nvPr/>
        </p:nvSpPr>
        <p:spPr bwMode="auto">
          <a:xfrm>
            <a:off x="6707188" y="3602038"/>
            <a:ext cx="141287"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85" name="Line 989"/>
          <p:cNvSpPr>
            <a:spLocks noChangeShapeType="1"/>
          </p:cNvSpPr>
          <p:nvPr/>
        </p:nvSpPr>
        <p:spPr bwMode="auto">
          <a:xfrm>
            <a:off x="6746875" y="3557588"/>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86" name="Line 990"/>
          <p:cNvSpPr>
            <a:spLocks noChangeShapeType="1"/>
          </p:cNvSpPr>
          <p:nvPr/>
        </p:nvSpPr>
        <p:spPr bwMode="auto">
          <a:xfrm>
            <a:off x="6677025" y="3602038"/>
            <a:ext cx="13970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87" name="Line 991"/>
          <p:cNvSpPr>
            <a:spLocks noChangeShapeType="1"/>
          </p:cNvSpPr>
          <p:nvPr/>
        </p:nvSpPr>
        <p:spPr bwMode="auto">
          <a:xfrm>
            <a:off x="6677025" y="3557588"/>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88" name="Line 992"/>
          <p:cNvSpPr>
            <a:spLocks noChangeShapeType="1"/>
          </p:cNvSpPr>
          <p:nvPr/>
        </p:nvSpPr>
        <p:spPr bwMode="auto">
          <a:xfrm>
            <a:off x="6604000" y="3602038"/>
            <a:ext cx="142875"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89" name="Line 993"/>
          <p:cNvSpPr>
            <a:spLocks noChangeShapeType="1"/>
          </p:cNvSpPr>
          <p:nvPr/>
        </p:nvSpPr>
        <p:spPr bwMode="auto">
          <a:xfrm>
            <a:off x="6626225" y="3557588"/>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90" name="Line 994"/>
          <p:cNvSpPr>
            <a:spLocks noChangeShapeType="1"/>
          </p:cNvSpPr>
          <p:nvPr/>
        </p:nvSpPr>
        <p:spPr bwMode="auto">
          <a:xfrm>
            <a:off x="6556375" y="3602038"/>
            <a:ext cx="13970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91" name="Line 995"/>
          <p:cNvSpPr>
            <a:spLocks noChangeShapeType="1"/>
          </p:cNvSpPr>
          <p:nvPr/>
        </p:nvSpPr>
        <p:spPr bwMode="auto">
          <a:xfrm>
            <a:off x="6484938" y="3479800"/>
            <a:ext cx="3175" cy="8572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92" name="Line 996"/>
          <p:cNvSpPr>
            <a:spLocks noChangeShapeType="1"/>
          </p:cNvSpPr>
          <p:nvPr/>
        </p:nvSpPr>
        <p:spPr bwMode="auto">
          <a:xfrm>
            <a:off x="6415088" y="3524250"/>
            <a:ext cx="141287"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93" name="Line 997"/>
          <p:cNvSpPr>
            <a:spLocks noChangeShapeType="1"/>
          </p:cNvSpPr>
          <p:nvPr/>
        </p:nvSpPr>
        <p:spPr bwMode="auto">
          <a:xfrm>
            <a:off x="6370638" y="3432175"/>
            <a:ext cx="3175"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94" name="Line 998"/>
          <p:cNvSpPr>
            <a:spLocks noChangeShapeType="1"/>
          </p:cNvSpPr>
          <p:nvPr/>
        </p:nvSpPr>
        <p:spPr bwMode="auto">
          <a:xfrm>
            <a:off x="6300788" y="3475038"/>
            <a:ext cx="139700"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95" name="Line 999"/>
          <p:cNvSpPr>
            <a:spLocks noChangeShapeType="1"/>
          </p:cNvSpPr>
          <p:nvPr/>
        </p:nvSpPr>
        <p:spPr bwMode="auto">
          <a:xfrm>
            <a:off x="6305550" y="3432175"/>
            <a:ext cx="3175"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96" name="Line 1000"/>
          <p:cNvSpPr>
            <a:spLocks noChangeShapeType="1"/>
          </p:cNvSpPr>
          <p:nvPr/>
        </p:nvSpPr>
        <p:spPr bwMode="auto">
          <a:xfrm>
            <a:off x="6235700" y="3475038"/>
            <a:ext cx="146050"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97" name="Line 1001"/>
          <p:cNvSpPr>
            <a:spLocks noChangeShapeType="1"/>
          </p:cNvSpPr>
          <p:nvPr/>
        </p:nvSpPr>
        <p:spPr bwMode="auto">
          <a:xfrm>
            <a:off x="6276975" y="3432175"/>
            <a:ext cx="3175"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98" name="Line 1002"/>
          <p:cNvSpPr>
            <a:spLocks noChangeShapeType="1"/>
          </p:cNvSpPr>
          <p:nvPr/>
        </p:nvSpPr>
        <p:spPr bwMode="auto">
          <a:xfrm>
            <a:off x="6207125" y="3475038"/>
            <a:ext cx="142875"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699" name="Line 1003"/>
          <p:cNvSpPr>
            <a:spLocks noChangeShapeType="1"/>
          </p:cNvSpPr>
          <p:nvPr/>
        </p:nvSpPr>
        <p:spPr bwMode="auto">
          <a:xfrm>
            <a:off x="6207125" y="3419475"/>
            <a:ext cx="3175" cy="904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00" name="Line 1004"/>
          <p:cNvSpPr>
            <a:spLocks noChangeShapeType="1"/>
          </p:cNvSpPr>
          <p:nvPr/>
        </p:nvSpPr>
        <p:spPr bwMode="auto">
          <a:xfrm>
            <a:off x="6137275" y="3462338"/>
            <a:ext cx="139700"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01" name="Line 1005"/>
          <p:cNvSpPr>
            <a:spLocks noChangeShapeType="1"/>
          </p:cNvSpPr>
          <p:nvPr/>
        </p:nvSpPr>
        <p:spPr bwMode="auto">
          <a:xfrm>
            <a:off x="6176963" y="3419475"/>
            <a:ext cx="1587" cy="904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02" name="Line 1006"/>
          <p:cNvSpPr>
            <a:spLocks noChangeShapeType="1"/>
          </p:cNvSpPr>
          <p:nvPr/>
        </p:nvSpPr>
        <p:spPr bwMode="auto">
          <a:xfrm>
            <a:off x="6105525" y="3462338"/>
            <a:ext cx="141288"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03" name="Line 1007"/>
          <p:cNvSpPr>
            <a:spLocks noChangeShapeType="1"/>
          </p:cNvSpPr>
          <p:nvPr/>
        </p:nvSpPr>
        <p:spPr bwMode="auto">
          <a:xfrm>
            <a:off x="6130925" y="3414713"/>
            <a:ext cx="3175" cy="904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04" name="Line 1008"/>
          <p:cNvSpPr>
            <a:spLocks noChangeShapeType="1"/>
          </p:cNvSpPr>
          <p:nvPr/>
        </p:nvSpPr>
        <p:spPr bwMode="auto">
          <a:xfrm>
            <a:off x="6061075" y="3459163"/>
            <a:ext cx="141288"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05" name="Line 1009"/>
          <p:cNvSpPr>
            <a:spLocks noChangeShapeType="1"/>
          </p:cNvSpPr>
          <p:nvPr/>
        </p:nvSpPr>
        <p:spPr bwMode="auto">
          <a:xfrm>
            <a:off x="6105525" y="3406775"/>
            <a:ext cx="3175" cy="904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06" name="Line 1010"/>
          <p:cNvSpPr>
            <a:spLocks noChangeShapeType="1"/>
          </p:cNvSpPr>
          <p:nvPr/>
        </p:nvSpPr>
        <p:spPr bwMode="auto">
          <a:xfrm>
            <a:off x="6035675" y="3452813"/>
            <a:ext cx="141288"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07" name="Line 1011"/>
          <p:cNvSpPr>
            <a:spLocks noChangeShapeType="1"/>
          </p:cNvSpPr>
          <p:nvPr/>
        </p:nvSpPr>
        <p:spPr bwMode="auto">
          <a:xfrm>
            <a:off x="6054725" y="339090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08" name="Line 1012"/>
          <p:cNvSpPr>
            <a:spLocks noChangeShapeType="1"/>
          </p:cNvSpPr>
          <p:nvPr/>
        </p:nvSpPr>
        <p:spPr bwMode="auto">
          <a:xfrm>
            <a:off x="5984875" y="3435350"/>
            <a:ext cx="141288"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09" name="Line 1013"/>
          <p:cNvSpPr>
            <a:spLocks noChangeShapeType="1"/>
          </p:cNvSpPr>
          <p:nvPr/>
        </p:nvSpPr>
        <p:spPr bwMode="auto">
          <a:xfrm>
            <a:off x="6002338" y="3370263"/>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10" name="Line 1014"/>
          <p:cNvSpPr>
            <a:spLocks noChangeShapeType="1"/>
          </p:cNvSpPr>
          <p:nvPr/>
        </p:nvSpPr>
        <p:spPr bwMode="auto">
          <a:xfrm>
            <a:off x="5930900" y="3414713"/>
            <a:ext cx="141288"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11" name="Line 1015"/>
          <p:cNvSpPr>
            <a:spLocks noChangeShapeType="1"/>
          </p:cNvSpPr>
          <p:nvPr/>
        </p:nvSpPr>
        <p:spPr bwMode="auto">
          <a:xfrm>
            <a:off x="5943600" y="3354388"/>
            <a:ext cx="1588" cy="904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12" name="Line 1016"/>
          <p:cNvSpPr>
            <a:spLocks noChangeShapeType="1"/>
          </p:cNvSpPr>
          <p:nvPr/>
        </p:nvSpPr>
        <p:spPr bwMode="auto">
          <a:xfrm>
            <a:off x="5872163" y="3397250"/>
            <a:ext cx="141287"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13" name="Line 1017"/>
          <p:cNvSpPr>
            <a:spLocks noChangeShapeType="1"/>
          </p:cNvSpPr>
          <p:nvPr/>
        </p:nvSpPr>
        <p:spPr bwMode="auto">
          <a:xfrm>
            <a:off x="5908675" y="3344863"/>
            <a:ext cx="3175" cy="87312"/>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14" name="Line 1018"/>
          <p:cNvSpPr>
            <a:spLocks noChangeShapeType="1"/>
          </p:cNvSpPr>
          <p:nvPr/>
        </p:nvSpPr>
        <p:spPr bwMode="auto">
          <a:xfrm>
            <a:off x="5838825" y="3390900"/>
            <a:ext cx="141288"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15" name="Line 1019"/>
          <p:cNvSpPr>
            <a:spLocks noChangeShapeType="1"/>
          </p:cNvSpPr>
          <p:nvPr/>
        </p:nvSpPr>
        <p:spPr bwMode="auto">
          <a:xfrm>
            <a:off x="5875338" y="3344863"/>
            <a:ext cx="3175" cy="87312"/>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16" name="Line 1020"/>
          <p:cNvSpPr>
            <a:spLocks noChangeShapeType="1"/>
          </p:cNvSpPr>
          <p:nvPr/>
        </p:nvSpPr>
        <p:spPr bwMode="auto">
          <a:xfrm>
            <a:off x="5805488" y="3390900"/>
            <a:ext cx="142875"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17" name="Line 1021"/>
          <p:cNvSpPr>
            <a:spLocks noChangeShapeType="1"/>
          </p:cNvSpPr>
          <p:nvPr/>
        </p:nvSpPr>
        <p:spPr bwMode="auto">
          <a:xfrm>
            <a:off x="5845175" y="3336925"/>
            <a:ext cx="1588" cy="904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18" name="Line 1022"/>
          <p:cNvSpPr>
            <a:spLocks noChangeShapeType="1"/>
          </p:cNvSpPr>
          <p:nvPr/>
        </p:nvSpPr>
        <p:spPr bwMode="auto">
          <a:xfrm>
            <a:off x="5773738" y="3382963"/>
            <a:ext cx="14605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30719" name="Line 1023"/>
          <p:cNvSpPr>
            <a:spLocks noChangeShapeType="1"/>
          </p:cNvSpPr>
          <p:nvPr/>
        </p:nvSpPr>
        <p:spPr bwMode="auto">
          <a:xfrm>
            <a:off x="5805488" y="3330575"/>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76" name="Line 1024"/>
          <p:cNvSpPr>
            <a:spLocks noChangeShapeType="1"/>
          </p:cNvSpPr>
          <p:nvPr/>
        </p:nvSpPr>
        <p:spPr bwMode="auto">
          <a:xfrm>
            <a:off x="5734050" y="3375025"/>
            <a:ext cx="141288"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77" name="Line 1025"/>
          <p:cNvSpPr>
            <a:spLocks noChangeShapeType="1"/>
          </p:cNvSpPr>
          <p:nvPr/>
        </p:nvSpPr>
        <p:spPr bwMode="auto">
          <a:xfrm>
            <a:off x="5762625" y="3309938"/>
            <a:ext cx="3175" cy="87312"/>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78" name="Line 1026"/>
          <p:cNvSpPr>
            <a:spLocks noChangeShapeType="1"/>
          </p:cNvSpPr>
          <p:nvPr/>
        </p:nvSpPr>
        <p:spPr bwMode="auto">
          <a:xfrm>
            <a:off x="5692775" y="3354388"/>
            <a:ext cx="13970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79" name="Line 1027"/>
          <p:cNvSpPr>
            <a:spLocks noChangeShapeType="1"/>
          </p:cNvSpPr>
          <p:nvPr/>
        </p:nvSpPr>
        <p:spPr bwMode="auto">
          <a:xfrm>
            <a:off x="5729288" y="3297238"/>
            <a:ext cx="3175" cy="904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80" name="Line 1028"/>
          <p:cNvSpPr>
            <a:spLocks noChangeShapeType="1"/>
          </p:cNvSpPr>
          <p:nvPr/>
        </p:nvSpPr>
        <p:spPr bwMode="auto">
          <a:xfrm>
            <a:off x="5659438" y="3341688"/>
            <a:ext cx="13970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81" name="Line 1029"/>
          <p:cNvSpPr>
            <a:spLocks noChangeShapeType="1"/>
          </p:cNvSpPr>
          <p:nvPr/>
        </p:nvSpPr>
        <p:spPr bwMode="auto">
          <a:xfrm>
            <a:off x="5697538" y="3297238"/>
            <a:ext cx="3175" cy="904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82" name="Line 1030"/>
          <p:cNvSpPr>
            <a:spLocks noChangeShapeType="1"/>
          </p:cNvSpPr>
          <p:nvPr/>
        </p:nvSpPr>
        <p:spPr bwMode="auto">
          <a:xfrm>
            <a:off x="5627688" y="3341688"/>
            <a:ext cx="141287"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83" name="Line 1031"/>
          <p:cNvSpPr>
            <a:spLocks noChangeShapeType="1"/>
          </p:cNvSpPr>
          <p:nvPr/>
        </p:nvSpPr>
        <p:spPr bwMode="auto">
          <a:xfrm>
            <a:off x="5648325" y="3270250"/>
            <a:ext cx="1588"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84" name="Line 1032"/>
          <p:cNvSpPr>
            <a:spLocks noChangeShapeType="1"/>
          </p:cNvSpPr>
          <p:nvPr/>
        </p:nvSpPr>
        <p:spPr bwMode="auto">
          <a:xfrm>
            <a:off x="5576888" y="3313113"/>
            <a:ext cx="141287"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85" name="Line 1033"/>
          <p:cNvSpPr>
            <a:spLocks noChangeShapeType="1"/>
          </p:cNvSpPr>
          <p:nvPr/>
        </p:nvSpPr>
        <p:spPr bwMode="auto">
          <a:xfrm>
            <a:off x="5605463" y="3248025"/>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86" name="Line 1034"/>
          <p:cNvSpPr>
            <a:spLocks noChangeShapeType="1"/>
          </p:cNvSpPr>
          <p:nvPr/>
        </p:nvSpPr>
        <p:spPr bwMode="auto">
          <a:xfrm>
            <a:off x="5535613" y="3292475"/>
            <a:ext cx="139700"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87" name="Line 1035"/>
          <p:cNvSpPr>
            <a:spLocks noChangeShapeType="1"/>
          </p:cNvSpPr>
          <p:nvPr/>
        </p:nvSpPr>
        <p:spPr bwMode="auto">
          <a:xfrm>
            <a:off x="5554663" y="3224213"/>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88" name="Line 1036"/>
          <p:cNvSpPr>
            <a:spLocks noChangeShapeType="1"/>
          </p:cNvSpPr>
          <p:nvPr/>
        </p:nvSpPr>
        <p:spPr bwMode="auto">
          <a:xfrm>
            <a:off x="5478463" y="3270250"/>
            <a:ext cx="149225"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89" name="Line 1037"/>
          <p:cNvSpPr>
            <a:spLocks noChangeShapeType="1"/>
          </p:cNvSpPr>
          <p:nvPr/>
        </p:nvSpPr>
        <p:spPr bwMode="auto">
          <a:xfrm>
            <a:off x="5513388" y="3213100"/>
            <a:ext cx="1587"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90" name="Line 1038"/>
          <p:cNvSpPr>
            <a:spLocks noChangeShapeType="1"/>
          </p:cNvSpPr>
          <p:nvPr/>
        </p:nvSpPr>
        <p:spPr bwMode="auto">
          <a:xfrm>
            <a:off x="5441950" y="3257550"/>
            <a:ext cx="141288"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92" name="Line 1040"/>
          <p:cNvSpPr>
            <a:spLocks noChangeShapeType="1"/>
          </p:cNvSpPr>
          <p:nvPr/>
        </p:nvSpPr>
        <p:spPr bwMode="auto">
          <a:xfrm>
            <a:off x="5464175" y="320040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93" name="Line 1041"/>
          <p:cNvSpPr>
            <a:spLocks noChangeShapeType="1"/>
          </p:cNvSpPr>
          <p:nvPr/>
        </p:nvSpPr>
        <p:spPr bwMode="auto">
          <a:xfrm>
            <a:off x="5394325" y="3244850"/>
            <a:ext cx="146050"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94" name="Line 1042"/>
          <p:cNvSpPr>
            <a:spLocks noChangeShapeType="1"/>
          </p:cNvSpPr>
          <p:nvPr/>
        </p:nvSpPr>
        <p:spPr bwMode="auto">
          <a:xfrm>
            <a:off x="5414963" y="3200400"/>
            <a:ext cx="1587"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95" name="Line 1043"/>
          <p:cNvSpPr>
            <a:spLocks noChangeShapeType="1"/>
          </p:cNvSpPr>
          <p:nvPr/>
        </p:nvSpPr>
        <p:spPr bwMode="auto">
          <a:xfrm>
            <a:off x="5343525" y="3244850"/>
            <a:ext cx="141288"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96" name="Line 1044"/>
          <p:cNvSpPr>
            <a:spLocks noChangeShapeType="1"/>
          </p:cNvSpPr>
          <p:nvPr/>
        </p:nvSpPr>
        <p:spPr bwMode="auto">
          <a:xfrm>
            <a:off x="5338763" y="320040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97" name="Line 1045"/>
          <p:cNvSpPr>
            <a:spLocks noChangeShapeType="1"/>
          </p:cNvSpPr>
          <p:nvPr/>
        </p:nvSpPr>
        <p:spPr bwMode="auto">
          <a:xfrm>
            <a:off x="5262563" y="3244850"/>
            <a:ext cx="146050"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98" name="Line 1046"/>
          <p:cNvSpPr>
            <a:spLocks noChangeShapeType="1"/>
          </p:cNvSpPr>
          <p:nvPr/>
        </p:nvSpPr>
        <p:spPr bwMode="auto">
          <a:xfrm>
            <a:off x="5295900" y="320040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799" name="Line 1047"/>
          <p:cNvSpPr>
            <a:spLocks noChangeShapeType="1"/>
          </p:cNvSpPr>
          <p:nvPr/>
        </p:nvSpPr>
        <p:spPr bwMode="auto">
          <a:xfrm>
            <a:off x="5226050" y="3244850"/>
            <a:ext cx="139700"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00" name="Line 1048"/>
          <p:cNvSpPr>
            <a:spLocks noChangeShapeType="1"/>
          </p:cNvSpPr>
          <p:nvPr/>
        </p:nvSpPr>
        <p:spPr bwMode="auto">
          <a:xfrm>
            <a:off x="5251450" y="318770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01" name="Line 1049"/>
          <p:cNvSpPr>
            <a:spLocks noChangeShapeType="1"/>
          </p:cNvSpPr>
          <p:nvPr/>
        </p:nvSpPr>
        <p:spPr bwMode="auto">
          <a:xfrm>
            <a:off x="5181600" y="3232150"/>
            <a:ext cx="139700"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02" name="Line 1050"/>
          <p:cNvSpPr>
            <a:spLocks noChangeShapeType="1"/>
          </p:cNvSpPr>
          <p:nvPr/>
        </p:nvSpPr>
        <p:spPr bwMode="auto">
          <a:xfrm>
            <a:off x="5156200" y="3152775"/>
            <a:ext cx="1588"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03" name="Line 1051"/>
          <p:cNvSpPr>
            <a:spLocks noChangeShapeType="1"/>
          </p:cNvSpPr>
          <p:nvPr/>
        </p:nvSpPr>
        <p:spPr bwMode="auto">
          <a:xfrm>
            <a:off x="5083175" y="3195638"/>
            <a:ext cx="142875"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04" name="Line 1052"/>
          <p:cNvSpPr>
            <a:spLocks noChangeShapeType="1"/>
          </p:cNvSpPr>
          <p:nvPr/>
        </p:nvSpPr>
        <p:spPr bwMode="auto">
          <a:xfrm>
            <a:off x="5110163" y="3148013"/>
            <a:ext cx="3175" cy="87312"/>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05" name="Line 1053"/>
          <p:cNvSpPr>
            <a:spLocks noChangeShapeType="1"/>
          </p:cNvSpPr>
          <p:nvPr/>
        </p:nvSpPr>
        <p:spPr bwMode="auto">
          <a:xfrm>
            <a:off x="5040313" y="3192463"/>
            <a:ext cx="14605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06" name="Line 1054"/>
          <p:cNvSpPr>
            <a:spLocks noChangeShapeType="1"/>
          </p:cNvSpPr>
          <p:nvPr/>
        </p:nvSpPr>
        <p:spPr bwMode="auto">
          <a:xfrm>
            <a:off x="5073650" y="314325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07" name="Line 1055"/>
          <p:cNvSpPr>
            <a:spLocks noChangeShapeType="1"/>
          </p:cNvSpPr>
          <p:nvPr/>
        </p:nvSpPr>
        <p:spPr bwMode="auto">
          <a:xfrm>
            <a:off x="5000625" y="3187700"/>
            <a:ext cx="144463"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08" name="Line 1056"/>
          <p:cNvSpPr>
            <a:spLocks noChangeShapeType="1"/>
          </p:cNvSpPr>
          <p:nvPr/>
        </p:nvSpPr>
        <p:spPr bwMode="auto">
          <a:xfrm>
            <a:off x="5033963" y="3130550"/>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09" name="Line 1057"/>
          <p:cNvSpPr>
            <a:spLocks noChangeShapeType="1"/>
          </p:cNvSpPr>
          <p:nvPr/>
        </p:nvSpPr>
        <p:spPr bwMode="auto">
          <a:xfrm>
            <a:off x="4964113" y="3175000"/>
            <a:ext cx="141287"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10" name="Line 1058"/>
          <p:cNvSpPr>
            <a:spLocks noChangeShapeType="1"/>
          </p:cNvSpPr>
          <p:nvPr/>
        </p:nvSpPr>
        <p:spPr bwMode="auto">
          <a:xfrm>
            <a:off x="4970463" y="3105150"/>
            <a:ext cx="1587"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11" name="Line 1059"/>
          <p:cNvSpPr>
            <a:spLocks noChangeShapeType="1"/>
          </p:cNvSpPr>
          <p:nvPr/>
        </p:nvSpPr>
        <p:spPr bwMode="auto">
          <a:xfrm>
            <a:off x="4899025" y="3148013"/>
            <a:ext cx="141288"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12" name="Line 1060"/>
          <p:cNvSpPr>
            <a:spLocks noChangeShapeType="1"/>
          </p:cNvSpPr>
          <p:nvPr/>
        </p:nvSpPr>
        <p:spPr bwMode="auto">
          <a:xfrm>
            <a:off x="4913313" y="3090863"/>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13" name="Line 1061"/>
          <p:cNvSpPr>
            <a:spLocks noChangeShapeType="1"/>
          </p:cNvSpPr>
          <p:nvPr/>
        </p:nvSpPr>
        <p:spPr bwMode="auto">
          <a:xfrm>
            <a:off x="4843463" y="3135313"/>
            <a:ext cx="142875"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14" name="Line 1062"/>
          <p:cNvSpPr>
            <a:spLocks noChangeShapeType="1"/>
          </p:cNvSpPr>
          <p:nvPr/>
        </p:nvSpPr>
        <p:spPr bwMode="auto">
          <a:xfrm>
            <a:off x="4849813" y="3078163"/>
            <a:ext cx="1587" cy="8413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15" name="Line 1063"/>
          <p:cNvSpPr>
            <a:spLocks noChangeShapeType="1"/>
          </p:cNvSpPr>
          <p:nvPr/>
        </p:nvSpPr>
        <p:spPr bwMode="auto">
          <a:xfrm>
            <a:off x="4778375" y="3122613"/>
            <a:ext cx="141288"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16" name="Line 1064"/>
          <p:cNvSpPr>
            <a:spLocks noChangeShapeType="1"/>
          </p:cNvSpPr>
          <p:nvPr/>
        </p:nvSpPr>
        <p:spPr bwMode="auto">
          <a:xfrm>
            <a:off x="4800600" y="3052763"/>
            <a:ext cx="3175" cy="904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17" name="Line 1065"/>
          <p:cNvSpPr>
            <a:spLocks noChangeShapeType="1"/>
          </p:cNvSpPr>
          <p:nvPr/>
        </p:nvSpPr>
        <p:spPr bwMode="auto">
          <a:xfrm>
            <a:off x="4730750" y="3097213"/>
            <a:ext cx="141288"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18" name="Line 1066"/>
          <p:cNvSpPr>
            <a:spLocks noChangeShapeType="1"/>
          </p:cNvSpPr>
          <p:nvPr/>
        </p:nvSpPr>
        <p:spPr bwMode="auto">
          <a:xfrm>
            <a:off x="4756150" y="3036888"/>
            <a:ext cx="3175" cy="904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19" name="Line 1067"/>
          <p:cNvSpPr>
            <a:spLocks noChangeShapeType="1"/>
          </p:cNvSpPr>
          <p:nvPr/>
        </p:nvSpPr>
        <p:spPr bwMode="auto">
          <a:xfrm>
            <a:off x="4686300" y="3082925"/>
            <a:ext cx="142875"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20" name="Line 1068"/>
          <p:cNvSpPr>
            <a:spLocks noChangeShapeType="1"/>
          </p:cNvSpPr>
          <p:nvPr/>
        </p:nvSpPr>
        <p:spPr bwMode="auto">
          <a:xfrm>
            <a:off x="4713288" y="3025775"/>
            <a:ext cx="3175" cy="8413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21" name="Line 1069"/>
          <p:cNvSpPr>
            <a:spLocks noChangeShapeType="1"/>
          </p:cNvSpPr>
          <p:nvPr/>
        </p:nvSpPr>
        <p:spPr bwMode="auto">
          <a:xfrm>
            <a:off x="4643438" y="3070225"/>
            <a:ext cx="141287"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22" name="Line 1070"/>
          <p:cNvSpPr>
            <a:spLocks noChangeShapeType="1"/>
          </p:cNvSpPr>
          <p:nvPr/>
        </p:nvSpPr>
        <p:spPr bwMode="auto">
          <a:xfrm>
            <a:off x="4679950" y="3008313"/>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23" name="Line 1071"/>
          <p:cNvSpPr>
            <a:spLocks noChangeShapeType="1"/>
          </p:cNvSpPr>
          <p:nvPr/>
        </p:nvSpPr>
        <p:spPr bwMode="auto">
          <a:xfrm>
            <a:off x="4610100" y="3052763"/>
            <a:ext cx="142875"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24" name="Line 1072"/>
          <p:cNvSpPr>
            <a:spLocks noChangeShapeType="1"/>
          </p:cNvSpPr>
          <p:nvPr/>
        </p:nvSpPr>
        <p:spPr bwMode="auto">
          <a:xfrm>
            <a:off x="4614863" y="3005138"/>
            <a:ext cx="3175" cy="87312"/>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25" name="Line 1073"/>
          <p:cNvSpPr>
            <a:spLocks noChangeShapeType="1"/>
          </p:cNvSpPr>
          <p:nvPr/>
        </p:nvSpPr>
        <p:spPr bwMode="auto">
          <a:xfrm>
            <a:off x="4545013" y="3049588"/>
            <a:ext cx="141287"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26" name="Line 1074"/>
          <p:cNvSpPr>
            <a:spLocks noChangeShapeType="1"/>
          </p:cNvSpPr>
          <p:nvPr/>
        </p:nvSpPr>
        <p:spPr bwMode="auto">
          <a:xfrm>
            <a:off x="4584700" y="3005138"/>
            <a:ext cx="3175" cy="87312"/>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27" name="Line 1075"/>
          <p:cNvSpPr>
            <a:spLocks noChangeShapeType="1"/>
          </p:cNvSpPr>
          <p:nvPr/>
        </p:nvSpPr>
        <p:spPr bwMode="auto">
          <a:xfrm>
            <a:off x="4514850" y="3049588"/>
            <a:ext cx="13970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28" name="Line 1076"/>
          <p:cNvSpPr>
            <a:spLocks noChangeShapeType="1"/>
          </p:cNvSpPr>
          <p:nvPr/>
        </p:nvSpPr>
        <p:spPr bwMode="auto">
          <a:xfrm>
            <a:off x="4529138" y="2979738"/>
            <a:ext cx="1587" cy="904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29" name="Line 1077"/>
          <p:cNvSpPr>
            <a:spLocks noChangeShapeType="1"/>
          </p:cNvSpPr>
          <p:nvPr/>
        </p:nvSpPr>
        <p:spPr bwMode="auto">
          <a:xfrm>
            <a:off x="4457700" y="3025775"/>
            <a:ext cx="141288"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30" name="Line 1078"/>
          <p:cNvSpPr>
            <a:spLocks noChangeShapeType="1"/>
          </p:cNvSpPr>
          <p:nvPr/>
        </p:nvSpPr>
        <p:spPr bwMode="auto">
          <a:xfrm>
            <a:off x="4486275" y="2973388"/>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31" name="Line 1079"/>
          <p:cNvSpPr>
            <a:spLocks noChangeShapeType="1"/>
          </p:cNvSpPr>
          <p:nvPr/>
        </p:nvSpPr>
        <p:spPr bwMode="auto">
          <a:xfrm>
            <a:off x="4416425" y="3017838"/>
            <a:ext cx="14605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32" name="Line 1080"/>
          <p:cNvSpPr>
            <a:spLocks noChangeShapeType="1"/>
          </p:cNvSpPr>
          <p:nvPr/>
        </p:nvSpPr>
        <p:spPr bwMode="auto">
          <a:xfrm>
            <a:off x="4441825" y="2952750"/>
            <a:ext cx="1588"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33" name="Line 1081"/>
          <p:cNvSpPr>
            <a:spLocks noChangeShapeType="1"/>
          </p:cNvSpPr>
          <p:nvPr/>
        </p:nvSpPr>
        <p:spPr bwMode="auto">
          <a:xfrm>
            <a:off x="4370388" y="2997200"/>
            <a:ext cx="144462"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34" name="Line 1082"/>
          <p:cNvSpPr>
            <a:spLocks noChangeShapeType="1"/>
          </p:cNvSpPr>
          <p:nvPr/>
        </p:nvSpPr>
        <p:spPr bwMode="auto">
          <a:xfrm>
            <a:off x="4359275" y="2943225"/>
            <a:ext cx="3175"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35" name="Line 1083"/>
          <p:cNvSpPr>
            <a:spLocks noChangeShapeType="1"/>
          </p:cNvSpPr>
          <p:nvPr/>
        </p:nvSpPr>
        <p:spPr bwMode="auto">
          <a:xfrm>
            <a:off x="4289425" y="2987675"/>
            <a:ext cx="142875"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36" name="Line 1084"/>
          <p:cNvSpPr>
            <a:spLocks noChangeShapeType="1"/>
          </p:cNvSpPr>
          <p:nvPr/>
        </p:nvSpPr>
        <p:spPr bwMode="auto">
          <a:xfrm>
            <a:off x="4322763" y="2932113"/>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37" name="Line 1085"/>
          <p:cNvSpPr>
            <a:spLocks noChangeShapeType="1"/>
          </p:cNvSpPr>
          <p:nvPr/>
        </p:nvSpPr>
        <p:spPr bwMode="auto">
          <a:xfrm>
            <a:off x="4252913" y="2974975"/>
            <a:ext cx="141287"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38" name="Line 1086"/>
          <p:cNvSpPr>
            <a:spLocks noChangeShapeType="1"/>
          </p:cNvSpPr>
          <p:nvPr/>
        </p:nvSpPr>
        <p:spPr bwMode="auto">
          <a:xfrm>
            <a:off x="4283075" y="2922588"/>
            <a:ext cx="3175" cy="904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39" name="Line 1087"/>
          <p:cNvSpPr>
            <a:spLocks noChangeShapeType="1"/>
          </p:cNvSpPr>
          <p:nvPr/>
        </p:nvSpPr>
        <p:spPr bwMode="auto">
          <a:xfrm>
            <a:off x="4213225" y="2968625"/>
            <a:ext cx="141288"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40" name="Line 1088"/>
          <p:cNvSpPr>
            <a:spLocks noChangeShapeType="1"/>
          </p:cNvSpPr>
          <p:nvPr/>
        </p:nvSpPr>
        <p:spPr bwMode="auto">
          <a:xfrm>
            <a:off x="4241800" y="2903538"/>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41" name="Line 1089"/>
          <p:cNvSpPr>
            <a:spLocks noChangeShapeType="1"/>
          </p:cNvSpPr>
          <p:nvPr/>
        </p:nvSpPr>
        <p:spPr bwMode="auto">
          <a:xfrm>
            <a:off x="4171950" y="2947988"/>
            <a:ext cx="13970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42" name="Line 1090"/>
          <p:cNvSpPr>
            <a:spLocks noChangeShapeType="1"/>
          </p:cNvSpPr>
          <p:nvPr/>
        </p:nvSpPr>
        <p:spPr bwMode="auto">
          <a:xfrm>
            <a:off x="4183063" y="2878138"/>
            <a:ext cx="1587" cy="904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43" name="Line 1091"/>
          <p:cNvSpPr>
            <a:spLocks noChangeShapeType="1"/>
          </p:cNvSpPr>
          <p:nvPr/>
        </p:nvSpPr>
        <p:spPr bwMode="auto">
          <a:xfrm>
            <a:off x="4111625" y="2922588"/>
            <a:ext cx="141288"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44" name="Line 1092"/>
          <p:cNvSpPr>
            <a:spLocks noChangeShapeType="1"/>
          </p:cNvSpPr>
          <p:nvPr/>
        </p:nvSpPr>
        <p:spPr bwMode="auto">
          <a:xfrm>
            <a:off x="4114800" y="2857500"/>
            <a:ext cx="3175" cy="904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45" name="Line 1093"/>
          <p:cNvSpPr>
            <a:spLocks noChangeShapeType="1"/>
          </p:cNvSpPr>
          <p:nvPr/>
        </p:nvSpPr>
        <p:spPr bwMode="auto">
          <a:xfrm>
            <a:off x="4038600" y="2903538"/>
            <a:ext cx="149225"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46" name="Line 1094"/>
          <p:cNvSpPr>
            <a:spLocks noChangeShapeType="1"/>
          </p:cNvSpPr>
          <p:nvPr/>
        </p:nvSpPr>
        <p:spPr bwMode="auto">
          <a:xfrm>
            <a:off x="4073525" y="2838450"/>
            <a:ext cx="1588" cy="8413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47" name="Line 1095"/>
          <p:cNvSpPr>
            <a:spLocks noChangeShapeType="1"/>
          </p:cNvSpPr>
          <p:nvPr/>
        </p:nvSpPr>
        <p:spPr bwMode="auto">
          <a:xfrm>
            <a:off x="4002088" y="2878138"/>
            <a:ext cx="141287"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48" name="Line 1096"/>
          <p:cNvSpPr>
            <a:spLocks noChangeShapeType="1"/>
          </p:cNvSpPr>
          <p:nvPr/>
        </p:nvSpPr>
        <p:spPr bwMode="auto">
          <a:xfrm>
            <a:off x="4030663" y="2809875"/>
            <a:ext cx="3175" cy="8572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49" name="Line 1097"/>
          <p:cNvSpPr>
            <a:spLocks noChangeShapeType="1"/>
          </p:cNvSpPr>
          <p:nvPr/>
        </p:nvSpPr>
        <p:spPr bwMode="auto">
          <a:xfrm>
            <a:off x="3957638" y="2855913"/>
            <a:ext cx="142875"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50" name="Line 1098"/>
          <p:cNvSpPr>
            <a:spLocks noChangeShapeType="1"/>
          </p:cNvSpPr>
          <p:nvPr/>
        </p:nvSpPr>
        <p:spPr bwMode="auto">
          <a:xfrm>
            <a:off x="3979863" y="2786063"/>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51" name="Line 1099"/>
          <p:cNvSpPr>
            <a:spLocks noChangeShapeType="1"/>
          </p:cNvSpPr>
          <p:nvPr/>
        </p:nvSpPr>
        <p:spPr bwMode="auto">
          <a:xfrm>
            <a:off x="3903663" y="2830513"/>
            <a:ext cx="14605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52" name="Line 1100"/>
          <p:cNvSpPr>
            <a:spLocks noChangeShapeType="1"/>
          </p:cNvSpPr>
          <p:nvPr/>
        </p:nvSpPr>
        <p:spPr bwMode="auto">
          <a:xfrm>
            <a:off x="3921125" y="2765425"/>
            <a:ext cx="3175" cy="904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53" name="Line 1101"/>
          <p:cNvSpPr>
            <a:spLocks noChangeShapeType="1"/>
          </p:cNvSpPr>
          <p:nvPr/>
        </p:nvSpPr>
        <p:spPr bwMode="auto">
          <a:xfrm>
            <a:off x="3851275" y="2809875"/>
            <a:ext cx="139700"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54" name="Line 1102"/>
          <p:cNvSpPr>
            <a:spLocks noChangeShapeType="1"/>
          </p:cNvSpPr>
          <p:nvPr/>
        </p:nvSpPr>
        <p:spPr bwMode="auto">
          <a:xfrm>
            <a:off x="3862388" y="2747963"/>
            <a:ext cx="3175" cy="904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55" name="Line 1103"/>
          <p:cNvSpPr>
            <a:spLocks noChangeShapeType="1"/>
          </p:cNvSpPr>
          <p:nvPr/>
        </p:nvSpPr>
        <p:spPr bwMode="auto">
          <a:xfrm>
            <a:off x="3790950" y="2794000"/>
            <a:ext cx="141288"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56" name="Line 1104"/>
          <p:cNvSpPr>
            <a:spLocks noChangeShapeType="1"/>
          </p:cNvSpPr>
          <p:nvPr/>
        </p:nvSpPr>
        <p:spPr bwMode="auto">
          <a:xfrm>
            <a:off x="3833813" y="2733675"/>
            <a:ext cx="3175" cy="8413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57" name="Line 1105"/>
          <p:cNvSpPr>
            <a:spLocks noChangeShapeType="1"/>
          </p:cNvSpPr>
          <p:nvPr/>
        </p:nvSpPr>
        <p:spPr bwMode="auto">
          <a:xfrm>
            <a:off x="3763963" y="2773363"/>
            <a:ext cx="139700"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58" name="Line 1106"/>
          <p:cNvSpPr>
            <a:spLocks noChangeShapeType="1"/>
          </p:cNvSpPr>
          <p:nvPr/>
        </p:nvSpPr>
        <p:spPr bwMode="auto">
          <a:xfrm>
            <a:off x="3775075" y="2705100"/>
            <a:ext cx="3175" cy="8572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59" name="Line 1107"/>
          <p:cNvSpPr>
            <a:spLocks noChangeShapeType="1"/>
          </p:cNvSpPr>
          <p:nvPr/>
        </p:nvSpPr>
        <p:spPr bwMode="auto">
          <a:xfrm>
            <a:off x="3705225" y="2744788"/>
            <a:ext cx="13970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60" name="Line 1108"/>
          <p:cNvSpPr>
            <a:spLocks noChangeShapeType="1"/>
          </p:cNvSpPr>
          <p:nvPr/>
        </p:nvSpPr>
        <p:spPr bwMode="auto">
          <a:xfrm>
            <a:off x="3636963" y="2676525"/>
            <a:ext cx="3175"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61" name="Line 1109"/>
          <p:cNvSpPr>
            <a:spLocks noChangeShapeType="1"/>
          </p:cNvSpPr>
          <p:nvPr/>
        </p:nvSpPr>
        <p:spPr bwMode="auto">
          <a:xfrm>
            <a:off x="3567113" y="2720975"/>
            <a:ext cx="142875"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62" name="Line 1110"/>
          <p:cNvSpPr>
            <a:spLocks noChangeShapeType="1"/>
          </p:cNvSpPr>
          <p:nvPr/>
        </p:nvSpPr>
        <p:spPr bwMode="auto">
          <a:xfrm>
            <a:off x="3606800" y="2660650"/>
            <a:ext cx="1588"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63" name="Line 1111"/>
          <p:cNvSpPr>
            <a:spLocks noChangeShapeType="1"/>
          </p:cNvSpPr>
          <p:nvPr/>
        </p:nvSpPr>
        <p:spPr bwMode="auto">
          <a:xfrm>
            <a:off x="3535363" y="2705100"/>
            <a:ext cx="141287"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64" name="Line 1112"/>
          <p:cNvSpPr>
            <a:spLocks noChangeShapeType="1"/>
          </p:cNvSpPr>
          <p:nvPr/>
        </p:nvSpPr>
        <p:spPr bwMode="auto">
          <a:xfrm>
            <a:off x="3549650" y="2643188"/>
            <a:ext cx="3175" cy="904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65" name="Line 1113"/>
          <p:cNvSpPr>
            <a:spLocks noChangeShapeType="1"/>
          </p:cNvSpPr>
          <p:nvPr/>
        </p:nvSpPr>
        <p:spPr bwMode="auto">
          <a:xfrm>
            <a:off x="3479800" y="2687638"/>
            <a:ext cx="142875"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66" name="Line 1114"/>
          <p:cNvSpPr>
            <a:spLocks noChangeShapeType="1"/>
          </p:cNvSpPr>
          <p:nvPr/>
        </p:nvSpPr>
        <p:spPr bwMode="auto">
          <a:xfrm>
            <a:off x="3414713" y="2582863"/>
            <a:ext cx="3175" cy="904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67" name="Line 1115"/>
          <p:cNvSpPr>
            <a:spLocks noChangeShapeType="1"/>
          </p:cNvSpPr>
          <p:nvPr/>
        </p:nvSpPr>
        <p:spPr bwMode="auto">
          <a:xfrm>
            <a:off x="3344863" y="2627313"/>
            <a:ext cx="13970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68" name="Line 1116"/>
          <p:cNvSpPr>
            <a:spLocks noChangeShapeType="1"/>
          </p:cNvSpPr>
          <p:nvPr/>
        </p:nvSpPr>
        <p:spPr bwMode="auto">
          <a:xfrm>
            <a:off x="3257550" y="2570163"/>
            <a:ext cx="3175" cy="904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69" name="Line 1117"/>
          <p:cNvSpPr>
            <a:spLocks noChangeShapeType="1"/>
          </p:cNvSpPr>
          <p:nvPr/>
        </p:nvSpPr>
        <p:spPr bwMode="auto">
          <a:xfrm>
            <a:off x="3187700" y="2616200"/>
            <a:ext cx="139700" cy="1588"/>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70" name="Line 1118"/>
          <p:cNvSpPr>
            <a:spLocks noChangeShapeType="1"/>
          </p:cNvSpPr>
          <p:nvPr/>
        </p:nvSpPr>
        <p:spPr bwMode="auto">
          <a:xfrm>
            <a:off x="2900363" y="2433638"/>
            <a:ext cx="3175" cy="87312"/>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71" name="Line 1119"/>
          <p:cNvSpPr>
            <a:spLocks noChangeShapeType="1"/>
          </p:cNvSpPr>
          <p:nvPr/>
        </p:nvSpPr>
        <p:spPr bwMode="auto">
          <a:xfrm>
            <a:off x="2830513" y="2478088"/>
            <a:ext cx="13970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72" name="Line 1120"/>
          <p:cNvSpPr>
            <a:spLocks noChangeShapeType="1"/>
          </p:cNvSpPr>
          <p:nvPr/>
        </p:nvSpPr>
        <p:spPr bwMode="auto">
          <a:xfrm>
            <a:off x="2430463" y="2238375"/>
            <a:ext cx="3175" cy="87313"/>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73" name="Line 1121"/>
          <p:cNvSpPr>
            <a:spLocks noChangeShapeType="1"/>
          </p:cNvSpPr>
          <p:nvPr/>
        </p:nvSpPr>
        <p:spPr bwMode="auto">
          <a:xfrm>
            <a:off x="2354263" y="2281238"/>
            <a:ext cx="149225" cy="3175"/>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74" name="Line 1122"/>
          <p:cNvSpPr>
            <a:spLocks noChangeShapeType="1"/>
          </p:cNvSpPr>
          <p:nvPr/>
        </p:nvSpPr>
        <p:spPr bwMode="auto">
          <a:xfrm>
            <a:off x="2230438" y="2163763"/>
            <a:ext cx="3175" cy="904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75" name="Line 1123"/>
          <p:cNvSpPr>
            <a:spLocks noChangeShapeType="1"/>
          </p:cNvSpPr>
          <p:nvPr/>
        </p:nvSpPr>
        <p:spPr bwMode="auto">
          <a:xfrm>
            <a:off x="2160588" y="2208213"/>
            <a:ext cx="141287"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76" name="Line 1124"/>
          <p:cNvSpPr>
            <a:spLocks noChangeShapeType="1"/>
          </p:cNvSpPr>
          <p:nvPr/>
        </p:nvSpPr>
        <p:spPr bwMode="auto">
          <a:xfrm>
            <a:off x="2057400" y="2071688"/>
            <a:ext cx="1588"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77" name="Line 1125"/>
          <p:cNvSpPr>
            <a:spLocks noChangeShapeType="1"/>
          </p:cNvSpPr>
          <p:nvPr/>
        </p:nvSpPr>
        <p:spPr bwMode="auto">
          <a:xfrm>
            <a:off x="1985963" y="2116138"/>
            <a:ext cx="141287"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78" name="Line 1126"/>
          <p:cNvSpPr>
            <a:spLocks noChangeShapeType="1"/>
          </p:cNvSpPr>
          <p:nvPr/>
        </p:nvSpPr>
        <p:spPr bwMode="auto">
          <a:xfrm>
            <a:off x="1700213" y="1754188"/>
            <a:ext cx="1587" cy="88900"/>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5879" name="Line 1127"/>
          <p:cNvSpPr>
            <a:spLocks noChangeShapeType="1"/>
          </p:cNvSpPr>
          <p:nvPr/>
        </p:nvSpPr>
        <p:spPr bwMode="auto">
          <a:xfrm>
            <a:off x="1624013" y="1798638"/>
            <a:ext cx="146050" cy="1587"/>
          </a:xfrm>
          <a:prstGeom prst="line">
            <a:avLst/>
          </a:prstGeom>
          <a:noFill/>
          <a:ln w="8">
            <a:solidFill>
              <a:srgbClr val="00FF00"/>
            </a:solidFill>
            <a:prstDash val="solid"/>
            <a:round/>
            <a:headEnd/>
            <a:tailEnd/>
          </a:ln>
        </p:spPr>
        <p:txBody>
          <a:bodyPr/>
          <a:lstStyle/>
          <a:p>
            <a:pPr>
              <a:defRPr/>
            </a:pPr>
            <a:endParaRPr lang="en-US" sz="1400" dirty="0">
              <a:latin typeface="+mn-lt"/>
              <a:ea typeface="MS PGothic" pitchFamily="34" charset="-128"/>
            </a:endParaRPr>
          </a:p>
        </p:txBody>
      </p:sp>
      <p:sp>
        <p:nvSpPr>
          <p:cNvPr id="76037" name="Line 1285"/>
          <p:cNvSpPr>
            <a:spLocks noChangeShapeType="1"/>
          </p:cNvSpPr>
          <p:nvPr/>
        </p:nvSpPr>
        <p:spPr bwMode="auto">
          <a:xfrm>
            <a:off x="8201025" y="3544888"/>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38" name="Line 1286"/>
          <p:cNvSpPr>
            <a:spLocks noChangeShapeType="1"/>
          </p:cNvSpPr>
          <p:nvPr/>
        </p:nvSpPr>
        <p:spPr bwMode="auto">
          <a:xfrm>
            <a:off x="8131175" y="3589338"/>
            <a:ext cx="142875"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39" name="Line 1287"/>
          <p:cNvSpPr>
            <a:spLocks noChangeShapeType="1"/>
          </p:cNvSpPr>
          <p:nvPr/>
        </p:nvSpPr>
        <p:spPr bwMode="auto">
          <a:xfrm>
            <a:off x="8083550" y="3544888"/>
            <a:ext cx="1588"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40" name="Line 1288"/>
          <p:cNvSpPr>
            <a:spLocks noChangeShapeType="1"/>
          </p:cNvSpPr>
          <p:nvPr/>
        </p:nvSpPr>
        <p:spPr bwMode="auto">
          <a:xfrm>
            <a:off x="8012113" y="3589338"/>
            <a:ext cx="141287"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41" name="Line 1289"/>
          <p:cNvSpPr>
            <a:spLocks noChangeShapeType="1"/>
          </p:cNvSpPr>
          <p:nvPr/>
        </p:nvSpPr>
        <p:spPr bwMode="auto">
          <a:xfrm>
            <a:off x="7985125" y="3544888"/>
            <a:ext cx="1588"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42" name="Line 1290"/>
          <p:cNvSpPr>
            <a:spLocks noChangeShapeType="1"/>
          </p:cNvSpPr>
          <p:nvPr/>
        </p:nvSpPr>
        <p:spPr bwMode="auto">
          <a:xfrm>
            <a:off x="7913688" y="3589338"/>
            <a:ext cx="141287"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43" name="Line 1291"/>
          <p:cNvSpPr>
            <a:spLocks noChangeShapeType="1"/>
          </p:cNvSpPr>
          <p:nvPr/>
        </p:nvSpPr>
        <p:spPr bwMode="auto">
          <a:xfrm>
            <a:off x="7913688" y="3544888"/>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44" name="Line 1292"/>
          <p:cNvSpPr>
            <a:spLocks noChangeShapeType="1"/>
          </p:cNvSpPr>
          <p:nvPr/>
        </p:nvSpPr>
        <p:spPr bwMode="auto">
          <a:xfrm>
            <a:off x="7843838" y="3589338"/>
            <a:ext cx="141287"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45" name="Line 1293"/>
          <p:cNvSpPr>
            <a:spLocks noChangeShapeType="1"/>
          </p:cNvSpPr>
          <p:nvPr/>
        </p:nvSpPr>
        <p:spPr bwMode="auto">
          <a:xfrm>
            <a:off x="7877175" y="3544888"/>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46" name="Line 1294"/>
          <p:cNvSpPr>
            <a:spLocks noChangeShapeType="1"/>
          </p:cNvSpPr>
          <p:nvPr/>
        </p:nvSpPr>
        <p:spPr bwMode="auto">
          <a:xfrm>
            <a:off x="7804150" y="3589338"/>
            <a:ext cx="144463"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47" name="Line 1295"/>
          <p:cNvSpPr>
            <a:spLocks noChangeShapeType="1"/>
          </p:cNvSpPr>
          <p:nvPr/>
        </p:nvSpPr>
        <p:spPr bwMode="auto">
          <a:xfrm>
            <a:off x="7832725" y="3544888"/>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48" name="Line 1296"/>
          <p:cNvSpPr>
            <a:spLocks noChangeShapeType="1"/>
          </p:cNvSpPr>
          <p:nvPr/>
        </p:nvSpPr>
        <p:spPr bwMode="auto">
          <a:xfrm>
            <a:off x="7756525" y="3589338"/>
            <a:ext cx="146050"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49" name="Line 1297"/>
          <p:cNvSpPr>
            <a:spLocks noChangeShapeType="1"/>
          </p:cNvSpPr>
          <p:nvPr/>
        </p:nvSpPr>
        <p:spPr bwMode="auto">
          <a:xfrm>
            <a:off x="7751763" y="3484563"/>
            <a:ext cx="1587" cy="8572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50" name="Line 1298"/>
          <p:cNvSpPr>
            <a:spLocks noChangeShapeType="1"/>
          </p:cNvSpPr>
          <p:nvPr/>
        </p:nvSpPr>
        <p:spPr bwMode="auto">
          <a:xfrm>
            <a:off x="7680325" y="3524250"/>
            <a:ext cx="141288"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51" name="Line 1299"/>
          <p:cNvSpPr>
            <a:spLocks noChangeShapeType="1"/>
          </p:cNvSpPr>
          <p:nvPr/>
        </p:nvSpPr>
        <p:spPr bwMode="auto">
          <a:xfrm>
            <a:off x="7715250" y="3484563"/>
            <a:ext cx="1588" cy="8572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52" name="Line 1300"/>
          <p:cNvSpPr>
            <a:spLocks noChangeShapeType="1"/>
          </p:cNvSpPr>
          <p:nvPr/>
        </p:nvSpPr>
        <p:spPr bwMode="auto">
          <a:xfrm>
            <a:off x="7640638" y="3524250"/>
            <a:ext cx="144462"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53" name="Line 1301"/>
          <p:cNvSpPr>
            <a:spLocks noChangeShapeType="1"/>
          </p:cNvSpPr>
          <p:nvPr/>
        </p:nvSpPr>
        <p:spPr bwMode="auto">
          <a:xfrm>
            <a:off x="7664450" y="3484563"/>
            <a:ext cx="1588" cy="8572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54" name="Line 1302"/>
          <p:cNvSpPr>
            <a:spLocks noChangeShapeType="1"/>
          </p:cNvSpPr>
          <p:nvPr/>
        </p:nvSpPr>
        <p:spPr bwMode="auto">
          <a:xfrm>
            <a:off x="7593013" y="3524250"/>
            <a:ext cx="14605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55" name="Line 1303"/>
          <p:cNvSpPr>
            <a:spLocks noChangeShapeType="1"/>
          </p:cNvSpPr>
          <p:nvPr/>
        </p:nvSpPr>
        <p:spPr bwMode="auto">
          <a:xfrm>
            <a:off x="7588250" y="3432175"/>
            <a:ext cx="3175" cy="87313"/>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56" name="Line 1304"/>
          <p:cNvSpPr>
            <a:spLocks noChangeShapeType="1"/>
          </p:cNvSpPr>
          <p:nvPr/>
        </p:nvSpPr>
        <p:spPr bwMode="auto">
          <a:xfrm>
            <a:off x="7518400" y="3475038"/>
            <a:ext cx="139700"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57" name="Line 1305"/>
          <p:cNvSpPr>
            <a:spLocks noChangeShapeType="1"/>
          </p:cNvSpPr>
          <p:nvPr/>
        </p:nvSpPr>
        <p:spPr bwMode="auto">
          <a:xfrm>
            <a:off x="7540625" y="3432175"/>
            <a:ext cx="1588" cy="87313"/>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58" name="Line 1306"/>
          <p:cNvSpPr>
            <a:spLocks noChangeShapeType="1"/>
          </p:cNvSpPr>
          <p:nvPr/>
        </p:nvSpPr>
        <p:spPr bwMode="auto">
          <a:xfrm>
            <a:off x="7469188" y="3475038"/>
            <a:ext cx="141287"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59" name="Line 1307"/>
          <p:cNvSpPr>
            <a:spLocks noChangeShapeType="1"/>
          </p:cNvSpPr>
          <p:nvPr/>
        </p:nvSpPr>
        <p:spPr bwMode="auto">
          <a:xfrm>
            <a:off x="7505700" y="3432175"/>
            <a:ext cx="3175" cy="87313"/>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60" name="Line 1308"/>
          <p:cNvSpPr>
            <a:spLocks noChangeShapeType="1"/>
          </p:cNvSpPr>
          <p:nvPr/>
        </p:nvSpPr>
        <p:spPr bwMode="auto">
          <a:xfrm>
            <a:off x="7435850" y="3475038"/>
            <a:ext cx="141288"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61" name="Line 1309"/>
          <p:cNvSpPr>
            <a:spLocks noChangeShapeType="1"/>
          </p:cNvSpPr>
          <p:nvPr/>
        </p:nvSpPr>
        <p:spPr bwMode="auto">
          <a:xfrm>
            <a:off x="7431088" y="3394075"/>
            <a:ext cx="1587"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62" name="Line 1310"/>
          <p:cNvSpPr>
            <a:spLocks noChangeShapeType="1"/>
          </p:cNvSpPr>
          <p:nvPr/>
        </p:nvSpPr>
        <p:spPr bwMode="auto">
          <a:xfrm>
            <a:off x="7359650" y="3440113"/>
            <a:ext cx="141288"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63" name="Line 1311"/>
          <p:cNvSpPr>
            <a:spLocks noChangeShapeType="1"/>
          </p:cNvSpPr>
          <p:nvPr/>
        </p:nvSpPr>
        <p:spPr bwMode="auto">
          <a:xfrm>
            <a:off x="7394575" y="3394075"/>
            <a:ext cx="1588"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64" name="Line 1312"/>
          <p:cNvSpPr>
            <a:spLocks noChangeShapeType="1"/>
          </p:cNvSpPr>
          <p:nvPr/>
        </p:nvSpPr>
        <p:spPr bwMode="auto">
          <a:xfrm>
            <a:off x="7321550" y="3440113"/>
            <a:ext cx="142875"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65" name="Line 1313"/>
          <p:cNvSpPr>
            <a:spLocks noChangeShapeType="1"/>
          </p:cNvSpPr>
          <p:nvPr/>
        </p:nvSpPr>
        <p:spPr bwMode="auto">
          <a:xfrm>
            <a:off x="7337425" y="3394075"/>
            <a:ext cx="3175"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66" name="Line 1314"/>
          <p:cNvSpPr>
            <a:spLocks noChangeShapeType="1"/>
          </p:cNvSpPr>
          <p:nvPr/>
        </p:nvSpPr>
        <p:spPr bwMode="auto">
          <a:xfrm>
            <a:off x="7267575" y="3440113"/>
            <a:ext cx="139700"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67" name="Line 1315"/>
          <p:cNvSpPr>
            <a:spLocks noChangeShapeType="1"/>
          </p:cNvSpPr>
          <p:nvPr/>
        </p:nvSpPr>
        <p:spPr bwMode="auto">
          <a:xfrm>
            <a:off x="7267575" y="3330575"/>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68" name="Line 1316"/>
          <p:cNvSpPr>
            <a:spLocks noChangeShapeType="1"/>
          </p:cNvSpPr>
          <p:nvPr/>
        </p:nvSpPr>
        <p:spPr bwMode="auto">
          <a:xfrm>
            <a:off x="7197725" y="3375025"/>
            <a:ext cx="13970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69" name="Line 1317"/>
          <p:cNvSpPr>
            <a:spLocks noChangeShapeType="1"/>
          </p:cNvSpPr>
          <p:nvPr/>
        </p:nvSpPr>
        <p:spPr bwMode="auto">
          <a:xfrm>
            <a:off x="7235825" y="3309938"/>
            <a:ext cx="3175" cy="87312"/>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70" name="Line 1318"/>
          <p:cNvSpPr>
            <a:spLocks noChangeShapeType="1"/>
          </p:cNvSpPr>
          <p:nvPr/>
        </p:nvSpPr>
        <p:spPr bwMode="auto">
          <a:xfrm>
            <a:off x="7162800" y="3354388"/>
            <a:ext cx="144463"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71" name="Line 1319"/>
          <p:cNvSpPr>
            <a:spLocks noChangeShapeType="1"/>
          </p:cNvSpPr>
          <p:nvPr/>
        </p:nvSpPr>
        <p:spPr bwMode="auto">
          <a:xfrm>
            <a:off x="7180263" y="3289300"/>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72" name="Line 1320"/>
          <p:cNvSpPr>
            <a:spLocks noChangeShapeType="1"/>
          </p:cNvSpPr>
          <p:nvPr/>
        </p:nvSpPr>
        <p:spPr bwMode="auto">
          <a:xfrm>
            <a:off x="7110413" y="3332163"/>
            <a:ext cx="139700"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73" name="Line 1321"/>
          <p:cNvSpPr>
            <a:spLocks noChangeShapeType="1"/>
          </p:cNvSpPr>
          <p:nvPr/>
        </p:nvSpPr>
        <p:spPr bwMode="auto">
          <a:xfrm>
            <a:off x="7104063" y="3276600"/>
            <a:ext cx="3175"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74" name="Line 1322"/>
          <p:cNvSpPr>
            <a:spLocks noChangeShapeType="1"/>
          </p:cNvSpPr>
          <p:nvPr/>
        </p:nvSpPr>
        <p:spPr bwMode="auto">
          <a:xfrm>
            <a:off x="7034213" y="3322638"/>
            <a:ext cx="139700"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75" name="Line 1323"/>
          <p:cNvSpPr>
            <a:spLocks noChangeShapeType="1"/>
          </p:cNvSpPr>
          <p:nvPr/>
        </p:nvSpPr>
        <p:spPr bwMode="auto">
          <a:xfrm>
            <a:off x="7073900" y="3276600"/>
            <a:ext cx="1588"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76" name="Line 1324"/>
          <p:cNvSpPr>
            <a:spLocks noChangeShapeType="1"/>
          </p:cNvSpPr>
          <p:nvPr/>
        </p:nvSpPr>
        <p:spPr bwMode="auto">
          <a:xfrm>
            <a:off x="7000875" y="3322638"/>
            <a:ext cx="142875"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77" name="Line 1325"/>
          <p:cNvSpPr>
            <a:spLocks noChangeShapeType="1"/>
          </p:cNvSpPr>
          <p:nvPr/>
        </p:nvSpPr>
        <p:spPr bwMode="auto">
          <a:xfrm>
            <a:off x="7016750" y="3260725"/>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78" name="Line 1326"/>
          <p:cNvSpPr>
            <a:spLocks noChangeShapeType="1"/>
          </p:cNvSpPr>
          <p:nvPr/>
        </p:nvSpPr>
        <p:spPr bwMode="auto">
          <a:xfrm>
            <a:off x="6946900" y="3305175"/>
            <a:ext cx="141288"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79" name="Line 1327"/>
          <p:cNvSpPr>
            <a:spLocks noChangeShapeType="1"/>
          </p:cNvSpPr>
          <p:nvPr/>
        </p:nvSpPr>
        <p:spPr bwMode="auto">
          <a:xfrm>
            <a:off x="6980238" y="3260725"/>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80" name="Line 1328"/>
          <p:cNvSpPr>
            <a:spLocks noChangeShapeType="1"/>
          </p:cNvSpPr>
          <p:nvPr/>
        </p:nvSpPr>
        <p:spPr bwMode="auto">
          <a:xfrm>
            <a:off x="6910388" y="3305175"/>
            <a:ext cx="13970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81" name="Line 1329"/>
          <p:cNvSpPr>
            <a:spLocks noChangeShapeType="1"/>
          </p:cNvSpPr>
          <p:nvPr/>
        </p:nvSpPr>
        <p:spPr bwMode="auto">
          <a:xfrm>
            <a:off x="6892925" y="3260725"/>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82" name="Line 1330"/>
          <p:cNvSpPr>
            <a:spLocks noChangeShapeType="1"/>
          </p:cNvSpPr>
          <p:nvPr/>
        </p:nvSpPr>
        <p:spPr bwMode="auto">
          <a:xfrm>
            <a:off x="6823075" y="3305175"/>
            <a:ext cx="141288"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83" name="Line 1331"/>
          <p:cNvSpPr>
            <a:spLocks noChangeShapeType="1"/>
          </p:cNvSpPr>
          <p:nvPr/>
        </p:nvSpPr>
        <p:spPr bwMode="auto">
          <a:xfrm>
            <a:off x="6842125" y="3260725"/>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84" name="Line 1332"/>
          <p:cNvSpPr>
            <a:spLocks noChangeShapeType="1"/>
          </p:cNvSpPr>
          <p:nvPr/>
        </p:nvSpPr>
        <p:spPr bwMode="auto">
          <a:xfrm>
            <a:off x="6772275" y="3305175"/>
            <a:ext cx="142875"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85" name="Line 1333"/>
          <p:cNvSpPr>
            <a:spLocks noChangeShapeType="1"/>
          </p:cNvSpPr>
          <p:nvPr/>
        </p:nvSpPr>
        <p:spPr bwMode="auto">
          <a:xfrm>
            <a:off x="6794500" y="3260725"/>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86" name="Line 1334"/>
          <p:cNvSpPr>
            <a:spLocks noChangeShapeType="1"/>
          </p:cNvSpPr>
          <p:nvPr/>
        </p:nvSpPr>
        <p:spPr bwMode="auto">
          <a:xfrm>
            <a:off x="6724650" y="3305175"/>
            <a:ext cx="141288"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87" name="Line 1335"/>
          <p:cNvSpPr>
            <a:spLocks noChangeShapeType="1"/>
          </p:cNvSpPr>
          <p:nvPr/>
        </p:nvSpPr>
        <p:spPr bwMode="auto">
          <a:xfrm>
            <a:off x="6757988" y="3260725"/>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88" name="Line 1336"/>
          <p:cNvSpPr>
            <a:spLocks noChangeShapeType="1"/>
          </p:cNvSpPr>
          <p:nvPr/>
        </p:nvSpPr>
        <p:spPr bwMode="auto">
          <a:xfrm>
            <a:off x="6680200" y="3305175"/>
            <a:ext cx="149225"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89" name="Line 1337"/>
          <p:cNvSpPr>
            <a:spLocks noChangeShapeType="1"/>
          </p:cNvSpPr>
          <p:nvPr/>
        </p:nvSpPr>
        <p:spPr bwMode="auto">
          <a:xfrm>
            <a:off x="6718300" y="3260725"/>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90" name="Line 1338"/>
          <p:cNvSpPr>
            <a:spLocks noChangeShapeType="1"/>
          </p:cNvSpPr>
          <p:nvPr/>
        </p:nvSpPr>
        <p:spPr bwMode="auto">
          <a:xfrm>
            <a:off x="6648450" y="3305175"/>
            <a:ext cx="141288"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91" name="Line 1339"/>
          <p:cNvSpPr>
            <a:spLocks noChangeShapeType="1"/>
          </p:cNvSpPr>
          <p:nvPr/>
        </p:nvSpPr>
        <p:spPr bwMode="auto">
          <a:xfrm>
            <a:off x="6691313" y="3260725"/>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92" name="Line 1340"/>
          <p:cNvSpPr>
            <a:spLocks noChangeShapeType="1"/>
          </p:cNvSpPr>
          <p:nvPr/>
        </p:nvSpPr>
        <p:spPr bwMode="auto">
          <a:xfrm>
            <a:off x="6619875" y="3305175"/>
            <a:ext cx="141288"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93" name="Line 1341"/>
          <p:cNvSpPr>
            <a:spLocks noChangeShapeType="1"/>
          </p:cNvSpPr>
          <p:nvPr/>
        </p:nvSpPr>
        <p:spPr bwMode="auto">
          <a:xfrm>
            <a:off x="6659563" y="3244850"/>
            <a:ext cx="3175" cy="87313"/>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94" name="Line 1342"/>
          <p:cNvSpPr>
            <a:spLocks noChangeShapeType="1"/>
          </p:cNvSpPr>
          <p:nvPr/>
        </p:nvSpPr>
        <p:spPr bwMode="auto">
          <a:xfrm>
            <a:off x="6589713" y="3289300"/>
            <a:ext cx="141287"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95" name="Line 1343"/>
          <p:cNvSpPr>
            <a:spLocks noChangeShapeType="1"/>
          </p:cNvSpPr>
          <p:nvPr/>
        </p:nvSpPr>
        <p:spPr bwMode="auto">
          <a:xfrm>
            <a:off x="6619875" y="3244850"/>
            <a:ext cx="3175" cy="87313"/>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96" name="Line 1344"/>
          <p:cNvSpPr>
            <a:spLocks noChangeShapeType="1"/>
          </p:cNvSpPr>
          <p:nvPr/>
        </p:nvSpPr>
        <p:spPr bwMode="auto">
          <a:xfrm>
            <a:off x="6550025" y="3289300"/>
            <a:ext cx="141288"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97" name="Line 1345"/>
          <p:cNvSpPr>
            <a:spLocks noChangeShapeType="1"/>
          </p:cNvSpPr>
          <p:nvPr/>
        </p:nvSpPr>
        <p:spPr bwMode="auto">
          <a:xfrm>
            <a:off x="6561138" y="3244850"/>
            <a:ext cx="3175" cy="87313"/>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98" name="Line 1346"/>
          <p:cNvSpPr>
            <a:spLocks noChangeShapeType="1"/>
          </p:cNvSpPr>
          <p:nvPr/>
        </p:nvSpPr>
        <p:spPr bwMode="auto">
          <a:xfrm>
            <a:off x="6491288" y="3289300"/>
            <a:ext cx="141287"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099" name="Line 1347"/>
          <p:cNvSpPr>
            <a:spLocks noChangeShapeType="1"/>
          </p:cNvSpPr>
          <p:nvPr/>
        </p:nvSpPr>
        <p:spPr bwMode="auto">
          <a:xfrm>
            <a:off x="6502400" y="3244850"/>
            <a:ext cx="3175" cy="87313"/>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00" name="Line 1348"/>
          <p:cNvSpPr>
            <a:spLocks noChangeShapeType="1"/>
          </p:cNvSpPr>
          <p:nvPr/>
        </p:nvSpPr>
        <p:spPr bwMode="auto">
          <a:xfrm>
            <a:off x="6426200" y="3289300"/>
            <a:ext cx="14605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01" name="Line 1349"/>
          <p:cNvSpPr>
            <a:spLocks noChangeShapeType="1"/>
          </p:cNvSpPr>
          <p:nvPr/>
        </p:nvSpPr>
        <p:spPr bwMode="auto">
          <a:xfrm>
            <a:off x="6457950" y="3244850"/>
            <a:ext cx="3175" cy="87313"/>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02" name="Line 1350"/>
          <p:cNvSpPr>
            <a:spLocks noChangeShapeType="1"/>
          </p:cNvSpPr>
          <p:nvPr/>
        </p:nvSpPr>
        <p:spPr bwMode="auto">
          <a:xfrm>
            <a:off x="6386513" y="3289300"/>
            <a:ext cx="141287"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03" name="Line 1351"/>
          <p:cNvSpPr>
            <a:spLocks noChangeShapeType="1"/>
          </p:cNvSpPr>
          <p:nvPr/>
        </p:nvSpPr>
        <p:spPr bwMode="auto">
          <a:xfrm>
            <a:off x="6421438" y="3232150"/>
            <a:ext cx="1587"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04" name="Line 1352"/>
          <p:cNvSpPr>
            <a:spLocks noChangeShapeType="1"/>
          </p:cNvSpPr>
          <p:nvPr/>
        </p:nvSpPr>
        <p:spPr bwMode="auto">
          <a:xfrm>
            <a:off x="6350000" y="3276600"/>
            <a:ext cx="141288"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05" name="Line 1353"/>
          <p:cNvSpPr>
            <a:spLocks noChangeShapeType="1"/>
          </p:cNvSpPr>
          <p:nvPr/>
        </p:nvSpPr>
        <p:spPr bwMode="auto">
          <a:xfrm>
            <a:off x="6375400" y="3224213"/>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06" name="Line 1354"/>
          <p:cNvSpPr>
            <a:spLocks noChangeShapeType="1"/>
          </p:cNvSpPr>
          <p:nvPr/>
        </p:nvSpPr>
        <p:spPr bwMode="auto">
          <a:xfrm>
            <a:off x="6305550" y="3270250"/>
            <a:ext cx="141288"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07" name="Line 1355"/>
          <p:cNvSpPr>
            <a:spLocks noChangeShapeType="1"/>
          </p:cNvSpPr>
          <p:nvPr/>
        </p:nvSpPr>
        <p:spPr bwMode="auto">
          <a:xfrm>
            <a:off x="6345238" y="3224213"/>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08" name="Line 1356"/>
          <p:cNvSpPr>
            <a:spLocks noChangeShapeType="1"/>
          </p:cNvSpPr>
          <p:nvPr/>
        </p:nvSpPr>
        <p:spPr bwMode="auto">
          <a:xfrm>
            <a:off x="6275388" y="3270250"/>
            <a:ext cx="13970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09" name="Line 1357"/>
          <p:cNvSpPr>
            <a:spLocks noChangeShapeType="1"/>
          </p:cNvSpPr>
          <p:nvPr/>
        </p:nvSpPr>
        <p:spPr bwMode="auto">
          <a:xfrm>
            <a:off x="6311900" y="3224213"/>
            <a:ext cx="1588"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10" name="Line 1358"/>
          <p:cNvSpPr>
            <a:spLocks noChangeShapeType="1"/>
          </p:cNvSpPr>
          <p:nvPr/>
        </p:nvSpPr>
        <p:spPr bwMode="auto">
          <a:xfrm>
            <a:off x="6240463" y="3270250"/>
            <a:ext cx="141287"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11" name="Line 1359"/>
          <p:cNvSpPr>
            <a:spLocks noChangeShapeType="1"/>
          </p:cNvSpPr>
          <p:nvPr/>
        </p:nvSpPr>
        <p:spPr bwMode="auto">
          <a:xfrm>
            <a:off x="6257925" y="3205163"/>
            <a:ext cx="3175" cy="87312"/>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12" name="Line 1360"/>
          <p:cNvSpPr>
            <a:spLocks noChangeShapeType="1"/>
          </p:cNvSpPr>
          <p:nvPr/>
        </p:nvSpPr>
        <p:spPr bwMode="auto">
          <a:xfrm>
            <a:off x="6188075" y="3248025"/>
            <a:ext cx="139700"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13" name="Line 1361"/>
          <p:cNvSpPr>
            <a:spLocks noChangeShapeType="1"/>
          </p:cNvSpPr>
          <p:nvPr/>
        </p:nvSpPr>
        <p:spPr bwMode="auto">
          <a:xfrm>
            <a:off x="6218238" y="3205163"/>
            <a:ext cx="3175" cy="87312"/>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14" name="Line 1362"/>
          <p:cNvSpPr>
            <a:spLocks noChangeShapeType="1"/>
          </p:cNvSpPr>
          <p:nvPr/>
        </p:nvSpPr>
        <p:spPr bwMode="auto">
          <a:xfrm>
            <a:off x="6142038" y="3248025"/>
            <a:ext cx="146050"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15" name="Line 1363"/>
          <p:cNvSpPr>
            <a:spLocks noChangeShapeType="1"/>
          </p:cNvSpPr>
          <p:nvPr/>
        </p:nvSpPr>
        <p:spPr bwMode="auto">
          <a:xfrm>
            <a:off x="6153150" y="3170238"/>
            <a:ext cx="3175" cy="904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16" name="Line 1364"/>
          <p:cNvSpPr>
            <a:spLocks noChangeShapeType="1"/>
          </p:cNvSpPr>
          <p:nvPr/>
        </p:nvSpPr>
        <p:spPr bwMode="auto">
          <a:xfrm>
            <a:off x="6083300" y="3214688"/>
            <a:ext cx="141288"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17" name="Line 1365"/>
          <p:cNvSpPr>
            <a:spLocks noChangeShapeType="1"/>
          </p:cNvSpPr>
          <p:nvPr/>
        </p:nvSpPr>
        <p:spPr bwMode="auto">
          <a:xfrm>
            <a:off x="6105525" y="3170238"/>
            <a:ext cx="3175" cy="904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18" name="Line 1366"/>
          <p:cNvSpPr>
            <a:spLocks noChangeShapeType="1"/>
          </p:cNvSpPr>
          <p:nvPr/>
        </p:nvSpPr>
        <p:spPr bwMode="auto">
          <a:xfrm>
            <a:off x="6035675" y="3214688"/>
            <a:ext cx="141288"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19" name="Line 1367"/>
          <p:cNvSpPr>
            <a:spLocks noChangeShapeType="1"/>
          </p:cNvSpPr>
          <p:nvPr/>
        </p:nvSpPr>
        <p:spPr bwMode="auto">
          <a:xfrm>
            <a:off x="6061075" y="3170238"/>
            <a:ext cx="3175" cy="904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20" name="Line 1368"/>
          <p:cNvSpPr>
            <a:spLocks noChangeShapeType="1"/>
          </p:cNvSpPr>
          <p:nvPr/>
        </p:nvSpPr>
        <p:spPr bwMode="auto">
          <a:xfrm>
            <a:off x="5991225" y="3214688"/>
            <a:ext cx="139700"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21" name="Line 1369"/>
          <p:cNvSpPr>
            <a:spLocks noChangeShapeType="1"/>
          </p:cNvSpPr>
          <p:nvPr/>
        </p:nvSpPr>
        <p:spPr bwMode="auto">
          <a:xfrm>
            <a:off x="6024563" y="3170238"/>
            <a:ext cx="3175" cy="904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22" name="Line 1370"/>
          <p:cNvSpPr>
            <a:spLocks noChangeShapeType="1"/>
          </p:cNvSpPr>
          <p:nvPr/>
        </p:nvSpPr>
        <p:spPr bwMode="auto">
          <a:xfrm>
            <a:off x="5954713" y="3214688"/>
            <a:ext cx="139700"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23" name="Line 1371"/>
          <p:cNvSpPr>
            <a:spLocks noChangeShapeType="1"/>
          </p:cNvSpPr>
          <p:nvPr/>
        </p:nvSpPr>
        <p:spPr bwMode="auto">
          <a:xfrm>
            <a:off x="5984875" y="3170238"/>
            <a:ext cx="3175" cy="904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24" name="Line 1372"/>
          <p:cNvSpPr>
            <a:spLocks noChangeShapeType="1"/>
          </p:cNvSpPr>
          <p:nvPr/>
        </p:nvSpPr>
        <p:spPr bwMode="auto">
          <a:xfrm>
            <a:off x="5915025" y="3214688"/>
            <a:ext cx="139700"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25" name="Line 1373"/>
          <p:cNvSpPr>
            <a:spLocks noChangeShapeType="1"/>
          </p:cNvSpPr>
          <p:nvPr/>
        </p:nvSpPr>
        <p:spPr bwMode="auto">
          <a:xfrm>
            <a:off x="5915025" y="3157538"/>
            <a:ext cx="3175" cy="904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26" name="Line 1374"/>
          <p:cNvSpPr>
            <a:spLocks noChangeShapeType="1"/>
          </p:cNvSpPr>
          <p:nvPr/>
        </p:nvSpPr>
        <p:spPr bwMode="auto">
          <a:xfrm>
            <a:off x="5845175" y="3205163"/>
            <a:ext cx="139700"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27" name="Line 1375"/>
          <p:cNvSpPr>
            <a:spLocks noChangeShapeType="1"/>
          </p:cNvSpPr>
          <p:nvPr/>
        </p:nvSpPr>
        <p:spPr bwMode="auto">
          <a:xfrm>
            <a:off x="5881688" y="3135313"/>
            <a:ext cx="1587"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28" name="Line 1376"/>
          <p:cNvSpPr>
            <a:spLocks noChangeShapeType="1"/>
          </p:cNvSpPr>
          <p:nvPr/>
        </p:nvSpPr>
        <p:spPr bwMode="auto">
          <a:xfrm>
            <a:off x="5810250" y="3179763"/>
            <a:ext cx="144463"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29" name="Line 1377"/>
          <p:cNvSpPr>
            <a:spLocks noChangeShapeType="1"/>
          </p:cNvSpPr>
          <p:nvPr/>
        </p:nvSpPr>
        <p:spPr bwMode="auto">
          <a:xfrm>
            <a:off x="5845175" y="3114675"/>
            <a:ext cx="1588"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30" name="Line 1378"/>
          <p:cNvSpPr>
            <a:spLocks noChangeShapeType="1"/>
          </p:cNvSpPr>
          <p:nvPr/>
        </p:nvSpPr>
        <p:spPr bwMode="auto">
          <a:xfrm>
            <a:off x="5773738" y="3157538"/>
            <a:ext cx="141287"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31" name="Line 1379"/>
          <p:cNvSpPr>
            <a:spLocks noChangeShapeType="1"/>
          </p:cNvSpPr>
          <p:nvPr/>
        </p:nvSpPr>
        <p:spPr bwMode="auto">
          <a:xfrm>
            <a:off x="5795963" y="3105150"/>
            <a:ext cx="3175"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32" name="Line 1380"/>
          <p:cNvSpPr>
            <a:spLocks noChangeShapeType="1"/>
          </p:cNvSpPr>
          <p:nvPr/>
        </p:nvSpPr>
        <p:spPr bwMode="auto">
          <a:xfrm>
            <a:off x="5722938" y="3152775"/>
            <a:ext cx="149225"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33" name="Line 1381"/>
          <p:cNvSpPr>
            <a:spLocks noChangeShapeType="1"/>
          </p:cNvSpPr>
          <p:nvPr/>
        </p:nvSpPr>
        <p:spPr bwMode="auto">
          <a:xfrm>
            <a:off x="5710238" y="3092450"/>
            <a:ext cx="1587"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34" name="Line 1382"/>
          <p:cNvSpPr>
            <a:spLocks noChangeShapeType="1"/>
          </p:cNvSpPr>
          <p:nvPr/>
        </p:nvSpPr>
        <p:spPr bwMode="auto">
          <a:xfrm>
            <a:off x="5634038" y="3140075"/>
            <a:ext cx="14605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35" name="Line 1383"/>
          <p:cNvSpPr>
            <a:spLocks noChangeShapeType="1"/>
          </p:cNvSpPr>
          <p:nvPr/>
        </p:nvSpPr>
        <p:spPr bwMode="auto">
          <a:xfrm>
            <a:off x="5664200" y="3092450"/>
            <a:ext cx="3175"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36" name="Line 1384"/>
          <p:cNvSpPr>
            <a:spLocks noChangeShapeType="1"/>
          </p:cNvSpPr>
          <p:nvPr/>
        </p:nvSpPr>
        <p:spPr bwMode="auto">
          <a:xfrm>
            <a:off x="5594350" y="3140075"/>
            <a:ext cx="13970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37" name="Line 1385"/>
          <p:cNvSpPr>
            <a:spLocks noChangeShapeType="1"/>
          </p:cNvSpPr>
          <p:nvPr/>
        </p:nvSpPr>
        <p:spPr bwMode="auto">
          <a:xfrm>
            <a:off x="5622925" y="3092450"/>
            <a:ext cx="1588"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38" name="Line 1386"/>
          <p:cNvSpPr>
            <a:spLocks noChangeShapeType="1"/>
          </p:cNvSpPr>
          <p:nvPr/>
        </p:nvSpPr>
        <p:spPr bwMode="auto">
          <a:xfrm>
            <a:off x="5551488" y="3140075"/>
            <a:ext cx="141287"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39" name="Line 1387"/>
          <p:cNvSpPr>
            <a:spLocks noChangeShapeType="1"/>
          </p:cNvSpPr>
          <p:nvPr/>
        </p:nvSpPr>
        <p:spPr bwMode="auto">
          <a:xfrm>
            <a:off x="5576888" y="3074988"/>
            <a:ext cx="3175" cy="87312"/>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40" name="Line 1388"/>
          <p:cNvSpPr>
            <a:spLocks noChangeShapeType="1"/>
          </p:cNvSpPr>
          <p:nvPr/>
        </p:nvSpPr>
        <p:spPr bwMode="auto">
          <a:xfrm>
            <a:off x="5507038" y="3117850"/>
            <a:ext cx="141287"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41" name="Line 1389"/>
          <p:cNvSpPr>
            <a:spLocks noChangeShapeType="1"/>
          </p:cNvSpPr>
          <p:nvPr/>
        </p:nvSpPr>
        <p:spPr bwMode="auto">
          <a:xfrm>
            <a:off x="5540375" y="3074988"/>
            <a:ext cx="3175" cy="87312"/>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42" name="Line 1390"/>
          <p:cNvSpPr>
            <a:spLocks noChangeShapeType="1"/>
          </p:cNvSpPr>
          <p:nvPr/>
        </p:nvSpPr>
        <p:spPr bwMode="auto">
          <a:xfrm>
            <a:off x="5470525" y="3117850"/>
            <a:ext cx="141288"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43" name="Line 1391"/>
          <p:cNvSpPr>
            <a:spLocks noChangeShapeType="1"/>
          </p:cNvSpPr>
          <p:nvPr/>
        </p:nvSpPr>
        <p:spPr bwMode="auto">
          <a:xfrm>
            <a:off x="5507038" y="3074988"/>
            <a:ext cx="3175" cy="87312"/>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44" name="Line 1392"/>
          <p:cNvSpPr>
            <a:spLocks noChangeShapeType="1"/>
          </p:cNvSpPr>
          <p:nvPr/>
        </p:nvSpPr>
        <p:spPr bwMode="auto">
          <a:xfrm>
            <a:off x="5437188" y="3117850"/>
            <a:ext cx="139700"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45" name="Line 1393"/>
          <p:cNvSpPr>
            <a:spLocks noChangeShapeType="1"/>
          </p:cNvSpPr>
          <p:nvPr/>
        </p:nvSpPr>
        <p:spPr bwMode="auto">
          <a:xfrm>
            <a:off x="5426075" y="3052763"/>
            <a:ext cx="1588" cy="904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46" name="Line 1394"/>
          <p:cNvSpPr>
            <a:spLocks noChangeShapeType="1"/>
          </p:cNvSpPr>
          <p:nvPr/>
        </p:nvSpPr>
        <p:spPr bwMode="auto">
          <a:xfrm>
            <a:off x="5354638" y="3097213"/>
            <a:ext cx="141287"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47" name="Line 1395"/>
          <p:cNvSpPr>
            <a:spLocks noChangeShapeType="1"/>
          </p:cNvSpPr>
          <p:nvPr/>
        </p:nvSpPr>
        <p:spPr bwMode="auto">
          <a:xfrm>
            <a:off x="5378450" y="3052763"/>
            <a:ext cx="1588" cy="904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48" name="Line 1396"/>
          <p:cNvSpPr>
            <a:spLocks noChangeShapeType="1"/>
          </p:cNvSpPr>
          <p:nvPr/>
        </p:nvSpPr>
        <p:spPr bwMode="auto">
          <a:xfrm>
            <a:off x="5307013" y="3097213"/>
            <a:ext cx="141287"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49" name="Line 1397"/>
          <p:cNvSpPr>
            <a:spLocks noChangeShapeType="1"/>
          </p:cNvSpPr>
          <p:nvPr/>
        </p:nvSpPr>
        <p:spPr bwMode="auto">
          <a:xfrm>
            <a:off x="5321300" y="3036888"/>
            <a:ext cx="3175" cy="904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50" name="Line 1398"/>
          <p:cNvSpPr>
            <a:spLocks noChangeShapeType="1"/>
          </p:cNvSpPr>
          <p:nvPr/>
        </p:nvSpPr>
        <p:spPr bwMode="auto">
          <a:xfrm>
            <a:off x="5251450" y="3082925"/>
            <a:ext cx="142875"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51" name="Line 1399"/>
          <p:cNvSpPr>
            <a:spLocks noChangeShapeType="1"/>
          </p:cNvSpPr>
          <p:nvPr/>
        </p:nvSpPr>
        <p:spPr bwMode="auto">
          <a:xfrm>
            <a:off x="5284788" y="3021013"/>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52" name="Line 1400"/>
          <p:cNvSpPr>
            <a:spLocks noChangeShapeType="1"/>
          </p:cNvSpPr>
          <p:nvPr/>
        </p:nvSpPr>
        <p:spPr bwMode="auto">
          <a:xfrm>
            <a:off x="5214938" y="3065463"/>
            <a:ext cx="139700"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53" name="Line 1401"/>
          <p:cNvSpPr>
            <a:spLocks noChangeShapeType="1"/>
          </p:cNvSpPr>
          <p:nvPr/>
        </p:nvSpPr>
        <p:spPr bwMode="auto">
          <a:xfrm>
            <a:off x="5230813" y="3021013"/>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54" name="Line 1402"/>
          <p:cNvSpPr>
            <a:spLocks noChangeShapeType="1"/>
          </p:cNvSpPr>
          <p:nvPr/>
        </p:nvSpPr>
        <p:spPr bwMode="auto">
          <a:xfrm>
            <a:off x="5157788" y="3065463"/>
            <a:ext cx="149225"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55" name="Line 1403"/>
          <p:cNvSpPr>
            <a:spLocks noChangeShapeType="1"/>
          </p:cNvSpPr>
          <p:nvPr/>
        </p:nvSpPr>
        <p:spPr bwMode="auto">
          <a:xfrm>
            <a:off x="5197475" y="2992438"/>
            <a:ext cx="3175" cy="904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56" name="Line 1404"/>
          <p:cNvSpPr>
            <a:spLocks noChangeShapeType="1"/>
          </p:cNvSpPr>
          <p:nvPr/>
        </p:nvSpPr>
        <p:spPr bwMode="auto">
          <a:xfrm>
            <a:off x="5127625" y="3036888"/>
            <a:ext cx="139700"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57" name="Line 1405"/>
          <p:cNvSpPr>
            <a:spLocks noChangeShapeType="1"/>
          </p:cNvSpPr>
          <p:nvPr/>
        </p:nvSpPr>
        <p:spPr bwMode="auto">
          <a:xfrm>
            <a:off x="5157788" y="3000375"/>
            <a:ext cx="3175" cy="8572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58" name="Line 1406"/>
          <p:cNvSpPr>
            <a:spLocks noChangeShapeType="1"/>
          </p:cNvSpPr>
          <p:nvPr/>
        </p:nvSpPr>
        <p:spPr bwMode="auto">
          <a:xfrm>
            <a:off x="5087938" y="3040063"/>
            <a:ext cx="142875"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59" name="Line 1407"/>
          <p:cNvSpPr>
            <a:spLocks noChangeShapeType="1"/>
          </p:cNvSpPr>
          <p:nvPr/>
        </p:nvSpPr>
        <p:spPr bwMode="auto">
          <a:xfrm>
            <a:off x="5116513" y="2992438"/>
            <a:ext cx="3175" cy="904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60" name="Line 1408"/>
          <p:cNvSpPr>
            <a:spLocks noChangeShapeType="1"/>
          </p:cNvSpPr>
          <p:nvPr/>
        </p:nvSpPr>
        <p:spPr bwMode="auto">
          <a:xfrm>
            <a:off x="5046663" y="3036888"/>
            <a:ext cx="139700"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61" name="Line 1409"/>
          <p:cNvSpPr>
            <a:spLocks noChangeShapeType="1"/>
          </p:cNvSpPr>
          <p:nvPr/>
        </p:nvSpPr>
        <p:spPr bwMode="auto">
          <a:xfrm>
            <a:off x="5076825" y="2984500"/>
            <a:ext cx="3175"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62" name="Line 1410"/>
          <p:cNvSpPr>
            <a:spLocks noChangeShapeType="1"/>
          </p:cNvSpPr>
          <p:nvPr/>
        </p:nvSpPr>
        <p:spPr bwMode="auto">
          <a:xfrm>
            <a:off x="5006975" y="3030538"/>
            <a:ext cx="142875"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63" name="Line 1411"/>
          <p:cNvSpPr>
            <a:spLocks noChangeShapeType="1"/>
          </p:cNvSpPr>
          <p:nvPr/>
        </p:nvSpPr>
        <p:spPr bwMode="auto">
          <a:xfrm>
            <a:off x="5040313" y="2968625"/>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64" name="Line 1412"/>
          <p:cNvSpPr>
            <a:spLocks noChangeShapeType="1"/>
          </p:cNvSpPr>
          <p:nvPr/>
        </p:nvSpPr>
        <p:spPr bwMode="auto">
          <a:xfrm>
            <a:off x="4970463" y="3013075"/>
            <a:ext cx="13970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65" name="Line 1413"/>
          <p:cNvSpPr>
            <a:spLocks noChangeShapeType="1"/>
          </p:cNvSpPr>
          <p:nvPr/>
        </p:nvSpPr>
        <p:spPr bwMode="auto">
          <a:xfrm>
            <a:off x="4970463" y="2955925"/>
            <a:ext cx="1587"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66" name="Line 1414"/>
          <p:cNvSpPr>
            <a:spLocks noChangeShapeType="1"/>
          </p:cNvSpPr>
          <p:nvPr/>
        </p:nvSpPr>
        <p:spPr bwMode="auto">
          <a:xfrm>
            <a:off x="4899025" y="3000375"/>
            <a:ext cx="141288"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67" name="Line 1415"/>
          <p:cNvSpPr>
            <a:spLocks noChangeShapeType="1"/>
          </p:cNvSpPr>
          <p:nvPr/>
        </p:nvSpPr>
        <p:spPr bwMode="auto">
          <a:xfrm>
            <a:off x="4924425" y="2955925"/>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68" name="Line 1416"/>
          <p:cNvSpPr>
            <a:spLocks noChangeShapeType="1"/>
          </p:cNvSpPr>
          <p:nvPr/>
        </p:nvSpPr>
        <p:spPr bwMode="auto">
          <a:xfrm>
            <a:off x="4854575" y="3000375"/>
            <a:ext cx="141288"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69" name="Line 1417"/>
          <p:cNvSpPr>
            <a:spLocks noChangeShapeType="1"/>
          </p:cNvSpPr>
          <p:nvPr/>
        </p:nvSpPr>
        <p:spPr bwMode="auto">
          <a:xfrm>
            <a:off x="4800600" y="2908300"/>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70" name="Line 1418"/>
          <p:cNvSpPr>
            <a:spLocks noChangeShapeType="1"/>
          </p:cNvSpPr>
          <p:nvPr/>
        </p:nvSpPr>
        <p:spPr bwMode="auto">
          <a:xfrm>
            <a:off x="4730750" y="2952750"/>
            <a:ext cx="141288"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71" name="Line 1419"/>
          <p:cNvSpPr>
            <a:spLocks noChangeShapeType="1"/>
          </p:cNvSpPr>
          <p:nvPr/>
        </p:nvSpPr>
        <p:spPr bwMode="auto">
          <a:xfrm>
            <a:off x="4767263" y="2890838"/>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72" name="Line 1420"/>
          <p:cNvSpPr>
            <a:spLocks noChangeShapeType="1"/>
          </p:cNvSpPr>
          <p:nvPr/>
        </p:nvSpPr>
        <p:spPr bwMode="auto">
          <a:xfrm>
            <a:off x="4697413" y="2935288"/>
            <a:ext cx="139700"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73" name="Line 1421"/>
          <p:cNvSpPr>
            <a:spLocks noChangeShapeType="1"/>
          </p:cNvSpPr>
          <p:nvPr/>
        </p:nvSpPr>
        <p:spPr bwMode="auto">
          <a:xfrm>
            <a:off x="4713288" y="2882900"/>
            <a:ext cx="3175"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74" name="Line 1422"/>
          <p:cNvSpPr>
            <a:spLocks noChangeShapeType="1"/>
          </p:cNvSpPr>
          <p:nvPr/>
        </p:nvSpPr>
        <p:spPr bwMode="auto">
          <a:xfrm>
            <a:off x="4643438" y="2927350"/>
            <a:ext cx="141287"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75" name="Line 1423"/>
          <p:cNvSpPr>
            <a:spLocks noChangeShapeType="1"/>
          </p:cNvSpPr>
          <p:nvPr/>
        </p:nvSpPr>
        <p:spPr bwMode="auto">
          <a:xfrm>
            <a:off x="4665663" y="2870200"/>
            <a:ext cx="3175"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76" name="Line 1424"/>
          <p:cNvSpPr>
            <a:spLocks noChangeShapeType="1"/>
          </p:cNvSpPr>
          <p:nvPr/>
        </p:nvSpPr>
        <p:spPr bwMode="auto">
          <a:xfrm>
            <a:off x="4592638" y="2914650"/>
            <a:ext cx="149225"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77" name="Line 1425"/>
          <p:cNvSpPr>
            <a:spLocks noChangeShapeType="1"/>
          </p:cNvSpPr>
          <p:nvPr/>
        </p:nvSpPr>
        <p:spPr bwMode="auto">
          <a:xfrm>
            <a:off x="4621213" y="2855913"/>
            <a:ext cx="3175" cy="87312"/>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78" name="Line 1426"/>
          <p:cNvSpPr>
            <a:spLocks noChangeShapeType="1"/>
          </p:cNvSpPr>
          <p:nvPr/>
        </p:nvSpPr>
        <p:spPr bwMode="auto">
          <a:xfrm>
            <a:off x="4551363" y="2900363"/>
            <a:ext cx="139700"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79" name="Line 1427"/>
          <p:cNvSpPr>
            <a:spLocks noChangeShapeType="1"/>
          </p:cNvSpPr>
          <p:nvPr/>
        </p:nvSpPr>
        <p:spPr bwMode="auto">
          <a:xfrm>
            <a:off x="4578350" y="2855913"/>
            <a:ext cx="3175" cy="87312"/>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80" name="Line 1428"/>
          <p:cNvSpPr>
            <a:spLocks noChangeShapeType="1"/>
          </p:cNvSpPr>
          <p:nvPr/>
        </p:nvSpPr>
        <p:spPr bwMode="auto">
          <a:xfrm>
            <a:off x="4508500" y="2900363"/>
            <a:ext cx="141288"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81" name="Line 1429"/>
          <p:cNvSpPr>
            <a:spLocks noChangeShapeType="1"/>
          </p:cNvSpPr>
          <p:nvPr/>
        </p:nvSpPr>
        <p:spPr bwMode="auto">
          <a:xfrm>
            <a:off x="4529138" y="2813050"/>
            <a:ext cx="1587"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82" name="Line 1430"/>
          <p:cNvSpPr>
            <a:spLocks noChangeShapeType="1"/>
          </p:cNvSpPr>
          <p:nvPr/>
        </p:nvSpPr>
        <p:spPr bwMode="auto">
          <a:xfrm>
            <a:off x="4457700" y="2857500"/>
            <a:ext cx="141288"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83" name="Line 1431"/>
          <p:cNvSpPr>
            <a:spLocks noChangeShapeType="1"/>
          </p:cNvSpPr>
          <p:nvPr/>
        </p:nvSpPr>
        <p:spPr bwMode="auto">
          <a:xfrm>
            <a:off x="4486275" y="2813050"/>
            <a:ext cx="3175"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84" name="Line 1432"/>
          <p:cNvSpPr>
            <a:spLocks noChangeShapeType="1"/>
          </p:cNvSpPr>
          <p:nvPr/>
        </p:nvSpPr>
        <p:spPr bwMode="auto">
          <a:xfrm>
            <a:off x="4416425" y="2857500"/>
            <a:ext cx="13970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85" name="Line 1433"/>
          <p:cNvSpPr>
            <a:spLocks noChangeShapeType="1"/>
          </p:cNvSpPr>
          <p:nvPr/>
        </p:nvSpPr>
        <p:spPr bwMode="auto">
          <a:xfrm>
            <a:off x="4446588" y="2813050"/>
            <a:ext cx="3175"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86" name="Line 1434"/>
          <p:cNvSpPr>
            <a:spLocks noChangeShapeType="1"/>
          </p:cNvSpPr>
          <p:nvPr/>
        </p:nvSpPr>
        <p:spPr bwMode="auto">
          <a:xfrm>
            <a:off x="4376738" y="2857500"/>
            <a:ext cx="13970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87" name="Line 1435"/>
          <p:cNvSpPr>
            <a:spLocks noChangeShapeType="1"/>
          </p:cNvSpPr>
          <p:nvPr/>
        </p:nvSpPr>
        <p:spPr bwMode="auto">
          <a:xfrm>
            <a:off x="4398963" y="2813050"/>
            <a:ext cx="3175"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88" name="Line 1436"/>
          <p:cNvSpPr>
            <a:spLocks noChangeShapeType="1"/>
          </p:cNvSpPr>
          <p:nvPr/>
        </p:nvSpPr>
        <p:spPr bwMode="auto">
          <a:xfrm>
            <a:off x="4329113" y="2857500"/>
            <a:ext cx="13970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89" name="Line 1437"/>
          <p:cNvSpPr>
            <a:spLocks noChangeShapeType="1"/>
          </p:cNvSpPr>
          <p:nvPr/>
        </p:nvSpPr>
        <p:spPr bwMode="auto">
          <a:xfrm>
            <a:off x="4329113" y="2757488"/>
            <a:ext cx="3175" cy="904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90" name="Line 1438"/>
          <p:cNvSpPr>
            <a:spLocks noChangeShapeType="1"/>
          </p:cNvSpPr>
          <p:nvPr/>
        </p:nvSpPr>
        <p:spPr bwMode="auto">
          <a:xfrm>
            <a:off x="4259263" y="2800350"/>
            <a:ext cx="139700"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91" name="Line 1439"/>
          <p:cNvSpPr>
            <a:spLocks noChangeShapeType="1"/>
          </p:cNvSpPr>
          <p:nvPr/>
        </p:nvSpPr>
        <p:spPr bwMode="auto">
          <a:xfrm>
            <a:off x="4270375" y="2740025"/>
            <a:ext cx="1588"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92" name="Line 1440"/>
          <p:cNvSpPr>
            <a:spLocks noChangeShapeType="1"/>
          </p:cNvSpPr>
          <p:nvPr/>
        </p:nvSpPr>
        <p:spPr bwMode="auto">
          <a:xfrm>
            <a:off x="4197350" y="2786063"/>
            <a:ext cx="142875"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94" name="Line 1442"/>
          <p:cNvSpPr>
            <a:spLocks noChangeShapeType="1"/>
          </p:cNvSpPr>
          <p:nvPr/>
        </p:nvSpPr>
        <p:spPr bwMode="auto">
          <a:xfrm>
            <a:off x="4213225" y="2735263"/>
            <a:ext cx="3175" cy="87312"/>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95" name="Line 1443"/>
          <p:cNvSpPr>
            <a:spLocks noChangeShapeType="1"/>
          </p:cNvSpPr>
          <p:nvPr/>
        </p:nvSpPr>
        <p:spPr bwMode="auto">
          <a:xfrm>
            <a:off x="4143375" y="2778125"/>
            <a:ext cx="13970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96" name="Line 1444"/>
          <p:cNvSpPr>
            <a:spLocks noChangeShapeType="1"/>
          </p:cNvSpPr>
          <p:nvPr/>
        </p:nvSpPr>
        <p:spPr bwMode="auto">
          <a:xfrm>
            <a:off x="4165600" y="2728913"/>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97" name="Line 1445"/>
          <p:cNvSpPr>
            <a:spLocks noChangeShapeType="1"/>
          </p:cNvSpPr>
          <p:nvPr/>
        </p:nvSpPr>
        <p:spPr bwMode="auto">
          <a:xfrm>
            <a:off x="4095750" y="2773363"/>
            <a:ext cx="139700"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98" name="Line 1446"/>
          <p:cNvSpPr>
            <a:spLocks noChangeShapeType="1"/>
          </p:cNvSpPr>
          <p:nvPr/>
        </p:nvSpPr>
        <p:spPr bwMode="auto">
          <a:xfrm>
            <a:off x="4106863" y="2720975"/>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199" name="Line 1447"/>
          <p:cNvSpPr>
            <a:spLocks noChangeShapeType="1"/>
          </p:cNvSpPr>
          <p:nvPr/>
        </p:nvSpPr>
        <p:spPr bwMode="auto">
          <a:xfrm>
            <a:off x="4033838" y="2765425"/>
            <a:ext cx="142875"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00" name="Line 1448"/>
          <p:cNvSpPr>
            <a:spLocks noChangeShapeType="1"/>
          </p:cNvSpPr>
          <p:nvPr/>
        </p:nvSpPr>
        <p:spPr bwMode="auto">
          <a:xfrm>
            <a:off x="4056063" y="2713038"/>
            <a:ext cx="3175" cy="87312"/>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01" name="Line 1449"/>
          <p:cNvSpPr>
            <a:spLocks noChangeShapeType="1"/>
          </p:cNvSpPr>
          <p:nvPr/>
        </p:nvSpPr>
        <p:spPr bwMode="auto">
          <a:xfrm>
            <a:off x="3986213" y="2757488"/>
            <a:ext cx="139700"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02" name="Line 1450"/>
          <p:cNvSpPr>
            <a:spLocks noChangeShapeType="1"/>
          </p:cNvSpPr>
          <p:nvPr/>
        </p:nvSpPr>
        <p:spPr bwMode="auto">
          <a:xfrm>
            <a:off x="4013200" y="2692400"/>
            <a:ext cx="3175"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03" name="Line 1451"/>
          <p:cNvSpPr>
            <a:spLocks noChangeShapeType="1"/>
          </p:cNvSpPr>
          <p:nvPr/>
        </p:nvSpPr>
        <p:spPr bwMode="auto">
          <a:xfrm>
            <a:off x="3938588" y="2735263"/>
            <a:ext cx="146050"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04" name="Line 1452"/>
          <p:cNvSpPr>
            <a:spLocks noChangeShapeType="1"/>
          </p:cNvSpPr>
          <p:nvPr/>
        </p:nvSpPr>
        <p:spPr bwMode="auto">
          <a:xfrm>
            <a:off x="3927475" y="2676525"/>
            <a:ext cx="1588"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05" name="Line 1453"/>
          <p:cNvSpPr>
            <a:spLocks noChangeShapeType="1"/>
          </p:cNvSpPr>
          <p:nvPr/>
        </p:nvSpPr>
        <p:spPr bwMode="auto">
          <a:xfrm>
            <a:off x="3856038" y="2720975"/>
            <a:ext cx="14605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06" name="Line 1454"/>
          <p:cNvSpPr>
            <a:spLocks noChangeShapeType="1"/>
          </p:cNvSpPr>
          <p:nvPr/>
        </p:nvSpPr>
        <p:spPr bwMode="auto">
          <a:xfrm>
            <a:off x="3870325" y="2673350"/>
            <a:ext cx="3175" cy="87313"/>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07" name="Line 1455"/>
          <p:cNvSpPr>
            <a:spLocks noChangeShapeType="1"/>
          </p:cNvSpPr>
          <p:nvPr/>
        </p:nvSpPr>
        <p:spPr bwMode="auto">
          <a:xfrm>
            <a:off x="3800475" y="2716213"/>
            <a:ext cx="142875"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08" name="Line 1456"/>
          <p:cNvSpPr>
            <a:spLocks noChangeShapeType="1"/>
          </p:cNvSpPr>
          <p:nvPr/>
        </p:nvSpPr>
        <p:spPr bwMode="auto">
          <a:xfrm>
            <a:off x="3811588" y="2660650"/>
            <a:ext cx="3175" cy="87313"/>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09" name="Line 1457"/>
          <p:cNvSpPr>
            <a:spLocks noChangeShapeType="1"/>
          </p:cNvSpPr>
          <p:nvPr/>
        </p:nvSpPr>
        <p:spPr bwMode="auto">
          <a:xfrm>
            <a:off x="3741738" y="2705100"/>
            <a:ext cx="13970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10" name="Line 1458"/>
          <p:cNvSpPr>
            <a:spLocks noChangeShapeType="1"/>
          </p:cNvSpPr>
          <p:nvPr/>
        </p:nvSpPr>
        <p:spPr bwMode="auto">
          <a:xfrm>
            <a:off x="3617913" y="2570163"/>
            <a:ext cx="1587" cy="904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11" name="Line 1459"/>
          <p:cNvSpPr>
            <a:spLocks noChangeShapeType="1"/>
          </p:cNvSpPr>
          <p:nvPr/>
        </p:nvSpPr>
        <p:spPr bwMode="auto">
          <a:xfrm>
            <a:off x="3546475" y="2616200"/>
            <a:ext cx="14605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12" name="Line 1460"/>
          <p:cNvSpPr>
            <a:spLocks noChangeShapeType="1"/>
          </p:cNvSpPr>
          <p:nvPr/>
        </p:nvSpPr>
        <p:spPr bwMode="auto">
          <a:xfrm>
            <a:off x="3502025" y="2520950"/>
            <a:ext cx="3175" cy="87313"/>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13" name="Line 1461"/>
          <p:cNvSpPr>
            <a:spLocks noChangeShapeType="1"/>
          </p:cNvSpPr>
          <p:nvPr/>
        </p:nvSpPr>
        <p:spPr bwMode="auto">
          <a:xfrm>
            <a:off x="3432175" y="2565400"/>
            <a:ext cx="13970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14" name="Line 1462"/>
          <p:cNvSpPr>
            <a:spLocks noChangeShapeType="1"/>
          </p:cNvSpPr>
          <p:nvPr/>
        </p:nvSpPr>
        <p:spPr bwMode="auto">
          <a:xfrm>
            <a:off x="3397250" y="2478088"/>
            <a:ext cx="3175" cy="87312"/>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15" name="Line 1463"/>
          <p:cNvSpPr>
            <a:spLocks noChangeShapeType="1"/>
          </p:cNvSpPr>
          <p:nvPr/>
        </p:nvSpPr>
        <p:spPr bwMode="auto">
          <a:xfrm>
            <a:off x="3327400" y="2520950"/>
            <a:ext cx="144463" cy="3175"/>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16" name="Line 1464"/>
          <p:cNvSpPr>
            <a:spLocks noChangeShapeType="1"/>
          </p:cNvSpPr>
          <p:nvPr/>
        </p:nvSpPr>
        <p:spPr bwMode="auto">
          <a:xfrm>
            <a:off x="2954338" y="2363788"/>
            <a:ext cx="1587"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17" name="Line 1465"/>
          <p:cNvSpPr>
            <a:spLocks noChangeShapeType="1"/>
          </p:cNvSpPr>
          <p:nvPr/>
        </p:nvSpPr>
        <p:spPr bwMode="auto">
          <a:xfrm>
            <a:off x="2882900" y="2408238"/>
            <a:ext cx="141288"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18" name="Line 1466"/>
          <p:cNvSpPr>
            <a:spLocks noChangeShapeType="1"/>
          </p:cNvSpPr>
          <p:nvPr/>
        </p:nvSpPr>
        <p:spPr bwMode="auto">
          <a:xfrm>
            <a:off x="2806700" y="2298700"/>
            <a:ext cx="3175" cy="88900"/>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19" name="Line 1467"/>
          <p:cNvSpPr>
            <a:spLocks noChangeShapeType="1"/>
          </p:cNvSpPr>
          <p:nvPr/>
        </p:nvSpPr>
        <p:spPr bwMode="auto">
          <a:xfrm>
            <a:off x="2736850" y="2343150"/>
            <a:ext cx="141288"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20" name="Line 1468"/>
          <p:cNvSpPr>
            <a:spLocks noChangeShapeType="1"/>
          </p:cNvSpPr>
          <p:nvPr/>
        </p:nvSpPr>
        <p:spPr bwMode="auto">
          <a:xfrm>
            <a:off x="1958975" y="1908175"/>
            <a:ext cx="1588"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21" name="Line 1469"/>
          <p:cNvSpPr>
            <a:spLocks noChangeShapeType="1"/>
          </p:cNvSpPr>
          <p:nvPr/>
        </p:nvSpPr>
        <p:spPr bwMode="auto">
          <a:xfrm>
            <a:off x="1887538" y="1954213"/>
            <a:ext cx="141287" cy="1587"/>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22" name="Line 1470"/>
          <p:cNvSpPr>
            <a:spLocks noChangeShapeType="1"/>
          </p:cNvSpPr>
          <p:nvPr/>
        </p:nvSpPr>
        <p:spPr bwMode="auto">
          <a:xfrm>
            <a:off x="1693863" y="1746250"/>
            <a:ext cx="3175" cy="904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23" name="Line 1471"/>
          <p:cNvSpPr>
            <a:spLocks noChangeShapeType="1"/>
          </p:cNvSpPr>
          <p:nvPr/>
        </p:nvSpPr>
        <p:spPr bwMode="auto">
          <a:xfrm>
            <a:off x="1624013" y="1790700"/>
            <a:ext cx="146050" cy="1588"/>
          </a:xfrm>
          <a:prstGeom prst="line">
            <a:avLst/>
          </a:prstGeom>
          <a:noFill/>
          <a:ln w="8">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6228" name="Freeform 1476"/>
          <p:cNvSpPr>
            <a:spLocks/>
          </p:cNvSpPr>
          <p:nvPr/>
        </p:nvSpPr>
        <p:spPr bwMode="auto">
          <a:xfrm>
            <a:off x="1693863" y="1781175"/>
            <a:ext cx="6518275" cy="1808163"/>
          </a:xfrm>
          <a:custGeom>
            <a:avLst/>
            <a:gdLst/>
            <a:ahLst/>
            <a:cxnLst>
              <a:cxn ang="0">
                <a:pos x="13" y="20"/>
              </a:cxn>
              <a:cxn ang="0">
                <a:pos x="38" y="31"/>
              </a:cxn>
              <a:cxn ang="0">
                <a:pos x="50" y="55"/>
              </a:cxn>
              <a:cxn ang="0">
                <a:pos x="79" y="66"/>
              </a:cxn>
              <a:cxn ang="0">
                <a:pos x="110" y="95"/>
              </a:cxn>
              <a:cxn ang="0">
                <a:pos x="139" y="105"/>
              </a:cxn>
              <a:cxn ang="0">
                <a:pos x="168" y="134"/>
              </a:cxn>
              <a:cxn ang="0">
                <a:pos x="181" y="149"/>
              </a:cxn>
              <a:cxn ang="0">
                <a:pos x="208" y="157"/>
              </a:cxn>
              <a:cxn ang="0">
                <a:pos x="224" y="182"/>
              </a:cxn>
              <a:cxn ang="0">
                <a:pos x="276" y="196"/>
              </a:cxn>
              <a:cxn ang="0">
                <a:pos x="295" y="217"/>
              </a:cxn>
              <a:cxn ang="0">
                <a:pos x="318" y="227"/>
              </a:cxn>
              <a:cxn ang="0">
                <a:pos x="353" y="242"/>
              </a:cxn>
              <a:cxn ang="0">
                <a:pos x="371" y="254"/>
              </a:cxn>
              <a:cxn ang="0">
                <a:pos x="386" y="267"/>
              </a:cxn>
              <a:cxn ang="0">
                <a:pos x="429" y="279"/>
              </a:cxn>
              <a:cxn ang="0">
                <a:pos x="444" y="300"/>
              </a:cxn>
              <a:cxn ang="0">
                <a:pos x="496" y="310"/>
              </a:cxn>
              <a:cxn ang="0">
                <a:pos x="527" y="323"/>
              </a:cxn>
              <a:cxn ang="0">
                <a:pos x="568" y="331"/>
              </a:cxn>
              <a:cxn ang="0">
                <a:pos x="581" y="354"/>
              </a:cxn>
              <a:cxn ang="0">
                <a:pos x="632" y="366"/>
              </a:cxn>
              <a:cxn ang="0">
                <a:pos x="655" y="385"/>
              </a:cxn>
              <a:cxn ang="0">
                <a:pos x="701" y="395"/>
              </a:cxn>
              <a:cxn ang="0">
                <a:pos x="711" y="416"/>
              </a:cxn>
              <a:cxn ang="0">
                <a:pos x="740" y="424"/>
              </a:cxn>
              <a:cxn ang="0">
                <a:pos x="778" y="449"/>
              </a:cxn>
              <a:cxn ang="0">
                <a:pos x="829" y="454"/>
              </a:cxn>
              <a:cxn ang="0">
                <a:pos x="854" y="472"/>
              </a:cxn>
              <a:cxn ang="0">
                <a:pos x="925" y="476"/>
              </a:cxn>
              <a:cxn ang="0">
                <a:pos x="939" y="503"/>
              </a:cxn>
              <a:cxn ang="0">
                <a:pos x="1028" y="512"/>
              </a:cxn>
              <a:cxn ang="0">
                <a:pos x="1043" y="539"/>
              </a:cxn>
              <a:cxn ang="0">
                <a:pos x="1095" y="547"/>
              </a:cxn>
              <a:cxn ang="0">
                <a:pos x="1122" y="582"/>
              </a:cxn>
              <a:cxn ang="0">
                <a:pos x="1215" y="592"/>
              </a:cxn>
              <a:cxn ang="0">
                <a:pos x="1246" y="611"/>
              </a:cxn>
              <a:cxn ang="0">
                <a:pos x="1302" y="619"/>
              </a:cxn>
              <a:cxn ang="0">
                <a:pos x="1337" y="636"/>
              </a:cxn>
              <a:cxn ang="0">
                <a:pos x="1451" y="644"/>
              </a:cxn>
              <a:cxn ang="0">
                <a:pos x="1476" y="663"/>
              </a:cxn>
              <a:cxn ang="0">
                <a:pos x="1513" y="675"/>
              </a:cxn>
              <a:cxn ang="0">
                <a:pos x="1590" y="700"/>
              </a:cxn>
              <a:cxn ang="0">
                <a:pos x="1681" y="708"/>
              </a:cxn>
              <a:cxn ang="0">
                <a:pos x="1768" y="727"/>
              </a:cxn>
              <a:cxn ang="0">
                <a:pos x="1957" y="735"/>
              </a:cxn>
              <a:cxn ang="0">
                <a:pos x="1978" y="767"/>
              </a:cxn>
              <a:cxn ang="0">
                <a:pos x="2056" y="789"/>
              </a:cxn>
              <a:cxn ang="0">
                <a:pos x="2114" y="831"/>
              </a:cxn>
              <a:cxn ang="0">
                <a:pos x="2318" y="860"/>
              </a:cxn>
            </a:cxnLst>
            <a:rect l="0" t="0" r="r" b="b"/>
            <a:pathLst>
              <a:path w="2318" h="860">
                <a:moveTo>
                  <a:pt x="0" y="0"/>
                </a:moveTo>
                <a:lnTo>
                  <a:pt x="13" y="0"/>
                </a:lnTo>
                <a:lnTo>
                  <a:pt x="13" y="20"/>
                </a:lnTo>
                <a:lnTo>
                  <a:pt x="27" y="20"/>
                </a:lnTo>
                <a:lnTo>
                  <a:pt x="27" y="31"/>
                </a:lnTo>
                <a:lnTo>
                  <a:pt x="38" y="31"/>
                </a:lnTo>
                <a:lnTo>
                  <a:pt x="38" y="47"/>
                </a:lnTo>
                <a:lnTo>
                  <a:pt x="50" y="47"/>
                </a:lnTo>
                <a:lnTo>
                  <a:pt x="50" y="55"/>
                </a:lnTo>
                <a:lnTo>
                  <a:pt x="63" y="55"/>
                </a:lnTo>
                <a:lnTo>
                  <a:pt x="63" y="66"/>
                </a:lnTo>
                <a:lnTo>
                  <a:pt x="79" y="66"/>
                </a:lnTo>
                <a:lnTo>
                  <a:pt x="79" y="82"/>
                </a:lnTo>
                <a:lnTo>
                  <a:pt x="110" y="82"/>
                </a:lnTo>
                <a:lnTo>
                  <a:pt x="110" y="95"/>
                </a:lnTo>
                <a:lnTo>
                  <a:pt x="119" y="95"/>
                </a:lnTo>
                <a:lnTo>
                  <a:pt x="119" y="105"/>
                </a:lnTo>
                <a:lnTo>
                  <a:pt x="139" y="105"/>
                </a:lnTo>
                <a:lnTo>
                  <a:pt x="139" y="113"/>
                </a:lnTo>
                <a:lnTo>
                  <a:pt x="139" y="134"/>
                </a:lnTo>
                <a:lnTo>
                  <a:pt x="168" y="134"/>
                </a:lnTo>
                <a:lnTo>
                  <a:pt x="168" y="142"/>
                </a:lnTo>
                <a:lnTo>
                  <a:pt x="181" y="142"/>
                </a:lnTo>
                <a:lnTo>
                  <a:pt x="181" y="149"/>
                </a:lnTo>
                <a:lnTo>
                  <a:pt x="195" y="149"/>
                </a:lnTo>
                <a:lnTo>
                  <a:pt x="195" y="157"/>
                </a:lnTo>
                <a:lnTo>
                  <a:pt x="208" y="157"/>
                </a:lnTo>
                <a:lnTo>
                  <a:pt x="208" y="172"/>
                </a:lnTo>
                <a:lnTo>
                  <a:pt x="224" y="172"/>
                </a:lnTo>
                <a:lnTo>
                  <a:pt x="224" y="182"/>
                </a:lnTo>
                <a:lnTo>
                  <a:pt x="257" y="182"/>
                </a:lnTo>
                <a:lnTo>
                  <a:pt x="257" y="196"/>
                </a:lnTo>
                <a:lnTo>
                  <a:pt x="276" y="196"/>
                </a:lnTo>
                <a:lnTo>
                  <a:pt x="276" y="203"/>
                </a:lnTo>
                <a:lnTo>
                  <a:pt x="295" y="203"/>
                </a:lnTo>
                <a:lnTo>
                  <a:pt x="295" y="217"/>
                </a:lnTo>
                <a:lnTo>
                  <a:pt x="307" y="217"/>
                </a:lnTo>
                <a:lnTo>
                  <a:pt x="307" y="227"/>
                </a:lnTo>
                <a:lnTo>
                  <a:pt x="318" y="227"/>
                </a:lnTo>
                <a:lnTo>
                  <a:pt x="318" y="234"/>
                </a:lnTo>
                <a:lnTo>
                  <a:pt x="353" y="234"/>
                </a:lnTo>
                <a:lnTo>
                  <a:pt x="353" y="242"/>
                </a:lnTo>
                <a:lnTo>
                  <a:pt x="361" y="242"/>
                </a:lnTo>
                <a:lnTo>
                  <a:pt x="361" y="254"/>
                </a:lnTo>
                <a:lnTo>
                  <a:pt x="371" y="254"/>
                </a:lnTo>
                <a:lnTo>
                  <a:pt x="371" y="261"/>
                </a:lnTo>
                <a:lnTo>
                  <a:pt x="386" y="261"/>
                </a:lnTo>
                <a:lnTo>
                  <a:pt x="386" y="267"/>
                </a:lnTo>
                <a:lnTo>
                  <a:pt x="409" y="267"/>
                </a:lnTo>
                <a:lnTo>
                  <a:pt x="409" y="279"/>
                </a:lnTo>
                <a:lnTo>
                  <a:pt x="429" y="279"/>
                </a:lnTo>
                <a:lnTo>
                  <a:pt x="429" y="290"/>
                </a:lnTo>
                <a:lnTo>
                  <a:pt x="444" y="290"/>
                </a:lnTo>
                <a:lnTo>
                  <a:pt x="444" y="300"/>
                </a:lnTo>
                <a:lnTo>
                  <a:pt x="471" y="300"/>
                </a:lnTo>
                <a:lnTo>
                  <a:pt x="471" y="310"/>
                </a:lnTo>
                <a:lnTo>
                  <a:pt x="496" y="310"/>
                </a:lnTo>
                <a:lnTo>
                  <a:pt x="496" y="317"/>
                </a:lnTo>
                <a:lnTo>
                  <a:pt x="527" y="317"/>
                </a:lnTo>
                <a:lnTo>
                  <a:pt x="527" y="323"/>
                </a:lnTo>
                <a:lnTo>
                  <a:pt x="548" y="323"/>
                </a:lnTo>
                <a:lnTo>
                  <a:pt x="548" y="331"/>
                </a:lnTo>
                <a:lnTo>
                  <a:pt x="568" y="331"/>
                </a:lnTo>
                <a:lnTo>
                  <a:pt x="568" y="339"/>
                </a:lnTo>
                <a:lnTo>
                  <a:pt x="581" y="339"/>
                </a:lnTo>
                <a:lnTo>
                  <a:pt x="581" y="354"/>
                </a:lnTo>
                <a:lnTo>
                  <a:pt x="622" y="354"/>
                </a:lnTo>
                <a:lnTo>
                  <a:pt x="622" y="366"/>
                </a:lnTo>
                <a:lnTo>
                  <a:pt x="632" y="366"/>
                </a:lnTo>
                <a:lnTo>
                  <a:pt x="632" y="371"/>
                </a:lnTo>
                <a:lnTo>
                  <a:pt x="655" y="371"/>
                </a:lnTo>
                <a:lnTo>
                  <a:pt x="655" y="385"/>
                </a:lnTo>
                <a:lnTo>
                  <a:pt x="664" y="385"/>
                </a:lnTo>
                <a:lnTo>
                  <a:pt x="664" y="395"/>
                </a:lnTo>
                <a:lnTo>
                  <a:pt x="701" y="395"/>
                </a:lnTo>
                <a:lnTo>
                  <a:pt x="701" y="408"/>
                </a:lnTo>
                <a:lnTo>
                  <a:pt x="711" y="408"/>
                </a:lnTo>
                <a:lnTo>
                  <a:pt x="711" y="416"/>
                </a:lnTo>
                <a:lnTo>
                  <a:pt x="722" y="416"/>
                </a:lnTo>
                <a:lnTo>
                  <a:pt x="722" y="424"/>
                </a:lnTo>
                <a:lnTo>
                  <a:pt x="740" y="424"/>
                </a:lnTo>
                <a:lnTo>
                  <a:pt x="740" y="443"/>
                </a:lnTo>
                <a:lnTo>
                  <a:pt x="778" y="443"/>
                </a:lnTo>
                <a:lnTo>
                  <a:pt x="778" y="449"/>
                </a:lnTo>
                <a:lnTo>
                  <a:pt x="798" y="449"/>
                </a:lnTo>
                <a:lnTo>
                  <a:pt x="798" y="454"/>
                </a:lnTo>
                <a:lnTo>
                  <a:pt x="829" y="454"/>
                </a:lnTo>
                <a:lnTo>
                  <a:pt x="829" y="464"/>
                </a:lnTo>
                <a:lnTo>
                  <a:pt x="854" y="464"/>
                </a:lnTo>
                <a:lnTo>
                  <a:pt x="854" y="472"/>
                </a:lnTo>
                <a:lnTo>
                  <a:pt x="879" y="472"/>
                </a:lnTo>
                <a:lnTo>
                  <a:pt x="879" y="476"/>
                </a:lnTo>
                <a:lnTo>
                  <a:pt x="925" y="476"/>
                </a:lnTo>
                <a:lnTo>
                  <a:pt x="925" y="485"/>
                </a:lnTo>
                <a:lnTo>
                  <a:pt x="939" y="485"/>
                </a:lnTo>
                <a:lnTo>
                  <a:pt x="939" y="503"/>
                </a:lnTo>
                <a:lnTo>
                  <a:pt x="968" y="503"/>
                </a:lnTo>
                <a:lnTo>
                  <a:pt x="968" y="512"/>
                </a:lnTo>
                <a:lnTo>
                  <a:pt x="1028" y="512"/>
                </a:lnTo>
                <a:lnTo>
                  <a:pt x="1028" y="532"/>
                </a:lnTo>
                <a:lnTo>
                  <a:pt x="1043" y="532"/>
                </a:lnTo>
                <a:lnTo>
                  <a:pt x="1043" y="539"/>
                </a:lnTo>
                <a:lnTo>
                  <a:pt x="1066" y="539"/>
                </a:lnTo>
                <a:lnTo>
                  <a:pt x="1066" y="547"/>
                </a:lnTo>
                <a:lnTo>
                  <a:pt x="1095" y="547"/>
                </a:lnTo>
                <a:lnTo>
                  <a:pt x="1095" y="557"/>
                </a:lnTo>
                <a:lnTo>
                  <a:pt x="1122" y="557"/>
                </a:lnTo>
                <a:lnTo>
                  <a:pt x="1122" y="582"/>
                </a:lnTo>
                <a:lnTo>
                  <a:pt x="1194" y="582"/>
                </a:lnTo>
                <a:lnTo>
                  <a:pt x="1194" y="592"/>
                </a:lnTo>
                <a:lnTo>
                  <a:pt x="1215" y="592"/>
                </a:lnTo>
                <a:lnTo>
                  <a:pt x="1215" y="601"/>
                </a:lnTo>
                <a:lnTo>
                  <a:pt x="1246" y="601"/>
                </a:lnTo>
                <a:lnTo>
                  <a:pt x="1246" y="611"/>
                </a:lnTo>
                <a:lnTo>
                  <a:pt x="1277" y="611"/>
                </a:lnTo>
                <a:lnTo>
                  <a:pt x="1277" y="619"/>
                </a:lnTo>
                <a:lnTo>
                  <a:pt x="1302" y="619"/>
                </a:lnTo>
                <a:lnTo>
                  <a:pt x="1302" y="626"/>
                </a:lnTo>
                <a:lnTo>
                  <a:pt x="1337" y="626"/>
                </a:lnTo>
                <a:lnTo>
                  <a:pt x="1337" y="636"/>
                </a:lnTo>
                <a:lnTo>
                  <a:pt x="1385" y="636"/>
                </a:lnTo>
                <a:lnTo>
                  <a:pt x="1385" y="644"/>
                </a:lnTo>
                <a:lnTo>
                  <a:pt x="1451" y="644"/>
                </a:lnTo>
                <a:lnTo>
                  <a:pt x="1451" y="655"/>
                </a:lnTo>
                <a:lnTo>
                  <a:pt x="1476" y="655"/>
                </a:lnTo>
                <a:lnTo>
                  <a:pt x="1476" y="663"/>
                </a:lnTo>
                <a:lnTo>
                  <a:pt x="1491" y="663"/>
                </a:lnTo>
                <a:lnTo>
                  <a:pt x="1491" y="675"/>
                </a:lnTo>
                <a:lnTo>
                  <a:pt x="1513" y="675"/>
                </a:lnTo>
                <a:lnTo>
                  <a:pt x="1513" y="682"/>
                </a:lnTo>
                <a:lnTo>
                  <a:pt x="1590" y="682"/>
                </a:lnTo>
                <a:lnTo>
                  <a:pt x="1590" y="700"/>
                </a:lnTo>
                <a:lnTo>
                  <a:pt x="1634" y="700"/>
                </a:lnTo>
                <a:lnTo>
                  <a:pt x="1634" y="708"/>
                </a:lnTo>
                <a:lnTo>
                  <a:pt x="1681" y="708"/>
                </a:lnTo>
                <a:lnTo>
                  <a:pt x="1681" y="721"/>
                </a:lnTo>
                <a:lnTo>
                  <a:pt x="1768" y="721"/>
                </a:lnTo>
                <a:lnTo>
                  <a:pt x="1768" y="727"/>
                </a:lnTo>
                <a:lnTo>
                  <a:pt x="1899" y="727"/>
                </a:lnTo>
                <a:lnTo>
                  <a:pt x="1899" y="735"/>
                </a:lnTo>
                <a:lnTo>
                  <a:pt x="1957" y="735"/>
                </a:lnTo>
                <a:lnTo>
                  <a:pt x="1957" y="748"/>
                </a:lnTo>
                <a:lnTo>
                  <a:pt x="1978" y="748"/>
                </a:lnTo>
                <a:lnTo>
                  <a:pt x="1978" y="767"/>
                </a:lnTo>
                <a:lnTo>
                  <a:pt x="1994" y="767"/>
                </a:lnTo>
                <a:lnTo>
                  <a:pt x="1994" y="789"/>
                </a:lnTo>
                <a:lnTo>
                  <a:pt x="2056" y="789"/>
                </a:lnTo>
                <a:lnTo>
                  <a:pt x="2056" y="808"/>
                </a:lnTo>
                <a:lnTo>
                  <a:pt x="2114" y="808"/>
                </a:lnTo>
                <a:lnTo>
                  <a:pt x="2114" y="831"/>
                </a:lnTo>
                <a:lnTo>
                  <a:pt x="2172" y="831"/>
                </a:lnTo>
                <a:lnTo>
                  <a:pt x="2172" y="860"/>
                </a:lnTo>
                <a:lnTo>
                  <a:pt x="2318" y="860"/>
                </a:lnTo>
              </a:path>
            </a:pathLst>
          </a:custGeom>
          <a:noFill/>
          <a:ln w="28575">
            <a:solidFill>
              <a:srgbClr val="FF6600"/>
            </a:solidFill>
            <a:prstDash val="solid"/>
            <a:round/>
            <a:headEnd/>
            <a:tailEnd/>
          </a:ln>
        </p:spPr>
        <p:txBody>
          <a:bodyPr/>
          <a:lstStyle/>
          <a:p>
            <a:pPr>
              <a:defRPr/>
            </a:pPr>
            <a:endParaRPr lang="en-US" sz="1400" dirty="0">
              <a:latin typeface="+mn-lt"/>
              <a:ea typeface="MS PGothic" pitchFamily="34" charset="-128"/>
            </a:endParaRPr>
          </a:p>
        </p:txBody>
      </p:sp>
      <p:sp>
        <p:nvSpPr>
          <p:cNvPr id="70085" name="AutoShape 5"/>
          <p:cNvSpPr>
            <a:spLocks noChangeAspect="1" noChangeArrowheads="1"/>
          </p:cNvSpPr>
          <p:nvPr/>
        </p:nvSpPr>
        <p:spPr bwMode="auto">
          <a:xfrm>
            <a:off x="0" y="104775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z="1400"/>
          </a:p>
        </p:txBody>
      </p:sp>
      <p:sp>
        <p:nvSpPr>
          <p:cNvPr id="70086" name="AutoShape 291"/>
          <p:cNvSpPr>
            <a:spLocks noChangeAspect="1" noChangeArrowheads="1"/>
          </p:cNvSpPr>
          <p:nvPr/>
        </p:nvSpPr>
        <p:spPr bwMode="auto">
          <a:xfrm>
            <a:off x="-949325" y="1090613"/>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cxnSp>
        <p:nvCxnSpPr>
          <p:cNvPr id="462" name="Straight Connector 461"/>
          <p:cNvCxnSpPr/>
          <p:nvPr/>
        </p:nvCxnSpPr>
        <p:spPr>
          <a:xfrm rot="5400000">
            <a:off x="4719638" y="4110038"/>
            <a:ext cx="163195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rot="5400000">
            <a:off x="5608638" y="4097338"/>
            <a:ext cx="163195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0089" name="TextBox 464"/>
          <p:cNvSpPr txBox="1">
            <a:spLocks noChangeArrowheads="1"/>
          </p:cNvSpPr>
          <p:nvPr/>
        </p:nvSpPr>
        <p:spPr bwMode="auto">
          <a:xfrm>
            <a:off x="6429375" y="4146550"/>
            <a:ext cx="116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 ~10 mo</a:t>
            </a:r>
          </a:p>
        </p:txBody>
      </p:sp>
      <p:sp>
        <p:nvSpPr>
          <p:cNvPr id="55755" name="TextBox 58"/>
          <p:cNvSpPr txBox="1">
            <a:spLocks noChangeArrowheads="1"/>
          </p:cNvSpPr>
          <p:nvPr/>
        </p:nvSpPr>
        <p:spPr bwMode="auto">
          <a:xfrm>
            <a:off x="2206625" y="6550025"/>
            <a:ext cx="692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ts val="600"/>
              </a:spcBef>
              <a:defRPr/>
            </a:pPr>
            <a:r>
              <a:rPr lang="en-US" sz="1400" b="1" dirty="0" smtClean="0">
                <a:solidFill>
                  <a:srgbClr val="00FF00"/>
                </a:solidFill>
                <a:latin typeface="+mj-lt"/>
                <a:ea typeface="MS PGothic" pitchFamily="34" charset="-128"/>
                <a:cs typeface="Arial" pitchFamily="34" charset="0"/>
              </a:rPr>
              <a:t>Morgan G, et al. Blood. 2012; in press.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38138" y="395288"/>
            <a:ext cx="8394700" cy="612775"/>
          </a:xfrm>
        </p:spPr>
        <p:txBody>
          <a:bodyPr/>
          <a:lstStyle/>
          <a:p>
            <a:pPr algn="l"/>
            <a:r>
              <a:rPr lang="en-US" altLang="en-US" sz="3200" smtClean="0"/>
              <a:t>Bisphosphonates: Adverse Events</a:t>
            </a:r>
          </a:p>
        </p:txBody>
      </p:sp>
      <p:sp>
        <p:nvSpPr>
          <p:cNvPr id="70659" name="Rectangle 3"/>
          <p:cNvSpPr>
            <a:spLocks noGrp="1" noChangeArrowheads="1"/>
          </p:cNvSpPr>
          <p:nvPr>
            <p:ph type="body" idx="1"/>
          </p:nvPr>
        </p:nvSpPr>
        <p:spPr>
          <a:xfrm>
            <a:off x="220663" y="1370013"/>
            <a:ext cx="8382000" cy="4549775"/>
          </a:xfrm>
        </p:spPr>
        <p:txBody>
          <a:bodyPr/>
          <a:lstStyle/>
          <a:p>
            <a:pPr marL="234950" indent="-234950">
              <a:lnSpc>
                <a:spcPct val="80000"/>
              </a:lnSpc>
              <a:spcBef>
                <a:spcPct val="15000"/>
              </a:spcBef>
              <a:spcAft>
                <a:spcPct val="15000"/>
              </a:spcAft>
              <a:buClr>
                <a:schemeClr val="accent1"/>
              </a:buClr>
            </a:pPr>
            <a:r>
              <a:rPr lang="en-US" altLang="en-US" sz="2800" smtClean="0">
                <a:solidFill>
                  <a:schemeClr val="hlink"/>
                </a:solidFill>
              </a:rPr>
              <a:t>Oral</a:t>
            </a:r>
          </a:p>
          <a:p>
            <a:pPr marL="855663" lvl="1" indent="-450850">
              <a:lnSpc>
                <a:spcPct val="80000"/>
              </a:lnSpc>
              <a:spcBef>
                <a:spcPct val="15000"/>
              </a:spcBef>
              <a:spcAft>
                <a:spcPct val="15000"/>
              </a:spcAft>
              <a:buClr>
                <a:schemeClr val="hlink"/>
              </a:buClr>
            </a:pPr>
            <a:r>
              <a:rPr lang="en-US" altLang="en-US" smtClean="0">
                <a:solidFill>
                  <a:srgbClr val="A7D3FF"/>
                </a:solidFill>
              </a:rPr>
              <a:t>GI intolerance (in up to 33% of pts)</a:t>
            </a:r>
          </a:p>
          <a:p>
            <a:pPr marL="1139825" lvl="2" indent="-169863">
              <a:lnSpc>
                <a:spcPct val="80000"/>
              </a:lnSpc>
              <a:spcBef>
                <a:spcPct val="15000"/>
              </a:spcBef>
              <a:spcAft>
                <a:spcPct val="15000"/>
              </a:spcAft>
              <a:buClr>
                <a:srgbClr val="A7D3FF"/>
              </a:buClr>
            </a:pPr>
            <a:r>
              <a:rPr lang="en-US" altLang="en-US" sz="2600" smtClean="0"/>
              <a:t>Especially esophagitis &amp; esophageal ulcers</a:t>
            </a:r>
          </a:p>
          <a:p>
            <a:pPr marL="1139825" lvl="2" indent="-169863">
              <a:lnSpc>
                <a:spcPct val="20000"/>
              </a:lnSpc>
              <a:spcBef>
                <a:spcPct val="15000"/>
              </a:spcBef>
              <a:spcAft>
                <a:spcPct val="15000"/>
              </a:spcAft>
              <a:buClr>
                <a:srgbClr val="A7D3FF"/>
              </a:buClr>
            </a:pPr>
            <a:endParaRPr lang="en-US" altLang="en-US" sz="2600" smtClean="0"/>
          </a:p>
          <a:p>
            <a:pPr marL="234950" indent="-234950">
              <a:lnSpc>
                <a:spcPct val="80000"/>
              </a:lnSpc>
              <a:spcBef>
                <a:spcPct val="15000"/>
              </a:spcBef>
              <a:spcAft>
                <a:spcPct val="15000"/>
              </a:spcAft>
              <a:buClr>
                <a:schemeClr val="accent1"/>
              </a:buClr>
            </a:pPr>
            <a:r>
              <a:rPr lang="en-US" altLang="en-US" sz="2800" smtClean="0">
                <a:solidFill>
                  <a:schemeClr val="hlink"/>
                </a:solidFill>
              </a:rPr>
              <a:t>Intravenous (PAM or ZOL)</a:t>
            </a:r>
          </a:p>
          <a:p>
            <a:pPr marL="855663" lvl="1" indent="-450850">
              <a:lnSpc>
                <a:spcPct val="80000"/>
              </a:lnSpc>
              <a:buClr>
                <a:schemeClr val="hlink"/>
              </a:buClr>
            </a:pPr>
            <a:r>
              <a:rPr lang="en-US" smtClean="0">
                <a:solidFill>
                  <a:srgbClr val="A7D3FF"/>
                </a:solidFill>
              </a:rPr>
              <a:t>Common adverse events</a:t>
            </a:r>
          </a:p>
          <a:p>
            <a:pPr marL="1139825" lvl="2" indent="-169863">
              <a:lnSpc>
                <a:spcPct val="80000"/>
              </a:lnSpc>
              <a:buClr>
                <a:srgbClr val="A7D3FF"/>
              </a:buClr>
            </a:pPr>
            <a:r>
              <a:rPr lang="en-US" sz="2600" smtClean="0"/>
              <a:t>Flu-like symptoms</a:t>
            </a:r>
          </a:p>
          <a:p>
            <a:pPr marL="1139825" lvl="2" indent="-169863">
              <a:lnSpc>
                <a:spcPct val="80000"/>
              </a:lnSpc>
              <a:buClr>
                <a:srgbClr val="A7D3FF"/>
              </a:buClr>
            </a:pPr>
            <a:r>
              <a:rPr lang="en-US" sz="2600" smtClean="0"/>
              <a:t>Fever/Myalgias/Arthralgias</a:t>
            </a:r>
          </a:p>
          <a:p>
            <a:pPr marL="855663" lvl="1" indent="-450850">
              <a:lnSpc>
                <a:spcPct val="80000"/>
              </a:lnSpc>
              <a:buClr>
                <a:schemeClr val="hlink"/>
              </a:buClr>
            </a:pPr>
            <a:r>
              <a:rPr lang="en-US" smtClean="0">
                <a:solidFill>
                  <a:srgbClr val="A7D3FF"/>
                </a:solidFill>
              </a:rPr>
              <a:t>Uncommon adverse events</a:t>
            </a:r>
          </a:p>
          <a:p>
            <a:pPr marL="1139825" lvl="2" indent="-169863">
              <a:lnSpc>
                <a:spcPct val="80000"/>
              </a:lnSpc>
              <a:buClr>
                <a:srgbClr val="A7D3FF"/>
              </a:buClr>
            </a:pPr>
            <a:r>
              <a:rPr lang="en-US" sz="2600" smtClean="0"/>
              <a:t>Renal-function effects </a:t>
            </a:r>
          </a:p>
          <a:p>
            <a:pPr marL="1139825" lvl="2" indent="-169863">
              <a:lnSpc>
                <a:spcPct val="80000"/>
              </a:lnSpc>
              <a:buClr>
                <a:srgbClr val="A7D3FF"/>
              </a:buClr>
            </a:pPr>
            <a:r>
              <a:rPr lang="en-US" sz="2600" smtClean="0"/>
              <a:t>Osteonecrosis of the jaw</a:t>
            </a:r>
            <a:endParaRPr lang="en-US" altLang="en-US" sz="2600" smtClean="0"/>
          </a:p>
          <a:p>
            <a:pPr marL="855663" lvl="1" indent="-450850">
              <a:lnSpc>
                <a:spcPct val="80000"/>
              </a:lnSpc>
              <a:spcBef>
                <a:spcPct val="15000"/>
              </a:spcBef>
              <a:spcAft>
                <a:spcPct val="15000"/>
              </a:spcAft>
              <a:buClr>
                <a:schemeClr val="hlink"/>
              </a:buClr>
              <a:buFontTx/>
              <a:buNone/>
            </a:pPr>
            <a:endParaRPr lang="en-US" altLang="en-US" smtClean="0"/>
          </a:p>
        </p:txBody>
      </p:sp>
      <p:sp>
        <p:nvSpPr>
          <p:cNvPr id="70660" name="Rectangle 4"/>
          <p:cNvSpPr>
            <a:spLocks noChangeArrowheads="1"/>
          </p:cNvSpPr>
          <p:nvPr/>
        </p:nvSpPr>
        <p:spPr bwMode="auto">
          <a:xfrm>
            <a:off x="4551363" y="6553200"/>
            <a:ext cx="4686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b="1">
                <a:solidFill>
                  <a:srgbClr val="00FF00"/>
                </a:solidFill>
              </a:rPr>
              <a:t>Conte &amp; Guarneri. Oncologist  2004;9(Suppl 4):28-37</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1925" y="7938"/>
            <a:ext cx="8839200" cy="995362"/>
          </a:xfrm>
        </p:spPr>
        <p:txBody>
          <a:bodyPr/>
          <a:lstStyle/>
          <a:p>
            <a:pPr algn="l"/>
            <a:r>
              <a:rPr lang="en-US" sz="3200" smtClean="0"/>
              <a:t>Bisphosphonates and Renal Insufficiency</a:t>
            </a:r>
          </a:p>
        </p:txBody>
      </p:sp>
      <p:sp>
        <p:nvSpPr>
          <p:cNvPr id="71683" name="Rectangle 3"/>
          <p:cNvSpPr>
            <a:spLocks noGrp="1" noChangeArrowheads="1"/>
          </p:cNvSpPr>
          <p:nvPr>
            <p:ph type="body" idx="1"/>
          </p:nvPr>
        </p:nvSpPr>
        <p:spPr>
          <a:xfrm>
            <a:off x="0" y="1385888"/>
            <a:ext cx="8955088" cy="4865687"/>
          </a:xfrm>
        </p:spPr>
        <p:txBody>
          <a:bodyPr/>
          <a:lstStyle/>
          <a:p>
            <a:pPr>
              <a:spcAft>
                <a:spcPct val="20000"/>
              </a:spcAft>
            </a:pPr>
            <a:r>
              <a:rPr lang="en-US" sz="2400" smtClean="0"/>
              <a:t>IV bisphosphonates are cleared almost entirely by the kidneys</a:t>
            </a:r>
          </a:p>
          <a:p>
            <a:pPr>
              <a:spcAft>
                <a:spcPct val="20000"/>
              </a:spcAft>
            </a:pPr>
            <a:r>
              <a:rPr lang="en-US" sz="2400" smtClean="0"/>
              <a:t>2007 ASCO Multiple Myeloma Guidelines</a:t>
            </a:r>
          </a:p>
          <a:p>
            <a:pPr lvl="1">
              <a:spcAft>
                <a:spcPct val="20000"/>
              </a:spcAft>
            </a:pPr>
            <a:r>
              <a:rPr lang="en-US" sz="2400" smtClean="0"/>
              <a:t>In patients with pre-existing renal impairment (serum creatinine clearance 30-60 mL/min) should receive reduced dosage of zoledronic acid </a:t>
            </a:r>
          </a:p>
          <a:p>
            <a:pPr lvl="1">
              <a:spcAft>
                <a:spcPct val="20000"/>
              </a:spcAft>
            </a:pPr>
            <a:r>
              <a:rPr lang="en-US" sz="2400" smtClean="0"/>
              <a:t>No change in infusion time or interval of zoledronic acid is required </a:t>
            </a:r>
          </a:p>
          <a:p>
            <a:pPr>
              <a:spcAft>
                <a:spcPct val="20000"/>
              </a:spcAft>
            </a:pPr>
            <a:r>
              <a:rPr lang="en-US" sz="2400" smtClean="0"/>
              <a:t>Use of these bisphosphonates in patients with more severe renal dysfunction has been minimally assessed</a:t>
            </a:r>
          </a:p>
        </p:txBody>
      </p:sp>
      <p:sp>
        <p:nvSpPr>
          <p:cNvPr id="71684" name="Text Box 4"/>
          <p:cNvSpPr txBox="1">
            <a:spLocks noChangeArrowheads="1"/>
          </p:cNvSpPr>
          <p:nvPr/>
        </p:nvSpPr>
        <p:spPr bwMode="auto">
          <a:xfrm>
            <a:off x="5426075" y="6553200"/>
            <a:ext cx="3924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b="1">
                <a:solidFill>
                  <a:srgbClr val="00FF00"/>
                </a:solidFill>
              </a:rPr>
              <a:t>  Kyle et al. J Clin Oncol 2007;25:2464-72</a:t>
            </a:r>
            <a:endParaRPr lang="el-GR" sz="1400" b="1">
              <a:solidFill>
                <a:srgbClr val="00FF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0" y="206375"/>
            <a:ext cx="8786813" cy="908050"/>
          </a:xfrm>
        </p:spPr>
        <p:txBody>
          <a:bodyPr lIns="90488" tIns="44450" rIns="90488" bIns="44450"/>
          <a:lstStyle/>
          <a:p>
            <a:pPr algn="l"/>
            <a:r>
              <a:rPr lang="en-US" sz="3200" smtClean="0">
                <a:solidFill>
                  <a:srgbClr val="FF9900"/>
                </a:solidFill>
              </a:rPr>
              <a:t>ONJ: Novel Complication of Bisphosphonates</a:t>
            </a:r>
            <a:endParaRPr lang="en-GB" sz="3200" smtClean="0">
              <a:solidFill>
                <a:srgbClr val="FF9900"/>
              </a:solidFill>
            </a:endParaRPr>
          </a:p>
        </p:txBody>
      </p:sp>
      <p:sp>
        <p:nvSpPr>
          <p:cNvPr id="72707" name="Rectangle 3"/>
          <p:cNvSpPr>
            <a:spLocks noGrp="1" noChangeArrowheads="1"/>
          </p:cNvSpPr>
          <p:nvPr>
            <p:ph sz="half" idx="4294967295"/>
          </p:nvPr>
        </p:nvSpPr>
        <p:spPr>
          <a:xfrm>
            <a:off x="0" y="1255713"/>
            <a:ext cx="9144000" cy="4670425"/>
          </a:xfrm>
        </p:spPr>
        <p:txBody>
          <a:bodyPr lIns="90488" tIns="44450" rIns="90488" bIns="44450" anchorCtr="0"/>
          <a:lstStyle/>
          <a:p>
            <a:pPr marL="457200" indent="-457200"/>
            <a:r>
              <a:rPr lang="en-GB" sz="2800" b="0" smtClean="0"/>
              <a:t>Avascular osteonecrosis of the jaw (ONJ) is a recent complication that has been described in multiple myeloma and other cancer patients who receive potent bisphosphonates. </a:t>
            </a:r>
          </a:p>
          <a:p>
            <a:pPr marL="457200" indent="-457200"/>
            <a:r>
              <a:rPr lang="en-GB" sz="2800" b="0" smtClean="0"/>
              <a:t>ONJ presents as an exposure of the mandible or maxilla that can be either painless or painful. </a:t>
            </a:r>
            <a:endParaRPr lang="en-US" sz="2800" b="0" smtClean="0"/>
          </a:p>
        </p:txBody>
      </p:sp>
      <p:graphicFrame>
        <p:nvGraphicFramePr>
          <p:cNvPr id="72708" name="Object 4"/>
          <p:cNvGraphicFramePr>
            <a:graphicFrameLocks noChangeAspect="1"/>
          </p:cNvGraphicFramePr>
          <p:nvPr>
            <p:ph sz="quarter" idx="4294967295"/>
          </p:nvPr>
        </p:nvGraphicFramePr>
        <p:xfrm>
          <a:off x="973138" y="4192588"/>
          <a:ext cx="3598862" cy="2471737"/>
        </p:xfrm>
        <a:graphic>
          <a:graphicData uri="http://schemas.openxmlformats.org/presentationml/2006/ole">
            <mc:AlternateContent xmlns:mc="http://schemas.openxmlformats.org/markup-compatibility/2006">
              <mc:Choice xmlns:v="urn:schemas-microsoft-com:vml" Requires="v">
                <p:oleObj spid="_x0000_s72710" name="Bitmap Image" r:id="rId4" imgW="5982535" imgH="4180952" progId="Paint.Picture">
                  <p:embed/>
                </p:oleObj>
              </mc:Choice>
              <mc:Fallback>
                <p:oleObj name="Bitmap Image" r:id="rId4" imgW="5982535" imgH="4180952" progId="Paint.Picture">
                  <p:embed/>
                  <p:pic>
                    <p:nvPicPr>
                      <p:cNvPr id="0" name="Object 4"/>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973138" y="4192588"/>
                        <a:ext cx="3598862" cy="2471737"/>
                      </a:xfrm>
                      <a:prstGeom prst="rect">
                        <a:avLst/>
                      </a:prstGeom>
                      <a:noFill/>
                      <a:ln w="9525">
                        <a:solidFill>
                          <a:srgbClr val="FFC693"/>
                        </a:solidFill>
                        <a:miter lim="800000"/>
                        <a:headEnd/>
                        <a:tailEnd/>
                      </a:ln>
                      <a:effectLst/>
                      <a:extLst>
                        <a:ext uri="{909E8E84-426E-40DD-AFC4-6F175D3DCCD1}">
                          <a14:hiddenFill xmlns:a14="http://schemas.microsoft.com/office/drawing/2010/main">
                            <a:solidFill>
                              <a:srgbClr val="FFC693"/>
                            </a:solidFill>
                          </a14:hiddenFill>
                        </a:ext>
                        <a:ext uri="{AF507438-7753-43E0-B8FC-AC1667EBCBE1}">
                          <a14:hiddenEffects xmlns:a14="http://schemas.microsoft.com/office/drawing/2010/main">
                            <a:effectLst>
                              <a:outerShdw dist="28398" dir="3806097" algn="ctr" rotWithShape="0">
                                <a:schemeClr val="bg2"/>
                              </a:outerShdw>
                            </a:effectLst>
                          </a14:hiddenEffects>
                        </a:ext>
                      </a:extLst>
                    </p:spPr>
                  </p:pic>
                </p:oleObj>
              </mc:Fallback>
            </mc:AlternateContent>
          </a:graphicData>
        </a:graphic>
      </p:graphicFrame>
      <p:graphicFrame>
        <p:nvGraphicFramePr>
          <p:cNvPr id="72709" name="Object 5"/>
          <p:cNvGraphicFramePr>
            <a:graphicFrameLocks noChangeAspect="1"/>
          </p:cNvGraphicFramePr>
          <p:nvPr>
            <p:ph sz="quarter" idx="4294967295"/>
          </p:nvPr>
        </p:nvGraphicFramePr>
        <p:xfrm>
          <a:off x="4729163" y="4179888"/>
          <a:ext cx="3459162" cy="2438400"/>
        </p:xfrm>
        <a:graphic>
          <a:graphicData uri="http://schemas.openxmlformats.org/presentationml/2006/ole">
            <mc:AlternateContent xmlns:mc="http://schemas.openxmlformats.org/markup-compatibility/2006">
              <mc:Choice xmlns:v="urn:schemas-microsoft-com:vml" Requires="v">
                <p:oleObj spid="_x0000_s72711" name="Bitmap Image" r:id="rId6" imgW="5811061" imgH="4095238" progId="Paint.Picture">
                  <p:embed/>
                </p:oleObj>
              </mc:Choice>
              <mc:Fallback>
                <p:oleObj name="Bitmap Image" r:id="rId6" imgW="5811061" imgH="4095238" progId="Paint.Picture">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9163" y="4179888"/>
                        <a:ext cx="3459162" cy="2438400"/>
                      </a:xfrm>
                      <a:prstGeom prst="rect">
                        <a:avLst/>
                      </a:prstGeom>
                      <a:noFill/>
                      <a:ln w="9525">
                        <a:solidFill>
                          <a:srgbClr val="FFC693"/>
                        </a:solidFill>
                        <a:miter lim="800000"/>
                        <a:headEnd/>
                        <a:tailEnd/>
                      </a:ln>
                      <a:effectLst/>
                      <a:extLst>
                        <a:ext uri="{909E8E84-426E-40DD-AFC4-6F175D3DCCD1}">
                          <a14:hiddenFill xmlns:a14="http://schemas.microsoft.com/office/drawing/2010/main">
                            <a:solidFill>
                              <a:srgbClr val="FFC693"/>
                            </a:solidFill>
                          </a14:hiddenFill>
                        </a:ext>
                        <a:ext uri="{AF507438-7753-43E0-B8FC-AC1667EBCBE1}">
                          <a14:hiddenEffects xmlns:a14="http://schemas.microsoft.com/office/drawing/2010/main">
                            <a:effectLst>
                              <a:outerShdw dist="28398" dir="3806097"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142875" y="228600"/>
            <a:ext cx="9144000" cy="685800"/>
          </a:xfrm>
        </p:spPr>
        <p:txBody>
          <a:bodyPr lIns="90488" tIns="44450" rIns="90488" bIns="44450"/>
          <a:lstStyle/>
          <a:p>
            <a:pPr algn="l"/>
            <a:r>
              <a:rPr lang="en-US" sz="3200" smtClean="0">
                <a:solidFill>
                  <a:srgbClr val="FF9900"/>
                </a:solidFill>
              </a:rPr>
              <a:t>ONJ: characteristics</a:t>
            </a:r>
            <a:endParaRPr lang="en-GB" sz="3200" smtClean="0">
              <a:solidFill>
                <a:srgbClr val="FF9900"/>
              </a:solidFill>
            </a:endParaRPr>
          </a:p>
        </p:txBody>
      </p:sp>
      <p:pic>
        <p:nvPicPr>
          <p:cNvPr id="73731" name="Picture 3" descr="P1010009"/>
          <p:cNvPicPr>
            <a:picLocks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775200" y="635000"/>
            <a:ext cx="4103688" cy="2686050"/>
          </a:xfrm>
          <a:noFill/>
          <a:ln w="38100">
            <a:solidFill>
              <a:srgbClr val="FF6600"/>
            </a:solidFill>
            <a:miter lim="800000"/>
            <a:headEnd/>
            <a:tailEnd/>
          </a:ln>
        </p:spPr>
      </p:pic>
      <p:pic>
        <p:nvPicPr>
          <p:cNvPr id="73732" name="Picture 4" descr="ΚΟΥΚΟΥΔΗΜΟΣ -"/>
          <p:cNvPicPr>
            <a:picLocks noChangeAspect="1" noChangeArrowheads="1"/>
          </p:cNvPicPr>
          <p:nvPr>
            <p:ph sz="quarter" idx="4294967295"/>
          </p:nvPr>
        </p:nvPicPr>
        <p:blipFill>
          <a:blip r:embed="rId4">
            <a:lum contrast="20000"/>
            <a:extLst>
              <a:ext uri="{28A0092B-C50C-407E-A947-70E740481C1C}">
                <a14:useLocalDpi xmlns:a14="http://schemas.microsoft.com/office/drawing/2010/main" val="0"/>
              </a:ext>
            </a:extLst>
          </a:blip>
          <a:srcRect/>
          <a:stretch>
            <a:fillRect/>
          </a:stretch>
        </p:blipFill>
        <p:spPr>
          <a:xfrm>
            <a:off x="4800600" y="3521075"/>
            <a:ext cx="4124325" cy="2854325"/>
          </a:xfrm>
          <a:solidFill>
            <a:schemeClr val="tx1"/>
          </a:solidFill>
          <a:ln w="38100">
            <a:solidFill>
              <a:srgbClr val="FF6600"/>
            </a:solidFill>
            <a:miter lim="800000"/>
            <a:headEnd/>
            <a:tailEnd/>
          </a:ln>
        </p:spPr>
      </p:pic>
      <p:sp>
        <p:nvSpPr>
          <p:cNvPr id="73733" name="Rectangle 5"/>
          <p:cNvSpPr>
            <a:spLocks noChangeArrowheads="1"/>
          </p:cNvSpPr>
          <p:nvPr/>
        </p:nvSpPr>
        <p:spPr bwMode="auto">
          <a:xfrm>
            <a:off x="-188913" y="1031875"/>
            <a:ext cx="5105401" cy="4525963"/>
          </a:xfrm>
          <a:prstGeom prst="rect">
            <a:avLst/>
          </a:prstGeom>
          <a:noFill/>
          <a:ln>
            <a:noFill/>
          </a:ln>
          <a:effectLst>
            <a:outerShdw dist="28398" dir="3806097" algn="ctr" rotWithShape="0">
              <a:srgbClr val="18339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0" hangingPunct="0">
              <a:lnSpc>
                <a:spcPct val="95000"/>
              </a:lnSpc>
              <a:spcBef>
                <a:spcPct val="20000"/>
              </a:spcBef>
              <a:buSzPct val="100000"/>
            </a:pPr>
            <a:r>
              <a:rPr lang="en-US" sz="1400" b="1"/>
              <a:t>     </a:t>
            </a:r>
            <a:r>
              <a:rPr lang="en-US" sz="2400">
                <a:solidFill>
                  <a:srgbClr val="00FF00"/>
                </a:solidFill>
              </a:rPr>
              <a:t>Symptoms</a:t>
            </a:r>
          </a:p>
          <a:p>
            <a:pPr marL="742950" lvl="1" indent="-285750" algn="l" eaLnBrk="0" hangingPunct="0">
              <a:lnSpc>
                <a:spcPct val="95000"/>
              </a:lnSpc>
              <a:spcBef>
                <a:spcPct val="20000"/>
              </a:spcBef>
              <a:buSzPct val="100000"/>
            </a:pPr>
            <a:r>
              <a:rPr lang="en-US" sz="2000"/>
              <a:t>• “heavy jaw”, a dull aching sensation</a:t>
            </a:r>
          </a:p>
          <a:p>
            <a:pPr marL="742950" lvl="1" indent="-285750" algn="l" eaLnBrk="0" hangingPunct="0">
              <a:lnSpc>
                <a:spcPct val="95000"/>
              </a:lnSpc>
              <a:spcBef>
                <a:spcPct val="20000"/>
              </a:spcBef>
              <a:buSzPct val="100000"/>
            </a:pPr>
            <a:r>
              <a:rPr lang="en-US" sz="2000"/>
              <a:t>• numbness/tingling of the jaw</a:t>
            </a:r>
          </a:p>
          <a:p>
            <a:pPr marL="742950" lvl="1" indent="-285750" algn="l" eaLnBrk="0" hangingPunct="0">
              <a:lnSpc>
                <a:spcPct val="95000"/>
              </a:lnSpc>
              <a:spcBef>
                <a:spcPct val="20000"/>
              </a:spcBef>
              <a:buSzPct val="100000"/>
            </a:pPr>
            <a:r>
              <a:rPr lang="en-US" sz="2000"/>
              <a:t>• tooth pain</a:t>
            </a:r>
          </a:p>
          <a:p>
            <a:pPr marL="742950" lvl="1" indent="-285750" algn="l" eaLnBrk="0" hangingPunct="0">
              <a:lnSpc>
                <a:spcPct val="95000"/>
              </a:lnSpc>
              <a:spcBef>
                <a:spcPct val="20000"/>
              </a:spcBef>
              <a:buSzPct val="100000"/>
            </a:pPr>
            <a:r>
              <a:rPr lang="en-US" sz="2000"/>
              <a:t>• undiagnosed oral pain</a:t>
            </a:r>
          </a:p>
          <a:p>
            <a:pPr marL="742950" lvl="1" indent="-285750" algn="l" eaLnBrk="0" hangingPunct="0">
              <a:lnSpc>
                <a:spcPct val="95000"/>
              </a:lnSpc>
              <a:spcBef>
                <a:spcPct val="20000"/>
              </a:spcBef>
              <a:buSzPct val="100000"/>
            </a:pPr>
            <a:endParaRPr lang="en-US" sz="2000"/>
          </a:p>
          <a:p>
            <a:pPr marL="742950" lvl="1" indent="-285750" algn="l" eaLnBrk="0" hangingPunct="0">
              <a:lnSpc>
                <a:spcPct val="95000"/>
              </a:lnSpc>
              <a:spcBef>
                <a:spcPct val="20000"/>
              </a:spcBef>
              <a:buSzPct val="100000"/>
            </a:pPr>
            <a:r>
              <a:rPr lang="en-US" sz="2400">
                <a:solidFill>
                  <a:srgbClr val="00FF00"/>
                </a:solidFill>
              </a:rPr>
              <a:t>Signs</a:t>
            </a:r>
          </a:p>
          <a:p>
            <a:pPr marL="342900" indent="-342900" algn="l" eaLnBrk="0" hangingPunct="0">
              <a:lnSpc>
                <a:spcPct val="95000"/>
              </a:lnSpc>
              <a:spcBef>
                <a:spcPct val="20000"/>
              </a:spcBef>
              <a:buSzPct val="100000"/>
            </a:pPr>
            <a:r>
              <a:rPr lang="en-US" sz="2000">
                <a:solidFill>
                  <a:schemeClr val="bg1"/>
                </a:solidFill>
              </a:rPr>
              <a:t>	</a:t>
            </a:r>
            <a:r>
              <a:rPr lang="en-US" sz="2000"/>
              <a:t>• rough area on the jawbone</a:t>
            </a:r>
          </a:p>
          <a:p>
            <a:pPr marL="342900" indent="-342900" algn="l" eaLnBrk="0" hangingPunct="0">
              <a:lnSpc>
                <a:spcPct val="95000"/>
              </a:lnSpc>
              <a:spcBef>
                <a:spcPct val="20000"/>
              </a:spcBef>
              <a:buSzPct val="100000"/>
            </a:pPr>
            <a:r>
              <a:rPr lang="en-US" sz="2000"/>
              <a:t>	• soft tissue swelling, drainage or   infection</a:t>
            </a:r>
          </a:p>
          <a:p>
            <a:pPr marL="342900" indent="-342900" algn="l" eaLnBrk="0" hangingPunct="0">
              <a:lnSpc>
                <a:spcPct val="95000"/>
              </a:lnSpc>
              <a:spcBef>
                <a:spcPct val="20000"/>
              </a:spcBef>
              <a:buSzPct val="100000"/>
            </a:pPr>
            <a:r>
              <a:rPr lang="en-US" sz="2000"/>
              <a:t>	• exposed bone in the oral cavity</a:t>
            </a:r>
          </a:p>
          <a:p>
            <a:pPr marL="342900" indent="-342900" algn="l" eaLnBrk="0" hangingPunct="0">
              <a:lnSpc>
                <a:spcPct val="95000"/>
              </a:lnSpc>
              <a:spcBef>
                <a:spcPct val="20000"/>
              </a:spcBef>
              <a:buSzPct val="100000"/>
            </a:pPr>
            <a:r>
              <a:rPr lang="en-US" sz="2000"/>
              <a:t>	• sudden change in the health of periodontal tissue</a:t>
            </a:r>
          </a:p>
          <a:p>
            <a:pPr marL="342900" indent="-342900" algn="l" eaLnBrk="0" hangingPunct="0">
              <a:lnSpc>
                <a:spcPct val="95000"/>
              </a:lnSpc>
              <a:spcBef>
                <a:spcPct val="20000"/>
              </a:spcBef>
              <a:buSzPct val="100000"/>
            </a:pPr>
            <a:r>
              <a:rPr lang="en-US" sz="2000"/>
              <a:t>	• failure of oral mucosa to heal</a:t>
            </a:r>
          </a:p>
          <a:p>
            <a:pPr marL="342900" indent="-342900" algn="l" eaLnBrk="0" hangingPunct="0">
              <a:lnSpc>
                <a:spcPct val="95000"/>
              </a:lnSpc>
              <a:spcBef>
                <a:spcPct val="20000"/>
              </a:spcBef>
              <a:buSzPct val="100000"/>
            </a:pPr>
            <a:r>
              <a:rPr lang="en-US" sz="2000"/>
              <a:t>	• loosening of teeth</a:t>
            </a:r>
          </a:p>
          <a:p>
            <a:pPr marL="742950" lvl="1" indent="-285750" algn="l" eaLnBrk="0" hangingPunct="0">
              <a:lnSpc>
                <a:spcPct val="85000"/>
              </a:lnSpc>
              <a:spcBef>
                <a:spcPct val="20000"/>
              </a:spcBef>
              <a:buSzPct val="100000"/>
            </a:pPr>
            <a:endParaRPr lang="en-US" sz="2000"/>
          </a:p>
          <a:p>
            <a:pPr marL="342900" indent="-342900" algn="l" eaLnBrk="0" hangingPunct="0">
              <a:lnSpc>
                <a:spcPct val="75000"/>
              </a:lnSpc>
              <a:spcBef>
                <a:spcPct val="20000"/>
              </a:spcBef>
              <a:buSzPct val="100000"/>
            </a:pPr>
            <a:endParaRPr lang="en-US" sz="2000">
              <a:latin typeface="Tahoma"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601913" y="1295400"/>
            <a:ext cx="46434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eaLnBrk="0" hangingPunct="0"/>
            <a:endParaRPr lang="el-GR" sz="3200">
              <a:solidFill>
                <a:schemeClr val="tx2"/>
              </a:solidFill>
              <a:ea typeface="MS PGothic" pitchFamily="34" charset="-128"/>
            </a:endParaRPr>
          </a:p>
        </p:txBody>
      </p:sp>
      <p:sp>
        <p:nvSpPr>
          <p:cNvPr id="74755" name="Rectangle 3"/>
          <p:cNvSpPr>
            <a:spLocks noGrp="1" noChangeArrowheads="1"/>
          </p:cNvSpPr>
          <p:nvPr>
            <p:ph type="title" idx="4294967295"/>
          </p:nvPr>
        </p:nvSpPr>
        <p:spPr>
          <a:xfrm>
            <a:off x="76200" y="-30163"/>
            <a:ext cx="9067800" cy="1133476"/>
          </a:xfrm>
        </p:spPr>
        <p:txBody>
          <a:bodyPr lIns="90488" tIns="44450" rIns="90488" bIns="44450"/>
          <a:lstStyle/>
          <a:p>
            <a:pPr algn="l"/>
            <a:r>
              <a:rPr lang="en-US" sz="3200" smtClean="0">
                <a:solidFill>
                  <a:srgbClr val="FF9900"/>
                </a:solidFill>
              </a:rPr>
              <a:t>Clinical Presentation and Working Diagnosis of ONJ</a:t>
            </a:r>
          </a:p>
        </p:txBody>
      </p:sp>
      <p:sp>
        <p:nvSpPr>
          <p:cNvPr id="74756" name="Rectangle 4"/>
          <p:cNvSpPr>
            <a:spLocks noGrp="1" noChangeArrowheads="1"/>
          </p:cNvSpPr>
          <p:nvPr>
            <p:ph type="body" sz="half" idx="4294967295"/>
          </p:nvPr>
        </p:nvSpPr>
        <p:spPr>
          <a:xfrm>
            <a:off x="3733800" y="1127125"/>
            <a:ext cx="5410200" cy="5167313"/>
          </a:xfrm>
        </p:spPr>
        <p:txBody>
          <a:bodyPr lIns="90488" tIns="44450" rIns="90488" bIns="44450" anchorCtr="0"/>
          <a:lstStyle/>
          <a:p>
            <a:pPr>
              <a:buFontTx/>
              <a:buNone/>
            </a:pPr>
            <a:r>
              <a:rPr lang="en-US" sz="2400" b="0" smtClean="0"/>
              <a:t>Clinical features of suspected ONJ</a:t>
            </a:r>
          </a:p>
          <a:p>
            <a:r>
              <a:rPr lang="en-US" sz="2400" b="0" smtClean="0"/>
              <a:t>Exposed bone in maxillofacial area that occurs in association with dental surgery or occurs spontaneously, with no evidence of healing</a:t>
            </a:r>
          </a:p>
          <a:p>
            <a:pPr>
              <a:buFontTx/>
              <a:buNone/>
            </a:pPr>
            <a:r>
              <a:rPr lang="en-US" sz="2400" b="0" smtClean="0"/>
              <a:t>Working diagnosis of ONJ</a:t>
            </a:r>
          </a:p>
          <a:p>
            <a:r>
              <a:rPr lang="en-US" sz="2400" b="0" smtClean="0"/>
              <a:t>No evidence of healing after </a:t>
            </a:r>
            <a:br>
              <a:rPr lang="en-US" sz="2400" b="0" smtClean="0"/>
            </a:br>
            <a:r>
              <a:rPr lang="en-US" sz="2400" b="0" smtClean="0"/>
              <a:t>6 weeks of appropriate evaluation and dental care</a:t>
            </a:r>
          </a:p>
          <a:p>
            <a:r>
              <a:rPr lang="en-US" sz="2400" b="0" smtClean="0"/>
              <a:t>No evidence of metastatic disease in the jaw or osteoradionecrosis</a:t>
            </a:r>
          </a:p>
        </p:txBody>
      </p:sp>
      <p:sp>
        <p:nvSpPr>
          <p:cNvPr id="74757" name="Text Box 6"/>
          <p:cNvSpPr txBox="1">
            <a:spLocks noChangeArrowheads="1"/>
          </p:cNvSpPr>
          <p:nvPr/>
        </p:nvSpPr>
        <p:spPr bwMode="auto">
          <a:xfrm>
            <a:off x="3670300" y="6581775"/>
            <a:ext cx="5473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lvl="1" algn="l" eaLnBrk="1" hangingPunct="1">
              <a:lnSpc>
                <a:spcPct val="75000"/>
              </a:lnSpc>
              <a:spcBef>
                <a:spcPct val="20000"/>
              </a:spcBef>
            </a:pPr>
            <a:r>
              <a:rPr lang="en-US" sz="1400" b="1">
                <a:solidFill>
                  <a:srgbClr val="02FC61"/>
                </a:solidFill>
                <a:ea typeface="MS PGothic" pitchFamily="34" charset="-128"/>
              </a:rPr>
              <a:t>Weitzman et al. Crit Rev Oncol Hematol 2007;62:148-152</a:t>
            </a:r>
          </a:p>
        </p:txBody>
      </p:sp>
      <p:pic>
        <p:nvPicPr>
          <p:cNvPr id="74758" name="Picture 7" descr="DSCF00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89013"/>
            <a:ext cx="3419475" cy="2565400"/>
          </a:xfrm>
          <a:prstGeom prst="rect">
            <a:avLst/>
          </a:prstGeom>
          <a:noFill/>
          <a:ln w="3175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74759" name="Picture 8" descr="c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3771900"/>
            <a:ext cx="3438525" cy="2474913"/>
          </a:xfrm>
          <a:prstGeom prst="rect">
            <a:avLst/>
          </a:prstGeom>
          <a:noFill/>
          <a:ln w="3175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73"/>
          <p:cNvSpPr>
            <a:spLocks noGrp="1"/>
          </p:cNvSpPr>
          <p:nvPr>
            <p:ph type="title"/>
          </p:nvPr>
        </p:nvSpPr>
        <p:spPr>
          <a:xfrm>
            <a:off x="0" y="207963"/>
            <a:ext cx="6934200" cy="1017587"/>
          </a:xfrm>
          <a:extLst>
            <a:ext uri="{91240B29-F687-4F45-9708-019B960494DF}">
              <a14:hiddenLine xmlns:a14="http://schemas.microsoft.com/office/drawing/2010/main" w="9525" algn="ctr">
                <a:solidFill>
                  <a:srgbClr val="000000"/>
                </a:solidFill>
                <a:miter lim="800000"/>
                <a:headEnd/>
                <a:tailEnd/>
              </a14:hiddenLine>
            </a:ext>
          </a:extLst>
        </p:spPr>
        <p:txBody>
          <a:bodyPr/>
          <a:lstStyle/>
          <a:p>
            <a:pPr algn="l">
              <a:lnSpc>
                <a:spcPts val="3000"/>
              </a:lnSpc>
            </a:pPr>
            <a:r>
              <a:rPr lang="en-US" sz="2900" smtClean="0"/>
              <a:t>MRC Myeloma IX: Adverse Events (Safety Population)</a:t>
            </a:r>
          </a:p>
        </p:txBody>
      </p:sp>
      <p:graphicFrame>
        <p:nvGraphicFramePr>
          <p:cNvPr id="44268" name="Group 236"/>
          <p:cNvGraphicFramePr>
            <a:graphicFrameLocks noGrp="1"/>
          </p:cNvGraphicFramePr>
          <p:nvPr>
            <p:ph idx="1"/>
          </p:nvPr>
        </p:nvGraphicFramePr>
        <p:xfrm>
          <a:off x="76200" y="1431925"/>
          <a:ext cx="8915400" cy="4159250"/>
        </p:xfrm>
        <a:graphic>
          <a:graphicData uri="http://schemas.openxmlformats.org/drawingml/2006/table">
            <a:tbl>
              <a:tblPr/>
              <a:tblGrid>
                <a:gridCol w="1971675"/>
                <a:gridCol w="1196975"/>
                <a:gridCol w="1177925"/>
                <a:gridCol w="895350"/>
                <a:gridCol w="1071563"/>
                <a:gridCol w="1082675"/>
                <a:gridCol w="760412"/>
                <a:gridCol w="758825"/>
              </a:tblGrid>
              <a:tr h="2746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endParaRPr kumimoji="0" lang="el-GR" sz="1800" b="0" i="0" u="none" strike="noStrike" cap="none" normalizeH="0" baseline="0" smtClean="0">
                        <a:ln>
                          <a:noFill/>
                        </a:ln>
                        <a:solidFill>
                          <a:srgbClr val="FFC000"/>
                        </a:solidFill>
                        <a:effectLst/>
                        <a:latin typeface="Calibri" pitchFamily="34" charset="0"/>
                        <a:ea typeface="MS Mincho" pitchFamily="49" charset="-128"/>
                        <a:cs typeface="Arial" pitchFamily="34" charset="0"/>
                      </a:endParaRPr>
                    </a:p>
                  </a:txBody>
                  <a:tcPr marL="68580" marR="68580" marT="0" marB="0" anchor="b" horzOverflow="overflow">
                    <a:lnL>
                      <a:noFill/>
                    </a:lnL>
                    <a:lnR>
                      <a:noFill/>
                    </a:lnR>
                    <a:lnT>
                      <a:noFill/>
                    </a:lnT>
                    <a:lnB>
                      <a:noFill/>
                    </a:lnB>
                    <a:lnTlToBr>
                      <a:noFill/>
                    </a:lnTlToBr>
                    <a:lnBlToTr>
                      <a:noFill/>
                    </a:lnBlToTr>
                    <a:noFill/>
                  </a:tcPr>
                </a:tc>
                <a:tc gridSpan="6">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t>Patients, n (%)</a:t>
                      </a:r>
                      <a:endParaRPr kumimoji="0" lang="en-US" sz="1400" b="0" i="0" u="none" strike="noStrike" cap="none" normalizeH="0" baseline="0" smtClean="0">
                        <a:ln>
                          <a:noFill/>
                        </a:ln>
                        <a:solidFill>
                          <a:srgbClr val="FFC000"/>
                        </a:solidFill>
                        <a:effectLst/>
                        <a:latin typeface="Calibri" pitchFamily="34" charset="0"/>
                        <a:ea typeface="MS Mincho" pitchFamily="49" charset="-128"/>
                        <a:cs typeface="Arial" pitchFamily="34" charset="0"/>
                      </a:endParaRPr>
                    </a:p>
                  </a:txBody>
                  <a:tcPr marL="68580" marR="68580" marT="0" marB="0" anchor="b" horzOverflow="overflow">
                    <a:lnL>
                      <a:noFill/>
                    </a:lnL>
                    <a:lnR>
                      <a:noFill/>
                    </a:lnR>
                    <a:lnT>
                      <a:noFill/>
                    </a:lnT>
                    <a:lnB w="19050" cap="flat" cmpd="sng" algn="ctr">
                      <a:solidFill>
                        <a:srgbClr val="00B0F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endParaRPr kumimoji="0" lang="el-GR" sz="1800" b="0" i="0" u="none" strike="noStrike" cap="none" normalizeH="0" baseline="0" smtClean="0">
                        <a:ln>
                          <a:noFill/>
                        </a:ln>
                        <a:solidFill>
                          <a:srgbClr val="FFC000"/>
                        </a:solidFill>
                        <a:effectLst/>
                        <a:latin typeface="Calibri" pitchFamily="34" charset="0"/>
                        <a:ea typeface="MS Mincho" pitchFamily="49" charset="-128"/>
                        <a:cs typeface="Arial" pitchFamily="34" charset="0"/>
                      </a:endParaRPr>
                    </a:p>
                  </a:txBody>
                  <a:tcPr marL="68580" marR="68580" marT="0" marB="0" anchor="b" horzOverflow="overflow">
                    <a:lnL>
                      <a:noFill/>
                    </a:lnL>
                    <a:lnR>
                      <a:noFill/>
                    </a:lnR>
                    <a:lnT>
                      <a:noFill/>
                    </a:lnT>
                    <a:lnB>
                      <a:noFill/>
                    </a:lnB>
                    <a:lnTlToBr>
                      <a:noFill/>
                    </a:lnTlToBr>
                    <a:lnBlToTr>
                      <a:noFill/>
                    </a:lnBlToTr>
                    <a:noFill/>
                  </a:tcPr>
                </a:tc>
              </a:tr>
              <a:tr h="365125">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endParaRPr kumimoji="0" lang="el-GR" sz="1800" b="0" i="0" u="none" strike="noStrike" cap="none" normalizeH="0" baseline="0" smtClean="0">
                        <a:ln>
                          <a:noFill/>
                        </a:ln>
                        <a:solidFill>
                          <a:srgbClr val="FFC000"/>
                        </a:solidFill>
                        <a:effectLst/>
                        <a:latin typeface="Calibri" pitchFamily="34" charset="0"/>
                        <a:ea typeface="MS Mincho" pitchFamily="49" charset="-128"/>
                        <a:cs typeface="Arial" pitchFamily="34" charset="0"/>
                      </a:endParaRPr>
                    </a:p>
                  </a:txBody>
                  <a:tcPr marL="68580" marR="68580" marT="0" marB="0" anchor="b" horzOverflow="overflow">
                    <a:lnL>
                      <a:noFill/>
                    </a:lnL>
                    <a:lnR>
                      <a:noFill/>
                    </a:lnR>
                    <a:ln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t>Intensive Pathway</a:t>
                      </a:r>
                      <a:endParaRPr kumimoji="0" lang="en-US" sz="1400" b="0" i="0" u="none" strike="noStrike" cap="none" normalizeH="0" baseline="0" smtClean="0">
                        <a:ln>
                          <a:noFill/>
                        </a:ln>
                        <a:solidFill>
                          <a:srgbClr val="FFC000"/>
                        </a:solidFill>
                        <a:effectLst/>
                        <a:latin typeface="Calibri" pitchFamily="34" charset="0"/>
                        <a:ea typeface="MS Mincho" pitchFamily="49" charset="-128"/>
                        <a:cs typeface="Arial" pitchFamily="34" charset="0"/>
                      </a:endParaRPr>
                    </a:p>
                  </a:txBody>
                  <a:tcPr marL="68580" marR="68580" marT="0" marB="0" anchor="b" horzOverflow="overflow">
                    <a:lnL>
                      <a:noFill/>
                    </a:lnL>
                    <a:lnR>
                      <a:noFill/>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t>Non-Intensive Pathway</a:t>
                      </a:r>
                      <a:endParaRPr kumimoji="0" lang="en-US" sz="1400" b="0" i="0" u="none" strike="noStrike" cap="none" normalizeH="0" baseline="0" smtClean="0">
                        <a:ln>
                          <a:noFill/>
                        </a:ln>
                        <a:solidFill>
                          <a:srgbClr val="FFC000"/>
                        </a:solidFill>
                        <a:effectLst/>
                        <a:latin typeface="Calibri" pitchFamily="34" charset="0"/>
                        <a:ea typeface="MS Mincho" pitchFamily="49" charset="-128"/>
                        <a:cs typeface="Arial" pitchFamily="34" charset="0"/>
                      </a:endParaRPr>
                    </a:p>
                  </a:txBody>
                  <a:tcPr marL="68580" marR="68580" marT="0" marB="0" anchor="b" horzOverflow="overflow">
                    <a:lnL>
                      <a:noFill/>
                    </a:lnL>
                    <a:lnR>
                      <a:noFill/>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t>Overall</a:t>
                      </a:r>
                      <a:endParaRPr kumimoji="0" lang="en-US" sz="1400" b="0" i="0" u="none" strike="noStrike" cap="none" normalizeH="0" baseline="0" smtClean="0">
                        <a:ln>
                          <a:noFill/>
                        </a:ln>
                        <a:solidFill>
                          <a:srgbClr val="FFC000"/>
                        </a:solidFill>
                        <a:effectLst/>
                        <a:latin typeface="Calibri" pitchFamily="34" charset="0"/>
                        <a:ea typeface="MS Mincho" pitchFamily="49" charset="-128"/>
                        <a:cs typeface="Arial" pitchFamily="34" charset="0"/>
                      </a:endParaRPr>
                    </a:p>
                  </a:txBody>
                  <a:tcPr marL="68580" marR="68580" marT="0" marB="0" anchor="b" horzOverflow="overflow">
                    <a:lnL>
                      <a:noFill/>
                    </a:lnL>
                    <a:lnR>
                      <a:noFill/>
                    </a:lnR>
                    <a:lnT>
                      <a:noFill/>
                    </a:lnT>
                    <a:lnB w="19050" cap="flat" cmpd="sng" algn="ctr">
                      <a:solidFill>
                        <a:srgbClr val="00B0F0"/>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GB" sz="1600" b="1" i="0" u="none" strike="noStrike" cap="none" normalizeH="0" baseline="0" smtClean="0">
                          <a:ln>
                            <a:noFill/>
                          </a:ln>
                          <a:solidFill>
                            <a:srgbClr val="FFC000"/>
                          </a:solidFill>
                          <a:effectLst/>
                          <a:latin typeface="Calibri" pitchFamily="34" charset="0"/>
                          <a:ea typeface="MS Mincho" pitchFamily="49" charset="-128"/>
                          <a:cs typeface="Arial" pitchFamily="34" charset="0"/>
                        </a:rPr>
                        <a:t/>
                      </a:r>
                      <a:br>
                        <a:rPr kumimoji="0" lang="en-GB" sz="1600" b="1" i="0" u="none" strike="noStrike" cap="none" normalizeH="0" baseline="0" smtClean="0">
                          <a:ln>
                            <a:noFill/>
                          </a:ln>
                          <a:solidFill>
                            <a:srgbClr val="FFC000"/>
                          </a:solidFill>
                          <a:effectLst/>
                          <a:latin typeface="Calibri" pitchFamily="34" charset="0"/>
                          <a:ea typeface="MS Mincho" pitchFamily="49" charset="-128"/>
                          <a:cs typeface="Arial" pitchFamily="34" charset="0"/>
                        </a:rPr>
                      </a:br>
                      <a: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t>Adverse Event</a:t>
                      </a:r>
                      <a:endParaRPr kumimoji="0" lang="en-US" sz="1400" b="0" i="0" u="none" strike="noStrike" cap="none" normalizeH="0" baseline="0" smtClean="0">
                        <a:ln>
                          <a:noFill/>
                        </a:ln>
                        <a:solidFill>
                          <a:srgbClr val="FFC000"/>
                        </a:solidFill>
                        <a:effectLst/>
                        <a:latin typeface="Calibri" pitchFamily="34" charset="0"/>
                        <a:ea typeface="MS Mincho" pitchFamily="49" charset="-128"/>
                        <a:cs typeface="Arial" pitchFamily="34" charset="0"/>
                      </a:endParaRPr>
                    </a:p>
                  </a:txBody>
                  <a:tcPr marL="68580" marR="68580" marT="0" marB="0" anchor="b" horzOverflow="overflow">
                    <a:lnL>
                      <a:noFill/>
                    </a:lnL>
                    <a:lnR>
                      <a:noFill/>
                    </a:lnR>
                    <a:lnT>
                      <a:noFill/>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t>ZOL</a:t>
                      </a:r>
                      <a:b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br>
                      <a: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t>(n = 555)</a:t>
                      </a:r>
                      <a:endParaRPr kumimoji="0" lang="en-US" sz="1400" b="0" i="0" u="none" strike="noStrike" cap="none" normalizeH="0" baseline="0" smtClean="0">
                        <a:ln>
                          <a:noFill/>
                        </a:ln>
                        <a:solidFill>
                          <a:srgbClr val="FFC000"/>
                        </a:solidFill>
                        <a:effectLst/>
                        <a:latin typeface="Calibri" pitchFamily="34" charset="0"/>
                        <a:ea typeface="MS Mincho" pitchFamily="49" charset="-128"/>
                        <a:cs typeface="Arial" pitchFamily="34" charset="0"/>
                      </a:endParaRPr>
                    </a:p>
                  </a:txBody>
                  <a:tcPr marL="68580" marR="68580" marT="0" marB="0" anchor="b" horzOverflow="overflow">
                    <a:lnL>
                      <a:noFill/>
                    </a:lnL>
                    <a:lnR>
                      <a:noFill/>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t>Clodronate</a:t>
                      </a:r>
                      <a:b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br>
                      <a: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t>(n = 556)</a:t>
                      </a:r>
                      <a:endParaRPr kumimoji="0" lang="en-US" sz="1400" b="0" i="0" u="none" strike="noStrike" cap="none" normalizeH="0" baseline="0" smtClean="0">
                        <a:ln>
                          <a:noFill/>
                        </a:ln>
                        <a:solidFill>
                          <a:srgbClr val="FFC000"/>
                        </a:solidFill>
                        <a:effectLst/>
                        <a:latin typeface="Calibri" pitchFamily="34" charset="0"/>
                        <a:ea typeface="MS Mincho" pitchFamily="49" charset="-128"/>
                        <a:cs typeface="Arial" pitchFamily="34" charset="0"/>
                      </a:endParaRPr>
                    </a:p>
                  </a:txBody>
                  <a:tcPr marL="68580" marR="68580" marT="0" marB="0" anchor="b" horzOverflow="overflow">
                    <a:lnL>
                      <a:noFill/>
                    </a:lnL>
                    <a:lnR>
                      <a:noFill/>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t/>
                      </a:r>
                      <a:b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br>
                      <a:r>
                        <a:rPr kumimoji="0" lang="en-GB" sz="1400" b="1" i="1" u="none" strike="noStrike" cap="none" normalizeH="0" baseline="0" smtClean="0">
                          <a:ln>
                            <a:noFill/>
                          </a:ln>
                          <a:solidFill>
                            <a:srgbClr val="FFC000"/>
                          </a:solidFill>
                          <a:effectLst/>
                          <a:latin typeface="Calibri" pitchFamily="34" charset="0"/>
                          <a:ea typeface="MS Mincho" pitchFamily="49" charset="-128"/>
                          <a:cs typeface="Arial" pitchFamily="34" charset="0"/>
                        </a:rPr>
                        <a:t>P</a:t>
                      </a:r>
                      <a:r>
                        <a:rPr kumimoji="0" lang="en-GB" sz="1400" b="1" i="0" u="none" strike="noStrike" cap="none" normalizeH="0" baseline="30000" smtClean="0">
                          <a:ln>
                            <a:noFill/>
                          </a:ln>
                          <a:solidFill>
                            <a:srgbClr val="FFC000"/>
                          </a:solidFill>
                          <a:effectLst/>
                          <a:latin typeface="Calibri" pitchFamily="34" charset="0"/>
                          <a:ea typeface="MS Mincho" pitchFamily="49" charset="-128"/>
                          <a:cs typeface="Arial" pitchFamily="34" charset="0"/>
                        </a:rPr>
                        <a:t>a</a:t>
                      </a:r>
                      <a:endParaRPr kumimoji="0" lang="en-US" sz="1400" b="0" i="0" u="none" strike="noStrike" cap="none" normalizeH="0" baseline="30000" smtClean="0">
                        <a:ln>
                          <a:noFill/>
                        </a:ln>
                        <a:solidFill>
                          <a:srgbClr val="FFC000"/>
                        </a:solidFill>
                        <a:effectLst/>
                        <a:latin typeface="Calibri" pitchFamily="34" charset="0"/>
                        <a:ea typeface="MS Mincho" pitchFamily="49" charset="-128"/>
                        <a:cs typeface="Arial" pitchFamily="34" charset="0"/>
                      </a:endParaRPr>
                    </a:p>
                  </a:txBody>
                  <a:tcPr marL="68580" marR="68580" marT="0" marB="0" anchor="b" horzOverflow="overflow">
                    <a:lnL>
                      <a:noFill/>
                    </a:lnL>
                    <a:lnR>
                      <a:noFill/>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t>ZOL</a:t>
                      </a:r>
                      <a:b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br>
                      <a: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t>(n = 428)</a:t>
                      </a:r>
                      <a:endParaRPr kumimoji="0" lang="en-US" sz="1400" b="0" i="0" u="none" strike="noStrike" cap="none" normalizeH="0" baseline="0" smtClean="0">
                        <a:ln>
                          <a:noFill/>
                        </a:ln>
                        <a:solidFill>
                          <a:srgbClr val="FFC000"/>
                        </a:solidFill>
                        <a:effectLst/>
                        <a:latin typeface="Calibri" pitchFamily="34" charset="0"/>
                        <a:ea typeface="MS Mincho" pitchFamily="49" charset="-128"/>
                        <a:cs typeface="Arial" pitchFamily="34" charset="0"/>
                      </a:endParaRPr>
                    </a:p>
                  </a:txBody>
                  <a:tcPr marL="68580" marR="68580" marT="0" marB="0" anchor="b" horzOverflow="overflow">
                    <a:lnL>
                      <a:noFill/>
                    </a:lnL>
                    <a:lnR>
                      <a:noFill/>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t>Clodronate</a:t>
                      </a:r>
                      <a:b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br>
                      <a: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t>(n = 423)</a:t>
                      </a:r>
                      <a:endParaRPr kumimoji="0" lang="en-US" sz="1400" b="0" i="0" u="none" strike="noStrike" cap="none" normalizeH="0" baseline="0" smtClean="0">
                        <a:ln>
                          <a:noFill/>
                        </a:ln>
                        <a:solidFill>
                          <a:srgbClr val="FFC000"/>
                        </a:solidFill>
                        <a:effectLst/>
                        <a:latin typeface="Calibri" pitchFamily="34" charset="0"/>
                        <a:ea typeface="MS Mincho" pitchFamily="49" charset="-128"/>
                        <a:cs typeface="Arial" pitchFamily="34" charset="0"/>
                      </a:endParaRPr>
                    </a:p>
                  </a:txBody>
                  <a:tcPr marL="68580" marR="68580" marT="0" marB="0" anchor="b" horzOverflow="overflow">
                    <a:lnL>
                      <a:noFill/>
                    </a:lnL>
                    <a:lnR>
                      <a:noFill/>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t/>
                      </a:r>
                      <a:br>
                        <a:rPr kumimoji="0" lang="en-GB" sz="1400" b="1" i="0" u="none" strike="noStrike" cap="none" normalizeH="0" baseline="0" smtClean="0">
                          <a:ln>
                            <a:noFill/>
                          </a:ln>
                          <a:solidFill>
                            <a:srgbClr val="FFC000"/>
                          </a:solidFill>
                          <a:effectLst/>
                          <a:latin typeface="Calibri" pitchFamily="34" charset="0"/>
                          <a:ea typeface="MS Mincho" pitchFamily="49" charset="-128"/>
                          <a:cs typeface="Arial" pitchFamily="34" charset="0"/>
                        </a:rPr>
                      </a:br>
                      <a:r>
                        <a:rPr kumimoji="0" lang="en-GB" sz="1400" b="1" i="1" u="none" strike="noStrike" cap="none" normalizeH="0" baseline="0" smtClean="0">
                          <a:ln>
                            <a:noFill/>
                          </a:ln>
                          <a:solidFill>
                            <a:srgbClr val="FFC000"/>
                          </a:solidFill>
                          <a:effectLst/>
                          <a:latin typeface="Calibri" pitchFamily="34" charset="0"/>
                          <a:ea typeface="MS Mincho" pitchFamily="49" charset="-128"/>
                          <a:cs typeface="Arial" pitchFamily="34" charset="0"/>
                        </a:rPr>
                        <a:t>P</a:t>
                      </a:r>
                      <a:r>
                        <a:rPr kumimoji="0" lang="en-GB" sz="1400" b="1" i="0" u="none" strike="noStrike" cap="none" normalizeH="0" baseline="30000" smtClean="0">
                          <a:ln>
                            <a:noFill/>
                          </a:ln>
                          <a:solidFill>
                            <a:srgbClr val="FFC000"/>
                          </a:solidFill>
                          <a:effectLst/>
                          <a:latin typeface="Calibri" pitchFamily="34" charset="0"/>
                          <a:ea typeface="MS Mincho" pitchFamily="49" charset="-128"/>
                          <a:cs typeface="Arial" pitchFamily="34" charset="0"/>
                        </a:rPr>
                        <a:t>a</a:t>
                      </a:r>
                      <a:endParaRPr kumimoji="0" lang="en-US" sz="1400" b="0" i="0" u="none" strike="noStrike" cap="none" normalizeH="0" baseline="30000" smtClean="0">
                        <a:ln>
                          <a:noFill/>
                        </a:ln>
                        <a:solidFill>
                          <a:srgbClr val="FFC000"/>
                        </a:solidFill>
                        <a:effectLst/>
                        <a:latin typeface="Calibri" pitchFamily="34" charset="0"/>
                        <a:ea typeface="MS Mincho" pitchFamily="49" charset="-128"/>
                        <a:cs typeface="Arial" pitchFamily="34" charset="0"/>
                      </a:endParaRPr>
                    </a:p>
                  </a:txBody>
                  <a:tcPr marL="68580" marR="68580" marT="0" marB="0" anchor="b" horzOverflow="overflow">
                    <a:lnL>
                      <a:noFill/>
                    </a:lnL>
                    <a:lnR>
                      <a:noFill/>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1" i="1" u="none" strike="noStrike" cap="none" normalizeH="0" baseline="0" smtClean="0">
                          <a:ln>
                            <a:noFill/>
                          </a:ln>
                          <a:solidFill>
                            <a:srgbClr val="FFC000"/>
                          </a:solidFill>
                          <a:effectLst/>
                          <a:latin typeface="Calibri" pitchFamily="34" charset="0"/>
                          <a:ea typeface="MS Mincho" pitchFamily="49" charset="-128"/>
                          <a:cs typeface="Arial" pitchFamily="34" charset="0"/>
                        </a:rPr>
                        <a:t>P</a:t>
                      </a:r>
                      <a:r>
                        <a:rPr kumimoji="0" lang="en-GB" sz="1400" b="1" i="0" u="none" strike="noStrike" cap="none" normalizeH="0" baseline="30000" smtClean="0">
                          <a:ln>
                            <a:noFill/>
                          </a:ln>
                          <a:solidFill>
                            <a:srgbClr val="FFC000"/>
                          </a:solidFill>
                          <a:effectLst/>
                          <a:latin typeface="Calibri" pitchFamily="34" charset="0"/>
                          <a:ea typeface="MS Mincho" pitchFamily="49" charset="-128"/>
                          <a:cs typeface="Arial" pitchFamily="34" charset="0"/>
                        </a:rPr>
                        <a:t>a</a:t>
                      </a:r>
                      <a:endParaRPr kumimoji="0" lang="en-US" sz="1400" b="0" i="0" u="none" strike="noStrike" cap="none" normalizeH="0" baseline="30000" smtClean="0">
                        <a:ln>
                          <a:noFill/>
                        </a:ln>
                        <a:solidFill>
                          <a:srgbClr val="FFC000"/>
                        </a:solidFill>
                        <a:effectLst/>
                        <a:latin typeface="Calibri" pitchFamily="34" charset="0"/>
                        <a:ea typeface="MS Mincho" pitchFamily="49" charset="-128"/>
                        <a:cs typeface="Arial" pitchFamily="34" charset="0"/>
                      </a:endParaRPr>
                    </a:p>
                  </a:txBody>
                  <a:tcPr marL="68580" marR="68580" marT="0" marB="0" anchor="b" horzOverflow="overflow">
                    <a:lnL>
                      <a:noFill/>
                    </a:lnL>
                    <a:lnR>
                      <a:noFill/>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4625" algn="l"/>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Acute renal failure</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w="19050" cap="flat" cmpd="sng" algn="ctr">
                      <a:solidFill>
                        <a:srgbClr val="00B0F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29 (5.2)</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w="19050" cap="flat" cmpd="sng" algn="ctr">
                      <a:solidFill>
                        <a:srgbClr val="00B0F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33 (5.9)</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w="19050" cap="flat" cmpd="sng" algn="ctr">
                      <a:solidFill>
                        <a:srgbClr val="00B0F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.70</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w="19050" cap="flat" cmpd="sng" algn="ctr">
                      <a:solidFill>
                        <a:srgbClr val="00B0F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28 (6.5)</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w="19050" cap="flat" cmpd="sng" algn="ctr">
                      <a:solidFill>
                        <a:srgbClr val="00B0F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27 (6.4)</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w="19050" cap="flat" cmpd="sng" algn="ctr">
                      <a:solidFill>
                        <a:srgbClr val="00B0F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1.0</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w="19050" cap="flat" cmpd="sng" algn="ctr">
                      <a:solidFill>
                        <a:srgbClr val="00B0F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.78</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w="19050" cap="flat" cmpd="sng" algn="ctr">
                      <a:solidFill>
                        <a:srgbClr val="00B0F0"/>
                      </a:solidFill>
                      <a:prstDash val="solid"/>
                      <a:round/>
                      <a:headEnd type="none" w="med" len="med"/>
                      <a:tailEnd type="none" w="med" len="med"/>
                    </a:lnT>
                    <a:lnB>
                      <a:noFill/>
                    </a:lnB>
                    <a:lnTlToBr>
                      <a:noFill/>
                    </a:lnTlToBr>
                    <a:lnBlToTr>
                      <a:noFill/>
                    </a:lnBlToTr>
                    <a:noFill/>
                  </a:tcPr>
                </a:tc>
              </a:tr>
              <a:tr h="358775">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50813" algn="l"/>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ONJ</a:t>
                      </a:r>
                      <a:r>
                        <a:rPr kumimoji="0" lang="en-GB" sz="1400" b="0" i="0" u="none" strike="noStrike" cap="none" normalizeH="0" baseline="30000" smtClean="0">
                          <a:ln>
                            <a:noFill/>
                          </a:ln>
                          <a:solidFill>
                            <a:schemeClr val="tx1"/>
                          </a:solidFill>
                          <a:effectLst/>
                          <a:latin typeface="Calibri" pitchFamily="34" charset="0"/>
                          <a:ea typeface="MS Mincho" pitchFamily="49" charset="-128"/>
                          <a:cs typeface="Arial" pitchFamily="34" charset="0"/>
                        </a:rPr>
                        <a:t>b</a:t>
                      </a:r>
                      <a:endParaRPr kumimoji="0" lang="en-US" sz="1400" b="0" i="0" u="none" strike="noStrike" cap="none" normalizeH="0" baseline="3000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21 (3.8)</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2 (0.4)</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&lt; .0001</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14 (3.3)</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1 (0.2)</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.0009</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&lt; .0001</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r>
              <a:tr h="358775">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4625" algn="l"/>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Thromboembolic</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104 (18.7)</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82 (14.7)</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.08</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53 (12.4)</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35 (8.3)</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.06</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.01</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r>
              <a:tr h="415925">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4625" algn="l"/>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Any SAE</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327 (58.9)</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280 (50.4)</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.0046</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212 (49.5)</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198 (46.8)</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.45</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&lt; .0001</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r>
              <a:tr h="731838">
                <a:tc>
                  <a:txBody>
                    <a:bodyPr/>
                    <a:lstStyle/>
                    <a:p>
                      <a:pPr marL="179388" marR="0" lvl="0" indent="0" algn="l" defTabSz="914400" rtl="0" eaLnBrk="1" fontAlgn="base" latinLnBrk="0" hangingPunct="1">
                        <a:lnSpc>
                          <a:spcPct val="100000"/>
                        </a:lnSpc>
                        <a:spcBef>
                          <a:spcPts val="300"/>
                        </a:spcBef>
                        <a:spcAft>
                          <a:spcPts val="300"/>
                        </a:spcAft>
                        <a:buClrTx/>
                        <a:buSzTx/>
                        <a:buFontTx/>
                        <a:buNone/>
                        <a:tabLst>
                          <a:tab pos="174625" algn="l"/>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Not suspected to be related to the trial medications</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245 (44.1)</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214 (38.5)</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.059</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155 (36.2)</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161 (38.1)</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.62</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.30</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a:noFill/>
                    </a:lnB>
                    <a:lnTlToBr>
                      <a:noFill/>
                    </a:lnTlToBr>
                    <a:lnBlToTr>
                      <a:noFill/>
                    </a:lnBlToTr>
                    <a:noFill/>
                  </a:tcPr>
                </a:tc>
              </a:tr>
              <a:tr h="731838">
                <a:tc>
                  <a:txBody>
                    <a:bodyPr/>
                    <a:lstStyle/>
                    <a:p>
                      <a:pPr marL="179388" marR="0" lvl="0" indent="0" algn="l" defTabSz="914400" rtl="0" eaLnBrk="1" fontAlgn="base" latinLnBrk="0" hangingPunct="1">
                        <a:lnSpc>
                          <a:spcPct val="100000"/>
                        </a:lnSpc>
                        <a:spcBef>
                          <a:spcPts val="300"/>
                        </a:spcBef>
                        <a:spcAft>
                          <a:spcPts val="300"/>
                        </a:spcAft>
                        <a:buClrTx/>
                        <a:buSzTx/>
                        <a:buFontTx/>
                        <a:buNone/>
                        <a:tabLst>
                          <a:tab pos="174625" algn="l"/>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Any TESAE (suspected to be related to trial medications)</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158 (28.5)</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141 (25.4)</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.42</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90 (21.0)</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85 (20.1)</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.80</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w="1905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MS Mincho" pitchFamily="49" charset="-128"/>
                          <a:cs typeface="Arial" pitchFamily="34" charset="0"/>
                        </a:rPr>
                        <a:t>0.27</a:t>
                      </a:r>
                      <a:endParaRPr kumimoji="0" lang="en-US" sz="1400" b="0" i="0" u="none" strike="noStrike" cap="none" normalizeH="0" baseline="0" smtClean="0">
                        <a:ln>
                          <a:noFill/>
                        </a:ln>
                        <a:solidFill>
                          <a:schemeClr val="tx1"/>
                        </a:solidFill>
                        <a:effectLst/>
                        <a:latin typeface="Calibri" pitchFamily="34" charset="0"/>
                        <a:ea typeface="MS Mincho" pitchFamily="49" charset="-128"/>
                        <a:cs typeface="Arial" pitchFamily="34" charset="0"/>
                      </a:endParaRPr>
                    </a:p>
                  </a:txBody>
                  <a:tcPr marL="68580" marR="68580" marT="91418" marB="0" horzOverflow="overflow">
                    <a:lnL>
                      <a:noFill/>
                    </a:lnL>
                    <a:lnR>
                      <a:noFill/>
                    </a:lnR>
                    <a:lnT>
                      <a:noFill/>
                    </a:lnT>
                    <a:lnB w="19050" cap="flat" cmpd="sng" algn="ctr">
                      <a:solidFill>
                        <a:srgbClr val="00B0F0"/>
                      </a:solidFill>
                      <a:prstDash val="solid"/>
                      <a:round/>
                      <a:headEnd type="none" w="med" len="med"/>
                      <a:tailEnd type="none" w="med" len="med"/>
                    </a:lnB>
                    <a:lnTlToBr>
                      <a:noFill/>
                    </a:lnTlToBr>
                    <a:lnBlToTr>
                      <a:noFill/>
                    </a:lnBlToTr>
                    <a:noFill/>
                  </a:tcPr>
                </a:tc>
              </a:tr>
            </a:tbl>
          </a:graphicData>
        </a:graphic>
      </p:graphicFrame>
      <p:sp>
        <p:nvSpPr>
          <p:cNvPr id="64583" name="Rectangle 180"/>
          <p:cNvSpPr>
            <a:spLocks noChangeArrowheads="1"/>
          </p:cNvSpPr>
          <p:nvPr/>
        </p:nvSpPr>
        <p:spPr bwMode="auto">
          <a:xfrm>
            <a:off x="106363" y="5895975"/>
            <a:ext cx="9037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bIns="182880" anchor="b">
            <a:spAutoFit/>
          </a:bodyPr>
          <a:lstStyle/>
          <a:p>
            <a:r>
              <a:rPr lang="en-GB" altLang="ja-JP" sz="800" baseline="30000">
                <a:latin typeface="Calibri" pitchFamily="34" charset="0"/>
                <a:ea typeface="MS PGothic" pitchFamily="34" charset="-128"/>
                <a:cs typeface="Arial" pitchFamily="34" charset="0"/>
              </a:rPr>
              <a:t>a </a:t>
            </a:r>
            <a:r>
              <a:rPr lang="en-GB" altLang="ja-JP" sz="800">
                <a:latin typeface="Calibri" pitchFamily="34" charset="0"/>
                <a:ea typeface="MS PGothic" pitchFamily="34" charset="-128"/>
                <a:cs typeface="Arial" pitchFamily="34" charset="0"/>
              </a:rPr>
              <a:t>Statistical significance determined by Fisher’s exact test.</a:t>
            </a:r>
          </a:p>
          <a:p>
            <a:r>
              <a:rPr lang="en-GB" altLang="ja-JP" sz="800" baseline="30000">
                <a:latin typeface="Calibri" pitchFamily="34" charset="0"/>
                <a:ea typeface="MS PGothic" pitchFamily="34" charset="-128"/>
                <a:cs typeface="Arial" pitchFamily="34" charset="0"/>
              </a:rPr>
              <a:t>b</a:t>
            </a:r>
            <a:r>
              <a:rPr lang="en-GB" altLang="ja-JP" sz="800">
                <a:latin typeface="Calibri" pitchFamily="34" charset="0"/>
                <a:ea typeface="MS PGothic" pitchFamily="34" charset="-128"/>
                <a:cs typeface="Arial" pitchFamily="34" charset="0"/>
              </a:rPr>
              <a:t> ONJ cases were confirmed by an independent adjudication committee.</a:t>
            </a:r>
          </a:p>
          <a:p>
            <a:r>
              <a:rPr lang="en-GB" altLang="ja-JP" sz="800">
                <a:latin typeface="Calibri" pitchFamily="34" charset="0"/>
                <a:ea typeface="MS PGothic" pitchFamily="34" charset="-128"/>
                <a:cs typeface="Arial" pitchFamily="34" charset="0"/>
              </a:rPr>
              <a:t>Abbreviations: ONJ, osteonecrosis of the jaw; SAE, serious adverse event; TESAE, treatment-emergent serious adverse event; ZOL, zoledronic acid.</a:t>
            </a:r>
          </a:p>
          <a:p>
            <a:endParaRPr lang="en-US" sz="800">
              <a:latin typeface="Calibri" pitchFamily="34" charset="0"/>
              <a:ea typeface="MS PGothic" pitchFamily="34" charset="-128"/>
              <a:cs typeface="Arial" pitchFamily="34" charset="0"/>
            </a:endParaRPr>
          </a:p>
          <a:p>
            <a:pPr algn="r">
              <a:spcBef>
                <a:spcPts val="600"/>
              </a:spcBef>
            </a:pPr>
            <a:r>
              <a:rPr lang="en-US" sz="1400">
                <a:solidFill>
                  <a:srgbClr val="00FF00"/>
                </a:solidFill>
                <a:ea typeface="MS PGothic" pitchFamily="34" charset="-128"/>
                <a:cs typeface="Arial" pitchFamily="34" charset="0"/>
              </a:rPr>
              <a:t>Adapted from Morgan G, et al. </a:t>
            </a:r>
            <a:r>
              <a:rPr lang="en-US" sz="1400" i="1">
                <a:solidFill>
                  <a:srgbClr val="00FF00"/>
                </a:solidFill>
                <a:ea typeface="MS PGothic" pitchFamily="34" charset="-128"/>
                <a:cs typeface="Arial" pitchFamily="34" charset="0"/>
              </a:rPr>
              <a:t>Lancet</a:t>
            </a:r>
            <a:r>
              <a:rPr lang="en-US" sz="1400">
                <a:solidFill>
                  <a:srgbClr val="00FF00"/>
                </a:solidFill>
                <a:ea typeface="MS PGothic" pitchFamily="34" charset="-128"/>
                <a:cs typeface="Arial" pitchFamily="34" charset="0"/>
              </a:rPr>
              <a:t>. 2010;376(</a:t>
            </a:r>
            <a:r>
              <a:rPr lang="en-US" sz="1400">
                <a:solidFill>
                  <a:srgbClr val="00FF00"/>
                </a:solidFill>
                <a:ea typeface="MS PGothic" pitchFamily="34" charset="-128"/>
                <a:cs typeface="Arial" pitchFamily="34" charset="0"/>
                <a:sym typeface="Wingdings" pitchFamily="2" charset="2"/>
              </a:rPr>
              <a:t>9757):</a:t>
            </a:r>
            <a:r>
              <a:rPr lang="en-US" sz="1400">
                <a:solidFill>
                  <a:srgbClr val="00FF00"/>
                </a:solidFill>
                <a:ea typeface="MS PGothic" pitchFamily="34" charset="-128"/>
                <a:cs typeface="Arial" pitchFamily="34" charset="0"/>
              </a:rPr>
              <a:t>1989-1999.</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142875" y="496888"/>
            <a:ext cx="9144000" cy="574675"/>
          </a:xfrm>
        </p:spPr>
        <p:txBody>
          <a:bodyPr lIns="90488" tIns="44450" rIns="90488" bIns="44450"/>
          <a:lstStyle/>
          <a:p>
            <a:pPr algn="l"/>
            <a:r>
              <a:rPr lang="en-US" sz="3200" smtClean="0">
                <a:solidFill>
                  <a:srgbClr val="FF9900"/>
                </a:solidFill>
              </a:rPr>
              <a:t>Recommendations by An Expert Panel on behalf of the EMN (1)</a:t>
            </a:r>
            <a:endParaRPr lang="el-GR" sz="3200" smtClean="0">
              <a:solidFill>
                <a:srgbClr val="FF9900"/>
              </a:solidFill>
            </a:endParaRPr>
          </a:p>
        </p:txBody>
      </p:sp>
      <p:sp>
        <p:nvSpPr>
          <p:cNvPr id="815107" name="Rectangle 3"/>
          <p:cNvSpPr>
            <a:spLocks noGrp="1" noChangeArrowheads="1"/>
          </p:cNvSpPr>
          <p:nvPr>
            <p:ph type="body" idx="4294967295"/>
          </p:nvPr>
        </p:nvSpPr>
        <p:spPr>
          <a:xfrm>
            <a:off x="0" y="1673225"/>
            <a:ext cx="9144000" cy="4591050"/>
          </a:xfrm>
        </p:spPr>
        <p:txBody>
          <a:bodyPr lIns="90488" tIns="44450" rIns="90488" bIns="44450" anchorCtr="0"/>
          <a:lstStyle/>
          <a:p>
            <a:r>
              <a:rPr lang="en-US" sz="2400" smtClean="0"/>
              <a:t>BPs should be given for 2 years; then at the physician’s discretion. </a:t>
            </a:r>
          </a:p>
          <a:p>
            <a:r>
              <a:rPr lang="en-US" sz="2400" smtClean="0"/>
              <a:t>In patients in CR after 12 months the benefit of an additional 12 months of treatment is debatable. </a:t>
            </a:r>
          </a:p>
          <a:p>
            <a:r>
              <a:rPr lang="en-US" sz="2400" smtClean="0"/>
              <a:t>BP therapy should be resumed upon relapse.</a:t>
            </a:r>
          </a:p>
          <a:p>
            <a:r>
              <a:rPr lang="en-US" sz="2400" smtClean="0">
                <a:solidFill>
                  <a:srgbClr val="00FF00"/>
                </a:solidFill>
              </a:rPr>
              <a:t>Comprehensive dental examination &amp; education on dental hygiene. Existing dental conditions should be treated before initiating BPs. </a:t>
            </a:r>
          </a:p>
          <a:p>
            <a:r>
              <a:rPr lang="en-US" sz="2400" smtClean="0">
                <a:solidFill>
                  <a:srgbClr val="00FF00"/>
                </a:solidFill>
              </a:rPr>
              <a:t>After therapy initiation, unnecessary invasive dental procedures should be avoided and dental status should be monitored annually. </a:t>
            </a:r>
          </a:p>
        </p:txBody>
      </p:sp>
      <p:sp>
        <p:nvSpPr>
          <p:cNvPr id="76804" name="Text Box 122"/>
          <p:cNvSpPr txBox="1">
            <a:spLocks noChangeArrowheads="1"/>
          </p:cNvSpPr>
          <p:nvPr/>
        </p:nvSpPr>
        <p:spPr bwMode="auto">
          <a:xfrm>
            <a:off x="5435600" y="6553200"/>
            <a:ext cx="370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400" b="1">
                <a:solidFill>
                  <a:srgbClr val="00FF00"/>
                </a:solidFill>
              </a:rPr>
              <a:t>Terpos et al. Ann Oncol 2009;20:1303-17</a:t>
            </a:r>
            <a:endParaRPr lang="el-GR" sz="1400" b="1">
              <a:solidFill>
                <a:srgbClr val="00FF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815107">
                                            <p:txEl>
                                              <p:pRg st="0" end="0"/>
                                            </p:txEl>
                                          </p:spTgt>
                                        </p:tgtEl>
                                        <p:attrNameLst>
                                          <p:attrName>style.visibility</p:attrName>
                                        </p:attrNameLst>
                                      </p:cBhvr>
                                      <p:to>
                                        <p:strVal val="visible"/>
                                      </p:to>
                                    </p:set>
                                    <p:anim calcmode="lin" valueType="num">
                                      <p:cBhvr>
                                        <p:cTn id="7" dur="1000" fill="hold"/>
                                        <p:tgtEl>
                                          <p:spTgt spid="8151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151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15107">
                                            <p:txEl>
                                              <p:pRg st="0" end="0"/>
                                            </p:txEl>
                                          </p:spTgt>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815107">
                                            <p:txEl>
                                              <p:pRg st="1" end="1"/>
                                            </p:txEl>
                                          </p:spTgt>
                                        </p:tgtEl>
                                        <p:attrNameLst>
                                          <p:attrName>style.visibility</p:attrName>
                                        </p:attrNameLst>
                                      </p:cBhvr>
                                      <p:to>
                                        <p:strVal val="visible"/>
                                      </p:to>
                                    </p:set>
                                    <p:anim calcmode="lin" valueType="num">
                                      <p:cBhvr>
                                        <p:cTn id="13" dur="1000" fill="hold"/>
                                        <p:tgtEl>
                                          <p:spTgt spid="81510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81510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815107">
                                            <p:txEl>
                                              <p:pRg st="1" end="1"/>
                                            </p:txEl>
                                          </p:spTgt>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815107">
                                            <p:txEl>
                                              <p:pRg st="2" end="2"/>
                                            </p:txEl>
                                          </p:spTgt>
                                        </p:tgtEl>
                                        <p:attrNameLst>
                                          <p:attrName>style.visibility</p:attrName>
                                        </p:attrNameLst>
                                      </p:cBhvr>
                                      <p:to>
                                        <p:strVal val="visible"/>
                                      </p:to>
                                    </p:set>
                                    <p:anim calcmode="lin" valueType="num">
                                      <p:cBhvr>
                                        <p:cTn id="19" dur="1000" fill="hold"/>
                                        <p:tgtEl>
                                          <p:spTgt spid="81510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81510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81510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815107">
                                            <p:txEl>
                                              <p:pRg st="3" end="3"/>
                                            </p:txEl>
                                          </p:spTgt>
                                        </p:tgtEl>
                                        <p:attrNameLst>
                                          <p:attrName>style.visibility</p:attrName>
                                        </p:attrNameLst>
                                      </p:cBhvr>
                                      <p:to>
                                        <p:strVal val="visible"/>
                                      </p:to>
                                    </p:set>
                                    <p:anim calcmode="lin" valueType="num">
                                      <p:cBhvr>
                                        <p:cTn id="26" dur="1000" fill="hold"/>
                                        <p:tgtEl>
                                          <p:spTgt spid="815107">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815107">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815107">
                                            <p:txEl>
                                              <p:pRg st="3" end="3"/>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815107">
                                            <p:txEl>
                                              <p:pRg st="4" end="4"/>
                                            </p:txEl>
                                          </p:spTgt>
                                        </p:tgtEl>
                                        <p:attrNameLst>
                                          <p:attrName>style.visibility</p:attrName>
                                        </p:attrNameLst>
                                      </p:cBhvr>
                                      <p:to>
                                        <p:strVal val="visible"/>
                                      </p:to>
                                    </p:set>
                                    <p:anim calcmode="lin" valueType="num">
                                      <p:cBhvr>
                                        <p:cTn id="31" dur="1000" fill="hold"/>
                                        <p:tgtEl>
                                          <p:spTgt spid="815107">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815107">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815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142875" y="496888"/>
            <a:ext cx="9144000" cy="574675"/>
          </a:xfrm>
        </p:spPr>
        <p:txBody>
          <a:bodyPr lIns="90488" tIns="44450" rIns="90488" bIns="44450"/>
          <a:lstStyle/>
          <a:p>
            <a:pPr algn="l"/>
            <a:r>
              <a:rPr lang="en-US" sz="3200" smtClean="0">
                <a:solidFill>
                  <a:srgbClr val="FF9900"/>
                </a:solidFill>
              </a:rPr>
              <a:t>Recommendations by An Expert Panel on behalf of the EMN (2)</a:t>
            </a:r>
            <a:endParaRPr lang="el-GR" sz="3200" smtClean="0">
              <a:solidFill>
                <a:srgbClr val="FF9900"/>
              </a:solidFill>
            </a:endParaRPr>
          </a:p>
        </p:txBody>
      </p:sp>
      <p:sp>
        <p:nvSpPr>
          <p:cNvPr id="815107" name="Rectangle 3"/>
          <p:cNvSpPr>
            <a:spLocks noGrp="1" noChangeArrowheads="1"/>
          </p:cNvSpPr>
          <p:nvPr>
            <p:ph type="body" idx="4294967295"/>
          </p:nvPr>
        </p:nvSpPr>
        <p:spPr>
          <a:xfrm>
            <a:off x="0" y="1695450"/>
            <a:ext cx="9144000" cy="4591050"/>
          </a:xfrm>
        </p:spPr>
        <p:txBody>
          <a:bodyPr lIns="90488" tIns="44450" rIns="90488" bIns="44450" anchorCtr="0"/>
          <a:lstStyle/>
          <a:p>
            <a:pPr>
              <a:lnSpc>
                <a:spcPts val="3500"/>
              </a:lnSpc>
            </a:pPr>
            <a:r>
              <a:rPr lang="en-US" sz="2600" smtClean="0"/>
              <a:t>Temporary BPs suspension if invasive dental procedures needed. </a:t>
            </a:r>
          </a:p>
          <a:p>
            <a:pPr>
              <a:lnSpc>
                <a:spcPts val="3500"/>
              </a:lnSpc>
            </a:pPr>
            <a:r>
              <a:rPr lang="en-US" sz="2600" smtClean="0"/>
              <a:t>Initial ONJ therapy should include discontinuation of BP until healing. </a:t>
            </a:r>
          </a:p>
          <a:p>
            <a:pPr>
              <a:lnSpc>
                <a:spcPts val="3500"/>
              </a:lnSpc>
            </a:pPr>
            <a:r>
              <a:rPr lang="en-US" sz="2600" smtClean="0"/>
              <a:t>The decision to restart BP should be individualized, until prospective long-term studies are available. </a:t>
            </a:r>
          </a:p>
          <a:p>
            <a:pPr>
              <a:lnSpc>
                <a:spcPts val="3500"/>
              </a:lnSpc>
            </a:pPr>
            <a:r>
              <a:rPr lang="en-US" sz="2600" smtClean="0">
                <a:solidFill>
                  <a:schemeClr val="tx2"/>
                </a:solidFill>
              </a:rPr>
              <a:t>The physician has to take into consideration the advantages and disadvantages of BPs mainly in the relapsed/refractory setting</a:t>
            </a:r>
            <a:r>
              <a:rPr lang="en-US" sz="2400" smtClean="0">
                <a:solidFill>
                  <a:schemeClr val="tx2"/>
                </a:solidFill>
              </a:rPr>
              <a:t>. </a:t>
            </a:r>
            <a:endParaRPr lang="el-GR" sz="2400" smtClean="0">
              <a:solidFill>
                <a:schemeClr val="tx2"/>
              </a:solidFill>
            </a:endParaRPr>
          </a:p>
        </p:txBody>
      </p:sp>
      <p:sp>
        <p:nvSpPr>
          <p:cNvPr id="77828" name="Text Box 122"/>
          <p:cNvSpPr txBox="1">
            <a:spLocks noChangeArrowheads="1"/>
          </p:cNvSpPr>
          <p:nvPr/>
        </p:nvSpPr>
        <p:spPr bwMode="auto">
          <a:xfrm>
            <a:off x="5454650" y="6581775"/>
            <a:ext cx="3689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400" b="1">
                <a:solidFill>
                  <a:srgbClr val="00FF00"/>
                </a:solidFill>
              </a:rPr>
              <a:t>Terpos et al. Ann Oncol 2009;20:1303-17</a:t>
            </a:r>
            <a:endParaRPr lang="el-GR" sz="1400" b="1">
              <a:solidFill>
                <a:srgbClr val="00FF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815107">
                                            <p:txEl>
                                              <p:pRg st="0" end="0"/>
                                            </p:txEl>
                                          </p:spTgt>
                                        </p:tgtEl>
                                        <p:attrNameLst>
                                          <p:attrName>style.visibility</p:attrName>
                                        </p:attrNameLst>
                                      </p:cBhvr>
                                      <p:to>
                                        <p:strVal val="visible"/>
                                      </p:to>
                                    </p:set>
                                    <p:anim calcmode="lin" valueType="num">
                                      <p:cBhvr>
                                        <p:cTn id="7" dur="1000" fill="hold"/>
                                        <p:tgtEl>
                                          <p:spTgt spid="8151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151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15107">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815107">
                                            <p:txEl>
                                              <p:pRg st="1" end="1"/>
                                            </p:txEl>
                                          </p:spTgt>
                                        </p:tgtEl>
                                        <p:attrNameLst>
                                          <p:attrName>style.visibility</p:attrName>
                                        </p:attrNameLst>
                                      </p:cBhvr>
                                      <p:to>
                                        <p:strVal val="visible"/>
                                      </p:to>
                                    </p:set>
                                    <p:anim calcmode="lin" valueType="num">
                                      <p:cBhvr>
                                        <p:cTn id="12" dur="1000" fill="hold"/>
                                        <p:tgtEl>
                                          <p:spTgt spid="815107">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81510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815107">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815107">
                                            <p:txEl>
                                              <p:pRg st="2" end="2"/>
                                            </p:txEl>
                                          </p:spTgt>
                                        </p:tgtEl>
                                        <p:attrNameLst>
                                          <p:attrName>style.visibility</p:attrName>
                                        </p:attrNameLst>
                                      </p:cBhvr>
                                      <p:to>
                                        <p:strVal val="visible"/>
                                      </p:to>
                                    </p:set>
                                    <p:anim calcmode="lin" valueType="num">
                                      <p:cBhvr>
                                        <p:cTn id="17" dur="1000" fill="hold"/>
                                        <p:tgtEl>
                                          <p:spTgt spid="815107">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815107">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815107">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815107">
                                            <p:txEl>
                                              <p:pRg st="3" end="3"/>
                                            </p:txEl>
                                          </p:spTgt>
                                        </p:tgtEl>
                                        <p:attrNameLst>
                                          <p:attrName>style.visibility</p:attrName>
                                        </p:attrNameLst>
                                      </p:cBhvr>
                                      <p:to>
                                        <p:strVal val="visible"/>
                                      </p:to>
                                    </p:set>
                                    <p:anim calcmode="lin" valueType="num">
                                      <p:cBhvr>
                                        <p:cTn id="24" dur="1000" fill="hold"/>
                                        <p:tgtEl>
                                          <p:spTgt spid="815107">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815107">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815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lum bright="-24000" contrast="42000"/>
            <a:extLst>
              <a:ext uri="{28A0092B-C50C-407E-A947-70E740481C1C}">
                <a14:useLocalDpi xmlns:a14="http://schemas.microsoft.com/office/drawing/2010/main" val="0"/>
              </a:ext>
            </a:extLst>
          </a:blip>
          <a:srcRect/>
          <a:stretch>
            <a:fillRect/>
          </a:stretch>
        </p:blipFill>
        <p:spPr bwMode="auto">
          <a:xfrm>
            <a:off x="473075" y="1546225"/>
            <a:ext cx="8339138" cy="4854575"/>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23555" name="Text Box 3"/>
          <p:cNvSpPr txBox="1">
            <a:spLocks noChangeArrowheads="1"/>
          </p:cNvSpPr>
          <p:nvPr/>
        </p:nvSpPr>
        <p:spPr bwMode="auto">
          <a:xfrm>
            <a:off x="4427538" y="6553200"/>
            <a:ext cx="4716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sz="1400" b="1">
                <a:solidFill>
                  <a:srgbClr val="02FC61"/>
                </a:solidFill>
              </a:rPr>
              <a:t>Seeman &amp; Delmas. </a:t>
            </a:r>
            <a:r>
              <a:rPr lang="el-GR" sz="1400" b="1">
                <a:solidFill>
                  <a:srgbClr val="02FC61"/>
                </a:solidFill>
              </a:rPr>
              <a:t>N Engl J Med 2006;354:2250-61</a:t>
            </a:r>
          </a:p>
        </p:txBody>
      </p:sp>
      <p:sp>
        <p:nvSpPr>
          <p:cNvPr id="23556" name="Rectangle 4"/>
          <p:cNvSpPr>
            <a:spLocks noChangeArrowheads="1"/>
          </p:cNvSpPr>
          <p:nvPr/>
        </p:nvSpPr>
        <p:spPr bwMode="auto">
          <a:xfrm>
            <a:off x="396875" y="490538"/>
            <a:ext cx="8032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a:r>
              <a:rPr lang="en-US" sz="2800" b="1">
                <a:solidFill>
                  <a:srgbClr val="FF9900"/>
                </a:solidFill>
              </a:rPr>
              <a:t>Bone Metabolism: A Balance Between Osteoblasts and Osteoclasts</a:t>
            </a:r>
          </a:p>
        </p:txBody>
      </p:sp>
      <p:pic>
        <p:nvPicPr>
          <p:cNvPr id="5" name="Picture 4" descr="C:\Users\Vagelis\Desktop\31fig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688" y="1554163"/>
            <a:ext cx="4191000" cy="16383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a:gradFill>
          <a:ln w="50800">
            <a:solidFill>
              <a:srgbClr val="FF99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0" y="0"/>
            <a:ext cx="8467725" cy="1143000"/>
          </a:xfrm>
        </p:spPr>
        <p:txBody>
          <a:bodyPr/>
          <a:lstStyle/>
          <a:p>
            <a:pPr algn="l"/>
            <a:r>
              <a:rPr lang="en-US" sz="2800" smtClean="0"/>
              <a:t>BSH Guidelines</a:t>
            </a:r>
            <a:endParaRPr lang="el-GR" sz="2800" smtClean="0"/>
          </a:p>
        </p:txBody>
      </p:sp>
      <p:sp>
        <p:nvSpPr>
          <p:cNvPr id="78851" name="Content Placeholder 2"/>
          <p:cNvSpPr>
            <a:spLocks noGrp="1"/>
          </p:cNvSpPr>
          <p:nvPr>
            <p:ph idx="1"/>
          </p:nvPr>
        </p:nvSpPr>
        <p:spPr>
          <a:xfrm>
            <a:off x="0" y="796925"/>
            <a:ext cx="9144000" cy="4525963"/>
          </a:xfrm>
        </p:spPr>
        <p:txBody>
          <a:bodyPr/>
          <a:lstStyle/>
          <a:p>
            <a:r>
              <a:rPr lang="en-US" sz="2400" smtClean="0">
                <a:solidFill>
                  <a:srgbClr val="00FF00"/>
                </a:solidFill>
              </a:rPr>
              <a:t>Bisphosphonate therapy is recommended for all patients with symptomatic multiple myeloma</a:t>
            </a:r>
            <a:r>
              <a:rPr lang="en-US" sz="2400" smtClean="0"/>
              <a:t>, whether or not bone lesions are evident (grade A recommendation; level 1b evidence)</a:t>
            </a:r>
          </a:p>
          <a:p>
            <a:r>
              <a:rPr lang="en-US" sz="2400" smtClean="0"/>
              <a:t>Zoledronic acid and pamidronate both show efficacy with respect to SRE prevention (grade A recommendation; level 1b evidence) but early data regarding prolongation of event-free survival (EFS) and OS in a large randomized trial suggest that </a:t>
            </a:r>
            <a:r>
              <a:rPr lang="en-US" sz="2400" smtClean="0">
                <a:solidFill>
                  <a:srgbClr val="00FF00"/>
                </a:solidFill>
              </a:rPr>
              <a:t>zoledronic acid should be the bisphosphonate of choice</a:t>
            </a:r>
          </a:p>
          <a:p>
            <a:r>
              <a:rPr lang="en-US" sz="2400" smtClean="0"/>
              <a:t>Sodium clodronate is less effective than zoledronic acid but has a significantly lower incidence of BONJ (grade A recommendation; level 1b evidence)</a:t>
            </a:r>
          </a:p>
          <a:p>
            <a:r>
              <a:rPr lang="en-US" sz="2400" smtClean="0"/>
              <a:t>There is no consensus regarding the duration of bisphosphonate therapy. </a:t>
            </a:r>
            <a:endParaRPr lang="el-GR" sz="2400" smtClean="0"/>
          </a:p>
        </p:txBody>
      </p:sp>
      <p:sp>
        <p:nvSpPr>
          <p:cNvPr id="78852" name="TextBox 58"/>
          <p:cNvSpPr txBox="1">
            <a:spLocks noChangeArrowheads="1"/>
          </p:cNvSpPr>
          <p:nvPr/>
        </p:nvSpPr>
        <p:spPr bwMode="auto">
          <a:xfrm>
            <a:off x="2222500" y="6618288"/>
            <a:ext cx="692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a:spcBef>
                <a:spcPts val="600"/>
              </a:spcBef>
            </a:pPr>
            <a:r>
              <a:rPr lang="en-US" sz="1400" b="1">
                <a:solidFill>
                  <a:srgbClr val="00FF00"/>
                </a:solidFill>
                <a:ea typeface="MS PGothic" pitchFamily="34" charset="-128"/>
                <a:cs typeface="Arial" pitchFamily="34" charset="0"/>
              </a:rPr>
              <a:t>Bird JM, et al. </a:t>
            </a:r>
            <a:r>
              <a:rPr lang="en-US" sz="1400" b="1" i="1">
                <a:solidFill>
                  <a:srgbClr val="00FF00"/>
                </a:solidFill>
                <a:ea typeface="MS PGothic" pitchFamily="34" charset="-128"/>
                <a:cs typeface="Arial" pitchFamily="34" charset="0"/>
              </a:rPr>
              <a:t>Br J Haematol  2011</a:t>
            </a:r>
            <a:r>
              <a:rPr lang="en-US" sz="1400" b="1">
                <a:solidFill>
                  <a:srgbClr val="00FF00"/>
                </a:solidFill>
                <a:ea typeface="MS PGothic" pitchFamily="34" charset="-128"/>
                <a:cs typeface="Arial" pitchFamily="34" charset="0"/>
              </a:rPr>
              <a:t>;154:32-75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274638"/>
            <a:ext cx="6899275" cy="857250"/>
          </a:xfrm>
        </p:spPr>
        <p:txBody>
          <a:bodyPr/>
          <a:lstStyle/>
          <a:p>
            <a:pPr algn="l"/>
            <a:r>
              <a:rPr lang="en-US" sz="3200" smtClean="0">
                <a:solidFill>
                  <a:srgbClr val="FF9933"/>
                </a:solidFill>
              </a:rPr>
              <a:t>Proteasome Inhibition and Bone Formation</a:t>
            </a:r>
            <a:endParaRPr lang="el-GR" sz="3200" smtClean="0">
              <a:solidFill>
                <a:srgbClr val="FF9933"/>
              </a:solidFill>
            </a:endParaRPr>
          </a:p>
        </p:txBody>
      </p:sp>
      <p:sp>
        <p:nvSpPr>
          <p:cNvPr id="79875" name="Text Box 8"/>
          <p:cNvSpPr txBox="1">
            <a:spLocks noChangeArrowheads="1"/>
          </p:cNvSpPr>
          <p:nvPr/>
        </p:nvSpPr>
        <p:spPr bwMode="auto">
          <a:xfrm>
            <a:off x="2525713" y="5789613"/>
            <a:ext cx="4225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a:t>Bone formation activity (nM log ED</a:t>
            </a:r>
            <a:r>
              <a:rPr lang="en-GB" baseline="-25000"/>
              <a:t>50</a:t>
            </a:r>
            <a:r>
              <a:rPr lang="en-GB"/>
              <a:t>)</a:t>
            </a:r>
            <a:endParaRPr lang="en-US"/>
          </a:p>
        </p:txBody>
      </p:sp>
      <p:sp>
        <p:nvSpPr>
          <p:cNvPr id="79876" name="Text Box 9"/>
          <p:cNvSpPr txBox="1">
            <a:spLocks noChangeArrowheads="1"/>
          </p:cNvSpPr>
          <p:nvPr/>
        </p:nvSpPr>
        <p:spPr bwMode="auto">
          <a:xfrm rot="-5400000">
            <a:off x="-1113631" y="3375819"/>
            <a:ext cx="3590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a:t>Inhibitory activity (nM-log ED</a:t>
            </a:r>
            <a:r>
              <a:rPr lang="en-GB" baseline="-25000"/>
              <a:t>50</a:t>
            </a:r>
            <a:r>
              <a:rPr lang="en-GB"/>
              <a:t>)</a:t>
            </a:r>
            <a:endParaRPr lang="en-US"/>
          </a:p>
        </p:txBody>
      </p:sp>
      <p:sp>
        <p:nvSpPr>
          <p:cNvPr id="79877" name="Text Box 12"/>
          <p:cNvSpPr txBox="1">
            <a:spLocks noChangeArrowheads="1"/>
          </p:cNvSpPr>
          <p:nvPr/>
        </p:nvSpPr>
        <p:spPr bwMode="auto">
          <a:xfrm>
            <a:off x="2284413" y="54768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10</a:t>
            </a:r>
          </a:p>
        </p:txBody>
      </p:sp>
      <p:sp>
        <p:nvSpPr>
          <p:cNvPr id="79878" name="Text Box 14"/>
          <p:cNvSpPr txBox="1">
            <a:spLocks noChangeArrowheads="1"/>
          </p:cNvSpPr>
          <p:nvPr/>
        </p:nvSpPr>
        <p:spPr bwMode="auto">
          <a:xfrm>
            <a:off x="3722688" y="54768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100</a:t>
            </a:r>
          </a:p>
        </p:txBody>
      </p:sp>
      <p:sp>
        <p:nvSpPr>
          <p:cNvPr id="79879" name="Text Box 16"/>
          <p:cNvSpPr txBox="1">
            <a:spLocks noChangeArrowheads="1"/>
          </p:cNvSpPr>
          <p:nvPr/>
        </p:nvSpPr>
        <p:spPr bwMode="auto">
          <a:xfrm>
            <a:off x="5148263" y="5476875"/>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a:t>1000</a:t>
            </a:r>
            <a:endParaRPr lang="en-US"/>
          </a:p>
        </p:txBody>
      </p:sp>
      <p:sp>
        <p:nvSpPr>
          <p:cNvPr id="79880" name="Text Box 18"/>
          <p:cNvSpPr txBox="1">
            <a:spLocks noChangeArrowheads="1"/>
          </p:cNvSpPr>
          <p:nvPr/>
        </p:nvSpPr>
        <p:spPr bwMode="auto">
          <a:xfrm>
            <a:off x="6589713" y="5476875"/>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10000</a:t>
            </a:r>
          </a:p>
        </p:txBody>
      </p:sp>
      <p:sp>
        <p:nvSpPr>
          <p:cNvPr id="79881" name="Line 22"/>
          <p:cNvSpPr>
            <a:spLocks noChangeShapeType="1"/>
          </p:cNvSpPr>
          <p:nvPr/>
        </p:nvSpPr>
        <p:spPr bwMode="auto">
          <a:xfrm flipV="1">
            <a:off x="2501900" y="5346700"/>
            <a:ext cx="0" cy="1587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9882" name="Line 24"/>
          <p:cNvSpPr>
            <a:spLocks noChangeShapeType="1"/>
          </p:cNvSpPr>
          <p:nvPr/>
        </p:nvSpPr>
        <p:spPr bwMode="auto">
          <a:xfrm flipV="1">
            <a:off x="4003675" y="5346700"/>
            <a:ext cx="0" cy="1587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9883" name="Line 26"/>
          <p:cNvSpPr>
            <a:spLocks noChangeShapeType="1"/>
          </p:cNvSpPr>
          <p:nvPr/>
        </p:nvSpPr>
        <p:spPr bwMode="auto">
          <a:xfrm flipV="1">
            <a:off x="5492750" y="5346700"/>
            <a:ext cx="0" cy="1587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9884" name="Line 28"/>
          <p:cNvSpPr>
            <a:spLocks noChangeShapeType="1"/>
          </p:cNvSpPr>
          <p:nvPr/>
        </p:nvSpPr>
        <p:spPr bwMode="auto">
          <a:xfrm flipV="1">
            <a:off x="6997700" y="5346700"/>
            <a:ext cx="0" cy="1587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9885" name="Text Box 33"/>
          <p:cNvSpPr txBox="1">
            <a:spLocks noChangeArrowheads="1"/>
          </p:cNvSpPr>
          <p:nvPr/>
        </p:nvSpPr>
        <p:spPr bwMode="auto">
          <a:xfrm>
            <a:off x="1062038" y="4083050"/>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a:t>100</a:t>
            </a:r>
            <a:endParaRPr lang="en-US"/>
          </a:p>
        </p:txBody>
      </p:sp>
      <p:sp>
        <p:nvSpPr>
          <p:cNvPr id="79886" name="Text Box 36"/>
          <p:cNvSpPr txBox="1">
            <a:spLocks noChangeArrowheads="1"/>
          </p:cNvSpPr>
          <p:nvPr/>
        </p:nvSpPr>
        <p:spPr bwMode="auto">
          <a:xfrm>
            <a:off x="935038" y="3019425"/>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a:t>1000</a:t>
            </a:r>
            <a:endParaRPr lang="en-US"/>
          </a:p>
        </p:txBody>
      </p:sp>
      <p:sp>
        <p:nvSpPr>
          <p:cNvPr id="79887" name="Text Box 39"/>
          <p:cNvSpPr txBox="1">
            <a:spLocks noChangeArrowheads="1"/>
          </p:cNvSpPr>
          <p:nvPr/>
        </p:nvSpPr>
        <p:spPr bwMode="auto">
          <a:xfrm>
            <a:off x="808038" y="1914525"/>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a:t>10000</a:t>
            </a:r>
            <a:endParaRPr lang="en-US"/>
          </a:p>
        </p:txBody>
      </p:sp>
      <p:sp>
        <p:nvSpPr>
          <p:cNvPr id="79888" name="Line 42"/>
          <p:cNvSpPr>
            <a:spLocks noChangeShapeType="1"/>
          </p:cNvSpPr>
          <p:nvPr/>
        </p:nvSpPr>
        <p:spPr bwMode="auto">
          <a:xfrm flipH="1">
            <a:off x="1597025" y="5349875"/>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889" name="Line 43"/>
          <p:cNvSpPr>
            <a:spLocks noChangeShapeType="1"/>
          </p:cNvSpPr>
          <p:nvPr/>
        </p:nvSpPr>
        <p:spPr bwMode="auto">
          <a:xfrm flipH="1">
            <a:off x="1597025" y="4991100"/>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890" name="Line 44"/>
          <p:cNvSpPr>
            <a:spLocks noChangeShapeType="1"/>
          </p:cNvSpPr>
          <p:nvPr/>
        </p:nvSpPr>
        <p:spPr bwMode="auto">
          <a:xfrm flipH="1">
            <a:off x="1597025" y="4625975"/>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891" name="Line 45"/>
          <p:cNvSpPr>
            <a:spLocks noChangeShapeType="1"/>
          </p:cNvSpPr>
          <p:nvPr/>
        </p:nvSpPr>
        <p:spPr bwMode="auto">
          <a:xfrm flipH="1">
            <a:off x="1597025" y="4267200"/>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892" name="Line 46"/>
          <p:cNvSpPr>
            <a:spLocks noChangeShapeType="1"/>
          </p:cNvSpPr>
          <p:nvPr/>
        </p:nvSpPr>
        <p:spPr bwMode="auto">
          <a:xfrm flipH="1">
            <a:off x="1597025" y="3889375"/>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893" name="Line 47"/>
          <p:cNvSpPr>
            <a:spLocks noChangeShapeType="1"/>
          </p:cNvSpPr>
          <p:nvPr/>
        </p:nvSpPr>
        <p:spPr bwMode="auto">
          <a:xfrm flipH="1">
            <a:off x="1597025" y="3543300"/>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894" name="Line 48"/>
          <p:cNvSpPr>
            <a:spLocks noChangeShapeType="1"/>
          </p:cNvSpPr>
          <p:nvPr/>
        </p:nvSpPr>
        <p:spPr bwMode="auto">
          <a:xfrm flipH="1">
            <a:off x="1597025" y="3203575"/>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895" name="Line 49"/>
          <p:cNvSpPr>
            <a:spLocks noChangeShapeType="1"/>
          </p:cNvSpPr>
          <p:nvPr/>
        </p:nvSpPr>
        <p:spPr bwMode="auto">
          <a:xfrm flipH="1">
            <a:off x="1597025" y="2828925"/>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896" name="Line 50"/>
          <p:cNvSpPr>
            <a:spLocks noChangeShapeType="1"/>
          </p:cNvSpPr>
          <p:nvPr/>
        </p:nvSpPr>
        <p:spPr bwMode="auto">
          <a:xfrm flipH="1">
            <a:off x="1597025" y="2463800"/>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897" name="Line 51"/>
          <p:cNvSpPr>
            <a:spLocks noChangeShapeType="1"/>
          </p:cNvSpPr>
          <p:nvPr/>
        </p:nvSpPr>
        <p:spPr bwMode="auto">
          <a:xfrm flipH="1">
            <a:off x="1597025" y="2098675"/>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898" name="Line 52"/>
          <p:cNvSpPr>
            <a:spLocks noChangeShapeType="1"/>
          </p:cNvSpPr>
          <p:nvPr/>
        </p:nvSpPr>
        <p:spPr bwMode="auto">
          <a:xfrm flipH="1">
            <a:off x="1597025" y="1739900"/>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9899" name="Freeform 80"/>
          <p:cNvSpPr>
            <a:spLocks/>
          </p:cNvSpPr>
          <p:nvPr/>
        </p:nvSpPr>
        <p:spPr bwMode="auto">
          <a:xfrm>
            <a:off x="1747838" y="1724025"/>
            <a:ext cx="5989637" cy="3625850"/>
          </a:xfrm>
          <a:custGeom>
            <a:avLst/>
            <a:gdLst>
              <a:gd name="T0" fmla="*/ 0 w 3773"/>
              <a:gd name="T1" fmla="*/ 0 h 2284"/>
              <a:gd name="T2" fmla="*/ 0 w 3773"/>
              <a:gd name="T3" fmla="*/ 2147483647 h 2284"/>
              <a:gd name="T4" fmla="*/ 2147483647 w 3773"/>
              <a:gd name="T5" fmla="*/ 2147483647 h 2284"/>
              <a:gd name="T6" fmla="*/ 0 60000 65536"/>
              <a:gd name="T7" fmla="*/ 0 60000 65536"/>
              <a:gd name="T8" fmla="*/ 0 60000 65536"/>
              <a:gd name="T9" fmla="*/ 0 w 3773"/>
              <a:gd name="T10" fmla="*/ 0 h 2284"/>
              <a:gd name="T11" fmla="*/ 3773 w 3773"/>
              <a:gd name="T12" fmla="*/ 2284 h 2284"/>
            </a:gdLst>
            <a:ahLst/>
            <a:cxnLst>
              <a:cxn ang="T6">
                <a:pos x="T0" y="T1"/>
              </a:cxn>
              <a:cxn ang="T7">
                <a:pos x="T2" y="T3"/>
              </a:cxn>
              <a:cxn ang="T8">
                <a:pos x="T4" y="T5"/>
              </a:cxn>
            </a:cxnLst>
            <a:rect l="T9" t="T10" r="T11" b="T12"/>
            <a:pathLst>
              <a:path w="3773" h="2284">
                <a:moveTo>
                  <a:pt x="0" y="0"/>
                </a:moveTo>
                <a:lnTo>
                  <a:pt x="0" y="2284"/>
                </a:lnTo>
                <a:lnTo>
                  <a:pt x="3773" y="2282"/>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9900" name="Line 83"/>
          <p:cNvSpPr>
            <a:spLocks noChangeShapeType="1"/>
          </p:cNvSpPr>
          <p:nvPr/>
        </p:nvSpPr>
        <p:spPr bwMode="auto">
          <a:xfrm flipV="1">
            <a:off x="1741488" y="2455863"/>
            <a:ext cx="5911850" cy="2867025"/>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en-GB"/>
          </a:p>
        </p:txBody>
      </p:sp>
      <p:sp>
        <p:nvSpPr>
          <p:cNvPr id="79901" name="Oval 85"/>
          <p:cNvSpPr>
            <a:spLocks noChangeArrowheads="1"/>
          </p:cNvSpPr>
          <p:nvPr/>
        </p:nvSpPr>
        <p:spPr bwMode="auto">
          <a:xfrm>
            <a:off x="2430463" y="414655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p>
            <a:endParaRPr lang="el-GR"/>
          </a:p>
        </p:txBody>
      </p:sp>
      <p:sp>
        <p:nvSpPr>
          <p:cNvPr id="79902" name="Oval 87"/>
          <p:cNvSpPr>
            <a:spLocks noChangeArrowheads="1"/>
          </p:cNvSpPr>
          <p:nvPr/>
        </p:nvSpPr>
        <p:spPr bwMode="auto">
          <a:xfrm>
            <a:off x="2392363" y="4211638"/>
            <a:ext cx="188912" cy="161925"/>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p>
            <a:endParaRPr lang="el-GR"/>
          </a:p>
        </p:txBody>
      </p:sp>
      <p:sp>
        <p:nvSpPr>
          <p:cNvPr id="79903" name="Oval 88"/>
          <p:cNvSpPr>
            <a:spLocks noChangeArrowheads="1"/>
          </p:cNvSpPr>
          <p:nvPr/>
        </p:nvSpPr>
        <p:spPr bwMode="auto">
          <a:xfrm>
            <a:off x="2395538" y="5103813"/>
            <a:ext cx="188912" cy="161925"/>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p>
            <a:endParaRPr lang="el-GR"/>
          </a:p>
        </p:txBody>
      </p:sp>
      <p:sp>
        <p:nvSpPr>
          <p:cNvPr id="79904" name="Oval 89"/>
          <p:cNvSpPr>
            <a:spLocks noChangeArrowheads="1"/>
          </p:cNvSpPr>
          <p:nvPr/>
        </p:nvSpPr>
        <p:spPr bwMode="auto">
          <a:xfrm>
            <a:off x="3270250" y="4675188"/>
            <a:ext cx="188913" cy="161925"/>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p>
            <a:endParaRPr lang="el-GR"/>
          </a:p>
        </p:txBody>
      </p:sp>
      <p:sp>
        <p:nvSpPr>
          <p:cNvPr id="79905" name="Oval 90"/>
          <p:cNvSpPr>
            <a:spLocks noChangeArrowheads="1"/>
          </p:cNvSpPr>
          <p:nvPr/>
        </p:nvSpPr>
        <p:spPr bwMode="auto">
          <a:xfrm>
            <a:off x="3557588" y="4060825"/>
            <a:ext cx="188912" cy="161925"/>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p>
            <a:endParaRPr lang="el-GR"/>
          </a:p>
        </p:txBody>
      </p:sp>
      <p:sp>
        <p:nvSpPr>
          <p:cNvPr id="79906" name="Oval 91"/>
          <p:cNvSpPr>
            <a:spLocks noChangeArrowheads="1"/>
          </p:cNvSpPr>
          <p:nvPr/>
        </p:nvSpPr>
        <p:spPr bwMode="auto">
          <a:xfrm>
            <a:off x="4822825" y="3671888"/>
            <a:ext cx="188913" cy="161925"/>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p>
            <a:endParaRPr lang="el-GR"/>
          </a:p>
        </p:txBody>
      </p:sp>
      <p:sp>
        <p:nvSpPr>
          <p:cNvPr id="79907" name="Oval 92"/>
          <p:cNvSpPr>
            <a:spLocks noChangeArrowheads="1"/>
          </p:cNvSpPr>
          <p:nvPr/>
        </p:nvSpPr>
        <p:spPr bwMode="auto">
          <a:xfrm>
            <a:off x="5135563" y="3584575"/>
            <a:ext cx="188912" cy="161925"/>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p>
            <a:endParaRPr lang="el-GR"/>
          </a:p>
        </p:txBody>
      </p:sp>
      <p:sp>
        <p:nvSpPr>
          <p:cNvPr id="79908" name="Oval 93"/>
          <p:cNvSpPr>
            <a:spLocks noChangeArrowheads="1"/>
          </p:cNvSpPr>
          <p:nvPr/>
        </p:nvSpPr>
        <p:spPr bwMode="auto">
          <a:xfrm>
            <a:off x="5437188" y="3297238"/>
            <a:ext cx="188912" cy="161925"/>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p>
            <a:endParaRPr lang="el-GR"/>
          </a:p>
        </p:txBody>
      </p:sp>
      <p:sp>
        <p:nvSpPr>
          <p:cNvPr id="79909" name="Oval 94"/>
          <p:cNvSpPr>
            <a:spLocks noChangeArrowheads="1"/>
          </p:cNvSpPr>
          <p:nvPr/>
        </p:nvSpPr>
        <p:spPr bwMode="auto">
          <a:xfrm>
            <a:off x="5937250" y="3357563"/>
            <a:ext cx="188913" cy="161925"/>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p>
            <a:endParaRPr lang="el-GR"/>
          </a:p>
        </p:txBody>
      </p:sp>
      <p:sp>
        <p:nvSpPr>
          <p:cNvPr id="79910" name="Oval 95"/>
          <p:cNvSpPr>
            <a:spLocks noChangeArrowheads="1"/>
          </p:cNvSpPr>
          <p:nvPr/>
        </p:nvSpPr>
        <p:spPr bwMode="auto">
          <a:xfrm>
            <a:off x="6400800" y="3121025"/>
            <a:ext cx="188913" cy="161925"/>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p>
            <a:endParaRPr lang="el-GR"/>
          </a:p>
        </p:txBody>
      </p:sp>
      <p:sp>
        <p:nvSpPr>
          <p:cNvPr id="79911" name="Oval 96"/>
          <p:cNvSpPr>
            <a:spLocks noChangeArrowheads="1"/>
          </p:cNvSpPr>
          <p:nvPr/>
        </p:nvSpPr>
        <p:spPr bwMode="auto">
          <a:xfrm>
            <a:off x="6300788" y="2495550"/>
            <a:ext cx="188912" cy="161925"/>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p>
            <a:endParaRPr lang="el-GR"/>
          </a:p>
        </p:txBody>
      </p:sp>
      <p:sp>
        <p:nvSpPr>
          <p:cNvPr id="79912" name="Text Box 97"/>
          <p:cNvSpPr txBox="1">
            <a:spLocks noChangeArrowheads="1"/>
          </p:cNvSpPr>
          <p:nvPr/>
        </p:nvSpPr>
        <p:spPr bwMode="auto">
          <a:xfrm>
            <a:off x="2214563" y="1735138"/>
            <a:ext cx="847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chemeClr val="hlink"/>
                </a:solidFill>
              </a:rPr>
              <a:t>r=0.94</a:t>
            </a:r>
            <a:endParaRPr lang="el-GR">
              <a:solidFill>
                <a:schemeClr val="hlink"/>
              </a:solidFill>
            </a:endParaRPr>
          </a:p>
        </p:txBody>
      </p:sp>
      <p:sp>
        <p:nvSpPr>
          <p:cNvPr id="79913" name="Text Box 98"/>
          <p:cNvSpPr txBox="1">
            <a:spLocks noChangeArrowheads="1"/>
          </p:cNvSpPr>
          <p:nvPr/>
        </p:nvSpPr>
        <p:spPr bwMode="auto">
          <a:xfrm>
            <a:off x="2051050" y="3900488"/>
            <a:ext cx="96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Epoxomicin</a:t>
            </a:r>
            <a:endParaRPr lang="el-GR" sz="1200"/>
          </a:p>
        </p:txBody>
      </p:sp>
      <p:sp>
        <p:nvSpPr>
          <p:cNvPr id="79914" name="Text Box 99"/>
          <p:cNvSpPr txBox="1">
            <a:spLocks noChangeArrowheads="1"/>
          </p:cNvSpPr>
          <p:nvPr/>
        </p:nvSpPr>
        <p:spPr bwMode="auto">
          <a:xfrm>
            <a:off x="2968625" y="3602038"/>
            <a:ext cx="1579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acNapthLLL-epoxide</a:t>
            </a:r>
            <a:endParaRPr lang="el-GR" sz="1200"/>
          </a:p>
        </p:txBody>
      </p:sp>
      <p:sp>
        <p:nvSpPr>
          <p:cNvPr id="79915" name="Text Box 100"/>
          <p:cNvSpPr txBox="1">
            <a:spLocks noChangeArrowheads="1"/>
          </p:cNvSpPr>
          <p:nvPr/>
        </p:nvSpPr>
        <p:spPr bwMode="auto">
          <a:xfrm>
            <a:off x="2541588" y="5056188"/>
            <a:ext cx="13620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achFLFL-epoxide</a:t>
            </a:r>
            <a:endParaRPr lang="el-GR" sz="1200"/>
          </a:p>
        </p:txBody>
      </p:sp>
      <p:sp>
        <p:nvSpPr>
          <p:cNvPr id="79916" name="Text Box 101"/>
          <p:cNvSpPr txBox="1">
            <a:spLocks noChangeArrowheads="1"/>
          </p:cNvSpPr>
          <p:nvPr/>
        </p:nvSpPr>
        <p:spPr bwMode="auto">
          <a:xfrm>
            <a:off x="3406775" y="4567238"/>
            <a:ext cx="468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PS1</a:t>
            </a:r>
            <a:endParaRPr lang="el-GR" sz="1200"/>
          </a:p>
        </p:txBody>
      </p:sp>
      <p:sp>
        <p:nvSpPr>
          <p:cNvPr id="79917" name="Text Box 102"/>
          <p:cNvSpPr txBox="1">
            <a:spLocks noChangeArrowheads="1"/>
          </p:cNvSpPr>
          <p:nvPr/>
        </p:nvSpPr>
        <p:spPr bwMode="auto">
          <a:xfrm>
            <a:off x="4621213" y="3878263"/>
            <a:ext cx="679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MG262</a:t>
            </a:r>
            <a:endParaRPr lang="el-GR" sz="1200"/>
          </a:p>
        </p:txBody>
      </p:sp>
      <p:sp>
        <p:nvSpPr>
          <p:cNvPr id="79918" name="Text Box 103"/>
          <p:cNvSpPr txBox="1">
            <a:spLocks noChangeArrowheads="1"/>
          </p:cNvSpPr>
          <p:nvPr/>
        </p:nvSpPr>
        <p:spPr bwMode="auto">
          <a:xfrm>
            <a:off x="5237163" y="3651250"/>
            <a:ext cx="679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MG132</a:t>
            </a:r>
            <a:endParaRPr lang="el-GR" sz="1200"/>
          </a:p>
        </p:txBody>
      </p:sp>
      <p:sp>
        <p:nvSpPr>
          <p:cNvPr id="79919" name="Text Box 104"/>
          <p:cNvSpPr txBox="1">
            <a:spLocks noChangeArrowheads="1"/>
          </p:cNvSpPr>
          <p:nvPr/>
        </p:nvSpPr>
        <p:spPr bwMode="auto">
          <a:xfrm>
            <a:off x="5010150" y="3090863"/>
            <a:ext cx="679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MG115</a:t>
            </a:r>
            <a:endParaRPr lang="el-GR" sz="1200"/>
          </a:p>
        </p:txBody>
      </p:sp>
      <p:sp>
        <p:nvSpPr>
          <p:cNvPr id="79920" name="Text Box 105"/>
          <p:cNvSpPr txBox="1">
            <a:spLocks noChangeArrowheads="1"/>
          </p:cNvSpPr>
          <p:nvPr/>
        </p:nvSpPr>
        <p:spPr bwMode="auto">
          <a:xfrm>
            <a:off x="5913438" y="3479800"/>
            <a:ext cx="941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Lactacystin</a:t>
            </a:r>
            <a:endParaRPr lang="el-GR" sz="1200"/>
          </a:p>
        </p:txBody>
      </p:sp>
      <p:sp>
        <p:nvSpPr>
          <p:cNvPr id="79921" name="Text Box 106"/>
          <p:cNvSpPr txBox="1">
            <a:spLocks noChangeArrowheads="1"/>
          </p:cNvSpPr>
          <p:nvPr/>
        </p:nvSpPr>
        <p:spPr bwMode="auto">
          <a:xfrm>
            <a:off x="6526213" y="3052763"/>
            <a:ext cx="5603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ALLN</a:t>
            </a:r>
            <a:endParaRPr lang="el-GR" sz="1200"/>
          </a:p>
        </p:txBody>
      </p:sp>
      <p:sp>
        <p:nvSpPr>
          <p:cNvPr id="79922" name="Text Box 107"/>
          <p:cNvSpPr txBox="1">
            <a:spLocks noChangeArrowheads="1"/>
          </p:cNvSpPr>
          <p:nvPr/>
        </p:nvSpPr>
        <p:spPr bwMode="auto">
          <a:xfrm>
            <a:off x="6311900" y="2289175"/>
            <a:ext cx="1174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200"/>
              <a:t>acLLL-epoxide</a:t>
            </a:r>
            <a:endParaRPr lang="el-GR" sz="1200"/>
          </a:p>
        </p:txBody>
      </p:sp>
      <p:sp>
        <p:nvSpPr>
          <p:cNvPr id="79923" name="Text Box 108"/>
          <p:cNvSpPr txBox="1">
            <a:spLocks noChangeArrowheads="1"/>
          </p:cNvSpPr>
          <p:nvPr/>
        </p:nvSpPr>
        <p:spPr bwMode="auto">
          <a:xfrm>
            <a:off x="5565775" y="6550025"/>
            <a:ext cx="3578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rgbClr val="00FF00"/>
                </a:solidFill>
              </a:rPr>
              <a:t>Garrett et al. J Clin Invest 2003;111:1771-8</a:t>
            </a:r>
            <a:endParaRPr lang="en-GB" sz="1400">
              <a:solidFill>
                <a:srgbClr val="00FF00"/>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9144000" cy="1052513"/>
          </a:xfrm>
        </p:spPr>
        <p:txBody>
          <a:bodyPr/>
          <a:lstStyle/>
          <a:p>
            <a:pPr algn="l"/>
            <a:r>
              <a:rPr lang="en-US" sz="3200" smtClean="0">
                <a:solidFill>
                  <a:srgbClr val="FF9933"/>
                </a:solidFill>
              </a:rPr>
              <a:t>The Proteasome: Enzyme With Important </a:t>
            </a:r>
            <a:br>
              <a:rPr lang="en-US" sz="3200" smtClean="0">
                <a:solidFill>
                  <a:srgbClr val="FF9933"/>
                </a:solidFill>
              </a:rPr>
            </a:br>
            <a:r>
              <a:rPr lang="en-US" sz="3200" smtClean="0">
                <a:solidFill>
                  <a:srgbClr val="FF9933"/>
                </a:solidFill>
              </a:rPr>
              <a:t>Impact on Multiple Regulatory Pathways</a:t>
            </a:r>
            <a:r>
              <a:rPr lang="el-GR" sz="3200" b="0" u="sng" smtClean="0">
                <a:solidFill>
                  <a:srgbClr val="FFFF99"/>
                </a:solidFill>
              </a:rPr>
              <a:t> </a:t>
            </a:r>
            <a:endParaRPr lang="en-US" sz="3200" b="0" u="sng" smtClean="0">
              <a:solidFill>
                <a:srgbClr val="FFFF99"/>
              </a:solidFill>
            </a:endParaRPr>
          </a:p>
        </p:txBody>
      </p:sp>
      <p:sp>
        <p:nvSpPr>
          <p:cNvPr id="992259" name="Rectangle 3"/>
          <p:cNvSpPr>
            <a:spLocks noGrp="1" noChangeArrowheads="1"/>
          </p:cNvSpPr>
          <p:nvPr>
            <p:ph type="body" idx="1"/>
          </p:nvPr>
        </p:nvSpPr>
        <p:spPr>
          <a:xfrm>
            <a:off x="0" y="4114800"/>
            <a:ext cx="4643438" cy="2743200"/>
          </a:xfrm>
        </p:spPr>
        <p:txBody>
          <a:bodyPr/>
          <a:lstStyle/>
          <a:p>
            <a:pPr>
              <a:spcBef>
                <a:spcPct val="100000"/>
              </a:spcBef>
            </a:pPr>
            <a:r>
              <a:rPr lang="en-US" sz="2800" b="0" smtClean="0"/>
              <a:t>Is found in all eukaryotic cells, from yeast to man</a:t>
            </a:r>
          </a:p>
          <a:p>
            <a:pPr>
              <a:spcBef>
                <a:spcPct val="100000"/>
              </a:spcBef>
            </a:pPr>
            <a:r>
              <a:rPr lang="en-US" sz="2800" b="0" smtClean="0"/>
              <a:t>Is present in the cytoplasm and nucleus</a:t>
            </a:r>
            <a:r>
              <a:rPr lang="el-GR" sz="2800" b="0" smtClean="0"/>
              <a:t> </a:t>
            </a:r>
            <a:endParaRPr lang="en-US" sz="2800" b="0" smtClean="0"/>
          </a:p>
        </p:txBody>
      </p:sp>
      <p:pic>
        <p:nvPicPr>
          <p:cNvPr id="992260" name="Picture 4"/>
          <p:cNvPicPr>
            <a:picLocks noChangeAspect="1" noChangeArrowheads="1"/>
          </p:cNvPicPr>
          <p:nvPr/>
        </p:nvPicPr>
        <p:blipFill>
          <a:blip r:embed="rId3">
            <a:extLst>
              <a:ext uri="{28A0092B-C50C-407E-A947-70E740481C1C}">
                <a14:useLocalDpi xmlns:a14="http://schemas.microsoft.com/office/drawing/2010/main" val="0"/>
              </a:ext>
            </a:extLst>
          </a:blip>
          <a:srcRect b="3264"/>
          <a:stretch>
            <a:fillRect/>
          </a:stretch>
        </p:blipFill>
        <p:spPr bwMode="auto">
          <a:xfrm>
            <a:off x="1476375" y="1341438"/>
            <a:ext cx="6408738"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2261" name="Rectangle 5"/>
          <p:cNvSpPr>
            <a:spLocks noChangeArrowheads="1"/>
          </p:cNvSpPr>
          <p:nvPr/>
        </p:nvSpPr>
        <p:spPr bwMode="auto">
          <a:xfrm>
            <a:off x="4648200" y="4292600"/>
            <a:ext cx="4495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buFontTx/>
              <a:buChar char="•"/>
            </a:pPr>
            <a:r>
              <a:rPr lang="en-US" sz="2800">
                <a:solidFill>
                  <a:srgbClr val="FF0000"/>
                </a:solidFill>
                <a:latin typeface="Tahoma" pitchFamily="34" charset="0"/>
              </a:rPr>
              <a:t>  </a:t>
            </a:r>
            <a:r>
              <a:rPr lang="en-US" sz="2800" u="sng">
                <a:solidFill>
                  <a:srgbClr val="FF0000"/>
                </a:solidFill>
              </a:rPr>
              <a:t>Degrades proteins</a:t>
            </a:r>
          </a:p>
          <a:p>
            <a:pPr marL="342900" indent="-342900"/>
            <a:endParaRPr lang="en-US" sz="2800" u="sng">
              <a:solidFill>
                <a:srgbClr val="FF0000"/>
              </a:solidFill>
            </a:endParaRPr>
          </a:p>
          <a:p>
            <a:pPr marL="342900" indent="-342900">
              <a:buFontTx/>
              <a:buChar char="•"/>
            </a:pPr>
            <a:r>
              <a:rPr lang="en-US" sz="2800"/>
              <a:t> Represents approximately 1% of all cellular protein</a:t>
            </a:r>
            <a:r>
              <a:rPr lang="en-US" sz="2800">
                <a:solidFill>
                  <a:srgbClr val="FAFD00"/>
                </a:solidFill>
              </a:rPr>
              <a:t> </a:t>
            </a:r>
            <a:endParaRPr 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992260"/>
                                        </p:tgtEl>
                                        <p:attrNameLst>
                                          <p:attrName>style.visibility</p:attrName>
                                        </p:attrNameLst>
                                      </p:cBhvr>
                                      <p:to>
                                        <p:strVal val="visible"/>
                                      </p:to>
                                    </p:set>
                                    <p:anim calcmode="lin" valueType="num">
                                      <p:cBhvr>
                                        <p:cTn id="7" dur="1000" fill="hold"/>
                                        <p:tgtEl>
                                          <p:spTgt spid="992260"/>
                                        </p:tgtEl>
                                        <p:attrNameLst>
                                          <p:attrName>ppt_w</p:attrName>
                                        </p:attrNameLst>
                                      </p:cBhvr>
                                      <p:tavLst>
                                        <p:tav tm="0">
                                          <p:val>
                                            <p:strVal val="#ppt_w*0.70"/>
                                          </p:val>
                                        </p:tav>
                                        <p:tav tm="100000">
                                          <p:val>
                                            <p:strVal val="#ppt_w"/>
                                          </p:val>
                                        </p:tav>
                                      </p:tavLst>
                                    </p:anim>
                                    <p:anim calcmode="lin" valueType="num">
                                      <p:cBhvr>
                                        <p:cTn id="8" dur="1000" fill="hold"/>
                                        <p:tgtEl>
                                          <p:spTgt spid="992260"/>
                                        </p:tgtEl>
                                        <p:attrNameLst>
                                          <p:attrName>ppt_h</p:attrName>
                                        </p:attrNameLst>
                                      </p:cBhvr>
                                      <p:tavLst>
                                        <p:tav tm="0">
                                          <p:val>
                                            <p:strVal val="#ppt_h"/>
                                          </p:val>
                                        </p:tav>
                                        <p:tav tm="100000">
                                          <p:val>
                                            <p:strVal val="#ppt_h"/>
                                          </p:val>
                                        </p:tav>
                                      </p:tavLst>
                                    </p:anim>
                                    <p:animEffect transition="in" filter="fade">
                                      <p:cBhvr>
                                        <p:cTn id="9" dur="1000"/>
                                        <p:tgtEl>
                                          <p:spTgt spid="99226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92259">
                                            <p:txEl>
                                              <p:pRg st="0" end="0"/>
                                            </p:txEl>
                                          </p:spTgt>
                                        </p:tgtEl>
                                        <p:attrNameLst>
                                          <p:attrName>style.visibility</p:attrName>
                                        </p:attrNameLst>
                                      </p:cBhvr>
                                      <p:to>
                                        <p:strVal val="visible"/>
                                      </p:to>
                                    </p:set>
                                    <p:anim calcmode="lin" valueType="num">
                                      <p:cBhvr>
                                        <p:cTn id="12" dur="1000" fill="hold"/>
                                        <p:tgtEl>
                                          <p:spTgt spid="992259">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992259">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992259">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92259">
                                            <p:txEl>
                                              <p:pRg st="1" end="1"/>
                                            </p:txEl>
                                          </p:spTgt>
                                        </p:tgtEl>
                                        <p:attrNameLst>
                                          <p:attrName>style.visibility</p:attrName>
                                        </p:attrNameLst>
                                      </p:cBhvr>
                                      <p:to>
                                        <p:strVal val="visible"/>
                                      </p:to>
                                    </p:set>
                                    <p:anim calcmode="lin" valueType="num">
                                      <p:cBhvr>
                                        <p:cTn id="17" dur="1000" fill="hold"/>
                                        <p:tgtEl>
                                          <p:spTgt spid="992259">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992259">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992259">
                                            <p:txEl>
                                              <p:pRg st="1" end="1"/>
                                            </p:txEl>
                                          </p:spTgt>
                                        </p:tgtEl>
                                      </p:cBhvr>
                                    </p:animEffect>
                                  </p:childTnLst>
                                </p:cTn>
                              </p:par>
                            </p:childTnLst>
                          </p:cTn>
                        </p:par>
                        <p:par>
                          <p:cTn id="20" fill="hold" nodeType="afterGroup">
                            <p:stCondLst>
                              <p:cond delay="1000"/>
                            </p:stCondLst>
                            <p:childTnLst>
                              <p:par>
                                <p:cTn id="21" presetID="55" presetClass="entr" presetSubtype="0" fill="hold" grpId="0" nodeType="afterEffect">
                                  <p:stCondLst>
                                    <p:cond delay="0"/>
                                  </p:stCondLst>
                                  <p:childTnLst>
                                    <p:set>
                                      <p:cBhvr>
                                        <p:cTn id="22" dur="1" fill="hold">
                                          <p:stCondLst>
                                            <p:cond delay="0"/>
                                          </p:stCondLst>
                                        </p:cTn>
                                        <p:tgtEl>
                                          <p:spTgt spid="992261"/>
                                        </p:tgtEl>
                                        <p:attrNameLst>
                                          <p:attrName>style.visibility</p:attrName>
                                        </p:attrNameLst>
                                      </p:cBhvr>
                                      <p:to>
                                        <p:strVal val="visible"/>
                                      </p:to>
                                    </p:set>
                                    <p:anim calcmode="lin" valueType="num">
                                      <p:cBhvr>
                                        <p:cTn id="23" dur="1000" fill="hold"/>
                                        <p:tgtEl>
                                          <p:spTgt spid="992261"/>
                                        </p:tgtEl>
                                        <p:attrNameLst>
                                          <p:attrName>ppt_w</p:attrName>
                                        </p:attrNameLst>
                                      </p:cBhvr>
                                      <p:tavLst>
                                        <p:tav tm="0">
                                          <p:val>
                                            <p:strVal val="#ppt_w*0.70"/>
                                          </p:val>
                                        </p:tav>
                                        <p:tav tm="100000">
                                          <p:val>
                                            <p:strVal val="#ppt_w"/>
                                          </p:val>
                                        </p:tav>
                                      </p:tavLst>
                                    </p:anim>
                                    <p:anim calcmode="lin" valueType="num">
                                      <p:cBhvr>
                                        <p:cTn id="24" dur="1000" fill="hold"/>
                                        <p:tgtEl>
                                          <p:spTgt spid="992261"/>
                                        </p:tgtEl>
                                        <p:attrNameLst>
                                          <p:attrName>ppt_h</p:attrName>
                                        </p:attrNameLst>
                                      </p:cBhvr>
                                      <p:tavLst>
                                        <p:tav tm="0">
                                          <p:val>
                                            <p:strVal val="#ppt_h"/>
                                          </p:val>
                                        </p:tav>
                                        <p:tav tm="100000">
                                          <p:val>
                                            <p:strVal val="#ppt_h"/>
                                          </p:val>
                                        </p:tav>
                                      </p:tavLst>
                                    </p:anim>
                                    <p:animEffect transition="in" filter="fade">
                                      <p:cBhvr>
                                        <p:cTn id="25" dur="1000"/>
                                        <p:tgtEl>
                                          <p:spTgt spid="992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59" grpId="0" build="p"/>
      <p:bldP spid="992261"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1143000"/>
          </a:xfrm>
        </p:spPr>
        <p:txBody>
          <a:bodyPr/>
          <a:lstStyle/>
          <a:p>
            <a:pPr algn="l"/>
            <a:r>
              <a:rPr lang="en-US" sz="3200" smtClean="0">
                <a:solidFill>
                  <a:srgbClr val="FF9933"/>
                </a:solidFill>
              </a:rPr>
              <a:t>NF-</a:t>
            </a:r>
            <a:r>
              <a:rPr lang="en-US" sz="3200" smtClean="0">
                <a:solidFill>
                  <a:srgbClr val="FF9933"/>
                </a:solidFill>
                <a:sym typeface="Symbol" pitchFamily="18" charset="2"/>
              </a:rPr>
              <a:t></a:t>
            </a:r>
            <a:r>
              <a:rPr lang="en-US" sz="3200" smtClean="0">
                <a:solidFill>
                  <a:srgbClr val="FF9933"/>
                </a:solidFill>
              </a:rPr>
              <a:t>B Activation After I</a:t>
            </a:r>
            <a:r>
              <a:rPr lang="en-US" sz="3200" smtClean="0">
                <a:solidFill>
                  <a:srgbClr val="FF9933"/>
                </a:solidFill>
                <a:sym typeface="Symbol" pitchFamily="18" charset="2"/>
              </a:rPr>
              <a:t>B </a:t>
            </a:r>
            <a:br>
              <a:rPr lang="en-US" sz="3200" smtClean="0">
                <a:solidFill>
                  <a:srgbClr val="FF9933"/>
                </a:solidFill>
                <a:sym typeface="Symbol" pitchFamily="18" charset="2"/>
              </a:rPr>
            </a:br>
            <a:r>
              <a:rPr lang="en-US" sz="3200" smtClean="0">
                <a:solidFill>
                  <a:srgbClr val="FF9933"/>
                </a:solidFill>
                <a:sym typeface="Symbol" pitchFamily="18" charset="2"/>
              </a:rPr>
              <a:t>Degradation by the Proteasome</a:t>
            </a:r>
          </a:p>
        </p:txBody>
      </p:sp>
      <p:grpSp>
        <p:nvGrpSpPr>
          <p:cNvPr id="81923" name="Group 8"/>
          <p:cNvGrpSpPr>
            <a:grpSpLocks/>
          </p:cNvGrpSpPr>
          <p:nvPr/>
        </p:nvGrpSpPr>
        <p:grpSpPr bwMode="auto">
          <a:xfrm>
            <a:off x="1066800" y="1538288"/>
            <a:ext cx="7059613" cy="4884737"/>
            <a:chOff x="672" y="1104"/>
            <a:chExt cx="4447" cy="3077"/>
          </a:xfrm>
        </p:grpSpPr>
        <p:pic>
          <p:nvPicPr>
            <p:cNvPr id="81924" name="Picture 3" descr="proteasome process"/>
            <p:cNvPicPr>
              <a:picLocks noChangeAspect="1" noChangeArrowheads="1"/>
            </p:cNvPicPr>
            <p:nvPr/>
          </p:nvPicPr>
          <p:blipFill>
            <a:blip r:embed="rId3">
              <a:lum bright="-6000"/>
              <a:extLst>
                <a:ext uri="{28A0092B-C50C-407E-A947-70E740481C1C}">
                  <a14:useLocalDpi xmlns:a14="http://schemas.microsoft.com/office/drawing/2010/main" val="0"/>
                </a:ext>
              </a:extLst>
            </a:blip>
            <a:srcRect l="6932" r="4776" b="4703"/>
            <a:stretch>
              <a:fillRect/>
            </a:stretch>
          </p:blipFill>
          <p:spPr bwMode="auto">
            <a:xfrm>
              <a:off x="672" y="1104"/>
              <a:ext cx="4439" cy="3077"/>
            </a:xfrm>
            <a:prstGeom prst="rect">
              <a:avLst/>
            </a:prstGeom>
            <a:noFill/>
            <a:ln w="76200">
              <a:solidFill>
                <a:srgbClr val="008E9F"/>
              </a:solidFill>
              <a:miter lim="800000"/>
              <a:headEnd/>
              <a:tailEnd/>
            </a:ln>
            <a:extLst>
              <a:ext uri="{909E8E84-426E-40DD-AFC4-6F175D3DCCD1}">
                <a14:hiddenFill xmlns:a14="http://schemas.microsoft.com/office/drawing/2010/main">
                  <a:solidFill>
                    <a:srgbClr val="FFFFFF"/>
                  </a:solidFill>
                </a14:hiddenFill>
              </a:ext>
            </a:extLst>
          </p:spPr>
        </p:pic>
        <p:sp>
          <p:nvSpPr>
            <p:cNvPr id="994308" name="Rectangle 4"/>
            <p:cNvSpPr>
              <a:spLocks noChangeArrowheads="1"/>
            </p:cNvSpPr>
            <p:nvPr/>
          </p:nvSpPr>
          <p:spPr bwMode="auto">
            <a:xfrm>
              <a:off x="1355" y="2113"/>
              <a:ext cx="587" cy="250"/>
            </a:xfrm>
            <a:prstGeom prst="rect">
              <a:avLst/>
            </a:prstGeom>
            <a:noFill/>
            <a:ln w="9525">
              <a:noFill/>
              <a:miter lim="800000"/>
              <a:headEnd/>
              <a:tailEnd/>
            </a:ln>
            <a:effectLst/>
          </p:spPr>
          <p:txBody>
            <a:bodyPr wrap="none">
              <a:spAutoFit/>
            </a:bodyPr>
            <a:lstStyle/>
            <a:p>
              <a:r>
                <a:rPr lang="en-US" sz="2000">
                  <a:effectLst>
                    <a:outerShdw blurRad="38100" dist="38100" dir="2700000" algn="tl">
                      <a:srgbClr val="000000"/>
                    </a:outerShdw>
                  </a:effectLst>
                </a:rPr>
                <a:t>NF-</a:t>
              </a:r>
              <a:r>
                <a:rPr lang="en-US" sz="2000">
                  <a:effectLst>
                    <a:outerShdw blurRad="38100" dist="38100" dir="2700000" algn="tl">
                      <a:srgbClr val="000000"/>
                    </a:outerShdw>
                  </a:effectLst>
                  <a:sym typeface="Symbol" pitchFamily="18" charset="2"/>
                </a:rPr>
                <a:t></a:t>
              </a:r>
              <a:r>
                <a:rPr lang="en-US" sz="2000">
                  <a:effectLst>
                    <a:outerShdw blurRad="38100" dist="38100" dir="2700000" algn="tl">
                      <a:srgbClr val="000000"/>
                    </a:outerShdw>
                  </a:effectLst>
                </a:rPr>
                <a:t>B</a:t>
              </a:r>
            </a:p>
          </p:txBody>
        </p:sp>
        <p:sp>
          <p:nvSpPr>
            <p:cNvPr id="994309" name="Rectangle 5"/>
            <p:cNvSpPr>
              <a:spLocks noChangeArrowheads="1"/>
            </p:cNvSpPr>
            <p:nvPr/>
          </p:nvSpPr>
          <p:spPr bwMode="auto">
            <a:xfrm>
              <a:off x="4176" y="2592"/>
              <a:ext cx="943" cy="442"/>
            </a:xfrm>
            <a:prstGeom prst="rect">
              <a:avLst/>
            </a:prstGeom>
            <a:noFill/>
            <a:ln w="9525">
              <a:noFill/>
              <a:miter lim="800000"/>
              <a:headEnd/>
              <a:tailEnd/>
            </a:ln>
            <a:effectLst/>
          </p:spPr>
          <p:txBody>
            <a:bodyPr wrap="none">
              <a:spAutoFit/>
            </a:bodyPr>
            <a:lstStyle/>
            <a:p>
              <a:pPr>
                <a:defRPr/>
              </a:pPr>
              <a:r>
                <a:rPr lang="en-US" sz="2000">
                  <a:effectLst>
                    <a:outerShdw blurRad="38100" dist="38100" dir="2700000" algn="tl">
                      <a:srgbClr val="000000"/>
                    </a:outerShdw>
                  </a:effectLst>
                </a:rPr>
                <a:t>I</a:t>
              </a:r>
              <a:r>
                <a:rPr lang="en-US" sz="2000">
                  <a:effectLst>
                    <a:outerShdw blurRad="38100" dist="38100" dir="2700000" algn="tl">
                      <a:srgbClr val="000000"/>
                    </a:outerShdw>
                  </a:effectLst>
                  <a:sym typeface="Symbol" pitchFamily="18" charset="2"/>
                </a:rPr>
                <a:t></a:t>
              </a:r>
              <a:r>
                <a:rPr lang="en-US" sz="2000">
                  <a:effectLst>
                    <a:outerShdw blurRad="38100" dist="38100" dir="2700000" algn="tl">
                      <a:srgbClr val="000000"/>
                    </a:outerShdw>
                  </a:effectLst>
                </a:rPr>
                <a:t>B</a:t>
              </a:r>
              <a:r>
                <a:rPr lang="en-US" sz="2000">
                  <a:effectLst>
                    <a:outerShdw blurRad="38100" dist="38100" dir="2700000" algn="tl">
                      <a:srgbClr val="000000"/>
                    </a:outerShdw>
                  </a:effectLst>
                  <a:sym typeface="Symbol" pitchFamily="18" charset="2"/>
                </a:rPr>
                <a:t> </a:t>
              </a:r>
            </a:p>
            <a:p>
              <a:pPr>
                <a:defRPr/>
              </a:pPr>
              <a:r>
                <a:rPr lang="en-US" sz="2000">
                  <a:effectLst>
                    <a:outerShdw blurRad="38100" dist="38100" dir="2700000" algn="tl">
                      <a:srgbClr val="000000"/>
                    </a:outerShdw>
                  </a:effectLst>
                  <a:sym typeface="Symbol" pitchFamily="18" charset="2"/>
                </a:rPr>
                <a:t>(degraded)</a:t>
              </a:r>
            </a:p>
          </p:txBody>
        </p:sp>
        <p:sp>
          <p:nvSpPr>
            <p:cNvPr id="994310" name="Rectangle 6"/>
            <p:cNvSpPr>
              <a:spLocks noChangeArrowheads="1"/>
            </p:cNvSpPr>
            <p:nvPr/>
          </p:nvSpPr>
          <p:spPr bwMode="auto">
            <a:xfrm>
              <a:off x="1440" y="1488"/>
              <a:ext cx="1750" cy="250"/>
            </a:xfrm>
            <a:prstGeom prst="rect">
              <a:avLst/>
            </a:prstGeom>
            <a:noFill/>
            <a:ln w="9525">
              <a:noFill/>
              <a:miter lim="800000"/>
              <a:headEnd/>
              <a:tailEnd/>
            </a:ln>
            <a:effectLst/>
          </p:spPr>
          <p:txBody>
            <a:bodyPr wrap="none">
              <a:spAutoFit/>
            </a:bodyPr>
            <a:lstStyle/>
            <a:p>
              <a:r>
                <a:rPr lang="en-US" sz="2000">
                  <a:effectLst>
                    <a:outerShdw blurRad="38100" dist="38100" dir="2700000" algn="tl">
                      <a:srgbClr val="000000"/>
                    </a:outerShdw>
                  </a:effectLst>
                </a:rPr>
                <a:t>Ubiquitin chain (blue)</a:t>
              </a:r>
              <a:endParaRPr lang="en-US" sz="2000">
                <a:effectLst>
                  <a:outerShdw blurRad="38100" dist="38100" dir="2700000" algn="tl">
                    <a:srgbClr val="000000"/>
                  </a:outerShdw>
                </a:effectLst>
                <a:sym typeface="Symbol" pitchFamily="18" charset="2"/>
              </a:endParaRPr>
            </a:p>
          </p:txBody>
        </p:sp>
        <p:sp>
          <p:nvSpPr>
            <p:cNvPr id="994311" name="Rectangle 7"/>
            <p:cNvSpPr>
              <a:spLocks noChangeArrowheads="1"/>
            </p:cNvSpPr>
            <p:nvPr/>
          </p:nvSpPr>
          <p:spPr bwMode="auto">
            <a:xfrm>
              <a:off x="672" y="1200"/>
              <a:ext cx="2880" cy="250"/>
            </a:xfrm>
            <a:prstGeom prst="rect">
              <a:avLst/>
            </a:prstGeom>
            <a:noFill/>
            <a:ln w="9525">
              <a:noFill/>
              <a:miter lim="800000"/>
              <a:headEnd/>
              <a:tailEnd/>
            </a:ln>
            <a:effectLst/>
          </p:spPr>
          <p:txBody>
            <a:bodyPr>
              <a:spAutoFit/>
            </a:bodyPr>
            <a:lstStyle/>
            <a:p>
              <a:pPr>
                <a:defRPr/>
              </a:pPr>
              <a:r>
                <a:rPr lang="en-US" sz="2000">
                  <a:effectLst>
                    <a:outerShdw blurRad="38100" dist="38100" dir="2700000" algn="tl">
                      <a:srgbClr val="000000"/>
                    </a:outerShdw>
                  </a:effectLst>
                </a:rPr>
                <a:t>NF-</a:t>
              </a:r>
              <a:r>
                <a:rPr lang="en-US" sz="2000">
                  <a:effectLst>
                    <a:outerShdw blurRad="38100" dist="38100" dir="2700000" algn="tl">
                      <a:srgbClr val="000000"/>
                    </a:outerShdw>
                  </a:effectLst>
                  <a:sym typeface="Symbol" pitchFamily="18" charset="2"/>
                </a:rPr>
                <a:t></a:t>
              </a:r>
              <a:r>
                <a:rPr lang="en-US" sz="2000">
                  <a:effectLst>
                    <a:outerShdw blurRad="38100" dist="38100" dir="2700000" algn="tl">
                      <a:srgbClr val="000000"/>
                    </a:outerShdw>
                  </a:effectLst>
                </a:rPr>
                <a:t>B-I</a:t>
              </a:r>
              <a:r>
                <a:rPr lang="en-US" sz="2000">
                  <a:effectLst>
                    <a:outerShdw blurRad="38100" dist="38100" dir="2700000" algn="tl">
                      <a:srgbClr val="000000"/>
                    </a:outerShdw>
                  </a:effectLst>
                  <a:sym typeface="Symbol" pitchFamily="18" charset="2"/>
                </a:rPr>
                <a:t></a:t>
              </a:r>
              <a:r>
                <a:rPr lang="en-US" sz="2000">
                  <a:effectLst>
                    <a:outerShdw blurRad="38100" dist="38100" dir="2700000" algn="tl">
                      <a:srgbClr val="000000"/>
                    </a:outerShdw>
                  </a:effectLst>
                </a:rPr>
                <a:t>B</a:t>
              </a:r>
              <a:r>
                <a:rPr lang="en-US" sz="2000">
                  <a:effectLst>
                    <a:outerShdw blurRad="38100" dist="38100" dir="2700000" algn="tl">
                      <a:srgbClr val="000000"/>
                    </a:outerShdw>
                  </a:effectLst>
                  <a:sym typeface="Symbol" pitchFamily="18" charset="2"/>
                </a:rPr>
                <a:t> complex</a:t>
              </a: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152400"/>
            <a:ext cx="9144000" cy="850900"/>
          </a:xfrm>
        </p:spPr>
        <p:txBody>
          <a:bodyPr/>
          <a:lstStyle/>
          <a:p>
            <a:pPr algn="l"/>
            <a:r>
              <a:rPr lang="en-US" sz="3200" smtClean="0">
                <a:solidFill>
                  <a:srgbClr val="FF9933"/>
                </a:solidFill>
              </a:rPr>
              <a:t>Effects of NF-</a:t>
            </a:r>
            <a:r>
              <a:rPr lang="en-US" sz="3200" smtClean="0">
                <a:solidFill>
                  <a:srgbClr val="FF9933"/>
                </a:solidFill>
                <a:sym typeface="Symbol" pitchFamily="18" charset="2"/>
              </a:rPr>
              <a:t></a:t>
            </a:r>
            <a:r>
              <a:rPr lang="en-US" sz="3200" smtClean="0">
                <a:solidFill>
                  <a:srgbClr val="FF9933"/>
                </a:solidFill>
              </a:rPr>
              <a:t>B Activation</a:t>
            </a:r>
          </a:p>
        </p:txBody>
      </p:sp>
      <p:grpSp>
        <p:nvGrpSpPr>
          <p:cNvPr id="82947" name="Group 11"/>
          <p:cNvGrpSpPr>
            <a:grpSpLocks/>
          </p:cNvGrpSpPr>
          <p:nvPr/>
        </p:nvGrpSpPr>
        <p:grpSpPr bwMode="auto">
          <a:xfrm>
            <a:off x="976313" y="1279525"/>
            <a:ext cx="7204075" cy="4913313"/>
            <a:chOff x="615" y="1003"/>
            <a:chExt cx="4538" cy="3095"/>
          </a:xfrm>
        </p:grpSpPr>
        <p:pic>
          <p:nvPicPr>
            <p:cNvPr id="82948" name="Picture 3" descr="Without PS-341"/>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39" y="1003"/>
              <a:ext cx="4514" cy="3095"/>
            </a:xfrm>
            <a:prstGeom prst="rect">
              <a:avLst/>
            </a:prstGeom>
            <a:noFill/>
            <a:ln w="76200">
              <a:solidFill>
                <a:srgbClr val="008E9F"/>
              </a:solidFill>
              <a:miter lim="800000"/>
              <a:headEnd/>
              <a:tailEnd/>
            </a:ln>
            <a:extLst>
              <a:ext uri="{909E8E84-426E-40DD-AFC4-6F175D3DCCD1}">
                <a14:hiddenFill xmlns:a14="http://schemas.microsoft.com/office/drawing/2010/main">
                  <a:solidFill>
                    <a:srgbClr val="FFFFFF"/>
                  </a:solidFill>
                </a14:hiddenFill>
              </a:ext>
            </a:extLst>
          </p:spPr>
        </p:pic>
        <p:sp>
          <p:nvSpPr>
            <p:cNvPr id="996356" name="Rectangle 4"/>
            <p:cNvSpPr>
              <a:spLocks noChangeArrowheads="1"/>
            </p:cNvSpPr>
            <p:nvPr/>
          </p:nvSpPr>
          <p:spPr bwMode="auto">
            <a:xfrm>
              <a:off x="2453" y="2366"/>
              <a:ext cx="1708" cy="404"/>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000000"/>
                    </a:outerShdw>
                  </a:effectLst>
                </a:rPr>
                <a:t>NF-</a:t>
              </a:r>
              <a:r>
                <a:rPr lang="en-US">
                  <a:effectLst>
                    <a:outerShdw blurRad="38100" dist="38100" dir="2700000" algn="tl">
                      <a:srgbClr val="000000"/>
                    </a:outerShdw>
                  </a:effectLst>
                  <a:sym typeface="Symbol" pitchFamily="18" charset="2"/>
                </a:rPr>
                <a:t></a:t>
              </a:r>
              <a:r>
                <a:rPr lang="en-US">
                  <a:effectLst>
                    <a:outerShdw blurRad="38100" dist="38100" dir="2700000" algn="tl">
                      <a:srgbClr val="000000"/>
                    </a:outerShdw>
                  </a:effectLst>
                </a:rPr>
                <a:t>B binds DNA, </a:t>
              </a:r>
            </a:p>
            <a:p>
              <a:pPr>
                <a:defRPr/>
              </a:pPr>
              <a:r>
                <a:rPr lang="en-US">
                  <a:effectLst>
                    <a:outerShdw blurRad="38100" dist="38100" dir="2700000" algn="tl">
                      <a:srgbClr val="000000"/>
                    </a:outerShdw>
                  </a:effectLst>
                </a:rPr>
                <a:t>induces transcription</a:t>
              </a:r>
            </a:p>
          </p:txBody>
        </p:sp>
        <p:sp>
          <p:nvSpPr>
            <p:cNvPr id="82950" name="Rectangle 5"/>
            <p:cNvSpPr>
              <a:spLocks noChangeArrowheads="1"/>
            </p:cNvSpPr>
            <p:nvPr/>
          </p:nvSpPr>
          <p:spPr bwMode="auto">
            <a:xfrm>
              <a:off x="2328" y="3527"/>
              <a:ext cx="1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l-GR" sz="2000">
                <a:solidFill>
                  <a:schemeClr val="bg1"/>
                </a:solidFill>
              </a:endParaRPr>
            </a:p>
          </p:txBody>
        </p:sp>
        <p:sp>
          <p:nvSpPr>
            <p:cNvPr id="996358" name="Rectangle 6"/>
            <p:cNvSpPr>
              <a:spLocks noChangeArrowheads="1"/>
            </p:cNvSpPr>
            <p:nvPr/>
          </p:nvSpPr>
          <p:spPr bwMode="auto">
            <a:xfrm>
              <a:off x="615" y="1638"/>
              <a:ext cx="2141" cy="250"/>
            </a:xfrm>
            <a:prstGeom prst="rect">
              <a:avLst/>
            </a:prstGeom>
            <a:noFill/>
            <a:ln w="9525">
              <a:noFill/>
              <a:miter lim="800000"/>
              <a:headEnd/>
              <a:tailEnd/>
            </a:ln>
            <a:effectLst/>
          </p:spPr>
          <p:txBody>
            <a:bodyPr wrap="none">
              <a:spAutoFit/>
            </a:bodyPr>
            <a:lstStyle/>
            <a:p>
              <a:pPr>
                <a:defRPr/>
              </a:pPr>
              <a:r>
                <a:rPr lang="en-US" sz="2000">
                  <a:effectLst>
                    <a:outerShdw blurRad="38100" dist="38100" dir="2700000" algn="tl">
                      <a:srgbClr val="000000"/>
                    </a:outerShdw>
                  </a:effectLst>
                </a:rPr>
                <a:t>Growth/angiogenic factors</a:t>
              </a:r>
            </a:p>
          </p:txBody>
        </p:sp>
        <p:sp>
          <p:nvSpPr>
            <p:cNvPr id="996359" name="Rectangle 7"/>
            <p:cNvSpPr>
              <a:spLocks noChangeArrowheads="1"/>
            </p:cNvSpPr>
            <p:nvPr/>
          </p:nvSpPr>
          <p:spPr bwMode="auto">
            <a:xfrm>
              <a:off x="2713" y="3495"/>
              <a:ext cx="1197" cy="442"/>
            </a:xfrm>
            <a:prstGeom prst="rect">
              <a:avLst/>
            </a:prstGeom>
            <a:noFill/>
            <a:ln w="9525">
              <a:noFill/>
              <a:miter lim="800000"/>
              <a:headEnd/>
              <a:tailEnd/>
            </a:ln>
            <a:effectLst/>
          </p:spPr>
          <p:txBody>
            <a:bodyPr>
              <a:spAutoFit/>
            </a:bodyPr>
            <a:lstStyle/>
            <a:p>
              <a:pPr>
                <a:defRPr/>
              </a:pPr>
              <a:r>
                <a:rPr lang="en-US" sz="2000">
                  <a:effectLst>
                    <a:outerShdw blurRad="38100" dist="38100" dir="2700000" algn="tl">
                      <a:srgbClr val="000000"/>
                    </a:outerShdw>
                  </a:effectLst>
                </a:rPr>
                <a:t>Adhesion molecules</a:t>
              </a:r>
            </a:p>
          </p:txBody>
        </p:sp>
        <p:sp>
          <p:nvSpPr>
            <p:cNvPr id="82953" name="Line 8"/>
            <p:cNvSpPr>
              <a:spLocks noChangeShapeType="1"/>
            </p:cNvSpPr>
            <p:nvPr/>
          </p:nvSpPr>
          <p:spPr bwMode="auto">
            <a:xfrm flipH="1">
              <a:off x="1006" y="1897"/>
              <a:ext cx="195" cy="159"/>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2954" name="Line 9"/>
            <p:cNvSpPr>
              <a:spLocks noChangeShapeType="1"/>
            </p:cNvSpPr>
            <p:nvPr/>
          </p:nvSpPr>
          <p:spPr bwMode="auto">
            <a:xfrm flipV="1">
              <a:off x="3620" y="3535"/>
              <a:ext cx="238" cy="239"/>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2955" name="Line 10"/>
            <p:cNvSpPr>
              <a:spLocks noChangeShapeType="1"/>
            </p:cNvSpPr>
            <p:nvPr/>
          </p:nvSpPr>
          <p:spPr bwMode="auto">
            <a:xfrm flipH="1">
              <a:off x="1977" y="2444"/>
              <a:ext cx="444" cy="39"/>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Picture 2" descr="ncprheum0036-F3"/>
          <p:cNvPicPr>
            <a:picLocks noChangeAspect="1" noChangeArrowheads="1"/>
          </p:cNvPicPr>
          <p:nvPr>
            <p:ph idx="1"/>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1054100" y="1601788"/>
            <a:ext cx="6889750" cy="4533900"/>
          </a:xfrm>
          <a:noFill/>
          <a:ln w="38100">
            <a:solidFill>
              <a:srgbClr val="FF6600"/>
            </a:solidFill>
            <a:miter lim="800000"/>
            <a:headEnd/>
            <a:tailEnd/>
          </a:ln>
        </p:spPr>
      </p:pic>
      <p:sp>
        <p:nvSpPr>
          <p:cNvPr id="989187" name="Text Box 3"/>
          <p:cNvSpPr txBox="1">
            <a:spLocks noChangeArrowheads="1"/>
          </p:cNvSpPr>
          <p:nvPr/>
        </p:nvSpPr>
        <p:spPr bwMode="auto">
          <a:xfrm>
            <a:off x="0" y="165100"/>
            <a:ext cx="6437313" cy="1077913"/>
          </a:xfrm>
          <a:prstGeom prst="rect">
            <a:avLst/>
          </a:prstGeom>
          <a:noFill/>
          <a:ln w="9525">
            <a:noFill/>
            <a:miter lim="800000"/>
            <a:headEnd/>
            <a:tailEnd/>
          </a:ln>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3200">
                <a:solidFill>
                  <a:srgbClr val="FF9933"/>
                </a:solidFill>
                <a:effectLst>
                  <a:outerShdw blurRad="38100" dist="38100" dir="2700000" algn="tl">
                    <a:srgbClr val="000000"/>
                  </a:outerShdw>
                </a:effectLst>
              </a:rPr>
              <a:t>RANKL: Action Mainly Through</a:t>
            </a:r>
            <a:r>
              <a:rPr lang="el-GR" sz="3200">
                <a:solidFill>
                  <a:srgbClr val="FF9933"/>
                </a:solidFill>
                <a:effectLst>
                  <a:outerShdw blurRad="38100" dist="38100" dir="2700000" algn="tl">
                    <a:srgbClr val="000000"/>
                  </a:outerShdw>
                </a:effectLst>
              </a:rPr>
              <a:t> </a:t>
            </a:r>
            <a:r>
              <a:rPr lang="en-US" sz="3200">
                <a:solidFill>
                  <a:srgbClr val="FF9933"/>
                </a:solidFill>
                <a:effectLst>
                  <a:outerShdw blurRad="38100" dist="38100" dir="2700000" algn="tl">
                    <a:srgbClr val="000000"/>
                  </a:outerShdw>
                </a:effectLst>
              </a:rPr>
              <a:t>NF</a:t>
            </a:r>
            <a:r>
              <a:rPr lang="en-US" sz="3200">
                <a:solidFill>
                  <a:srgbClr val="FF9933"/>
                </a:solidFill>
                <a:effectLst>
                  <a:outerShdw blurRad="38100" dist="38100" dir="2700000" algn="tl">
                    <a:srgbClr val="000000"/>
                  </a:outerShdw>
                </a:effectLst>
                <a:latin typeface="Symbol" pitchFamily="18" charset="2"/>
              </a:rPr>
              <a:t>k</a:t>
            </a:r>
            <a:r>
              <a:rPr lang="en-US" sz="3200">
                <a:solidFill>
                  <a:srgbClr val="FF9933"/>
                </a:solidFill>
                <a:effectLst>
                  <a:outerShdw blurRad="38100" dist="38100" dir="2700000" algn="tl">
                    <a:srgbClr val="000000"/>
                  </a:outerShdw>
                </a:effectLst>
              </a:rPr>
              <a:t>B &amp; c-fos in Osteoclasts</a:t>
            </a:r>
            <a:endParaRPr lang="el-GR" sz="3200">
              <a:solidFill>
                <a:srgbClr val="FF9933"/>
              </a:solidFill>
              <a:effectLst>
                <a:outerShdw blurRad="38100" dist="38100" dir="2700000" algn="tl">
                  <a:srgbClr val="000000"/>
                </a:outerShdw>
              </a:effectLst>
            </a:endParaRPr>
          </a:p>
        </p:txBody>
      </p:sp>
      <p:sp>
        <p:nvSpPr>
          <p:cNvPr id="83972" name="Rectangle 4"/>
          <p:cNvSpPr>
            <a:spLocks noChangeArrowheads="1"/>
          </p:cNvSpPr>
          <p:nvPr/>
        </p:nvSpPr>
        <p:spPr bwMode="auto">
          <a:xfrm>
            <a:off x="4676775" y="6553200"/>
            <a:ext cx="446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400" b="1">
                <a:solidFill>
                  <a:srgbClr val="00FF00"/>
                </a:solidFill>
              </a:rPr>
              <a:t>Schett et al. Nat Clin Pract Rheumatol</a:t>
            </a:r>
            <a:r>
              <a:rPr lang="el-GR" sz="1400" b="1">
                <a:solidFill>
                  <a:srgbClr val="00FF00"/>
                </a:solidFill>
              </a:rPr>
              <a:t> </a:t>
            </a:r>
            <a:r>
              <a:rPr lang="en-US" sz="1400" b="1">
                <a:solidFill>
                  <a:srgbClr val="00FF00"/>
                </a:solidFill>
              </a:rPr>
              <a:t>2005;1:47-54</a:t>
            </a:r>
            <a:endParaRPr lang="en-GB" sz="1400" b="1">
              <a:solidFill>
                <a:srgbClr val="00FF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187325"/>
            <a:ext cx="9144000" cy="908050"/>
          </a:xfrm>
        </p:spPr>
        <p:txBody>
          <a:bodyPr/>
          <a:lstStyle/>
          <a:p>
            <a:pPr algn="l"/>
            <a:r>
              <a:rPr lang="en-US" sz="3600" smtClean="0">
                <a:solidFill>
                  <a:srgbClr val="FF9933"/>
                </a:solidFill>
              </a:rPr>
              <a:t>Effect of Proteasome Inhibition</a:t>
            </a:r>
          </a:p>
        </p:txBody>
      </p:sp>
      <p:grpSp>
        <p:nvGrpSpPr>
          <p:cNvPr id="84995" name="Group 8"/>
          <p:cNvGrpSpPr>
            <a:grpSpLocks/>
          </p:cNvGrpSpPr>
          <p:nvPr/>
        </p:nvGrpSpPr>
        <p:grpSpPr bwMode="auto">
          <a:xfrm>
            <a:off x="681038" y="1252538"/>
            <a:ext cx="7491412" cy="4783137"/>
            <a:chOff x="429" y="789"/>
            <a:chExt cx="4420" cy="2981"/>
          </a:xfrm>
        </p:grpSpPr>
        <p:pic>
          <p:nvPicPr>
            <p:cNvPr id="84996" name="Picture 3" descr="With PS-341"/>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29" y="789"/>
              <a:ext cx="4420" cy="2981"/>
            </a:xfrm>
            <a:prstGeom prst="rect">
              <a:avLst/>
            </a:prstGeom>
            <a:noFill/>
            <a:ln w="76200">
              <a:solidFill>
                <a:srgbClr val="008E9F"/>
              </a:solidFill>
              <a:miter lim="800000"/>
              <a:headEnd/>
              <a:tailEnd/>
            </a:ln>
            <a:extLst>
              <a:ext uri="{909E8E84-426E-40DD-AFC4-6F175D3DCCD1}">
                <a14:hiddenFill xmlns:a14="http://schemas.microsoft.com/office/drawing/2010/main">
                  <a:solidFill>
                    <a:srgbClr val="FFFFFF"/>
                  </a:solidFill>
                </a14:hiddenFill>
              </a:ext>
            </a:extLst>
          </p:spPr>
        </p:pic>
        <p:sp>
          <p:nvSpPr>
            <p:cNvPr id="999428" name="Rectangle 4"/>
            <p:cNvSpPr>
              <a:spLocks noChangeArrowheads="1"/>
            </p:cNvSpPr>
            <p:nvPr/>
          </p:nvSpPr>
          <p:spPr bwMode="auto">
            <a:xfrm>
              <a:off x="2703" y="870"/>
              <a:ext cx="1729" cy="1007"/>
            </a:xfrm>
            <a:prstGeom prst="rect">
              <a:avLst/>
            </a:prstGeom>
            <a:noFill/>
            <a:ln w="9525">
              <a:noFill/>
              <a:miter lim="800000"/>
              <a:headEnd/>
              <a:tailEnd/>
            </a:ln>
            <a:effectLst/>
          </p:spPr>
          <p:txBody>
            <a:bodyPr>
              <a:spAutoFit/>
            </a:bodyPr>
            <a:lstStyle/>
            <a:p>
              <a:r>
                <a:rPr lang="en-US" sz="2000">
                  <a:effectLst>
                    <a:outerShdw blurRad="38100" dist="38100" dir="2700000" algn="tl">
                      <a:srgbClr val="000000"/>
                    </a:outerShdw>
                  </a:effectLst>
                </a:rPr>
                <a:t>2. Inhibition of proteasome prevents I</a:t>
              </a:r>
              <a:r>
                <a:rPr lang="en-US" sz="2000">
                  <a:effectLst>
                    <a:outerShdw blurRad="38100" dist="38100" dir="2700000" algn="tl">
                      <a:srgbClr val="000000"/>
                    </a:outerShdw>
                  </a:effectLst>
                  <a:sym typeface="Symbol" pitchFamily="18" charset="2"/>
                </a:rPr>
                <a:t></a:t>
              </a:r>
              <a:r>
                <a:rPr lang="en-US" sz="2000">
                  <a:effectLst>
                    <a:outerShdw blurRad="38100" dist="38100" dir="2700000" algn="tl">
                      <a:srgbClr val="000000"/>
                    </a:outerShdw>
                  </a:effectLst>
                </a:rPr>
                <a:t>B degradation and NF-</a:t>
              </a:r>
              <a:r>
                <a:rPr lang="en-US" sz="2000">
                  <a:effectLst>
                    <a:outerShdw blurRad="38100" dist="38100" dir="2700000" algn="tl">
                      <a:srgbClr val="000000"/>
                    </a:outerShdw>
                  </a:effectLst>
                  <a:sym typeface="Symbol" pitchFamily="18" charset="2"/>
                </a:rPr>
                <a:t></a:t>
              </a:r>
              <a:r>
                <a:rPr lang="en-US" sz="2000">
                  <a:effectLst>
                    <a:outerShdw blurRad="38100" dist="38100" dir="2700000" algn="tl">
                      <a:srgbClr val="000000"/>
                    </a:outerShdw>
                  </a:effectLst>
                </a:rPr>
                <a:t>B release</a:t>
              </a:r>
            </a:p>
            <a:p>
              <a:endParaRPr lang="en-US" sz="2000">
                <a:effectLst>
                  <a:outerShdw blurRad="38100" dist="38100" dir="2700000" algn="tl">
                    <a:srgbClr val="000000"/>
                  </a:outerShdw>
                </a:effectLst>
              </a:endParaRPr>
            </a:p>
          </p:txBody>
        </p:sp>
        <p:sp>
          <p:nvSpPr>
            <p:cNvPr id="999429" name="Rectangle 5"/>
            <p:cNvSpPr>
              <a:spLocks noChangeArrowheads="1"/>
            </p:cNvSpPr>
            <p:nvPr/>
          </p:nvSpPr>
          <p:spPr bwMode="auto">
            <a:xfrm>
              <a:off x="894" y="2757"/>
              <a:ext cx="1560" cy="817"/>
            </a:xfrm>
            <a:prstGeom prst="rect">
              <a:avLst/>
            </a:prstGeom>
            <a:noFill/>
            <a:ln w="9525">
              <a:noFill/>
              <a:miter lim="800000"/>
              <a:headEnd/>
              <a:tailEnd/>
            </a:ln>
            <a:effectLst/>
          </p:spPr>
          <p:txBody>
            <a:bodyPr>
              <a:spAutoFit/>
            </a:bodyPr>
            <a:lstStyle/>
            <a:p>
              <a:pPr>
                <a:defRPr/>
              </a:pPr>
              <a:r>
                <a:rPr lang="en-US" sz="2000">
                  <a:effectLst>
                    <a:outerShdw blurRad="38100" dist="38100" dir="2700000" algn="tl">
                      <a:srgbClr val="000000"/>
                    </a:outerShdw>
                  </a:effectLst>
                </a:rPr>
                <a:t>1. Bortezomib (green) binds chymotryptic site in core </a:t>
              </a: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01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1149350"/>
            <a:ext cx="4860925" cy="3903663"/>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6019"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950" y="1149350"/>
            <a:ext cx="3175000" cy="4530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44"/>
          <p:cNvSpPr>
            <a:spLocks noChangeArrowheads="1"/>
          </p:cNvSpPr>
          <p:nvPr/>
        </p:nvSpPr>
        <p:spPr bwMode="auto">
          <a:xfrm>
            <a:off x="0" y="187325"/>
            <a:ext cx="7270750" cy="857250"/>
          </a:xfrm>
          <a:prstGeom prst="rect">
            <a:avLst/>
          </a:prstGeom>
          <a:noFill/>
          <a:ln w="12700">
            <a:noFill/>
            <a:miter lim="800000"/>
            <a:headEnd/>
            <a:tailEnd/>
          </a:ln>
          <a:effectLst/>
        </p:spPr>
        <p:txBody>
          <a:bodyPr lIns="90488" tIns="44450" rIns="90488" bIns="44450"/>
          <a:lstStyle/>
          <a:p>
            <a:pPr algn="l"/>
            <a:r>
              <a:rPr lang="en-GB" sz="3200" b="1">
                <a:solidFill>
                  <a:srgbClr val="FF9933"/>
                </a:solidFill>
                <a:effectLst>
                  <a:outerShdw blurRad="38100" dist="38100" dir="2700000" algn="tl">
                    <a:srgbClr val="000000"/>
                  </a:outerShdw>
                </a:effectLst>
              </a:rPr>
              <a:t>BMD: Pre- and Post-bortezomib</a:t>
            </a:r>
            <a:endParaRPr lang="en-US" sz="3200" b="1">
              <a:solidFill>
                <a:srgbClr val="FF9933"/>
              </a:solidFill>
              <a:effectLst>
                <a:outerShdw blurRad="38100" dist="38100" dir="2700000" algn="tl">
                  <a:srgbClr val="000000"/>
                </a:outerShdw>
              </a:effectLst>
            </a:endParaRPr>
          </a:p>
        </p:txBody>
      </p:sp>
      <p:sp>
        <p:nvSpPr>
          <p:cNvPr id="86021" name="4 - TextBox"/>
          <p:cNvSpPr txBox="1">
            <a:spLocks noChangeArrowheads="1"/>
          </p:cNvSpPr>
          <p:nvPr/>
        </p:nvSpPr>
        <p:spPr bwMode="auto">
          <a:xfrm>
            <a:off x="263525" y="5380038"/>
            <a:ext cx="50292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4/27 patients (14%) showed at least 10% of increase in L1-L4 BMD; all these patients had osteoporosis according to DXA, had responded to VD therapy (3 PR and one CR), and had received VD as second line treatment</a:t>
            </a:r>
            <a:endParaRPr lang="el-GR"/>
          </a:p>
        </p:txBody>
      </p:sp>
      <p:sp>
        <p:nvSpPr>
          <p:cNvPr id="86022" name="Text Box 46"/>
          <p:cNvSpPr txBox="1">
            <a:spLocks noChangeArrowheads="1"/>
          </p:cNvSpPr>
          <p:nvPr/>
        </p:nvSpPr>
        <p:spPr bwMode="auto">
          <a:xfrm>
            <a:off x="4235450" y="6550025"/>
            <a:ext cx="4908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GB" sz="1400" b="1">
                <a:solidFill>
                  <a:srgbClr val="00FF00"/>
                </a:solidFill>
              </a:rPr>
              <a:t>Terpos et al; Ann Oncol. 2010;21:1561</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2" name="Picture 3" descr="BIO_MAR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982663"/>
            <a:ext cx="41846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4" descr="BIO-NOV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900" y="982663"/>
            <a:ext cx="4173538"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5"/>
          <p:cNvSpPr txBox="1">
            <a:spLocks noChangeArrowheads="1"/>
          </p:cNvSpPr>
          <p:nvPr/>
        </p:nvSpPr>
        <p:spPr bwMode="auto">
          <a:xfrm>
            <a:off x="1508125" y="220663"/>
            <a:ext cx="1360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Arial (W1)" charset="0"/>
              </a:rPr>
              <a:t>Pre-Bor </a:t>
            </a:r>
          </a:p>
        </p:txBody>
      </p:sp>
      <p:sp>
        <p:nvSpPr>
          <p:cNvPr id="87045" name="Text Box 6"/>
          <p:cNvSpPr txBox="1">
            <a:spLocks noChangeArrowheads="1"/>
          </p:cNvSpPr>
          <p:nvPr/>
        </p:nvSpPr>
        <p:spPr bwMode="auto">
          <a:xfrm>
            <a:off x="6024563" y="220663"/>
            <a:ext cx="155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Arial (W1)" charset="0"/>
              </a:rPr>
              <a:t>Post-Bor </a:t>
            </a:r>
          </a:p>
        </p:txBody>
      </p:sp>
      <p:sp>
        <p:nvSpPr>
          <p:cNvPr id="87046" name="Text Box 7"/>
          <p:cNvSpPr txBox="1">
            <a:spLocks noChangeArrowheads="1"/>
          </p:cNvSpPr>
          <p:nvPr/>
        </p:nvSpPr>
        <p:spPr bwMode="auto">
          <a:xfrm>
            <a:off x="461963" y="5268913"/>
            <a:ext cx="1997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BV/TV = 12.85%</a:t>
            </a:r>
          </a:p>
          <a:p>
            <a:pPr eaLnBrk="1" hangingPunct="1"/>
            <a:r>
              <a:rPr lang="en-US"/>
              <a:t>Tb.Th = 0.1</a:t>
            </a:r>
          </a:p>
          <a:p>
            <a:pPr eaLnBrk="1" hangingPunct="1"/>
            <a:r>
              <a:rPr lang="en-US"/>
              <a:t>Tb.Sp. = 0.7</a:t>
            </a:r>
          </a:p>
          <a:p>
            <a:pPr eaLnBrk="1" hangingPunct="1"/>
            <a:r>
              <a:rPr lang="en-US"/>
              <a:t>Tb.N. = 1.5</a:t>
            </a:r>
          </a:p>
        </p:txBody>
      </p:sp>
      <p:sp>
        <p:nvSpPr>
          <p:cNvPr id="87047" name="Text Box 8"/>
          <p:cNvSpPr txBox="1">
            <a:spLocks noChangeArrowheads="1"/>
          </p:cNvSpPr>
          <p:nvPr/>
        </p:nvSpPr>
        <p:spPr bwMode="auto">
          <a:xfrm>
            <a:off x="4794250" y="5270500"/>
            <a:ext cx="1997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BV/TV = 90%</a:t>
            </a:r>
          </a:p>
          <a:p>
            <a:pPr eaLnBrk="1" hangingPunct="1"/>
            <a:r>
              <a:rPr lang="en-US"/>
              <a:t>Tb.Th = 0.7</a:t>
            </a:r>
          </a:p>
          <a:p>
            <a:pPr eaLnBrk="1" hangingPunct="1"/>
            <a:r>
              <a:rPr lang="en-US"/>
              <a:t>Tb.Sp. = 0.2</a:t>
            </a:r>
          </a:p>
          <a:p>
            <a:pPr eaLnBrk="1" hangingPunct="1"/>
            <a:r>
              <a:rPr lang="en-US"/>
              <a:t>Tb.N. = 2.8</a:t>
            </a:r>
          </a:p>
        </p:txBody>
      </p:sp>
      <p:sp>
        <p:nvSpPr>
          <p:cNvPr id="87048" name="Text Box 9"/>
          <p:cNvSpPr txBox="1">
            <a:spLocks noChangeArrowheads="1"/>
          </p:cNvSpPr>
          <p:nvPr/>
        </p:nvSpPr>
        <p:spPr bwMode="auto">
          <a:xfrm>
            <a:off x="5430838" y="6581775"/>
            <a:ext cx="371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lnSpc>
                <a:spcPct val="85000"/>
              </a:lnSpc>
            </a:pPr>
            <a:r>
              <a:rPr lang="en-US" sz="1400" b="1">
                <a:solidFill>
                  <a:srgbClr val="00FF00"/>
                </a:solidFill>
              </a:rPr>
              <a:t>Zangari et al. Haematologica </a:t>
            </a:r>
            <a:r>
              <a:rPr lang="en-US" sz="1400" b="1">
                <a:solidFill>
                  <a:srgbClr val="00FF00"/>
                </a:solidFill>
                <a:ea typeface="MS PGothic" pitchFamily="34" charset="-128"/>
              </a:rPr>
              <a:t>2011;96:333</a:t>
            </a:r>
            <a:r>
              <a:rPr lang="en-US" sz="1400" b="1">
                <a:solidFill>
                  <a:srgbClr val="00FF00"/>
                </a:solidFill>
              </a:rPr>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Τίτλος"/>
          <p:cNvSpPr txBox="1">
            <a:spLocks/>
          </p:cNvSpPr>
          <p:nvPr/>
        </p:nvSpPr>
        <p:spPr bwMode="auto">
          <a:xfrm>
            <a:off x="0" y="28575"/>
            <a:ext cx="89550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r>
              <a:rPr lang="en-US" sz="2900" b="1">
                <a:solidFill>
                  <a:srgbClr val="FFC000"/>
                </a:solidFill>
                <a:effectLst>
                  <a:outerShdw blurRad="38100" dist="38100" dir="2700000" algn="tl">
                    <a:srgbClr val="000000"/>
                  </a:outerShdw>
                </a:effectLst>
              </a:rPr>
              <a:t>VMP: results in a patient after </a:t>
            </a:r>
          </a:p>
          <a:p>
            <a:pPr algn="l"/>
            <a:r>
              <a:rPr lang="en-US" sz="2900" b="1">
                <a:solidFill>
                  <a:srgbClr val="FFC000"/>
                </a:solidFill>
                <a:effectLst>
                  <a:outerShdw blurRad="38100" dist="38100" dir="2700000" algn="tl">
                    <a:srgbClr val="000000"/>
                  </a:outerShdw>
                </a:effectLst>
              </a:rPr>
              <a:t>9 cycles of therapy </a:t>
            </a:r>
            <a:endParaRPr lang="el-GR" sz="2900" b="1">
              <a:solidFill>
                <a:srgbClr val="FFC000"/>
              </a:solidFill>
              <a:effectLst>
                <a:outerShdw blurRad="38100" dist="38100" dir="2700000" algn="tl">
                  <a:srgbClr val="000000"/>
                </a:outerShdw>
              </a:effectLst>
            </a:endParaRPr>
          </a:p>
        </p:txBody>
      </p:sp>
      <p:sp>
        <p:nvSpPr>
          <p:cNvPr id="88067"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tabLst>
                <a:tab pos="228600" algn="l"/>
              </a:tabLst>
            </a:pPr>
            <a:endParaRPr lang="el-GR"/>
          </a:p>
        </p:txBody>
      </p:sp>
      <p:pic>
        <p:nvPicPr>
          <p:cNvPr id="88068" name="Picture 2" descr="14632 Figure 4abc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1214438"/>
            <a:ext cx="6273800"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 Box 3"/>
          <p:cNvSpPr txBox="1">
            <a:spLocks noChangeArrowheads="1"/>
          </p:cNvSpPr>
          <p:nvPr/>
        </p:nvSpPr>
        <p:spPr bwMode="auto">
          <a:xfrm>
            <a:off x="4843463" y="6572250"/>
            <a:ext cx="43005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lnSpc>
                <a:spcPct val="90000"/>
              </a:lnSpc>
            </a:pPr>
            <a:r>
              <a:rPr lang="en-US" sz="1400" b="1">
                <a:solidFill>
                  <a:srgbClr val="00FF00"/>
                </a:solidFill>
              </a:rPr>
              <a:t>Delforge et al. Eur J Haematol 2011;</a:t>
            </a:r>
            <a:r>
              <a:rPr lang="el-GR" sz="1400" b="1">
                <a:solidFill>
                  <a:srgbClr val="00FF00"/>
                </a:solidFill>
              </a:rPr>
              <a:t> 86(5):372-84</a:t>
            </a:r>
            <a:endParaRPr lang="en-US" sz="1400" b="1">
              <a:solidFill>
                <a:srgbClr val="00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0"/>
            <a:ext cx="8229600" cy="836613"/>
          </a:xfrm>
        </p:spPr>
        <p:txBody>
          <a:bodyPr/>
          <a:lstStyle/>
          <a:p>
            <a:pPr algn="l"/>
            <a:r>
              <a:rPr lang="en-US" sz="3200" smtClean="0">
                <a:solidFill>
                  <a:srgbClr val="FFC000"/>
                </a:solidFill>
              </a:rPr>
              <a:t>Osteoblasts</a:t>
            </a:r>
            <a:endParaRPr lang="el-GR" sz="3200" smtClean="0">
              <a:solidFill>
                <a:srgbClr val="FFC000"/>
              </a:solidFill>
            </a:endParaRPr>
          </a:p>
        </p:txBody>
      </p:sp>
      <p:sp>
        <p:nvSpPr>
          <p:cNvPr id="422915" name="Rectangle 3"/>
          <p:cNvSpPr>
            <a:spLocks noGrp="1" noChangeArrowheads="1"/>
          </p:cNvSpPr>
          <p:nvPr>
            <p:ph type="body" idx="1"/>
          </p:nvPr>
        </p:nvSpPr>
        <p:spPr>
          <a:xfrm>
            <a:off x="5219700" y="692150"/>
            <a:ext cx="3924300" cy="5832475"/>
          </a:xfrm>
        </p:spPr>
        <p:txBody>
          <a:bodyPr/>
          <a:lstStyle/>
          <a:p>
            <a:pPr>
              <a:buFontTx/>
              <a:buNone/>
            </a:pPr>
            <a:r>
              <a:rPr lang="el-GR" sz="2300" b="0" smtClean="0"/>
              <a:t>OBs initially produce an osteoid matrix</a:t>
            </a:r>
            <a:r>
              <a:rPr lang="en-US" sz="2300" b="0" smtClean="0"/>
              <a:t> </a:t>
            </a:r>
            <a:r>
              <a:rPr lang="el-GR" sz="2300" b="0" smtClean="0"/>
              <a:t>that is calcified extracellularly. </a:t>
            </a:r>
            <a:endParaRPr lang="en-US" sz="2300" b="0" smtClean="0"/>
          </a:p>
          <a:p>
            <a:pPr>
              <a:buFontTx/>
              <a:buNone/>
            </a:pPr>
            <a:r>
              <a:rPr lang="el-GR" sz="2300" b="0" smtClean="0"/>
              <a:t>The major</a:t>
            </a:r>
            <a:r>
              <a:rPr lang="en-US" sz="2300" b="0" smtClean="0"/>
              <a:t> </a:t>
            </a:r>
            <a:r>
              <a:rPr lang="el-GR" sz="2300" b="0" smtClean="0"/>
              <a:t>structural protein of bone is </a:t>
            </a:r>
            <a:r>
              <a:rPr lang="el-GR" sz="2300" b="0" smtClean="0">
                <a:solidFill>
                  <a:schemeClr val="tx2"/>
                </a:solidFill>
              </a:rPr>
              <a:t>type I collagen</a:t>
            </a:r>
            <a:r>
              <a:rPr lang="el-GR" sz="2300" b="0" smtClean="0"/>
              <a:t>,</a:t>
            </a:r>
            <a:r>
              <a:rPr lang="en-US" sz="2300" b="0" smtClean="0"/>
              <a:t> </a:t>
            </a:r>
            <a:r>
              <a:rPr lang="el-GR" sz="2300" b="0" smtClean="0"/>
              <a:t>which provides bone with a </a:t>
            </a:r>
            <a:r>
              <a:rPr lang="en-US" sz="2300" b="0" smtClean="0"/>
              <a:t>r</a:t>
            </a:r>
            <a:r>
              <a:rPr lang="el-GR" sz="2300" b="0" smtClean="0"/>
              <a:t>esistance to fracture</a:t>
            </a:r>
            <a:r>
              <a:rPr lang="en-US" sz="2300" b="0" smtClean="0"/>
              <a:t> </a:t>
            </a:r>
            <a:r>
              <a:rPr lang="el-GR" sz="2300" b="0" smtClean="0"/>
              <a:t>in a way that is similar to the effect of</a:t>
            </a:r>
            <a:r>
              <a:rPr lang="en-US" sz="2300" b="0" smtClean="0"/>
              <a:t> </a:t>
            </a:r>
            <a:r>
              <a:rPr lang="el-GR" sz="2300" b="0" smtClean="0"/>
              <a:t>reinforcing bars in modern</a:t>
            </a:r>
            <a:r>
              <a:rPr lang="en-US" sz="2300" b="0" smtClean="0"/>
              <a:t> </a:t>
            </a:r>
            <a:r>
              <a:rPr lang="el-GR" sz="2300" b="0" smtClean="0"/>
              <a:t>reinforced concrete</a:t>
            </a:r>
            <a:r>
              <a:rPr lang="en-US" sz="2300" b="0" smtClean="0"/>
              <a:t> </a:t>
            </a:r>
            <a:r>
              <a:rPr lang="el-GR" sz="2300" b="0" smtClean="0"/>
              <a:t>buildings.</a:t>
            </a:r>
            <a:endParaRPr lang="en-US" sz="2300" b="0" smtClean="0"/>
          </a:p>
          <a:p>
            <a:pPr>
              <a:buFontTx/>
              <a:buNone/>
            </a:pPr>
            <a:r>
              <a:rPr lang="el-GR" sz="2300" b="0" smtClean="0"/>
              <a:t>The mineral crystal of bone is</a:t>
            </a:r>
            <a:r>
              <a:rPr lang="en-US" sz="2300" b="0" smtClean="0"/>
              <a:t> </a:t>
            </a:r>
            <a:r>
              <a:rPr lang="en-US" sz="2300" b="0" smtClean="0">
                <a:solidFill>
                  <a:schemeClr val="tx2"/>
                </a:solidFill>
              </a:rPr>
              <a:t>h</a:t>
            </a:r>
            <a:r>
              <a:rPr lang="el-GR" sz="2300" b="0" smtClean="0">
                <a:solidFill>
                  <a:schemeClr val="tx2"/>
                </a:solidFill>
              </a:rPr>
              <a:t>ydroxyapetite</a:t>
            </a:r>
            <a:r>
              <a:rPr lang="el-GR" sz="2300" b="0" smtClean="0"/>
              <a:t>,</a:t>
            </a:r>
            <a:r>
              <a:rPr lang="en-US" sz="2300" b="0" smtClean="0"/>
              <a:t> </a:t>
            </a:r>
            <a:r>
              <a:rPr lang="el-GR" sz="2300" b="0" smtClean="0"/>
              <a:t>which is a</a:t>
            </a:r>
            <a:r>
              <a:rPr lang="en-US" sz="2300" b="0" smtClean="0"/>
              <a:t> </a:t>
            </a:r>
            <a:r>
              <a:rPr lang="el-GR" sz="2300" b="0" smtClean="0"/>
              <a:t>calcium-phosphate salt,</a:t>
            </a:r>
            <a:r>
              <a:rPr lang="en-US" sz="2300" b="0" smtClean="0"/>
              <a:t> </a:t>
            </a:r>
            <a:r>
              <a:rPr lang="el-GR" sz="2300" b="0" smtClean="0"/>
              <a:t>containing</a:t>
            </a:r>
            <a:r>
              <a:rPr lang="en-US" sz="2300" b="0" smtClean="0"/>
              <a:t> </a:t>
            </a:r>
            <a:r>
              <a:rPr lang="el-GR" sz="2300" b="0" smtClean="0"/>
              <a:t>hydroxyl ions.</a:t>
            </a:r>
          </a:p>
        </p:txBody>
      </p:sp>
      <p:pic>
        <p:nvPicPr>
          <p:cNvPr id="422916" name="Picture 4" descr="auto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836613"/>
            <a:ext cx="4953000" cy="5688012"/>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24581" name="Text Box 6"/>
          <p:cNvSpPr txBox="1">
            <a:spLocks noChangeArrowheads="1"/>
          </p:cNvSpPr>
          <p:nvPr/>
        </p:nvSpPr>
        <p:spPr bwMode="auto">
          <a:xfrm>
            <a:off x="5219700" y="6491288"/>
            <a:ext cx="3924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b="1">
                <a:solidFill>
                  <a:srgbClr val="02FC61"/>
                </a:solidFill>
              </a:rPr>
              <a:t>Terpos et al. Blood Rev 2005;19:125</a:t>
            </a:r>
            <a:endParaRPr lang="el-GR" sz="1400" b="1">
              <a:solidFill>
                <a:srgbClr val="02FC6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22916"/>
                                        </p:tgtEl>
                                        <p:attrNameLst>
                                          <p:attrName>style.visibility</p:attrName>
                                        </p:attrNameLst>
                                      </p:cBhvr>
                                      <p:to>
                                        <p:strVal val="visible"/>
                                      </p:to>
                                    </p:set>
                                    <p:anim calcmode="lin" valueType="num">
                                      <p:cBhvr>
                                        <p:cTn id="7" dur="1000" fill="hold"/>
                                        <p:tgtEl>
                                          <p:spTgt spid="422916"/>
                                        </p:tgtEl>
                                        <p:attrNameLst>
                                          <p:attrName>ppt_w</p:attrName>
                                        </p:attrNameLst>
                                      </p:cBhvr>
                                      <p:tavLst>
                                        <p:tav tm="0">
                                          <p:val>
                                            <p:strVal val="#ppt_w*0.70"/>
                                          </p:val>
                                        </p:tav>
                                        <p:tav tm="100000">
                                          <p:val>
                                            <p:strVal val="#ppt_w"/>
                                          </p:val>
                                        </p:tav>
                                      </p:tavLst>
                                    </p:anim>
                                    <p:anim calcmode="lin" valueType="num">
                                      <p:cBhvr>
                                        <p:cTn id="8" dur="1000" fill="hold"/>
                                        <p:tgtEl>
                                          <p:spTgt spid="422916"/>
                                        </p:tgtEl>
                                        <p:attrNameLst>
                                          <p:attrName>ppt_h</p:attrName>
                                        </p:attrNameLst>
                                      </p:cBhvr>
                                      <p:tavLst>
                                        <p:tav tm="0">
                                          <p:val>
                                            <p:strVal val="#ppt_h"/>
                                          </p:val>
                                        </p:tav>
                                        <p:tav tm="100000">
                                          <p:val>
                                            <p:strVal val="#ppt_h"/>
                                          </p:val>
                                        </p:tav>
                                      </p:tavLst>
                                    </p:anim>
                                    <p:animEffect transition="in" filter="fade">
                                      <p:cBhvr>
                                        <p:cTn id="9" dur="1000"/>
                                        <p:tgtEl>
                                          <p:spTgt spid="422916"/>
                                        </p:tgtEl>
                                      </p:cBhvr>
                                    </p:animEffect>
                                  </p:childTnLst>
                                </p:cTn>
                              </p:par>
                              <p:par>
                                <p:cTn id="10" presetID="55" presetClass="entr" presetSubtype="0" fill="hold" nodeType="withEffect">
                                  <p:stCondLst>
                                    <p:cond delay="0"/>
                                  </p:stCondLst>
                                  <p:childTnLst>
                                    <p:set>
                                      <p:cBhvr>
                                        <p:cTn id="11" dur="1" fill="hold">
                                          <p:stCondLst>
                                            <p:cond delay="0"/>
                                          </p:stCondLst>
                                        </p:cTn>
                                        <p:tgtEl>
                                          <p:spTgt spid="422915">
                                            <p:txEl>
                                              <p:pRg st="0" end="0"/>
                                            </p:txEl>
                                          </p:spTgt>
                                        </p:tgtEl>
                                        <p:attrNameLst>
                                          <p:attrName>style.visibility</p:attrName>
                                        </p:attrNameLst>
                                      </p:cBhvr>
                                      <p:to>
                                        <p:strVal val="visible"/>
                                      </p:to>
                                    </p:set>
                                    <p:anim calcmode="lin" valueType="num">
                                      <p:cBhvr>
                                        <p:cTn id="12" dur="1000" fill="hold"/>
                                        <p:tgtEl>
                                          <p:spTgt spid="42291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2291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22915">
                                            <p:txEl>
                                              <p:pRg st="0" end="0"/>
                                            </p:txEl>
                                          </p:spTgt>
                                        </p:tgtEl>
                                      </p:cBhvr>
                                    </p:animEffect>
                                  </p:childTnLst>
                                </p:cTn>
                              </p:par>
                            </p:childTnLst>
                          </p:cTn>
                        </p:par>
                        <p:par>
                          <p:cTn id="15" fill="hold" nodeType="afterGroup">
                            <p:stCondLst>
                              <p:cond delay="1000"/>
                            </p:stCondLst>
                            <p:childTnLst>
                              <p:par>
                                <p:cTn id="16" presetID="55" presetClass="entr" presetSubtype="0" fill="hold" nodeType="afterEffect">
                                  <p:stCondLst>
                                    <p:cond delay="0"/>
                                  </p:stCondLst>
                                  <p:childTnLst>
                                    <p:set>
                                      <p:cBhvr>
                                        <p:cTn id="17" dur="1" fill="hold">
                                          <p:stCondLst>
                                            <p:cond delay="0"/>
                                          </p:stCondLst>
                                        </p:cTn>
                                        <p:tgtEl>
                                          <p:spTgt spid="422915">
                                            <p:txEl>
                                              <p:pRg st="1" end="1"/>
                                            </p:txEl>
                                          </p:spTgt>
                                        </p:tgtEl>
                                        <p:attrNameLst>
                                          <p:attrName>style.visibility</p:attrName>
                                        </p:attrNameLst>
                                      </p:cBhvr>
                                      <p:to>
                                        <p:strVal val="visible"/>
                                      </p:to>
                                    </p:set>
                                    <p:anim calcmode="lin" valueType="num">
                                      <p:cBhvr>
                                        <p:cTn id="18" dur="1000" fill="hold"/>
                                        <p:tgtEl>
                                          <p:spTgt spid="422915">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422915">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42291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nodeType="clickEffect">
                                  <p:stCondLst>
                                    <p:cond delay="0"/>
                                  </p:stCondLst>
                                  <p:childTnLst>
                                    <p:set>
                                      <p:cBhvr>
                                        <p:cTn id="24" dur="1" fill="hold">
                                          <p:stCondLst>
                                            <p:cond delay="0"/>
                                          </p:stCondLst>
                                        </p:cTn>
                                        <p:tgtEl>
                                          <p:spTgt spid="422915">
                                            <p:txEl>
                                              <p:pRg st="2" end="2"/>
                                            </p:txEl>
                                          </p:spTgt>
                                        </p:tgtEl>
                                        <p:attrNameLst>
                                          <p:attrName>style.visibility</p:attrName>
                                        </p:attrNameLst>
                                      </p:cBhvr>
                                      <p:to>
                                        <p:strVal val="visible"/>
                                      </p:to>
                                    </p:set>
                                    <p:anim calcmode="lin" valueType="num">
                                      <p:cBhvr>
                                        <p:cTn id="25" dur="1000" fill="hold"/>
                                        <p:tgtEl>
                                          <p:spTgt spid="422915">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422915">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422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6"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5"/>
          <p:cNvSpPr>
            <a:spLocks noChangeArrowheads="1"/>
          </p:cNvSpPr>
          <p:nvPr>
            <p:custDataLst>
              <p:tags r:id="rId2"/>
            </p:custDataLst>
          </p:nvPr>
        </p:nvSpPr>
        <p:spPr bwMode="auto">
          <a:xfrm>
            <a:off x="3827463" y="6478588"/>
            <a:ext cx="531653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buClr>
                <a:srgbClr val="FFFFFF"/>
              </a:buClr>
              <a:buSzPct val="100000"/>
            </a:pPr>
            <a:r>
              <a:rPr lang="en-US" sz="1400" b="1">
                <a:solidFill>
                  <a:srgbClr val="00FF00"/>
                </a:solidFill>
              </a:rPr>
              <a:t>Adapted from: </a:t>
            </a:r>
            <a:r>
              <a:rPr lang="fr-FR" sz="1400" b="1">
                <a:solidFill>
                  <a:srgbClr val="00FF00"/>
                </a:solidFill>
                <a:ea typeface="MS Mincho" pitchFamily="49" charset="-128"/>
                <a:cs typeface="Arial" pitchFamily="34" charset="0"/>
              </a:rPr>
              <a:t>Boyle et al. Nature 2003;423:337-42;</a:t>
            </a:r>
          </a:p>
          <a:p>
            <a:pPr algn="r">
              <a:buClr>
                <a:srgbClr val="FFFFFF"/>
              </a:buClr>
              <a:buSzPct val="100000"/>
            </a:pPr>
            <a:r>
              <a:rPr lang="fr-FR" sz="1400" b="1">
                <a:solidFill>
                  <a:srgbClr val="00FF00"/>
                </a:solidFill>
                <a:ea typeface="MS Mincho" pitchFamily="49" charset="-128"/>
                <a:cs typeface="Arial" pitchFamily="34" charset="0"/>
              </a:rPr>
              <a:t>Roodman GD. N Engl J Med 2004;350:1655-64</a:t>
            </a:r>
            <a:endParaRPr lang="en-US" sz="1400" b="1">
              <a:solidFill>
                <a:srgbClr val="00FF00"/>
              </a:solidFill>
              <a:ea typeface="MS Mincho" pitchFamily="49" charset="-128"/>
              <a:cs typeface="Arial" pitchFamily="34" charset="0"/>
            </a:endParaRPr>
          </a:p>
        </p:txBody>
      </p:sp>
      <p:sp>
        <p:nvSpPr>
          <p:cNvPr id="89091" name="Rectangle 4"/>
          <p:cNvSpPr>
            <a:spLocks noGrp="1" noChangeArrowheads="1"/>
          </p:cNvSpPr>
          <p:nvPr>
            <p:ph type="title"/>
          </p:nvPr>
        </p:nvSpPr>
        <p:spPr>
          <a:xfrm>
            <a:off x="0" y="198438"/>
            <a:ext cx="8467725" cy="1143000"/>
          </a:xfrm>
        </p:spPr>
        <p:txBody>
          <a:bodyPr/>
          <a:lstStyle/>
          <a:p>
            <a:pPr algn="l"/>
            <a:r>
              <a:rPr lang="en-US" sz="3200" smtClean="0">
                <a:solidFill>
                  <a:srgbClr val="FFC000"/>
                </a:solidFill>
              </a:rPr>
              <a:t>Denosumab in multiple myeloma</a:t>
            </a:r>
          </a:p>
        </p:txBody>
      </p:sp>
      <p:pic>
        <p:nvPicPr>
          <p:cNvPr id="89092" name="Picture 2" descr="background and bone without tumor"/>
          <p:cNvPicPr>
            <a:picLocks noChangeAspect="1" noChangeArrowheads="1"/>
          </p:cNvPicPr>
          <p:nvPr/>
        </p:nvPicPr>
        <p:blipFill>
          <a:blip r:embed="rId5">
            <a:lum bright="-6000"/>
            <a:extLst>
              <a:ext uri="{28A0092B-C50C-407E-A947-70E740481C1C}">
                <a14:useLocalDpi xmlns:a14="http://schemas.microsoft.com/office/drawing/2010/main" val="0"/>
              </a:ext>
            </a:extLst>
          </a:blip>
          <a:srcRect b="-110"/>
          <a:stretch>
            <a:fillRect/>
          </a:stretch>
        </p:blipFill>
        <p:spPr bwMode="auto">
          <a:xfrm>
            <a:off x="0" y="1414463"/>
            <a:ext cx="91440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AutoShape 37"/>
          <p:cNvSpPr>
            <a:spLocks noChangeArrowheads="1"/>
          </p:cNvSpPr>
          <p:nvPr/>
        </p:nvSpPr>
        <p:spPr bwMode="auto">
          <a:xfrm>
            <a:off x="438150" y="1731963"/>
            <a:ext cx="1900238" cy="373062"/>
          </a:xfrm>
          <a:prstGeom prst="roundRect">
            <a:avLst>
              <a:gd name="adj" fmla="val 16667"/>
            </a:avLst>
          </a:prstGeom>
          <a:solidFill>
            <a:schemeClr val="tx1">
              <a:alpha val="70195"/>
            </a:schemeClr>
          </a:solidFill>
          <a:ln w="9525" algn="ctr">
            <a:solidFill>
              <a:srgbClr val="000000"/>
            </a:solidFill>
            <a:round/>
            <a:headEnd/>
            <a:tailEnd/>
          </a:ln>
        </p:spPr>
        <p:txBody>
          <a:bodyPr anchor="ctr">
            <a:spAutoFit/>
          </a:bodyPr>
          <a:lstStyle/>
          <a:p>
            <a:pPr>
              <a:tabLst>
                <a:tab pos="304800" algn="l"/>
              </a:tabLst>
            </a:pPr>
            <a:r>
              <a:rPr lang="en-US" sz="1600" b="1">
                <a:solidFill>
                  <a:srgbClr val="000000"/>
                </a:solidFill>
              </a:rPr>
              <a:t>	RANK Ligand</a:t>
            </a:r>
          </a:p>
        </p:txBody>
      </p:sp>
      <p:pic>
        <p:nvPicPr>
          <p:cNvPr id="89094" name="Picture 10" descr="new bo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97514">
            <a:off x="1154113" y="5100638"/>
            <a:ext cx="24955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15" descr="rankl_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3163" y="3970338"/>
            <a:ext cx="13652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AutoShape 23"/>
          <p:cNvSpPr>
            <a:spLocks noChangeArrowheads="1"/>
          </p:cNvSpPr>
          <p:nvPr/>
        </p:nvSpPr>
        <p:spPr bwMode="auto">
          <a:xfrm>
            <a:off x="454025" y="5541963"/>
            <a:ext cx="1262063" cy="363537"/>
          </a:xfrm>
          <a:prstGeom prst="roundRect">
            <a:avLst>
              <a:gd name="adj" fmla="val 16667"/>
            </a:avLst>
          </a:prstGeom>
          <a:solidFill>
            <a:srgbClr val="D1B775">
              <a:alpha val="5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r>
              <a:rPr lang="en-US" sz="1600" b="1">
                <a:solidFill>
                  <a:srgbClr val="000000"/>
                </a:solidFill>
              </a:rPr>
              <a:t>Osteoblast</a:t>
            </a:r>
          </a:p>
        </p:txBody>
      </p:sp>
      <p:sp>
        <p:nvSpPr>
          <p:cNvPr id="89097" name="AutoShape 24"/>
          <p:cNvSpPr>
            <a:spLocks noChangeArrowheads="1"/>
          </p:cNvSpPr>
          <p:nvPr/>
        </p:nvSpPr>
        <p:spPr bwMode="auto">
          <a:xfrm>
            <a:off x="736600" y="4427538"/>
            <a:ext cx="1506538" cy="330200"/>
          </a:xfrm>
          <a:prstGeom prst="roundRect">
            <a:avLst>
              <a:gd name="adj" fmla="val 16667"/>
            </a:avLst>
          </a:prstGeom>
          <a:solidFill>
            <a:srgbClr val="D1B775">
              <a:alpha val="5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r>
              <a:rPr lang="en-US" sz="1400" b="1">
                <a:solidFill>
                  <a:srgbClr val="000000"/>
                </a:solidFill>
              </a:rPr>
              <a:t>RANK Ligand </a:t>
            </a:r>
            <a:r>
              <a:rPr lang="en-US" sz="1400" b="1">
                <a:solidFill>
                  <a:srgbClr val="000000"/>
                </a:solidFill>
                <a:sym typeface="Symbol" pitchFamily="18" charset="2"/>
              </a:rPr>
              <a:t></a:t>
            </a:r>
          </a:p>
        </p:txBody>
      </p:sp>
      <p:sp>
        <p:nvSpPr>
          <p:cNvPr id="89098" name="AutoShape 26"/>
          <p:cNvSpPr>
            <a:spLocks noChangeArrowheads="1"/>
          </p:cNvSpPr>
          <p:nvPr/>
        </p:nvSpPr>
        <p:spPr bwMode="auto">
          <a:xfrm>
            <a:off x="6927850" y="5478463"/>
            <a:ext cx="1779588" cy="366712"/>
          </a:xfrm>
          <a:prstGeom prst="roundRect">
            <a:avLst>
              <a:gd name="adj" fmla="val 16667"/>
            </a:avLst>
          </a:prstGeom>
          <a:solidFill>
            <a:srgbClr val="D1B775">
              <a:alpha val="5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r>
              <a:rPr lang="en-US" sz="1600" b="1">
                <a:solidFill>
                  <a:srgbClr val="000000"/>
                </a:solidFill>
              </a:rPr>
              <a:t>Bone resorption</a:t>
            </a:r>
          </a:p>
        </p:txBody>
      </p:sp>
      <p:pic>
        <p:nvPicPr>
          <p:cNvPr id="89099" name="Picture 30" descr="blast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4463" y="4941888"/>
            <a:ext cx="20335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0" name="AutoShape 37"/>
          <p:cNvSpPr>
            <a:spLocks noChangeArrowheads="1"/>
          </p:cNvSpPr>
          <p:nvPr/>
        </p:nvSpPr>
        <p:spPr bwMode="auto">
          <a:xfrm>
            <a:off x="3686175" y="2036763"/>
            <a:ext cx="1746250" cy="363537"/>
          </a:xfrm>
          <a:prstGeom prst="roundRect">
            <a:avLst>
              <a:gd name="adj" fmla="val 16667"/>
            </a:avLst>
          </a:prstGeom>
          <a:solidFill>
            <a:srgbClr val="D1B775">
              <a:alpha val="5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r>
              <a:rPr lang="en-US" sz="1600" b="1">
                <a:solidFill>
                  <a:srgbClr val="000000"/>
                </a:solidFill>
              </a:rPr>
              <a:t>Myeloma cells</a:t>
            </a:r>
          </a:p>
        </p:txBody>
      </p:sp>
      <p:pic>
        <p:nvPicPr>
          <p:cNvPr id="89101" name="Picture 38" descr="Tumor_onl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362200"/>
            <a:ext cx="244157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2" name="AutoShape 41"/>
          <p:cNvSpPr>
            <a:spLocks noChangeArrowheads="1"/>
          </p:cNvSpPr>
          <p:nvPr/>
        </p:nvSpPr>
        <p:spPr bwMode="auto">
          <a:xfrm>
            <a:off x="8299450" y="2981325"/>
            <a:ext cx="628650" cy="366713"/>
          </a:xfrm>
          <a:prstGeom prst="roundRect">
            <a:avLst>
              <a:gd name="adj" fmla="val 16667"/>
            </a:avLst>
          </a:prstGeom>
          <a:solidFill>
            <a:srgbClr val="D1B775">
              <a:alpha val="5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r>
              <a:rPr lang="en-US" sz="1600" b="1">
                <a:solidFill>
                  <a:srgbClr val="000000"/>
                </a:solidFill>
              </a:rPr>
              <a:t>Ca</a:t>
            </a:r>
            <a:r>
              <a:rPr lang="en-US" sz="1600" b="1" baseline="30000">
                <a:solidFill>
                  <a:srgbClr val="000000"/>
                </a:solidFill>
              </a:rPr>
              <a:t>2+</a:t>
            </a:r>
          </a:p>
        </p:txBody>
      </p:sp>
      <p:grpSp>
        <p:nvGrpSpPr>
          <p:cNvPr id="89103" name="Group 43"/>
          <p:cNvGrpSpPr>
            <a:grpSpLocks/>
          </p:cNvGrpSpPr>
          <p:nvPr/>
        </p:nvGrpSpPr>
        <p:grpSpPr bwMode="auto">
          <a:xfrm rot="572165">
            <a:off x="2332038" y="4722813"/>
            <a:ext cx="307975" cy="325437"/>
            <a:chOff x="4003540" y="6280652"/>
            <a:chExt cx="308504" cy="417512"/>
          </a:xfrm>
        </p:grpSpPr>
        <p:pic>
          <p:nvPicPr>
            <p:cNvPr id="89193" name="Picture 22" descr="rankl_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07733">
              <a:off x="4125983" y="6361966"/>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94" name="Picture 23" descr="blast5 receptor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734255">
              <a:off x="4003540" y="6280652"/>
              <a:ext cx="308504"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104" name="Freeform 46"/>
          <p:cNvSpPr>
            <a:spLocks/>
          </p:cNvSpPr>
          <p:nvPr/>
        </p:nvSpPr>
        <p:spPr bwMode="auto">
          <a:xfrm rot="432929">
            <a:off x="4951413" y="4205288"/>
            <a:ext cx="1090612" cy="214312"/>
          </a:xfrm>
          <a:custGeom>
            <a:avLst/>
            <a:gdLst>
              <a:gd name="T0" fmla="*/ 0 w 632"/>
              <a:gd name="T1" fmla="*/ 2147483647 h 143"/>
              <a:gd name="T2" fmla="*/ 2147483647 w 632"/>
              <a:gd name="T3" fmla="*/ 2147483647 h 143"/>
              <a:gd name="T4" fmla="*/ 2147483647 w 632"/>
              <a:gd name="T5" fmla="*/ 2147483647 h 143"/>
              <a:gd name="T6" fmla="*/ 0 60000 65536"/>
              <a:gd name="T7" fmla="*/ 0 60000 65536"/>
              <a:gd name="T8" fmla="*/ 0 60000 65536"/>
              <a:gd name="T9" fmla="*/ 0 w 632"/>
              <a:gd name="T10" fmla="*/ 0 h 143"/>
              <a:gd name="T11" fmla="*/ 632 w 632"/>
              <a:gd name="T12" fmla="*/ 143 h 143"/>
            </a:gdLst>
            <a:ahLst/>
            <a:cxnLst>
              <a:cxn ang="T6">
                <a:pos x="T0" y="T1"/>
              </a:cxn>
              <a:cxn ang="T7">
                <a:pos x="T2" y="T3"/>
              </a:cxn>
              <a:cxn ang="T8">
                <a:pos x="T4" y="T5"/>
              </a:cxn>
            </a:cxnLst>
            <a:rect l="T9" t="T10" r="T11" b="T12"/>
            <a:pathLst>
              <a:path w="632" h="143">
                <a:moveTo>
                  <a:pt x="0" y="143"/>
                </a:moveTo>
                <a:cubicBezTo>
                  <a:pt x="125" y="82"/>
                  <a:pt x="251" y="22"/>
                  <a:pt x="356" y="11"/>
                </a:cubicBezTo>
                <a:cubicBezTo>
                  <a:pt x="461" y="0"/>
                  <a:pt x="546" y="37"/>
                  <a:pt x="632" y="75"/>
                </a:cubicBezTo>
              </a:path>
            </a:pathLst>
          </a:custGeom>
          <a:noFill/>
          <a:ln w="38100">
            <a:solidFill>
              <a:srgbClr val="66667E"/>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GB"/>
          </a:p>
        </p:txBody>
      </p:sp>
      <p:pic>
        <p:nvPicPr>
          <p:cNvPr id="89105" name="Picture 14" descr="rankl_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3738" y="4732338"/>
            <a:ext cx="112712"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6" name="Arc 22"/>
          <p:cNvSpPr>
            <a:spLocks/>
          </p:cNvSpPr>
          <p:nvPr/>
        </p:nvSpPr>
        <p:spPr bwMode="auto">
          <a:xfrm flipH="1">
            <a:off x="379413" y="2840038"/>
            <a:ext cx="2916237" cy="2327275"/>
          </a:xfrm>
          <a:custGeom>
            <a:avLst/>
            <a:gdLst>
              <a:gd name="T0" fmla="*/ 0 w 21600"/>
              <a:gd name="T1" fmla="*/ 0 h 37388"/>
              <a:gd name="T2" fmla="*/ 2147483647 w 21600"/>
              <a:gd name="T3" fmla="*/ 2147483647 h 37388"/>
              <a:gd name="T4" fmla="*/ 0 w 21600"/>
              <a:gd name="T5" fmla="*/ 2147483647 h 37388"/>
              <a:gd name="T6" fmla="*/ 0 60000 65536"/>
              <a:gd name="T7" fmla="*/ 0 60000 65536"/>
              <a:gd name="T8" fmla="*/ 0 60000 65536"/>
              <a:gd name="T9" fmla="*/ 0 w 21600"/>
              <a:gd name="T10" fmla="*/ 0 h 37388"/>
              <a:gd name="T11" fmla="*/ 21600 w 21600"/>
              <a:gd name="T12" fmla="*/ 37388 h 37388"/>
            </a:gdLst>
            <a:ahLst/>
            <a:cxnLst>
              <a:cxn ang="T6">
                <a:pos x="T0" y="T1"/>
              </a:cxn>
              <a:cxn ang="T7">
                <a:pos x="T2" y="T3"/>
              </a:cxn>
              <a:cxn ang="T8">
                <a:pos x="T4" y="T5"/>
              </a:cxn>
            </a:cxnLst>
            <a:rect l="T9" t="T10" r="T11" b="T12"/>
            <a:pathLst>
              <a:path w="21600" h="37388" fill="none" extrusionOk="0">
                <a:moveTo>
                  <a:pt x="-1" y="0"/>
                </a:moveTo>
                <a:cubicBezTo>
                  <a:pt x="11929" y="0"/>
                  <a:pt x="21600" y="9670"/>
                  <a:pt x="21600" y="21600"/>
                </a:cubicBezTo>
                <a:cubicBezTo>
                  <a:pt x="21600" y="27585"/>
                  <a:pt x="19116" y="33303"/>
                  <a:pt x="14741" y="37388"/>
                </a:cubicBezTo>
              </a:path>
              <a:path w="21600" h="37388" stroke="0" extrusionOk="0">
                <a:moveTo>
                  <a:pt x="-1" y="0"/>
                </a:moveTo>
                <a:cubicBezTo>
                  <a:pt x="11929" y="0"/>
                  <a:pt x="21600" y="9670"/>
                  <a:pt x="21600" y="21600"/>
                </a:cubicBezTo>
                <a:cubicBezTo>
                  <a:pt x="21600" y="27585"/>
                  <a:pt x="19116" y="33303"/>
                  <a:pt x="14741" y="37388"/>
                </a:cubicBezTo>
                <a:lnTo>
                  <a:pt x="0" y="21600"/>
                </a:lnTo>
                <a:lnTo>
                  <a:pt x="-1" y="0"/>
                </a:lnTo>
                <a:close/>
              </a:path>
            </a:pathLst>
          </a:custGeom>
          <a:noFill/>
          <a:ln w="38100">
            <a:solidFill>
              <a:srgbClr val="66667E"/>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9107" name="Arc 23"/>
          <p:cNvSpPr>
            <a:spLocks/>
          </p:cNvSpPr>
          <p:nvPr/>
        </p:nvSpPr>
        <p:spPr bwMode="auto">
          <a:xfrm rot="579644" flipV="1">
            <a:off x="5786438" y="2962275"/>
            <a:ext cx="2433637" cy="1435100"/>
          </a:xfrm>
          <a:custGeom>
            <a:avLst/>
            <a:gdLst>
              <a:gd name="T0" fmla="*/ 2147483647 w 28988"/>
              <a:gd name="T1" fmla="*/ 0 h 33611"/>
              <a:gd name="T2" fmla="*/ 0 w 28988"/>
              <a:gd name="T3" fmla="*/ 2147483647 h 33611"/>
              <a:gd name="T4" fmla="*/ 2147483647 w 28988"/>
              <a:gd name="T5" fmla="*/ 2147483647 h 33611"/>
              <a:gd name="T6" fmla="*/ 0 60000 65536"/>
              <a:gd name="T7" fmla="*/ 0 60000 65536"/>
              <a:gd name="T8" fmla="*/ 0 60000 65536"/>
              <a:gd name="T9" fmla="*/ 0 w 28988"/>
              <a:gd name="T10" fmla="*/ 0 h 33611"/>
              <a:gd name="T11" fmla="*/ 28988 w 28988"/>
              <a:gd name="T12" fmla="*/ 33611 h 33611"/>
            </a:gdLst>
            <a:ahLst/>
            <a:cxnLst>
              <a:cxn ang="T6">
                <a:pos x="T0" y="T1"/>
              </a:cxn>
              <a:cxn ang="T7">
                <a:pos x="T2" y="T3"/>
              </a:cxn>
              <a:cxn ang="T8">
                <a:pos x="T4" y="T5"/>
              </a:cxn>
            </a:cxnLst>
            <a:rect l="T9" t="T10" r="T11" b="T12"/>
            <a:pathLst>
              <a:path w="28988" h="33611" fill="none" extrusionOk="0">
                <a:moveTo>
                  <a:pt x="25340" y="-1"/>
                </a:moveTo>
                <a:cubicBezTo>
                  <a:pt x="27718" y="3554"/>
                  <a:pt x="28988" y="7734"/>
                  <a:pt x="28988" y="12011"/>
                </a:cubicBezTo>
                <a:cubicBezTo>
                  <a:pt x="28988" y="23940"/>
                  <a:pt x="19317" y="33611"/>
                  <a:pt x="7388" y="33611"/>
                </a:cubicBezTo>
                <a:cubicBezTo>
                  <a:pt x="4868" y="33611"/>
                  <a:pt x="2367" y="33170"/>
                  <a:pt x="-1" y="32308"/>
                </a:cubicBezTo>
              </a:path>
              <a:path w="28988" h="33611" stroke="0" extrusionOk="0">
                <a:moveTo>
                  <a:pt x="25340" y="-1"/>
                </a:moveTo>
                <a:cubicBezTo>
                  <a:pt x="27718" y="3554"/>
                  <a:pt x="28988" y="7734"/>
                  <a:pt x="28988" y="12011"/>
                </a:cubicBezTo>
                <a:cubicBezTo>
                  <a:pt x="28988" y="23940"/>
                  <a:pt x="19317" y="33611"/>
                  <a:pt x="7388" y="33611"/>
                </a:cubicBezTo>
                <a:cubicBezTo>
                  <a:pt x="4868" y="33611"/>
                  <a:pt x="2367" y="33170"/>
                  <a:pt x="-1" y="32308"/>
                </a:cubicBezTo>
                <a:lnTo>
                  <a:pt x="7388" y="12011"/>
                </a:lnTo>
                <a:lnTo>
                  <a:pt x="25340" y="-1"/>
                </a:lnTo>
                <a:close/>
              </a:path>
            </a:pathLst>
          </a:custGeom>
          <a:noFill/>
          <a:ln w="38100">
            <a:solidFill>
              <a:srgbClr val="66667E"/>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9108" name="Line 24"/>
          <p:cNvSpPr>
            <a:spLocks noChangeShapeType="1"/>
          </p:cNvSpPr>
          <p:nvPr/>
        </p:nvSpPr>
        <p:spPr bwMode="auto">
          <a:xfrm flipH="1">
            <a:off x="2365375" y="3194050"/>
            <a:ext cx="1063625" cy="1344613"/>
          </a:xfrm>
          <a:prstGeom prst="line">
            <a:avLst/>
          </a:prstGeom>
          <a:noFill/>
          <a:ln w="25400">
            <a:solidFill>
              <a:srgbClr val="66667E"/>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9109" name="AutoShape 18"/>
          <p:cNvSpPr>
            <a:spLocks noChangeArrowheads="1"/>
          </p:cNvSpPr>
          <p:nvPr/>
        </p:nvSpPr>
        <p:spPr bwMode="auto">
          <a:xfrm>
            <a:off x="360363" y="3135313"/>
            <a:ext cx="2025650" cy="598487"/>
          </a:xfrm>
          <a:prstGeom prst="roundRect">
            <a:avLst>
              <a:gd name="adj" fmla="val 16667"/>
            </a:avLst>
          </a:prstGeom>
          <a:solidFill>
            <a:srgbClr val="D1B775">
              <a:alpha val="5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r>
              <a:rPr lang="en-US" sz="1600" b="1">
                <a:solidFill>
                  <a:srgbClr val="000000"/>
                </a:solidFill>
              </a:rPr>
              <a:t>Growth factors</a:t>
            </a:r>
          </a:p>
          <a:p>
            <a:r>
              <a:rPr lang="en-US" sz="1400" b="1">
                <a:solidFill>
                  <a:srgbClr val="000000"/>
                </a:solidFill>
              </a:rPr>
              <a:t>(eg, PTHrP, IL-6, IL-8)</a:t>
            </a:r>
          </a:p>
        </p:txBody>
      </p:sp>
      <p:sp>
        <p:nvSpPr>
          <p:cNvPr id="89110" name="Arc 26"/>
          <p:cNvSpPr>
            <a:spLocks/>
          </p:cNvSpPr>
          <p:nvPr/>
        </p:nvSpPr>
        <p:spPr bwMode="auto">
          <a:xfrm rot="579644" flipV="1">
            <a:off x="6286500" y="3173413"/>
            <a:ext cx="2295525" cy="849312"/>
          </a:xfrm>
          <a:custGeom>
            <a:avLst/>
            <a:gdLst>
              <a:gd name="T0" fmla="*/ 2147483647 w 21600"/>
              <a:gd name="T1" fmla="*/ 0 h 15844"/>
              <a:gd name="T2" fmla="*/ 2147483647 w 21600"/>
              <a:gd name="T3" fmla="*/ 2147483647 h 15844"/>
              <a:gd name="T4" fmla="*/ 0 w 21600"/>
              <a:gd name="T5" fmla="*/ 2147483647 h 15844"/>
              <a:gd name="T6" fmla="*/ 0 60000 65536"/>
              <a:gd name="T7" fmla="*/ 0 60000 65536"/>
              <a:gd name="T8" fmla="*/ 0 60000 65536"/>
              <a:gd name="T9" fmla="*/ 0 w 21600"/>
              <a:gd name="T10" fmla="*/ 0 h 15844"/>
              <a:gd name="T11" fmla="*/ 21600 w 21600"/>
              <a:gd name="T12" fmla="*/ 15844 h 15844"/>
            </a:gdLst>
            <a:ahLst/>
            <a:cxnLst>
              <a:cxn ang="T6">
                <a:pos x="T0" y="T1"/>
              </a:cxn>
              <a:cxn ang="T7">
                <a:pos x="T2" y="T3"/>
              </a:cxn>
              <a:cxn ang="T8">
                <a:pos x="T4" y="T5"/>
              </a:cxn>
            </a:cxnLst>
            <a:rect l="T9" t="T10" r="T11" b="T12"/>
            <a:pathLst>
              <a:path w="21600" h="15844" fill="none" extrusionOk="0">
                <a:moveTo>
                  <a:pt x="18263" y="0"/>
                </a:moveTo>
                <a:cubicBezTo>
                  <a:pt x="20443" y="3451"/>
                  <a:pt x="21600" y="7450"/>
                  <a:pt x="21600" y="11532"/>
                </a:cubicBezTo>
                <a:cubicBezTo>
                  <a:pt x="21600" y="12980"/>
                  <a:pt x="21454" y="14424"/>
                  <a:pt x="21165" y="15844"/>
                </a:cubicBezTo>
              </a:path>
              <a:path w="21600" h="15844" stroke="0" extrusionOk="0">
                <a:moveTo>
                  <a:pt x="18263" y="0"/>
                </a:moveTo>
                <a:cubicBezTo>
                  <a:pt x="20443" y="3451"/>
                  <a:pt x="21600" y="7450"/>
                  <a:pt x="21600" y="11532"/>
                </a:cubicBezTo>
                <a:cubicBezTo>
                  <a:pt x="21600" y="12980"/>
                  <a:pt x="21454" y="14424"/>
                  <a:pt x="21165" y="15844"/>
                </a:cubicBezTo>
                <a:lnTo>
                  <a:pt x="0" y="11532"/>
                </a:lnTo>
                <a:lnTo>
                  <a:pt x="18263" y="0"/>
                </a:lnTo>
                <a:close/>
              </a:path>
            </a:pathLst>
          </a:custGeom>
          <a:noFill/>
          <a:ln w="38100">
            <a:solidFill>
              <a:srgbClr val="66667E"/>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9111" name="AutoShape 18"/>
          <p:cNvSpPr>
            <a:spLocks noChangeArrowheads="1"/>
          </p:cNvSpPr>
          <p:nvPr/>
        </p:nvSpPr>
        <p:spPr bwMode="auto">
          <a:xfrm>
            <a:off x="6067425" y="2895600"/>
            <a:ext cx="2109788" cy="835025"/>
          </a:xfrm>
          <a:prstGeom prst="roundRect">
            <a:avLst>
              <a:gd name="adj" fmla="val 16667"/>
            </a:avLst>
          </a:prstGeom>
          <a:solidFill>
            <a:srgbClr val="D1B775">
              <a:alpha val="5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r>
              <a:rPr lang="en-US" sz="1600" b="1">
                <a:solidFill>
                  <a:srgbClr val="000000"/>
                </a:solidFill>
              </a:rPr>
              <a:t>Growth factors</a:t>
            </a:r>
          </a:p>
          <a:p>
            <a:r>
              <a:rPr lang="en-US" sz="1400" b="1">
                <a:solidFill>
                  <a:srgbClr val="000000"/>
                </a:solidFill>
              </a:rPr>
              <a:t>(PDGF, BMPs, TGF-</a:t>
            </a:r>
            <a:r>
              <a:rPr lang="en-US" sz="1400" b="1">
                <a:solidFill>
                  <a:srgbClr val="000000"/>
                </a:solidFill>
                <a:sym typeface="Symbol" pitchFamily="18" charset="2"/>
              </a:rPr>
              <a:t></a:t>
            </a:r>
            <a:r>
              <a:rPr lang="en-US" sz="1400" b="1">
                <a:solidFill>
                  <a:srgbClr val="000000"/>
                </a:solidFill>
              </a:rPr>
              <a:t>, </a:t>
            </a:r>
          </a:p>
          <a:p>
            <a:r>
              <a:rPr lang="en-US" sz="1400" b="1">
                <a:solidFill>
                  <a:srgbClr val="000000"/>
                </a:solidFill>
              </a:rPr>
              <a:t>IGFs, FGFs)</a:t>
            </a:r>
          </a:p>
        </p:txBody>
      </p:sp>
      <p:pic>
        <p:nvPicPr>
          <p:cNvPr id="89112" name="Picture 33" descr="rankl_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325" y="1878013"/>
            <a:ext cx="13652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13" name="Picture 27" descr="rankl_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7313" y="4257675"/>
            <a:ext cx="1587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14" name="Picture 27" descr="rankl_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600000">
            <a:off x="2940050" y="4419600"/>
            <a:ext cx="141288"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15" name="Picture 15" descr="rankl_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460000">
            <a:off x="2549525" y="4486275"/>
            <a:ext cx="1190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16" name="Picture 27" descr="rankl_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4625" y="3632200"/>
            <a:ext cx="1587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17" name="Picture 15" descr="rankl_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40000">
            <a:off x="4111625" y="4716463"/>
            <a:ext cx="1190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18" name="Picture 14" descr="rankl_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63888" y="3346450"/>
            <a:ext cx="112712"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19" name="Picture 15" descr="rankl_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3413" y="3565525"/>
            <a:ext cx="103187"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20" name="Picture 14" descr="rankl_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51225" y="3354388"/>
            <a:ext cx="112713"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21" name="Picture 15" descr="rankl_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460000">
            <a:off x="3021013" y="3868738"/>
            <a:ext cx="119062"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22" name="Picture 14" descr="rankl_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700000">
            <a:off x="3492500" y="3084513"/>
            <a:ext cx="65087"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23" name="AutoShape 37"/>
          <p:cNvSpPr>
            <a:spLocks noChangeArrowheads="1"/>
          </p:cNvSpPr>
          <p:nvPr/>
        </p:nvSpPr>
        <p:spPr bwMode="auto">
          <a:xfrm>
            <a:off x="436563" y="2116138"/>
            <a:ext cx="1901825" cy="409575"/>
          </a:xfrm>
          <a:prstGeom prst="roundRect">
            <a:avLst>
              <a:gd name="adj" fmla="val 16667"/>
            </a:avLst>
          </a:prstGeom>
          <a:solidFill>
            <a:schemeClr val="tx1">
              <a:alpha val="70195"/>
            </a:schemeClr>
          </a:solidFill>
          <a:ln w="9525" algn="ctr">
            <a:solidFill>
              <a:srgbClr val="000000"/>
            </a:solidFill>
            <a:round/>
            <a:headEnd/>
            <a:tailEnd/>
          </a:ln>
        </p:spPr>
        <p:txBody>
          <a:bodyPr anchor="ctr">
            <a:spAutoFit/>
          </a:bodyPr>
          <a:lstStyle/>
          <a:p>
            <a:pPr>
              <a:tabLst>
                <a:tab pos="304800" algn="l"/>
              </a:tabLst>
            </a:pPr>
            <a:r>
              <a:rPr lang="en-US" sz="1600" b="1">
                <a:solidFill>
                  <a:srgbClr val="000000"/>
                </a:solidFill>
              </a:rPr>
              <a:t>	</a:t>
            </a:r>
            <a:r>
              <a:rPr lang="de-CH" b="1">
                <a:solidFill>
                  <a:schemeClr val="bg1"/>
                </a:solidFill>
              </a:rPr>
              <a:t>Denosumab</a:t>
            </a:r>
            <a:endParaRPr lang="en-US" b="1">
              <a:solidFill>
                <a:srgbClr val="000000"/>
              </a:solidFill>
            </a:endParaRPr>
          </a:p>
        </p:txBody>
      </p:sp>
      <p:grpSp>
        <p:nvGrpSpPr>
          <p:cNvPr id="89124" name="Group 40"/>
          <p:cNvGrpSpPr>
            <a:grpSpLocks/>
          </p:cNvGrpSpPr>
          <p:nvPr/>
        </p:nvGrpSpPr>
        <p:grpSpPr bwMode="auto">
          <a:xfrm rot="2637640">
            <a:off x="520700" y="2247900"/>
            <a:ext cx="234950" cy="209550"/>
            <a:chOff x="576" y="480"/>
            <a:chExt cx="1103" cy="955"/>
          </a:xfrm>
        </p:grpSpPr>
        <p:sp>
          <p:nvSpPr>
            <p:cNvPr id="89189" name="Freeform 41"/>
            <p:cNvSpPr>
              <a:spLocks/>
            </p:cNvSpPr>
            <p:nvPr/>
          </p:nvSpPr>
          <p:spPr bwMode="auto">
            <a:xfrm>
              <a:off x="1306" y="537"/>
              <a:ext cx="373" cy="374"/>
            </a:xfrm>
            <a:custGeom>
              <a:avLst/>
              <a:gdLst>
                <a:gd name="T0" fmla="*/ 0 w 747"/>
                <a:gd name="T1" fmla="*/ 2 h 747"/>
                <a:gd name="T2" fmla="*/ 0 w 747"/>
                <a:gd name="T3" fmla="*/ 2 h 747"/>
                <a:gd name="T4" fmla="*/ 0 w 747"/>
                <a:gd name="T5" fmla="*/ 2 h 747"/>
                <a:gd name="T6" fmla="*/ 0 w 747"/>
                <a:gd name="T7" fmla="*/ 2 h 747"/>
                <a:gd name="T8" fmla="*/ 0 w 747"/>
                <a:gd name="T9" fmla="*/ 2 h 747"/>
                <a:gd name="T10" fmla="*/ 0 w 747"/>
                <a:gd name="T11" fmla="*/ 2 h 747"/>
                <a:gd name="T12" fmla="*/ 0 w 747"/>
                <a:gd name="T13" fmla="*/ 2 h 747"/>
                <a:gd name="T14" fmla="*/ 0 w 747"/>
                <a:gd name="T15" fmla="*/ 2 h 747"/>
                <a:gd name="T16" fmla="*/ 0 w 747"/>
                <a:gd name="T17" fmla="*/ 2 h 747"/>
                <a:gd name="T18" fmla="*/ 0 w 747"/>
                <a:gd name="T19" fmla="*/ 2 h 747"/>
                <a:gd name="T20" fmla="*/ 0 w 747"/>
                <a:gd name="T21" fmla="*/ 2 h 747"/>
                <a:gd name="T22" fmla="*/ 0 w 747"/>
                <a:gd name="T23" fmla="*/ 2 h 747"/>
                <a:gd name="T24" fmla="*/ 1 w 747"/>
                <a:gd name="T25" fmla="*/ 1 h 747"/>
                <a:gd name="T26" fmla="*/ 1 w 747"/>
                <a:gd name="T27" fmla="*/ 1 h 747"/>
                <a:gd name="T28" fmla="*/ 1 w 747"/>
                <a:gd name="T29" fmla="*/ 1 h 747"/>
                <a:gd name="T30" fmla="*/ 1 w 747"/>
                <a:gd name="T31" fmla="*/ 1 h 747"/>
                <a:gd name="T32" fmla="*/ 1 w 747"/>
                <a:gd name="T33" fmla="*/ 0 h 747"/>
                <a:gd name="T34" fmla="*/ 1 w 747"/>
                <a:gd name="T35" fmla="*/ 1 h 747"/>
                <a:gd name="T36" fmla="*/ 1 w 747"/>
                <a:gd name="T37" fmla="*/ 1 h 747"/>
                <a:gd name="T38" fmla="*/ 1 w 747"/>
                <a:gd name="T39" fmla="*/ 1 h 747"/>
                <a:gd name="T40" fmla="*/ 1 w 747"/>
                <a:gd name="T41" fmla="*/ 1 h 747"/>
                <a:gd name="T42" fmla="*/ 1 w 747"/>
                <a:gd name="T43" fmla="*/ 1 h 747"/>
                <a:gd name="T44" fmla="*/ 1 w 747"/>
                <a:gd name="T45" fmla="*/ 1 h 747"/>
                <a:gd name="T46" fmla="*/ 1 w 747"/>
                <a:gd name="T47" fmla="*/ 1 h 747"/>
                <a:gd name="T48" fmla="*/ 1 w 747"/>
                <a:gd name="T49" fmla="*/ 1 h 747"/>
                <a:gd name="T50" fmla="*/ 1 w 747"/>
                <a:gd name="T51" fmla="*/ 1 h 747"/>
                <a:gd name="T52" fmla="*/ 1 w 747"/>
                <a:gd name="T53" fmla="*/ 1 h 747"/>
                <a:gd name="T54" fmla="*/ 1 w 747"/>
                <a:gd name="T55" fmla="*/ 1 h 747"/>
                <a:gd name="T56" fmla="*/ 1 w 747"/>
                <a:gd name="T57" fmla="*/ 1 h 747"/>
                <a:gd name="T58" fmla="*/ 0 w 747"/>
                <a:gd name="T59" fmla="*/ 2 h 747"/>
                <a:gd name="T60" fmla="*/ 0 w 747"/>
                <a:gd name="T61" fmla="*/ 2 h 747"/>
                <a:gd name="T62" fmla="*/ 0 w 747"/>
                <a:gd name="T63" fmla="*/ 2 h 747"/>
                <a:gd name="T64" fmla="*/ 0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102" y="747"/>
                  </a:moveTo>
                  <a:lnTo>
                    <a:pt x="92" y="747"/>
                  </a:lnTo>
                  <a:lnTo>
                    <a:pt x="82" y="745"/>
                  </a:lnTo>
                  <a:lnTo>
                    <a:pt x="73" y="743"/>
                  </a:lnTo>
                  <a:lnTo>
                    <a:pt x="63" y="740"/>
                  </a:lnTo>
                  <a:lnTo>
                    <a:pt x="54" y="735"/>
                  </a:lnTo>
                  <a:lnTo>
                    <a:pt x="45" y="731"/>
                  </a:lnTo>
                  <a:lnTo>
                    <a:pt x="37" y="724"/>
                  </a:lnTo>
                  <a:lnTo>
                    <a:pt x="29" y="717"/>
                  </a:lnTo>
                  <a:lnTo>
                    <a:pt x="22" y="710"/>
                  </a:lnTo>
                  <a:lnTo>
                    <a:pt x="16" y="701"/>
                  </a:lnTo>
                  <a:lnTo>
                    <a:pt x="11" y="693"/>
                  </a:lnTo>
                  <a:lnTo>
                    <a:pt x="7" y="684"/>
                  </a:lnTo>
                  <a:lnTo>
                    <a:pt x="4" y="675"/>
                  </a:lnTo>
                  <a:lnTo>
                    <a:pt x="1" y="665"/>
                  </a:lnTo>
                  <a:lnTo>
                    <a:pt x="0" y="655"/>
                  </a:lnTo>
                  <a:lnTo>
                    <a:pt x="0" y="646"/>
                  </a:lnTo>
                  <a:lnTo>
                    <a:pt x="0" y="636"/>
                  </a:lnTo>
                  <a:lnTo>
                    <a:pt x="1" y="626"/>
                  </a:lnTo>
                  <a:lnTo>
                    <a:pt x="4" y="617"/>
                  </a:lnTo>
                  <a:lnTo>
                    <a:pt x="7" y="607"/>
                  </a:lnTo>
                  <a:lnTo>
                    <a:pt x="11" y="598"/>
                  </a:lnTo>
                  <a:lnTo>
                    <a:pt x="16" y="590"/>
                  </a:lnTo>
                  <a:lnTo>
                    <a:pt x="22" y="581"/>
                  </a:lnTo>
                  <a:lnTo>
                    <a:pt x="29" y="573"/>
                  </a:lnTo>
                  <a:lnTo>
                    <a:pt x="573" y="30"/>
                  </a:lnTo>
                  <a:lnTo>
                    <a:pt x="581" y="23"/>
                  </a:lnTo>
                  <a:lnTo>
                    <a:pt x="589" y="17"/>
                  </a:lnTo>
                  <a:lnTo>
                    <a:pt x="598" y="12"/>
                  </a:lnTo>
                  <a:lnTo>
                    <a:pt x="606" y="8"/>
                  </a:lnTo>
                  <a:lnTo>
                    <a:pt x="616" y="5"/>
                  </a:lnTo>
                  <a:lnTo>
                    <a:pt x="626" y="2"/>
                  </a:lnTo>
                  <a:lnTo>
                    <a:pt x="635" y="1"/>
                  </a:lnTo>
                  <a:lnTo>
                    <a:pt x="645" y="0"/>
                  </a:lnTo>
                  <a:lnTo>
                    <a:pt x="655" y="1"/>
                  </a:lnTo>
                  <a:lnTo>
                    <a:pt x="664" y="2"/>
                  </a:lnTo>
                  <a:lnTo>
                    <a:pt x="674" y="5"/>
                  </a:lnTo>
                  <a:lnTo>
                    <a:pt x="684" y="8"/>
                  </a:lnTo>
                  <a:lnTo>
                    <a:pt x="692" y="12"/>
                  </a:lnTo>
                  <a:lnTo>
                    <a:pt x="701" y="17"/>
                  </a:lnTo>
                  <a:lnTo>
                    <a:pt x="709" y="23"/>
                  </a:lnTo>
                  <a:lnTo>
                    <a:pt x="716" y="30"/>
                  </a:lnTo>
                  <a:lnTo>
                    <a:pt x="724" y="37"/>
                  </a:lnTo>
                  <a:lnTo>
                    <a:pt x="730" y="46"/>
                  </a:lnTo>
                  <a:lnTo>
                    <a:pt x="735" y="54"/>
                  </a:lnTo>
                  <a:lnTo>
                    <a:pt x="740" y="64"/>
                  </a:lnTo>
                  <a:lnTo>
                    <a:pt x="743" y="74"/>
                  </a:lnTo>
                  <a:lnTo>
                    <a:pt x="746" y="82"/>
                  </a:lnTo>
                  <a:lnTo>
                    <a:pt x="747" y="92"/>
                  </a:lnTo>
                  <a:lnTo>
                    <a:pt x="747" y="103"/>
                  </a:lnTo>
                  <a:lnTo>
                    <a:pt x="747" y="113"/>
                  </a:lnTo>
                  <a:lnTo>
                    <a:pt x="746" y="122"/>
                  </a:lnTo>
                  <a:lnTo>
                    <a:pt x="743" y="131"/>
                  </a:lnTo>
                  <a:lnTo>
                    <a:pt x="740" y="140"/>
                  </a:lnTo>
                  <a:lnTo>
                    <a:pt x="735" y="150"/>
                  </a:lnTo>
                  <a:lnTo>
                    <a:pt x="730" y="159"/>
                  </a:lnTo>
                  <a:lnTo>
                    <a:pt x="724" y="167"/>
                  </a:lnTo>
                  <a:lnTo>
                    <a:pt x="716" y="174"/>
                  </a:lnTo>
                  <a:lnTo>
                    <a:pt x="173" y="717"/>
                  </a:lnTo>
                  <a:lnTo>
                    <a:pt x="166" y="724"/>
                  </a:lnTo>
                  <a:lnTo>
                    <a:pt x="158" y="731"/>
                  </a:lnTo>
                  <a:lnTo>
                    <a:pt x="149" y="735"/>
                  </a:lnTo>
                  <a:lnTo>
                    <a:pt x="139" y="740"/>
                  </a:lnTo>
                  <a:lnTo>
                    <a:pt x="131" y="743"/>
                  </a:lnTo>
                  <a:lnTo>
                    <a:pt x="121" y="745"/>
                  </a:lnTo>
                  <a:lnTo>
                    <a:pt x="111" y="747"/>
                  </a:lnTo>
                  <a:lnTo>
                    <a:pt x="102"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90" name="Freeform 42"/>
            <p:cNvSpPr>
              <a:spLocks/>
            </p:cNvSpPr>
            <p:nvPr/>
          </p:nvSpPr>
          <p:spPr bwMode="auto">
            <a:xfrm>
              <a:off x="1147" y="480"/>
              <a:ext cx="422" cy="955"/>
            </a:xfrm>
            <a:custGeom>
              <a:avLst/>
              <a:gdLst>
                <a:gd name="T0" fmla="*/ 1 w 844"/>
                <a:gd name="T1" fmla="*/ 3 h 1911"/>
                <a:gd name="T2" fmla="*/ 1 w 844"/>
                <a:gd name="T3" fmla="*/ 3 h 1911"/>
                <a:gd name="T4" fmla="*/ 1 w 844"/>
                <a:gd name="T5" fmla="*/ 3 h 1911"/>
                <a:gd name="T6" fmla="*/ 1 w 844"/>
                <a:gd name="T7" fmla="*/ 3 h 1911"/>
                <a:gd name="T8" fmla="*/ 1 w 844"/>
                <a:gd name="T9" fmla="*/ 3 h 1911"/>
                <a:gd name="T10" fmla="*/ 1 w 844"/>
                <a:gd name="T11" fmla="*/ 3 h 1911"/>
                <a:gd name="T12" fmla="*/ 1 w 844"/>
                <a:gd name="T13" fmla="*/ 3 h 1911"/>
                <a:gd name="T14" fmla="*/ 1 w 844"/>
                <a:gd name="T15" fmla="*/ 3 h 1911"/>
                <a:gd name="T16" fmla="*/ 0 w 844"/>
                <a:gd name="T17" fmla="*/ 1 h 1911"/>
                <a:gd name="T18" fmla="*/ 1 w 844"/>
                <a:gd name="T19" fmla="*/ 1 h 1911"/>
                <a:gd name="T20" fmla="*/ 1 w 844"/>
                <a:gd name="T21" fmla="*/ 1 h 1911"/>
                <a:gd name="T22" fmla="*/ 1 w 844"/>
                <a:gd name="T23" fmla="*/ 1 h 1911"/>
                <a:gd name="T24" fmla="*/ 1 w 844"/>
                <a:gd name="T25" fmla="*/ 1 h 1911"/>
                <a:gd name="T26" fmla="*/ 2 w 844"/>
                <a:gd name="T27" fmla="*/ 0 h 1911"/>
                <a:gd name="T28" fmla="*/ 2 w 844"/>
                <a:gd name="T29" fmla="*/ 0 h 1911"/>
                <a:gd name="T30" fmla="*/ 2 w 844"/>
                <a:gd name="T31" fmla="*/ 0 h 1911"/>
                <a:gd name="T32" fmla="*/ 2 w 844"/>
                <a:gd name="T33" fmla="*/ 0 h 1911"/>
                <a:gd name="T34" fmla="*/ 2 w 844"/>
                <a:gd name="T35" fmla="*/ 0 h 1911"/>
                <a:gd name="T36" fmla="*/ 2 w 844"/>
                <a:gd name="T37" fmla="*/ 0 h 1911"/>
                <a:gd name="T38" fmla="*/ 2 w 844"/>
                <a:gd name="T39" fmla="*/ 0 h 1911"/>
                <a:gd name="T40" fmla="*/ 2 w 844"/>
                <a:gd name="T41" fmla="*/ 0 h 1911"/>
                <a:gd name="T42" fmla="*/ 2 w 844"/>
                <a:gd name="T43" fmla="*/ 0 h 1911"/>
                <a:gd name="T44" fmla="*/ 2 w 844"/>
                <a:gd name="T45" fmla="*/ 0 h 1911"/>
                <a:gd name="T46" fmla="*/ 2 w 844"/>
                <a:gd name="T47" fmla="*/ 0 h 1911"/>
                <a:gd name="T48" fmla="*/ 2 w 844"/>
                <a:gd name="T49" fmla="*/ 0 h 1911"/>
                <a:gd name="T50" fmla="*/ 2 w 844"/>
                <a:gd name="T51" fmla="*/ 0 h 1911"/>
                <a:gd name="T52" fmla="*/ 2 w 844"/>
                <a:gd name="T53" fmla="*/ 0 h 1911"/>
                <a:gd name="T54" fmla="*/ 2 w 844"/>
                <a:gd name="T55" fmla="*/ 0 h 1911"/>
                <a:gd name="T56" fmla="*/ 2 w 844"/>
                <a:gd name="T57" fmla="*/ 0 h 1911"/>
                <a:gd name="T58" fmla="*/ 1 w 844"/>
                <a:gd name="T59" fmla="*/ 1 h 1911"/>
                <a:gd name="T60" fmla="*/ 1 w 844"/>
                <a:gd name="T61" fmla="*/ 3 h 1911"/>
                <a:gd name="T62" fmla="*/ 1 w 844"/>
                <a:gd name="T63" fmla="*/ 3 h 1911"/>
                <a:gd name="T64" fmla="*/ 1 w 844"/>
                <a:gd name="T65" fmla="*/ 3 h 1911"/>
                <a:gd name="T66" fmla="*/ 1 w 844"/>
                <a:gd name="T67" fmla="*/ 3 h 1911"/>
                <a:gd name="T68" fmla="*/ 1 w 844"/>
                <a:gd name="T69" fmla="*/ 3 h 1911"/>
                <a:gd name="T70" fmla="*/ 1 w 844"/>
                <a:gd name="T71" fmla="*/ 3 h 1911"/>
                <a:gd name="T72" fmla="*/ 1 w 844"/>
                <a:gd name="T73" fmla="*/ 3 h 1911"/>
                <a:gd name="T74" fmla="*/ 1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102" y="1911"/>
                  </a:moveTo>
                  <a:lnTo>
                    <a:pt x="92" y="1911"/>
                  </a:lnTo>
                  <a:lnTo>
                    <a:pt x="81" y="1910"/>
                  </a:lnTo>
                  <a:lnTo>
                    <a:pt x="72" y="1907"/>
                  </a:lnTo>
                  <a:lnTo>
                    <a:pt x="63" y="1904"/>
                  </a:lnTo>
                  <a:lnTo>
                    <a:pt x="54" y="1899"/>
                  </a:lnTo>
                  <a:lnTo>
                    <a:pt x="45" y="1894"/>
                  </a:lnTo>
                  <a:lnTo>
                    <a:pt x="38" y="1888"/>
                  </a:lnTo>
                  <a:lnTo>
                    <a:pt x="31" y="1882"/>
                  </a:lnTo>
                  <a:lnTo>
                    <a:pt x="24" y="1874"/>
                  </a:lnTo>
                  <a:lnTo>
                    <a:pt x="18" y="1866"/>
                  </a:lnTo>
                  <a:lnTo>
                    <a:pt x="12" y="1857"/>
                  </a:lnTo>
                  <a:lnTo>
                    <a:pt x="9" y="1849"/>
                  </a:lnTo>
                  <a:lnTo>
                    <a:pt x="5" y="1839"/>
                  </a:lnTo>
                  <a:lnTo>
                    <a:pt x="3" y="1830"/>
                  </a:lnTo>
                  <a:lnTo>
                    <a:pt x="1" y="1820"/>
                  </a:lnTo>
                  <a:lnTo>
                    <a:pt x="0" y="1809"/>
                  </a:lnTo>
                  <a:lnTo>
                    <a:pt x="0" y="742"/>
                  </a:lnTo>
                  <a:lnTo>
                    <a:pt x="1" y="731"/>
                  </a:lnTo>
                  <a:lnTo>
                    <a:pt x="3" y="721"/>
                  </a:lnTo>
                  <a:lnTo>
                    <a:pt x="5" y="711"/>
                  </a:lnTo>
                  <a:lnTo>
                    <a:pt x="9" y="702"/>
                  </a:lnTo>
                  <a:lnTo>
                    <a:pt x="12" y="693"/>
                  </a:lnTo>
                  <a:lnTo>
                    <a:pt x="17" y="685"/>
                  </a:lnTo>
                  <a:lnTo>
                    <a:pt x="23" y="676"/>
                  </a:lnTo>
                  <a:lnTo>
                    <a:pt x="31" y="669"/>
                  </a:lnTo>
                  <a:lnTo>
                    <a:pt x="671" y="30"/>
                  </a:lnTo>
                  <a:lnTo>
                    <a:pt x="678" y="23"/>
                  </a:lnTo>
                  <a:lnTo>
                    <a:pt x="686" y="17"/>
                  </a:lnTo>
                  <a:lnTo>
                    <a:pt x="695" y="12"/>
                  </a:lnTo>
                  <a:lnTo>
                    <a:pt x="703" y="7"/>
                  </a:lnTo>
                  <a:lnTo>
                    <a:pt x="713" y="4"/>
                  </a:lnTo>
                  <a:lnTo>
                    <a:pt x="723" y="2"/>
                  </a:lnTo>
                  <a:lnTo>
                    <a:pt x="733" y="0"/>
                  </a:lnTo>
                  <a:lnTo>
                    <a:pt x="742" y="0"/>
                  </a:lnTo>
                  <a:lnTo>
                    <a:pt x="752" y="0"/>
                  </a:lnTo>
                  <a:lnTo>
                    <a:pt x="762" y="2"/>
                  </a:lnTo>
                  <a:lnTo>
                    <a:pt x="771" y="4"/>
                  </a:lnTo>
                  <a:lnTo>
                    <a:pt x="781" y="7"/>
                  </a:lnTo>
                  <a:lnTo>
                    <a:pt x="790" y="12"/>
                  </a:lnTo>
                  <a:lnTo>
                    <a:pt x="798" y="17"/>
                  </a:lnTo>
                  <a:lnTo>
                    <a:pt x="807" y="23"/>
                  </a:lnTo>
                  <a:lnTo>
                    <a:pt x="814" y="30"/>
                  </a:lnTo>
                  <a:lnTo>
                    <a:pt x="821" y="38"/>
                  </a:lnTo>
                  <a:lnTo>
                    <a:pt x="827" y="46"/>
                  </a:lnTo>
                  <a:lnTo>
                    <a:pt x="832" y="55"/>
                  </a:lnTo>
                  <a:lnTo>
                    <a:pt x="837" y="63"/>
                  </a:lnTo>
                  <a:lnTo>
                    <a:pt x="840" y="73"/>
                  </a:lnTo>
                  <a:lnTo>
                    <a:pt x="843" y="82"/>
                  </a:lnTo>
                  <a:lnTo>
                    <a:pt x="844" y="92"/>
                  </a:lnTo>
                  <a:lnTo>
                    <a:pt x="844" y="102"/>
                  </a:lnTo>
                  <a:lnTo>
                    <a:pt x="844" y="111"/>
                  </a:lnTo>
                  <a:lnTo>
                    <a:pt x="843" y="121"/>
                  </a:lnTo>
                  <a:lnTo>
                    <a:pt x="840" y="131"/>
                  </a:lnTo>
                  <a:lnTo>
                    <a:pt x="837" y="141"/>
                  </a:lnTo>
                  <a:lnTo>
                    <a:pt x="832" y="149"/>
                  </a:lnTo>
                  <a:lnTo>
                    <a:pt x="827" y="158"/>
                  </a:lnTo>
                  <a:lnTo>
                    <a:pt x="821" y="166"/>
                  </a:lnTo>
                  <a:lnTo>
                    <a:pt x="814" y="174"/>
                  </a:lnTo>
                  <a:lnTo>
                    <a:pt x="205" y="783"/>
                  </a:lnTo>
                  <a:lnTo>
                    <a:pt x="205" y="1809"/>
                  </a:lnTo>
                  <a:lnTo>
                    <a:pt x="204" y="1820"/>
                  </a:lnTo>
                  <a:lnTo>
                    <a:pt x="203" y="1830"/>
                  </a:lnTo>
                  <a:lnTo>
                    <a:pt x="200" y="1839"/>
                  </a:lnTo>
                  <a:lnTo>
                    <a:pt x="197" y="1849"/>
                  </a:lnTo>
                  <a:lnTo>
                    <a:pt x="192" y="1857"/>
                  </a:lnTo>
                  <a:lnTo>
                    <a:pt x="187" y="1866"/>
                  </a:lnTo>
                  <a:lnTo>
                    <a:pt x="181" y="1874"/>
                  </a:lnTo>
                  <a:lnTo>
                    <a:pt x="175" y="1882"/>
                  </a:lnTo>
                  <a:lnTo>
                    <a:pt x="168" y="1888"/>
                  </a:lnTo>
                  <a:lnTo>
                    <a:pt x="159" y="1894"/>
                  </a:lnTo>
                  <a:lnTo>
                    <a:pt x="152" y="1899"/>
                  </a:lnTo>
                  <a:lnTo>
                    <a:pt x="142" y="1904"/>
                  </a:lnTo>
                  <a:lnTo>
                    <a:pt x="132" y="1907"/>
                  </a:lnTo>
                  <a:lnTo>
                    <a:pt x="123" y="1910"/>
                  </a:lnTo>
                  <a:lnTo>
                    <a:pt x="113" y="1911"/>
                  </a:lnTo>
                  <a:lnTo>
                    <a:pt x="10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91" name="Freeform 43"/>
            <p:cNvSpPr>
              <a:spLocks/>
            </p:cNvSpPr>
            <p:nvPr/>
          </p:nvSpPr>
          <p:spPr bwMode="auto">
            <a:xfrm>
              <a:off x="576" y="537"/>
              <a:ext cx="373" cy="374"/>
            </a:xfrm>
            <a:custGeom>
              <a:avLst/>
              <a:gdLst>
                <a:gd name="T0" fmla="*/ 1 w 747"/>
                <a:gd name="T1" fmla="*/ 2 h 747"/>
                <a:gd name="T2" fmla="*/ 1 w 747"/>
                <a:gd name="T3" fmla="*/ 2 h 747"/>
                <a:gd name="T4" fmla="*/ 1 w 747"/>
                <a:gd name="T5" fmla="*/ 2 h 747"/>
                <a:gd name="T6" fmla="*/ 1 w 747"/>
                <a:gd name="T7" fmla="*/ 2 h 747"/>
                <a:gd name="T8" fmla="*/ 1 w 747"/>
                <a:gd name="T9" fmla="*/ 2 h 747"/>
                <a:gd name="T10" fmla="*/ 1 w 747"/>
                <a:gd name="T11" fmla="*/ 2 h 747"/>
                <a:gd name="T12" fmla="*/ 1 w 747"/>
                <a:gd name="T13" fmla="*/ 2 h 747"/>
                <a:gd name="T14" fmla="*/ 1 w 747"/>
                <a:gd name="T15" fmla="*/ 2 h 747"/>
                <a:gd name="T16" fmla="*/ 1 w 747"/>
                <a:gd name="T17" fmla="*/ 2 h 747"/>
                <a:gd name="T18" fmla="*/ 1 w 747"/>
                <a:gd name="T19" fmla="*/ 2 h 747"/>
                <a:gd name="T20" fmla="*/ 1 w 747"/>
                <a:gd name="T21" fmla="*/ 2 h 747"/>
                <a:gd name="T22" fmla="*/ 1 w 747"/>
                <a:gd name="T23" fmla="*/ 2 h 747"/>
                <a:gd name="T24" fmla="*/ 0 w 747"/>
                <a:gd name="T25" fmla="*/ 1 h 747"/>
                <a:gd name="T26" fmla="*/ 0 w 747"/>
                <a:gd name="T27" fmla="*/ 1 h 747"/>
                <a:gd name="T28" fmla="*/ 0 w 747"/>
                <a:gd name="T29" fmla="*/ 1 h 747"/>
                <a:gd name="T30" fmla="*/ 0 w 747"/>
                <a:gd name="T31" fmla="*/ 1 h 747"/>
                <a:gd name="T32" fmla="*/ 0 w 747"/>
                <a:gd name="T33" fmla="*/ 0 h 747"/>
                <a:gd name="T34" fmla="*/ 0 w 747"/>
                <a:gd name="T35" fmla="*/ 1 h 747"/>
                <a:gd name="T36" fmla="*/ 0 w 747"/>
                <a:gd name="T37" fmla="*/ 1 h 747"/>
                <a:gd name="T38" fmla="*/ 0 w 747"/>
                <a:gd name="T39" fmla="*/ 1 h 747"/>
                <a:gd name="T40" fmla="*/ 0 w 747"/>
                <a:gd name="T41" fmla="*/ 1 h 747"/>
                <a:gd name="T42" fmla="*/ 0 w 747"/>
                <a:gd name="T43" fmla="*/ 1 h 747"/>
                <a:gd name="T44" fmla="*/ 0 w 747"/>
                <a:gd name="T45" fmla="*/ 1 h 747"/>
                <a:gd name="T46" fmla="*/ 0 w 747"/>
                <a:gd name="T47" fmla="*/ 1 h 747"/>
                <a:gd name="T48" fmla="*/ 0 w 747"/>
                <a:gd name="T49" fmla="*/ 1 h 747"/>
                <a:gd name="T50" fmla="*/ 0 w 747"/>
                <a:gd name="T51" fmla="*/ 1 h 747"/>
                <a:gd name="T52" fmla="*/ 0 w 747"/>
                <a:gd name="T53" fmla="*/ 1 h 747"/>
                <a:gd name="T54" fmla="*/ 0 w 747"/>
                <a:gd name="T55" fmla="*/ 1 h 747"/>
                <a:gd name="T56" fmla="*/ 0 w 747"/>
                <a:gd name="T57" fmla="*/ 1 h 747"/>
                <a:gd name="T58" fmla="*/ 1 w 747"/>
                <a:gd name="T59" fmla="*/ 2 h 747"/>
                <a:gd name="T60" fmla="*/ 1 w 747"/>
                <a:gd name="T61" fmla="*/ 2 h 747"/>
                <a:gd name="T62" fmla="*/ 1 w 747"/>
                <a:gd name="T63" fmla="*/ 2 h 747"/>
                <a:gd name="T64" fmla="*/ 1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645" y="747"/>
                  </a:moveTo>
                  <a:lnTo>
                    <a:pt x="655" y="747"/>
                  </a:lnTo>
                  <a:lnTo>
                    <a:pt x="664" y="745"/>
                  </a:lnTo>
                  <a:lnTo>
                    <a:pt x="674" y="743"/>
                  </a:lnTo>
                  <a:lnTo>
                    <a:pt x="684" y="740"/>
                  </a:lnTo>
                  <a:lnTo>
                    <a:pt x="692" y="735"/>
                  </a:lnTo>
                  <a:lnTo>
                    <a:pt x="702" y="731"/>
                  </a:lnTo>
                  <a:lnTo>
                    <a:pt x="709" y="724"/>
                  </a:lnTo>
                  <a:lnTo>
                    <a:pt x="718" y="717"/>
                  </a:lnTo>
                  <a:lnTo>
                    <a:pt x="725" y="710"/>
                  </a:lnTo>
                  <a:lnTo>
                    <a:pt x="731" y="701"/>
                  </a:lnTo>
                  <a:lnTo>
                    <a:pt x="736" y="693"/>
                  </a:lnTo>
                  <a:lnTo>
                    <a:pt x="740" y="684"/>
                  </a:lnTo>
                  <a:lnTo>
                    <a:pt x="743" y="675"/>
                  </a:lnTo>
                  <a:lnTo>
                    <a:pt x="746" y="665"/>
                  </a:lnTo>
                  <a:lnTo>
                    <a:pt x="747" y="655"/>
                  </a:lnTo>
                  <a:lnTo>
                    <a:pt x="747" y="646"/>
                  </a:lnTo>
                  <a:lnTo>
                    <a:pt x="747" y="636"/>
                  </a:lnTo>
                  <a:lnTo>
                    <a:pt x="746" y="626"/>
                  </a:lnTo>
                  <a:lnTo>
                    <a:pt x="743" y="617"/>
                  </a:lnTo>
                  <a:lnTo>
                    <a:pt x="740" y="607"/>
                  </a:lnTo>
                  <a:lnTo>
                    <a:pt x="736" y="598"/>
                  </a:lnTo>
                  <a:lnTo>
                    <a:pt x="731" y="590"/>
                  </a:lnTo>
                  <a:lnTo>
                    <a:pt x="725" y="581"/>
                  </a:lnTo>
                  <a:lnTo>
                    <a:pt x="718" y="573"/>
                  </a:lnTo>
                  <a:lnTo>
                    <a:pt x="175" y="30"/>
                  </a:lnTo>
                  <a:lnTo>
                    <a:pt x="166" y="23"/>
                  </a:lnTo>
                  <a:lnTo>
                    <a:pt x="158" y="17"/>
                  </a:lnTo>
                  <a:lnTo>
                    <a:pt x="149" y="12"/>
                  </a:lnTo>
                  <a:lnTo>
                    <a:pt x="141" y="8"/>
                  </a:lnTo>
                  <a:lnTo>
                    <a:pt x="131" y="5"/>
                  </a:lnTo>
                  <a:lnTo>
                    <a:pt x="121" y="2"/>
                  </a:lnTo>
                  <a:lnTo>
                    <a:pt x="112" y="1"/>
                  </a:lnTo>
                  <a:lnTo>
                    <a:pt x="102" y="0"/>
                  </a:lnTo>
                  <a:lnTo>
                    <a:pt x="92" y="1"/>
                  </a:lnTo>
                  <a:lnTo>
                    <a:pt x="82" y="2"/>
                  </a:lnTo>
                  <a:lnTo>
                    <a:pt x="73" y="5"/>
                  </a:lnTo>
                  <a:lnTo>
                    <a:pt x="63" y="8"/>
                  </a:lnTo>
                  <a:lnTo>
                    <a:pt x="55" y="12"/>
                  </a:lnTo>
                  <a:lnTo>
                    <a:pt x="46" y="17"/>
                  </a:lnTo>
                  <a:lnTo>
                    <a:pt x="38" y="23"/>
                  </a:lnTo>
                  <a:lnTo>
                    <a:pt x="30" y="30"/>
                  </a:lnTo>
                  <a:lnTo>
                    <a:pt x="23" y="37"/>
                  </a:lnTo>
                  <a:lnTo>
                    <a:pt x="17" y="46"/>
                  </a:lnTo>
                  <a:lnTo>
                    <a:pt x="12" y="54"/>
                  </a:lnTo>
                  <a:lnTo>
                    <a:pt x="7" y="64"/>
                  </a:lnTo>
                  <a:lnTo>
                    <a:pt x="4" y="74"/>
                  </a:lnTo>
                  <a:lnTo>
                    <a:pt x="1" y="82"/>
                  </a:lnTo>
                  <a:lnTo>
                    <a:pt x="0" y="92"/>
                  </a:lnTo>
                  <a:lnTo>
                    <a:pt x="0" y="103"/>
                  </a:lnTo>
                  <a:lnTo>
                    <a:pt x="0" y="113"/>
                  </a:lnTo>
                  <a:lnTo>
                    <a:pt x="1" y="122"/>
                  </a:lnTo>
                  <a:lnTo>
                    <a:pt x="4" y="131"/>
                  </a:lnTo>
                  <a:lnTo>
                    <a:pt x="7" y="140"/>
                  </a:lnTo>
                  <a:lnTo>
                    <a:pt x="12" y="150"/>
                  </a:lnTo>
                  <a:lnTo>
                    <a:pt x="17" y="159"/>
                  </a:lnTo>
                  <a:lnTo>
                    <a:pt x="23" y="167"/>
                  </a:lnTo>
                  <a:lnTo>
                    <a:pt x="30" y="174"/>
                  </a:lnTo>
                  <a:lnTo>
                    <a:pt x="574" y="717"/>
                  </a:lnTo>
                  <a:lnTo>
                    <a:pt x="581" y="724"/>
                  </a:lnTo>
                  <a:lnTo>
                    <a:pt x="589" y="731"/>
                  </a:lnTo>
                  <a:lnTo>
                    <a:pt x="598" y="735"/>
                  </a:lnTo>
                  <a:lnTo>
                    <a:pt x="607" y="740"/>
                  </a:lnTo>
                  <a:lnTo>
                    <a:pt x="616" y="743"/>
                  </a:lnTo>
                  <a:lnTo>
                    <a:pt x="626" y="745"/>
                  </a:lnTo>
                  <a:lnTo>
                    <a:pt x="635" y="747"/>
                  </a:lnTo>
                  <a:lnTo>
                    <a:pt x="645"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92" name="Freeform 44"/>
            <p:cNvSpPr>
              <a:spLocks/>
            </p:cNvSpPr>
            <p:nvPr/>
          </p:nvSpPr>
          <p:spPr bwMode="auto">
            <a:xfrm>
              <a:off x="686" y="480"/>
              <a:ext cx="422" cy="955"/>
            </a:xfrm>
            <a:custGeom>
              <a:avLst/>
              <a:gdLst>
                <a:gd name="T0" fmla="*/ 2 w 844"/>
                <a:gd name="T1" fmla="*/ 3 h 1911"/>
                <a:gd name="T2" fmla="*/ 2 w 844"/>
                <a:gd name="T3" fmla="*/ 3 h 1911"/>
                <a:gd name="T4" fmla="*/ 2 w 844"/>
                <a:gd name="T5" fmla="*/ 3 h 1911"/>
                <a:gd name="T6" fmla="*/ 2 w 844"/>
                <a:gd name="T7" fmla="*/ 3 h 1911"/>
                <a:gd name="T8" fmla="*/ 2 w 844"/>
                <a:gd name="T9" fmla="*/ 3 h 1911"/>
                <a:gd name="T10" fmla="*/ 2 w 844"/>
                <a:gd name="T11" fmla="*/ 3 h 1911"/>
                <a:gd name="T12" fmla="*/ 2 w 844"/>
                <a:gd name="T13" fmla="*/ 3 h 1911"/>
                <a:gd name="T14" fmla="*/ 2 w 844"/>
                <a:gd name="T15" fmla="*/ 3 h 1911"/>
                <a:gd name="T16" fmla="*/ 2 w 844"/>
                <a:gd name="T17" fmla="*/ 1 h 1911"/>
                <a:gd name="T18" fmla="*/ 2 w 844"/>
                <a:gd name="T19" fmla="*/ 1 h 1911"/>
                <a:gd name="T20" fmla="*/ 2 w 844"/>
                <a:gd name="T21" fmla="*/ 1 h 1911"/>
                <a:gd name="T22" fmla="*/ 2 w 844"/>
                <a:gd name="T23" fmla="*/ 1 h 1911"/>
                <a:gd name="T24" fmla="*/ 2 w 844"/>
                <a:gd name="T25" fmla="*/ 1 h 1911"/>
                <a:gd name="T26" fmla="*/ 1 w 844"/>
                <a:gd name="T27" fmla="*/ 0 h 1911"/>
                <a:gd name="T28" fmla="*/ 1 w 844"/>
                <a:gd name="T29" fmla="*/ 0 h 1911"/>
                <a:gd name="T30" fmla="*/ 1 w 844"/>
                <a:gd name="T31" fmla="*/ 0 h 1911"/>
                <a:gd name="T32" fmla="*/ 1 w 844"/>
                <a:gd name="T33" fmla="*/ 0 h 1911"/>
                <a:gd name="T34" fmla="*/ 1 w 844"/>
                <a:gd name="T35" fmla="*/ 0 h 1911"/>
                <a:gd name="T36" fmla="*/ 1 w 844"/>
                <a:gd name="T37" fmla="*/ 0 h 1911"/>
                <a:gd name="T38" fmla="*/ 1 w 844"/>
                <a:gd name="T39" fmla="*/ 0 h 1911"/>
                <a:gd name="T40" fmla="*/ 1 w 844"/>
                <a:gd name="T41" fmla="*/ 0 h 1911"/>
                <a:gd name="T42" fmla="*/ 1 w 844"/>
                <a:gd name="T43" fmla="*/ 0 h 1911"/>
                <a:gd name="T44" fmla="*/ 1 w 844"/>
                <a:gd name="T45" fmla="*/ 0 h 1911"/>
                <a:gd name="T46" fmla="*/ 1 w 844"/>
                <a:gd name="T47" fmla="*/ 0 h 1911"/>
                <a:gd name="T48" fmla="*/ 0 w 844"/>
                <a:gd name="T49" fmla="*/ 0 h 1911"/>
                <a:gd name="T50" fmla="*/ 0 w 844"/>
                <a:gd name="T51" fmla="*/ 0 h 1911"/>
                <a:gd name="T52" fmla="*/ 1 w 844"/>
                <a:gd name="T53" fmla="*/ 0 h 1911"/>
                <a:gd name="T54" fmla="*/ 1 w 844"/>
                <a:gd name="T55" fmla="*/ 0 h 1911"/>
                <a:gd name="T56" fmla="*/ 1 w 844"/>
                <a:gd name="T57" fmla="*/ 0 h 1911"/>
                <a:gd name="T58" fmla="*/ 2 w 844"/>
                <a:gd name="T59" fmla="*/ 1 h 1911"/>
                <a:gd name="T60" fmla="*/ 2 w 844"/>
                <a:gd name="T61" fmla="*/ 3 h 1911"/>
                <a:gd name="T62" fmla="*/ 2 w 844"/>
                <a:gd name="T63" fmla="*/ 3 h 1911"/>
                <a:gd name="T64" fmla="*/ 2 w 844"/>
                <a:gd name="T65" fmla="*/ 3 h 1911"/>
                <a:gd name="T66" fmla="*/ 2 w 844"/>
                <a:gd name="T67" fmla="*/ 3 h 1911"/>
                <a:gd name="T68" fmla="*/ 2 w 844"/>
                <a:gd name="T69" fmla="*/ 3 h 1911"/>
                <a:gd name="T70" fmla="*/ 2 w 844"/>
                <a:gd name="T71" fmla="*/ 3 h 1911"/>
                <a:gd name="T72" fmla="*/ 2 w 844"/>
                <a:gd name="T73" fmla="*/ 3 h 1911"/>
                <a:gd name="T74" fmla="*/ 2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742" y="1911"/>
                  </a:moveTo>
                  <a:lnTo>
                    <a:pt x="751" y="1911"/>
                  </a:lnTo>
                  <a:lnTo>
                    <a:pt x="762" y="1910"/>
                  </a:lnTo>
                  <a:lnTo>
                    <a:pt x="772" y="1907"/>
                  </a:lnTo>
                  <a:lnTo>
                    <a:pt x="781" y="1904"/>
                  </a:lnTo>
                  <a:lnTo>
                    <a:pt x="790" y="1899"/>
                  </a:lnTo>
                  <a:lnTo>
                    <a:pt x="799" y="1894"/>
                  </a:lnTo>
                  <a:lnTo>
                    <a:pt x="806" y="1888"/>
                  </a:lnTo>
                  <a:lnTo>
                    <a:pt x="813" y="1882"/>
                  </a:lnTo>
                  <a:lnTo>
                    <a:pt x="821" y="1874"/>
                  </a:lnTo>
                  <a:lnTo>
                    <a:pt x="825" y="1866"/>
                  </a:lnTo>
                  <a:lnTo>
                    <a:pt x="831" y="1857"/>
                  </a:lnTo>
                  <a:lnTo>
                    <a:pt x="835" y="1849"/>
                  </a:lnTo>
                  <a:lnTo>
                    <a:pt x="839" y="1839"/>
                  </a:lnTo>
                  <a:lnTo>
                    <a:pt x="841" y="1830"/>
                  </a:lnTo>
                  <a:lnTo>
                    <a:pt x="842" y="1820"/>
                  </a:lnTo>
                  <a:lnTo>
                    <a:pt x="844" y="1809"/>
                  </a:lnTo>
                  <a:lnTo>
                    <a:pt x="844" y="742"/>
                  </a:lnTo>
                  <a:lnTo>
                    <a:pt x="842" y="731"/>
                  </a:lnTo>
                  <a:lnTo>
                    <a:pt x="841" y="721"/>
                  </a:lnTo>
                  <a:lnTo>
                    <a:pt x="839" y="711"/>
                  </a:lnTo>
                  <a:lnTo>
                    <a:pt x="835" y="702"/>
                  </a:lnTo>
                  <a:lnTo>
                    <a:pt x="831" y="693"/>
                  </a:lnTo>
                  <a:lnTo>
                    <a:pt x="827" y="685"/>
                  </a:lnTo>
                  <a:lnTo>
                    <a:pt x="821" y="676"/>
                  </a:lnTo>
                  <a:lnTo>
                    <a:pt x="813" y="669"/>
                  </a:lnTo>
                  <a:lnTo>
                    <a:pt x="174" y="30"/>
                  </a:lnTo>
                  <a:lnTo>
                    <a:pt x="166" y="23"/>
                  </a:lnTo>
                  <a:lnTo>
                    <a:pt x="157" y="17"/>
                  </a:lnTo>
                  <a:lnTo>
                    <a:pt x="149" y="12"/>
                  </a:lnTo>
                  <a:lnTo>
                    <a:pt x="140" y="7"/>
                  </a:lnTo>
                  <a:lnTo>
                    <a:pt x="131" y="4"/>
                  </a:lnTo>
                  <a:lnTo>
                    <a:pt x="121" y="2"/>
                  </a:lnTo>
                  <a:lnTo>
                    <a:pt x="111" y="0"/>
                  </a:lnTo>
                  <a:lnTo>
                    <a:pt x="102" y="0"/>
                  </a:lnTo>
                  <a:lnTo>
                    <a:pt x="92" y="0"/>
                  </a:lnTo>
                  <a:lnTo>
                    <a:pt x="82" y="2"/>
                  </a:lnTo>
                  <a:lnTo>
                    <a:pt x="72" y="4"/>
                  </a:lnTo>
                  <a:lnTo>
                    <a:pt x="63" y="7"/>
                  </a:lnTo>
                  <a:lnTo>
                    <a:pt x="54" y="12"/>
                  </a:lnTo>
                  <a:lnTo>
                    <a:pt x="46" y="17"/>
                  </a:lnTo>
                  <a:lnTo>
                    <a:pt x="37" y="23"/>
                  </a:lnTo>
                  <a:lnTo>
                    <a:pt x="30" y="30"/>
                  </a:lnTo>
                  <a:lnTo>
                    <a:pt x="23" y="38"/>
                  </a:lnTo>
                  <a:lnTo>
                    <a:pt x="17" y="46"/>
                  </a:lnTo>
                  <a:lnTo>
                    <a:pt x="12" y="55"/>
                  </a:lnTo>
                  <a:lnTo>
                    <a:pt x="7" y="63"/>
                  </a:lnTo>
                  <a:lnTo>
                    <a:pt x="3" y="73"/>
                  </a:lnTo>
                  <a:lnTo>
                    <a:pt x="1" y="82"/>
                  </a:lnTo>
                  <a:lnTo>
                    <a:pt x="0" y="92"/>
                  </a:lnTo>
                  <a:lnTo>
                    <a:pt x="0" y="102"/>
                  </a:lnTo>
                  <a:lnTo>
                    <a:pt x="0" y="111"/>
                  </a:lnTo>
                  <a:lnTo>
                    <a:pt x="1" y="121"/>
                  </a:lnTo>
                  <a:lnTo>
                    <a:pt x="3" y="131"/>
                  </a:lnTo>
                  <a:lnTo>
                    <a:pt x="7" y="141"/>
                  </a:lnTo>
                  <a:lnTo>
                    <a:pt x="12" y="149"/>
                  </a:lnTo>
                  <a:lnTo>
                    <a:pt x="17" y="158"/>
                  </a:lnTo>
                  <a:lnTo>
                    <a:pt x="23" y="166"/>
                  </a:lnTo>
                  <a:lnTo>
                    <a:pt x="30" y="174"/>
                  </a:lnTo>
                  <a:lnTo>
                    <a:pt x="639" y="783"/>
                  </a:lnTo>
                  <a:lnTo>
                    <a:pt x="639" y="1809"/>
                  </a:lnTo>
                  <a:lnTo>
                    <a:pt x="640" y="1820"/>
                  </a:lnTo>
                  <a:lnTo>
                    <a:pt x="641" y="1830"/>
                  </a:lnTo>
                  <a:lnTo>
                    <a:pt x="644" y="1839"/>
                  </a:lnTo>
                  <a:lnTo>
                    <a:pt x="647" y="1849"/>
                  </a:lnTo>
                  <a:lnTo>
                    <a:pt x="652" y="1857"/>
                  </a:lnTo>
                  <a:lnTo>
                    <a:pt x="657" y="1866"/>
                  </a:lnTo>
                  <a:lnTo>
                    <a:pt x="663" y="1874"/>
                  </a:lnTo>
                  <a:lnTo>
                    <a:pt x="669" y="1882"/>
                  </a:lnTo>
                  <a:lnTo>
                    <a:pt x="676" y="1888"/>
                  </a:lnTo>
                  <a:lnTo>
                    <a:pt x="685" y="1894"/>
                  </a:lnTo>
                  <a:lnTo>
                    <a:pt x="693" y="1899"/>
                  </a:lnTo>
                  <a:lnTo>
                    <a:pt x="702" y="1904"/>
                  </a:lnTo>
                  <a:lnTo>
                    <a:pt x="711" y="1907"/>
                  </a:lnTo>
                  <a:lnTo>
                    <a:pt x="721" y="1910"/>
                  </a:lnTo>
                  <a:lnTo>
                    <a:pt x="731" y="1911"/>
                  </a:lnTo>
                  <a:lnTo>
                    <a:pt x="74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89125" name="Picture 4" descr="resorption-sm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9825" y="4565650"/>
            <a:ext cx="27130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26" name="Picture 67" descr="S:\Avant_Division\Avant Job Folders\2008\Amgen\2552 Denosumab Urology MOA Slides\Content\Development\artwork 121808\Lg-bg-image4.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75263" y="4230688"/>
            <a:ext cx="214630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27" name="Picture 70" descr="S:\Avant_Division\Avant Job Folders\2008\Amgen\2552 Denosumab Urology MOA Slides\Content\Development\artwork 121808\Sm-image2.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109655">
            <a:off x="3829050" y="4083050"/>
            <a:ext cx="9826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28" name="Text Box 89"/>
          <p:cNvSpPr txBox="1">
            <a:spLocks noChangeArrowheads="1"/>
          </p:cNvSpPr>
          <p:nvPr/>
        </p:nvSpPr>
        <p:spPr bwMode="auto">
          <a:xfrm>
            <a:off x="923925" y="2911475"/>
            <a:ext cx="862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8000">
                <a:solidFill>
                  <a:srgbClr val="1475BE"/>
                </a:solidFill>
              </a:rPr>
              <a:t>X</a:t>
            </a:r>
          </a:p>
        </p:txBody>
      </p:sp>
      <p:sp>
        <p:nvSpPr>
          <p:cNvPr id="89129" name="Text Box 89"/>
          <p:cNvSpPr txBox="1">
            <a:spLocks noChangeArrowheads="1"/>
          </p:cNvSpPr>
          <p:nvPr/>
        </p:nvSpPr>
        <p:spPr bwMode="auto">
          <a:xfrm>
            <a:off x="6559550" y="2643188"/>
            <a:ext cx="10826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0600">
                <a:solidFill>
                  <a:srgbClr val="1475BE"/>
                </a:solidFill>
              </a:rPr>
              <a:t>X</a:t>
            </a:r>
          </a:p>
        </p:txBody>
      </p:sp>
      <p:sp>
        <p:nvSpPr>
          <p:cNvPr id="89130" name="Text Box 89"/>
          <p:cNvSpPr txBox="1">
            <a:spLocks noChangeArrowheads="1"/>
          </p:cNvSpPr>
          <p:nvPr/>
        </p:nvSpPr>
        <p:spPr bwMode="auto">
          <a:xfrm>
            <a:off x="8264525" y="2768600"/>
            <a:ext cx="692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6000">
                <a:solidFill>
                  <a:srgbClr val="1475BE"/>
                </a:solidFill>
              </a:rPr>
              <a:t>X</a:t>
            </a:r>
          </a:p>
        </p:txBody>
      </p:sp>
      <p:sp>
        <p:nvSpPr>
          <p:cNvPr id="89131" name="Text Box 89"/>
          <p:cNvSpPr txBox="1">
            <a:spLocks noChangeArrowheads="1"/>
          </p:cNvSpPr>
          <p:nvPr/>
        </p:nvSpPr>
        <p:spPr bwMode="auto">
          <a:xfrm>
            <a:off x="7470775" y="5273675"/>
            <a:ext cx="6921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6000">
                <a:solidFill>
                  <a:srgbClr val="1475BE"/>
                </a:solidFill>
              </a:rPr>
              <a:t>X</a:t>
            </a:r>
          </a:p>
        </p:txBody>
      </p:sp>
      <p:sp>
        <p:nvSpPr>
          <p:cNvPr id="89132" name="AutoShape 39"/>
          <p:cNvSpPr>
            <a:spLocks noChangeArrowheads="1"/>
          </p:cNvSpPr>
          <p:nvPr/>
        </p:nvSpPr>
        <p:spPr bwMode="auto">
          <a:xfrm>
            <a:off x="5284788" y="3840163"/>
            <a:ext cx="2511425" cy="396875"/>
          </a:xfrm>
          <a:prstGeom prst="roundRect">
            <a:avLst>
              <a:gd name="adj" fmla="val 16667"/>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lIns="0" rIns="0" anchor="ctr">
            <a:spAutoFit/>
          </a:bodyPr>
          <a:lstStyle/>
          <a:p>
            <a:r>
              <a:rPr lang="en-US" b="1"/>
              <a:t>Osteoclast apoptosis</a:t>
            </a:r>
          </a:p>
        </p:txBody>
      </p:sp>
      <p:sp>
        <p:nvSpPr>
          <p:cNvPr id="89133" name="Text Box 89"/>
          <p:cNvSpPr txBox="1">
            <a:spLocks noChangeArrowheads="1"/>
          </p:cNvSpPr>
          <p:nvPr/>
        </p:nvSpPr>
        <p:spPr bwMode="auto">
          <a:xfrm>
            <a:off x="1173163" y="4229100"/>
            <a:ext cx="641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5400">
                <a:solidFill>
                  <a:srgbClr val="1475BE"/>
                </a:solidFill>
              </a:rPr>
              <a:t>X</a:t>
            </a:r>
          </a:p>
        </p:txBody>
      </p:sp>
      <p:grpSp>
        <p:nvGrpSpPr>
          <p:cNvPr id="89134" name="Group 54"/>
          <p:cNvGrpSpPr>
            <a:grpSpLocks/>
          </p:cNvGrpSpPr>
          <p:nvPr/>
        </p:nvGrpSpPr>
        <p:grpSpPr bwMode="auto">
          <a:xfrm>
            <a:off x="3074988" y="3921125"/>
            <a:ext cx="417512" cy="328613"/>
            <a:chOff x="576" y="480"/>
            <a:chExt cx="1103" cy="955"/>
          </a:xfrm>
        </p:grpSpPr>
        <p:sp>
          <p:nvSpPr>
            <p:cNvPr id="89185" name="Freeform 55"/>
            <p:cNvSpPr>
              <a:spLocks/>
            </p:cNvSpPr>
            <p:nvPr/>
          </p:nvSpPr>
          <p:spPr bwMode="auto">
            <a:xfrm>
              <a:off x="1306" y="537"/>
              <a:ext cx="373" cy="374"/>
            </a:xfrm>
            <a:custGeom>
              <a:avLst/>
              <a:gdLst>
                <a:gd name="T0" fmla="*/ 0 w 747"/>
                <a:gd name="T1" fmla="*/ 2 h 747"/>
                <a:gd name="T2" fmla="*/ 0 w 747"/>
                <a:gd name="T3" fmla="*/ 2 h 747"/>
                <a:gd name="T4" fmla="*/ 0 w 747"/>
                <a:gd name="T5" fmla="*/ 2 h 747"/>
                <a:gd name="T6" fmla="*/ 0 w 747"/>
                <a:gd name="T7" fmla="*/ 2 h 747"/>
                <a:gd name="T8" fmla="*/ 0 w 747"/>
                <a:gd name="T9" fmla="*/ 2 h 747"/>
                <a:gd name="T10" fmla="*/ 0 w 747"/>
                <a:gd name="T11" fmla="*/ 2 h 747"/>
                <a:gd name="T12" fmla="*/ 0 w 747"/>
                <a:gd name="T13" fmla="*/ 2 h 747"/>
                <a:gd name="T14" fmla="*/ 0 w 747"/>
                <a:gd name="T15" fmla="*/ 2 h 747"/>
                <a:gd name="T16" fmla="*/ 0 w 747"/>
                <a:gd name="T17" fmla="*/ 2 h 747"/>
                <a:gd name="T18" fmla="*/ 0 w 747"/>
                <a:gd name="T19" fmla="*/ 2 h 747"/>
                <a:gd name="T20" fmla="*/ 0 w 747"/>
                <a:gd name="T21" fmla="*/ 2 h 747"/>
                <a:gd name="T22" fmla="*/ 0 w 747"/>
                <a:gd name="T23" fmla="*/ 2 h 747"/>
                <a:gd name="T24" fmla="*/ 1 w 747"/>
                <a:gd name="T25" fmla="*/ 1 h 747"/>
                <a:gd name="T26" fmla="*/ 1 w 747"/>
                <a:gd name="T27" fmla="*/ 1 h 747"/>
                <a:gd name="T28" fmla="*/ 1 w 747"/>
                <a:gd name="T29" fmla="*/ 1 h 747"/>
                <a:gd name="T30" fmla="*/ 1 w 747"/>
                <a:gd name="T31" fmla="*/ 1 h 747"/>
                <a:gd name="T32" fmla="*/ 1 w 747"/>
                <a:gd name="T33" fmla="*/ 0 h 747"/>
                <a:gd name="T34" fmla="*/ 1 w 747"/>
                <a:gd name="T35" fmla="*/ 1 h 747"/>
                <a:gd name="T36" fmla="*/ 1 w 747"/>
                <a:gd name="T37" fmla="*/ 1 h 747"/>
                <a:gd name="T38" fmla="*/ 1 w 747"/>
                <a:gd name="T39" fmla="*/ 1 h 747"/>
                <a:gd name="T40" fmla="*/ 1 w 747"/>
                <a:gd name="T41" fmla="*/ 1 h 747"/>
                <a:gd name="T42" fmla="*/ 1 w 747"/>
                <a:gd name="T43" fmla="*/ 1 h 747"/>
                <a:gd name="T44" fmla="*/ 1 w 747"/>
                <a:gd name="T45" fmla="*/ 1 h 747"/>
                <a:gd name="T46" fmla="*/ 1 w 747"/>
                <a:gd name="T47" fmla="*/ 1 h 747"/>
                <a:gd name="T48" fmla="*/ 1 w 747"/>
                <a:gd name="T49" fmla="*/ 1 h 747"/>
                <a:gd name="T50" fmla="*/ 1 w 747"/>
                <a:gd name="T51" fmla="*/ 1 h 747"/>
                <a:gd name="T52" fmla="*/ 1 w 747"/>
                <a:gd name="T53" fmla="*/ 1 h 747"/>
                <a:gd name="T54" fmla="*/ 1 w 747"/>
                <a:gd name="T55" fmla="*/ 1 h 747"/>
                <a:gd name="T56" fmla="*/ 1 w 747"/>
                <a:gd name="T57" fmla="*/ 1 h 747"/>
                <a:gd name="T58" fmla="*/ 0 w 747"/>
                <a:gd name="T59" fmla="*/ 2 h 747"/>
                <a:gd name="T60" fmla="*/ 0 w 747"/>
                <a:gd name="T61" fmla="*/ 2 h 747"/>
                <a:gd name="T62" fmla="*/ 0 w 747"/>
                <a:gd name="T63" fmla="*/ 2 h 747"/>
                <a:gd name="T64" fmla="*/ 0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102" y="747"/>
                  </a:moveTo>
                  <a:lnTo>
                    <a:pt x="92" y="747"/>
                  </a:lnTo>
                  <a:lnTo>
                    <a:pt x="82" y="745"/>
                  </a:lnTo>
                  <a:lnTo>
                    <a:pt x="73" y="743"/>
                  </a:lnTo>
                  <a:lnTo>
                    <a:pt x="63" y="740"/>
                  </a:lnTo>
                  <a:lnTo>
                    <a:pt x="54" y="735"/>
                  </a:lnTo>
                  <a:lnTo>
                    <a:pt x="45" y="731"/>
                  </a:lnTo>
                  <a:lnTo>
                    <a:pt x="37" y="724"/>
                  </a:lnTo>
                  <a:lnTo>
                    <a:pt x="29" y="717"/>
                  </a:lnTo>
                  <a:lnTo>
                    <a:pt x="22" y="710"/>
                  </a:lnTo>
                  <a:lnTo>
                    <a:pt x="16" y="701"/>
                  </a:lnTo>
                  <a:lnTo>
                    <a:pt x="11" y="693"/>
                  </a:lnTo>
                  <a:lnTo>
                    <a:pt x="7" y="684"/>
                  </a:lnTo>
                  <a:lnTo>
                    <a:pt x="4" y="675"/>
                  </a:lnTo>
                  <a:lnTo>
                    <a:pt x="1" y="665"/>
                  </a:lnTo>
                  <a:lnTo>
                    <a:pt x="0" y="655"/>
                  </a:lnTo>
                  <a:lnTo>
                    <a:pt x="0" y="646"/>
                  </a:lnTo>
                  <a:lnTo>
                    <a:pt x="0" y="636"/>
                  </a:lnTo>
                  <a:lnTo>
                    <a:pt x="1" y="626"/>
                  </a:lnTo>
                  <a:lnTo>
                    <a:pt x="4" y="617"/>
                  </a:lnTo>
                  <a:lnTo>
                    <a:pt x="7" y="607"/>
                  </a:lnTo>
                  <a:lnTo>
                    <a:pt x="11" y="598"/>
                  </a:lnTo>
                  <a:lnTo>
                    <a:pt x="16" y="590"/>
                  </a:lnTo>
                  <a:lnTo>
                    <a:pt x="22" y="581"/>
                  </a:lnTo>
                  <a:lnTo>
                    <a:pt x="29" y="573"/>
                  </a:lnTo>
                  <a:lnTo>
                    <a:pt x="573" y="30"/>
                  </a:lnTo>
                  <a:lnTo>
                    <a:pt x="581" y="23"/>
                  </a:lnTo>
                  <a:lnTo>
                    <a:pt x="589" y="17"/>
                  </a:lnTo>
                  <a:lnTo>
                    <a:pt x="598" y="12"/>
                  </a:lnTo>
                  <a:lnTo>
                    <a:pt x="606" y="8"/>
                  </a:lnTo>
                  <a:lnTo>
                    <a:pt x="616" y="5"/>
                  </a:lnTo>
                  <a:lnTo>
                    <a:pt x="626" y="2"/>
                  </a:lnTo>
                  <a:lnTo>
                    <a:pt x="635" y="1"/>
                  </a:lnTo>
                  <a:lnTo>
                    <a:pt x="645" y="0"/>
                  </a:lnTo>
                  <a:lnTo>
                    <a:pt x="655" y="1"/>
                  </a:lnTo>
                  <a:lnTo>
                    <a:pt x="664" y="2"/>
                  </a:lnTo>
                  <a:lnTo>
                    <a:pt x="674" y="5"/>
                  </a:lnTo>
                  <a:lnTo>
                    <a:pt x="684" y="8"/>
                  </a:lnTo>
                  <a:lnTo>
                    <a:pt x="692" y="12"/>
                  </a:lnTo>
                  <a:lnTo>
                    <a:pt x="701" y="17"/>
                  </a:lnTo>
                  <a:lnTo>
                    <a:pt x="709" y="23"/>
                  </a:lnTo>
                  <a:lnTo>
                    <a:pt x="716" y="30"/>
                  </a:lnTo>
                  <a:lnTo>
                    <a:pt x="724" y="37"/>
                  </a:lnTo>
                  <a:lnTo>
                    <a:pt x="730" y="46"/>
                  </a:lnTo>
                  <a:lnTo>
                    <a:pt x="735" y="54"/>
                  </a:lnTo>
                  <a:lnTo>
                    <a:pt x="740" y="64"/>
                  </a:lnTo>
                  <a:lnTo>
                    <a:pt x="743" y="74"/>
                  </a:lnTo>
                  <a:lnTo>
                    <a:pt x="746" y="82"/>
                  </a:lnTo>
                  <a:lnTo>
                    <a:pt x="747" y="92"/>
                  </a:lnTo>
                  <a:lnTo>
                    <a:pt x="747" y="103"/>
                  </a:lnTo>
                  <a:lnTo>
                    <a:pt x="747" y="113"/>
                  </a:lnTo>
                  <a:lnTo>
                    <a:pt x="746" y="122"/>
                  </a:lnTo>
                  <a:lnTo>
                    <a:pt x="743" y="131"/>
                  </a:lnTo>
                  <a:lnTo>
                    <a:pt x="740" y="140"/>
                  </a:lnTo>
                  <a:lnTo>
                    <a:pt x="735" y="150"/>
                  </a:lnTo>
                  <a:lnTo>
                    <a:pt x="730" y="159"/>
                  </a:lnTo>
                  <a:lnTo>
                    <a:pt x="724" y="167"/>
                  </a:lnTo>
                  <a:lnTo>
                    <a:pt x="716" y="174"/>
                  </a:lnTo>
                  <a:lnTo>
                    <a:pt x="173" y="717"/>
                  </a:lnTo>
                  <a:lnTo>
                    <a:pt x="166" y="724"/>
                  </a:lnTo>
                  <a:lnTo>
                    <a:pt x="158" y="731"/>
                  </a:lnTo>
                  <a:lnTo>
                    <a:pt x="149" y="735"/>
                  </a:lnTo>
                  <a:lnTo>
                    <a:pt x="139" y="740"/>
                  </a:lnTo>
                  <a:lnTo>
                    <a:pt x="131" y="743"/>
                  </a:lnTo>
                  <a:lnTo>
                    <a:pt x="121" y="745"/>
                  </a:lnTo>
                  <a:lnTo>
                    <a:pt x="111" y="747"/>
                  </a:lnTo>
                  <a:lnTo>
                    <a:pt x="102"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86" name="Freeform 56"/>
            <p:cNvSpPr>
              <a:spLocks/>
            </p:cNvSpPr>
            <p:nvPr/>
          </p:nvSpPr>
          <p:spPr bwMode="auto">
            <a:xfrm>
              <a:off x="1147" y="480"/>
              <a:ext cx="422" cy="955"/>
            </a:xfrm>
            <a:custGeom>
              <a:avLst/>
              <a:gdLst>
                <a:gd name="T0" fmla="*/ 1 w 844"/>
                <a:gd name="T1" fmla="*/ 3 h 1911"/>
                <a:gd name="T2" fmla="*/ 1 w 844"/>
                <a:gd name="T3" fmla="*/ 3 h 1911"/>
                <a:gd name="T4" fmla="*/ 1 w 844"/>
                <a:gd name="T5" fmla="*/ 3 h 1911"/>
                <a:gd name="T6" fmla="*/ 1 w 844"/>
                <a:gd name="T7" fmla="*/ 3 h 1911"/>
                <a:gd name="T8" fmla="*/ 1 w 844"/>
                <a:gd name="T9" fmla="*/ 3 h 1911"/>
                <a:gd name="T10" fmla="*/ 1 w 844"/>
                <a:gd name="T11" fmla="*/ 3 h 1911"/>
                <a:gd name="T12" fmla="*/ 1 w 844"/>
                <a:gd name="T13" fmla="*/ 3 h 1911"/>
                <a:gd name="T14" fmla="*/ 1 w 844"/>
                <a:gd name="T15" fmla="*/ 3 h 1911"/>
                <a:gd name="T16" fmla="*/ 0 w 844"/>
                <a:gd name="T17" fmla="*/ 1 h 1911"/>
                <a:gd name="T18" fmla="*/ 1 w 844"/>
                <a:gd name="T19" fmla="*/ 1 h 1911"/>
                <a:gd name="T20" fmla="*/ 1 w 844"/>
                <a:gd name="T21" fmla="*/ 1 h 1911"/>
                <a:gd name="T22" fmla="*/ 1 w 844"/>
                <a:gd name="T23" fmla="*/ 1 h 1911"/>
                <a:gd name="T24" fmla="*/ 1 w 844"/>
                <a:gd name="T25" fmla="*/ 1 h 1911"/>
                <a:gd name="T26" fmla="*/ 2 w 844"/>
                <a:gd name="T27" fmla="*/ 0 h 1911"/>
                <a:gd name="T28" fmla="*/ 2 w 844"/>
                <a:gd name="T29" fmla="*/ 0 h 1911"/>
                <a:gd name="T30" fmla="*/ 2 w 844"/>
                <a:gd name="T31" fmla="*/ 0 h 1911"/>
                <a:gd name="T32" fmla="*/ 2 w 844"/>
                <a:gd name="T33" fmla="*/ 0 h 1911"/>
                <a:gd name="T34" fmla="*/ 2 w 844"/>
                <a:gd name="T35" fmla="*/ 0 h 1911"/>
                <a:gd name="T36" fmla="*/ 2 w 844"/>
                <a:gd name="T37" fmla="*/ 0 h 1911"/>
                <a:gd name="T38" fmla="*/ 2 w 844"/>
                <a:gd name="T39" fmla="*/ 0 h 1911"/>
                <a:gd name="T40" fmla="*/ 2 w 844"/>
                <a:gd name="T41" fmla="*/ 0 h 1911"/>
                <a:gd name="T42" fmla="*/ 2 w 844"/>
                <a:gd name="T43" fmla="*/ 0 h 1911"/>
                <a:gd name="T44" fmla="*/ 2 w 844"/>
                <a:gd name="T45" fmla="*/ 0 h 1911"/>
                <a:gd name="T46" fmla="*/ 2 w 844"/>
                <a:gd name="T47" fmla="*/ 0 h 1911"/>
                <a:gd name="T48" fmla="*/ 2 w 844"/>
                <a:gd name="T49" fmla="*/ 0 h 1911"/>
                <a:gd name="T50" fmla="*/ 2 w 844"/>
                <a:gd name="T51" fmla="*/ 0 h 1911"/>
                <a:gd name="T52" fmla="*/ 2 w 844"/>
                <a:gd name="T53" fmla="*/ 0 h 1911"/>
                <a:gd name="T54" fmla="*/ 2 w 844"/>
                <a:gd name="T55" fmla="*/ 0 h 1911"/>
                <a:gd name="T56" fmla="*/ 2 w 844"/>
                <a:gd name="T57" fmla="*/ 0 h 1911"/>
                <a:gd name="T58" fmla="*/ 1 w 844"/>
                <a:gd name="T59" fmla="*/ 1 h 1911"/>
                <a:gd name="T60" fmla="*/ 1 w 844"/>
                <a:gd name="T61" fmla="*/ 3 h 1911"/>
                <a:gd name="T62" fmla="*/ 1 w 844"/>
                <a:gd name="T63" fmla="*/ 3 h 1911"/>
                <a:gd name="T64" fmla="*/ 1 w 844"/>
                <a:gd name="T65" fmla="*/ 3 h 1911"/>
                <a:gd name="T66" fmla="*/ 1 w 844"/>
                <a:gd name="T67" fmla="*/ 3 h 1911"/>
                <a:gd name="T68" fmla="*/ 1 w 844"/>
                <a:gd name="T69" fmla="*/ 3 h 1911"/>
                <a:gd name="T70" fmla="*/ 1 w 844"/>
                <a:gd name="T71" fmla="*/ 3 h 1911"/>
                <a:gd name="T72" fmla="*/ 1 w 844"/>
                <a:gd name="T73" fmla="*/ 3 h 1911"/>
                <a:gd name="T74" fmla="*/ 1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102" y="1911"/>
                  </a:moveTo>
                  <a:lnTo>
                    <a:pt x="92" y="1911"/>
                  </a:lnTo>
                  <a:lnTo>
                    <a:pt x="81" y="1910"/>
                  </a:lnTo>
                  <a:lnTo>
                    <a:pt x="72" y="1907"/>
                  </a:lnTo>
                  <a:lnTo>
                    <a:pt x="63" y="1904"/>
                  </a:lnTo>
                  <a:lnTo>
                    <a:pt x="54" y="1899"/>
                  </a:lnTo>
                  <a:lnTo>
                    <a:pt x="45" y="1894"/>
                  </a:lnTo>
                  <a:lnTo>
                    <a:pt x="38" y="1888"/>
                  </a:lnTo>
                  <a:lnTo>
                    <a:pt x="31" y="1882"/>
                  </a:lnTo>
                  <a:lnTo>
                    <a:pt x="24" y="1874"/>
                  </a:lnTo>
                  <a:lnTo>
                    <a:pt x="18" y="1866"/>
                  </a:lnTo>
                  <a:lnTo>
                    <a:pt x="12" y="1857"/>
                  </a:lnTo>
                  <a:lnTo>
                    <a:pt x="9" y="1849"/>
                  </a:lnTo>
                  <a:lnTo>
                    <a:pt x="5" y="1839"/>
                  </a:lnTo>
                  <a:lnTo>
                    <a:pt x="3" y="1830"/>
                  </a:lnTo>
                  <a:lnTo>
                    <a:pt x="1" y="1820"/>
                  </a:lnTo>
                  <a:lnTo>
                    <a:pt x="0" y="1809"/>
                  </a:lnTo>
                  <a:lnTo>
                    <a:pt x="0" y="742"/>
                  </a:lnTo>
                  <a:lnTo>
                    <a:pt x="1" y="731"/>
                  </a:lnTo>
                  <a:lnTo>
                    <a:pt x="3" y="721"/>
                  </a:lnTo>
                  <a:lnTo>
                    <a:pt x="5" y="711"/>
                  </a:lnTo>
                  <a:lnTo>
                    <a:pt x="9" y="702"/>
                  </a:lnTo>
                  <a:lnTo>
                    <a:pt x="12" y="693"/>
                  </a:lnTo>
                  <a:lnTo>
                    <a:pt x="17" y="685"/>
                  </a:lnTo>
                  <a:lnTo>
                    <a:pt x="23" y="676"/>
                  </a:lnTo>
                  <a:lnTo>
                    <a:pt x="31" y="669"/>
                  </a:lnTo>
                  <a:lnTo>
                    <a:pt x="671" y="30"/>
                  </a:lnTo>
                  <a:lnTo>
                    <a:pt x="678" y="23"/>
                  </a:lnTo>
                  <a:lnTo>
                    <a:pt x="686" y="17"/>
                  </a:lnTo>
                  <a:lnTo>
                    <a:pt x="695" y="12"/>
                  </a:lnTo>
                  <a:lnTo>
                    <a:pt x="703" y="7"/>
                  </a:lnTo>
                  <a:lnTo>
                    <a:pt x="713" y="4"/>
                  </a:lnTo>
                  <a:lnTo>
                    <a:pt x="723" y="2"/>
                  </a:lnTo>
                  <a:lnTo>
                    <a:pt x="733" y="0"/>
                  </a:lnTo>
                  <a:lnTo>
                    <a:pt x="742" y="0"/>
                  </a:lnTo>
                  <a:lnTo>
                    <a:pt x="752" y="0"/>
                  </a:lnTo>
                  <a:lnTo>
                    <a:pt x="762" y="2"/>
                  </a:lnTo>
                  <a:lnTo>
                    <a:pt x="771" y="4"/>
                  </a:lnTo>
                  <a:lnTo>
                    <a:pt x="781" y="7"/>
                  </a:lnTo>
                  <a:lnTo>
                    <a:pt x="790" y="12"/>
                  </a:lnTo>
                  <a:lnTo>
                    <a:pt x="798" y="17"/>
                  </a:lnTo>
                  <a:lnTo>
                    <a:pt x="807" y="23"/>
                  </a:lnTo>
                  <a:lnTo>
                    <a:pt x="814" y="30"/>
                  </a:lnTo>
                  <a:lnTo>
                    <a:pt x="821" y="38"/>
                  </a:lnTo>
                  <a:lnTo>
                    <a:pt x="827" y="46"/>
                  </a:lnTo>
                  <a:lnTo>
                    <a:pt x="832" y="55"/>
                  </a:lnTo>
                  <a:lnTo>
                    <a:pt x="837" y="63"/>
                  </a:lnTo>
                  <a:lnTo>
                    <a:pt x="840" y="73"/>
                  </a:lnTo>
                  <a:lnTo>
                    <a:pt x="843" y="82"/>
                  </a:lnTo>
                  <a:lnTo>
                    <a:pt x="844" y="92"/>
                  </a:lnTo>
                  <a:lnTo>
                    <a:pt x="844" y="102"/>
                  </a:lnTo>
                  <a:lnTo>
                    <a:pt x="844" y="111"/>
                  </a:lnTo>
                  <a:lnTo>
                    <a:pt x="843" y="121"/>
                  </a:lnTo>
                  <a:lnTo>
                    <a:pt x="840" y="131"/>
                  </a:lnTo>
                  <a:lnTo>
                    <a:pt x="837" y="141"/>
                  </a:lnTo>
                  <a:lnTo>
                    <a:pt x="832" y="149"/>
                  </a:lnTo>
                  <a:lnTo>
                    <a:pt x="827" y="158"/>
                  </a:lnTo>
                  <a:lnTo>
                    <a:pt x="821" y="166"/>
                  </a:lnTo>
                  <a:lnTo>
                    <a:pt x="814" y="174"/>
                  </a:lnTo>
                  <a:lnTo>
                    <a:pt x="205" y="783"/>
                  </a:lnTo>
                  <a:lnTo>
                    <a:pt x="205" y="1809"/>
                  </a:lnTo>
                  <a:lnTo>
                    <a:pt x="204" y="1820"/>
                  </a:lnTo>
                  <a:lnTo>
                    <a:pt x="203" y="1830"/>
                  </a:lnTo>
                  <a:lnTo>
                    <a:pt x="200" y="1839"/>
                  </a:lnTo>
                  <a:lnTo>
                    <a:pt x="197" y="1849"/>
                  </a:lnTo>
                  <a:lnTo>
                    <a:pt x="192" y="1857"/>
                  </a:lnTo>
                  <a:lnTo>
                    <a:pt x="187" y="1866"/>
                  </a:lnTo>
                  <a:lnTo>
                    <a:pt x="181" y="1874"/>
                  </a:lnTo>
                  <a:lnTo>
                    <a:pt x="175" y="1882"/>
                  </a:lnTo>
                  <a:lnTo>
                    <a:pt x="168" y="1888"/>
                  </a:lnTo>
                  <a:lnTo>
                    <a:pt x="159" y="1894"/>
                  </a:lnTo>
                  <a:lnTo>
                    <a:pt x="152" y="1899"/>
                  </a:lnTo>
                  <a:lnTo>
                    <a:pt x="142" y="1904"/>
                  </a:lnTo>
                  <a:lnTo>
                    <a:pt x="132" y="1907"/>
                  </a:lnTo>
                  <a:lnTo>
                    <a:pt x="123" y="1910"/>
                  </a:lnTo>
                  <a:lnTo>
                    <a:pt x="113" y="1911"/>
                  </a:lnTo>
                  <a:lnTo>
                    <a:pt x="10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87" name="Freeform 57"/>
            <p:cNvSpPr>
              <a:spLocks/>
            </p:cNvSpPr>
            <p:nvPr/>
          </p:nvSpPr>
          <p:spPr bwMode="auto">
            <a:xfrm>
              <a:off x="576" y="537"/>
              <a:ext cx="373" cy="374"/>
            </a:xfrm>
            <a:custGeom>
              <a:avLst/>
              <a:gdLst>
                <a:gd name="T0" fmla="*/ 1 w 747"/>
                <a:gd name="T1" fmla="*/ 2 h 747"/>
                <a:gd name="T2" fmla="*/ 1 w 747"/>
                <a:gd name="T3" fmla="*/ 2 h 747"/>
                <a:gd name="T4" fmla="*/ 1 w 747"/>
                <a:gd name="T5" fmla="*/ 2 h 747"/>
                <a:gd name="T6" fmla="*/ 1 w 747"/>
                <a:gd name="T7" fmla="*/ 2 h 747"/>
                <a:gd name="T8" fmla="*/ 1 w 747"/>
                <a:gd name="T9" fmla="*/ 2 h 747"/>
                <a:gd name="T10" fmla="*/ 1 w 747"/>
                <a:gd name="T11" fmla="*/ 2 h 747"/>
                <a:gd name="T12" fmla="*/ 1 w 747"/>
                <a:gd name="T13" fmla="*/ 2 h 747"/>
                <a:gd name="T14" fmla="*/ 1 w 747"/>
                <a:gd name="T15" fmla="*/ 2 h 747"/>
                <a:gd name="T16" fmla="*/ 1 w 747"/>
                <a:gd name="T17" fmla="*/ 2 h 747"/>
                <a:gd name="T18" fmla="*/ 1 w 747"/>
                <a:gd name="T19" fmla="*/ 2 h 747"/>
                <a:gd name="T20" fmla="*/ 1 w 747"/>
                <a:gd name="T21" fmla="*/ 2 h 747"/>
                <a:gd name="T22" fmla="*/ 1 w 747"/>
                <a:gd name="T23" fmla="*/ 2 h 747"/>
                <a:gd name="T24" fmla="*/ 0 w 747"/>
                <a:gd name="T25" fmla="*/ 1 h 747"/>
                <a:gd name="T26" fmla="*/ 0 w 747"/>
                <a:gd name="T27" fmla="*/ 1 h 747"/>
                <a:gd name="T28" fmla="*/ 0 w 747"/>
                <a:gd name="T29" fmla="*/ 1 h 747"/>
                <a:gd name="T30" fmla="*/ 0 w 747"/>
                <a:gd name="T31" fmla="*/ 1 h 747"/>
                <a:gd name="T32" fmla="*/ 0 w 747"/>
                <a:gd name="T33" fmla="*/ 0 h 747"/>
                <a:gd name="T34" fmla="*/ 0 w 747"/>
                <a:gd name="T35" fmla="*/ 1 h 747"/>
                <a:gd name="T36" fmla="*/ 0 w 747"/>
                <a:gd name="T37" fmla="*/ 1 h 747"/>
                <a:gd name="T38" fmla="*/ 0 w 747"/>
                <a:gd name="T39" fmla="*/ 1 h 747"/>
                <a:gd name="T40" fmla="*/ 0 w 747"/>
                <a:gd name="T41" fmla="*/ 1 h 747"/>
                <a:gd name="T42" fmla="*/ 0 w 747"/>
                <a:gd name="T43" fmla="*/ 1 h 747"/>
                <a:gd name="T44" fmla="*/ 0 w 747"/>
                <a:gd name="T45" fmla="*/ 1 h 747"/>
                <a:gd name="T46" fmla="*/ 0 w 747"/>
                <a:gd name="T47" fmla="*/ 1 h 747"/>
                <a:gd name="T48" fmla="*/ 0 w 747"/>
                <a:gd name="T49" fmla="*/ 1 h 747"/>
                <a:gd name="T50" fmla="*/ 0 w 747"/>
                <a:gd name="T51" fmla="*/ 1 h 747"/>
                <a:gd name="T52" fmla="*/ 0 w 747"/>
                <a:gd name="T53" fmla="*/ 1 h 747"/>
                <a:gd name="T54" fmla="*/ 0 w 747"/>
                <a:gd name="T55" fmla="*/ 1 h 747"/>
                <a:gd name="T56" fmla="*/ 0 w 747"/>
                <a:gd name="T57" fmla="*/ 1 h 747"/>
                <a:gd name="T58" fmla="*/ 1 w 747"/>
                <a:gd name="T59" fmla="*/ 2 h 747"/>
                <a:gd name="T60" fmla="*/ 1 w 747"/>
                <a:gd name="T61" fmla="*/ 2 h 747"/>
                <a:gd name="T62" fmla="*/ 1 w 747"/>
                <a:gd name="T63" fmla="*/ 2 h 747"/>
                <a:gd name="T64" fmla="*/ 1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645" y="747"/>
                  </a:moveTo>
                  <a:lnTo>
                    <a:pt x="655" y="747"/>
                  </a:lnTo>
                  <a:lnTo>
                    <a:pt x="664" y="745"/>
                  </a:lnTo>
                  <a:lnTo>
                    <a:pt x="674" y="743"/>
                  </a:lnTo>
                  <a:lnTo>
                    <a:pt x="684" y="740"/>
                  </a:lnTo>
                  <a:lnTo>
                    <a:pt x="692" y="735"/>
                  </a:lnTo>
                  <a:lnTo>
                    <a:pt x="702" y="731"/>
                  </a:lnTo>
                  <a:lnTo>
                    <a:pt x="709" y="724"/>
                  </a:lnTo>
                  <a:lnTo>
                    <a:pt x="718" y="717"/>
                  </a:lnTo>
                  <a:lnTo>
                    <a:pt x="725" y="710"/>
                  </a:lnTo>
                  <a:lnTo>
                    <a:pt x="731" y="701"/>
                  </a:lnTo>
                  <a:lnTo>
                    <a:pt x="736" y="693"/>
                  </a:lnTo>
                  <a:lnTo>
                    <a:pt x="740" y="684"/>
                  </a:lnTo>
                  <a:lnTo>
                    <a:pt x="743" y="675"/>
                  </a:lnTo>
                  <a:lnTo>
                    <a:pt x="746" y="665"/>
                  </a:lnTo>
                  <a:lnTo>
                    <a:pt x="747" y="655"/>
                  </a:lnTo>
                  <a:lnTo>
                    <a:pt x="747" y="646"/>
                  </a:lnTo>
                  <a:lnTo>
                    <a:pt x="747" y="636"/>
                  </a:lnTo>
                  <a:lnTo>
                    <a:pt x="746" y="626"/>
                  </a:lnTo>
                  <a:lnTo>
                    <a:pt x="743" y="617"/>
                  </a:lnTo>
                  <a:lnTo>
                    <a:pt x="740" y="607"/>
                  </a:lnTo>
                  <a:lnTo>
                    <a:pt x="736" y="598"/>
                  </a:lnTo>
                  <a:lnTo>
                    <a:pt x="731" y="590"/>
                  </a:lnTo>
                  <a:lnTo>
                    <a:pt x="725" y="581"/>
                  </a:lnTo>
                  <a:lnTo>
                    <a:pt x="718" y="573"/>
                  </a:lnTo>
                  <a:lnTo>
                    <a:pt x="175" y="30"/>
                  </a:lnTo>
                  <a:lnTo>
                    <a:pt x="166" y="23"/>
                  </a:lnTo>
                  <a:lnTo>
                    <a:pt x="158" y="17"/>
                  </a:lnTo>
                  <a:lnTo>
                    <a:pt x="149" y="12"/>
                  </a:lnTo>
                  <a:lnTo>
                    <a:pt x="141" y="8"/>
                  </a:lnTo>
                  <a:lnTo>
                    <a:pt x="131" y="5"/>
                  </a:lnTo>
                  <a:lnTo>
                    <a:pt x="121" y="2"/>
                  </a:lnTo>
                  <a:lnTo>
                    <a:pt x="112" y="1"/>
                  </a:lnTo>
                  <a:lnTo>
                    <a:pt x="102" y="0"/>
                  </a:lnTo>
                  <a:lnTo>
                    <a:pt x="92" y="1"/>
                  </a:lnTo>
                  <a:lnTo>
                    <a:pt x="82" y="2"/>
                  </a:lnTo>
                  <a:lnTo>
                    <a:pt x="73" y="5"/>
                  </a:lnTo>
                  <a:lnTo>
                    <a:pt x="63" y="8"/>
                  </a:lnTo>
                  <a:lnTo>
                    <a:pt x="55" y="12"/>
                  </a:lnTo>
                  <a:lnTo>
                    <a:pt x="46" y="17"/>
                  </a:lnTo>
                  <a:lnTo>
                    <a:pt x="38" y="23"/>
                  </a:lnTo>
                  <a:lnTo>
                    <a:pt x="30" y="30"/>
                  </a:lnTo>
                  <a:lnTo>
                    <a:pt x="23" y="37"/>
                  </a:lnTo>
                  <a:lnTo>
                    <a:pt x="17" y="46"/>
                  </a:lnTo>
                  <a:lnTo>
                    <a:pt x="12" y="54"/>
                  </a:lnTo>
                  <a:lnTo>
                    <a:pt x="7" y="64"/>
                  </a:lnTo>
                  <a:lnTo>
                    <a:pt x="4" y="74"/>
                  </a:lnTo>
                  <a:lnTo>
                    <a:pt x="1" y="82"/>
                  </a:lnTo>
                  <a:lnTo>
                    <a:pt x="0" y="92"/>
                  </a:lnTo>
                  <a:lnTo>
                    <a:pt x="0" y="103"/>
                  </a:lnTo>
                  <a:lnTo>
                    <a:pt x="0" y="113"/>
                  </a:lnTo>
                  <a:lnTo>
                    <a:pt x="1" y="122"/>
                  </a:lnTo>
                  <a:lnTo>
                    <a:pt x="4" y="131"/>
                  </a:lnTo>
                  <a:lnTo>
                    <a:pt x="7" y="140"/>
                  </a:lnTo>
                  <a:lnTo>
                    <a:pt x="12" y="150"/>
                  </a:lnTo>
                  <a:lnTo>
                    <a:pt x="17" y="159"/>
                  </a:lnTo>
                  <a:lnTo>
                    <a:pt x="23" y="167"/>
                  </a:lnTo>
                  <a:lnTo>
                    <a:pt x="30" y="174"/>
                  </a:lnTo>
                  <a:lnTo>
                    <a:pt x="574" y="717"/>
                  </a:lnTo>
                  <a:lnTo>
                    <a:pt x="581" y="724"/>
                  </a:lnTo>
                  <a:lnTo>
                    <a:pt x="589" y="731"/>
                  </a:lnTo>
                  <a:lnTo>
                    <a:pt x="598" y="735"/>
                  </a:lnTo>
                  <a:lnTo>
                    <a:pt x="607" y="740"/>
                  </a:lnTo>
                  <a:lnTo>
                    <a:pt x="616" y="743"/>
                  </a:lnTo>
                  <a:lnTo>
                    <a:pt x="626" y="745"/>
                  </a:lnTo>
                  <a:lnTo>
                    <a:pt x="635" y="747"/>
                  </a:lnTo>
                  <a:lnTo>
                    <a:pt x="645"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88" name="Freeform 58"/>
            <p:cNvSpPr>
              <a:spLocks/>
            </p:cNvSpPr>
            <p:nvPr/>
          </p:nvSpPr>
          <p:spPr bwMode="auto">
            <a:xfrm>
              <a:off x="686" y="480"/>
              <a:ext cx="422" cy="955"/>
            </a:xfrm>
            <a:custGeom>
              <a:avLst/>
              <a:gdLst>
                <a:gd name="T0" fmla="*/ 2 w 844"/>
                <a:gd name="T1" fmla="*/ 3 h 1911"/>
                <a:gd name="T2" fmla="*/ 2 w 844"/>
                <a:gd name="T3" fmla="*/ 3 h 1911"/>
                <a:gd name="T4" fmla="*/ 2 w 844"/>
                <a:gd name="T5" fmla="*/ 3 h 1911"/>
                <a:gd name="T6" fmla="*/ 2 w 844"/>
                <a:gd name="T7" fmla="*/ 3 h 1911"/>
                <a:gd name="T8" fmla="*/ 2 w 844"/>
                <a:gd name="T9" fmla="*/ 3 h 1911"/>
                <a:gd name="T10" fmla="*/ 2 w 844"/>
                <a:gd name="T11" fmla="*/ 3 h 1911"/>
                <a:gd name="T12" fmla="*/ 2 w 844"/>
                <a:gd name="T13" fmla="*/ 3 h 1911"/>
                <a:gd name="T14" fmla="*/ 2 w 844"/>
                <a:gd name="T15" fmla="*/ 3 h 1911"/>
                <a:gd name="T16" fmla="*/ 2 w 844"/>
                <a:gd name="T17" fmla="*/ 1 h 1911"/>
                <a:gd name="T18" fmla="*/ 2 w 844"/>
                <a:gd name="T19" fmla="*/ 1 h 1911"/>
                <a:gd name="T20" fmla="*/ 2 w 844"/>
                <a:gd name="T21" fmla="*/ 1 h 1911"/>
                <a:gd name="T22" fmla="*/ 2 w 844"/>
                <a:gd name="T23" fmla="*/ 1 h 1911"/>
                <a:gd name="T24" fmla="*/ 2 w 844"/>
                <a:gd name="T25" fmla="*/ 1 h 1911"/>
                <a:gd name="T26" fmla="*/ 1 w 844"/>
                <a:gd name="T27" fmla="*/ 0 h 1911"/>
                <a:gd name="T28" fmla="*/ 1 w 844"/>
                <a:gd name="T29" fmla="*/ 0 h 1911"/>
                <a:gd name="T30" fmla="*/ 1 w 844"/>
                <a:gd name="T31" fmla="*/ 0 h 1911"/>
                <a:gd name="T32" fmla="*/ 1 w 844"/>
                <a:gd name="T33" fmla="*/ 0 h 1911"/>
                <a:gd name="T34" fmla="*/ 1 w 844"/>
                <a:gd name="T35" fmla="*/ 0 h 1911"/>
                <a:gd name="T36" fmla="*/ 1 w 844"/>
                <a:gd name="T37" fmla="*/ 0 h 1911"/>
                <a:gd name="T38" fmla="*/ 1 w 844"/>
                <a:gd name="T39" fmla="*/ 0 h 1911"/>
                <a:gd name="T40" fmla="*/ 1 w 844"/>
                <a:gd name="T41" fmla="*/ 0 h 1911"/>
                <a:gd name="T42" fmla="*/ 1 w 844"/>
                <a:gd name="T43" fmla="*/ 0 h 1911"/>
                <a:gd name="T44" fmla="*/ 1 w 844"/>
                <a:gd name="T45" fmla="*/ 0 h 1911"/>
                <a:gd name="T46" fmla="*/ 1 w 844"/>
                <a:gd name="T47" fmla="*/ 0 h 1911"/>
                <a:gd name="T48" fmla="*/ 0 w 844"/>
                <a:gd name="T49" fmla="*/ 0 h 1911"/>
                <a:gd name="T50" fmla="*/ 0 w 844"/>
                <a:gd name="T51" fmla="*/ 0 h 1911"/>
                <a:gd name="T52" fmla="*/ 1 w 844"/>
                <a:gd name="T53" fmla="*/ 0 h 1911"/>
                <a:gd name="T54" fmla="*/ 1 w 844"/>
                <a:gd name="T55" fmla="*/ 0 h 1911"/>
                <a:gd name="T56" fmla="*/ 1 w 844"/>
                <a:gd name="T57" fmla="*/ 0 h 1911"/>
                <a:gd name="T58" fmla="*/ 2 w 844"/>
                <a:gd name="T59" fmla="*/ 1 h 1911"/>
                <a:gd name="T60" fmla="*/ 2 w 844"/>
                <a:gd name="T61" fmla="*/ 3 h 1911"/>
                <a:gd name="T62" fmla="*/ 2 w 844"/>
                <a:gd name="T63" fmla="*/ 3 h 1911"/>
                <a:gd name="T64" fmla="*/ 2 w 844"/>
                <a:gd name="T65" fmla="*/ 3 h 1911"/>
                <a:gd name="T66" fmla="*/ 2 w 844"/>
                <a:gd name="T67" fmla="*/ 3 h 1911"/>
                <a:gd name="T68" fmla="*/ 2 w 844"/>
                <a:gd name="T69" fmla="*/ 3 h 1911"/>
                <a:gd name="T70" fmla="*/ 2 w 844"/>
                <a:gd name="T71" fmla="*/ 3 h 1911"/>
                <a:gd name="T72" fmla="*/ 2 w 844"/>
                <a:gd name="T73" fmla="*/ 3 h 1911"/>
                <a:gd name="T74" fmla="*/ 2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742" y="1911"/>
                  </a:moveTo>
                  <a:lnTo>
                    <a:pt x="751" y="1911"/>
                  </a:lnTo>
                  <a:lnTo>
                    <a:pt x="762" y="1910"/>
                  </a:lnTo>
                  <a:lnTo>
                    <a:pt x="772" y="1907"/>
                  </a:lnTo>
                  <a:lnTo>
                    <a:pt x="781" y="1904"/>
                  </a:lnTo>
                  <a:lnTo>
                    <a:pt x="790" y="1899"/>
                  </a:lnTo>
                  <a:lnTo>
                    <a:pt x="799" y="1894"/>
                  </a:lnTo>
                  <a:lnTo>
                    <a:pt x="806" y="1888"/>
                  </a:lnTo>
                  <a:lnTo>
                    <a:pt x="813" y="1882"/>
                  </a:lnTo>
                  <a:lnTo>
                    <a:pt x="821" y="1874"/>
                  </a:lnTo>
                  <a:lnTo>
                    <a:pt x="825" y="1866"/>
                  </a:lnTo>
                  <a:lnTo>
                    <a:pt x="831" y="1857"/>
                  </a:lnTo>
                  <a:lnTo>
                    <a:pt x="835" y="1849"/>
                  </a:lnTo>
                  <a:lnTo>
                    <a:pt x="839" y="1839"/>
                  </a:lnTo>
                  <a:lnTo>
                    <a:pt x="841" y="1830"/>
                  </a:lnTo>
                  <a:lnTo>
                    <a:pt x="842" y="1820"/>
                  </a:lnTo>
                  <a:lnTo>
                    <a:pt x="844" y="1809"/>
                  </a:lnTo>
                  <a:lnTo>
                    <a:pt x="844" y="742"/>
                  </a:lnTo>
                  <a:lnTo>
                    <a:pt x="842" y="731"/>
                  </a:lnTo>
                  <a:lnTo>
                    <a:pt x="841" y="721"/>
                  </a:lnTo>
                  <a:lnTo>
                    <a:pt x="839" y="711"/>
                  </a:lnTo>
                  <a:lnTo>
                    <a:pt x="835" y="702"/>
                  </a:lnTo>
                  <a:lnTo>
                    <a:pt x="831" y="693"/>
                  </a:lnTo>
                  <a:lnTo>
                    <a:pt x="827" y="685"/>
                  </a:lnTo>
                  <a:lnTo>
                    <a:pt x="821" y="676"/>
                  </a:lnTo>
                  <a:lnTo>
                    <a:pt x="813" y="669"/>
                  </a:lnTo>
                  <a:lnTo>
                    <a:pt x="174" y="30"/>
                  </a:lnTo>
                  <a:lnTo>
                    <a:pt x="166" y="23"/>
                  </a:lnTo>
                  <a:lnTo>
                    <a:pt x="157" y="17"/>
                  </a:lnTo>
                  <a:lnTo>
                    <a:pt x="149" y="12"/>
                  </a:lnTo>
                  <a:lnTo>
                    <a:pt x="140" y="7"/>
                  </a:lnTo>
                  <a:lnTo>
                    <a:pt x="131" y="4"/>
                  </a:lnTo>
                  <a:lnTo>
                    <a:pt x="121" y="2"/>
                  </a:lnTo>
                  <a:lnTo>
                    <a:pt x="111" y="0"/>
                  </a:lnTo>
                  <a:lnTo>
                    <a:pt x="102" y="0"/>
                  </a:lnTo>
                  <a:lnTo>
                    <a:pt x="92" y="0"/>
                  </a:lnTo>
                  <a:lnTo>
                    <a:pt x="82" y="2"/>
                  </a:lnTo>
                  <a:lnTo>
                    <a:pt x="72" y="4"/>
                  </a:lnTo>
                  <a:lnTo>
                    <a:pt x="63" y="7"/>
                  </a:lnTo>
                  <a:lnTo>
                    <a:pt x="54" y="12"/>
                  </a:lnTo>
                  <a:lnTo>
                    <a:pt x="46" y="17"/>
                  </a:lnTo>
                  <a:lnTo>
                    <a:pt x="37" y="23"/>
                  </a:lnTo>
                  <a:lnTo>
                    <a:pt x="30" y="30"/>
                  </a:lnTo>
                  <a:lnTo>
                    <a:pt x="23" y="38"/>
                  </a:lnTo>
                  <a:lnTo>
                    <a:pt x="17" y="46"/>
                  </a:lnTo>
                  <a:lnTo>
                    <a:pt x="12" y="55"/>
                  </a:lnTo>
                  <a:lnTo>
                    <a:pt x="7" y="63"/>
                  </a:lnTo>
                  <a:lnTo>
                    <a:pt x="3" y="73"/>
                  </a:lnTo>
                  <a:lnTo>
                    <a:pt x="1" y="82"/>
                  </a:lnTo>
                  <a:lnTo>
                    <a:pt x="0" y="92"/>
                  </a:lnTo>
                  <a:lnTo>
                    <a:pt x="0" y="102"/>
                  </a:lnTo>
                  <a:lnTo>
                    <a:pt x="0" y="111"/>
                  </a:lnTo>
                  <a:lnTo>
                    <a:pt x="1" y="121"/>
                  </a:lnTo>
                  <a:lnTo>
                    <a:pt x="3" y="131"/>
                  </a:lnTo>
                  <a:lnTo>
                    <a:pt x="7" y="141"/>
                  </a:lnTo>
                  <a:lnTo>
                    <a:pt x="12" y="149"/>
                  </a:lnTo>
                  <a:lnTo>
                    <a:pt x="17" y="158"/>
                  </a:lnTo>
                  <a:lnTo>
                    <a:pt x="23" y="166"/>
                  </a:lnTo>
                  <a:lnTo>
                    <a:pt x="30" y="174"/>
                  </a:lnTo>
                  <a:lnTo>
                    <a:pt x="639" y="783"/>
                  </a:lnTo>
                  <a:lnTo>
                    <a:pt x="639" y="1809"/>
                  </a:lnTo>
                  <a:lnTo>
                    <a:pt x="640" y="1820"/>
                  </a:lnTo>
                  <a:lnTo>
                    <a:pt x="641" y="1830"/>
                  </a:lnTo>
                  <a:lnTo>
                    <a:pt x="644" y="1839"/>
                  </a:lnTo>
                  <a:lnTo>
                    <a:pt x="647" y="1849"/>
                  </a:lnTo>
                  <a:lnTo>
                    <a:pt x="652" y="1857"/>
                  </a:lnTo>
                  <a:lnTo>
                    <a:pt x="657" y="1866"/>
                  </a:lnTo>
                  <a:lnTo>
                    <a:pt x="663" y="1874"/>
                  </a:lnTo>
                  <a:lnTo>
                    <a:pt x="669" y="1882"/>
                  </a:lnTo>
                  <a:lnTo>
                    <a:pt x="676" y="1888"/>
                  </a:lnTo>
                  <a:lnTo>
                    <a:pt x="685" y="1894"/>
                  </a:lnTo>
                  <a:lnTo>
                    <a:pt x="693" y="1899"/>
                  </a:lnTo>
                  <a:lnTo>
                    <a:pt x="702" y="1904"/>
                  </a:lnTo>
                  <a:lnTo>
                    <a:pt x="711" y="1907"/>
                  </a:lnTo>
                  <a:lnTo>
                    <a:pt x="721" y="1910"/>
                  </a:lnTo>
                  <a:lnTo>
                    <a:pt x="731" y="1911"/>
                  </a:lnTo>
                  <a:lnTo>
                    <a:pt x="74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9135" name="Group 59"/>
          <p:cNvGrpSpPr>
            <a:grpSpLocks/>
          </p:cNvGrpSpPr>
          <p:nvPr/>
        </p:nvGrpSpPr>
        <p:grpSpPr bwMode="auto">
          <a:xfrm rot="-2935267">
            <a:off x="3159125" y="3633788"/>
            <a:ext cx="168275" cy="215900"/>
            <a:chOff x="576" y="480"/>
            <a:chExt cx="1103" cy="955"/>
          </a:xfrm>
        </p:grpSpPr>
        <p:sp>
          <p:nvSpPr>
            <p:cNvPr id="89181" name="Freeform 60"/>
            <p:cNvSpPr>
              <a:spLocks/>
            </p:cNvSpPr>
            <p:nvPr/>
          </p:nvSpPr>
          <p:spPr bwMode="auto">
            <a:xfrm>
              <a:off x="1306" y="537"/>
              <a:ext cx="373" cy="374"/>
            </a:xfrm>
            <a:custGeom>
              <a:avLst/>
              <a:gdLst>
                <a:gd name="T0" fmla="*/ 0 w 747"/>
                <a:gd name="T1" fmla="*/ 2 h 747"/>
                <a:gd name="T2" fmla="*/ 0 w 747"/>
                <a:gd name="T3" fmla="*/ 2 h 747"/>
                <a:gd name="T4" fmla="*/ 0 w 747"/>
                <a:gd name="T5" fmla="*/ 2 h 747"/>
                <a:gd name="T6" fmla="*/ 0 w 747"/>
                <a:gd name="T7" fmla="*/ 2 h 747"/>
                <a:gd name="T8" fmla="*/ 0 w 747"/>
                <a:gd name="T9" fmla="*/ 2 h 747"/>
                <a:gd name="T10" fmla="*/ 0 w 747"/>
                <a:gd name="T11" fmla="*/ 2 h 747"/>
                <a:gd name="T12" fmla="*/ 0 w 747"/>
                <a:gd name="T13" fmla="*/ 2 h 747"/>
                <a:gd name="T14" fmla="*/ 0 w 747"/>
                <a:gd name="T15" fmla="*/ 2 h 747"/>
                <a:gd name="T16" fmla="*/ 0 w 747"/>
                <a:gd name="T17" fmla="*/ 2 h 747"/>
                <a:gd name="T18" fmla="*/ 0 w 747"/>
                <a:gd name="T19" fmla="*/ 2 h 747"/>
                <a:gd name="T20" fmla="*/ 0 w 747"/>
                <a:gd name="T21" fmla="*/ 2 h 747"/>
                <a:gd name="T22" fmla="*/ 0 w 747"/>
                <a:gd name="T23" fmla="*/ 2 h 747"/>
                <a:gd name="T24" fmla="*/ 1 w 747"/>
                <a:gd name="T25" fmla="*/ 1 h 747"/>
                <a:gd name="T26" fmla="*/ 1 w 747"/>
                <a:gd name="T27" fmla="*/ 1 h 747"/>
                <a:gd name="T28" fmla="*/ 1 w 747"/>
                <a:gd name="T29" fmla="*/ 1 h 747"/>
                <a:gd name="T30" fmla="*/ 1 w 747"/>
                <a:gd name="T31" fmla="*/ 1 h 747"/>
                <a:gd name="T32" fmla="*/ 1 w 747"/>
                <a:gd name="T33" fmla="*/ 0 h 747"/>
                <a:gd name="T34" fmla="*/ 1 w 747"/>
                <a:gd name="T35" fmla="*/ 1 h 747"/>
                <a:gd name="T36" fmla="*/ 1 w 747"/>
                <a:gd name="T37" fmla="*/ 1 h 747"/>
                <a:gd name="T38" fmla="*/ 1 w 747"/>
                <a:gd name="T39" fmla="*/ 1 h 747"/>
                <a:gd name="T40" fmla="*/ 1 w 747"/>
                <a:gd name="T41" fmla="*/ 1 h 747"/>
                <a:gd name="T42" fmla="*/ 1 w 747"/>
                <a:gd name="T43" fmla="*/ 1 h 747"/>
                <a:gd name="T44" fmla="*/ 1 w 747"/>
                <a:gd name="T45" fmla="*/ 1 h 747"/>
                <a:gd name="T46" fmla="*/ 1 w 747"/>
                <a:gd name="T47" fmla="*/ 1 h 747"/>
                <a:gd name="T48" fmla="*/ 1 w 747"/>
                <a:gd name="T49" fmla="*/ 1 h 747"/>
                <a:gd name="T50" fmla="*/ 1 w 747"/>
                <a:gd name="T51" fmla="*/ 1 h 747"/>
                <a:gd name="T52" fmla="*/ 1 w 747"/>
                <a:gd name="T53" fmla="*/ 1 h 747"/>
                <a:gd name="T54" fmla="*/ 1 w 747"/>
                <a:gd name="T55" fmla="*/ 1 h 747"/>
                <a:gd name="T56" fmla="*/ 1 w 747"/>
                <a:gd name="T57" fmla="*/ 1 h 747"/>
                <a:gd name="T58" fmla="*/ 0 w 747"/>
                <a:gd name="T59" fmla="*/ 2 h 747"/>
                <a:gd name="T60" fmla="*/ 0 w 747"/>
                <a:gd name="T61" fmla="*/ 2 h 747"/>
                <a:gd name="T62" fmla="*/ 0 w 747"/>
                <a:gd name="T63" fmla="*/ 2 h 747"/>
                <a:gd name="T64" fmla="*/ 0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102" y="747"/>
                  </a:moveTo>
                  <a:lnTo>
                    <a:pt x="92" y="747"/>
                  </a:lnTo>
                  <a:lnTo>
                    <a:pt x="82" y="745"/>
                  </a:lnTo>
                  <a:lnTo>
                    <a:pt x="73" y="743"/>
                  </a:lnTo>
                  <a:lnTo>
                    <a:pt x="63" y="740"/>
                  </a:lnTo>
                  <a:lnTo>
                    <a:pt x="54" y="735"/>
                  </a:lnTo>
                  <a:lnTo>
                    <a:pt x="45" y="731"/>
                  </a:lnTo>
                  <a:lnTo>
                    <a:pt x="37" y="724"/>
                  </a:lnTo>
                  <a:lnTo>
                    <a:pt x="29" y="717"/>
                  </a:lnTo>
                  <a:lnTo>
                    <a:pt x="22" y="710"/>
                  </a:lnTo>
                  <a:lnTo>
                    <a:pt x="16" y="701"/>
                  </a:lnTo>
                  <a:lnTo>
                    <a:pt x="11" y="693"/>
                  </a:lnTo>
                  <a:lnTo>
                    <a:pt x="7" y="684"/>
                  </a:lnTo>
                  <a:lnTo>
                    <a:pt x="4" y="675"/>
                  </a:lnTo>
                  <a:lnTo>
                    <a:pt x="1" y="665"/>
                  </a:lnTo>
                  <a:lnTo>
                    <a:pt x="0" y="655"/>
                  </a:lnTo>
                  <a:lnTo>
                    <a:pt x="0" y="646"/>
                  </a:lnTo>
                  <a:lnTo>
                    <a:pt x="0" y="636"/>
                  </a:lnTo>
                  <a:lnTo>
                    <a:pt x="1" y="626"/>
                  </a:lnTo>
                  <a:lnTo>
                    <a:pt x="4" y="617"/>
                  </a:lnTo>
                  <a:lnTo>
                    <a:pt x="7" y="607"/>
                  </a:lnTo>
                  <a:lnTo>
                    <a:pt x="11" y="598"/>
                  </a:lnTo>
                  <a:lnTo>
                    <a:pt x="16" y="590"/>
                  </a:lnTo>
                  <a:lnTo>
                    <a:pt x="22" y="581"/>
                  </a:lnTo>
                  <a:lnTo>
                    <a:pt x="29" y="573"/>
                  </a:lnTo>
                  <a:lnTo>
                    <a:pt x="573" y="30"/>
                  </a:lnTo>
                  <a:lnTo>
                    <a:pt x="581" y="23"/>
                  </a:lnTo>
                  <a:lnTo>
                    <a:pt x="589" y="17"/>
                  </a:lnTo>
                  <a:lnTo>
                    <a:pt x="598" y="12"/>
                  </a:lnTo>
                  <a:lnTo>
                    <a:pt x="606" y="8"/>
                  </a:lnTo>
                  <a:lnTo>
                    <a:pt x="616" y="5"/>
                  </a:lnTo>
                  <a:lnTo>
                    <a:pt x="626" y="2"/>
                  </a:lnTo>
                  <a:lnTo>
                    <a:pt x="635" y="1"/>
                  </a:lnTo>
                  <a:lnTo>
                    <a:pt x="645" y="0"/>
                  </a:lnTo>
                  <a:lnTo>
                    <a:pt x="655" y="1"/>
                  </a:lnTo>
                  <a:lnTo>
                    <a:pt x="664" y="2"/>
                  </a:lnTo>
                  <a:lnTo>
                    <a:pt x="674" y="5"/>
                  </a:lnTo>
                  <a:lnTo>
                    <a:pt x="684" y="8"/>
                  </a:lnTo>
                  <a:lnTo>
                    <a:pt x="692" y="12"/>
                  </a:lnTo>
                  <a:lnTo>
                    <a:pt x="701" y="17"/>
                  </a:lnTo>
                  <a:lnTo>
                    <a:pt x="709" y="23"/>
                  </a:lnTo>
                  <a:lnTo>
                    <a:pt x="716" y="30"/>
                  </a:lnTo>
                  <a:lnTo>
                    <a:pt x="724" y="37"/>
                  </a:lnTo>
                  <a:lnTo>
                    <a:pt x="730" y="46"/>
                  </a:lnTo>
                  <a:lnTo>
                    <a:pt x="735" y="54"/>
                  </a:lnTo>
                  <a:lnTo>
                    <a:pt x="740" y="64"/>
                  </a:lnTo>
                  <a:lnTo>
                    <a:pt x="743" y="74"/>
                  </a:lnTo>
                  <a:lnTo>
                    <a:pt x="746" y="82"/>
                  </a:lnTo>
                  <a:lnTo>
                    <a:pt x="747" y="92"/>
                  </a:lnTo>
                  <a:lnTo>
                    <a:pt x="747" y="103"/>
                  </a:lnTo>
                  <a:lnTo>
                    <a:pt x="747" y="113"/>
                  </a:lnTo>
                  <a:lnTo>
                    <a:pt x="746" y="122"/>
                  </a:lnTo>
                  <a:lnTo>
                    <a:pt x="743" y="131"/>
                  </a:lnTo>
                  <a:lnTo>
                    <a:pt x="740" y="140"/>
                  </a:lnTo>
                  <a:lnTo>
                    <a:pt x="735" y="150"/>
                  </a:lnTo>
                  <a:lnTo>
                    <a:pt x="730" y="159"/>
                  </a:lnTo>
                  <a:lnTo>
                    <a:pt x="724" y="167"/>
                  </a:lnTo>
                  <a:lnTo>
                    <a:pt x="716" y="174"/>
                  </a:lnTo>
                  <a:lnTo>
                    <a:pt x="173" y="717"/>
                  </a:lnTo>
                  <a:lnTo>
                    <a:pt x="166" y="724"/>
                  </a:lnTo>
                  <a:lnTo>
                    <a:pt x="158" y="731"/>
                  </a:lnTo>
                  <a:lnTo>
                    <a:pt x="149" y="735"/>
                  </a:lnTo>
                  <a:lnTo>
                    <a:pt x="139" y="740"/>
                  </a:lnTo>
                  <a:lnTo>
                    <a:pt x="131" y="743"/>
                  </a:lnTo>
                  <a:lnTo>
                    <a:pt x="121" y="745"/>
                  </a:lnTo>
                  <a:lnTo>
                    <a:pt x="111" y="747"/>
                  </a:lnTo>
                  <a:lnTo>
                    <a:pt x="102"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82" name="Freeform 61"/>
            <p:cNvSpPr>
              <a:spLocks/>
            </p:cNvSpPr>
            <p:nvPr/>
          </p:nvSpPr>
          <p:spPr bwMode="auto">
            <a:xfrm>
              <a:off x="1147" y="480"/>
              <a:ext cx="422" cy="955"/>
            </a:xfrm>
            <a:custGeom>
              <a:avLst/>
              <a:gdLst>
                <a:gd name="T0" fmla="*/ 1 w 844"/>
                <a:gd name="T1" fmla="*/ 3 h 1911"/>
                <a:gd name="T2" fmla="*/ 1 w 844"/>
                <a:gd name="T3" fmla="*/ 3 h 1911"/>
                <a:gd name="T4" fmla="*/ 1 w 844"/>
                <a:gd name="T5" fmla="*/ 3 h 1911"/>
                <a:gd name="T6" fmla="*/ 1 w 844"/>
                <a:gd name="T7" fmla="*/ 3 h 1911"/>
                <a:gd name="T8" fmla="*/ 1 w 844"/>
                <a:gd name="T9" fmla="*/ 3 h 1911"/>
                <a:gd name="T10" fmla="*/ 1 w 844"/>
                <a:gd name="T11" fmla="*/ 3 h 1911"/>
                <a:gd name="T12" fmla="*/ 1 w 844"/>
                <a:gd name="T13" fmla="*/ 3 h 1911"/>
                <a:gd name="T14" fmla="*/ 1 w 844"/>
                <a:gd name="T15" fmla="*/ 3 h 1911"/>
                <a:gd name="T16" fmla="*/ 0 w 844"/>
                <a:gd name="T17" fmla="*/ 1 h 1911"/>
                <a:gd name="T18" fmla="*/ 1 w 844"/>
                <a:gd name="T19" fmla="*/ 1 h 1911"/>
                <a:gd name="T20" fmla="*/ 1 w 844"/>
                <a:gd name="T21" fmla="*/ 1 h 1911"/>
                <a:gd name="T22" fmla="*/ 1 w 844"/>
                <a:gd name="T23" fmla="*/ 1 h 1911"/>
                <a:gd name="T24" fmla="*/ 1 w 844"/>
                <a:gd name="T25" fmla="*/ 1 h 1911"/>
                <a:gd name="T26" fmla="*/ 2 w 844"/>
                <a:gd name="T27" fmla="*/ 0 h 1911"/>
                <a:gd name="T28" fmla="*/ 2 w 844"/>
                <a:gd name="T29" fmla="*/ 0 h 1911"/>
                <a:gd name="T30" fmla="*/ 2 w 844"/>
                <a:gd name="T31" fmla="*/ 0 h 1911"/>
                <a:gd name="T32" fmla="*/ 2 w 844"/>
                <a:gd name="T33" fmla="*/ 0 h 1911"/>
                <a:gd name="T34" fmla="*/ 2 w 844"/>
                <a:gd name="T35" fmla="*/ 0 h 1911"/>
                <a:gd name="T36" fmla="*/ 2 w 844"/>
                <a:gd name="T37" fmla="*/ 0 h 1911"/>
                <a:gd name="T38" fmla="*/ 2 w 844"/>
                <a:gd name="T39" fmla="*/ 0 h 1911"/>
                <a:gd name="T40" fmla="*/ 2 w 844"/>
                <a:gd name="T41" fmla="*/ 0 h 1911"/>
                <a:gd name="T42" fmla="*/ 2 w 844"/>
                <a:gd name="T43" fmla="*/ 0 h 1911"/>
                <a:gd name="T44" fmla="*/ 2 w 844"/>
                <a:gd name="T45" fmla="*/ 0 h 1911"/>
                <a:gd name="T46" fmla="*/ 2 w 844"/>
                <a:gd name="T47" fmla="*/ 0 h 1911"/>
                <a:gd name="T48" fmla="*/ 2 w 844"/>
                <a:gd name="T49" fmla="*/ 0 h 1911"/>
                <a:gd name="T50" fmla="*/ 2 w 844"/>
                <a:gd name="T51" fmla="*/ 0 h 1911"/>
                <a:gd name="T52" fmla="*/ 2 w 844"/>
                <a:gd name="T53" fmla="*/ 0 h 1911"/>
                <a:gd name="T54" fmla="*/ 2 w 844"/>
                <a:gd name="T55" fmla="*/ 0 h 1911"/>
                <a:gd name="T56" fmla="*/ 2 w 844"/>
                <a:gd name="T57" fmla="*/ 0 h 1911"/>
                <a:gd name="T58" fmla="*/ 1 w 844"/>
                <a:gd name="T59" fmla="*/ 1 h 1911"/>
                <a:gd name="T60" fmla="*/ 1 w 844"/>
                <a:gd name="T61" fmla="*/ 3 h 1911"/>
                <a:gd name="T62" fmla="*/ 1 w 844"/>
                <a:gd name="T63" fmla="*/ 3 h 1911"/>
                <a:gd name="T64" fmla="*/ 1 w 844"/>
                <a:gd name="T65" fmla="*/ 3 h 1911"/>
                <a:gd name="T66" fmla="*/ 1 w 844"/>
                <a:gd name="T67" fmla="*/ 3 h 1911"/>
                <a:gd name="T68" fmla="*/ 1 w 844"/>
                <a:gd name="T69" fmla="*/ 3 h 1911"/>
                <a:gd name="T70" fmla="*/ 1 w 844"/>
                <a:gd name="T71" fmla="*/ 3 h 1911"/>
                <a:gd name="T72" fmla="*/ 1 w 844"/>
                <a:gd name="T73" fmla="*/ 3 h 1911"/>
                <a:gd name="T74" fmla="*/ 1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102" y="1911"/>
                  </a:moveTo>
                  <a:lnTo>
                    <a:pt x="92" y="1911"/>
                  </a:lnTo>
                  <a:lnTo>
                    <a:pt x="81" y="1910"/>
                  </a:lnTo>
                  <a:lnTo>
                    <a:pt x="72" y="1907"/>
                  </a:lnTo>
                  <a:lnTo>
                    <a:pt x="63" y="1904"/>
                  </a:lnTo>
                  <a:lnTo>
                    <a:pt x="54" y="1899"/>
                  </a:lnTo>
                  <a:lnTo>
                    <a:pt x="45" y="1894"/>
                  </a:lnTo>
                  <a:lnTo>
                    <a:pt x="38" y="1888"/>
                  </a:lnTo>
                  <a:lnTo>
                    <a:pt x="31" y="1882"/>
                  </a:lnTo>
                  <a:lnTo>
                    <a:pt x="24" y="1874"/>
                  </a:lnTo>
                  <a:lnTo>
                    <a:pt x="18" y="1866"/>
                  </a:lnTo>
                  <a:lnTo>
                    <a:pt x="12" y="1857"/>
                  </a:lnTo>
                  <a:lnTo>
                    <a:pt x="9" y="1849"/>
                  </a:lnTo>
                  <a:lnTo>
                    <a:pt x="5" y="1839"/>
                  </a:lnTo>
                  <a:lnTo>
                    <a:pt x="3" y="1830"/>
                  </a:lnTo>
                  <a:lnTo>
                    <a:pt x="1" y="1820"/>
                  </a:lnTo>
                  <a:lnTo>
                    <a:pt x="0" y="1809"/>
                  </a:lnTo>
                  <a:lnTo>
                    <a:pt x="0" y="742"/>
                  </a:lnTo>
                  <a:lnTo>
                    <a:pt x="1" y="731"/>
                  </a:lnTo>
                  <a:lnTo>
                    <a:pt x="3" y="721"/>
                  </a:lnTo>
                  <a:lnTo>
                    <a:pt x="5" y="711"/>
                  </a:lnTo>
                  <a:lnTo>
                    <a:pt x="9" y="702"/>
                  </a:lnTo>
                  <a:lnTo>
                    <a:pt x="12" y="693"/>
                  </a:lnTo>
                  <a:lnTo>
                    <a:pt x="17" y="685"/>
                  </a:lnTo>
                  <a:lnTo>
                    <a:pt x="23" y="676"/>
                  </a:lnTo>
                  <a:lnTo>
                    <a:pt x="31" y="669"/>
                  </a:lnTo>
                  <a:lnTo>
                    <a:pt x="671" y="30"/>
                  </a:lnTo>
                  <a:lnTo>
                    <a:pt x="678" y="23"/>
                  </a:lnTo>
                  <a:lnTo>
                    <a:pt x="686" y="17"/>
                  </a:lnTo>
                  <a:lnTo>
                    <a:pt x="695" y="12"/>
                  </a:lnTo>
                  <a:lnTo>
                    <a:pt x="703" y="7"/>
                  </a:lnTo>
                  <a:lnTo>
                    <a:pt x="713" y="4"/>
                  </a:lnTo>
                  <a:lnTo>
                    <a:pt x="723" y="2"/>
                  </a:lnTo>
                  <a:lnTo>
                    <a:pt x="733" y="0"/>
                  </a:lnTo>
                  <a:lnTo>
                    <a:pt x="742" y="0"/>
                  </a:lnTo>
                  <a:lnTo>
                    <a:pt x="752" y="0"/>
                  </a:lnTo>
                  <a:lnTo>
                    <a:pt x="762" y="2"/>
                  </a:lnTo>
                  <a:lnTo>
                    <a:pt x="771" y="4"/>
                  </a:lnTo>
                  <a:lnTo>
                    <a:pt x="781" y="7"/>
                  </a:lnTo>
                  <a:lnTo>
                    <a:pt x="790" y="12"/>
                  </a:lnTo>
                  <a:lnTo>
                    <a:pt x="798" y="17"/>
                  </a:lnTo>
                  <a:lnTo>
                    <a:pt x="807" y="23"/>
                  </a:lnTo>
                  <a:lnTo>
                    <a:pt x="814" y="30"/>
                  </a:lnTo>
                  <a:lnTo>
                    <a:pt x="821" y="38"/>
                  </a:lnTo>
                  <a:lnTo>
                    <a:pt x="827" y="46"/>
                  </a:lnTo>
                  <a:lnTo>
                    <a:pt x="832" y="55"/>
                  </a:lnTo>
                  <a:lnTo>
                    <a:pt x="837" y="63"/>
                  </a:lnTo>
                  <a:lnTo>
                    <a:pt x="840" y="73"/>
                  </a:lnTo>
                  <a:lnTo>
                    <a:pt x="843" y="82"/>
                  </a:lnTo>
                  <a:lnTo>
                    <a:pt x="844" y="92"/>
                  </a:lnTo>
                  <a:lnTo>
                    <a:pt x="844" y="102"/>
                  </a:lnTo>
                  <a:lnTo>
                    <a:pt x="844" y="111"/>
                  </a:lnTo>
                  <a:lnTo>
                    <a:pt x="843" y="121"/>
                  </a:lnTo>
                  <a:lnTo>
                    <a:pt x="840" y="131"/>
                  </a:lnTo>
                  <a:lnTo>
                    <a:pt x="837" y="141"/>
                  </a:lnTo>
                  <a:lnTo>
                    <a:pt x="832" y="149"/>
                  </a:lnTo>
                  <a:lnTo>
                    <a:pt x="827" y="158"/>
                  </a:lnTo>
                  <a:lnTo>
                    <a:pt x="821" y="166"/>
                  </a:lnTo>
                  <a:lnTo>
                    <a:pt x="814" y="174"/>
                  </a:lnTo>
                  <a:lnTo>
                    <a:pt x="205" y="783"/>
                  </a:lnTo>
                  <a:lnTo>
                    <a:pt x="205" y="1809"/>
                  </a:lnTo>
                  <a:lnTo>
                    <a:pt x="204" y="1820"/>
                  </a:lnTo>
                  <a:lnTo>
                    <a:pt x="203" y="1830"/>
                  </a:lnTo>
                  <a:lnTo>
                    <a:pt x="200" y="1839"/>
                  </a:lnTo>
                  <a:lnTo>
                    <a:pt x="197" y="1849"/>
                  </a:lnTo>
                  <a:lnTo>
                    <a:pt x="192" y="1857"/>
                  </a:lnTo>
                  <a:lnTo>
                    <a:pt x="187" y="1866"/>
                  </a:lnTo>
                  <a:lnTo>
                    <a:pt x="181" y="1874"/>
                  </a:lnTo>
                  <a:lnTo>
                    <a:pt x="175" y="1882"/>
                  </a:lnTo>
                  <a:lnTo>
                    <a:pt x="168" y="1888"/>
                  </a:lnTo>
                  <a:lnTo>
                    <a:pt x="159" y="1894"/>
                  </a:lnTo>
                  <a:lnTo>
                    <a:pt x="152" y="1899"/>
                  </a:lnTo>
                  <a:lnTo>
                    <a:pt x="142" y="1904"/>
                  </a:lnTo>
                  <a:lnTo>
                    <a:pt x="132" y="1907"/>
                  </a:lnTo>
                  <a:lnTo>
                    <a:pt x="123" y="1910"/>
                  </a:lnTo>
                  <a:lnTo>
                    <a:pt x="113" y="1911"/>
                  </a:lnTo>
                  <a:lnTo>
                    <a:pt x="10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83" name="Freeform 62"/>
            <p:cNvSpPr>
              <a:spLocks/>
            </p:cNvSpPr>
            <p:nvPr/>
          </p:nvSpPr>
          <p:spPr bwMode="auto">
            <a:xfrm>
              <a:off x="576" y="537"/>
              <a:ext cx="373" cy="374"/>
            </a:xfrm>
            <a:custGeom>
              <a:avLst/>
              <a:gdLst>
                <a:gd name="T0" fmla="*/ 1 w 747"/>
                <a:gd name="T1" fmla="*/ 2 h 747"/>
                <a:gd name="T2" fmla="*/ 1 w 747"/>
                <a:gd name="T3" fmla="*/ 2 h 747"/>
                <a:gd name="T4" fmla="*/ 1 w 747"/>
                <a:gd name="T5" fmla="*/ 2 h 747"/>
                <a:gd name="T6" fmla="*/ 1 w 747"/>
                <a:gd name="T7" fmla="*/ 2 h 747"/>
                <a:gd name="T8" fmla="*/ 1 w 747"/>
                <a:gd name="T9" fmla="*/ 2 h 747"/>
                <a:gd name="T10" fmla="*/ 1 w 747"/>
                <a:gd name="T11" fmla="*/ 2 h 747"/>
                <a:gd name="T12" fmla="*/ 1 w 747"/>
                <a:gd name="T13" fmla="*/ 2 h 747"/>
                <a:gd name="T14" fmla="*/ 1 w 747"/>
                <a:gd name="T15" fmla="*/ 2 h 747"/>
                <a:gd name="T16" fmla="*/ 1 w 747"/>
                <a:gd name="T17" fmla="*/ 2 h 747"/>
                <a:gd name="T18" fmla="*/ 1 w 747"/>
                <a:gd name="T19" fmla="*/ 2 h 747"/>
                <a:gd name="T20" fmla="*/ 1 w 747"/>
                <a:gd name="T21" fmla="*/ 2 h 747"/>
                <a:gd name="T22" fmla="*/ 1 w 747"/>
                <a:gd name="T23" fmla="*/ 2 h 747"/>
                <a:gd name="T24" fmla="*/ 0 w 747"/>
                <a:gd name="T25" fmla="*/ 1 h 747"/>
                <a:gd name="T26" fmla="*/ 0 w 747"/>
                <a:gd name="T27" fmla="*/ 1 h 747"/>
                <a:gd name="T28" fmla="*/ 0 w 747"/>
                <a:gd name="T29" fmla="*/ 1 h 747"/>
                <a:gd name="T30" fmla="*/ 0 w 747"/>
                <a:gd name="T31" fmla="*/ 1 h 747"/>
                <a:gd name="T32" fmla="*/ 0 w 747"/>
                <a:gd name="T33" fmla="*/ 0 h 747"/>
                <a:gd name="T34" fmla="*/ 0 w 747"/>
                <a:gd name="T35" fmla="*/ 1 h 747"/>
                <a:gd name="T36" fmla="*/ 0 w 747"/>
                <a:gd name="T37" fmla="*/ 1 h 747"/>
                <a:gd name="T38" fmla="*/ 0 w 747"/>
                <a:gd name="T39" fmla="*/ 1 h 747"/>
                <a:gd name="T40" fmla="*/ 0 w 747"/>
                <a:gd name="T41" fmla="*/ 1 h 747"/>
                <a:gd name="T42" fmla="*/ 0 w 747"/>
                <a:gd name="T43" fmla="*/ 1 h 747"/>
                <a:gd name="T44" fmla="*/ 0 w 747"/>
                <a:gd name="T45" fmla="*/ 1 h 747"/>
                <a:gd name="T46" fmla="*/ 0 w 747"/>
                <a:gd name="T47" fmla="*/ 1 h 747"/>
                <a:gd name="T48" fmla="*/ 0 w 747"/>
                <a:gd name="T49" fmla="*/ 1 h 747"/>
                <a:gd name="T50" fmla="*/ 0 w 747"/>
                <a:gd name="T51" fmla="*/ 1 h 747"/>
                <a:gd name="T52" fmla="*/ 0 w 747"/>
                <a:gd name="T53" fmla="*/ 1 h 747"/>
                <a:gd name="T54" fmla="*/ 0 w 747"/>
                <a:gd name="T55" fmla="*/ 1 h 747"/>
                <a:gd name="T56" fmla="*/ 0 w 747"/>
                <a:gd name="T57" fmla="*/ 1 h 747"/>
                <a:gd name="T58" fmla="*/ 1 w 747"/>
                <a:gd name="T59" fmla="*/ 2 h 747"/>
                <a:gd name="T60" fmla="*/ 1 w 747"/>
                <a:gd name="T61" fmla="*/ 2 h 747"/>
                <a:gd name="T62" fmla="*/ 1 w 747"/>
                <a:gd name="T63" fmla="*/ 2 h 747"/>
                <a:gd name="T64" fmla="*/ 1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645" y="747"/>
                  </a:moveTo>
                  <a:lnTo>
                    <a:pt x="655" y="747"/>
                  </a:lnTo>
                  <a:lnTo>
                    <a:pt x="664" y="745"/>
                  </a:lnTo>
                  <a:lnTo>
                    <a:pt x="674" y="743"/>
                  </a:lnTo>
                  <a:lnTo>
                    <a:pt x="684" y="740"/>
                  </a:lnTo>
                  <a:lnTo>
                    <a:pt x="692" y="735"/>
                  </a:lnTo>
                  <a:lnTo>
                    <a:pt x="702" y="731"/>
                  </a:lnTo>
                  <a:lnTo>
                    <a:pt x="709" y="724"/>
                  </a:lnTo>
                  <a:lnTo>
                    <a:pt x="718" y="717"/>
                  </a:lnTo>
                  <a:lnTo>
                    <a:pt x="725" y="710"/>
                  </a:lnTo>
                  <a:lnTo>
                    <a:pt x="731" y="701"/>
                  </a:lnTo>
                  <a:lnTo>
                    <a:pt x="736" y="693"/>
                  </a:lnTo>
                  <a:lnTo>
                    <a:pt x="740" y="684"/>
                  </a:lnTo>
                  <a:lnTo>
                    <a:pt x="743" y="675"/>
                  </a:lnTo>
                  <a:lnTo>
                    <a:pt x="746" y="665"/>
                  </a:lnTo>
                  <a:lnTo>
                    <a:pt x="747" y="655"/>
                  </a:lnTo>
                  <a:lnTo>
                    <a:pt x="747" y="646"/>
                  </a:lnTo>
                  <a:lnTo>
                    <a:pt x="747" y="636"/>
                  </a:lnTo>
                  <a:lnTo>
                    <a:pt x="746" y="626"/>
                  </a:lnTo>
                  <a:lnTo>
                    <a:pt x="743" y="617"/>
                  </a:lnTo>
                  <a:lnTo>
                    <a:pt x="740" y="607"/>
                  </a:lnTo>
                  <a:lnTo>
                    <a:pt x="736" y="598"/>
                  </a:lnTo>
                  <a:lnTo>
                    <a:pt x="731" y="590"/>
                  </a:lnTo>
                  <a:lnTo>
                    <a:pt x="725" y="581"/>
                  </a:lnTo>
                  <a:lnTo>
                    <a:pt x="718" y="573"/>
                  </a:lnTo>
                  <a:lnTo>
                    <a:pt x="175" y="30"/>
                  </a:lnTo>
                  <a:lnTo>
                    <a:pt x="166" y="23"/>
                  </a:lnTo>
                  <a:lnTo>
                    <a:pt x="158" y="17"/>
                  </a:lnTo>
                  <a:lnTo>
                    <a:pt x="149" y="12"/>
                  </a:lnTo>
                  <a:lnTo>
                    <a:pt x="141" y="8"/>
                  </a:lnTo>
                  <a:lnTo>
                    <a:pt x="131" y="5"/>
                  </a:lnTo>
                  <a:lnTo>
                    <a:pt x="121" y="2"/>
                  </a:lnTo>
                  <a:lnTo>
                    <a:pt x="112" y="1"/>
                  </a:lnTo>
                  <a:lnTo>
                    <a:pt x="102" y="0"/>
                  </a:lnTo>
                  <a:lnTo>
                    <a:pt x="92" y="1"/>
                  </a:lnTo>
                  <a:lnTo>
                    <a:pt x="82" y="2"/>
                  </a:lnTo>
                  <a:lnTo>
                    <a:pt x="73" y="5"/>
                  </a:lnTo>
                  <a:lnTo>
                    <a:pt x="63" y="8"/>
                  </a:lnTo>
                  <a:lnTo>
                    <a:pt x="55" y="12"/>
                  </a:lnTo>
                  <a:lnTo>
                    <a:pt x="46" y="17"/>
                  </a:lnTo>
                  <a:lnTo>
                    <a:pt x="38" y="23"/>
                  </a:lnTo>
                  <a:lnTo>
                    <a:pt x="30" y="30"/>
                  </a:lnTo>
                  <a:lnTo>
                    <a:pt x="23" y="37"/>
                  </a:lnTo>
                  <a:lnTo>
                    <a:pt x="17" y="46"/>
                  </a:lnTo>
                  <a:lnTo>
                    <a:pt x="12" y="54"/>
                  </a:lnTo>
                  <a:lnTo>
                    <a:pt x="7" y="64"/>
                  </a:lnTo>
                  <a:lnTo>
                    <a:pt x="4" y="74"/>
                  </a:lnTo>
                  <a:lnTo>
                    <a:pt x="1" y="82"/>
                  </a:lnTo>
                  <a:lnTo>
                    <a:pt x="0" y="92"/>
                  </a:lnTo>
                  <a:lnTo>
                    <a:pt x="0" y="103"/>
                  </a:lnTo>
                  <a:lnTo>
                    <a:pt x="0" y="113"/>
                  </a:lnTo>
                  <a:lnTo>
                    <a:pt x="1" y="122"/>
                  </a:lnTo>
                  <a:lnTo>
                    <a:pt x="4" y="131"/>
                  </a:lnTo>
                  <a:lnTo>
                    <a:pt x="7" y="140"/>
                  </a:lnTo>
                  <a:lnTo>
                    <a:pt x="12" y="150"/>
                  </a:lnTo>
                  <a:lnTo>
                    <a:pt x="17" y="159"/>
                  </a:lnTo>
                  <a:lnTo>
                    <a:pt x="23" y="167"/>
                  </a:lnTo>
                  <a:lnTo>
                    <a:pt x="30" y="174"/>
                  </a:lnTo>
                  <a:lnTo>
                    <a:pt x="574" y="717"/>
                  </a:lnTo>
                  <a:lnTo>
                    <a:pt x="581" y="724"/>
                  </a:lnTo>
                  <a:lnTo>
                    <a:pt x="589" y="731"/>
                  </a:lnTo>
                  <a:lnTo>
                    <a:pt x="598" y="735"/>
                  </a:lnTo>
                  <a:lnTo>
                    <a:pt x="607" y="740"/>
                  </a:lnTo>
                  <a:lnTo>
                    <a:pt x="616" y="743"/>
                  </a:lnTo>
                  <a:lnTo>
                    <a:pt x="626" y="745"/>
                  </a:lnTo>
                  <a:lnTo>
                    <a:pt x="635" y="747"/>
                  </a:lnTo>
                  <a:lnTo>
                    <a:pt x="645"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84" name="Freeform 63"/>
            <p:cNvSpPr>
              <a:spLocks/>
            </p:cNvSpPr>
            <p:nvPr/>
          </p:nvSpPr>
          <p:spPr bwMode="auto">
            <a:xfrm>
              <a:off x="686" y="480"/>
              <a:ext cx="422" cy="955"/>
            </a:xfrm>
            <a:custGeom>
              <a:avLst/>
              <a:gdLst>
                <a:gd name="T0" fmla="*/ 2 w 844"/>
                <a:gd name="T1" fmla="*/ 3 h 1911"/>
                <a:gd name="T2" fmla="*/ 2 w 844"/>
                <a:gd name="T3" fmla="*/ 3 h 1911"/>
                <a:gd name="T4" fmla="*/ 2 w 844"/>
                <a:gd name="T5" fmla="*/ 3 h 1911"/>
                <a:gd name="T6" fmla="*/ 2 w 844"/>
                <a:gd name="T7" fmla="*/ 3 h 1911"/>
                <a:gd name="T8" fmla="*/ 2 w 844"/>
                <a:gd name="T9" fmla="*/ 3 h 1911"/>
                <a:gd name="T10" fmla="*/ 2 w 844"/>
                <a:gd name="T11" fmla="*/ 3 h 1911"/>
                <a:gd name="T12" fmla="*/ 2 w 844"/>
                <a:gd name="T13" fmla="*/ 3 h 1911"/>
                <a:gd name="T14" fmla="*/ 2 w 844"/>
                <a:gd name="T15" fmla="*/ 3 h 1911"/>
                <a:gd name="T16" fmla="*/ 2 w 844"/>
                <a:gd name="T17" fmla="*/ 1 h 1911"/>
                <a:gd name="T18" fmla="*/ 2 w 844"/>
                <a:gd name="T19" fmla="*/ 1 h 1911"/>
                <a:gd name="T20" fmla="*/ 2 w 844"/>
                <a:gd name="T21" fmla="*/ 1 h 1911"/>
                <a:gd name="T22" fmla="*/ 2 w 844"/>
                <a:gd name="T23" fmla="*/ 1 h 1911"/>
                <a:gd name="T24" fmla="*/ 2 w 844"/>
                <a:gd name="T25" fmla="*/ 1 h 1911"/>
                <a:gd name="T26" fmla="*/ 1 w 844"/>
                <a:gd name="T27" fmla="*/ 0 h 1911"/>
                <a:gd name="T28" fmla="*/ 1 w 844"/>
                <a:gd name="T29" fmla="*/ 0 h 1911"/>
                <a:gd name="T30" fmla="*/ 1 w 844"/>
                <a:gd name="T31" fmla="*/ 0 h 1911"/>
                <a:gd name="T32" fmla="*/ 1 w 844"/>
                <a:gd name="T33" fmla="*/ 0 h 1911"/>
                <a:gd name="T34" fmla="*/ 1 w 844"/>
                <a:gd name="T35" fmla="*/ 0 h 1911"/>
                <a:gd name="T36" fmla="*/ 1 w 844"/>
                <a:gd name="T37" fmla="*/ 0 h 1911"/>
                <a:gd name="T38" fmla="*/ 1 w 844"/>
                <a:gd name="T39" fmla="*/ 0 h 1911"/>
                <a:gd name="T40" fmla="*/ 1 w 844"/>
                <a:gd name="T41" fmla="*/ 0 h 1911"/>
                <a:gd name="T42" fmla="*/ 1 w 844"/>
                <a:gd name="T43" fmla="*/ 0 h 1911"/>
                <a:gd name="T44" fmla="*/ 1 w 844"/>
                <a:gd name="T45" fmla="*/ 0 h 1911"/>
                <a:gd name="T46" fmla="*/ 1 w 844"/>
                <a:gd name="T47" fmla="*/ 0 h 1911"/>
                <a:gd name="T48" fmla="*/ 0 w 844"/>
                <a:gd name="T49" fmla="*/ 0 h 1911"/>
                <a:gd name="T50" fmla="*/ 0 w 844"/>
                <a:gd name="T51" fmla="*/ 0 h 1911"/>
                <a:gd name="T52" fmla="*/ 1 w 844"/>
                <a:gd name="T53" fmla="*/ 0 h 1911"/>
                <a:gd name="T54" fmla="*/ 1 w 844"/>
                <a:gd name="T55" fmla="*/ 0 h 1911"/>
                <a:gd name="T56" fmla="*/ 1 w 844"/>
                <a:gd name="T57" fmla="*/ 0 h 1911"/>
                <a:gd name="T58" fmla="*/ 2 w 844"/>
                <a:gd name="T59" fmla="*/ 1 h 1911"/>
                <a:gd name="T60" fmla="*/ 2 w 844"/>
                <a:gd name="T61" fmla="*/ 3 h 1911"/>
                <a:gd name="T62" fmla="*/ 2 w 844"/>
                <a:gd name="T63" fmla="*/ 3 h 1911"/>
                <a:gd name="T64" fmla="*/ 2 w 844"/>
                <a:gd name="T65" fmla="*/ 3 h 1911"/>
                <a:gd name="T66" fmla="*/ 2 w 844"/>
                <a:gd name="T67" fmla="*/ 3 h 1911"/>
                <a:gd name="T68" fmla="*/ 2 w 844"/>
                <a:gd name="T69" fmla="*/ 3 h 1911"/>
                <a:gd name="T70" fmla="*/ 2 w 844"/>
                <a:gd name="T71" fmla="*/ 3 h 1911"/>
                <a:gd name="T72" fmla="*/ 2 w 844"/>
                <a:gd name="T73" fmla="*/ 3 h 1911"/>
                <a:gd name="T74" fmla="*/ 2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742" y="1911"/>
                  </a:moveTo>
                  <a:lnTo>
                    <a:pt x="751" y="1911"/>
                  </a:lnTo>
                  <a:lnTo>
                    <a:pt x="762" y="1910"/>
                  </a:lnTo>
                  <a:lnTo>
                    <a:pt x="772" y="1907"/>
                  </a:lnTo>
                  <a:lnTo>
                    <a:pt x="781" y="1904"/>
                  </a:lnTo>
                  <a:lnTo>
                    <a:pt x="790" y="1899"/>
                  </a:lnTo>
                  <a:lnTo>
                    <a:pt x="799" y="1894"/>
                  </a:lnTo>
                  <a:lnTo>
                    <a:pt x="806" y="1888"/>
                  </a:lnTo>
                  <a:lnTo>
                    <a:pt x="813" y="1882"/>
                  </a:lnTo>
                  <a:lnTo>
                    <a:pt x="821" y="1874"/>
                  </a:lnTo>
                  <a:lnTo>
                    <a:pt x="825" y="1866"/>
                  </a:lnTo>
                  <a:lnTo>
                    <a:pt x="831" y="1857"/>
                  </a:lnTo>
                  <a:lnTo>
                    <a:pt x="835" y="1849"/>
                  </a:lnTo>
                  <a:lnTo>
                    <a:pt x="839" y="1839"/>
                  </a:lnTo>
                  <a:lnTo>
                    <a:pt x="841" y="1830"/>
                  </a:lnTo>
                  <a:lnTo>
                    <a:pt x="842" y="1820"/>
                  </a:lnTo>
                  <a:lnTo>
                    <a:pt x="844" y="1809"/>
                  </a:lnTo>
                  <a:lnTo>
                    <a:pt x="844" y="742"/>
                  </a:lnTo>
                  <a:lnTo>
                    <a:pt x="842" y="731"/>
                  </a:lnTo>
                  <a:lnTo>
                    <a:pt x="841" y="721"/>
                  </a:lnTo>
                  <a:lnTo>
                    <a:pt x="839" y="711"/>
                  </a:lnTo>
                  <a:lnTo>
                    <a:pt x="835" y="702"/>
                  </a:lnTo>
                  <a:lnTo>
                    <a:pt x="831" y="693"/>
                  </a:lnTo>
                  <a:lnTo>
                    <a:pt x="827" y="685"/>
                  </a:lnTo>
                  <a:lnTo>
                    <a:pt x="821" y="676"/>
                  </a:lnTo>
                  <a:lnTo>
                    <a:pt x="813" y="669"/>
                  </a:lnTo>
                  <a:lnTo>
                    <a:pt x="174" y="30"/>
                  </a:lnTo>
                  <a:lnTo>
                    <a:pt x="166" y="23"/>
                  </a:lnTo>
                  <a:lnTo>
                    <a:pt x="157" y="17"/>
                  </a:lnTo>
                  <a:lnTo>
                    <a:pt x="149" y="12"/>
                  </a:lnTo>
                  <a:lnTo>
                    <a:pt x="140" y="7"/>
                  </a:lnTo>
                  <a:lnTo>
                    <a:pt x="131" y="4"/>
                  </a:lnTo>
                  <a:lnTo>
                    <a:pt x="121" y="2"/>
                  </a:lnTo>
                  <a:lnTo>
                    <a:pt x="111" y="0"/>
                  </a:lnTo>
                  <a:lnTo>
                    <a:pt x="102" y="0"/>
                  </a:lnTo>
                  <a:lnTo>
                    <a:pt x="92" y="0"/>
                  </a:lnTo>
                  <a:lnTo>
                    <a:pt x="82" y="2"/>
                  </a:lnTo>
                  <a:lnTo>
                    <a:pt x="72" y="4"/>
                  </a:lnTo>
                  <a:lnTo>
                    <a:pt x="63" y="7"/>
                  </a:lnTo>
                  <a:lnTo>
                    <a:pt x="54" y="12"/>
                  </a:lnTo>
                  <a:lnTo>
                    <a:pt x="46" y="17"/>
                  </a:lnTo>
                  <a:lnTo>
                    <a:pt x="37" y="23"/>
                  </a:lnTo>
                  <a:lnTo>
                    <a:pt x="30" y="30"/>
                  </a:lnTo>
                  <a:lnTo>
                    <a:pt x="23" y="38"/>
                  </a:lnTo>
                  <a:lnTo>
                    <a:pt x="17" y="46"/>
                  </a:lnTo>
                  <a:lnTo>
                    <a:pt x="12" y="55"/>
                  </a:lnTo>
                  <a:lnTo>
                    <a:pt x="7" y="63"/>
                  </a:lnTo>
                  <a:lnTo>
                    <a:pt x="3" y="73"/>
                  </a:lnTo>
                  <a:lnTo>
                    <a:pt x="1" y="82"/>
                  </a:lnTo>
                  <a:lnTo>
                    <a:pt x="0" y="92"/>
                  </a:lnTo>
                  <a:lnTo>
                    <a:pt x="0" y="102"/>
                  </a:lnTo>
                  <a:lnTo>
                    <a:pt x="0" y="111"/>
                  </a:lnTo>
                  <a:lnTo>
                    <a:pt x="1" y="121"/>
                  </a:lnTo>
                  <a:lnTo>
                    <a:pt x="3" y="131"/>
                  </a:lnTo>
                  <a:lnTo>
                    <a:pt x="7" y="141"/>
                  </a:lnTo>
                  <a:lnTo>
                    <a:pt x="12" y="149"/>
                  </a:lnTo>
                  <a:lnTo>
                    <a:pt x="17" y="158"/>
                  </a:lnTo>
                  <a:lnTo>
                    <a:pt x="23" y="166"/>
                  </a:lnTo>
                  <a:lnTo>
                    <a:pt x="30" y="174"/>
                  </a:lnTo>
                  <a:lnTo>
                    <a:pt x="639" y="783"/>
                  </a:lnTo>
                  <a:lnTo>
                    <a:pt x="639" y="1809"/>
                  </a:lnTo>
                  <a:lnTo>
                    <a:pt x="640" y="1820"/>
                  </a:lnTo>
                  <a:lnTo>
                    <a:pt x="641" y="1830"/>
                  </a:lnTo>
                  <a:lnTo>
                    <a:pt x="644" y="1839"/>
                  </a:lnTo>
                  <a:lnTo>
                    <a:pt x="647" y="1849"/>
                  </a:lnTo>
                  <a:lnTo>
                    <a:pt x="652" y="1857"/>
                  </a:lnTo>
                  <a:lnTo>
                    <a:pt x="657" y="1866"/>
                  </a:lnTo>
                  <a:lnTo>
                    <a:pt x="663" y="1874"/>
                  </a:lnTo>
                  <a:lnTo>
                    <a:pt x="669" y="1882"/>
                  </a:lnTo>
                  <a:lnTo>
                    <a:pt x="676" y="1888"/>
                  </a:lnTo>
                  <a:lnTo>
                    <a:pt x="685" y="1894"/>
                  </a:lnTo>
                  <a:lnTo>
                    <a:pt x="693" y="1899"/>
                  </a:lnTo>
                  <a:lnTo>
                    <a:pt x="702" y="1904"/>
                  </a:lnTo>
                  <a:lnTo>
                    <a:pt x="711" y="1907"/>
                  </a:lnTo>
                  <a:lnTo>
                    <a:pt x="721" y="1910"/>
                  </a:lnTo>
                  <a:lnTo>
                    <a:pt x="731" y="1911"/>
                  </a:lnTo>
                  <a:lnTo>
                    <a:pt x="74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9136" name="Group 64"/>
          <p:cNvGrpSpPr>
            <a:grpSpLocks/>
          </p:cNvGrpSpPr>
          <p:nvPr/>
        </p:nvGrpSpPr>
        <p:grpSpPr bwMode="auto">
          <a:xfrm rot="1562465">
            <a:off x="3492500" y="3160713"/>
            <a:ext cx="144463" cy="112712"/>
            <a:chOff x="576" y="480"/>
            <a:chExt cx="1103" cy="955"/>
          </a:xfrm>
        </p:grpSpPr>
        <p:sp>
          <p:nvSpPr>
            <p:cNvPr id="89177" name="Freeform 65"/>
            <p:cNvSpPr>
              <a:spLocks/>
            </p:cNvSpPr>
            <p:nvPr/>
          </p:nvSpPr>
          <p:spPr bwMode="auto">
            <a:xfrm>
              <a:off x="1306" y="537"/>
              <a:ext cx="373" cy="374"/>
            </a:xfrm>
            <a:custGeom>
              <a:avLst/>
              <a:gdLst>
                <a:gd name="T0" fmla="*/ 0 w 747"/>
                <a:gd name="T1" fmla="*/ 2 h 747"/>
                <a:gd name="T2" fmla="*/ 0 w 747"/>
                <a:gd name="T3" fmla="*/ 2 h 747"/>
                <a:gd name="T4" fmla="*/ 0 w 747"/>
                <a:gd name="T5" fmla="*/ 2 h 747"/>
                <a:gd name="T6" fmla="*/ 0 w 747"/>
                <a:gd name="T7" fmla="*/ 2 h 747"/>
                <a:gd name="T8" fmla="*/ 0 w 747"/>
                <a:gd name="T9" fmla="*/ 2 h 747"/>
                <a:gd name="T10" fmla="*/ 0 w 747"/>
                <a:gd name="T11" fmla="*/ 2 h 747"/>
                <a:gd name="T12" fmla="*/ 0 w 747"/>
                <a:gd name="T13" fmla="*/ 2 h 747"/>
                <a:gd name="T14" fmla="*/ 0 w 747"/>
                <a:gd name="T15" fmla="*/ 2 h 747"/>
                <a:gd name="T16" fmla="*/ 0 w 747"/>
                <a:gd name="T17" fmla="*/ 2 h 747"/>
                <a:gd name="T18" fmla="*/ 0 w 747"/>
                <a:gd name="T19" fmla="*/ 2 h 747"/>
                <a:gd name="T20" fmla="*/ 0 w 747"/>
                <a:gd name="T21" fmla="*/ 2 h 747"/>
                <a:gd name="T22" fmla="*/ 0 w 747"/>
                <a:gd name="T23" fmla="*/ 2 h 747"/>
                <a:gd name="T24" fmla="*/ 1 w 747"/>
                <a:gd name="T25" fmla="*/ 1 h 747"/>
                <a:gd name="T26" fmla="*/ 1 w 747"/>
                <a:gd name="T27" fmla="*/ 1 h 747"/>
                <a:gd name="T28" fmla="*/ 1 w 747"/>
                <a:gd name="T29" fmla="*/ 1 h 747"/>
                <a:gd name="T30" fmla="*/ 1 w 747"/>
                <a:gd name="T31" fmla="*/ 1 h 747"/>
                <a:gd name="T32" fmla="*/ 1 w 747"/>
                <a:gd name="T33" fmla="*/ 0 h 747"/>
                <a:gd name="T34" fmla="*/ 1 w 747"/>
                <a:gd name="T35" fmla="*/ 1 h 747"/>
                <a:gd name="T36" fmla="*/ 1 w 747"/>
                <a:gd name="T37" fmla="*/ 1 h 747"/>
                <a:gd name="T38" fmla="*/ 1 w 747"/>
                <a:gd name="T39" fmla="*/ 1 h 747"/>
                <a:gd name="T40" fmla="*/ 1 w 747"/>
                <a:gd name="T41" fmla="*/ 1 h 747"/>
                <a:gd name="T42" fmla="*/ 1 w 747"/>
                <a:gd name="T43" fmla="*/ 1 h 747"/>
                <a:gd name="T44" fmla="*/ 1 w 747"/>
                <a:gd name="T45" fmla="*/ 1 h 747"/>
                <a:gd name="T46" fmla="*/ 1 w 747"/>
                <a:gd name="T47" fmla="*/ 1 h 747"/>
                <a:gd name="T48" fmla="*/ 1 w 747"/>
                <a:gd name="T49" fmla="*/ 1 h 747"/>
                <a:gd name="T50" fmla="*/ 1 w 747"/>
                <a:gd name="T51" fmla="*/ 1 h 747"/>
                <a:gd name="T52" fmla="*/ 1 w 747"/>
                <a:gd name="T53" fmla="*/ 1 h 747"/>
                <a:gd name="T54" fmla="*/ 1 w 747"/>
                <a:gd name="T55" fmla="*/ 1 h 747"/>
                <a:gd name="T56" fmla="*/ 1 w 747"/>
                <a:gd name="T57" fmla="*/ 1 h 747"/>
                <a:gd name="T58" fmla="*/ 0 w 747"/>
                <a:gd name="T59" fmla="*/ 2 h 747"/>
                <a:gd name="T60" fmla="*/ 0 w 747"/>
                <a:gd name="T61" fmla="*/ 2 h 747"/>
                <a:gd name="T62" fmla="*/ 0 w 747"/>
                <a:gd name="T63" fmla="*/ 2 h 747"/>
                <a:gd name="T64" fmla="*/ 0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102" y="747"/>
                  </a:moveTo>
                  <a:lnTo>
                    <a:pt x="92" y="747"/>
                  </a:lnTo>
                  <a:lnTo>
                    <a:pt x="82" y="745"/>
                  </a:lnTo>
                  <a:lnTo>
                    <a:pt x="73" y="743"/>
                  </a:lnTo>
                  <a:lnTo>
                    <a:pt x="63" y="740"/>
                  </a:lnTo>
                  <a:lnTo>
                    <a:pt x="54" y="735"/>
                  </a:lnTo>
                  <a:lnTo>
                    <a:pt x="45" y="731"/>
                  </a:lnTo>
                  <a:lnTo>
                    <a:pt x="37" y="724"/>
                  </a:lnTo>
                  <a:lnTo>
                    <a:pt x="29" y="717"/>
                  </a:lnTo>
                  <a:lnTo>
                    <a:pt x="22" y="710"/>
                  </a:lnTo>
                  <a:lnTo>
                    <a:pt x="16" y="701"/>
                  </a:lnTo>
                  <a:lnTo>
                    <a:pt x="11" y="693"/>
                  </a:lnTo>
                  <a:lnTo>
                    <a:pt x="7" y="684"/>
                  </a:lnTo>
                  <a:lnTo>
                    <a:pt x="4" y="675"/>
                  </a:lnTo>
                  <a:lnTo>
                    <a:pt x="1" y="665"/>
                  </a:lnTo>
                  <a:lnTo>
                    <a:pt x="0" y="655"/>
                  </a:lnTo>
                  <a:lnTo>
                    <a:pt x="0" y="646"/>
                  </a:lnTo>
                  <a:lnTo>
                    <a:pt x="0" y="636"/>
                  </a:lnTo>
                  <a:lnTo>
                    <a:pt x="1" y="626"/>
                  </a:lnTo>
                  <a:lnTo>
                    <a:pt x="4" y="617"/>
                  </a:lnTo>
                  <a:lnTo>
                    <a:pt x="7" y="607"/>
                  </a:lnTo>
                  <a:lnTo>
                    <a:pt x="11" y="598"/>
                  </a:lnTo>
                  <a:lnTo>
                    <a:pt x="16" y="590"/>
                  </a:lnTo>
                  <a:lnTo>
                    <a:pt x="22" y="581"/>
                  </a:lnTo>
                  <a:lnTo>
                    <a:pt x="29" y="573"/>
                  </a:lnTo>
                  <a:lnTo>
                    <a:pt x="573" y="30"/>
                  </a:lnTo>
                  <a:lnTo>
                    <a:pt x="581" y="23"/>
                  </a:lnTo>
                  <a:lnTo>
                    <a:pt x="589" y="17"/>
                  </a:lnTo>
                  <a:lnTo>
                    <a:pt x="598" y="12"/>
                  </a:lnTo>
                  <a:lnTo>
                    <a:pt x="606" y="8"/>
                  </a:lnTo>
                  <a:lnTo>
                    <a:pt x="616" y="5"/>
                  </a:lnTo>
                  <a:lnTo>
                    <a:pt x="626" y="2"/>
                  </a:lnTo>
                  <a:lnTo>
                    <a:pt x="635" y="1"/>
                  </a:lnTo>
                  <a:lnTo>
                    <a:pt x="645" y="0"/>
                  </a:lnTo>
                  <a:lnTo>
                    <a:pt x="655" y="1"/>
                  </a:lnTo>
                  <a:lnTo>
                    <a:pt x="664" y="2"/>
                  </a:lnTo>
                  <a:lnTo>
                    <a:pt x="674" y="5"/>
                  </a:lnTo>
                  <a:lnTo>
                    <a:pt x="684" y="8"/>
                  </a:lnTo>
                  <a:lnTo>
                    <a:pt x="692" y="12"/>
                  </a:lnTo>
                  <a:lnTo>
                    <a:pt x="701" y="17"/>
                  </a:lnTo>
                  <a:lnTo>
                    <a:pt x="709" y="23"/>
                  </a:lnTo>
                  <a:lnTo>
                    <a:pt x="716" y="30"/>
                  </a:lnTo>
                  <a:lnTo>
                    <a:pt x="724" y="37"/>
                  </a:lnTo>
                  <a:lnTo>
                    <a:pt x="730" y="46"/>
                  </a:lnTo>
                  <a:lnTo>
                    <a:pt x="735" y="54"/>
                  </a:lnTo>
                  <a:lnTo>
                    <a:pt x="740" y="64"/>
                  </a:lnTo>
                  <a:lnTo>
                    <a:pt x="743" y="74"/>
                  </a:lnTo>
                  <a:lnTo>
                    <a:pt x="746" y="82"/>
                  </a:lnTo>
                  <a:lnTo>
                    <a:pt x="747" y="92"/>
                  </a:lnTo>
                  <a:lnTo>
                    <a:pt x="747" y="103"/>
                  </a:lnTo>
                  <a:lnTo>
                    <a:pt x="747" y="113"/>
                  </a:lnTo>
                  <a:lnTo>
                    <a:pt x="746" y="122"/>
                  </a:lnTo>
                  <a:lnTo>
                    <a:pt x="743" y="131"/>
                  </a:lnTo>
                  <a:lnTo>
                    <a:pt x="740" y="140"/>
                  </a:lnTo>
                  <a:lnTo>
                    <a:pt x="735" y="150"/>
                  </a:lnTo>
                  <a:lnTo>
                    <a:pt x="730" y="159"/>
                  </a:lnTo>
                  <a:lnTo>
                    <a:pt x="724" y="167"/>
                  </a:lnTo>
                  <a:lnTo>
                    <a:pt x="716" y="174"/>
                  </a:lnTo>
                  <a:lnTo>
                    <a:pt x="173" y="717"/>
                  </a:lnTo>
                  <a:lnTo>
                    <a:pt x="166" y="724"/>
                  </a:lnTo>
                  <a:lnTo>
                    <a:pt x="158" y="731"/>
                  </a:lnTo>
                  <a:lnTo>
                    <a:pt x="149" y="735"/>
                  </a:lnTo>
                  <a:lnTo>
                    <a:pt x="139" y="740"/>
                  </a:lnTo>
                  <a:lnTo>
                    <a:pt x="131" y="743"/>
                  </a:lnTo>
                  <a:lnTo>
                    <a:pt x="121" y="745"/>
                  </a:lnTo>
                  <a:lnTo>
                    <a:pt x="111" y="747"/>
                  </a:lnTo>
                  <a:lnTo>
                    <a:pt x="102"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78" name="Freeform 66"/>
            <p:cNvSpPr>
              <a:spLocks/>
            </p:cNvSpPr>
            <p:nvPr/>
          </p:nvSpPr>
          <p:spPr bwMode="auto">
            <a:xfrm>
              <a:off x="1147" y="480"/>
              <a:ext cx="422" cy="955"/>
            </a:xfrm>
            <a:custGeom>
              <a:avLst/>
              <a:gdLst>
                <a:gd name="T0" fmla="*/ 1 w 844"/>
                <a:gd name="T1" fmla="*/ 3 h 1911"/>
                <a:gd name="T2" fmla="*/ 1 w 844"/>
                <a:gd name="T3" fmla="*/ 3 h 1911"/>
                <a:gd name="T4" fmla="*/ 1 w 844"/>
                <a:gd name="T5" fmla="*/ 3 h 1911"/>
                <a:gd name="T6" fmla="*/ 1 w 844"/>
                <a:gd name="T7" fmla="*/ 3 h 1911"/>
                <a:gd name="T8" fmla="*/ 1 w 844"/>
                <a:gd name="T9" fmla="*/ 3 h 1911"/>
                <a:gd name="T10" fmla="*/ 1 w 844"/>
                <a:gd name="T11" fmla="*/ 3 h 1911"/>
                <a:gd name="T12" fmla="*/ 1 w 844"/>
                <a:gd name="T13" fmla="*/ 3 h 1911"/>
                <a:gd name="T14" fmla="*/ 1 w 844"/>
                <a:gd name="T15" fmla="*/ 3 h 1911"/>
                <a:gd name="T16" fmla="*/ 0 w 844"/>
                <a:gd name="T17" fmla="*/ 1 h 1911"/>
                <a:gd name="T18" fmla="*/ 1 w 844"/>
                <a:gd name="T19" fmla="*/ 1 h 1911"/>
                <a:gd name="T20" fmla="*/ 1 w 844"/>
                <a:gd name="T21" fmla="*/ 1 h 1911"/>
                <a:gd name="T22" fmla="*/ 1 w 844"/>
                <a:gd name="T23" fmla="*/ 1 h 1911"/>
                <a:gd name="T24" fmla="*/ 1 w 844"/>
                <a:gd name="T25" fmla="*/ 1 h 1911"/>
                <a:gd name="T26" fmla="*/ 2 w 844"/>
                <a:gd name="T27" fmla="*/ 0 h 1911"/>
                <a:gd name="T28" fmla="*/ 2 w 844"/>
                <a:gd name="T29" fmla="*/ 0 h 1911"/>
                <a:gd name="T30" fmla="*/ 2 w 844"/>
                <a:gd name="T31" fmla="*/ 0 h 1911"/>
                <a:gd name="T32" fmla="*/ 2 w 844"/>
                <a:gd name="T33" fmla="*/ 0 h 1911"/>
                <a:gd name="T34" fmla="*/ 2 w 844"/>
                <a:gd name="T35" fmla="*/ 0 h 1911"/>
                <a:gd name="T36" fmla="*/ 2 w 844"/>
                <a:gd name="T37" fmla="*/ 0 h 1911"/>
                <a:gd name="T38" fmla="*/ 2 w 844"/>
                <a:gd name="T39" fmla="*/ 0 h 1911"/>
                <a:gd name="T40" fmla="*/ 2 w 844"/>
                <a:gd name="T41" fmla="*/ 0 h 1911"/>
                <a:gd name="T42" fmla="*/ 2 w 844"/>
                <a:gd name="T43" fmla="*/ 0 h 1911"/>
                <a:gd name="T44" fmla="*/ 2 w 844"/>
                <a:gd name="T45" fmla="*/ 0 h 1911"/>
                <a:gd name="T46" fmla="*/ 2 w 844"/>
                <a:gd name="T47" fmla="*/ 0 h 1911"/>
                <a:gd name="T48" fmla="*/ 2 w 844"/>
                <a:gd name="T49" fmla="*/ 0 h 1911"/>
                <a:gd name="T50" fmla="*/ 2 w 844"/>
                <a:gd name="T51" fmla="*/ 0 h 1911"/>
                <a:gd name="T52" fmla="*/ 2 w 844"/>
                <a:gd name="T53" fmla="*/ 0 h 1911"/>
                <a:gd name="T54" fmla="*/ 2 w 844"/>
                <a:gd name="T55" fmla="*/ 0 h 1911"/>
                <a:gd name="T56" fmla="*/ 2 w 844"/>
                <a:gd name="T57" fmla="*/ 0 h 1911"/>
                <a:gd name="T58" fmla="*/ 1 w 844"/>
                <a:gd name="T59" fmla="*/ 1 h 1911"/>
                <a:gd name="T60" fmla="*/ 1 w 844"/>
                <a:gd name="T61" fmla="*/ 3 h 1911"/>
                <a:gd name="T62" fmla="*/ 1 w 844"/>
                <a:gd name="T63" fmla="*/ 3 h 1911"/>
                <a:gd name="T64" fmla="*/ 1 w 844"/>
                <a:gd name="T65" fmla="*/ 3 h 1911"/>
                <a:gd name="T66" fmla="*/ 1 w 844"/>
                <a:gd name="T67" fmla="*/ 3 h 1911"/>
                <a:gd name="T68" fmla="*/ 1 w 844"/>
                <a:gd name="T69" fmla="*/ 3 h 1911"/>
                <a:gd name="T70" fmla="*/ 1 w 844"/>
                <a:gd name="T71" fmla="*/ 3 h 1911"/>
                <a:gd name="T72" fmla="*/ 1 w 844"/>
                <a:gd name="T73" fmla="*/ 3 h 1911"/>
                <a:gd name="T74" fmla="*/ 1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102" y="1911"/>
                  </a:moveTo>
                  <a:lnTo>
                    <a:pt x="92" y="1911"/>
                  </a:lnTo>
                  <a:lnTo>
                    <a:pt x="81" y="1910"/>
                  </a:lnTo>
                  <a:lnTo>
                    <a:pt x="72" y="1907"/>
                  </a:lnTo>
                  <a:lnTo>
                    <a:pt x="63" y="1904"/>
                  </a:lnTo>
                  <a:lnTo>
                    <a:pt x="54" y="1899"/>
                  </a:lnTo>
                  <a:lnTo>
                    <a:pt x="45" y="1894"/>
                  </a:lnTo>
                  <a:lnTo>
                    <a:pt x="38" y="1888"/>
                  </a:lnTo>
                  <a:lnTo>
                    <a:pt x="31" y="1882"/>
                  </a:lnTo>
                  <a:lnTo>
                    <a:pt x="24" y="1874"/>
                  </a:lnTo>
                  <a:lnTo>
                    <a:pt x="18" y="1866"/>
                  </a:lnTo>
                  <a:lnTo>
                    <a:pt x="12" y="1857"/>
                  </a:lnTo>
                  <a:lnTo>
                    <a:pt x="9" y="1849"/>
                  </a:lnTo>
                  <a:lnTo>
                    <a:pt x="5" y="1839"/>
                  </a:lnTo>
                  <a:lnTo>
                    <a:pt x="3" y="1830"/>
                  </a:lnTo>
                  <a:lnTo>
                    <a:pt x="1" y="1820"/>
                  </a:lnTo>
                  <a:lnTo>
                    <a:pt x="0" y="1809"/>
                  </a:lnTo>
                  <a:lnTo>
                    <a:pt x="0" y="742"/>
                  </a:lnTo>
                  <a:lnTo>
                    <a:pt x="1" y="731"/>
                  </a:lnTo>
                  <a:lnTo>
                    <a:pt x="3" y="721"/>
                  </a:lnTo>
                  <a:lnTo>
                    <a:pt x="5" y="711"/>
                  </a:lnTo>
                  <a:lnTo>
                    <a:pt x="9" y="702"/>
                  </a:lnTo>
                  <a:lnTo>
                    <a:pt x="12" y="693"/>
                  </a:lnTo>
                  <a:lnTo>
                    <a:pt x="17" y="685"/>
                  </a:lnTo>
                  <a:lnTo>
                    <a:pt x="23" y="676"/>
                  </a:lnTo>
                  <a:lnTo>
                    <a:pt x="31" y="669"/>
                  </a:lnTo>
                  <a:lnTo>
                    <a:pt x="671" y="30"/>
                  </a:lnTo>
                  <a:lnTo>
                    <a:pt x="678" y="23"/>
                  </a:lnTo>
                  <a:lnTo>
                    <a:pt x="686" y="17"/>
                  </a:lnTo>
                  <a:lnTo>
                    <a:pt x="695" y="12"/>
                  </a:lnTo>
                  <a:lnTo>
                    <a:pt x="703" y="7"/>
                  </a:lnTo>
                  <a:lnTo>
                    <a:pt x="713" y="4"/>
                  </a:lnTo>
                  <a:lnTo>
                    <a:pt x="723" y="2"/>
                  </a:lnTo>
                  <a:lnTo>
                    <a:pt x="733" y="0"/>
                  </a:lnTo>
                  <a:lnTo>
                    <a:pt x="742" y="0"/>
                  </a:lnTo>
                  <a:lnTo>
                    <a:pt x="752" y="0"/>
                  </a:lnTo>
                  <a:lnTo>
                    <a:pt x="762" y="2"/>
                  </a:lnTo>
                  <a:lnTo>
                    <a:pt x="771" y="4"/>
                  </a:lnTo>
                  <a:lnTo>
                    <a:pt x="781" y="7"/>
                  </a:lnTo>
                  <a:lnTo>
                    <a:pt x="790" y="12"/>
                  </a:lnTo>
                  <a:lnTo>
                    <a:pt x="798" y="17"/>
                  </a:lnTo>
                  <a:lnTo>
                    <a:pt x="807" y="23"/>
                  </a:lnTo>
                  <a:lnTo>
                    <a:pt x="814" y="30"/>
                  </a:lnTo>
                  <a:lnTo>
                    <a:pt x="821" y="38"/>
                  </a:lnTo>
                  <a:lnTo>
                    <a:pt x="827" y="46"/>
                  </a:lnTo>
                  <a:lnTo>
                    <a:pt x="832" y="55"/>
                  </a:lnTo>
                  <a:lnTo>
                    <a:pt x="837" y="63"/>
                  </a:lnTo>
                  <a:lnTo>
                    <a:pt x="840" y="73"/>
                  </a:lnTo>
                  <a:lnTo>
                    <a:pt x="843" y="82"/>
                  </a:lnTo>
                  <a:lnTo>
                    <a:pt x="844" y="92"/>
                  </a:lnTo>
                  <a:lnTo>
                    <a:pt x="844" y="102"/>
                  </a:lnTo>
                  <a:lnTo>
                    <a:pt x="844" y="111"/>
                  </a:lnTo>
                  <a:lnTo>
                    <a:pt x="843" y="121"/>
                  </a:lnTo>
                  <a:lnTo>
                    <a:pt x="840" y="131"/>
                  </a:lnTo>
                  <a:lnTo>
                    <a:pt x="837" y="141"/>
                  </a:lnTo>
                  <a:lnTo>
                    <a:pt x="832" y="149"/>
                  </a:lnTo>
                  <a:lnTo>
                    <a:pt x="827" y="158"/>
                  </a:lnTo>
                  <a:lnTo>
                    <a:pt x="821" y="166"/>
                  </a:lnTo>
                  <a:lnTo>
                    <a:pt x="814" y="174"/>
                  </a:lnTo>
                  <a:lnTo>
                    <a:pt x="205" y="783"/>
                  </a:lnTo>
                  <a:lnTo>
                    <a:pt x="205" y="1809"/>
                  </a:lnTo>
                  <a:lnTo>
                    <a:pt x="204" y="1820"/>
                  </a:lnTo>
                  <a:lnTo>
                    <a:pt x="203" y="1830"/>
                  </a:lnTo>
                  <a:lnTo>
                    <a:pt x="200" y="1839"/>
                  </a:lnTo>
                  <a:lnTo>
                    <a:pt x="197" y="1849"/>
                  </a:lnTo>
                  <a:lnTo>
                    <a:pt x="192" y="1857"/>
                  </a:lnTo>
                  <a:lnTo>
                    <a:pt x="187" y="1866"/>
                  </a:lnTo>
                  <a:lnTo>
                    <a:pt x="181" y="1874"/>
                  </a:lnTo>
                  <a:lnTo>
                    <a:pt x="175" y="1882"/>
                  </a:lnTo>
                  <a:lnTo>
                    <a:pt x="168" y="1888"/>
                  </a:lnTo>
                  <a:lnTo>
                    <a:pt x="159" y="1894"/>
                  </a:lnTo>
                  <a:lnTo>
                    <a:pt x="152" y="1899"/>
                  </a:lnTo>
                  <a:lnTo>
                    <a:pt x="142" y="1904"/>
                  </a:lnTo>
                  <a:lnTo>
                    <a:pt x="132" y="1907"/>
                  </a:lnTo>
                  <a:lnTo>
                    <a:pt x="123" y="1910"/>
                  </a:lnTo>
                  <a:lnTo>
                    <a:pt x="113" y="1911"/>
                  </a:lnTo>
                  <a:lnTo>
                    <a:pt x="10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79" name="Freeform 67"/>
            <p:cNvSpPr>
              <a:spLocks/>
            </p:cNvSpPr>
            <p:nvPr/>
          </p:nvSpPr>
          <p:spPr bwMode="auto">
            <a:xfrm>
              <a:off x="576" y="537"/>
              <a:ext cx="373" cy="374"/>
            </a:xfrm>
            <a:custGeom>
              <a:avLst/>
              <a:gdLst>
                <a:gd name="T0" fmla="*/ 1 w 747"/>
                <a:gd name="T1" fmla="*/ 2 h 747"/>
                <a:gd name="T2" fmla="*/ 1 w 747"/>
                <a:gd name="T3" fmla="*/ 2 h 747"/>
                <a:gd name="T4" fmla="*/ 1 w 747"/>
                <a:gd name="T5" fmla="*/ 2 h 747"/>
                <a:gd name="T6" fmla="*/ 1 w 747"/>
                <a:gd name="T7" fmla="*/ 2 h 747"/>
                <a:gd name="T8" fmla="*/ 1 w 747"/>
                <a:gd name="T9" fmla="*/ 2 h 747"/>
                <a:gd name="T10" fmla="*/ 1 w 747"/>
                <a:gd name="T11" fmla="*/ 2 h 747"/>
                <a:gd name="T12" fmla="*/ 1 w 747"/>
                <a:gd name="T13" fmla="*/ 2 h 747"/>
                <a:gd name="T14" fmla="*/ 1 w 747"/>
                <a:gd name="T15" fmla="*/ 2 h 747"/>
                <a:gd name="T16" fmla="*/ 1 w 747"/>
                <a:gd name="T17" fmla="*/ 2 h 747"/>
                <a:gd name="T18" fmla="*/ 1 w 747"/>
                <a:gd name="T19" fmla="*/ 2 h 747"/>
                <a:gd name="T20" fmla="*/ 1 w 747"/>
                <a:gd name="T21" fmla="*/ 2 h 747"/>
                <a:gd name="T22" fmla="*/ 1 w 747"/>
                <a:gd name="T23" fmla="*/ 2 h 747"/>
                <a:gd name="T24" fmla="*/ 0 w 747"/>
                <a:gd name="T25" fmla="*/ 1 h 747"/>
                <a:gd name="T26" fmla="*/ 0 w 747"/>
                <a:gd name="T27" fmla="*/ 1 h 747"/>
                <a:gd name="T28" fmla="*/ 0 w 747"/>
                <a:gd name="T29" fmla="*/ 1 h 747"/>
                <a:gd name="T30" fmla="*/ 0 w 747"/>
                <a:gd name="T31" fmla="*/ 1 h 747"/>
                <a:gd name="T32" fmla="*/ 0 w 747"/>
                <a:gd name="T33" fmla="*/ 0 h 747"/>
                <a:gd name="T34" fmla="*/ 0 w 747"/>
                <a:gd name="T35" fmla="*/ 1 h 747"/>
                <a:gd name="T36" fmla="*/ 0 w 747"/>
                <a:gd name="T37" fmla="*/ 1 h 747"/>
                <a:gd name="T38" fmla="*/ 0 w 747"/>
                <a:gd name="T39" fmla="*/ 1 h 747"/>
                <a:gd name="T40" fmla="*/ 0 w 747"/>
                <a:gd name="T41" fmla="*/ 1 h 747"/>
                <a:gd name="T42" fmla="*/ 0 w 747"/>
                <a:gd name="T43" fmla="*/ 1 h 747"/>
                <a:gd name="T44" fmla="*/ 0 w 747"/>
                <a:gd name="T45" fmla="*/ 1 h 747"/>
                <a:gd name="T46" fmla="*/ 0 w 747"/>
                <a:gd name="T47" fmla="*/ 1 h 747"/>
                <a:gd name="T48" fmla="*/ 0 w 747"/>
                <a:gd name="T49" fmla="*/ 1 h 747"/>
                <a:gd name="T50" fmla="*/ 0 w 747"/>
                <a:gd name="T51" fmla="*/ 1 h 747"/>
                <a:gd name="T52" fmla="*/ 0 w 747"/>
                <a:gd name="T53" fmla="*/ 1 h 747"/>
                <a:gd name="T54" fmla="*/ 0 w 747"/>
                <a:gd name="T55" fmla="*/ 1 h 747"/>
                <a:gd name="T56" fmla="*/ 0 w 747"/>
                <a:gd name="T57" fmla="*/ 1 h 747"/>
                <a:gd name="T58" fmla="*/ 1 w 747"/>
                <a:gd name="T59" fmla="*/ 2 h 747"/>
                <a:gd name="T60" fmla="*/ 1 w 747"/>
                <a:gd name="T61" fmla="*/ 2 h 747"/>
                <a:gd name="T62" fmla="*/ 1 w 747"/>
                <a:gd name="T63" fmla="*/ 2 h 747"/>
                <a:gd name="T64" fmla="*/ 1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645" y="747"/>
                  </a:moveTo>
                  <a:lnTo>
                    <a:pt x="655" y="747"/>
                  </a:lnTo>
                  <a:lnTo>
                    <a:pt x="664" y="745"/>
                  </a:lnTo>
                  <a:lnTo>
                    <a:pt x="674" y="743"/>
                  </a:lnTo>
                  <a:lnTo>
                    <a:pt x="684" y="740"/>
                  </a:lnTo>
                  <a:lnTo>
                    <a:pt x="692" y="735"/>
                  </a:lnTo>
                  <a:lnTo>
                    <a:pt x="702" y="731"/>
                  </a:lnTo>
                  <a:lnTo>
                    <a:pt x="709" y="724"/>
                  </a:lnTo>
                  <a:lnTo>
                    <a:pt x="718" y="717"/>
                  </a:lnTo>
                  <a:lnTo>
                    <a:pt x="725" y="710"/>
                  </a:lnTo>
                  <a:lnTo>
                    <a:pt x="731" y="701"/>
                  </a:lnTo>
                  <a:lnTo>
                    <a:pt x="736" y="693"/>
                  </a:lnTo>
                  <a:lnTo>
                    <a:pt x="740" y="684"/>
                  </a:lnTo>
                  <a:lnTo>
                    <a:pt x="743" y="675"/>
                  </a:lnTo>
                  <a:lnTo>
                    <a:pt x="746" y="665"/>
                  </a:lnTo>
                  <a:lnTo>
                    <a:pt x="747" y="655"/>
                  </a:lnTo>
                  <a:lnTo>
                    <a:pt x="747" y="646"/>
                  </a:lnTo>
                  <a:lnTo>
                    <a:pt x="747" y="636"/>
                  </a:lnTo>
                  <a:lnTo>
                    <a:pt x="746" y="626"/>
                  </a:lnTo>
                  <a:lnTo>
                    <a:pt x="743" y="617"/>
                  </a:lnTo>
                  <a:lnTo>
                    <a:pt x="740" y="607"/>
                  </a:lnTo>
                  <a:lnTo>
                    <a:pt x="736" y="598"/>
                  </a:lnTo>
                  <a:lnTo>
                    <a:pt x="731" y="590"/>
                  </a:lnTo>
                  <a:lnTo>
                    <a:pt x="725" y="581"/>
                  </a:lnTo>
                  <a:lnTo>
                    <a:pt x="718" y="573"/>
                  </a:lnTo>
                  <a:lnTo>
                    <a:pt x="175" y="30"/>
                  </a:lnTo>
                  <a:lnTo>
                    <a:pt x="166" y="23"/>
                  </a:lnTo>
                  <a:lnTo>
                    <a:pt x="158" y="17"/>
                  </a:lnTo>
                  <a:lnTo>
                    <a:pt x="149" y="12"/>
                  </a:lnTo>
                  <a:lnTo>
                    <a:pt x="141" y="8"/>
                  </a:lnTo>
                  <a:lnTo>
                    <a:pt x="131" y="5"/>
                  </a:lnTo>
                  <a:lnTo>
                    <a:pt x="121" y="2"/>
                  </a:lnTo>
                  <a:lnTo>
                    <a:pt x="112" y="1"/>
                  </a:lnTo>
                  <a:lnTo>
                    <a:pt x="102" y="0"/>
                  </a:lnTo>
                  <a:lnTo>
                    <a:pt x="92" y="1"/>
                  </a:lnTo>
                  <a:lnTo>
                    <a:pt x="82" y="2"/>
                  </a:lnTo>
                  <a:lnTo>
                    <a:pt x="73" y="5"/>
                  </a:lnTo>
                  <a:lnTo>
                    <a:pt x="63" y="8"/>
                  </a:lnTo>
                  <a:lnTo>
                    <a:pt x="55" y="12"/>
                  </a:lnTo>
                  <a:lnTo>
                    <a:pt x="46" y="17"/>
                  </a:lnTo>
                  <a:lnTo>
                    <a:pt x="38" y="23"/>
                  </a:lnTo>
                  <a:lnTo>
                    <a:pt x="30" y="30"/>
                  </a:lnTo>
                  <a:lnTo>
                    <a:pt x="23" y="37"/>
                  </a:lnTo>
                  <a:lnTo>
                    <a:pt x="17" y="46"/>
                  </a:lnTo>
                  <a:lnTo>
                    <a:pt x="12" y="54"/>
                  </a:lnTo>
                  <a:lnTo>
                    <a:pt x="7" y="64"/>
                  </a:lnTo>
                  <a:lnTo>
                    <a:pt x="4" y="74"/>
                  </a:lnTo>
                  <a:lnTo>
                    <a:pt x="1" y="82"/>
                  </a:lnTo>
                  <a:lnTo>
                    <a:pt x="0" y="92"/>
                  </a:lnTo>
                  <a:lnTo>
                    <a:pt x="0" y="103"/>
                  </a:lnTo>
                  <a:lnTo>
                    <a:pt x="0" y="113"/>
                  </a:lnTo>
                  <a:lnTo>
                    <a:pt x="1" y="122"/>
                  </a:lnTo>
                  <a:lnTo>
                    <a:pt x="4" y="131"/>
                  </a:lnTo>
                  <a:lnTo>
                    <a:pt x="7" y="140"/>
                  </a:lnTo>
                  <a:lnTo>
                    <a:pt x="12" y="150"/>
                  </a:lnTo>
                  <a:lnTo>
                    <a:pt x="17" y="159"/>
                  </a:lnTo>
                  <a:lnTo>
                    <a:pt x="23" y="167"/>
                  </a:lnTo>
                  <a:lnTo>
                    <a:pt x="30" y="174"/>
                  </a:lnTo>
                  <a:lnTo>
                    <a:pt x="574" y="717"/>
                  </a:lnTo>
                  <a:lnTo>
                    <a:pt x="581" y="724"/>
                  </a:lnTo>
                  <a:lnTo>
                    <a:pt x="589" y="731"/>
                  </a:lnTo>
                  <a:lnTo>
                    <a:pt x="598" y="735"/>
                  </a:lnTo>
                  <a:lnTo>
                    <a:pt x="607" y="740"/>
                  </a:lnTo>
                  <a:lnTo>
                    <a:pt x="616" y="743"/>
                  </a:lnTo>
                  <a:lnTo>
                    <a:pt x="626" y="745"/>
                  </a:lnTo>
                  <a:lnTo>
                    <a:pt x="635" y="747"/>
                  </a:lnTo>
                  <a:lnTo>
                    <a:pt x="645"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80" name="Freeform 68"/>
            <p:cNvSpPr>
              <a:spLocks/>
            </p:cNvSpPr>
            <p:nvPr/>
          </p:nvSpPr>
          <p:spPr bwMode="auto">
            <a:xfrm>
              <a:off x="686" y="480"/>
              <a:ext cx="422" cy="955"/>
            </a:xfrm>
            <a:custGeom>
              <a:avLst/>
              <a:gdLst>
                <a:gd name="T0" fmla="*/ 2 w 844"/>
                <a:gd name="T1" fmla="*/ 3 h 1911"/>
                <a:gd name="T2" fmla="*/ 2 w 844"/>
                <a:gd name="T3" fmla="*/ 3 h 1911"/>
                <a:gd name="T4" fmla="*/ 2 w 844"/>
                <a:gd name="T5" fmla="*/ 3 h 1911"/>
                <a:gd name="T6" fmla="*/ 2 w 844"/>
                <a:gd name="T7" fmla="*/ 3 h 1911"/>
                <a:gd name="T8" fmla="*/ 2 w 844"/>
                <a:gd name="T9" fmla="*/ 3 h 1911"/>
                <a:gd name="T10" fmla="*/ 2 w 844"/>
                <a:gd name="T11" fmla="*/ 3 h 1911"/>
                <a:gd name="T12" fmla="*/ 2 w 844"/>
                <a:gd name="T13" fmla="*/ 3 h 1911"/>
                <a:gd name="T14" fmla="*/ 2 w 844"/>
                <a:gd name="T15" fmla="*/ 3 h 1911"/>
                <a:gd name="T16" fmla="*/ 2 w 844"/>
                <a:gd name="T17" fmla="*/ 1 h 1911"/>
                <a:gd name="T18" fmla="*/ 2 w 844"/>
                <a:gd name="T19" fmla="*/ 1 h 1911"/>
                <a:gd name="T20" fmla="*/ 2 w 844"/>
                <a:gd name="T21" fmla="*/ 1 h 1911"/>
                <a:gd name="T22" fmla="*/ 2 w 844"/>
                <a:gd name="T23" fmla="*/ 1 h 1911"/>
                <a:gd name="T24" fmla="*/ 2 w 844"/>
                <a:gd name="T25" fmla="*/ 1 h 1911"/>
                <a:gd name="T26" fmla="*/ 1 w 844"/>
                <a:gd name="T27" fmla="*/ 0 h 1911"/>
                <a:gd name="T28" fmla="*/ 1 w 844"/>
                <a:gd name="T29" fmla="*/ 0 h 1911"/>
                <a:gd name="T30" fmla="*/ 1 w 844"/>
                <a:gd name="T31" fmla="*/ 0 h 1911"/>
                <a:gd name="T32" fmla="*/ 1 w 844"/>
                <a:gd name="T33" fmla="*/ 0 h 1911"/>
                <a:gd name="T34" fmla="*/ 1 w 844"/>
                <a:gd name="T35" fmla="*/ 0 h 1911"/>
                <a:gd name="T36" fmla="*/ 1 w 844"/>
                <a:gd name="T37" fmla="*/ 0 h 1911"/>
                <a:gd name="T38" fmla="*/ 1 w 844"/>
                <a:gd name="T39" fmla="*/ 0 h 1911"/>
                <a:gd name="T40" fmla="*/ 1 w 844"/>
                <a:gd name="T41" fmla="*/ 0 h 1911"/>
                <a:gd name="T42" fmla="*/ 1 w 844"/>
                <a:gd name="T43" fmla="*/ 0 h 1911"/>
                <a:gd name="T44" fmla="*/ 1 w 844"/>
                <a:gd name="T45" fmla="*/ 0 h 1911"/>
                <a:gd name="T46" fmla="*/ 1 w 844"/>
                <a:gd name="T47" fmla="*/ 0 h 1911"/>
                <a:gd name="T48" fmla="*/ 0 w 844"/>
                <a:gd name="T49" fmla="*/ 0 h 1911"/>
                <a:gd name="T50" fmla="*/ 0 w 844"/>
                <a:gd name="T51" fmla="*/ 0 h 1911"/>
                <a:gd name="T52" fmla="*/ 1 w 844"/>
                <a:gd name="T53" fmla="*/ 0 h 1911"/>
                <a:gd name="T54" fmla="*/ 1 w 844"/>
                <a:gd name="T55" fmla="*/ 0 h 1911"/>
                <a:gd name="T56" fmla="*/ 1 w 844"/>
                <a:gd name="T57" fmla="*/ 0 h 1911"/>
                <a:gd name="T58" fmla="*/ 2 w 844"/>
                <a:gd name="T59" fmla="*/ 1 h 1911"/>
                <a:gd name="T60" fmla="*/ 2 w 844"/>
                <a:gd name="T61" fmla="*/ 3 h 1911"/>
                <a:gd name="T62" fmla="*/ 2 w 844"/>
                <a:gd name="T63" fmla="*/ 3 h 1911"/>
                <a:gd name="T64" fmla="*/ 2 w 844"/>
                <a:gd name="T65" fmla="*/ 3 h 1911"/>
                <a:gd name="T66" fmla="*/ 2 w 844"/>
                <a:gd name="T67" fmla="*/ 3 h 1911"/>
                <a:gd name="T68" fmla="*/ 2 w 844"/>
                <a:gd name="T69" fmla="*/ 3 h 1911"/>
                <a:gd name="T70" fmla="*/ 2 w 844"/>
                <a:gd name="T71" fmla="*/ 3 h 1911"/>
                <a:gd name="T72" fmla="*/ 2 w 844"/>
                <a:gd name="T73" fmla="*/ 3 h 1911"/>
                <a:gd name="T74" fmla="*/ 2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742" y="1911"/>
                  </a:moveTo>
                  <a:lnTo>
                    <a:pt x="751" y="1911"/>
                  </a:lnTo>
                  <a:lnTo>
                    <a:pt x="762" y="1910"/>
                  </a:lnTo>
                  <a:lnTo>
                    <a:pt x="772" y="1907"/>
                  </a:lnTo>
                  <a:lnTo>
                    <a:pt x="781" y="1904"/>
                  </a:lnTo>
                  <a:lnTo>
                    <a:pt x="790" y="1899"/>
                  </a:lnTo>
                  <a:lnTo>
                    <a:pt x="799" y="1894"/>
                  </a:lnTo>
                  <a:lnTo>
                    <a:pt x="806" y="1888"/>
                  </a:lnTo>
                  <a:lnTo>
                    <a:pt x="813" y="1882"/>
                  </a:lnTo>
                  <a:lnTo>
                    <a:pt x="821" y="1874"/>
                  </a:lnTo>
                  <a:lnTo>
                    <a:pt x="825" y="1866"/>
                  </a:lnTo>
                  <a:lnTo>
                    <a:pt x="831" y="1857"/>
                  </a:lnTo>
                  <a:lnTo>
                    <a:pt x="835" y="1849"/>
                  </a:lnTo>
                  <a:lnTo>
                    <a:pt x="839" y="1839"/>
                  </a:lnTo>
                  <a:lnTo>
                    <a:pt x="841" y="1830"/>
                  </a:lnTo>
                  <a:lnTo>
                    <a:pt x="842" y="1820"/>
                  </a:lnTo>
                  <a:lnTo>
                    <a:pt x="844" y="1809"/>
                  </a:lnTo>
                  <a:lnTo>
                    <a:pt x="844" y="742"/>
                  </a:lnTo>
                  <a:lnTo>
                    <a:pt x="842" y="731"/>
                  </a:lnTo>
                  <a:lnTo>
                    <a:pt x="841" y="721"/>
                  </a:lnTo>
                  <a:lnTo>
                    <a:pt x="839" y="711"/>
                  </a:lnTo>
                  <a:lnTo>
                    <a:pt x="835" y="702"/>
                  </a:lnTo>
                  <a:lnTo>
                    <a:pt x="831" y="693"/>
                  </a:lnTo>
                  <a:lnTo>
                    <a:pt x="827" y="685"/>
                  </a:lnTo>
                  <a:lnTo>
                    <a:pt x="821" y="676"/>
                  </a:lnTo>
                  <a:lnTo>
                    <a:pt x="813" y="669"/>
                  </a:lnTo>
                  <a:lnTo>
                    <a:pt x="174" y="30"/>
                  </a:lnTo>
                  <a:lnTo>
                    <a:pt x="166" y="23"/>
                  </a:lnTo>
                  <a:lnTo>
                    <a:pt x="157" y="17"/>
                  </a:lnTo>
                  <a:lnTo>
                    <a:pt x="149" y="12"/>
                  </a:lnTo>
                  <a:lnTo>
                    <a:pt x="140" y="7"/>
                  </a:lnTo>
                  <a:lnTo>
                    <a:pt x="131" y="4"/>
                  </a:lnTo>
                  <a:lnTo>
                    <a:pt x="121" y="2"/>
                  </a:lnTo>
                  <a:lnTo>
                    <a:pt x="111" y="0"/>
                  </a:lnTo>
                  <a:lnTo>
                    <a:pt x="102" y="0"/>
                  </a:lnTo>
                  <a:lnTo>
                    <a:pt x="92" y="0"/>
                  </a:lnTo>
                  <a:lnTo>
                    <a:pt x="82" y="2"/>
                  </a:lnTo>
                  <a:lnTo>
                    <a:pt x="72" y="4"/>
                  </a:lnTo>
                  <a:lnTo>
                    <a:pt x="63" y="7"/>
                  </a:lnTo>
                  <a:lnTo>
                    <a:pt x="54" y="12"/>
                  </a:lnTo>
                  <a:lnTo>
                    <a:pt x="46" y="17"/>
                  </a:lnTo>
                  <a:lnTo>
                    <a:pt x="37" y="23"/>
                  </a:lnTo>
                  <a:lnTo>
                    <a:pt x="30" y="30"/>
                  </a:lnTo>
                  <a:lnTo>
                    <a:pt x="23" y="38"/>
                  </a:lnTo>
                  <a:lnTo>
                    <a:pt x="17" y="46"/>
                  </a:lnTo>
                  <a:lnTo>
                    <a:pt x="12" y="55"/>
                  </a:lnTo>
                  <a:lnTo>
                    <a:pt x="7" y="63"/>
                  </a:lnTo>
                  <a:lnTo>
                    <a:pt x="3" y="73"/>
                  </a:lnTo>
                  <a:lnTo>
                    <a:pt x="1" y="82"/>
                  </a:lnTo>
                  <a:lnTo>
                    <a:pt x="0" y="92"/>
                  </a:lnTo>
                  <a:lnTo>
                    <a:pt x="0" y="102"/>
                  </a:lnTo>
                  <a:lnTo>
                    <a:pt x="0" y="111"/>
                  </a:lnTo>
                  <a:lnTo>
                    <a:pt x="1" y="121"/>
                  </a:lnTo>
                  <a:lnTo>
                    <a:pt x="3" y="131"/>
                  </a:lnTo>
                  <a:lnTo>
                    <a:pt x="7" y="141"/>
                  </a:lnTo>
                  <a:lnTo>
                    <a:pt x="12" y="149"/>
                  </a:lnTo>
                  <a:lnTo>
                    <a:pt x="17" y="158"/>
                  </a:lnTo>
                  <a:lnTo>
                    <a:pt x="23" y="166"/>
                  </a:lnTo>
                  <a:lnTo>
                    <a:pt x="30" y="174"/>
                  </a:lnTo>
                  <a:lnTo>
                    <a:pt x="639" y="783"/>
                  </a:lnTo>
                  <a:lnTo>
                    <a:pt x="639" y="1809"/>
                  </a:lnTo>
                  <a:lnTo>
                    <a:pt x="640" y="1820"/>
                  </a:lnTo>
                  <a:lnTo>
                    <a:pt x="641" y="1830"/>
                  </a:lnTo>
                  <a:lnTo>
                    <a:pt x="644" y="1839"/>
                  </a:lnTo>
                  <a:lnTo>
                    <a:pt x="647" y="1849"/>
                  </a:lnTo>
                  <a:lnTo>
                    <a:pt x="652" y="1857"/>
                  </a:lnTo>
                  <a:lnTo>
                    <a:pt x="657" y="1866"/>
                  </a:lnTo>
                  <a:lnTo>
                    <a:pt x="663" y="1874"/>
                  </a:lnTo>
                  <a:lnTo>
                    <a:pt x="669" y="1882"/>
                  </a:lnTo>
                  <a:lnTo>
                    <a:pt x="676" y="1888"/>
                  </a:lnTo>
                  <a:lnTo>
                    <a:pt x="685" y="1894"/>
                  </a:lnTo>
                  <a:lnTo>
                    <a:pt x="693" y="1899"/>
                  </a:lnTo>
                  <a:lnTo>
                    <a:pt x="702" y="1904"/>
                  </a:lnTo>
                  <a:lnTo>
                    <a:pt x="711" y="1907"/>
                  </a:lnTo>
                  <a:lnTo>
                    <a:pt x="721" y="1910"/>
                  </a:lnTo>
                  <a:lnTo>
                    <a:pt x="731" y="1911"/>
                  </a:lnTo>
                  <a:lnTo>
                    <a:pt x="74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9137" name="Group 69"/>
          <p:cNvGrpSpPr>
            <a:grpSpLocks/>
          </p:cNvGrpSpPr>
          <p:nvPr/>
        </p:nvGrpSpPr>
        <p:grpSpPr bwMode="auto">
          <a:xfrm rot="3182730">
            <a:off x="2044700" y="3817938"/>
            <a:ext cx="325437" cy="420688"/>
            <a:chOff x="576" y="480"/>
            <a:chExt cx="1103" cy="955"/>
          </a:xfrm>
        </p:grpSpPr>
        <p:sp>
          <p:nvSpPr>
            <p:cNvPr id="89173" name="Freeform 70"/>
            <p:cNvSpPr>
              <a:spLocks/>
            </p:cNvSpPr>
            <p:nvPr/>
          </p:nvSpPr>
          <p:spPr bwMode="auto">
            <a:xfrm>
              <a:off x="1306" y="537"/>
              <a:ext cx="373" cy="374"/>
            </a:xfrm>
            <a:custGeom>
              <a:avLst/>
              <a:gdLst>
                <a:gd name="T0" fmla="*/ 0 w 747"/>
                <a:gd name="T1" fmla="*/ 2 h 747"/>
                <a:gd name="T2" fmla="*/ 0 w 747"/>
                <a:gd name="T3" fmla="*/ 2 h 747"/>
                <a:gd name="T4" fmla="*/ 0 w 747"/>
                <a:gd name="T5" fmla="*/ 2 h 747"/>
                <a:gd name="T6" fmla="*/ 0 w 747"/>
                <a:gd name="T7" fmla="*/ 2 h 747"/>
                <a:gd name="T8" fmla="*/ 0 w 747"/>
                <a:gd name="T9" fmla="*/ 2 h 747"/>
                <a:gd name="T10" fmla="*/ 0 w 747"/>
                <a:gd name="T11" fmla="*/ 2 h 747"/>
                <a:gd name="T12" fmla="*/ 0 w 747"/>
                <a:gd name="T13" fmla="*/ 2 h 747"/>
                <a:gd name="T14" fmla="*/ 0 w 747"/>
                <a:gd name="T15" fmla="*/ 2 h 747"/>
                <a:gd name="T16" fmla="*/ 0 w 747"/>
                <a:gd name="T17" fmla="*/ 2 h 747"/>
                <a:gd name="T18" fmla="*/ 0 w 747"/>
                <a:gd name="T19" fmla="*/ 2 h 747"/>
                <a:gd name="T20" fmla="*/ 0 w 747"/>
                <a:gd name="T21" fmla="*/ 2 h 747"/>
                <a:gd name="T22" fmla="*/ 0 w 747"/>
                <a:gd name="T23" fmla="*/ 2 h 747"/>
                <a:gd name="T24" fmla="*/ 1 w 747"/>
                <a:gd name="T25" fmla="*/ 1 h 747"/>
                <a:gd name="T26" fmla="*/ 1 w 747"/>
                <a:gd name="T27" fmla="*/ 1 h 747"/>
                <a:gd name="T28" fmla="*/ 1 w 747"/>
                <a:gd name="T29" fmla="*/ 1 h 747"/>
                <a:gd name="T30" fmla="*/ 1 w 747"/>
                <a:gd name="T31" fmla="*/ 1 h 747"/>
                <a:gd name="T32" fmla="*/ 1 w 747"/>
                <a:gd name="T33" fmla="*/ 0 h 747"/>
                <a:gd name="T34" fmla="*/ 1 w 747"/>
                <a:gd name="T35" fmla="*/ 1 h 747"/>
                <a:gd name="T36" fmla="*/ 1 w 747"/>
                <a:gd name="T37" fmla="*/ 1 h 747"/>
                <a:gd name="T38" fmla="*/ 1 w 747"/>
                <a:gd name="T39" fmla="*/ 1 h 747"/>
                <a:gd name="T40" fmla="*/ 1 w 747"/>
                <a:gd name="T41" fmla="*/ 1 h 747"/>
                <a:gd name="T42" fmla="*/ 1 w 747"/>
                <a:gd name="T43" fmla="*/ 1 h 747"/>
                <a:gd name="T44" fmla="*/ 1 w 747"/>
                <a:gd name="T45" fmla="*/ 1 h 747"/>
                <a:gd name="T46" fmla="*/ 1 w 747"/>
                <a:gd name="T47" fmla="*/ 1 h 747"/>
                <a:gd name="T48" fmla="*/ 1 w 747"/>
                <a:gd name="T49" fmla="*/ 1 h 747"/>
                <a:gd name="T50" fmla="*/ 1 w 747"/>
                <a:gd name="T51" fmla="*/ 1 h 747"/>
                <a:gd name="T52" fmla="*/ 1 w 747"/>
                <a:gd name="T53" fmla="*/ 1 h 747"/>
                <a:gd name="T54" fmla="*/ 1 w 747"/>
                <a:gd name="T55" fmla="*/ 1 h 747"/>
                <a:gd name="T56" fmla="*/ 1 w 747"/>
                <a:gd name="T57" fmla="*/ 1 h 747"/>
                <a:gd name="T58" fmla="*/ 0 w 747"/>
                <a:gd name="T59" fmla="*/ 2 h 747"/>
                <a:gd name="T60" fmla="*/ 0 w 747"/>
                <a:gd name="T61" fmla="*/ 2 h 747"/>
                <a:gd name="T62" fmla="*/ 0 w 747"/>
                <a:gd name="T63" fmla="*/ 2 h 747"/>
                <a:gd name="T64" fmla="*/ 0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102" y="747"/>
                  </a:moveTo>
                  <a:lnTo>
                    <a:pt x="92" y="747"/>
                  </a:lnTo>
                  <a:lnTo>
                    <a:pt x="82" y="745"/>
                  </a:lnTo>
                  <a:lnTo>
                    <a:pt x="73" y="743"/>
                  </a:lnTo>
                  <a:lnTo>
                    <a:pt x="63" y="740"/>
                  </a:lnTo>
                  <a:lnTo>
                    <a:pt x="54" y="735"/>
                  </a:lnTo>
                  <a:lnTo>
                    <a:pt x="45" y="731"/>
                  </a:lnTo>
                  <a:lnTo>
                    <a:pt x="37" y="724"/>
                  </a:lnTo>
                  <a:lnTo>
                    <a:pt x="29" y="717"/>
                  </a:lnTo>
                  <a:lnTo>
                    <a:pt x="22" y="710"/>
                  </a:lnTo>
                  <a:lnTo>
                    <a:pt x="16" y="701"/>
                  </a:lnTo>
                  <a:lnTo>
                    <a:pt x="11" y="693"/>
                  </a:lnTo>
                  <a:lnTo>
                    <a:pt x="7" y="684"/>
                  </a:lnTo>
                  <a:lnTo>
                    <a:pt x="4" y="675"/>
                  </a:lnTo>
                  <a:lnTo>
                    <a:pt x="1" y="665"/>
                  </a:lnTo>
                  <a:lnTo>
                    <a:pt x="0" y="655"/>
                  </a:lnTo>
                  <a:lnTo>
                    <a:pt x="0" y="646"/>
                  </a:lnTo>
                  <a:lnTo>
                    <a:pt x="0" y="636"/>
                  </a:lnTo>
                  <a:lnTo>
                    <a:pt x="1" y="626"/>
                  </a:lnTo>
                  <a:lnTo>
                    <a:pt x="4" y="617"/>
                  </a:lnTo>
                  <a:lnTo>
                    <a:pt x="7" y="607"/>
                  </a:lnTo>
                  <a:lnTo>
                    <a:pt x="11" y="598"/>
                  </a:lnTo>
                  <a:lnTo>
                    <a:pt x="16" y="590"/>
                  </a:lnTo>
                  <a:lnTo>
                    <a:pt x="22" y="581"/>
                  </a:lnTo>
                  <a:lnTo>
                    <a:pt x="29" y="573"/>
                  </a:lnTo>
                  <a:lnTo>
                    <a:pt x="573" y="30"/>
                  </a:lnTo>
                  <a:lnTo>
                    <a:pt x="581" y="23"/>
                  </a:lnTo>
                  <a:lnTo>
                    <a:pt x="589" y="17"/>
                  </a:lnTo>
                  <a:lnTo>
                    <a:pt x="598" y="12"/>
                  </a:lnTo>
                  <a:lnTo>
                    <a:pt x="606" y="8"/>
                  </a:lnTo>
                  <a:lnTo>
                    <a:pt x="616" y="5"/>
                  </a:lnTo>
                  <a:lnTo>
                    <a:pt x="626" y="2"/>
                  </a:lnTo>
                  <a:lnTo>
                    <a:pt x="635" y="1"/>
                  </a:lnTo>
                  <a:lnTo>
                    <a:pt x="645" y="0"/>
                  </a:lnTo>
                  <a:lnTo>
                    <a:pt x="655" y="1"/>
                  </a:lnTo>
                  <a:lnTo>
                    <a:pt x="664" y="2"/>
                  </a:lnTo>
                  <a:lnTo>
                    <a:pt x="674" y="5"/>
                  </a:lnTo>
                  <a:lnTo>
                    <a:pt x="684" y="8"/>
                  </a:lnTo>
                  <a:lnTo>
                    <a:pt x="692" y="12"/>
                  </a:lnTo>
                  <a:lnTo>
                    <a:pt x="701" y="17"/>
                  </a:lnTo>
                  <a:lnTo>
                    <a:pt x="709" y="23"/>
                  </a:lnTo>
                  <a:lnTo>
                    <a:pt x="716" y="30"/>
                  </a:lnTo>
                  <a:lnTo>
                    <a:pt x="724" y="37"/>
                  </a:lnTo>
                  <a:lnTo>
                    <a:pt x="730" y="46"/>
                  </a:lnTo>
                  <a:lnTo>
                    <a:pt x="735" y="54"/>
                  </a:lnTo>
                  <a:lnTo>
                    <a:pt x="740" y="64"/>
                  </a:lnTo>
                  <a:lnTo>
                    <a:pt x="743" y="74"/>
                  </a:lnTo>
                  <a:lnTo>
                    <a:pt x="746" y="82"/>
                  </a:lnTo>
                  <a:lnTo>
                    <a:pt x="747" y="92"/>
                  </a:lnTo>
                  <a:lnTo>
                    <a:pt x="747" y="103"/>
                  </a:lnTo>
                  <a:lnTo>
                    <a:pt x="747" y="113"/>
                  </a:lnTo>
                  <a:lnTo>
                    <a:pt x="746" y="122"/>
                  </a:lnTo>
                  <a:lnTo>
                    <a:pt x="743" y="131"/>
                  </a:lnTo>
                  <a:lnTo>
                    <a:pt x="740" y="140"/>
                  </a:lnTo>
                  <a:lnTo>
                    <a:pt x="735" y="150"/>
                  </a:lnTo>
                  <a:lnTo>
                    <a:pt x="730" y="159"/>
                  </a:lnTo>
                  <a:lnTo>
                    <a:pt x="724" y="167"/>
                  </a:lnTo>
                  <a:lnTo>
                    <a:pt x="716" y="174"/>
                  </a:lnTo>
                  <a:lnTo>
                    <a:pt x="173" y="717"/>
                  </a:lnTo>
                  <a:lnTo>
                    <a:pt x="166" y="724"/>
                  </a:lnTo>
                  <a:lnTo>
                    <a:pt x="158" y="731"/>
                  </a:lnTo>
                  <a:lnTo>
                    <a:pt x="149" y="735"/>
                  </a:lnTo>
                  <a:lnTo>
                    <a:pt x="139" y="740"/>
                  </a:lnTo>
                  <a:lnTo>
                    <a:pt x="131" y="743"/>
                  </a:lnTo>
                  <a:lnTo>
                    <a:pt x="121" y="745"/>
                  </a:lnTo>
                  <a:lnTo>
                    <a:pt x="111" y="747"/>
                  </a:lnTo>
                  <a:lnTo>
                    <a:pt x="102"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74" name="Freeform 71"/>
            <p:cNvSpPr>
              <a:spLocks/>
            </p:cNvSpPr>
            <p:nvPr/>
          </p:nvSpPr>
          <p:spPr bwMode="auto">
            <a:xfrm>
              <a:off x="1147" y="480"/>
              <a:ext cx="422" cy="955"/>
            </a:xfrm>
            <a:custGeom>
              <a:avLst/>
              <a:gdLst>
                <a:gd name="T0" fmla="*/ 1 w 844"/>
                <a:gd name="T1" fmla="*/ 3 h 1911"/>
                <a:gd name="T2" fmla="*/ 1 w 844"/>
                <a:gd name="T3" fmla="*/ 3 h 1911"/>
                <a:gd name="T4" fmla="*/ 1 w 844"/>
                <a:gd name="T5" fmla="*/ 3 h 1911"/>
                <a:gd name="T6" fmla="*/ 1 w 844"/>
                <a:gd name="T7" fmla="*/ 3 h 1911"/>
                <a:gd name="T8" fmla="*/ 1 w 844"/>
                <a:gd name="T9" fmla="*/ 3 h 1911"/>
                <a:gd name="T10" fmla="*/ 1 w 844"/>
                <a:gd name="T11" fmla="*/ 3 h 1911"/>
                <a:gd name="T12" fmla="*/ 1 w 844"/>
                <a:gd name="T13" fmla="*/ 3 h 1911"/>
                <a:gd name="T14" fmla="*/ 1 w 844"/>
                <a:gd name="T15" fmla="*/ 3 h 1911"/>
                <a:gd name="T16" fmla="*/ 0 w 844"/>
                <a:gd name="T17" fmla="*/ 1 h 1911"/>
                <a:gd name="T18" fmla="*/ 1 w 844"/>
                <a:gd name="T19" fmla="*/ 1 h 1911"/>
                <a:gd name="T20" fmla="*/ 1 w 844"/>
                <a:gd name="T21" fmla="*/ 1 h 1911"/>
                <a:gd name="T22" fmla="*/ 1 w 844"/>
                <a:gd name="T23" fmla="*/ 1 h 1911"/>
                <a:gd name="T24" fmla="*/ 1 w 844"/>
                <a:gd name="T25" fmla="*/ 1 h 1911"/>
                <a:gd name="T26" fmla="*/ 2 w 844"/>
                <a:gd name="T27" fmla="*/ 0 h 1911"/>
                <a:gd name="T28" fmla="*/ 2 w 844"/>
                <a:gd name="T29" fmla="*/ 0 h 1911"/>
                <a:gd name="T30" fmla="*/ 2 w 844"/>
                <a:gd name="T31" fmla="*/ 0 h 1911"/>
                <a:gd name="T32" fmla="*/ 2 w 844"/>
                <a:gd name="T33" fmla="*/ 0 h 1911"/>
                <a:gd name="T34" fmla="*/ 2 w 844"/>
                <a:gd name="T35" fmla="*/ 0 h 1911"/>
                <a:gd name="T36" fmla="*/ 2 w 844"/>
                <a:gd name="T37" fmla="*/ 0 h 1911"/>
                <a:gd name="T38" fmla="*/ 2 w 844"/>
                <a:gd name="T39" fmla="*/ 0 h 1911"/>
                <a:gd name="T40" fmla="*/ 2 w 844"/>
                <a:gd name="T41" fmla="*/ 0 h 1911"/>
                <a:gd name="T42" fmla="*/ 2 w 844"/>
                <a:gd name="T43" fmla="*/ 0 h 1911"/>
                <a:gd name="T44" fmla="*/ 2 w 844"/>
                <a:gd name="T45" fmla="*/ 0 h 1911"/>
                <a:gd name="T46" fmla="*/ 2 w 844"/>
                <a:gd name="T47" fmla="*/ 0 h 1911"/>
                <a:gd name="T48" fmla="*/ 2 w 844"/>
                <a:gd name="T49" fmla="*/ 0 h 1911"/>
                <a:gd name="T50" fmla="*/ 2 w 844"/>
                <a:gd name="T51" fmla="*/ 0 h 1911"/>
                <a:gd name="T52" fmla="*/ 2 w 844"/>
                <a:gd name="T53" fmla="*/ 0 h 1911"/>
                <a:gd name="T54" fmla="*/ 2 w 844"/>
                <a:gd name="T55" fmla="*/ 0 h 1911"/>
                <a:gd name="T56" fmla="*/ 2 w 844"/>
                <a:gd name="T57" fmla="*/ 0 h 1911"/>
                <a:gd name="T58" fmla="*/ 1 w 844"/>
                <a:gd name="T59" fmla="*/ 1 h 1911"/>
                <a:gd name="T60" fmla="*/ 1 w 844"/>
                <a:gd name="T61" fmla="*/ 3 h 1911"/>
                <a:gd name="T62" fmla="*/ 1 w 844"/>
                <a:gd name="T63" fmla="*/ 3 h 1911"/>
                <a:gd name="T64" fmla="*/ 1 w 844"/>
                <a:gd name="T65" fmla="*/ 3 h 1911"/>
                <a:gd name="T66" fmla="*/ 1 w 844"/>
                <a:gd name="T67" fmla="*/ 3 h 1911"/>
                <a:gd name="T68" fmla="*/ 1 w 844"/>
                <a:gd name="T69" fmla="*/ 3 h 1911"/>
                <a:gd name="T70" fmla="*/ 1 w 844"/>
                <a:gd name="T71" fmla="*/ 3 h 1911"/>
                <a:gd name="T72" fmla="*/ 1 w 844"/>
                <a:gd name="T73" fmla="*/ 3 h 1911"/>
                <a:gd name="T74" fmla="*/ 1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102" y="1911"/>
                  </a:moveTo>
                  <a:lnTo>
                    <a:pt x="92" y="1911"/>
                  </a:lnTo>
                  <a:lnTo>
                    <a:pt x="81" y="1910"/>
                  </a:lnTo>
                  <a:lnTo>
                    <a:pt x="72" y="1907"/>
                  </a:lnTo>
                  <a:lnTo>
                    <a:pt x="63" y="1904"/>
                  </a:lnTo>
                  <a:lnTo>
                    <a:pt x="54" y="1899"/>
                  </a:lnTo>
                  <a:lnTo>
                    <a:pt x="45" y="1894"/>
                  </a:lnTo>
                  <a:lnTo>
                    <a:pt x="38" y="1888"/>
                  </a:lnTo>
                  <a:lnTo>
                    <a:pt x="31" y="1882"/>
                  </a:lnTo>
                  <a:lnTo>
                    <a:pt x="24" y="1874"/>
                  </a:lnTo>
                  <a:lnTo>
                    <a:pt x="18" y="1866"/>
                  </a:lnTo>
                  <a:lnTo>
                    <a:pt x="12" y="1857"/>
                  </a:lnTo>
                  <a:lnTo>
                    <a:pt x="9" y="1849"/>
                  </a:lnTo>
                  <a:lnTo>
                    <a:pt x="5" y="1839"/>
                  </a:lnTo>
                  <a:lnTo>
                    <a:pt x="3" y="1830"/>
                  </a:lnTo>
                  <a:lnTo>
                    <a:pt x="1" y="1820"/>
                  </a:lnTo>
                  <a:lnTo>
                    <a:pt x="0" y="1809"/>
                  </a:lnTo>
                  <a:lnTo>
                    <a:pt x="0" y="742"/>
                  </a:lnTo>
                  <a:lnTo>
                    <a:pt x="1" y="731"/>
                  </a:lnTo>
                  <a:lnTo>
                    <a:pt x="3" y="721"/>
                  </a:lnTo>
                  <a:lnTo>
                    <a:pt x="5" y="711"/>
                  </a:lnTo>
                  <a:lnTo>
                    <a:pt x="9" y="702"/>
                  </a:lnTo>
                  <a:lnTo>
                    <a:pt x="12" y="693"/>
                  </a:lnTo>
                  <a:lnTo>
                    <a:pt x="17" y="685"/>
                  </a:lnTo>
                  <a:lnTo>
                    <a:pt x="23" y="676"/>
                  </a:lnTo>
                  <a:lnTo>
                    <a:pt x="31" y="669"/>
                  </a:lnTo>
                  <a:lnTo>
                    <a:pt x="671" y="30"/>
                  </a:lnTo>
                  <a:lnTo>
                    <a:pt x="678" y="23"/>
                  </a:lnTo>
                  <a:lnTo>
                    <a:pt x="686" y="17"/>
                  </a:lnTo>
                  <a:lnTo>
                    <a:pt x="695" y="12"/>
                  </a:lnTo>
                  <a:lnTo>
                    <a:pt x="703" y="7"/>
                  </a:lnTo>
                  <a:lnTo>
                    <a:pt x="713" y="4"/>
                  </a:lnTo>
                  <a:lnTo>
                    <a:pt x="723" y="2"/>
                  </a:lnTo>
                  <a:lnTo>
                    <a:pt x="733" y="0"/>
                  </a:lnTo>
                  <a:lnTo>
                    <a:pt x="742" y="0"/>
                  </a:lnTo>
                  <a:lnTo>
                    <a:pt x="752" y="0"/>
                  </a:lnTo>
                  <a:lnTo>
                    <a:pt x="762" y="2"/>
                  </a:lnTo>
                  <a:lnTo>
                    <a:pt x="771" y="4"/>
                  </a:lnTo>
                  <a:lnTo>
                    <a:pt x="781" y="7"/>
                  </a:lnTo>
                  <a:lnTo>
                    <a:pt x="790" y="12"/>
                  </a:lnTo>
                  <a:lnTo>
                    <a:pt x="798" y="17"/>
                  </a:lnTo>
                  <a:lnTo>
                    <a:pt x="807" y="23"/>
                  </a:lnTo>
                  <a:lnTo>
                    <a:pt x="814" y="30"/>
                  </a:lnTo>
                  <a:lnTo>
                    <a:pt x="821" y="38"/>
                  </a:lnTo>
                  <a:lnTo>
                    <a:pt x="827" y="46"/>
                  </a:lnTo>
                  <a:lnTo>
                    <a:pt x="832" y="55"/>
                  </a:lnTo>
                  <a:lnTo>
                    <a:pt x="837" y="63"/>
                  </a:lnTo>
                  <a:lnTo>
                    <a:pt x="840" y="73"/>
                  </a:lnTo>
                  <a:lnTo>
                    <a:pt x="843" y="82"/>
                  </a:lnTo>
                  <a:lnTo>
                    <a:pt x="844" y="92"/>
                  </a:lnTo>
                  <a:lnTo>
                    <a:pt x="844" y="102"/>
                  </a:lnTo>
                  <a:lnTo>
                    <a:pt x="844" y="111"/>
                  </a:lnTo>
                  <a:lnTo>
                    <a:pt x="843" y="121"/>
                  </a:lnTo>
                  <a:lnTo>
                    <a:pt x="840" y="131"/>
                  </a:lnTo>
                  <a:lnTo>
                    <a:pt x="837" y="141"/>
                  </a:lnTo>
                  <a:lnTo>
                    <a:pt x="832" y="149"/>
                  </a:lnTo>
                  <a:lnTo>
                    <a:pt x="827" y="158"/>
                  </a:lnTo>
                  <a:lnTo>
                    <a:pt x="821" y="166"/>
                  </a:lnTo>
                  <a:lnTo>
                    <a:pt x="814" y="174"/>
                  </a:lnTo>
                  <a:lnTo>
                    <a:pt x="205" y="783"/>
                  </a:lnTo>
                  <a:lnTo>
                    <a:pt x="205" y="1809"/>
                  </a:lnTo>
                  <a:lnTo>
                    <a:pt x="204" y="1820"/>
                  </a:lnTo>
                  <a:lnTo>
                    <a:pt x="203" y="1830"/>
                  </a:lnTo>
                  <a:lnTo>
                    <a:pt x="200" y="1839"/>
                  </a:lnTo>
                  <a:lnTo>
                    <a:pt x="197" y="1849"/>
                  </a:lnTo>
                  <a:lnTo>
                    <a:pt x="192" y="1857"/>
                  </a:lnTo>
                  <a:lnTo>
                    <a:pt x="187" y="1866"/>
                  </a:lnTo>
                  <a:lnTo>
                    <a:pt x="181" y="1874"/>
                  </a:lnTo>
                  <a:lnTo>
                    <a:pt x="175" y="1882"/>
                  </a:lnTo>
                  <a:lnTo>
                    <a:pt x="168" y="1888"/>
                  </a:lnTo>
                  <a:lnTo>
                    <a:pt x="159" y="1894"/>
                  </a:lnTo>
                  <a:lnTo>
                    <a:pt x="152" y="1899"/>
                  </a:lnTo>
                  <a:lnTo>
                    <a:pt x="142" y="1904"/>
                  </a:lnTo>
                  <a:lnTo>
                    <a:pt x="132" y="1907"/>
                  </a:lnTo>
                  <a:lnTo>
                    <a:pt x="123" y="1910"/>
                  </a:lnTo>
                  <a:lnTo>
                    <a:pt x="113" y="1911"/>
                  </a:lnTo>
                  <a:lnTo>
                    <a:pt x="10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75" name="Freeform 72"/>
            <p:cNvSpPr>
              <a:spLocks/>
            </p:cNvSpPr>
            <p:nvPr/>
          </p:nvSpPr>
          <p:spPr bwMode="auto">
            <a:xfrm>
              <a:off x="576" y="537"/>
              <a:ext cx="373" cy="374"/>
            </a:xfrm>
            <a:custGeom>
              <a:avLst/>
              <a:gdLst>
                <a:gd name="T0" fmla="*/ 1 w 747"/>
                <a:gd name="T1" fmla="*/ 2 h 747"/>
                <a:gd name="T2" fmla="*/ 1 w 747"/>
                <a:gd name="T3" fmla="*/ 2 h 747"/>
                <a:gd name="T4" fmla="*/ 1 w 747"/>
                <a:gd name="T5" fmla="*/ 2 h 747"/>
                <a:gd name="T6" fmla="*/ 1 w 747"/>
                <a:gd name="T7" fmla="*/ 2 h 747"/>
                <a:gd name="T8" fmla="*/ 1 w 747"/>
                <a:gd name="T9" fmla="*/ 2 h 747"/>
                <a:gd name="T10" fmla="*/ 1 w 747"/>
                <a:gd name="T11" fmla="*/ 2 h 747"/>
                <a:gd name="T12" fmla="*/ 1 w 747"/>
                <a:gd name="T13" fmla="*/ 2 h 747"/>
                <a:gd name="T14" fmla="*/ 1 w 747"/>
                <a:gd name="T15" fmla="*/ 2 h 747"/>
                <a:gd name="T16" fmla="*/ 1 w 747"/>
                <a:gd name="T17" fmla="*/ 2 h 747"/>
                <a:gd name="T18" fmla="*/ 1 w 747"/>
                <a:gd name="T19" fmla="*/ 2 h 747"/>
                <a:gd name="T20" fmla="*/ 1 w 747"/>
                <a:gd name="T21" fmla="*/ 2 h 747"/>
                <a:gd name="T22" fmla="*/ 1 w 747"/>
                <a:gd name="T23" fmla="*/ 2 h 747"/>
                <a:gd name="T24" fmla="*/ 0 w 747"/>
                <a:gd name="T25" fmla="*/ 1 h 747"/>
                <a:gd name="T26" fmla="*/ 0 w 747"/>
                <a:gd name="T27" fmla="*/ 1 h 747"/>
                <a:gd name="T28" fmla="*/ 0 w 747"/>
                <a:gd name="T29" fmla="*/ 1 h 747"/>
                <a:gd name="T30" fmla="*/ 0 w 747"/>
                <a:gd name="T31" fmla="*/ 1 h 747"/>
                <a:gd name="T32" fmla="*/ 0 w 747"/>
                <a:gd name="T33" fmla="*/ 0 h 747"/>
                <a:gd name="T34" fmla="*/ 0 w 747"/>
                <a:gd name="T35" fmla="*/ 1 h 747"/>
                <a:gd name="T36" fmla="*/ 0 w 747"/>
                <a:gd name="T37" fmla="*/ 1 h 747"/>
                <a:gd name="T38" fmla="*/ 0 w 747"/>
                <a:gd name="T39" fmla="*/ 1 h 747"/>
                <a:gd name="T40" fmla="*/ 0 w 747"/>
                <a:gd name="T41" fmla="*/ 1 h 747"/>
                <a:gd name="T42" fmla="*/ 0 w 747"/>
                <a:gd name="T43" fmla="*/ 1 h 747"/>
                <a:gd name="T44" fmla="*/ 0 w 747"/>
                <a:gd name="T45" fmla="*/ 1 h 747"/>
                <a:gd name="T46" fmla="*/ 0 w 747"/>
                <a:gd name="T47" fmla="*/ 1 h 747"/>
                <a:gd name="T48" fmla="*/ 0 w 747"/>
                <a:gd name="T49" fmla="*/ 1 h 747"/>
                <a:gd name="T50" fmla="*/ 0 w 747"/>
                <a:gd name="T51" fmla="*/ 1 h 747"/>
                <a:gd name="T52" fmla="*/ 0 w 747"/>
                <a:gd name="T53" fmla="*/ 1 h 747"/>
                <a:gd name="T54" fmla="*/ 0 w 747"/>
                <a:gd name="T55" fmla="*/ 1 h 747"/>
                <a:gd name="T56" fmla="*/ 0 w 747"/>
                <a:gd name="T57" fmla="*/ 1 h 747"/>
                <a:gd name="T58" fmla="*/ 1 w 747"/>
                <a:gd name="T59" fmla="*/ 2 h 747"/>
                <a:gd name="T60" fmla="*/ 1 w 747"/>
                <a:gd name="T61" fmla="*/ 2 h 747"/>
                <a:gd name="T62" fmla="*/ 1 w 747"/>
                <a:gd name="T63" fmla="*/ 2 h 747"/>
                <a:gd name="T64" fmla="*/ 1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645" y="747"/>
                  </a:moveTo>
                  <a:lnTo>
                    <a:pt x="655" y="747"/>
                  </a:lnTo>
                  <a:lnTo>
                    <a:pt x="664" y="745"/>
                  </a:lnTo>
                  <a:lnTo>
                    <a:pt x="674" y="743"/>
                  </a:lnTo>
                  <a:lnTo>
                    <a:pt x="684" y="740"/>
                  </a:lnTo>
                  <a:lnTo>
                    <a:pt x="692" y="735"/>
                  </a:lnTo>
                  <a:lnTo>
                    <a:pt x="702" y="731"/>
                  </a:lnTo>
                  <a:lnTo>
                    <a:pt x="709" y="724"/>
                  </a:lnTo>
                  <a:lnTo>
                    <a:pt x="718" y="717"/>
                  </a:lnTo>
                  <a:lnTo>
                    <a:pt x="725" y="710"/>
                  </a:lnTo>
                  <a:lnTo>
                    <a:pt x="731" y="701"/>
                  </a:lnTo>
                  <a:lnTo>
                    <a:pt x="736" y="693"/>
                  </a:lnTo>
                  <a:lnTo>
                    <a:pt x="740" y="684"/>
                  </a:lnTo>
                  <a:lnTo>
                    <a:pt x="743" y="675"/>
                  </a:lnTo>
                  <a:lnTo>
                    <a:pt x="746" y="665"/>
                  </a:lnTo>
                  <a:lnTo>
                    <a:pt x="747" y="655"/>
                  </a:lnTo>
                  <a:lnTo>
                    <a:pt x="747" y="646"/>
                  </a:lnTo>
                  <a:lnTo>
                    <a:pt x="747" y="636"/>
                  </a:lnTo>
                  <a:lnTo>
                    <a:pt x="746" y="626"/>
                  </a:lnTo>
                  <a:lnTo>
                    <a:pt x="743" y="617"/>
                  </a:lnTo>
                  <a:lnTo>
                    <a:pt x="740" y="607"/>
                  </a:lnTo>
                  <a:lnTo>
                    <a:pt x="736" y="598"/>
                  </a:lnTo>
                  <a:lnTo>
                    <a:pt x="731" y="590"/>
                  </a:lnTo>
                  <a:lnTo>
                    <a:pt x="725" y="581"/>
                  </a:lnTo>
                  <a:lnTo>
                    <a:pt x="718" y="573"/>
                  </a:lnTo>
                  <a:lnTo>
                    <a:pt x="175" y="30"/>
                  </a:lnTo>
                  <a:lnTo>
                    <a:pt x="166" y="23"/>
                  </a:lnTo>
                  <a:lnTo>
                    <a:pt x="158" y="17"/>
                  </a:lnTo>
                  <a:lnTo>
                    <a:pt x="149" y="12"/>
                  </a:lnTo>
                  <a:lnTo>
                    <a:pt x="141" y="8"/>
                  </a:lnTo>
                  <a:lnTo>
                    <a:pt x="131" y="5"/>
                  </a:lnTo>
                  <a:lnTo>
                    <a:pt x="121" y="2"/>
                  </a:lnTo>
                  <a:lnTo>
                    <a:pt x="112" y="1"/>
                  </a:lnTo>
                  <a:lnTo>
                    <a:pt x="102" y="0"/>
                  </a:lnTo>
                  <a:lnTo>
                    <a:pt x="92" y="1"/>
                  </a:lnTo>
                  <a:lnTo>
                    <a:pt x="82" y="2"/>
                  </a:lnTo>
                  <a:lnTo>
                    <a:pt x="73" y="5"/>
                  </a:lnTo>
                  <a:lnTo>
                    <a:pt x="63" y="8"/>
                  </a:lnTo>
                  <a:lnTo>
                    <a:pt x="55" y="12"/>
                  </a:lnTo>
                  <a:lnTo>
                    <a:pt x="46" y="17"/>
                  </a:lnTo>
                  <a:lnTo>
                    <a:pt x="38" y="23"/>
                  </a:lnTo>
                  <a:lnTo>
                    <a:pt x="30" y="30"/>
                  </a:lnTo>
                  <a:lnTo>
                    <a:pt x="23" y="37"/>
                  </a:lnTo>
                  <a:lnTo>
                    <a:pt x="17" y="46"/>
                  </a:lnTo>
                  <a:lnTo>
                    <a:pt x="12" y="54"/>
                  </a:lnTo>
                  <a:lnTo>
                    <a:pt x="7" y="64"/>
                  </a:lnTo>
                  <a:lnTo>
                    <a:pt x="4" y="74"/>
                  </a:lnTo>
                  <a:lnTo>
                    <a:pt x="1" y="82"/>
                  </a:lnTo>
                  <a:lnTo>
                    <a:pt x="0" y="92"/>
                  </a:lnTo>
                  <a:lnTo>
                    <a:pt x="0" y="103"/>
                  </a:lnTo>
                  <a:lnTo>
                    <a:pt x="0" y="113"/>
                  </a:lnTo>
                  <a:lnTo>
                    <a:pt x="1" y="122"/>
                  </a:lnTo>
                  <a:lnTo>
                    <a:pt x="4" y="131"/>
                  </a:lnTo>
                  <a:lnTo>
                    <a:pt x="7" y="140"/>
                  </a:lnTo>
                  <a:lnTo>
                    <a:pt x="12" y="150"/>
                  </a:lnTo>
                  <a:lnTo>
                    <a:pt x="17" y="159"/>
                  </a:lnTo>
                  <a:lnTo>
                    <a:pt x="23" y="167"/>
                  </a:lnTo>
                  <a:lnTo>
                    <a:pt x="30" y="174"/>
                  </a:lnTo>
                  <a:lnTo>
                    <a:pt x="574" y="717"/>
                  </a:lnTo>
                  <a:lnTo>
                    <a:pt x="581" y="724"/>
                  </a:lnTo>
                  <a:lnTo>
                    <a:pt x="589" y="731"/>
                  </a:lnTo>
                  <a:lnTo>
                    <a:pt x="598" y="735"/>
                  </a:lnTo>
                  <a:lnTo>
                    <a:pt x="607" y="740"/>
                  </a:lnTo>
                  <a:lnTo>
                    <a:pt x="616" y="743"/>
                  </a:lnTo>
                  <a:lnTo>
                    <a:pt x="626" y="745"/>
                  </a:lnTo>
                  <a:lnTo>
                    <a:pt x="635" y="747"/>
                  </a:lnTo>
                  <a:lnTo>
                    <a:pt x="645"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76" name="Freeform 73"/>
            <p:cNvSpPr>
              <a:spLocks/>
            </p:cNvSpPr>
            <p:nvPr/>
          </p:nvSpPr>
          <p:spPr bwMode="auto">
            <a:xfrm>
              <a:off x="686" y="480"/>
              <a:ext cx="422" cy="955"/>
            </a:xfrm>
            <a:custGeom>
              <a:avLst/>
              <a:gdLst>
                <a:gd name="T0" fmla="*/ 2 w 844"/>
                <a:gd name="T1" fmla="*/ 3 h 1911"/>
                <a:gd name="T2" fmla="*/ 2 w 844"/>
                <a:gd name="T3" fmla="*/ 3 h 1911"/>
                <a:gd name="T4" fmla="*/ 2 w 844"/>
                <a:gd name="T5" fmla="*/ 3 h 1911"/>
                <a:gd name="T6" fmla="*/ 2 w 844"/>
                <a:gd name="T7" fmla="*/ 3 h 1911"/>
                <a:gd name="T8" fmla="*/ 2 w 844"/>
                <a:gd name="T9" fmla="*/ 3 h 1911"/>
                <a:gd name="T10" fmla="*/ 2 w 844"/>
                <a:gd name="T11" fmla="*/ 3 h 1911"/>
                <a:gd name="T12" fmla="*/ 2 w 844"/>
                <a:gd name="T13" fmla="*/ 3 h 1911"/>
                <a:gd name="T14" fmla="*/ 2 w 844"/>
                <a:gd name="T15" fmla="*/ 3 h 1911"/>
                <a:gd name="T16" fmla="*/ 2 w 844"/>
                <a:gd name="T17" fmla="*/ 1 h 1911"/>
                <a:gd name="T18" fmla="*/ 2 w 844"/>
                <a:gd name="T19" fmla="*/ 1 h 1911"/>
                <a:gd name="T20" fmla="*/ 2 w 844"/>
                <a:gd name="T21" fmla="*/ 1 h 1911"/>
                <a:gd name="T22" fmla="*/ 2 w 844"/>
                <a:gd name="T23" fmla="*/ 1 h 1911"/>
                <a:gd name="T24" fmla="*/ 2 w 844"/>
                <a:gd name="T25" fmla="*/ 1 h 1911"/>
                <a:gd name="T26" fmla="*/ 1 w 844"/>
                <a:gd name="T27" fmla="*/ 0 h 1911"/>
                <a:gd name="T28" fmla="*/ 1 w 844"/>
                <a:gd name="T29" fmla="*/ 0 h 1911"/>
                <a:gd name="T30" fmla="*/ 1 w 844"/>
                <a:gd name="T31" fmla="*/ 0 h 1911"/>
                <a:gd name="T32" fmla="*/ 1 w 844"/>
                <a:gd name="T33" fmla="*/ 0 h 1911"/>
                <a:gd name="T34" fmla="*/ 1 w 844"/>
                <a:gd name="T35" fmla="*/ 0 h 1911"/>
                <a:gd name="T36" fmla="*/ 1 w 844"/>
                <a:gd name="T37" fmla="*/ 0 h 1911"/>
                <a:gd name="T38" fmla="*/ 1 w 844"/>
                <a:gd name="T39" fmla="*/ 0 h 1911"/>
                <a:gd name="T40" fmla="*/ 1 w 844"/>
                <a:gd name="T41" fmla="*/ 0 h 1911"/>
                <a:gd name="T42" fmla="*/ 1 w 844"/>
                <a:gd name="T43" fmla="*/ 0 h 1911"/>
                <a:gd name="T44" fmla="*/ 1 w 844"/>
                <a:gd name="T45" fmla="*/ 0 h 1911"/>
                <a:gd name="T46" fmla="*/ 1 w 844"/>
                <a:gd name="T47" fmla="*/ 0 h 1911"/>
                <a:gd name="T48" fmla="*/ 0 w 844"/>
                <a:gd name="T49" fmla="*/ 0 h 1911"/>
                <a:gd name="T50" fmla="*/ 0 w 844"/>
                <a:gd name="T51" fmla="*/ 0 h 1911"/>
                <a:gd name="T52" fmla="*/ 1 w 844"/>
                <a:gd name="T53" fmla="*/ 0 h 1911"/>
                <a:gd name="T54" fmla="*/ 1 w 844"/>
                <a:gd name="T55" fmla="*/ 0 h 1911"/>
                <a:gd name="T56" fmla="*/ 1 w 844"/>
                <a:gd name="T57" fmla="*/ 0 h 1911"/>
                <a:gd name="T58" fmla="*/ 2 w 844"/>
                <a:gd name="T59" fmla="*/ 1 h 1911"/>
                <a:gd name="T60" fmla="*/ 2 w 844"/>
                <a:gd name="T61" fmla="*/ 3 h 1911"/>
                <a:gd name="T62" fmla="*/ 2 w 844"/>
                <a:gd name="T63" fmla="*/ 3 h 1911"/>
                <a:gd name="T64" fmla="*/ 2 w 844"/>
                <a:gd name="T65" fmla="*/ 3 h 1911"/>
                <a:gd name="T66" fmla="*/ 2 w 844"/>
                <a:gd name="T67" fmla="*/ 3 h 1911"/>
                <a:gd name="T68" fmla="*/ 2 w 844"/>
                <a:gd name="T69" fmla="*/ 3 h 1911"/>
                <a:gd name="T70" fmla="*/ 2 w 844"/>
                <a:gd name="T71" fmla="*/ 3 h 1911"/>
                <a:gd name="T72" fmla="*/ 2 w 844"/>
                <a:gd name="T73" fmla="*/ 3 h 1911"/>
                <a:gd name="T74" fmla="*/ 2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742" y="1911"/>
                  </a:moveTo>
                  <a:lnTo>
                    <a:pt x="751" y="1911"/>
                  </a:lnTo>
                  <a:lnTo>
                    <a:pt x="762" y="1910"/>
                  </a:lnTo>
                  <a:lnTo>
                    <a:pt x="772" y="1907"/>
                  </a:lnTo>
                  <a:lnTo>
                    <a:pt x="781" y="1904"/>
                  </a:lnTo>
                  <a:lnTo>
                    <a:pt x="790" y="1899"/>
                  </a:lnTo>
                  <a:lnTo>
                    <a:pt x="799" y="1894"/>
                  </a:lnTo>
                  <a:lnTo>
                    <a:pt x="806" y="1888"/>
                  </a:lnTo>
                  <a:lnTo>
                    <a:pt x="813" y="1882"/>
                  </a:lnTo>
                  <a:lnTo>
                    <a:pt x="821" y="1874"/>
                  </a:lnTo>
                  <a:lnTo>
                    <a:pt x="825" y="1866"/>
                  </a:lnTo>
                  <a:lnTo>
                    <a:pt x="831" y="1857"/>
                  </a:lnTo>
                  <a:lnTo>
                    <a:pt x="835" y="1849"/>
                  </a:lnTo>
                  <a:lnTo>
                    <a:pt x="839" y="1839"/>
                  </a:lnTo>
                  <a:lnTo>
                    <a:pt x="841" y="1830"/>
                  </a:lnTo>
                  <a:lnTo>
                    <a:pt x="842" y="1820"/>
                  </a:lnTo>
                  <a:lnTo>
                    <a:pt x="844" y="1809"/>
                  </a:lnTo>
                  <a:lnTo>
                    <a:pt x="844" y="742"/>
                  </a:lnTo>
                  <a:lnTo>
                    <a:pt x="842" y="731"/>
                  </a:lnTo>
                  <a:lnTo>
                    <a:pt x="841" y="721"/>
                  </a:lnTo>
                  <a:lnTo>
                    <a:pt x="839" y="711"/>
                  </a:lnTo>
                  <a:lnTo>
                    <a:pt x="835" y="702"/>
                  </a:lnTo>
                  <a:lnTo>
                    <a:pt x="831" y="693"/>
                  </a:lnTo>
                  <a:lnTo>
                    <a:pt x="827" y="685"/>
                  </a:lnTo>
                  <a:lnTo>
                    <a:pt x="821" y="676"/>
                  </a:lnTo>
                  <a:lnTo>
                    <a:pt x="813" y="669"/>
                  </a:lnTo>
                  <a:lnTo>
                    <a:pt x="174" y="30"/>
                  </a:lnTo>
                  <a:lnTo>
                    <a:pt x="166" y="23"/>
                  </a:lnTo>
                  <a:lnTo>
                    <a:pt x="157" y="17"/>
                  </a:lnTo>
                  <a:lnTo>
                    <a:pt x="149" y="12"/>
                  </a:lnTo>
                  <a:lnTo>
                    <a:pt x="140" y="7"/>
                  </a:lnTo>
                  <a:lnTo>
                    <a:pt x="131" y="4"/>
                  </a:lnTo>
                  <a:lnTo>
                    <a:pt x="121" y="2"/>
                  </a:lnTo>
                  <a:lnTo>
                    <a:pt x="111" y="0"/>
                  </a:lnTo>
                  <a:lnTo>
                    <a:pt x="102" y="0"/>
                  </a:lnTo>
                  <a:lnTo>
                    <a:pt x="92" y="0"/>
                  </a:lnTo>
                  <a:lnTo>
                    <a:pt x="82" y="2"/>
                  </a:lnTo>
                  <a:lnTo>
                    <a:pt x="72" y="4"/>
                  </a:lnTo>
                  <a:lnTo>
                    <a:pt x="63" y="7"/>
                  </a:lnTo>
                  <a:lnTo>
                    <a:pt x="54" y="12"/>
                  </a:lnTo>
                  <a:lnTo>
                    <a:pt x="46" y="17"/>
                  </a:lnTo>
                  <a:lnTo>
                    <a:pt x="37" y="23"/>
                  </a:lnTo>
                  <a:lnTo>
                    <a:pt x="30" y="30"/>
                  </a:lnTo>
                  <a:lnTo>
                    <a:pt x="23" y="38"/>
                  </a:lnTo>
                  <a:lnTo>
                    <a:pt x="17" y="46"/>
                  </a:lnTo>
                  <a:lnTo>
                    <a:pt x="12" y="55"/>
                  </a:lnTo>
                  <a:lnTo>
                    <a:pt x="7" y="63"/>
                  </a:lnTo>
                  <a:lnTo>
                    <a:pt x="3" y="73"/>
                  </a:lnTo>
                  <a:lnTo>
                    <a:pt x="1" y="82"/>
                  </a:lnTo>
                  <a:lnTo>
                    <a:pt x="0" y="92"/>
                  </a:lnTo>
                  <a:lnTo>
                    <a:pt x="0" y="102"/>
                  </a:lnTo>
                  <a:lnTo>
                    <a:pt x="0" y="111"/>
                  </a:lnTo>
                  <a:lnTo>
                    <a:pt x="1" y="121"/>
                  </a:lnTo>
                  <a:lnTo>
                    <a:pt x="3" y="131"/>
                  </a:lnTo>
                  <a:lnTo>
                    <a:pt x="7" y="141"/>
                  </a:lnTo>
                  <a:lnTo>
                    <a:pt x="12" y="149"/>
                  </a:lnTo>
                  <a:lnTo>
                    <a:pt x="17" y="158"/>
                  </a:lnTo>
                  <a:lnTo>
                    <a:pt x="23" y="166"/>
                  </a:lnTo>
                  <a:lnTo>
                    <a:pt x="30" y="174"/>
                  </a:lnTo>
                  <a:lnTo>
                    <a:pt x="639" y="783"/>
                  </a:lnTo>
                  <a:lnTo>
                    <a:pt x="639" y="1809"/>
                  </a:lnTo>
                  <a:lnTo>
                    <a:pt x="640" y="1820"/>
                  </a:lnTo>
                  <a:lnTo>
                    <a:pt x="641" y="1830"/>
                  </a:lnTo>
                  <a:lnTo>
                    <a:pt x="644" y="1839"/>
                  </a:lnTo>
                  <a:lnTo>
                    <a:pt x="647" y="1849"/>
                  </a:lnTo>
                  <a:lnTo>
                    <a:pt x="652" y="1857"/>
                  </a:lnTo>
                  <a:lnTo>
                    <a:pt x="657" y="1866"/>
                  </a:lnTo>
                  <a:lnTo>
                    <a:pt x="663" y="1874"/>
                  </a:lnTo>
                  <a:lnTo>
                    <a:pt x="669" y="1882"/>
                  </a:lnTo>
                  <a:lnTo>
                    <a:pt x="676" y="1888"/>
                  </a:lnTo>
                  <a:lnTo>
                    <a:pt x="685" y="1894"/>
                  </a:lnTo>
                  <a:lnTo>
                    <a:pt x="693" y="1899"/>
                  </a:lnTo>
                  <a:lnTo>
                    <a:pt x="702" y="1904"/>
                  </a:lnTo>
                  <a:lnTo>
                    <a:pt x="711" y="1907"/>
                  </a:lnTo>
                  <a:lnTo>
                    <a:pt x="721" y="1910"/>
                  </a:lnTo>
                  <a:lnTo>
                    <a:pt x="731" y="1911"/>
                  </a:lnTo>
                  <a:lnTo>
                    <a:pt x="74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9138" name="Group 74"/>
          <p:cNvGrpSpPr>
            <a:grpSpLocks/>
          </p:cNvGrpSpPr>
          <p:nvPr/>
        </p:nvGrpSpPr>
        <p:grpSpPr bwMode="auto">
          <a:xfrm rot="1969955">
            <a:off x="3441700" y="3448050"/>
            <a:ext cx="215900" cy="169863"/>
            <a:chOff x="576" y="480"/>
            <a:chExt cx="1103" cy="955"/>
          </a:xfrm>
        </p:grpSpPr>
        <p:sp>
          <p:nvSpPr>
            <p:cNvPr id="89169" name="Freeform 75"/>
            <p:cNvSpPr>
              <a:spLocks/>
            </p:cNvSpPr>
            <p:nvPr/>
          </p:nvSpPr>
          <p:spPr bwMode="auto">
            <a:xfrm>
              <a:off x="1306" y="537"/>
              <a:ext cx="373" cy="374"/>
            </a:xfrm>
            <a:custGeom>
              <a:avLst/>
              <a:gdLst>
                <a:gd name="T0" fmla="*/ 0 w 747"/>
                <a:gd name="T1" fmla="*/ 2 h 747"/>
                <a:gd name="T2" fmla="*/ 0 w 747"/>
                <a:gd name="T3" fmla="*/ 2 h 747"/>
                <a:gd name="T4" fmla="*/ 0 w 747"/>
                <a:gd name="T5" fmla="*/ 2 h 747"/>
                <a:gd name="T6" fmla="*/ 0 w 747"/>
                <a:gd name="T7" fmla="*/ 2 h 747"/>
                <a:gd name="T8" fmla="*/ 0 w 747"/>
                <a:gd name="T9" fmla="*/ 2 h 747"/>
                <a:gd name="T10" fmla="*/ 0 w 747"/>
                <a:gd name="T11" fmla="*/ 2 h 747"/>
                <a:gd name="T12" fmla="*/ 0 w 747"/>
                <a:gd name="T13" fmla="*/ 2 h 747"/>
                <a:gd name="T14" fmla="*/ 0 w 747"/>
                <a:gd name="T15" fmla="*/ 2 h 747"/>
                <a:gd name="T16" fmla="*/ 0 w 747"/>
                <a:gd name="T17" fmla="*/ 2 h 747"/>
                <a:gd name="T18" fmla="*/ 0 w 747"/>
                <a:gd name="T19" fmla="*/ 2 h 747"/>
                <a:gd name="T20" fmla="*/ 0 w 747"/>
                <a:gd name="T21" fmla="*/ 2 h 747"/>
                <a:gd name="T22" fmla="*/ 0 w 747"/>
                <a:gd name="T23" fmla="*/ 2 h 747"/>
                <a:gd name="T24" fmla="*/ 1 w 747"/>
                <a:gd name="T25" fmla="*/ 1 h 747"/>
                <a:gd name="T26" fmla="*/ 1 w 747"/>
                <a:gd name="T27" fmla="*/ 1 h 747"/>
                <a:gd name="T28" fmla="*/ 1 w 747"/>
                <a:gd name="T29" fmla="*/ 1 h 747"/>
                <a:gd name="T30" fmla="*/ 1 w 747"/>
                <a:gd name="T31" fmla="*/ 1 h 747"/>
                <a:gd name="T32" fmla="*/ 1 w 747"/>
                <a:gd name="T33" fmla="*/ 0 h 747"/>
                <a:gd name="T34" fmla="*/ 1 w 747"/>
                <a:gd name="T35" fmla="*/ 1 h 747"/>
                <a:gd name="T36" fmla="*/ 1 w 747"/>
                <a:gd name="T37" fmla="*/ 1 h 747"/>
                <a:gd name="T38" fmla="*/ 1 w 747"/>
                <a:gd name="T39" fmla="*/ 1 h 747"/>
                <a:gd name="T40" fmla="*/ 1 w 747"/>
                <a:gd name="T41" fmla="*/ 1 h 747"/>
                <a:gd name="T42" fmla="*/ 1 w 747"/>
                <a:gd name="T43" fmla="*/ 1 h 747"/>
                <a:gd name="T44" fmla="*/ 1 w 747"/>
                <a:gd name="T45" fmla="*/ 1 h 747"/>
                <a:gd name="T46" fmla="*/ 1 w 747"/>
                <a:gd name="T47" fmla="*/ 1 h 747"/>
                <a:gd name="T48" fmla="*/ 1 w 747"/>
                <a:gd name="T49" fmla="*/ 1 h 747"/>
                <a:gd name="T50" fmla="*/ 1 w 747"/>
                <a:gd name="T51" fmla="*/ 1 h 747"/>
                <a:gd name="T52" fmla="*/ 1 w 747"/>
                <a:gd name="T53" fmla="*/ 1 h 747"/>
                <a:gd name="T54" fmla="*/ 1 w 747"/>
                <a:gd name="T55" fmla="*/ 1 h 747"/>
                <a:gd name="T56" fmla="*/ 1 w 747"/>
                <a:gd name="T57" fmla="*/ 1 h 747"/>
                <a:gd name="T58" fmla="*/ 0 w 747"/>
                <a:gd name="T59" fmla="*/ 2 h 747"/>
                <a:gd name="T60" fmla="*/ 0 w 747"/>
                <a:gd name="T61" fmla="*/ 2 h 747"/>
                <a:gd name="T62" fmla="*/ 0 w 747"/>
                <a:gd name="T63" fmla="*/ 2 h 747"/>
                <a:gd name="T64" fmla="*/ 0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102" y="747"/>
                  </a:moveTo>
                  <a:lnTo>
                    <a:pt x="92" y="747"/>
                  </a:lnTo>
                  <a:lnTo>
                    <a:pt x="82" y="745"/>
                  </a:lnTo>
                  <a:lnTo>
                    <a:pt x="73" y="743"/>
                  </a:lnTo>
                  <a:lnTo>
                    <a:pt x="63" y="740"/>
                  </a:lnTo>
                  <a:lnTo>
                    <a:pt x="54" y="735"/>
                  </a:lnTo>
                  <a:lnTo>
                    <a:pt x="45" y="731"/>
                  </a:lnTo>
                  <a:lnTo>
                    <a:pt x="37" y="724"/>
                  </a:lnTo>
                  <a:lnTo>
                    <a:pt x="29" y="717"/>
                  </a:lnTo>
                  <a:lnTo>
                    <a:pt x="22" y="710"/>
                  </a:lnTo>
                  <a:lnTo>
                    <a:pt x="16" y="701"/>
                  </a:lnTo>
                  <a:lnTo>
                    <a:pt x="11" y="693"/>
                  </a:lnTo>
                  <a:lnTo>
                    <a:pt x="7" y="684"/>
                  </a:lnTo>
                  <a:lnTo>
                    <a:pt x="4" y="675"/>
                  </a:lnTo>
                  <a:lnTo>
                    <a:pt x="1" y="665"/>
                  </a:lnTo>
                  <a:lnTo>
                    <a:pt x="0" y="655"/>
                  </a:lnTo>
                  <a:lnTo>
                    <a:pt x="0" y="646"/>
                  </a:lnTo>
                  <a:lnTo>
                    <a:pt x="0" y="636"/>
                  </a:lnTo>
                  <a:lnTo>
                    <a:pt x="1" y="626"/>
                  </a:lnTo>
                  <a:lnTo>
                    <a:pt x="4" y="617"/>
                  </a:lnTo>
                  <a:lnTo>
                    <a:pt x="7" y="607"/>
                  </a:lnTo>
                  <a:lnTo>
                    <a:pt x="11" y="598"/>
                  </a:lnTo>
                  <a:lnTo>
                    <a:pt x="16" y="590"/>
                  </a:lnTo>
                  <a:lnTo>
                    <a:pt x="22" y="581"/>
                  </a:lnTo>
                  <a:lnTo>
                    <a:pt x="29" y="573"/>
                  </a:lnTo>
                  <a:lnTo>
                    <a:pt x="573" y="30"/>
                  </a:lnTo>
                  <a:lnTo>
                    <a:pt x="581" y="23"/>
                  </a:lnTo>
                  <a:lnTo>
                    <a:pt x="589" y="17"/>
                  </a:lnTo>
                  <a:lnTo>
                    <a:pt x="598" y="12"/>
                  </a:lnTo>
                  <a:lnTo>
                    <a:pt x="606" y="8"/>
                  </a:lnTo>
                  <a:lnTo>
                    <a:pt x="616" y="5"/>
                  </a:lnTo>
                  <a:lnTo>
                    <a:pt x="626" y="2"/>
                  </a:lnTo>
                  <a:lnTo>
                    <a:pt x="635" y="1"/>
                  </a:lnTo>
                  <a:lnTo>
                    <a:pt x="645" y="0"/>
                  </a:lnTo>
                  <a:lnTo>
                    <a:pt x="655" y="1"/>
                  </a:lnTo>
                  <a:lnTo>
                    <a:pt x="664" y="2"/>
                  </a:lnTo>
                  <a:lnTo>
                    <a:pt x="674" y="5"/>
                  </a:lnTo>
                  <a:lnTo>
                    <a:pt x="684" y="8"/>
                  </a:lnTo>
                  <a:lnTo>
                    <a:pt x="692" y="12"/>
                  </a:lnTo>
                  <a:lnTo>
                    <a:pt x="701" y="17"/>
                  </a:lnTo>
                  <a:lnTo>
                    <a:pt x="709" y="23"/>
                  </a:lnTo>
                  <a:lnTo>
                    <a:pt x="716" y="30"/>
                  </a:lnTo>
                  <a:lnTo>
                    <a:pt x="724" y="37"/>
                  </a:lnTo>
                  <a:lnTo>
                    <a:pt x="730" y="46"/>
                  </a:lnTo>
                  <a:lnTo>
                    <a:pt x="735" y="54"/>
                  </a:lnTo>
                  <a:lnTo>
                    <a:pt x="740" y="64"/>
                  </a:lnTo>
                  <a:lnTo>
                    <a:pt x="743" y="74"/>
                  </a:lnTo>
                  <a:lnTo>
                    <a:pt x="746" y="82"/>
                  </a:lnTo>
                  <a:lnTo>
                    <a:pt x="747" y="92"/>
                  </a:lnTo>
                  <a:lnTo>
                    <a:pt x="747" y="103"/>
                  </a:lnTo>
                  <a:lnTo>
                    <a:pt x="747" y="113"/>
                  </a:lnTo>
                  <a:lnTo>
                    <a:pt x="746" y="122"/>
                  </a:lnTo>
                  <a:lnTo>
                    <a:pt x="743" y="131"/>
                  </a:lnTo>
                  <a:lnTo>
                    <a:pt x="740" y="140"/>
                  </a:lnTo>
                  <a:lnTo>
                    <a:pt x="735" y="150"/>
                  </a:lnTo>
                  <a:lnTo>
                    <a:pt x="730" y="159"/>
                  </a:lnTo>
                  <a:lnTo>
                    <a:pt x="724" y="167"/>
                  </a:lnTo>
                  <a:lnTo>
                    <a:pt x="716" y="174"/>
                  </a:lnTo>
                  <a:lnTo>
                    <a:pt x="173" y="717"/>
                  </a:lnTo>
                  <a:lnTo>
                    <a:pt x="166" y="724"/>
                  </a:lnTo>
                  <a:lnTo>
                    <a:pt x="158" y="731"/>
                  </a:lnTo>
                  <a:lnTo>
                    <a:pt x="149" y="735"/>
                  </a:lnTo>
                  <a:lnTo>
                    <a:pt x="139" y="740"/>
                  </a:lnTo>
                  <a:lnTo>
                    <a:pt x="131" y="743"/>
                  </a:lnTo>
                  <a:lnTo>
                    <a:pt x="121" y="745"/>
                  </a:lnTo>
                  <a:lnTo>
                    <a:pt x="111" y="747"/>
                  </a:lnTo>
                  <a:lnTo>
                    <a:pt x="102"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70" name="Freeform 76"/>
            <p:cNvSpPr>
              <a:spLocks/>
            </p:cNvSpPr>
            <p:nvPr/>
          </p:nvSpPr>
          <p:spPr bwMode="auto">
            <a:xfrm>
              <a:off x="1147" y="480"/>
              <a:ext cx="422" cy="955"/>
            </a:xfrm>
            <a:custGeom>
              <a:avLst/>
              <a:gdLst>
                <a:gd name="T0" fmla="*/ 1 w 844"/>
                <a:gd name="T1" fmla="*/ 3 h 1911"/>
                <a:gd name="T2" fmla="*/ 1 w 844"/>
                <a:gd name="T3" fmla="*/ 3 h 1911"/>
                <a:gd name="T4" fmla="*/ 1 w 844"/>
                <a:gd name="T5" fmla="*/ 3 h 1911"/>
                <a:gd name="T6" fmla="*/ 1 w 844"/>
                <a:gd name="T7" fmla="*/ 3 h 1911"/>
                <a:gd name="T8" fmla="*/ 1 w 844"/>
                <a:gd name="T9" fmla="*/ 3 h 1911"/>
                <a:gd name="T10" fmla="*/ 1 w 844"/>
                <a:gd name="T11" fmla="*/ 3 h 1911"/>
                <a:gd name="T12" fmla="*/ 1 w 844"/>
                <a:gd name="T13" fmla="*/ 3 h 1911"/>
                <a:gd name="T14" fmla="*/ 1 w 844"/>
                <a:gd name="T15" fmla="*/ 3 h 1911"/>
                <a:gd name="T16" fmla="*/ 0 w 844"/>
                <a:gd name="T17" fmla="*/ 1 h 1911"/>
                <a:gd name="T18" fmla="*/ 1 w 844"/>
                <a:gd name="T19" fmla="*/ 1 h 1911"/>
                <a:gd name="T20" fmla="*/ 1 w 844"/>
                <a:gd name="T21" fmla="*/ 1 h 1911"/>
                <a:gd name="T22" fmla="*/ 1 w 844"/>
                <a:gd name="T23" fmla="*/ 1 h 1911"/>
                <a:gd name="T24" fmla="*/ 1 w 844"/>
                <a:gd name="T25" fmla="*/ 1 h 1911"/>
                <a:gd name="T26" fmla="*/ 2 w 844"/>
                <a:gd name="T27" fmla="*/ 0 h 1911"/>
                <a:gd name="T28" fmla="*/ 2 w 844"/>
                <a:gd name="T29" fmla="*/ 0 h 1911"/>
                <a:gd name="T30" fmla="*/ 2 w 844"/>
                <a:gd name="T31" fmla="*/ 0 h 1911"/>
                <a:gd name="T32" fmla="*/ 2 w 844"/>
                <a:gd name="T33" fmla="*/ 0 h 1911"/>
                <a:gd name="T34" fmla="*/ 2 w 844"/>
                <a:gd name="T35" fmla="*/ 0 h 1911"/>
                <a:gd name="T36" fmla="*/ 2 w 844"/>
                <a:gd name="T37" fmla="*/ 0 h 1911"/>
                <a:gd name="T38" fmla="*/ 2 w 844"/>
                <a:gd name="T39" fmla="*/ 0 h 1911"/>
                <a:gd name="T40" fmla="*/ 2 w 844"/>
                <a:gd name="T41" fmla="*/ 0 h 1911"/>
                <a:gd name="T42" fmla="*/ 2 w 844"/>
                <a:gd name="T43" fmla="*/ 0 h 1911"/>
                <a:gd name="T44" fmla="*/ 2 w 844"/>
                <a:gd name="T45" fmla="*/ 0 h 1911"/>
                <a:gd name="T46" fmla="*/ 2 w 844"/>
                <a:gd name="T47" fmla="*/ 0 h 1911"/>
                <a:gd name="T48" fmla="*/ 2 w 844"/>
                <a:gd name="T49" fmla="*/ 0 h 1911"/>
                <a:gd name="T50" fmla="*/ 2 w 844"/>
                <a:gd name="T51" fmla="*/ 0 h 1911"/>
                <a:gd name="T52" fmla="*/ 2 w 844"/>
                <a:gd name="T53" fmla="*/ 0 h 1911"/>
                <a:gd name="T54" fmla="*/ 2 w 844"/>
                <a:gd name="T55" fmla="*/ 0 h 1911"/>
                <a:gd name="T56" fmla="*/ 2 w 844"/>
                <a:gd name="T57" fmla="*/ 0 h 1911"/>
                <a:gd name="T58" fmla="*/ 1 w 844"/>
                <a:gd name="T59" fmla="*/ 1 h 1911"/>
                <a:gd name="T60" fmla="*/ 1 w 844"/>
                <a:gd name="T61" fmla="*/ 3 h 1911"/>
                <a:gd name="T62" fmla="*/ 1 w 844"/>
                <a:gd name="T63" fmla="*/ 3 h 1911"/>
                <a:gd name="T64" fmla="*/ 1 w 844"/>
                <a:gd name="T65" fmla="*/ 3 h 1911"/>
                <a:gd name="T66" fmla="*/ 1 w 844"/>
                <a:gd name="T67" fmla="*/ 3 h 1911"/>
                <a:gd name="T68" fmla="*/ 1 w 844"/>
                <a:gd name="T69" fmla="*/ 3 h 1911"/>
                <a:gd name="T70" fmla="*/ 1 w 844"/>
                <a:gd name="T71" fmla="*/ 3 h 1911"/>
                <a:gd name="T72" fmla="*/ 1 w 844"/>
                <a:gd name="T73" fmla="*/ 3 h 1911"/>
                <a:gd name="T74" fmla="*/ 1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102" y="1911"/>
                  </a:moveTo>
                  <a:lnTo>
                    <a:pt x="92" y="1911"/>
                  </a:lnTo>
                  <a:lnTo>
                    <a:pt x="81" y="1910"/>
                  </a:lnTo>
                  <a:lnTo>
                    <a:pt x="72" y="1907"/>
                  </a:lnTo>
                  <a:lnTo>
                    <a:pt x="63" y="1904"/>
                  </a:lnTo>
                  <a:lnTo>
                    <a:pt x="54" y="1899"/>
                  </a:lnTo>
                  <a:lnTo>
                    <a:pt x="45" y="1894"/>
                  </a:lnTo>
                  <a:lnTo>
                    <a:pt x="38" y="1888"/>
                  </a:lnTo>
                  <a:lnTo>
                    <a:pt x="31" y="1882"/>
                  </a:lnTo>
                  <a:lnTo>
                    <a:pt x="24" y="1874"/>
                  </a:lnTo>
                  <a:lnTo>
                    <a:pt x="18" y="1866"/>
                  </a:lnTo>
                  <a:lnTo>
                    <a:pt x="12" y="1857"/>
                  </a:lnTo>
                  <a:lnTo>
                    <a:pt x="9" y="1849"/>
                  </a:lnTo>
                  <a:lnTo>
                    <a:pt x="5" y="1839"/>
                  </a:lnTo>
                  <a:lnTo>
                    <a:pt x="3" y="1830"/>
                  </a:lnTo>
                  <a:lnTo>
                    <a:pt x="1" y="1820"/>
                  </a:lnTo>
                  <a:lnTo>
                    <a:pt x="0" y="1809"/>
                  </a:lnTo>
                  <a:lnTo>
                    <a:pt x="0" y="742"/>
                  </a:lnTo>
                  <a:lnTo>
                    <a:pt x="1" y="731"/>
                  </a:lnTo>
                  <a:lnTo>
                    <a:pt x="3" y="721"/>
                  </a:lnTo>
                  <a:lnTo>
                    <a:pt x="5" y="711"/>
                  </a:lnTo>
                  <a:lnTo>
                    <a:pt x="9" y="702"/>
                  </a:lnTo>
                  <a:lnTo>
                    <a:pt x="12" y="693"/>
                  </a:lnTo>
                  <a:lnTo>
                    <a:pt x="17" y="685"/>
                  </a:lnTo>
                  <a:lnTo>
                    <a:pt x="23" y="676"/>
                  </a:lnTo>
                  <a:lnTo>
                    <a:pt x="31" y="669"/>
                  </a:lnTo>
                  <a:lnTo>
                    <a:pt x="671" y="30"/>
                  </a:lnTo>
                  <a:lnTo>
                    <a:pt x="678" y="23"/>
                  </a:lnTo>
                  <a:lnTo>
                    <a:pt x="686" y="17"/>
                  </a:lnTo>
                  <a:lnTo>
                    <a:pt x="695" y="12"/>
                  </a:lnTo>
                  <a:lnTo>
                    <a:pt x="703" y="7"/>
                  </a:lnTo>
                  <a:lnTo>
                    <a:pt x="713" y="4"/>
                  </a:lnTo>
                  <a:lnTo>
                    <a:pt x="723" y="2"/>
                  </a:lnTo>
                  <a:lnTo>
                    <a:pt x="733" y="0"/>
                  </a:lnTo>
                  <a:lnTo>
                    <a:pt x="742" y="0"/>
                  </a:lnTo>
                  <a:lnTo>
                    <a:pt x="752" y="0"/>
                  </a:lnTo>
                  <a:lnTo>
                    <a:pt x="762" y="2"/>
                  </a:lnTo>
                  <a:lnTo>
                    <a:pt x="771" y="4"/>
                  </a:lnTo>
                  <a:lnTo>
                    <a:pt x="781" y="7"/>
                  </a:lnTo>
                  <a:lnTo>
                    <a:pt x="790" y="12"/>
                  </a:lnTo>
                  <a:lnTo>
                    <a:pt x="798" y="17"/>
                  </a:lnTo>
                  <a:lnTo>
                    <a:pt x="807" y="23"/>
                  </a:lnTo>
                  <a:lnTo>
                    <a:pt x="814" y="30"/>
                  </a:lnTo>
                  <a:lnTo>
                    <a:pt x="821" y="38"/>
                  </a:lnTo>
                  <a:lnTo>
                    <a:pt x="827" y="46"/>
                  </a:lnTo>
                  <a:lnTo>
                    <a:pt x="832" y="55"/>
                  </a:lnTo>
                  <a:lnTo>
                    <a:pt x="837" y="63"/>
                  </a:lnTo>
                  <a:lnTo>
                    <a:pt x="840" y="73"/>
                  </a:lnTo>
                  <a:lnTo>
                    <a:pt x="843" y="82"/>
                  </a:lnTo>
                  <a:lnTo>
                    <a:pt x="844" y="92"/>
                  </a:lnTo>
                  <a:lnTo>
                    <a:pt x="844" y="102"/>
                  </a:lnTo>
                  <a:lnTo>
                    <a:pt x="844" y="111"/>
                  </a:lnTo>
                  <a:lnTo>
                    <a:pt x="843" y="121"/>
                  </a:lnTo>
                  <a:lnTo>
                    <a:pt x="840" y="131"/>
                  </a:lnTo>
                  <a:lnTo>
                    <a:pt x="837" y="141"/>
                  </a:lnTo>
                  <a:lnTo>
                    <a:pt x="832" y="149"/>
                  </a:lnTo>
                  <a:lnTo>
                    <a:pt x="827" y="158"/>
                  </a:lnTo>
                  <a:lnTo>
                    <a:pt x="821" y="166"/>
                  </a:lnTo>
                  <a:lnTo>
                    <a:pt x="814" y="174"/>
                  </a:lnTo>
                  <a:lnTo>
                    <a:pt x="205" y="783"/>
                  </a:lnTo>
                  <a:lnTo>
                    <a:pt x="205" y="1809"/>
                  </a:lnTo>
                  <a:lnTo>
                    <a:pt x="204" y="1820"/>
                  </a:lnTo>
                  <a:lnTo>
                    <a:pt x="203" y="1830"/>
                  </a:lnTo>
                  <a:lnTo>
                    <a:pt x="200" y="1839"/>
                  </a:lnTo>
                  <a:lnTo>
                    <a:pt x="197" y="1849"/>
                  </a:lnTo>
                  <a:lnTo>
                    <a:pt x="192" y="1857"/>
                  </a:lnTo>
                  <a:lnTo>
                    <a:pt x="187" y="1866"/>
                  </a:lnTo>
                  <a:lnTo>
                    <a:pt x="181" y="1874"/>
                  </a:lnTo>
                  <a:lnTo>
                    <a:pt x="175" y="1882"/>
                  </a:lnTo>
                  <a:lnTo>
                    <a:pt x="168" y="1888"/>
                  </a:lnTo>
                  <a:lnTo>
                    <a:pt x="159" y="1894"/>
                  </a:lnTo>
                  <a:lnTo>
                    <a:pt x="152" y="1899"/>
                  </a:lnTo>
                  <a:lnTo>
                    <a:pt x="142" y="1904"/>
                  </a:lnTo>
                  <a:lnTo>
                    <a:pt x="132" y="1907"/>
                  </a:lnTo>
                  <a:lnTo>
                    <a:pt x="123" y="1910"/>
                  </a:lnTo>
                  <a:lnTo>
                    <a:pt x="113" y="1911"/>
                  </a:lnTo>
                  <a:lnTo>
                    <a:pt x="10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71" name="Freeform 77"/>
            <p:cNvSpPr>
              <a:spLocks/>
            </p:cNvSpPr>
            <p:nvPr/>
          </p:nvSpPr>
          <p:spPr bwMode="auto">
            <a:xfrm>
              <a:off x="576" y="537"/>
              <a:ext cx="373" cy="374"/>
            </a:xfrm>
            <a:custGeom>
              <a:avLst/>
              <a:gdLst>
                <a:gd name="T0" fmla="*/ 1 w 747"/>
                <a:gd name="T1" fmla="*/ 2 h 747"/>
                <a:gd name="T2" fmla="*/ 1 w 747"/>
                <a:gd name="T3" fmla="*/ 2 h 747"/>
                <a:gd name="T4" fmla="*/ 1 w 747"/>
                <a:gd name="T5" fmla="*/ 2 h 747"/>
                <a:gd name="T6" fmla="*/ 1 w 747"/>
                <a:gd name="T7" fmla="*/ 2 h 747"/>
                <a:gd name="T8" fmla="*/ 1 w 747"/>
                <a:gd name="T9" fmla="*/ 2 h 747"/>
                <a:gd name="T10" fmla="*/ 1 w 747"/>
                <a:gd name="T11" fmla="*/ 2 h 747"/>
                <a:gd name="T12" fmla="*/ 1 w 747"/>
                <a:gd name="T13" fmla="*/ 2 h 747"/>
                <a:gd name="T14" fmla="*/ 1 w 747"/>
                <a:gd name="T15" fmla="*/ 2 h 747"/>
                <a:gd name="T16" fmla="*/ 1 w 747"/>
                <a:gd name="T17" fmla="*/ 2 h 747"/>
                <a:gd name="T18" fmla="*/ 1 w 747"/>
                <a:gd name="T19" fmla="*/ 2 h 747"/>
                <a:gd name="T20" fmla="*/ 1 w 747"/>
                <a:gd name="T21" fmla="*/ 2 h 747"/>
                <a:gd name="T22" fmla="*/ 1 w 747"/>
                <a:gd name="T23" fmla="*/ 2 h 747"/>
                <a:gd name="T24" fmla="*/ 0 w 747"/>
                <a:gd name="T25" fmla="*/ 1 h 747"/>
                <a:gd name="T26" fmla="*/ 0 w 747"/>
                <a:gd name="T27" fmla="*/ 1 h 747"/>
                <a:gd name="T28" fmla="*/ 0 w 747"/>
                <a:gd name="T29" fmla="*/ 1 h 747"/>
                <a:gd name="T30" fmla="*/ 0 w 747"/>
                <a:gd name="T31" fmla="*/ 1 h 747"/>
                <a:gd name="T32" fmla="*/ 0 w 747"/>
                <a:gd name="T33" fmla="*/ 0 h 747"/>
                <a:gd name="T34" fmla="*/ 0 w 747"/>
                <a:gd name="T35" fmla="*/ 1 h 747"/>
                <a:gd name="T36" fmla="*/ 0 w 747"/>
                <a:gd name="T37" fmla="*/ 1 h 747"/>
                <a:gd name="T38" fmla="*/ 0 w 747"/>
                <a:gd name="T39" fmla="*/ 1 h 747"/>
                <a:gd name="T40" fmla="*/ 0 w 747"/>
                <a:gd name="T41" fmla="*/ 1 h 747"/>
                <a:gd name="T42" fmla="*/ 0 w 747"/>
                <a:gd name="T43" fmla="*/ 1 h 747"/>
                <a:gd name="T44" fmla="*/ 0 w 747"/>
                <a:gd name="T45" fmla="*/ 1 h 747"/>
                <a:gd name="T46" fmla="*/ 0 w 747"/>
                <a:gd name="T47" fmla="*/ 1 h 747"/>
                <a:gd name="T48" fmla="*/ 0 w 747"/>
                <a:gd name="T49" fmla="*/ 1 h 747"/>
                <a:gd name="T50" fmla="*/ 0 w 747"/>
                <a:gd name="T51" fmla="*/ 1 h 747"/>
                <a:gd name="T52" fmla="*/ 0 w 747"/>
                <a:gd name="T53" fmla="*/ 1 h 747"/>
                <a:gd name="T54" fmla="*/ 0 w 747"/>
                <a:gd name="T55" fmla="*/ 1 h 747"/>
                <a:gd name="T56" fmla="*/ 0 w 747"/>
                <a:gd name="T57" fmla="*/ 1 h 747"/>
                <a:gd name="T58" fmla="*/ 1 w 747"/>
                <a:gd name="T59" fmla="*/ 2 h 747"/>
                <a:gd name="T60" fmla="*/ 1 w 747"/>
                <a:gd name="T61" fmla="*/ 2 h 747"/>
                <a:gd name="T62" fmla="*/ 1 w 747"/>
                <a:gd name="T63" fmla="*/ 2 h 747"/>
                <a:gd name="T64" fmla="*/ 1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645" y="747"/>
                  </a:moveTo>
                  <a:lnTo>
                    <a:pt x="655" y="747"/>
                  </a:lnTo>
                  <a:lnTo>
                    <a:pt x="664" y="745"/>
                  </a:lnTo>
                  <a:lnTo>
                    <a:pt x="674" y="743"/>
                  </a:lnTo>
                  <a:lnTo>
                    <a:pt x="684" y="740"/>
                  </a:lnTo>
                  <a:lnTo>
                    <a:pt x="692" y="735"/>
                  </a:lnTo>
                  <a:lnTo>
                    <a:pt x="702" y="731"/>
                  </a:lnTo>
                  <a:lnTo>
                    <a:pt x="709" y="724"/>
                  </a:lnTo>
                  <a:lnTo>
                    <a:pt x="718" y="717"/>
                  </a:lnTo>
                  <a:lnTo>
                    <a:pt x="725" y="710"/>
                  </a:lnTo>
                  <a:lnTo>
                    <a:pt x="731" y="701"/>
                  </a:lnTo>
                  <a:lnTo>
                    <a:pt x="736" y="693"/>
                  </a:lnTo>
                  <a:lnTo>
                    <a:pt x="740" y="684"/>
                  </a:lnTo>
                  <a:lnTo>
                    <a:pt x="743" y="675"/>
                  </a:lnTo>
                  <a:lnTo>
                    <a:pt x="746" y="665"/>
                  </a:lnTo>
                  <a:lnTo>
                    <a:pt x="747" y="655"/>
                  </a:lnTo>
                  <a:lnTo>
                    <a:pt x="747" y="646"/>
                  </a:lnTo>
                  <a:lnTo>
                    <a:pt x="747" y="636"/>
                  </a:lnTo>
                  <a:lnTo>
                    <a:pt x="746" y="626"/>
                  </a:lnTo>
                  <a:lnTo>
                    <a:pt x="743" y="617"/>
                  </a:lnTo>
                  <a:lnTo>
                    <a:pt x="740" y="607"/>
                  </a:lnTo>
                  <a:lnTo>
                    <a:pt x="736" y="598"/>
                  </a:lnTo>
                  <a:lnTo>
                    <a:pt x="731" y="590"/>
                  </a:lnTo>
                  <a:lnTo>
                    <a:pt x="725" y="581"/>
                  </a:lnTo>
                  <a:lnTo>
                    <a:pt x="718" y="573"/>
                  </a:lnTo>
                  <a:lnTo>
                    <a:pt x="175" y="30"/>
                  </a:lnTo>
                  <a:lnTo>
                    <a:pt x="166" y="23"/>
                  </a:lnTo>
                  <a:lnTo>
                    <a:pt x="158" y="17"/>
                  </a:lnTo>
                  <a:lnTo>
                    <a:pt x="149" y="12"/>
                  </a:lnTo>
                  <a:lnTo>
                    <a:pt x="141" y="8"/>
                  </a:lnTo>
                  <a:lnTo>
                    <a:pt x="131" y="5"/>
                  </a:lnTo>
                  <a:lnTo>
                    <a:pt x="121" y="2"/>
                  </a:lnTo>
                  <a:lnTo>
                    <a:pt x="112" y="1"/>
                  </a:lnTo>
                  <a:lnTo>
                    <a:pt x="102" y="0"/>
                  </a:lnTo>
                  <a:lnTo>
                    <a:pt x="92" y="1"/>
                  </a:lnTo>
                  <a:lnTo>
                    <a:pt x="82" y="2"/>
                  </a:lnTo>
                  <a:lnTo>
                    <a:pt x="73" y="5"/>
                  </a:lnTo>
                  <a:lnTo>
                    <a:pt x="63" y="8"/>
                  </a:lnTo>
                  <a:lnTo>
                    <a:pt x="55" y="12"/>
                  </a:lnTo>
                  <a:lnTo>
                    <a:pt x="46" y="17"/>
                  </a:lnTo>
                  <a:lnTo>
                    <a:pt x="38" y="23"/>
                  </a:lnTo>
                  <a:lnTo>
                    <a:pt x="30" y="30"/>
                  </a:lnTo>
                  <a:lnTo>
                    <a:pt x="23" y="37"/>
                  </a:lnTo>
                  <a:lnTo>
                    <a:pt x="17" y="46"/>
                  </a:lnTo>
                  <a:lnTo>
                    <a:pt x="12" y="54"/>
                  </a:lnTo>
                  <a:lnTo>
                    <a:pt x="7" y="64"/>
                  </a:lnTo>
                  <a:lnTo>
                    <a:pt x="4" y="74"/>
                  </a:lnTo>
                  <a:lnTo>
                    <a:pt x="1" y="82"/>
                  </a:lnTo>
                  <a:lnTo>
                    <a:pt x="0" y="92"/>
                  </a:lnTo>
                  <a:lnTo>
                    <a:pt x="0" y="103"/>
                  </a:lnTo>
                  <a:lnTo>
                    <a:pt x="0" y="113"/>
                  </a:lnTo>
                  <a:lnTo>
                    <a:pt x="1" y="122"/>
                  </a:lnTo>
                  <a:lnTo>
                    <a:pt x="4" y="131"/>
                  </a:lnTo>
                  <a:lnTo>
                    <a:pt x="7" y="140"/>
                  </a:lnTo>
                  <a:lnTo>
                    <a:pt x="12" y="150"/>
                  </a:lnTo>
                  <a:lnTo>
                    <a:pt x="17" y="159"/>
                  </a:lnTo>
                  <a:lnTo>
                    <a:pt x="23" y="167"/>
                  </a:lnTo>
                  <a:lnTo>
                    <a:pt x="30" y="174"/>
                  </a:lnTo>
                  <a:lnTo>
                    <a:pt x="574" y="717"/>
                  </a:lnTo>
                  <a:lnTo>
                    <a:pt x="581" y="724"/>
                  </a:lnTo>
                  <a:lnTo>
                    <a:pt x="589" y="731"/>
                  </a:lnTo>
                  <a:lnTo>
                    <a:pt x="598" y="735"/>
                  </a:lnTo>
                  <a:lnTo>
                    <a:pt x="607" y="740"/>
                  </a:lnTo>
                  <a:lnTo>
                    <a:pt x="616" y="743"/>
                  </a:lnTo>
                  <a:lnTo>
                    <a:pt x="626" y="745"/>
                  </a:lnTo>
                  <a:lnTo>
                    <a:pt x="635" y="747"/>
                  </a:lnTo>
                  <a:lnTo>
                    <a:pt x="645"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72" name="Freeform 78"/>
            <p:cNvSpPr>
              <a:spLocks/>
            </p:cNvSpPr>
            <p:nvPr/>
          </p:nvSpPr>
          <p:spPr bwMode="auto">
            <a:xfrm>
              <a:off x="686" y="480"/>
              <a:ext cx="422" cy="955"/>
            </a:xfrm>
            <a:custGeom>
              <a:avLst/>
              <a:gdLst>
                <a:gd name="T0" fmla="*/ 2 w 844"/>
                <a:gd name="T1" fmla="*/ 3 h 1911"/>
                <a:gd name="T2" fmla="*/ 2 w 844"/>
                <a:gd name="T3" fmla="*/ 3 h 1911"/>
                <a:gd name="T4" fmla="*/ 2 w 844"/>
                <a:gd name="T5" fmla="*/ 3 h 1911"/>
                <a:gd name="T6" fmla="*/ 2 w 844"/>
                <a:gd name="T7" fmla="*/ 3 h 1911"/>
                <a:gd name="T8" fmla="*/ 2 w 844"/>
                <a:gd name="T9" fmla="*/ 3 h 1911"/>
                <a:gd name="T10" fmla="*/ 2 w 844"/>
                <a:gd name="T11" fmla="*/ 3 h 1911"/>
                <a:gd name="T12" fmla="*/ 2 w 844"/>
                <a:gd name="T13" fmla="*/ 3 h 1911"/>
                <a:gd name="T14" fmla="*/ 2 w 844"/>
                <a:gd name="T15" fmla="*/ 3 h 1911"/>
                <a:gd name="T16" fmla="*/ 2 w 844"/>
                <a:gd name="T17" fmla="*/ 1 h 1911"/>
                <a:gd name="T18" fmla="*/ 2 w 844"/>
                <a:gd name="T19" fmla="*/ 1 h 1911"/>
                <a:gd name="T20" fmla="*/ 2 w 844"/>
                <a:gd name="T21" fmla="*/ 1 h 1911"/>
                <a:gd name="T22" fmla="*/ 2 w 844"/>
                <a:gd name="T23" fmla="*/ 1 h 1911"/>
                <a:gd name="T24" fmla="*/ 2 w 844"/>
                <a:gd name="T25" fmla="*/ 1 h 1911"/>
                <a:gd name="T26" fmla="*/ 1 w 844"/>
                <a:gd name="T27" fmla="*/ 0 h 1911"/>
                <a:gd name="T28" fmla="*/ 1 w 844"/>
                <a:gd name="T29" fmla="*/ 0 h 1911"/>
                <a:gd name="T30" fmla="*/ 1 w 844"/>
                <a:gd name="T31" fmla="*/ 0 h 1911"/>
                <a:gd name="T32" fmla="*/ 1 w 844"/>
                <a:gd name="T33" fmla="*/ 0 h 1911"/>
                <a:gd name="T34" fmla="*/ 1 w 844"/>
                <a:gd name="T35" fmla="*/ 0 h 1911"/>
                <a:gd name="T36" fmla="*/ 1 w 844"/>
                <a:gd name="T37" fmla="*/ 0 h 1911"/>
                <a:gd name="T38" fmla="*/ 1 w 844"/>
                <a:gd name="T39" fmla="*/ 0 h 1911"/>
                <a:gd name="T40" fmla="*/ 1 w 844"/>
                <a:gd name="T41" fmla="*/ 0 h 1911"/>
                <a:gd name="T42" fmla="*/ 1 w 844"/>
                <a:gd name="T43" fmla="*/ 0 h 1911"/>
                <a:gd name="T44" fmla="*/ 1 w 844"/>
                <a:gd name="T45" fmla="*/ 0 h 1911"/>
                <a:gd name="T46" fmla="*/ 1 w 844"/>
                <a:gd name="T47" fmla="*/ 0 h 1911"/>
                <a:gd name="T48" fmla="*/ 0 w 844"/>
                <a:gd name="T49" fmla="*/ 0 h 1911"/>
                <a:gd name="T50" fmla="*/ 0 w 844"/>
                <a:gd name="T51" fmla="*/ 0 h 1911"/>
                <a:gd name="T52" fmla="*/ 1 w 844"/>
                <a:gd name="T53" fmla="*/ 0 h 1911"/>
                <a:gd name="T54" fmla="*/ 1 w 844"/>
                <a:gd name="T55" fmla="*/ 0 h 1911"/>
                <a:gd name="T56" fmla="*/ 1 w 844"/>
                <a:gd name="T57" fmla="*/ 0 h 1911"/>
                <a:gd name="T58" fmla="*/ 2 w 844"/>
                <a:gd name="T59" fmla="*/ 1 h 1911"/>
                <a:gd name="T60" fmla="*/ 2 w 844"/>
                <a:gd name="T61" fmla="*/ 3 h 1911"/>
                <a:gd name="T62" fmla="*/ 2 w 844"/>
                <a:gd name="T63" fmla="*/ 3 h 1911"/>
                <a:gd name="T64" fmla="*/ 2 w 844"/>
                <a:gd name="T65" fmla="*/ 3 h 1911"/>
                <a:gd name="T66" fmla="*/ 2 w 844"/>
                <a:gd name="T67" fmla="*/ 3 h 1911"/>
                <a:gd name="T68" fmla="*/ 2 w 844"/>
                <a:gd name="T69" fmla="*/ 3 h 1911"/>
                <a:gd name="T70" fmla="*/ 2 w 844"/>
                <a:gd name="T71" fmla="*/ 3 h 1911"/>
                <a:gd name="T72" fmla="*/ 2 w 844"/>
                <a:gd name="T73" fmla="*/ 3 h 1911"/>
                <a:gd name="T74" fmla="*/ 2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742" y="1911"/>
                  </a:moveTo>
                  <a:lnTo>
                    <a:pt x="751" y="1911"/>
                  </a:lnTo>
                  <a:lnTo>
                    <a:pt x="762" y="1910"/>
                  </a:lnTo>
                  <a:lnTo>
                    <a:pt x="772" y="1907"/>
                  </a:lnTo>
                  <a:lnTo>
                    <a:pt x="781" y="1904"/>
                  </a:lnTo>
                  <a:lnTo>
                    <a:pt x="790" y="1899"/>
                  </a:lnTo>
                  <a:lnTo>
                    <a:pt x="799" y="1894"/>
                  </a:lnTo>
                  <a:lnTo>
                    <a:pt x="806" y="1888"/>
                  </a:lnTo>
                  <a:lnTo>
                    <a:pt x="813" y="1882"/>
                  </a:lnTo>
                  <a:lnTo>
                    <a:pt x="821" y="1874"/>
                  </a:lnTo>
                  <a:lnTo>
                    <a:pt x="825" y="1866"/>
                  </a:lnTo>
                  <a:lnTo>
                    <a:pt x="831" y="1857"/>
                  </a:lnTo>
                  <a:lnTo>
                    <a:pt x="835" y="1849"/>
                  </a:lnTo>
                  <a:lnTo>
                    <a:pt x="839" y="1839"/>
                  </a:lnTo>
                  <a:lnTo>
                    <a:pt x="841" y="1830"/>
                  </a:lnTo>
                  <a:lnTo>
                    <a:pt x="842" y="1820"/>
                  </a:lnTo>
                  <a:lnTo>
                    <a:pt x="844" y="1809"/>
                  </a:lnTo>
                  <a:lnTo>
                    <a:pt x="844" y="742"/>
                  </a:lnTo>
                  <a:lnTo>
                    <a:pt x="842" y="731"/>
                  </a:lnTo>
                  <a:lnTo>
                    <a:pt x="841" y="721"/>
                  </a:lnTo>
                  <a:lnTo>
                    <a:pt x="839" y="711"/>
                  </a:lnTo>
                  <a:lnTo>
                    <a:pt x="835" y="702"/>
                  </a:lnTo>
                  <a:lnTo>
                    <a:pt x="831" y="693"/>
                  </a:lnTo>
                  <a:lnTo>
                    <a:pt x="827" y="685"/>
                  </a:lnTo>
                  <a:lnTo>
                    <a:pt x="821" y="676"/>
                  </a:lnTo>
                  <a:lnTo>
                    <a:pt x="813" y="669"/>
                  </a:lnTo>
                  <a:lnTo>
                    <a:pt x="174" y="30"/>
                  </a:lnTo>
                  <a:lnTo>
                    <a:pt x="166" y="23"/>
                  </a:lnTo>
                  <a:lnTo>
                    <a:pt x="157" y="17"/>
                  </a:lnTo>
                  <a:lnTo>
                    <a:pt x="149" y="12"/>
                  </a:lnTo>
                  <a:lnTo>
                    <a:pt x="140" y="7"/>
                  </a:lnTo>
                  <a:lnTo>
                    <a:pt x="131" y="4"/>
                  </a:lnTo>
                  <a:lnTo>
                    <a:pt x="121" y="2"/>
                  </a:lnTo>
                  <a:lnTo>
                    <a:pt x="111" y="0"/>
                  </a:lnTo>
                  <a:lnTo>
                    <a:pt x="102" y="0"/>
                  </a:lnTo>
                  <a:lnTo>
                    <a:pt x="92" y="0"/>
                  </a:lnTo>
                  <a:lnTo>
                    <a:pt x="82" y="2"/>
                  </a:lnTo>
                  <a:lnTo>
                    <a:pt x="72" y="4"/>
                  </a:lnTo>
                  <a:lnTo>
                    <a:pt x="63" y="7"/>
                  </a:lnTo>
                  <a:lnTo>
                    <a:pt x="54" y="12"/>
                  </a:lnTo>
                  <a:lnTo>
                    <a:pt x="46" y="17"/>
                  </a:lnTo>
                  <a:lnTo>
                    <a:pt x="37" y="23"/>
                  </a:lnTo>
                  <a:lnTo>
                    <a:pt x="30" y="30"/>
                  </a:lnTo>
                  <a:lnTo>
                    <a:pt x="23" y="38"/>
                  </a:lnTo>
                  <a:lnTo>
                    <a:pt x="17" y="46"/>
                  </a:lnTo>
                  <a:lnTo>
                    <a:pt x="12" y="55"/>
                  </a:lnTo>
                  <a:lnTo>
                    <a:pt x="7" y="63"/>
                  </a:lnTo>
                  <a:lnTo>
                    <a:pt x="3" y="73"/>
                  </a:lnTo>
                  <a:lnTo>
                    <a:pt x="1" y="82"/>
                  </a:lnTo>
                  <a:lnTo>
                    <a:pt x="0" y="92"/>
                  </a:lnTo>
                  <a:lnTo>
                    <a:pt x="0" y="102"/>
                  </a:lnTo>
                  <a:lnTo>
                    <a:pt x="0" y="111"/>
                  </a:lnTo>
                  <a:lnTo>
                    <a:pt x="1" y="121"/>
                  </a:lnTo>
                  <a:lnTo>
                    <a:pt x="3" y="131"/>
                  </a:lnTo>
                  <a:lnTo>
                    <a:pt x="7" y="141"/>
                  </a:lnTo>
                  <a:lnTo>
                    <a:pt x="12" y="149"/>
                  </a:lnTo>
                  <a:lnTo>
                    <a:pt x="17" y="158"/>
                  </a:lnTo>
                  <a:lnTo>
                    <a:pt x="23" y="166"/>
                  </a:lnTo>
                  <a:lnTo>
                    <a:pt x="30" y="174"/>
                  </a:lnTo>
                  <a:lnTo>
                    <a:pt x="639" y="783"/>
                  </a:lnTo>
                  <a:lnTo>
                    <a:pt x="639" y="1809"/>
                  </a:lnTo>
                  <a:lnTo>
                    <a:pt x="640" y="1820"/>
                  </a:lnTo>
                  <a:lnTo>
                    <a:pt x="641" y="1830"/>
                  </a:lnTo>
                  <a:lnTo>
                    <a:pt x="644" y="1839"/>
                  </a:lnTo>
                  <a:lnTo>
                    <a:pt x="647" y="1849"/>
                  </a:lnTo>
                  <a:lnTo>
                    <a:pt x="652" y="1857"/>
                  </a:lnTo>
                  <a:lnTo>
                    <a:pt x="657" y="1866"/>
                  </a:lnTo>
                  <a:lnTo>
                    <a:pt x="663" y="1874"/>
                  </a:lnTo>
                  <a:lnTo>
                    <a:pt x="669" y="1882"/>
                  </a:lnTo>
                  <a:lnTo>
                    <a:pt x="676" y="1888"/>
                  </a:lnTo>
                  <a:lnTo>
                    <a:pt x="685" y="1894"/>
                  </a:lnTo>
                  <a:lnTo>
                    <a:pt x="693" y="1899"/>
                  </a:lnTo>
                  <a:lnTo>
                    <a:pt x="702" y="1904"/>
                  </a:lnTo>
                  <a:lnTo>
                    <a:pt x="711" y="1907"/>
                  </a:lnTo>
                  <a:lnTo>
                    <a:pt x="721" y="1910"/>
                  </a:lnTo>
                  <a:lnTo>
                    <a:pt x="731" y="1911"/>
                  </a:lnTo>
                  <a:lnTo>
                    <a:pt x="74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9139" name="Group 79"/>
          <p:cNvGrpSpPr>
            <a:grpSpLocks/>
          </p:cNvGrpSpPr>
          <p:nvPr/>
        </p:nvGrpSpPr>
        <p:grpSpPr bwMode="auto">
          <a:xfrm rot="7763653">
            <a:off x="2963862" y="3263901"/>
            <a:ext cx="168275" cy="215900"/>
            <a:chOff x="576" y="480"/>
            <a:chExt cx="1103" cy="955"/>
          </a:xfrm>
        </p:grpSpPr>
        <p:sp>
          <p:nvSpPr>
            <p:cNvPr id="89165" name="Freeform 80"/>
            <p:cNvSpPr>
              <a:spLocks/>
            </p:cNvSpPr>
            <p:nvPr/>
          </p:nvSpPr>
          <p:spPr bwMode="auto">
            <a:xfrm>
              <a:off x="1306" y="537"/>
              <a:ext cx="373" cy="374"/>
            </a:xfrm>
            <a:custGeom>
              <a:avLst/>
              <a:gdLst>
                <a:gd name="T0" fmla="*/ 0 w 747"/>
                <a:gd name="T1" fmla="*/ 2 h 747"/>
                <a:gd name="T2" fmla="*/ 0 w 747"/>
                <a:gd name="T3" fmla="*/ 2 h 747"/>
                <a:gd name="T4" fmla="*/ 0 w 747"/>
                <a:gd name="T5" fmla="*/ 2 h 747"/>
                <a:gd name="T6" fmla="*/ 0 w 747"/>
                <a:gd name="T7" fmla="*/ 2 h 747"/>
                <a:gd name="T8" fmla="*/ 0 w 747"/>
                <a:gd name="T9" fmla="*/ 2 h 747"/>
                <a:gd name="T10" fmla="*/ 0 w 747"/>
                <a:gd name="T11" fmla="*/ 2 h 747"/>
                <a:gd name="T12" fmla="*/ 0 w 747"/>
                <a:gd name="T13" fmla="*/ 2 h 747"/>
                <a:gd name="T14" fmla="*/ 0 w 747"/>
                <a:gd name="T15" fmla="*/ 2 h 747"/>
                <a:gd name="T16" fmla="*/ 0 w 747"/>
                <a:gd name="T17" fmla="*/ 2 h 747"/>
                <a:gd name="T18" fmla="*/ 0 w 747"/>
                <a:gd name="T19" fmla="*/ 2 h 747"/>
                <a:gd name="T20" fmla="*/ 0 w 747"/>
                <a:gd name="T21" fmla="*/ 2 h 747"/>
                <a:gd name="T22" fmla="*/ 0 w 747"/>
                <a:gd name="T23" fmla="*/ 2 h 747"/>
                <a:gd name="T24" fmla="*/ 1 w 747"/>
                <a:gd name="T25" fmla="*/ 1 h 747"/>
                <a:gd name="T26" fmla="*/ 1 w 747"/>
                <a:gd name="T27" fmla="*/ 1 h 747"/>
                <a:gd name="T28" fmla="*/ 1 w 747"/>
                <a:gd name="T29" fmla="*/ 1 h 747"/>
                <a:gd name="T30" fmla="*/ 1 w 747"/>
                <a:gd name="T31" fmla="*/ 1 h 747"/>
                <a:gd name="T32" fmla="*/ 1 w 747"/>
                <a:gd name="T33" fmla="*/ 0 h 747"/>
                <a:gd name="T34" fmla="*/ 1 w 747"/>
                <a:gd name="T35" fmla="*/ 1 h 747"/>
                <a:gd name="T36" fmla="*/ 1 w 747"/>
                <a:gd name="T37" fmla="*/ 1 h 747"/>
                <a:gd name="T38" fmla="*/ 1 w 747"/>
                <a:gd name="T39" fmla="*/ 1 h 747"/>
                <a:gd name="T40" fmla="*/ 1 w 747"/>
                <a:gd name="T41" fmla="*/ 1 h 747"/>
                <a:gd name="T42" fmla="*/ 1 w 747"/>
                <a:gd name="T43" fmla="*/ 1 h 747"/>
                <a:gd name="T44" fmla="*/ 1 w 747"/>
                <a:gd name="T45" fmla="*/ 1 h 747"/>
                <a:gd name="T46" fmla="*/ 1 w 747"/>
                <a:gd name="T47" fmla="*/ 1 h 747"/>
                <a:gd name="T48" fmla="*/ 1 w 747"/>
                <a:gd name="T49" fmla="*/ 1 h 747"/>
                <a:gd name="T50" fmla="*/ 1 w 747"/>
                <a:gd name="T51" fmla="*/ 1 h 747"/>
                <a:gd name="T52" fmla="*/ 1 w 747"/>
                <a:gd name="T53" fmla="*/ 1 h 747"/>
                <a:gd name="T54" fmla="*/ 1 w 747"/>
                <a:gd name="T55" fmla="*/ 1 h 747"/>
                <a:gd name="T56" fmla="*/ 1 w 747"/>
                <a:gd name="T57" fmla="*/ 1 h 747"/>
                <a:gd name="T58" fmla="*/ 0 w 747"/>
                <a:gd name="T59" fmla="*/ 2 h 747"/>
                <a:gd name="T60" fmla="*/ 0 w 747"/>
                <a:gd name="T61" fmla="*/ 2 h 747"/>
                <a:gd name="T62" fmla="*/ 0 w 747"/>
                <a:gd name="T63" fmla="*/ 2 h 747"/>
                <a:gd name="T64" fmla="*/ 0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102" y="747"/>
                  </a:moveTo>
                  <a:lnTo>
                    <a:pt x="92" y="747"/>
                  </a:lnTo>
                  <a:lnTo>
                    <a:pt x="82" y="745"/>
                  </a:lnTo>
                  <a:lnTo>
                    <a:pt x="73" y="743"/>
                  </a:lnTo>
                  <a:lnTo>
                    <a:pt x="63" y="740"/>
                  </a:lnTo>
                  <a:lnTo>
                    <a:pt x="54" y="735"/>
                  </a:lnTo>
                  <a:lnTo>
                    <a:pt x="45" y="731"/>
                  </a:lnTo>
                  <a:lnTo>
                    <a:pt x="37" y="724"/>
                  </a:lnTo>
                  <a:lnTo>
                    <a:pt x="29" y="717"/>
                  </a:lnTo>
                  <a:lnTo>
                    <a:pt x="22" y="710"/>
                  </a:lnTo>
                  <a:lnTo>
                    <a:pt x="16" y="701"/>
                  </a:lnTo>
                  <a:lnTo>
                    <a:pt x="11" y="693"/>
                  </a:lnTo>
                  <a:lnTo>
                    <a:pt x="7" y="684"/>
                  </a:lnTo>
                  <a:lnTo>
                    <a:pt x="4" y="675"/>
                  </a:lnTo>
                  <a:lnTo>
                    <a:pt x="1" y="665"/>
                  </a:lnTo>
                  <a:lnTo>
                    <a:pt x="0" y="655"/>
                  </a:lnTo>
                  <a:lnTo>
                    <a:pt x="0" y="646"/>
                  </a:lnTo>
                  <a:lnTo>
                    <a:pt x="0" y="636"/>
                  </a:lnTo>
                  <a:lnTo>
                    <a:pt x="1" y="626"/>
                  </a:lnTo>
                  <a:lnTo>
                    <a:pt x="4" y="617"/>
                  </a:lnTo>
                  <a:lnTo>
                    <a:pt x="7" y="607"/>
                  </a:lnTo>
                  <a:lnTo>
                    <a:pt x="11" y="598"/>
                  </a:lnTo>
                  <a:lnTo>
                    <a:pt x="16" y="590"/>
                  </a:lnTo>
                  <a:lnTo>
                    <a:pt x="22" y="581"/>
                  </a:lnTo>
                  <a:lnTo>
                    <a:pt x="29" y="573"/>
                  </a:lnTo>
                  <a:lnTo>
                    <a:pt x="573" y="30"/>
                  </a:lnTo>
                  <a:lnTo>
                    <a:pt x="581" y="23"/>
                  </a:lnTo>
                  <a:lnTo>
                    <a:pt x="589" y="17"/>
                  </a:lnTo>
                  <a:lnTo>
                    <a:pt x="598" y="12"/>
                  </a:lnTo>
                  <a:lnTo>
                    <a:pt x="606" y="8"/>
                  </a:lnTo>
                  <a:lnTo>
                    <a:pt x="616" y="5"/>
                  </a:lnTo>
                  <a:lnTo>
                    <a:pt x="626" y="2"/>
                  </a:lnTo>
                  <a:lnTo>
                    <a:pt x="635" y="1"/>
                  </a:lnTo>
                  <a:lnTo>
                    <a:pt x="645" y="0"/>
                  </a:lnTo>
                  <a:lnTo>
                    <a:pt x="655" y="1"/>
                  </a:lnTo>
                  <a:lnTo>
                    <a:pt x="664" y="2"/>
                  </a:lnTo>
                  <a:lnTo>
                    <a:pt x="674" y="5"/>
                  </a:lnTo>
                  <a:lnTo>
                    <a:pt x="684" y="8"/>
                  </a:lnTo>
                  <a:lnTo>
                    <a:pt x="692" y="12"/>
                  </a:lnTo>
                  <a:lnTo>
                    <a:pt x="701" y="17"/>
                  </a:lnTo>
                  <a:lnTo>
                    <a:pt x="709" y="23"/>
                  </a:lnTo>
                  <a:lnTo>
                    <a:pt x="716" y="30"/>
                  </a:lnTo>
                  <a:lnTo>
                    <a:pt x="724" y="37"/>
                  </a:lnTo>
                  <a:lnTo>
                    <a:pt x="730" y="46"/>
                  </a:lnTo>
                  <a:lnTo>
                    <a:pt x="735" y="54"/>
                  </a:lnTo>
                  <a:lnTo>
                    <a:pt x="740" y="64"/>
                  </a:lnTo>
                  <a:lnTo>
                    <a:pt x="743" y="74"/>
                  </a:lnTo>
                  <a:lnTo>
                    <a:pt x="746" y="82"/>
                  </a:lnTo>
                  <a:lnTo>
                    <a:pt x="747" y="92"/>
                  </a:lnTo>
                  <a:lnTo>
                    <a:pt x="747" y="103"/>
                  </a:lnTo>
                  <a:lnTo>
                    <a:pt x="747" y="113"/>
                  </a:lnTo>
                  <a:lnTo>
                    <a:pt x="746" y="122"/>
                  </a:lnTo>
                  <a:lnTo>
                    <a:pt x="743" y="131"/>
                  </a:lnTo>
                  <a:lnTo>
                    <a:pt x="740" y="140"/>
                  </a:lnTo>
                  <a:lnTo>
                    <a:pt x="735" y="150"/>
                  </a:lnTo>
                  <a:lnTo>
                    <a:pt x="730" y="159"/>
                  </a:lnTo>
                  <a:lnTo>
                    <a:pt x="724" y="167"/>
                  </a:lnTo>
                  <a:lnTo>
                    <a:pt x="716" y="174"/>
                  </a:lnTo>
                  <a:lnTo>
                    <a:pt x="173" y="717"/>
                  </a:lnTo>
                  <a:lnTo>
                    <a:pt x="166" y="724"/>
                  </a:lnTo>
                  <a:lnTo>
                    <a:pt x="158" y="731"/>
                  </a:lnTo>
                  <a:lnTo>
                    <a:pt x="149" y="735"/>
                  </a:lnTo>
                  <a:lnTo>
                    <a:pt x="139" y="740"/>
                  </a:lnTo>
                  <a:lnTo>
                    <a:pt x="131" y="743"/>
                  </a:lnTo>
                  <a:lnTo>
                    <a:pt x="121" y="745"/>
                  </a:lnTo>
                  <a:lnTo>
                    <a:pt x="111" y="747"/>
                  </a:lnTo>
                  <a:lnTo>
                    <a:pt x="102"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66" name="Freeform 81"/>
            <p:cNvSpPr>
              <a:spLocks/>
            </p:cNvSpPr>
            <p:nvPr/>
          </p:nvSpPr>
          <p:spPr bwMode="auto">
            <a:xfrm>
              <a:off x="1147" y="480"/>
              <a:ext cx="422" cy="955"/>
            </a:xfrm>
            <a:custGeom>
              <a:avLst/>
              <a:gdLst>
                <a:gd name="T0" fmla="*/ 1 w 844"/>
                <a:gd name="T1" fmla="*/ 3 h 1911"/>
                <a:gd name="T2" fmla="*/ 1 w 844"/>
                <a:gd name="T3" fmla="*/ 3 h 1911"/>
                <a:gd name="T4" fmla="*/ 1 w 844"/>
                <a:gd name="T5" fmla="*/ 3 h 1911"/>
                <a:gd name="T6" fmla="*/ 1 w 844"/>
                <a:gd name="T7" fmla="*/ 3 h 1911"/>
                <a:gd name="T8" fmla="*/ 1 w 844"/>
                <a:gd name="T9" fmla="*/ 3 h 1911"/>
                <a:gd name="T10" fmla="*/ 1 w 844"/>
                <a:gd name="T11" fmla="*/ 3 h 1911"/>
                <a:gd name="T12" fmla="*/ 1 w 844"/>
                <a:gd name="T13" fmla="*/ 3 h 1911"/>
                <a:gd name="T14" fmla="*/ 1 w 844"/>
                <a:gd name="T15" fmla="*/ 3 h 1911"/>
                <a:gd name="T16" fmla="*/ 0 w 844"/>
                <a:gd name="T17" fmla="*/ 1 h 1911"/>
                <a:gd name="T18" fmla="*/ 1 w 844"/>
                <a:gd name="T19" fmla="*/ 1 h 1911"/>
                <a:gd name="T20" fmla="*/ 1 w 844"/>
                <a:gd name="T21" fmla="*/ 1 h 1911"/>
                <a:gd name="T22" fmla="*/ 1 w 844"/>
                <a:gd name="T23" fmla="*/ 1 h 1911"/>
                <a:gd name="T24" fmla="*/ 1 w 844"/>
                <a:gd name="T25" fmla="*/ 1 h 1911"/>
                <a:gd name="T26" fmla="*/ 2 w 844"/>
                <a:gd name="T27" fmla="*/ 0 h 1911"/>
                <a:gd name="T28" fmla="*/ 2 w 844"/>
                <a:gd name="T29" fmla="*/ 0 h 1911"/>
                <a:gd name="T30" fmla="*/ 2 w 844"/>
                <a:gd name="T31" fmla="*/ 0 h 1911"/>
                <a:gd name="T32" fmla="*/ 2 w 844"/>
                <a:gd name="T33" fmla="*/ 0 h 1911"/>
                <a:gd name="T34" fmla="*/ 2 w 844"/>
                <a:gd name="T35" fmla="*/ 0 h 1911"/>
                <a:gd name="T36" fmla="*/ 2 w 844"/>
                <a:gd name="T37" fmla="*/ 0 h 1911"/>
                <a:gd name="T38" fmla="*/ 2 w 844"/>
                <a:gd name="T39" fmla="*/ 0 h 1911"/>
                <a:gd name="T40" fmla="*/ 2 w 844"/>
                <a:gd name="T41" fmla="*/ 0 h 1911"/>
                <a:gd name="T42" fmla="*/ 2 w 844"/>
                <a:gd name="T43" fmla="*/ 0 h 1911"/>
                <a:gd name="T44" fmla="*/ 2 w 844"/>
                <a:gd name="T45" fmla="*/ 0 h 1911"/>
                <a:gd name="T46" fmla="*/ 2 w 844"/>
                <a:gd name="T47" fmla="*/ 0 h 1911"/>
                <a:gd name="T48" fmla="*/ 2 w 844"/>
                <a:gd name="T49" fmla="*/ 0 h 1911"/>
                <a:gd name="T50" fmla="*/ 2 w 844"/>
                <a:gd name="T51" fmla="*/ 0 h 1911"/>
                <a:gd name="T52" fmla="*/ 2 w 844"/>
                <a:gd name="T53" fmla="*/ 0 h 1911"/>
                <a:gd name="T54" fmla="*/ 2 w 844"/>
                <a:gd name="T55" fmla="*/ 0 h 1911"/>
                <a:gd name="T56" fmla="*/ 2 w 844"/>
                <a:gd name="T57" fmla="*/ 0 h 1911"/>
                <a:gd name="T58" fmla="*/ 1 w 844"/>
                <a:gd name="T59" fmla="*/ 1 h 1911"/>
                <a:gd name="T60" fmla="*/ 1 w 844"/>
                <a:gd name="T61" fmla="*/ 3 h 1911"/>
                <a:gd name="T62" fmla="*/ 1 w 844"/>
                <a:gd name="T63" fmla="*/ 3 h 1911"/>
                <a:gd name="T64" fmla="*/ 1 w 844"/>
                <a:gd name="T65" fmla="*/ 3 h 1911"/>
                <a:gd name="T66" fmla="*/ 1 w 844"/>
                <a:gd name="T67" fmla="*/ 3 h 1911"/>
                <a:gd name="T68" fmla="*/ 1 w 844"/>
                <a:gd name="T69" fmla="*/ 3 h 1911"/>
                <a:gd name="T70" fmla="*/ 1 w 844"/>
                <a:gd name="T71" fmla="*/ 3 h 1911"/>
                <a:gd name="T72" fmla="*/ 1 w 844"/>
                <a:gd name="T73" fmla="*/ 3 h 1911"/>
                <a:gd name="T74" fmla="*/ 1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102" y="1911"/>
                  </a:moveTo>
                  <a:lnTo>
                    <a:pt x="92" y="1911"/>
                  </a:lnTo>
                  <a:lnTo>
                    <a:pt x="81" y="1910"/>
                  </a:lnTo>
                  <a:lnTo>
                    <a:pt x="72" y="1907"/>
                  </a:lnTo>
                  <a:lnTo>
                    <a:pt x="63" y="1904"/>
                  </a:lnTo>
                  <a:lnTo>
                    <a:pt x="54" y="1899"/>
                  </a:lnTo>
                  <a:lnTo>
                    <a:pt x="45" y="1894"/>
                  </a:lnTo>
                  <a:lnTo>
                    <a:pt x="38" y="1888"/>
                  </a:lnTo>
                  <a:lnTo>
                    <a:pt x="31" y="1882"/>
                  </a:lnTo>
                  <a:lnTo>
                    <a:pt x="24" y="1874"/>
                  </a:lnTo>
                  <a:lnTo>
                    <a:pt x="18" y="1866"/>
                  </a:lnTo>
                  <a:lnTo>
                    <a:pt x="12" y="1857"/>
                  </a:lnTo>
                  <a:lnTo>
                    <a:pt x="9" y="1849"/>
                  </a:lnTo>
                  <a:lnTo>
                    <a:pt x="5" y="1839"/>
                  </a:lnTo>
                  <a:lnTo>
                    <a:pt x="3" y="1830"/>
                  </a:lnTo>
                  <a:lnTo>
                    <a:pt x="1" y="1820"/>
                  </a:lnTo>
                  <a:lnTo>
                    <a:pt x="0" y="1809"/>
                  </a:lnTo>
                  <a:lnTo>
                    <a:pt x="0" y="742"/>
                  </a:lnTo>
                  <a:lnTo>
                    <a:pt x="1" y="731"/>
                  </a:lnTo>
                  <a:lnTo>
                    <a:pt x="3" y="721"/>
                  </a:lnTo>
                  <a:lnTo>
                    <a:pt x="5" y="711"/>
                  </a:lnTo>
                  <a:lnTo>
                    <a:pt x="9" y="702"/>
                  </a:lnTo>
                  <a:lnTo>
                    <a:pt x="12" y="693"/>
                  </a:lnTo>
                  <a:lnTo>
                    <a:pt x="17" y="685"/>
                  </a:lnTo>
                  <a:lnTo>
                    <a:pt x="23" y="676"/>
                  </a:lnTo>
                  <a:lnTo>
                    <a:pt x="31" y="669"/>
                  </a:lnTo>
                  <a:lnTo>
                    <a:pt x="671" y="30"/>
                  </a:lnTo>
                  <a:lnTo>
                    <a:pt x="678" y="23"/>
                  </a:lnTo>
                  <a:lnTo>
                    <a:pt x="686" y="17"/>
                  </a:lnTo>
                  <a:lnTo>
                    <a:pt x="695" y="12"/>
                  </a:lnTo>
                  <a:lnTo>
                    <a:pt x="703" y="7"/>
                  </a:lnTo>
                  <a:lnTo>
                    <a:pt x="713" y="4"/>
                  </a:lnTo>
                  <a:lnTo>
                    <a:pt x="723" y="2"/>
                  </a:lnTo>
                  <a:lnTo>
                    <a:pt x="733" y="0"/>
                  </a:lnTo>
                  <a:lnTo>
                    <a:pt x="742" y="0"/>
                  </a:lnTo>
                  <a:lnTo>
                    <a:pt x="752" y="0"/>
                  </a:lnTo>
                  <a:lnTo>
                    <a:pt x="762" y="2"/>
                  </a:lnTo>
                  <a:lnTo>
                    <a:pt x="771" y="4"/>
                  </a:lnTo>
                  <a:lnTo>
                    <a:pt x="781" y="7"/>
                  </a:lnTo>
                  <a:lnTo>
                    <a:pt x="790" y="12"/>
                  </a:lnTo>
                  <a:lnTo>
                    <a:pt x="798" y="17"/>
                  </a:lnTo>
                  <a:lnTo>
                    <a:pt x="807" y="23"/>
                  </a:lnTo>
                  <a:lnTo>
                    <a:pt x="814" y="30"/>
                  </a:lnTo>
                  <a:lnTo>
                    <a:pt x="821" y="38"/>
                  </a:lnTo>
                  <a:lnTo>
                    <a:pt x="827" y="46"/>
                  </a:lnTo>
                  <a:lnTo>
                    <a:pt x="832" y="55"/>
                  </a:lnTo>
                  <a:lnTo>
                    <a:pt x="837" y="63"/>
                  </a:lnTo>
                  <a:lnTo>
                    <a:pt x="840" y="73"/>
                  </a:lnTo>
                  <a:lnTo>
                    <a:pt x="843" y="82"/>
                  </a:lnTo>
                  <a:lnTo>
                    <a:pt x="844" y="92"/>
                  </a:lnTo>
                  <a:lnTo>
                    <a:pt x="844" y="102"/>
                  </a:lnTo>
                  <a:lnTo>
                    <a:pt x="844" y="111"/>
                  </a:lnTo>
                  <a:lnTo>
                    <a:pt x="843" y="121"/>
                  </a:lnTo>
                  <a:lnTo>
                    <a:pt x="840" y="131"/>
                  </a:lnTo>
                  <a:lnTo>
                    <a:pt x="837" y="141"/>
                  </a:lnTo>
                  <a:lnTo>
                    <a:pt x="832" y="149"/>
                  </a:lnTo>
                  <a:lnTo>
                    <a:pt x="827" y="158"/>
                  </a:lnTo>
                  <a:lnTo>
                    <a:pt x="821" y="166"/>
                  </a:lnTo>
                  <a:lnTo>
                    <a:pt x="814" y="174"/>
                  </a:lnTo>
                  <a:lnTo>
                    <a:pt x="205" y="783"/>
                  </a:lnTo>
                  <a:lnTo>
                    <a:pt x="205" y="1809"/>
                  </a:lnTo>
                  <a:lnTo>
                    <a:pt x="204" y="1820"/>
                  </a:lnTo>
                  <a:lnTo>
                    <a:pt x="203" y="1830"/>
                  </a:lnTo>
                  <a:lnTo>
                    <a:pt x="200" y="1839"/>
                  </a:lnTo>
                  <a:lnTo>
                    <a:pt x="197" y="1849"/>
                  </a:lnTo>
                  <a:lnTo>
                    <a:pt x="192" y="1857"/>
                  </a:lnTo>
                  <a:lnTo>
                    <a:pt x="187" y="1866"/>
                  </a:lnTo>
                  <a:lnTo>
                    <a:pt x="181" y="1874"/>
                  </a:lnTo>
                  <a:lnTo>
                    <a:pt x="175" y="1882"/>
                  </a:lnTo>
                  <a:lnTo>
                    <a:pt x="168" y="1888"/>
                  </a:lnTo>
                  <a:lnTo>
                    <a:pt x="159" y="1894"/>
                  </a:lnTo>
                  <a:lnTo>
                    <a:pt x="152" y="1899"/>
                  </a:lnTo>
                  <a:lnTo>
                    <a:pt x="142" y="1904"/>
                  </a:lnTo>
                  <a:lnTo>
                    <a:pt x="132" y="1907"/>
                  </a:lnTo>
                  <a:lnTo>
                    <a:pt x="123" y="1910"/>
                  </a:lnTo>
                  <a:lnTo>
                    <a:pt x="113" y="1911"/>
                  </a:lnTo>
                  <a:lnTo>
                    <a:pt x="10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67" name="Freeform 82"/>
            <p:cNvSpPr>
              <a:spLocks/>
            </p:cNvSpPr>
            <p:nvPr/>
          </p:nvSpPr>
          <p:spPr bwMode="auto">
            <a:xfrm>
              <a:off x="576" y="537"/>
              <a:ext cx="373" cy="374"/>
            </a:xfrm>
            <a:custGeom>
              <a:avLst/>
              <a:gdLst>
                <a:gd name="T0" fmla="*/ 1 w 747"/>
                <a:gd name="T1" fmla="*/ 2 h 747"/>
                <a:gd name="T2" fmla="*/ 1 w 747"/>
                <a:gd name="T3" fmla="*/ 2 h 747"/>
                <a:gd name="T4" fmla="*/ 1 w 747"/>
                <a:gd name="T5" fmla="*/ 2 h 747"/>
                <a:gd name="T6" fmla="*/ 1 w 747"/>
                <a:gd name="T7" fmla="*/ 2 h 747"/>
                <a:gd name="T8" fmla="*/ 1 w 747"/>
                <a:gd name="T9" fmla="*/ 2 h 747"/>
                <a:gd name="T10" fmla="*/ 1 w 747"/>
                <a:gd name="T11" fmla="*/ 2 h 747"/>
                <a:gd name="T12" fmla="*/ 1 w 747"/>
                <a:gd name="T13" fmla="*/ 2 h 747"/>
                <a:gd name="T14" fmla="*/ 1 w 747"/>
                <a:gd name="T15" fmla="*/ 2 h 747"/>
                <a:gd name="T16" fmla="*/ 1 w 747"/>
                <a:gd name="T17" fmla="*/ 2 h 747"/>
                <a:gd name="T18" fmla="*/ 1 w 747"/>
                <a:gd name="T19" fmla="*/ 2 h 747"/>
                <a:gd name="T20" fmla="*/ 1 w 747"/>
                <a:gd name="T21" fmla="*/ 2 h 747"/>
                <a:gd name="T22" fmla="*/ 1 w 747"/>
                <a:gd name="T23" fmla="*/ 2 h 747"/>
                <a:gd name="T24" fmla="*/ 0 w 747"/>
                <a:gd name="T25" fmla="*/ 1 h 747"/>
                <a:gd name="T26" fmla="*/ 0 w 747"/>
                <a:gd name="T27" fmla="*/ 1 h 747"/>
                <a:gd name="T28" fmla="*/ 0 w 747"/>
                <a:gd name="T29" fmla="*/ 1 h 747"/>
                <a:gd name="T30" fmla="*/ 0 w 747"/>
                <a:gd name="T31" fmla="*/ 1 h 747"/>
                <a:gd name="T32" fmla="*/ 0 w 747"/>
                <a:gd name="T33" fmla="*/ 0 h 747"/>
                <a:gd name="T34" fmla="*/ 0 w 747"/>
                <a:gd name="T35" fmla="*/ 1 h 747"/>
                <a:gd name="T36" fmla="*/ 0 w 747"/>
                <a:gd name="T37" fmla="*/ 1 h 747"/>
                <a:gd name="T38" fmla="*/ 0 w 747"/>
                <a:gd name="T39" fmla="*/ 1 h 747"/>
                <a:gd name="T40" fmla="*/ 0 w 747"/>
                <a:gd name="T41" fmla="*/ 1 h 747"/>
                <a:gd name="T42" fmla="*/ 0 w 747"/>
                <a:gd name="T43" fmla="*/ 1 h 747"/>
                <a:gd name="T44" fmla="*/ 0 w 747"/>
                <a:gd name="T45" fmla="*/ 1 h 747"/>
                <a:gd name="T46" fmla="*/ 0 w 747"/>
                <a:gd name="T47" fmla="*/ 1 h 747"/>
                <a:gd name="T48" fmla="*/ 0 w 747"/>
                <a:gd name="T49" fmla="*/ 1 h 747"/>
                <a:gd name="T50" fmla="*/ 0 w 747"/>
                <a:gd name="T51" fmla="*/ 1 h 747"/>
                <a:gd name="T52" fmla="*/ 0 w 747"/>
                <a:gd name="T53" fmla="*/ 1 h 747"/>
                <a:gd name="T54" fmla="*/ 0 w 747"/>
                <a:gd name="T55" fmla="*/ 1 h 747"/>
                <a:gd name="T56" fmla="*/ 0 w 747"/>
                <a:gd name="T57" fmla="*/ 1 h 747"/>
                <a:gd name="T58" fmla="*/ 1 w 747"/>
                <a:gd name="T59" fmla="*/ 2 h 747"/>
                <a:gd name="T60" fmla="*/ 1 w 747"/>
                <a:gd name="T61" fmla="*/ 2 h 747"/>
                <a:gd name="T62" fmla="*/ 1 w 747"/>
                <a:gd name="T63" fmla="*/ 2 h 747"/>
                <a:gd name="T64" fmla="*/ 1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645" y="747"/>
                  </a:moveTo>
                  <a:lnTo>
                    <a:pt x="655" y="747"/>
                  </a:lnTo>
                  <a:lnTo>
                    <a:pt x="664" y="745"/>
                  </a:lnTo>
                  <a:lnTo>
                    <a:pt x="674" y="743"/>
                  </a:lnTo>
                  <a:lnTo>
                    <a:pt x="684" y="740"/>
                  </a:lnTo>
                  <a:lnTo>
                    <a:pt x="692" y="735"/>
                  </a:lnTo>
                  <a:lnTo>
                    <a:pt x="702" y="731"/>
                  </a:lnTo>
                  <a:lnTo>
                    <a:pt x="709" y="724"/>
                  </a:lnTo>
                  <a:lnTo>
                    <a:pt x="718" y="717"/>
                  </a:lnTo>
                  <a:lnTo>
                    <a:pt x="725" y="710"/>
                  </a:lnTo>
                  <a:lnTo>
                    <a:pt x="731" y="701"/>
                  </a:lnTo>
                  <a:lnTo>
                    <a:pt x="736" y="693"/>
                  </a:lnTo>
                  <a:lnTo>
                    <a:pt x="740" y="684"/>
                  </a:lnTo>
                  <a:lnTo>
                    <a:pt x="743" y="675"/>
                  </a:lnTo>
                  <a:lnTo>
                    <a:pt x="746" y="665"/>
                  </a:lnTo>
                  <a:lnTo>
                    <a:pt x="747" y="655"/>
                  </a:lnTo>
                  <a:lnTo>
                    <a:pt x="747" y="646"/>
                  </a:lnTo>
                  <a:lnTo>
                    <a:pt x="747" y="636"/>
                  </a:lnTo>
                  <a:lnTo>
                    <a:pt x="746" y="626"/>
                  </a:lnTo>
                  <a:lnTo>
                    <a:pt x="743" y="617"/>
                  </a:lnTo>
                  <a:lnTo>
                    <a:pt x="740" y="607"/>
                  </a:lnTo>
                  <a:lnTo>
                    <a:pt x="736" y="598"/>
                  </a:lnTo>
                  <a:lnTo>
                    <a:pt x="731" y="590"/>
                  </a:lnTo>
                  <a:lnTo>
                    <a:pt x="725" y="581"/>
                  </a:lnTo>
                  <a:lnTo>
                    <a:pt x="718" y="573"/>
                  </a:lnTo>
                  <a:lnTo>
                    <a:pt x="175" y="30"/>
                  </a:lnTo>
                  <a:lnTo>
                    <a:pt x="166" y="23"/>
                  </a:lnTo>
                  <a:lnTo>
                    <a:pt x="158" y="17"/>
                  </a:lnTo>
                  <a:lnTo>
                    <a:pt x="149" y="12"/>
                  </a:lnTo>
                  <a:lnTo>
                    <a:pt x="141" y="8"/>
                  </a:lnTo>
                  <a:lnTo>
                    <a:pt x="131" y="5"/>
                  </a:lnTo>
                  <a:lnTo>
                    <a:pt x="121" y="2"/>
                  </a:lnTo>
                  <a:lnTo>
                    <a:pt x="112" y="1"/>
                  </a:lnTo>
                  <a:lnTo>
                    <a:pt x="102" y="0"/>
                  </a:lnTo>
                  <a:lnTo>
                    <a:pt x="92" y="1"/>
                  </a:lnTo>
                  <a:lnTo>
                    <a:pt x="82" y="2"/>
                  </a:lnTo>
                  <a:lnTo>
                    <a:pt x="73" y="5"/>
                  </a:lnTo>
                  <a:lnTo>
                    <a:pt x="63" y="8"/>
                  </a:lnTo>
                  <a:lnTo>
                    <a:pt x="55" y="12"/>
                  </a:lnTo>
                  <a:lnTo>
                    <a:pt x="46" y="17"/>
                  </a:lnTo>
                  <a:lnTo>
                    <a:pt x="38" y="23"/>
                  </a:lnTo>
                  <a:lnTo>
                    <a:pt x="30" y="30"/>
                  </a:lnTo>
                  <a:lnTo>
                    <a:pt x="23" y="37"/>
                  </a:lnTo>
                  <a:lnTo>
                    <a:pt x="17" y="46"/>
                  </a:lnTo>
                  <a:lnTo>
                    <a:pt x="12" y="54"/>
                  </a:lnTo>
                  <a:lnTo>
                    <a:pt x="7" y="64"/>
                  </a:lnTo>
                  <a:lnTo>
                    <a:pt x="4" y="74"/>
                  </a:lnTo>
                  <a:lnTo>
                    <a:pt x="1" y="82"/>
                  </a:lnTo>
                  <a:lnTo>
                    <a:pt x="0" y="92"/>
                  </a:lnTo>
                  <a:lnTo>
                    <a:pt x="0" y="103"/>
                  </a:lnTo>
                  <a:lnTo>
                    <a:pt x="0" y="113"/>
                  </a:lnTo>
                  <a:lnTo>
                    <a:pt x="1" y="122"/>
                  </a:lnTo>
                  <a:lnTo>
                    <a:pt x="4" y="131"/>
                  </a:lnTo>
                  <a:lnTo>
                    <a:pt x="7" y="140"/>
                  </a:lnTo>
                  <a:lnTo>
                    <a:pt x="12" y="150"/>
                  </a:lnTo>
                  <a:lnTo>
                    <a:pt x="17" y="159"/>
                  </a:lnTo>
                  <a:lnTo>
                    <a:pt x="23" y="167"/>
                  </a:lnTo>
                  <a:lnTo>
                    <a:pt x="30" y="174"/>
                  </a:lnTo>
                  <a:lnTo>
                    <a:pt x="574" y="717"/>
                  </a:lnTo>
                  <a:lnTo>
                    <a:pt x="581" y="724"/>
                  </a:lnTo>
                  <a:lnTo>
                    <a:pt x="589" y="731"/>
                  </a:lnTo>
                  <a:lnTo>
                    <a:pt x="598" y="735"/>
                  </a:lnTo>
                  <a:lnTo>
                    <a:pt x="607" y="740"/>
                  </a:lnTo>
                  <a:lnTo>
                    <a:pt x="616" y="743"/>
                  </a:lnTo>
                  <a:lnTo>
                    <a:pt x="626" y="745"/>
                  </a:lnTo>
                  <a:lnTo>
                    <a:pt x="635" y="747"/>
                  </a:lnTo>
                  <a:lnTo>
                    <a:pt x="645"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68" name="Freeform 83"/>
            <p:cNvSpPr>
              <a:spLocks/>
            </p:cNvSpPr>
            <p:nvPr/>
          </p:nvSpPr>
          <p:spPr bwMode="auto">
            <a:xfrm>
              <a:off x="686" y="480"/>
              <a:ext cx="422" cy="955"/>
            </a:xfrm>
            <a:custGeom>
              <a:avLst/>
              <a:gdLst>
                <a:gd name="T0" fmla="*/ 2 w 844"/>
                <a:gd name="T1" fmla="*/ 3 h 1911"/>
                <a:gd name="T2" fmla="*/ 2 w 844"/>
                <a:gd name="T3" fmla="*/ 3 h 1911"/>
                <a:gd name="T4" fmla="*/ 2 w 844"/>
                <a:gd name="T5" fmla="*/ 3 h 1911"/>
                <a:gd name="T6" fmla="*/ 2 w 844"/>
                <a:gd name="T7" fmla="*/ 3 h 1911"/>
                <a:gd name="T8" fmla="*/ 2 w 844"/>
                <a:gd name="T9" fmla="*/ 3 h 1911"/>
                <a:gd name="T10" fmla="*/ 2 w 844"/>
                <a:gd name="T11" fmla="*/ 3 h 1911"/>
                <a:gd name="T12" fmla="*/ 2 w 844"/>
                <a:gd name="T13" fmla="*/ 3 h 1911"/>
                <a:gd name="T14" fmla="*/ 2 w 844"/>
                <a:gd name="T15" fmla="*/ 3 h 1911"/>
                <a:gd name="T16" fmla="*/ 2 w 844"/>
                <a:gd name="T17" fmla="*/ 1 h 1911"/>
                <a:gd name="T18" fmla="*/ 2 w 844"/>
                <a:gd name="T19" fmla="*/ 1 h 1911"/>
                <a:gd name="T20" fmla="*/ 2 w 844"/>
                <a:gd name="T21" fmla="*/ 1 h 1911"/>
                <a:gd name="T22" fmla="*/ 2 w 844"/>
                <a:gd name="T23" fmla="*/ 1 h 1911"/>
                <a:gd name="T24" fmla="*/ 2 w 844"/>
                <a:gd name="T25" fmla="*/ 1 h 1911"/>
                <a:gd name="T26" fmla="*/ 1 w 844"/>
                <a:gd name="T27" fmla="*/ 0 h 1911"/>
                <a:gd name="T28" fmla="*/ 1 w 844"/>
                <a:gd name="T29" fmla="*/ 0 h 1911"/>
                <a:gd name="T30" fmla="*/ 1 w 844"/>
                <a:gd name="T31" fmla="*/ 0 h 1911"/>
                <a:gd name="T32" fmla="*/ 1 w 844"/>
                <a:gd name="T33" fmla="*/ 0 h 1911"/>
                <a:gd name="T34" fmla="*/ 1 w 844"/>
                <a:gd name="T35" fmla="*/ 0 h 1911"/>
                <a:gd name="T36" fmla="*/ 1 w 844"/>
                <a:gd name="T37" fmla="*/ 0 h 1911"/>
                <a:gd name="T38" fmla="*/ 1 w 844"/>
                <a:gd name="T39" fmla="*/ 0 h 1911"/>
                <a:gd name="T40" fmla="*/ 1 w 844"/>
                <a:gd name="T41" fmla="*/ 0 h 1911"/>
                <a:gd name="T42" fmla="*/ 1 w 844"/>
                <a:gd name="T43" fmla="*/ 0 h 1911"/>
                <a:gd name="T44" fmla="*/ 1 w 844"/>
                <a:gd name="T45" fmla="*/ 0 h 1911"/>
                <a:gd name="T46" fmla="*/ 1 w 844"/>
                <a:gd name="T47" fmla="*/ 0 h 1911"/>
                <a:gd name="T48" fmla="*/ 0 w 844"/>
                <a:gd name="T49" fmla="*/ 0 h 1911"/>
                <a:gd name="T50" fmla="*/ 0 w 844"/>
                <a:gd name="T51" fmla="*/ 0 h 1911"/>
                <a:gd name="T52" fmla="*/ 1 w 844"/>
                <a:gd name="T53" fmla="*/ 0 h 1911"/>
                <a:gd name="T54" fmla="*/ 1 w 844"/>
                <a:gd name="T55" fmla="*/ 0 h 1911"/>
                <a:gd name="T56" fmla="*/ 1 w 844"/>
                <a:gd name="T57" fmla="*/ 0 h 1911"/>
                <a:gd name="T58" fmla="*/ 2 w 844"/>
                <a:gd name="T59" fmla="*/ 1 h 1911"/>
                <a:gd name="T60" fmla="*/ 2 w 844"/>
                <a:gd name="T61" fmla="*/ 3 h 1911"/>
                <a:gd name="T62" fmla="*/ 2 w 844"/>
                <a:gd name="T63" fmla="*/ 3 h 1911"/>
                <a:gd name="T64" fmla="*/ 2 w 844"/>
                <a:gd name="T65" fmla="*/ 3 h 1911"/>
                <a:gd name="T66" fmla="*/ 2 w 844"/>
                <a:gd name="T67" fmla="*/ 3 h 1911"/>
                <a:gd name="T68" fmla="*/ 2 w 844"/>
                <a:gd name="T69" fmla="*/ 3 h 1911"/>
                <a:gd name="T70" fmla="*/ 2 w 844"/>
                <a:gd name="T71" fmla="*/ 3 h 1911"/>
                <a:gd name="T72" fmla="*/ 2 w 844"/>
                <a:gd name="T73" fmla="*/ 3 h 1911"/>
                <a:gd name="T74" fmla="*/ 2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742" y="1911"/>
                  </a:moveTo>
                  <a:lnTo>
                    <a:pt x="751" y="1911"/>
                  </a:lnTo>
                  <a:lnTo>
                    <a:pt x="762" y="1910"/>
                  </a:lnTo>
                  <a:lnTo>
                    <a:pt x="772" y="1907"/>
                  </a:lnTo>
                  <a:lnTo>
                    <a:pt x="781" y="1904"/>
                  </a:lnTo>
                  <a:lnTo>
                    <a:pt x="790" y="1899"/>
                  </a:lnTo>
                  <a:lnTo>
                    <a:pt x="799" y="1894"/>
                  </a:lnTo>
                  <a:lnTo>
                    <a:pt x="806" y="1888"/>
                  </a:lnTo>
                  <a:lnTo>
                    <a:pt x="813" y="1882"/>
                  </a:lnTo>
                  <a:lnTo>
                    <a:pt x="821" y="1874"/>
                  </a:lnTo>
                  <a:lnTo>
                    <a:pt x="825" y="1866"/>
                  </a:lnTo>
                  <a:lnTo>
                    <a:pt x="831" y="1857"/>
                  </a:lnTo>
                  <a:lnTo>
                    <a:pt x="835" y="1849"/>
                  </a:lnTo>
                  <a:lnTo>
                    <a:pt x="839" y="1839"/>
                  </a:lnTo>
                  <a:lnTo>
                    <a:pt x="841" y="1830"/>
                  </a:lnTo>
                  <a:lnTo>
                    <a:pt x="842" y="1820"/>
                  </a:lnTo>
                  <a:lnTo>
                    <a:pt x="844" y="1809"/>
                  </a:lnTo>
                  <a:lnTo>
                    <a:pt x="844" y="742"/>
                  </a:lnTo>
                  <a:lnTo>
                    <a:pt x="842" y="731"/>
                  </a:lnTo>
                  <a:lnTo>
                    <a:pt x="841" y="721"/>
                  </a:lnTo>
                  <a:lnTo>
                    <a:pt x="839" y="711"/>
                  </a:lnTo>
                  <a:lnTo>
                    <a:pt x="835" y="702"/>
                  </a:lnTo>
                  <a:lnTo>
                    <a:pt x="831" y="693"/>
                  </a:lnTo>
                  <a:lnTo>
                    <a:pt x="827" y="685"/>
                  </a:lnTo>
                  <a:lnTo>
                    <a:pt x="821" y="676"/>
                  </a:lnTo>
                  <a:lnTo>
                    <a:pt x="813" y="669"/>
                  </a:lnTo>
                  <a:lnTo>
                    <a:pt x="174" y="30"/>
                  </a:lnTo>
                  <a:lnTo>
                    <a:pt x="166" y="23"/>
                  </a:lnTo>
                  <a:lnTo>
                    <a:pt x="157" y="17"/>
                  </a:lnTo>
                  <a:lnTo>
                    <a:pt x="149" y="12"/>
                  </a:lnTo>
                  <a:lnTo>
                    <a:pt x="140" y="7"/>
                  </a:lnTo>
                  <a:lnTo>
                    <a:pt x="131" y="4"/>
                  </a:lnTo>
                  <a:lnTo>
                    <a:pt x="121" y="2"/>
                  </a:lnTo>
                  <a:lnTo>
                    <a:pt x="111" y="0"/>
                  </a:lnTo>
                  <a:lnTo>
                    <a:pt x="102" y="0"/>
                  </a:lnTo>
                  <a:lnTo>
                    <a:pt x="92" y="0"/>
                  </a:lnTo>
                  <a:lnTo>
                    <a:pt x="82" y="2"/>
                  </a:lnTo>
                  <a:lnTo>
                    <a:pt x="72" y="4"/>
                  </a:lnTo>
                  <a:lnTo>
                    <a:pt x="63" y="7"/>
                  </a:lnTo>
                  <a:lnTo>
                    <a:pt x="54" y="12"/>
                  </a:lnTo>
                  <a:lnTo>
                    <a:pt x="46" y="17"/>
                  </a:lnTo>
                  <a:lnTo>
                    <a:pt x="37" y="23"/>
                  </a:lnTo>
                  <a:lnTo>
                    <a:pt x="30" y="30"/>
                  </a:lnTo>
                  <a:lnTo>
                    <a:pt x="23" y="38"/>
                  </a:lnTo>
                  <a:lnTo>
                    <a:pt x="17" y="46"/>
                  </a:lnTo>
                  <a:lnTo>
                    <a:pt x="12" y="55"/>
                  </a:lnTo>
                  <a:lnTo>
                    <a:pt x="7" y="63"/>
                  </a:lnTo>
                  <a:lnTo>
                    <a:pt x="3" y="73"/>
                  </a:lnTo>
                  <a:lnTo>
                    <a:pt x="1" y="82"/>
                  </a:lnTo>
                  <a:lnTo>
                    <a:pt x="0" y="92"/>
                  </a:lnTo>
                  <a:lnTo>
                    <a:pt x="0" y="102"/>
                  </a:lnTo>
                  <a:lnTo>
                    <a:pt x="0" y="111"/>
                  </a:lnTo>
                  <a:lnTo>
                    <a:pt x="1" y="121"/>
                  </a:lnTo>
                  <a:lnTo>
                    <a:pt x="3" y="131"/>
                  </a:lnTo>
                  <a:lnTo>
                    <a:pt x="7" y="141"/>
                  </a:lnTo>
                  <a:lnTo>
                    <a:pt x="12" y="149"/>
                  </a:lnTo>
                  <a:lnTo>
                    <a:pt x="17" y="158"/>
                  </a:lnTo>
                  <a:lnTo>
                    <a:pt x="23" y="166"/>
                  </a:lnTo>
                  <a:lnTo>
                    <a:pt x="30" y="174"/>
                  </a:lnTo>
                  <a:lnTo>
                    <a:pt x="639" y="783"/>
                  </a:lnTo>
                  <a:lnTo>
                    <a:pt x="639" y="1809"/>
                  </a:lnTo>
                  <a:lnTo>
                    <a:pt x="640" y="1820"/>
                  </a:lnTo>
                  <a:lnTo>
                    <a:pt x="641" y="1830"/>
                  </a:lnTo>
                  <a:lnTo>
                    <a:pt x="644" y="1839"/>
                  </a:lnTo>
                  <a:lnTo>
                    <a:pt x="647" y="1849"/>
                  </a:lnTo>
                  <a:lnTo>
                    <a:pt x="652" y="1857"/>
                  </a:lnTo>
                  <a:lnTo>
                    <a:pt x="657" y="1866"/>
                  </a:lnTo>
                  <a:lnTo>
                    <a:pt x="663" y="1874"/>
                  </a:lnTo>
                  <a:lnTo>
                    <a:pt x="669" y="1882"/>
                  </a:lnTo>
                  <a:lnTo>
                    <a:pt x="676" y="1888"/>
                  </a:lnTo>
                  <a:lnTo>
                    <a:pt x="685" y="1894"/>
                  </a:lnTo>
                  <a:lnTo>
                    <a:pt x="693" y="1899"/>
                  </a:lnTo>
                  <a:lnTo>
                    <a:pt x="702" y="1904"/>
                  </a:lnTo>
                  <a:lnTo>
                    <a:pt x="711" y="1907"/>
                  </a:lnTo>
                  <a:lnTo>
                    <a:pt x="721" y="1910"/>
                  </a:lnTo>
                  <a:lnTo>
                    <a:pt x="731" y="1911"/>
                  </a:lnTo>
                  <a:lnTo>
                    <a:pt x="74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9140" name="Group 84"/>
          <p:cNvGrpSpPr>
            <a:grpSpLocks/>
          </p:cNvGrpSpPr>
          <p:nvPr/>
        </p:nvGrpSpPr>
        <p:grpSpPr bwMode="auto">
          <a:xfrm rot="-2935267">
            <a:off x="1971675" y="4787901"/>
            <a:ext cx="168275" cy="215900"/>
            <a:chOff x="576" y="480"/>
            <a:chExt cx="1103" cy="955"/>
          </a:xfrm>
        </p:grpSpPr>
        <p:sp>
          <p:nvSpPr>
            <p:cNvPr id="89161" name="Freeform 85"/>
            <p:cNvSpPr>
              <a:spLocks/>
            </p:cNvSpPr>
            <p:nvPr/>
          </p:nvSpPr>
          <p:spPr bwMode="auto">
            <a:xfrm>
              <a:off x="1306" y="537"/>
              <a:ext cx="373" cy="374"/>
            </a:xfrm>
            <a:custGeom>
              <a:avLst/>
              <a:gdLst>
                <a:gd name="T0" fmla="*/ 0 w 747"/>
                <a:gd name="T1" fmla="*/ 2 h 747"/>
                <a:gd name="T2" fmla="*/ 0 w 747"/>
                <a:gd name="T3" fmla="*/ 2 h 747"/>
                <a:gd name="T4" fmla="*/ 0 w 747"/>
                <a:gd name="T5" fmla="*/ 2 h 747"/>
                <a:gd name="T6" fmla="*/ 0 w 747"/>
                <a:gd name="T7" fmla="*/ 2 h 747"/>
                <a:gd name="T8" fmla="*/ 0 w 747"/>
                <a:gd name="T9" fmla="*/ 2 h 747"/>
                <a:gd name="T10" fmla="*/ 0 w 747"/>
                <a:gd name="T11" fmla="*/ 2 h 747"/>
                <a:gd name="T12" fmla="*/ 0 w 747"/>
                <a:gd name="T13" fmla="*/ 2 h 747"/>
                <a:gd name="T14" fmla="*/ 0 w 747"/>
                <a:gd name="T15" fmla="*/ 2 h 747"/>
                <a:gd name="T16" fmla="*/ 0 w 747"/>
                <a:gd name="T17" fmla="*/ 2 h 747"/>
                <a:gd name="T18" fmla="*/ 0 w 747"/>
                <a:gd name="T19" fmla="*/ 2 h 747"/>
                <a:gd name="T20" fmla="*/ 0 w 747"/>
                <a:gd name="T21" fmla="*/ 2 h 747"/>
                <a:gd name="T22" fmla="*/ 0 w 747"/>
                <a:gd name="T23" fmla="*/ 2 h 747"/>
                <a:gd name="T24" fmla="*/ 1 w 747"/>
                <a:gd name="T25" fmla="*/ 1 h 747"/>
                <a:gd name="T26" fmla="*/ 1 w 747"/>
                <a:gd name="T27" fmla="*/ 1 h 747"/>
                <a:gd name="T28" fmla="*/ 1 w 747"/>
                <a:gd name="T29" fmla="*/ 1 h 747"/>
                <a:gd name="T30" fmla="*/ 1 w 747"/>
                <a:gd name="T31" fmla="*/ 1 h 747"/>
                <a:gd name="T32" fmla="*/ 1 w 747"/>
                <a:gd name="T33" fmla="*/ 0 h 747"/>
                <a:gd name="T34" fmla="*/ 1 w 747"/>
                <a:gd name="T35" fmla="*/ 1 h 747"/>
                <a:gd name="T36" fmla="*/ 1 w 747"/>
                <a:gd name="T37" fmla="*/ 1 h 747"/>
                <a:gd name="T38" fmla="*/ 1 w 747"/>
                <a:gd name="T39" fmla="*/ 1 h 747"/>
                <a:gd name="T40" fmla="*/ 1 w 747"/>
                <a:gd name="T41" fmla="*/ 1 h 747"/>
                <a:gd name="T42" fmla="*/ 1 w 747"/>
                <a:gd name="T43" fmla="*/ 1 h 747"/>
                <a:gd name="T44" fmla="*/ 1 w 747"/>
                <a:gd name="T45" fmla="*/ 1 h 747"/>
                <a:gd name="T46" fmla="*/ 1 w 747"/>
                <a:gd name="T47" fmla="*/ 1 h 747"/>
                <a:gd name="T48" fmla="*/ 1 w 747"/>
                <a:gd name="T49" fmla="*/ 1 h 747"/>
                <a:gd name="T50" fmla="*/ 1 w 747"/>
                <a:gd name="T51" fmla="*/ 1 h 747"/>
                <a:gd name="T52" fmla="*/ 1 w 747"/>
                <a:gd name="T53" fmla="*/ 1 h 747"/>
                <a:gd name="T54" fmla="*/ 1 w 747"/>
                <a:gd name="T55" fmla="*/ 1 h 747"/>
                <a:gd name="T56" fmla="*/ 1 w 747"/>
                <a:gd name="T57" fmla="*/ 1 h 747"/>
                <a:gd name="T58" fmla="*/ 0 w 747"/>
                <a:gd name="T59" fmla="*/ 2 h 747"/>
                <a:gd name="T60" fmla="*/ 0 w 747"/>
                <a:gd name="T61" fmla="*/ 2 h 747"/>
                <a:gd name="T62" fmla="*/ 0 w 747"/>
                <a:gd name="T63" fmla="*/ 2 h 747"/>
                <a:gd name="T64" fmla="*/ 0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102" y="747"/>
                  </a:moveTo>
                  <a:lnTo>
                    <a:pt x="92" y="747"/>
                  </a:lnTo>
                  <a:lnTo>
                    <a:pt x="82" y="745"/>
                  </a:lnTo>
                  <a:lnTo>
                    <a:pt x="73" y="743"/>
                  </a:lnTo>
                  <a:lnTo>
                    <a:pt x="63" y="740"/>
                  </a:lnTo>
                  <a:lnTo>
                    <a:pt x="54" y="735"/>
                  </a:lnTo>
                  <a:lnTo>
                    <a:pt x="45" y="731"/>
                  </a:lnTo>
                  <a:lnTo>
                    <a:pt x="37" y="724"/>
                  </a:lnTo>
                  <a:lnTo>
                    <a:pt x="29" y="717"/>
                  </a:lnTo>
                  <a:lnTo>
                    <a:pt x="22" y="710"/>
                  </a:lnTo>
                  <a:lnTo>
                    <a:pt x="16" y="701"/>
                  </a:lnTo>
                  <a:lnTo>
                    <a:pt x="11" y="693"/>
                  </a:lnTo>
                  <a:lnTo>
                    <a:pt x="7" y="684"/>
                  </a:lnTo>
                  <a:lnTo>
                    <a:pt x="4" y="675"/>
                  </a:lnTo>
                  <a:lnTo>
                    <a:pt x="1" y="665"/>
                  </a:lnTo>
                  <a:lnTo>
                    <a:pt x="0" y="655"/>
                  </a:lnTo>
                  <a:lnTo>
                    <a:pt x="0" y="646"/>
                  </a:lnTo>
                  <a:lnTo>
                    <a:pt x="0" y="636"/>
                  </a:lnTo>
                  <a:lnTo>
                    <a:pt x="1" y="626"/>
                  </a:lnTo>
                  <a:lnTo>
                    <a:pt x="4" y="617"/>
                  </a:lnTo>
                  <a:lnTo>
                    <a:pt x="7" y="607"/>
                  </a:lnTo>
                  <a:lnTo>
                    <a:pt x="11" y="598"/>
                  </a:lnTo>
                  <a:lnTo>
                    <a:pt x="16" y="590"/>
                  </a:lnTo>
                  <a:lnTo>
                    <a:pt x="22" y="581"/>
                  </a:lnTo>
                  <a:lnTo>
                    <a:pt x="29" y="573"/>
                  </a:lnTo>
                  <a:lnTo>
                    <a:pt x="573" y="30"/>
                  </a:lnTo>
                  <a:lnTo>
                    <a:pt x="581" y="23"/>
                  </a:lnTo>
                  <a:lnTo>
                    <a:pt x="589" y="17"/>
                  </a:lnTo>
                  <a:lnTo>
                    <a:pt x="598" y="12"/>
                  </a:lnTo>
                  <a:lnTo>
                    <a:pt x="606" y="8"/>
                  </a:lnTo>
                  <a:lnTo>
                    <a:pt x="616" y="5"/>
                  </a:lnTo>
                  <a:lnTo>
                    <a:pt x="626" y="2"/>
                  </a:lnTo>
                  <a:lnTo>
                    <a:pt x="635" y="1"/>
                  </a:lnTo>
                  <a:lnTo>
                    <a:pt x="645" y="0"/>
                  </a:lnTo>
                  <a:lnTo>
                    <a:pt x="655" y="1"/>
                  </a:lnTo>
                  <a:lnTo>
                    <a:pt x="664" y="2"/>
                  </a:lnTo>
                  <a:lnTo>
                    <a:pt x="674" y="5"/>
                  </a:lnTo>
                  <a:lnTo>
                    <a:pt x="684" y="8"/>
                  </a:lnTo>
                  <a:lnTo>
                    <a:pt x="692" y="12"/>
                  </a:lnTo>
                  <a:lnTo>
                    <a:pt x="701" y="17"/>
                  </a:lnTo>
                  <a:lnTo>
                    <a:pt x="709" y="23"/>
                  </a:lnTo>
                  <a:lnTo>
                    <a:pt x="716" y="30"/>
                  </a:lnTo>
                  <a:lnTo>
                    <a:pt x="724" y="37"/>
                  </a:lnTo>
                  <a:lnTo>
                    <a:pt x="730" y="46"/>
                  </a:lnTo>
                  <a:lnTo>
                    <a:pt x="735" y="54"/>
                  </a:lnTo>
                  <a:lnTo>
                    <a:pt x="740" y="64"/>
                  </a:lnTo>
                  <a:lnTo>
                    <a:pt x="743" y="74"/>
                  </a:lnTo>
                  <a:lnTo>
                    <a:pt x="746" y="82"/>
                  </a:lnTo>
                  <a:lnTo>
                    <a:pt x="747" y="92"/>
                  </a:lnTo>
                  <a:lnTo>
                    <a:pt x="747" y="103"/>
                  </a:lnTo>
                  <a:lnTo>
                    <a:pt x="747" y="113"/>
                  </a:lnTo>
                  <a:lnTo>
                    <a:pt x="746" y="122"/>
                  </a:lnTo>
                  <a:lnTo>
                    <a:pt x="743" y="131"/>
                  </a:lnTo>
                  <a:lnTo>
                    <a:pt x="740" y="140"/>
                  </a:lnTo>
                  <a:lnTo>
                    <a:pt x="735" y="150"/>
                  </a:lnTo>
                  <a:lnTo>
                    <a:pt x="730" y="159"/>
                  </a:lnTo>
                  <a:lnTo>
                    <a:pt x="724" y="167"/>
                  </a:lnTo>
                  <a:lnTo>
                    <a:pt x="716" y="174"/>
                  </a:lnTo>
                  <a:lnTo>
                    <a:pt x="173" y="717"/>
                  </a:lnTo>
                  <a:lnTo>
                    <a:pt x="166" y="724"/>
                  </a:lnTo>
                  <a:lnTo>
                    <a:pt x="158" y="731"/>
                  </a:lnTo>
                  <a:lnTo>
                    <a:pt x="149" y="735"/>
                  </a:lnTo>
                  <a:lnTo>
                    <a:pt x="139" y="740"/>
                  </a:lnTo>
                  <a:lnTo>
                    <a:pt x="131" y="743"/>
                  </a:lnTo>
                  <a:lnTo>
                    <a:pt x="121" y="745"/>
                  </a:lnTo>
                  <a:lnTo>
                    <a:pt x="111" y="747"/>
                  </a:lnTo>
                  <a:lnTo>
                    <a:pt x="102"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62" name="Freeform 86"/>
            <p:cNvSpPr>
              <a:spLocks/>
            </p:cNvSpPr>
            <p:nvPr/>
          </p:nvSpPr>
          <p:spPr bwMode="auto">
            <a:xfrm>
              <a:off x="1147" y="480"/>
              <a:ext cx="422" cy="955"/>
            </a:xfrm>
            <a:custGeom>
              <a:avLst/>
              <a:gdLst>
                <a:gd name="T0" fmla="*/ 1 w 844"/>
                <a:gd name="T1" fmla="*/ 3 h 1911"/>
                <a:gd name="T2" fmla="*/ 1 w 844"/>
                <a:gd name="T3" fmla="*/ 3 h 1911"/>
                <a:gd name="T4" fmla="*/ 1 w 844"/>
                <a:gd name="T5" fmla="*/ 3 h 1911"/>
                <a:gd name="T6" fmla="*/ 1 w 844"/>
                <a:gd name="T7" fmla="*/ 3 h 1911"/>
                <a:gd name="T8" fmla="*/ 1 w 844"/>
                <a:gd name="T9" fmla="*/ 3 h 1911"/>
                <a:gd name="T10" fmla="*/ 1 w 844"/>
                <a:gd name="T11" fmla="*/ 3 h 1911"/>
                <a:gd name="T12" fmla="*/ 1 w 844"/>
                <a:gd name="T13" fmla="*/ 3 h 1911"/>
                <a:gd name="T14" fmla="*/ 1 w 844"/>
                <a:gd name="T15" fmla="*/ 3 h 1911"/>
                <a:gd name="T16" fmla="*/ 0 w 844"/>
                <a:gd name="T17" fmla="*/ 1 h 1911"/>
                <a:gd name="T18" fmla="*/ 1 w 844"/>
                <a:gd name="T19" fmla="*/ 1 h 1911"/>
                <a:gd name="T20" fmla="*/ 1 w 844"/>
                <a:gd name="T21" fmla="*/ 1 h 1911"/>
                <a:gd name="T22" fmla="*/ 1 w 844"/>
                <a:gd name="T23" fmla="*/ 1 h 1911"/>
                <a:gd name="T24" fmla="*/ 1 w 844"/>
                <a:gd name="T25" fmla="*/ 1 h 1911"/>
                <a:gd name="T26" fmla="*/ 2 w 844"/>
                <a:gd name="T27" fmla="*/ 0 h 1911"/>
                <a:gd name="T28" fmla="*/ 2 w 844"/>
                <a:gd name="T29" fmla="*/ 0 h 1911"/>
                <a:gd name="T30" fmla="*/ 2 w 844"/>
                <a:gd name="T31" fmla="*/ 0 h 1911"/>
                <a:gd name="T32" fmla="*/ 2 w 844"/>
                <a:gd name="T33" fmla="*/ 0 h 1911"/>
                <a:gd name="T34" fmla="*/ 2 w 844"/>
                <a:gd name="T35" fmla="*/ 0 h 1911"/>
                <a:gd name="T36" fmla="*/ 2 w 844"/>
                <a:gd name="T37" fmla="*/ 0 h 1911"/>
                <a:gd name="T38" fmla="*/ 2 w 844"/>
                <a:gd name="T39" fmla="*/ 0 h 1911"/>
                <a:gd name="T40" fmla="*/ 2 w 844"/>
                <a:gd name="T41" fmla="*/ 0 h 1911"/>
                <a:gd name="T42" fmla="*/ 2 w 844"/>
                <a:gd name="T43" fmla="*/ 0 h 1911"/>
                <a:gd name="T44" fmla="*/ 2 w 844"/>
                <a:gd name="T45" fmla="*/ 0 h 1911"/>
                <a:gd name="T46" fmla="*/ 2 w 844"/>
                <a:gd name="T47" fmla="*/ 0 h 1911"/>
                <a:gd name="T48" fmla="*/ 2 w 844"/>
                <a:gd name="T49" fmla="*/ 0 h 1911"/>
                <a:gd name="T50" fmla="*/ 2 w 844"/>
                <a:gd name="T51" fmla="*/ 0 h 1911"/>
                <a:gd name="T52" fmla="*/ 2 w 844"/>
                <a:gd name="T53" fmla="*/ 0 h 1911"/>
                <a:gd name="T54" fmla="*/ 2 w 844"/>
                <a:gd name="T55" fmla="*/ 0 h 1911"/>
                <a:gd name="T56" fmla="*/ 2 w 844"/>
                <a:gd name="T57" fmla="*/ 0 h 1911"/>
                <a:gd name="T58" fmla="*/ 1 w 844"/>
                <a:gd name="T59" fmla="*/ 1 h 1911"/>
                <a:gd name="T60" fmla="*/ 1 w 844"/>
                <a:gd name="T61" fmla="*/ 3 h 1911"/>
                <a:gd name="T62" fmla="*/ 1 w 844"/>
                <a:gd name="T63" fmla="*/ 3 h 1911"/>
                <a:gd name="T64" fmla="*/ 1 w 844"/>
                <a:gd name="T65" fmla="*/ 3 h 1911"/>
                <a:gd name="T66" fmla="*/ 1 w 844"/>
                <a:gd name="T67" fmla="*/ 3 h 1911"/>
                <a:gd name="T68" fmla="*/ 1 w 844"/>
                <a:gd name="T69" fmla="*/ 3 h 1911"/>
                <a:gd name="T70" fmla="*/ 1 w 844"/>
                <a:gd name="T71" fmla="*/ 3 h 1911"/>
                <a:gd name="T72" fmla="*/ 1 w 844"/>
                <a:gd name="T73" fmla="*/ 3 h 1911"/>
                <a:gd name="T74" fmla="*/ 1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102" y="1911"/>
                  </a:moveTo>
                  <a:lnTo>
                    <a:pt x="92" y="1911"/>
                  </a:lnTo>
                  <a:lnTo>
                    <a:pt x="81" y="1910"/>
                  </a:lnTo>
                  <a:lnTo>
                    <a:pt x="72" y="1907"/>
                  </a:lnTo>
                  <a:lnTo>
                    <a:pt x="63" y="1904"/>
                  </a:lnTo>
                  <a:lnTo>
                    <a:pt x="54" y="1899"/>
                  </a:lnTo>
                  <a:lnTo>
                    <a:pt x="45" y="1894"/>
                  </a:lnTo>
                  <a:lnTo>
                    <a:pt x="38" y="1888"/>
                  </a:lnTo>
                  <a:lnTo>
                    <a:pt x="31" y="1882"/>
                  </a:lnTo>
                  <a:lnTo>
                    <a:pt x="24" y="1874"/>
                  </a:lnTo>
                  <a:lnTo>
                    <a:pt x="18" y="1866"/>
                  </a:lnTo>
                  <a:lnTo>
                    <a:pt x="12" y="1857"/>
                  </a:lnTo>
                  <a:lnTo>
                    <a:pt x="9" y="1849"/>
                  </a:lnTo>
                  <a:lnTo>
                    <a:pt x="5" y="1839"/>
                  </a:lnTo>
                  <a:lnTo>
                    <a:pt x="3" y="1830"/>
                  </a:lnTo>
                  <a:lnTo>
                    <a:pt x="1" y="1820"/>
                  </a:lnTo>
                  <a:lnTo>
                    <a:pt x="0" y="1809"/>
                  </a:lnTo>
                  <a:lnTo>
                    <a:pt x="0" y="742"/>
                  </a:lnTo>
                  <a:lnTo>
                    <a:pt x="1" y="731"/>
                  </a:lnTo>
                  <a:lnTo>
                    <a:pt x="3" y="721"/>
                  </a:lnTo>
                  <a:lnTo>
                    <a:pt x="5" y="711"/>
                  </a:lnTo>
                  <a:lnTo>
                    <a:pt x="9" y="702"/>
                  </a:lnTo>
                  <a:lnTo>
                    <a:pt x="12" y="693"/>
                  </a:lnTo>
                  <a:lnTo>
                    <a:pt x="17" y="685"/>
                  </a:lnTo>
                  <a:lnTo>
                    <a:pt x="23" y="676"/>
                  </a:lnTo>
                  <a:lnTo>
                    <a:pt x="31" y="669"/>
                  </a:lnTo>
                  <a:lnTo>
                    <a:pt x="671" y="30"/>
                  </a:lnTo>
                  <a:lnTo>
                    <a:pt x="678" y="23"/>
                  </a:lnTo>
                  <a:lnTo>
                    <a:pt x="686" y="17"/>
                  </a:lnTo>
                  <a:lnTo>
                    <a:pt x="695" y="12"/>
                  </a:lnTo>
                  <a:lnTo>
                    <a:pt x="703" y="7"/>
                  </a:lnTo>
                  <a:lnTo>
                    <a:pt x="713" y="4"/>
                  </a:lnTo>
                  <a:lnTo>
                    <a:pt x="723" y="2"/>
                  </a:lnTo>
                  <a:lnTo>
                    <a:pt x="733" y="0"/>
                  </a:lnTo>
                  <a:lnTo>
                    <a:pt x="742" y="0"/>
                  </a:lnTo>
                  <a:lnTo>
                    <a:pt x="752" y="0"/>
                  </a:lnTo>
                  <a:lnTo>
                    <a:pt x="762" y="2"/>
                  </a:lnTo>
                  <a:lnTo>
                    <a:pt x="771" y="4"/>
                  </a:lnTo>
                  <a:lnTo>
                    <a:pt x="781" y="7"/>
                  </a:lnTo>
                  <a:lnTo>
                    <a:pt x="790" y="12"/>
                  </a:lnTo>
                  <a:lnTo>
                    <a:pt x="798" y="17"/>
                  </a:lnTo>
                  <a:lnTo>
                    <a:pt x="807" y="23"/>
                  </a:lnTo>
                  <a:lnTo>
                    <a:pt x="814" y="30"/>
                  </a:lnTo>
                  <a:lnTo>
                    <a:pt x="821" y="38"/>
                  </a:lnTo>
                  <a:lnTo>
                    <a:pt x="827" y="46"/>
                  </a:lnTo>
                  <a:lnTo>
                    <a:pt x="832" y="55"/>
                  </a:lnTo>
                  <a:lnTo>
                    <a:pt x="837" y="63"/>
                  </a:lnTo>
                  <a:lnTo>
                    <a:pt x="840" y="73"/>
                  </a:lnTo>
                  <a:lnTo>
                    <a:pt x="843" y="82"/>
                  </a:lnTo>
                  <a:lnTo>
                    <a:pt x="844" y="92"/>
                  </a:lnTo>
                  <a:lnTo>
                    <a:pt x="844" y="102"/>
                  </a:lnTo>
                  <a:lnTo>
                    <a:pt x="844" y="111"/>
                  </a:lnTo>
                  <a:lnTo>
                    <a:pt x="843" y="121"/>
                  </a:lnTo>
                  <a:lnTo>
                    <a:pt x="840" y="131"/>
                  </a:lnTo>
                  <a:lnTo>
                    <a:pt x="837" y="141"/>
                  </a:lnTo>
                  <a:lnTo>
                    <a:pt x="832" y="149"/>
                  </a:lnTo>
                  <a:lnTo>
                    <a:pt x="827" y="158"/>
                  </a:lnTo>
                  <a:lnTo>
                    <a:pt x="821" y="166"/>
                  </a:lnTo>
                  <a:lnTo>
                    <a:pt x="814" y="174"/>
                  </a:lnTo>
                  <a:lnTo>
                    <a:pt x="205" y="783"/>
                  </a:lnTo>
                  <a:lnTo>
                    <a:pt x="205" y="1809"/>
                  </a:lnTo>
                  <a:lnTo>
                    <a:pt x="204" y="1820"/>
                  </a:lnTo>
                  <a:lnTo>
                    <a:pt x="203" y="1830"/>
                  </a:lnTo>
                  <a:lnTo>
                    <a:pt x="200" y="1839"/>
                  </a:lnTo>
                  <a:lnTo>
                    <a:pt x="197" y="1849"/>
                  </a:lnTo>
                  <a:lnTo>
                    <a:pt x="192" y="1857"/>
                  </a:lnTo>
                  <a:lnTo>
                    <a:pt x="187" y="1866"/>
                  </a:lnTo>
                  <a:lnTo>
                    <a:pt x="181" y="1874"/>
                  </a:lnTo>
                  <a:lnTo>
                    <a:pt x="175" y="1882"/>
                  </a:lnTo>
                  <a:lnTo>
                    <a:pt x="168" y="1888"/>
                  </a:lnTo>
                  <a:lnTo>
                    <a:pt x="159" y="1894"/>
                  </a:lnTo>
                  <a:lnTo>
                    <a:pt x="152" y="1899"/>
                  </a:lnTo>
                  <a:lnTo>
                    <a:pt x="142" y="1904"/>
                  </a:lnTo>
                  <a:lnTo>
                    <a:pt x="132" y="1907"/>
                  </a:lnTo>
                  <a:lnTo>
                    <a:pt x="123" y="1910"/>
                  </a:lnTo>
                  <a:lnTo>
                    <a:pt x="113" y="1911"/>
                  </a:lnTo>
                  <a:lnTo>
                    <a:pt x="10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63" name="Freeform 87"/>
            <p:cNvSpPr>
              <a:spLocks/>
            </p:cNvSpPr>
            <p:nvPr/>
          </p:nvSpPr>
          <p:spPr bwMode="auto">
            <a:xfrm>
              <a:off x="576" y="537"/>
              <a:ext cx="373" cy="374"/>
            </a:xfrm>
            <a:custGeom>
              <a:avLst/>
              <a:gdLst>
                <a:gd name="T0" fmla="*/ 1 w 747"/>
                <a:gd name="T1" fmla="*/ 2 h 747"/>
                <a:gd name="T2" fmla="*/ 1 w 747"/>
                <a:gd name="T3" fmla="*/ 2 h 747"/>
                <a:gd name="T4" fmla="*/ 1 w 747"/>
                <a:gd name="T5" fmla="*/ 2 h 747"/>
                <a:gd name="T6" fmla="*/ 1 w 747"/>
                <a:gd name="T7" fmla="*/ 2 h 747"/>
                <a:gd name="T8" fmla="*/ 1 w 747"/>
                <a:gd name="T9" fmla="*/ 2 h 747"/>
                <a:gd name="T10" fmla="*/ 1 w 747"/>
                <a:gd name="T11" fmla="*/ 2 h 747"/>
                <a:gd name="T12" fmla="*/ 1 w 747"/>
                <a:gd name="T13" fmla="*/ 2 h 747"/>
                <a:gd name="T14" fmla="*/ 1 w 747"/>
                <a:gd name="T15" fmla="*/ 2 h 747"/>
                <a:gd name="T16" fmla="*/ 1 w 747"/>
                <a:gd name="T17" fmla="*/ 2 h 747"/>
                <a:gd name="T18" fmla="*/ 1 w 747"/>
                <a:gd name="T19" fmla="*/ 2 h 747"/>
                <a:gd name="T20" fmla="*/ 1 w 747"/>
                <a:gd name="T21" fmla="*/ 2 h 747"/>
                <a:gd name="T22" fmla="*/ 1 w 747"/>
                <a:gd name="T23" fmla="*/ 2 h 747"/>
                <a:gd name="T24" fmla="*/ 0 w 747"/>
                <a:gd name="T25" fmla="*/ 1 h 747"/>
                <a:gd name="T26" fmla="*/ 0 w 747"/>
                <a:gd name="T27" fmla="*/ 1 h 747"/>
                <a:gd name="T28" fmla="*/ 0 w 747"/>
                <a:gd name="T29" fmla="*/ 1 h 747"/>
                <a:gd name="T30" fmla="*/ 0 w 747"/>
                <a:gd name="T31" fmla="*/ 1 h 747"/>
                <a:gd name="T32" fmla="*/ 0 w 747"/>
                <a:gd name="T33" fmla="*/ 0 h 747"/>
                <a:gd name="T34" fmla="*/ 0 w 747"/>
                <a:gd name="T35" fmla="*/ 1 h 747"/>
                <a:gd name="T36" fmla="*/ 0 w 747"/>
                <a:gd name="T37" fmla="*/ 1 h 747"/>
                <a:gd name="T38" fmla="*/ 0 w 747"/>
                <a:gd name="T39" fmla="*/ 1 h 747"/>
                <a:gd name="T40" fmla="*/ 0 w 747"/>
                <a:gd name="T41" fmla="*/ 1 h 747"/>
                <a:gd name="T42" fmla="*/ 0 w 747"/>
                <a:gd name="T43" fmla="*/ 1 h 747"/>
                <a:gd name="T44" fmla="*/ 0 w 747"/>
                <a:gd name="T45" fmla="*/ 1 h 747"/>
                <a:gd name="T46" fmla="*/ 0 w 747"/>
                <a:gd name="T47" fmla="*/ 1 h 747"/>
                <a:gd name="T48" fmla="*/ 0 w 747"/>
                <a:gd name="T49" fmla="*/ 1 h 747"/>
                <a:gd name="T50" fmla="*/ 0 w 747"/>
                <a:gd name="T51" fmla="*/ 1 h 747"/>
                <a:gd name="T52" fmla="*/ 0 w 747"/>
                <a:gd name="T53" fmla="*/ 1 h 747"/>
                <a:gd name="T54" fmla="*/ 0 w 747"/>
                <a:gd name="T55" fmla="*/ 1 h 747"/>
                <a:gd name="T56" fmla="*/ 0 w 747"/>
                <a:gd name="T57" fmla="*/ 1 h 747"/>
                <a:gd name="T58" fmla="*/ 1 w 747"/>
                <a:gd name="T59" fmla="*/ 2 h 747"/>
                <a:gd name="T60" fmla="*/ 1 w 747"/>
                <a:gd name="T61" fmla="*/ 2 h 747"/>
                <a:gd name="T62" fmla="*/ 1 w 747"/>
                <a:gd name="T63" fmla="*/ 2 h 747"/>
                <a:gd name="T64" fmla="*/ 1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645" y="747"/>
                  </a:moveTo>
                  <a:lnTo>
                    <a:pt x="655" y="747"/>
                  </a:lnTo>
                  <a:lnTo>
                    <a:pt x="664" y="745"/>
                  </a:lnTo>
                  <a:lnTo>
                    <a:pt x="674" y="743"/>
                  </a:lnTo>
                  <a:lnTo>
                    <a:pt x="684" y="740"/>
                  </a:lnTo>
                  <a:lnTo>
                    <a:pt x="692" y="735"/>
                  </a:lnTo>
                  <a:lnTo>
                    <a:pt x="702" y="731"/>
                  </a:lnTo>
                  <a:lnTo>
                    <a:pt x="709" y="724"/>
                  </a:lnTo>
                  <a:lnTo>
                    <a:pt x="718" y="717"/>
                  </a:lnTo>
                  <a:lnTo>
                    <a:pt x="725" y="710"/>
                  </a:lnTo>
                  <a:lnTo>
                    <a:pt x="731" y="701"/>
                  </a:lnTo>
                  <a:lnTo>
                    <a:pt x="736" y="693"/>
                  </a:lnTo>
                  <a:lnTo>
                    <a:pt x="740" y="684"/>
                  </a:lnTo>
                  <a:lnTo>
                    <a:pt x="743" y="675"/>
                  </a:lnTo>
                  <a:lnTo>
                    <a:pt x="746" y="665"/>
                  </a:lnTo>
                  <a:lnTo>
                    <a:pt x="747" y="655"/>
                  </a:lnTo>
                  <a:lnTo>
                    <a:pt x="747" y="646"/>
                  </a:lnTo>
                  <a:lnTo>
                    <a:pt x="747" y="636"/>
                  </a:lnTo>
                  <a:lnTo>
                    <a:pt x="746" y="626"/>
                  </a:lnTo>
                  <a:lnTo>
                    <a:pt x="743" y="617"/>
                  </a:lnTo>
                  <a:lnTo>
                    <a:pt x="740" y="607"/>
                  </a:lnTo>
                  <a:lnTo>
                    <a:pt x="736" y="598"/>
                  </a:lnTo>
                  <a:lnTo>
                    <a:pt x="731" y="590"/>
                  </a:lnTo>
                  <a:lnTo>
                    <a:pt x="725" y="581"/>
                  </a:lnTo>
                  <a:lnTo>
                    <a:pt x="718" y="573"/>
                  </a:lnTo>
                  <a:lnTo>
                    <a:pt x="175" y="30"/>
                  </a:lnTo>
                  <a:lnTo>
                    <a:pt x="166" y="23"/>
                  </a:lnTo>
                  <a:lnTo>
                    <a:pt x="158" y="17"/>
                  </a:lnTo>
                  <a:lnTo>
                    <a:pt x="149" y="12"/>
                  </a:lnTo>
                  <a:lnTo>
                    <a:pt x="141" y="8"/>
                  </a:lnTo>
                  <a:lnTo>
                    <a:pt x="131" y="5"/>
                  </a:lnTo>
                  <a:lnTo>
                    <a:pt x="121" y="2"/>
                  </a:lnTo>
                  <a:lnTo>
                    <a:pt x="112" y="1"/>
                  </a:lnTo>
                  <a:lnTo>
                    <a:pt x="102" y="0"/>
                  </a:lnTo>
                  <a:lnTo>
                    <a:pt x="92" y="1"/>
                  </a:lnTo>
                  <a:lnTo>
                    <a:pt x="82" y="2"/>
                  </a:lnTo>
                  <a:lnTo>
                    <a:pt x="73" y="5"/>
                  </a:lnTo>
                  <a:lnTo>
                    <a:pt x="63" y="8"/>
                  </a:lnTo>
                  <a:lnTo>
                    <a:pt x="55" y="12"/>
                  </a:lnTo>
                  <a:lnTo>
                    <a:pt x="46" y="17"/>
                  </a:lnTo>
                  <a:lnTo>
                    <a:pt x="38" y="23"/>
                  </a:lnTo>
                  <a:lnTo>
                    <a:pt x="30" y="30"/>
                  </a:lnTo>
                  <a:lnTo>
                    <a:pt x="23" y="37"/>
                  </a:lnTo>
                  <a:lnTo>
                    <a:pt x="17" y="46"/>
                  </a:lnTo>
                  <a:lnTo>
                    <a:pt x="12" y="54"/>
                  </a:lnTo>
                  <a:lnTo>
                    <a:pt x="7" y="64"/>
                  </a:lnTo>
                  <a:lnTo>
                    <a:pt x="4" y="74"/>
                  </a:lnTo>
                  <a:lnTo>
                    <a:pt x="1" y="82"/>
                  </a:lnTo>
                  <a:lnTo>
                    <a:pt x="0" y="92"/>
                  </a:lnTo>
                  <a:lnTo>
                    <a:pt x="0" y="103"/>
                  </a:lnTo>
                  <a:lnTo>
                    <a:pt x="0" y="113"/>
                  </a:lnTo>
                  <a:lnTo>
                    <a:pt x="1" y="122"/>
                  </a:lnTo>
                  <a:lnTo>
                    <a:pt x="4" y="131"/>
                  </a:lnTo>
                  <a:lnTo>
                    <a:pt x="7" y="140"/>
                  </a:lnTo>
                  <a:lnTo>
                    <a:pt x="12" y="150"/>
                  </a:lnTo>
                  <a:lnTo>
                    <a:pt x="17" y="159"/>
                  </a:lnTo>
                  <a:lnTo>
                    <a:pt x="23" y="167"/>
                  </a:lnTo>
                  <a:lnTo>
                    <a:pt x="30" y="174"/>
                  </a:lnTo>
                  <a:lnTo>
                    <a:pt x="574" y="717"/>
                  </a:lnTo>
                  <a:lnTo>
                    <a:pt x="581" y="724"/>
                  </a:lnTo>
                  <a:lnTo>
                    <a:pt x="589" y="731"/>
                  </a:lnTo>
                  <a:lnTo>
                    <a:pt x="598" y="735"/>
                  </a:lnTo>
                  <a:lnTo>
                    <a:pt x="607" y="740"/>
                  </a:lnTo>
                  <a:lnTo>
                    <a:pt x="616" y="743"/>
                  </a:lnTo>
                  <a:lnTo>
                    <a:pt x="626" y="745"/>
                  </a:lnTo>
                  <a:lnTo>
                    <a:pt x="635" y="747"/>
                  </a:lnTo>
                  <a:lnTo>
                    <a:pt x="645"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64" name="Freeform 88"/>
            <p:cNvSpPr>
              <a:spLocks/>
            </p:cNvSpPr>
            <p:nvPr/>
          </p:nvSpPr>
          <p:spPr bwMode="auto">
            <a:xfrm>
              <a:off x="686" y="480"/>
              <a:ext cx="422" cy="955"/>
            </a:xfrm>
            <a:custGeom>
              <a:avLst/>
              <a:gdLst>
                <a:gd name="T0" fmla="*/ 2 w 844"/>
                <a:gd name="T1" fmla="*/ 3 h 1911"/>
                <a:gd name="T2" fmla="*/ 2 w 844"/>
                <a:gd name="T3" fmla="*/ 3 h 1911"/>
                <a:gd name="T4" fmla="*/ 2 w 844"/>
                <a:gd name="T5" fmla="*/ 3 h 1911"/>
                <a:gd name="T6" fmla="*/ 2 w 844"/>
                <a:gd name="T7" fmla="*/ 3 h 1911"/>
                <a:gd name="T8" fmla="*/ 2 w 844"/>
                <a:gd name="T9" fmla="*/ 3 h 1911"/>
                <a:gd name="T10" fmla="*/ 2 w 844"/>
                <a:gd name="T11" fmla="*/ 3 h 1911"/>
                <a:gd name="T12" fmla="*/ 2 w 844"/>
                <a:gd name="T13" fmla="*/ 3 h 1911"/>
                <a:gd name="T14" fmla="*/ 2 w 844"/>
                <a:gd name="T15" fmla="*/ 3 h 1911"/>
                <a:gd name="T16" fmla="*/ 2 w 844"/>
                <a:gd name="T17" fmla="*/ 1 h 1911"/>
                <a:gd name="T18" fmla="*/ 2 w 844"/>
                <a:gd name="T19" fmla="*/ 1 h 1911"/>
                <a:gd name="T20" fmla="*/ 2 w 844"/>
                <a:gd name="T21" fmla="*/ 1 h 1911"/>
                <a:gd name="T22" fmla="*/ 2 w 844"/>
                <a:gd name="T23" fmla="*/ 1 h 1911"/>
                <a:gd name="T24" fmla="*/ 2 w 844"/>
                <a:gd name="T25" fmla="*/ 1 h 1911"/>
                <a:gd name="T26" fmla="*/ 1 w 844"/>
                <a:gd name="T27" fmla="*/ 0 h 1911"/>
                <a:gd name="T28" fmla="*/ 1 w 844"/>
                <a:gd name="T29" fmla="*/ 0 h 1911"/>
                <a:gd name="T30" fmla="*/ 1 w 844"/>
                <a:gd name="T31" fmla="*/ 0 h 1911"/>
                <a:gd name="T32" fmla="*/ 1 w 844"/>
                <a:gd name="T33" fmla="*/ 0 h 1911"/>
                <a:gd name="T34" fmla="*/ 1 w 844"/>
                <a:gd name="T35" fmla="*/ 0 h 1911"/>
                <a:gd name="T36" fmla="*/ 1 w 844"/>
                <a:gd name="T37" fmla="*/ 0 h 1911"/>
                <a:gd name="T38" fmla="*/ 1 w 844"/>
                <a:gd name="T39" fmla="*/ 0 h 1911"/>
                <a:gd name="T40" fmla="*/ 1 w 844"/>
                <a:gd name="T41" fmla="*/ 0 h 1911"/>
                <a:gd name="T42" fmla="*/ 1 w 844"/>
                <a:gd name="T43" fmla="*/ 0 h 1911"/>
                <a:gd name="T44" fmla="*/ 1 w 844"/>
                <a:gd name="T45" fmla="*/ 0 h 1911"/>
                <a:gd name="T46" fmla="*/ 1 w 844"/>
                <a:gd name="T47" fmla="*/ 0 h 1911"/>
                <a:gd name="T48" fmla="*/ 0 w 844"/>
                <a:gd name="T49" fmla="*/ 0 h 1911"/>
                <a:gd name="T50" fmla="*/ 0 w 844"/>
                <a:gd name="T51" fmla="*/ 0 h 1911"/>
                <a:gd name="T52" fmla="*/ 1 w 844"/>
                <a:gd name="T53" fmla="*/ 0 h 1911"/>
                <a:gd name="T54" fmla="*/ 1 w 844"/>
                <a:gd name="T55" fmla="*/ 0 h 1911"/>
                <a:gd name="T56" fmla="*/ 1 w 844"/>
                <a:gd name="T57" fmla="*/ 0 h 1911"/>
                <a:gd name="T58" fmla="*/ 2 w 844"/>
                <a:gd name="T59" fmla="*/ 1 h 1911"/>
                <a:gd name="T60" fmla="*/ 2 w 844"/>
                <a:gd name="T61" fmla="*/ 3 h 1911"/>
                <a:gd name="T62" fmla="*/ 2 w 844"/>
                <a:gd name="T63" fmla="*/ 3 h 1911"/>
                <a:gd name="T64" fmla="*/ 2 w 844"/>
                <a:gd name="T65" fmla="*/ 3 h 1911"/>
                <a:gd name="T66" fmla="*/ 2 w 844"/>
                <a:gd name="T67" fmla="*/ 3 h 1911"/>
                <a:gd name="T68" fmla="*/ 2 w 844"/>
                <a:gd name="T69" fmla="*/ 3 h 1911"/>
                <a:gd name="T70" fmla="*/ 2 w 844"/>
                <a:gd name="T71" fmla="*/ 3 h 1911"/>
                <a:gd name="T72" fmla="*/ 2 w 844"/>
                <a:gd name="T73" fmla="*/ 3 h 1911"/>
                <a:gd name="T74" fmla="*/ 2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742" y="1911"/>
                  </a:moveTo>
                  <a:lnTo>
                    <a:pt x="751" y="1911"/>
                  </a:lnTo>
                  <a:lnTo>
                    <a:pt x="762" y="1910"/>
                  </a:lnTo>
                  <a:lnTo>
                    <a:pt x="772" y="1907"/>
                  </a:lnTo>
                  <a:lnTo>
                    <a:pt x="781" y="1904"/>
                  </a:lnTo>
                  <a:lnTo>
                    <a:pt x="790" y="1899"/>
                  </a:lnTo>
                  <a:lnTo>
                    <a:pt x="799" y="1894"/>
                  </a:lnTo>
                  <a:lnTo>
                    <a:pt x="806" y="1888"/>
                  </a:lnTo>
                  <a:lnTo>
                    <a:pt x="813" y="1882"/>
                  </a:lnTo>
                  <a:lnTo>
                    <a:pt x="821" y="1874"/>
                  </a:lnTo>
                  <a:lnTo>
                    <a:pt x="825" y="1866"/>
                  </a:lnTo>
                  <a:lnTo>
                    <a:pt x="831" y="1857"/>
                  </a:lnTo>
                  <a:lnTo>
                    <a:pt x="835" y="1849"/>
                  </a:lnTo>
                  <a:lnTo>
                    <a:pt x="839" y="1839"/>
                  </a:lnTo>
                  <a:lnTo>
                    <a:pt x="841" y="1830"/>
                  </a:lnTo>
                  <a:lnTo>
                    <a:pt x="842" y="1820"/>
                  </a:lnTo>
                  <a:lnTo>
                    <a:pt x="844" y="1809"/>
                  </a:lnTo>
                  <a:lnTo>
                    <a:pt x="844" y="742"/>
                  </a:lnTo>
                  <a:lnTo>
                    <a:pt x="842" y="731"/>
                  </a:lnTo>
                  <a:lnTo>
                    <a:pt x="841" y="721"/>
                  </a:lnTo>
                  <a:lnTo>
                    <a:pt x="839" y="711"/>
                  </a:lnTo>
                  <a:lnTo>
                    <a:pt x="835" y="702"/>
                  </a:lnTo>
                  <a:lnTo>
                    <a:pt x="831" y="693"/>
                  </a:lnTo>
                  <a:lnTo>
                    <a:pt x="827" y="685"/>
                  </a:lnTo>
                  <a:lnTo>
                    <a:pt x="821" y="676"/>
                  </a:lnTo>
                  <a:lnTo>
                    <a:pt x="813" y="669"/>
                  </a:lnTo>
                  <a:lnTo>
                    <a:pt x="174" y="30"/>
                  </a:lnTo>
                  <a:lnTo>
                    <a:pt x="166" y="23"/>
                  </a:lnTo>
                  <a:lnTo>
                    <a:pt x="157" y="17"/>
                  </a:lnTo>
                  <a:lnTo>
                    <a:pt x="149" y="12"/>
                  </a:lnTo>
                  <a:lnTo>
                    <a:pt x="140" y="7"/>
                  </a:lnTo>
                  <a:lnTo>
                    <a:pt x="131" y="4"/>
                  </a:lnTo>
                  <a:lnTo>
                    <a:pt x="121" y="2"/>
                  </a:lnTo>
                  <a:lnTo>
                    <a:pt x="111" y="0"/>
                  </a:lnTo>
                  <a:lnTo>
                    <a:pt x="102" y="0"/>
                  </a:lnTo>
                  <a:lnTo>
                    <a:pt x="92" y="0"/>
                  </a:lnTo>
                  <a:lnTo>
                    <a:pt x="82" y="2"/>
                  </a:lnTo>
                  <a:lnTo>
                    <a:pt x="72" y="4"/>
                  </a:lnTo>
                  <a:lnTo>
                    <a:pt x="63" y="7"/>
                  </a:lnTo>
                  <a:lnTo>
                    <a:pt x="54" y="12"/>
                  </a:lnTo>
                  <a:lnTo>
                    <a:pt x="46" y="17"/>
                  </a:lnTo>
                  <a:lnTo>
                    <a:pt x="37" y="23"/>
                  </a:lnTo>
                  <a:lnTo>
                    <a:pt x="30" y="30"/>
                  </a:lnTo>
                  <a:lnTo>
                    <a:pt x="23" y="38"/>
                  </a:lnTo>
                  <a:lnTo>
                    <a:pt x="17" y="46"/>
                  </a:lnTo>
                  <a:lnTo>
                    <a:pt x="12" y="55"/>
                  </a:lnTo>
                  <a:lnTo>
                    <a:pt x="7" y="63"/>
                  </a:lnTo>
                  <a:lnTo>
                    <a:pt x="3" y="73"/>
                  </a:lnTo>
                  <a:lnTo>
                    <a:pt x="1" y="82"/>
                  </a:lnTo>
                  <a:lnTo>
                    <a:pt x="0" y="92"/>
                  </a:lnTo>
                  <a:lnTo>
                    <a:pt x="0" y="102"/>
                  </a:lnTo>
                  <a:lnTo>
                    <a:pt x="0" y="111"/>
                  </a:lnTo>
                  <a:lnTo>
                    <a:pt x="1" y="121"/>
                  </a:lnTo>
                  <a:lnTo>
                    <a:pt x="3" y="131"/>
                  </a:lnTo>
                  <a:lnTo>
                    <a:pt x="7" y="141"/>
                  </a:lnTo>
                  <a:lnTo>
                    <a:pt x="12" y="149"/>
                  </a:lnTo>
                  <a:lnTo>
                    <a:pt x="17" y="158"/>
                  </a:lnTo>
                  <a:lnTo>
                    <a:pt x="23" y="166"/>
                  </a:lnTo>
                  <a:lnTo>
                    <a:pt x="30" y="174"/>
                  </a:lnTo>
                  <a:lnTo>
                    <a:pt x="639" y="783"/>
                  </a:lnTo>
                  <a:lnTo>
                    <a:pt x="639" y="1809"/>
                  </a:lnTo>
                  <a:lnTo>
                    <a:pt x="640" y="1820"/>
                  </a:lnTo>
                  <a:lnTo>
                    <a:pt x="641" y="1830"/>
                  </a:lnTo>
                  <a:lnTo>
                    <a:pt x="644" y="1839"/>
                  </a:lnTo>
                  <a:lnTo>
                    <a:pt x="647" y="1849"/>
                  </a:lnTo>
                  <a:lnTo>
                    <a:pt x="652" y="1857"/>
                  </a:lnTo>
                  <a:lnTo>
                    <a:pt x="657" y="1866"/>
                  </a:lnTo>
                  <a:lnTo>
                    <a:pt x="663" y="1874"/>
                  </a:lnTo>
                  <a:lnTo>
                    <a:pt x="669" y="1882"/>
                  </a:lnTo>
                  <a:lnTo>
                    <a:pt x="676" y="1888"/>
                  </a:lnTo>
                  <a:lnTo>
                    <a:pt x="685" y="1894"/>
                  </a:lnTo>
                  <a:lnTo>
                    <a:pt x="693" y="1899"/>
                  </a:lnTo>
                  <a:lnTo>
                    <a:pt x="702" y="1904"/>
                  </a:lnTo>
                  <a:lnTo>
                    <a:pt x="711" y="1907"/>
                  </a:lnTo>
                  <a:lnTo>
                    <a:pt x="721" y="1910"/>
                  </a:lnTo>
                  <a:lnTo>
                    <a:pt x="731" y="1911"/>
                  </a:lnTo>
                  <a:lnTo>
                    <a:pt x="74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9141" name="Group 89"/>
          <p:cNvGrpSpPr>
            <a:grpSpLocks/>
          </p:cNvGrpSpPr>
          <p:nvPr/>
        </p:nvGrpSpPr>
        <p:grpSpPr bwMode="auto">
          <a:xfrm rot="-3433770">
            <a:off x="2682875" y="4610100"/>
            <a:ext cx="325438" cy="420688"/>
            <a:chOff x="576" y="480"/>
            <a:chExt cx="1103" cy="955"/>
          </a:xfrm>
        </p:grpSpPr>
        <p:sp>
          <p:nvSpPr>
            <p:cNvPr id="89157" name="Freeform 90"/>
            <p:cNvSpPr>
              <a:spLocks/>
            </p:cNvSpPr>
            <p:nvPr/>
          </p:nvSpPr>
          <p:spPr bwMode="auto">
            <a:xfrm>
              <a:off x="1306" y="537"/>
              <a:ext cx="373" cy="374"/>
            </a:xfrm>
            <a:custGeom>
              <a:avLst/>
              <a:gdLst>
                <a:gd name="T0" fmla="*/ 0 w 747"/>
                <a:gd name="T1" fmla="*/ 2 h 747"/>
                <a:gd name="T2" fmla="*/ 0 w 747"/>
                <a:gd name="T3" fmla="*/ 2 h 747"/>
                <a:gd name="T4" fmla="*/ 0 w 747"/>
                <a:gd name="T5" fmla="*/ 2 h 747"/>
                <a:gd name="T6" fmla="*/ 0 w 747"/>
                <a:gd name="T7" fmla="*/ 2 h 747"/>
                <a:gd name="T8" fmla="*/ 0 w 747"/>
                <a:gd name="T9" fmla="*/ 2 h 747"/>
                <a:gd name="T10" fmla="*/ 0 w 747"/>
                <a:gd name="T11" fmla="*/ 2 h 747"/>
                <a:gd name="T12" fmla="*/ 0 w 747"/>
                <a:gd name="T13" fmla="*/ 2 h 747"/>
                <a:gd name="T14" fmla="*/ 0 w 747"/>
                <a:gd name="T15" fmla="*/ 2 h 747"/>
                <a:gd name="T16" fmla="*/ 0 w 747"/>
                <a:gd name="T17" fmla="*/ 2 h 747"/>
                <a:gd name="T18" fmla="*/ 0 w 747"/>
                <a:gd name="T19" fmla="*/ 2 h 747"/>
                <a:gd name="T20" fmla="*/ 0 w 747"/>
                <a:gd name="T21" fmla="*/ 2 h 747"/>
                <a:gd name="T22" fmla="*/ 0 w 747"/>
                <a:gd name="T23" fmla="*/ 2 h 747"/>
                <a:gd name="T24" fmla="*/ 1 w 747"/>
                <a:gd name="T25" fmla="*/ 1 h 747"/>
                <a:gd name="T26" fmla="*/ 1 w 747"/>
                <a:gd name="T27" fmla="*/ 1 h 747"/>
                <a:gd name="T28" fmla="*/ 1 w 747"/>
                <a:gd name="T29" fmla="*/ 1 h 747"/>
                <a:gd name="T30" fmla="*/ 1 w 747"/>
                <a:gd name="T31" fmla="*/ 1 h 747"/>
                <a:gd name="T32" fmla="*/ 1 w 747"/>
                <a:gd name="T33" fmla="*/ 0 h 747"/>
                <a:gd name="T34" fmla="*/ 1 w 747"/>
                <a:gd name="T35" fmla="*/ 1 h 747"/>
                <a:gd name="T36" fmla="*/ 1 w 747"/>
                <a:gd name="T37" fmla="*/ 1 h 747"/>
                <a:gd name="T38" fmla="*/ 1 w 747"/>
                <a:gd name="T39" fmla="*/ 1 h 747"/>
                <a:gd name="T40" fmla="*/ 1 w 747"/>
                <a:gd name="T41" fmla="*/ 1 h 747"/>
                <a:gd name="T42" fmla="*/ 1 w 747"/>
                <a:gd name="T43" fmla="*/ 1 h 747"/>
                <a:gd name="T44" fmla="*/ 1 w 747"/>
                <a:gd name="T45" fmla="*/ 1 h 747"/>
                <a:gd name="T46" fmla="*/ 1 w 747"/>
                <a:gd name="T47" fmla="*/ 1 h 747"/>
                <a:gd name="T48" fmla="*/ 1 w 747"/>
                <a:gd name="T49" fmla="*/ 1 h 747"/>
                <a:gd name="T50" fmla="*/ 1 w 747"/>
                <a:gd name="T51" fmla="*/ 1 h 747"/>
                <a:gd name="T52" fmla="*/ 1 w 747"/>
                <a:gd name="T53" fmla="*/ 1 h 747"/>
                <a:gd name="T54" fmla="*/ 1 w 747"/>
                <a:gd name="T55" fmla="*/ 1 h 747"/>
                <a:gd name="T56" fmla="*/ 1 w 747"/>
                <a:gd name="T57" fmla="*/ 1 h 747"/>
                <a:gd name="T58" fmla="*/ 0 w 747"/>
                <a:gd name="T59" fmla="*/ 2 h 747"/>
                <a:gd name="T60" fmla="*/ 0 w 747"/>
                <a:gd name="T61" fmla="*/ 2 h 747"/>
                <a:gd name="T62" fmla="*/ 0 w 747"/>
                <a:gd name="T63" fmla="*/ 2 h 747"/>
                <a:gd name="T64" fmla="*/ 0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102" y="747"/>
                  </a:moveTo>
                  <a:lnTo>
                    <a:pt x="92" y="747"/>
                  </a:lnTo>
                  <a:lnTo>
                    <a:pt x="82" y="745"/>
                  </a:lnTo>
                  <a:lnTo>
                    <a:pt x="73" y="743"/>
                  </a:lnTo>
                  <a:lnTo>
                    <a:pt x="63" y="740"/>
                  </a:lnTo>
                  <a:lnTo>
                    <a:pt x="54" y="735"/>
                  </a:lnTo>
                  <a:lnTo>
                    <a:pt x="45" y="731"/>
                  </a:lnTo>
                  <a:lnTo>
                    <a:pt x="37" y="724"/>
                  </a:lnTo>
                  <a:lnTo>
                    <a:pt x="29" y="717"/>
                  </a:lnTo>
                  <a:lnTo>
                    <a:pt x="22" y="710"/>
                  </a:lnTo>
                  <a:lnTo>
                    <a:pt x="16" y="701"/>
                  </a:lnTo>
                  <a:lnTo>
                    <a:pt x="11" y="693"/>
                  </a:lnTo>
                  <a:lnTo>
                    <a:pt x="7" y="684"/>
                  </a:lnTo>
                  <a:lnTo>
                    <a:pt x="4" y="675"/>
                  </a:lnTo>
                  <a:lnTo>
                    <a:pt x="1" y="665"/>
                  </a:lnTo>
                  <a:lnTo>
                    <a:pt x="0" y="655"/>
                  </a:lnTo>
                  <a:lnTo>
                    <a:pt x="0" y="646"/>
                  </a:lnTo>
                  <a:lnTo>
                    <a:pt x="0" y="636"/>
                  </a:lnTo>
                  <a:lnTo>
                    <a:pt x="1" y="626"/>
                  </a:lnTo>
                  <a:lnTo>
                    <a:pt x="4" y="617"/>
                  </a:lnTo>
                  <a:lnTo>
                    <a:pt x="7" y="607"/>
                  </a:lnTo>
                  <a:lnTo>
                    <a:pt x="11" y="598"/>
                  </a:lnTo>
                  <a:lnTo>
                    <a:pt x="16" y="590"/>
                  </a:lnTo>
                  <a:lnTo>
                    <a:pt x="22" y="581"/>
                  </a:lnTo>
                  <a:lnTo>
                    <a:pt x="29" y="573"/>
                  </a:lnTo>
                  <a:lnTo>
                    <a:pt x="573" y="30"/>
                  </a:lnTo>
                  <a:lnTo>
                    <a:pt x="581" y="23"/>
                  </a:lnTo>
                  <a:lnTo>
                    <a:pt x="589" y="17"/>
                  </a:lnTo>
                  <a:lnTo>
                    <a:pt x="598" y="12"/>
                  </a:lnTo>
                  <a:lnTo>
                    <a:pt x="606" y="8"/>
                  </a:lnTo>
                  <a:lnTo>
                    <a:pt x="616" y="5"/>
                  </a:lnTo>
                  <a:lnTo>
                    <a:pt x="626" y="2"/>
                  </a:lnTo>
                  <a:lnTo>
                    <a:pt x="635" y="1"/>
                  </a:lnTo>
                  <a:lnTo>
                    <a:pt x="645" y="0"/>
                  </a:lnTo>
                  <a:lnTo>
                    <a:pt x="655" y="1"/>
                  </a:lnTo>
                  <a:lnTo>
                    <a:pt x="664" y="2"/>
                  </a:lnTo>
                  <a:lnTo>
                    <a:pt x="674" y="5"/>
                  </a:lnTo>
                  <a:lnTo>
                    <a:pt x="684" y="8"/>
                  </a:lnTo>
                  <a:lnTo>
                    <a:pt x="692" y="12"/>
                  </a:lnTo>
                  <a:lnTo>
                    <a:pt x="701" y="17"/>
                  </a:lnTo>
                  <a:lnTo>
                    <a:pt x="709" y="23"/>
                  </a:lnTo>
                  <a:lnTo>
                    <a:pt x="716" y="30"/>
                  </a:lnTo>
                  <a:lnTo>
                    <a:pt x="724" y="37"/>
                  </a:lnTo>
                  <a:lnTo>
                    <a:pt x="730" y="46"/>
                  </a:lnTo>
                  <a:lnTo>
                    <a:pt x="735" y="54"/>
                  </a:lnTo>
                  <a:lnTo>
                    <a:pt x="740" y="64"/>
                  </a:lnTo>
                  <a:lnTo>
                    <a:pt x="743" y="74"/>
                  </a:lnTo>
                  <a:lnTo>
                    <a:pt x="746" y="82"/>
                  </a:lnTo>
                  <a:lnTo>
                    <a:pt x="747" y="92"/>
                  </a:lnTo>
                  <a:lnTo>
                    <a:pt x="747" y="103"/>
                  </a:lnTo>
                  <a:lnTo>
                    <a:pt x="747" y="113"/>
                  </a:lnTo>
                  <a:lnTo>
                    <a:pt x="746" y="122"/>
                  </a:lnTo>
                  <a:lnTo>
                    <a:pt x="743" y="131"/>
                  </a:lnTo>
                  <a:lnTo>
                    <a:pt x="740" y="140"/>
                  </a:lnTo>
                  <a:lnTo>
                    <a:pt x="735" y="150"/>
                  </a:lnTo>
                  <a:lnTo>
                    <a:pt x="730" y="159"/>
                  </a:lnTo>
                  <a:lnTo>
                    <a:pt x="724" y="167"/>
                  </a:lnTo>
                  <a:lnTo>
                    <a:pt x="716" y="174"/>
                  </a:lnTo>
                  <a:lnTo>
                    <a:pt x="173" y="717"/>
                  </a:lnTo>
                  <a:lnTo>
                    <a:pt x="166" y="724"/>
                  </a:lnTo>
                  <a:lnTo>
                    <a:pt x="158" y="731"/>
                  </a:lnTo>
                  <a:lnTo>
                    <a:pt x="149" y="735"/>
                  </a:lnTo>
                  <a:lnTo>
                    <a:pt x="139" y="740"/>
                  </a:lnTo>
                  <a:lnTo>
                    <a:pt x="131" y="743"/>
                  </a:lnTo>
                  <a:lnTo>
                    <a:pt x="121" y="745"/>
                  </a:lnTo>
                  <a:lnTo>
                    <a:pt x="111" y="747"/>
                  </a:lnTo>
                  <a:lnTo>
                    <a:pt x="102"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58" name="Freeform 91"/>
            <p:cNvSpPr>
              <a:spLocks/>
            </p:cNvSpPr>
            <p:nvPr/>
          </p:nvSpPr>
          <p:spPr bwMode="auto">
            <a:xfrm>
              <a:off x="1147" y="480"/>
              <a:ext cx="422" cy="955"/>
            </a:xfrm>
            <a:custGeom>
              <a:avLst/>
              <a:gdLst>
                <a:gd name="T0" fmla="*/ 1 w 844"/>
                <a:gd name="T1" fmla="*/ 3 h 1911"/>
                <a:gd name="T2" fmla="*/ 1 w 844"/>
                <a:gd name="T3" fmla="*/ 3 h 1911"/>
                <a:gd name="T4" fmla="*/ 1 w 844"/>
                <a:gd name="T5" fmla="*/ 3 h 1911"/>
                <a:gd name="T6" fmla="*/ 1 w 844"/>
                <a:gd name="T7" fmla="*/ 3 h 1911"/>
                <a:gd name="T8" fmla="*/ 1 w 844"/>
                <a:gd name="T9" fmla="*/ 3 h 1911"/>
                <a:gd name="T10" fmla="*/ 1 w 844"/>
                <a:gd name="T11" fmla="*/ 3 h 1911"/>
                <a:gd name="T12" fmla="*/ 1 w 844"/>
                <a:gd name="T13" fmla="*/ 3 h 1911"/>
                <a:gd name="T14" fmla="*/ 1 w 844"/>
                <a:gd name="T15" fmla="*/ 3 h 1911"/>
                <a:gd name="T16" fmla="*/ 0 w 844"/>
                <a:gd name="T17" fmla="*/ 1 h 1911"/>
                <a:gd name="T18" fmla="*/ 1 w 844"/>
                <a:gd name="T19" fmla="*/ 1 h 1911"/>
                <a:gd name="T20" fmla="*/ 1 w 844"/>
                <a:gd name="T21" fmla="*/ 1 h 1911"/>
                <a:gd name="T22" fmla="*/ 1 w 844"/>
                <a:gd name="T23" fmla="*/ 1 h 1911"/>
                <a:gd name="T24" fmla="*/ 1 w 844"/>
                <a:gd name="T25" fmla="*/ 1 h 1911"/>
                <a:gd name="T26" fmla="*/ 2 w 844"/>
                <a:gd name="T27" fmla="*/ 0 h 1911"/>
                <a:gd name="T28" fmla="*/ 2 w 844"/>
                <a:gd name="T29" fmla="*/ 0 h 1911"/>
                <a:gd name="T30" fmla="*/ 2 w 844"/>
                <a:gd name="T31" fmla="*/ 0 h 1911"/>
                <a:gd name="T32" fmla="*/ 2 w 844"/>
                <a:gd name="T33" fmla="*/ 0 h 1911"/>
                <a:gd name="T34" fmla="*/ 2 w 844"/>
                <a:gd name="T35" fmla="*/ 0 h 1911"/>
                <a:gd name="T36" fmla="*/ 2 w 844"/>
                <a:gd name="T37" fmla="*/ 0 h 1911"/>
                <a:gd name="T38" fmla="*/ 2 w 844"/>
                <a:gd name="T39" fmla="*/ 0 h 1911"/>
                <a:gd name="T40" fmla="*/ 2 w 844"/>
                <a:gd name="T41" fmla="*/ 0 h 1911"/>
                <a:gd name="T42" fmla="*/ 2 w 844"/>
                <a:gd name="T43" fmla="*/ 0 h 1911"/>
                <a:gd name="T44" fmla="*/ 2 w 844"/>
                <a:gd name="T45" fmla="*/ 0 h 1911"/>
                <a:gd name="T46" fmla="*/ 2 w 844"/>
                <a:gd name="T47" fmla="*/ 0 h 1911"/>
                <a:gd name="T48" fmla="*/ 2 w 844"/>
                <a:gd name="T49" fmla="*/ 0 h 1911"/>
                <a:gd name="T50" fmla="*/ 2 w 844"/>
                <a:gd name="T51" fmla="*/ 0 h 1911"/>
                <a:gd name="T52" fmla="*/ 2 w 844"/>
                <a:gd name="T53" fmla="*/ 0 h 1911"/>
                <a:gd name="T54" fmla="*/ 2 w 844"/>
                <a:gd name="T55" fmla="*/ 0 h 1911"/>
                <a:gd name="T56" fmla="*/ 2 w 844"/>
                <a:gd name="T57" fmla="*/ 0 h 1911"/>
                <a:gd name="T58" fmla="*/ 1 w 844"/>
                <a:gd name="T59" fmla="*/ 1 h 1911"/>
                <a:gd name="T60" fmla="*/ 1 w 844"/>
                <a:gd name="T61" fmla="*/ 3 h 1911"/>
                <a:gd name="T62" fmla="*/ 1 w 844"/>
                <a:gd name="T63" fmla="*/ 3 h 1911"/>
                <a:gd name="T64" fmla="*/ 1 w 844"/>
                <a:gd name="T65" fmla="*/ 3 h 1911"/>
                <a:gd name="T66" fmla="*/ 1 w 844"/>
                <a:gd name="T67" fmla="*/ 3 h 1911"/>
                <a:gd name="T68" fmla="*/ 1 w 844"/>
                <a:gd name="T69" fmla="*/ 3 h 1911"/>
                <a:gd name="T70" fmla="*/ 1 w 844"/>
                <a:gd name="T71" fmla="*/ 3 h 1911"/>
                <a:gd name="T72" fmla="*/ 1 w 844"/>
                <a:gd name="T73" fmla="*/ 3 h 1911"/>
                <a:gd name="T74" fmla="*/ 1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102" y="1911"/>
                  </a:moveTo>
                  <a:lnTo>
                    <a:pt x="92" y="1911"/>
                  </a:lnTo>
                  <a:lnTo>
                    <a:pt x="81" y="1910"/>
                  </a:lnTo>
                  <a:lnTo>
                    <a:pt x="72" y="1907"/>
                  </a:lnTo>
                  <a:lnTo>
                    <a:pt x="63" y="1904"/>
                  </a:lnTo>
                  <a:lnTo>
                    <a:pt x="54" y="1899"/>
                  </a:lnTo>
                  <a:lnTo>
                    <a:pt x="45" y="1894"/>
                  </a:lnTo>
                  <a:lnTo>
                    <a:pt x="38" y="1888"/>
                  </a:lnTo>
                  <a:lnTo>
                    <a:pt x="31" y="1882"/>
                  </a:lnTo>
                  <a:lnTo>
                    <a:pt x="24" y="1874"/>
                  </a:lnTo>
                  <a:lnTo>
                    <a:pt x="18" y="1866"/>
                  </a:lnTo>
                  <a:lnTo>
                    <a:pt x="12" y="1857"/>
                  </a:lnTo>
                  <a:lnTo>
                    <a:pt x="9" y="1849"/>
                  </a:lnTo>
                  <a:lnTo>
                    <a:pt x="5" y="1839"/>
                  </a:lnTo>
                  <a:lnTo>
                    <a:pt x="3" y="1830"/>
                  </a:lnTo>
                  <a:lnTo>
                    <a:pt x="1" y="1820"/>
                  </a:lnTo>
                  <a:lnTo>
                    <a:pt x="0" y="1809"/>
                  </a:lnTo>
                  <a:lnTo>
                    <a:pt x="0" y="742"/>
                  </a:lnTo>
                  <a:lnTo>
                    <a:pt x="1" y="731"/>
                  </a:lnTo>
                  <a:lnTo>
                    <a:pt x="3" y="721"/>
                  </a:lnTo>
                  <a:lnTo>
                    <a:pt x="5" y="711"/>
                  </a:lnTo>
                  <a:lnTo>
                    <a:pt x="9" y="702"/>
                  </a:lnTo>
                  <a:lnTo>
                    <a:pt x="12" y="693"/>
                  </a:lnTo>
                  <a:lnTo>
                    <a:pt x="17" y="685"/>
                  </a:lnTo>
                  <a:lnTo>
                    <a:pt x="23" y="676"/>
                  </a:lnTo>
                  <a:lnTo>
                    <a:pt x="31" y="669"/>
                  </a:lnTo>
                  <a:lnTo>
                    <a:pt x="671" y="30"/>
                  </a:lnTo>
                  <a:lnTo>
                    <a:pt x="678" y="23"/>
                  </a:lnTo>
                  <a:lnTo>
                    <a:pt x="686" y="17"/>
                  </a:lnTo>
                  <a:lnTo>
                    <a:pt x="695" y="12"/>
                  </a:lnTo>
                  <a:lnTo>
                    <a:pt x="703" y="7"/>
                  </a:lnTo>
                  <a:lnTo>
                    <a:pt x="713" y="4"/>
                  </a:lnTo>
                  <a:lnTo>
                    <a:pt x="723" y="2"/>
                  </a:lnTo>
                  <a:lnTo>
                    <a:pt x="733" y="0"/>
                  </a:lnTo>
                  <a:lnTo>
                    <a:pt x="742" y="0"/>
                  </a:lnTo>
                  <a:lnTo>
                    <a:pt x="752" y="0"/>
                  </a:lnTo>
                  <a:lnTo>
                    <a:pt x="762" y="2"/>
                  </a:lnTo>
                  <a:lnTo>
                    <a:pt x="771" y="4"/>
                  </a:lnTo>
                  <a:lnTo>
                    <a:pt x="781" y="7"/>
                  </a:lnTo>
                  <a:lnTo>
                    <a:pt x="790" y="12"/>
                  </a:lnTo>
                  <a:lnTo>
                    <a:pt x="798" y="17"/>
                  </a:lnTo>
                  <a:lnTo>
                    <a:pt x="807" y="23"/>
                  </a:lnTo>
                  <a:lnTo>
                    <a:pt x="814" y="30"/>
                  </a:lnTo>
                  <a:lnTo>
                    <a:pt x="821" y="38"/>
                  </a:lnTo>
                  <a:lnTo>
                    <a:pt x="827" y="46"/>
                  </a:lnTo>
                  <a:lnTo>
                    <a:pt x="832" y="55"/>
                  </a:lnTo>
                  <a:lnTo>
                    <a:pt x="837" y="63"/>
                  </a:lnTo>
                  <a:lnTo>
                    <a:pt x="840" y="73"/>
                  </a:lnTo>
                  <a:lnTo>
                    <a:pt x="843" y="82"/>
                  </a:lnTo>
                  <a:lnTo>
                    <a:pt x="844" y="92"/>
                  </a:lnTo>
                  <a:lnTo>
                    <a:pt x="844" y="102"/>
                  </a:lnTo>
                  <a:lnTo>
                    <a:pt x="844" y="111"/>
                  </a:lnTo>
                  <a:lnTo>
                    <a:pt x="843" y="121"/>
                  </a:lnTo>
                  <a:lnTo>
                    <a:pt x="840" y="131"/>
                  </a:lnTo>
                  <a:lnTo>
                    <a:pt x="837" y="141"/>
                  </a:lnTo>
                  <a:lnTo>
                    <a:pt x="832" y="149"/>
                  </a:lnTo>
                  <a:lnTo>
                    <a:pt x="827" y="158"/>
                  </a:lnTo>
                  <a:lnTo>
                    <a:pt x="821" y="166"/>
                  </a:lnTo>
                  <a:lnTo>
                    <a:pt x="814" y="174"/>
                  </a:lnTo>
                  <a:lnTo>
                    <a:pt x="205" y="783"/>
                  </a:lnTo>
                  <a:lnTo>
                    <a:pt x="205" y="1809"/>
                  </a:lnTo>
                  <a:lnTo>
                    <a:pt x="204" y="1820"/>
                  </a:lnTo>
                  <a:lnTo>
                    <a:pt x="203" y="1830"/>
                  </a:lnTo>
                  <a:lnTo>
                    <a:pt x="200" y="1839"/>
                  </a:lnTo>
                  <a:lnTo>
                    <a:pt x="197" y="1849"/>
                  </a:lnTo>
                  <a:lnTo>
                    <a:pt x="192" y="1857"/>
                  </a:lnTo>
                  <a:lnTo>
                    <a:pt x="187" y="1866"/>
                  </a:lnTo>
                  <a:lnTo>
                    <a:pt x="181" y="1874"/>
                  </a:lnTo>
                  <a:lnTo>
                    <a:pt x="175" y="1882"/>
                  </a:lnTo>
                  <a:lnTo>
                    <a:pt x="168" y="1888"/>
                  </a:lnTo>
                  <a:lnTo>
                    <a:pt x="159" y="1894"/>
                  </a:lnTo>
                  <a:lnTo>
                    <a:pt x="152" y="1899"/>
                  </a:lnTo>
                  <a:lnTo>
                    <a:pt x="142" y="1904"/>
                  </a:lnTo>
                  <a:lnTo>
                    <a:pt x="132" y="1907"/>
                  </a:lnTo>
                  <a:lnTo>
                    <a:pt x="123" y="1910"/>
                  </a:lnTo>
                  <a:lnTo>
                    <a:pt x="113" y="1911"/>
                  </a:lnTo>
                  <a:lnTo>
                    <a:pt x="10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59" name="Freeform 92"/>
            <p:cNvSpPr>
              <a:spLocks/>
            </p:cNvSpPr>
            <p:nvPr/>
          </p:nvSpPr>
          <p:spPr bwMode="auto">
            <a:xfrm>
              <a:off x="576" y="537"/>
              <a:ext cx="373" cy="374"/>
            </a:xfrm>
            <a:custGeom>
              <a:avLst/>
              <a:gdLst>
                <a:gd name="T0" fmla="*/ 1 w 747"/>
                <a:gd name="T1" fmla="*/ 2 h 747"/>
                <a:gd name="T2" fmla="*/ 1 w 747"/>
                <a:gd name="T3" fmla="*/ 2 h 747"/>
                <a:gd name="T4" fmla="*/ 1 w 747"/>
                <a:gd name="T5" fmla="*/ 2 h 747"/>
                <a:gd name="T6" fmla="*/ 1 w 747"/>
                <a:gd name="T7" fmla="*/ 2 h 747"/>
                <a:gd name="T8" fmla="*/ 1 w 747"/>
                <a:gd name="T9" fmla="*/ 2 h 747"/>
                <a:gd name="T10" fmla="*/ 1 w 747"/>
                <a:gd name="T11" fmla="*/ 2 h 747"/>
                <a:gd name="T12" fmla="*/ 1 w 747"/>
                <a:gd name="T13" fmla="*/ 2 h 747"/>
                <a:gd name="T14" fmla="*/ 1 w 747"/>
                <a:gd name="T15" fmla="*/ 2 h 747"/>
                <a:gd name="T16" fmla="*/ 1 w 747"/>
                <a:gd name="T17" fmla="*/ 2 h 747"/>
                <a:gd name="T18" fmla="*/ 1 w 747"/>
                <a:gd name="T19" fmla="*/ 2 h 747"/>
                <a:gd name="T20" fmla="*/ 1 w 747"/>
                <a:gd name="T21" fmla="*/ 2 h 747"/>
                <a:gd name="T22" fmla="*/ 1 w 747"/>
                <a:gd name="T23" fmla="*/ 2 h 747"/>
                <a:gd name="T24" fmla="*/ 0 w 747"/>
                <a:gd name="T25" fmla="*/ 1 h 747"/>
                <a:gd name="T26" fmla="*/ 0 w 747"/>
                <a:gd name="T27" fmla="*/ 1 h 747"/>
                <a:gd name="T28" fmla="*/ 0 w 747"/>
                <a:gd name="T29" fmla="*/ 1 h 747"/>
                <a:gd name="T30" fmla="*/ 0 w 747"/>
                <a:gd name="T31" fmla="*/ 1 h 747"/>
                <a:gd name="T32" fmla="*/ 0 w 747"/>
                <a:gd name="T33" fmla="*/ 0 h 747"/>
                <a:gd name="T34" fmla="*/ 0 w 747"/>
                <a:gd name="T35" fmla="*/ 1 h 747"/>
                <a:gd name="T36" fmla="*/ 0 w 747"/>
                <a:gd name="T37" fmla="*/ 1 h 747"/>
                <a:gd name="T38" fmla="*/ 0 w 747"/>
                <a:gd name="T39" fmla="*/ 1 h 747"/>
                <a:gd name="T40" fmla="*/ 0 w 747"/>
                <a:gd name="T41" fmla="*/ 1 h 747"/>
                <a:gd name="T42" fmla="*/ 0 w 747"/>
                <a:gd name="T43" fmla="*/ 1 h 747"/>
                <a:gd name="T44" fmla="*/ 0 w 747"/>
                <a:gd name="T45" fmla="*/ 1 h 747"/>
                <a:gd name="T46" fmla="*/ 0 w 747"/>
                <a:gd name="T47" fmla="*/ 1 h 747"/>
                <a:gd name="T48" fmla="*/ 0 w 747"/>
                <a:gd name="T49" fmla="*/ 1 h 747"/>
                <a:gd name="T50" fmla="*/ 0 w 747"/>
                <a:gd name="T51" fmla="*/ 1 h 747"/>
                <a:gd name="T52" fmla="*/ 0 w 747"/>
                <a:gd name="T53" fmla="*/ 1 h 747"/>
                <a:gd name="T54" fmla="*/ 0 w 747"/>
                <a:gd name="T55" fmla="*/ 1 h 747"/>
                <a:gd name="T56" fmla="*/ 0 w 747"/>
                <a:gd name="T57" fmla="*/ 1 h 747"/>
                <a:gd name="T58" fmla="*/ 1 w 747"/>
                <a:gd name="T59" fmla="*/ 2 h 747"/>
                <a:gd name="T60" fmla="*/ 1 w 747"/>
                <a:gd name="T61" fmla="*/ 2 h 747"/>
                <a:gd name="T62" fmla="*/ 1 w 747"/>
                <a:gd name="T63" fmla="*/ 2 h 747"/>
                <a:gd name="T64" fmla="*/ 1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645" y="747"/>
                  </a:moveTo>
                  <a:lnTo>
                    <a:pt x="655" y="747"/>
                  </a:lnTo>
                  <a:lnTo>
                    <a:pt x="664" y="745"/>
                  </a:lnTo>
                  <a:lnTo>
                    <a:pt x="674" y="743"/>
                  </a:lnTo>
                  <a:lnTo>
                    <a:pt x="684" y="740"/>
                  </a:lnTo>
                  <a:lnTo>
                    <a:pt x="692" y="735"/>
                  </a:lnTo>
                  <a:lnTo>
                    <a:pt x="702" y="731"/>
                  </a:lnTo>
                  <a:lnTo>
                    <a:pt x="709" y="724"/>
                  </a:lnTo>
                  <a:lnTo>
                    <a:pt x="718" y="717"/>
                  </a:lnTo>
                  <a:lnTo>
                    <a:pt x="725" y="710"/>
                  </a:lnTo>
                  <a:lnTo>
                    <a:pt x="731" y="701"/>
                  </a:lnTo>
                  <a:lnTo>
                    <a:pt x="736" y="693"/>
                  </a:lnTo>
                  <a:lnTo>
                    <a:pt x="740" y="684"/>
                  </a:lnTo>
                  <a:lnTo>
                    <a:pt x="743" y="675"/>
                  </a:lnTo>
                  <a:lnTo>
                    <a:pt x="746" y="665"/>
                  </a:lnTo>
                  <a:lnTo>
                    <a:pt x="747" y="655"/>
                  </a:lnTo>
                  <a:lnTo>
                    <a:pt x="747" y="646"/>
                  </a:lnTo>
                  <a:lnTo>
                    <a:pt x="747" y="636"/>
                  </a:lnTo>
                  <a:lnTo>
                    <a:pt x="746" y="626"/>
                  </a:lnTo>
                  <a:lnTo>
                    <a:pt x="743" y="617"/>
                  </a:lnTo>
                  <a:lnTo>
                    <a:pt x="740" y="607"/>
                  </a:lnTo>
                  <a:lnTo>
                    <a:pt x="736" y="598"/>
                  </a:lnTo>
                  <a:lnTo>
                    <a:pt x="731" y="590"/>
                  </a:lnTo>
                  <a:lnTo>
                    <a:pt x="725" y="581"/>
                  </a:lnTo>
                  <a:lnTo>
                    <a:pt x="718" y="573"/>
                  </a:lnTo>
                  <a:lnTo>
                    <a:pt x="175" y="30"/>
                  </a:lnTo>
                  <a:lnTo>
                    <a:pt x="166" y="23"/>
                  </a:lnTo>
                  <a:lnTo>
                    <a:pt x="158" y="17"/>
                  </a:lnTo>
                  <a:lnTo>
                    <a:pt x="149" y="12"/>
                  </a:lnTo>
                  <a:lnTo>
                    <a:pt x="141" y="8"/>
                  </a:lnTo>
                  <a:lnTo>
                    <a:pt x="131" y="5"/>
                  </a:lnTo>
                  <a:lnTo>
                    <a:pt x="121" y="2"/>
                  </a:lnTo>
                  <a:lnTo>
                    <a:pt x="112" y="1"/>
                  </a:lnTo>
                  <a:lnTo>
                    <a:pt x="102" y="0"/>
                  </a:lnTo>
                  <a:lnTo>
                    <a:pt x="92" y="1"/>
                  </a:lnTo>
                  <a:lnTo>
                    <a:pt x="82" y="2"/>
                  </a:lnTo>
                  <a:lnTo>
                    <a:pt x="73" y="5"/>
                  </a:lnTo>
                  <a:lnTo>
                    <a:pt x="63" y="8"/>
                  </a:lnTo>
                  <a:lnTo>
                    <a:pt x="55" y="12"/>
                  </a:lnTo>
                  <a:lnTo>
                    <a:pt x="46" y="17"/>
                  </a:lnTo>
                  <a:lnTo>
                    <a:pt x="38" y="23"/>
                  </a:lnTo>
                  <a:lnTo>
                    <a:pt x="30" y="30"/>
                  </a:lnTo>
                  <a:lnTo>
                    <a:pt x="23" y="37"/>
                  </a:lnTo>
                  <a:lnTo>
                    <a:pt x="17" y="46"/>
                  </a:lnTo>
                  <a:lnTo>
                    <a:pt x="12" y="54"/>
                  </a:lnTo>
                  <a:lnTo>
                    <a:pt x="7" y="64"/>
                  </a:lnTo>
                  <a:lnTo>
                    <a:pt x="4" y="74"/>
                  </a:lnTo>
                  <a:lnTo>
                    <a:pt x="1" y="82"/>
                  </a:lnTo>
                  <a:lnTo>
                    <a:pt x="0" y="92"/>
                  </a:lnTo>
                  <a:lnTo>
                    <a:pt x="0" y="103"/>
                  </a:lnTo>
                  <a:lnTo>
                    <a:pt x="0" y="113"/>
                  </a:lnTo>
                  <a:lnTo>
                    <a:pt x="1" y="122"/>
                  </a:lnTo>
                  <a:lnTo>
                    <a:pt x="4" y="131"/>
                  </a:lnTo>
                  <a:lnTo>
                    <a:pt x="7" y="140"/>
                  </a:lnTo>
                  <a:lnTo>
                    <a:pt x="12" y="150"/>
                  </a:lnTo>
                  <a:lnTo>
                    <a:pt x="17" y="159"/>
                  </a:lnTo>
                  <a:lnTo>
                    <a:pt x="23" y="167"/>
                  </a:lnTo>
                  <a:lnTo>
                    <a:pt x="30" y="174"/>
                  </a:lnTo>
                  <a:lnTo>
                    <a:pt x="574" y="717"/>
                  </a:lnTo>
                  <a:lnTo>
                    <a:pt x="581" y="724"/>
                  </a:lnTo>
                  <a:lnTo>
                    <a:pt x="589" y="731"/>
                  </a:lnTo>
                  <a:lnTo>
                    <a:pt x="598" y="735"/>
                  </a:lnTo>
                  <a:lnTo>
                    <a:pt x="607" y="740"/>
                  </a:lnTo>
                  <a:lnTo>
                    <a:pt x="616" y="743"/>
                  </a:lnTo>
                  <a:lnTo>
                    <a:pt x="626" y="745"/>
                  </a:lnTo>
                  <a:lnTo>
                    <a:pt x="635" y="747"/>
                  </a:lnTo>
                  <a:lnTo>
                    <a:pt x="645"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60" name="Freeform 93"/>
            <p:cNvSpPr>
              <a:spLocks/>
            </p:cNvSpPr>
            <p:nvPr/>
          </p:nvSpPr>
          <p:spPr bwMode="auto">
            <a:xfrm>
              <a:off x="686" y="480"/>
              <a:ext cx="422" cy="955"/>
            </a:xfrm>
            <a:custGeom>
              <a:avLst/>
              <a:gdLst>
                <a:gd name="T0" fmla="*/ 2 w 844"/>
                <a:gd name="T1" fmla="*/ 3 h 1911"/>
                <a:gd name="T2" fmla="*/ 2 w 844"/>
                <a:gd name="T3" fmla="*/ 3 h 1911"/>
                <a:gd name="T4" fmla="*/ 2 w 844"/>
                <a:gd name="T5" fmla="*/ 3 h 1911"/>
                <a:gd name="T6" fmla="*/ 2 w 844"/>
                <a:gd name="T7" fmla="*/ 3 h 1911"/>
                <a:gd name="T8" fmla="*/ 2 w 844"/>
                <a:gd name="T9" fmla="*/ 3 h 1911"/>
                <a:gd name="T10" fmla="*/ 2 w 844"/>
                <a:gd name="T11" fmla="*/ 3 h 1911"/>
                <a:gd name="T12" fmla="*/ 2 w 844"/>
                <a:gd name="T13" fmla="*/ 3 h 1911"/>
                <a:gd name="T14" fmla="*/ 2 w 844"/>
                <a:gd name="T15" fmla="*/ 3 h 1911"/>
                <a:gd name="T16" fmla="*/ 2 w 844"/>
                <a:gd name="T17" fmla="*/ 1 h 1911"/>
                <a:gd name="T18" fmla="*/ 2 w 844"/>
                <a:gd name="T19" fmla="*/ 1 h 1911"/>
                <a:gd name="T20" fmla="*/ 2 w 844"/>
                <a:gd name="T21" fmla="*/ 1 h 1911"/>
                <a:gd name="T22" fmla="*/ 2 w 844"/>
                <a:gd name="T23" fmla="*/ 1 h 1911"/>
                <a:gd name="T24" fmla="*/ 2 w 844"/>
                <a:gd name="T25" fmla="*/ 1 h 1911"/>
                <a:gd name="T26" fmla="*/ 1 w 844"/>
                <a:gd name="T27" fmla="*/ 0 h 1911"/>
                <a:gd name="T28" fmla="*/ 1 w 844"/>
                <a:gd name="T29" fmla="*/ 0 h 1911"/>
                <a:gd name="T30" fmla="*/ 1 w 844"/>
                <a:gd name="T31" fmla="*/ 0 h 1911"/>
                <a:gd name="T32" fmla="*/ 1 w 844"/>
                <a:gd name="T33" fmla="*/ 0 h 1911"/>
                <a:gd name="T34" fmla="*/ 1 w 844"/>
                <a:gd name="T35" fmla="*/ 0 h 1911"/>
                <a:gd name="T36" fmla="*/ 1 w 844"/>
                <a:gd name="T37" fmla="*/ 0 h 1911"/>
                <a:gd name="T38" fmla="*/ 1 w 844"/>
                <a:gd name="T39" fmla="*/ 0 h 1911"/>
                <a:gd name="T40" fmla="*/ 1 w 844"/>
                <a:gd name="T41" fmla="*/ 0 h 1911"/>
                <a:gd name="T42" fmla="*/ 1 w 844"/>
                <a:gd name="T43" fmla="*/ 0 h 1911"/>
                <a:gd name="T44" fmla="*/ 1 w 844"/>
                <a:gd name="T45" fmla="*/ 0 h 1911"/>
                <a:gd name="T46" fmla="*/ 1 w 844"/>
                <a:gd name="T47" fmla="*/ 0 h 1911"/>
                <a:gd name="T48" fmla="*/ 0 w 844"/>
                <a:gd name="T49" fmla="*/ 0 h 1911"/>
                <a:gd name="T50" fmla="*/ 0 w 844"/>
                <a:gd name="T51" fmla="*/ 0 h 1911"/>
                <a:gd name="T52" fmla="*/ 1 w 844"/>
                <a:gd name="T53" fmla="*/ 0 h 1911"/>
                <a:gd name="T54" fmla="*/ 1 w 844"/>
                <a:gd name="T55" fmla="*/ 0 h 1911"/>
                <a:gd name="T56" fmla="*/ 1 w 844"/>
                <a:gd name="T57" fmla="*/ 0 h 1911"/>
                <a:gd name="T58" fmla="*/ 2 w 844"/>
                <a:gd name="T59" fmla="*/ 1 h 1911"/>
                <a:gd name="T60" fmla="*/ 2 w 844"/>
                <a:gd name="T61" fmla="*/ 3 h 1911"/>
                <a:gd name="T62" fmla="*/ 2 w 844"/>
                <a:gd name="T63" fmla="*/ 3 h 1911"/>
                <a:gd name="T64" fmla="*/ 2 w 844"/>
                <a:gd name="T65" fmla="*/ 3 h 1911"/>
                <a:gd name="T66" fmla="*/ 2 w 844"/>
                <a:gd name="T67" fmla="*/ 3 h 1911"/>
                <a:gd name="T68" fmla="*/ 2 w 844"/>
                <a:gd name="T69" fmla="*/ 3 h 1911"/>
                <a:gd name="T70" fmla="*/ 2 w 844"/>
                <a:gd name="T71" fmla="*/ 3 h 1911"/>
                <a:gd name="T72" fmla="*/ 2 w 844"/>
                <a:gd name="T73" fmla="*/ 3 h 1911"/>
                <a:gd name="T74" fmla="*/ 2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742" y="1911"/>
                  </a:moveTo>
                  <a:lnTo>
                    <a:pt x="751" y="1911"/>
                  </a:lnTo>
                  <a:lnTo>
                    <a:pt x="762" y="1910"/>
                  </a:lnTo>
                  <a:lnTo>
                    <a:pt x="772" y="1907"/>
                  </a:lnTo>
                  <a:lnTo>
                    <a:pt x="781" y="1904"/>
                  </a:lnTo>
                  <a:lnTo>
                    <a:pt x="790" y="1899"/>
                  </a:lnTo>
                  <a:lnTo>
                    <a:pt x="799" y="1894"/>
                  </a:lnTo>
                  <a:lnTo>
                    <a:pt x="806" y="1888"/>
                  </a:lnTo>
                  <a:lnTo>
                    <a:pt x="813" y="1882"/>
                  </a:lnTo>
                  <a:lnTo>
                    <a:pt x="821" y="1874"/>
                  </a:lnTo>
                  <a:lnTo>
                    <a:pt x="825" y="1866"/>
                  </a:lnTo>
                  <a:lnTo>
                    <a:pt x="831" y="1857"/>
                  </a:lnTo>
                  <a:lnTo>
                    <a:pt x="835" y="1849"/>
                  </a:lnTo>
                  <a:lnTo>
                    <a:pt x="839" y="1839"/>
                  </a:lnTo>
                  <a:lnTo>
                    <a:pt x="841" y="1830"/>
                  </a:lnTo>
                  <a:lnTo>
                    <a:pt x="842" y="1820"/>
                  </a:lnTo>
                  <a:lnTo>
                    <a:pt x="844" y="1809"/>
                  </a:lnTo>
                  <a:lnTo>
                    <a:pt x="844" y="742"/>
                  </a:lnTo>
                  <a:lnTo>
                    <a:pt x="842" y="731"/>
                  </a:lnTo>
                  <a:lnTo>
                    <a:pt x="841" y="721"/>
                  </a:lnTo>
                  <a:lnTo>
                    <a:pt x="839" y="711"/>
                  </a:lnTo>
                  <a:lnTo>
                    <a:pt x="835" y="702"/>
                  </a:lnTo>
                  <a:lnTo>
                    <a:pt x="831" y="693"/>
                  </a:lnTo>
                  <a:lnTo>
                    <a:pt x="827" y="685"/>
                  </a:lnTo>
                  <a:lnTo>
                    <a:pt x="821" y="676"/>
                  </a:lnTo>
                  <a:lnTo>
                    <a:pt x="813" y="669"/>
                  </a:lnTo>
                  <a:lnTo>
                    <a:pt x="174" y="30"/>
                  </a:lnTo>
                  <a:lnTo>
                    <a:pt x="166" y="23"/>
                  </a:lnTo>
                  <a:lnTo>
                    <a:pt x="157" y="17"/>
                  </a:lnTo>
                  <a:lnTo>
                    <a:pt x="149" y="12"/>
                  </a:lnTo>
                  <a:lnTo>
                    <a:pt x="140" y="7"/>
                  </a:lnTo>
                  <a:lnTo>
                    <a:pt x="131" y="4"/>
                  </a:lnTo>
                  <a:lnTo>
                    <a:pt x="121" y="2"/>
                  </a:lnTo>
                  <a:lnTo>
                    <a:pt x="111" y="0"/>
                  </a:lnTo>
                  <a:lnTo>
                    <a:pt x="102" y="0"/>
                  </a:lnTo>
                  <a:lnTo>
                    <a:pt x="92" y="0"/>
                  </a:lnTo>
                  <a:lnTo>
                    <a:pt x="82" y="2"/>
                  </a:lnTo>
                  <a:lnTo>
                    <a:pt x="72" y="4"/>
                  </a:lnTo>
                  <a:lnTo>
                    <a:pt x="63" y="7"/>
                  </a:lnTo>
                  <a:lnTo>
                    <a:pt x="54" y="12"/>
                  </a:lnTo>
                  <a:lnTo>
                    <a:pt x="46" y="17"/>
                  </a:lnTo>
                  <a:lnTo>
                    <a:pt x="37" y="23"/>
                  </a:lnTo>
                  <a:lnTo>
                    <a:pt x="30" y="30"/>
                  </a:lnTo>
                  <a:lnTo>
                    <a:pt x="23" y="38"/>
                  </a:lnTo>
                  <a:lnTo>
                    <a:pt x="17" y="46"/>
                  </a:lnTo>
                  <a:lnTo>
                    <a:pt x="12" y="55"/>
                  </a:lnTo>
                  <a:lnTo>
                    <a:pt x="7" y="63"/>
                  </a:lnTo>
                  <a:lnTo>
                    <a:pt x="3" y="73"/>
                  </a:lnTo>
                  <a:lnTo>
                    <a:pt x="1" y="82"/>
                  </a:lnTo>
                  <a:lnTo>
                    <a:pt x="0" y="92"/>
                  </a:lnTo>
                  <a:lnTo>
                    <a:pt x="0" y="102"/>
                  </a:lnTo>
                  <a:lnTo>
                    <a:pt x="0" y="111"/>
                  </a:lnTo>
                  <a:lnTo>
                    <a:pt x="1" y="121"/>
                  </a:lnTo>
                  <a:lnTo>
                    <a:pt x="3" y="131"/>
                  </a:lnTo>
                  <a:lnTo>
                    <a:pt x="7" y="141"/>
                  </a:lnTo>
                  <a:lnTo>
                    <a:pt x="12" y="149"/>
                  </a:lnTo>
                  <a:lnTo>
                    <a:pt x="17" y="158"/>
                  </a:lnTo>
                  <a:lnTo>
                    <a:pt x="23" y="166"/>
                  </a:lnTo>
                  <a:lnTo>
                    <a:pt x="30" y="174"/>
                  </a:lnTo>
                  <a:lnTo>
                    <a:pt x="639" y="783"/>
                  </a:lnTo>
                  <a:lnTo>
                    <a:pt x="639" y="1809"/>
                  </a:lnTo>
                  <a:lnTo>
                    <a:pt x="640" y="1820"/>
                  </a:lnTo>
                  <a:lnTo>
                    <a:pt x="641" y="1830"/>
                  </a:lnTo>
                  <a:lnTo>
                    <a:pt x="644" y="1839"/>
                  </a:lnTo>
                  <a:lnTo>
                    <a:pt x="647" y="1849"/>
                  </a:lnTo>
                  <a:lnTo>
                    <a:pt x="652" y="1857"/>
                  </a:lnTo>
                  <a:lnTo>
                    <a:pt x="657" y="1866"/>
                  </a:lnTo>
                  <a:lnTo>
                    <a:pt x="663" y="1874"/>
                  </a:lnTo>
                  <a:lnTo>
                    <a:pt x="669" y="1882"/>
                  </a:lnTo>
                  <a:lnTo>
                    <a:pt x="676" y="1888"/>
                  </a:lnTo>
                  <a:lnTo>
                    <a:pt x="685" y="1894"/>
                  </a:lnTo>
                  <a:lnTo>
                    <a:pt x="693" y="1899"/>
                  </a:lnTo>
                  <a:lnTo>
                    <a:pt x="702" y="1904"/>
                  </a:lnTo>
                  <a:lnTo>
                    <a:pt x="711" y="1907"/>
                  </a:lnTo>
                  <a:lnTo>
                    <a:pt x="721" y="1910"/>
                  </a:lnTo>
                  <a:lnTo>
                    <a:pt x="731" y="1911"/>
                  </a:lnTo>
                  <a:lnTo>
                    <a:pt x="74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9142" name="Group 94"/>
          <p:cNvGrpSpPr>
            <a:grpSpLocks/>
          </p:cNvGrpSpPr>
          <p:nvPr/>
        </p:nvGrpSpPr>
        <p:grpSpPr bwMode="auto">
          <a:xfrm rot="1969955">
            <a:off x="2470150" y="3622675"/>
            <a:ext cx="265113" cy="227013"/>
            <a:chOff x="576" y="480"/>
            <a:chExt cx="1103" cy="955"/>
          </a:xfrm>
        </p:grpSpPr>
        <p:sp>
          <p:nvSpPr>
            <p:cNvPr id="89153" name="Freeform 95"/>
            <p:cNvSpPr>
              <a:spLocks/>
            </p:cNvSpPr>
            <p:nvPr/>
          </p:nvSpPr>
          <p:spPr bwMode="auto">
            <a:xfrm>
              <a:off x="1306" y="537"/>
              <a:ext cx="373" cy="374"/>
            </a:xfrm>
            <a:custGeom>
              <a:avLst/>
              <a:gdLst>
                <a:gd name="T0" fmla="*/ 0 w 747"/>
                <a:gd name="T1" fmla="*/ 2 h 747"/>
                <a:gd name="T2" fmla="*/ 0 w 747"/>
                <a:gd name="T3" fmla="*/ 2 h 747"/>
                <a:gd name="T4" fmla="*/ 0 w 747"/>
                <a:gd name="T5" fmla="*/ 2 h 747"/>
                <a:gd name="T6" fmla="*/ 0 w 747"/>
                <a:gd name="T7" fmla="*/ 2 h 747"/>
                <a:gd name="T8" fmla="*/ 0 w 747"/>
                <a:gd name="T9" fmla="*/ 2 h 747"/>
                <a:gd name="T10" fmla="*/ 0 w 747"/>
                <a:gd name="T11" fmla="*/ 2 h 747"/>
                <a:gd name="T12" fmla="*/ 0 w 747"/>
                <a:gd name="T13" fmla="*/ 2 h 747"/>
                <a:gd name="T14" fmla="*/ 0 w 747"/>
                <a:gd name="T15" fmla="*/ 2 h 747"/>
                <a:gd name="T16" fmla="*/ 0 w 747"/>
                <a:gd name="T17" fmla="*/ 2 h 747"/>
                <a:gd name="T18" fmla="*/ 0 w 747"/>
                <a:gd name="T19" fmla="*/ 2 h 747"/>
                <a:gd name="T20" fmla="*/ 0 w 747"/>
                <a:gd name="T21" fmla="*/ 2 h 747"/>
                <a:gd name="T22" fmla="*/ 0 w 747"/>
                <a:gd name="T23" fmla="*/ 2 h 747"/>
                <a:gd name="T24" fmla="*/ 1 w 747"/>
                <a:gd name="T25" fmla="*/ 1 h 747"/>
                <a:gd name="T26" fmla="*/ 1 w 747"/>
                <a:gd name="T27" fmla="*/ 1 h 747"/>
                <a:gd name="T28" fmla="*/ 1 w 747"/>
                <a:gd name="T29" fmla="*/ 1 h 747"/>
                <a:gd name="T30" fmla="*/ 1 w 747"/>
                <a:gd name="T31" fmla="*/ 1 h 747"/>
                <a:gd name="T32" fmla="*/ 1 w 747"/>
                <a:gd name="T33" fmla="*/ 0 h 747"/>
                <a:gd name="T34" fmla="*/ 1 w 747"/>
                <a:gd name="T35" fmla="*/ 1 h 747"/>
                <a:gd name="T36" fmla="*/ 1 w 747"/>
                <a:gd name="T37" fmla="*/ 1 h 747"/>
                <a:gd name="T38" fmla="*/ 1 w 747"/>
                <a:gd name="T39" fmla="*/ 1 h 747"/>
                <a:gd name="T40" fmla="*/ 1 w 747"/>
                <a:gd name="T41" fmla="*/ 1 h 747"/>
                <a:gd name="T42" fmla="*/ 1 w 747"/>
                <a:gd name="T43" fmla="*/ 1 h 747"/>
                <a:gd name="T44" fmla="*/ 1 w 747"/>
                <a:gd name="T45" fmla="*/ 1 h 747"/>
                <a:gd name="T46" fmla="*/ 1 w 747"/>
                <a:gd name="T47" fmla="*/ 1 h 747"/>
                <a:gd name="T48" fmla="*/ 1 w 747"/>
                <a:gd name="T49" fmla="*/ 1 h 747"/>
                <a:gd name="T50" fmla="*/ 1 w 747"/>
                <a:gd name="T51" fmla="*/ 1 h 747"/>
                <a:gd name="T52" fmla="*/ 1 w 747"/>
                <a:gd name="T53" fmla="*/ 1 h 747"/>
                <a:gd name="T54" fmla="*/ 1 w 747"/>
                <a:gd name="T55" fmla="*/ 1 h 747"/>
                <a:gd name="T56" fmla="*/ 1 w 747"/>
                <a:gd name="T57" fmla="*/ 1 h 747"/>
                <a:gd name="T58" fmla="*/ 0 w 747"/>
                <a:gd name="T59" fmla="*/ 2 h 747"/>
                <a:gd name="T60" fmla="*/ 0 w 747"/>
                <a:gd name="T61" fmla="*/ 2 h 747"/>
                <a:gd name="T62" fmla="*/ 0 w 747"/>
                <a:gd name="T63" fmla="*/ 2 h 747"/>
                <a:gd name="T64" fmla="*/ 0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102" y="747"/>
                  </a:moveTo>
                  <a:lnTo>
                    <a:pt x="92" y="747"/>
                  </a:lnTo>
                  <a:lnTo>
                    <a:pt x="82" y="745"/>
                  </a:lnTo>
                  <a:lnTo>
                    <a:pt x="73" y="743"/>
                  </a:lnTo>
                  <a:lnTo>
                    <a:pt x="63" y="740"/>
                  </a:lnTo>
                  <a:lnTo>
                    <a:pt x="54" y="735"/>
                  </a:lnTo>
                  <a:lnTo>
                    <a:pt x="45" y="731"/>
                  </a:lnTo>
                  <a:lnTo>
                    <a:pt x="37" y="724"/>
                  </a:lnTo>
                  <a:lnTo>
                    <a:pt x="29" y="717"/>
                  </a:lnTo>
                  <a:lnTo>
                    <a:pt x="22" y="710"/>
                  </a:lnTo>
                  <a:lnTo>
                    <a:pt x="16" y="701"/>
                  </a:lnTo>
                  <a:lnTo>
                    <a:pt x="11" y="693"/>
                  </a:lnTo>
                  <a:lnTo>
                    <a:pt x="7" y="684"/>
                  </a:lnTo>
                  <a:lnTo>
                    <a:pt x="4" y="675"/>
                  </a:lnTo>
                  <a:lnTo>
                    <a:pt x="1" y="665"/>
                  </a:lnTo>
                  <a:lnTo>
                    <a:pt x="0" y="655"/>
                  </a:lnTo>
                  <a:lnTo>
                    <a:pt x="0" y="646"/>
                  </a:lnTo>
                  <a:lnTo>
                    <a:pt x="0" y="636"/>
                  </a:lnTo>
                  <a:lnTo>
                    <a:pt x="1" y="626"/>
                  </a:lnTo>
                  <a:lnTo>
                    <a:pt x="4" y="617"/>
                  </a:lnTo>
                  <a:lnTo>
                    <a:pt x="7" y="607"/>
                  </a:lnTo>
                  <a:lnTo>
                    <a:pt x="11" y="598"/>
                  </a:lnTo>
                  <a:lnTo>
                    <a:pt x="16" y="590"/>
                  </a:lnTo>
                  <a:lnTo>
                    <a:pt x="22" y="581"/>
                  </a:lnTo>
                  <a:lnTo>
                    <a:pt x="29" y="573"/>
                  </a:lnTo>
                  <a:lnTo>
                    <a:pt x="573" y="30"/>
                  </a:lnTo>
                  <a:lnTo>
                    <a:pt x="581" y="23"/>
                  </a:lnTo>
                  <a:lnTo>
                    <a:pt x="589" y="17"/>
                  </a:lnTo>
                  <a:lnTo>
                    <a:pt x="598" y="12"/>
                  </a:lnTo>
                  <a:lnTo>
                    <a:pt x="606" y="8"/>
                  </a:lnTo>
                  <a:lnTo>
                    <a:pt x="616" y="5"/>
                  </a:lnTo>
                  <a:lnTo>
                    <a:pt x="626" y="2"/>
                  </a:lnTo>
                  <a:lnTo>
                    <a:pt x="635" y="1"/>
                  </a:lnTo>
                  <a:lnTo>
                    <a:pt x="645" y="0"/>
                  </a:lnTo>
                  <a:lnTo>
                    <a:pt x="655" y="1"/>
                  </a:lnTo>
                  <a:lnTo>
                    <a:pt x="664" y="2"/>
                  </a:lnTo>
                  <a:lnTo>
                    <a:pt x="674" y="5"/>
                  </a:lnTo>
                  <a:lnTo>
                    <a:pt x="684" y="8"/>
                  </a:lnTo>
                  <a:lnTo>
                    <a:pt x="692" y="12"/>
                  </a:lnTo>
                  <a:lnTo>
                    <a:pt x="701" y="17"/>
                  </a:lnTo>
                  <a:lnTo>
                    <a:pt x="709" y="23"/>
                  </a:lnTo>
                  <a:lnTo>
                    <a:pt x="716" y="30"/>
                  </a:lnTo>
                  <a:lnTo>
                    <a:pt x="724" y="37"/>
                  </a:lnTo>
                  <a:lnTo>
                    <a:pt x="730" y="46"/>
                  </a:lnTo>
                  <a:lnTo>
                    <a:pt x="735" y="54"/>
                  </a:lnTo>
                  <a:lnTo>
                    <a:pt x="740" y="64"/>
                  </a:lnTo>
                  <a:lnTo>
                    <a:pt x="743" y="74"/>
                  </a:lnTo>
                  <a:lnTo>
                    <a:pt x="746" y="82"/>
                  </a:lnTo>
                  <a:lnTo>
                    <a:pt x="747" y="92"/>
                  </a:lnTo>
                  <a:lnTo>
                    <a:pt x="747" y="103"/>
                  </a:lnTo>
                  <a:lnTo>
                    <a:pt x="747" y="113"/>
                  </a:lnTo>
                  <a:lnTo>
                    <a:pt x="746" y="122"/>
                  </a:lnTo>
                  <a:lnTo>
                    <a:pt x="743" y="131"/>
                  </a:lnTo>
                  <a:lnTo>
                    <a:pt x="740" y="140"/>
                  </a:lnTo>
                  <a:lnTo>
                    <a:pt x="735" y="150"/>
                  </a:lnTo>
                  <a:lnTo>
                    <a:pt x="730" y="159"/>
                  </a:lnTo>
                  <a:lnTo>
                    <a:pt x="724" y="167"/>
                  </a:lnTo>
                  <a:lnTo>
                    <a:pt x="716" y="174"/>
                  </a:lnTo>
                  <a:lnTo>
                    <a:pt x="173" y="717"/>
                  </a:lnTo>
                  <a:lnTo>
                    <a:pt x="166" y="724"/>
                  </a:lnTo>
                  <a:lnTo>
                    <a:pt x="158" y="731"/>
                  </a:lnTo>
                  <a:lnTo>
                    <a:pt x="149" y="735"/>
                  </a:lnTo>
                  <a:lnTo>
                    <a:pt x="139" y="740"/>
                  </a:lnTo>
                  <a:lnTo>
                    <a:pt x="131" y="743"/>
                  </a:lnTo>
                  <a:lnTo>
                    <a:pt x="121" y="745"/>
                  </a:lnTo>
                  <a:lnTo>
                    <a:pt x="111" y="747"/>
                  </a:lnTo>
                  <a:lnTo>
                    <a:pt x="102"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54" name="Freeform 96"/>
            <p:cNvSpPr>
              <a:spLocks/>
            </p:cNvSpPr>
            <p:nvPr/>
          </p:nvSpPr>
          <p:spPr bwMode="auto">
            <a:xfrm>
              <a:off x="1147" y="480"/>
              <a:ext cx="422" cy="955"/>
            </a:xfrm>
            <a:custGeom>
              <a:avLst/>
              <a:gdLst>
                <a:gd name="T0" fmla="*/ 1 w 844"/>
                <a:gd name="T1" fmla="*/ 3 h 1911"/>
                <a:gd name="T2" fmla="*/ 1 w 844"/>
                <a:gd name="T3" fmla="*/ 3 h 1911"/>
                <a:gd name="T4" fmla="*/ 1 w 844"/>
                <a:gd name="T5" fmla="*/ 3 h 1911"/>
                <a:gd name="T6" fmla="*/ 1 w 844"/>
                <a:gd name="T7" fmla="*/ 3 h 1911"/>
                <a:gd name="T8" fmla="*/ 1 w 844"/>
                <a:gd name="T9" fmla="*/ 3 h 1911"/>
                <a:gd name="T10" fmla="*/ 1 w 844"/>
                <a:gd name="T11" fmla="*/ 3 h 1911"/>
                <a:gd name="T12" fmla="*/ 1 w 844"/>
                <a:gd name="T13" fmla="*/ 3 h 1911"/>
                <a:gd name="T14" fmla="*/ 1 w 844"/>
                <a:gd name="T15" fmla="*/ 3 h 1911"/>
                <a:gd name="T16" fmla="*/ 0 w 844"/>
                <a:gd name="T17" fmla="*/ 1 h 1911"/>
                <a:gd name="T18" fmla="*/ 1 w 844"/>
                <a:gd name="T19" fmla="*/ 1 h 1911"/>
                <a:gd name="T20" fmla="*/ 1 w 844"/>
                <a:gd name="T21" fmla="*/ 1 h 1911"/>
                <a:gd name="T22" fmla="*/ 1 w 844"/>
                <a:gd name="T23" fmla="*/ 1 h 1911"/>
                <a:gd name="T24" fmla="*/ 1 w 844"/>
                <a:gd name="T25" fmla="*/ 1 h 1911"/>
                <a:gd name="T26" fmla="*/ 2 w 844"/>
                <a:gd name="T27" fmla="*/ 0 h 1911"/>
                <a:gd name="T28" fmla="*/ 2 w 844"/>
                <a:gd name="T29" fmla="*/ 0 h 1911"/>
                <a:gd name="T30" fmla="*/ 2 w 844"/>
                <a:gd name="T31" fmla="*/ 0 h 1911"/>
                <a:gd name="T32" fmla="*/ 2 w 844"/>
                <a:gd name="T33" fmla="*/ 0 h 1911"/>
                <a:gd name="T34" fmla="*/ 2 w 844"/>
                <a:gd name="T35" fmla="*/ 0 h 1911"/>
                <a:gd name="T36" fmla="*/ 2 w 844"/>
                <a:gd name="T37" fmla="*/ 0 h 1911"/>
                <a:gd name="T38" fmla="*/ 2 w 844"/>
                <a:gd name="T39" fmla="*/ 0 h 1911"/>
                <a:gd name="T40" fmla="*/ 2 w 844"/>
                <a:gd name="T41" fmla="*/ 0 h 1911"/>
                <a:gd name="T42" fmla="*/ 2 w 844"/>
                <a:gd name="T43" fmla="*/ 0 h 1911"/>
                <a:gd name="T44" fmla="*/ 2 w 844"/>
                <a:gd name="T45" fmla="*/ 0 h 1911"/>
                <a:gd name="T46" fmla="*/ 2 w 844"/>
                <a:gd name="T47" fmla="*/ 0 h 1911"/>
                <a:gd name="T48" fmla="*/ 2 w 844"/>
                <a:gd name="T49" fmla="*/ 0 h 1911"/>
                <a:gd name="T50" fmla="*/ 2 w 844"/>
                <a:gd name="T51" fmla="*/ 0 h 1911"/>
                <a:gd name="T52" fmla="*/ 2 w 844"/>
                <a:gd name="T53" fmla="*/ 0 h 1911"/>
                <a:gd name="T54" fmla="*/ 2 w 844"/>
                <a:gd name="T55" fmla="*/ 0 h 1911"/>
                <a:gd name="T56" fmla="*/ 2 w 844"/>
                <a:gd name="T57" fmla="*/ 0 h 1911"/>
                <a:gd name="T58" fmla="*/ 1 w 844"/>
                <a:gd name="T59" fmla="*/ 1 h 1911"/>
                <a:gd name="T60" fmla="*/ 1 w 844"/>
                <a:gd name="T61" fmla="*/ 3 h 1911"/>
                <a:gd name="T62" fmla="*/ 1 w 844"/>
                <a:gd name="T63" fmla="*/ 3 h 1911"/>
                <a:gd name="T64" fmla="*/ 1 w 844"/>
                <a:gd name="T65" fmla="*/ 3 h 1911"/>
                <a:gd name="T66" fmla="*/ 1 w 844"/>
                <a:gd name="T67" fmla="*/ 3 h 1911"/>
                <a:gd name="T68" fmla="*/ 1 w 844"/>
                <a:gd name="T69" fmla="*/ 3 h 1911"/>
                <a:gd name="T70" fmla="*/ 1 w 844"/>
                <a:gd name="T71" fmla="*/ 3 h 1911"/>
                <a:gd name="T72" fmla="*/ 1 w 844"/>
                <a:gd name="T73" fmla="*/ 3 h 1911"/>
                <a:gd name="T74" fmla="*/ 1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102" y="1911"/>
                  </a:moveTo>
                  <a:lnTo>
                    <a:pt x="92" y="1911"/>
                  </a:lnTo>
                  <a:lnTo>
                    <a:pt x="81" y="1910"/>
                  </a:lnTo>
                  <a:lnTo>
                    <a:pt x="72" y="1907"/>
                  </a:lnTo>
                  <a:lnTo>
                    <a:pt x="63" y="1904"/>
                  </a:lnTo>
                  <a:lnTo>
                    <a:pt x="54" y="1899"/>
                  </a:lnTo>
                  <a:lnTo>
                    <a:pt x="45" y="1894"/>
                  </a:lnTo>
                  <a:lnTo>
                    <a:pt x="38" y="1888"/>
                  </a:lnTo>
                  <a:lnTo>
                    <a:pt x="31" y="1882"/>
                  </a:lnTo>
                  <a:lnTo>
                    <a:pt x="24" y="1874"/>
                  </a:lnTo>
                  <a:lnTo>
                    <a:pt x="18" y="1866"/>
                  </a:lnTo>
                  <a:lnTo>
                    <a:pt x="12" y="1857"/>
                  </a:lnTo>
                  <a:lnTo>
                    <a:pt x="9" y="1849"/>
                  </a:lnTo>
                  <a:lnTo>
                    <a:pt x="5" y="1839"/>
                  </a:lnTo>
                  <a:lnTo>
                    <a:pt x="3" y="1830"/>
                  </a:lnTo>
                  <a:lnTo>
                    <a:pt x="1" y="1820"/>
                  </a:lnTo>
                  <a:lnTo>
                    <a:pt x="0" y="1809"/>
                  </a:lnTo>
                  <a:lnTo>
                    <a:pt x="0" y="742"/>
                  </a:lnTo>
                  <a:lnTo>
                    <a:pt x="1" y="731"/>
                  </a:lnTo>
                  <a:lnTo>
                    <a:pt x="3" y="721"/>
                  </a:lnTo>
                  <a:lnTo>
                    <a:pt x="5" y="711"/>
                  </a:lnTo>
                  <a:lnTo>
                    <a:pt x="9" y="702"/>
                  </a:lnTo>
                  <a:lnTo>
                    <a:pt x="12" y="693"/>
                  </a:lnTo>
                  <a:lnTo>
                    <a:pt x="17" y="685"/>
                  </a:lnTo>
                  <a:lnTo>
                    <a:pt x="23" y="676"/>
                  </a:lnTo>
                  <a:lnTo>
                    <a:pt x="31" y="669"/>
                  </a:lnTo>
                  <a:lnTo>
                    <a:pt x="671" y="30"/>
                  </a:lnTo>
                  <a:lnTo>
                    <a:pt x="678" y="23"/>
                  </a:lnTo>
                  <a:lnTo>
                    <a:pt x="686" y="17"/>
                  </a:lnTo>
                  <a:lnTo>
                    <a:pt x="695" y="12"/>
                  </a:lnTo>
                  <a:lnTo>
                    <a:pt x="703" y="7"/>
                  </a:lnTo>
                  <a:lnTo>
                    <a:pt x="713" y="4"/>
                  </a:lnTo>
                  <a:lnTo>
                    <a:pt x="723" y="2"/>
                  </a:lnTo>
                  <a:lnTo>
                    <a:pt x="733" y="0"/>
                  </a:lnTo>
                  <a:lnTo>
                    <a:pt x="742" y="0"/>
                  </a:lnTo>
                  <a:lnTo>
                    <a:pt x="752" y="0"/>
                  </a:lnTo>
                  <a:lnTo>
                    <a:pt x="762" y="2"/>
                  </a:lnTo>
                  <a:lnTo>
                    <a:pt x="771" y="4"/>
                  </a:lnTo>
                  <a:lnTo>
                    <a:pt x="781" y="7"/>
                  </a:lnTo>
                  <a:lnTo>
                    <a:pt x="790" y="12"/>
                  </a:lnTo>
                  <a:lnTo>
                    <a:pt x="798" y="17"/>
                  </a:lnTo>
                  <a:lnTo>
                    <a:pt x="807" y="23"/>
                  </a:lnTo>
                  <a:lnTo>
                    <a:pt x="814" y="30"/>
                  </a:lnTo>
                  <a:lnTo>
                    <a:pt x="821" y="38"/>
                  </a:lnTo>
                  <a:lnTo>
                    <a:pt x="827" y="46"/>
                  </a:lnTo>
                  <a:lnTo>
                    <a:pt x="832" y="55"/>
                  </a:lnTo>
                  <a:lnTo>
                    <a:pt x="837" y="63"/>
                  </a:lnTo>
                  <a:lnTo>
                    <a:pt x="840" y="73"/>
                  </a:lnTo>
                  <a:lnTo>
                    <a:pt x="843" y="82"/>
                  </a:lnTo>
                  <a:lnTo>
                    <a:pt x="844" y="92"/>
                  </a:lnTo>
                  <a:lnTo>
                    <a:pt x="844" y="102"/>
                  </a:lnTo>
                  <a:lnTo>
                    <a:pt x="844" y="111"/>
                  </a:lnTo>
                  <a:lnTo>
                    <a:pt x="843" y="121"/>
                  </a:lnTo>
                  <a:lnTo>
                    <a:pt x="840" y="131"/>
                  </a:lnTo>
                  <a:lnTo>
                    <a:pt x="837" y="141"/>
                  </a:lnTo>
                  <a:lnTo>
                    <a:pt x="832" y="149"/>
                  </a:lnTo>
                  <a:lnTo>
                    <a:pt x="827" y="158"/>
                  </a:lnTo>
                  <a:lnTo>
                    <a:pt x="821" y="166"/>
                  </a:lnTo>
                  <a:lnTo>
                    <a:pt x="814" y="174"/>
                  </a:lnTo>
                  <a:lnTo>
                    <a:pt x="205" y="783"/>
                  </a:lnTo>
                  <a:lnTo>
                    <a:pt x="205" y="1809"/>
                  </a:lnTo>
                  <a:lnTo>
                    <a:pt x="204" y="1820"/>
                  </a:lnTo>
                  <a:lnTo>
                    <a:pt x="203" y="1830"/>
                  </a:lnTo>
                  <a:lnTo>
                    <a:pt x="200" y="1839"/>
                  </a:lnTo>
                  <a:lnTo>
                    <a:pt x="197" y="1849"/>
                  </a:lnTo>
                  <a:lnTo>
                    <a:pt x="192" y="1857"/>
                  </a:lnTo>
                  <a:lnTo>
                    <a:pt x="187" y="1866"/>
                  </a:lnTo>
                  <a:lnTo>
                    <a:pt x="181" y="1874"/>
                  </a:lnTo>
                  <a:lnTo>
                    <a:pt x="175" y="1882"/>
                  </a:lnTo>
                  <a:lnTo>
                    <a:pt x="168" y="1888"/>
                  </a:lnTo>
                  <a:lnTo>
                    <a:pt x="159" y="1894"/>
                  </a:lnTo>
                  <a:lnTo>
                    <a:pt x="152" y="1899"/>
                  </a:lnTo>
                  <a:lnTo>
                    <a:pt x="142" y="1904"/>
                  </a:lnTo>
                  <a:lnTo>
                    <a:pt x="132" y="1907"/>
                  </a:lnTo>
                  <a:lnTo>
                    <a:pt x="123" y="1910"/>
                  </a:lnTo>
                  <a:lnTo>
                    <a:pt x="113" y="1911"/>
                  </a:lnTo>
                  <a:lnTo>
                    <a:pt x="10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55" name="Freeform 97"/>
            <p:cNvSpPr>
              <a:spLocks/>
            </p:cNvSpPr>
            <p:nvPr/>
          </p:nvSpPr>
          <p:spPr bwMode="auto">
            <a:xfrm>
              <a:off x="576" y="537"/>
              <a:ext cx="373" cy="374"/>
            </a:xfrm>
            <a:custGeom>
              <a:avLst/>
              <a:gdLst>
                <a:gd name="T0" fmla="*/ 1 w 747"/>
                <a:gd name="T1" fmla="*/ 2 h 747"/>
                <a:gd name="T2" fmla="*/ 1 w 747"/>
                <a:gd name="T3" fmla="*/ 2 h 747"/>
                <a:gd name="T4" fmla="*/ 1 w 747"/>
                <a:gd name="T5" fmla="*/ 2 h 747"/>
                <a:gd name="T6" fmla="*/ 1 w 747"/>
                <a:gd name="T7" fmla="*/ 2 h 747"/>
                <a:gd name="T8" fmla="*/ 1 w 747"/>
                <a:gd name="T9" fmla="*/ 2 h 747"/>
                <a:gd name="T10" fmla="*/ 1 w 747"/>
                <a:gd name="T11" fmla="*/ 2 h 747"/>
                <a:gd name="T12" fmla="*/ 1 w 747"/>
                <a:gd name="T13" fmla="*/ 2 h 747"/>
                <a:gd name="T14" fmla="*/ 1 w 747"/>
                <a:gd name="T15" fmla="*/ 2 h 747"/>
                <a:gd name="T16" fmla="*/ 1 w 747"/>
                <a:gd name="T17" fmla="*/ 2 h 747"/>
                <a:gd name="T18" fmla="*/ 1 w 747"/>
                <a:gd name="T19" fmla="*/ 2 h 747"/>
                <a:gd name="T20" fmla="*/ 1 w 747"/>
                <a:gd name="T21" fmla="*/ 2 h 747"/>
                <a:gd name="T22" fmla="*/ 1 w 747"/>
                <a:gd name="T23" fmla="*/ 2 h 747"/>
                <a:gd name="T24" fmla="*/ 0 w 747"/>
                <a:gd name="T25" fmla="*/ 1 h 747"/>
                <a:gd name="T26" fmla="*/ 0 w 747"/>
                <a:gd name="T27" fmla="*/ 1 h 747"/>
                <a:gd name="T28" fmla="*/ 0 w 747"/>
                <a:gd name="T29" fmla="*/ 1 h 747"/>
                <a:gd name="T30" fmla="*/ 0 w 747"/>
                <a:gd name="T31" fmla="*/ 1 h 747"/>
                <a:gd name="T32" fmla="*/ 0 w 747"/>
                <a:gd name="T33" fmla="*/ 0 h 747"/>
                <a:gd name="T34" fmla="*/ 0 w 747"/>
                <a:gd name="T35" fmla="*/ 1 h 747"/>
                <a:gd name="T36" fmla="*/ 0 w 747"/>
                <a:gd name="T37" fmla="*/ 1 h 747"/>
                <a:gd name="T38" fmla="*/ 0 w 747"/>
                <a:gd name="T39" fmla="*/ 1 h 747"/>
                <a:gd name="T40" fmla="*/ 0 w 747"/>
                <a:gd name="T41" fmla="*/ 1 h 747"/>
                <a:gd name="T42" fmla="*/ 0 w 747"/>
                <a:gd name="T43" fmla="*/ 1 h 747"/>
                <a:gd name="T44" fmla="*/ 0 w 747"/>
                <a:gd name="T45" fmla="*/ 1 h 747"/>
                <a:gd name="T46" fmla="*/ 0 w 747"/>
                <a:gd name="T47" fmla="*/ 1 h 747"/>
                <a:gd name="T48" fmla="*/ 0 w 747"/>
                <a:gd name="T49" fmla="*/ 1 h 747"/>
                <a:gd name="T50" fmla="*/ 0 w 747"/>
                <a:gd name="T51" fmla="*/ 1 h 747"/>
                <a:gd name="T52" fmla="*/ 0 w 747"/>
                <a:gd name="T53" fmla="*/ 1 h 747"/>
                <a:gd name="T54" fmla="*/ 0 w 747"/>
                <a:gd name="T55" fmla="*/ 1 h 747"/>
                <a:gd name="T56" fmla="*/ 0 w 747"/>
                <a:gd name="T57" fmla="*/ 1 h 747"/>
                <a:gd name="T58" fmla="*/ 1 w 747"/>
                <a:gd name="T59" fmla="*/ 2 h 747"/>
                <a:gd name="T60" fmla="*/ 1 w 747"/>
                <a:gd name="T61" fmla="*/ 2 h 747"/>
                <a:gd name="T62" fmla="*/ 1 w 747"/>
                <a:gd name="T63" fmla="*/ 2 h 747"/>
                <a:gd name="T64" fmla="*/ 1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645" y="747"/>
                  </a:moveTo>
                  <a:lnTo>
                    <a:pt x="655" y="747"/>
                  </a:lnTo>
                  <a:lnTo>
                    <a:pt x="664" y="745"/>
                  </a:lnTo>
                  <a:lnTo>
                    <a:pt x="674" y="743"/>
                  </a:lnTo>
                  <a:lnTo>
                    <a:pt x="684" y="740"/>
                  </a:lnTo>
                  <a:lnTo>
                    <a:pt x="692" y="735"/>
                  </a:lnTo>
                  <a:lnTo>
                    <a:pt x="702" y="731"/>
                  </a:lnTo>
                  <a:lnTo>
                    <a:pt x="709" y="724"/>
                  </a:lnTo>
                  <a:lnTo>
                    <a:pt x="718" y="717"/>
                  </a:lnTo>
                  <a:lnTo>
                    <a:pt x="725" y="710"/>
                  </a:lnTo>
                  <a:lnTo>
                    <a:pt x="731" y="701"/>
                  </a:lnTo>
                  <a:lnTo>
                    <a:pt x="736" y="693"/>
                  </a:lnTo>
                  <a:lnTo>
                    <a:pt x="740" y="684"/>
                  </a:lnTo>
                  <a:lnTo>
                    <a:pt x="743" y="675"/>
                  </a:lnTo>
                  <a:lnTo>
                    <a:pt x="746" y="665"/>
                  </a:lnTo>
                  <a:lnTo>
                    <a:pt x="747" y="655"/>
                  </a:lnTo>
                  <a:lnTo>
                    <a:pt x="747" y="646"/>
                  </a:lnTo>
                  <a:lnTo>
                    <a:pt x="747" y="636"/>
                  </a:lnTo>
                  <a:lnTo>
                    <a:pt x="746" y="626"/>
                  </a:lnTo>
                  <a:lnTo>
                    <a:pt x="743" y="617"/>
                  </a:lnTo>
                  <a:lnTo>
                    <a:pt x="740" y="607"/>
                  </a:lnTo>
                  <a:lnTo>
                    <a:pt x="736" y="598"/>
                  </a:lnTo>
                  <a:lnTo>
                    <a:pt x="731" y="590"/>
                  </a:lnTo>
                  <a:lnTo>
                    <a:pt x="725" y="581"/>
                  </a:lnTo>
                  <a:lnTo>
                    <a:pt x="718" y="573"/>
                  </a:lnTo>
                  <a:lnTo>
                    <a:pt x="175" y="30"/>
                  </a:lnTo>
                  <a:lnTo>
                    <a:pt x="166" y="23"/>
                  </a:lnTo>
                  <a:lnTo>
                    <a:pt x="158" y="17"/>
                  </a:lnTo>
                  <a:lnTo>
                    <a:pt x="149" y="12"/>
                  </a:lnTo>
                  <a:lnTo>
                    <a:pt x="141" y="8"/>
                  </a:lnTo>
                  <a:lnTo>
                    <a:pt x="131" y="5"/>
                  </a:lnTo>
                  <a:lnTo>
                    <a:pt x="121" y="2"/>
                  </a:lnTo>
                  <a:lnTo>
                    <a:pt x="112" y="1"/>
                  </a:lnTo>
                  <a:lnTo>
                    <a:pt x="102" y="0"/>
                  </a:lnTo>
                  <a:lnTo>
                    <a:pt x="92" y="1"/>
                  </a:lnTo>
                  <a:lnTo>
                    <a:pt x="82" y="2"/>
                  </a:lnTo>
                  <a:lnTo>
                    <a:pt x="73" y="5"/>
                  </a:lnTo>
                  <a:lnTo>
                    <a:pt x="63" y="8"/>
                  </a:lnTo>
                  <a:lnTo>
                    <a:pt x="55" y="12"/>
                  </a:lnTo>
                  <a:lnTo>
                    <a:pt x="46" y="17"/>
                  </a:lnTo>
                  <a:lnTo>
                    <a:pt x="38" y="23"/>
                  </a:lnTo>
                  <a:lnTo>
                    <a:pt x="30" y="30"/>
                  </a:lnTo>
                  <a:lnTo>
                    <a:pt x="23" y="37"/>
                  </a:lnTo>
                  <a:lnTo>
                    <a:pt x="17" y="46"/>
                  </a:lnTo>
                  <a:lnTo>
                    <a:pt x="12" y="54"/>
                  </a:lnTo>
                  <a:lnTo>
                    <a:pt x="7" y="64"/>
                  </a:lnTo>
                  <a:lnTo>
                    <a:pt x="4" y="74"/>
                  </a:lnTo>
                  <a:lnTo>
                    <a:pt x="1" y="82"/>
                  </a:lnTo>
                  <a:lnTo>
                    <a:pt x="0" y="92"/>
                  </a:lnTo>
                  <a:lnTo>
                    <a:pt x="0" y="103"/>
                  </a:lnTo>
                  <a:lnTo>
                    <a:pt x="0" y="113"/>
                  </a:lnTo>
                  <a:lnTo>
                    <a:pt x="1" y="122"/>
                  </a:lnTo>
                  <a:lnTo>
                    <a:pt x="4" y="131"/>
                  </a:lnTo>
                  <a:lnTo>
                    <a:pt x="7" y="140"/>
                  </a:lnTo>
                  <a:lnTo>
                    <a:pt x="12" y="150"/>
                  </a:lnTo>
                  <a:lnTo>
                    <a:pt x="17" y="159"/>
                  </a:lnTo>
                  <a:lnTo>
                    <a:pt x="23" y="167"/>
                  </a:lnTo>
                  <a:lnTo>
                    <a:pt x="30" y="174"/>
                  </a:lnTo>
                  <a:lnTo>
                    <a:pt x="574" y="717"/>
                  </a:lnTo>
                  <a:lnTo>
                    <a:pt x="581" y="724"/>
                  </a:lnTo>
                  <a:lnTo>
                    <a:pt x="589" y="731"/>
                  </a:lnTo>
                  <a:lnTo>
                    <a:pt x="598" y="735"/>
                  </a:lnTo>
                  <a:lnTo>
                    <a:pt x="607" y="740"/>
                  </a:lnTo>
                  <a:lnTo>
                    <a:pt x="616" y="743"/>
                  </a:lnTo>
                  <a:lnTo>
                    <a:pt x="626" y="745"/>
                  </a:lnTo>
                  <a:lnTo>
                    <a:pt x="635" y="747"/>
                  </a:lnTo>
                  <a:lnTo>
                    <a:pt x="645"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56" name="Freeform 98"/>
            <p:cNvSpPr>
              <a:spLocks/>
            </p:cNvSpPr>
            <p:nvPr/>
          </p:nvSpPr>
          <p:spPr bwMode="auto">
            <a:xfrm>
              <a:off x="686" y="480"/>
              <a:ext cx="422" cy="955"/>
            </a:xfrm>
            <a:custGeom>
              <a:avLst/>
              <a:gdLst>
                <a:gd name="T0" fmla="*/ 2 w 844"/>
                <a:gd name="T1" fmla="*/ 3 h 1911"/>
                <a:gd name="T2" fmla="*/ 2 w 844"/>
                <a:gd name="T3" fmla="*/ 3 h 1911"/>
                <a:gd name="T4" fmla="*/ 2 w 844"/>
                <a:gd name="T5" fmla="*/ 3 h 1911"/>
                <a:gd name="T6" fmla="*/ 2 w 844"/>
                <a:gd name="T7" fmla="*/ 3 h 1911"/>
                <a:gd name="T8" fmla="*/ 2 w 844"/>
                <a:gd name="T9" fmla="*/ 3 h 1911"/>
                <a:gd name="T10" fmla="*/ 2 w 844"/>
                <a:gd name="T11" fmla="*/ 3 h 1911"/>
                <a:gd name="T12" fmla="*/ 2 w 844"/>
                <a:gd name="T13" fmla="*/ 3 h 1911"/>
                <a:gd name="T14" fmla="*/ 2 w 844"/>
                <a:gd name="T15" fmla="*/ 3 h 1911"/>
                <a:gd name="T16" fmla="*/ 2 w 844"/>
                <a:gd name="T17" fmla="*/ 1 h 1911"/>
                <a:gd name="T18" fmla="*/ 2 w 844"/>
                <a:gd name="T19" fmla="*/ 1 h 1911"/>
                <a:gd name="T20" fmla="*/ 2 w 844"/>
                <a:gd name="T21" fmla="*/ 1 h 1911"/>
                <a:gd name="T22" fmla="*/ 2 w 844"/>
                <a:gd name="T23" fmla="*/ 1 h 1911"/>
                <a:gd name="T24" fmla="*/ 2 w 844"/>
                <a:gd name="T25" fmla="*/ 1 h 1911"/>
                <a:gd name="T26" fmla="*/ 1 w 844"/>
                <a:gd name="T27" fmla="*/ 0 h 1911"/>
                <a:gd name="T28" fmla="*/ 1 w 844"/>
                <a:gd name="T29" fmla="*/ 0 h 1911"/>
                <a:gd name="T30" fmla="*/ 1 w 844"/>
                <a:gd name="T31" fmla="*/ 0 h 1911"/>
                <a:gd name="T32" fmla="*/ 1 w 844"/>
                <a:gd name="T33" fmla="*/ 0 h 1911"/>
                <a:gd name="T34" fmla="*/ 1 w 844"/>
                <a:gd name="T35" fmla="*/ 0 h 1911"/>
                <a:gd name="T36" fmla="*/ 1 w 844"/>
                <a:gd name="T37" fmla="*/ 0 h 1911"/>
                <a:gd name="T38" fmla="*/ 1 w 844"/>
                <a:gd name="T39" fmla="*/ 0 h 1911"/>
                <a:gd name="T40" fmla="*/ 1 w 844"/>
                <a:gd name="T41" fmla="*/ 0 h 1911"/>
                <a:gd name="T42" fmla="*/ 1 w 844"/>
                <a:gd name="T43" fmla="*/ 0 h 1911"/>
                <a:gd name="T44" fmla="*/ 1 w 844"/>
                <a:gd name="T45" fmla="*/ 0 h 1911"/>
                <a:gd name="T46" fmla="*/ 1 w 844"/>
                <a:gd name="T47" fmla="*/ 0 h 1911"/>
                <a:gd name="T48" fmla="*/ 0 w 844"/>
                <a:gd name="T49" fmla="*/ 0 h 1911"/>
                <a:gd name="T50" fmla="*/ 0 w 844"/>
                <a:gd name="T51" fmla="*/ 0 h 1911"/>
                <a:gd name="T52" fmla="*/ 1 w 844"/>
                <a:gd name="T53" fmla="*/ 0 h 1911"/>
                <a:gd name="T54" fmla="*/ 1 w 844"/>
                <a:gd name="T55" fmla="*/ 0 h 1911"/>
                <a:gd name="T56" fmla="*/ 1 w 844"/>
                <a:gd name="T57" fmla="*/ 0 h 1911"/>
                <a:gd name="T58" fmla="*/ 2 w 844"/>
                <a:gd name="T59" fmla="*/ 1 h 1911"/>
                <a:gd name="T60" fmla="*/ 2 w 844"/>
                <a:gd name="T61" fmla="*/ 3 h 1911"/>
                <a:gd name="T62" fmla="*/ 2 w 844"/>
                <a:gd name="T63" fmla="*/ 3 h 1911"/>
                <a:gd name="T64" fmla="*/ 2 w 844"/>
                <a:gd name="T65" fmla="*/ 3 h 1911"/>
                <a:gd name="T66" fmla="*/ 2 w 844"/>
                <a:gd name="T67" fmla="*/ 3 h 1911"/>
                <a:gd name="T68" fmla="*/ 2 w 844"/>
                <a:gd name="T69" fmla="*/ 3 h 1911"/>
                <a:gd name="T70" fmla="*/ 2 w 844"/>
                <a:gd name="T71" fmla="*/ 3 h 1911"/>
                <a:gd name="T72" fmla="*/ 2 w 844"/>
                <a:gd name="T73" fmla="*/ 3 h 1911"/>
                <a:gd name="T74" fmla="*/ 2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742" y="1911"/>
                  </a:moveTo>
                  <a:lnTo>
                    <a:pt x="751" y="1911"/>
                  </a:lnTo>
                  <a:lnTo>
                    <a:pt x="762" y="1910"/>
                  </a:lnTo>
                  <a:lnTo>
                    <a:pt x="772" y="1907"/>
                  </a:lnTo>
                  <a:lnTo>
                    <a:pt x="781" y="1904"/>
                  </a:lnTo>
                  <a:lnTo>
                    <a:pt x="790" y="1899"/>
                  </a:lnTo>
                  <a:lnTo>
                    <a:pt x="799" y="1894"/>
                  </a:lnTo>
                  <a:lnTo>
                    <a:pt x="806" y="1888"/>
                  </a:lnTo>
                  <a:lnTo>
                    <a:pt x="813" y="1882"/>
                  </a:lnTo>
                  <a:lnTo>
                    <a:pt x="821" y="1874"/>
                  </a:lnTo>
                  <a:lnTo>
                    <a:pt x="825" y="1866"/>
                  </a:lnTo>
                  <a:lnTo>
                    <a:pt x="831" y="1857"/>
                  </a:lnTo>
                  <a:lnTo>
                    <a:pt x="835" y="1849"/>
                  </a:lnTo>
                  <a:lnTo>
                    <a:pt x="839" y="1839"/>
                  </a:lnTo>
                  <a:lnTo>
                    <a:pt x="841" y="1830"/>
                  </a:lnTo>
                  <a:lnTo>
                    <a:pt x="842" y="1820"/>
                  </a:lnTo>
                  <a:lnTo>
                    <a:pt x="844" y="1809"/>
                  </a:lnTo>
                  <a:lnTo>
                    <a:pt x="844" y="742"/>
                  </a:lnTo>
                  <a:lnTo>
                    <a:pt x="842" y="731"/>
                  </a:lnTo>
                  <a:lnTo>
                    <a:pt x="841" y="721"/>
                  </a:lnTo>
                  <a:lnTo>
                    <a:pt x="839" y="711"/>
                  </a:lnTo>
                  <a:lnTo>
                    <a:pt x="835" y="702"/>
                  </a:lnTo>
                  <a:lnTo>
                    <a:pt x="831" y="693"/>
                  </a:lnTo>
                  <a:lnTo>
                    <a:pt x="827" y="685"/>
                  </a:lnTo>
                  <a:lnTo>
                    <a:pt x="821" y="676"/>
                  </a:lnTo>
                  <a:lnTo>
                    <a:pt x="813" y="669"/>
                  </a:lnTo>
                  <a:lnTo>
                    <a:pt x="174" y="30"/>
                  </a:lnTo>
                  <a:lnTo>
                    <a:pt x="166" y="23"/>
                  </a:lnTo>
                  <a:lnTo>
                    <a:pt x="157" y="17"/>
                  </a:lnTo>
                  <a:lnTo>
                    <a:pt x="149" y="12"/>
                  </a:lnTo>
                  <a:lnTo>
                    <a:pt x="140" y="7"/>
                  </a:lnTo>
                  <a:lnTo>
                    <a:pt x="131" y="4"/>
                  </a:lnTo>
                  <a:lnTo>
                    <a:pt x="121" y="2"/>
                  </a:lnTo>
                  <a:lnTo>
                    <a:pt x="111" y="0"/>
                  </a:lnTo>
                  <a:lnTo>
                    <a:pt x="102" y="0"/>
                  </a:lnTo>
                  <a:lnTo>
                    <a:pt x="92" y="0"/>
                  </a:lnTo>
                  <a:lnTo>
                    <a:pt x="82" y="2"/>
                  </a:lnTo>
                  <a:lnTo>
                    <a:pt x="72" y="4"/>
                  </a:lnTo>
                  <a:lnTo>
                    <a:pt x="63" y="7"/>
                  </a:lnTo>
                  <a:lnTo>
                    <a:pt x="54" y="12"/>
                  </a:lnTo>
                  <a:lnTo>
                    <a:pt x="46" y="17"/>
                  </a:lnTo>
                  <a:lnTo>
                    <a:pt x="37" y="23"/>
                  </a:lnTo>
                  <a:lnTo>
                    <a:pt x="30" y="30"/>
                  </a:lnTo>
                  <a:lnTo>
                    <a:pt x="23" y="38"/>
                  </a:lnTo>
                  <a:lnTo>
                    <a:pt x="17" y="46"/>
                  </a:lnTo>
                  <a:lnTo>
                    <a:pt x="12" y="55"/>
                  </a:lnTo>
                  <a:lnTo>
                    <a:pt x="7" y="63"/>
                  </a:lnTo>
                  <a:lnTo>
                    <a:pt x="3" y="73"/>
                  </a:lnTo>
                  <a:lnTo>
                    <a:pt x="1" y="82"/>
                  </a:lnTo>
                  <a:lnTo>
                    <a:pt x="0" y="92"/>
                  </a:lnTo>
                  <a:lnTo>
                    <a:pt x="0" y="102"/>
                  </a:lnTo>
                  <a:lnTo>
                    <a:pt x="0" y="111"/>
                  </a:lnTo>
                  <a:lnTo>
                    <a:pt x="1" y="121"/>
                  </a:lnTo>
                  <a:lnTo>
                    <a:pt x="3" y="131"/>
                  </a:lnTo>
                  <a:lnTo>
                    <a:pt x="7" y="141"/>
                  </a:lnTo>
                  <a:lnTo>
                    <a:pt x="12" y="149"/>
                  </a:lnTo>
                  <a:lnTo>
                    <a:pt x="17" y="158"/>
                  </a:lnTo>
                  <a:lnTo>
                    <a:pt x="23" y="166"/>
                  </a:lnTo>
                  <a:lnTo>
                    <a:pt x="30" y="174"/>
                  </a:lnTo>
                  <a:lnTo>
                    <a:pt x="639" y="783"/>
                  </a:lnTo>
                  <a:lnTo>
                    <a:pt x="639" y="1809"/>
                  </a:lnTo>
                  <a:lnTo>
                    <a:pt x="640" y="1820"/>
                  </a:lnTo>
                  <a:lnTo>
                    <a:pt x="641" y="1830"/>
                  </a:lnTo>
                  <a:lnTo>
                    <a:pt x="644" y="1839"/>
                  </a:lnTo>
                  <a:lnTo>
                    <a:pt x="647" y="1849"/>
                  </a:lnTo>
                  <a:lnTo>
                    <a:pt x="652" y="1857"/>
                  </a:lnTo>
                  <a:lnTo>
                    <a:pt x="657" y="1866"/>
                  </a:lnTo>
                  <a:lnTo>
                    <a:pt x="663" y="1874"/>
                  </a:lnTo>
                  <a:lnTo>
                    <a:pt x="669" y="1882"/>
                  </a:lnTo>
                  <a:lnTo>
                    <a:pt x="676" y="1888"/>
                  </a:lnTo>
                  <a:lnTo>
                    <a:pt x="685" y="1894"/>
                  </a:lnTo>
                  <a:lnTo>
                    <a:pt x="693" y="1899"/>
                  </a:lnTo>
                  <a:lnTo>
                    <a:pt x="702" y="1904"/>
                  </a:lnTo>
                  <a:lnTo>
                    <a:pt x="711" y="1907"/>
                  </a:lnTo>
                  <a:lnTo>
                    <a:pt x="721" y="1910"/>
                  </a:lnTo>
                  <a:lnTo>
                    <a:pt x="731" y="1911"/>
                  </a:lnTo>
                  <a:lnTo>
                    <a:pt x="74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9143" name="Group 99"/>
          <p:cNvGrpSpPr>
            <a:grpSpLocks/>
          </p:cNvGrpSpPr>
          <p:nvPr/>
        </p:nvGrpSpPr>
        <p:grpSpPr bwMode="auto">
          <a:xfrm rot="527157">
            <a:off x="2655888" y="4338638"/>
            <a:ext cx="417512" cy="327025"/>
            <a:chOff x="576" y="480"/>
            <a:chExt cx="1103" cy="955"/>
          </a:xfrm>
        </p:grpSpPr>
        <p:sp>
          <p:nvSpPr>
            <p:cNvPr id="89149" name="Freeform 100"/>
            <p:cNvSpPr>
              <a:spLocks/>
            </p:cNvSpPr>
            <p:nvPr/>
          </p:nvSpPr>
          <p:spPr bwMode="auto">
            <a:xfrm>
              <a:off x="1306" y="537"/>
              <a:ext cx="373" cy="374"/>
            </a:xfrm>
            <a:custGeom>
              <a:avLst/>
              <a:gdLst>
                <a:gd name="T0" fmla="*/ 0 w 747"/>
                <a:gd name="T1" fmla="*/ 2 h 747"/>
                <a:gd name="T2" fmla="*/ 0 w 747"/>
                <a:gd name="T3" fmla="*/ 2 h 747"/>
                <a:gd name="T4" fmla="*/ 0 w 747"/>
                <a:gd name="T5" fmla="*/ 2 h 747"/>
                <a:gd name="T6" fmla="*/ 0 w 747"/>
                <a:gd name="T7" fmla="*/ 2 h 747"/>
                <a:gd name="T8" fmla="*/ 0 w 747"/>
                <a:gd name="T9" fmla="*/ 2 h 747"/>
                <a:gd name="T10" fmla="*/ 0 w 747"/>
                <a:gd name="T11" fmla="*/ 2 h 747"/>
                <a:gd name="T12" fmla="*/ 0 w 747"/>
                <a:gd name="T13" fmla="*/ 2 h 747"/>
                <a:gd name="T14" fmla="*/ 0 w 747"/>
                <a:gd name="T15" fmla="*/ 2 h 747"/>
                <a:gd name="T16" fmla="*/ 0 w 747"/>
                <a:gd name="T17" fmla="*/ 2 h 747"/>
                <a:gd name="T18" fmla="*/ 0 w 747"/>
                <a:gd name="T19" fmla="*/ 2 h 747"/>
                <a:gd name="T20" fmla="*/ 0 w 747"/>
                <a:gd name="T21" fmla="*/ 2 h 747"/>
                <a:gd name="T22" fmla="*/ 0 w 747"/>
                <a:gd name="T23" fmla="*/ 2 h 747"/>
                <a:gd name="T24" fmla="*/ 1 w 747"/>
                <a:gd name="T25" fmla="*/ 1 h 747"/>
                <a:gd name="T26" fmla="*/ 1 w 747"/>
                <a:gd name="T27" fmla="*/ 1 h 747"/>
                <a:gd name="T28" fmla="*/ 1 w 747"/>
                <a:gd name="T29" fmla="*/ 1 h 747"/>
                <a:gd name="T30" fmla="*/ 1 w 747"/>
                <a:gd name="T31" fmla="*/ 1 h 747"/>
                <a:gd name="T32" fmla="*/ 1 w 747"/>
                <a:gd name="T33" fmla="*/ 0 h 747"/>
                <a:gd name="T34" fmla="*/ 1 w 747"/>
                <a:gd name="T35" fmla="*/ 1 h 747"/>
                <a:gd name="T36" fmla="*/ 1 w 747"/>
                <a:gd name="T37" fmla="*/ 1 h 747"/>
                <a:gd name="T38" fmla="*/ 1 w 747"/>
                <a:gd name="T39" fmla="*/ 1 h 747"/>
                <a:gd name="T40" fmla="*/ 1 w 747"/>
                <a:gd name="T41" fmla="*/ 1 h 747"/>
                <a:gd name="T42" fmla="*/ 1 w 747"/>
                <a:gd name="T43" fmla="*/ 1 h 747"/>
                <a:gd name="T44" fmla="*/ 1 w 747"/>
                <a:gd name="T45" fmla="*/ 1 h 747"/>
                <a:gd name="T46" fmla="*/ 1 w 747"/>
                <a:gd name="T47" fmla="*/ 1 h 747"/>
                <a:gd name="T48" fmla="*/ 1 w 747"/>
                <a:gd name="T49" fmla="*/ 1 h 747"/>
                <a:gd name="T50" fmla="*/ 1 w 747"/>
                <a:gd name="T51" fmla="*/ 1 h 747"/>
                <a:gd name="T52" fmla="*/ 1 w 747"/>
                <a:gd name="T53" fmla="*/ 1 h 747"/>
                <a:gd name="T54" fmla="*/ 1 w 747"/>
                <a:gd name="T55" fmla="*/ 1 h 747"/>
                <a:gd name="T56" fmla="*/ 1 w 747"/>
                <a:gd name="T57" fmla="*/ 1 h 747"/>
                <a:gd name="T58" fmla="*/ 0 w 747"/>
                <a:gd name="T59" fmla="*/ 2 h 747"/>
                <a:gd name="T60" fmla="*/ 0 w 747"/>
                <a:gd name="T61" fmla="*/ 2 h 747"/>
                <a:gd name="T62" fmla="*/ 0 w 747"/>
                <a:gd name="T63" fmla="*/ 2 h 747"/>
                <a:gd name="T64" fmla="*/ 0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102" y="747"/>
                  </a:moveTo>
                  <a:lnTo>
                    <a:pt x="92" y="747"/>
                  </a:lnTo>
                  <a:lnTo>
                    <a:pt x="82" y="745"/>
                  </a:lnTo>
                  <a:lnTo>
                    <a:pt x="73" y="743"/>
                  </a:lnTo>
                  <a:lnTo>
                    <a:pt x="63" y="740"/>
                  </a:lnTo>
                  <a:lnTo>
                    <a:pt x="54" y="735"/>
                  </a:lnTo>
                  <a:lnTo>
                    <a:pt x="45" y="731"/>
                  </a:lnTo>
                  <a:lnTo>
                    <a:pt x="37" y="724"/>
                  </a:lnTo>
                  <a:lnTo>
                    <a:pt x="29" y="717"/>
                  </a:lnTo>
                  <a:lnTo>
                    <a:pt x="22" y="710"/>
                  </a:lnTo>
                  <a:lnTo>
                    <a:pt x="16" y="701"/>
                  </a:lnTo>
                  <a:lnTo>
                    <a:pt x="11" y="693"/>
                  </a:lnTo>
                  <a:lnTo>
                    <a:pt x="7" y="684"/>
                  </a:lnTo>
                  <a:lnTo>
                    <a:pt x="4" y="675"/>
                  </a:lnTo>
                  <a:lnTo>
                    <a:pt x="1" y="665"/>
                  </a:lnTo>
                  <a:lnTo>
                    <a:pt x="0" y="655"/>
                  </a:lnTo>
                  <a:lnTo>
                    <a:pt x="0" y="646"/>
                  </a:lnTo>
                  <a:lnTo>
                    <a:pt x="0" y="636"/>
                  </a:lnTo>
                  <a:lnTo>
                    <a:pt x="1" y="626"/>
                  </a:lnTo>
                  <a:lnTo>
                    <a:pt x="4" y="617"/>
                  </a:lnTo>
                  <a:lnTo>
                    <a:pt x="7" y="607"/>
                  </a:lnTo>
                  <a:lnTo>
                    <a:pt x="11" y="598"/>
                  </a:lnTo>
                  <a:lnTo>
                    <a:pt x="16" y="590"/>
                  </a:lnTo>
                  <a:lnTo>
                    <a:pt x="22" y="581"/>
                  </a:lnTo>
                  <a:lnTo>
                    <a:pt x="29" y="573"/>
                  </a:lnTo>
                  <a:lnTo>
                    <a:pt x="573" y="30"/>
                  </a:lnTo>
                  <a:lnTo>
                    <a:pt x="581" y="23"/>
                  </a:lnTo>
                  <a:lnTo>
                    <a:pt x="589" y="17"/>
                  </a:lnTo>
                  <a:lnTo>
                    <a:pt x="598" y="12"/>
                  </a:lnTo>
                  <a:lnTo>
                    <a:pt x="606" y="8"/>
                  </a:lnTo>
                  <a:lnTo>
                    <a:pt x="616" y="5"/>
                  </a:lnTo>
                  <a:lnTo>
                    <a:pt x="626" y="2"/>
                  </a:lnTo>
                  <a:lnTo>
                    <a:pt x="635" y="1"/>
                  </a:lnTo>
                  <a:lnTo>
                    <a:pt x="645" y="0"/>
                  </a:lnTo>
                  <a:lnTo>
                    <a:pt x="655" y="1"/>
                  </a:lnTo>
                  <a:lnTo>
                    <a:pt x="664" y="2"/>
                  </a:lnTo>
                  <a:lnTo>
                    <a:pt x="674" y="5"/>
                  </a:lnTo>
                  <a:lnTo>
                    <a:pt x="684" y="8"/>
                  </a:lnTo>
                  <a:lnTo>
                    <a:pt x="692" y="12"/>
                  </a:lnTo>
                  <a:lnTo>
                    <a:pt x="701" y="17"/>
                  </a:lnTo>
                  <a:lnTo>
                    <a:pt x="709" y="23"/>
                  </a:lnTo>
                  <a:lnTo>
                    <a:pt x="716" y="30"/>
                  </a:lnTo>
                  <a:lnTo>
                    <a:pt x="724" y="37"/>
                  </a:lnTo>
                  <a:lnTo>
                    <a:pt x="730" y="46"/>
                  </a:lnTo>
                  <a:lnTo>
                    <a:pt x="735" y="54"/>
                  </a:lnTo>
                  <a:lnTo>
                    <a:pt x="740" y="64"/>
                  </a:lnTo>
                  <a:lnTo>
                    <a:pt x="743" y="74"/>
                  </a:lnTo>
                  <a:lnTo>
                    <a:pt x="746" y="82"/>
                  </a:lnTo>
                  <a:lnTo>
                    <a:pt x="747" y="92"/>
                  </a:lnTo>
                  <a:lnTo>
                    <a:pt x="747" y="103"/>
                  </a:lnTo>
                  <a:lnTo>
                    <a:pt x="747" y="113"/>
                  </a:lnTo>
                  <a:lnTo>
                    <a:pt x="746" y="122"/>
                  </a:lnTo>
                  <a:lnTo>
                    <a:pt x="743" y="131"/>
                  </a:lnTo>
                  <a:lnTo>
                    <a:pt x="740" y="140"/>
                  </a:lnTo>
                  <a:lnTo>
                    <a:pt x="735" y="150"/>
                  </a:lnTo>
                  <a:lnTo>
                    <a:pt x="730" y="159"/>
                  </a:lnTo>
                  <a:lnTo>
                    <a:pt x="724" y="167"/>
                  </a:lnTo>
                  <a:lnTo>
                    <a:pt x="716" y="174"/>
                  </a:lnTo>
                  <a:lnTo>
                    <a:pt x="173" y="717"/>
                  </a:lnTo>
                  <a:lnTo>
                    <a:pt x="166" y="724"/>
                  </a:lnTo>
                  <a:lnTo>
                    <a:pt x="158" y="731"/>
                  </a:lnTo>
                  <a:lnTo>
                    <a:pt x="149" y="735"/>
                  </a:lnTo>
                  <a:lnTo>
                    <a:pt x="139" y="740"/>
                  </a:lnTo>
                  <a:lnTo>
                    <a:pt x="131" y="743"/>
                  </a:lnTo>
                  <a:lnTo>
                    <a:pt x="121" y="745"/>
                  </a:lnTo>
                  <a:lnTo>
                    <a:pt x="111" y="747"/>
                  </a:lnTo>
                  <a:lnTo>
                    <a:pt x="102"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50" name="Freeform 101"/>
            <p:cNvSpPr>
              <a:spLocks/>
            </p:cNvSpPr>
            <p:nvPr/>
          </p:nvSpPr>
          <p:spPr bwMode="auto">
            <a:xfrm>
              <a:off x="1147" y="480"/>
              <a:ext cx="422" cy="955"/>
            </a:xfrm>
            <a:custGeom>
              <a:avLst/>
              <a:gdLst>
                <a:gd name="T0" fmla="*/ 1 w 844"/>
                <a:gd name="T1" fmla="*/ 3 h 1911"/>
                <a:gd name="T2" fmla="*/ 1 w 844"/>
                <a:gd name="T3" fmla="*/ 3 h 1911"/>
                <a:gd name="T4" fmla="*/ 1 w 844"/>
                <a:gd name="T5" fmla="*/ 3 h 1911"/>
                <a:gd name="T6" fmla="*/ 1 w 844"/>
                <a:gd name="T7" fmla="*/ 3 h 1911"/>
                <a:gd name="T8" fmla="*/ 1 w 844"/>
                <a:gd name="T9" fmla="*/ 3 h 1911"/>
                <a:gd name="T10" fmla="*/ 1 w 844"/>
                <a:gd name="T11" fmla="*/ 3 h 1911"/>
                <a:gd name="T12" fmla="*/ 1 w 844"/>
                <a:gd name="T13" fmla="*/ 3 h 1911"/>
                <a:gd name="T14" fmla="*/ 1 w 844"/>
                <a:gd name="T15" fmla="*/ 3 h 1911"/>
                <a:gd name="T16" fmla="*/ 0 w 844"/>
                <a:gd name="T17" fmla="*/ 1 h 1911"/>
                <a:gd name="T18" fmla="*/ 1 w 844"/>
                <a:gd name="T19" fmla="*/ 1 h 1911"/>
                <a:gd name="T20" fmla="*/ 1 w 844"/>
                <a:gd name="T21" fmla="*/ 1 h 1911"/>
                <a:gd name="T22" fmla="*/ 1 w 844"/>
                <a:gd name="T23" fmla="*/ 1 h 1911"/>
                <a:gd name="T24" fmla="*/ 1 w 844"/>
                <a:gd name="T25" fmla="*/ 1 h 1911"/>
                <a:gd name="T26" fmla="*/ 2 w 844"/>
                <a:gd name="T27" fmla="*/ 0 h 1911"/>
                <a:gd name="T28" fmla="*/ 2 w 844"/>
                <a:gd name="T29" fmla="*/ 0 h 1911"/>
                <a:gd name="T30" fmla="*/ 2 w 844"/>
                <a:gd name="T31" fmla="*/ 0 h 1911"/>
                <a:gd name="T32" fmla="*/ 2 w 844"/>
                <a:gd name="T33" fmla="*/ 0 h 1911"/>
                <a:gd name="T34" fmla="*/ 2 w 844"/>
                <a:gd name="T35" fmla="*/ 0 h 1911"/>
                <a:gd name="T36" fmla="*/ 2 w 844"/>
                <a:gd name="T37" fmla="*/ 0 h 1911"/>
                <a:gd name="T38" fmla="*/ 2 w 844"/>
                <a:gd name="T39" fmla="*/ 0 h 1911"/>
                <a:gd name="T40" fmla="*/ 2 w 844"/>
                <a:gd name="T41" fmla="*/ 0 h 1911"/>
                <a:gd name="T42" fmla="*/ 2 w 844"/>
                <a:gd name="T43" fmla="*/ 0 h 1911"/>
                <a:gd name="T44" fmla="*/ 2 w 844"/>
                <a:gd name="T45" fmla="*/ 0 h 1911"/>
                <a:gd name="T46" fmla="*/ 2 w 844"/>
                <a:gd name="T47" fmla="*/ 0 h 1911"/>
                <a:gd name="T48" fmla="*/ 2 w 844"/>
                <a:gd name="T49" fmla="*/ 0 h 1911"/>
                <a:gd name="T50" fmla="*/ 2 w 844"/>
                <a:gd name="T51" fmla="*/ 0 h 1911"/>
                <a:gd name="T52" fmla="*/ 2 w 844"/>
                <a:gd name="T53" fmla="*/ 0 h 1911"/>
                <a:gd name="T54" fmla="*/ 2 w 844"/>
                <a:gd name="T55" fmla="*/ 0 h 1911"/>
                <a:gd name="T56" fmla="*/ 2 w 844"/>
                <a:gd name="T57" fmla="*/ 0 h 1911"/>
                <a:gd name="T58" fmla="*/ 1 w 844"/>
                <a:gd name="T59" fmla="*/ 1 h 1911"/>
                <a:gd name="T60" fmla="*/ 1 w 844"/>
                <a:gd name="T61" fmla="*/ 3 h 1911"/>
                <a:gd name="T62" fmla="*/ 1 w 844"/>
                <a:gd name="T63" fmla="*/ 3 h 1911"/>
                <a:gd name="T64" fmla="*/ 1 w 844"/>
                <a:gd name="T65" fmla="*/ 3 h 1911"/>
                <a:gd name="T66" fmla="*/ 1 w 844"/>
                <a:gd name="T67" fmla="*/ 3 h 1911"/>
                <a:gd name="T68" fmla="*/ 1 w 844"/>
                <a:gd name="T69" fmla="*/ 3 h 1911"/>
                <a:gd name="T70" fmla="*/ 1 w 844"/>
                <a:gd name="T71" fmla="*/ 3 h 1911"/>
                <a:gd name="T72" fmla="*/ 1 w 844"/>
                <a:gd name="T73" fmla="*/ 3 h 1911"/>
                <a:gd name="T74" fmla="*/ 1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102" y="1911"/>
                  </a:moveTo>
                  <a:lnTo>
                    <a:pt x="92" y="1911"/>
                  </a:lnTo>
                  <a:lnTo>
                    <a:pt x="81" y="1910"/>
                  </a:lnTo>
                  <a:lnTo>
                    <a:pt x="72" y="1907"/>
                  </a:lnTo>
                  <a:lnTo>
                    <a:pt x="63" y="1904"/>
                  </a:lnTo>
                  <a:lnTo>
                    <a:pt x="54" y="1899"/>
                  </a:lnTo>
                  <a:lnTo>
                    <a:pt x="45" y="1894"/>
                  </a:lnTo>
                  <a:lnTo>
                    <a:pt x="38" y="1888"/>
                  </a:lnTo>
                  <a:lnTo>
                    <a:pt x="31" y="1882"/>
                  </a:lnTo>
                  <a:lnTo>
                    <a:pt x="24" y="1874"/>
                  </a:lnTo>
                  <a:lnTo>
                    <a:pt x="18" y="1866"/>
                  </a:lnTo>
                  <a:lnTo>
                    <a:pt x="12" y="1857"/>
                  </a:lnTo>
                  <a:lnTo>
                    <a:pt x="9" y="1849"/>
                  </a:lnTo>
                  <a:lnTo>
                    <a:pt x="5" y="1839"/>
                  </a:lnTo>
                  <a:lnTo>
                    <a:pt x="3" y="1830"/>
                  </a:lnTo>
                  <a:lnTo>
                    <a:pt x="1" y="1820"/>
                  </a:lnTo>
                  <a:lnTo>
                    <a:pt x="0" y="1809"/>
                  </a:lnTo>
                  <a:lnTo>
                    <a:pt x="0" y="742"/>
                  </a:lnTo>
                  <a:lnTo>
                    <a:pt x="1" y="731"/>
                  </a:lnTo>
                  <a:lnTo>
                    <a:pt x="3" y="721"/>
                  </a:lnTo>
                  <a:lnTo>
                    <a:pt x="5" y="711"/>
                  </a:lnTo>
                  <a:lnTo>
                    <a:pt x="9" y="702"/>
                  </a:lnTo>
                  <a:lnTo>
                    <a:pt x="12" y="693"/>
                  </a:lnTo>
                  <a:lnTo>
                    <a:pt x="17" y="685"/>
                  </a:lnTo>
                  <a:lnTo>
                    <a:pt x="23" y="676"/>
                  </a:lnTo>
                  <a:lnTo>
                    <a:pt x="31" y="669"/>
                  </a:lnTo>
                  <a:lnTo>
                    <a:pt x="671" y="30"/>
                  </a:lnTo>
                  <a:lnTo>
                    <a:pt x="678" y="23"/>
                  </a:lnTo>
                  <a:lnTo>
                    <a:pt x="686" y="17"/>
                  </a:lnTo>
                  <a:lnTo>
                    <a:pt x="695" y="12"/>
                  </a:lnTo>
                  <a:lnTo>
                    <a:pt x="703" y="7"/>
                  </a:lnTo>
                  <a:lnTo>
                    <a:pt x="713" y="4"/>
                  </a:lnTo>
                  <a:lnTo>
                    <a:pt x="723" y="2"/>
                  </a:lnTo>
                  <a:lnTo>
                    <a:pt x="733" y="0"/>
                  </a:lnTo>
                  <a:lnTo>
                    <a:pt x="742" y="0"/>
                  </a:lnTo>
                  <a:lnTo>
                    <a:pt x="752" y="0"/>
                  </a:lnTo>
                  <a:lnTo>
                    <a:pt x="762" y="2"/>
                  </a:lnTo>
                  <a:lnTo>
                    <a:pt x="771" y="4"/>
                  </a:lnTo>
                  <a:lnTo>
                    <a:pt x="781" y="7"/>
                  </a:lnTo>
                  <a:lnTo>
                    <a:pt x="790" y="12"/>
                  </a:lnTo>
                  <a:lnTo>
                    <a:pt x="798" y="17"/>
                  </a:lnTo>
                  <a:lnTo>
                    <a:pt x="807" y="23"/>
                  </a:lnTo>
                  <a:lnTo>
                    <a:pt x="814" y="30"/>
                  </a:lnTo>
                  <a:lnTo>
                    <a:pt x="821" y="38"/>
                  </a:lnTo>
                  <a:lnTo>
                    <a:pt x="827" y="46"/>
                  </a:lnTo>
                  <a:lnTo>
                    <a:pt x="832" y="55"/>
                  </a:lnTo>
                  <a:lnTo>
                    <a:pt x="837" y="63"/>
                  </a:lnTo>
                  <a:lnTo>
                    <a:pt x="840" y="73"/>
                  </a:lnTo>
                  <a:lnTo>
                    <a:pt x="843" y="82"/>
                  </a:lnTo>
                  <a:lnTo>
                    <a:pt x="844" y="92"/>
                  </a:lnTo>
                  <a:lnTo>
                    <a:pt x="844" y="102"/>
                  </a:lnTo>
                  <a:lnTo>
                    <a:pt x="844" y="111"/>
                  </a:lnTo>
                  <a:lnTo>
                    <a:pt x="843" y="121"/>
                  </a:lnTo>
                  <a:lnTo>
                    <a:pt x="840" y="131"/>
                  </a:lnTo>
                  <a:lnTo>
                    <a:pt x="837" y="141"/>
                  </a:lnTo>
                  <a:lnTo>
                    <a:pt x="832" y="149"/>
                  </a:lnTo>
                  <a:lnTo>
                    <a:pt x="827" y="158"/>
                  </a:lnTo>
                  <a:lnTo>
                    <a:pt x="821" y="166"/>
                  </a:lnTo>
                  <a:lnTo>
                    <a:pt x="814" y="174"/>
                  </a:lnTo>
                  <a:lnTo>
                    <a:pt x="205" y="783"/>
                  </a:lnTo>
                  <a:lnTo>
                    <a:pt x="205" y="1809"/>
                  </a:lnTo>
                  <a:lnTo>
                    <a:pt x="204" y="1820"/>
                  </a:lnTo>
                  <a:lnTo>
                    <a:pt x="203" y="1830"/>
                  </a:lnTo>
                  <a:lnTo>
                    <a:pt x="200" y="1839"/>
                  </a:lnTo>
                  <a:lnTo>
                    <a:pt x="197" y="1849"/>
                  </a:lnTo>
                  <a:lnTo>
                    <a:pt x="192" y="1857"/>
                  </a:lnTo>
                  <a:lnTo>
                    <a:pt x="187" y="1866"/>
                  </a:lnTo>
                  <a:lnTo>
                    <a:pt x="181" y="1874"/>
                  </a:lnTo>
                  <a:lnTo>
                    <a:pt x="175" y="1882"/>
                  </a:lnTo>
                  <a:lnTo>
                    <a:pt x="168" y="1888"/>
                  </a:lnTo>
                  <a:lnTo>
                    <a:pt x="159" y="1894"/>
                  </a:lnTo>
                  <a:lnTo>
                    <a:pt x="152" y="1899"/>
                  </a:lnTo>
                  <a:lnTo>
                    <a:pt x="142" y="1904"/>
                  </a:lnTo>
                  <a:lnTo>
                    <a:pt x="132" y="1907"/>
                  </a:lnTo>
                  <a:lnTo>
                    <a:pt x="123" y="1910"/>
                  </a:lnTo>
                  <a:lnTo>
                    <a:pt x="113" y="1911"/>
                  </a:lnTo>
                  <a:lnTo>
                    <a:pt x="10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51" name="Freeform 102"/>
            <p:cNvSpPr>
              <a:spLocks/>
            </p:cNvSpPr>
            <p:nvPr/>
          </p:nvSpPr>
          <p:spPr bwMode="auto">
            <a:xfrm>
              <a:off x="576" y="537"/>
              <a:ext cx="373" cy="374"/>
            </a:xfrm>
            <a:custGeom>
              <a:avLst/>
              <a:gdLst>
                <a:gd name="T0" fmla="*/ 1 w 747"/>
                <a:gd name="T1" fmla="*/ 2 h 747"/>
                <a:gd name="T2" fmla="*/ 1 w 747"/>
                <a:gd name="T3" fmla="*/ 2 h 747"/>
                <a:gd name="T4" fmla="*/ 1 w 747"/>
                <a:gd name="T5" fmla="*/ 2 h 747"/>
                <a:gd name="T6" fmla="*/ 1 w 747"/>
                <a:gd name="T7" fmla="*/ 2 h 747"/>
                <a:gd name="T8" fmla="*/ 1 w 747"/>
                <a:gd name="T9" fmla="*/ 2 h 747"/>
                <a:gd name="T10" fmla="*/ 1 w 747"/>
                <a:gd name="T11" fmla="*/ 2 h 747"/>
                <a:gd name="T12" fmla="*/ 1 w 747"/>
                <a:gd name="T13" fmla="*/ 2 h 747"/>
                <a:gd name="T14" fmla="*/ 1 w 747"/>
                <a:gd name="T15" fmla="*/ 2 h 747"/>
                <a:gd name="T16" fmla="*/ 1 w 747"/>
                <a:gd name="T17" fmla="*/ 2 h 747"/>
                <a:gd name="T18" fmla="*/ 1 w 747"/>
                <a:gd name="T19" fmla="*/ 2 h 747"/>
                <a:gd name="T20" fmla="*/ 1 w 747"/>
                <a:gd name="T21" fmla="*/ 2 h 747"/>
                <a:gd name="T22" fmla="*/ 1 w 747"/>
                <a:gd name="T23" fmla="*/ 2 h 747"/>
                <a:gd name="T24" fmla="*/ 0 w 747"/>
                <a:gd name="T25" fmla="*/ 1 h 747"/>
                <a:gd name="T26" fmla="*/ 0 w 747"/>
                <a:gd name="T27" fmla="*/ 1 h 747"/>
                <a:gd name="T28" fmla="*/ 0 w 747"/>
                <a:gd name="T29" fmla="*/ 1 h 747"/>
                <a:gd name="T30" fmla="*/ 0 w 747"/>
                <a:gd name="T31" fmla="*/ 1 h 747"/>
                <a:gd name="T32" fmla="*/ 0 w 747"/>
                <a:gd name="T33" fmla="*/ 0 h 747"/>
                <a:gd name="T34" fmla="*/ 0 w 747"/>
                <a:gd name="T35" fmla="*/ 1 h 747"/>
                <a:gd name="T36" fmla="*/ 0 w 747"/>
                <a:gd name="T37" fmla="*/ 1 h 747"/>
                <a:gd name="T38" fmla="*/ 0 w 747"/>
                <a:gd name="T39" fmla="*/ 1 h 747"/>
                <a:gd name="T40" fmla="*/ 0 w 747"/>
                <a:gd name="T41" fmla="*/ 1 h 747"/>
                <a:gd name="T42" fmla="*/ 0 w 747"/>
                <a:gd name="T43" fmla="*/ 1 h 747"/>
                <a:gd name="T44" fmla="*/ 0 w 747"/>
                <a:gd name="T45" fmla="*/ 1 h 747"/>
                <a:gd name="T46" fmla="*/ 0 w 747"/>
                <a:gd name="T47" fmla="*/ 1 h 747"/>
                <a:gd name="T48" fmla="*/ 0 w 747"/>
                <a:gd name="T49" fmla="*/ 1 h 747"/>
                <a:gd name="T50" fmla="*/ 0 w 747"/>
                <a:gd name="T51" fmla="*/ 1 h 747"/>
                <a:gd name="T52" fmla="*/ 0 w 747"/>
                <a:gd name="T53" fmla="*/ 1 h 747"/>
                <a:gd name="T54" fmla="*/ 0 w 747"/>
                <a:gd name="T55" fmla="*/ 1 h 747"/>
                <a:gd name="T56" fmla="*/ 0 w 747"/>
                <a:gd name="T57" fmla="*/ 1 h 747"/>
                <a:gd name="T58" fmla="*/ 1 w 747"/>
                <a:gd name="T59" fmla="*/ 2 h 747"/>
                <a:gd name="T60" fmla="*/ 1 w 747"/>
                <a:gd name="T61" fmla="*/ 2 h 747"/>
                <a:gd name="T62" fmla="*/ 1 w 747"/>
                <a:gd name="T63" fmla="*/ 2 h 747"/>
                <a:gd name="T64" fmla="*/ 1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645" y="747"/>
                  </a:moveTo>
                  <a:lnTo>
                    <a:pt x="655" y="747"/>
                  </a:lnTo>
                  <a:lnTo>
                    <a:pt x="664" y="745"/>
                  </a:lnTo>
                  <a:lnTo>
                    <a:pt x="674" y="743"/>
                  </a:lnTo>
                  <a:lnTo>
                    <a:pt x="684" y="740"/>
                  </a:lnTo>
                  <a:lnTo>
                    <a:pt x="692" y="735"/>
                  </a:lnTo>
                  <a:lnTo>
                    <a:pt x="702" y="731"/>
                  </a:lnTo>
                  <a:lnTo>
                    <a:pt x="709" y="724"/>
                  </a:lnTo>
                  <a:lnTo>
                    <a:pt x="718" y="717"/>
                  </a:lnTo>
                  <a:lnTo>
                    <a:pt x="725" y="710"/>
                  </a:lnTo>
                  <a:lnTo>
                    <a:pt x="731" y="701"/>
                  </a:lnTo>
                  <a:lnTo>
                    <a:pt x="736" y="693"/>
                  </a:lnTo>
                  <a:lnTo>
                    <a:pt x="740" y="684"/>
                  </a:lnTo>
                  <a:lnTo>
                    <a:pt x="743" y="675"/>
                  </a:lnTo>
                  <a:lnTo>
                    <a:pt x="746" y="665"/>
                  </a:lnTo>
                  <a:lnTo>
                    <a:pt x="747" y="655"/>
                  </a:lnTo>
                  <a:lnTo>
                    <a:pt x="747" y="646"/>
                  </a:lnTo>
                  <a:lnTo>
                    <a:pt x="747" y="636"/>
                  </a:lnTo>
                  <a:lnTo>
                    <a:pt x="746" y="626"/>
                  </a:lnTo>
                  <a:lnTo>
                    <a:pt x="743" y="617"/>
                  </a:lnTo>
                  <a:lnTo>
                    <a:pt x="740" y="607"/>
                  </a:lnTo>
                  <a:lnTo>
                    <a:pt x="736" y="598"/>
                  </a:lnTo>
                  <a:lnTo>
                    <a:pt x="731" y="590"/>
                  </a:lnTo>
                  <a:lnTo>
                    <a:pt x="725" y="581"/>
                  </a:lnTo>
                  <a:lnTo>
                    <a:pt x="718" y="573"/>
                  </a:lnTo>
                  <a:lnTo>
                    <a:pt x="175" y="30"/>
                  </a:lnTo>
                  <a:lnTo>
                    <a:pt x="166" y="23"/>
                  </a:lnTo>
                  <a:lnTo>
                    <a:pt x="158" y="17"/>
                  </a:lnTo>
                  <a:lnTo>
                    <a:pt x="149" y="12"/>
                  </a:lnTo>
                  <a:lnTo>
                    <a:pt x="141" y="8"/>
                  </a:lnTo>
                  <a:lnTo>
                    <a:pt x="131" y="5"/>
                  </a:lnTo>
                  <a:lnTo>
                    <a:pt x="121" y="2"/>
                  </a:lnTo>
                  <a:lnTo>
                    <a:pt x="112" y="1"/>
                  </a:lnTo>
                  <a:lnTo>
                    <a:pt x="102" y="0"/>
                  </a:lnTo>
                  <a:lnTo>
                    <a:pt x="92" y="1"/>
                  </a:lnTo>
                  <a:lnTo>
                    <a:pt x="82" y="2"/>
                  </a:lnTo>
                  <a:lnTo>
                    <a:pt x="73" y="5"/>
                  </a:lnTo>
                  <a:lnTo>
                    <a:pt x="63" y="8"/>
                  </a:lnTo>
                  <a:lnTo>
                    <a:pt x="55" y="12"/>
                  </a:lnTo>
                  <a:lnTo>
                    <a:pt x="46" y="17"/>
                  </a:lnTo>
                  <a:lnTo>
                    <a:pt x="38" y="23"/>
                  </a:lnTo>
                  <a:lnTo>
                    <a:pt x="30" y="30"/>
                  </a:lnTo>
                  <a:lnTo>
                    <a:pt x="23" y="37"/>
                  </a:lnTo>
                  <a:lnTo>
                    <a:pt x="17" y="46"/>
                  </a:lnTo>
                  <a:lnTo>
                    <a:pt x="12" y="54"/>
                  </a:lnTo>
                  <a:lnTo>
                    <a:pt x="7" y="64"/>
                  </a:lnTo>
                  <a:lnTo>
                    <a:pt x="4" y="74"/>
                  </a:lnTo>
                  <a:lnTo>
                    <a:pt x="1" y="82"/>
                  </a:lnTo>
                  <a:lnTo>
                    <a:pt x="0" y="92"/>
                  </a:lnTo>
                  <a:lnTo>
                    <a:pt x="0" y="103"/>
                  </a:lnTo>
                  <a:lnTo>
                    <a:pt x="0" y="113"/>
                  </a:lnTo>
                  <a:lnTo>
                    <a:pt x="1" y="122"/>
                  </a:lnTo>
                  <a:lnTo>
                    <a:pt x="4" y="131"/>
                  </a:lnTo>
                  <a:lnTo>
                    <a:pt x="7" y="140"/>
                  </a:lnTo>
                  <a:lnTo>
                    <a:pt x="12" y="150"/>
                  </a:lnTo>
                  <a:lnTo>
                    <a:pt x="17" y="159"/>
                  </a:lnTo>
                  <a:lnTo>
                    <a:pt x="23" y="167"/>
                  </a:lnTo>
                  <a:lnTo>
                    <a:pt x="30" y="174"/>
                  </a:lnTo>
                  <a:lnTo>
                    <a:pt x="574" y="717"/>
                  </a:lnTo>
                  <a:lnTo>
                    <a:pt x="581" y="724"/>
                  </a:lnTo>
                  <a:lnTo>
                    <a:pt x="589" y="731"/>
                  </a:lnTo>
                  <a:lnTo>
                    <a:pt x="598" y="735"/>
                  </a:lnTo>
                  <a:lnTo>
                    <a:pt x="607" y="740"/>
                  </a:lnTo>
                  <a:lnTo>
                    <a:pt x="616" y="743"/>
                  </a:lnTo>
                  <a:lnTo>
                    <a:pt x="626" y="745"/>
                  </a:lnTo>
                  <a:lnTo>
                    <a:pt x="635" y="747"/>
                  </a:lnTo>
                  <a:lnTo>
                    <a:pt x="645"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52" name="Freeform 103"/>
            <p:cNvSpPr>
              <a:spLocks/>
            </p:cNvSpPr>
            <p:nvPr/>
          </p:nvSpPr>
          <p:spPr bwMode="auto">
            <a:xfrm>
              <a:off x="686" y="480"/>
              <a:ext cx="422" cy="955"/>
            </a:xfrm>
            <a:custGeom>
              <a:avLst/>
              <a:gdLst>
                <a:gd name="T0" fmla="*/ 2 w 844"/>
                <a:gd name="T1" fmla="*/ 3 h 1911"/>
                <a:gd name="T2" fmla="*/ 2 w 844"/>
                <a:gd name="T3" fmla="*/ 3 h 1911"/>
                <a:gd name="T4" fmla="*/ 2 w 844"/>
                <a:gd name="T5" fmla="*/ 3 h 1911"/>
                <a:gd name="T6" fmla="*/ 2 w 844"/>
                <a:gd name="T7" fmla="*/ 3 h 1911"/>
                <a:gd name="T8" fmla="*/ 2 w 844"/>
                <a:gd name="T9" fmla="*/ 3 h 1911"/>
                <a:gd name="T10" fmla="*/ 2 w 844"/>
                <a:gd name="T11" fmla="*/ 3 h 1911"/>
                <a:gd name="T12" fmla="*/ 2 w 844"/>
                <a:gd name="T13" fmla="*/ 3 h 1911"/>
                <a:gd name="T14" fmla="*/ 2 w 844"/>
                <a:gd name="T15" fmla="*/ 3 h 1911"/>
                <a:gd name="T16" fmla="*/ 2 w 844"/>
                <a:gd name="T17" fmla="*/ 1 h 1911"/>
                <a:gd name="T18" fmla="*/ 2 w 844"/>
                <a:gd name="T19" fmla="*/ 1 h 1911"/>
                <a:gd name="T20" fmla="*/ 2 w 844"/>
                <a:gd name="T21" fmla="*/ 1 h 1911"/>
                <a:gd name="T22" fmla="*/ 2 w 844"/>
                <a:gd name="T23" fmla="*/ 1 h 1911"/>
                <a:gd name="T24" fmla="*/ 2 w 844"/>
                <a:gd name="T25" fmla="*/ 1 h 1911"/>
                <a:gd name="T26" fmla="*/ 1 w 844"/>
                <a:gd name="T27" fmla="*/ 0 h 1911"/>
                <a:gd name="T28" fmla="*/ 1 w 844"/>
                <a:gd name="T29" fmla="*/ 0 h 1911"/>
                <a:gd name="T30" fmla="*/ 1 w 844"/>
                <a:gd name="T31" fmla="*/ 0 h 1911"/>
                <a:gd name="T32" fmla="*/ 1 w 844"/>
                <a:gd name="T33" fmla="*/ 0 h 1911"/>
                <a:gd name="T34" fmla="*/ 1 w 844"/>
                <a:gd name="T35" fmla="*/ 0 h 1911"/>
                <a:gd name="T36" fmla="*/ 1 w 844"/>
                <a:gd name="T37" fmla="*/ 0 h 1911"/>
                <a:gd name="T38" fmla="*/ 1 w 844"/>
                <a:gd name="T39" fmla="*/ 0 h 1911"/>
                <a:gd name="T40" fmla="*/ 1 w 844"/>
                <a:gd name="T41" fmla="*/ 0 h 1911"/>
                <a:gd name="T42" fmla="*/ 1 w 844"/>
                <a:gd name="T43" fmla="*/ 0 h 1911"/>
                <a:gd name="T44" fmla="*/ 1 w 844"/>
                <a:gd name="T45" fmla="*/ 0 h 1911"/>
                <a:gd name="T46" fmla="*/ 1 w 844"/>
                <a:gd name="T47" fmla="*/ 0 h 1911"/>
                <a:gd name="T48" fmla="*/ 0 w 844"/>
                <a:gd name="T49" fmla="*/ 0 h 1911"/>
                <a:gd name="T50" fmla="*/ 0 w 844"/>
                <a:gd name="T51" fmla="*/ 0 h 1911"/>
                <a:gd name="T52" fmla="*/ 1 w 844"/>
                <a:gd name="T53" fmla="*/ 0 h 1911"/>
                <a:gd name="T54" fmla="*/ 1 w 844"/>
                <a:gd name="T55" fmla="*/ 0 h 1911"/>
                <a:gd name="T56" fmla="*/ 1 w 844"/>
                <a:gd name="T57" fmla="*/ 0 h 1911"/>
                <a:gd name="T58" fmla="*/ 2 w 844"/>
                <a:gd name="T59" fmla="*/ 1 h 1911"/>
                <a:gd name="T60" fmla="*/ 2 w 844"/>
                <a:gd name="T61" fmla="*/ 3 h 1911"/>
                <a:gd name="T62" fmla="*/ 2 w 844"/>
                <a:gd name="T63" fmla="*/ 3 h 1911"/>
                <a:gd name="T64" fmla="*/ 2 w 844"/>
                <a:gd name="T65" fmla="*/ 3 h 1911"/>
                <a:gd name="T66" fmla="*/ 2 w 844"/>
                <a:gd name="T67" fmla="*/ 3 h 1911"/>
                <a:gd name="T68" fmla="*/ 2 w 844"/>
                <a:gd name="T69" fmla="*/ 3 h 1911"/>
                <a:gd name="T70" fmla="*/ 2 w 844"/>
                <a:gd name="T71" fmla="*/ 3 h 1911"/>
                <a:gd name="T72" fmla="*/ 2 w 844"/>
                <a:gd name="T73" fmla="*/ 3 h 1911"/>
                <a:gd name="T74" fmla="*/ 2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742" y="1911"/>
                  </a:moveTo>
                  <a:lnTo>
                    <a:pt x="751" y="1911"/>
                  </a:lnTo>
                  <a:lnTo>
                    <a:pt x="762" y="1910"/>
                  </a:lnTo>
                  <a:lnTo>
                    <a:pt x="772" y="1907"/>
                  </a:lnTo>
                  <a:lnTo>
                    <a:pt x="781" y="1904"/>
                  </a:lnTo>
                  <a:lnTo>
                    <a:pt x="790" y="1899"/>
                  </a:lnTo>
                  <a:lnTo>
                    <a:pt x="799" y="1894"/>
                  </a:lnTo>
                  <a:lnTo>
                    <a:pt x="806" y="1888"/>
                  </a:lnTo>
                  <a:lnTo>
                    <a:pt x="813" y="1882"/>
                  </a:lnTo>
                  <a:lnTo>
                    <a:pt x="821" y="1874"/>
                  </a:lnTo>
                  <a:lnTo>
                    <a:pt x="825" y="1866"/>
                  </a:lnTo>
                  <a:lnTo>
                    <a:pt x="831" y="1857"/>
                  </a:lnTo>
                  <a:lnTo>
                    <a:pt x="835" y="1849"/>
                  </a:lnTo>
                  <a:lnTo>
                    <a:pt x="839" y="1839"/>
                  </a:lnTo>
                  <a:lnTo>
                    <a:pt x="841" y="1830"/>
                  </a:lnTo>
                  <a:lnTo>
                    <a:pt x="842" y="1820"/>
                  </a:lnTo>
                  <a:lnTo>
                    <a:pt x="844" y="1809"/>
                  </a:lnTo>
                  <a:lnTo>
                    <a:pt x="844" y="742"/>
                  </a:lnTo>
                  <a:lnTo>
                    <a:pt x="842" y="731"/>
                  </a:lnTo>
                  <a:lnTo>
                    <a:pt x="841" y="721"/>
                  </a:lnTo>
                  <a:lnTo>
                    <a:pt x="839" y="711"/>
                  </a:lnTo>
                  <a:lnTo>
                    <a:pt x="835" y="702"/>
                  </a:lnTo>
                  <a:lnTo>
                    <a:pt x="831" y="693"/>
                  </a:lnTo>
                  <a:lnTo>
                    <a:pt x="827" y="685"/>
                  </a:lnTo>
                  <a:lnTo>
                    <a:pt x="821" y="676"/>
                  </a:lnTo>
                  <a:lnTo>
                    <a:pt x="813" y="669"/>
                  </a:lnTo>
                  <a:lnTo>
                    <a:pt x="174" y="30"/>
                  </a:lnTo>
                  <a:lnTo>
                    <a:pt x="166" y="23"/>
                  </a:lnTo>
                  <a:lnTo>
                    <a:pt x="157" y="17"/>
                  </a:lnTo>
                  <a:lnTo>
                    <a:pt x="149" y="12"/>
                  </a:lnTo>
                  <a:lnTo>
                    <a:pt x="140" y="7"/>
                  </a:lnTo>
                  <a:lnTo>
                    <a:pt x="131" y="4"/>
                  </a:lnTo>
                  <a:lnTo>
                    <a:pt x="121" y="2"/>
                  </a:lnTo>
                  <a:lnTo>
                    <a:pt x="111" y="0"/>
                  </a:lnTo>
                  <a:lnTo>
                    <a:pt x="102" y="0"/>
                  </a:lnTo>
                  <a:lnTo>
                    <a:pt x="92" y="0"/>
                  </a:lnTo>
                  <a:lnTo>
                    <a:pt x="82" y="2"/>
                  </a:lnTo>
                  <a:lnTo>
                    <a:pt x="72" y="4"/>
                  </a:lnTo>
                  <a:lnTo>
                    <a:pt x="63" y="7"/>
                  </a:lnTo>
                  <a:lnTo>
                    <a:pt x="54" y="12"/>
                  </a:lnTo>
                  <a:lnTo>
                    <a:pt x="46" y="17"/>
                  </a:lnTo>
                  <a:lnTo>
                    <a:pt x="37" y="23"/>
                  </a:lnTo>
                  <a:lnTo>
                    <a:pt x="30" y="30"/>
                  </a:lnTo>
                  <a:lnTo>
                    <a:pt x="23" y="38"/>
                  </a:lnTo>
                  <a:lnTo>
                    <a:pt x="17" y="46"/>
                  </a:lnTo>
                  <a:lnTo>
                    <a:pt x="12" y="55"/>
                  </a:lnTo>
                  <a:lnTo>
                    <a:pt x="7" y="63"/>
                  </a:lnTo>
                  <a:lnTo>
                    <a:pt x="3" y="73"/>
                  </a:lnTo>
                  <a:lnTo>
                    <a:pt x="1" y="82"/>
                  </a:lnTo>
                  <a:lnTo>
                    <a:pt x="0" y="92"/>
                  </a:lnTo>
                  <a:lnTo>
                    <a:pt x="0" y="102"/>
                  </a:lnTo>
                  <a:lnTo>
                    <a:pt x="0" y="111"/>
                  </a:lnTo>
                  <a:lnTo>
                    <a:pt x="1" y="121"/>
                  </a:lnTo>
                  <a:lnTo>
                    <a:pt x="3" y="131"/>
                  </a:lnTo>
                  <a:lnTo>
                    <a:pt x="7" y="141"/>
                  </a:lnTo>
                  <a:lnTo>
                    <a:pt x="12" y="149"/>
                  </a:lnTo>
                  <a:lnTo>
                    <a:pt x="17" y="158"/>
                  </a:lnTo>
                  <a:lnTo>
                    <a:pt x="23" y="166"/>
                  </a:lnTo>
                  <a:lnTo>
                    <a:pt x="30" y="174"/>
                  </a:lnTo>
                  <a:lnTo>
                    <a:pt x="639" y="783"/>
                  </a:lnTo>
                  <a:lnTo>
                    <a:pt x="639" y="1809"/>
                  </a:lnTo>
                  <a:lnTo>
                    <a:pt x="640" y="1820"/>
                  </a:lnTo>
                  <a:lnTo>
                    <a:pt x="641" y="1830"/>
                  </a:lnTo>
                  <a:lnTo>
                    <a:pt x="644" y="1839"/>
                  </a:lnTo>
                  <a:lnTo>
                    <a:pt x="647" y="1849"/>
                  </a:lnTo>
                  <a:lnTo>
                    <a:pt x="652" y="1857"/>
                  </a:lnTo>
                  <a:lnTo>
                    <a:pt x="657" y="1866"/>
                  </a:lnTo>
                  <a:lnTo>
                    <a:pt x="663" y="1874"/>
                  </a:lnTo>
                  <a:lnTo>
                    <a:pt x="669" y="1882"/>
                  </a:lnTo>
                  <a:lnTo>
                    <a:pt x="676" y="1888"/>
                  </a:lnTo>
                  <a:lnTo>
                    <a:pt x="685" y="1894"/>
                  </a:lnTo>
                  <a:lnTo>
                    <a:pt x="693" y="1899"/>
                  </a:lnTo>
                  <a:lnTo>
                    <a:pt x="702" y="1904"/>
                  </a:lnTo>
                  <a:lnTo>
                    <a:pt x="711" y="1907"/>
                  </a:lnTo>
                  <a:lnTo>
                    <a:pt x="721" y="1910"/>
                  </a:lnTo>
                  <a:lnTo>
                    <a:pt x="731" y="1911"/>
                  </a:lnTo>
                  <a:lnTo>
                    <a:pt x="74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9144" name="Group 104"/>
          <p:cNvGrpSpPr>
            <a:grpSpLocks/>
          </p:cNvGrpSpPr>
          <p:nvPr/>
        </p:nvGrpSpPr>
        <p:grpSpPr bwMode="auto">
          <a:xfrm rot="5400000">
            <a:off x="2217738" y="4175125"/>
            <a:ext cx="325438" cy="420687"/>
            <a:chOff x="576" y="480"/>
            <a:chExt cx="1103" cy="955"/>
          </a:xfrm>
        </p:grpSpPr>
        <p:sp>
          <p:nvSpPr>
            <p:cNvPr id="89145" name="Freeform 105"/>
            <p:cNvSpPr>
              <a:spLocks/>
            </p:cNvSpPr>
            <p:nvPr/>
          </p:nvSpPr>
          <p:spPr bwMode="auto">
            <a:xfrm>
              <a:off x="1306" y="537"/>
              <a:ext cx="373" cy="374"/>
            </a:xfrm>
            <a:custGeom>
              <a:avLst/>
              <a:gdLst>
                <a:gd name="T0" fmla="*/ 0 w 747"/>
                <a:gd name="T1" fmla="*/ 2 h 747"/>
                <a:gd name="T2" fmla="*/ 0 w 747"/>
                <a:gd name="T3" fmla="*/ 2 h 747"/>
                <a:gd name="T4" fmla="*/ 0 w 747"/>
                <a:gd name="T5" fmla="*/ 2 h 747"/>
                <a:gd name="T6" fmla="*/ 0 w 747"/>
                <a:gd name="T7" fmla="*/ 2 h 747"/>
                <a:gd name="T8" fmla="*/ 0 w 747"/>
                <a:gd name="T9" fmla="*/ 2 h 747"/>
                <a:gd name="T10" fmla="*/ 0 w 747"/>
                <a:gd name="T11" fmla="*/ 2 h 747"/>
                <a:gd name="T12" fmla="*/ 0 w 747"/>
                <a:gd name="T13" fmla="*/ 2 h 747"/>
                <a:gd name="T14" fmla="*/ 0 w 747"/>
                <a:gd name="T15" fmla="*/ 2 h 747"/>
                <a:gd name="T16" fmla="*/ 0 w 747"/>
                <a:gd name="T17" fmla="*/ 2 h 747"/>
                <a:gd name="T18" fmla="*/ 0 w 747"/>
                <a:gd name="T19" fmla="*/ 2 h 747"/>
                <a:gd name="T20" fmla="*/ 0 w 747"/>
                <a:gd name="T21" fmla="*/ 2 h 747"/>
                <a:gd name="T22" fmla="*/ 0 w 747"/>
                <a:gd name="T23" fmla="*/ 2 h 747"/>
                <a:gd name="T24" fmla="*/ 1 w 747"/>
                <a:gd name="T25" fmla="*/ 1 h 747"/>
                <a:gd name="T26" fmla="*/ 1 w 747"/>
                <a:gd name="T27" fmla="*/ 1 h 747"/>
                <a:gd name="T28" fmla="*/ 1 w 747"/>
                <a:gd name="T29" fmla="*/ 1 h 747"/>
                <a:gd name="T30" fmla="*/ 1 w 747"/>
                <a:gd name="T31" fmla="*/ 1 h 747"/>
                <a:gd name="T32" fmla="*/ 1 w 747"/>
                <a:gd name="T33" fmla="*/ 0 h 747"/>
                <a:gd name="T34" fmla="*/ 1 w 747"/>
                <a:gd name="T35" fmla="*/ 1 h 747"/>
                <a:gd name="T36" fmla="*/ 1 w 747"/>
                <a:gd name="T37" fmla="*/ 1 h 747"/>
                <a:gd name="T38" fmla="*/ 1 w 747"/>
                <a:gd name="T39" fmla="*/ 1 h 747"/>
                <a:gd name="T40" fmla="*/ 1 w 747"/>
                <a:gd name="T41" fmla="*/ 1 h 747"/>
                <a:gd name="T42" fmla="*/ 1 w 747"/>
                <a:gd name="T43" fmla="*/ 1 h 747"/>
                <a:gd name="T44" fmla="*/ 1 w 747"/>
                <a:gd name="T45" fmla="*/ 1 h 747"/>
                <a:gd name="T46" fmla="*/ 1 w 747"/>
                <a:gd name="T47" fmla="*/ 1 h 747"/>
                <a:gd name="T48" fmla="*/ 1 w 747"/>
                <a:gd name="T49" fmla="*/ 1 h 747"/>
                <a:gd name="T50" fmla="*/ 1 w 747"/>
                <a:gd name="T51" fmla="*/ 1 h 747"/>
                <a:gd name="T52" fmla="*/ 1 w 747"/>
                <a:gd name="T53" fmla="*/ 1 h 747"/>
                <a:gd name="T54" fmla="*/ 1 w 747"/>
                <a:gd name="T55" fmla="*/ 1 h 747"/>
                <a:gd name="T56" fmla="*/ 1 w 747"/>
                <a:gd name="T57" fmla="*/ 1 h 747"/>
                <a:gd name="T58" fmla="*/ 0 w 747"/>
                <a:gd name="T59" fmla="*/ 2 h 747"/>
                <a:gd name="T60" fmla="*/ 0 w 747"/>
                <a:gd name="T61" fmla="*/ 2 h 747"/>
                <a:gd name="T62" fmla="*/ 0 w 747"/>
                <a:gd name="T63" fmla="*/ 2 h 747"/>
                <a:gd name="T64" fmla="*/ 0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102" y="747"/>
                  </a:moveTo>
                  <a:lnTo>
                    <a:pt x="92" y="747"/>
                  </a:lnTo>
                  <a:lnTo>
                    <a:pt x="82" y="745"/>
                  </a:lnTo>
                  <a:lnTo>
                    <a:pt x="73" y="743"/>
                  </a:lnTo>
                  <a:lnTo>
                    <a:pt x="63" y="740"/>
                  </a:lnTo>
                  <a:lnTo>
                    <a:pt x="54" y="735"/>
                  </a:lnTo>
                  <a:lnTo>
                    <a:pt x="45" y="731"/>
                  </a:lnTo>
                  <a:lnTo>
                    <a:pt x="37" y="724"/>
                  </a:lnTo>
                  <a:lnTo>
                    <a:pt x="29" y="717"/>
                  </a:lnTo>
                  <a:lnTo>
                    <a:pt x="22" y="710"/>
                  </a:lnTo>
                  <a:lnTo>
                    <a:pt x="16" y="701"/>
                  </a:lnTo>
                  <a:lnTo>
                    <a:pt x="11" y="693"/>
                  </a:lnTo>
                  <a:lnTo>
                    <a:pt x="7" y="684"/>
                  </a:lnTo>
                  <a:lnTo>
                    <a:pt x="4" y="675"/>
                  </a:lnTo>
                  <a:lnTo>
                    <a:pt x="1" y="665"/>
                  </a:lnTo>
                  <a:lnTo>
                    <a:pt x="0" y="655"/>
                  </a:lnTo>
                  <a:lnTo>
                    <a:pt x="0" y="646"/>
                  </a:lnTo>
                  <a:lnTo>
                    <a:pt x="0" y="636"/>
                  </a:lnTo>
                  <a:lnTo>
                    <a:pt x="1" y="626"/>
                  </a:lnTo>
                  <a:lnTo>
                    <a:pt x="4" y="617"/>
                  </a:lnTo>
                  <a:lnTo>
                    <a:pt x="7" y="607"/>
                  </a:lnTo>
                  <a:lnTo>
                    <a:pt x="11" y="598"/>
                  </a:lnTo>
                  <a:lnTo>
                    <a:pt x="16" y="590"/>
                  </a:lnTo>
                  <a:lnTo>
                    <a:pt x="22" y="581"/>
                  </a:lnTo>
                  <a:lnTo>
                    <a:pt x="29" y="573"/>
                  </a:lnTo>
                  <a:lnTo>
                    <a:pt x="573" y="30"/>
                  </a:lnTo>
                  <a:lnTo>
                    <a:pt x="581" y="23"/>
                  </a:lnTo>
                  <a:lnTo>
                    <a:pt x="589" y="17"/>
                  </a:lnTo>
                  <a:lnTo>
                    <a:pt x="598" y="12"/>
                  </a:lnTo>
                  <a:lnTo>
                    <a:pt x="606" y="8"/>
                  </a:lnTo>
                  <a:lnTo>
                    <a:pt x="616" y="5"/>
                  </a:lnTo>
                  <a:lnTo>
                    <a:pt x="626" y="2"/>
                  </a:lnTo>
                  <a:lnTo>
                    <a:pt x="635" y="1"/>
                  </a:lnTo>
                  <a:lnTo>
                    <a:pt x="645" y="0"/>
                  </a:lnTo>
                  <a:lnTo>
                    <a:pt x="655" y="1"/>
                  </a:lnTo>
                  <a:lnTo>
                    <a:pt x="664" y="2"/>
                  </a:lnTo>
                  <a:lnTo>
                    <a:pt x="674" y="5"/>
                  </a:lnTo>
                  <a:lnTo>
                    <a:pt x="684" y="8"/>
                  </a:lnTo>
                  <a:lnTo>
                    <a:pt x="692" y="12"/>
                  </a:lnTo>
                  <a:lnTo>
                    <a:pt x="701" y="17"/>
                  </a:lnTo>
                  <a:lnTo>
                    <a:pt x="709" y="23"/>
                  </a:lnTo>
                  <a:lnTo>
                    <a:pt x="716" y="30"/>
                  </a:lnTo>
                  <a:lnTo>
                    <a:pt x="724" y="37"/>
                  </a:lnTo>
                  <a:lnTo>
                    <a:pt x="730" y="46"/>
                  </a:lnTo>
                  <a:lnTo>
                    <a:pt x="735" y="54"/>
                  </a:lnTo>
                  <a:lnTo>
                    <a:pt x="740" y="64"/>
                  </a:lnTo>
                  <a:lnTo>
                    <a:pt x="743" y="74"/>
                  </a:lnTo>
                  <a:lnTo>
                    <a:pt x="746" y="82"/>
                  </a:lnTo>
                  <a:lnTo>
                    <a:pt x="747" y="92"/>
                  </a:lnTo>
                  <a:lnTo>
                    <a:pt x="747" y="103"/>
                  </a:lnTo>
                  <a:lnTo>
                    <a:pt x="747" y="113"/>
                  </a:lnTo>
                  <a:lnTo>
                    <a:pt x="746" y="122"/>
                  </a:lnTo>
                  <a:lnTo>
                    <a:pt x="743" y="131"/>
                  </a:lnTo>
                  <a:lnTo>
                    <a:pt x="740" y="140"/>
                  </a:lnTo>
                  <a:lnTo>
                    <a:pt x="735" y="150"/>
                  </a:lnTo>
                  <a:lnTo>
                    <a:pt x="730" y="159"/>
                  </a:lnTo>
                  <a:lnTo>
                    <a:pt x="724" y="167"/>
                  </a:lnTo>
                  <a:lnTo>
                    <a:pt x="716" y="174"/>
                  </a:lnTo>
                  <a:lnTo>
                    <a:pt x="173" y="717"/>
                  </a:lnTo>
                  <a:lnTo>
                    <a:pt x="166" y="724"/>
                  </a:lnTo>
                  <a:lnTo>
                    <a:pt x="158" y="731"/>
                  </a:lnTo>
                  <a:lnTo>
                    <a:pt x="149" y="735"/>
                  </a:lnTo>
                  <a:lnTo>
                    <a:pt x="139" y="740"/>
                  </a:lnTo>
                  <a:lnTo>
                    <a:pt x="131" y="743"/>
                  </a:lnTo>
                  <a:lnTo>
                    <a:pt x="121" y="745"/>
                  </a:lnTo>
                  <a:lnTo>
                    <a:pt x="111" y="747"/>
                  </a:lnTo>
                  <a:lnTo>
                    <a:pt x="102"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46" name="Freeform 106"/>
            <p:cNvSpPr>
              <a:spLocks/>
            </p:cNvSpPr>
            <p:nvPr/>
          </p:nvSpPr>
          <p:spPr bwMode="auto">
            <a:xfrm>
              <a:off x="1147" y="480"/>
              <a:ext cx="422" cy="955"/>
            </a:xfrm>
            <a:custGeom>
              <a:avLst/>
              <a:gdLst>
                <a:gd name="T0" fmla="*/ 1 w 844"/>
                <a:gd name="T1" fmla="*/ 3 h 1911"/>
                <a:gd name="T2" fmla="*/ 1 w 844"/>
                <a:gd name="T3" fmla="*/ 3 h 1911"/>
                <a:gd name="T4" fmla="*/ 1 w 844"/>
                <a:gd name="T5" fmla="*/ 3 h 1911"/>
                <a:gd name="T6" fmla="*/ 1 w 844"/>
                <a:gd name="T7" fmla="*/ 3 h 1911"/>
                <a:gd name="T8" fmla="*/ 1 w 844"/>
                <a:gd name="T9" fmla="*/ 3 h 1911"/>
                <a:gd name="T10" fmla="*/ 1 w 844"/>
                <a:gd name="T11" fmla="*/ 3 h 1911"/>
                <a:gd name="T12" fmla="*/ 1 w 844"/>
                <a:gd name="T13" fmla="*/ 3 h 1911"/>
                <a:gd name="T14" fmla="*/ 1 w 844"/>
                <a:gd name="T15" fmla="*/ 3 h 1911"/>
                <a:gd name="T16" fmla="*/ 0 w 844"/>
                <a:gd name="T17" fmla="*/ 1 h 1911"/>
                <a:gd name="T18" fmla="*/ 1 w 844"/>
                <a:gd name="T19" fmla="*/ 1 h 1911"/>
                <a:gd name="T20" fmla="*/ 1 w 844"/>
                <a:gd name="T21" fmla="*/ 1 h 1911"/>
                <a:gd name="T22" fmla="*/ 1 w 844"/>
                <a:gd name="T23" fmla="*/ 1 h 1911"/>
                <a:gd name="T24" fmla="*/ 1 w 844"/>
                <a:gd name="T25" fmla="*/ 1 h 1911"/>
                <a:gd name="T26" fmla="*/ 2 w 844"/>
                <a:gd name="T27" fmla="*/ 0 h 1911"/>
                <a:gd name="T28" fmla="*/ 2 w 844"/>
                <a:gd name="T29" fmla="*/ 0 h 1911"/>
                <a:gd name="T30" fmla="*/ 2 w 844"/>
                <a:gd name="T31" fmla="*/ 0 h 1911"/>
                <a:gd name="T32" fmla="*/ 2 w 844"/>
                <a:gd name="T33" fmla="*/ 0 h 1911"/>
                <a:gd name="T34" fmla="*/ 2 w 844"/>
                <a:gd name="T35" fmla="*/ 0 h 1911"/>
                <a:gd name="T36" fmla="*/ 2 w 844"/>
                <a:gd name="T37" fmla="*/ 0 h 1911"/>
                <a:gd name="T38" fmla="*/ 2 w 844"/>
                <a:gd name="T39" fmla="*/ 0 h 1911"/>
                <a:gd name="T40" fmla="*/ 2 w 844"/>
                <a:gd name="T41" fmla="*/ 0 h 1911"/>
                <a:gd name="T42" fmla="*/ 2 w 844"/>
                <a:gd name="T43" fmla="*/ 0 h 1911"/>
                <a:gd name="T44" fmla="*/ 2 w 844"/>
                <a:gd name="T45" fmla="*/ 0 h 1911"/>
                <a:gd name="T46" fmla="*/ 2 w 844"/>
                <a:gd name="T47" fmla="*/ 0 h 1911"/>
                <a:gd name="T48" fmla="*/ 2 w 844"/>
                <a:gd name="T49" fmla="*/ 0 h 1911"/>
                <a:gd name="T50" fmla="*/ 2 w 844"/>
                <a:gd name="T51" fmla="*/ 0 h 1911"/>
                <a:gd name="T52" fmla="*/ 2 w 844"/>
                <a:gd name="T53" fmla="*/ 0 h 1911"/>
                <a:gd name="T54" fmla="*/ 2 w 844"/>
                <a:gd name="T55" fmla="*/ 0 h 1911"/>
                <a:gd name="T56" fmla="*/ 2 w 844"/>
                <a:gd name="T57" fmla="*/ 0 h 1911"/>
                <a:gd name="T58" fmla="*/ 1 w 844"/>
                <a:gd name="T59" fmla="*/ 1 h 1911"/>
                <a:gd name="T60" fmla="*/ 1 w 844"/>
                <a:gd name="T61" fmla="*/ 3 h 1911"/>
                <a:gd name="T62" fmla="*/ 1 w 844"/>
                <a:gd name="T63" fmla="*/ 3 h 1911"/>
                <a:gd name="T64" fmla="*/ 1 w 844"/>
                <a:gd name="T65" fmla="*/ 3 h 1911"/>
                <a:gd name="T66" fmla="*/ 1 w 844"/>
                <a:gd name="T67" fmla="*/ 3 h 1911"/>
                <a:gd name="T68" fmla="*/ 1 w 844"/>
                <a:gd name="T69" fmla="*/ 3 h 1911"/>
                <a:gd name="T70" fmla="*/ 1 w 844"/>
                <a:gd name="T71" fmla="*/ 3 h 1911"/>
                <a:gd name="T72" fmla="*/ 1 w 844"/>
                <a:gd name="T73" fmla="*/ 3 h 1911"/>
                <a:gd name="T74" fmla="*/ 1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102" y="1911"/>
                  </a:moveTo>
                  <a:lnTo>
                    <a:pt x="92" y="1911"/>
                  </a:lnTo>
                  <a:lnTo>
                    <a:pt x="81" y="1910"/>
                  </a:lnTo>
                  <a:lnTo>
                    <a:pt x="72" y="1907"/>
                  </a:lnTo>
                  <a:lnTo>
                    <a:pt x="63" y="1904"/>
                  </a:lnTo>
                  <a:lnTo>
                    <a:pt x="54" y="1899"/>
                  </a:lnTo>
                  <a:lnTo>
                    <a:pt x="45" y="1894"/>
                  </a:lnTo>
                  <a:lnTo>
                    <a:pt x="38" y="1888"/>
                  </a:lnTo>
                  <a:lnTo>
                    <a:pt x="31" y="1882"/>
                  </a:lnTo>
                  <a:lnTo>
                    <a:pt x="24" y="1874"/>
                  </a:lnTo>
                  <a:lnTo>
                    <a:pt x="18" y="1866"/>
                  </a:lnTo>
                  <a:lnTo>
                    <a:pt x="12" y="1857"/>
                  </a:lnTo>
                  <a:lnTo>
                    <a:pt x="9" y="1849"/>
                  </a:lnTo>
                  <a:lnTo>
                    <a:pt x="5" y="1839"/>
                  </a:lnTo>
                  <a:lnTo>
                    <a:pt x="3" y="1830"/>
                  </a:lnTo>
                  <a:lnTo>
                    <a:pt x="1" y="1820"/>
                  </a:lnTo>
                  <a:lnTo>
                    <a:pt x="0" y="1809"/>
                  </a:lnTo>
                  <a:lnTo>
                    <a:pt x="0" y="742"/>
                  </a:lnTo>
                  <a:lnTo>
                    <a:pt x="1" y="731"/>
                  </a:lnTo>
                  <a:lnTo>
                    <a:pt x="3" y="721"/>
                  </a:lnTo>
                  <a:lnTo>
                    <a:pt x="5" y="711"/>
                  </a:lnTo>
                  <a:lnTo>
                    <a:pt x="9" y="702"/>
                  </a:lnTo>
                  <a:lnTo>
                    <a:pt x="12" y="693"/>
                  </a:lnTo>
                  <a:lnTo>
                    <a:pt x="17" y="685"/>
                  </a:lnTo>
                  <a:lnTo>
                    <a:pt x="23" y="676"/>
                  </a:lnTo>
                  <a:lnTo>
                    <a:pt x="31" y="669"/>
                  </a:lnTo>
                  <a:lnTo>
                    <a:pt x="671" y="30"/>
                  </a:lnTo>
                  <a:lnTo>
                    <a:pt x="678" y="23"/>
                  </a:lnTo>
                  <a:lnTo>
                    <a:pt x="686" y="17"/>
                  </a:lnTo>
                  <a:lnTo>
                    <a:pt x="695" y="12"/>
                  </a:lnTo>
                  <a:lnTo>
                    <a:pt x="703" y="7"/>
                  </a:lnTo>
                  <a:lnTo>
                    <a:pt x="713" y="4"/>
                  </a:lnTo>
                  <a:lnTo>
                    <a:pt x="723" y="2"/>
                  </a:lnTo>
                  <a:lnTo>
                    <a:pt x="733" y="0"/>
                  </a:lnTo>
                  <a:lnTo>
                    <a:pt x="742" y="0"/>
                  </a:lnTo>
                  <a:lnTo>
                    <a:pt x="752" y="0"/>
                  </a:lnTo>
                  <a:lnTo>
                    <a:pt x="762" y="2"/>
                  </a:lnTo>
                  <a:lnTo>
                    <a:pt x="771" y="4"/>
                  </a:lnTo>
                  <a:lnTo>
                    <a:pt x="781" y="7"/>
                  </a:lnTo>
                  <a:lnTo>
                    <a:pt x="790" y="12"/>
                  </a:lnTo>
                  <a:lnTo>
                    <a:pt x="798" y="17"/>
                  </a:lnTo>
                  <a:lnTo>
                    <a:pt x="807" y="23"/>
                  </a:lnTo>
                  <a:lnTo>
                    <a:pt x="814" y="30"/>
                  </a:lnTo>
                  <a:lnTo>
                    <a:pt x="821" y="38"/>
                  </a:lnTo>
                  <a:lnTo>
                    <a:pt x="827" y="46"/>
                  </a:lnTo>
                  <a:lnTo>
                    <a:pt x="832" y="55"/>
                  </a:lnTo>
                  <a:lnTo>
                    <a:pt x="837" y="63"/>
                  </a:lnTo>
                  <a:lnTo>
                    <a:pt x="840" y="73"/>
                  </a:lnTo>
                  <a:lnTo>
                    <a:pt x="843" y="82"/>
                  </a:lnTo>
                  <a:lnTo>
                    <a:pt x="844" y="92"/>
                  </a:lnTo>
                  <a:lnTo>
                    <a:pt x="844" y="102"/>
                  </a:lnTo>
                  <a:lnTo>
                    <a:pt x="844" y="111"/>
                  </a:lnTo>
                  <a:lnTo>
                    <a:pt x="843" y="121"/>
                  </a:lnTo>
                  <a:lnTo>
                    <a:pt x="840" y="131"/>
                  </a:lnTo>
                  <a:lnTo>
                    <a:pt x="837" y="141"/>
                  </a:lnTo>
                  <a:lnTo>
                    <a:pt x="832" y="149"/>
                  </a:lnTo>
                  <a:lnTo>
                    <a:pt x="827" y="158"/>
                  </a:lnTo>
                  <a:lnTo>
                    <a:pt x="821" y="166"/>
                  </a:lnTo>
                  <a:lnTo>
                    <a:pt x="814" y="174"/>
                  </a:lnTo>
                  <a:lnTo>
                    <a:pt x="205" y="783"/>
                  </a:lnTo>
                  <a:lnTo>
                    <a:pt x="205" y="1809"/>
                  </a:lnTo>
                  <a:lnTo>
                    <a:pt x="204" y="1820"/>
                  </a:lnTo>
                  <a:lnTo>
                    <a:pt x="203" y="1830"/>
                  </a:lnTo>
                  <a:lnTo>
                    <a:pt x="200" y="1839"/>
                  </a:lnTo>
                  <a:lnTo>
                    <a:pt x="197" y="1849"/>
                  </a:lnTo>
                  <a:lnTo>
                    <a:pt x="192" y="1857"/>
                  </a:lnTo>
                  <a:lnTo>
                    <a:pt x="187" y="1866"/>
                  </a:lnTo>
                  <a:lnTo>
                    <a:pt x="181" y="1874"/>
                  </a:lnTo>
                  <a:lnTo>
                    <a:pt x="175" y="1882"/>
                  </a:lnTo>
                  <a:lnTo>
                    <a:pt x="168" y="1888"/>
                  </a:lnTo>
                  <a:lnTo>
                    <a:pt x="159" y="1894"/>
                  </a:lnTo>
                  <a:lnTo>
                    <a:pt x="152" y="1899"/>
                  </a:lnTo>
                  <a:lnTo>
                    <a:pt x="142" y="1904"/>
                  </a:lnTo>
                  <a:lnTo>
                    <a:pt x="132" y="1907"/>
                  </a:lnTo>
                  <a:lnTo>
                    <a:pt x="123" y="1910"/>
                  </a:lnTo>
                  <a:lnTo>
                    <a:pt x="113" y="1911"/>
                  </a:lnTo>
                  <a:lnTo>
                    <a:pt x="10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47" name="Freeform 107"/>
            <p:cNvSpPr>
              <a:spLocks/>
            </p:cNvSpPr>
            <p:nvPr/>
          </p:nvSpPr>
          <p:spPr bwMode="auto">
            <a:xfrm>
              <a:off x="576" y="537"/>
              <a:ext cx="373" cy="374"/>
            </a:xfrm>
            <a:custGeom>
              <a:avLst/>
              <a:gdLst>
                <a:gd name="T0" fmla="*/ 1 w 747"/>
                <a:gd name="T1" fmla="*/ 2 h 747"/>
                <a:gd name="T2" fmla="*/ 1 w 747"/>
                <a:gd name="T3" fmla="*/ 2 h 747"/>
                <a:gd name="T4" fmla="*/ 1 w 747"/>
                <a:gd name="T5" fmla="*/ 2 h 747"/>
                <a:gd name="T6" fmla="*/ 1 w 747"/>
                <a:gd name="T7" fmla="*/ 2 h 747"/>
                <a:gd name="T8" fmla="*/ 1 w 747"/>
                <a:gd name="T9" fmla="*/ 2 h 747"/>
                <a:gd name="T10" fmla="*/ 1 w 747"/>
                <a:gd name="T11" fmla="*/ 2 h 747"/>
                <a:gd name="T12" fmla="*/ 1 w 747"/>
                <a:gd name="T13" fmla="*/ 2 h 747"/>
                <a:gd name="T14" fmla="*/ 1 w 747"/>
                <a:gd name="T15" fmla="*/ 2 h 747"/>
                <a:gd name="T16" fmla="*/ 1 w 747"/>
                <a:gd name="T17" fmla="*/ 2 h 747"/>
                <a:gd name="T18" fmla="*/ 1 w 747"/>
                <a:gd name="T19" fmla="*/ 2 h 747"/>
                <a:gd name="T20" fmla="*/ 1 w 747"/>
                <a:gd name="T21" fmla="*/ 2 h 747"/>
                <a:gd name="T22" fmla="*/ 1 w 747"/>
                <a:gd name="T23" fmla="*/ 2 h 747"/>
                <a:gd name="T24" fmla="*/ 0 w 747"/>
                <a:gd name="T25" fmla="*/ 1 h 747"/>
                <a:gd name="T26" fmla="*/ 0 w 747"/>
                <a:gd name="T27" fmla="*/ 1 h 747"/>
                <a:gd name="T28" fmla="*/ 0 w 747"/>
                <a:gd name="T29" fmla="*/ 1 h 747"/>
                <a:gd name="T30" fmla="*/ 0 w 747"/>
                <a:gd name="T31" fmla="*/ 1 h 747"/>
                <a:gd name="T32" fmla="*/ 0 w 747"/>
                <a:gd name="T33" fmla="*/ 0 h 747"/>
                <a:gd name="T34" fmla="*/ 0 w 747"/>
                <a:gd name="T35" fmla="*/ 1 h 747"/>
                <a:gd name="T36" fmla="*/ 0 w 747"/>
                <a:gd name="T37" fmla="*/ 1 h 747"/>
                <a:gd name="T38" fmla="*/ 0 w 747"/>
                <a:gd name="T39" fmla="*/ 1 h 747"/>
                <a:gd name="T40" fmla="*/ 0 w 747"/>
                <a:gd name="T41" fmla="*/ 1 h 747"/>
                <a:gd name="T42" fmla="*/ 0 w 747"/>
                <a:gd name="T43" fmla="*/ 1 h 747"/>
                <a:gd name="T44" fmla="*/ 0 w 747"/>
                <a:gd name="T45" fmla="*/ 1 h 747"/>
                <a:gd name="T46" fmla="*/ 0 w 747"/>
                <a:gd name="T47" fmla="*/ 1 h 747"/>
                <a:gd name="T48" fmla="*/ 0 w 747"/>
                <a:gd name="T49" fmla="*/ 1 h 747"/>
                <a:gd name="T50" fmla="*/ 0 w 747"/>
                <a:gd name="T51" fmla="*/ 1 h 747"/>
                <a:gd name="T52" fmla="*/ 0 w 747"/>
                <a:gd name="T53" fmla="*/ 1 h 747"/>
                <a:gd name="T54" fmla="*/ 0 w 747"/>
                <a:gd name="T55" fmla="*/ 1 h 747"/>
                <a:gd name="T56" fmla="*/ 0 w 747"/>
                <a:gd name="T57" fmla="*/ 1 h 747"/>
                <a:gd name="T58" fmla="*/ 1 w 747"/>
                <a:gd name="T59" fmla="*/ 2 h 747"/>
                <a:gd name="T60" fmla="*/ 1 w 747"/>
                <a:gd name="T61" fmla="*/ 2 h 747"/>
                <a:gd name="T62" fmla="*/ 1 w 747"/>
                <a:gd name="T63" fmla="*/ 2 h 747"/>
                <a:gd name="T64" fmla="*/ 1 w 747"/>
                <a:gd name="T65" fmla="*/ 2 h 7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47"/>
                <a:gd name="T101" fmla="*/ 747 w 747"/>
                <a:gd name="T102" fmla="*/ 747 h 7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47">
                  <a:moveTo>
                    <a:pt x="645" y="747"/>
                  </a:moveTo>
                  <a:lnTo>
                    <a:pt x="655" y="747"/>
                  </a:lnTo>
                  <a:lnTo>
                    <a:pt x="664" y="745"/>
                  </a:lnTo>
                  <a:lnTo>
                    <a:pt x="674" y="743"/>
                  </a:lnTo>
                  <a:lnTo>
                    <a:pt x="684" y="740"/>
                  </a:lnTo>
                  <a:lnTo>
                    <a:pt x="692" y="735"/>
                  </a:lnTo>
                  <a:lnTo>
                    <a:pt x="702" y="731"/>
                  </a:lnTo>
                  <a:lnTo>
                    <a:pt x="709" y="724"/>
                  </a:lnTo>
                  <a:lnTo>
                    <a:pt x="718" y="717"/>
                  </a:lnTo>
                  <a:lnTo>
                    <a:pt x="725" y="710"/>
                  </a:lnTo>
                  <a:lnTo>
                    <a:pt x="731" y="701"/>
                  </a:lnTo>
                  <a:lnTo>
                    <a:pt x="736" y="693"/>
                  </a:lnTo>
                  <a:lnTo>
                    <a:pt x="740" y="684"/>
                  </a:lnTo>
                  <a:lnTo>
                    <a:pt x="743" y="675"/>
                  </a:lnTo>
                  <a:lnTo>
                    <a:pt x="746" y="665"/>
                  </a:lnTo>
                  <a:lnTo>
                    <a:pt x="747" y="655"/>
                  </a:lnTo>
                  <a:lnTo>
                    <a:pt x="747" y="646"/>
                  </a:lnTo>
                  <a:lnTo>
                    <a:pt x="747" y="636"/>
                  </a:lnTo>
                  <a:lnTo>
                    <a:pt x="746" y="626"/>
                  </a:lnTo>
                  <a:lnTo>
                    <a:pt x="743" y="617"/>
                  </a:lnTo>
                  <a:lnTo>
                    <a:pt x="740" y="607"/>
                  </a:lnTo>
                  <a:lnTo>
                    <a:pt x="736" y="598"/>
                  </a:lnTo>
                  <a:lnTo>
                    <a:pt x="731" y="590"/>
                  </a:lnTo>
                  <a:lnTo>
                    <a:pt x="725" y="581"/>
                  </a:lnTo>
                  <a:lnTo>
                    <a:pt x="718" y="573"/>
                  </a:lnTo>
                  <a:lnTo>
                    <a:pt x="175" y="30"/>
                  </a:lnTo>
                  <a:lnTo>
                    <a:pt x="166" y="23"/>
                  </a:lnTo>
                  <a:lnTo>
                    <a:pt x="158" y="17"/>
                  </a:lnTo>
                  <a:lnTo>
                    <a:pt x="149" y="12"/>
                  </a:lnTo>
                  <a:lnTo>
                    <a:pt x="141" y="8"/>
                  </a:lnTo>
                  <a:lnTo>
                    <a:pt x="131" y="5"/>
                  </a:lnTo>
                  <a:lnTo>
                    <a:pt x="121" y="2"/>
                  </a:lnTo>
                  <a:lnTo>
                    <a:pt x="112" y="1"/>
                  </a:lnTo>
                  <a:lnTo>
                    <a:pt x="102" y="0"/>
                  </a:lnTo>
                  <a:lnTo>
                    <a:pt x="92" y="1"/>
                  </a:lnTo>
                  <a:lnTo>
                    <a:pt x="82" y="2"/>
                  </a:lnTo>
                  <a:lnTo>
                    <a:pt x="73" y="5"/>
                  </a:lnTo>
                  <a:lnTo>
                    <a:pt x="63" y="8"/>
                  </a:lnTo>
                  <a:lnTo>
                    <a:pt x="55" y="12"/>
                  </a:lnTo>
                  <a:lnTo>
                    <a:pt x="46" y="17"/>
                  </a:lnTo>
                  <a:lnTo>
                    <a:pt x="38" y="23"/>
                  </a:lnTo>
                  <a:lnTo>
                    <a:pt x="30" y="30"/>
                  </a:lnTo>
                  <a:lnTo>
                    <a:pt x="23" y="37"/>
                  </a:lnTo>
                  <a:lnTo>
                    <a:pt x="17" y="46"/>
                  </a:lnTo>
                  <a:lnTo>
                    <a:pt x="12" y="54"/>
                  </a:lnTo>
                  <a:lnTo>
                    <a:pt x="7" y="64"/>
                  </a:lnTo>
                  <a:lnTo>
                    <a:pt x="4" y="74"/>
                  </a:lnTo>
                  <a:lnTo>
                    <a:pt x="1" y="82"/>
                  </a:lnTo>
                  <a:lnTo>
                    <a:pt x="0" y="92"/>
                  </a:lnTo>
                  <a:lnTo>
                    <a:pt x="0" y="103"/>
                  </a:lnTo>
                  <a:lnTo>
                    <a:pt x="0" y="113"/>
                  </a:lnTo>
                  <a:lnTo>
                    <a:pt x="1" y="122"/>
                  </a:lnTo>
                  <a:lnTo>
                    <a:pt x="4" y="131"/>
                  </a:lnTo>
                  <a:lnTo>
                    <a:pt x="7" y="140"/>
                  </a:lnTo>
                  <a:lnTo>
                    <a:pt x="12" y="150"/>
                  </a:lnTo>
                  <a:lnTo>
                    <a:pt x="17" y="159"/>
                  </a:lnTo>
                  <a:lnTo>
                    <a:pt x="23" y="167"/>
                  </a:lnTo>
                  <a:lnTo>
                    <a:pt x="30" y="174"/>
                  </a:lnTo>
                  <a:lnTo>
                    <a:pt x="574" y="717"/>
                  </a:lnTo>
                  <a:lnTo>
                    <a:pt x="581" y="724"/>
                  </a:lnTo>
                  <a:lnTo>
                    <a:pt x="589" y="731"/>
                  </a:lnTo>
                  <a:lnTo>
                    <a:pt x="598" y="735"/>
                  </a:lnTo>
                  <a:lnTo>
                    <a:pt x="607" y="740"/>
                  </a:lnTo>
                  <a:lnTo>
                    <a:pt x="616" y="743"/>
                  </a:lnTo>
                  <a:lnTo>
                    <a:pt x="626" y="745"/>
                  </a:lnTo>
                  <a:lnTo>
                    <a:pt x="635" y="747"/>
                  </a:lnTo>
                  <a:lnTo>
                    <a:pt x="645" y="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148" name="Freeform 108"/>
            <p:cNvSpPr>
              <a:spLocks/>
            </p:cNvSpPr>
            <p:nvPr/>
          </p:nvSpPr>
          <p:spPr bwMode="auto">
            <a:xfrm>
              <a:off x="686" y="480"/>
              <a:ext cx="422" cy="955"/>
            </a:xfrm>
            <a:custGeom>
              <a:avLst/>
              <a:gdLst>
                <a:gd name="T0" fmla="*/ 2 w 844"/>
                <a:gd name="T1" fmla="*/ 3 h 1911"/>
                <a:gd name="T2" fmla="*/ 2 w 844"/>
                <a:gd name="T3" fmla="*/ 3 h 1911"/>
                <a:gd name="T4" fmla="*/ 2 w 844"/>
                <a:gd name="T5" fmla="*/ 3 h 1911"/>
                <a:gd name="T6" fmla="*/ 2 w 844"/>
                <a:gd name="T7" fmla="*/ 3 h 1911"/>
                <a:gd name="T8" fmla="*/ 2 w 844"/>
                <a:gd name="T9" fmla="*/ 3 h 1911"/>
                <a:gd name="T10" fmla="*/ 2 w 844"/>
                <a:gd name="T11" fmla="*/ 3 h 1911"/>
                <a:gd name="T12" fmla="*/ 2 w 844"/>
                <a:gd name="T13" fmla="*/ 3 h 1911"/>
                <a:gd name="T14" fmla="*/ 2 w 844"/>
                <a:gd name="T15" fmla="*/ 3 h 1911"/>
                <a:gd name="T16" fmla="*/ 2 w 844"/>
                <a:gd name="T17" fmla="*/ 1 h 1911"/>
                <a:gd name="T18" fmla="*/ 2 w 844"/>
                <a:gd name="T19" fmla="*/ 1 h 1911"/>
                <a:gd name="T20" fmla="*/ 2 w 844"/>
                <a:gd name="T21" fmla="*/ 1 h 1911"/>
                <a:gd name="T22" fmla="*/ 2 w 844"/>
                <a:gd name="T23" fmla="*/ 1 h 1911"/>
                <a:gd name="T24" fmla="*/ 2 w 844"/>
                <a:gd name="T25" fmla="*/ 1 h 1911"/>
                <a:gd name="T26" fmla="*/ 1 w 844"/>
                <a:gd name="T27" fmla="*/ 0 h 1911"/>
                <a:gd name="T28" fmla="*/ 1 w 844"/>
                <a:gd name="T29" fmla="*/ 0 h 1911"/>
                <a:gd name="T30" fmla="*/ 1 w 844"/>
                <a:gd name="T31" fmla="*/ 0 h 1911"/>
                <a:gd name="T32" fmla="*/ 1 w 844"/>
                <a:gd name="T33" fmla="*/ 0 h 1911"/>
                <a:gd name="T34" fmla="*/ 1 w 844"/>
                <a:gd name="T35" fmla="*/ 0 h 1911"/>
                <a:gd name="T36" fmla="*/ 1 w 844"/>
                <a:gd name="T37" fmla="*/ 0 h 1911"/>
                <a:gd name="T38" fmla="*/ 1 w 844"/>
                <a:gd name="T39" fmla="*/ 0 h 1911"/>
                <a:gd name="T40" fmla="*/ 1 w 844"/>
                <a:gd name="T41" fmla="*/ 0 h 1911"/>
                <a:gd name="T42" fmla="*/ 1 w 844"/>
                <a:gd name="T43" fmla="*/ 0 h 1911"/>
                <a:gd name="T44" fmla="*/ 1 w 844"/>
                <a:gd name="T45" fmla="*/ 0 h 1911"/>
                <a:gd name="T46" fmla="*/ 1 w 844"/>
                <a:gd name="T47" fmla="*/ 0 h 1911"/>
                <a:gd name="T48" fmla="*/ 0 w 844"/>
                <a:gd name="T49" fmla="*/ 0 h 1911"/>
                <a:gd name="T50" fmla="*/ 0 w 844"/>
                <a:gd name="T51" fmla="*/ 0 h 1911"/>
                <a:gd name="T52" fmla="*/ 1 w 844"/>
                <a:gd name="T53" fmla="*/ 0 h 1911"/>
                <a:gd name="T54" fmla="*/ 1 w 844"/>
                <a:gd name="T55" fmla="*/ 0 h 1911"/>
                <a:gd name="T56" fmla="*/ 1 w 844"/>
                <a:gd name="T57" fmla="*/ 0 h 1911"/>
                <a:gd name="T58" fmla="*/ 2 w 844"/>
                <a:gd name="T59" fmla="*/ 1 h 1911"/>
                <a:gd name="T60" fmla="*/ 2 w 844"/>
                <a:gd name="T61" fmla="*/ 3 h 1911"/>
                <a:gd name="T62" fmla="*/ 2 w 844"/>
                <a:gd name="T63" fmla="*/ 3 h 1911"/>
                <a:gd name="T64" fmla="*/ 2 w 844"/>
                <a:gd name="T65" fmla="*/ 3 h 1911"/>
                <a:gd name="T66" fmla="*/ 2 w 844"/>
                <a:gd name="T67" fmla="*/ 3 h 1911"/>
                <a:gd name="T68" fmla="*/ 2 w 844"/>
                <a:gd name="T69" fmla="*/ 3 h 1911"/>
                <a:gd name="T70" fmla="*/ 2 w 844"/>
                <a:gd name="T71" fmla="*/ 3 h 1911"/>
                <a:gd name="T72" fmla="*/ 2 w 844"/>
                <a:gd name="T73" fmla="*/ 3 h 1911"/>
                <a:gd name="T74" fmla="*/ 2 w 844"/>
                <a:gd name="T75" fmla="*/ 3 h 1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911"/>
                <a:gd name="T116" fmla="*/ 844 w 844"/>
                <a:gd name="T117" fmla="*/ 1911 h 1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911">
                  <a:moveTo>
                    <a:pt x="742" y="1911"/>
                  </a:moveTo>
                  <a:lnTo>
                    <a:pt x="751" y="1911"/>
                  </a:lnTo>
                  <a:lnTo>
                    <a:pt x="762" y="1910"/>
                  </a:lnTo>
                  <a:lnTo>
                    <a:pt x="772" y="1907"/>
                  </a:lnTo>
                  <a:lnTo>
                    <a:pt x="781" y="1904"/>
                  </a:lnTo>
                  <a:lnTo>
                    <a:pt x="790" y="1899"/>
                  </a:lnTo>
                  <a:lnTo>
                    <a:pt x="799" y="1894"/>
                  </a:lnTo>
                  <a:lnTo>
                    <a:pt x="806" y="1888"/>
                  </a:lnTo>
                  <a:lnTo>
                    <a:pt x="813" y="1882"/>
                  </a:lnTo>
                  <a:lnTo>
                    <a:pt x="821" y="1874"/>
                  </a:lnTo>
                  <a:lnTo>
                    <a:pt x="825" y="1866"/>
                  </a:lnTo>
                  <a:lnTo>
                    <a:pt x="831" y="1857"/>
                  </a:lnTo>
                  <a:lnTo>
                    <a:pt x="835" y="1849"/>
                  </a:lnTo>
                  <a:lnTo>
                    <a:pt x="839" y="1839"/>
                  </a:lnTo>
                  <a:lnTo>
                    <a:pt x="841" y="1830"/>
                  </a:lnTo>
                  <a:lnTo>
                    <a:pt x="842" y="1820"/>
                  </a:lnTo>
                  <a:lnTo>
                    <a:pt x="844" y="1809"/>
                  </a:lnTo>
                  <a:lnTo>
                    <a:pt x="844" y="742"/>
                  </a:lnTo>
                  <a:lnTo>
                    <a:pt x="842" y="731"/>
                  </a:lnTo>
                  <a:lnTo>
                    <a:pt x="841" y="721"/>
                  </a:lnTo>
                  <a:lnTo>
                    <a:pt x="839" y="711"/>
                  </a:lnTo>
                  <a:lnTo>
                    <a:pt x="835" y="702"/>
                  </a:lnTo>
                  <a:lnTo>
                    <a:pt x="831" y="693"/>
                  </a:lnTo>
                  <a:lnTo>
                    <a:pt x="827" y="685"/>
                  </a:lnTo>
                  <a:lnTo>
                    <a:pt x="821" y="676"/>
                  </a:lnTo>
                  <a:lnTo>
                    <a:pt x="813" y="669"/>
                  </a:lnTo>
                  <a:lnTo>
                    <a:pt x="174" y="30"/>
                  </a:lnTo>
                  <a:lnTo>
                    <a:pt x="166" y="23"/>
                  </a:lnTo>
                  <a:lnTo>
                    <a:pt x="157" y="17"/>
                  </a:lnTo>
                  <a:lnTo>
                    <a:pt x="149" y="12"/>
                  </a:lnTo>
                  <a:lnTo>
                    <a:pt x="140" y="7"/>
                  </a:lnTo>
                  <a:lnTo>
                    <a:pt x="131" y="4"/>
                  </a:lnTo>
                  <a:lnTo>
                    <a:pt x="121" y="2"/>
                  </a:lnTo>
                  <a:lnTo>
                    <a:pt x="111" y="0"/>
                  </a:lnTo>
                  <a:lnTo>
                    <a:pt x="102" y="0"/>
                  </a:lnTo>
                  <a:lnTo>
                    <a:pt x="92" y="0"/>
                  </a:lnTo>
                  <a:lnTo>
                    <a:pt x="82" y="2"/>
                  </a:lnTo>
                  <a:lnTo>
                    <a:pt x="72" y="4"/>
                  </a:lnTo>
                  <a:lnTo>
                    <a:pt x="63" y="7"/>
                  </a:lnTo>
                  <a:lnTo>
                    <a:pt x="54" y="12"/>
                  </a:lnTo>
                  <a:lnTo>
                    <a:pt x="46" y="17"/>
                  </a:lnTo>
                  <a:lnTo>
                    <a:pt x="37" y="23"/>
                  </a:lnTo>
                  <a:lnTo>
                    <a:pt x="30" y="30"/>
                  </a:lnTo>
                  <a:lnTo>
                    <a:pt x="23" y="38"/>
                  </a:lnTo>
                  <a:lnTo>
                    <a:pt x="17" y="46"/>
                  </a:lnTo>
                  <a:lnTo>
                    <a:pt x="12" y="55"/>
                  </a:lnTo>
                  <a:lnTo>
                    <a:pt x="7" y="63"/>
                  </a:lnTo>
                  <a:lnTo>
                    <a:pt x="3" y="73"/>
                  </a:lnTo>
                  <a:lnTo>
                    <a:pt x="1" y="82"/>
                  </a:lnTo>
                  <a:lnTo>
                    <a:pt x="0" y="92"/>
                  </a:lnTo>
                  <a:lnTo>
                    <a:pt x="0" y="102"/>
                  </a:lnTo>
                  <a:lnTo>
                    <a:pt x="0" y="111"/>
                  </a:lnTo>
                  <a:lnTo>
                    <a:pt x="1" y="121"/>
                  </a:lnTo>
                  <a:lnTo>
                    <a:pt x="3" y="131"/>
                  </a:lnTo>
                  <a:lnTo>
                    <a:pt x="7" y="141"/>
                  </a:lnTo>
                  <a:lnTo>
                    <a:pt x="12" y="149"/>
                  </a:lnTo>
                  <a:lnTo>
                    <a:pt x="17" y="158"/>
                  </a:lnTo>
                  <a:lnTo>
                    <a:pt x="23" y="166"/>
                  </a:lnTo>
                  <a:lnTo>
                    <a:pt x="30" y="174"/>
                  </a:lnTo>
                  <a:lnTo>
                    <a:pt x="639" y="783"/>
                  </a:lnTo>
                  <a:lnTo>
                    <a:pt x="639" y="1809"/>
                  </a:lnTo>
                  <a:lnTo>
                    <a:pt x="640" y="1820"/>
                  </a:lnTo>
                  <a:lnTo>
                    <a:pt x="641" y="1830"/>
                  </a:lnTo>
                  <a:lnTo>
                    <a:pt x="644" y="1839"/>
                  </a:lnTo>
                  <a:lnTo>
                    <a:pt x="647" y="1849"/>
                  </a:lnTo>
                  <a:lnTo>
                    <a:pt x="652" y="1857"/>
                  </a:lnTo>
                  <a:lnTo>
                    <a:pt x="657" y="1866"/>
                  </a:lnTo>
                  <a:lnTo>
                    <a:pt x="663" y="1874"/>
                  </a:lnTo>
                  <a:lnTo>
                    <a:pt x="669" y="1882"/>
                  </a:lnTo>
                  <a:lnTo>
                    <a:pt x="676" y="1888"/>
                  </a:lnTo>
                  <a:lnTo>
                    <a:pt x="685" y="1894"/>
                  </a:lnTo>
                  <a:lnTo>
                    <a:pt x="693" y="1899"/>
                  </a:lnTo>
                  <a:lnTo>
                    <a:pt x="702" y="1904"/>
                  </a:lnTo>
                  <a:lnTo>
                    <a:pt x="711" y="1907"/>
                  </a:lnTo>
                  <a:lnTo>
                    <a:pt x="721" y="1910"/>
                  </a:lnTo>
                  <a:lnTo>
                    <a:pt x="731" y="1911"/>
                  </a:lnTo>
                  <a:lnTo>
                    <a:pt x="742" y="1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ustDataLst>
      <p:tags r:id="rId1"/>
    </p:custData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959600" y="4756150"/>
            <a:ext cx="906463" cy="366713"/>
          </a:xfrm>
          <a:prstGeom prst="rect">
            <a:avLst/>
          </a:prstGeom>
          <a:noFill/>
          <a:ln w="9525">
            <a:noFill/>
            <a:miter lim="800000"/>
            <a:headEnd/>
            <a:tailEnd/>
          </a:ln>
        </p:spPr>
        <p:txBody>
          <a:bodyPr lIns="91410" tIns="45705" rIns="91410" bIns="45705">
            <a:spAutoFit/>
          </a:bodyPr>
          <a:lstStyle/>
          <a:p>
            <a:pPr algn="r" defTabSz="912813">
              <a:spcBef>
                <a:spcPct val="50000"/>
              </a:spcBef>
              <a:defRPr/>
            </a:pPr>
            <a:r>
              <a:rPr lang="en-US">
                <a:solidFill>
                  <a:schemeClr val="bg1"/>
                </a:solidFill>
                <a:latin typeface="+mn-lt"/>
              </a:rPr>
              <a:t> </a:t>
            </a:r>
          </a:p>
        </p:txBody>
      </p:sp>
      <p:sp>
        <p:nvSpPr>
          <p:cNvPr id="49155" name="Rectangle 3"/>
          <p:cNvSpPr>
            <a:spLocks noChangeArrowheads="1"/>
          </p:cNvSpPr>
          <p:nvPr/>
        </p:nvSpPr>
        <p:spPr bwMode="auto">
          <a:xfrm>
            <a:off x="4418013" y="3367088"/>
            <a:ext cx="4403725" cy="733425"/>
          </a:xfrm>
          <a:prstGeom prst="rect">
            <a:avLst/>
          </a:prstGeom>
          <a:noFill/>
          <a:ln w="9525">
            <a:noFill/>
            <a:miter lim="800000"/>
            <a:headEnd/>
            <a:tailEnd type="none" w="sm" len="sm"/>
          </a:ln>
        </p:spPr>
        <p:txBody>
          <a:bodyPr lIns="91410" tIns="45705" rIns="91410" bIns="45705">
            <a:spAutoFit/>
          </a:bodyPr>
          <a:lstStyle/>
          <a:p>
            <a:pPr algn="r" defTabSz="912813">
              <a:defRPr/>
            </a:pPr>
            <a:r>
              <a:rPr lang="en-US" sz="2100" dirty="0">
                <a:latin typeface="+mn-lt"/>
              </a:rPr>
              <a:t>N = 890 Zoledronic acid 4 mg IV* and Placebo SC Q4W</a:t>
            </a:r>
          </a:p>
        </p:txBody>
      </p:sp>
      <p:sp>
        <p:nvSpPr>
          <p:cNvPr id="49156" name="Rectangle 4"/>
          <p:cNvSpPr>
            <a:spLocks noChangeArrowheads="1"/>
          </p:cNvSpPr>
          <p:nvPr/>
        </p:nvSpPr>
        <p:spPr bwMode="auto">
          <a:xfrm>
            <a:off x="4378325" y="1536700"/>
            <a:ext cx="4332288" cy="735013"/>
          </a:xfrm>
          <a:prstGeom prst="rect">
            <a:avLst/>
          </a:prstGeom>
          <a:noFill/>
          <a:ln w="9525">
            <a:noFill/>
            <a:miter lim="800000"/>
            <a:headEnd/>
            <a:tailEnd type="none" w="sm" len="sm"/>
          </a:ln>
        </p:spPr>
        <p:txBody>
          <a:bodyPr lIns="91410" tIns="45705" rIns="91410" bIns="45705">
            <a:spAutoFit/>
          </a:bodyPr>
          <a:lstStyle/>
          <a:p>
            <a:pPr algn="r" defTabSz="912813">
              <a:defRPr/>
            </a:pPr>
            <a:r>
              <a:rPr lang="en-US" sz="2100" dirty="0">
                <a:latin typeface="+mn-lt"/>
              </a:rPr>
              <a:t>N = 886 </a:t>
            </a:r>
            <a:r>
              <a:rPr lang="en-US" sz="2100" dirty="0" err="1">
                <a:latin typeface="+mn-lt"/>
              </a:rPr>
              <a:t>Denosumab</a:t>
            </a:r>
            <a:r>
              <a:rPr lang="en-US" sz="2100" dirty="0">
                <a:latin typeface="+mn-lt"/>
              </a:rPr>
              <a:t> 120 mg SC and Placebo IV* Q4W</a:t>
            </a:r>
          </a:p>
        </p:txBody>
      </p:sp>
      <p:sp>
        <p:nvSpPr>
          <p:cNvPr id="49157" name="Text Box 9"/>
          <p:cNvSpPr txBox="1">
            <a:spLocks noChangeArrowheads="1"/>
          </p:cNvSpPr>
          <p:nvPr/>
        </p:nvSpPr>
        <p:spPr bwMode="auto">
          <a:xfrm>
            <a:off x="4408488" y="2652713"/>
            <a:ext cx="4168775" cy="350837"/>
          </a:xfrm>
          <a:prstGeom prst="rect">
            <a:avLst/>
          </a:prstGeom>
          <a:noFill/>
          <a:ln w="9525">
            <a:noFill/>
            <a:miter lim="800000"/>
            <a:headEnd/>
            <a:tailEnd/>
          </a:ln>
        </p:spPr>
        <p:txBody>
          <a:bodyPr lIns="91410" tIns="45705" rIns="91410" bIns="45705">
            <a:spAutoFit/>
          </a:bodyPr>
          <a:lstStyle/>
          <a:p>
            <a:pPr defTabSz="912813">
              <a:defRPr/>
            </a:pPr>
            <a:r>
              <a:rPr lang="en-US" sz="1700" dirty="0">
                <a:latin typeface="+mn-lt"/>
              </a:rPr>
              <a:t>Supplemental Calcium and Vitamin D</a:t>
            </a:r>
          </a:p>
        </p:txBody>
      </p:sp>
      <p:sp>
        <p:nvSpPr>
          <p:cNvPr id="90118" name="Rectangle 22"/>
          <p:cNvSpPr>
            <a:spLocks noGrp="1" noChangeArrowheads="1"/>
          </p:cNvSpPr>
          <p:nvPr>
            <p:ph type="title" idx="4294967295"/>
          </p:nvPr>
        </p:nvSpPr>
        <p:spPr>
          <a:xfrm>
            <a:off x="-4763" y="115888"/>
            <a:ext cx="9118601" cy="1020762"/>
          </a:xfrm>
        </p:spPr>
        <p:txBody>
          <a:bodyPr/>
          <a:lstStyle/>
          <a:p>
            <a:pPr algn="l"/>
            <a:r>
              <a:rPr lang="en-GB" sz="2900" smtClean="0"/>
              <a:t>Denosumab (anti-RANKL): randomised, double-blind, active-controlled, phase 3 trial</a:t>
            </a:r>
          </a:p>
        </p:txBody>
      </p:sp>
      <p:graphicFrame>
        <p:nvGraphicFramePr>
          <p:cNvPr id="48149" name="Group 21"/>
          <p:cNvGraphicFramePr>
            <a:graphicFrameLocks noGrp="1"/>
          </p:cNvGraphicFramePr>
          <p:nvPr>
            <p:ph/>
          </p:nvPr>
        </p:nvGraphicFramePr>
        <p:xfrm>
          <a:off x="282575" y="4624388"/>
          <a:ext cx="8861425" cy="1300162"/>
        </p:xfrm>
        <a:graphic>
          <a:graphicData uri="http://schemas.openxmlformats.org/drawingml/2006/table">
            <a:tbl>
              <a:tblPr/>
              <a:tblGrid>
                <a:gridCol w="1906588"/>
                <a:gridCol w="6954837"/>
              </a:tblGrid>
              <a:tr h="477838">
                <a:tc>
                  <a:txBody>
                    <a:bodyPr/>
                    <a:lstStyle/>
                    <a:p>
                      <a:pPr marL="0" marR="0" lvl="0" indent="0" algn="l" defTabSz="914400" rtl="0" eaLnBrk="1" fontAlgn="base" latinLnBrk="0" hangingPunct="1">
                        <a:lnSpc>
                          <a:spcPct val="100000"/>
                        </a:lnSpc>
                        <a:spcBef>
                          <a:spcPct val="50000"/>
                        </a:spcBef>
                        <a:spcAft>
                          <a:spcPct val="0"/>
                        </a:spcAft>
                        <a:buClr>
                          <a:srgbClr val="80CBDA"/>
                        </a:buClr>
                        <a:buSzTx/>
                        <a:buFont typeface="Wingdings" pitchFamily="2" charset="2"/>
                        <a:buNone/>
                        <a:tabLst/>
                      </a:pPr>
                      <a:r>
                        <a:rPr kumimoji="0" lang="en-US" sz="1700" b="0" i="0" u="none" strike="noStrike" cap="none" normalizeH="0" baseline="0" dirty="0" smtClean="0">
                          <a:ln>
                            <a:noFill/>
                          </a:ln>
                          <a:solidFill>
                            <a:srgbClr val="FFFF00"/>
                          </a:solidFill>
                          <a:effectLst/>
                          <a:latin typeface="+mn-lt"/>
                        </a:rPr>
                        <a:t>1</a:t>
                      </a:r>
                      <a:r>
                        <a:rPr kumimoji="0" lang="en-US" sz="1700" b="0" i="0" u="none" strike="noStrike" cap="none" normalizeH="0" baseline="0" dirty="0" smtClean="0">
                          <a:ln>
                            <a:noFill/>
                          </a:ln>
                          <a:solidFill>
                            <a:srgbClr val="FFFF00"/>
                          </a:solidFill>
                          <a:effectLst/>
                          <a:latin typeface="+mn-lt"/>
                          <a:cs typeface="Arial" pitchFamily="34" charset="0"/>
                        </a:rPr>
                        <a:t>° Endpoint</a:t>
                      </a:r>
                    </a:p>
                  </a:txBody>
                  <a:tcPr marL="91689" marR="91689" marT="45514" marB="4551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66688" marR="0" lvl="0" indent="-166688" algn="l" defTabSz="914400" rtl="0" eaLnBrk="1" fontAlgn="base" latinLnBrk="0" hangingPunct="1">
                        <a:lnSpc>
                          <a:spcPct val="100000"/>
                        </a:lnSpc>
                        <a:spcBef>
                          <a:spcPct val="50000"/>
                        </a:spcBef>
                        <a:spcAft>
                          <a:spcPct val="0"/>
                        </a:spcAft>
                        <a:buClr>
                          <a:srgbClr val="80CBDA"/>
                        </a:buClr>
                        <a:buSzTx/>
                        <a:buFont typeface="Wingdings" pitchFamily="2" charset="2"/>
                        <a:buChar char="§"/>
                        <a:tabLst/>
                      </a:pPr>
                      <a:r>
                        <a:rPr kumimoji="0" lang="en-US" sz="1700" b="0" i="0" u="none" strike="noStrike" cap="none" normalizeH="0" baseline="0" dirty="0" smtClean="0">
                          <a:ln>
                            <a:noFill/>
                          </a:ln>
                          <a:solidFill>
                            <a:srgbClr val="FFFF00"/>
                          </a:solidFill>
                          <a:effectLst/>
                          <a:latin typeface="+mn-lt"/>
                        </a:rPr>
                        <a:t>Time to first on-study SRE (non-inferiority)</a:t>
                      </a:r>
                    </a:p>
                  </a:txBody>
                  <a:tcPr marL="91689" marR="91689" marT="45514" marB="4551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822324">
                <a:tc>
                  <a:txBody>
                    <a:bodyPr/>
                    <a:lstStyle/>
                    <a:p>
                      <a:pPr marL="0" marR="0" lvl="0" indent="0" algn="l" defTabSz="914400" rtl="0" eaLnBrk="0" fontAlgn="base" latinLnBrk="0" hangingPunct="0">
                        <a:lnSpc>
                          <a:spcPct val="100000"/>
                        </a:lnSpc>
                        <a:spcBef>
                          <a:spcPct val="0"/>
                        </a:spcBef>
                        <a:spcAft>
                          <a:spcPct val="0"/>
                        </a:spcAft>
                        <a:buClr>
                          <a:srgbClr val="80CBDA"/>
                        </a:buClr>
                        <a:buSzTx/>
                        <a:buFont typeface="Wingdings" pitchFamily="2" charset="2"/>
                        <a:buNone/>
                        <a:tabLst/>
                      </a:pPr>
                      <a:r>
                        <a:rPr kumimoji="0" lang="en-US" sz="1700" b="0" i="0" u="none" strike="noStrike" cap="none" normalizeH="0" baseline="0" smtClean="0">
                          <a:ln>
                            <a:noFill/>
                          </a:ln>
                          <a:solidFill>
                            <a:srgbClr val="FFFF00"/>
                          </a:solidFill>
                          <a:effectLst/>
                          <a:latin typeface="+mn-lt"/>
                        </a:rPr>
                        <a:t>2</a:t>
                      </a:r>
                      <a:r>
                        <a:rPr kumimoji="0" lang="en-US" sz="1700" b="0" i="0" u="none" strike="noStrike" cap="none" normalizeH="0" baseline="0" smtClean="0">
                          <a:ln>
                            <a:noFill/>
                          </a:ln>
                          <a:solidFill>
                            <a:srgbClr val="FFFF00"/>
                          </a:solidFill>
                          <a:effectLst/>
                          <a:latin typeface="+mn-lt"/>
                          <a:cs typeface="Arial" pitchFamily="34" charset="0"/>
                        </a:rPr>
                        <a:t>° Endpoints</a:t>
                      </a:r>
                    </a:p>
                  </a:txBody>
                  <a:tcPr marL="91689" marR="91689" marT="45514" marB="45514"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9388" marR="0" lvl="0" indent="-179388" algn="l" defTabSz="914400" rtl="0" eaLnBrk="1" fontAlgn="base" latinLnBrk="0" hangingPunct="1">
                        <a:lnSpc>
                          <a:spcPct val="100000"/>
                        </a:lnSpc>
                        <a:spcBef>
                          <a:spcPct val="50000"/>
                        </a:spcBef>
                        <a:spcAft>
                          <a:spcPct val="0"/>
                        </a:spcAft>
                        <a:buClr>
                          <a:srgbClr val="80CBDA"/>
                        </a:buClr>
                        <a:buSzTx/>
                        <a:buFont typeface="Wingdings" pitchFamily="2" charset="2"/>
                        <a:buChar char="§"/>
                        <a:tabLst/>
                      </a:pPr>
                      <a:r>
                        <a:rPr kumimoji="0" lang="en-US" sz="1700" b="0" i="0" u="none" strike="noStrike" cap="none" normalizeH="0" baseline="0" dirty="0" smtClean="0">
                          <a:ln>
                            <a:noFill/>
                          </a:ln>
                          <a:solidFill>
                            <a:srgbClr val="FFFF00"/>
                          </a:solidFill>
                          <a:effectLst/>
                          <a:latin typeface="+mn-lt"/>
                        </a:rPr>
                        <a:t>Time to first on-study SRE (superiority)</a:t>
                      </a:r>
                    </a:p>
                    <a:p>
                      <a:pPr marL="179388" marR="0" lvl="0" indent="-179388" algn="l" defTabSz="914400" rtl="0" eaLnBrk="1" fontAlgn="base" latinLnBrk="0" hangingPunct="1">
                        <a:lnSpc>
                          <a:spcPct val="100000"/>
                        </a:lnSpc>
                        <a:spcBef>
                          <a:spcPct val="50000"/>
                        </a:spcBef>
                        <a:spcAft>
                          <a:spcPct val="0"/>
                        </a:spcAft>
                        <a:buClr>
                          <a:srgbClr val="80CBDA"/>
                        </a:buClr>
                        <a:buSzTx/>
                        <a:buFont typeface="Wingdings" pitchFamily="2" charset="2"/>
                        <a:buChar char="§"/>
                        <a:tabLst/>
                      </a:pPr>
                      <a:r>
                        <a:rPr kumimoji="0" lang="en-US" sz="1700" b="0" i="0" u="none" strike="noStrike" cap="none" normalizeH="0" baseline="0" dirty="0" smtClean="0">
                          <a:ln>
                            <a:noFill/>
                          </a:ln>
                          <a:solidFill>
                            <a:srgbClr val="FFFF00"/>
                          </a:solidFill>
                          <a:effectLst/>
                          <a:latin typeface="+mn-lt"/>
                        </a:rPr>
                        <a:t>Time to first-and-subsequent on-study SRE (superiority)</a:t>
                      </a:r>
                    </a:p>
                  </a:txBody>
                  <a:tcPr marL="91689" marR="91689" marT="45514" marB="45514"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68" name="Text Box 24"/>
          <p:cNvSpPr txBox="1">
            <a:spLocks noChangeArrowheads="1"/>
          </p:cNvSpPr>
          <p:nvPr/>
        </p:nvSpPr>
        <p:spPr bwMode="auto">
          <a:xfrm>
            <a:off x="-4763" y="5922963"/>
            <a:ext cx="8458201" cy="458787"/>
          </a:xfrm>
          <a:prstGeom prst="rect">
            <a:avLst/>
          </a:prstGeom>
          <a:noFill/>
          <a:ln w="19050" algn="ctr">
            <a:noFill/>
            <a:miter lim="800000"/>
            <a:headEnd/>
            <a:tailEnd/>
          </a:ln>
        </p:spPr>
        <p:txBody>
          <a:bodyPr lIns="96956" tIns="48478" rIns="96956" bIns="48478">
            <a:spAutoFit/>
          </a:bodyPr>
          <a:lstStyle/>
          <a:p>
            <a:pPr marL="120650" indent="-120650" algn="r" defTabSz="912813">
              <a:lnSpc>
                <a:spcPct val="90000"/>
              </a:lnSpc>
              <a:defRPr/>
            </a:pPr>
            <a:r>
              <a:rPr lang="en-US" sz="1300" dirty="0">
                <a:solidFill>
                  <a:schemeClr val="bg1"/>
                </a:solidFill>
                <a:latin typeface="+mn-lt"/>
              </a:rPr>
              <a:t>	*</a:t>
            </a:r>
            <a:r>
              <a:rPr lang="en-US" sz="1300" dirty="0">
                <a:solidFill>
                  <a:srgbClr val="FFFFFF"/>
                </a:solidFill>
                <a:latin typeface="+mn-lt"/>
              </a:rPr>
              <a:t>IV product dose adjusted for baseline creatinine clearance and subsequent dose intervals determined </a:t>
            </a:r>
            <a:br>
              <a:rPr lang="en-US" sz="1300" dirty="0">
                <a:solidFill>
                  <a:srgbClr val="FFFFFF"/>
                </a:solidFill>
                <a:latin typeface="+mn-lt"/>
              </a:rPr>
            </a:br>
            <a:r>
              <a:rPr lang="en-US" sz="1300" dirty="0">
                <a:solidFill>
                  <a:srgbClr val="FFFFFF"/>
                </a:solidFill>
                <a:latin typeface="+mn-lt"/>
              </a:rPr>
              <a:t>by serum creatinine (per zoledronic acid label)</a:t>
            </a:r>
          </a:p>
        </p:txBody>
      </p:sp>
      <p:sp>
        <p:nvSpPr>
          <p:cNvPr id="49169" name="Freeform 41"/>
          <p:cNvSpPr>
            <a:spLocks/>
          </p:cNvSpPr>
          <p:nvPr/>
        </p:nvSpPr>
        <p:spPr bwMode="auto">
          <a:xfrm>
            <a:off x="4019550" y="2879725"/>
            <a:ext cx="4624388" cy="434975"/>
          </a:xfrm>
          <a:custGeom>
            <a:avLst/>
            <a:gdLst>
              <a:gd name="T0" fmla="*/ 0 w 3982"/>
              <a:gd name="T1" fmla="*/ 0 h 1133"/>
              <a:gd name="T2" fmla="*/ 2147483647 w 3982"/>
              <a:gd name="T3" fmla="*/ 2147483647 h 1133"/>
              <a:gd name="T4" fmla="*/ 2147483647 w 3982"/>
              <a:gd name="T5" fmla="*/ 2147483647 h 1133"/>
              <a:gd name="T6" fmla="*/ 0 60000 65536"/>
              <a:gd name="T7" fmla="*/ 0 60000 65536"/>
              <a:gd name="T8" fmla="*/ 0 60000 65536"/>
              <a:gd name="T9" fmla="*/ 0 w 3982"/>
              <a:gd name="T10" fmla="*/ 0 h 1133"/>
              <a:gd name="T11" fmla="*/ 3982 w 3982"/>
              <a:gd name="T12" fmla="*/ 1133 h 1133"/>
            </a:gdLst>
            <a:ahLst/>
            <a:cxnLst>
              <a:cxn ang="T6">
                <a:pos x="T0" y="T1"/>
              </a:cxn>
              <a:cxn ang="T7">
                <a:pos x="T2" y="T3"/>
              </a:cxn>
              <a:cxn ang="T8">
                <a:pos x="T4" y="T5"/>
              </a:cxn>
            </a:cxnLst>
            <a:rect l="T9" t="T10" r="T11" b="T12"/>
            <a:pathLst>
              <a:path w="3982" h="1133">
                <a:moveTo>
                  <a:pt x="0" y="0"/>
                </a:moveTo>
                <a:lnTo>
                  <a:pt x="284" y="1133"/>
                </a:lnTo>
                <a:lnTo>
                  <a:pt x="3982" y="1133"/>
                </a:lnTo>
              </a:path>
            </a:pathLst>
          </a:custGeom>
          <a:noFill/>
          <a:ln w="76200" cmpd="sng">
            <a:solidFill>
              <a:srgbClr val="FFFF00"/>
            </a:solidFill>
            <a:prstDash val="solid"/>
            <a:round/>
            <a:headEnd/>
            <a:tailEnd/>
          </a:ln>
        </p:spPr>
        <p:txBody>
          <a:bodyPr lIns="96981" tIns="48491" rIns="96981" bIns="48491"/>
          <a:lstStyle/>
          <a:p>
            <a:pPr>
              <a:defRPr/>
            </a:pPr>
            <a:endParaRPr lang="el-GR">
              <a:latin typeface="+mn-lt"/>
            </a:endParaRPr>
          </a:p>
        </p:txBody>
      </p:sp>
      <p:sp>
        <p:nvSpPr>
          <p:cNvPr id="49170" name="Freeform 42"/>
          <p:cNvSpPr>
            <a:spLocks/>
          </p:cNvSpPr>
          <p:nvPr/>
        </p:nvSpPr>
        <p:spPr bwMode="auto">
          <a:xfrm>
            <a:off x="3549650" y="2311400"/>
            <a:ext cx="5075238" cy="568325"/>
          </a:xfrm>
          <a:custGeom>
            <a:avLst/>
            <a:gdLst>
              <a:gd name="T0" fmla="*/ 0 w 4373"/>
              <a:gd name="T1" fmla="*/ 2147483647 h 1133"/>
              <a:gd name="T2" fmla="*/ 2147483647 w 4373"/>
              <a:gd name="T3" fmla="*/ 2147483647 h 1133"/>
              <a:gd name="T4" fmla="*/ 2147483647 w 4373"/>
              <a:gd name="T5" fmla="*/ 0 h 1133"/>
              <a:gd name="T6" fmla="*/ 2147483647 w 4373"/>
              <a:gd name="T7" fmla="*/ 0 h 1133"/>
              <a:gd name="T8" fmla="*/ 0 60000 65536"/>
              <a:gd name="T9" fmla="*/ 0 60000 65536"/>
              <a:gd name="T10" fmla="*/ 0 60000 65536"/>
              <a:gd name="T11" fmla="*/ 0 60000 65536"/>
              <a:gd name="T12" fmla="*/ 0 w 4373"/>
              <a:gd name="T13" fmla="*/ 0 h 1133"/>
              <a:gd name="T14" fmla="*/ 4373 w 4373"/>
              <a:gd name="T15" fmla="*/ 1133 h 1133"/>
            </a:gdLst>
            <a:ahLst/>
            <a:cxnLst>
              <a:cxn ang="T8">
                <a:pos x="T0" y="T1"/>
              </a:cxn>
              <a:cxn ang="T9">
                <a:pos x="T2" y="T3"/>
              </a:cxn>
              <a:cxn ang="T10">
                <a:pos x="T4" y="T5"/>
              </a:cxn>
              <a:cxn ang="T11">
                <a:pos x="T6" y="T7"/>
              </a:cxn>
            </a:cxnLst>
            <a:rect l="T12" t="T13" r="T14" b="T15"/>
            <a:pathLst>
              <a:path w="4373" h="1133">
                <a:moveTo>
                  <a:pt x="0" y="1133"/>
                </a:moveTo>
                <a:lnTo>
                  <a:pt x="391" y="1133"/>
                </a:lnTo>
                <a:lnTo>
                  <a:pt x="675" y="0"/>
                </a:lnTo>
                <a:lnTo>
                  <a:pt x="4373" y="0"/>
                </a:lnTo>
              </a:path>
            </a:pathLst>
          </a:custGeom>
          <a:noFill/>
          <a:ln w="76200" cmpd="sng">
            <a:solidFill>
              <a:srgbClr val="FFFF00"/>
            </a:solidFill>
            <a:prstDash val="solid"/>
            <a:round/>
            <a:headEnd/>
            <a:tailEnd/>
          </a:ln>
        </p:spPr>
        <p:txBody>
          <a:bodyPr lIns="96981" tIns="48491" rIns="96981" bIns="48491"/>
          <a:lstStyle/>
          <a:p>
            <a:pPr>
              <a:defRPr/>
            </a:pPr>
            <a:endParaRPr lang="el-GR">
              <a:latin typeface="+mn-lt"/>
            </a:endParaRPr>
          </a:p>
        </p:txBody>
      </p:sp>
      <p:sp>
        <p:nvSpPr>
          <p:cNvPr id="90131" name="Rectangle 25"/>
          <p:cNvSpPr>
            <a:spLocks noChangeArrowheads="1"/>
          </p:cNvSpPr>
          <p:nvPr/>
        </p:nvSpPr>
        <p:spPr bwMode="gray">
          <a:xfrm>
            <a:off x="282575" y="1339850"/>
            <a:ext cx="3265488" cy="3203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91410" tIns="45705" rIns="91410" bIns="45705"/>
          <a:lstStyle/>
          <a:p>
            <a:pPr marL="120650" indent="-120650" algn="r" defTabSz="912813">
              <a:spcBef>
                <a:spcPct val="50000"/>
              </a:spcBef>
              <a:buClr>
                <a:srgbClr val="80CBDA"/>
              </a:buClr>
            </a:pPr>
            <a:r>
              <a:rPr lang="en-US" sz="1700">
                <a:solidFill>
                  <a:schemeClr val="accent2"/>
                </a:solidFill>
                <a:latin typeface="Calibri" pitchFamily="34" charset="0"/>
              </a:rPr>
              <a:t>Key Inclusion</a:t>
            </a:r>
          </a:p>
          <a:p>
            <a:pPr marL="120650" indent="-120650" algn="r" defTabSz="912813">
              <a:spcBef>
                <a:spcPct val="50000"/>
              </a:spcBef>
              <a:buClr>
                <a:srgbClr val="80CBDA"/>
              </a:buClr>
              <a:buFont typeface="Wingdings" pitchFamily="2" charset="2"/>
              <a:buChar char="§"/>
            </a:pPr>
            <a:r>
              <a:rPr lang="en-US" sz="1700">
                <a:latin typeface="Calibri" pitchFamily="34" charset="0"/>
              </a:rPr>
              <a:t>Adults with solid tumours and bone metastases (excluding breast and prostate) or multiple myeloma</a:t>
            </a:r>
          </a:p>
          <a:p>
            <a:pPr marL="120650" indent="-120650" algn="r" defTabSz="912813">
              <a:spcBef>
                <a:spcPct val="50000"/>
              </a:spcBef>
              <a:buClr>
                <a:srgbClr val="80CBDA"/>
              </a:buClr>
              <a:buFont typeface="Wingdings" pitchFamily="2" charset="2"/>
              <a:buChar char="§"/>
            </a:pPr>
            <a:endParaRPr lang="en-US" sz="400">
              <a:solidFill>
                <a:schemeClr val="bg1"/>
              </a:solidFill>
              <a:latin typeface="Calibri" pitchFamily="34" charset="0"/>
            </a:endParaRPr>
          </a:p>
          <a:p>
            <a:pPr marL="120650" indent="-120650" algn="r" defTabSz="912813">
              <a:spcBef>
                <a:spcPct val="50000"/>
              </a:spcBef>
              <a:buClr>
                <a:srgbClr val="80CBDA"/>
              </a:buClr>
            </a:pPr>
            <a:r>
              <a:rPr lang="en-US" sz="1700">
                <a:solidFill>
                  <a:schemeClr val="accent2"/>
                </a:solidFill>
                <a:latin typeface="Calibri" pitchFamily="34" charset="0"/>
              </a:rPr>
              <a:t>Key Exclusion</a:t>
            </a:r>
          </a:p>
          <a:p>
            <a:pPr marL="120650" indent="-120650" algn="r" defTabSz="912813">
              <a:spcBef>
                <a:spcPct val="50000"/>
              </a:spcBef>
              <a:buClr>
                <a:srgbClr val="80CBDA"/>
              </a:buClr>
              <a:buFont typeface="Wingdings" pitchFamily="2" charset="2"/>
              <a:buChar char="§"/>
            </a:pPr>
            <a:r>
              <a:rPr lang="en-US" sz="1700">
                <a:latin typeface="Calibri" pitchFamily="34" charset="0"/>
                <a:sym typeface="Symbol" pitchFamily="18" charset="2"/>
              </a:rPr>
              <a:t>Current or prior intravenous bisphosphonate administration</a:t>
            </a:r>
          </a:p>
        </p:txBody>
      </p:sp>
      <p:sp>
        <p:nvSpPr>
          <p:cNvPr id="49172" name="Rectangle 29"/>
          <p:cNvSpPr>
            <a:spLocks noChangeArrowheads="1"/>
          </p:cNvSpPr>
          <p:nvPr/>
        </p:nvSpPr>
        <p:spPr bwMode="auto">
          <a:xfrm>
            <a:off x="5180013" y="6584950"/>
            <a:ext cx="3884612" cy="309563"/>
          </a:xfrm>
          <a:prstGeom prst="rect">
            <a:avLst/>
          </a:prstGeom>
          <a:noFill/>
          <a:ln w="9525" algn="ctr">
            <a:noFill/>
            <a:miter lim="800000"/>
            <a:headEnd/>
            <a:tailEnd/>
          </a:ln>
        </p:spPr>
        <p:txBody>
          <a:bodyPr wrap="none" lIns="90000" rIns="45720" bIns="46800">
            <a:spAutoFit/>
          </a:bodyPr>
          <a:lstStyle/>
          <a:p>
            <a:r>
              <a:rPr lang="en-GB" sz="1400" b="1">
                <a:solidFill>
                  <a:srgbClr val="00FF00"/>
                </a:solidFill>
              </a:rPr>
              <a:t>Henry D, et al. J Clin Oncol 2011;</a:t>
            </a:r>
            <a:r>
              <a:rPr lang="el-GR" sz="1400" b="1">
                <a:solidFill>
                  <a:srgbClr val="00FF00"/>
                </a:solidFill>
              </a:rPr>
              <a:t>29:1125-32</a:t>
            </a:r>
            <a:endParaRPr lang="en-GB" sz="1400" b="1">
              <a:solidFill>
                <a:srgbClr val="00FF00"/>
              </a:solidFill>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8"/>
          <p:cNvSpPr>
            <a:spLocks noGrp="1" noChangeArrowheads="1"/>
          </p:cNvSpPr>
          <p:nvPr>
            <p:ph type="title" idx="4294967295"/>
          </p:nvPr>
        </p:nvSpPr>
        <p:spPr>
          <a:xfrm>
            <a:off x="0" y="0"/>
            <a:ext cx="8467725" cy="1143000"/>
          </a:xfrm>
        </p:spPr>
        <p:txBody>
          <a:bodyPr/>
          <a:lstStyle/>
          <a:p>
            <a:pPr algn="l"/>
            <a:r>
              <a:rPr lang="en-GB" sz="2900" smtClean="0"/>
              <a:t>Time to first-and-subsequent on-study SRE (multiple event analysis)</a:t>
            </a:r>
          </a:p>
        </p:txBody>
      </p:sp>
      <p:sp>
        <p:nvSpPr>
          <p:cNvPr id="91139" name="Line 471"/>
          <p:cNvSpPr>
            <a:spLocks noChangeShapeType="1"/>
          </p:cNvSpPr>
          <p:nvPr/>
        </p:nvSpPr>
        <p:spPr bwMode="auto">
          <a:xfrm>
            <a:off x="8715375" y="1411288"/>
            <a:ext cx="0" cy="0"/>
          </a:xfrm>
          <a:prstGeom prst="line">
            <a:avLst/>
          </a:prstGeom>
          <a:noFill/>
          <a:ln w="15875">
            <a:solidFill>
              <a:srgbClr val="FFFFFF"/>
            </a:solidFill>
            <a:miter lim="800000"/>
            <a:headEnd/>
            <a:tailEnd/>
          </a:ln>
          <a:extLst>
            <a:ext uri="{909E8E84-426E-40DD-AFC4-6F175D3DCCD1}">
              <a14:hiddenFill xmlns:a14="http://schemas.microsoft.com/office/drawing/2010/main">
                <a:noFill/>
              </a14:hiddenFill>
            </a:ext>
          </a:extLst>
        </p:spPr>
        <p:txBody>
          <a:bodyPr lIns="96981" tIns="48491" rIns="96981" bIns="48491"/>
          <a:lstStyle/>
          <a:p>
            <a:endParaRPr lang="en-GB"/>
          </a:p>
        </p:txBody>
      </p:sp>
      <p:pic>
        <p:nvPicPr>
          <p:cNvPr id="91140" name="Picture 4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484313"/>
            <a:ext cx="759777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grpSp>
        <p:nvGrpSpPr>
          <p:cNvPr id="91141" name="Group 488"/>
          <p:cNvGrpSpPr>
            <a:grpSpLocks/>
          </p:cNvGrpSpPr>
          <p:nvPr/>
        </p:nvGrpSpPr>
        <p:grpSpPr bwMode="auto">
          <a:xfrm>
            <a:off x="3836988" y="4652963"/>
            <a:ext cx="4489450" cy="958850"/>
            <a:chOff x="1142" y="1083"/>
            <a:chExt cx="2658" cy="572"/>
          </a:xfrm>
        </p:grpSpPr>
        <p:sp>
          <p:nvSpPr>
            <p:cNvPr id="51208" name="Rectangle 22"/>
            <p:cNvSpPr>
              <a:spLocks noChangeArrowheads="1"/>
            </p:cNvSpPr>
            <p:nvPr/>
          </p:nvSpPr>
          <p:spPr bwMode="auto">
            <a:xfrm>
              <a:off x="1765" y="1506"/>
              <a:ext cx="584" cy="149"/>
            </a:xfrm>
            <a:prstGeom prst="rect">
              <a:avLst/>
            </a:prstGeom>
            <a:noFill/>
            <a:ln w="9525">
              <a:noFill/>
              <a:miter lim="800000"/>
              <a:headEnd/>
              <a:tailEnd/>
            </a:ln>
          </p:spPr>
          <p:txBody>
            <a:bodyPr wrap="none" lIns="0" tIns="0" rIns="0" bIns="0">
              <a:spAutoFit/>
            </a:bodyPr>
            <a:lstStyle/>
            <a:p>
              <a:pPr defTabSz="912813">
                <a:lnSpc>
                  <a:spcPct val="90000"/>
                </a:lnSpc>
                <a:defRPr/>
              </a:pPr>
              <a:r>
                <a:rPr lang="en-US" dirty="0">
                  <a:solidFill>
                    <a:srgbClr val="FFFFFF"/>
                  </a:solidFill>
                  <a:latin typeface="+mn-lt"/>
                </a:rPr>
                <a:t>Zoledronic</a:t>
              </a:r>
            </a:p>
          </p:txBody>
        </p:sp>
        <p:sp>
          <p:nvSpPr>
            <p:cNvPr id="51209" name="Rectangle 23"/>
            <p:cNvSpPr>
              <a:spLocks noChangeArrowheads="1"/>
            </p:cNvSpPr>
            <p:nvPr/>
          </p:nvSpPr>
          <p:spPr bwMode="auto">
            <a:xfrm>
              <a:off x="2470" y="1506"/>
              <a:ext cx="240" cy="149"/>
            </a:xfrm>
            <a:prstGeom prst="rect">
              <a:avLst/>
            </a:prstGeom>
            <a:noFill/>
            <a:ln w="9525">
              <a:noFill/>
              <a:miter lim="800000"/>
              <a:headEnd/>
              <a:tailEnd/>
            </a:ln>
          </p:spPr>
          <p:txBody>
            <a:bodyPr wrap="none" lIns="0" tIns="0" rIns="0" bIns="0">
              <a:spAutoFit/>
            </a:bodyPr>
            <a:lstStyle/>
            <a:p>
              <a:pPr defTabSz="912813">
                <a:lnSpc>
                  <a:spcPct val="90000"/>
                </a:lnSpc>
                <a:defRPr/>
              </a:pPr>
              <a:r>
                <a:rPr lang="en-US">
                  <a:solidFill>
                    <a:srgbClr val="FFFFFF"/>
                  </a:solidFill>
                  <a:latin typeface="+mn-lt"/>
                </a:rPr>
                <a:t>Acid</a:t>
              </a:r>
            </a:p>
          </p:txBody>
        </p:sp>
        <p:sp>
          <p:nvSpPr>
            <p:cNvPr id="51210" name="Rectangle 24"/>
            <p:cNvSpPr>
              <a:spLocks noChangeArrowheads="1"/>
            </p:cNvSpPr>
            <p:nvPr/>
          </p:nvSpPr>
          <p:spPr bwMode="auto">
            <a:xfrm>
              <a:off x="1760" y="1332"/>
              <a:ext cx="664" cy="149"/>
            </a:xfrm>
            <a:prstGeom prst="rect">
              <a:avLst/>
            </a:prstGeom>
            <a:noFill/>
            <a:ln w="9525">
              <a:noFill/>
              <a:miter lim="800000"/>
              <a:headEnd/>
              <a:tailEnd/>
            </a:ln>
          </p:spPr>
          <p:txBody>
            <a:bodyPr wrap="none" lIns="0" tIns="0" rIns="0" bIns="0">
              <a:spAutoFit/>
            </a:bodyPr>
            <a:lstStyle/>
            <a:p>
              <a:pPr defTabSz="912813">
                <a:lnSpc>
                  <a:spcPct val="90000"/>
                </a:lnSpc>
                <a:defRPr/>
              </a:pPr>
              <a:r>
                <a:rPr lang="en-US" dirty="0" err="1">
                  <a:solidFill>
                    <a:srgbClr val="FFFFFF"/>
                  </a:solidFill>
                  <a:latin typeface="+mn-lt"/>
                </a:rPr>
                <a:t>Denosumab</a:t>
              </a:r>
              <a:endParaRPr lang="en-US" dirty="0">
                <a:solidFill>
                  <a:srgbClr val="FFFFFF"/>
                </a:solidFill>
                <a:latin typeface="+mn-lt"/>
              </a:endParaRPr>
            </a:p>
          </p:txBody>
        </p:sp>
        <p:sp>
          <p:nvSpPr>
            <p:cNvPr id="51211" name="Rectangle 474"/>
            <p:cNvSpPr>
              <a:spLocks noChangeArrowheads="1"/>
            </p:cNvSpPr>
            <p:nvPr/>
          </p:nvSpPr>
          <p:spPr bwMode="auto">
            <a:xfrm>
              <a:off x="2874" y="1083"/>
              <a:ext cx="711" cy="132"/>
            </a:xfrm>
            <a:prstGeom prst="rect">
              <a:avLst/>
            </a:prstGeom>
            <a:noFill/>
            <a:ln w="9525">
              <a:noFill/>
              <a:miter lim="800000"/>
              <a:headEnd/>
              <a:tailEnd/>
            </a:ln>
          </p:spPr>
          <p:txBody>
            <a:bodyPr wrap="none" lIns="0" tIns="0" rIns="0" bIns="0">
              <a:spAutoFit/>
            </a:bodyPr>
            <a:lstStyle/>
            <a:p>
              <a:pPr defTabSz="912813">
                <a:lnSpc>
                  <a:spcPct val="90000"/>
                </a:lnSpc>
                <a:defRPr/>
              </a:pPr>
              <a:r>
                <a:rPr lang="en-US" sz="1600">
                  <a:solidFill>
                    <a:srgbClr val="FFFFFF"/>
                  </a:solidFill>
                  <a:latin typeface="+mn-lt"/>
                </a:rPr>
                <a:t>Total # of SREs</a:t>
              </a:r>
            </a:p>
          </p:txBody>
        </p:sp>
        <p:sp>
          <p:nvSpPr>
            <p:cNvPr id="51212" name="Rectangle 475"/>
            <p:cNvSpPr>
              <a:spLocks noChangeArrowheads="1"/>
            </p:cNvSpPr>
            <p:nvPr/>
          </p:nvSpPr>
          <p:spPr bwMode="auto">
            <a:xfrm>
              <a:off x="3144" y="1501"/>
              <a:ext cx="208" cy="152"/>
            </a:xfrm>
            <a:prstGeom prst="rect">
              <a:avLst/>
            </a:prstGeom>
            <a:noFill/>
            <a:ln w="9525">
              <a:noFill/>
              <a:miter lim="800000"/>
              <a:headEnd/>
              <a:tailEnd/>
            </a:ln>
          </p:spPr>
          <p:txBody>
            <a:bodyPr wrap="none" lIns="0" tIns="0" rIns="0" bIns="0">
              <a:spAutoFit/>
            </a:bodyPr>
            <a:lstStyle/>
            <a:p>
              <a:pPr defTabSz="912813">
                <a:lnSpc>
                  <a:spcPct val="90000"/>
                </a:lnSpc>
                <a:defRPr/>
              </a:pPr>
              <a:r>
                <a:rPr lang="en-US">
                  <a:solidFill>
                    <a:srgbClr val="FFFFFF"/>
                  </a:solidFill>
                  <a:latin typeface="+mn-lt"/>
                </a:rPr>
                <a:t>436</a:t>
              </a:r>
            </a:p>
          </p:txBody>
        </p:sp>
        <p:sp>
          <p:nvSpPr>
            <p:cNvPr id="51213" name="Rectangle 476"/>
            <p:cNvSpPr>
              <a:spLocks noChangeArrowheads="1"/>
            </p:cNvSpPr>
            <p:nvPr/>
          </p:nvSpPr>
          <p:spPr bwMode="auto">
            <a:xfrm>
              <a:off x="3132" y="1341"/>
              <a:ext cx="211" cy="152"/>
            </a:xfrm>
            <a:prstGeom prst="rect">
              <a:avLst/>
            </a:prstGeom>
            <a:noFill/>
            <a:ln w="9525">
              <a:noFill/>
              <a:miter lim="800000"/>
              <a:headEnd/>
              <a:tailEnd/>
            </a:ln>
          </p:spPr>
          <p:txBody>
            <a:bodyPr wrap="none" lIns="0" tIns="0" rIns="0" bIns="0">
              <a:spAutoFit/>
            </a:bodyPr>
            <a:lstStyle/>
            <a:p>
              <a:pPr defTabSz="912813">
                <a:lnSpc>
                  <a:spcPct val="90000"/>
                </a:lnSpc>
                <a:defRPr/>
              </a:pPr>
              <a:r>
                <a:rPr lang="en-US">
                  <a:solidFill>
                    <a:srgbClr val="FFFFFF"/>
                  </a:solidFill>
                  <a:latin typeface="+mn-lt"/>
                </a:rPr>
                <a:t>392</a:t>
              </a:r>
            </a:p>
          </p:txBody>
        </p:sp>
        <p:sp>
          <p:nvSpPr>
            <p:cNvPr id="51214" name="Line 477"/>
            <p:cNvSpPr>
              <a:spLocks noChangeShapeType="1"/>
            </p:cNvSpPr>
            <p:nvPr/>
          </p:nvSpPr>
          <p:spPr bwMode="auto">
            <a:xfrm>
              <a:off x="1142" y="1263"/>
              <a:ext cx="2658" cy="0"/>
            </a:xfrm>
            <a:prstGeom prst="line">
              <a:avLst/>
            </a:prstGeom>
            <a:noFill/>
            <a:ln w="15875">
              <a:solidFill>
                <a:srgbClr val="FFFFFF"/>
              </a:solidFill>
              <a:round/>
              <a:headEnd/>
              <a:tailEnd/>
            </a:ln>
          </p:spPr>
          <p:txBody>
            <a:bodyPr/>
            <a:lstStyle/>
            <a:p>
              <a:pPr>
                <a:defRPr/>
              </a:pPr>
              <a:endParaRPr lang="el-GR">
                <a:solidFill>
                  <a:srgbClr val="FFFFFF"/>
                </a:solidFill>
                <a:latin typeface="+mn-lt"/>
              </a:endParaRPr>
            </a:p>
          </p:txBody>
        </p:sp>
        <p:sp>
          <p:nvSpPr>
            <p:cNvPr id="51215" name="Line 480"/>
            <p:cNvSpPr>
              <a:spLocks noChangeShapeType="1"/>
            </p:cNvSpPr>
            <p:nvPr/>
          </p:nvSpPr>
          <p:spPr bwMode="auto">
            <a:xfrm>
              <a:off x="1403" y="1400"/>
              <a:ext cx="240" cy="0"/>
            </a:xfrm>
            <a:prstGeom prst="line">
              <a:avLst/>
            </a:prstGeom>
            <a:noFill/>
            <a:ln w="38100">
              <a:solidFill>
                <a:srgbClr val="FFFF00"/>
              </a:solidFill>
              <a:round/>
              <a:headEnd/>
              <a:tailEnd/>
            </a:ln>
          </p:spPr>
          <p:txBody>
            <a:bodyPr anchor="ctr">
              <a:spAutoFit/>
            </a:bodyPr>
            <a:lstStyle/>
            <a:p>
              <a:pPr>
                <a:defRPr/>
              </a:pPr>
              <a:endParaRPr lang="el-GR">
                <a:solidFill>
                  <a:srgbClr val="FFFFFF"/>
                </a:solidFill>
                <a:latin typeface="+mn-lt"/>
              </a:endParaRPr>
            </a:p>
          </p:txBody>
        </p:sp>
        <p:sp>
          <p:nvSpPr>
            <p:cNvPr id="51216" name="Line 483"/>
            <p:cNvSpPr>
              <a:spLocks noChangeShapeType="1"/>
            </p:cNvSpPr>
            <p:nvPr/>
          </p:nvSpPr>
          <p:spPr bwMode="auto">
            <a:xfrm>
              <a:off x="1401" y="1585"/>
              <a:ext cx="240" cy="0"/>
            </a:xfrm>
            <a:prstGeom prst="line">
              <a:avLst/>
            </a:prstGeom>
            <a:noFill/>
            <a:ln w="38100">
              <a:solidFill>
                <a:schemeClr val="bg1"/>
              </a:solidFill>
              <a:prstDash val="sysDot"/>
              <a:round/>
              <a:headEnd/>
              <a:tailEnd/>
            </a:ln>
          </p:spPr>
          <p:txBody>
            <a:bodyPr anchor="ctr">
              <a:spAutoFit/>
            </a:bodyPr>
            <a:lstStyle/>
            <a:p>
              <a:pPr>
                <a:defRPr/>
              </a:pPr>
              <a:endParaRPr lang="el-GR">
                <a:solidFill>
                  <a:srgbClr val="FFFFFF"/>
                </a:solidFill>
                <a:latin typeface="+mn-lt"/>
              </a:endParaRPr>
            </a:p>
          </p:txBody>
        </p:sp>
      </p:grpSp>
      <p:sp>
        <p:nvSpPr>
          <p:cNvPr id="91142" name="Rectangle 490"/>
          <p:cNvSpPr>
            <a:spLocks noChangeArrowheads="1"/>
          </p:cNvSpPr>
          <p:nvPr/>
        </p:nvSpPr>
        <p:spPr bwMode="auto">
          <a:xfrm>
            <a:off x="2524125" y="1906588"/>
            <a:ext cx="36972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96956" tIns="48478" rIns="96956" bIns="48478">
            <a:spAutoFit/>
          </a:bodyPr>
          <a:lstStyle/>
          <a:p>
            <a:pPr algn="r"/>
            <a:r>
              <a:rPr lang="en-US" sz="1600">
                <a:solidFill>
                  <a:srgbClr val="FFFFFF"/>
                </a:solidFill>
                <a:latin typeface="Calibri" pitchFamily="34" charset="0"/>
              </a:rPr>
              <a:t>2° - </a:t>
            </a:r>
            <a:r>
              <a:rPr lang="it-IT" sz="1700">
                <a:solidFill>
                  <a:srgbClr val="FFFFFF"/>
                </a:solidFill>
                <a:latin typeface="Calibri" pitchFamily="34" charset="0"/>
              </a:rPr>
              <a:t>Rate Ratio: 0.90 (95% CI: 0.77–1.04)</a:t>
            </a:r>
            <a:br>
              <a:rPr lang="it-IT" sz="1700">
                <a:solidFill>
                  <a:srgbClr val="FFFFFF"/>
                </a:solidFill>
                <a:latin typeface="Calibri" pitchFamily="34" charset="0"/>
              </a:rPr>
            </a:br>
            <a:r>
              <a:rPr lang="it-IT" sz="1700" i="1">
                <a:solidFill>
                  <a:srgbClr val="FFFFFF"/>
                </a:solidFill>
                <a:latin typeface="Calibri" pitchFamily="34" charset="0"/>
              </a:rPr>
              <a:t>P</a:t>
            </a:r>
            <a:r>
              <a:rPr lang="it-IT" sz="1700">
                <a:solidFill>
                  <a:srgbClr val="FFFFFF"/>
                </a:solidFill>
                <a:latin typeface="Calibri" pitchFamily="34" charset="0"/>
              </a:rPr>
              <a:t> = 0.14</a:t>
            </a:r>
            <a:endParaRPr lang="en-US" sz="1700">
              <a:solidFill>
                <a:srgbClr val="FFFFFF"/>
              </a:solidFill>
              <a:latin typeface="Calibri" pitchFamily="34" charset="0"/>
            </a:endParaRPr>
          </a:p>
        </p:txBody>
      </p:sp>
      <p:sp>
        <p:nvSpPr>
          <p:cNvPr id="17" name="Rectangle 29"/>
          <p:cNvSpPr>
            <a:spLocks noChangeArrowheads="1"/>
          </p:cNvSpPr>
          <p:nvPr/>
        </p:nvSpPr>
        <p:spPr bwMode="auto">
          <a:xfrm>
            <a:off x="5253038" y="6548438"/>
            <a:ext cx="3890962" cy="309562"/>
          </a:xfrm>
          <a:prstGeom prst="rect">
            <a:avLst/>
          </a:prstGeom>
          <a:noFill/>
          <a:ln w="9525" algn="ctr">
            <a:noFill/>
            <a:miter lim="800000"/>
            <a:headEnd/>
            <a:tailEnd/>
          </a:ln>
        </p:spPr>
        <p:txBody>
          <a:bodyPr wrap="none" lIns="90000" rIns="45720" bIns="46800">
            <a:spAutoFit/>
          </a:bodyPr>
          <a:lstStyle/>
          <a:p>
            <a:r>
              <a:rPr lang="en-GB" sz="1400">
                <a:solidFill>
                  <a:srgbClr val="00FF00"/>
                </a:solidFill>
              </a:rPr>
              <a:t>Henry D, et al. J Clin Oncol 2011;</a:t>
            </a:r>
            <a:r>
              <a:rPr lang="el-GR" sz="1400">
                <a:solidFill>
                  <a:srgbClr val="00FF00"/>
                </a:solidFill>
              </a:rPr>
              <a:t>29(9):1125-32</a:t>
            </a:r>
            <a:endParaRPr lang="en-GB" sz="1400">
              <a:solidFill>
                <a:srgbClr val="00FF00"/>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7" name="Rectangle 3"/>
          <p:cNvSpPr>
            <a:spLocks noGrp="1" noChangeArrowheads="1"/>
          </p:cNvSpPr>
          <p:nvPr>
            <p:ph type="title"/>
          </p:nvPr>
        </p:nvSpPr>
        <p:spPr>
          <a:xfrm>
            <a:off x="49213" y="188913"/>
            <a:ext cx="6934200" cy="1020762"/>
          </a:xfrm>
          <a:ln algn="ctr"/>
        </p:spPr>
        <p:txBody>
          <a:bodyPr/>
          <a:lstStyle/>
          <a:p>
            <a:pPr algn="l">
              <a:lnSpc>
                <a:spcPts val="3000"/>
              </a:lnSpc>
            </a:pPr>
            <a:r>
              <a:rPr lang="en-US" sz="2900" smtClean="0">
                <a:effectLst>
                  <a:outerShdw blurRad="38100" dist="38100" dir="2700000" algn="tl">
                    <a:srgbClr val="000000"/>
                  </a:outerShdw>
                </a:effectLst>
              </a:rPr>
              <a:t>Denosumab </a:t>
            </a:r>
            <a:r>
              <a:rPr lang="en-US" sz="2900" i="1" smtClean="0">
                <a:effectLst>
                  <a:outerShdw blurRad="38100" dist="38100" dir="2700000" algn="tl">
                    <a:srgbClr val="000000"/>
                  </a:outerShdw>
                </a:effectLst>
              </a:rPr>
              <a:t>vs.</a:t>
            </a:r>
            <a:r>
              <a:rPr lang="en-US" sz="2900" smtClean="0">
                <a:effectLst>
                  <a:outerShdw blurRad="38100" dist="38100" dir="2700000" algn="tl">
                    <a:srgbClr val="000000"/>
                  </a:outerShdw>
                </a:effectLst>
              </a:rPr>
              <a:t> ZOL </a:t>
            </a:r>
            <a:br>
              <a:rPr lang="en-US" sz="2900" smtClean="0">
                <a:effectLst>
                  <a:outerShdw blurRad="38100" dist="38100" dir="2700000" algn="tl">
                    <a:srgbClr val="000000"/>
                  </a:outerShdw>
                </a:effectLst>
              </a:rPr>
            </a:br>
            <a:r>
              <a:rPr lang="en-US" sz="2900" smtClean="0">
                <a:effectLst>
                  <a:outerShdw blurRad="38100" dist="38100" dir="2700000" algn="tl">
                    <a:srgbClr val="000000"/>
                  </a:outerShdw>
                </a:effectLst>
              </a:rPr>
              <a:t>in Patients With Multiple Myeloma</a:t>
            </a:r>
            <a:endParaRPr lang="en-US" sz="2900" baseline="30000" smtClean="0">
              <a:effectLst>
                <a:outerShdw blurRad="38100" dist="38100" dir="2700000" algn="tl">
                  <a:srgbClr val="000000"/>
                </a:outerShdw>
              </a:effectLst>
            </a:endParaRPr>
          </a:p>
        </p:txBody>
      </p:sp>
      <p:sp>
        <p:nvSpPr>
          <p:cNvPr id="20484" name="Rectangle 18"/>
          <p:cNvSpPr>
            <a:spLocks noChangeArrowheads="1"/>
          </p:cNvSpPr>
          <p:nvPr/>
        </p:nvSpPr>
        <p:spPr bwMode="auto">
          <a:xfrm>
            <a:off x="65088" y="6180138"/>
            <a:ext cx="9142412" cy="677862"/>
          </a:xfrm>
          <a:prstGeom prst="rect">
            <a:avLst/>
          </a:prstGeom>
          <a:noFill/>
          <a:ln w="9525">
            <a:noFill/>
            <a:miter lim="800000"/>
            <a:headEnd/>
            <a:tailEnd/>
          </a:ln>
        </p:spPr>
        <p:txBody>
          <a:bodyPr anchor="b">
            <a:spAutoFit/>
          </a:bodyPr>
          <a:lstStyle/>
          <a:p>
            <a:pPr>
              <a:spcBef>
                <a:spcPts val="0"/>
              </a:spcBef>
              <a:spcAft>
                <a:spcPts val="0"/>
              </a:spcAft>
              <a:buClr>
                <a:srgbClr val="FF0000"/>
              </a:buClr>
              <a:buSzPct val="110000"/>
              <a:buFont typeface="Wingdings" pitchFamily="2" charset="2"/>
              <a:buNone/>
              <a:defRPr/>
            </a:pPr>
            <a:r>
              <a:rPr lang="en-US" sz="800" baseline="30000" dirty="0" err="1">
                <a:latin typeface="+mn-lt"/>
              </a:rPr>
              <a:t>a</a:t>
            </a:r>
            <a:r>
              <a:rPr lang="en-US" sz="800" dirty="0" err="1">
                <a:latin typeface="+mn-lt"/>
              </a:rPr>
              <a:t>Excluding</a:t>
            </a:r>
            <a:r>
              <a:rPr lang="en-US" sz="800" dirty="0">
                <a:latin typeface="+mn-lt"/>
              </a:rPr>
              <a:t> patients with breast or prostate cancer.</a:t>
            </a:r>
          </a:p>
          <a:p>
            <a:pPr>
              <a:spcBef>
                <a:spcPts val="0"/>
              </a:spcBef>
              <a:spcAft>
                <a:spcPts val="0"/>
              </a:spcAft>
              <a:buClr>
                <a:srgbClr val="FF0000"/>
              </a:buClr>
              <a:buSzPct val="110000"/>
              <a:buFont typeface="Wingdings" pitchFamily="2" charset="2"/>
              <a:buNone/>
              <a:defRPr/>
            </a:pPr>
            <a:r>
              <a:rPr lang="en-US" sz="800" dirty="0">
                <a:latin typeface="+mn-lt"/>
              </a:rPr>
              <a:t>Abbreviations: CI, confidence interval; Dmab, denosumab; HR, hazard ratio; ST/MM, solid tumors or multiple myeloma; OS, overall survival; ZOL, </a:t>
            </a:r>
            <a:r>
              <a:rPr lang="en-US" sz="800" dirty="0" err="1">
                <a:latin typeface="+mn-lt"/>
              </a:rPr>
              <a:t>zoledronic</a:t>
            </a:r>
            <a:r>
              <a:rPr lang="en-US" sz="800" dirty="0">
                <a:latin typeface="+mn-lt"/>
              </a:rPr>
              <a:t> acid</a:t>
            </a:r>
          </a:p>
          <a:p>
            <a:pPr>
              <a:spcBef>
                <a:spcPts val="0"/>
              </a:spcBef>
              <a:spcAft>
                <a:spcPts val="0"/>
              </a:spcAft>
              <a:buClr>
                <a:srgbClr val="FF0000"/>
              </a:buClr>
              <a:buSzPct val="110000"/>
              <a:buFont typeface="Wingdings" pitchFamily="2" charset="2"/>
              <a:buNone/>
              <a:defRPr/>
            </a:pPr>
            <a:r>
              <a:rPr lang="en-US" sz="800" dirty="0">
                <a:latin typeface="+mn-lt"/>
              </a:rPr>
              <a:t>.</a:t>
            </a:r>
          </a:p>
          <a:p>
            <a:pPr algn="r">
              <a:spcBef>
                <a:spcPts val="0"/>
              </a:spcBef>
              <a:spcAft>
                <a:spcPts val="0"/>
              </a:spcAft>
              <a:buClr>
                <a:srgbClr val="FF0000"/>
              </a:buClr>
              <a:buSzPct val="110000"/>
              <a:buFont typeface="Wingdings" pitchFamily="2" charset="2"/>
              <a:buNone/>
              <a:defRPr/>
            </a:pPr>
            <a:r>
              <a:rPr lang="en-US" sz="1400" dirty="0">
                <a:solidFill>
                  <a:srgbClr val="00FF00"/>
                </a:solidFill>
                <a:latin typeface="+mn-lt"/>
              </a:rPr>
              <a:t>Henry D, et al. Presented at ECCO/ESMO 2009. Abstract 20LBA.</a:t>
            </a:r>
          </a:p>
        </p:txBody>
      </p:sp>
      <p:sp>
        <p:nvSpPr>
          <p:cNvPr id="92164" name="TextBox 69"/>
          <p:cNvSpPr txBox="1">
            <a:spLocks noChangeArrowheads="1"/>
          </p:cNvSpPr>
          <p:nvPr/>
        </p:nvSpPr>
        <p:spPr bwMode="auto">
          <a:xfrm>
            <a:off x="-7938" y="2157413"/>
            <a:ext cx="91487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30000"/>
              </a:spcBef>
              <a:spcAft>
                <a:spcPct val="30000"/>
              </a:spcAft>
              <a:buClr>
                <a:srgbClr val="FFCC00"/>
              </a:buClr>
              <a:buFont typeface="Wingdings" pitchFamily="2" charset="2"/>
              <a:buChar char="§"/>
            </a:pPr>
            <a:r>
              <a:rPr lang="en-US" sz="2000">
                <a:latin typeface="Calibri" pitchFamily="34" charset="0"/>
              </a:rPr>
              <a:t>In a </a:t>
            </a:r>
            <a:r>
              <a:rPr lang="en-US" sz="2000" i="1">
                <a:latin typeface="Calibri" pitchFamily="34" charset="0"/>
              </a:rPr>
              <a:t>post hoc </a:t>
            </a:r>
            <a:r>
              <a:rPr lang="en-US" sz="2000">
                <a:latin typeface="Calibri" pitchFamily="34" charset="0"/>
              </a:rPr>
              <a:t>analysis of the MM subset (n = 180)</a:t>
            </a:r>
          </a:p>
          <a:p>
            <a:pPr lvl="1">
              <a:spcBef>
                <a:spcPct val="30000"/>
              </a:spcBef>
              <a:spcAft>
                <a:spcPct val="30000"/>
              </a:spcAft>
              <a:buFont typeface="Arial" pitchFamily="34" charset="0"/>
              <a:buChar char="–"/>
            </a:pPr>
            <a:r>
              <a:rPr lang="en-US" sz="2000">
                <a:latin typeface="Calibri" pitchFamily="34" charset="0"/>
              </a:rPr>
              <a:t>Dmab </a:t>
            </a:r>
            <a:r>
              <a:rPr lang="en-US" sz="2000">
                <a:latin typeface="Calibri" pitchFamily="34" charset="0"/>
                <a:sym typeface="Wingdings 3" pitchFamily="18" charset="2"/>
              </a:rPr>
              <a:t> </a:t>
            </a:r>
            <a:r>
              <a:rPr lang="en-US" sz="2000">
                <a:latin typeface="Calibri" pitchFamily="34" charset="0"/>
              </a:rPr>
              <a:t>the risk of death by 2.3-fold vs ZOL </a:t>
            </a:r>
            <a:r>
              <a:rPr lang="en-US" sz="2000">
                <a:solidFill>
                  <a:srgbClr val="FFFFFF"/>
                </a:solidFill>
                <a:latin typeface="Calibri" pitchFamily="34" charset="0"/>
              </a:rPr>
              <a:t>(HR = 0.44; </a:t>
            </a:r>
            <a:r>
              <a:rPr lang="en-US" sz="2000" i="1">
                <a:solidFill>
                  <a:srgbClr val="FFFFFF"/>
                </a:solidFill>
                <a:latin typeface="Calibri" pitchFamily="34" charset="0"/>
              </a:rPr>
              <a:t>P</a:t>
            </a:r>
            <a:r>
              <a:rPr lang="en-US" sz="2000">
                <a:solidFill>
                  <a:srgbClr val="FFFFFF"/>
                </a:solidFill>
                <a:latin typeface="Calibri" pitchFamily="34" charset="0"/>
              </a:rPr>
              <a:t> &lt; .05)</a:t>
            </a:r>
            <a:r>
              <a:rPr lang="en-US" sz="2000" baseline="30000">
                <a:solidFill>
                  <a:srgbClr val="FFFFFF"/>
                </a:solidFill>
                <a:latin typeface="Calibri" pitchFamily="34" charset="0"/>
              </a:rPr>
              <a:t>1</a:t>
            </a:r>
            <a:endParaRPr lang="en-US" sz="2200">
              <a:solidFill>
                <a:srgbClr val="FFFFFF"/>
              </a:solidFill>
              <a:latin typeface="Calibri" pitchFamily="34" charset="0"/>
            </a:endParaRPr>
          </a:p>
        </p:txBody>
      </p:sp>
      <p:grpSp>
        <p:nvGrpSpPr>
          <p:cNvPr id="92165" name="Group 1"/>
          <p:cNvGrpSpPr>
            <a:grpSpLocks/>
          </p:cNvGrpSpPr>
          <p:nvPr/>
        </p:nvGrpSpPr>
        <p:grpSpPr bwMode="auto">
          <a:xfrm>
            <a:off x="1350963" y="3135313"/>
            <a:ext cx="6632575" cy="2582862"/>
            <a:chOff x="1266825" y="3777649"/>
            <a:chExt cx="6164263" cy="2077236"/>
          </a:xfrm>
        </p:grpSpPr>
        <p:cxnSp>
          <p:nvCxnSpPr>
            <p:cNvPr id="8" name="Straight Connector 7"/>
            <p:cNvCxnSpPr/>
            <p:nvPr/>
          </p:nvCxnSpPr>
          <p:spPr>
            <a:xfrm>
              <a:off x="4437481" y="4436441"/>
              <a:ext cx="1296886" cy="12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327" name="Text Box 5"/>
            <p:cNvSpPr txBox="1">
              <a:spLocks noChangeArrowheads="1"/>
            </p:cNvSpPr>
            <p:nvPr/>
          </p:nvSpPr>
          <p:spPr bwMode="auto">
            <a:xfrm>
              <a:off x="1266825" y="5222905"/>
              <a:ext cx="6164263" cy="247685"/>
            </a:xfrm>
            <a:prstGeom prst="rect">
              <a:avLst/>
            </a:prstGeom>
            <a:noFill/>
            <a:ln w="9525">
              <a:noFill/>
              <a:miter lim="800000"/>
              <a:headEnd/>
              <a:tailEnd/>
            </a:ln>
          </p:spPr>
          <p:txBody>
            <a:bodyPr>
              <a:spAutoFit/>
            </a:bodyPr>
            <a:lstStyle/>
            <a:p>
              <a:pPr marL="171450" indent="-171450">
                <a:defRPr/>
              </a:pPr>
              <a:r>
                <a:rPr lang="en-US" sz="1400" b="1">
                  <a:latin typeface="+mn-lt"/>
                </a:rPr>
                <a:t>Hazard ratio (Dmab vs ZOL)</a:t>
              </a:r>
            </a:p>
          </p:txBody>
        </p:sp>
        <p:sp>
          <p:nvSpPr>
            <p:cNvPr id="56328" name="Line 13"/>
            <p:cNvSpPr>
              <a:spLocks noChangeShapeType="1"/>
            </p:cNvSpPr>
            <p:nvPr/>
          </p:nvSpPr>
          <p:spPr bwMode="auto">
            <a:xfrm rot="5400000">
              <a:off x="4278808" y="4890119"/>
              <a:ext cx="169804" cy="2951"/>
            </a:xfrm>
            <a:prstGeom prst="line">
              <a:avLst/>
            </a:prstGeom>
            <a:noFill/>
            <a:ln w="9525">
              <a:solidFill>
                <a:schemeClr val="tx1"/>
              </a:solidFill>
              <a:round/>
              <a:headEnd/>
              <a:tailEnd/>
            </a:ln>
          </p:spPr>
          <p:txBody>
            <a:bodyPr/>
            <a:lstStyle/>
            <a:p>
              <a:pPr>
                <a:defRPr/>
              </a:pPr>
              <a:endParaRPr lang="el-GR">
                <a:latin typeface="+mn-lt"/>
              </a:endParaRPr>
            </a:p>
          </p:txBody>
        </p:sp>
        <p:sp>
          <p:nvSpPr>
            <p:cNvPr id="56329" name="Line 14"/>
            <p:cNvSpPr>
              <a:spLocks noChangeShapeType="1"/>
            </p:cNvSpPr>
            <p:nvPr/>
          </p:nvSpPr>
          <p:spPr bwMode="auto">
            <a:xfrm rot="5400000">
              <a:off x="4961185" y="4890856"/>
              <a:ext cx="169804" cy="1476"/>
            </a:xfrm>
            <a:prstGeom prst="line">
              <a:avLst/>
            </a:prstGeom>
            <a:noFill/>
            <a:ln w="9525">
              <a:solidFill>
                <a:schemeClr val="tx1"/>
              </a:solidFill>
              <a:round/>
              <a:headEnd/>
              <a:tailEnd/>
            </a:ln>
          </p:spPr>
          <p:txBody>
            <a:bodyPr/>
            <a:lstStyle/>
            <a:p>
              <a:pPr>
                <a:defRPr/>
              </a:pPr>
              <a:endParaRPr lang="el-GR">
                <a:latin typeface="+mn-lt"/>
              </a:endParaRPr>
            </a:p>
          </p:txBody>
        </p:sp>
        <p:sp>
          <p:nvSpPr>
            <p:cNvPr id="56330" name="Line 15"/>
            <p:cNvSpPr>
              <a:spLocks noChangeShapeType="1"/>
            </p:cNvSpPr>
            <p:nvPr/>
          </p:nvSpPr>
          <p:spPr bwMode="auto">
            <a:xfrm rot="5400000">
              <a:off x="5369235" y="4885111"/>
              <a:ext cx="171082" cy="1475"/>
            </a:xfrm>
            <a:prstGeom prst="line">
              <a:avLst/>
            </a:prstGeom>
            <a:noFill/>
            <a:ln w="9525">
              <a:solidFill>
                <a:schemeClr val="tx1"/>
              </a:solidFill>
              <a:round/>
              <a:headEnd/>
              <a:tailEnd/>
            </a:ln>
          </p:spPr>
          <p:txBody>
            <a:bodyPr/>
            <a:lstStyle/>
            <a:p>
              <a:pPr>
                <a:defRPr/>
              </a:pPr>
              <a:endParaRPr lang="el-GR">
                <a:latin typeface="+mn-lt"/>
              </a:endParaRPr>
            </a:p>
          </p:txBody>
        </p:sp>
        <p:sp>
          <p:nvSpPr>
            <p:cNvPr id="56331" name="Line 16"/>
            <p:cNvSpPr>
              <a:spLocks noChangeShapeType="1"/>
            </p:cNvSpPr>
            <p:nvPr/>
          </p:nvSpPr>
          <p:spPr bwMode="auto">
            <a:xfrm rot="5400000">
              <a:off x="5589071" y="4885111"/>
              <a:ext cx="171082" cy="1476"/>
            </a:xfrm>
            <a:prstGeom prst="line">
              <a:avLst/>
            </a:prstGeom>
            <a:noFill/>
            <a:ln w="9525">
              <a:solidFill>
                <a:schemeClr val="tx1"/>
              </a:solidFill>
              <a:round/>
              <a:headEnd/>
              <a:tailEnd/>
            </a:ln>
          </p:spPr>
          <p:txBody>
            <a:bodyPr/>
            <a:lstStyle/>
            <a:p>
              <a:pPr>
                <a:defRPr/>
              </a:pPr>
              <a:endParaRPr lang="el-GR">
                <a:latin typeface="+mn-lt"/>
              </a:endParaRPr>
            </a:p>
          </p:txBody>
        </p:sp>
        <p:sp>
          <p:nvSpPr>
            <p:cNvPr id="56332" name="Line 17"/>
            <p:cNvSpPr>
              <a:spLocks noChangeShapeType="1"/>
            </p:cNvSpPr>
            <p:nvPr/>
          </p:nvSpPr>
          <p:spPr bwMode="auto">
            <a:xfrm rot="5400000">
              <a:off x="5749891" y="4885111"/>
              <a:ext cx="171082" cy="1475"/>
            </a:xfrm>
            <a:prstGeom prst="line">
              <a:avLst/>
            </a:prstGeom>
            <a:noFill/>
            <a:ln w="9525">
              <a:solidFill>
                <a:schemeClr val="tx1"/>
              </a:solidFill>
              <a:round/>
              <a:headEnd/>
              <a:tailEnd/>
            </a:ln>
          </p:spPr>
          <p:txBody>
            <a:bodyPr/>
            <a:lstStyle/>
            <a:p>
              <a:pPr>
                <a:defRPr/>
              </a:pPr>
              <a:endParaRPr lang="el-GR">
                <a:latin typeface="+mn-lt"/>
              </a:endParaRPr>
            </a:p>
          </p:txBody>
        </p:sp>
        <p:sp>
          <p:nvSpPr>
            <p:cNvPr id="56333" name="Line 18"/>
            <p:cNvSpPr>
              <a:spLocks noChangeShapeType="1"/>
            </p:cNvSpPr>
            <p:nvPr/>
          </p:nvSpPr>
          <p:spPr bwMode="auto">
            <a:xfrm rot="5400000">
              <a:off x="6083972" y="4890856"/>
              <a:ext cx="169804" cy="1475"/>
            </a:xfrm>
            <a:prstGeom prst="line">
              <a:avLst/>
            </a:prstGeom>
            <a:noFill/>
            <a:ln w="9525">
              <a:solidFill>
                <a:schemeClr val="tx1"/>
              </a:solidFill>
              <a:round/>
              <a:headEnd/>
              <a:tailEnd/>
            </a:ln>
          </p:spPr>
          <p:txBody>
            <a:bodyPr/>
            <a:lstStyle/>
            <a:p>
              <a:pPr>
                <a:defRPr/>
              </a:pPr>
              <a:endParaRPr lang="el-GR">
                <a:latin typeface="+mn-lt"/>
              </a:endParaRPr>
            </a:p>
          </p:txBody>
        </p:sp>
        <p:sp>
          <p:nvSpPr>
            <p:cNvPr id="92174" name="Rectangle 19"/>
            <p:cNvSpPr>
              <a:spLocks noChangeArrowheads="1"/>
            </p:cNvSpPr>
            <p:nvPr/>
          </p:nvSpPr>
          <p:spPr bwMode="auto">
            <a:xfrm>
              <a:off x="2427972" y="5026289"/>
              <a:ext cx="228689" cy="18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Calibri" pitchFamily="34" charset="0"/>
                </a:rPr>
                <a:t>0.1</a:t>
              </a:r>
              <a:endParaRPr lang="en-US" sz="1500">
                <a:latin typeface="Calibri" pitchFamily="34" charset="0"/>
              </a:endParaRPr>
            </a:p>
          </p:txBody>
        </p:sp>
        <p:sp>
          <p:nvSpPr>
            <p:cNvPr id="92175" name="Rectangle 24"/>
            <p:cNvSpPr>
              <a:spLocks noChangeArrowheads="1"/>
            </p:cNvSpPr>
            <p:nvPr/>
          </p:nvSpPr>
          <p:spPr bwMode="auto">
            <a:xfrm>
              <a:off x="4284038" y="5026289"/>
              <a:ext cx="91475" cy="18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Calibri" pitchFamily="34" charset="0"/>
                </a:rPr>
                <a:t>1</a:t>
              </a:r>
              <a:endParaRPr lang="en-US" sz="1500">
                <a:latin typeface="Calibri" pitchFamily="34" charset="0"/>
              </a:endParaRPr>
            </a:p>
          </p:txBody>
        </p:sp>
        <p:sp>
          <p:nvSpPr>
            <p:cNvPr id="92176" name="Rectangle 25"/>
            <p:cNvSpPr>
              <a:spLocks noChangeArrowheads="1"/>
            </p:cNvSpPr>
            <p:nvPr/>
          </p:nvSpPr>
          <p:spPr bwMode="auto">
            <a:xfrm>
              <a:off x="4986333" y="5026289"/>
              <a:ext cx="91475" cy="18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Calibri" pitchFamily="34" charset="0"/>
                </a:rPr>
                <a:t>2</a:t>
              </a:r>
              <a:endParaRPr lang="en-US" sz="1500">
                <a:latin typeface="Calibri" pitchFamily="34" charset="0"/>
              </a:endParaRPr>
            </a:p>
          </p:txBody>
        </p:sp>
        <p:sp>
          <p:nvSpPr>
            <p:cNvPr id="92177" name="Rectangle 26"/>
            <p:cNvSpPr>
              <a:spLocks noChangeArrowheads="1"/>
            </p:cNvSpPr>
            <p:nvPr/>
          </p:nvSpPr>
          <p:spPr bwMode="auto">
            <a:xfrm>
              <a:off x="5390595" y="5026289"/>
              <a:ext cx="91475" cy="18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Calibri" pitchFamily="34" charset="0"/>
                </a:rPr>
                <a:t>3</a:t>
              </a:r>
              <a:endParaRPr lang="en-US" sz="1500">
                <a:latin typeface="Calibri" pitchFamily="34" charset="0"/>
              </a:endParaRPr>
            </a:p>
          </p:txBody>
        </p:sp>
        <p:sp>
          <p:nvSpPr>
            <p:cNvPr id="92178" name="Rectangle 29"/>
            <p:cNvSpPr>
              <a:spLocks noChangeArrowheads="1"/>
            </p:cNvSpPr>
            <p:nvPr/>
          </p:nvSpPr>
          <p:spPr bwMode="auto">
            <a:xfrm>
              <a:off x="6064858" y="5026289"/>
              <a:ext cx="181475" cy="18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Calibri" pitchFamily="34" charset="0"/>
                </a:rPr>
                <a:t>10</a:t>
              </a:r>
              <a:endParaRPr lang="en-US" sz="1500">
                <a:latin typeface="Calibri" pitchFamily="34" charset="0"/>
              </a:endParaRPr>
            </a:p>
          </p:txBody>
        </p:sp>
        <p:sp>
          <p:nvSpPr>
            <p:cNvPr id="56339" name="Line 30"/>
            <p:cNvSpPr>
              <a:spLocks noChangeShapeType="1"/>
            </p:cNvSpPr>
            <p:nvPr/>
          </p:nvSpPr>
          <p:spPr bwMode="auto">
            <a:xfrm flipH="1" flipV="1">
              <a:off x="4368137" y="4140240"/>
              <a:ext cx="0" cy="743056"/>
            </a:xfrm>
            <a:prstGeom prst="line">
              <a:avLst/>
            </a:prstGeom>
            <a:noFill/>
            <a:ln w="12700">
              <a:solidFill>
                <a:schemeClr val="tx1"/>
              </a:solidFill>
              <a:prstDash val="dash"/>
              <a:round/>
              <a:headEnd/>
              <a:tailEnd/>
            </a:ln>
          </p:spPr>
          <p:txBody>
            <a:bodyPr/>
            <a:lstStyle/>
            <a:p>
              <a:pPr>
                <a:defRPr/>
              </a:pPr>
              <a:endParaRPr lang="el-GR">
                <a:latin typeface="+mn-lt"/>
              </a:endParaRPr>
            </a:p>
          </p:txBody>
        </p:sp>
        <p:sp>
          <p:nvSpPr>
            <p:cNvPr id="56340" name="Text Box 31"/>
            <p:cNvSpPr txBox="1">
              <a:spLocks noChangeArrowheads="1"/>
            </p:cNvSpPr>
            <p:nvPr/>
          </p:nvSpPr>
          <p:spPr bwMode="auto">
            <a:xfrm>
              <a:off x="6506005" y="3777649"/>
              <a:ext cx="743607" cy="271943"/>
            </a:xfrm>
            <a:prstGeom prst="rect">
              <a:avLst/>
            </a:prstGeom>
            <a:noFill/>
            <a:ln w="9525">
              <a:noFill/>
              <a:miter lim="800000"/>
              <a:headEnd/>
              <a:tailEnd/>
            </a:ln>
          </p:spPr>
          <p:txBody>
            <a:bodyPr wrap="none">
              <a:spAutoFit/>
            </a:bodyPr>
            <a:lstStyle/>
            <a:p>
              <a:pPr>
                <a:defRPr/>
              </a:pPr>
              <a:r>
                <a:rPr lang="en-US" sz="1600" b="1" i="1">
                  <a:latin typeface="+mn-lt"/>
                </a:rPr>
                <a:t>P</a:t>
              </a:r>
              <a:r>
                <a:rPr lang="en-US" sz="1600" b="1">
                  <a:latin typeface="+mn-lt"/>
                </a:rPr>
                <a:t> value</a:t>
              </a:r>
            </a:p>
          </p:txBody>
        </p:sp>
        <p:sp>
          <p:nvSpPr>
            <p:cNvPr id="56341" name="Line 32"/>
            <p:cNvSpPr>
              <a:spLocks noChangeShapeType="1"/>
            </p:cNvSpPr>
            <p:nvPr/>
          </p:nvSpPr>
          <p:spPr bwMode="auto">
            <a:xfrm flipH="1" flipV="1">
              <a:off x="6461743" y="4085340"/>
              <a:ext cx="832131" cy="1277"/>
            </a:xfrm>
            <a:prstGeom prst="line">
              <a:avLst/>
            </a:prstGeom>
            <a:noFill/>
            <a:ln w="19050">
              <a:solidFill>
                <a:schemeClr val="accent1"/>
              </a:solidFill>
              <a:round/>
              <a:headEnd/>
              <a:tailEnd/>
            </a:ln>
          </p:spPr>
          <p:txBody>
            <a:bodyPr/>
            <a:lstStyle/>
            <a:p>
              <a:pPr>
                <a:defRPr/>
              </a:pPr>
              <a:endParaRPr lang="el-GR">
                <a:latin typeface="+mn-lt"/>
              </a:endParaRPr>
            </a:p>
          </p:txBody>
        </p:sp>
        <p:sp>
          <p:nvSpPr>
            <p:cNvPr id="24" name="AutoShape 39"/>
            <p:cNvSpPr>
              <a:spLocks noChangeArrowheads="1"/>
            </p:cNvSpPr>
            <p:nvPr/>
          </p:nvSpPr>
          <p:spPr bwMode="auto">
            <a:xfrm>
              <a:off x="2071094" y="5372898"/>
              <a:ext cx="2241427" cy="481987"/>
            </a:xfrm>
            <a:prstGeom prst="leftArrow">
              <a:avLst>
                <a:gd name="adj1" fmla="val 50000"/>
                <a:gd name="adj2" fmla="val 115359"/>
              </a:avLst>
            </a:prstGeom>
            <a:solidFill>
              <a:srgbClr val="009999"/>
            </a:solidFill>
            <a:ln w="12700">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defRPr/>
              </a:pPr>
              <a:r>
                <a:rPr lang="en-US" sz="1200" b="1" dirty="0">
                  <a:latin typeface="+mn-lt"/>
                </a:rPr>
                <a:t>In favor of Dmab</a:t>
              </a:r>
            </a:p>
          </p:txBody>
        </p:sp>
        <p:sp>
          <p:nvSpPr>
            <p:cNvPr id="25" name="AutoShape 40"/>
            <p:cNvSpPr>
              <a:spLocks noChangeArrowheads="1"/>
            </p:cNvSpPr>
            <p:nvPr/>
          </p:nvSpPr>
          <p:spPr bwMode="auto">
            <a:xfrm>
              <a:off x="4415708" y="5368975"/>
              <a:ext cx="2241427" cy="483562"/>
            </a:xfrm>
            <a:prstGeom prst="rightArrow">
              <a:avLst>
                <a:gd name="adj1" fmla="val 50000"/>
                <a:gd name="adj2" fmla="val 114984"/>
              </a:avLst>
            </a:prstGeom>
            <a:solidFill>
              <a:srgbClr val="FF6600"/>
            </a:solidFill>
            <a:ln w="12700">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defRPr/>
              </a:pPr>
              <a:r>
                <a:rPr lang="en-US" sz="1200" b="1" dirty="0">
                  <a:latin typeface="+mn-lt"/>
                </a:rPr>
                <a:t>In favor of ZOL</a:t>
              </a:r>
            </a:p>
          </p:txBody>
        </p:sp>
        <p:sp>
          <p:nvSpPr>
            <p:cNvPr id="26" name="Rectangle 36"/>
            <p:cNvSpPr>
              <a:spLocks noChangeArrowheads="1"/>
            </p:cNvSpPr>
            <p:nvPr/>
          </p:nvSpPr>
          <p:spPr bwMode="auto">
            <a:xfrm rot="5400000">
              <a:off x="5018812" y="4368799"/>
              <a:ext cx="237260" cy="150804"/>
            </a:xfrm>
            <a:prstGeom prst="rect">
              <a:avLst/>
            </a:prstGeom>
            <a:solidFill>
              <a:srgbClr val="FF6600"/>
            </a:solidFill>
            <a:ln w="9525">
              <a:solidFill>
                <a:schemeClr val="tx1"/>
              </a:solidFill>
              <a:miter lim="800000"/>
              <a:headEnd/>
              <a:tailEnd/>
            </a:ln>
            <a:effectLst/>
            <a:scene3d>
              <a:camera prst="orthographicFront"/>
              <a:lightRig rig="threePt" dir="t"/>
            </a:scene3d>
            <a:sp3d>
              <a:bevelT/>
            </a:sp3d>
          </p:spPr>
          <p:txBody>
            <a:bodyPr rot="10800000" vert="eaVert"/>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el-GR">
                <a:latin typeface="Calibri" pitchFamily="34" charset="0"/>
              </a:endParaRPr>
            </a:p>
          </p:txBody>
        </p:sp>
        <p:sp>
          <p:nvSpPr>
            <p:cNvPr id="56351" name="Text Box 37"/>
            <p:cNvSpPr txBox="1">
              <a:spLocks noChangeArrowheads="1"/>
            </p:cNvSpPr>
            <p:nvPr/>
          </p:nvSpPr>
          <p:spPr bwMode="auto">
            <a:xfrm>
              <a:off x="6573874" y="4310044"/>
              <a:ext cx="554754" cy="271943"/>
            </a:xfrm>
            <a:prstGeom prst="rect">
              <a:avLst/>
            </a:prstGeom>
            <a:noFill/>
            <a:ln w="9525">
              <a:noFill/>
              <a:miter lim="800000"/>
              <a:headEnd/>
              <a:tailEnd/>
            </a:ln>
          </p:spPr>
          <p:txBody>
            <a:bodyPr wrap="none">
              <a:spAutoFit/>
            </a:bodyPr>
            <a:lstStyle/>
            <a:p>
              <a:pPr>
                <a:defRPr/>
              </a:pPr>
              <a:r>
                <a:rPr lang="en-US" sz="1600" b="1">
                  <a:latin typeface="+mn-lt"/>
                </a:rPr>
                <a:t>&lt; .05</a:t>
              </a:r>
            </a:p>
          </p:txBody>
        </p:sp>
        <p:sp>
          <p:nvSpPr>
            <p:cNvPr id="56352" name="Text Box 38"/>
            <p:cNvSpPr txBox="1">
              <a:spLocks noChangeArrowheads="1"/>
            </p:cNvSpPr>
            <p:nvPr/>
          </p:nvSpPr>
          <p:spPr bwMode="auto">
            <a:xfrm>
              <a:off x="4810760" y="3978095"/>
              <a:ext cx="660984" cy="260453"/>
            </a:xfrm>
            <a:prstGeom prst="rect">
              <a:avLst/>
            </a:prstGeom>
            <a:noFill/>
            <a:ln w="9525">
              <a:noFill/>
              <a:miter lim="800000"/>
              <a:headEnd/>
              <a:tailEnd/>
            </a:ln>
          </p:spPr>
          <p:txBody>
            <a:bodyPr>
              <a:spAutoFit/>
            </a:bodyPr>
            <a:lstStyle/>
            <a:p>
              <a:pPr>
                <a:defRPr/>
              </a:pPr>
              <a:r>
                <a:rPr lang="en-US" sz="1500" b="1">
                  <a:latin typeface="+mn-lt"/>
                </a:rPr>
                <a:t>2.26</a:t>
              </a:r>
            </a:p>
          </p:txBody>
        </p:sp>
        <p:sp>
          <p:nvSpPr>
            <p:cNvPr id="56353" name="Text Box 42"/>
            <p:cNvSpPr txBox="1">
              <a:spLocks noChangeArrowheads="1"/>
            </p:cNvSpPr>
            <p:nvPr/>
          </p:nvSpPr>
          <p:spPr bwMode="auto">
            <a:xfrm>
              <a:off x="2039940" y="4242378"/>
              <a:ext cx="1515246" cy="296201"/>
            </a:xfrm>
            <a:prstGeom prst="rect">
              <a:avLst/>
            </a:prstGeom>
            <a:noFill/>
            <a:ln w="9525">
              <a:noFill/>
              <a:miter lim="800000"/>
              <a:headEnd/>
              <a:tailEnd/>
            </a:ln>
          </p:spPr>
          <p:txBody>
            <a:bodyPr wrap="none">
              <a:spAutoFit/>
            </a:bodyPr>
            <a:lstStyle/>
            <a:p>
              <a:pPr eaLnBrk="0" hangingPunct="0">
                <a:defRPr/>
              </a:pPr>
              <a:r>
                <a:rPr lang="en-US">
                  <a:latin typeface="+mn-lt"/>
                </a:rPr>
                <a:t>Overall Survival</a:t>
              </a:r>
            </a:p>
          </p:txBody>
        </p:sp>
        <p:sp>
          <p:nvSpPr>
            <p:cNvPr id="56354" name="Line 17"/>
            <p:cNvSpPr>
              <a:spLocks noChangeShapeType="1"/>
            </p:cNvSpPr>
            <p:nvPr/>
          </p:nvSpPr>
          <p:spPr bwMode="auto">
            <a:xfrm rot="5400000">
              <a:off x="5867924" y="4885111"/>
              <a:ext cx="171082" cy="1475"/>
            </a:xfrm>
            <a:prstGeom prst="line">
              <a:avLst/>
            </a:prstGeom>
            <a:noFill/>
            <a:ln w="9525">
              <a:solidFill>
                <a:schemeClr val="tx1"/>
              </a:solidFill>
              <a:round/>
              <a:headEnd/>
              <a:tailEnd/>
            </a:ln>
          </p:spPr>
          <p:txBody>
            <a:bodyPr/>
            <a:lstStyle/>
            <a:p>
              <a:pPr>
                <a:defRPr/>
              </a:pPr>
              <a:endParaRPr lang="el-GR">
                <a:latin typeface="+mn-lt"/>
              </a:endParaRPr>
            </a:p>
          </p:txBody>
        </p:sp>
        <p:sp>
          <p:nvSpPr>
            <p:cNvPr id="56355" name="Line 17"/>
            <p:cNvSpPr>
              <a:spLocks noChangeShapeType="1"/>
            </p:cNvSpPr>
            <p:nvPr/>
          </p:nvSpPr>
          <p:spPr bwMode="auto">
            <a:xfrm rot="5400000">
              <a:off x="5947596" y="4885111"/>
              <a:ext cx="171082" cy="1475"/>
            </a:xfrm>
            <a:prstGeom prst="line">
              <a:avLst/>
            </a:prstGeom>
            <a:noFill/>
            <a:ln w="9525">
              <a:solidFill>
                <a:schemeClr val="tx1"/>
              </a:solidFill>
              <a:round/>
              <a:headEnd/>
              <a:tailEnd/>
            </a:ln>
          </p:spPr>
          <p:txBody>
            <a:bodyPr/>
            <a:lstStyle/>
            <a:p>
              <a:pPr>
                <a:defRPr/>
              </a:pPr>
              <a:endParaRPr lang="el-GR">
                <a:latin typeface="+mn-lt"/>
              </a:endParaRPr>
            </a:p>
          </p:txBody>
        </p:sp>
        <p:sp>
          <p:nvSpPr>
            <p:cNvPr id="56356" name="Line 17"/>
            <p:cNvSpPr>
              <a:spLocks noChangeShapeType="1"/>
            </p:cNvSpPr>
            <p:nvPr/>
          </p:nvSpPr>
          <p:spPr bwMode="auto">
            <a:xfrm rot="5400000">
              <a:off x="6003662" y="4885111"/>
              <a:ext cx="171082" cy="1475"/>
            </a:xfrm>
            <a:prstGeom prst="line">
              <a:avLst/>
            </a:prstGeom>
            <a:noFill/>
            <a:ln w="9525">
              <a:solidFill>
                <a:schemeClr val="tx1"/>
              </a:solidFill>
              <a:round/>
              <a:headEnd/>
              <a:tailEnd/>
            </a:ln>
          </p:spPr>
          <p:txBody>
            <a:bodyPr/>
            <a:lstStyle/>
            <a:p>
              <a:pPr>
                <a:defRPr/>
              </a:pPr>
              <a:endParaRPr lang="el-GR">
                <a:latin typeface="+mn-lt"/>
              </a:endParaRPr>
            </a:p>
          </p:txBody>
        </p:sp>
        <p:sp>
          <p:nvSpPr>
            <p:cNvPr id="56357" name="Line 17"/>
            <p:cNvSpPr>
              <a:spLocks noChangeShapeType="1"/>
            </p:cNvSpPr>
            <p:nvPr/>
          </p:nvSpPr>
          <p:spPr bwMode="auto">
            <a:xfrm rot="5400000">
              <a:off x="6037596" y="4885111"/>
              <a:ext cx="171082" cy="1476"/>
            </a:xfrm>
            <a:prstGeom prst="line">
              <a:avLst/>
            </a:prstGeom>
            <a:noFill/>
            <a:ln w="9525">
              <a:solidFill>
                <a:schemeClr val="tx1"/>
              </a:solidFill>
              <a:round/>
              <a:headEnd/>
              <a:tailEnd/>
            </a:ln>
          </p:spPr>
          <p:txBody>
            <a:bodyPr/>
            <a:lstStyle/>
            <a:p>
              <a:pPr>
                <a:defRPr/>
              </a:pPr>
              <a:endParaRPr lang="el-GR">
                <a:latin typeface="+mn-lt"/>
              </a:endParaRPr>
            </a:p>
          </p:txBody>
        </p:sp>
        <p:sp>
          <p:nvSpPr>
            <p:cNvPr id="56358" name="Line 13"/>
            <p:cNvSpPr>
              <a:spLocks noChangeShapeType="1"/>
            </p:cNvSpPr>
            <p:nvPr/>
          </p:nvSpPr>
          <p:spPr bwMode="auto">
            <a:xfrm rot="5400000">
              <a:off x="2476694" y="4884373"/>
              <a:ext cx="171082" cy="2951"/>
            </a:xfrm>
            <a:prstGeom prst="line">
              <a:avLst/>
            </a:prstGeom>
            <a:noFill/>
            <a:ln w="9525">
              <a:solidFill>
                <a:schemeClr val="tx1"/>
              </a:solidFill>
              <a:round/>
              <a:headEnd/>
              <a:tailEnd/>
            </a:ln>
          </p:spPr>
          <p:txBody>
            <a:bodyPr/>
            <a:lstStyle/>
            <a:p>
              <a:pPr>
                <a:defRPr/>
              </a:pPr>
              <a:endParaRPr lang="el-GR">
                <a:latin typeface="+mn-lt"/>
              </a:endParaRPr>
            </a:p>
          </p:txBody>
        </p:sp>
        <p:sp>
          <p:nvSpPr>
            <p:cNvPr id="56359" name="Line 14"/>
            <p:cNvSpPr>
              <a:spLocks noChangeShapeType="1"/>
            </p:cNvSpPr>
            <p:nvPr/>
          </p:nvSpPr>
          <p:spPr bwMode="auto">
            <a:xfrm rot="5400000">
              <a:off x="3160546" y="4885111"/>
              <a:ext cx="171082" cy="1476"/>
            </a:xfrm>
            <a:prstGeom prst="line">
              <a:avLst/>
            </a:prstGeom>
            <a:noFill/>
            <a:ln w="9525">
              <a:solidFill>
                <a:schemeClr val="tx1"/>
              </a:solidFill>
              <a:round/>
              <a:headEnd/>
              <a:tailEnd/>
            </a:ln>
          </p:spPr>
          <p:txBody>
            <a:bodyPr/>
            <a:lstStyle/>
            <a:p>
              <a:pPr>
                <a:defRPr/>
              </a:pPr>
              <a:endParaRPr lang="el-GR">
                <a:latin typeface="+mn-lt"/>
              </a:endParaRPr>
            </a:p>
          </p:txBody>
        </p:sp>
        <p:sp>
          <p:nvSpPr>
            <p:cNvPr id="56360" name="Line 15"/>
            <p:cNvSpPr>
              <a:spLocks noChangeShapeType="1"/>
            </p:cNvSpPr>
            <p:nvPr/>
          </p:nvSpPr>
          <p:spPr bwMode="auto">
            <a:xfrm rot="5400000">
              <a:off x="3569874" y="4879366"/>
              <a:ext cx="169805" cy="1475"/>
            </a:xfrm>
            <a:prstGeom prst="line">
              <a:avLst/>
            </a:prstGeom>
            <a:noFill/>
            <a:ln w="9525">
              <a:solidFill>
                <a:schemeClr val="tx1"/>
              </a:solidFill>
              <a:round/>
              <a:headEnd/>
              <a:tailEnd/>
            </a:ln>
          </p:spPr>
          <p:txBody>
            <a:bodyPr/>
            <a:lstStyle/>
            <a:p>
              <a:pPr>
                <a:defRPr/>
              </a:pPr>
              <a:endParaRPr lang="el-GR">
                <a:latin typeface="+mn-lt"/>
              </a:endParaRPr>
            </a:p>
          </p:txBody>
        </p:sp>
        <p:sp>
          <p:nvSpPr>
            <p:cNvPr id="56361" name="Line 16"/>
            <p:cNvSpPr>
              <a:spLocks noChangeShapeType="1"/>
            </p:cNvSpPr>
            <p:nvPr/>
          </p:nvSpPr>
          <p:spPr bwMode="auto">
            <a:xfrm rot="5400000">
              <a:off x="3788234" y="4879366"/>
              <a:ext cx="169805" cy="1475"/>
            </a:xfrm>
            <a:prstGeom prst="line">
              <a:avLst/>
            </a:prstGeom>
            <a:noFill/>
            <a:ln w="9525">
              <a:solidFill>
                <a:schemeClr val="tx1"/>
              </a:solidFill>
              <a:round/>
              <a:headEnd/>
              <a:tailEnd/>
            </a:ln>
          </p:spPr>
          <p:txBody>
            <a:bodyPr/>
            <a:lstStyle/>
            <a:p>
              <a:pPr>
                <a:defRPr/>
              </a:pPr>
              <a:endParaRPr lang="el-GR">
                <a:latin typeface="+mn-lt"/>
              </a:endParaRPr>
            </a:p>
          </p:txBody>
        </p:sp>
        <p:sp>
          <p:nvSpPr>
            <p:cNvPr id="56362" name="Line 17"/>
            <p:cNvSpPr>
              <a:spLocks noChangeShapeType="1"/>
            </p:cNvSpPr>
            <p:nvPr/>
          </p:nvSpPr>
          <p:spPr bwMode="auto">
            <a:xfrm rot="5400000">
              <a:off x="3949054" y="4879365"/>
              <a:ext cx="169805" cy="1476"/>
            </a:xfrm>
            <a:prstGeom prst="line">
              <a:avLst/>
            </a:prstGeom>
            <a:noFill/>
            <a:ln w="9525">
              <a:solidFill>
                <a:schemeClr val="tx1"/>
              </a:solidFill>
              <a:round/>
              <a:headEnd/>
              <a:tailEnd/>
            </a:ln>
          </p:spPr>
          <p:txBody>
            <a:bodyPr/>
            <a:lstStyle/>
            <a:p>
              <a:pPr>
                <a:defRPr/>
              </a:pPr>
              <a:endParaRPr lang="el-GR">
                <a:latin typeface="+mn-lt"/>
              </a:endParaRPr>
            </a:p>
          </p:txBody>
        </p:sp>
        <p:sp>
          <p:nvSpPr>
            <p:cNvPr id="56363" name="Line 17"/>
            <p:cNvSpPr>
              <a:spLocks noChangeShapeType="1"/>
            </p:cNvSpPr>
            <p:nvPr/>
          </p:nvSpPr>
          <p:spPr bwMode="auto">
            <a:xfrm rot="5400000">
              <a:off x="4068562" y="4879366"/>
              <a:ext cx="169805" cy="1475"/>
            </a:xfrm>
            <a:prstGeom prst="line">
              <a:avLst/>
            </a:prstGeom>
            <a:noFill/>
            <a:ln w="9525">
              <a:solidFill>
                <a:schemeClr val="tx1"/>
              </a:solidFill>
              <a:round/>
              <a:headEnd/>
              <a:tailEnd/>
            </a:ln>
          </p:spPr>
          <p:txBody>
            <a:bodyPr/>
            <a:lstStyle/>
            <a:p>
              <a:pPr>
                <a:defRPr/>
              </a:pPr>
              <a:endParaRPr lang="el-GR">
                <a:latin typeface="+mn-lt"/>
              </a:endParaRPr>
            </a:p>
          </p:txBody>
        </p:sp>
        <p:sp>
          <p:nvSpPr>
            <p:cNvPr id="56364" name="Line 17"/>
            <p:cNvSpPr>
              <a:spLocks noChangeShapeType="1"/>
            </p:cNvSpPr>
            <p:nvPr/>
          </p:nvSpPr>
          <p:spPr bwMode="auto">
            <a:xfrm rot="5400000">
              <a:off x="4146759" y="4879365"/>
              <a:ext cx="169805" cy="1476"/>
            </a:xfrm>
            <a:prstGeom prst="line">
              <a:avLst/>
            </a:prstGeom>
            <a:noFill/>
            <a:ln w="9525">
              <a:solidFill>
                <a:schemeClr val="tx1"/>
              </a:solidFill>
              <a:round/>
              <a:headEnd/>
              <a:tailEnd/>
            </a:ln>
          </p:spPr>
          <p:txBody>
            <a:bodyPr/>
            <a:lstStyle/>
            <a:p>
              <a:pPr>
                <a:defRPr/>
              </a:pPr>
              <a:endParaRPr lang="el-GR">
                <a:latin typeface="+mn-lt"/>
              </a:endParaRPr>
            </a:p>
          </p:txBody>
        </p:sp>
        <p:sp>
          <p:nvSpPr>
            <p:cNvPr id="56365" name="Line 17"/>
            <p:cNvSpPr>
              <a:spLocks noChangeShapeType="1"/>
            </p:cNvSpPr>
            <p:nvPr/>
          </p:nvSpPr>
          <p:spPr bwMode="auto">
            <a:xfrm rot="5400000">
              <a:off x="4204300" y="4879366"/>
              <a:ext cx="169805" cy="1475"/>
            </a:xfrm>
            <a:prstGeom prst="line">
              <a:avLst/>
            </a:prstGeom>
            <a:noFill/>
            <a:ln w="9525">
              <a:solidFill>
                <a:schemeClr val="tx1"/>
              </a:solidFill>
              <a:round/>
              <a:headEnd/>
              <a:tailEnd/>
            </a:ln>
          </p:spPr>
          <p:txBody>
            <a:bodyPr/>
            <a:lstStyle/>
            <a:p>
              <a:pPr>
                <a:defRPr/>
              </a:pPr>
              <a:endParaRPr lang="el-GR">
                <a:latin typeface="+mn-lt"/>
              </a:endParaRPr>
            </a:p>
          </p:txBody>
        </p:sp>
        <p:sp>
          <p:nvSpPr>
            <p:cNvPr id="56366" name="Line 17"/>
            <p:cNvSpPr>
              <a:spLocks noChangeShapeType="1"/>
            </p:cNvSpPr>
            <p:nvPr/>
          </p:nvSpPr>
          <p:spPr bwMode="auto">
            <a:xfrm rot="5400000">
              <a:off x="4236759" y="4879366"/>
              <a:ext cx="169805" cy="1475"/>
            </a:xfrm>
            <a:prstGeom prst="line">
              <a:avLst/>
            </a:prstGeom>
            <a:noFill/>
            <a:ln w="9525">
              <a:solidFill>
                <a:schemeClr val="tx1"/>
              </a:solidFill>
              <a:round/>
              <a:headEnd/>
              <a:tailEnd/>
            </a:ln>
          </p:spPr>
          <p:txBody>
            <a:bodyPr/>
            <a:lstStyle/>
            <a:p>
              <a:pPr>
                <a:defRPr/>
              </a:pPr>
              <a:endParaRPr lang="el-GR">
                <a:latin typeface="+mn-lt"/>
              </a:endParaRPr>
            </a:p>
          </p:txBody>
        </p:sp>
        <p:cxnSp>
          <p:nvCxnSpPr>
            <p:cNvPr id="43" name="Straight Connector 42"/>
            <p:cNvCxnSpPr/>
            <p:nvPr/>
          </p:nvCxnSpPr>
          <p:spPr>
            <a:xfrm>
              <a:off x="2472235" y="4883295"/>
              <a:ext cx="3769673" cy="2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208" name="Rectangle 19"/>
            <p:cNvSpPr>
              <a:spLocks noChangeArrowheads="1"/>
            </p:cNvSpPr>
            <p:nvPr/>
          </p:nvSpPr>
          <p:spPr bwMode="auto">
            <a:xfrm>
              <a:off x="3121415" y="5026289"/>
              <a:ext cx="228689" cy="18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Calibri" pitchFamily="34" charset="0"/>
                </a:rPr>
                <a:t>0.2</a:t>
              </a:r>
              <a:endParaRPr lang="en-US" sz="1500">
                <a:latin typeface="Calibri" pitchFamily="34" charset="0"/>
              </a:endParaRPr>
            </a:p>
          </p:txBody>
        </p:sp>
      </p:gr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0" y="274638"/>
            <a:ext cx="6934200" cy="1020762"/>
          </a:xfrm>
        </p:spPr>
        <p:txBody>
          <a:bodyPr/>
          <a:lstStyle/>
          <a:p>
            <a:pPr algn="l"/>
            <a:r>
              <a:rPr lang="en-US" sz="2800" smtClean="0"/>
              <a:t>Anti-Dkk1 Antibodies in Myeloma Mice</a:t>
            </a:r>
            <a:endParaRPr lang="el-GR" sz="2800" smtClean="0"/>
          </a:p>
        </p:txBody>
      </p:sp>
      <p:pic>
        <p:nvPicPr>
          <p:cNvPr id="92162" name="Picture 2"/>
          <p:cNvPicPr>
            <a:picLocks noChangeAspect="1" noChangeArrowheads="1"/>
          </p:cNvPicPr>
          <p:nvPr/>
        </p:nvPicPr>
        <p:blipFill>
          <a:blip r:embed="rId2"/>
          <a:srcRect/>
          <a:stretch>
            <a:fillRect/>
          </a:stretch>
        </p:blipFill>
        <p:spPr bwMode="auto">
          <a:xfrm>
            <a:off x="900113" y="1658938"/>
            <a:ext cx="7561262" cy="41497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2" name="Text Box 3"/>
          <p:cNvSpPr txBox="1">
            <a:spLocks noChangeArrowheads="1"/>
          </p:cNvSpPr>
          <p:nvPr/>
        </p:nvSpPr>
        <p:spPr bwMode="auto">
          <a:xfrm>
            <a:off x="5441950" y="6581775"/>
            <a:ext cx="370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US" sz="1400" b="1" dirty="0" err="1" smtClean="0">
                <a:solidFill>
                  <a:srgbClr val="00FF00"/>
                </a:solidFill>
                <a:latin typeface="+mn-lt"/>
              </a:rPr>
              <a:t>Yaccoby</a:t>
            </a:r>
            <a:r>
              <a:rPr lang="en-US" sz="1400" b="1" dirty="0" smtClean="0">
                <a:solidFill>
                  <a:srgbClr val="00FF00"/>
                </a:solidFill>
                <a:latin typeface="+mn-lt"/>
              </a:rPr>
              <a:t> S, et al. </a:t>
            </a:r>
            <a:r>
              <a:rPr lang="es-ES" sz="1400" b="1" dirty="0" err="1" smtClean="0">
                <a:solidFill>
                  <a:srgbClr val="00FF00"/>
                </a:solidFill>
                <a:latin typeface="+mn-lt"/>
              </a:rPr>
              <a:t>Blood</a:t>
            </a:r>
            <a:r>
              <a:rPr lang="es-ES" sz="1400" b="1" dirty="0" smtClean="0">
                <a:solidFill>
                  <a:srgbClr val="00FF00"/>
                </a:solidFill>
                <a:latin typeface="+mn-lt"/>
              </a:rPr>
              <a:t> 2007;109:2106-11</a:t>
            </a:r>
            <a:r>
              <a:rPr lang="en-GB" sz="1400" b="1" dirty="0" smtClean="0">
                <a:solidFill>
                  <a:srgbClr val="00FF00"/>
                </a:solidFill>
                <a:latin typeface="+mn-lt"/>
              </a:rPr>
              <a:t>.</a:t>
            </a:r>
          </a:p>
        </p:txBody>
      </p:sp>
      <p:pic>
        <p:nvPicPr>
          <p:cNvPr id="32773" name="Picture 5"/>
          <p:cNvPicPr>
            <a:picLocks noChangeAspect="1" noChangeArrowheads="1"/>
          </p:cNvPicPr>
          <p:nvPr/>
        </p:nvPicPr>
        <p:blipFill rotWithShape="1">
          <a:blip r:embed="rId3"/>
          <a:srcRect t="6" b="77938"/>
          <a:stretch/>
        </p:blipFill>
        <p:spPr bwMode="auto">
          <a:xfrm>
            <a:off x="1930400" y="1658938"/>
            <a:ext cx="5500688" cy="207486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3"/>
          <a:srcRect t="50038" b="24891"/>
          <a:stretch/>
        </p:blipFill>
        <p:spPr bwMode="auto">
          <a:xfrm>
            <a:off x="1930400" y="3733800"/>
            <a:ext cx="5500688" cy="2359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3"/>
          <p:cNvSpPr txBox="1">
            <a:spLocks noChangeArrowheads="1"/>
          </p:cNvSpPr>
          <p:nvPr/>
        </p:nvSpPr>
        <p:spPr bwMode="auto">
          <a:xfrm>
            <a:off x="4754563" y="6565900"/>
            <a:ext cx="4389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US" sz="1400" b="1" dirty="0" smtClean="0">
                <a:solidFill>
                  <a:srgbClr val="00FF00"/>
                </a:solidFill>
                <a:latin typeface="+mj-lt"/>
              </a:rPr>
              <a:t>Heath DJ, et al. J Bone Miner Res 2009;24:425-36</a:t>
            </a:r>
            <a:r>
              <a:rPr lang="en-GB" sz="1400" b="1" dirty="0" smtClean="0">
                <a:solidFill>
                  <a:srgbClr val="00FF00"/>
                </a:solidFill>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nodeType="clickEffect">
                                  <p:stCondLst>
                                    <p:cond delay="0"/>
                                  </p:stCondLst>
                                  <p:childTnLst>
                                    <p:animEffect transition="out" filter="fade">
                                      <p:cBhvr>
                                        <p:cTn id="6" dur="1000"/>
                                        <p:tgtEl>
                                          <p:spTgt spid="92162"/>
                                        </p:tgtEl>
                                      </p:cBhvr>
                                    </p:animEffect>
                                    <p:anim calcmode="lin" valueType="num">
                                      <p:cBhvr>
                                        <p:cTn id="7" dur="1000"/>
                                        <p:tgtEl>
                                          <p:spTgt spid="92162"/>
                                        </p:tgtEl>
                                        <p:attrNameLst>
                                          <p:attrName>ppt_x</p:attrName>
                                        </p:attrNameLst>
                                      </p:cBhvr>
                                      <p:tavLst>
                                        <p:tav tm="0">
                                          <p:val>
                                            <p:strVal val="ppt_x"/>
                                          </p:val>
                                        </p:tav>
                                        <p:tav tm="100000">
                                          <p:val>
                                            <p:strVal val="ppt_x"/>
                                          </p:val>
                                        </p:tav>
                                      </p:tavLst>
                                    </p:anim>
                                    <p:anim calcmode="lin" valueType="num">
                                      <p:cBhvr>
                                        <p:cTn id="8" dur="1000"/>
                                        <p:tgtEl>
                                          <p:spTgt spid="92162"/>
                                        </p:tgtEl>
                                        <p:attrNameLst>
                                          <p:attrName>ppt_y</p:attrName>
                                        </p:attrNameLst>
                                      </p:cBhvr>
                                      <p:tavLst>
                                        <p:tav tm="0">
                                          <p:val>
                                            <p:strVal val="ppt_y"/>
                                          </p:val>
                                        </p:tav>
                                        <p:tav tm="100000">
                                          <p:val>
                                            <p:strVal val="ppt_y+.1"/>
                                          </p:val>
                                        </p:tav>
                                      </p:tavLst>
                                    </p:anim>
                                    <p:set>
                                      <p:cBhvr>
                                        <p:cTn id="9" dur="1" fill="hold">
                                          <p:stCondLst>
                                            <p:cond delay="999"/>
                                          </p:stCondLst>
                                        </p:cTn>
                                        <p:tgtEl>
                                          <p:spTgt spid="92162"/>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32772"/>
                                        </p:tgtEl>
                                      </p:cBhvr>
                                    </p:animEffect>
                                    <p:anim calcmode="lin" valueType="num">
                                      <p:cBhvr>
                                        <p:cTn id="12" dur="1000"/>
                                        <p:tgtEl>
                                          <p:spTgt spid="32772"/>
                                        </p:tgtEl>
                                        <p:attrNameLst>
                                          <p:attrName>ppt_x</p:attrName>
                                        </p:attrNameLst>
                                      </p:cBhvr>
                                      <p:tavLst>
                                        <p:tav tm="0">
                                          <p:val>
                                            <p:strVal val="ppt_x"/>
                                          </p:val>
                                        </p:tav>
                                        <p:tav tm="100000">
                                          <p:val>
                                            <p:strVal val="ppt_x"/>
                                          </p:val>
                                        </p:tav>
                                      </p:tavLst>
                                    </p:anim>
                                    <p:anim calcmode="lin" valueType="num">
                                      <p:cBhvr>
                                        <p:cTn id="13" dur="1000"/>
                                        <p:tgtEl>
                                          <p:spTgt spid="32772"/>
                                        </p:tgtEl>
                                        <p:attrNameLst>
                                          <p:attrName>ppt_y</p:attrName>
                                        </p:attrNameLst>
                                      </p:cBhvr>
                                      <p:tavLst>
                                        <p:tav tm="0">
                                          <p:val>
                                            <p:strVal val="ppt_y"/>
                                          </p:val>
                                        </p:tav>
                                        <p:tav tm="100000">
                                          <p:val>
                                            <p:strVal val="ppt_y+.1"/>
                                          </p:val>
                                        </p:tav>
                                      </p:tavLst>
                                    </p:anim>
                                    <p:set>
                                      <p:cBhvr>
                                        <p:cTn id="14" dur="1" fill="hold">
                                          <p:stCondLst>
                                            <p:cond delay="999"/>
                                          </p:stCondLst>
                                        </p:cTn>
                                        <p:tgtEl>
                                          <p:spTgt spid="32772"/>
                                        </p:tgtEl>
                                        <p:attrNameLst>
                                          <p:attrName>style.visibility</p:attrName>
                                        </p:attrNameLst>
                                      </p:cBhvr>
                                      <p:to>
                                        <p:strVal val="hidden"/>
                                      </p:to>
                                    </p:set>
                                  </p:childTnLst>
                                </p:cTn>
                              </p:par>
                              <p:par>
                                <p:cTn id="15" presetID="42" presetClass="entr" presetSubtype="0" fill="hold" nodeType="with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fade">
                                      <p:cBhvr>
                                        <p:cTn id="17" dur="1000"/>
                                        <p:tgtEl>
                                          <p:spTgt spid="32773"/>
                                        </p:tgtEl>
                                      </p:cBhvr>
                                    </p:animEffect>
                                    <p:anim calcmode="lin" valueType="num">
                                      <p:cBhvr>
                                        <p:cTn id="18" dur="1000" fill="hold"/>
                                        <p:tgtEl>
                                          <p:spTgt spid="32773"/>
                                        </p:tgtEl>
                                        <p:attrNameLst>
                                          <p:attrName>ppt_x</p:attrName>
                                        </p:attrNameLst>
                                      </p:cBhvr>
                                      <p:tavLst>
                                        <p:tav tm="0">
                                          <p:val>
                                            <p:strVal val="#ppt_x"/>
                                          </p:val>
                                        </p:tav>
                                        <p:tav tm="100000">
                                          <p:val>
                                            <p:strVal val="#ppt_x"/>
                                          </p:val>
                                        </p:tav>
                                      </p:tavLst>
                                    </p:anim>
                                    <p:anim calcmode="lin" valueType="num">
                                      <p:cBhvr>
                                        <p:cTn id="19" dur="1000" fill="hold"/>
                                        <p:tgtEl>
                                          <p:spTgt spid="3277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0" y="247650"/>
            <a:ext cx="6934200" cy="1020763"/>
          </a:xfrm>
        </p:spPr>
        <p:txBody>
          <a:bodyPr/>
          <a:lstStyle/>
          <a:p>
            <a:pPr algn="l"/>
            <a:r>
              <a:rPr lang="en-US" sz="2800" smtClean="0"/>
              <a:t>Sotatercept in multiple myeloma</a:t>
            </a:r>
            <a:br>
              <a:rPr lang="en-US" sz="2800" smtClean="0"/>
            </a:br>
            <a:r>
              <a:rPr lang="en-US" sz="2800" smtClean="0"/>
              <a:t> – phase 1/2 study </a:t>
            </a:r>
            <a:endParaRPr lang="el-GR" sz="2800" smtClean="0"/>
          </a:p>
        </p:txBody>
      </p:sp>
      <p:sp>
        <p:nvSpPr>
          <p:cNvPr id="26627" name="Slide Number Placeholder 2"/>
          <p:cNvSpPr>
            <a:spLocks noGrp="1"/>
          </p:cNvSpPr>
          <p:nvPr>
            <p:ph type="sldNum" sz="quarter" idx="4294967295"/>
          </p:nvPr>
        </p:nvSpPr>
        <p:spPr bwMode="auto">
          <a:xfrm>
            <a:off x="4606925" y="6546850"/>
            <a:ext cx="4537075" cy="311150"/>
          </a:xfrm>
          <a:prstGeom prst="rect">
            <a:avLst/>
          </a:prstGeom>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400" b="1" dirty="0" err="1" smtClean="0">
                <a:solidFill>
                  <a:srgbClr val="00FF00"/>
                </a:solidFill>
                <a:latin typeface="+mj-lt"/>
              </a:rPr>
              <a:t>Abdulkadyrov</a:t>
            </a:r>
            <a:r>
              <a:rPr lang="en-US" sz="1400" b="1" dirty="0" smtClean="0">
                <a:solidFill>
                  <a:srgbClr val="00FF00"/>
                </a:solidFill>
                <a:latin typeface="+mj-lt"/>
              </a:rPr>
              <a:t> KM, et al. Manuscript in preparation.</a:t>
            </a:r>
          </a:p>
        </p:txBody>
      </p:sp>
      <p:graphicFrame>
        <p:nvGraphicFramePr>
          <p:cNvPr id="38935" name="Group 23"/>
          <p:cNvGraphicFramePr>
            <a:graphicFrameLocks noGrp="1"/>
          </p:cNvGraphicFramePr>
          <p:nvPr/>
        </p:nvGraphicFramePr>
        <p:xfrm>
          <a:off x="1747838" y="1417638"/>
          <a:ext cx="5645150" cy="1463675"/>
        </p:xfrm>
        <a:graphic>
          <a:graphicData uri="http://schemas.openxmlformats.org/drawingml/2006/table">
            <a:tbl>
              <a:tblPr/>
              <a:tblGrid>
                <a:gridCol w="1611312"/>
                <a:gridCol w="971550"/>
                <a:gridCol w="1028700"/>
                <a:gridCol w="971550"/>
                <a:gridCol w="1062038"/>
              </a:tblGrid>
              <a:tr h="487363">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MS PGothic" pitchFamily="34" charset="-128"/>
                          <a:cs typeface="Arial" pitchFamily="34" charset="0"/>
                        </a:rPr>
                        <a:t> MPT</a:t>
                      </a:r>
                      <a:endParaRPr kumimoji="0" lang="el-GR" sz="16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2" marR="68572" marT="0" marB="0" anchor="b" horzOverflow="overflow">
                    <a:lnL>
                      <a:noFill/>
                    </a:lnL>
                    <a:lnR>
                      <a:noFill/>
                    </a:lnR>
                    <a:lnT>
                      <a:noFill/>
                    </a:lnT>
                    <a:lnB>
                      <a:noFill/>
                    </a:lnB>
                    <a:lnTlToBr>
                      <a:noFill/>
                    </a:lnTlToBr>
                    <a:lnBlToTr>
                      <a:noFill/>
                    </a:lnBlToTr>
                    <a:solidFill>
                      <a:srgbClr val="9BD8F3"/>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MS PGothic" pitchFamily="34" charset="-128"/>
                          <a:cs typeface="Arial" pitchFamily="34" charset="0"/>
                        </a:rPr>
                        <a:t> +</a:t>
                      </a:r>
                      <a:endParaRPr kumimoji="0" lang="el-GR" sz="16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2" marR="68572" marT="0" marB="0" anchor="b" horzOverflow="overflow">
                    <a:lnL>
                      <a:noFill/>
                    </a:lnL>
                    <a:lnR>
                      <a:noFill/>
                    </a:lnR>
                    <a:lnT>
                      <a:noFill/>
                    </a:lnT>
                    <a:lnB>
                      <a:noFill/>
                    </a:lnB>
                    <a:lnTlToBr>
                      <a:noFill/>
                    </a:lnTlToBr>
                    <a:lnBlToTr>
                      <a:noFill/>
                    </a:lnBlToTr>
                    <a:solidFill>
                      <a:srgbClr val="9BD8F3"/>
                    </a:solidFill>
                  </a:tcPr>
                </a:tc>
                <a:tc gridSpan="3">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ea typeface="MS PGothic" pitchFamily="34" charset="-128"/>
                          <a:cs typeface="Arial" pitchFamily="34" charset="0"/>
                        </a:rPr>
                        <a:t>4 cycles of sotatercept, g/kg</a:t>
                      </a:r>
                      <a:endParaRPr kumimoji="0" lang="el-GR" sz="16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72" marR="68572" marT="0" marB="0" anchor="b" horzOverflow="overflow">
                    <a:lnL>
                      <a:noFill/>
                    </a:lnL>
                    <a:lnR>
                      <a:noFill/>
                    </a:lnR>
                    <a:lnT>
                      <a:noFill/>
                    </a:lnT>
                    <a:lnB>
                      <a:noFill/>
                    </a:lnB>
                    <a:lnTlToBr>
                      <a:noFill/>
                    </a:lnTlToBr>
                    <a:lnBlToTr>
                      <a:noFill/>
                    </a:lnBlToTr>
                    <a:solidFill>
                      <a:srgbClr val="9BD8F3"/>
                    </a:solidFill>
                  </a:tcPr>
                </a:tc>
                <a:tc hMerge="1">
                  <a:txBody>
                    <a:bodyPr/>
                    <a:lstStyle/>
                    <a:p>
                      <a:endParaRPr lang="en-GB"/>
                    </a:p>
                  </a:txBody>
                  <a:tcPr/>
                </a:tc>
                <a:tc hMerge="1">
                  <a:txBody>
                    <a:bodyPr/>
                    <a:lstStyle/>
                    <a:p>
                      <a:endParaRPr lang="en-GB"/>
                    </a:p>
                  </a:txBody>
                  <a:tcPr/>
                </a:tc>
              </a:tr>
              <a:tr h="487363">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MS PGothic" pitchFamily="34" charset="-128"/>
                          <a:cs typeface="Arial" pitchFamily="34" charset="0"/>
                        </a:rPr>
                        <a:t> </a:t>
                      </a:r>
                      <a:endParaRPr kumimoji="0" lang="el-G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2" marR="6857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MS PGothic" pitchFamily="34" charset="-128"/>
                          <a:cs typeface="Arial" pitchFamily="34" charset="0"/>
                        </a:rPr>
                        <a:t>Placebo</a:t>
                      </a:r>
                      <a:endParaRPr kumimoji="0" lang="el-GR"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2" marR="6857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MS PGothic" pitchFamily="34" charset="-128"/>
                          <a:cs typeface="Arial" pitchFamily="34" charset="0"/>
                        </a:rPr>
                        <a:t>0.1</a:t>
                      </a:r>
                      <a:endParaRPr kumimoji="0" lang="el-GR"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2" marR="6857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MS PGothic" pitchFamily="34" charset="-128"/>
                          <a:cs typeface="Arial" pitchFamily="34" charset="0"/>
                        </a:rPr>
                        <a:t>0.3</a:t>
                      </a:r>
                      <a:endParaRPr kumimoji="0" lang="el-GR"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2" marR="6857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MS PGothic" pitchFamily="34" charset="-128"/>
                          <a:cs typeface="Arial" pitchFamily="34" charset="0"/>
                        </a:rPr>
                        <a:t>0.5</a:t>
                      </a:r>
                      <a:endParaRPr kumimoji="0" lang="el-GR"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2" marR="68572" marT="0" marB="0" anchor="b" horzOverflow="overflow">
                    <a:lnL>
                      <a:noFill/>
                    </a:lnL>
                    <a:lnR>
                      <a:noFill/>
                    </a:lnR>
                    <a:lnT>
                      <a:noFill/>
                    </a:lnT>
                    <a:lnB>
                      <a:noFill/>
                    </a:lnB>
                    <a:lnTlToBr>
                      <a:noFill/>
                    </a:lnTlToBr>
                    <a:lnBlToTr>
                      <a:noFill/>
                    </a:lnBlToTr>
                    <a:noFill/>
                  </a:tcPr>
                </a:tc>
              </a:tr>
              <a:tr h="487363">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MS PGothic" pitchFamily="34" charset="-128"/>
                          <a:cs typeface="Arial" pitchFamily="34" charset="0"/>
                        </a:rPr>
                        <a:t>n</a:t>
                      </a:r>
                      <a:endParaRPr kumimoji="0" lang="el-G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2" marR="68572"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MS PGothic" pitchFamily="34" charset="-128"/>
                          <a:cs typeface="Arial" pitchFamily="34" charset="0"/>
                        </a:rPr>
                        <a:t>6</a:t>
                      </a:r>
                      <a:endParaRPr kumimoji="0" lang="el-GR"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2" marR="68572"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MS PGothic" pitchFamily="34" charset="-128"/>
                          <a:cs typeface="Arial" pitchFamily="34" charset="0"/>
                        </a:rPr>
                        <a:t>8</a:t>
                      </a:r>
                      <a:endParaRPr kumimoji="0" lang="el-GR"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2" marR="68572"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MS PGothic" pitchFamily="34" charset="-128"/>
                          <a:cs typeface="Arial" pitchFamily="34" charset="0"/>
                        </a:rPr>
                        <a:t>8</a:t>
                      </a:r>
                      <a:endParaRPr kumimoji="0" lang="el-GR"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2" marR="68572"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MS PGothic" pitchFamily="34" charset="-128"/>
                          <a:cs typeface="Arial" pitchFamily="34" charset="0"/>
                        </a:rPr>
                        <a:t>8</a:t>
                      </a:r>
                      <a:endParaRPr kumimoji="0" lang="el-GR"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72" marR="68572" marT="0" marB="0" anchor="b"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153"/>
          <p:cNvGrpSpPr>
            <a:grpSpLocks/>
          </p:cNvGrpSpPr>
          <p:nvPr/>
        </p:nvGrpSpPr>
        <p:grpSpPr bwMode="auto">
          <a:xfrm>
            <a:off x="120650" y="2974975"/>
            <a:ext cx="8901113" cy="3306763"/>
            <a:chOff x="76" y="1874"/>
            <a:chExt cx="5607" cy="2083"/>
          </a:xfrm>
        </p:grpSpPr>
        <p:grpSp>
          <p:nvGrpSpPr>
            <p:cNvPr id="94281" name="Group 151"/>
            <p:cNvGrpSpPr>
              <a:grpSpLocks/>
            </p:cNvGrpSpPr>
            <p:nvPr/>
          </p:nvGrpSpPr>
          <p:grpSpPr bwMode="auto">
            <a:xfrm>
              <a:off x="76" y="1874"/>
              <a:ext cx="2765" cy="2083"/>
              <a:chOff x="76" y="1874"/>
              <a:chExt cx="2765" cy="2083"/>
            </a:xfrm>
          </p:grpSpPr>
          <p:sp>
            <p:nvSpPr>
              <p:cNvPr id="94316" name="Rectangle 10"/>
              <p:cNvSpPr>
                <a:spLocks noChangeArrowheads="1"/>
              </p:cNvSpPr>
              <p:nvPr/>
            </p:nvSpPr>
            <p:spPr bwMode="auto">
              <a:xfrm>
                <a:off x="690" y="3803"/>
                <a:ext cx="21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t>Time from start of treatment (days)</a:t>
                </a:r>
              </a:p>
            </p:txBody>
          </p:sp>
          <p:grpSp>
            <p:nvGrpSpPr>
              <p:cNvPr id="94317" name="Group 150"/>
              <p:cNvGrpSpPr>
                <a:grpSpLocks/>
              </p:cNvGrpSpPr>
              <p:nvPr/>
            </p:nvGrpSpPr>
            <p:grpSpPr bwMode="auto">
              <a:xfrm>
                <a:off x="76" y="1874"/>
                <a:ext cx="2765" cy="1927"/>
                <a:chOff x="76" y="1874"/>
                <a:chExt cx="2765" cy="1927"/>
              </a:xfrm>
            </p:grpSpPr>
            <p:grpSp>
              <p:nvGrpSpPr>
                <p:cNvPr id="94329" name="Group 96"/>
                <p:cNvGrpSpPr>
                  <a:grpSpLocks/>
                </p:cNvGrpSpPr>
                <p:nvPr/>
              </p:nvGrpSpPr>
              <p:grpSpPr bwMode="auto">
                <a:xfrm>
                  <a:off x="1145" y="3667"/>
                  <a:ext cx="1331" cy="134"/>
                  <a:chOff x="1137" y="3667"/>
                  <a:chExt cx="1331" cy="134"/>
                </a:xfrm>
              </p:grpSpPr>
              <p:sp>
                <p:nvSpPr>
                  <p:cNvPr id="94352" name="Rectangle 11"/>
                  <p:cNvSpPr>
                    <a:spLocks noChangeArrowheads="1"/>
                  </p:cNvSpPr>
                  <p:nvPr/>
                </p:nvSpPr>
                <p:spPr bwMode="auto">
                  <a:xfrm>
                    <a:off x="2108" y="3667"/>
                    <a:ext cx="36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t>169/ET</a:t>
                    </a:r>
                  </a:p>
                </p:txBody>
              </p:sp>
              <p:sp>
                <p:nvSpPr>
                  <p:cNvPr id="94353" name="Rectangle 12"/>
                  <p:cNvSpPr>
                    <a:spLocks noChangeArrowheads="1"/>
                  </p:cNvSpPr>
                  <p:nvPr/>
                </p:nvSpPr>
                <p:spPr bwMode="auto">
                  <a:xfrm>
                    <a:off x="1137" y="3667"/>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t>85</a:t>
                    </a:r>
                  </a:p>
                </p:txBody>
              </p:sp>
            </p:grpSp>
            <p:sp>
              <p:nvSpPr>
                <p:cNvPr id="94330" name="Rectangle 13"/>
                <p:cNvSpPr>
                  <a:spLocks noChangeArrowheads="1"/>
                </p:cNvSpPr>
                <p:nvPr/>
              </p:nvSpPr>
              <p:spPr bwMode="auto">
                <a:xfrm rot="-5400000">
                  <a:off x="-552" y="2644"/>
                  <a:ext cx="156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r>
                    <a:rPr lang="en-GB" sz="1600" b="1"/>
                    <a:t>Hip BMD, </a:t>
                  </a:r>
                  <a:br>
                    <a:rPr lang="en-GB" sz="1600" b="1"/>
                  </a:br>
                  <a:r>
                    <a:rPr lang="en-GB" sz="1600" b="1"/>
                    <a:t>change from baseline (%)</a:t>
                  </a:r>
                </a:p>
              </p:txBody>
            </p:sp>
            <p:grpSp>
              <p:nvGrpSpPr>
                <p:cNvPr id="94331" name="Group 75"/>
                <p:cNvGrpSpPr>
                  <a:grpSpLocks/>
                </p:cNvGrpSpPr>
                <p:nvPr/>
              </p:nvGrpSpPr>
              <p:grpSpPr bwMode="auto">
                <a:xfrm>
                  <a:off x="442" y="1874"/>
                  <a:ext cx="125" cy="1797"/>
                  <a:chOff x="434" y="1874"/>
                  <a:chExt cx="125" cy="1797"/>
                </a:xfrm>
              </p:grpSpPr>
              <p:sp>
                <p:nvSpPr>
                  <p:cNvPr id="94344" name="Rectangle 14"/>
                  <p:cNvSpPr>
                    <a:spLocks noChangeArrowheads="1"/>
                  </p:cNvSpPr>
                  <p:nvPr/>
                </p:nvSpPr>
                <p:spPr bwMode="auto">
                  <a:xfrm>
                    <a:off x="497" y="187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4</a:t>
                    </a:r>
                  </a:p>
                </p:txBody>
              </p:sp>
              <p:sp>
                <p:nvSpPr>
                  <p:cNvPr id="94345" name="Rectangle 15"/>
                  <p:cNvSpPr>
                    <a:spLocks noChangeArrowheads="1"/>
                  </p:cNvSpPr>
                  <p:nvPr/>
                </p:nvSpPr>
                <p:spPr bwMode="auto">
                  <a:xfrm>
                    <a:off x="497" y="2348"/>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2</a:t>
                    </a:r>
                  </a:p>
                </p:txBody>
              </p:sp>
              <p:sp>
                <p:nvSpPr>
                  <p:cNvPr id="94346" name="Rectangle 16"/>
                  <p:cNvSpPr>
                    <a:spLocks noChangeArrowheads="1"/>
                  </p:cNvSpPr>
                  <p:nvPr/>
                </p:nvSpPr>
                <p:spPr bwMode="auto">
                  <a:xfrm>
                    <a:off x="497" y="2823"/>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0</a:t>
                    </a:r>
                  </a:p>
                </p:txBody>
              </p:sp>
              <p:sp>
                <p:nvSpPr>
                  <p:cNvPr id="94347" name="Rectangle 17"/>
                  <p:cNvSpPr>
                    <a:spLocks noChangeArrowheads="1"/>
                  </p:cNvSpPr>
                  <p:nvPr/>
                </p:nvSpPr>
                <p:spPr bwMode="auto">
                  <a:xfrm>
                    <a:off x="434" y="3297"/>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–2</a:t>
                    </a:r>
                  </a:p>
                </p:txBody>
              </p:sp>
              <p:sp>
                <p:nvSpPr>
                  <p:cNvPr id="94348" name="Rectangle 21"/>
                  <p:cNvSpPr>
                    <a:spLocks noChangeArrowheads="1"/>
                  </p:cNvSpPr>
                  <p:nvPr/>
                </p:nvSpPr>
                <p:spPr bwMode="auto">
                  <a:xfrm>
                    <a:off x="434" y="3535"/>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–3</a:t>
                    </a:r>
                  </a:p>
                </p:txBody>
              </p:sp>
              <p:sp>
                <p:nvSpPr>
                  <p:cNvPr id="94349" name="Rectangle 15"/>
                  <p:cNvSpPr>
                    <a:spLocks noChangeArrowheads="1"/>
                  </p:cNvSpPr>
                  <p:nvPr/>
                </p:nvSpPr>
                <p:spPr bwMode="auto">
                  <a:xfrm>
                    <a:off x="497" y="2111"/>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3</a:t>
                    </a:r>
                  </a:p>
                </p:txBody>
              </p:sp>
              <p:sp>
                <p:nvSpPr>
                  <p:cNvPr id="94350" name="Rectangle 16"/>
                  <p:cNvSpPr>
                    <a:spLocks noChangeArrowheads="1"/>
                  </p:cNvSpPr>
                  <p:nvPr/>
                </p:nvSpPr>
                <p:spPr bwMode="auto">
                  <a:xfrm>
                    <a:off x="497" y="258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1</a:t>
                    </a:r>
                  </a:p>
                </p:txBody>
              </p:sp>
              <p:sp>
                <p:nvSpPr>
                  <p:cNvPr id="94351" name="Rectangle 17"/>
                  <p:cNvSpPr>
                    <a:spLocks noChangeArrowheads="1"/>
                  </p:cNvSpPr>
                  <p:nvPr/>
                </p:nvSpPr>
                <p:spPr bwMode="auto">
                  <a:xfrm>
                    <a:off x="434" y="3060"/>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–1</a:t>
                    </a:r>
                  </a:p>
                </p:txBody>
              </p:sp>
            </p:grpSp>
            <p:grpSp>
              <p:nvGrpSpPr>
                <p:cNvPr id="94332" name="Group 82"/>
                <p:cNvGrpSpPr>
                  <a:grpSpLocks/>
                </p:cNvGrpSpPr>
                <p:nvPr/>
              </p:nvGrpSpPr>
              <p:grpSpPr bwMode="auto">
                <a:xfrm>
                  <a:off x="616" y="1941"/>
                  <a:ext cx="2225" cy="1661"/>
                  <a:chOff x="608" y="1941"/>
                  <a:chExt cx="2225" cy="1661"/>
                </a:xfrm>
              </p:grpSpPr>
              <p:grpSp>
                <p:nvGrpSpPr>
                  <p:cNvPr id="94333" name="Group 77"/>
                  <p:cNvGrpSpPr>
                    <a:grpSpLocks/>
                  </p:cNvGrpSpPr>
                  <p:nvPr/>
                </p:nvGrpSpPr>
                <p:grpSpPr bwMode="auto">
                  <a:xfrm>
                    <a:off x="655" y="2889"/>
                    <a:ext cx="2178" cy="46"/>
                    <a:chOff x="655" y="3232"/>
                    <a:chExt cx="2178" cy="46"/>
                  </a:xfrm>
                </p:grpSpPr>
                <p:sp>
                  <p:nvSpPr>
                    <p:cNvPr id="94342" name="Freeform 87"/>
                    <p:cNvSpPr>
                      <a:spLocks/>
                    </p:cNvSpPr>
                    <p:nvPr/>
                  </p:nvSpPr>
                  <p:spPr bwMode="auto">
                    <a:xfrm>
                      <a:off x="655" y="3232"/>
                      <a:ext cx="2178" cy="46"/>
                    </a:xfrm>
                    <a:custGeom>
                      <a:avLst/>
                      <a:gdLst>
                        <a:gd name="T0" fmla="*/ 0 w 4197"/>
                        <a:gd name="T1" fmla="*/ 22 h 46"/>
                        <a:gd name="T2" fmla="*/ 0 w 4197"/>
                        <a:gd name="T3" fmla="*/ 0 h 46"/>
                        <a:gd name="T4" fmla="*/ 11 w 4197"/>
                        <a:gd name="T5" fmla="*/ 0 h 46"/>
                        <a:gd name="T6" fmla="*/ 11 w 4197"/>
                        <a:gd name="T7" fmla="*/ 22 h 46"/>
                        <a:gd name="T8" fmla="*/ 0 60000 65536"/>
                        <a:gd name="T9" fmla="*/ 0 60000 65536"/>
                        <a:gd name="T10" fmla="*/ 0 60000 65536"/>
                        <a:gd name="T11" fmla="*/ 0 60000 65536"/>
                        <a:gd name="T12" fmla="*/ 0 w 4197"/>
                        <a:gd name="T13" fmla="*/ 0 h 46"/>
                        <a:gd name="T14" fmla="*/ 2183 w 4197"/>
                        <a:gd name="T15" fmla="*/ 66 h 46"/>
                      </a:gdLst>
                      <a:ahLst/>
                      <a:cxnLst>
                        <a:cxn ang="T8">
                          <a:pos x="T0" y="T1"/>
                        </a:cxn>
                        <a:cxn ang="T9">
                          <a:pos x="T2" y="T3"/>
                        </a:cxn>
                        <a:cxn ang="T10">
                          <a:pos x="T4" y="T5"/>
                        </a:cxn>
                        <a:cxn ang="T11">
                          <a:pos x="T6" y="T7"/>
                        </a:cxn>
                      </a:cxnLst>
                      <a:rect l="T12" t="T13" r="T14" b="T15"/>
                      <a:pathLst>
                        <a:path w="4197" h="46">
                          <a:moveTo>
                            <a:pt x="4197" y="46"/>
                          </a:moveTo>
                          <a:lnTo>
                            <a:pt x="4197" y="0"/>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GB"/>
                    </a:p>
                  </p:txBody>
                </p:sp>
                <p:sp>
                  <p:nvSpPr>
                    <p:cNvPr id="94343" name="Line 88"/>
                    <p:cNvSpPr>
                      <a:spLocks noChangeShapeType="1"/>
                    </p:cNvSpPr>
                    <p:nvPr/>
                  </p:nvSpPr>
                  <p:spPr bwMode="auto">
                    <a:xfrm flipH="1">
                      <a:off x="1744" y="3232"/>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94334" name="Group 81"/>
                  <p:cNvGrpSpPr>
                    <a:grpSpLocks/>
                  </p:cNvGrpSpPr>
                  <p:nvPr/>
                </p:nvGrpSpPr>
                <p:grpSpPr bwMode="auto">
                  <a:xfrm>
                    <a:off x="608" y="1941"/>
                    <a:ext cx="46" cy="1661"/>
                    <a:chOff x="608" y="1941"/>
                    <a:chExt cx="46" cy="1661"/>
                  </a:xfrm>
                </p:grpSpPr>
                <p:sp>
                  <p:nvSpPr>
                    <p:cNvPr id="94335" name="Line 79"/>
                    <p:cNvSpPr>
                      <a:spLocks noChangeShapeType="1"/>
                    </p:cNvSpPr>
                    <p:nvPr/>
                  </p:nvSpPr>
                  <p:spPr bwMode="auto">
                    <a:xfrm rot="5400000" flipH="1">
                      <a:off x="631" y="2392"/>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336" name="Line 81"/>
                    <p:cNvSpPr>
                      <a:spLocks noChangeShapeType="1"/>
                    </p:cNvSpPr>
                    <p:nvPr/>
                  </p:nvSpPr>
                  <p:spPr bwMode="auto">
                    <a:xfrm rot="5400000" flipH="1">
                      <a:off x="631" y="2866"/>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337" name="Freeform 83"/>
                    <p:cNvSpPr>
                      <a:spLocks/>
                    </p:cNvSpPr>
                    <p:nvPr/>
                  </p:nvSpPr>
                  <p:spPr bwMode="auto">
                    <a:xfrm rot="5400000" flipH="1">
                      <a:off x="-200" y="2749"/>
                      <a:ext cx="1661" cy="46"/>
                    </a:xfrm>
                    <a:custGeom>
                      <a:avLst/>
                      <a:gdLst>
                        <a:gd name="T0" fmla="*/ 0 w 2184"/>
                        <a:gd name="T1" fmla="*/ 1 h 66"/>
                        <a:gd name="T2" fmla="*/ 0 w 2184"/>
                        <a:gd name="T3" fmla="*/ 0 h 66"/>
                        <a:gd name="T4" fmla="*/ 148 w 2184"/>
                        <a:gd name="T5" fmla="*/ 0 h 66"/>
                        <a:gd name="T6" fmla="*/ 148 w 2184"/>
                        <a:gd name="T7" fmla="*/ 1 h 66"/>
                        <a:gd name="T8" fmla="*/ 0 60000 65536"/>
                        <a:gd name="T9" fmla="*/ 0 60000 65536"/>
                        <a:gd name="T10" fmla="*/ 0 60000 65536"/>
                        <a:gd name="T11" fmla="*/ 0 60000 65536"/>
                        <a:gd name="T12" fmla="*/ 0 w 2184"/>
                        <a:gd name="T13" fmla="*/ 0 h 66"/>
                        <a:gd name="T14" fmla="*/ 2184 w 2184"/>
                        <a:gd name="T15" fmla="*/ 66 h 66"/>
                      </a:gdLst>
                      <a:ahLst/>
                      <a:cxnLst>
                        <a:cxn ang="T8">
                          <a:pos x="T0" y="T1"/>
                        </a:cxn>
                        <a:cxn ang="T9">
                          <a:pos x="T2" y="T3"/>
                        </a:cxn>
                        <a:cxn ang="T10">
                          <a:pos x="T4" y="T5"/>
                        </a:cxn>
                        <a:cxn ang="T11">
                          <a:pos x="T6" y="T7"/>
                        </a:cxn>
                      </a:cxnLst>
                      <a:rect l="T12" t="T13" r="T14" b="T15"/>
                      <a:pathLst>
                        <a:path w="2184" h="66">
                          <a:moveTo>
                            <a:pt x="0" y="66"/>
                          </a:moveTo>
                          <a:lnTo>
                            <a:pt x="0" y="0"/>
                          </a:lnTo>
                          <a:lnTo>
                            <a:pt x="2184" y="0"/>
                          </a:lnTo>
                          <a:lnTo>
                            <a:pt x="2184" y="6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GB"/>
                    </a:p>
                  </p:txBody>
                </p:sp>
                <p:sp>
                  <p:nvSpPr>
                    <p:cNvPr id="94338" name="Line 79"/>
                    <p:cNvSpPr>
                      <a:spLocks noChangeShapeType="1"/>
                    </p:cNvSpPr>
                    <p:nvPr/>
                  </p:nvSpPr>
                  <p:spPr bwMode="auto">
                    <a:xfrm rot="5400000" flipH="1">
                      <a:off x="631" y="2155"/>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339" name="Line 81"/>
                    <p:cNvSpPr>
                      <a:spLocks noChangeShapeType="1"/>
                    </p:cNvSpPr>
                    <p:nvPr/>
                  </p:nvSpPr>
                  <p:spPr bwMode="auto">
                    <a:xfrm rot="5400000" flipH="1">
                      <a:off x="631" y="2629"/>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340" name="Line 85"/>
                    <p:cNvSpPr>
                      <a:spLocks noChangeShapeType="1"/>
                    </p:cNvSpPr>
                    <p:nvPr/>
                  </p:nvSpPr>
                  <p:spPr bwMode="auto">
                    <a:xfrm rot="5400000" flipH="1">
                      <a:off x="631" y="3103"/>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341" name="Line 85"/>
                    <p:cNvSpPr>
                      <a:spLocks noChangeShapeType="1"/>
                    </p:cNvSpPr>
                    <p:nvPr/>
                  </p:nvSpPr>
                  <p:spPr bwMode="auto">
                    <a:xfrm rot="5400000" flipH="1">
                      <a:off x="631" y="3340"/>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grpSp>
          <p:grpSp>
            <p:nvGrpSpPr>
              <p:cNvPr id="94318" name="Group 94"/>
              <p:cNvGrpSpPr>
                <a:grpSpLocks/>
              </p:cNvGrpSpPr>
              <p:nvPr/>
            </p:nvGrpSpPr>
            <p:grpSpPr bwMode="auto">
              <a:xfrm>
                <a:off x="1202" y="2634"/>
                <a:ext cx="1095" cy="840"/>
                <a:chOff x="1194" y="2634"/>
                <a:chExt cx="1095" cy="840"/>
              </a:xfrm>
            </p:grpSpPr>
            <p:sp>
              <p:nvSpPr>
                <p:cNvPr id="94325" name="Line 85"/>
                <p:cNvSpPr>
                  <a:spLocks noChangeShapeType="1"/>
                </p:cNvSpPr>
                <p:nvPr/>
              </p:nvSpPr>
              <p:spPr bwMode="auto">
                <a:xfrm>
                  <a:off x="1194" y="3108"/>
                  <a:ext cx="1092" cy="51"/>
                </a:xfrm>
                <a:prstGeom prst="line">
                  <a:avLst/>
                </a:prstGeom>
                <a:noFill/>
                <a:ln w="28575">
                  <a:solidFill>
                    <a:srgbClr val="008E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326" name="Line 86"/>
                <p:cNvSpPr>
                  <a:spLocks noChangeShapeType="1"/>
                </p:cNvSpPr>
                <p:nvPr/>
              </p:nvSpPr>
              <p:spPr bwMode="auto">
                <a:xfrm>
                  <a:off x="1197" y="2748"/>
                  <a:ext cx="1089" cy="24"/>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327" name="Line 87"/>
                <p:cNvSpPr>
                  <a:spLocks noChangeShapeType="1"/>
                </p:cNvSpPr>
                <p:nvPr/>
              </p:nvSpPr>
              <p:spPr bwMode="auto">
                <a:xfrm flipV="1">
                  <a:off x="1194" y="2634"/>
                  <a:ext cx="1095" cy="243"/>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328" name="Line 88"/>
                <p:cNvSpPr>
                  <a:spLocks noChangeShapeType="1"/>
                </p:cNvSpPr>
                <p:nvPr/>
              </p:nvSpPr>
              <p:spPr bwMode="auto">
                <a:xfrm flipV="1">
                  <a:off x="1197" y="3342"/>
                  <a:ext cx="1092" cy="132"/>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94319" name="Group 93"/>
              <p:cNvGrpSpPr>
                <a:grpSpLocks/>
              </p:cNvGrpSpPr>
              <p:nvPr/>
            </p:nvGrpSpPr>
            <p:grpSpPr bwMode="auto">
              <a:xfrm>
                <a:off x="785" y="1914"/>
                <a:ext cx="808" cy="594"/>
                <a:chOff x="1998" y="1914"/>
                <a:chExt cx="808" cy="594"/>
              </a:xfrm>
            </p:grpSpPr>
            <p:sp>
              <p:nvSpPr>
                <p:cNvPr id="94320" name="Text Box 91"/>
                <p:cNvSpPr txBox="1">
                  <a:spLocks noChangeArrowheads="1"/>
                </p:cNvSpPr>
                <p:nvPr/>
              </p:nvSpPr>
              <p:spPr bwMode="auto">
                <a:xfrm>
                  <a:off x="2200" y="1914"/>
                  <a:ext cx="606"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sz="1400">
                      <a:cs typeface="Arial" pitchFamily="34" charset="0"/>
                    </a:rPr>
                    <a:t>Placebo</a:t>
                  </a:r>
                </a:p>
                <a:p>
                  <a:pPr eaLnBrk="1" hangingPunct="1"/>
                  <a:r>
                    <a:rPr lang="en-GB" sz="1400">
                      <a:cs typeface="Arial" pitchFamily="34" charset="0"/>
                    </a:rPr>
                    <a:t>0.1 mg/kg</a:t>
                  </a:r>
                </a:p>
                <a:p>
                  <a:pPr eaLnBrk="1" hangingPunct="1"/>
                  <a:r>
                    <a:rPr lang="en-GB" sz="1400">
                      <a:cs typeface="Arial" pitchFamily="34" charset="0"/>
                    </a:rPr>
                    <a:t>0.3 mg/kg</a:t>
                  </a:r>
                </a:p>
                <a:p>
                  <a:pPr eaLnBrk="1" hangingPunct="1"/>
                  <a:r>
                    <a:rPr lang="en-GB" sz="1400">
                      <a:cs typeface="Arial" pitchFamily="34" charset="0"/>
                    </a:rPr>
                    <a:t>0.5 mg/kg</a:t>
                  </a:r>
                </a:p>
              </p:txBody>
            </p:sp>
            <p:sp>
              <p:nvSpPr>
                <p:cNvPr id="94321" name="Line 89"/>
                <p:cNvSpPr>
                  <a:spLocks noChangeShapeType="1"/>
                </p:cNvSpPr>
                <p:nvPr/>
              </p:nvSpPr>
              <p:spPr bwMode="auto">
                <a:xfrm>
                  <a:off x="1998" y="2010"/>
                  <a:ext cx="207" cy="0"/>
                </a:xfrm>
                <a:prstGeom prst="line">
                  <a:avLst/>
                </a:prstGeom>
                <a:noFill/>
                <a:ln w="28575">
                  <a:solidFill>
                    <a:srgbClr val="008E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322" name="Line 90"/>
                <p:cNvSpPr>
                  <a:spLocks noChangeShapeType="1"/>
                </p:cNvSpPr>
                <p:nvPr/>
              </p:nvSpPr>
              <p:spPr bwMode="auto">
                <a:xfrm>
                  <a:off x="1998" y="2142"/>
                  <a:ext cx="207" cy="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323" name="Line 91"/>
                <p:cNvSpPr>
                  <a:spLocks noChangeShapeType="1"/>
                </p:cNvSpPr>
                <p:nvPr/>
              </p:nvSpPr>
              <p:spPr bwMode="auto">
                <a:xfrm>
                  <a:off x="1998" y="2274"/>
                  <a:ext cx="207"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324" name="Line 92"/>
                <p:cNvSpPr>
                  <a:spLocks noChangeShapeType="1"/>
                </p:cNvSpPr>
                <p:nvPr/>
              </p:nvSpPr>
              <p:spPr bwMode="auto">
                <a:xfrm>
                  <a:off x="1998" y="2406"/>
                  <a:ext cx="207" cy="0"/>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94282" name="Group 152"/>
            <p:cNvGrpSpPr>
              <a:grpSpLocks/>
            </p:cNvGrpSpPr>
            <p:nvPr/>
          </p:nvGrpSpPr>
          <p:grpSpPr bwMode="auto">
            <a:xfrm>
              <a:off x="2918" y="1874"/>
              <a:ext cx="2765" cy="2083"/>
              <a:chOff x="2918" y="1874"/>
              <a:chExt cx="2765" cy="2083"/>
            </a:xfrm>
          </p:grpSpPr>
          <p:sp>
            <p:nvSpPr>
              <p:cNvPr id="94283" name="Rectangle 10"/>
              <p:cNvSpPr>
                <a:spLocks noChangeArrowheads="1"/>
              </p:cNvSpPr>
              <p:nvPr/>
            </p:nvSpPr>
            <p:spPr bwMode="auto">
              <a:xfrm>
                <a:off x="3532" y="3803"/>
                <a:ext cx="21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600" b="1"/>
                  <a:t>Time from start of treatment (days)</a:t>
                </a:r>
              </a:p>
            </p:txBody>
          </p:sp>
          <p:grpSp>
            <p:nvGrpSpPr>
              <p:cNvPr id="94284" name="Group 100"/>
              <p:cNvGrpSpPr>
                <a:grpSpLocks/>
              </p:cNvGrpSpPr>
              <p:nvPr/>
            </p:nvGrpSpPr>
            <p:grpSpPr bwMode="auto">
              <a:xfrm>
                <a:off x="3987" y="3667"/>
                <a:ext cx="1331" cy="134"/>
                <a:chOff x="1137" y="3667"/>
                <a:chExt cx="1331" cy="134"/>
              </a:xfrm>
            </p:grpSpPr>
            <p:sp>
              <p:nvSpPr>
                <p:cNvPr id="94314" name="Rectangle 11"/>
                <p:cNvSpPr>
                  <a:spLocks noChangeArrowheads="1"/>
                </p:cNvSpPr>
                <p:nvPr/>
              </p:nvSpPr>
              <p:spPr bwMode="auto">
                <a:xfrm>
                  <a:off x="2108" y="3667"/>
                  <a:ext cx="36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t>169/ET</a:t>
                  </a:r>
                </a:p>
              </p:txBody>
            </p:sp>
            <p:sp>
              <p:nvSpPr>
                <p:cNvPr id="94315" name="Rectangle 12"/>
                <p:cNvSpPr>
                  <a:spLocks noChangeArrowheads="1"/>
                </p:cNvSpPr>
                <p:nvPr/>
              </p:nvSpPr>
              <p:spPr bwMode="auto">
                <a:xfrm>
                  <a:off x="1137" y="3667"/>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t>85</a:t>
                  </a:r>
                </a:p>
              </p:txBody>
            </p:sp>
          </p:grpSp>
          <p:sp>
            <p:nvSpPr>
              <p:cNvPr id="94285" name="Rectangle 13"/>
              <p:cNvSpPr>
                <a:spLocks noChangeArrowheads="1"/>
              </p:cNvSpPr>
              <p:nvPr/>
            </p:nvSpPr>
            <p:spPr bwMode="auto">
              <a:xfrm rot="-5400000">
                <a:off x="2226" y="2637"/>
                <a:ext cx="169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r>
                  <a:rPr lang="en-GB" sz="1600" b="1"/>
                  <a:t>Lumbar BMD, </a:t>
                </a:r>
              </a:p>
              <a:p>
                <a:r>
                  <a:rPr lang="en-GB" sz="1600" b="1"/>
                  <a:t>change from baseline (%)</a:t>
                </a:r>
              </a:p>
            </p:txBody>
          </p:sp>
          <p:grpSp>
            <p:nvGrpSpPr>
              <p:cNvPr id="94286" name="Group 139"/>
              <p:cNvGrpSpPr>
                <a:grpSpLocks/>
              </p:cNvGrpSpPr>
              <p:nvPr/>
            </p:nvGrpSpPr>
            <p:grpSpPr bwMode="auto">
              <a:xfrm>
                <a:off x="3284" y="1874"/>
                <a:ext cx="125" cy="1797"/>
                <a:chOff x="3284" y="1874"/>
                <a:chExt cx="125" cy="1797"/>
              </a:xfrm>
            </p:grpSpPr>
            <p:sp>
              <p:nvSpPr>
                <p:cNvPr id="94308" name="Rectangle 14"/>
                <p:cNvSpPr>
                  <a:spLocks noChangeArrowheads="1"/>
                </p:cNvSpPr>
                <p:nvPr/>
              </p:nvSpPr>
              <p:spPr bwMode="auto">
                <a:xfrm>
                  <a:off x="3347" y="187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4</a:t>
                  </a:r>
                </a:p>
              </p:txBody>
            </p:sp>
            <p:sp>
              <p:nvSpPr>
                <p:cNvPr id="94309" name="Rectangle 15"/>
                <p:cNvSpPr>
                  <a:spLocks noChangeArrowheads="1"/>
                </p:cNvSpPr>
                <p:nvPr/>
              </p:nvSpPr>
              <p:spPr bwMode="auto">
                <a:xfrm>
                  <a:off x="3347" y="2538"/>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2</a:t>
                  </a:r>
                </a:p>
              </p:txBody>
            </p:sp>
            <p:sp>
              <p:nvSpPr>
                <p:cNvPr id="94310" name="Rectangle 16"/>
                <p:cNvSpPr>
                  <a:spLocks noChangeArrowheads="1"/>
                </p:cNvSpPr>
                <p:nvPr/>
              </p:nvSpPr>
              <p:spPr bwMode="auto">
                <a:xfrm>
                  <a:off x="3347" y="320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0</a:t>
                  </a:r>
                </a:p>
              </p:txBody>
            </p:sp>
            <p:sp>
              <p:nvSpPr>
                <p:cNvPr id="94311" name="Rectangle 21"/>
                <p:cNvSpPr>
                  <a:spLocks noChangeArrowheads="1"/>
                </p:cNvSpPr>
                <p:nvPr/>
              </p:nvSpPr>
              <p:spPr bwMode="auto">
                <a:xfrm>
                  <a:off x="3284" y="3535"/>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–1</a:t>
                  </a:r>
                </a:p>
              </p:txBody>
            </p:sp>
            <p:sp>
              <p:nvSpPr>
                <p:cNvPr id="94312" name="Rectangle 15"/>
                <p:cNvSpPr>
                  <a:spLocks noChangeArrowheads="1"/>
                </p:cNvSpPr>
                <p:nvPr/>
              </p:nvSpPr>
              <p:spPr bwMode="auto">
                <a:xfrm>
                  <a:off x="3347" y="2206"/>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3</a:t>
                  </a:r>
                </a:p>
              </p:txBody>
            </p:sp>
            <p:sp>
              <p:nvSpPr>
                <p:cNvPr id="94313" name="Rectangle 16"/>
                <p:cNvSpPr>
                  <a:spLocks noChangeArrowheads="1"/>
                </p:cNvSpPr>
                <p:nvPr/>
              </p:nvSpPr>
              <p:spPr bwMode="auto">
                <a:xfrm>
                  <a:off x="3347" y="2870"/>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1</a:t>
                  </a:r>
                </a:p>
              </p:txBody>
            </p:sp>
          </p:grpSp>
          <p:grpSp>
            <p:nvGrpSpPr>
              <p:cNvPr id="94287" name="Group 144"/>
              <p:cNvGrpSpPr>
                <a:grpSpLocks/>
              </p:cNvGrpSpPr>
              <p:nvPr/>
            </p:nvGrpSpPr>
            <p:grpSpPr bwMode="auto">
              <a:xfrm>
                <a:off x="3458" y="1941"/>
                <a:ext cx="2225" cy="1661"/>
                <a:chOff x="3458" y="1941"/>
                <a:chExt cx="2225" cy="1661"/>
              </a:xfrm>
            </p:grpSpPr>
            <p:grpSp>
              <p:nvGrpSpPr>
                <p:cNvPr id="94299" name="Group 114"/>
                <p:cNvGrpSpPr>
                  <a:grpSpLocks/>
                </p:cNvGrpSpPr>
                <p:nvPr/>
              </p:nvGrpSpPr>
              <p:grpSpPr bwMode="auto">
                <a:xfrm>
                  <a:off x="3505" y="3269"/>
                  <a:ext cx="2178" cy="46"/>
                  <a:chOff x="655" y="3232"/>
                  <a:chExt cx="2178" cy="46"/>
                </a:xfrm>
              </p:grpSpPr>
              <p:sp>
                <p:nvSpPr>
                  <p:cNvPr id="94306" name="Freeform 87"/>
                  <p:cNvSpPr>
                    <a:spLocks/>
                  </p:cNvSpPr>
                  <p:nvPr/>
                </p:nvSpPr>
                <p:spPr bwMode="auto">
                  <a:xfrm>
                    <a:off x="655" y="3232"/>
                    <a:ext cx="2178" cy="46"/>
                  </a:xfrm>
                  <a:custGeom>
                    <a:avLst/>
                    <a:gdLst>
                      <a:gd name="T0" fmla="*/ 0 w 4197"/>
                      <a:gd name="T1" fmla="*/ 22 h 46"/>
                      <a:gd name="T2" fmla="*/ 0 w 4197"/>
                      <a:gd name="T3" fmla="*/ 0 h 46"/>
                      <a:gd name="T4" fmla="*/ 11 w 4197"/>
                      <a:gd name="T5" fmla="*/ 0 h 46"/>
                      <a:gd name="T6" fmla="*/ 11 w 4197"/>
                      <a:gd name="T7" fmla="*/ 22 h 46"/>
                      <a:gd name="T8" fmla="*/ 0 60000 65536"/>
                      <a:gd name="T9" fmla="*/ 0 60000 65536"/>
                      <a:gd name="T10" fmla="*/ 0 60000 65536"/>
                      <a:gd name="T11" fmla="*/ 0 60000 65536"/>
                      <a:gd name="T12" fmla="*/ 0 w 4197"/>
                      <a:gd name="T13" fmla="*/ 0 h 46"/>
                      <a:gd name="T14" fmla="*/ 2183 w 4197"/>
                      <a:gd name="T15" fmla="*/ 66 h 46"/>
                    </a:gdLst>
                    <a:ahLst/>
                    <a:cxnLst>
                      <a:cxn ang="T8">
                        <a:pos x="T0" y="T1"/>
                      </a:cxn>
                      <a:cxn ang="T9">
                        <a:pos x="T2" y="T3"/>
                      </a:cxn>
                      <a:cxn ang="T10">
                        <a:pos x="T4" y="T5"/>
                      </a:cxn>
                      <a:cxn ang="T11">
                        <a:pos x="T6" y="T7"/>
                      </a:cxn>
                    </a:cxnLst>
                    <a:rect l="T12" t="T13" r="T14" b="T15"/>
                    <a:pathLst>
                      <a:path w="4197" h="46">
                        <a:moveTo>
                          <a:pt x="4197" y="46"/>
                        </a:moveTo>
                        <a:lnTo>
                          <a:pt x="4197" y="0"/>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GB"/>
                  </a:p>
                </p:txBody>
              </p:sp>
              <p:sp>
                <p:nvSpPr>
                  <p:cNvPr id="94307" name="Line 88"/>
                  <p:cNvSpPr>
                    <a:spLocks noChangeShapeType="1"/>
                  </p:cNvSpPr>
                  <p:nvPr/>
                </p:nvSpPr>
                <p:spPr bwMode="auto">
                  <a:xfrm flipH="1">
                    <a:off x="1744" y="3232"/>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94300" name="Group 143"/>
                <p:cNvGrpSpPr>
                  <a:grpSpLocks/>
                </p:cNvGrpSpPr>
                <p:nvPr/>
              </p:nvGrpSpPr>
              <p:grpSpPr bwMode="auto">
                <a:xfrm>
                  <a:off x="3458" y="1941"/>
                  <a:ext cx="46" cy="1661"/>
                  <a:chOff x="3458" y="1941"/>
                  <a:chExt cx="46" cy="1661"/>
                </a:xfrm>
              </p:grpSpPr>
              <p:sp>
                <p:nvSpPr>
                  <p:cNvPr id="94301" name="Line 79"/>
                  <p:cNvSpPr>
                    <a:spLocks noChangeShapeType="1"/>
                  </p:cNvSpPr>
                  <p:nvPr/>
                </p:nvSpPr>
                <p:spPr bwMode="auto">
                  <a:xfrm rot="5400000" flipH="1">
                    <a:off x="3481" y="2582"/>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302" name="Line 81"/>
                  <p:cNvSpPr>
                    <a:spLocks noChangeShapeType="1"/>
                  </p:cNvSpPr>
                  <p:nvPr/>
                </p:nvSpPr>
                <p:spPr bwMode="auto">
                  <a:xfrm rot="5400000" flipH="1">
                    <a:off x="3481" y="3246"/>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303" name="Freeform 83"/>
                  <p:cNvSpPr>
                    <a:spLocks/>
                  </p:cNvSpPr>
                  <p:nvPr/>
                </p:nvSpPr>
                <p:spPr bwMode="auto">
                  <a:xfrm rot="5400000" flipH="1">
                    <a:off x="2650" y="2749"/>
                    <a:ext cx="1661" cy="46"/>
                  </a:xfrm>
                  <a:custGeom>
                    <a:avLst/>
                    <a:gdLst>
                      <a:gd name="T0" fmla="*/ 0 w 2184"/>
                      <a:gd name="T1" fmla="*/ 1 h 66"/>
                      <a:gd name="T2" fmla="*/ 0 w 2184"/>
                      <a:gd name="T3" fmla="*/ 0 h 66"/>
                      <a:gd name="T4" fmla="*/ 148 w 2184"/>
                      <a:gd name="T5" fmla="*/ 0 h 66"/>
                      <a:gd name="T6" fmla="*/ 148 w 2184"/>
                      <a:gd name="T7" fmla="*/ 1 h 66"/>
                      <a:gd name="T8" fmla="*/ 0 60000 65536"/>
                      <a:gd name="T9" fmla="*/ 0 60000 65536"/>
                      <a:gd name="T10" fmla="*/ 0 60000 65536"/>
                      <a:gd name="T11" fmla="*/ 0 60000 65536"/>
                      <a:gd name="T12" fmla="*/ 0 w 2184"/>
                      <a:gd name="T13" fmla="*/ 0 h 66"/>
                      <a:gd name="T14" fmla="*/ 2184 w 2184"/>
                      <a:gd name="T15" fmla="*/ 66 h 66"/>
                    </a:gdLst>
                    <a:ahLst/>
                    <a:cxnLst>
                      <a:cxn ang="T8">
                        <a:pos x="T0" y="T1"/>
                      </a:cxn>
                      <a:cxn ang="T9">
                        <a:pos x="T2" y="T3"/>
                      </a:cxn>
                      <a:cxn ang="T10">
                        <a:pos x="T4" y="T5"/>
                      </a:cxn>
                      <a:cxn ang="T11">
                        <a:pos x="T6" y="T7"/>
                      </a:cxn>
                    </a:cxnLst>
                    <a:rect l="T12" t="T13" r="T14" b="T15"/>
                    <a:pathLst>
                      <a:path w="2184" h="66">
                        <a:moveTo>
                          <a:pt x="0" y="66"/>
                        </a:moveTo>
                        <a:lnTo>
                          <a:pt x="0" y="0"/>
                        </a:lnTo>
                        <a:lnTo>
                          <a:pt x="2184" y="0"/>
                        </a:lnTo>
                        <a:lnTo>
                          <a:pt x="2184" y="6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GB"/>
                  </a:p>
                </p:txBody>
              </p:sp>
              <p:sp>
                <p:nvSpPr>
                  <p:cNvPr id="94304" name="Line 79"/>
                  <p:cNvSpPr>
                    <a:spLocks noChangeShapeType="1"/>
                  </p:cNvSpPr>
                  <p:nvPr/>
                </p:nvSpPr>
                <p:spPr bwMode="auto">
                  <a:xfrm rot="5400000" flipH="1">
                    <a:off x="3481" y="2250"/>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305" name="Line 81"/>
                  <p:cNvSpPr>
                    <a:spLocks noChangeShapeType="1"/>
                  </p:cNvSpPr>
                  <p:nvPr/>
                </p:nvSpPr>
                <p:spPr bwMode="auto">
                  <a:xfrm rot="5400000" flipH="1">
                    <a:off x="3481" y="2914"/>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grpSp>
            <p:nvGrpSpPr>
              <p:cNvPr id="94288" name="Group 133"/>
              <p:cNvGrpSpPr>
                <a:grpSpLocks/>
              </p:cNvGrpSpPr>
              <p:nvPr/>
            </p:nvGrpSpPr>
            <p:grpSpPr bwMode="auto">
              <a:xfrm>
                <a:off x="3627" y="1914"/>
                <a:ext cx="808" cy="594"/>
                <a:chOff x="1998" y="1914"/>
                <a:chExt cx="808" cy="594"/>
              </a:xfrm>
            </p:grpSpPr>
            <p:sp>
              <p:nvSpPr>
                <p:cNvPr id="94294" name="Text Box 91"/>
                <p:cNvSpPr txBox="1">
                  <a:spLocks noChangeArrowheads="1"/>
                </p:cNvSpPr>
                <p:nvPr/>
              </p:nvSpPr>
              <p:spPr bwMode="auto">
                <a:xfrm>
                  <a:off x="2200" y="1914"/>
                  <a:ext cx="606"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sz="1400">
                      <a:cs typeface="Arial" pitchFamily="34" charset="0"/>
                    </a:rPr>
                    <a:t>Placebo</a:t>
                  </a:r>
                </a:p>
                <a:p>
                  <a:pPr eaLnBrk="1" hangingPunct="1"/>
                  <a:r>
                    <a:rPr lang="en-GB" sz="1400">
                      <a:cs typeface="Arial" pitchFamily="34" charset="0"/>
                    </a:rPr>
                    <a:t>0.1 mg/kg</a:t>
                  </a:r>
                </a:p>
                <a:p>
                  <a:pPr eaLnBrk="1" hangingPunct="1"/>
                  <a:r>
                    <a:rPr lang="en-GB" sz="1400">
                      <a:cs typeface="Arial" pitchFamily="34" charset="0"/>
                    </a:rPr>
                    <a:t>0.3 mg/kg</a:t>
                  </a:r>
                </a:p>
                <a:p>
                  <a:pPr eaLnBrk="1" hangingPunct="1"/>
                  <a:r>
                    <a:rPr lang="en-GB" sz="1400">
                      <a:cs typeface="Arial" pitchFamily="34" charset="0"/>
                    </a:rPr>
                    <a:t>0.5 mg/kg</a:t>
                  </a:r>
                </a:p>
              </p:txBody>
            </p:sp>
            <p:sp>
              <p:nvSpPr>
                <p:cNvPr id="94295" name="Line 135"/>
                <p:cNvSpPr>
                  <a:spLocks noChangeShapeType="1"/>
                </p:cNvSpPr>
                <p:nvPr/>
              </p:nvSpPr>
              <p:spPr bwMode="auto">
                <a:xfrm>
                  <a:off x="1998" y="2010"/>
                  <a:ext cx="207" cy="0"/>
                </a:xfrm>
                <a:prstGeom prst="line">
                  <a:avLst/>
                </a:prstGeom>
                <a:noFill/>
                <a:ln w="28575">
                  <a:solidFill>
                    <a:srgbClr val="008E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296" name="Line 136"/>
                <p:cNvSpPr>
                  <a:spLocks noChangeShapeType="1"/>
                </p:cNvSpPr>
                <p:nvPr/>
              </p:nvSpPr>
              <p:spPr bwMode="auto">
                <a:xfrm>
                  <a:off x="1998" y="2142"/>
                  <a:ext cx="207" cy="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297" name="Line 137"/>
                <p:cNvSpPr>
                  <a:spLocks noChangeShapeType="1"/>
                </p:cNvSpPr>
                <p:nvPr/>
              </p:nvSpPr>
              <p:spPr bwMode="auto">
                <a:xfrm>
                  <a:off x="1998" y="2274"/>
                  <a:ext cx="207"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298" name="Line 138"/>
                <p:cNvSpPr>
                  <a:spLocks noChangeShapeType="1"/>
                </p:cNvSpPr>
                <p:nvPr/>
              </p:nvSpPr>
              <p:spPr bwMode="auto">
                <a:xfrm>
                  <a:off x="1998" y="2406"/>
                  <a:ext cx="207" cy="0"/>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94289" name="Group 149"/>
              <p:cNvGrpSpPr>
                <a:grpSpLocks/>
              </p:cNvGrpSpPr>
              <p:nvPr/>
            </p:nvGrpSpPr>
            <p:grpSpPr bwMode="auto">
              <a:xfrm>
                <a:off x="4047" y="2409"/>
                <a:ext cx="1092" cy="1050"/>
                <a:chOff x="4047" y="2409"/>
                <a:chExt cx="1092" cy="1050"/>
              </a:xfrm>
            </p:grpSpPr>
            <p:sp>
              <p:nvSpPr>
                <p:cNvPr id="94290" name="Line 145"/>
                <p:cNvSpPr>
                  <a:spLocks noChangeShapeType="1"/>
                </p:cNvSpPr>
                <p:nvPr/>
              </p:nvSpPr>
              <p:spPr bwMode="auto">
                <a:xfrm flipV="1">
                  <a:off x="4047" y="2409"/>
                  <a:ext cx="1092" cy="534"/>
                </a:xfrm>
                <a:prstGeom prst="line">
                  <a:avLst/>
                </a:prstGeom>
                <a:noFill/>
                <a:ln w="28575">
                  <a:solidFill>
                    <a:srgbClr val="008EC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291" name="Line 146"/>
                <p:cNvSpPr>
                  <a:spLocks noChangeShapeType="1"/>
                </p:cNvSpPr>
                <p:nvPr/>
              </p:nvSpPr>
              <p:spPr bwMode="auto">
                <a:xfrm flipV="1">
                  <a:off x="4047" y="2967"/>
                  <a:ext cx="1092" cy="219"/>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292" name="Line 147"/>
                <p:cNvSpPr>
                  <a:spLocks noChangeShapeType="1"/>
                </p:cNvSpPr>
                <p:nvPr/>
              </p:nvSpPr>
              <p:spPr bwMode="auto">
                <a:xfrm>
                  <a:off x="4047" y="2658"/>
                  <a:ext cx="1089" cy="46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293" name="Line 148"/>
                <p:cNvSpPr>
                  <a:spLocks noChangeShapeType="1"/>
                </p:cNvSpPr>
                <p:nvPr/>
              </p:nvSpPr>
              <p:spPr bwMode="auto">
                <a:xfrm flipV="1">
                  <a:off x="4047" y="3105"/>
                  <a:ext cx="1092" cy="354"/>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grpSp>
        <p:nvGrpSpPr>
          <p:cNvPr id="20" name="Group 154"/>
          <p:cNvGrpSpPr>
            <a:grpSpLocks/>
          </p:cNvGrpSpPr>
          <p:nvPr/>
        </p:nvGrpSpPr>
        <p:grpSpPr bwMode="auto">
          <a:xfrm>
            <a:off x="776288" y="2974975"/>
            <a:ext cx="7593012" cy="3271838"/>
            <a:chOff x="489" y="1874"/>
            <a:chExt cx="4783" cy="2061"/>
          </a:xfrm>
        </p:grpSpPr>
        <p:grpSp>
          <p:nvGrpSpPr>
            <p:cNvPr id="94229" name="Group 155"/>
            <p:cNvGrpSpPr>
              <a:grpSpLocks/>
            </p:cNvGrpSpPr>
            <p:nvPr/>
          </p:nvGrpSpPr>
          <p:grpSpPr bwMode="auto">
            <a:xfrm>
              <a:off x="1500" y="3667"/>
              <a:ext cx="3493" cy="268"/>
              <a:chOff x="1500" y="3667"/>
              <a:chExt cx="3493" cy="268"/>
            </a:xfrm>
          </p:grpSpPr>
          <p:sp>
            <p:nvSpPr>
              <p:cNvPr id="94278" name="Rectangle 10"/>
              <p:cNvSpPr>
                <a:spLocks noChangeArrowheads="1"/>
              </p:cNvSpPr>
              <p:nvPr/>
            </p:nvSpPr>
            <p:spPr bwMode="auto">
              <a:xfrm>
                <a:off x="4149" y="3667"/>
                <a:ext cx="84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t>Without</a:t>
                </a:r>
                <a:br>
                  <a:rPr lang="en-GB" sz="1400"/>
                </a:br>
                <a:r>
                  <a:rPr lang="en-GB" sz="1400"/>
                  <a:t>bisphosphonates</a:t>
                </a:r>
              </a:p>
            </p:txBody>
          </p:sp>
          <p:sp>
            <p:nvSpPr>
              <p:cNvPr id="94279" name="Rectangle 11"/>
              <p:cNvSpPr>
                <a:spLocks noChangeArrowheads="1"/>
              </p:cNvSpPr>
              <p:nvPr/>
            </p:nvSpPr>
            <p:spPr bwMode="auto">
              <a:xfrm>
                <a:off x="2750" y="3667"/>
                <a:ext cx="84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t>With</a:t>
                </a:r>
                <a:br>
                  <a:rPr lang="en-GB" sz="1400"/>
                </a:br>
                <a:r>
                  <a:rPr lang="en-GB" sz="1400"/>
                  <a:t>bisphosphonates</a:t>
                </a:r>
              </a:p>
            </p:txBody>
          </p:sp>
          <p:sp>
            <p:nvSpPr>
              <p:cNvPr id="94280" name="Rectangle 12"/>
              <p:cNvSpPr>
                <a:spLocks noChangeArrowheads="1"/>
              </p:cNvSpPr>
              <p:nvPr/>
            </p:nvSpPr>
            <p:spPr bwMode="auto">
              <a:xfrm>
                <a:off x="1500" y="3667"/>
                <a:ext cx="54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t>All patients</a:t>
                </a:r>
              </a:p>
            </p:txBody>
          </p:sp>
        </p:grpSp>
        <p:sp>
          <p:nvSpPr>
            <p:cNvPr id="94230" name="Rectangle 13"/>
            <p:cNvSpPr>
              <a:spLocks noChangeArrowheads="1"/>
            </p:cNvSpPr>
            <p:nvPr/>
          </p:nvSpPr>
          <p:spPr bwMode="auto">
            <a:xfrm rot="-5400000">
              <a:off x="-133" y="2615"/>
              <a:ext cx="155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p>
              <a:r>
                <a:rPr lang="en-GB" sz="1600" b="1"/>
                <a:t>Lumbar BMD, maximum </a:t>
              </a:r>
              <a:br>
                <a:rPr lang="en-GB" sz="1600" b="1"/>
              </a:br>
              <a:r>
                <a:rPr lang="en-GB" sz="1600" b="1"/>
                <a:t>change from baseline (%)</a:t>
              </a:r>
            </a:p>
          </p:txBody>
        </p:sp>
        <p:grpSp>
          <p:nvGrpSpPr>
            <p:cNvPr id="94231" name="Group 160"/>
            <p:cNvGrpSpPr>
              <a:grpSpLocks/>
            </p:cNvGrpSpPr>
            <p:nvPr/>
          </p:nvGrpSpPr>
          <p:grpSpPr bwMode="auto">
            <a:xfrm>
              <a:off x="854" y="1874"/>
              <a:ext cx="125" cy="1797"/>
              <a:chOff x="854" y="1874"/>
              <a:chExt cx="125" cy="1797"/>
            </a:xfrm>
          </p:grpSpPr>
          <p:sp>
            <p:nvSpPr>
              <p:cNvPr id="94268" name="Rectangle 14"/>
              <p:cNvSpPr>
                <a:spLocks noChangeArrowheads="1"/>
              </p:cNvSpPr>
              <p:nvPr/>
            </p:nvSpPr>
            <p:spPr bwMode="auto">
              <a:xfrm>
                <a:off x="917" y="1874"/>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7</a:t>
                </a:r>
              </a:p>
            </p:txBody>
          </p:sp>
          <p:sp>
            <p:nvSpPr>
              <p:cNvPr id="94269" name="Rectangle 15"/>
              <p:cNvSpPr>
                <a:spLocks noChangeArrowheads="1"/>
              </p:cNvSpPr>
              <p:nvPr/>
            </p:nvSpPr>
            <p:spPr bwMode="auto">
              <a:xfrm>
                <a:off x="917" y="2243"/>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5</a:t>
                </a:r>
              </a:p>
            </p:txBody>
          </p:sp>
          <p:sp>
            <p:nvSpPr>
              <p:cNvPr id="94270" name="Rectangle 16"/>
              <p:cNvSpPr>
                <a:spLocks noChangeArrowheads="1"/>
              </p:cNvSpPr>
              <p:nvPr/>
            </p:nvSpPr>
            <p:spPr bwMode="auto">
              <a:xfrm>
                <a:off x="917" y="2612"/>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3</a:t>
                </a:r>
              </a:p>
            </p:txBody>
          </p:sp>
          <p:sp>
            <p:nvSpPr>
              <p:cNvPr id="94271" name="Rectangle 17"/>
              <p:cNvSpPr>
                <a:spLocks noChangeArrowheads="1"/>
              </p:cNvSpPr>
              <p:nvPr/>
            </p:nvSpPr>
            <p:spPr bwMode="auto">
              <a:xfrm>
                <a:off x="917" y="2981"/>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1</a:t>
                </a:r>
              </a:p>
            </p:txBody>
          </p:sp>
          <p:sp>
            <p:nvSpPr>
              <p:cNvPr id="94272" name="Rectangle 18"/>
              <p:cNvSpPr>
                <a:spLocks noChangeArrowheads="1"/>
              </p:cNvSpPr>
              <p:nvPr/>
            </p:nvSpPr>
            <p:spPr bwMode="auto">
              <a:xfrm>
                <a:off x="854" y="3350"/>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–1</a:t>
                </a:r>
              </a:p>
            </p:txBody>
          </p:sp>
          <p:sp>
            <p:nvSpPr>
              <p:cNvPr id="94273" name="Rectangle 21"/>
              <p:cNvSpPr>
                <a:spLocks noChangeArrowheads="1"/>
              </p:cNvSpPr>
              <p:nvPr/>
            </p:nvSpPr>
            <p:spPr bwMode="auto">
              <a:xfrm>
                <a:off x="854" y="3535"/>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–2</a:t>
                </a:r>
              </a:p>
            </p:txBody>
          </p:sp>
          <p:sp>
            <p:nvSpPr>
              <p:cNvPr id="94274" name="Rectangle 15"/>
              <p:cNvSpPr>
                <a:spLocks noChangeArrowheads="1"/>
              </p:cNvSpPr>
              <p:nvPr/>
            </p:nvSpPr>
            <p:spPr bwMode="auto">
              <a:xfrm>
                <a:off x="917" y="2058"/>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6</a:t>
                </a:r>
              </a:p>
            </p:txBody>
          </p:sp>
          <p:sp>
            <p:nvSpPr>
              <p:cNvPr id="94275" name="Rectangle 16"/>
              <p:cNvSpPr>
                <a:spLocks noChangeArrowheads="1"/>
              </p:cNvSpPr>
              <p:nvPr/>
            </p:nvSpPr>
            <p:spPr bwMode="auto">
              <a:xfrm>
                <a:off x="917" y="2427"/>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4</a:t>
                </a:r>
              </a:p>
            </p:txBody>
          </p:sp>
          <p:sp>
            <p:nvSpPr>
              <p:cNvPr id="94276" name="Rectangle 17"/>
              <p:cNvSpPr>
                <a:spLocks noChangeArrowheads="1"/>
              </p:cNvSpPr>
              <p:nvPr/>
            </p:nvSpPr>
            <p:spPr bwMode="auto">
              <a:xfrm>
                <a:off x="917" y="2796"/>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2</a:t>
                </a:r>
              </a:p>
            </p:txBody>
          </p:sp>
          <p:sp>
            <p:nvSpPr>
              <p:cNvPr id="94277" name="Rectangle 18"/>
              <p:cNvSpPr>
                <a:spLocks noChangeArrowheads="1"/>
              </p:cNvSpPr>
              <p:nvPr/>
            </p:nvSpPr>
            <p:spPr bwMode="auto">
              <a:xfrm>
                <a:off x="917" y="316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GB" sz="1400"/>
                  <a:t>0</a:t>
                </a:r>
              </a:p>
            </p:txBody>
          </p:sp>
        </p:grpSp>
        <p:grpSp>
          <p:nvGrpSpPr>
            <p:cNvPr id="94232" name="Group 171"/>
            <p:cNvGrpSpPr>
              <a:grpSpLocks/>
            </p:cNvGrpSpPr>
            <p:nvPr/>
          </p:nvGrpSpPr>
          <p:grpSpPr bwMode="auto">
            <a:xfrm>
              <a:off x="1028" y="1941"/>
              <a:ext cx="4244" cy="1661"/>
              <a:chOff x="1028" y="1941"/>
              <a:chExt cx="4244" cy="1661"/>
            </a:xfrm>
          </p:grpSpPr>
          <p:grpSp>
            <p:nvGrpSpPr>
              <p:cNvPr id="94254" name="Group 172"/>
              <p:cNvGrpSpPr>
                <a:grpSpLocks/>
              </p:cNvGrpSpPr>
              <p:nvPr/>
            </p:nvGrpSpPr>
            <p:grpSpPr bwMode="auto">
              <a:xfrm>
                <a:off x="1075" y="3232"/>
                <a:ext cx="4197" cy="46"/>
                <a:chOff x="1075" y="3232"/>
                <a:chExt cx="4197" cy="46"/>
              </a:xfrm>
            </p:grpSpPr>
            <p:sp>
              <p:nvSpPr>
                <p:cNvPr id="94265" name="Freeform 87"/>
                <p:cNvSpPr>
                  <a:spLocks/>
                </p:cNvSpPr>
                <p:nvPr/>
              </p:nvSpPr>
              <p:spPr bwMode="auto">
                <a:xfrm>
                  <a:off x="1075" y="3232"/>
                  <a:ext cx="4197" cy="46"/>
                </a:xfrm>
                <a:custGeom>
                  <a:avLst/>
                  <a:gdLst>
                    <a:gd name="T0" fmla="*/ 0 w 4197"/>
                    <a:gd name="T1" fmla="*/ 22 h 46"/>
                    <a:gd name="T2" fmla="*/ 0 w 4197"/>
                    <a:gd name="T3" fmla="*/ 0 h 46"/>
                    <a:gd name="T4" fmla="*/ 15499 w 4197"/>
                    <a:gd name="T5" fmla="*/ 0 h 46"/>
                    <a:gd name="T6" fmla="*/ 15499 w 4197"/>
                    <a:gd name="T7" fmla="*/ 22 h 46"/>
                    <a:gd name="T8" fmla="*/ 0 60000 65536"/>
                    <a:gd name="T9" fmla="*/ 0 60000 65536"/>
                    <a:gd name="T10" fmla="*/ 0 60000 65536"/>
                    <a:gd name="T11" fmla="*/ 0 60000 65536"/>
                    <a:gd name="T12" fmla="*/ 0 w 4197"/>
                    <a:gd name="T13" fmla="*/ 0 h 46"/>
                    <a:gd name="T14" fmla="*/ 2184 w 4197"/>
                    <a:gd name="T15" fmla="*/ 66 h 46"/>
                  </a:gdLst>
                  <a:ahLst/>
                  <a:cxnLst>
                    <a:cxn ang="T8">
                      <a:pos x="T0" y="T1"/>
                    </a:cxn>
                    <a:cxn ang="T9">
                      <a:pos x="T2" y="T3"/>
                    </a:cxn>
                    <a:cxn ang="T10">
                      <a:pos x="T4" y="T5"/>
                    </a:cxn>
                    <a:cxn ang="T11">
                      <a:pos x="T6" y="T7"/>
                    </a:cxn>
                  </a:cxnLst>
                  <a:rect l="T12" t="T13" r="T14" b="T15"/>
                  <a:pathLst>
                    <a:path w="4197" h="46">
                      <a:moveTo>
                        <a:pt x="4197" y="46"/>
                      </a:moveTo>
                      <a:lnTo>
                        <a:pt x="4197" y="0"/>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GB"/>
                </a:p>
              </p:txBody>
            </p:sp>
            <p:sp>
              <p:nvSpPr>
                <p:cNvPr id="94266" name="Line 88"/>
                <p:cNvSpPr>
                  <a:spLocks noChangeShapeType="1"/>
                </p:cNvSpPr>
                <p:nvPr/>
              </p:nvSpPr>
              <p:spPr bwMode="auto">
                <a:xfrm flipH="1">
                  <a:off x="2473" y="3232"/>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267" name="Line 90"/>
                <p:cNvSpPr>
                  <a:spLocks noChangeShapeType="1"/>
                </p:cNvSpPr>
                <p:nvPr/>
              </p:nvSpPr>
              <p:spPr bwMode="auto">
                <a:xfrm flipH="1">
                  <a:off x="3872" y="3232"/>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94255" name="Group 176"/>
              <p:cNvGrpSpPr>
                <a:grpSpLocks/>
              </p:cNvGrpSpPr>
              <p:nvPr/>
            </p:nvGrpSpPr>
            <p:grpSpPr bwMode="auto">
              <a:xfrm>
                <a:off x="1028" y="1941"/>
                <a:ext cx="46" cy="1661"/>
                <a:chOff x="1028" y="1941"/>
                <a:chExt cx="46" cy="1661"/>
              </a:xfrm>
            </p:grpSpPr>
            <p:sp>
              <p:nvSpPr>
                <p:cNvPr id="94256" name="Line 79"/>
                <p:cNvSpPr>
                  <a:spLocks noChangeShapeType="1"/>
                </p:cNvSpPr>
                <p:nvPr/>
              </p:nvSpPr>
              <p:spPr bwMode="auto">
                <a:xfrm rot="5400000" flipH="1">
                  <a:off x="1051" y="2286"/>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257" name="Line 81"/>
                <p:cNvSpPr>
                  <a:spLocks noChangeShapeType="1"/>
                </p:cNvSpPr>
                <p:nvPr/>
              </p:nvSpPr>
              <p:spPr bwMode="auto">
                <a:xfrm rot="5400000" flipH="1">
                  <a:off x="1051" y="2655"/>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258" name="Freeform 83"/>
                <p:cNvSpPr>
                  <a:spLocks/>
                </p:cNvSpPr>
                <p:nvPr/>
              </p:nvSpPr>
              <p:spPr bwMode="auto">
                <a:xfrm rot="5400000" flipH="1">
                  <a:off x="220" y="2749"/>
                  <a:ext cx="1661" cy="46"/>
                </a:xfrm>
                <a:custGeom>
                  <a:avLst/>
                  <a:gdLst>
                    <a:gd name="T0" fmla="*/ 0 w 2184"/>
                    <a:gd name="T1" fmla="*/ 1 h 66"/>
                    <a:gd name="T2" fmla="*/ 0 w 2184"/>
                    <a:gd name="T3" fmla="*/ 0 h 66"/>
                    <a:gd name="T4" fmla="*/ 148 w 2184"/>
                    <a:gd name="T5" fmla="*/ 0 h 66"/>
                    <a:gd name="T6" fmla="*/ 148 w 2184"/>
                    <a:gd name="T7" fmla="*/ 1 h 66"/>
                    <a:gd name="T8" fmla="*/ 0 60000 65536"/>
                    <a:gd name="T9" fmla="*/ 0 60000 65536"/>
                    <a:gd name="T10" fmla="*/ 0 60000 65536"/>
                    <a:gd name="T11" fmla="*/ 0 60000 65536"/>
                    <a:gd name="T12" fmla="*/ 0 w 2184"/>
                    <a:gd name="T13" fmla="*/ 0 h 66"/>
                    <a:gd name="T14" fmla="*/ 2184 w 2184"/>
                    <a:gd name="T15" fmla="*/ 66 h 66"/>
                  </a:gdLst>
                  <a:ahLst/>
                  <a:cxnLst>
                    <a:cxn ang="T8">
                      <a:pos x="T0" y="T1"/>
                    </a:cxn>
                    <a:cxn ang="T9">
                      <a:pos x="T2" y="T3"/>
                    </a:cxn>
                    <a:cxn ang="T10">
                      <a:pos x="T4" y="T5"/>
                    </a:cxn>
                    <a:cxn ang="T11">
                      <a:pos x="T6" y="T7"/>
                    </a:cxn>
                  </a:cxnLst>
                  <a:rect l="T12" t="T13" r="T14" b="T15"/>
                  <a:pathLst>
                    <a:path w="2184" h="66">
                      <a:moveTo>
                        <a:pt x="0" y="66"/>
                      </a:moveTo>
                      <a:lnTo>
                        <a:pt x="0" y="0"/>
                      </a:lnTo>
                      <a:lnTo>
                        <a:pt x="2184" y="0"/>
                      </a:lnTo>
                      <a:lnTo>
                        <a:pt x="2184" y="6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GB"/>
                </a:p>
              </p:txBody>
            </p:sp>
            <p:sp>
              <p:nvSpPr>
                <p:cNvPr id="94259" name="Line 85"/>
                <p:cNvSpPr>
                  <a:spLocks noChangeShapeType="1"/>
                </p:cNvSpPr>
                <p:nvPr/>
              </p:nvSpPr>
              <p:spPr bwMode="auto">
                <a:xfrm rot="5400000" flipH="1">
                  <a:off x="1051" y="3209"/>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260" name="Line 79"/>
                <p:cNvSpPr>
                  <a:spLocks noChangeShapeType="1"/>
                </p:cNvSpPr>
                <p:nvPr/>
              </p:nvSpPr>
              <p:spPr bwMode="auto">
                <a:xfrm rot="5400000" flipH="1">
                  <a:off x="1051" y="2102"/>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261" name="Line 81"/>
                <p:cNvSpPr>
                  <a:spLocks noChangeShapeType="1"/>
                </p:cNvSpPr>
                <p:nvPr/>
              </p:nvSpPr>
              <p:spPr bwMode="auto">
                <a:xfrm rot="5400000" flipH="1">
                  <a:off x="1051" y="2471"/>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262" name="Line 85"/>
                <p:cNvSpPr>
                  <a:spLocks noChangeShapeType="1"/>
                </p:cNvSpPr>
                <p:nvPr/>
              </p:nvSpPr>
              <p:spPr bwMode="auto">
                <a:xfrm rot="5400000" flipH="1">
                  <a:off x="1051" y="2840"/>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263" name="Line 85"/>
                <p:cNvSpPr>
                  <a:spLocks noChangeShapeType="1"/>
                </p:cNvSpPr>
                <p:nvPr/>
              </p:nvSpPr>
              <p:spPr bwMode="auto">
                <a:xfrm rot="5400000" flipH="1">
                  <a:off x="1051" y="3393"/>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94264" name="Line 85"/>
                <p:cNvSpPr>
                  <a:spLocks noChangeShapeType="1"/>
                </p:cNvSpPr>
                <p:nvPr/>
              </p:nvSpPr>
              <p:spPr bwMode="auto">
                <a:xfrm rot="5400000" flipH="1">
                  <a:off x="1051" y="3024"/>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grpSp>
        <p:grpSp>
          <p:nvGrpSpPr>
            <p:cNvPr id="94233" name="Group 186"/>
            <p:cNvGrpSpPr>
              <a:grpSpLocks/>
            </p:cNvGrpSpPr>
            <p:nvPr/>
          </p:nvGrpSpPr>
          <p:grpSpPr bwMode="auto">
            <a:xfrm>
              <a:off x="4541" y="1941"/>
              <a:ext cx="731" cy="594"/>
              <a:chOff x="3747" y="2012"/>
              <a:chExt cx="731" cy="594"/>
            </a:xfrm>
          </p:grpSpPr>
          <p:sp>
            <p:nvSpPr>
              <p:cNvPr id="94249" name="Text Box 91"/>
              <p:cNvSpPr txBox="1">
                <a:spLocks noChangeArrowheads="1"/>
              </p:cNvSpPr>
              <p:nvPr/>
            </p:nvSpPr>
            <p:spPr bwMode="auto">
              <a:xfrm>
                <a:off x="3872" y="2012"/>
                <a:ext cx="606"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GB" sz="1400">
                    <a:cs typeface="Arial" pitchFamily="34" charset="0"/>
                  </a:rPr>
                  <a:t>Placebo</a:t>
                </a:r>
              </a:p>
              <a:p>
                <a:pPr eaLnBrk="1" hangingPunct="1"/>
                <a:r>
                  <a:rPr lang="en-GB" sz="1400">
                    <a:cs typeface="Arial" pitchFamily="34" charset="0"/>
                  </a:rPr>
                  <a:t>0.1 mg/kg</a:t>
                </a:r>
              </a:p>
              <a:p>
                <a:pPr eaLnBrk="1" hangingPunct="1"/>
                <a:r>
                  <a:rPr lang="en-GB" sz="1400">
                    <a:cs typeface="Arial" pitchFamily="34" charset="0"/>
                  </a:rPr>
                  <a:t>0.3 mg/kg</a:t>
                </a:r>
              </a:p>
              <a:p>
                <a:pPr eaLnBrk="1" hangingPunct="1"/>
                <a:r>
                  <a:rPr lang="en-GB" sz="1400">
                    <a:cs typeface="Arial" pitchFamily="34" charset="0"/>
                  </a:rPr>
                  <a:t>0.5 mg/kg</a:t>
                </a:r>
              </a:p>
            </p:txBody>
          </p:sp>
          <p:sp>
            <p:nvSpPr>
              <p:cNvPr id="39100" name="Rectangle 188"/>
              <p:cNvSpPr>
                <a:spLocks noChangeArrowheads="1"/>
              </p:cNvSpPr>
              <p:nvPr/>
            </p:nvSpPr>
            <p:spPr bwMode="auto">
              <a:xfrm>
                <a:off x="3747" y="2073"/>
                <a:ext cx="132" cy="6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noFill/>
                <a:miter lim="800000"/>
                <a:headEnd/>
                <a:tailEnd/>
              </a:ln>
              <a:effectLst/>
            </p:spPr>
            <p:txBody>
              <a:bodyPr wrap="none" anchor="ctr"/>
              <a:lstStyle/>
              <a:p>
                <a:endParaRPr lang="en-GB"/>
              </a:p>
            </p:txBody>
          </p:sp>
          <p:sp>
            <p:nvSpPr>
              <p:cNvPr id="94251" name="Rectangle 189"/>
              <p:cNvSpPr>
                <a:spLocks noChangeArrowheads="1"/>
              </p:cNvSpPr>
              <p:nvPr/>
            </p:nvSpPr>
            <p:spPr bwMode="auto">
              <a:xfrm>
                <a:off x="3747" y="2205"/>
                <a:ext cx="132" cy="68"/>
              </a:xfrm>
              <a:prstGeom prst="rect">
                <a:avLst/>
              </a:prstGeom>
              <a:gradFill rotWithShape="1">
                <a:gsLst>
                  <a:gs pos="0">
                    <a:srgbClr val="3B003B"/>
                  </a:gs>
                  <a:gs pos="50000">
                    <a:srgbClr val="800080"/>
                  </a:gs>
                  <a:gs pos="100000">
                    <a:srgbClr val="3B003B"/>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94252" name="Rectangle 190"/>
              <p:cNvSpPr>
                <a:spLocks noChangeArrowheads="1"/>
              </p:cNvSpPr>
              <p:nvPr/>
            </p:nvSpPr>
            <p:spPr bwMode="auto">
              <a:xfrm>
                <a:off x="3747" y="2343"/>
                <a:ext cx="132" cy="68"/>
              </a:xfrm>
              <a:prstGeom prst="rect">
                <a:avLst/>
              </a:prstGeom>
              <a:gradFill rotWithShape="1">
                <a:gsLst>
                  <a:gs pos="0">
                    <a:srgbClr val="762F00"/>
                  </a:gs>
                  <a:gs pos="50000">
                    <a:srgbClr val="FF6600"/>
                  </a:gs>
                  <a:gs pos="100000">
                    <a:srgbClr val="762F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94253" name="Rectangle 191"/>
              <p:cNvSpPr>
                <a:spLocks noChangeArrowheads="1"/>
              </p:cNvSpPr>
              <p:nvPr/>
            </p:nvSpPr>
            <p:spPr bwMode="auto">
              <a:xfrm>
                <a:off x="3747" y="2475"/>
                <a:ext cx="132" cy="68"/>
              </a:xfrm>
              <a:prstGeom prst="rect">
                <a:avLst/>
              </a:prstGeom>
              <a:gradFill rotWithShape="1">
                <a:gsLst>
                  <a:gs pos="0">
                    <a:srgbClr val="005E00"/>
                  </a:gs>
                  <a:gs pos="50000">
                    <a:srgbClr val="00CC00"/>
                  </a:gs>
                  <a:gs pos="100000">
                    <a:srgbClr val="005E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grpSp>
        <p:grpSp>
          <p:nvGrpSpPr>
            <p:cNvPr id="94234" name="Group 192"/>
            <p:cNvGrpSpPr>
              <a:grpSpLocks/>
            </p:cNvGrpSpPr>
            <p:nvPr/>
          </p:nvGrpSpPr>
          <p:grpSpPr bwMode="auto">
            <a:xfrm>
              <a:off x="1232" y="2529"/>
              <a:ext cx="1083" cy="703"/>
              <a:chOff x="1232" y="2529"/>
              <a:chExt cx="1083" cy="703"/>
            </a:xfrm>
          </p:grpSpPr>
          <p:sp>
            <p:nvSpPr>
              <p:cNvPr id="39105" name="Rectangle 193"/>
              <p:cNvSpPr>
                <a:spLocks noChangeArrowheads="1"/>
              </p:cNvSpPr>
              <p:nvPr/>
            </p:nvSpPr>
            <p:spPr bwMode="auto">
              <a:xfrm>
                <a:off x="1232" y="3088"/>
                <a:ext cx="271" cy="144"/>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noFill/>
                <a:miter lim="800000"/>
                <a:headEnd/>
                <a:tailEnd/>
              </a:ln>
              <a:effectLst/>
            </p:spPr>
            <p:txBody>
              <a:bodyPr wrap="none" anchor="ctr"/>
              <a:lstStyle/>
              <a:p>
                <a:endParaRPr lang="en-GB"/>
              </a:p>
            </p:txBody>
          </p:sp>
          <p:sp>
            <p:nvSpPr>
              <p:cNvPr id="94246" name="Rectangle 194"/>
              <p:cNvSpPr>
                <a:spLocks noChangeArrowheads="1"/>
              </p:cNvSpPr>
              <p:nvPr/>
            </p:nvSpPr>
            <p:spPr bwMode="auto">
              <a:xfrm>
                <a:off x="1503" y="2529"/>
                <a:ext cx="271" cy="703"/>
              </a:xfrm>
              <a:prstGeom prst="rect">
                <a:avLst/>
              </a:prstGeom>
              <a:gradFill rotWithShape="1">
                <a:gsLst>
                  <a:gs pos="0">
                    <a:srgbClr val="3B003B"/>
                  </a:gs>
                  <a:gs pos="50000">
                    <a:srgbClr val="800080"/>
                  </a:gs>
                  <a:gs pos="100000">
                    <a:srgbClr val="3B003B"/>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94247" name="Rectangle 195"/>
              <p:cNvSpPr>
                <a:spLocks noChangeArrowheads="1"/>
              </p:cNvSpPr>
              <p:nvPr/>
            </p:nvSpPr>
            <p:spPr bwMode="auto">
              <a:xfrm>
                <a:off x="1774" y="2820"/>
                <a:ext cx="270" cy="412"/>
              </a:xfrm>
              <a:prstGeom prst="rect">
                <a:avLst/>
              </a:prstGeom>
              <a:gradFill rotWithShape="1">
                <a:gsLst>
                  <a:gs pos="0">
                    <a:srgbClr val="762F00"/>
                  </a:gs>
                  <a:gs pos="50000">
                    <a:srgbClr val="FF6600"/>
                  </a:gs>
                  <a:gs pos="100000">
                    <a:srgbClr val="762F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94248" name="Rectangle 196"/>
              <p:cNvSpPr>
                <a:spLocks noChangeArrowheads="1"/>
              </p:cNvSpPr>
              <p:nvPr/>
            </p:nvSpPr>
            <p:spPr bwMode="auto">
              <a:xfrm>
                <a:off x="2044" y="3026"/>
                <a:ext cx="271" cy="206"/>
              </a:xfrm>
              <a:prstGeom prst="rect">
                <a:avLst/>
              </a:prstGeom>
              <a:gradFill rotWithShape="1">
                <a:gsLst>
                  <a:gs pos="0">
                    <a:srgbClr val="005E00"/>
                  </a:gs>
                  <a:gs pos="50000">
                    <a:srgbClr val="00CC00"/>
                  </a:gs>
                  <a:gs pos="100000">
                    <a:srgbClr val="005E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grpSp>
        <p:grpSp>
          <p:nvGrpSpPr>
            <p:cNvPr id="94235" name="Group 197"/>
            <p:cNvGrpSpPr>
              <a:grpSpLocks/>
            </p:cNvGrpSpPr>
            <p:nvPr/>
          </p:nvGrpSpPr>
          <p:grpSpPr bwMode="auto">
            <a:xfrm>
              <a:off x="2631" y="2053"/>
              <a:ext cx="1083" cy="1202"/>
              <a:chOff x="2631" y="2053"/>
              <a:chExt cx="1083" cy="1202"/>
            </a:xfrm>
          </p:grpSpPr>
          <p:sp>
            <p:nvSpPr>
              <p:cNvPr id="39110" name="Rectangle 198"/>
              <p:cNvSpPr>
                <a:spLocks noChangeArrowheads="1"/>
              </p:cNvSpPr>
              <p:nvPr/>
            </p:nvSpPr>
            <p:spPr bwMode="auto">
              <a:xfrm>
                <a:off x="2631" y="2555"/>
                <a:ext cx="271" cy="67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noFill/>
                <a:miter lim="800000"/>
                <a:headEnd/>
                <a:tailEnd/>
              </a:ln>
              <a:effectLst/>
            </p:spPr>
            <p:txBody>
              <a:bodyPr wrap="none" anchor="ctr"/>
              <a:lstStyle/>
              <a:p>
                <a:endParaRPr lang="en-GB"/>
              </a:p>
            </p:txBody>
          </p:sp>
          <p:sp>
            <p:nvSpPr>
              <p:cNvPr id="94242" name="Rectangle 199"/>
              <p:cNvSpPr>
                <a:spLocks noChangeArrowheads="1"/>
              </p:cNvSpPr>
              <p:nvPr/>
            </p:nvSpPr>
            <p:spPr bwMode="auto">
              <a:xfrm>
                <a:off x="2902" y="2053"/>
                <a:ext cx="271" cy="1179"/>
              </a:xfrm>
              <a:prstGeom prst="rect">
                <a:avLst/>
              </a:prstGeom>
              <a:gradFill rotWithShape="1">
                <a:gsLst>
                  <a:gs pos="0">
                    <a:srgbClr val="3B003B"/>
                  </a:gs>
                  <a:gs pos="50000">
                    <a:srgbClr val="800080"/>
                  </a:gs>
                  <a:gs pos="100000">
                    <a:srgbClr val="3B003B"/>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94243" name="Rectangle 200"/>
              <p:cNvSpPr>
                <a:spLocks noChangeArrowheads="1"/>
              </p:cNvSpPr>
              <p:nvPr/>
            </p:nvSpPr>
            <p:spPr bwMode="auto">
              <a:xfrm>
                <a:off x="3173" y="3232"/>
                <a:ext cx="270" cy="23"/>
              </a:xfrm>
              <a:prstGeom prst="rect">
                <a:avLst/>
              </a:prstGeom>
              <a:gradFill rotWithShape="1">
                <a:gsLst>
                  <a:gs pos="0">
                    <a:srgbClr val="762F00"/>
                  </a:gs>
                  <a:gs pos="50000">
                    <a:srgbClr val="FF6600"/>
                  </a:gs>
                  <a:gs pos="100000">
                    <a:srgbClr val="762F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94244" name="Rectangle 201"/>
              <p:cNvSpPr>
                <a:spLocks noChangeArrowheads="1"/>
              </p:cNvSpPr>
              <p:nvPr/>
            </p:nvSpPr>
            <p:spPr bwMode="auto">
              <a:xfrm>
                <a:off x="3443" y="3161"/>
                <a:ext cx="271" cy="71"/>
              </a:xfrm>
              <a:prstGeom prst="rect">
                <a:avLst/>
              </a:prstGeom>
              <a:gradFill rotWithShape="1">
                <a:gsLst>
                  <a:gs pos="0">
                    <a:srgbClr val="005E00"/>
                  </a:gs>
                  <a:gs pos="50000">
                    <a:srgbClr val="00CC00"/>
                  </a:gs>
                  <a:gs pos="100000">
                    <a:srgbClr val="005E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grpSp>
        <p:grpSp>
          <p:nvGrpSpPr>
            <p:cNvPr id="94236" name="Group 202"/>
            <p:cNvGrpSpPr>
              <a:grpSpLocks/>
            </p:cNvGrpSpPr>
            <p:nvPr/>
          </p:nvGrpSpPr>
          <p:grpSpPr bwMode="auto">
            <a:xfrm>
              <a:off x="4030" y="2675"/>
              <a:ext cx="1083" cy="768"/>
              <a:chOff x="4030" y="2675"/>
              <a:chExt cx="1083" cy="768"/>
            </a:xfrm>
          </p:grpSpPr>
          <p:sp>
            <p:nvSpPr>
              <p:cNvPr id="39115" name="Rectangle 203"/>
              <p:cNvSpPr>
                <a:spLocks noChangeArrowheads="1"/>
              </p:cNvSpPr>
              <p:nvPr/>
            </p:nvSpPr>
            <p:spPr bwMode="auto">
              <a:xfrm>
                <a:off x="4030" y="3232"/>
                <a:ext cx="271" cy="211"/>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12700">
                <a:noFill/>
                <a:miter lim="800000"/>
                <a:headEnd/>
                <a:tailEnd/>
              </a:ln>
              <a:effectLst/>
            </p:spPr>
            <p:txBody>
              <a:bodyPr wrap="none" anchor="ctr"/>
              <a:lstStyle/>
              <a:p>
                <a:endParaRPr lang="en-GB"/>
              </a:p>
            </p:txBody>
          </p:sp>
          <p:sp>
            <p:nvSpPr>
              <p:cNvPr id="94238" name="Rectangle 204"/>
              <p:cNvSpPr>
                <a:spLocks noChangeArrowheads="1"/>
              </p:cNvSpPr>
              <p:nvPr/>
            </p:nvSpPr>
            <p:spPr bwMode="auto">
              <a:xfrm>
                <a:off x="4301" y="2891"/>
                <a:ext cx="271" cy="341"/>
              </a:xfrm>
              <a:prstGeom prst="rect">
                <a:avLst/>
              </a:prstGeom>
              <a:gradFill rotWithShape="1">
                <a:gsLst>
                  <a:gs pos="0">
                    <a:srgbClr val="3B003B"/>
                  </a:gs>
                  <a:gs pos="50000">
                    <a:srgbClr val="800080"/>
                  </a:gs>
                  <a:gs pos="100000">
                    <a:srgbClr val="3B003B"/>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94239" name="Rectangle 205"/>
              <p:cNvSpPr>
                <a:spLocks noChangeArrowheads="1"/>
              </p:cNvSpPr>
              <p:nvPr/>
            </p:nvSpPr>
            <p:spPr bwMode="auto">
              <a:xfrm>
                <a:off x="4572" y="2675"/>
                <a:ext cx="270" cy="557"/>
              </a:xfrm>
              <a:prstGeom prst="rect">
                <a:avLst/>
              </a:prstGeom>
              <a:gradFill rotWithShape="1">
                <a:gsLst>
                  <a:gs pos="0">
                    <a:srgbClr val="762F00"/>
                  </a:gs>
                  <a:gs pos="50000">
                    <a:srgbClr val="FF6600"/>
                  </a:gs>
                  <a:gs pos="100000">
                    <a:srgbClr val="762F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94240" name="Rectangle 206"/>
              <p:cNvSpPr>
                <a:spLocks noChangeArrowheads="1"/>
              </p:cNvSpPr>
              <p:nvPr/>
            </p:nvSpPr>
            <p:spPr bwMode="auto">
              <a:xfrm>
                <a:off x="4842" y="2843"/>
                <a:ext cx="271" cy="389"/>
              </a:xfrm>
              <a:prstGeom prst="rect">
                <a:avLst/>
              </a:prstGeom>
              <a:gradFill rotWithShape="1">
                <a:gsLst>
                  <a:gs pos="0">
                    <a:srgbClr val="005E00"/>
                  </a:gs>
                  <a:gs pos="50000">
                    <a:srgbClr val="00CC00"/>
                  </a:gs>
                  <a:gs pos="100000">
                    <a:srgbClr val="005E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214313" y="185738"/>
            <a:ext cx="9144000" cy="741362"/>
          </a:xfrm>
        </p:spPr>
        <p:txBody>
          <a:bodyPr lIns="90488" tIns="44450" rIns="90488" bIns="44450"/>
          <a:lstStyle/>
          <a:p>
            <a:r>
              <a:rPr lang="en-GB" sz="3200" smtClean="0">
                <a:solidFill>
                  <a:srgbClr val="FFC000"/>
                </a:solidFill>
              </a:rPr>
              <a:t>CONCLUSIONS </a:t>
            </a:r>
            <a:endParaRPr lang="el-GR" sz="3200" smtClean="0">
              <a:solidFill>
                <a:srgbClr val="FFC000"/>
              </a:solidFill>
            </a:endParaRPr>
          </a:p>
        </p:txBody>
      </p:sp>
      <p:sp>
        <p:nvSpPr>
          <p:cNvPr id="541699" name="Rectangle 3"/>
          <p:cNvSpPr>
            <a:spLocks noGrp="1" noChangeArrowheads="1"/>
          </p:cNvSpPr>
          <p:nvPr>
            <p:ph type="body" idx="4294967295"/>
          </p:nvPr>
        </p:nvSpPr>
        <p:spPr>
          <a:xfrm>
            <a:off x="0" y="855663"/>
            <a:ext cx="9002713" cy="5229225"/>
          </a:xfrm>
        </p:spPr>
        <p:txBody>
          <a:bodyPr lIns="90488" tIns="44450" rIns="90488" bIns="44450" anchorCtr="0"/>
          <a:lstStyle/>
          <a:p>
            <a:pPr>
              <a:lnSpc>
                <a:spcPct val="110000"/>
              </a:lnSpc>
            </a:pPr>
            <a:r>
              <a:rPr lang="en-GB" sz="2800" b="0" smtClean="0">
                <a:solidFill>
                  <a:srgbClr val="00FF00"/>
                </a:solidFill>
              </a:rPr>
              <a:t>Bisphosphonates (BPs) </a:t>
            </a:r>
            <a:r>
              <a:rPr lang="en-GB" sz="2800" b="0" smtClean="0"/>
              <a:t>are useful and remain the cornerstone of the management of bone destruction in MM. </a:t>
            </a:r>
            <a:r>
              <a:rPr lang="en-GB" sz="2800" b="0" smtClean="0">
                <a:solidFill>
                  <a:srgbClr val="00FF00"/>
                </a:solidFill>
              </a:rPr>
              <a:t>Survival advantage of zoledronic acid.</a:t>
            </a:r>
          </a:p>
          <a:p>
            <a:pPr>
              <a:lnSpc>
                <a:spcPct val="110000"/>
              </a:lnSpc>
            </a:pPr>
            <a:r>
              <a:rPr lang="en-GB" sz="2800" b="0" smtClean="0"/>
              <a:t>However many questions have not been answered yet. What is the maximum duration for their use? What is the long-term safety profile?  </a:t>
            </a:r>
            <a:r>
              <a:rPr lang="en-GB" sz="2800" b="0" u="sng" smtClean="0"/>
              <a:t>Be careful in renal dysfunction and be aware of ONJ.</a:t>
            </a:r>
            <a:endParaRPr lang="el-GR" sz="2800" b="0" u="sng" smtClean="0"/>
          </a:p>
          <a:p>
            <a:pPr>
              <a:lnSpc>
                <a:spcPct val="110000"/>
              </a:lnSpc>
            </a:pPr>
            <a:r>
              <a:rPr lang="en-GB" sz="2800" b="0" smtClean="0"/>
              <a:t>Novel agents (</a:t>
            </a:r>
            <a:r>
              <a:rPr lang="en-GB" sz="2800" b="0" smtClean="0">
                <a:solidFill>
                  <a:srgbClr val="00FF00"/>
                </a:solidFill>
              </a:rPr>
              <a:t>bortezomib, denosumab</a:t>
            </a:r>
            <a:r>
              <a:rPr lang="en-GB" sz="2800" b="0" smtClean="0"/>
              <a:t>) in combination with BPs and novel anabolic agents (</a:t>
            </a:r>
            <a:r>
              <a:rPr lang="en-GB" sz="2800" b="0" smtClean="0">
                <a:solidFill>
                  <a:srgbClr val="00FF00"/>
                </a:solidFill>
              </a:rPr>
              <a:t>BHQ-880, sotatercept</a:t>
            </a:r>
            <a:r>
              <a:rPr lang="en-GB" sz="2800" b="0" smtClean="0"/>
              <a:t>) may help in the better management of myeloma bone disease in the near future.</a:t>
            </a:r>
            <a:endParaRPr lang="el-GR" sz="2800" b="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541699">
                                            <p:txEl>
                                              <p:pRg st="0" end="0"/>
                                            </p:txEl>
                                          </p:spTgt>
                                        </p:tgtEl>
                                        <p:attrNameLst>
                                          <p:attrName>style.visibility</p:attrName>
                                        </p:attrNameLst>
                                      </p:cBhvr>
                                      <p:to>
                                        <p:strVal val="visible"/>
                                      </p:to>
                                    </p:set>
                                    <p:anim calcmode="lin" valueType="num">
                                      <p:cBhvr>
                                        <p:cTn id="7" dur="1000" fill="hold"/>
                                        <p:tgtEl>
                                          <p:spTgt spid="5416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416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41699">
                                            <p:txEl>
                                              <p:pRg st="0" end="0"/>
                                            </p:txEl>
                                          </p:spTgt>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541699">
                                            <p:txEl>
                                              <p:pRg st="1" end="1"/>
                                            </p:txEl>
                                          </p:spTgt>
                                        </p:tgtEl>
                                        <p:attrNameLst>
                                          <p:attrName>style.visibility</p:attrName>
                                        </p:attrNameLst>
                                      </p:cBhvr>
                                      <p:to>
                                        <p:strVal val="visible"/>
                                      </p:to>
                                    </p:set>
                                    <p:anim calcmode="lin" valueType="num">
                                      <p:cBhvr>
                                        <p:cTn id="13" dur="1000" fill="hold"/>
                                        <p:tgtEl>
                                          <p:spTgt spid="541699">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541699">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541699">
                                            <p:txEl>
                                              <p:pRg st="1" end="1"/>
                                            </p:txEl>
                                          </p:spTgt>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541699">
                                            <p:txEl>
                                              <p:pRg st="2" end="2"/>
                                            </p:txEl>
                                          </p:spTgt>
                                        </p:tgtEl>
                                        <p:attrNameLst>
                                          <p:attrName>style.visibility</p:attrName>
                                        </p:attrNameLst>
                                      </p:cBhvr>
                                      <p:to>
                                        <p:strVal val="visible"/>
                                      </p:to>
                                    </p:set>
                                    <p:anim calcmode="lin" valueType="num">
                                      <p:cBhvr>
                                        <p:cTn id="19" dur="1000" fill="hold"/>
                                        <p:tgtEl>
                                          <p:spTgt spid="541699">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541699">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41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38138" y="0"/>
            <a:ext cx="8467725" cy="1143000"/>
          </a:xfrm>
        </p:spPr>
        <p:txBody>
          <a:bodyPr/>
          <a:lstStyle/>
          <a:p>
            <a:r>
              <a:rPr lang="en-US" smtClean="0">
                <a:solidFill>
                  <a:srgbClr val="FFC000"/>
                </a:solidFill>
              </a:rPr>
              <a:t>Acknowledgments</a:t>
            </a:r>
            <a:endParaRPr lang="en-GB" smtClean="0">
              <a:solidFill>
                <a:srgbClr val="FFC000"/>
              </a:solidFill>
            </a:endParaRPr>
          </a:p>
        </p:txBody>
      </p:sp>
      <p:sp>
        <p:nvSpPr>
          <p:cNvPr id="96259" name="Rectangle 3"/>
          <p:cNvSpPr>
            <a:spLocks noGrp="1" noChangeArrowheads="1"/>
          </p:cNvSpPr>
          <p:nvPr>
            <p:ph type="body" sz="half" idx="4294967295"/>
          </p:nvPr>
        </p:nvSpPr>
        <p:spPr>
          <a:xfrm>
            <a:off x="247650" y="906463"/>
            <a:ext cx="4019550" cy="4114800"/>
          </a:xfrm>
        </p:spPr>
        <p:txBody>
          <a:bodyPr/>
          <a:lstStyle/>
          <a:p>
            <a:pPr marL="342900" indent="-342900">
              <a:buClr>
                <a:schemeClr val="tx1"/>
              </a:buClr>
              <a:buFont typeface="Monotype Sorts" charset="2"/>
              <a:buNone/>
            </a:pPr>
            <a:r>
              <a:rPr lang="en-US" sz="2000" u="sng" smtClean="0">
                <a:solidFill>
                  <a:schemeClr val="tx2"/>
                </a:solidFill>
              </a:rPr>
              <a:t>Department of Clinical Therapeutics, Athens, GR</a:t>
            </a:r>
          </a:p>
          <a:p>
            <a:pPr marL="342900" indent="-342900">
              <a:buClr>
                <a:schemeClr val="tx1"/>
              </a:buClr>
              <a:buFont typeface="Monotype Sorts" charset="2"/>
              <a:buNone/>
            </a:pPr>
            <a:r>
              <a:rPr lang="en-GB" sz="2000" smtClean="0"/>
              <a:t>M.A. Dimopoulos,</a:t>
            </a:r>
          </a:p>
          <a:p>
            <a:pPr marL="342900" indent="-342900">
              <a:buClr>
                <a:schemeClr val="tx1"/>
              </a:buClr>
              <a:buFont typeface="Monotype Sorts" charset="2"/>
              <a:buNone/>
            </a:pPr>
            <a:r>
              <a:rPr lang="en-GB" sz="2000" smtClean="0"/>
              <a:t>E. Kastritis, M. Roussou,</a:t>
            </a:r>
          </a:p>
          <a:p>
            <a:pPr marL="342900" indent="-342900">
              <a:buClr>
                <a:schemeClr val="tx1"/>
              </a:buClr>
              <a:buFont typeface="Monotype Sorts" charset="2"/>
              <a:buNone/>
            </a:pPr>
            <a:r>
              <a:rPr lang="en-GB" sz="2000" smtClean="0"/>
              <a:t>E. Efstathiou, C. Matsouka,</a:t>
            </a:r>
          </a:p>
          <a:p>
            <a:pPr marL="342900" indent="-342900">
              <a:buClr>
                <a:schemeClr val="tx1"/>
              </a:buClr>
              <a:buFont typeface="Monotype Sorts" charset="2"/>
              <a:buNone/>
            </a:pPr>
            <a:r>
              <a:rPr lang="en-GB" sz="2000" smtClean="0"/>
              <a:t>M. Migkou, </a:t>
            </a:r>
            <a:r>
              <a:rPr lang="en-US" sz="2000" smtClean="0"/>
              <a:t>D. Christoulas,</a:t>
            </a:r>
            <a:endParaRPr lang="en-GB" sz="2000" smtClean="0"/>
          </a:p>
          <a:p>
            <a:pPr marL="342900" indent="-342900">
              <a:buClr>
                <a:schemeClr val="tx1"/>
              </a:buClr>
              <a:buFont typeface="Monotype Sorts" charset="2"/>
              <a:buNone/>
            </a:pPr>
            <a:r>
              <a:rPr lang="en-GB" sz="2000" smtClean="0"/>
              <a:t>M. Gavriatopoulou, M. Iakovaki</a:t>
            </a:r>
          </a:p>
          <a:p>
            <a:pPr marL="342900" indent="-342900">
              <a:buClr>
                <a:schemeClr val="tx1"/>
              </a:buClr>
              <a:buFont typeface="Monotype Sorts" charset="2"/>
              <a:buNone/>
            </a:pPr>
            <a:r>
              <a:rPr lang="en-GB" sz="2000" smtClean="0"/>
              <a:t>M. Gkotzamanidou</a:t>
            </a:r>
          </a:p>
          <a:p>
            <a:pPr marL="342900" indent="-342900">
              <a:buClr>
                <a:schemeClr val="tx1"/>
              </a:buClr>
              <a:buFont typeface="Monotype Sorts" charset="2"/>
              <a:buNone/>
            </a:pPr>
            <a:endParaRPr lang="en-GB" sz="2000" smtClean="0"/>
          </a:p>
          <a:p>
            <a:pPr marL="342900" indent="-342900">
              <a:buClr>
                <a:schemeClr val="tx1"/>
              </a:buClr>
              <a:buFont typeface="Monotype Sorts" charset="2"/>
              <a:buNone/>
            </a:pPr>
            <a:r>
              <a:rPr lang="en-GB" sz="2000" u="sng" smtClean="0">
                <a:solidFill>
                  <a:schemeClr val="tx2"/>
                </a:solidFill>
              </a:rPr>
              <a:t>London, UK</a:t>
            </a:r>
          </a:p>
          <a:p>
            <a:pPr marL="342900" indent="-342900">
              <a:buClr>
                <a:schemeClr val="tx1"/>
              </a:buClr>
              <a:buFont typeface="Monotype Sorts" charset="2"/>
              <a:buNone/>
            </a:pPr>
            <a:r>
              <a:rPr lang="en-GB" sz="2000" smtClean="0"/>
              <a:t>A. Rahemtulla, J.F. Apperley</a:t>
            </a:r>
          </a:p>
          <a:p>
            <a:pPr marL="342900" indent="-342900">
              <a:buClr>
                <a:schemeClr val="tx1"/>
              </a:buClr>
              <a:buFont typeface="Monotype Sorts" charset="2"/>
              <a:buNone/>
            </a:pPr>
            <a:endParaRPr lang="en-GB" sz="2000" smtClean="0"/>
          </a:p>
          <a:p>
            <a:pPr marL="342900" indent="-342900">
              <a:buClr>
                <a:schemeClr val="tx1"/>
              </a:buClr>
              <a:buFont typeface="Monotype Sorts" charset="2"/>
              <a:buNone/>
            </a:pPr>
            <a:r>
              <a:rPr lang="en-GB" sz="2000" u="sng" smtClean="0">
                <a:solidFill>
                  <a:schemeClr val="tx2"/>
                </a:solidFill>
              </a:rPr>
              <a:t>Sheffield: </a:t>
            </a:r>
            <a:r>
              <a:rPr lang="en-GB" sz="2000" smtClean="0"/>
              <a:t>P. Croucher, D. Heath</a:t>
            </a:r>
          </a:p>
          <a:p>
            <a:pPr marL="342900" indent="-342900">
              <a:buClr>
                <a:schemeClr val="tx1"/>
              </a:buClr>
              <a:buFont typeface="Monotype Sorts" charset="2"/>
              <a:buNone/>
            </a:pPr>
            <a:r>
              <a:rPr lang="en-GB" sz="2000" u="sng" smtClean="0">
                <a:solidFill>
                  <a:schemeClr val="tx2"/>
                </a:solidFill>
              </a:rPr>
              <a:t>Hersey:</a:t>
            </a:r>
            <a:r>
              <a:rPr lang="en-GB" sz="2000" smtClean="0"/>
              <a:t> A. Lipton, K. Leitzel</a:t>
            </a:r>
          </a:p>
        </p:txBody>
      </p:sp>
      <p:sp>
        <p:nvSpPr>
          <p:cNvPr id="96260" name="Rectangle 4"/>
          <p:cNvSpPr>
            <a:spLocks noGrp="1" noChangeArrowheads="1"/>
          </p:cNvSpPr>
          <p:nvPr>
            <p:ph type="body" sz="half" idx="4294967295"/>
          </p:nvPr>
        </p:nvSpPr>
        <p:spPr>
          <a:xfrm>
            <a:off x="4694238" y="985838"/>
            <a:ext cx="4019550" cy="4114800"/>
          </a:xfrm>
        </p:spPr>
        <p:txBody>
          <a:bodyPr/>
          <a:lstStyle/>
          <a:p>
            <a:pPr>
              <a:buClr>
                <a:schemeClr val="tx1"/>
              </a:buClr>
              <a:buFont typeface="Monotype Sorts" charset="2"/>
              <a:buNone/>
            </a:pPr>
            <a:r>
              <a:rPr lang="en-US" sz="2000" u="sng" smtClean="0">
                <a:solidFill>
                  <a:schemeClr val="tx2"/>
                </a:solidFill>
              </a:rPr>
              <a:t>Greek Myeloma Study Group</a:t>
            </a:r>
          </a:p>
          <a:p>
            <a:pPr>
              <a:buClr>
                <a:schemeClr val="tx1"/>
              </a:buClr>
              <a:buFont typeface="Monotype Sorts" charset="2"/>
              <a:buNone/>
            </a:pPr>
            <a:r>
              <a:rPr lang="en-GB" sz="2000" smtClean="0"/>
              <a:t>K. Zervas (Thessaloniki)   </a:t>
            </a:r>
          </a:p>
          <a:p>
            <a:pPr>
              <a:buClr>
                <a:schemeClr val="tx1"/>
              </a:buClr>
              <a:buFont typeface="Monotype Sorts" charset="2"/>
              <a:buNone/>
            </a:pPr>
            <a:r>
              <a:rPr lang="en-US" sz="2000" smtClean="0"/>
              <a:t>E. </a:t>
            </a:r>
            <a:r>
              <a:rPr lang="en-GB" sz="2000" smtClean="0"/>
              <a:t>Katodritou (Thessaloniki)                         </a:t>
            </a:r>
          </a:p>
          <a:p>
            <a:pPr>
              <a:buClr>
                <a:schemeClr val="tx1"/>
              </a:buClr>
              <a:buFontTx/>
              <a:buNone/>
            </a:pPr>
            <a:r>
              <a:rPr lang="en-GB" sz="2000" smtClean="0"/>
              <a:t>A. Pouli (Athens)</a:t>
            </a:r>
          </a:p>
          <a:p>
            <a:pPr>
              <a:buClr>
                <a:schemeClr val="tx1"/>
              </a:buClr>
              <a:buFontTx/>
              <a:buNone/>
            </a:pPr>
            <a:r>
              <a:rPr lang="en-GB" sz="2000" smtClean="0"/>
              <a:t>E. Michalis (Athens)</a:t>
            </a:r>
          </a:p>
          <a:p>
            <a:pPr>
              <a:buClr>
                <a:schemeClr val="tx1"/>
              </a:buClr>
              <a:buFontTx/>
              <a:buNone/>
            </a:pPr>
            <a:r>
              <a:rPr lang="en-GB" sz="2000" smtClean="0"/>
              <a:t>S. Delimpasi (Athens)</a:t>
            </a:r>
          </a:p>
          <a:p>
            <a:pPr>
              <a:buClr>
                <a:schemeClr val="tx1"/>
              </a:buClr>
              <a:buFont typeface="Monotype Sorts" charset="2"/>
              <a:buNone/>
            </a:pPr>
            <a:r>
              <a:rPr lang="en-GB" sz="2000" smtClean="0"/>
              <a:t>E. Verrou (Thessaloniki) </a:t>
            </a:r>
          </a:p>
          <a:p>
            <a:pPr>
              <a:buClr>
                <a:schemeClr val="tx1"/>
              </a:buClr>
              <a:buFont typeface="Monotype Sorts" charset="2"/>
              <a:buNone/>
            </a:pPr>
            <a:r>
              <a:rPr lang="en-GB" sz="2000" smtClean="0"/>
              <a:t>K. Anargyrou (Athens)	</a:t>
            </a:r>
          </a:p>
          <a:p>
            <a:pPr>
              <a:buClr>
                <a:schemeClr val="tx1"/>
              </a:buClr>
              <a:buFont typeface="Monotype Sorts" charset="2"/>
              <a:buNone/>
            </a:pPr>
            <a:r>
              <a:rPr lang="en-GB" sz="2000" smtClean="0"/>
              <a:t>M. C. Kyrtsonis (Athens)</a:t>
            </a:r>
          </a:p>
          <a:p>
            <a:pPr>
              <a:buClr>
                <a:schemeClr val="tx1"/>
              </a:buClr>
              <a:buFont typeface="Monotype Sorts" charset="2"/>
              <a:buNone/>
            </a:pPr>
            <a:r>
              <a:rPr lang="en-GB" sz="2000" smtClean="0"/>
              <a:t>P. Repoussis (Athens)</a:t>
            </a:r>
          </a:p>
          <a:p>
            <a:pPr>
              <a:buClr>
                <a:schemeClr val="tx1"/>
              </a:buClr>
              <a:buFont typeface="Monotype Sorts" charset="2"/>
              <a:buNone/>
            </a:pPr>
            <a:r>
              <a:rPr lang="en-GB" sz="2000" smtClean="0"/>
              <a:t>E. Vervessou (Athens)</a:t>
            </a:r>
          </a:p>
          <a:p>
            <a:pPr>
              <a:buClr>
                <a:schemeClr val="tx1"/>
              </a:buClr>
              <a:buFont typeface="Monotype Sorts" charset="2"/>
              <a:buNone/>
            </a:pPr>
            <a:r>
              <a:rPr lang="en-GB" sz="2000" smtClean="0"/>
              <a:t>A. Papatheodorou (Athens)</a:t>
            </a:r>
            <a:endParaRPr lang="en-US" sz="2000" smtClean="0"/>
          </a:p>
        </p:txBody>
      </p:sp>
      <p:sp>
        <p:nvSpPr>
          <p:cNvPr id="96261" name="4 - Ορθογώνιο"/>
          <p:cNvSpPr>
            <a:spLocks noChangeArrowheads="1"/>
          </p:cNvSpPr>
          <p:nvPr/>
        </p:nvSpPr>
        <p:spPr bwMode="auto">
          <a:xfrm>
            <a:off x="4613275" y="6256338"/>
            <a:ext cx="2976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Clr>
                <a:schemeClr val="tx1"/>
              </a:buClr>
              <a:buFont typeface="Monotype Sorts" charset="2"/>
              <a:buNone/>
            </a:pPr>
            <a:r>
              <a:rPr lang="en-GB" sz="2000" b="1" u="sng">
                <a:solidFill>
                  <a:schemeClr val="tx2"/>
                </a:solidFill>
              </a:rPr>
              <a:t>Hamburg</a:t>
            </a:r>
            <a:r>
              <a:rPr lang="en-GB" sz="2000" b="1">
                <a:solidFill>
                  <a:schemeClr val="tx2"/>
                </a:solidFill>
              </a:rPr>
              <a:t>: </a:t>
            </a:r>
            <a:r>
              <a:rPr lang="en-GB" sz="2000" b="1"/>
              <a:t>Orhan Sezer</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1 - Τίτλος"/>
          <p:cNvSpPr>
            <a:spLocks noGrp="1"/>
          </p:cNvSpPr>
          <p:nvPr>
            <p:ph type="title"/>
          </p:nvPr>
        </p:nvSpPr>
        <p:spPr>
          <a:xfrm>
            <a:off x="0" y="285750"/>
            <a:ext cx="9144000" cy="785813"/>
          </a:xfrm>
        </p:spPr>
        <p:txBody>
          <a:bodyPr/>
          <a:lstStyle/>
          <a:p>
            <a:pPr algn="l"/>
            <a:r>
              <a:rPr lang="en-US" sz="3200" smtClean="0"/>
              <a:t>Regulation of Osteoblast Function</a:t>
            </a:r>
            <a:endParaRPr lang="el-GR" sz="3200" smtClean="0"/>
          </a:p>
        </p:txBody>
      </p:sp>
      <p:sp>
        <p:nvSpPr>
          <p:cNvPr id="25603" name="2 - Θέση περιεχομένου"/>
          <p:cNvSpPr>
            <a:spLocks noGrp="1"/>
          </p:cNvSpPr>
          <p:nvPr>
            <p:ph idx="1"/>
          </p:nvPr>
        </p:nvSpPr>
        <p:spPr/>
        <p:txBody>
          <a:bodyPr/>
          <a:lstStyle/>
          <a:p>
            <a:endParaRPr lang="el-GR" smtClean="0"/>
          </a:p>
        </p:txBody>
      </p:sp>
      <p:pic>
        <p:nvPicPr>
          <p:cNvPr id="4" name="Picture 2" descr="0"/>
          <p:cNvPicPr>
            <a:picLocks noChangeAspect="1" noChangeArrowheads="1"/>
          </p:cNvPicPr>
          <p:nvPr/>
        </p:nvPicPr>
        <p:blipFill>
          <a:blip r:embed="rId4">
            <a:lum bright="-10000" contrast="20000"/>
            <a:extLst>
              <a:ext uri="{28A0092B-C50C-407E-A947-70E740481C1C}">
                <a14:useLocalDpi xmlns:a14="http://schemas.microsoft.com/office/drawing/2010/main" val="0"/>
              </a:ext>
            </a:extLst>
          </a:blip>
          <a:srcRect/>
          <a:stretch>
            <a:fillRect/>
          </a:stretch>
        </p:blipFill>
        <p:spPr bwMode="auto">
          <a:xfrm>
            <a:off x="785813" y="1285875"/>
            <a:ext cx="7643812" cy="5129213"/>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40962" name="Picture 2" descr="C:\Users\Vagelis\Desktop\W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3" y="1928813"/>
            <a:ext cx="7723187" cy="3643312"/>
          </a:xfrm>
          <a:prstGeom prst="rect">
            <a:avLst/>
          </a:prstGeom>
          <a:noFill/>
          <a:ln w="444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5057775" y="6581775"/>
            <a:ext cx="4086225" cy="276225"/>
          </a:xfrm>
          <a:prstGeom prst="rect">
            <a:avLst/>
          </a:prstGeom>
          <a:noFill/>
          <a:ln w="9525">
            <a:noFill/>
            <a:miter lim="800000"/>
            <a:headEnd/>
            <a:tailEnd/>
          </a:ln>
        </p:spPr>
        <p:txBody>
          <a:bodyPr wrap="none">
            <a:spAutoFit/>
          </a:bodyPr>
          <a:lstStyle/>
          <a:p>
            <a:pPr>
              <a:defRPr/>
            </a:pPr>
            <a:r>
              <a:rPr lang="en-US" sz="1200" b="1" dirty="0">
                <a:solidFill>
                  <a:srgbClr val="02FC61"/>
                </a:solidFill>
                <a:latin typeface="+mj-lt"/>
                <a:cs typeface="Arial" charset="0"/>
              </a:rPr>
              <a:t>Marie PJ. </a:t>
            </a:r>
            <a:r>
              <a:rPr lang="el-GR" sz="1200" b="1" i="1" dirty="0" err="1">
                <a:solidFill>
                  <a:srgbClr val="02FC61"/>
                </a:solidFill>
                <a:latin typeface="+mj-lt"/>
                <a:cs typeface="Arial" charset="0"/>
              </a:rPr>
              <a:t>Arch</a:t>
            </a:r>
            <a:r>
              <a:rPr lang="el-GR" sz="1200" b="1" i="1" dirty="0">
                <a:solidFill>
                  <a:srgbClr val="02FC61"/>
                </a:solidFill>
                <a:latin typeface="+mj-lt"/>
                <a:cs typeface="Arial" charset="0"/>
              </a:rPr>
              <a:t> </a:t>
            </a:r>
            <a:r>
              <a:rPr lang="el-GR" sz="1200" b="1" i="1" dirty="0" err="1">
                <a:solidFill>
                  <a:srgbClr val="02FC61"/>
                </a:solidFill>
                <a:latin typeface="+mj-lt"/>
                <a:cs typeface="Arial" charset="0"/>
              </a:rPr>
              <a:t>Biochem</a:t>
            </a:r>
            <a:r>
              <a:rPr lang="el-GR" sz="1200" b="1" i="1" dirty="0">
                <a:solidFill>
                  <a:srgbClr val="02FC61"/>
                </a:solidFill>
                <a:latin typeface="+mj-lt"/>
                <a:cs typeface="Arial" charset="0"/>
              </a:rPr>
              <a:t> </a:t>
            </a:r>
            <a:r>
              <a:rPr lang="el-GR" sz="1200" b="1" i="1" dirty="0" err="1">
                <a:solidFill>
                  <a:srgbClr val="02FC61"/>
                </a:solidFill>
                <a:latin typeface="+mj-lt"/>
                <a:cs typeface="Arial" charset="0"/>
              </a:rPr>
              <a:t>Biophys</a:t>
            </a:r>
            <a:r>
              <a:rPr lang="el-GR" sz="1200" b="1" dirty="0">
                <a:solidFill>
                  <a:srgbClr val="02FC61"/>
                </a:solidFill>
                <a:latin typeface="+mj-lt"/>
                <a:cs typeface="Arial" charset="0"/>
              </a:rPr>
              <a:t>. 2008;473(2):98-105</a:t>
            </a:r>
            <a:r>
              <a:rPr lang="en-US" sz="1200" b="1" dirty="0">
                <a:solidFill>
                  <a:srgbClr val="02FC61"/>
                </a:solidFill>
                <a:latin typeface="+mj-lt"/>
                <a:cs typeface="Arial" charset="0"/>
              </a:rPr>
              <a:t>.</a:t>
            </a:r>
          </a:p>
        </p:txBody>
      </p:sp>
      <p:sp>
        <p:nvSpPr>
          <p:cNvPr id="7" name="Text Box 4"/>
          <p:cNvSpPr txBox="1">
            <a:spLocks noChangeArrowheads="1"/>
          </p:cNvSpPr>
          <p:nvPr/>
        </p:nvSpPr>
        <p:spPr bwMode="auto">
          <a:xfrm>
            <a:off x="4613275" y="6581775"/>
            <a:ext cx="4530725" cy="276225"/>
          </a:xfrm>
          <a:prstGeom prst="rect">
            <a:avLst/>
          </a:prstGeom>
          <a:noFill/>
          <a:ln w="9525">
            <a:noFill/>
            <a:miter lim="800000"/>
            <a:headEnd/>
            <a:tailEnd/>
          </a:ln>
        </p:spPr>
        <p:txBody>
          <a:bodyPr wrap="none">
            <a:spAutoFit/>
          </a:bodyPr>
          <a:lstStyle/>
          <a:p>
            <a:pPr>
              <a:defRPr/>
            </a:pPr>
            <a:r>
              <a:rPr lang="en-US" sz="1200" b="1" dirty="0">
                <a:solidFill>
                  <a:srgbClr val="02FC61"/>
                </a:solidFill>
                <a:latin typeface="+mj-lt"/>
                <a:cs typeface="Arial" charset="0"/>
              </a:rPr>
              <a:t>Peters E, et al. </a:t>
            </a:r>
            <a:r>
              <a:rPr lang="el-GR" sz="1200" b="1" i="1" dirty="0" err="1">
                <a:solidFill>
                  <a:srgbClr val="02FC61"/>
                </a:solidFill>
                <a:latin typeface="+mj-lt"/>
                <a:cs typeface="Arial" charset="0"/>
              </a:rPr>
              <a:t>Arch</a:t>
            </a:r>
            <a:r>
              <a:rPr lang="el-GR" sz="1200" b="1" i="1" dirty="0">
                <a:solidFill>
                  <a:srgbClr val="02FC61"/>
                </a:solidFill>
                <a:latin typeface="+mj-lt"/>
                <a:cs typeface="Arial" charset="0"/>
              </a:rPr>
              <a:t> </a:t>
            </a:r>
            <a:r>
              <a:rPr lang="el-GR" sz="1200" b="1" i="1" dirty="0" err="1">
                <a:solidFill>
                  <a:srgbClr val="02FC61"/>
                </a:solidFill>
                <a:latin typeface="+mj-lt"/>
                <a:cs typeface="Arial" charset="0"/>
              </a:rPr>
              <a:t>Biochem</a:t>
            </a:r>
            <a:r>
              <a:rPr lang="el-GR" sz="1200" b="1" i="1" dirty="0">
                <a:solidFill>
                  <a:srgbClr val="02FC61"/>
                </a:solidFill>
                <a:latin typeface="+mj-lt"/>
                <a:cs typeface="Arial" charset="0"/>
              </a:rPr>
              <a:t> </a:t>
            </a:r>
            <a:r>
              <a:rPr lang="el-GR" sz="1200" b="1" i="1" dirty="0" err="1">
                <a:solidFill>
                  <a:srgbClr val="02FC61"/>
                </a:solidFill>
                <a:latin typeface="+mj-lt"/>
                <a:cs typeface="Arial" charset="0"/>
              </a:rPr>
              <a:t>Biophys</a:t>
            </a:r>
            <a:r>
              <a:rPr lang="el-GR" sz="1200" b="1" dirty="0">
                <a:solidFill>
                  <a:srgbClr val="02FC61"/>
                </a:solidFill>
                <a:latin typeface="+mj-lt"/>
                <a:cs typeface="Arial" charset="0"/>
              </a:rPr>
              <a:t>. 2008;473(2):1</a:t>
            </a:r>
            <a:r>
              <a:rPr lang="en-US" sz="1200" b="1" dirty="0">
                <a:solidFill>
                  <a:srgbClr val="02FC61"/>
                </a:solidFill>
                <a:latin typeface="+mj-lt"/>
                <a:cs typeface="Arial" charset="0"/>
              </a:rPr>
              <a:t>12-116.</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5" presetClass="entr" presetSubtype="10" fill="hold" nodeType="withEffect">
                                  <p:stCondLst>
                                    <p:cond delay="0"/>
                                  </p:stCondLst>
                                  <p:childTnLst>
                                    <p:set>
                                      <p:cBhvr>
                                        <p:cTn id="12" dur="1" fill="hold">
                                          <p:stCondLst>
                                            <p:cond delay="0"/>
                                          </p:stCondLst>
                                        </p:cTn>
                                        <p:tgtEl>
                                          <p:spTgt spid="40962"/>
                                        </p:tgtEl>
                                        <p:attrNameLst>
                                          <p:attrName>style.visibility</p:attrName>
                                        </p:attrNameLst>
                                      </p:cBhvr>
                                      <p:to>
                                        <p:strVal val="visible"/>
                                      </p:to>
                                    </p:set>
                                    <p:animEffect transition="in" filter="checkerboard(across)">
                                      <p:cBhvr>
                                        <p:cTn id="13" dur="500"/>
                                        <p:tgtEl>
                                          <p:spTgt spid="4096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7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5986" name="Picture 2" descr="Osteoblasts-Osteoclast"/>
          <p:cNvPicPr>
            <a:picLocks noChangeAspect="1" noChangeArrowheads="1"/>
          </p:cNvPicPr>
          <p:nvPr/>
        </p:nvPicPr>
        <p:blipFill>
          <a:blip r:embed="rId3">
            <a:clrChange>
              <a:clrFrom>
                <a:srgbClr val="FFFEFA"/>
              </a:clrFrom>
              <a:clrTo>
                <a:srgbClr val="FFFEFA">
                  <a:alpha val="0"/>
                </a:srgbClr>
              </a:clrTo>
            </a:clrChange>
            <a:lum bright="-10000" contrast="12000"/>
            <a:extLst>
              <a:ext uri="{28A0092B-C50C-407E-A947-70E740481C1C}">
                <a14:useLocalDpi xmlns:a14="http://schemas.microsoft.com/office/drawing/2010/main" val="0"/>
              </a:ext>
            </a:extLst>
          </a:blip>
          <a:srcRect l="5031" t="5399" r="58488" b="18353"/>
          <a:stretch>
            <a:fillRect/>
          </a:stretch>
        </p:blipFill>
        <p:spPr bwMode="auto">
          <a:xfrm>
            <a:off x="395288" y="765175"/>
            <a:ext cx="403225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987" name="Picture 3" descr="Osteoblasts-Osteoclast"/>
          <p:cNvPicPr>
            <a:picLocks noChangeAspect="1" noChangeArrowheads="1"/>
          </p:cNvPicPr>
          <p:nvPr>
            <p:ph/>
          </p:nvPr>
        </p:nvPicPr>
        <p:blipFill>
          <a:blip r:embed="rId3">
            <a:clrChange>
              <a:clrFrom>
                <a:srgbClr val="FFFEFA"/>
              </a:clrFrom>
              <a:clrTo>
                <a:srgbClr val="FFFEFA">
                  <a:alpha val="0"/>
                </a:srgbClr>
              </a:clrTo>
            </a:clrChange>
            <a:lum bright="-10000" contrast="12000"/>
            <a:extLst>
              <a:ext uri="{28A0092B-C50C-407E-A947-70E740481C1C}">
                <a14:useLocalDpi xmlns:a14="http://schemas.microsoft.com/office/drawing/2010/main" val="0"/>
              </a:ext>
            </a:extLst>
          </a:blip>
          <a:srcRect l="57860" t="6477" r="3145" b="21593"/>
          <a:stretch>
            <a:fillRect/>
          </a:stretch>
        </p:blipFill>
        <p:spPr>
          <a:xfrm>
            <a:off x="4787900" y="765175"/>
            <a:ext cx="4105275" cy="5832475"/>
          </a:xfrm>
          <a:noFill/>
        </p:spPr>
      </p:pic>
      <p:sp>
        <p:nvSpPr>
          <p:cNvPr id="26628" name="Rectangle 4"/>
          <p:cNvSpPr>
            <a:spLocks noChangeArrowheads="1"/>
          </p:cNvSpPr>
          <p:nvPr/>
        </p:nvSpPr>
        <p:spPr bwMode="auto">
          <a:xfrm>
            <a:off x="395288" y="0"/>
            <a:ext cx="82296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n-US" sz="3200" b="1">
                <a:solidFill>
                  <a:srgbClr val="FFC000"/>
                </a:solidFill>
              </a:rPr>
              <a:t>Osteoclasts</a:t>
            </a:r>
            <a:endParaRPr lang="el-GR" sz="3200" b="1">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425986"/>
                                        </p:tgtEl>
                                        <p:attrNameLst>
                                          <p:attrName>style.visibility</p:attrName>
                                        </p:attrNameLst>
                                      </p:cBhvr>
                                      <p:to>
                                        <p:strVal val="visible"/>
                                      </p:to>
                                    </p:set>
                                    <p:anim calcmode="lin" valueType="num">
                                      <p:cBhvr>
                                        <p:cTn id="7" dur="1000" fill="hold"/>
                                        <p:tgtEl>
                                          <p:spTgt spid="425986"/>
                                        </p:tgtEl>
                                        <p:attrNameLst>
                                          <p:attrName>ppt_w</p:attrName>
                                        </p:attrNameLst>
                                      </p:cBhvr>
                                      <p:tavLst>
                                        <p:tav tm="0">
                                          <p:val>
                                            <p:strVal val="#ppt_w*0.70"/>
                                          </p:val>
                                        </p:tav>
                                        <p:tav tm="100000">
                                          <p:val>
                                            <p:strVal val="#ppt_w"/>
                                          </p:val>
                                        </p:tav>
                                      </p:tavLst>
                                    </p:anim>
                                    <p:anim calcmode="lin" valueType="num">
                                      <p:cBhvr>
                                        <p:cTn id="8" dur="1000" fill="hold"/>
                                        <p:tgtEl>
                                          <p:spTgt spid="425986"/>
                                        </p:tgtEl>
                                        <p:attrNameLst>
                                          <p:attrName>ppt_h</p:attrName>
                                        </p:attrNameLst>
                                      </p:cBhvr>
                                      <p:tavLst>
                                        <p:tav tm="0">
                                          <p:val>
                                            <p:strVal val="#ppt_h"/>
                                          </p:val>
                                        </p:tav>
                                        <p:tav tm="100000">
                                          <p:val>
                                            <p:strVal val="#ppt_h"/>
                                          </p:val>
                                        </p:tav>
                                      </p:tavLst>
                                    </p:anim>
                                    <p:animEffect transition="in" filter="fade">
                                      <p:cBhvr>
                                        <p:cTn id="9" dur="1000"/>
                                        <p:tgtEl>
                                          <p:spTgt spid="425986"/>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425987"/>
                                        </p:tgtEl>
                                        <p:attrNameLst>
                                          <p:attrName>style.visibility</p:attrName>
                                        </p:attrNameLst>
                                      </p:cBhvr>
                                      <p:to>
                                        <p:strVal val="visible"/>
                                      </p:to>
                                    </p:set>
                                    <p:anim calcmode="lin" valueType="num">
                                      <p:cBhvr>
                                        <p:cTn id="13" dur="1000" fill="hold"/>
                                        <p:tgtEl>
                                          <p:spTgt spid="425987"/>
                                        </p:tgtEl>
                                        <p:attrNameLst>
                                          <p:attrName>ppt_w</p:attrName>
                                        </p:attrNameLst>
                                      </p:cBhvr>
                                      <p:tavLst>
                                        <p:tav tm="0">
                                          <p:val>
                                            <p:strVal val="#ppt_w*0.70"/>
                                          </p:val>
                                        </p:tav>
                                        <p:tav tm="100000">
                                          <p:val>
                                            <p:strVal val="#ppt_w"/>
                                          </p:val>
                                        </p:tav>
                                      </p:tavLst>
                                    </p:anim>
                                    <p:anim calcmode="lin" valueType="num">
                                      <p:cBhvr>
                                        <p:cTn id="14" dur="1000" fill="hold"/>
                                        <p:tgtEl>
                                          <p:spTgt spid="425987"/>
                                        </p:tgtEl>
                                        <p:attrNameLst>
                                          <p:attrName>ppt_h</p:attrName>
                                        </p:attrNameLst>
                                      </p:cBhvr>
                                      <p:tavLst>
                                        <p:tav tm="0">
                                          <p:val>
                                            <p:strVal val="#ppt_h"/>
                                          </p:val>
                                        </p:tav>
                                        <p:tav tm="100000">
                                          <p:val>
                                            <p:strVal val="#ppt_h"/>
                                          </p:val>
                                        </p:tav>
                                      </p:tavLst>
                                    </p:anim>
                                    <p:animEffect transition="in" filter="fade">
                                      <p:cBhvr>
                                        <p:cTn id="15" dur="1000"/>
                                        <p:tgtEl>
                                          <p:spTgt spid="425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
</p:tagLst>
</file>

<file path=ppt/tags/tag10.xml><?xml version="1.0" encoding="utf-8"?>
<p:tagLst xmlns:a="http://schemas.openxmlformats.org/drawingml/2006/main" xmlns:r="http://schemas.openxmlformats.org/officeDocument/2006/relationships" xmlns:p="http://schemas.openxmlformats.org/presentationml/2006/main">
  <p:tag name="TIMING" val="|0.4|0.4"/>
</p:tagLst>
</file>

<file path=ppt/tags/tag11.xml><?xml version="1.0" encoding="utf-8"?>
<p:tagLst xmlns:a="http://schemas.openxmlformats.org/drawingml/2006/main" xmlns:r="http://schemas.openxmlformats.org/officeDocument/2006/relationships" xmlns:p="http://schemas.openxmlformats.org/presentationml/2006/main">
  <p:tag name="UID" val="193331"/>
</p:tagLst>
</file>

<file path=ppt/tags/tag12.xml><?xml version="1.0" encoding="utf-8"?>
<p:tagLst xmlns:a="http://schemas.openxmlformats.org/drawingml/2006/main" xmlns:r="http://schemas.openxmlformats.org/officeDocument/2006/relationships" xmlns:p="http://schemas.openxmlformats.org/presentationml/2006/main">
  <p:tag name="RNRSTYLE" val="footer L"/>
</p:tagLst>
</file>

<file path=ppt/tags/tag13.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19.2"/>
</p:tagLst>
</file>

<file path=ppt/tags/tag4.xml><?xml version="1.0" encoding="utf-8"?>
<p:tagLst xmlns:a="http://schemas.openxmlformats.org/drawingml/2006/main" xmlns:r="http://schemas.openxmlformats.org/officeDocument/2006/relationships" xmlns:p="http://schemas.openxmlformats.org/presentationml/2006/main">
  <p:tag name="TIMING" val="|12.5"/>
</p:tagLst>
</file>

<file path=ppt/tags/tag5.xml><?xml version="1.0" encoding="utf-8"?>
<p:tagLst xmlns:a="http://schemas.openxmlformats.org/drawingml/2006/main" xmlns:r="http://schemas.openxmlformats.org/officeDocument/2006/relationships" xmlns:p="http://schemas.openxmlformats.org/presentationml/2006/main">
  <p:tag name="TIMING" val="|7.3"/>
</p:tagLst>
</file>

<file path=ppt/tags/tag6.xml><?xml version="1.0" encoding="utf-8"?>
<p:tagLst xmlns:a="http://schemas.openxmlformats.org/drawingml/2006/main" xmlns:r="http://schemas.openxmlformats.org/officeDocument/2006/relationships" xmlns:p="http://schemas.openxmlformats.org/presentationml/2006/main">
  <p:tag name="TIMING" val="|0.5|0.2|0.1|0.2|0.4|0.2|0.1|0.1|0.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TIMING" val="|0.3|0.5"/>
</p:tagLst>
</file>

<file path=ppt/theme/theme1.xml><?xml version="1.0" encoding="utf-8"?>
<a:theme xmlns:a="http://schemas.openxmlformats.org/drawingml/2006/main" name="Default Design">
  <a:themeElements>
    <a:clrScheme name="Default Design 14">
      <a:dk1>
        <a:srgbClr val="000000"/>
      </a:dk1>
      <a:lt1>
        <a:srgbClr val="FFFFFF"/>
      </a:lt1>
      <a:dk2>
        <a:srgbClr val="000066"/>
      </a:dk2>
      <a:lt2>
        <a:srgbClr val="F09828"/>
      </a:lt2>
      <a:accent1>
        <a:srgbClr val="DDDA68"/>
      </a:accent1>
      <a:accent2>
        <a:srgbClr val="99D0D7"/>
      </a:accent2>
      <a:accent3>
        <a:srgbClr val="AAAAB8"/>
      </a:accent3>
      <a:accent4>
        <a:srgbClr val="DADADA"/>
      </a:accent4>
      <a:accent5>
        <a:srgbClr val="EBEAB9"/>
      </a:accent5>
      <a:accent6>
        <a:srgbClr val="8ABCC3"/>
      </a:accent6>
      <a:hlink>
        <a:srgbClr val="7FE258"/>
      </a:hlink>
      <a:folHlink>
        <a:srgbClr val="DF9189"/>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A737B"/>
        </a:dk2>
        <a:lt2>
          <a:srgbClr val="F09828"/>
        </a:lt2>
        <a:accent1>
          <a:srgbClr val="DDDA68"/>
        </a:accent1>
        <a:accent2>
          <a:srgbClr val="99D0D7"/>
        </a:accent2>
        <a:accent3>
          <a:srgbClr val="B9BCBF"/>
        </a:accent3>
        <a:accent4>
          <a:srgbClr val="DADADA"/>
        </a:accent4>
        <a:accent5>
          <a:srgbClr val="EBEAB9"/>
        </a:accent5>
        <a:accent6>
          <a:srgbClr val="8ABCC3"/>
        </a:accent6>
        <a:hlink>
          <a:srgbClr val="7FE258"/>
        </a:hlink>
        <a:folHlink>
          <a:srgbClr val="DF9189"/>
        </a:folHlink>
      </a:clrScheme>
      <a:clrMap bg1="dk2" tx1="lt1" bg2="dk1" tx2="lt2" accent1="accent1" accent2="accent2" accent3="accent3" accent4="accent4" accent5="accent5" accent6="accent6" hlink="hlink" folHlink="folHlink"/>
    </a:extraClrScheme>
    <a:extraClrScheme>
      <a:clrScheme name="Default Design 14">
        <a:dk1>
          <a:srgbClr val="000000"/>
        </a:dk1>
        <a:lt1>
          <a:srgbClr val="FFFFFF"/>
        </a:lt1>
        <a:dk2>
          <a:srgbClr val="000066"/>
        </a:dk2>
        <a:lt2>
          <a:srgbClr val="F09828"/>
        </a:lt2>
        <a:accent1>
          <a:srgbClr val="DDDA68"/>
        </a:accent1>
        <a:accent2>
          <a:srgbClr val="99D0D7"/>
        </a:accent2>
        <a:accent3>
          <a:srgbClr val="AAAAB8"/>
        </a:accent3>
        <a:accent4>
          <a:srgbClr val="DADADA"/>
        </a:accent4>
        <a:accent5>
          <a:srgbClr val="EBEAB9"/>
        </a:accent5>
        <a:accent6>
          <a:srgbClr val="8ABCC3"/>
        </a:accent6>
        <a:hlink>
          <a:srgbClr val="7FE258"/>
        </a:hlink>
        <a:folHlink>
          <a:srgbClr val="DF918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TotalTime>
  <Words>5059</Words>
  <Application>Microsoft Office PowerPoint</Application>
  <PresentationFormat>On-screen Show (4:3)</PresentationFormat>
  <Paragraphs>1254</Paragraphs>
  <Slides>77</Slides>
  <Notes>73</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3</vt:i4>
      </vt:variant>
      <vt:variant>
        <vt:lpstr>Slide Titles</vt:lpstr>
      </vt:variant>
      <vt:variant>
        <vt:i4>77</vt:i4>
      </vt:variant>
    </vt:vector>
  </HeadingPairs>
  <TitlesOfParts>
    <vt:vector size="95" baseType="lpstr">
      <vt:lpstr>Arial</vt:lpstr>
      <vt:lpstr>Calibri</vt:lpstr>
      <vt:lpstr>Times New Roman</vt:lpstr>
      <vt:lpstr>Arial,Bold</vt:lpstr>
      <vt:lpstr>Gulim</vt:lpstr>
      <vt:lpstr>Symbol</vt:lpstr>
      <vt:lpstr>Tahoma</vt:lpstr>
      <vt:lpstr>MS PGothic</vt:lpstr>
      <vt:lpstr>Arial Narrow</vt:lpstr>
      <vt:lpstr>Wingdings</vt:lpstr>
      <vt:lpstr>Wingdings 3</vt:lpstr>
      <vt:lpstr>MS Mincho</vt:lpstr>
      <vt:lpstr>Arial (W1)</vt:lpstr>
      <vt:lpstr>Monotype Sorts</vt:lpstr>
      <vt:lpstr>Default Design</vt:lpstr>
      <vt:lpstr>Microsoft Photo Editor 3.0 Photo</vt:lpstr>
      <vt:lpstr>Microsoft Graph Chart</vt:lpstr>
      <vt:lpstr>Bitmap Image</vt:lpstr>
      <vt:lpstr>Biology and management of bone disease in patients with multiple myeloma  BSc Module in Haematology,  St Mary’s Hospital, 13/12/2012</vt:lpstr>
      <vt:lpstr>Introduction (I)</vt:lpstr>
      <vt:lpstr>Introduction (II)</vt:lpstr>
      <vt:lpstr>Bone Disease in Multiple Myeloma </vt:lpstr>
      <vt:lpstr>Cells of The Bone</vt:lpstr>
      <vt:lpstr>PowerPoint Presentation</vt:lpstr>
      <vt:lpstr>Osteoblasts</vt:lpstr>
      <vt:lpstr>Regulation of Osteoblast Function</vt:lpstr>
      <vt:lpstr>PowerPoint Presentation</vt:lpstr>
      <vt:lpstr>PowerPoint Presentation</vt:lpstr>
      <vt:lpstr>PowerPoint Presentation</vt:lpstr>
      <vt:lpstr>Increased Bone Density Associated With Absence of RANKL</vt:lpstr>
      <vt:lpstr>Osteoprotegerin (OPG): the Decoy Receptor of RANKL</vt:lpstr>
      <vt:lpstr>PowerPoint Presentation</vt:lpstr>
      <vt:lpstr>RANKL/OPG Balance Drives Osteoclast Activity </vt:lpstr>
      <vt:lpstr>MM Bone Disease: Pathogenesis </vt:lpstr>
      <vt:lpstr>PowerPoint Presentation</vt:lpstr>
      <vt:lpstr>PowerPoint Presentation</vt:lpstr>
      <vt:lpstr>Myeloma Microenvironment  and Bone Disease</vt:lpstr>
      <vt:lpstr>OAF cytokine production in myeloma</vt:lpstr>
      <vt:lpstr>PowerPoint Presentation</vt:lpstr>
      <vt:lpstr>sRANKL/OPG Ratio in  Newly Diagnosed MM  </vt:lpstr>
      <vt:lpstr>Prognostic Value of sRANKL/OPG in MM</vt:lpstr>
      <vt:lpstr>RANKL Inhibition and Survival in Myeloma Mice</vt:lpstr>
      <vt:lpstr>MIP-1a (CCL-3) and Bone Disease in MM</vt:lpstr>
      <vt:lpstr>PowerPoint Presentation</vt:lpstr>
      <vt:lpstr>CCL-3 (MIP-1a) in Trephine Biopsies  and Bone Disease in MM</vt:lpstr>
      <vt:lpstr>PowerPoint Presentation</vt:lpstr>
      <vt:lpstr>Osteoclast: Key Cell for Myeloma Cell Growth</vt:lpstr>
      <vt:lpstr>Osteoclasts–Osteoblasts: Antagonists of Myeloma Cell Growth?</vt:lpstr>
      <vt:lpstr>PowerPoint Presentation</vt:lpstr>
      <vt:lpstr>Dickkopf-1 Protein: An Osteoblast Inhibitor</vt:lpstr>
      <vt:lpstr>PowerPoint Presentation</vt:lpstr>
      <vt:lpstr>PowerPoint Presentation</vt:lpstr>
      <vt:lpstr>Sclerostin in Patients and Controls</vt:lpstr>
      <vt:lpstr>Sclerostin: Correlation with Bone Resorption</vt:lpstr>
      <vt:lpstr>Sclerostin: Negative Correlation with Bone Formation (bALP)</vt:lpstr>
      <vt:lpstr>Activin A promotes  multiple myeloma-induced osteolysis</vt:lpstr>
      <vt:lpstr>Circulating Activin-A in multiple myeloma</vt:lpstr>
      <vt:lpstr>Skeletal-Related Events  (SREs) In Myeloma Patients </vt:lpstr>
      <vt:lpstr>The Goal of Therapy for  Myeloma Bone Disease</vt:lpstr>
      <vt:lpstr>Bisphosphonates</vt:lpstr>
      <vt:lpstr>Targeting Osteoclasts With Bisphosphonates</vt:lpstr>
      <vt:lpstr>Molecular Mechanisms of Action of    Nitrogen-containing Bisphosphonates</vt:lpstr>
      <vt:lpstr>Major Double-Blind, Placebo-Controlled, Trials On Bisphosphonates In MM </vt:lpstr>
      <vt:lpstr>Zoledronic Acid Was at Least as Efficacious as PAM in the Myeloma Stratum</vt:lpstr>
      <vt:lpstr>MRC Myeloma IX: Trial Design</vt:lpstr>
      <vt:lpstr>MRC Myeloma IX: Analysis  Schematic for ZOL vs CLO</vt:lpstr>
      <vt:lpstr>MRC Myeloma IX—  ZOL ↓SREs vs. CLO Regardless of Bone Lesions at Baseline</vt:lpstr>
      <vt:lpstr>MRC Myeloma IX: ZOL Significantly Improved OS vs CLO*</vt:lpstr>
      <vt:lpstr>ZOL Significantly  OS vs CLO in Patients  With Bone Disease at Baseline (n = 1,350)</vt:lpstr>
      <vt:lpstr>Bisphosphonates: Adverse Events</vt:lpstr>
      <vt:lpstr>Bisphosphonates and Renal Insufficiency</vt:lpstr>
      <vt:lpstr>ONJ: Novel Complication of Bisphosphonates</vt:lpstr>
      <vt:lpstr>ONJ: characteristics</vt:lpstr>
      <vt:lpstr>Clinical Presentation and Working Diagnosis of ONJ</vt:lpstr>
      <vt:lpstr>MRC Myeloma IX: Adverse Events (Safety Population)</vt:lpstr>
      <vt:lpstr>Recommendations by An Expert Panel on behalf of the EMN (1)</vt:lpstr>
      <vt:lpstr>Recommendations by An Expert Panel on behalf of the EMN (2)</vt:lpstr>
      <vt:lpstr>BSH Guidelines</vt:lpstr>
      <vt:lpstr>Proteasome Inhibition and Bone Formation</vt:lpstr>
      <vt:lpstr>The Proteasome: Enzyme With Important  Impact on Multiple Regulatory Pathways </vt:lpstr>
      <vt:lpstr>NF-B Activation After IB  Degradation by the Proteasome</vt:lpstr>
      <vt:lpstr>Effects of NF-B Activation</vt:lpstr>
      <vt:lpstr>PowerPoint Presentation</vt:lpstr>
      <vt:lpstr>Effect of Proteasome Inhibition</vt:lpstr>
      <vt:lpstr>PowerPoint Presentation</vt:lpstr>
      <vt:lpstr>PowerPoint Presentation</vt:lpstr>
      <vt:lpstr>PowerPoint Presentation</vt:lpstr>
      <vt:lpstr>Denosumab in multiple myeloma</vt:lpstr>
      <vt:lpstr>Denosumab (anti-RANKL): randomised, double-blind, active-controlled, phase 3 trial</vt:lpstr>
      <vt:lpstr>Time to first-and-subsequent on-study SRE (multiple event analysis)</vt:lpstr>
      <vt:lpstr>Denosumab vs. ZOL  in Patients With Multiple Myeloma</vt:lpstr>
      <vt:lpstr>Anti-Dkk1 Antibodies in Myeloma Mice</vt:lpstr>
      <vt:lpstr>Sotatercept in multiple myeloma  – phase 1/2 study </vt:lpstr>
      <vt:lpstr>CONCLUSIONS </vt:lpstr>
      <vt:lpstr>Acknowledgments</vt:lpstr>
    </vt:vector>
  </TitlesOfParts>
  <Company>Acs Avico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Shiel, Nuala</cp:lastModifiedBy>
  <cp:revision>92</cp:revision>
  <dcterms:created xsi:type="dcterms:W3CDTF">2007-11-24T15:47:17Z</dcterms:created>
  <dcterms:modified xsi:type="dcterms:W3CDTF">2012-12-07T10:54:03Z</dcterms:modified>
</cp:coreProperties>
</file>