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76" r:id="rId6"/>
    <p:sldId id="260" r:id="rId7"/>
    <p:sldId id="277" r:id="rId8"/>
    <p:sldId id="278" r:id="rId9"/>
    <p:sldId id="281" r:id="rId10"/>
    <p:sldId id="282" r:id="rId11"/>
    <p:sldId id="279" r:id="rId12"/>
    <p:sldId id="280" r:id="rId13"/>
    <p:sldId id="283" r:id="rId14"/>
    <p:sldId id="284" r:id="rId15"/>
    <p:sldId id="285" r:id="rId16"/>
    <p:sldId id="289" r:id="rId17"/>
    <p:sldId id="288" r:id="rId18"/>
    <p:sldId id="291" r:id="rId19"/>
    <p:sldId id="287" r:id="rId20"/>
    <p:sldId id="290" r:id="rId21"/>
    <p:sldId id="286" r:id="rId22"/>
    <p:sldId id="292" r:id="rId23"/>
    <p:sldId id="293" r:id="rId24"/>
    <p:sldId id="294" r:id="rId25"/>
    <p:sldId id="261" r:id="rId26"/>
    <p:sldId id="295" r:id="rId27"/>
    <p:sldId id="296" r:id="rId28"/>
    <p:sldId id="297" r:id="rId29"/>
    <p:sldId id="298" r:id="rId30"/>
    <p:sldId id="301" r:id="rId31"/>
    <p:sldId id="299" r:id="rId32"/>
    <p:sldId id="302" r:id="rId33"/>
    <p:sldId id="300" r:id="rId34"/>
    <p:sldId id="262" r:id="rId35"/>
    <p:sldId id="303" r:id="rId36"/>
    <p:sldId id="263" r:id="rId37"/>
    <p:sldId id="304" r:id="rId38"/>
    <p:sldId id="264" r:id="rId39"/>
    <p:sldId id="306" r:id="rId40"/>
    <p:sldId id="305" r:id="rId41"/>
    <p:sldId id="265" r:id="rId42"/>
    <p:sldId id="307" r:id="rId43"/>
    <p:sldId id="308" r:id="rId44"/>
    <p:sldId id="309" r:id="rId45"/>
    <p:sldId id="27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94F20-668F-41E8-A1E3-6B666AEBD071}" type="datetimeFigureOut">
              <a:rPr lang="en-US" smtClean="0"/>
              <a:pPr/>
              <a:t>12/11/2012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795E-2480-4D71-BDAB-4802ECB3F4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24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795E-2480-4D71-BDAB-4802ECB3F497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interpretation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BJ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Bain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200025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Morphology,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immunophenotyping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cytogenetics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in myeloid neoplasms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 case)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5562600"/>
            <a:ext cx="54102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Immunophenotyping on a similar case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Bain and Matutes, Myeloid Malignancies,  2012</a:t>
            </a:r>
            <a:endParaRPr lang="en-GB" dirty="0"/>
          </a:p>
        </p:txBody>
      </p:sp>
      <p:pic>
        <p:nvPicPr>
          <p:cNvPr id="8195" name="Picture 3" descr="M0 AMLTD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649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M0 AMLMP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0"/>
            <a:ext cx="3649894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 case)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5562600"/>
            <a:ext cx="54102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Immunophenotyping on a similar case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Bain and Matutes, Myeloid Malignancies,  2012</a:t>
            </a:r>
            <a:endParaRPr lang="en-GB" dirty="0"/>
          </a:p>
        </p:txBody>
      </p:sp>
      <p:pic>
        <p:nvPicPr>
          <p:cNvPr id="10241" name="Picture 1" descr="M0 AMLL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3053993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3000" y="3048000"/>
            <a:ext cx="3962400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Lysozyme is a myeloid marker – you don’t need to learn about it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 case)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3048000"/>
            <a:ext cx="7315200" cy="2286000"/>
          </a:xfrm>
        </p:spPr>
        <p:txBody>
          <a:bodyPr/>
          <a:lstStyle/>
          <a:p>
            <a:r>
              <a:rPr lang="en-GB" dirty="0" smtClean="0"/>
              <a:t>What is your final diagnosis?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 62-year old fit man working full-time as a carpenter</a:t>
            </a:r>
          </a:p>
          <a:p>
            <a:r>
              <a:rPr lang="en-GB" dirty="0" smtClean="0"/>
              <a:t>He was a regular blood donor (6 monthly)</a:t>
            </a:r>
          </a:p>
          <a:p>
            <a:r>
              <a:rPr lang="en-GB" dirty="0" smtClean="0"/>
              <a:t>He had donated 66 units of blood</a:t>
            </a:r>
          </a:p>
          <a:p>
            <a:r>
              <a:rPr lang="en-GB" dirty="0" smtClean="0"/>
              <a:t>He failed the copper sulphate haemoglobin test and was deferred</a:t>
            </a:r>
          </a:p>
          <a:p>
            <a:r>
              <a:rPr lang="en-GB" dirty="0" smtClean="0"/>
              <a:t>Four months later he failed again</a:t>
            </a:r>
          </a:p>
          <a:p>
            <a:r>
              <a:rPr lang="en-GB" dirty="0" smtClean="0"/>
              <a:t>His doctor performed a blood count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6096000"/>
            <a:ext cx="7848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thanks to the late Dr </a:t>
            </a:r>
            <a:r>
              <a:rPr lang="en-GB" dirty="0" smtClean="0"/>
              <a:t>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avid </a:t>
            </a:r>
            <a:r>
              <a:rPr lang="en-GB" dirty="0" smtClean="0"/>
              <a:t>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wirsky, </a:t>
            </a:r>
            <a:r>
              <a:rPr lang="en-GB" dirty="0" smtClean="0"/>
              <a:t>©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European Hematology Association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7772400" cy="3886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3500" dirty="0" smtClean="0"/>
              <a:t>FBC</a:t>
            </a:r>
          </a:p>
          <a:p>
            <a:pPr>
              <a:buNone/>
            </a:pPr>
            <a:r>
              <a:rPr lang="en-GB" dirty="0" smtClean="0"/>
              <a:t>Hb		126 g/l				(130 – 180)</a:t>
            </a:r>
          </a:p>
          <a:p>
            <a:pPr>
              <a:buNone/>
            </a:pPr>
            <a:r>
              <a:rPr lang="en-GB" dirty="0" smtClean="0"/>
              <a:t>WBC		4.9 x 10</a:t>
            </a:r>
            <a:r>
              <a:rPr lang="en-GB" baseline="30000" dirty="0" smtClean="0"/>
              <a:t>9</a:t>
            </a:r>
            <a:r>
              <a:rPr lang="en-GB" dirty="0" smtClean="0"/>
              <a:t>/l			(3.6 – 11.0)</a:t>
            </a:r>
          </a:p>
          <a:p>
            <a:pPr>
              <a:buNone/>
            </a:pPr>
            <a:r>
              <a:rPr lang="en-GB" dirty="0" smtClean="0"/>
              <a:t>Platelets	228 x 10</a:t>
            </a:r>
            <a:r>
              <a:rPr lang="en-GB" baseline="30000" dirty="0" smtClean="0"/>
              <a:t>9</a:t>
            </a:r>
            <a:r>
              <a:rPr lang="en-GB" dirty="0" smtClean="0"/>
              <a:t>/l			(140 – 425)</a:t>
            </a:r>
          </a:p>
          <a:p>
            <a:pPr>
              <a:buNone/>
            </a:pPr>
            <a:r>
              <a:rPr lang="en-GB" dirty="0" smtClean="0"/>
              <a:t>RBC		3.50 x 10</a:t>
            </a:r>
            <a:r>
              <a:rPr lang="en-GB" baseline="30000" dirty="0" smtClean="0"/>
              <a:t>9</a:t>
            </a:r>
            <a:r>
              <a:rPr lang="en-GB" dirty="0" smtClean="0"/>
              <a:t>/l			(4.5 – 6.5)</a:t>
            </a:r>
          </a:p>
          <a:p>
            <a:pPr>
              <a:buNone/>
            </a:pPr>
            <a:r>
              <a:rPr lang="en-GB" dirty="0" smtClean="0"/>
              <a:t>MCV		106 fl				(81 – 101)</a:t>
            </a:r>
          </a:p>
          <a:p>
            <a:pPr>
              <a:buNone/>
            </a:pPr>
            <a:r>
              <a:rPr lang="en-GB" dirty="0" smtClean="0"/>
              <a:t>HCT		0.350 l/l			(0.40 – 0.54)</a:t>
            </a:r>
          </a:p>
          <a:p>
            <a:pPr>
              <a:buNone/>
            </a:pPr>
            <a:r>
              <a:rPr lang="en-GB" dirty="0" smtClean="0"/>
              <a:t>MCH		36.0 pg				(27 – 32)</a:t>
            </a:r>
          </a:p>
          <a:p>
            <a:pPr>
              <a:buNone/>
            </a:pPr>
            <a:r>
              <a:rPr lang="en-GB" dirty="0" smtClean="0"/>
              <a:t>MCHC		360 g/l				(320 – 370)</a:t>
            </a:r>
          </a:p>
          <a:p>
            <a:pPr>
              <a:buNone/>
            </a:pPr>
            <a:r>
              <a:rPr lang="en-GB" dirty="0" smtClean="0"/>
              <a:t>RDW		14.6 %				(10.0 – 16.0)</a:t>
            </a: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096000"/>
            <a:ext cx="7848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thanks to the late Dr </a:t>
            </a:r>
            <a:r>
              <a:rPr lang="en-GB" dirty="0" smtClean="0"/>
              <a:t>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avid </a:t>
            </a:r>
            <a:r>
              <a:rPr lang="en-GB" dirty="0" smtClean="0"/>
              <a:t>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wirsky, </a:t>
            </a:r>
            <a:r>
              <a:rPr lang="en-GB" dirty="0" smtClean="0"/>
              <a:t>©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European Hematology Association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Automated differential white cell count normal</a:t>
            </a:r>
          </a:p>
          <a:p>
            <a:r>
              <a:rPr lang="en-GB" dirty="0" smtClean="0"/>
              <a:t>Blood film </a:t>
            </a:r>
          </a:p>
          <a:p>
            <a:pPr lvl="1"/>
            <a:r>
              <a:rPr lang="en-GB" dirty="0" smtClean="0"/>
              <a:t>Mild macrocytosis </a:t>
            </a:r>
          </a:p>
          <a:p>
            <a:pPr lvl="1"/>
            <a:r>
              <a:rPr lang="en-GB" dirty="0" smtClean="0"/>
              <a:t>Platelet anisocytosis</a:t>
            </a:r>
          </a:p>
          <a:p>
            <a:pPr lvl="1"/>
            <a:r>
              <a:rPr lang="en-GB" dirty="0" smtClean="0"/>
              <a:t>Rare red cells showed basophilic stippling</a:t>
            </a:r>
          </a:p>
          <a:p>
            <a:pPr lvl="1"/>
            <a:r>
              <a:rPr lang="en-GB" dirty="0" smtClean="0"/>
              <a:t>Neutrophil morphology unremarkable</a:t>
            </a:r>
          </a:p>
          <a:p>
            <a:r>
              <a:rPr lang="en-GB" dirty="0" smtClean="0"/>
              <a:t>What tests would you do next?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6096000"/>
            <a:ext cx="7848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thanks to the late Dr </a:t>
            </a:r>
            <a:r>
              <a:rPr lang="en-GB" dirty="0" smtClean="0"/>
              <a:t>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avid </a:t>
            </a:r>
            <a:r>
              <a:rPr lang="en-GB" dirty="0" smtClean="0"/>
              <a:t>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wirsky, </a:t>
            </a:r>
            <a:r>
              <a:rPr lang="en-GB" dirty="0" smtClean="0"/>
              <a:t>©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European Hematology Association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pic>
        <p:nvPicPr>
          <p:cNvPr id="6" name="Picture 5" descr="Figure 1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133600"/>
            <a:ext cx="5237466" cy="3886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1524000"/>
            <a:ext cx="3505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Bone marrow film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6096000"/>
            <a:ext cx="7848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thanks to the late Dr </a:t>
            </a:r>
            <a:r>
              <a:rPr lang="en-GB" dirty="0" smtClean="0"/>
              <a:t>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avid </a:t>
            </a:r>
            <a:r>
              <a:rPr lang="en-GB" dirty="0" smtClean="0"/>
              <a:t>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wirsky, </a:t>
            </a:r>
            <a:r>
              <a:rPr lang="en-GB" dirty="0" smtClean="0"/>
              <a:t>©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European Hematology Association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447800"/>
            <a:ext cx="79248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Bone marrow film (blast cells were less than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5%; there were no ring sideroblasts)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Figure 2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362200"/>
            <a:ext cx="5257800" cy="390128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6172200"/>
            <a:ext cx="7848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thanks to the late Dr </a:t>
            </a:r>
            <a:r>
              <a:rPr lang="en-GB" dirty="0" smtClean="0"/>
              <a:t>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avid </a:t>
            </a:r>
            <a:r>
              <a:rPr lang="en-GB" dirty="0" smtClean="0"/>
              <a:t>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wirsky, </a:t>
            </a:r>
            <a:r>
              <a:rPr lang="en-GB" dirty="0" smtClean="0"/>
              <a:t>©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European Hematology Association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0" y="1447800"/>
            <a:ext cx="7620000" cy="2209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6172200"/>
            <a:ext cx="7848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thanks to the late Dr </a:t>
            </a:r>
            <a:r>
              <a:rPr lang="en-GB" dirty="0" smtClean="0"/>
              <a:t>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avid </a:t>
            </a:r>
            <a:r>
              <a:rPr lang="en-GB" dirty="0" smtClean="0"/>
              <a:t>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wirsky, </a:t>
            </a:r>
            <a:r>
              <a:rPr lang="en-GB" dirty="0" smtClean="0"/>
              <a:t>©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European Hematology Association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Bone marrow blast cells were less than 5%</a:t>
            </a:r>
          </a:p>
          <a:p>
            <a:pPr>
              <a:defRPr/>
            </a:pPr>
            <a:r>
              <a:rPr lang="en-GB" dirty="0" smtClean="0"/>
              <a:t>There were no ring sideroblasts</a:t>
            </a:r>
          </a:p>
          <a:p>
            <a:pPr>
              <a:defRPr/>
            </a:pPr>
            <a:r>
              <a:rPr lang="en-GB" dirty="0" smtClean="0"/>
              <a:t>What is the most likely explanation of the mild macrocytic anaemia?</a:t>
            </a:r>
          </a:p>
          <a:p>
            <a:pPr>
              <a:defRPr/>
            </a:pPr>
            <a:r>
              <a:rPr lang="en-GB" dirty="0" smtClean="0"/>
              <a:t>What other test would you do?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pic>
        <p:nvPicPr>
          <p:cNvPr id="8" name="Picture 7" descr="Figure 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447800"/>
            <a:ext cx="5070189" cy="382904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6172200"/>
            <a:ext cx="7848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thanks to the late Dr </a:t>
            </a:r>
            <a:r>
              <a:rPr lang="en-GB" dirty="0" smtClean="0"/>
              <a:t>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avid </a:t>
            </a:r>
            <a:r>
              <a:rPr lang="en-GB" dirty="0" smtClean="0"/>
              <a:t>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wirsky, </a:t>
            </a:r>
            <a:r>
              <a:rPr lang="en-GB" dirty="0" smtClean="0"/>
              <a:t>©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European Hematology Association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1295400"/>
            <a:ext cx="67818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Karyogram – list the abnormalities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524000"/>
            <a:ext cx="54102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Blood film – is it lymphoid or myeloid?                 </a:t>
            </a:r>
            <a:endParaRPr lang="en-GB" dirty="0"/>
          </a:p>
        </p:txBody>
      </p:sp>
      <p:pic>
        <p:nvPicPr>
          <p:cNvPr id="1026" name="Picture 2" descr="C:\Documents and Settings\bjb31\My Documents\2005\Atlas of Myeloid Haem malignancies\Pictures\2AML\FinalAML 117,24\AML,FAB, 52,11\Fig 2.10 M1,PB1, MPOFollows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5405059" cy="3405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Bain and Matutes, Myeloid Malignancies, 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1447800"/>
            <a:ext cx="19050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Karyogram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Figure 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524000"/>
            <a:ext cx="5372887" cy="405764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43000" y="5638800"/>
            <a:ext cx="76962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karyotype was 46,XY,t(6;X),del(5q)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6172200"/>
            <a:ext cx="7848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thanks to the late Dr </a:t>
            </a:r>
            <a:r>
              <a:rPr lang="en-GB" dirty="0" smtClean="0"/>
              <a:t>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avid </a:t>
            </a:r>
            <a:r>
              <a:rPr lang="en-GB" dirty="0" smtClean="0"/>
              <a:t>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wirsky, </a:t>
            </a:r>
            <a:r>
              <a:rPr lang="en-GB" dirty="0" smtClean="0"/>
              <a:t>©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European Hematology Association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Using the WHO classification, what is your  diagnosis?</a:t>
            </a:r>
          </a:p>
          <a:p>
            <a:endParaRPr lang="en-GB" dirty="0" smtClean="0"/>
          </a:p>
          <a:p>
            <a:r>
              <a:rPr lang="en-GB" dirty="0" smtClean="0"/>
              <a:t>22 months after diagnosis the Hb had fallen to 81 g/l</a:t>
            </a:r>
          </a:p>
          <a:p>
            <a:r>
              <a:rPr lang="en-GB" dirty="0" smtClean="0"/>
              <a:t>Erythropoietin was ineffective and he was commenced on regular transfusions</a:t>
            </a:r>
          </a:p>
          <a:p>
            <a:r>
              <a:rPr lang="en-GB" dirty="0" smtClean="0"/>
              <a:t>40 months after diagnosis he had splenomegaly and his FBC showed</a:t>
            </a:r>
          </a:p>
          <a:p>
            <a:pPr lvl="1"/>
            <a:r>
              <a:rPr lang="en-GB" dirty="0" smtClean="0"/>
              <a:t>Hb 	69 g/l</a:t>
            </a:r>
          </a:p>
          <a:p>
            <a:pPr lvl="1"/>
            <a:r>
              <a:rPr lang="en-GB" dirty="0" smtClean="0"/>
              <a:t>WBC	13.8 x 10</a:t>
            </a:r>
            <a:r>
              <a:rPr lang="en-GB" baseline="30000" dirty="0" smtClean="0"/>
              <a:t>9</a:t>
            </a:r>
            <a:r>
              <a:rPr lang="en-GB" dirty="0" smtClean="0"/>
              <a:t>/l</a:t>
            </a:r>
          </a:p>
          <a:p>
            <a:pPr lvl="1"/>
            <a:r>
              <a:rPr lang="en-GB" dirty="0" smtClean="0"/>
              <a:t>Platelets	35 x 10</a:t>
            </a:r>
            <a:r>
              <a:rPr lang="en-GB" baseline="30000" dirty="0" smtClean="0"/>
              <a:t>9</a:t>
            </a:r>
            <a:r>
              <a:rPr lang="en-GB" dirty="0" smtClean="0"/>
              <a:t>/l</a:t>
            </a:r>
          </a:p>
          <a:p>
            <a:pPr lvl="1"/>
            <a:endParaRPr lang="en-GB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6172200"/>
            <a:ext cx="7848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thanks to the late Dr </a:t>
            </a:r>
            <a:r>
              <a:rPr lang="en-GB" dirty="0" smtClean="0"/>
              <a:t>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avid </a:t>
            </a:r>
            <a:r>
              <a:rPr lang="en-GB" dirty="0" smtClean="0"/>
              <a:t>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wirsky, </a:t>
            </a:r>
            <a:r>
              <a:rPr lang="en-GB" dirty="0" smtClean="0"/>
              <a:t>©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European Hematology Association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895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Blood film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6172200"/>
            <a:ext cx="7848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thanks to the late Dr </a:t>
            </a:r>
            <a:r>
              <a:rPr lang="en-GB" dirty="0" smtClean="0"/>
              <a:t>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avid </a:t>
            </a:r>
            <a:r>
              <a:rPr lang="en-GB" dirty="0" smtClean="0"/>
              <a:t>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wirsky, </a:t>
            </a:r>
            <a:r>
              <a:rPr lang="en-GB" dirty="0" smtClean="0"/>
              <a:t>©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European Hematology Association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Figure 6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9" y="2057400"/>
            <a:ext cx="5237467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895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Bone marrow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6172200"/>
            <a:ext cx="7848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thanks to the late Dr </a:t>
            </a:r>
            <a:r>
              <a:rPr lang="en-GB" dirty="0" smtClean="0"/>
              <a:t>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avid </a:t>
            </a:r>
            <a:r>
              <a:rPr lang="en-GB" dirty="0" smtClean="0"/>
              <a:t>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wirsky, </a:t>
            </a:r>
            <a:r>
              <a:rPr lang="en-GB" dirty="0" smtClean="0"/>
              <a:t>©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European Hematology Association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Figure 7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057399"/>
            <a:ext cx="5105400" cy="3788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What has gone wrong?</a:t>
            </a:r>
          </a:p>
          <a:p>
            <a:r>
              <a:rPr lang="en-GB" dirty="0" smtClean="0"/>
              <a:t>Why does this happen?</a:t>
            </a:r>
          </a:p>
          <a:p>
            <a:r>
              <a:rPr lang="en-GB" dirty="0" smtClean="0"/>
              <a:t>There is one other very specific treatment that could have been used earlier in this patient – what is it?</a:t>
            </a:r>
          </a:p>
          <a:p>
            <a:pPr lvl="1"/>
            <a:endParaRPr lang="en-GB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6172200"/>
            <a:ext cx="7848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thanks to the late Dr </a:t>
            </a:r>
            <a:r>
              <a:rPr lang="en-GB" dirty="0" smtClean="0"/>
              <a:t>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avid </a:t>
            </a:r>
            <a:r>
              <a:rPr lang="en-GB" dirty="0" smtClean="0"/>
              <a:t>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wirsky, </a:t>
            </a:r>
            <a:r>
              <a:rPr lang="en-GB" dirty="0" smtClean="0"/>
              <a:t>©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European Hematology Association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010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A 56-year-old Caucasian woman 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Non-specific symptoms including fatigue and intermittent paravertebral pain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Past history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Carcinoma of the breast</a:t>
            </a:r>
          </a:p>
          <a:p>
            <a:r>
              <a:rPr lang="en-GB" dirty="0" smtClean="0">
                <a:cs typeface="Times New Roman" pitchFamily="18" charset="0"/>
              </a:rPr>
              <a:t>FBC</a:t>
            </a:r>
          </a:p>
          <a:p>
            <a:pPr lvl="1"/>
            <a:r>
              <a:rPr lang="en-GB" dirty="0" smtClean="0">
                <a:cs typeface="Times New Roman" pitchFamily="18" charset="0"/>
              </a:rPr>
              <a:t> WBC 3.2 x 10</a:t>
            </a:r>
            <a:r>
              <a:rPr lang="en-GB" baseline="30000" dirty="0" smtClean="0">
                <a:cs typeface="Times New Roman" pitchFamily="18" charset="0"/>
              </a:rPr>
              <a:t>9</a:t>
            </a:r>
            <a:r>
              <a:rPr lang="en-GB" dirty="0" smtClean="0">
                <a:cs typeface="Times New Roman" pitchFamily="18" charset="0"/>
              </a:rPr>
              <a:t>/l</a:t>
            </a:r>
          </a:p>
          <a:p>
            <a:pPr lvl="1"/>
            <a:r>
              <a:rPr lang="en-GB" dirty="0" smtClean="0">
                <a:cs typeface="Times New Roman" pitchFamily="18" charset="0"/>
              </a:rPr>
              <a:t>Hb 109 g/l</a:t>
            </a:r>
          </a:p>
          <a:p>
            <a:pPr lvl="1"/>
            <a:r>
              <a:rPr lang="en-GB" dirty="0" smtClean="0">
                <a:cs typeface="Times New Roman" pitchFamily="18" charset="0"/>
              </a:rPr>
              <a:t>MCV89 fl</a:t>
            </a:r>
          </a:p>
          <a:p>
            <a:pPr lvl="1"/>
            <a:r>
              <a:rPr lang="en-GB" dirty="0" smtClean="0">
                <a:cs typeface="Times New Roman" pitchFamily="18" charset="0"/>
              </a:rPr>
              <a:t>Platelet count 122 x 10</a:t>
            </a:r>
            <a:r>
              <a:rPr lang="en-GB" baseline="30000" dirty="0" smtClean="0">
                <a:cs typeface="Times New Roman" pitchFamily="18" charset="0"/>
              </a:rPr>
              <a:t>9</a:t>
            </a:r>
            <a:r>
              <a:rPr lang="en-GB" dirty="0" smtClean="0">
                <a:cs typeface="Times New Roman" pitchFamily="18" charset="0"/>
              </a:rPr>
              <a:t>/l</a:t>
            </a:r>
          </a:p>
          <a:p>
            <a:pPr lvl="1"/>
            <a:r>
              <a:rPr lang="en-GB" dirty="0" smtClean="0">
                <a:cs typeface="Times New Roman" pitchFamily="18" charset="0"/>
              </a:rPr>
              <a:t>Neutrophil count 0.5 x 10</a:t>
            </a:r>
            <a:r>
              <a:rPr lang="en-GB" baseline="30000" dirty="0" smtClean="0">
                <a:cs typeface="Times New Roman" pitchFamily="18" charset="0"/>
              </a:rPr>
              <a:t>9</a:t>
            </a:r>
            <a:r>
              <a:rPr lang="en-GB" dirty="0" smtClean="0">
                <a:cs typeface="Times New Roman" pitchFamily="18" charset="0"/>
              </a:rPr>
              <a:t>/l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91400" cy="3962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Breast cancer had been grade III invasive ductal breast carcinoma, which had presented exactly three years earlier 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Treatment had been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Radical mastectomy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Chest wall radiotherapy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Anti-oestrogen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Chemotherapy (doxorubicin—total 240 mg/m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r>
              <a:rPr lang="en-GB" dirty="0" smtClean="0">
                <a:cs typeface="Times New Roman" pitchFamily="18" charset="0"/>
              </a:rPr>
              <a:t>,  cyclophosphamide—total 2.4 g/m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r>
              <a:rPr lang="en-GB" dirty="0" smtClean="0">
                <a:cs typeface="Times New Roman" pitchFamily="18" charset="0"/>
              </a:rPr>
              <a:t>)</a:t>
            </a:r>
            <a:endParaRPr lang="en-GB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124200" cy="53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dirty="0" smtClean="0">
                <a:cs typeface="Times New Roman" pitchFamily="18" charset="0"/>
              </a:rPr>
              <a:t>Bone marrow</a:t>
            </a:r>
            <a:endParaRPr lang="en-GB" dirty="0"/>
          </a:p>
        </p:txBody>
      </p:sp>
      <p:pic>
        <p:nvPicPr>
          <p:cNvPr id="4" name="Picture 3" descr="C:\My Documents\2005\Rome2006\Self\t-AML,t(9;11)\t-AMLt(9,11)BM1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858000" cy="45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Non-specific esterase</a:t>
            </a:r>
            <a:endParaRPr lang="en-GB" dirty="0"/>
          </a:p>
        </p:txBody>
      </p:sp>
      <p:pic>
        <p:nvPicPr>
          <p:cNvPr id="4" name="Picture 4" descr="C:\My Documents\2005\Rome2006\Self\t-AML,t(9;11)\t-AMLt(9;11)NSE1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257800" cy="389119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6019800"/>
            <a:ext cx="68580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SBB and MPO were negative. What is the lineage?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505200" cy="53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Immunophenotype</a:t>
            </a:r>
            <a:endParaRPr lang="en-GB" dirty="0">
              <a:cs typeface="Times New Roman" pitchFamily="18" charset="0"/>
            </a:endParaRPr>
          </a:p>
        </p:txBody>
      </p:sp>
      <p:graphicFrame>
        <p:nvGraphicFramePr>
          <p:cNvPr id="4" name="Group 22"/>
          <p:cNvGraphicFramePr>
            <a:graphicFrameLocks noGrp="1"/>
          </p:cNvGraphicFramePr>
          <p:nvPr/>
        </p:nvGraphicFramePr>
        <p:xfrm>
          <a:off x="1447800" y="1981201"/>
          <a:ext cx="6096000" cy="41402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CD13     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B052E"/>
                          </a:solidFill>
                          <a:effectLst/>
                          <a:latin typeface="Times New Roman" pitchFamily="18" charset="0"/>
                        </a:rPr>
                        <a:t>25%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CD33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B052E"/>
                          </a:solidFill>
                          <a:effectLst/>
                          <a:latin typeface="Times New Roman" pitchFamily="18" charset="0"/>
                        </a:rPr>
                        <a:t>      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CD117     9%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CD15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B052E"/>
                          </a:solidFill>
                          <a:effectLst/>
                          <a:latin typeface="Times New Roman" pitchFamily="18" charset="0"/>
                        </a:rPr>
                        <a:t>      74%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CD34       1%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HLA-DR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B052E"/>
                          </a:solidFill>
                          <a:effectLst/>
                          <a:latin typeface="Times New Roman" pitchFamily="18" charset="0"/>
                        </a:rPr>
                        <a:t> 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CD45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B052E"/>
                          </a:solidFill>
                          <a:effectLst/>
                          <a:latin typeface="Times New Roman" pitchFamily="18" charset="0"/>
                        </a:rPr>
                        <a:t>      99%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CD56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B052E"/>
                          </a:solidFill>
                          <a:effectLst/>
                          <a:latin typeface="Times New Roman" pitchFamily="18" charset="0"/>
                        </a:rPr>
                        <a:t>       76%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6172200"/>
            <a:ext cx="3505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What does it tell us?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524000"/>
            <a:ext cx="76962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 film, myeloperoxidase stain  – is it lymphoid or myeloid?                 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Bain and Matutes, Myeloid Malignancies,  2012</a:t>
            </a:r>
            <a:endParaRPr lang="en-GB" dirty="0"/>
          </a:p>
        </p:txBody>
      </p:sp>
      <p:pic>
        <p:nvPicPr>
          <p:cNvPr id="2050" name="Picture 2" descr="C:\Documents and Settings\bjb31\My Documents\2005\Atlas of Myeloid Haem malignancies\Pictures\2AML\FinalAML 117,24\AML,FAB, 52,11\Fig 2.11 M1,PB2,MPO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667000"/>
            <a:ext cx="5241610" cy="349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086600" cy="106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CYTOGENETIC ANALYSIS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List the abnormalities shown</a:t>
            </a:r>
            <a:endParaRPr lang="en-GB" dirty="0">
              <a:cs typeface="Times New Roman" pitchFamily="18" charset="0"/>
            </a:endParaRPr>
          </a:p>
        </p:txBody>
      </p:sp>
      <p:pic>
        <p:nvPicPr>
          <p:cNvPr id="4" name="Picture 3" descr="t9 11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400300"/>
            <a:ext cx="57404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91400" cy="3962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Cytogenetic analysis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46,XX,t(9;11)(p22;q23), +der(11)t(9;11)(p22;q23) [5]/47,idem,+3 [5]</a:t>
            </a:r>
          </a:p>
          <a:p>
            <a:pPr>
              <a:lnSpc>
                <a:spcPct val="90000"/>
              </a:lnSpc>
            </a:pPr>
            <a:endParaRPr lang="en-GB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What is the WHO diagnosis?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Which gene do you think has been rearranged?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352800" cy="4572000"/>
          </a:xfrm>
        </p:spPr>
        <p:txBody>
          <a:bodyPr/>
          <a:lstStyle/>
          <a:p>
            <a:r>
              <a:rPr lang="en-GB" dirty="0" smtClean="0"/>
              <a:t>Principle of </a:t>
            </a:r>
            <a:r>
              <a:rPr lang="en-GB" i="1" dirty="0" smtClean="0"/>
              <a:t>MLL </a:t>
            </a:r>
            <a:r>
              <a:rPr lang="en-GB" dirty="0" smtClean="0"/>
              <a:t>break-apart probe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81" t="4156" r="68073" b="43178"/>
          <a:stretch>
            <a:fillRect/>
          </a:stretch>
        </p:blipFill>
        <p:spPr bwMode="auto">
          <a:xfrm>
            <a:off x="4876800" y="762000"/>
            <a:ext cx="3933825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172200"/>
            <a:ext cx="7848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thanks to the Dr Wendy Erber and the European Hematology Association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715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Case 4</a:t>
            </a:r>
            <a:endParaRPr lang="en-GB" dirty="0"/>
          </a:p>
        </p:txBody>
      </p:sp>
      <p:pic>
        <p:nvPicPr>
          <p:cNvPr id="4" name="Picture 3" descr="C:\My Documents\2005\Rome2006\Self\t-AML,t(9;11)\MLL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5 (composite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4676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dirty="0" smtClean="0"/>
              <a:t>A 56-year-old woman with a 2-week history of fatigue, headache, easy bruising and visual changes</a:t>
            </a:r>
          </a:p>
          <a:p>
            <a:pPr>
              <a:lnSpc>
                <a:spcPct val="90000"/>
              </a:lnSpc>
              <a:buNone/>
            </a:pPr>
            <a:endParaRPr lang="it-IT" sz="900" dirty="0" smtClean="0"/>
          </a:p>
          <a:p>
            <a:pPr>
              <a:lnSpc>
                <a:spcPct val="90000"/>
              </a:lnSpc>
            </a:pPr>
            <a:r>
              <a:rPr lang="it-IT" sz="2400" dirty="0" smtClean="0"/>
              <a:t>Past history</a:t>
            </a:r>
          </a:p>
          <a:p>
            <a:pPr lvl="1">
              <a:lnSpc>
                <a:spcPct val="90000"/>
              </a:lnSpc>
            </a:pPr>
            <a:r>
              <a:rPr lang="it-IT" dirty="0" smtClean="0"/>
              <a:t>pulmonary tuberculosis in her twenties</a:t>
            </a:r>
          </a:p>
          <a:p>
            <a:pPr lvl="1">
              <a:lnSpc>
                <a:spcPct val="90000"/>
              </a:lnSpc>
            </a:pPr>
            <a:r>
              <a:rPr lang="it-IT" dirty="0" smtClean="0"/>
              <a:t>hypertension</a:t>
            </a:r>
          </a:p>
          <a:p>
            <a:pPr lvl="1">
              <a:lnSpc>
                <a:spcPct val="90000"/>
              </a:lnSpc>
              <a:buNone/>
            </a:pPr>
            <a:endParaRPr lang="it-IT" sz="900" dirty="0" smtClean="0"/>
          </a:p>
          <a:p>
            <a:pPr>
              <a:lnSpc>
                <a:spcPct val="90000"/>
              </a:lnSpc>
            </a:pPr>
            <a:r>
              <a:rPr lang="it-IT" sz="2400" dirty="0" smtClean="0"/>
              <a:t>Physical examination </a:t>
            </a:r>
          </a:p>
          <a:p>
            <a:pPr lvl="1">
              <a:lnSpc>
                <a:spcPct val="90000"/>
              </a:lnSpc>
            </a:pPr>
            <a:r>
              <a:rPr lang="it-IT" dirty="0" smtClean="0"/>
              <a:t>pallor</a:t>
            </a:r>
          </a:p>
          <a:p>
            <a:pPr lvl="1">
              <a:lnSpc>
                <a:spcPct val="90000"/>
              </a:lnSpc>
            </a:pPr>
            <a:r>
              <a:rPr lang="it-IT" dirty="0" smtClean="0"/>
              <a:t>BP 135/80 mmHg</a:t>
            </a:r>
          </a:p>
          <a:p>
            <a:pPr lvl="1">
              <a:lnSpc>
                <a:spcPct val="90000"/>
              </a:lnSpc>
            </a:pPr>
            <a:r>
              <a:rPr lang="it-IT" dirty="0" smtClean="0"/>
              <a:t>disseminated petechiae; epistaxis</a:t>
            </a:r>
          </a:p>
          <a:p>
            <a:pPr lvl="1">
              <a:lnSpc>
                <a:spcPct val="90000"/>
              </a:lnSpc>
            </a:pPr>
            <a:r>
              <a:rPr lang="it-IT" dirty="0" smtClean="0"/>
              <a:t>retinal hemorrhages in left fundus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Dr A Botelho de Sousa, © the European Haematology Association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5 (composite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543800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FF"/>
                </a:solidFill>
              </a:rPr>
              <a:t>FBC</a:t>
            </a:r>
          </a:p>
          <a:p>
            <a:pPr lvl="1">
              <a:lnSpc>
                <a:spcPct val="90000"/>
              </a:lnSpc>
            </a:pPr>
            <a:r>
              <a:rPr lang="it-IT" sz="2200" dirty="0" smtClean="0"/>
              <a:t>WBC  41.8 x 10</a:t>
            </a:r>
            <a:r>
              <a:rPr lang="it-IT" sz="2200" baseline="30000" dirty="0" smtClean="0"/>
              <a:t>9</a:t>
            </a:r>
            <a:r>
              <a:rPr lang="it-IT" sz="2200" dirty="0" smtClean="0"/>
              <a:t>/l</a:t>
            </a:r>
          </a:p>
          <a:p>
            <a:pPr lvl="1">
              <a:lnSpc>
                <a:spcPct val="90000"/>
              </a:lnSpc>
            </a:pPr>
            <a:r>
              <a:rPr lang="it-IT" sz="2200" dirty="0" smtClean="0"/>
              <a:t>Hb  103 g/l</a:t>
            </a:r>
          </a:p>
          <a:p>
            <a:pPr lvl="1">
              <a:lnSpc>
                <a:spcPct val="90000"/>
              </a:lnSpc>
            </a:pPr>
            <a:r>
              <a:rPr lang="it-IT" sz="2200" dirty="0" smtClean="0"/>
              <a:t>Platelet count  14 x 10</a:t>
            </a:r>
            <a:r>
              <a:rPr lang="it-IT" sz="2200" baseline="30000" dirty="0" smtClean="0"/>
              <a:t>9</a:t>
            </a:r>
            <a:r>
              <a:rPr lang="it-IT" sz="2200" dirty="0" smtClean="0"/>
              <a:t>/l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FF"/>
                </a:solidFill>
              </a:rPr>
              <a:t>Coagulation tests</a:t>
            </a:r>
          </a:p>
          <a:p>
            <a:pPr lvl="1">
              <a:lnSpc>
                <a:spcPct val="90000"/>
              </a:lnSpc>
            </a:pPr>
            <a:r>
              <a:rPr lang="it-IT" sz="2200" dirty="0" smtClean="0"/>
              <a:t>Prothrombin time </a:t>
            </a:r>
            <a:r>
              <a:rPr lang="it-IT" dirty="0" smtClean="0"/>
              <a:t>23.8 s (normal 10-13.0)</a:t>
            </a:r>
          </a:p>
          <a:p>
            <a:pPr lvl="1">
              <a:lnSpc>
                <a:spcPct val="90000"/>
              </a:lnSpc>
            </a:pPr>
            <a:r>
              <a:rPr lang="it-IT" sz="2200" dirty="0" smtClean="0"/>
              <a:t>Activated partial thromboplastin time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dirty="0" smtClean="0"/>
              <a:t>30.3 s  (normal 24-36)</a:t>
            </a:r>
          </a:p>
          <a:p>
            <a:pPr lvl="1">
              <a:lnSpc>
                <a:spcPct val="90000"/>
              </a:lnSpc>
            </a:pPr>
            <a:r>
              <a:rPr lang="it-IT" sz="2200" dirty="0" smtClean="0"/>
              <a:t>Fibrinogen</a:t>
            </a:r>
            <a:r>
              <a:rPr lang="pt-PT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PT" dirty="0" smtClean="0"/>
              <a:t>1.16 g/l (normal 2.0-4.0)</a:t>
            </a:r>
            <a:endParaRPr lang="it-IT" dirty="0" smtClean="0"/>
          </a:p>
          <a:p>
            <a:pPr lvl="1">
              <a:lnSpc>
                <a:spcPct val="90000"/>
              </a:lnSpc>
            </a:pPr>
            <a:r>
              <a:rPr lang="it-IT" sz="2200" dirty="0" smtClean="0"/>
              <a:t>D-dimer </a:t>
            </a:r>
            <a:r>
              <a:rPr lang="it-IT" dirty="0" smtClean="0"/>
              <a:t>5327 </a:t>
            </a:r>
            <a:r>
              <a:rPr lang="it-IT" dirty="0" smtClean="0">
                <a:sym typeface="Symbol" pitchFamily="18" charset="2"/>
              </a:rPr>
              <a:t>n</a:t>
            </a:r>
            <a:r>
              <a:rPr lang="it-IT" dirty="0" smtClean="0"/>
              <a:t>g/ml (normal &lt;230)</a:t>
            </a:r>
            <a:endParaRPr lang="pt-PT" dirty="0" smtClean="0"/>
          </a:p>
          <a:p>
            <a:pPr lvl="1">
              <a:lnSpc>
                <a:spcPct val="90000"/>
              </a:lnSpc>
              <a:buNone/>
            </a:pPr>
            <a:r>
              <a:rPr lang="it-IT" sz="2000" dirty="0" smtClean="0">
                <a:solidFill>
                  <a:schemeClr val="bg1"/>
                </a:solidFill>
                <a:latin typeface="Arial" charset="0"/>
              </a:rPr>
              <a:t>ctivated partial thromboplastin time23.8 sec       (normal 10-13.0)</a:t>
            </a:r>
            <a:endParaRPr lang="pt-PT" sz="2000" dirty="0" smtClean="0">
              <a:solidFill>
                <a:schemeClr val="bg1"/>
              </a:solidFill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it-IT" sz="2200" dirty="0" smtClean="0"/>
          </a:p>
          <a:p>
            <a:pPr>
              <a:lnSpc>
                <a:spcPct val="90000"/>
              </a:lnSpc>
              <a:buNone/>
            </a:pPr>
            <a:endParaRPr lang="it-IT" sz="900" dirty="0" smtClean="0"/>
          </a:p>
          <a:p>
            <a:pPr>
              <a:lnSpc>
                <a:spcPct val="90000"/>
              </a:lnSpc>
            </a:pPr>
            <a:endParaRPr lang="it-IT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Dr A Botelho de Sousa, © the European Haematology Association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5486400"/>
            <a:ext cx="48768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you suspecting?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96200" cy="792162"/>
          </a:xfrm>
        </p:spPr>
        <p:txBody>
          <a:bodyPr/>
          <a:lstStyle/>
          <a:p>
            <a:r>
              <a:rPr lang="en-GB" dirty="0" smtClean="0"/>
              <a:t>Case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1752600" cy="5334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Blood film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5791200"/>
            <a:ext cx="54102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you suspecting?                 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Dr A Botelho de Sousa, © the European Haematology Association</a:t>
            </a:r>
            <a:endParaRPr lang="en-GB" dirty="0"/>
          </a:p>
        </p:txBody>
      </p:sp>
      <p:pic>
        <p:nvPicPr>
          <p:cNvPr id="7" name="Marcador de Posição de Conteúdo 4" descr="nº 1 SP LPA.tif"/>
          <p:cNvPicPr>
            <a:picLocks noChangeAspect="1"/>
          </p:cNvPicPr>
          <p:nvPr/>
        </p:nvPicPr>
        <p:blipFill>
          <a:blip r:embed="rId2" cstate="print"/>
          <a:srcRect l="47760"/>
          <a:stretch>
            <a:fillRect/>
          </a:stretch>
        </p:blipFill>
        <p:spPr>
          <a:xfrm>
            <a:off x="1066800" y="1524000"/>
            <a:ext cx="3178175" cy="4235450"/>
          </a:xfrm>
          <a:prstGeom prst="rect">
            <a:avLst/>
          </a:prstGeom>
          <a:noFill/>
        </p:spPr>
      </p:pic>
      <p:pic>
        <p:nvPicPr>
          <p:cNvPr id="8" name="Marcador de Posição de Conteúdo 5" descr="nº 2 SP LPA.tif"/>
          <p:cNvPicPr>
            <a:picLocks noChangeAspect="1"/>
          </p:cNvPicPr>
          <p:nvPr/>
        </p:nvPicPr>
        <p:blipFill>
          <a:blip r:embed="rId3" cstate="print"/>
          <a:srcRect t="2647" r="52357"/>
          <a:stretch>
            <a:fillRect/>
          </a:stretch>
        </p:blipFill>
        <p:spPr>
          <a:xfrm>
            <a:off x="4648200" y="1524000"/>
            <a:ext cx="2968625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304800"/>
            <a:ext cx="3048000" cy="99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    Bone marrow could not be aspirated; imprints from trephine biopsy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5867400"/>
            <a:ext cx="54102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you suspecting?                 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Dr A Botelho de Sousa, © the European Haematology Association</a:t>
            </a:r>
            <a:endParaRPr lang="en-GB" dirty="0"/>
          </a:p>
        </p:txBody>
      </p:sp>
      <p:pic>
        <p:nvPicPr>
          <p:cNvPr id="7" name="Picture 5" descr="nº 3 MO L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-103981" y="2008981"/>
            <a:ext cx="4495800" cy="3373438"/>
          </a:xfrm>
          <a:prstGeom prst="rect">
            <a:avLst/>
          </a:prstGeom>
          <a:noFill/>
        </p:spPr>
      </p:pic>
      <p:pic>
        <p:nvPicPr>
          <p:cNvPr id="8" name="Picture 6" descr="nº 4 MO L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6200000">
            <a:off x="4648200" y="2003425"/>
            <a:ext cx="4495800" cy="337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15200" cy="22860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Is there any urgency?</a:t>
            </a:r>
          </a:p>
          <a:p>
            <a:r>
              <a:rPr lang="en-GB" dirty="0" smtClean="0"/>
              <a:t>Why?</a:t>
            </a:r>
          </a:p>
          <a:p>
            <a:r>
              <a:rPr lang="en-GB" dirty="0" smtClean="0"/>
              <a:t>What would the laboratory do?</a:t>
            </a:r>
          </a:p>
          <a:p>
            <a:r>
              <a:rPr lang="en-GB" dirty="0" smtClean="0"/>
              <a:t>Why might immunophenotyping be useful in this subtype of acute leukaemia?</a:t>
            </a:r>
          </a:p>
          <a:p>
            <a:r>
              <a:rPr lang="en-GB" dirty="0" smtClean="0"/>
              <a:t>What would the clinical haematologist do?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858000" cy="7620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Karyogram of another patient – is this what you expect?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Bain and Matutes, Myeloid Malignancies,  2012</a:t>
            </a:r>
            <a:endParaRPr lang="en-GB" dirty="0"/>
          </a:p>
        </p:txBody>
      </p:sp>
      <p:pic>
        <p:nvPicPr>
          <p:cNvPr id="50178" name="Picture 2" descr="AHMED_t1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4864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 case)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676400"/>
            <a:ext cx="73152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Bone marrow film – is it lymphoid or myeloid?                 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Bain and Matutes, Myeloid Malignancies,  2012</a:t>
            </a:r>
            <a:endParaRPr lang="en-GB" dirty="0"/>
          </a:p>
        </p:txBody>
      </p:sp>
      <p:pic>
        <p:nvPicPr>
          <p:cNvPr id="3074" name="Picture 2" descr="C:\Documents and Settings\bjb31\My Documents\2005\Atlas of Myeloid Haem malignancies\Pictures\2AML\FinalAML 117,24\AML,FAB, 52,11\Fig 2.7 M0,BM2, Estella 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667000"/>
            <a:ext cx="5200650" cy="3463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895600" cy="2133600"/>
          </a:xfrm>
        </p:spPr>
        <p:txBody>
          <a:bodyPr/>
          <a:lstStyle/>
          <a:p>
            <a:r>
              <a:rPr lang="en-GB" dirty="0" smtClean="0"/>
              <a:t>Double-colour double-fusion FISH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Dr A Botelho de Sousa, © the European Haematology Association</a:t>
            </a:r>
            <a:endParaRPr lang="en-GB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19600" y="31242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u="none" dirty="0">
                <a:solidFill>
                  <a:schemeClr val="bg1"/>
                </a:solidFill>
              </a:rPr>
              <a:t>patient</a:t>
            </a:r>
          </a:p>
        </p:txBody>
      </p:sp>
      <p:pic>
        <p:nvPicPr>
          <p:cNvPr id="9" name="Marcador de Posição de Conteúdo 4" descr="FISH_normal.TIF"/>
          <p:cNvPicPr>
            <a:picLocks noChangeAspect="1"/>
          </p:cNvPicPr>
          <p:nvPr/>
        </p:nvPicPr>
        <p:blipFill>
          <a:blip r:embed="rId2" cstate="print"/>
          <a:srcRect l="39977" t="23170"/>
          <a:stretch>
            <a:fillRect/>
          </a:stretch>
        </p:blipFill>
        <p:spPr>
          <a:xfrm>
            <a:off x="4419600" y="228600"/>
            <a:ext cx="4191000" cy="3337401"/>
          </a:xfrm>
          <a:prstGeom prst="rect">
            <a:avLst/>
          </a:prstGeom>
          <a:noFill/>
        </p:spPr>
      </p:pic>
      <p:pic>
        <p:nvPicPr>
          <p:cNvPr id="10" name="Marcador de Posição de Conteúdo 5" descr="FISH_pml_rara+_2.TIF"/>
          <p:cNvPicPr>
            <a:picLocks noChangeAspect="1"/>
          </p:cNvPicPr>
          <p:nvPr/>
        </p:nvPicPr>
        <p:blipFill>
          <a:blip r:embed="rId3" cstate="print"/>
          <a:srcRect l="23466" t="29958" r="32507" b="13026"/>
          <a:stretch>
            <a:fillRect/>
          </a:stretch>
        </p:blipFill>
        <p:spPr>
          <a:xfrm>
            <a:off x="4419600" y="3048000"/>
            <a:ext cx="4191000" cy="3212351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48200" y="44196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u="none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495800" y="17526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u="none">
                <a:solidFill>
                  <a:schemeClr val="bg1"/>
                </a:solidFill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Bain and Matutes, Myeloid Malignancies,  2012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858000" cy="762000"/>
          </a:xfrm>
        </p:spPr>
        <p:txBody>
          <a:bodyPr>
            <a:normAutofit/>
          </a:bodyPr>
          <a:lstStyle/>
          <a:p>
            <a:r>
              <a:rPr lang="en-GB" dirty="0" smtClean="0"/>
              <a:t>Immunophenotyping from another patient</a:t>
            </a:r>
          </a:p>
        </p:txBody>
      </p:sp>
      <p:pic>
        <p:nvPicPr>
          <p:cNvPr id="22529" name="Picture 1" descr="AMLM3FSCSC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417649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AMLM345SC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038600" cy="338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Bain and Matutes, Myeloid Malignancies,  2012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858000" cy="762000"/>
          </a:xfrm>
        </p:spPr>
        <p:txBody>
          <a:bodyPr>
            <a:normAutofit/>
          </a:bodyPr>
          <a:lstStyle/>
          <a:p>
            <a:r>
              <a:rPr lang="en-GB" dirty="0" smtClean="0"/>
              <a:t>Immunophenotyping from another patient</a:t>
            </a:r>
          </a:p>
        </p:txBody>
      </p:sp>
      <p:pic>
        <p:nvPicPr>
          <p:cNvPr id="51202" name="Picture 2" descr="AMLM3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420866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AMLM3DR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30015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Bain and Matutes, Myeloid Malignancies,  2012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858000" cy="762000"/>
          </a:xfrm>
        </p:spPr>
        <p:txBody>
          <a:bodyPr>
            <a:normAutofit/>
          </a:bodyPr>
          <a:lstStyle/>
          <a:p>
            <a:r>
              <a:rPr lang="en-GB" dirty="0" smtClean="0"/>
              <a:t>Immunophenotyping from another patient</a:t>
            </a:r>
          </a:p>
        </p:txBody>
      </p:sp>
      <p:pic>
        <p:nvPicPr>
          <p:cNvPr id="52226" name="Picture 2" descr="AMLM37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0256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AMLM319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399"/>
            <a:ext cx="3886200" cy="323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Bain and Matutes, Myeloid Malignancies,  2012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858000" cy="762000"/>
          </a:xfrm>
        </p:spPr>
        <p:txBody>
          <a:bodyPr>
            <a:normAutofit/>
          </a:bodyPr>
          <a:lstStyle/>
          <a:p>
            <a:r>
              <a:rPr lang="en-GB" dirty="0" smtClean="0"/>
              <a:t>Immunophenotyping from another patient</a:t>
            </a:r>
          </a:p>
        </p:txBody>
      </p:sp>
      <p:pic>
        <p:nvPicPr>
          <p:cNvPr id="53251" name="Picture 3" descr="AMLM315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934190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334000"/>
            <a:ext cx="4267200" cy="92333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CD15 is expressed on many monoblasts and some myeloblasts, and on maturing cells – you don’t need to learn about it</a:t>
            </a:r>
            <a:endParaRPr lang="en-GB" dirty="0"/>
          </a:p>
        </p:txBody>
      </p:sp>
      <p:pic>
        <p:nvPicPr>
          <p:cNvPr id="8" name="Picture 2" descr="AMLM3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20866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iclesandtexticles.co.uk/imgs/0709/end01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4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 case)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620000" cy="3505200"/>
          </a:xfrm>
        </p:spPr>
        <p:txBody>
          <a:bodyPr>
            <a:normAutofit/>
          </a:bodyPr>
          <a:lstStyle/>
          <a:p>
            <a:r>
              <a:rPr lang="en-GB" dirty="0" smtClean="0"/>
              <a:t>Myeloperoxidase negative</a:t>
            </a:r>
          </a:p>
          <a:p>
            <a:r>
              <a:rPr lang="en-GB" dirty="0" smtClean="0"/>
              <a:t>Sudan black B negative</a:t>
            </a:r>
          </a:p>
          <a:p>
            <a:r>
              <a:rPr lang="en-GB" dirty="0" smtClean="0"/>
              <a:t>Non-specific esterase stain negative</a:t>
            </a:r>
          </a:p>
          <a:p>
            <a:endParaRPr lang="en-GB" dirty="0" smtClean="0"/>
          </a:p>
          <a:p>
            <a:pPr lvl="0"/>
            <a:r>
              <a:rPr lang="en-GB" dirty="0" smtClean="0"/>
              <a:t>Is it lymphoid or myeloid?</a:t>
            </a:r>
          </a:p>
          <a:p>
            <a:pPr lvl="0"/>
            <a:r>
              <a:rPr lang="en-GB" dirty="0" smtClean="0"/>
              <a:t>Are any other tests necessary?                 </a:t>
            </a:r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76400" y="3505200"/>
            <a:ext cx="54102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 case)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5486400"/>
            <a:ext cx="54102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Immunophenotyping on a similar case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Bain and Matutes, Myeloid Malignancies,  2012</a:t>
            </a:r>
            <a:endParaRPr lang="en-GB" dirty="0"/>
          </a:p>
        </p:txBody>
      </p:sp>
      <p:pic>
        <p:nvPicPr>
          <p:cNvPr id="4098" name="Picture 2" descr="M0 AMLFSC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600200"/>
            <a:ext cx="379196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M0 AML45S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382115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 case)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5562600"/>
            <a:ext cx="54102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Immunophenotyping on a similar case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Bain and Matutes, Myeloid Malignancies,  2012</a:t>
            </a:r>
            <a:endParaRPr lang="en-GB" dirty="0"/>
          </a:p>
        </p:txBody>
      </p:sp>
      <p:pic>
        <p:nvPicPr>
          <p:cNvPr id="5122" name="Picture 2" descr="M0 AML7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429000" cy="357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M0 AML19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351305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 case)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5486400"/>
            <a:ext cx="54102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Immunophenotyping on a similar case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Bain and Matutes, Myeloid Malignancies,  2012</a:t>
            </a:r>
            <a:endParaRPr lang="en-GB" dirty="0"/>
          </a:p>
        </p:txBody>
      </p:sp>
      <p:pic>
        <p:nvPicPr>
          <p:cNvPr id="6146" name="Picture 2" descr="M0 AML15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349843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M0 AMLDR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55374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29200" y="5334000"/>
            <a:ext cx="3962400" cy="92333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CD15 is expressed on many monoblasts and some myeloblasts, and on maturing cells – you don’t need to learn about it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 case)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5562600"/>
            <a:ext cx="54102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Immunophenotyping on a similar case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Bain and Matutes, Myeloid Malignancies,  2012</a:t>
            </a:r>
            <a:endParaRPr lang="en-GB" dirty="0"/>
          </a:p>
        </p:txBody>
      </p:sp>
      <p:pic>
        <p:nvPicPr>
          <p:cNvPr id="7170" name="Picture 2" descr="M0 AML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649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M0 AML2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3649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224</TotalTime>
  <Words>1316</Words>
  <Application>Microsoft Office PowerPoint</Application>
  <PresentationFormat>On-screen Show (4:3)</PresentationFormat>
  <Paragraphs>224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Equity</vt:lpstr>
      <vt:lpstr>Morphology, immunophenotyping and cytogenetics in myeloid neoplasms</vt:lpstr>
      <vt:lpstr>Case 1</vt:lpstr>
      <vt:lpstr>Case 1</vt:lpstr>
      <vt:lpstr>Case 2 (composite case)</vt:lpstr>
      <vt:lpstr>Case 2 (composite case)</vt:lpstr>
      <vt:lpstr>Case 2 (composite case)</vt:lpstr>
      <vt:lpstr>Case 2 (composite case)</vt:lpstr>
      <vt:lpstr>Case 2 (composite case)</vt:lpstr>
      <vt:lpstr>Case 2 (composite case)</vt:lpstr>
      <vt:lpstr>Case 2 (composite case)</vt:lpstr>
      <vt:lpstr>Case 2 (composite case)</vt:lpstr>
      <vt:lpstr>Case 2 (composite case)</vt:lpstr>
      <vt:lpstr>Case 3</vt:lpstr>
      <vt:lpstr>Case 3</vt:lpstr>
      <vt:lpstr>Case 3</vt:lpstr>
      <vt:lpstr>Case 3</vt:lpstr>
      <vt:lpstr>Case 3</vt:lpstr>
      <vt:lpstr>Case 3</vt:lpstr>
      <vt:lpstr>Case 3</vt:lpstr>
      <vt:lpstr>Case 3</vt:lpstr>
      <vt:lpstr>Case 3</vt:lpstr>
      <vt:lpstr>Case 3</vt:lpstr>
      <vt:lpstr>Case 3</vt:lpstr>
      <vt:lpstr>Case 3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5 (composite case)</vt:lpstr>
      <vt:lpstr>Case 5 (composite case)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Morphology, Immunophenotyping  and Cytogenetics in Acute Leukaemia</dc:title>
  <dc:creator>Shiel, Nuala</dc:creator>
  <cp:lastModifiedBy>Shiel, Nuala</cp:lastModifiedBy>
  <cp:revision>44</cp:revision>
  <dcterms:created xsi:type="dcterms:W3CDTF">2006-08-16T00:00:00Z</dcterms:created>
  <dcterms:modified xsi:type="dcterms:W3CDTF">2012-12-11T17:02:10Z</dcterms:modified>
</cp:coreProperties>
</file>