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2" r:id="rId14"/>
    <p:sldId id="268" r:id="rId15"/>
    <p:sldId id="267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6" r:id="rId26"/>
    <p:sldId id="297" r:id="rId27"/>
    <p:sldId id="298" r:id="rId28"/>
    <p:sldId id="29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7E21A-39A7-4E22-83A6-E1D1AC72A2BD}" type="datetimeFigureOut">
              <a:rPr lang="en-US" smtClean="0"/>
              <a:t>12/10/2012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2BE5-2CCB-43AB-921D-904B3EBEB5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42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D3366-E1C0-4E7F-9908-CFF3A441D58B}" type="slidenum">
              <a:rPr lang="en-GB" smtClean="0"/>
              <a:pPr/>
              <a:t>25</a:t>
            </a:fld>
            <a:endParaRPr lang="en-GB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AE689-7491-459A-83D0-7CC520C3CF4F}" type="slidenum">
              <a:rPr lang="en-GB" smtClean="0"/>
              <a:pPr/>
              <a:t>26</a:t>
            </a:fld>
            <a:endParaRPr lang="en-GB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17251-C286-497E-8004-7DA63A459519}" type="slidenum">
              <a:rPr lang="en-GB" smtClean="0"/>
              <a:pPr/>
              <a:t>27</a:t>
            </a:fld>
            <a:endParaRPr lang="en-GB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BB2B3-9244-4259-A2CD-1355FE76336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ow-cases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" pitchFamily="34" charset="0"/>
                <a:cs typeface="Arial" pitchFamily="34" charset="0"/>
              </a:rPr>
              <a:t>Data interpretation</a:t>
            </a:r>
          </a:p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BJ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Bain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>
                <a:latin typeface="Arial" pitchFamily="34" charset="0"/>
                <a:cs typeface="Arial" pitchFamily="34" charset="0"/>
              </a:rPr>
              <a:t>Lymphoid neoplasms</a:t>
            </a:r>
            <a:endParaRPr lang="en-GB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Alberto Orfao, © European Hematology Association</a:t>
            </a:r>
            <a:endParaRPr lang="en-GB" dirty="0"/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1219200" y="1879600"/>
          <a:ext cx="6781800" cy="4064000"/>
        </p:xfrm>
        <a:graphic>
          <a:graphicData uri="http://schemas.openxmlformats.org/drawingml/2006/table">
            <a:tbl>
              <a:tblPr/>
              <a:tblGrid>
                <a:gridCol w="3560763"/>
                <a:gridCol w="3221037"/>
              </a:tblGrid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Parameter</a:t>
                      </a: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Hemoglobin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 (g/l)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83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WBC (x 10</a:t>
                      </a:r>
                      <a:r>
                        <a:rPr kumimoji="0" lang="es-E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Platelets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(x 10</a:t>
                      </a:r>
                      <a:r>
                        <a:rPr kumimoji="0" lang="es-ES" sz="2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848600" cy="792162"/>
          </a:xfrm>
        </p:spPr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4886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Alberto Orfao, © European Hematology Association</a:t>
            </a:r>
            <a:endParaRPr lang="en-GB" dirty="0"/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1295400" y="2057400"/>
          <a:ext cx="6553200" cy="3525520"/>
        </p:xfrm>
        <a:graphic>
          <a:graphicData uri="http://schemas.openxmlformats.org/drawingml/2006/table">
            <a:tbl>
              <a:tblPr/>
              <a:tblGrid>
                <a:gridCol w="3505200"/>
                <a:gridCol w="30480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Parameter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Value</a:t>
                      </a:r>
                      <a:endParaRPr kumimoji="0" lang="es-E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ESR (mm/h)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138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Immunoglobulins (g/L)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IgG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IgA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IgM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5.3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14.1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Creatinine 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μ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mol/l)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290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Calcium</a:t>
                      </a: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(mmol/l)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BJ </a:t>
                      </a:r>
                      <a:r>
                        <a:rPr kumimoji="0" lang="es-E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omic Sans MS" pitchFamily="66" charset="0"/>
                        </a:rPr>
                        <a:t>proteinemia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sym typeface="Symbol" pitchFamily="18" charset="2"/>
                        </a:rPr>
                        <a:t>POS (LAMBDA)</a:t>
                      </a:r>
                      <a:endParaRPr kumimoji="0" lang="es-E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15200" cy="838200"/>
          </a:xfrm>
        </p:spPr>
        <p:txBody>
          <a:bodyPr>
            <a:norm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err="1" smtClean="0">
                <a:latin typeface="Comic Sans MS" pitchFamily="66" charset="0"/>
              </a:rPr>
              <a:t>Serum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protein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electrophoresis</a:t>
            </a:r>
            <a:endParaRPr lang="es-ES_tradnl" sz="2800" b="1" dirty="0" smtClean="0">
              <a:latin typeface="Comic Sans MS" pitchFamily="66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Alberto Orfao, © European Hematology Association</a:t>
            </a:r>
            <a:endParaRPr lang="en-GB" dirty="0"/>
          </a:p>
        </p:txBody>
      </p:sp>
      <p:pic>
        <p:nvPicPr>
          <p:cNvPr id="5" name="Picture 3" descr="&#10;proteinmm.jpg                                                  002DF64BMartin2                        BA13EF86:"/>
          <p:cNvPicPr>
            <a:picLocks noChangeAspect="1" noChangeArrowheads="1"/>
          </p:cNvPicPr>
          <p:nvPr/>
        </p:nvPicPr>
        <p:blipFill>
          <a:blip r:embed="rId2" cstate="print"/>
          <a:srcRect b="16027"/>
          <a:stretch>
            <a:fillRect/>
          </a:stretch>
        </p:blipFill>
        <p:spPr bwMode="auto">
          <a:xfrm>
            <a:off x="1981200" y="2209800"/>
            <a:ext cx="4503737" cy="399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352800" cy="2133600"/>
          </a:xfrm>
        </p:spPr>
        <p:txBody>
          <a:bodyPr/>
          <a:lstStyle/>
          <a:p>
            <a:r>
              <a:rPr lang="en-GB" dirty="0" smtClean="0"/>
              <a:t>Serum protein electrophoresis from another patient</a:t>
            </a:r>
            <a:endParaRPr lang="en-GB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24000"/>
            <a:ext cx="4257184" cy="495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762000"/>
          </a:xfrm>
        </p:spPr>
        <p:txBody>
          <a:bodyPr>
            <a:norm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smtClean="0">
                <a:latin typeface="Comic Sans MS" pitchFamily="66" charset="0"/>
              </a:rPr>
              <a:t>Bone </a:t>
            </a:r>
            <a:r>
              <a:rPr lang="es-ES_tradnl" sz="2800" b="1" dirty="0" err="1" smtClean="0">
                <a:latin typeface="Comic Sans MS" pitchFamily="66" charset="0"/>
              </a:rPr>
              <a:t>marrow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aspirate</a:t>
            </a:r>
            <a:r>
              <a:rPr lang="es-ES_tradnl" sz="2800" b="1" dirty="0" smtClean="0">
                <a:latin typeface="Comic Sans MS" pitchFamily="66" charset="0"/>
              </a:rPr>
              <a:t> of a similar </a:t>
            </a:r>
            <a:r>
              <a:rPr lang="es-ES_tradnl" sz="2800" b="1" dirty="0" err="1" smtClean="0">
                <a:latin typeface="Comic Sans MS" pitchFamily="66" charset="0"/>
              </a:rPr>
              <a:t>patient</a:t>
            </a:r>
            <a:endParaRPr lang="es-ES_tradnl" sz="2800" b="1" dirty="0" smtClean="0">
              <a:latin typeface="Comic Sans MS" pitchFamily="66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</p:txBody>
      </p:sp>
      <p:pic>
        <p:nvPicPr>
          <p:cNvPr id="10242" name="Picture 2" descr="multiplemypoh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5999"/>
            <a:ext cx="4876800" cy="367850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791200" y="6096000"/>
            <a:ext cx="2117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www.personal.psu.edu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762000"/>
          </a:xfrm>
        </p:spPr>
        <p:txBody>
          <a:bodyPr>
            <a:norm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smtClean="0">
                <a:latin typeface="Comic Sans MS" pitchFamily="66" charset="0"/>
              </a:rPr>
              <a:t>Immunophenotype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Alberto Orfao, © European Hematology Association</a:t>
            </a:r>
            <a:endParaRPr lang="en-GB" dirty="0"/>
          </a:p>
        </p:txBody>
      </p:sp>
      <p:grpSp>
        <p:nvGrpSpPr>
          <p:cNvPr id="5" name="Group 181"/>
          <p:cNvGrpSpPr>
            <a:grpSpLocks/>
          </p:cNvGrpSpPr>
          <p:nvPr/>
        </p:nvGrpSpPr>
        <p:grpSpPr bwMode="auto">
          <a:xfrm>
            <a:off x="4800600" y="1905000"/>
            <a:ext cx="3278188" cy="3836987"/>
            <a:chOff x="335" y="655"/>
            <a:chExt cx="2065" cy="2417"/>
          </a:xfrm>
        </p:grpSpPr>
        <p:grpSp>
          <p:nvGrpSpPr>
            <p:cNvPr id="6" name="Group 182"/>
            <p:cNvGrpSpPr>
              <a:grpSpLocks/>
            </p:cNvGrpSpPr>
            <p:nvPr/>
          </p:nvGrpSpPr>
          <p:grpSpPr bwMode="auto">
            <a:xfrm>
              <a:off x="498" y="653"/>
              <a:ext cx="1904" cy="2265"/>
              <a:chOff x="1583" y="1475"/>
              <a:chExt cx="1299" cy="1419"/>
            </a:xfrm>
          </p:grpSpPr>
          <p:sp>
            <p:nvSpPr>
              <p:cNvPr id="9" name="Rectangle 183"/>
              <p:cNvSpPr>
                <a:spLocks noChangeArrowheads="1"/>
              </p:cNvSpPr>
              <p:nvPr/>
            </p:nvSpPr>
            <p:spPr bwMode="auto">
              <a:xfrm>
                <a:off x="1786" y="1640"/>
                <a:ext cx="1040" cy="10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Line 184"/>
              <p:cNvSpPr>
                <a:spLocks noChangeShapeType="1"/>
              </p:cNvSpPr>
              <p:nvPr/>
            </p:nvSpPr>
            <p:spPr bwMode="auto">
              <a:xfrm>
                <a:off x="1794" y="26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" name="Line 185"/>
              <p:cNvSpPr>
                <a:spLocks noChangeShapeType="1"/>
              </p:cNvSpPr>
              <p:nvPr/>
            </p:nvSpPr>
            <p:spPr bwMode="auto">
              <a:xfrm>
                <a:off x="1874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186"/>
              <p:cNvSpPr>
                <a:spLocks noChangeShapeType="1"/>
              </p:cNvSpPr>
              <p:nvPr/>
            </p:nvSpPr>
            <p:spPr bwMode="auto">
              <a:xfrm>
                <a:off x="1946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187"/>
              <p:cNvSpPr>
                <a:spLocks noChangeShapeType="1"/>
              </p:cNvSpPr>
              <p:nvPr/>
            </p:nvSpPr>
            <p:spPr bwMode="auto">
              <a:xfrm>
                <a:off x="1994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188"/>
              <p:cNvSpPr>
                <a:spLocks noChangeShapeType="1"/>
              </p:cNvSpPr>
              <p:nvPr/>
            </p:nvSpPr>
            <p:spPr bwMode="auto">
              <a:xfrm>
                <a:off x="2026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189"/>
              <p:cNvSpPr>
                <a:spLocks noChangeShapeType="1"/>
              </p:cNvSpPr>
              <p:nvPr/>
            </p:nvSpPr>
            <p:spPr bwMode="auto">
              <a:xfrm>
                <a:off x="2050" y="26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190"/>
              <p:cNvSpPr>
                <a:spLocks noChangeShapeType="1"/>
              </p:cNvSpPr>
              <p:nvPr/>
            </p:nvSpPr>
            <p:spPr bwMode="auto">
              <a:xfrm>
                <a:off x="2130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191"/>
              <p:cNvSpPr>
                <a:spLocks noChangeShapeType="1"/>
              </p:cNvSpPr>
              <p:nvPr/>
            </p:nvSpPr>
            <p:spPr bwMode="auto">
              <a:xfrm>
                <a:off x="2202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192"/>
              <p:cNvSpPr>
                <a:spLocks noChangeShapeType="1"/>
              </p:cNvSpPr>
              <p:nvPr/>
            </p:nvSpPr>
            <p:spPr bwMode="auto">
              <a:xfrm>
                <a:off x="2250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193"/>
              <p:cNvSpPr>
                <a:spLocks noChangeShapeType="1"/>
              </p:cNvSpPr>
              <p:nvPr/>
            </p:nvSpPr>
            <p:spPr bwMode="auto">
              <a:xfrm>
                <a:off x="2282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194"/>
              <p:cNvSpPr>
                <a:spLocks noChangeShapeType="1"/>
              </p:cNvSpPr>
              <p:nvPr/>
            </p:nvSpPr>
            <p:spPr bwMode="auto">
              <a:xfrm>
                <a:off x="2306" y="26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195"/>
              <p:cNvSpPr>
                <a:spLocks noChangeShapeType="1"/>
              </p:cNvSpPr>
              <p:nvPr/>
            </p:nvSpPr>
            <p:spPr bwMode="auto">
              <a:xfrm>
                <a:off x="2386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196"/>
              <p:cNvSpPr>
                <a:spLocks noChangeShapeType="1"/>
              </p:cNvSpPr>
              <p:nvPr/>
            </p:nvSpPr>
            <p:spPr bwMode="auto">
              <a:xfrm>
                <a:off x="2458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197"/>
              <p:cNvSpPr>
                <a:spLocks noChangeShapeType="1"/>
              </p:cNvSpPr>
              <p:nvPr/>
            </p:nvSpPr>
            <p:spPr bwMode="auto">
              <a:xfrm>
                <a:off x="2506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198"/>
              <p:cNvSpPr>
                <a:spLocks noChangeShapeType="1"/>
              </p:cNvSpPr>
              <p:nvPr/>
            </p:nvSpPr>
            <p:spPr bwMode="auto">
              <a:xfrm>
                <a:off x="2538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199"/>
              <p:cNvSpPr>
                <a:spLocks noChangeShapeType="1"/>
              </p:cNvSpPr>
              <p:nvPr/>
            </p:nvSpPr>
            <p:spPr bwMode="auto">
              <a:xfrm>
                <a:off x="2562" y="26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200"/>
              <p:cNvSpPr>
                <a:spLocks noChangeShapeType="1"/>
              </p:cNvSpPr>
              <p:nvPr/>
            </p:nvSpPr>
            <p:spPr bwMode="auto">
              <a:xfrm>
                <a:off x="2642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201"/>
              <p:cNvSpPr>
                <a:spLocks noChangeShapeType="1"/>
              </p:cNvSpPr>
              <p:nvPr/>
            </p:nvSpPr>
            <p:spPr bwMode="auto">
              <a:xfrm>
                <a:off x="2714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202"/>
              <p:cNvSpPr>
                <a:spLocks noChangeShapeType="1"/>
              </p:cNvSpPr>
              <p:nvPr/>
            </p:nvSpPr>
            <p:spPr bwMode="auto">
              <a:xfrm>
                <a:off x="2762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203"/>
              <p:cNvSpPr>
                <a:spLocks noChangeShapeType="1"/>
              </p:cNvSpPr>
              <p:nvPr/>
            </p:nvSpPr>
            <p:spPr bwMode="auto">
              <a:xfrm>
                <a:off x="2794" y="2672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204"/>
              <p:cNvSpPr>
                <a:spLocks noChangeShapeType="1"/>
              </p:cNvSpPr>
              <p:nvPr/>
            </p:nvSpPr>
            <p:spPr bwMode="auto">
              <a:xfrm>
                <a:off x="2818" y="2672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Rectangle 205"/>
              <p:cNvSpPr>
                <a:spLocks noChangeArrowheads="1"/>
              </p:cNvSpPr>
              <p:nvPr/>
            </p:nvSpPr>
            <p:spPr bwMode="auto">
              <a:xfrm>
                <a:off x="1748" y="2731"/>
                <a:ext cx="55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2" name="Rectangle 206"/>
              <p:cNvSpPr>
                <a:spLocks noChangeArrowheads="1"/>
              </p:cNvSpPr>
              <p:nvPr/>
            </p:nvSpPr>
            <p:spPr bwMode="auto">
              <a:xfrm>
                <a:off x="2006" y="2731"/>
                <a:ext cx="55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3" name="Rectangle 207"/>
              <p:cNvSpPr>
                <a:spLocks noChangeArrowheads="1"/>
              </p:cNvSpPr>
              <p:nvPr/>
            </p:nvSpPr>
            <p:spPr bwMode="auto">
              <a:xfrm>
                <a:off x="2262" y="2731"/>
                <a:ext cx="55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4" name="Rectangle 208"/>
              <p:cNvSpPr>
                <a:spLocks noChangeArrowheads="1"/>
              </p:cNvSpPr>
              <p:nvPr/>
            </p:nvSpPr>
            <p:spPr bwMode="auto">
              <a:xfrm>
                <a:off x="2518" y="2731"/>
                <a:ext cx="5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5" name="Rectangle 209"/>
              <p:cNvSpPr>
                <a:spLocks noChangeArrowheads="1"/>
              </p:cNvSpPr>
              <p:nvPr/>
            </p:nvSpPr>
            <p:spPr bwMode="auto">
              <a:xfrm>
                <a:off x="2774" y="2731"/>
                <a:ext cx="55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6" name="Rectangle 210"/>
              <p:cNvSpPr>
                <a:spLocks noChangeArrowheads="1"/>
              </p:cNvSpPr>
              <p:nvPr/>
            </p:nvSpPr>
            <p:spPr bwMode="auto">
              <a:xfrm>
                <a:off x="1837" y="2724"/>
                <a:ext cx="21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7" name="Rectangle 211"/>
              <p:cNvSpPr>
                <a:spLocks noChangeArrowheads="1"/>
              </p:cNvSpPr>
              <p:nvPr/>
            </p:nvSpPr>
            <p:spPr bwMode="auto">
              <a:xfrm>
                <a:off x="2094" y="2723"/>
                <a:ext cx="21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1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8" name="Rectangle 212"/>
              <p:cNvSpPr>
                <a:spLocks noChangeArrowheads="1"/>
              </p:cNvSpPr>
              <p:nvPr/>
            </p:nvSpPr>
            <p:spPr bwMode="auto">
              <a:xfrm>
                <a:off x="2350" y="2724"/>
                <a:ext cx="21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9" name="Rectangle 213"/>
              <p:cNvSpPr>
                <a:spLocks noChangeArrowheads="1"/>
              </p:cNvSpPr>
              <p:nvPr/>
            </p:nvSpPr>
            <p:spPr bwMode="auto">
              <a:xfrm>
                <a:off x="2606" y="2724"/>
                <a:ext cx="21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3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40" name="Rectangle 214"/>
              <p:cNvSpPr>
                <a:spLocks noChangeArrowheads="1"/>
              </p:cNvSpPr>
              <p:nvPr/>
            </p:nvSpPr>
            <p:spPr bwMode="auto">
              <a:xfrm>
                <a:off x="2861" y="2723"/>
                <a:ext cx="21" cy="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4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41" name="Line 215"/>
              <p:cNvSpPr>
                <a:spLocks noChangeShapeType="1"/>
              </p:cNvSpPr>
              <p:nvPr/>
            </p:nvSpPr>
            <p:spPr bwMode="auto">
              <a:xfrm flipH="1">
                <a:off x="1738" y="266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Line 216"/>
              <p:cNvSpPr>
                <a:spLocks noChangeShapeType="1"/>
              </p:cNvSpPr>
              <p:nvPr/>
            </p:nvSpPr>
            <p:spPr bwMode="auto">
              <a:xfrm flipH="1">
                <a:off x="1770" y="2600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Line 217"/>
              <p:cNvSpPr>
                <a:spLocks noChangeShapeType="1"/>
              </p:cNvSpPr>
              <p:nvPr/>
            </p:nvSpPr>
            <p:spPr bwMode="auto">
              <a:xfrm flipH="1">
                <a:off x="1770" y="253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Line 218"/>
              <p:cNvSpPr>
                <a:spLocks noChangeShapeType="1"/>
              </p:cNvSpPr>
              <p:nvPr/>
            </p:nvSpPr>
            <p:spPr bwMode="auto">
              <a:xfrm flipH="1">
                <a:off x="1770" y="2472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Line 219"/>
              <p:cNvSpPr>
                <a:spLocks noChangeShapeType="1"/>
              </p:cNvSpPr>
              <p:nvPr/>
            </p:nvSpPr>
            <p:spPr bwMode="auto">
              <a:xfrm flipH="1">
                <a:off x="1738" y="240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Line 220"/>
              <p:cNvSpPr>
                <a:spLocks noChangeShapeType="1"/>
              </p:cNvSpPr>
              <p:nvPr/>
            </p:nvSpPr>
            <p:spPr bwMode="auto">
              <a:xfrm flipH="1">
                <a:off x="1770" y="234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Line 221"/>
              <p:cNvSpPr>
                <a:spLocks noChangeShapeType="1"/>
              </p:cNvSpPr>
              <p:nvPr/>
            </p:nvSpPr>
            <p:spPr bwMode="auto">
              <a:xfrm flipH="1">
                <a:off x="1770" y="2280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Line 222"/>
              <p:cNvSpPr>
                <a:spLocks noChangeShapeType="1"/>
              </p:cNvSpPr>
              <p:nvPr/>
            </p:nvSpPr>
            <p:spPr bwMode="auto">
              <a:xfrm flipH="1">
                <a:off x="1770" y="221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Line 223"/>
              <p:cNvSpPr>
                <a:spLocks noChangeShapeType="1"/>
              </p:cNvSpPr>
              <p:nvPr/>
            </p:nvSpPr>
            <p:spPr bwMode="auto">
              <a:xfrm flipH="1">
                <a:off x="1738" y="215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224"/>
              <p:cNvSpPr>
                <a:spLocks noChangeShapeType="1"/>
              </p:cNvSpPr>
              <p:nvPr/>
            </p:nvSpPr>
            <p:spPr bwMode="auto">
              <a:xfrm flipH="1">
                <a:off x="1770" y="2088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Line 225"/>
              <p:cNvSpPr>
                <a:spLocks noChangeShapeType="1"/>
              </p:cNvSpPr>
              <p:nvPr/>
            </p:nvSpPr>
            <p:spPr bwMode="auto">
              <a:xfrm flipH="1">
                <a:off x="1770" y="202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Line 226"/>
              <p:cNvSpPr>
                <a:spLocks noChangeShapeType="1"/>
              </p:cNvSpPr>
              <p:nvPr/>
            </p:nvSpPr>
            <p:spPr bwMode="auto">
              <a:xfrm flipH="1">
                <a:off x="1770" y="1960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Line 227"/>
              <p:cNvSpPr>
                <a:spLocks noChangeShapeType="1"/>
              </p:cNvSpPr>
              <p:nvPr/>
            </p:nvSpPr>
            <p:spPr bwMode="auto">
              <a:xfrm flipH="1">
                <a:off x="1738" y="189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Line 228"/>
              <p:cNvSpPr>
                <a:spLocks noChangeShapeType="1"/>
              </p:cNvSpPr>
              <p:nvPr/>
            </p:nvSpPr>
            <p:spPr bwMode="auto">
              <a:xfrm flipH="1">
                <a:off x="1770" y="1832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Line 229"/>
              <p:cNvSpPr>
                <a:spLocks noChangeShapeType="1"/>
              </p:cNvSpPr>
              <p:nvPr/>
            </p:nvSpPr>
            <p:spPr bwMode="auto">
              <a:xfrm flipH="1">
                <a:off x="1770" y="1768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Line 230"/>
              <p:cNvSpPr>
                <a:spLocks noChangeShapeType="1"/>
              </p:cNvSpPr>
              <p:nvPr/>
            </p:nvSpPr>
            <p:spPr bwMode="auto">
              <a:xfrm flipH="1">
                <a:off x="1770" y="170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Line 231"/>
              <p:cNvSpPr>
                <a:spLocks noChangeShapeType="1"/>
              </p:cNvSpPr>
              <p:nvPr/>
            </p:nvSpPr>
            <p:spPr bwMode="auto">
              <a:xfrm flipH="1">
                <a:off x="1738" y="164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Rectangle 232"/>
              <p:cNvSpPr>
                <a:spLocks noChangeArrowheads="1"/>
              </p:cNvSpPr>
              <p:nvPr/>
            </p:nvSpPr>
            <p:spPr bwMode="auto">
              <a:xfrm>
                <a:off x="1797" y="2834"/>
                <a:ext cx="205" cy="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latin typeface="Geneva" charset="0"/>
                  </a:rPr>
                  <a:t>CD38 -&gt;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59" name="Rectangle 233"/>
              <p:cNvSpPr>
                <a:spLocks noChangeArrowheads="1"/>
              </p:cNvSpPr>
              <p:nvPr/>
            </p:nvSpPr>
            <p:spPr bwMode="auto">
              <a:xfrm rot="-5400000">
                <a:off x="1023" y="2035"/>
                <a:ext cx="1185" cy="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s-ES_tradnl" sz="1000" b="1">
                    <a:solidFill>
                      <a:srgbClr val="000000"/>
                    </a:solidFill>
                    <a:latin typeface="Geneva" charset="0"/>
                  </a:rPr>
                  <a:t>Transformed      SSC  -&gt;</a:t>
                </a:r>
                <a:endParaRPr lang="es-ES_tradnl" sz="2400">
                  <a:latin typeface="Times" charset="0"/>
                </a:endParaRPr>
              </a:p>
            </p:txBody>
          </p:sp>
          <p:grpSp>
            <p:nvGrpSpPr>
              <p:cNvPr id="60" name="Group 234"/>
              <p:cNvGrpSpPr>
                <a:grpSpLocks/>
              </p:cNvGrpSpPr>
              <p:nvPr/>
            </p:nvGrpSpPr>
            <p:grpSpPr bwMode="auto">
              <a:xfrm>
                <a:off x="1661" y="1637"/>
                <a:ext cx="65" cy="999"/>
                <a:chOff x="133" y="713"/>
                <a:chExt cx="68" cy="959"/>
              </a:xfrm>
            </p:grpSpPr>
            <p:sp>
              <p:nvSpPr>
                <p:cNvPr id="62" name="Rectangle 235"/>
                <p:cNvSpPr>
                  <a:spLocks noChangeArrowheads="1"/>
                </p:cNvSpPr>
                <p:nvPr/>
              </p:nvSpPr>
              <p:spPr bwMode="auto">
                <a:xfrm rot="-5400000">
                  <a:off x="158" y="1630"/>
                  <a:ext cx="23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0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3" name="Rectangle 236"/>
                <p:cNvSpPr>
                  <a:spLocks noChangeArrowheads="1"/>
                </p:cNvSpPr>
                <p:nvPr/>
              </p:nvSpPr>
              <p:spPr bwMode="auto">
                <a:xfrm rot="-5400000">
                  <a:off x="128" y="1462"/>
                  <a:ext cx="71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256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4" name="Rectangle 237"/>
                <p:cNvSpPr>
                  <a:spLocks noChangeArrowheads="1"/>
                </p:cNvSpPr>
                <p:nvPr/>
              </p:nvSpPr>
              <p:spPr bwMode="auto">
                <a:xfrm rot="-5400000">
                  <a:off x="128" y="1195"/>
                  <a:ext cx="71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512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5" name="Rectangle 238"/>
                <p:cNvSpPr>
                  <a:spLocks noChangeArrowheads="1"/>
                </p:cNvSpPr>
                <p:nvPr/>
              </p:nvSpPr>
              <p:spPr bwMode="auto">
                <a:xfrm rot="-5400000">
                  <a:off x="128" y="983"/>
                  <a:ext cx="71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768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6" name="Rectangle 239"/>
                <p:cNvSpPr>
                  <a:spLocks noChangeArrowheads="1"/>
                </p:cNvSpPr>
                <p:nvPr/>
              </p:nvSpPr>
              <p:spPr bwMode="auto">
                <a:xfrm rot="-5400000">
                  <a:off x="118" y="729"/>
                  <a:ext cx="94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1024</a:t>
                  </a:r>
                  <a:endParaRPr lang="es-ES_tradnl" sz="2400">
                    <a:latin typeface="Times" charset="0"/>
                  </a:endParaRPr>
                </a:p>
              </p:txBody>
            </p:sp>
          </p:grpSp>
          <p:pic>
            <p:nvPicPr>
              <p:cNvPr id="61" name="Picture 240" descr="Untitled-1.tif                                                 00129202 PRINCIPAL                      B701AF71: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791" y="1652"/>
                <a:ext cx="1025" cy="1025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 Box 241"/>
            <p:cNvSpPr txBox="1">
              <a:spLocks noChangeArrowheads="1"/>
            </p:cNvSpPr>
            <p:nvPr/>
          </p:nvSpPr>
          <p:spPr bwMode="auto">
            <a:xfrm>
              <a:off x="806" y="2784"/>
              <a:ext cx="115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solidFill>
                    <a:srgbClr val="009900"/>
                  </a:solidFill>
                  <a:latin typeface="Comic Sans MS" pitchFamily="66" charset="0"/>
                </a:rPr>
                <a:t>CD38-FITC</a:t>
              </a:r>
            </a:p>
          </p:txBody>
        </p:sp>
        <p:sp>
          <p:nvSpPr>
            <p:cNvPr id="8" name="Text Box 242"/>
            <p:cNvSpPr txBox="1">
              <a:spLocks noChangeArrowheads="1"/>
            </p:cNvSpPr>
            <p:nvPr/>
          </p:nvSpPr>
          <p:spPr bwMode="auto">
            <a:xfrm rot="-5400000">
              <a:off x="-47" y="1959"/>
              <a:ext cx="1051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400">
                  <a:solidFill>
                    <a:srgbClr val="3333FF"/>
                  </a:solidFill>
                  <a:latin typeface="Comic Sans MS" pitchFamily="66" charset="0"/>
                </a:rPr>
                <a:t>T-SSC      </a:t>
              </a:r>
            </a:p>
          </p:txBody>
        </p:sp>
      </p:grpSp>
      <p:grpSp>
        <p:nvGrpSpPr>
          <p:cNvPr id="67" name="Group 251"/>
          <p:cNvGrpSpPr>
            <a:grpSpLocks/>
          </p:cNvGrpSpPr>
          <p:nvPr/>
        </p:nvGrpSpPr>
        <p:grpSpPr bwMode="auto">
          <a:xfrm>
            <a:off x="838200" y="2133600"/>
            <a:ext cx="3167063" cy="3371850"/>
            <a:chOff x="2976" y="480"/>
            <a:chExt cx="1995" cy="1888"/>
          </a:xfrm>
        </p:grpSpPr>
        <p:grpSp>
          <p:nvGrpSpPr>
            <p:cNvPr id="68" name="Group 4"/>
            <p:cNvGrpSpPr>
              <a:grpSpLocks/>
            </p:cNvGrpSpPr>
            <p:nvPr/>
          </p:nvGrpSpPr>
          <p:grpSpPr bwMode="auto">
            <a:xfrm>
              <a:off x="3122" y="478"/>
              <a:ext cx="1851" cy="1804"/>
              <a:chOff x="45" y="1479"/>
              <a:chExt cx="1265" cy="1431"/>
            </a:xfrm>
          </p:grpSpPr>
          <p:sp>
            <p:nvSpPr>
              <p:cNvPr id="71" name="Rectangle 5"/>
              <p:cNvSpPr>
                <a:spLocks noChangeArrowheads="1"/>
              </p:cNvSpPr>
              <p:nvPr/>
            </p:nvSpPr>
            <p:spPr bwMode="auto">
              <a:xfrm>
                <a:off x="260" y="1647"/>
                <a:ext cx="1040" cy="10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268" y="2679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>
                <a:off x="332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396" y="2679"/>
                <a:ext cx="1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460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524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524" y="2679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588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Line 13"/>
              <p:cNvSpPr>
                <a:spLocks noChangeShapeType="1"/>
              </p:cNvSpPr>
              <p:nvPr/>
            </p:nvSpPr>
            <p:spPr bwMode="auto">
              <a:xfrm>
                <a:off x="652" y="2679"/>
                <a:ext cx="1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Line 14"/>
              <p:cNvSpPr>
                <a:spLocks noChangeShapeType="1"/>
              </p:cNvSpPr>
              <p:nvPr/>
            </p:nvSpPr>
            <p:spPr bwMode="auto">
              <a:xfrm>
                <a:off x="716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Line 15"/>
              <p:cNvSpPr>
                <a:spLocks noChangeShapeType="1"/>
              </p:cNvSpPr>
              <p:nvPr/>
            </p:nvSpPr>
            <p:spPr bwMode="auto">
              <a:xfrm>
                <a:off x="780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16"/>
              <p:cNvSpPr>
                <a:spLocks noChangeShapeType="1"/>
              </p:cNvSpPr>
              <p:nvPr/>
            </p:nvSpPr>
            <p:spPr bwMode="auto">
              <a:xfrm>
                <a:off x="780" y="2679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Line 17"/>
              <p:cNvSpPr>
                <a:spLocks noChangeShapeType="1"/>
              </p:cNvSpPr>
              <p:nvPr/>
            </p:nvSpPr>
            <p:spPr bwMode="auto">
              <a:xfrm>
                <a:off x="844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Line 18"/>
              <p:cNvSpPr>
                <a:spLocks noChangeShapeType="1"/>
              </p:cNvSpPr>
              <p:nvPr/>
            </p:nvSpPr>
            <p:spPr bwMode="auto">
              <a:xfrm>
                <a:off x="908" y="2679"/>
                <a:ext cx="1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Line 19"/>
              <p:cNvSpPr>
                <a:spLocks noChangeShapeType="1"/>
              </p:cNvSpPr>
              <p:nvPr/>
            </p:nvSpPr>
            <p:spPr bwMode="auto">
              <a:xfrm>
                <a:off x="972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Line 20"/>
              <p:cNvSpPr>
                <a:spLocks noChangeShapeType="1"/>
              </p:cNvSpPr>
              <p:nvPr/>
            </p:nvSpPr>
            <p:spPr bwMode="auto">
              <a:xfrm>
                <a:off x="1036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Line 21"/>
              <p:cNvSpPr>
                <a:spLocks noChangeShapeType="1"/>
              </p:cNvSpPr>
              <p:nvPr/>
            </p:nvSpPr>
            <p:spPr bwMode="auto">
              <a:xfrm>
                <a:off x="1036" y="2679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Line 22"/>
              <p:cNvSpPr>
                <a:spLocks noChangeShapeType="1"/>
              </p:cNvSpPr>
              <p:nvPr/>
            </p:nvSpPr>
            <p:spPr bwMode="auto">
              <a:xfrm>
                <a:off x="1100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Line 23"/>
              <p:cNvSpPr>
                <a:spLocks noChangeShapeType="1"/>
              </p:cNvSpPr>
              <p:nvPr/>
            </p:nvSpPr>
            <p:spPr bwMode="auto">
              <a:xfrm>
                <a:off x="1164" y="2679"/>
                <a:ext cx="1" cy="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Line 24"/>
              <p:cNvSpPr>
                <a:spLocks noChangeShapeType="1"/>
              </p:cNvSpPr>
              <p:nvPr/>
            </p:nvSpPr>
            <p:spPr bwMode="auto">
              <a:xfrm>
                <a:off x="1228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Line 25"/>
              <p:cNvSpPr>
                <a:spLocks noChangeShapeType="1"/>
              </p:cNvSpPr>
              <p:nvPr/>
            </p:nvSpPr>
            <p:spPr bwMode="auto">
              <a:xfrm>
                <a:off x="1292" y="2679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Line 26"/>
              <p:cNvSpPr>
                <a:spLocks noChangeShapeType="1"/>
              </p:cNvSpPr>
              <p:nvPr/>
            </p:nvSpPr>
            <p:spPr bwMode="auto">
              <a:xfrm>
                <a:off x="1292" y="2679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Rectangle 27"/>
              <p:cNvSpPr>
                <a:spLocks noChangeArrowheads="1"/>
              </p:cNvSpPr>
              <p:nvPr/>
            </p:nvSpPr>
            <p:spPr bwMode="auto">
              <a:xfrm>
                <a:off x="272" y="2739"/>
                <a:ext cx="27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4" name="Rectangle 28"/>
              <p:cNvSpPr>
                <a:spLocks noChangeArrowheads="1"/>
              </p:cNvSpPr>
              <p:nvPr/>
            </p:nvSpPr>
            <p:spPr bwMode="auto">
              <a:xfrm>
                <a:off x="456" y="2739"/>
                <a:ext cx="82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256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5" name="Rectangle 29"/>
              <p:cNvSpPr>
                <a:spLocks noChangeArrowheads="1"/>
              </p:cNvSpPr>
              <p:nvPr/>
            </p:nvSpPr>
            <p:spPr bwMode="auto">
              <a:xfrm>
                <a:off x="711" y="2739"/>
                <a:ext cx="82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512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6" name="Rectangle 30"/>
              <p:cNvSpPr>
                <a:spLocks noChangeArrowheads="1"/>
              </p:cNvSpPr>
              <p:nvPr/>
            </p:nvSpPr>
            <p:spPr bwMode="auto">
              <a:xfrm>
                <a:off x="968" y="2739"/>
                <a:ext cx="82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768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7" name="Rectangle 31"/>
              <p:cNvSpPr>
                <a:spLocks noChangeArrowheads="1"/>
              </p:cNvSpPr>
              <p:nvPr/>
            </p:nvSpPr>
            <p:spPr bwMode="auto">
              <a:xfrm>
                <a:off x="1201" y="2739"/>
                <a:ext cx="109" cy="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1024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8" name="Line 32"/>
              <p:cNvSpPr>
                <a:spLocks noChangeShapeType="1"/>
              </p:cNvSpPr>
              <p:nvPr/>
            </p:nvSpPr>
            <p:spPr bwMode="auto">
              <a:xfrm flipH="1">
                <a:off x="212" y="2671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Line 33"/>
              <p:cNvSpPr>
                <a:spLocks noChangeShapeType="1"/>
              </p:cNvSpPr>
              <p:nvPr/>
            </p:nvSpPr>
            <p:spPr bwMode="auto">
              <a:xfrm flipH="1">
                <a:off x="244" y="260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Line 34"/>
              <p:cNvSpPr>
                <a:spLocks noChangeShapeType="1"/>
              </p:cNvSpPr>
              <p:nvPr/>
            </p:nvSpPr>
            <p:spPr bwMode="auto">
              <a:xfrm flipH="1">
                <a:off x="244" y="254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Line 35"/>
              <p:cNvSpPr>
                <a:spLocks noChangeShapeType="1"/>
              </p:cNvSpPr>
              <p:nvPr/>
            </p:nvSpPr>
            <p:spPr bwMode="auto">
              <a:xfrm flipH="1">
                <a:off x="244" y="247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Line 36"/>
              <p:cNvSpPr>
                <a:spLocks noChangeShapeType="1"/>
              </p:cNvSpPr>
              <p:nvPr/>
            </p:nvSpPr>
            <p:spPr bwMode="auto">
              <a:xfrm flipH="1">
                <a:off x="212" y="2415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Line 37"/>
              <p:cNvSpPr>
                <a:spLocks noChangeShapeType="1"/>
              </p:cNvSpPr>
              <p:nvPr/>
            </p:nvSpPr>
            <p:spPr bwMode="auto">
              <a:xfrm flipH="1">
                <a:off x="244" y="235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Line 38"/>
              <p:cNvSpPr>
                <a:spLocks noChangeShapeType="1"/>
              </p:cNvSpPr>
              <p:nvPr/>
            </p:nvSpPr>
            <p:spPr bwMode="auto">
              <a:xfrm flipH="1">
                <a:off x="244" y="228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Line 39"/>
              <p:cNvSpPr>
                <a:spLocks noChangeShapeType="1"/>
              </p:cNvSpPr>
              <p:nvPr/>
            </p:nvSpPr>
            <p:spPr bwMode="auto">
              <a:xfrm flipH="1">
                <a:off x="244" y="222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Line 40"/>
              <p:cNvSpPr>
                <a:spLocks noChangeShapeType="1"/>
              </p:cNvSpPr>
              <p:nvPr/>
            </p:nvSpPr>
            <p:spPr bwMode="auto">
              <a:xfrm flipH="1">
                <a:off x="212" y="2159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Line 41"/>
              <p:cNvSpPr>
                <a:spLocks noChangeShapeType="1"/>
              </p:cNvSpPr>
              <p:nvPr/>
            </p:nvSpPr>
            <p:spPr bwMode="auto">
              <a:xfrm flipH="1">
                <a:off x="244" y="209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Line 42"/>
              <p:cNvSpPr>
                <a:spLocks noChangeShapeType="1"/>
              </p:cNvSpPr>
              <p:nvPr/>
            </p:nvSpPr>
            <p:spPr bwMode="auto">
              <a:xfrm flipH="1">
                <a:off x="244" y="203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Line 43"/>
              <p:cNvSpPr>
                <a:spLocks noChangeShapeType="1"/>
              </p:cNvSpPr>
              <p:nvPr/>
            </p:nvSpPr>
            <p:spPr bwMode="auto">
              <a:xfrm flipH="1">
                <a:off x="244" y="196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Line 44"/>
              <p:cNvSpPr>
                <a:spLocks noChangeShapeType="1"/>
              </p:cNvSpPr>
              <p:nvPr/>
            </p:nvSpPr>
            <p:spPr bwMode="auto">
              <a:xfrm flipH="1">
                <a:off x="212" y="1903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Line 45"/>
              <p:cNvSpPr>
                <a:spLocks noChangeShapeType="1"/>
              </p:cNvSpPr>
              <p:nvPr/>
            </p:nvSpPr>
            <p:spPr bwMode="auto">
              <a:xfrm flipH="1">
                <a:off x="244" y="183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Line 46"/>
              <p:cNvSpPr>
                <a:spLocks noChangeShapeType="1"/>
              </p:cNvSpPr>
              <p:nvPr/>
            </p:nvSpPr>
            <p:spPr bwMode="auto">
              <a:xfrm flipH="1">
                <a:off x="244" y="177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Line 47"/>
              <p:cNvSpPr>
                <a:spLocks noChangeShapeType="1"/>
              </p:cNvSpPr>
              <p:nvPr/>
            </p:nvSpPr>
            <p:spPr bwMode="auto">
              <a:xfrm flipH="1">
                <a:off x="244" y="171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Line 48"/>
              <p:cNvSpPr>
                <a:spLocks noChangeShapeType="1"/>
              </p:cNvSpPr>
              <p:nvPr/>
            </p:nvSpPr>
            <p:spPr bwMode="auto">
              <a:xfrm flipH="1">
                <a:off x="212" y="1647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Rectangle 49"/>
              <p:cNvSpPr>
                <a:spLocks noChangeArrowheads="1"/>
              </p:cNvSpPr>
              <p:nvPr/>
            </p:nvSpPr>
            <p:spPr bwMode="auto">
              <a:xfrm>
                <a:off x="272" y="2842"/>
                <a:ext cx="364" cy="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000000"/>
                    </a:solidFill>
                    <a:latin typeface="Geneva" charset="0"/>
                  </a:rPr>
                  <a:t>FSC-Height -&gt;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16" name="Rectangle 50"/>
              <p:cNvSpPr>
                <a:spLocks noChangeArrowheads="1"/>
              </p:cNvSpPr>
              <p:nvPr/>
            </p:nvSpPr>
            <p:spPr bwMode="auto">
              <a:xfrm rot="-5400000">
                <a:off x="-515" y="2039"/>
                <a:ext cx="1185" cy="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s-ES_tradnl" sz="1000" b="1">
                    <a:solidFill>
                      <a:srgbClr val="000000"/>
                    </a:solidFill>
                    <a:latin typeface="Geneva" charset="0"/>
                  </a:rPr>
                  <a:t>Transformed      SSC  -&gt;</a:t>
                </a:r>
                <a:endParaRPr lang="es-ES_tradnl" sz="2400">
                  <a:latin typeface="Times" charset="0"/>
                </a:endParaRPr>
              </a:p>
            </p:txBody>
          </p:sp>
          <p:grpSp>
            <p:nvGrpSpPr>
              <p:cNvPr id="117" name="Group 116"/>
              <p:cNvGrpSpPr>
                <a:grpSpLocks/>
              </p:cNvGrpSpPr>
              <p:nvPr/>
            </p:nvGrpSpPr>
            <p:grpSpPr bwMode="auto">
              <a:xfrm>
                <a:off x="139" y="1659"/>
                <a:ext cx="60" cy="1043"/>
                <a:chOff x="140" y="698"/>
                <a:chExt cx="62" cy="973"/>
              </a:xfrm>
            </p:grpSpPr>
            <p:sp>
              <p:nvSpPr>
                <p:cNvPr id="119" name="Rectangle 52"/>
                <p:cNvSpPr>
                  <a:spLocks noChangeArrowheads="1"/>
                </p:cNvSpPr>
                <p:nvPr/>
              </p:nvSpPr>
              <p:spPr bwMode="auto">
                <a:xfrm rot="-5400000">
                  <a:off x="158" y="1628"/>
                  <a:ext cx="27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0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120" name="Rectangle 53"/>
                <p:cNvSpPr>
                  <a:spLocks noChangeArrowheads="1"/>
                </p:cNvSpPr>
                <p:nvPr/>
              </p:nvSpPr>
              <p:spPr bwMode="auto">
                <a:xfrm rot="-5400000">
                  <a:off x="130" y="1459"/>
                  <a:ext cx="8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256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121" name="Rectangle 54"/>
                <p:cNvSpPr>
                  <a:spLocks noChangeArrowheads="1"/>
                </p:cNvSpPr>
                <p:nvPr/>
              </p:nvSpPr>
              <p:spPr bwMode="auto">
                <a:xfrm rot="-5400000">
                  <a:off x="130" y="1187"/>
                  <a:ext cx="80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512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122" name="Rectangle 55"/>
                <p:cNvSpPr>
                  <a:spLocks noChangeArrowheads="1"/>
                </p:cNvSpPr>
                <p:nvPr/>
              </p:nvSpPr>
              <p:spPr bwMode="auto">
                <a:xfrm rot="-5400000">
                  <a:off x="129" y="977"/>
                  <a:ext cx="81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768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123" name="Rectangle 56"/>
                <p:cNvSpPr>
                  <a:spLocks noChangeArrowheads="1"/>
                </p:cNvSpPr>
                <p:nvPr/>
              </p:nvSpPr>
              <p:spPr bwMode="auto">
                <a:xfrm rot="-5400000">
                  <a:off x="116" y="722"/>
                  <a:ext cx="107" cy="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1024</a:t>
                  </a:r>
                  <a:endParaRPr lang="es-ES_tradnl" sz="2400">
                    <a:latin typeface="Times" charset="0"/>
                  </a:endParaRPr>
                </a:p>
              </p:txBody>
            </p:sp>
          </p:grpSp>
          <p:pic>
            <p:nvPicPr>
              <p:cNvPr id="118" name="Picture 57" descr="Untitled-1.tif                                                 00129202 PRINCIPAL                      B701AF71: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8" y="1657"/>
                <a:ext cx="1025" cy="1025"/>
              </a:xfrm>
              <a:prstGeom prst="rect">
                <a:avLst/>
              </a:prstGeom>
              <a:noFill/>
            </p:spPr>
          </p:pic>
        </p:grpSp>
        <p:sp>
          <p:nvSpPr>
            <p:cNvPr id="69" name="Text Box 243"/>
            <p:cNvSpPr txBox="1">
              <a:spLocks noChangeArrowheads="1"/>
            </p:cNvSpPr>
            <p:nvPr/>
          </p:nvSpPr>
          <p:spPr bwMode="auto">
            <a:xfrm>
              <a:off x="3408" y="2112"/>
              <a:ext cx="912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" sz="2400">
                  <a:solidFill>
                    <a:srgbClr val="3333FF"/>
                  </a:solidFill>
                  <a:latin typeface="Comic Sans MS" pitchFamily="66" charset="0"/>
                </a:rPr>
                <a:t> FSC</a:t>
              </a:r>
            </a:p>
          </p:txBody>
        </p:sp>
        <p:sp>
          <p:nvSpPr>
            <p:cNvPr id="70" name="Text Box 247"/>
            <p:cNvSpPr txBox="1">
              <a:spLocks noChangeArrowheads="1"/>
            </p:cNvSpPr>
            <p:nvPr/>
          </p:nvSpPr>
          <p:spPr bwMode="auto">
            <a:xfrm rot="-5400000">
              <a:off x="2520" y="1320"/>
              <a:ext cx="120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" sz="2400">
                  <a:solidFill>
                    <a:srgbClr val="3333FF"/>
                  </a:solidFill>
                  <a:latin typeface="Comic Sans MS" pitchFamily="66" charset="0"/>
                </a:rPr>
                <a:t>T-SSC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Alberto Orfao, © European Hematology Association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543800" cy="762000"/>
          </a:xfrm>
        </p:spPr>
        <p:txBody>
          <a:bodyPr>
            <a:norm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smtClean="0">
                <a:latin typeface="Comic Sans MS" pitchFamily="66" charset="0"/>
              </a:rPr>
              <a:t>Immunophenotype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</p:txBody>
      </p:sp>
      <p:grpSp>
        <p:nvGrpSpPr>
          <p:cNvPr id="7" name="Group 249"/>
          <p:cNvGrpSpPr>
            <a:grpSpLocks/>
          </p:cNvGrpSpPr>
          <p:nvPr/>
        </p:nvGrpSpPr>
        <p:grpSpPr bwMode="auto">
          <a:xfrm>
            <a:off x="609600" y="2438400"/>
            <a:ext cx="2832100" cy="3098800"/>
            <a:chOff x="2016" y="2272"/>
            <a:chExt cx="1784" cy="1952"/>
          </a:xfrm>
        </p:grpSpPr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2208" y="2274"/>
              <a:ext cx="1592" cy="1808"/>
              <a:chOff x="4415" y="1473"/>
              <a:chExt cx="1323" cy="1445"/>
            </a:xfrm>
          </p:grpSpPr>
          <p:sp>
            <p:nvSpPr>
              <p:cNvPr id="11" name="Rectangle 59"/>
              <p:cNvSpPr>
                <a:spLocks noChangeArrowheads="1"/>
              </p:cNvSpPr>
              <p:nvPr/>
            </p:nvSpPr>
            <p:spPr bwMode="auto">
              <a:xfrm>
                <a:off x="4636" y="1645"/>
                <a:ext cx="1040" cy="10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auto">
              <a:xfrm>
                <a:off x="4644" y="267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auto">
              <a:xfrm>
                <a:off x="4724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" name="Line 62"/>
              <p:cNvSpPr>
                <a:spLocks noChangeShapeType="1"/>
              </p:cNvSpPr>
              <p:nvPr/>
            </p:nvSpPr>
            <p:spPr bwMode="auto">
              <a:xfrm>
                <a:off x="4796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Line 63"/>
              <p:cNvSpPr>
                <a:spLocks noChangeShapeType="1"/>
              </p:cNvSpPr>
              <p:nvPr/>
            </p:nvSpPr>
            <p:spPr bwMode="auto">
              <a:xfrm>
                <a:off x="4844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Line 64"/>
              <p:cNvSpPr>
                <a:spLocks noChangeShapeType="1"/>
              </p:cNvSpPr>
              <p:nvPr/>
            </p:nvSpPr>
            <p:spPr bwMode="auto">
              <a:xfrm>
                <a:off x="4876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" name="Line 65"/>
              <p:cNvSpPr>
                <a:spLocks noChangeShapeType="1"/>
              </p:cNvSpPr>
              <p:nvPr/>
            </p:nvSpPr>
            <p:spPr bwMode="auto">
              <a:xfrm>
                <a:off x="4900" y="267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Line 66"/>
              <p:cNvSpPr>
                <a:spLocks noChangeShapeType="1"/>
              </p:cNvSpPr>
              <p:nvPr/>
            </p:nvSpPr>
            <p:spPr bwMode="auto">
              <a:xfrm>
                <a:off x="4980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" name="Line 67"/>
              <p:cNvSpPr>
                <a:spLocks noChangeShapeType="1"/>
              </p:cNvSpPr>
              <p:nvPr/>
            </p:nvSpPr>
            <p:spPr bwMode="auto">
              <a:xfrm>
                <a:off x="5052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Line 68"/>
              <p:cNvSpPr>
                <a:spLocks noChangeShapeType="1"/>
              </p:cNvSpPr>
              <p:nvPr/>
            </p:nvSpPr>
            <p:spPr bwMode="auto">
              <a:xfrm>
                <a:off x="5100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Line 69"/>
              <p:cNvSpPr>
                <a:spLocks noChangeShapeType="1"/>
              </p:cNvSpPr>
              <p:nvPr/>
            </p:nvSpPr>
            <p:spPr bwMode="auto">
              <a:xfrm>
                <a:off x="5132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Line 70"/>
              <p:cNvSpPr>
                <a:spLocks noChangeShapeType="1"/>
              </p:cNvSpPr>
              <p:nvPr/>
            </p:nvSpPr>
            <p:spPr bwMode="auto">
              <a:xfrm>
                <a:off x="5156" y="267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Line 71"/>
              <p:cNvSpPr>
                <a:spLocks noChangeShapeType="1"/>
              </p:cNvSpPr>
              <p:nvPr/>
            </p:nvSpPr>
            <p:spPr bwMode="auto">
              <a:xfrm>
                <a:off x="5236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Line 72"/>
              <p:cNvSpPr>
                <a:spLocks noChangeShapeType="1"/>
              </p:cNvSpPr>
              <p:nvPr/>
            </p:nvSpPr>
            <p:spPr bwMode="auto">
              <a:xfrm>
                <a:off x="5308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Line 73"/>
              <p:cNvSpPr>
                <a:spLocks noChangeShapeType="1"/>
              </p:cNvSpPr>
              <p:nvPr/>
            </p:nvSpPr>
            <p:spPr bwMode="auto">
              <a:xfrm>
                <a:off x="5356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Line 74"/>
              <p:cNvSpPr>
                <a:spLocks noChangeShapeType="1"/>
              </p:cNvSpPr>
              <p:nvPr/>
            </p:nvSpPr>
            <p:spPr bwMode="auto">
              <a:xfrm>
                <a:off x="5388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Line 75"/>
              <p:cNvSpPr>
                <a:spLocks noChangeShapeType="1"/>
              </p:cNvSpPr>
              <p:nvPr/>
            </p:nvSpPr>
            <p:spPr bwMode="auto">
              <a:xfrm>
                <a:off x="5412" y="267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Line 76"/>
              <p:cNvSpPr>
                <a:spLocks noChangeShapeType="1"/>
              </p:cNvSpPr>
              <p:nvPr/>
            </p:nvSpPr>
            <p:spPr bwMode="auto">
              <a:xfrm>
                <a:off x="5492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Line 77"/>
              <p:cNvSpPr>
                <a:spLocks noChangeShapeType="1"/>
              </p:cNvSpPr>
              <p:nvPr/>
            </p:nvSpPr>
            <p:spPr bwMode="auto">
              <a:xfrm>
                <a:off x="5564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Line 78"/>
              <p:cNvSpPr>
                <a:spLocks noChangeShapeType="1"/>
              </p:cNvSpPr>
              <p:nvPr/>
            </p:nvSpPr>
            <p:spPr bwMode="auto">
              <a:xfrm>
                <a:off x="5612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" name="Line 79"/>
              <p:cNvSpPr>
                <a:spLocks noChangeShapeType="1"/>
              </p:cNvSpPr>
              <p:nvPr/>
            </p:nvSpPr>
            <p:spPr bwMode="auto">
              <a:xfrm>
                <a:off x="5644" y="2677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Line 80"/>
              <p:cNvSpPr>
                <a:spLocks noChangeShapeType="1"/>
              </p:cNvSpPr>
              <p:nvPr/>
            </p:nvSpPr>
            <p:spPr bwMode="auto">
              <a:xfrm>
                <a:off x="5668" y="2677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Rectangle 81"/>
              <p:cNvSpPr>
                <a:spLocks noChangeArrowheads="1"/>
              </p:cNvSpPr>
              <p:nvPr/>
            </p:nvSpPr>
            <p:spPr bwMode="auto">
              <a:xfrm>
                <a:off x="4601" y="2738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4" name="Rectangle 82"/>
              <p:cNvSpPr>
                <a:spLocks noChangeArrowheads="1"/>
              </p:cNvSpPr>
              <p:nvPr/>
            </p:nvSpPr>
            <p:spPr bwMode="auto">
              <a:xfrm>
                <a:off x="4857" y="2738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5" name="Rectangle 83"/>
              <p:cNvSpPr>
                <a:spLocks noChangeArrowheads="1"/>
              </p:cNvSpPr>
              <p:nvPr/>
            </p:nvSpPr>
            <p:spPr bwMode="auto">
              <a:xfrm>
                <a:off x="5111" y="2738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6" name="Rectangle 84"/>
              <p:cNvSpPr>
                <a:spLocks noChangeArrowheads="1"/>
              </p:cNvSpPr>
              <p:nvPr/>
            </p:nvSpPr>
            <p:spPr bwMode="auto">
              <a:xfrm>
                <a:off x="5368" y="2738"/>
                <a:ext cx="67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7" name="Rectangle 85"/>
              <p:cNvSpPr>
                <a:spLocks noChangeArrowheads="1"/>
              </p:cNvSpPr>
              <p:nvPr/>
            </p:nvSpPr>
            <p:spPr bwMode="auto">
              <a:xfrm>
                <a:off x="5625" y="2738"/>
                <a:ext cx="66" cy="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8" name="Rectangle 86"/>
              <p:cNvSpPr>
                <a:spLocks noChangeArrowheads="1"/>
              </p:cNvSpPr>
              <p:nvPr/>
            </p:nvSpPr>
            <p:spPr bwMode="auto">
              <a:xfrm>
                <a:off x="4688" y="2727"/>
                <a:ext cx="26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39" name="Rectangle 87"/>
              <p:cNvSpPr>
                <a:spLocks noChangeArrowheads="1"/>
              </p:cNvSpPr>
              <p:nvPr/>
            </p:nvSpPr>
            <p:spPr bwMode="auto">
              <a:xfrm>
                <a:off x="4944" y="2727"/>
                <a:ext cx="26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1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40" name="Rectangle 88"/>
              <p:cNvSpPr>
                <a:spLocks noChangeArrowheads="1"/>
              </p:cNvSpPr>
              <p:nvPr/>
            </p:nvSpPr>
            <p:spPr bwMode="auto">
              <a:xfrm>
                <a:off x="5200" y="2729"/>
                <a:ext cx="26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41" name="Rectangle 89"/>
              <p:cNvSpPr>
                <a:spLocks noChangeArrowheads="1"/>
              </p:cNvSpPr>
              <p:nvPr/>
            </p:nvSpPr>
            <p:spPr bwMode="auto">
              <a:xfrm>
                <a:off x="5457" y="2729"/>
                <a:ext cx="26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3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42" name="Rectangle 90"/>
              <p:cNvSpPr>
                <a:spLocks noChangeArrowheads="1"/>
              </p:cNvSpPr>
              <p:nvPr/>
            </p:nvSpPr>
            <p:spPr bwMode="auto">
              <a:xfrm>
                <a:off x="5712" y="2729"/>
                <a:ext cx="26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4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43" name="Line 91"/>
              <p:cNvSpPr>
                <a:spLocks noChangeShapeType="1"/>
              </p:cNvSpPr>
              <p:nvPr/>
            </p:nvSpPr>
            <p:spPr bwMode="auto">
              <a:xfrm flipH="1">
                <a:off x="4588" y="2669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Line 92"/>
              <p:cNvSpPr>
                <a:spLocks noChangeShapeType="1"/>
              </p:cNvSpPr>
              <p:nvPr/>
            </p:nvSpPr>
            <p:spPr bwMode="auto">
              <a:xfrm flipH="1">
                <a:off x="4620" y="260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Line 93"/>
              <p:cNvSpPr>
                <a:spLocks noChangeShapeType="1"/>
              </p:cNvSpPr>
              <p:nvPr/>
            </p:nvSpPr>
            <p:spPr bwMode="auto">
              <a:xfrm flipH="1">
                <a:off x="4620" y="254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Line 94"/>
              <p:cNvSpPr>
                <a:spLocks noChangeShapeType="1"/>
              </p:cNvSpPr>
              <p:nvPr/>
            </p:nvSpPr>
            <p:spPr bwMode="auto">
              <a:xfrm flipH="1">
                <a:off x="4620" y="247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Line 95"/>
              <p:cNvSpPr>
                <a:spLocks noChangeShapeType="1"/>
              </p:cNvSpPr>
              <p:nvPr/>
            </p:nvSpPr>
            <p:spPr bwMode="auto">
              <a:xfrm flipH="1">
                <a:off x="4588" y="2413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Line 96"/>
              <p:cNvSpPr>
                <a:spLocks noChangeShapeType="1"/>
              </p:cNvSpPr>
              <p:nvPr/>
            </p:nvSpPr>
            <p:spPr bwMode="auto">
              <a:xfrm flipH="1">
                <a:off x="4620" y="234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Line 97"/>
              <p:cNvSpPr>
                <a:spLocks noChangeShapeType="1"/>
              </p:cNvSpPr>
              <p:nvPr/>
            </p:nvSpPr>
            <p:spPr bwMode="auto">
              <a:xfrm flipH="1">
                <a:off x="4620" y="228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Line 98"/>
              <p:cNvSpPr>
                <a:spLocks noChangeShapeType="1"/>
              </p:cNvSpPr>
              <p:nvPr/>
            </p:nvSpPr>
            <p:spPr bwMode="auto">
              <a:xfrm flipH="1">
                <a:off x="4620" y="2221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Line 99"/>
              <p:cNvSpPr>
                <a:spLocks noChangeShapeType="1"/>
              </p:cNvSpPr>
              <p:nvPr/>
            </p:nvSpPr>
            <p:spPr bwMode="auto">
              <a:xfrm flipH="1">
                <a:off x="4588" y="2157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Line 100"/>
              <p:cNvSpPr>
                <a:spLocks noChangeShapeType="1"/>
              </p:cNvSpPr>
              <p:nvPr/>
            </p:nvSpPr>
            <p:spPr bwMode="auto">
              <a:xfrm flipH="1">
                <a:off x="4620" y="209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Line 101"/>
              <p:cNvSpPr>
                <a:spLocks noChangeShapeType="1"/>
              </p:cNvSpPr>
              <p:nvPr/>
            </p:nvSpPr>
            <p:spPr bwMode="auto">
              <a:xfrm flipH="1">
                <a:off x="4620" y="202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Line 102"/>
              <p:cNvSpPr>
                <a:spLocks noChangeShapeType="1"/>
              </p:cNvSpPr>
              <p:nvPr/>
            </p:nvSpPr>
            <p:spPr bwMode="auto">
              <a:xfrm flipH="1">
                <a:off x="4620" y="1965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Line 103"/>
              <p:cNvSpPr>
                <a:spLocks noChangeShapeType="1"/>
              </p:cNvSpPr>
              <p:nvPr/>
            </p:nvSpPr>
            <p:spPr bwMode="auto">
              <a:xfrm flipH="1">
                <a:off x="4588" y="1901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Line 104"/>
              <p:cNvSpPr>
                <a:spLocks noChangeShapeType="1"/>
              </p:cNvSpPr>
              <p:nvPr/>
            </p:nvSpPr>
            <p:spPr bwMode="auto">
              <a:xfrm flipH="1">
                <a:off x="4620" y="1837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Line 105"/>
              <p:cNvSpPr>
                <a:spLocks noChangeShapeType="1"/>
              </p:cNvSpPr>
              <p:nvPr/>
            </p:nvSpPr>
            <p:spPr bwMode="auto">
              <a:xfrm flipH="1">
                <a:off x="4620" y="1773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Line 106"/>
              <p:cNvSpPr>
                <a:spLocks noChangeShapeType="1"/>
              </p:cNvSpPr>
              <p:nvPr/>
            </p:nvSpPr>
            <p:spPr bwMode="auto">
              <a:xfrm flipH="1">
                <a:off x="4620" y="1709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Line 107"/>
              <p:cNvSpPr>
                <a:spLocks noChangeShapeType="1"/>
              </p:cNvSpPr>
              <p:nvPr/>
            </p:nvSpPr>
            <p:spPr bwMode="auto">
              <a:xfrm flipH="1">
                <a:off x="4588" y="1645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Rectangle 108"/>
              <p:cNvSpPr>
                <a:spLocks noChangeArrowheads="1"/>
              </p:cNvSpPr>
              <p:nvPr/>
            </p:nvSpPr>
            <p:spPr bwMode="auto">
              <a:xfrm>
                <a:off x="4649" y="2841"/>
                <a:ext cx="2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solidFill>
                      <a:srgbClr val="000000"/>
                    </a:solidFill>
                    <a:latin typeface="Geneva" charset="0"/>
                  </a:rPr>
                  <a:t>CD45 -&gt;</a:t>
                </a:r>
                <a:endParaRPr lang="es-ES_tradnl" sz="2400" b="1">
                  <a:latin typeface="Times" charset="0"/>
                </a:endParaRPr>
              </a:p>
            </p:txBody>
          </p:sp>
          <p:sp>
            <p:nvSpPr>
              <p:cNvPr id="61" name="Rectangle 109"/>
              <p:cNvSpPr>
                <a:spLocks noChangeArrowheads="1"/>
              </p:cNvSpPr>
              <p:nvPr/>
            </p:nvSpPr>
            <p:spPr bwMode="auto">
              <a:xfrm rot="-5400000">
                <a:off x="3862" y="2026"/>
                <a:ext cx="1186" cy="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s-ES_tradnl" sz="1000" b="1">
                    <a:solidFill>
                      <a:srgbClr val="000000"/>
                    </a:solidFill>
                    <a:latin typeface="Geneva" charset="0"/>
                  </a:rPr>
                  <a:t>Transformed      SSC  -&gt;</a:t>
                </a:r>
                <a:endParaRPr lang="es-ES_tradnl" sz="2400">
                  <a:latin typeface="Times" charset="0"/>
                </a:endParaRPr>
              </a:p>
            </p:txBody>
          </p:sp>
          <p:grpSp>
            <p:nvGrpSpPr>
              <p:cNvPr id="62" name="Group 110"/>
              <p:cNvGrpSpPr>
                <a:grpSpLocks/>
              </p:cNvGrpSpPr>
              <p:nvPr/>
            </p:nvGrpSpPr>
            <p:grpSpPr bwMode="auto">
              <a:xfrm>
                <a:off x="4503" y="1619"/>
                <a:ext cx="78" cy="1052"/>
                <a:chOff x="134" y="686"/>
                <a:chExt cx="81" cy="985"/>
              </a:xfrm>
            </p:grpSpPr>
            <p:sp>
              <p:nvSpPr>
                <p:cNvPr id="64" name="Rectangle 111"/>
                <p:cNvSpPr>
                  <a:spLocks noChangeArrowheads="1"/>
                </p:cNvSpPr>
                <p:nvPr/>
              </p:nvSpPr>
              <p:spPr bwMode="auto">
                <a:xfrm rot="-5400000">
                  <a:off x="163" y="1619"/>
                  <a:ext cx="30" cy="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0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5" name="Rectangle 112"/>
                <p:cNvSpPr>
                  <a:spLocks noChangeArrowheads="1"/>
                </p:cNvSpPr>
                <p:nvPr/>
              </p:nvSpPr>
              <p:spPr bwMode="auto">
                <a:xfrm rot="-5400000">
                  <a:off x="127" y="1446"/>
                  <a:ext cx="90" cy="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256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6" name="Rectangle 113"/>
                <p:cNvSpPr>
                  <a:spLocks noChangeArrowheads="1"/>
                </p:cNvSpPr>
                <p:nvPr/>
              </p:nvSpPr>
              <p:spPr bwMode="auto">
                <a:xfrm rot="-5400000">
                  <a:off x="127" y="1179"/>
                  <a:ext cx="90" cy="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512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7" name="Rectangle 114"/>
                <p:cNvSpPr>
                  <a:spLocks noChangeArrowheads="1"/>
                </p:cNvSpPr>
                <p:nvPr/>
              </p:nvSpPr>
              <p:spPr bwMode="auto">
                <a:xfrm rot="-5400000">
                  <a:off x="126" y="963"/>
                  <a:ext cx="91" cy="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768</a:t>
                  </a:r>
                  <a:endParaRPr lang="es-ES_tradnl" sz="2400">
                    <a:latin typeface="Times" charset="0"/>
                  </a:endParaRPr>
                </a:p>
              </p:txBody>
            </p:sp>
            <p:sp>
              <p:nvSpPr>
                <p:cNvPr id="68" name="Rectangle 115"/>
                <p:cNvSpPr>
                  <a:spLocks noChangeArrowheads="1"/>
                </p:cNvSpPr>
                <p:nvPr/>
              </p:nvSpPr>
              <p:spPr bwMode="auto">
                <a:xfrm rot="-5400000">
                  <a:off x="111" y="709"/>
                  <a:ext cx="121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1024</a:t>
                  </a:r>
                  <a:endParaRPr lang="es-ES_tradnl" sz="2400">
                    <a:latin typeface="Times" charset="0"/>
                  </a:endParaRPr>
                </a:p>
              </p:txBody>
            </p:sp>
          </p:grpSp>
          <p:pic>
            <p:nvPicPr>
              <p:cNvPr id="63" name="Picture 116" descr="Untitled-1.tif                                                 00129202 PRINCIPAL                      B701AF71: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641" y="1647"/>
                <a:ext cx="1025" cy="1025"/>
              </a:xfrm>
              <a:prstGeom prst="rect">
                <a:avLst/>
              </a:prstGeom>
              <a:noFill/>
            </p:spPr>
          </p:pic>
        </p:grpSp>
        <p:sp>
          <p:nvSpPr>
            <p:cNvPr id="9" name="Text Box 244"/>
            <p:cNvSpPr txBox="1">
              <a:spLocks noChangeArrowheads="1"/>
            </p:cNvSpPr>
            <p:nvPr/>
          </p:nvSpPr>
          <p:spPr bwMode="auto">
            <a:xfrm>
              <a:off x="2448" y="3936"/>
              <a:ext cx="120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" sz="2400">
                  <a:solidFill>
                    <a:srgbClr val="D60093"/>
                  </a:solidFill>
                  <a:latin typeface="Comic Sans MS" pitchFamily="66" charset="0"/>
                </a:rPr>
                <a:t>CD45-APC</a:t>
              </a:r>
            </a:p>
          </p:txBody>
        </p:sp>
        <p:sp>
          <p:nvSpPr>
            <p:cNvPr id="10" name="Text Box 246"/>
            <p:cNvSpPr txBox="1">
              <a:spLocks noChangeArrowheads="1"/>
            </p:cNvSpPr>
            <p:nvPr/>
          </p:nvSpPr>
          <p:spPr bwMode="auto">
            <a:xfrm rot="-5400000">
              <a:off x="1608" y="3192"/>
              <a:ext cx="110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" sz="2400">
                  <a:solidFill>
                    <a:srgbClr val="3333FF"/>
                  </a:solidFill>
                  <a:latin typeface="Comic Sans MS" pitchFamily="66" charset="0"/>
                </a:rPr>
                <a:t>T-SSC</a:t>
              </a:r>
            </a:p>
          </p:txBody>
        </p:sp>
      </p:grpSp>
      <p:grpSp>
        <p:nvGrpSpPr>
          <p:cNvPr id="69" name="Group 250"/>
          <p:cNvGrpSpPr>
            <a:grpSpLocks/>
          </p:cNvGrpSpPr>
          <p:nvPr/>
        </p:nvGrpSpPr>
        <p:grpSpPr bwMode="auto">
          <a:xfrm>
            <a:off x="4572000" y="2819400"/>
            <a:ext cx="2909888" cy="2751137"/>
            <a:chOff x="3840" y="2491"/>
            <a:chExt cx="1833" cy="1733"/>
          </a:xfrm>
        </p:grpSpPr>
        <p:grpSp>
          <p:nvGrpSpPr>
            <p:cNvPr id="70" name="Group 117"/>
            <p:cNvGrpSpPr>
              <a:grpSpLocks/>
            </p:cNvGrpSpPr>
            <p:nvPr/>
          </p:nvGrpSpPr>
          <p:grpSpPr bwMode="auto">
            <a:xfrm>
              <a:off x="3936" y="2485"/>
              <a:ext cx="1737" cy="1574"/>
              <a:chOff x="2952" y="1641"/>
              <a:chExt cx="1366" cy="1275"/>
            </a:xfrm>
          </p:grpSpPr>
          <p:sp>
            <p:nvSpPr>
              <p:cNvPr id="73" name="Rectangle 118"/>
              <p:cNvSpPr>
                <a:spLocks noChangeArrowheads="1"/>
              </p:cNvSpPr>
              <p:nvPr/>
            </p:nvSpPr>
            <p:spPr bwMode="auto">
              <a:xfrm>
                <a:off x="3218" y="1642"/>
                <a:ext cx="1040" cy="1040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Line 119"/>
              <p:cNvSpPr>
                <a:spLocks noChangeShapeType="1"/>
              </p:cNvSpPr>
              <p:nvPr/>
            </p:nvSpPr>
            <p:spPr bwMode="auto">
              <a:xfrm>
                <a:off x="3226" y="267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Line 120"/>
              <p:cNvSpPr>
                <a:spLocks noChangeShapeType="1"/>
              </p:cNvSpPr>
              <p:nvPr/>
            </p:nvSpPr>
            <p:spPr bwMode="auto">
              <a:xfrm>
                <a:off x="3306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Line 121"/>
              <p:cNvSpPr>
                <a:spLocks noChangeShapeType="1"/>
              </p:cNvSpPr>
              <p:nvPr/>
            </p:nvSpPr>
            <p:spPr bwMode="auto">
              <a:xfrm>
                <a:off x="3378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Line 122"/>
              <p:cNvSpPr>
                <a:spLocks noChangeShapeType="1"/>
              </p:cNvSpPr>
              <p:nvPr/>
            </p:nvSpPr>
            <p:spPr bwMode="auto">
              <a:xfrm>
                <a:off x="3426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Line 123"/>
              <p:cNvSpPr>
                <a:spLocks noChangeShapeType="1"/>
              </p:cNvSpPr>
              <p:nvPr/>
            </p:nvSpPr>
            <p:spPr bwMode="auto">
              <a:xfrm>
                <a:off x="3458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Line 124"/>
              <p:cNvSpPr>
                <a:spLocks noChangeShapeType="1"/>
              </p:cNvSpPr>
              <p:nvPr/>
            </p:nvSpPr>
            <p:spPr bwMode="auto">
              <a:xfrm>
                <a:off x="3482" y="267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Line 125"/>
              <p:cNvSpPr>
                <a:spLocks noChangeShapeType="1"/>
              </p:cNvSpPr>
              <p:nvPr/>
            </p:nvSpPr>
            <p:spPr bwMode="auto">
              <a:xfrm>
                <a:off x="3562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Line 126"/>
              <p:cNvSpPr>
                <a:spLocks noChangeShapeType="1"/>
              </p:cNvSpPr>
              <p:nvPr/>
            </p:nvSpPr>
            <p:spPr bwMode="auto">
              <a:xfrm>
                <a:off x="3634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Line 127"/>
              <p:cNvSpPr>
                <a:spLocks noChangeShapeType="1"/>
              </p:cNvSpPr>
              <p:nvPr/>
            </p:nvSpPr>
            <p:spPr bwMode="auto">
              <a:xfrm>
                <a:off x="3682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Line 128"/>
              <p:cNvSpPr>
                <a:spLocks noChangeShapeType="1"/>
              </p:cNvSpPr>
              <p:nvPr/>
            </p:nvSpPr>
            <p:spPr bwMode="auto">
              <a:xfrm>
                <a:off x="3714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Line 129"/>
              <p:cNvSpPr>
                <a:spLocks noChangeShapeType="1"/>
              </p:cNvSpPr>
              <p:nvPr/>
            </p:nvSpPr>
            <p:spPr bwMode="auto">
              <a:xfrm>
                <a:off x="3738" y="267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Line 130"/>
              <p:cNvSpPr>
                <a:spLocks noChangeShapeType="1"/>
              </p:cNvSpPr>
              <p:nvPr/>
            </p:nvSpPr>
            <p:spPr bwMode="auto">
              <a:xfrm>
                <a:off x="3818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Line 131"/>
              <p:cNvSpPr>
                <a:spLocks noChangeShapeType="1"/>
              </p:cNvSpPr>
              <p:nvPr/>
            </p:nvSpPr>
            <p:spPr bwMode="auto">
              <a:xfrm>
                <a:off x="3890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Line 132"/>
              <p:cNvSpPr>
                <a:spLocks noChangeShapeType="1"/>
              </p:cNvSpPr>
              <p:nvPr/>
            </p:nvSpPr>
            <p:spPr bwMode="auto">
              <a:xfrm>
                <a:off x="3938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Line 133"/>
              <p:cNvSpPr>
                <a:spLocks noChangeShapeType="1"/>
              </p:cNvSpPr>
              <p:nvPr/>
            </p:nvSpPr>
            <p:spPr bwMode="auto">
              <a:xfrm>
                <a:off x="3970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Line 134"/>
              <p:cNvSpPr>
                <a:spLocks noChangeShapeType="1"/>
              </p:cNvSpPr>
              <p:nvPr/>
            </p:nvSpPr>
            <p:spPr bwMode="auto">
              <a:xfrm>
                <a:off x="3994" y="267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Line 135"/>
              <p:cNvSpPr>
                <a:spLocks noChangeShapeType="1"/>
              </p:cNvSpPr>
              <p:nvPr/>
            </p:nvSpPr>
            <p:spPr bwMode="auto">
              <a:xfrm>
                <a:off x="4074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Line 136"/>
              <p:cNvSpPr>
                <a:spLocks noChangeShapeType="1"/>
              </p:cNvSpPr>
              <p:nvPr/>
            </p:nvSpPr>
            <p:spPr bwMode="auto">
              <a:xfrm>
                <a:off x="4146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Line 137"/>
              <p:cNvSpPr>
                <a:spLocks noChangeShapeType="1"/>
              </p:cNvSpPr>
              <p:nvPr/>
            </p:nvSpPr>
            <p:spPr bwMode="auto">
              <a:xfrm>
                <a:off x="4194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Line 138"/>
              <p:cNvSpPr>
                <a:spLocks noChangeShapeType="1"/>
              </p:cNvSpPr>
              <p:nvPr/>
            </p:nvSpPr>
            <p:spPr bwMode="auto">
              <a:xfrm>
                <a:off x="4226" y="2674"/>
                <a:ext cx="1" cy="1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Line 139"/>
              <p:cNvSpPr>
                <a:spLocks noChangeShapeType="1"/>
              </p:cNvSpPr>
              <p:nvPr/>
            </p:nvSpPr>
            <p:spPr bwMode="auto">
              <a:xfrm>
                <a:off x="4250" y="2674"/>
                <a:ext cx="1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Rectangle 140"/>
              <p:cNvSpPr>
                <a:spLocks noChangeArrowheads="1"/>
              </p:cNvSpPr>
              <p:nvPr/>
            </p:nvSpPr>
            <p:spPr bwMode="auto">
              <a:xfrm>
                <a:off x="3180" y="2734"/>
                <a:ext cx="63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6" name="Rectangle 141"/>
              <p:cNvSpPr>
                <a:spLocks noChangeArrowheads="1"/>
              </p:cNvSpPr>
              <p:nvPr/>
            </p:nvSpPr>
            <p:spPr bwMode="auto">
              <a:xfrm>
                <a:off x="3438" y="2734"/>
                <a:ext cx="63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7" name="Rectangle 142"/>
              <p:cNvSpPr>
                <a:spLocks noChangeArrowheads="1"/>
              </p:cNvSpPr>
              <p:nvPr/>
            </p:nvSpPr>
            <p:spPr bwMode="auto">
              <a:xfrm>
                <a:off x="3694" y="2734"/>
                <a:ext cx="63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8" name="Rectangle 143"/>
              <p:cNvSpPr>
                <a:spLocks noChangeArrowheads="1"/>
              </p:cNvSpPr>
              <p:nvPr/>
            </p:nvSpPr>
            <p:spPr bwMode="auto">
              <a:xfrm>
                <a:off x="3950" y="2734"/>
                <a:ext cx="63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99" name="Rectangle 144"/>
              <p:cNvSpPr>
                <a:spLocks noChangeArrowheads="1"/>
              </p:cNvSpPr>
              <p:nvPr/>
            </p:nvSpPr>
            <p:spPr bwMode="auto">
              <a:xfrm>
                <a:off x="4205" y="2734"/>
                <a:ext cx="63" cy="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900">
                    <a:solidFill>
                      <a:srgbClr val="000000"/>
                    </a:solidFill>
                    <a:latin typeface="Geneva" charset="0"/>
                  </a:rPr>
                  <a:t>10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00" name="Rectangle 145"/>
              <p:cNvSpPr>
                <a:spLocks noChangeArrowheads="1"/>
              </p:cNvSpPr>
              <p:nvPr/>
            </p:nvSpPr>
            <p:spPr bwMode="auto">
              <a:xfrm>
                <a:off x="3269" y="2725"/>
                <a:ext cx="2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0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01" name="Rectangle 146"/>
              <p:cNvSpPr>
                <a:spLocks noChangeArrowheads="1"/>
              </p:cNvSpPr>
              <p:nvPr/>
            </p:nvSpPr>
            <p:spPr bwMode="auto">
              <a:xfrm>
                <a:off x="3526" y="2725"/>
                <a:ext cx="2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1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02" name="Rectangle 147"/>
              <p:cNvSpPr>
                <a:spLocks noChangeArrowheads="1"/>
              </p:cNvSpPr>
              <p:nvPr/>
            </p:nvSpPr>
            <p:spPr bwMode="auto">
              <a:xfrm>
                <a:off x="3782" y="2725"/>
                <a:ext cx="2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2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03" name="Rectangle 148"/>
              <p:cNvSpPr>
                <a:spLocks noChangeArrowheads="1"/>
              </p:cNvSpPr>
              <p:nvPr/>
            </p:nvSpPr>
            <p:spPr bwMode="auto">
              <a:xfrm>
                <a:off x="4038" y="2725"/>
                <a:ext cx="2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3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04" name="Rectangle 149"/>
              <p:cNvSpPr>
                <a:spLocks noChangeArrowheads="1"/>
              </p:cNvSpPr>
              <p:nvPr/>
            </p:nvSpPr>
            <p:spPr bwMode="auto">
              <a:xfrm>
                <a:off x="4294" y="2725"/>
                <a:ext cx="24" cy="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700">
                    <a:solidFill>
                      <a:srgbClr val="000000"/>
                    </a:solidFill>
                    <a:latin typeface="Geneva" charset="0"/>
                  </a:rPr>
                  <a:t>4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05" name="Line 150"/>
              <p:cNvSpPr>
                <a:spLocks noChangeShapeType="1"/>
              </p:cNvSpPr>
              <p:nvPr/>
            </p:nvSpPr>
            <p:spPr bwMode="auto">
              <a:xfrm flipH="1">
                <a:off x="3170" y="2666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Line 151"/>
              <p:cNvSpPr>
                <a:spLocks noChangeShapeType="1"/>
              </p:cNvSpPr>
              <p:nvPr/>
            </p:nvSpPr>
            <p:spPr bwMode="auto">
              <a:xfrm flipH="1">
                <a:off x="3202" y="258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Line 152"/>
              <p:cNvSpPr>
                <a:spLocks noChangeShapeType="1"/>
              </p:cNvSpPr>
              <p:nvPr/>
            </p:nvSpPr>
            <p:spPr bwMode="auto">
              <a:xfrm flipH="1">
                <a:off x="3202" y="251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Line 153"/>
              <p:cNvSpPr>
                <a:spLocks noChangeShapeType="1"/>
              </p:cNvSpPr>
              <p:nvPr/>
            </p:nvSpPr>
            <p:spPr bwMode="auto">
              <a:xfrm flipH="1">
                <a:off x="3202" y="246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Line 154"/>
              <p:cNvSpPr>
                <a:spLocks noChangeShapeType="1"/>
              </p:cNvSpPr>
              <p:nvPr/>
            </p:nvSpPr>
            <p:spPr bwMode="auto">
              <a:xfrm flipH="1">
                <a:off x="3202" y="243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Line 155"/>
              <p:cNvSpPr>
                <a:spLocks noChangeShapeType="1"/>
              </p:cNvSpPr>
              <p:nvPr/>
            </p:nvSpPr>
            <p:spPr bwMode="auto">
              <a:xfrm flipH="1">
                <a:off x="3170" y="2410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Line 156"/>
              <p:cNvSpPr>
                <a:spLocks noChangeShapeType="1"/>
              </p:cNvSpPr>
              <p:nvPr/>
            </p:nvSpPr>
            <p:spPr bwMode="auto">
              <a:xfrm flipH="1">
                <a:off x="3202" y="2330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Line 157"/>
              <p:cNvSpPr>
                <a:spLocks noChangeShapeType="1"/>
              </p:cNvSpPr>
              <p:nvPr/>
            </p:nvSpPr>
            <p:spPr bwMode="auto">
              <a:xfrm flipH="1">
                <a:off x="3202" y="2258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Line 158"/>
              <p:cNvSpPr>
                <a:spLocks noChangeShapeType="1"/>
              </p:cNvSpPr>
              <p:nvPr/>
            </p:nvSpPr>
            <p:spPr bwMode="auto">
              <a:xfrm flipH="1">
                <a:off x="3202" y="2210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Line 159"/>
              <p:cNvSpPr>
                <a:spLocks noChangeShapeType="1"/>
              </p:cNvSpPr>
              <p:nvPr/>
            </p:nvSpPr>
            <p:spPr bwMode="auto">
              <a:xfrm flipH="1">
                <a:off x="3202" y="2178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Line 160"/>
              <p:cNvSpPr>
                <a:spLocks noChangeShapeType="1"/>
              </p:cNvSpPr>
              <p:nvPr/>
            </p:nvSpPr>
            <p:spPr bwMode="auto">
              <a:xfrm flipH="1">
                <a:off x="3170" y="2154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Line 161"/>
              <p:cNvSpPr>
                <a:spLocks noChangeShapeType="1"/>
              </p:cNvSpPr>
              <p:nvPr/>
            </p:nvSpPr>
            <p:spPr bwMode="auto">
              <a:xfrm flipH="1">
                <a:off x="3202" y="207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Line 162"/>
              <p:cNvSpPr>
                <a:spLocks noChangeShapeType="1"/>
              </p:cNvSpPr>
              <p:nvPr/>
            </p:nvSpPr>
            <p:spPr bwMode="auto">
              <a:xfrm flipH="1">
                <a:off x="3202" y="2002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Line 163"/>
              <p:cNvSpPr>
                <a:spLocks noChangeShapeType="1"/>
              </p:cNvSpPr>
              <p:nvPr/>
            </p:nvSpPr>
            <p:spPr bwMode="auto">
              <a:xfrm flipH="1">
                <a:off x="3202" y="1954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Line 164"/>
              <p:cNvSpPr>
                <a:spLocks noChangeShapeType="1"/>
              </p:cNvSpPr>
              <p:nvPr/>
            </p:nvSpPr>
            <p:spPr bwMode="auto">
              <a:xfrm flipH="1">
                <a:off x="3202" y="1922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Line 165"/>
              <p:cNvSpPr>
                <a:spLocks noChangeShapeType="1"/>
              </p:cNvSpPr>
              <p:nvPr/>
            </p:nvSpPr>
            <p:spPr bwMode="auto">
              <a:xfrm flipH="1">
                <a:off x="3170" y="1898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Line 166"/>
              <p:cNvSpPr>
                <a:spLocks noChangeShapeType="1"/>
              </p:cNvSpPr>
              <p:nvPr/>
            </p:nvSpPr>
            <p:spPr bwMode="auto">
              <a:xfrm flipH="1">
                <a:off x="3202" y="1818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Line 167"/>
              <p:cNvSpPr>
                <a:spLocks noChangeShapeType="1"/>
              </p:cNvSpPr>
              <p:nvPr/>
            </p:nvSpPr>
            <p:spPr bwMode="auto">
              <a:xfrm flipH="1">
                <a:off x="3202" y="174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Line 168"/>
              <p:cNvSpPr>
                <a:spLocks noChangeShapeType="1"/>
              </p:cNvSpPr>
              <p:nvPr/>
            </p:nvSpPr>
            <p:spPr bwMode="auto">
              <a:xfrm flipH="1">
                <a:off x="3202" y="1698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Line 169"/>
              <p:cNvSpPr>
                <a:spLocks noChangeShapeType="1"/>
              </p:cNvSpPr>
              <p:nvPr/>
            </p:nvSpPr>
            <p:spPr bwMode="auto">
              <a:xfrm flipH="1">
                <a:off x="3202" y="1666"/>
                <a:ext cx="1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Line 170"/>
              <p:cNvSpPr>
                <a:spLocks noChangeShapeType="1"/>
              </p:cNvSpPr>
              <p:nvPr/>
            </p:nvSpPr>
            <p:spPr bwMode="auto">
              <a:xfrm flipH="1">
                <a:off x="3170" y="1642"/>
                <a:ext cx="48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Rectangle 171"/>
              <p:cNvSpPr>
                <a:spLocks noChangeArrowheads="1"/>
              </p:cNvSpPr>
              <p:nvPr/>
            </p:nvSpPr>
            <p:spPr bwMode="auto">
              <a:xfrm>
                <a:off x="3230" y="2838"/>
                <a:ext cx="236" cy="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1000" b="1">
                    <a:latin typeface="Geneva" charset="0"/>
                  </a:rPr>
                  <a:t>CD19 -&gt;</a:t>
                </a:r>
                <a:endParaRPr lang="es-ES_tradnl" sz="2400">
                  <a:latin typeface="Times" charset="0"/>
                </a:endParaRPr>
              </a:p>
            </p:txBody>
          </p:sp>
          <p:sp>
            <p:nvSpPr>
              <p:cNvPr id="127" name="Rectangle 172"/>
              <p:cNvSpPr>
                <a:spLocks noChangeArrowheads="1"/>
              </p:cNvSpPr>
              <p:nvPr/>
            </p:nvSpPr>
            <p:spPr bwMode="auto">
              <a:xfrm rot="-5400000">
                <a:off x="2748" y="2361"/>
                <a:ext cx="483" cy="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0" hangingPunct="0"/>
                <a:r>
                  <a:rPr lang="es-ES_tradnl" sz="1000" b="1">
                    <a:solidFill>
                      <a:srgbClr val="000000"/>
                    </a:solidFill>
                    <a:latin typeface="Geneva" charset="0"/>
                  </a:rPr>
                  <a:t>CD56-&gt;</a:t>
                </a:r>
                <a:endParaRPr lang="es-ES_tradnl" sz="1000" b="1">
                  <a:latin typeface="Times" charset="0"/>
                </a:endParaRPr>
              </a:p>
            </p:txBody>
          </p:sp>
          <p:grpSp>
            <p:nvGrpSpPr>
              <p:cNvPr id="128" name="Group 173"/>
              <p:cNvGrpSpPr>
                <a:grpSpLocks/>
              </p:cNvGrpSpPr>
              <p:nvPr/>
            </p:nvGrpSpPr>
            <p:grpSpPr bwMode="auto">
              <a:xfrm>
                <a:off x="3088" y="1641"/>
                <a:ext cx="77" cy="1032"/>
                <a:chOff x="2378" y="666"/>
                <a:chExt cx="85" cy="1039"/>
              </a:xfrm>
            </p:grpSpPr>
            <p:sp>
              <p:nvSpPr>
                <p:cNvPr id="130" name="Rectangle 174"/>
                <p:cNvSpPr>
                  <a:spLocks noChangeArrowheads="1"/>
                </p:cNvSpPr>
                <p:nvPr/>
              </p:nvSpPr>
              <p:spPr bwMode="auto">
                <a:xfrm rot="-5400000">
                  <a:off x="2325" y="1577"/>
                  <a:ext cx="181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</a:t>
                  </a:r>
                  <a:r>
                    <a:rPr lang="es-ES_tradnl" sz="900" baseline="30000">
                      <a:solidFill>
                        <a:srgbClr val="000000"/>
                      </a:solidFill>
                      <a:latin typeface="Geneva" charset="0"/>
                    </a:rPr>
                    <a:t>0</a:t>
                  </a:r>
                  <a:endParaRPr lang="es-ES_tradnl" sz="900">
                    <a:latin typeface="Times" charset="0"/>
                  </a:endParaRPr>
                </a:p>
              </p:txBody>
            </p:sp>
            <p:sp>
              <p:nvSpPr>
                <p:cNvPr id="131" name="Rectangle 175"/>
                <p:cNvSpPr>
                  <a:spLocks noChangeArrowheads="1"/>
                </p:cNvSpPr>
                <p:nvPr/>
              </p:nvSpPr>
              <p:spPr bwMode="auto">
                <a:xfrm rot="-5400000">
                  <a:off x="2372" y="1390"/>
                  <a:ext cx="87" cy="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</a:t>
                  </a:r>
                  <a:r>
                    <a:rPr lang="es-ES_tradnl" sz="900" baseline="30000">
                      <a:solidFill>
                        <a:srgbClr val="000000"/>
                      </a:solidFill>
                      <a:latin typeface="Geneva" charset="0"/>
                    </a:rPr>
                    <a:t>1</a:t>
                  </a:r>
                  <a:endParaRPr lang="es-ES_tradnl" sz="900">
                    <a:latin typeface="Times" charset="0"/>
                  </a:endParaRPr>
                </a:p>
              </p:txBody>
            </p:sp>
            <p:sp>
              <p:nvSpPr>
                <p:cNvPr id="132" name="Rectangle 176"/>
                <p:cNvSpPr>
                  <a:spLocks noChangeArrowheads="1"/>
                </p:cNvSpPr>
                <p:nvPr/>
              </p:nvSpPr>
              <p:spPr bwMode="auto">
                <a:xfrm rot="-5400000">
                  <a:off x="2382" y="1132"/>
                  <a:ext cx="88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</a:t>
                  </a:r>
                  <a:r>
                    <a:rPr lang="es-ES_tradnl" sz="900" baseline="30000">
                      <a:solidFill>
                        <a:srgbClr val="000000"/>
                      </a:solidFill>
                      <a:latin typeface="Geneva" charset="0"/>
                    </a:rPr>
                    <a:t>2</a:t>
                  </a:r>
                  <a:endParaRPr lang="es-ES_tradnl" sz="900">
                    <a:latin typeface="Times" charset="0"/>
                  </a:endParaRPr>
                </a:p>
              </p:txBody>
            </p:sp>
            <p:sp>
              <p:nvSpPr>
                <p:cNvPr id="133" name="Rectangle 177"/>
                <p:cNvSpPr>
                  <a:spLocks noChangeArrowheads="1"/>
                </p:cNvSpPr>
                <p:nvPr/>
              </p:nvSpPr>
              <p:spPr bwMode="auto">
                <a:xfrm rot="-5400000">
                  <a:off x="2383" y="671"/>
                  <a:ext cx="86" cy="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</a:t>
                  </a:r>
                  <a:r>
                    <a:rPr lang="es-ES_tradnl" sz="900" baseline="30000">
                      <a:solidFill>
                        <a:srgbClr val="000000"/>
                      </a:solidFill>
                      <a:latin typeface="Geneva" charset="0"/>
                    </a:rPr>
                    <a:t>4</a:t>
                  </a:r>
                  <a:endParaRPr lang="es-ES_tradnl" sz="900">
                    <a:latin typeface="Times" charset="0"/>
                  </a:endParaRPr>
                </a:p>
              </p:txBody>
            </p:sp>
            <p:sp>
              <p:nvSpPr>
                <p:cNvPr id="134" name="Rectangle 178"/>
                <p:cNvSpPr>
                  <a:spLocks noChangeArrowheads="1"/>
                </p:cNvSpPr>
                <p:nvPr/>
              </p:nvSpPr>
              <p:spPr bwMode="auto">
                <a:xfrm rot="-5400000">
                  <a:off x="2382" y="905"/>
                  <a:ext cx="86" cy="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hangingPunct="0"/>
                  <a:r>
                    <a:rPr lang="es-ES_tradnl" sz="900">
                      <a:solidFill>
                        <a:srgbClr val="000000"/>
                      </a:solidFill>
                      <a:latin typeface="Geneva" charset="0"/>
                    </a:rPr>
                    <a:t>10</a:t>
                  </a:r>
                  <a:r>
                    <a:rPr lang="es-ES_tradnl" sz="900" baseline="30000">
                      <a:solidFill>
                        <a:srgbClr val="000000"/>
                      </a:solidFill>
                      <a:latin typeface="Geneva" charset="0"/>
                    </a:rPr>
                    <a:t>3</a:t>
                  </a:r>
                  <a:endParaRPr lang="es-ES_tradnl" sz="900">
                    <a:latin typeface="Times" charset="0"/>
                  </a:endParaRPr>
                </a:p>
              </p:txBody>
            </p:sp>
          </p:grpSp>
          <p:pic>
            <p:nvPicPr>
              <p:cNvPr id="129" name="Picture 179" descr="Untitled-1.tif                                                 00129202 PRINCIPAL                      B701AF71: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21" y="1652"/>
                <a:ext cx="1025" cy="1025"/>
              </a:xfrm>
              <a:prstGeom prst="rect">
                <a:avLst/>
              </a:prstGeom>
              <a:noFill/>
            </p:spPr>
          </p:pic>
        </p:grpSp>
        <p:sp>
          <p:nvSpPr>
            <p:cNvPr id="71" name="Text Box 245"/>
            <p:cNvSpPr txBox="1">
              <a:spLocks noChangeArrowheads="1"/>
            </p:cNvSpPr>
            <p:nvPr/>
          </p:nvSpPr>
          <p:spPr bwMode="auto">
            <a:xfrm>
              <a:off x="4224" y="3936"/>
              <a:ext cx="14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" sz="2400">
                  <a:solidFill>
                    <a:srgbClr val="D60093"/>
                  </a:solidFill>
                  <a:latin typeface="Comic Sans MS" pitchFamily="66" charset="0"/>
                </a:rPr>
                <a:t>CD19-PCP/Cy5</a:t>
              </a:r>
            </a:p>
          </p:txBody>
        </p:sp>
        <p:sp>
          <p:nvSpPr>
            <p:cNvPr id="72" name="Text Box 248"/>
            <p:cNvSpPr txBox="1">
              <a:spLocks noChangeArrowheads="1"/>
            </p:cNvSpPr>
            <p:nvPr/>
          </p:nvSpPr>
          <p:spPr bwMode="auto">
            <a:xfrm rot="-5400000">
              <a:off x="3432" y="3096"/>
              <a:ext cx="1104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s-ES" sz="2400">
                  <a:solidFill>
                    <a:srgbClr val="FF6600"/>
                  </a:solidFill>
                  <a:latin typeface="Comic Sans MS" pitchFamily="66" charset="0"/>
                </a:rPr>
                <a:t>CD56-PE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smtClean="0">
                <a:latin typeface="Comic Sans MS" pitchFamily="66" charset="0"/>
              </a:rPr>
              <a:t>Final diagnosis</a:t>
            </a: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2286000" cy="685800"/>
          </a:xfrm>
        </p:spPr>
        <p:txBody>
          <a:bodyPr/>
          <a:lstStyle/>
          <a:p>
            <a:r>
              <a:rPr lang="en-GB" dirty="0" smtClean="0"/>
              <a:t>Blood film</a:t>
            </a:r>
            <a:endParaRPr lang="en-GB" dirty="0"/>
          </a:p>
        </p:txBody>
      </p:sp>
      <p:pic>
        <p:nvPicPr>
          <p:cNvPr id="4" name="Picture 3" descr="Fig 5.1 FL,PB (Estella) 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0"/>
            <a:ext cx="5664200" cy="3659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76600" cy="609600"/>
          </a:xfrm>
        </p:spPr>
        <p:txBody>
          <a:bodyPr/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30722" name="Picture 2" descr="061191FLSSCFS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382656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061191FL1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799"/>
            <a:ext cx="3657600" cy="318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 (composite case)</a:t>
            </a:r>
            <a:endParaRPr lang="en-GB" dirty="0"/>
          </a:p>
        </p:txBody>
      </p:sp>
      <p:pic>
        <p:nvPicPr>
          <p:cNvPr id="4" name="Content Placeholder 3" descr="CLL Small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057400" y="1752600"/>
            <a:ext cx="4470400" cy="3352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76600" cy="609600"/>
          </a:xfrm>
        </p:spPr>
        <p:txBody>
          <a:bodyPr/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31746" name="Picture 2" descr="061191FL207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35853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061191FLFMC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400"/>
            <a:ext cx="3276600" cy="285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76600" cy="609600"/>
          </a:xfrm>
        </p:spPr>
        <p:txBody>
          <a:bodyPr/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32770" name="Picture 2" descr="061191FL2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935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061191FL2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057400"/>
            <a:ext cx="36727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276600" cy="609600"/>
          </a:xfrm>
        </p:spPr>
        <p:txBody>
          <a:bodyPr/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33794" name="Picture 2" descr="061191FL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6727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061191FLK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9"/>
            <a:ext cx="3429000" cy="298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2362200" cy="3429000"/>
          </a:xfrm>
        </p:spPr>
        <p:txBody>
          <a:bodyPr>
            <a:normAutofit/>
          </a:bodyPr>
          <a:lstStyle/>
          <a:p>
            <a:r>
              <a:rPr lang="en-GB" dirty="0" smtClean="0"/>
              <a:t>Karyogram</a:t>
            </a:r>
          </a:p>
          <a:p>
            <a:r>
              <a:rPr lang="en-GB" dirty="0" smtClean="0"/>
              <a:t>List all the abnormalities</a:t>
            </a:r>
          </a:p>
          <a:p>
            <a:r>
              <a:rPr lang="en-GB" dirty="0" smtClean="0"/>
              <a:t>Which is most significant?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5" name="Picture 4" descr="Fig 5.18 Al-Bu_t1418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371600"/>
            <a:ext cx="5715000" cy="483691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 (composite case)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4038600" cy="1524000"/>
          </a:xfrm>
        </p:spPr>
        <p:txBody>
          <a:bodyPr>
            <a:normAutofit/>
          </a:bodyPr>
          <a:lstStyle/>
          <a:p>
            <a:r>
              <a:rPr lang="en-GB" dirty="0" smtClean="0"/>
              <a:t>What is your final diagnosis?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6324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Case 4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A38-year-old woman of Caribbean origin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A rash for several years duration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Her mother and sister had died of ‘leukaemia’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Case 4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eaLnBrk="1" hangingPunct="1"/>
            <a:r>
              <a:rPr lang="en-GB" dirty="0" smtClean="0"/>
              <a:t>Shortly before presentation she had developed marked cervical lymphadenopathy and hypercalcaemia</a:t>
            </a:r>
          </a:p>
          <a:p>
            <a:pPr eaLnBrk="1" hangingPunct="1"/>
            <a:r>
              <a:rPr lang="en-GB" dirty="0" smtClean="0"/>
              <a:t>Her skin showed plaque-like infiltrates</a:t>
            </a:r>
          </a:p>
          <a:p>
            <a:pPr eaLnBrk="1" hangingPunct="1">
              <a:buFontTx/>
              <a:buNone/>
            </a:pPr>
            <a:endParaRPr lang="en-GB" sz="2400" dirty="0" smtClean="0"/>
          </a:p>
          <a:p>
            <a:pPr eaLnBrk="1" hangingPunct="1">
              <a:buFontTx/>
              <a:buNone/>
            </a:pPr>
            <a:r>
              <a:rPr lang="en-GB" sz="2400" dirty="0" smtClean="0"/>
              <a:t>    Case Studies in Clinical Flow Cytometry. Di Giuseppe, JA CD4+/CD8+ adult T-cell </a:t>
            </a:r>
            <a:r>
              <a:rPr lang="en-GB" sz="2400" dirty="0" err="1" smtClean="0"/>
              <a:t>leukemia</a:t>
            </a:r>
            <a:r>
              <a:rPr lang="en-GB" sz="2400" dirty="0" smtClean="0"/>
              <a:t>/lymphoma presenting in lymphomatous transformation, </a:t>
            </a:r>
            <a:r>
              <a:rPr lang="en-GB" sz="2400" dirty="0" smtClean="0">
                <a:solidFill>
                  <a:srgbClr val="FF0000"/>
                </a:solidFill>
                <a:hlinkClick r:id="rId3"/>
              </a:rPr>
              <a:t>www.flow-cases.org</a:t>
            </a:r>
            <a:r>
              <a:rPr lang="en-GB" sz="2400" dirty="0" smtClean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865188" y="1836738"/>
            <a:ext cx="74136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3100">
                <a:latin typeface="Arial" pitchFamily="34" charset="0"/>
                <a:cs typeface="Arial" pitchFamily="34" charset="0"/>
              </a:rPr>
              <a:t> </a:t>
            </a:r>
            <a:r>
              <a:rPr lang="en-US" sz="1000"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br>
              <a:rPr lang="en-US" sz="1000">
                <a:latin typeface="Arial" pitchFamily="34" charset="0"/>
                <a:cs typeface="Arial" pitchFamily="34" charset="0"/>
              </a:rPr>
            </a:br>
            <a:endParaRPr lang="en-US" sz="1000">
              <a:latin typeface="Arial" pitchFamily="34" charset="0"/>
              <a:cs typeface="Arial" pitchFamily="34" charset="0"/>
            </a:endParaRPr>
          </a:p>
          <a:p>
            <a:pPr eaLnBrk="0" hangingPunct="0"/>
            <a:endParaRPr lang="en-US" sz="1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5955" name="Picture 3" descr="http://www.flowcases.org/casefiles/Picture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14600"/>
            <a:ext cx="91440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5334000"/>
            <a:ext cx="8991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>
                <a:latin typeface="Arial" pitchFamily="34" charset="0"/>
                <a:cs typeface="Arial" pitchFamily="34" charset="0"/>
              </a:rPr>
              <a:t>Cervical lymph node specimen gated on CD3+ T cells.  There is a predominant CD3dim+ population with extremely high right angle light scatter (yellow); these cells are also positive for CD2 and CD5, but show complete loss of CD7.  Normal T cells are shown in blue. </a:t>
            </a:r>
          </a:p>
        </p:txBody>
      </p:sp>
      <p:sp>
        <p:nvSpPr>
          <p:cNvPr id="125957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333399"/>
                </a:solidFill>
              </a:rPr>
              <a:t>Flow </a:t>
            </a:r>
            <a:r>
              <a:rPr lang="en-GB" sz="3600" b="1" dirty="0">
                <a:solidFill>
                  <a:srgbClr val="333399"/>
                </a:solidFill>
              </a:rPr>
              <a:t>cytometric data on cells from a cervical lymph node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1411288" y="1684338"/>
            <a:ext cx="6323012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3100"/>
              <a:t> </a:t>
            </a:r>
            <a:r>
              <a:rPr lang="en-US"/>
              <a:t>                                                            </a:t>
            </a:r>
            <a:br>
              <a:rPr lang="en-US"/>
            </a:br>
            <a:endParaRPr lang="en-US"/>
          </a:p>
        </p:txBody>
      </p:sp>
      <p:pic>
        <p:nvPicPr>
          <p:cNvPr id="126979" name="Picture 3" descr="http://www.flowcases.org/casefiles/Picture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438400"/>
            <a:ext cx="6934200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534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/>
              <a:t>The CD7-ve T-cell population with high right angle light scatter - CD4 and CD8 (yellow).  Normal T cells comprise a mixture of CD4+ (violet) and CD8+ (cyan) subsets. </a:t>
            </a:r>
            <a:r>
              <a:rPr lang="en-US" dirty="0">
                <a:cs typeface="Arial" pitchFamily="34" charset="0"/>
              </a:rPr>
              <a:t>The neoplastic cells were also positive for CD25, CD71, and the T-cell receptor </a:t>
            </a:r>
            <a:r>
              <a:rPr lang="en-US" dirty="0" err="1">
                <a:cs typeface="Arial" pitchFamily="34" charset="0"/>
              </a:rPr>
              <a:t>αβ</a:t>
            </a:r>
            <a:r>
              <a:rPr lang="en-US" dirty="0">
                <a:cs typeface="Arial" pitchFamily="34" charset="0"/>
              </a:rPr>
              <a:t>. </a:t>
            </a:r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4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7924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 smtClean="0">
                <a:solidFill>
                  <a:srgbClr val="333399"/>
                </a:solidFill>
              </a:rPr>
              <a:t>Flow </a:t>
            </a:r>
            <a:r>
              <a:rPr lang="en-GB" sz="3600" b="1" dirty="0">
                <a:solidFill>
                  <a:srgbClr val="333399"/>
                </a:solidFill>
              </a:rPr>
              <a:t>cytometric data on cells from a cervical lymph node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4572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66-year-old woman </a:t>
            </a:r>
          </a:p>
          <a:p>
            <a:r>
              <a:rPr lang="en-US" sz="2800" dirty="0" smtClean="0">
                <a:latin typeface="Comic Sans MS" pitchFamily="66" charset="0"/>
              </a:rPr>
              <a:t>2-week history of fatigue and pallor</a:t>
            </a:r>
          </a:p>
          <a:p>
            <a:r>
              <a:rPr lang="en-US" sz="2800" dirty="0" smtClean="0">
                <a:latin typeface="Comic Sans MS" pitchFamily="66" charset="0"/>
              </a:rPr>
              <a:t>Full blood count showing pancytopenia</a:t>
            </a:r>
          </a:p>
          <a:p>
            <a:r>
              <a:rPr lang="en-US" sz="2800" dirty="0" smtClean="0">
                <a:latin typeface="Comic Sans MS" pitchFamily="66" charset="0"/>
              </a:rPr>
              <a:t>Unremarkable family history</a:t>
            </a:r>
          </a:p>
          <a:p>
            <a:r>
              <a:rPr lang="en-GB" sz="2800" dirty="0" smtClean="0">
                <a:latin typeface="Comic Sans MS" pitchFamily="66" charset="0"/>
              </a:rPr>
              <a:t>No hepatosplenomegaly or lymphadenopathy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omic Sans MS" pitchFamily="66" charset="0"/>
                <a:cs typeface="Times New Roman" pitchFamily="18" charset="0"/>
              </a:rPr>
              <a:t>Abdominal US and CT: no hepatomegaly, mild splenomegaly (13 cm), no lymph nodes more than 1 cm</a:t>
            </a:r>
            <a:endParaRPr lang="en-US" sz="2800" dirty="0" smtClean="0">
              <a:latin typeface="Comic Sans MS" pitchFamily="66" charset="0"/>
            </a:endParaRPr>
          </a:p>
          <a:p>
            <a:endParaRPr lang="en-GB" sz="2800" dirty="0" smtClean="0">
              <a:latin typeface="Comic Sans MS" pitchFamily="66" charset="0"/>
            </a:endParaRP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28800" y="63246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Robin Foa, © The European Haematology Association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45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1026" name="Picture 2" descr="CLL SSCFSC 6632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4999"/>
            <a:ext cx="3733800" cy="328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LL DC 6632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67788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162800" cy="449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Peripheral blood count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Hb 98 g/l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WBC 4.0 x 10</a:t>
            </a:r>
            <a:r>
              <a:rPr lang="en-US" sz="2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/l (neutrophils 0.4 x 10</a:t>
            </a:r>
            <a:r>
              <a:rPr lang="en-US" sz="2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/l, lymphocytes 3.1 x 10</a:t>
            </a:r>
            <a:r>
              <a:rPr lang="en-US" sz="2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/l)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Platelets 16 x 10</a:t>
            </a:r>
            <a:r>
              <a:rPr lang="en-US" sz="2600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9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/l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Peripheral blood film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Presence of immature granulocytes</a:t>
            </a:r>
          </a:p>
          <a:p>
            <a:pPr lvl="1">
              <a:spcBef>
                <a:spcPct val="50000"/>
              </a:spcBef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Occasional circulating blasts</a:t>
            </a:r>
            <a:endParaRPr lang="en-GB" sz="26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096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 Foa and Dr F. Mancini, © The European Haematology Association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010400" cy="457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Peripheral blood film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Dr F. Mancini, © The European Haematology Association</a:t>
            </a:r>
            <a:endParaRPr lang="en-GB" dirty="0"/>
          </a:p>
        </p:txBody>
      </p:sp>
      <p:pic>
        <p:nvPicPr>
          <p:cNvPr id="7" name="Picture 4" descr="LAL Ph  periferico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0"/>
            <a:ext cx="4681537" cy="35115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Bone marrow aspirate</a:t>
            </a:r>
          </a:p>
          <a:p>
            <a:endParaRPr lang="en-GB" dirty="0"/>
          </a:p>
        </p:txBody>
      </p:sp>
      <p:pic>
        <p:nvPicPr>
          <p:cNvPr id="6" name="Picture 6" descr="LAL Ph  midol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794794" y="1548606"/>
            <a:ext cx="3511550" cy="468153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Dr F. Mancini, © The European Haematology Association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91400" cy="9144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Bone marrow aspirate myeloperoxidase</a:t>
            </a:r>
          </a:p>
          <a:p>
            <a:endParaRPr lang="en-GB" dirty="0"/>
          </a:p>
        </p:txBody>
      </p:sp>
      <p:pic>
        <p:nvPicPr>
          <p:cNvPr id="8" name="Picture 6" descr="LAL px 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09800"/>
            <a:ext cx="4681538" cy="35115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Dr F. Mancini, © The European Haematology Association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Immunophenotype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S. De Propris, © The European Haematology Association</a:t>
            </a:r>
            <a:endParaRPr lang="en-GB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539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057399"/>
            <a:ext cx="3276600" cy="3305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Immunophenotype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S. De Propris, © The European Haematology Association</a:t>
            </a:r>
            <a:endParaRPr lang="en-GB" dirty="0"/>
          </a:p>
        </p:txBody>
      </p:sp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3200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77298"/>
            <a:ext cx="3124200" cy="32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Immunophenotype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S. De Propris, © The European Haematology Association</a:t>
            </a:r>
            <a:endParaRPr lang="en-GB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328176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362200"/>
            <a:ext cx="3124200" cy="30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05200" y="5562600"/>
            <a:ext cx="2971800" cy="646331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CD38 is expressed on plasma cells and activated cells</a:t>
            </a:r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Immunophenotype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S. De Propris, © The European Haematology Association</a:t>
            </a:r>
            <a:endParaRPr lang="en-GB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" y="2362200"/>
            <a:ext cx="300450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38399"/>
            <a:ext cx="2895600" cy="286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Immunophenotype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S. De Propris, © The European Haematology Association</a:t>
            </a:r>
            <a:endParaRPr lang="en-GB" dirty="0"/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2057400"/>
            <a:ext cx="305803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599" y="2057400"/>
            <a:ext cx="314035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Immunophenotype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S. De Propris, © The European Haematology Association</a:t>
            </a:r>
            <a:endParaRPr lang="en-GB" dirty="0"/>
          </a:p>
        </p:txBody>
      </p:sp>
      <p:pic>
        <p:nvPicPr>
          <p:cNvPr id="5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399"/>
            <a:ext cx="3276600" cy="31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33600"/>
            <a:ext cx="299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334000"/>
            <a:ext cx="4038600" cy="92333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CD66c is expressed on some B-ALL cells but not normal B-cell precursors – you don’t need to learn about it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45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2050" name="Picture 2" descr="CLL 519 6632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87848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LL 2079b 6632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70832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15200" cy="2286000"/>
          </a:xfrm>
        </p:spPr>
        <p:txBody>
          <a:bodyPr/>
          <a:lstStyle/>
          <a:p>
            <a:r>
              <a:rPr lang="en-GB" dirty="0" smtClean="0"/>
              <a:t>Given the age of the patient and the immunophenotype, what is the most likely cytogenetic abnormality?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Karyogram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6324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R. Foa and M. S De Propris, © The European Haematology Association</a:t>
            </a:r>
            <a:endParaRPr lang="en-GB" dirty="0"/>
          </a:p>
        </p:txBody>
      </p:sp>
      <p:pic>
        <p:nvPicPr>
          <p:cNvPr id="8" name="Picture 7" descr="karyotype-a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4202113" cy="409098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315200" cy="2286000"/>
          </a:xfrm>
        </p:spPr>
        <p:txBody>
          <a:bodyPr/>
          <a:lstStyle/>
          <a:p>
            <a:r>
              <a:rPr lang="en-GB" dirty="0" smtClean="0"/>
              <a:t>How does making a precise diagnosis influence management?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2971800"/>
            <a:ext cx="3352800" cy="1200329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Note: CD66c is often expressed in Ph-positive ALL cells; expression can be used to monitor MRD</a:t>
            </a:r>
          </a:p>
          <a:p>
            <a:pPr algn="ctr"/>
            <a:r>
              <a:rPr lang="en-GB" dirty="0" smtClean="0"/>
              <a:t>However, you don’t need to know this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glempy.files.wordpress.com/2012/04/tumblr_lliy2hoprz1qjileb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4884" cy="5943600"/>
          </a:xfrm>
          <a:prstGeom prst="rect">
            <a:avLst/>
          </a:prstGeom>
          <a:noFill/>
        </p:spPr>
      </p:pic>
      <p:pic>
        <p:nvPicPr>
          <p:cNvPr id="5" name="Picture 2" descr="http://glempy.files.wordpress.com/2012/04/tumblr_lliy2hoprz1qjilebo1_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214884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45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3074" name="Picture 2" descr="CLL FMC72 6632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402758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LL 22 6632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367935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33800" cy="45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4098" name="Picture 2" descr="CLL 23 6632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1905000"/>
            <a:ext cx="43222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LL KL 6632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95898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 – Supplementary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67400" y="1371600"/>
            <a:ext cx="3276600" cy="45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5122" name="Picture 2" descr="38 FSCSSC R1 66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248761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38 519 R2 66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2447925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38 pecon 66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810000"/>
            <a:ext cx="24257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38 19 666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810000"/>
            <a:ext cx="24257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 – Supplementary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676400"/>
            <a:ext cx="3733800" cy="457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Immunophenotyping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722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Clinical Publishing, from Matutes and Bain, Lymphoid malignancies</a:t>
            </a:r>
            <a:endParaRPr lang="en-GB" dirty="0"/>
          </a:p>
        </p:txBody>
      </p:sp>
      <p:pic>
        <p:nvPicPr>
          <p:cNvPr id="6146" name="Picture 2" descr="ZAP SSCFSC 6582P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0957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ZAP POS2 6582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00324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2 (composite)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smtClean="0">
                <a:latin typeface="Comic Sans MS" pitchFamily="66" charset="0"/>
              </a:rPr>
              <a:t>A 51-year-old </a:t>
            </a:r>
            <a:r>
              <a:rPr lang="es-ES_tradnl" sz="2800" b="1" dirty="0" err="1" smtClean="0">
                <a:latin typeface="Comic Sans MS" pitchFamily="66" charset="0"/>
              </a:rPr>
              <a:t>female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was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admitted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to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the</a:t>
            </a:r>
            <a:r>
              <a:rPr lang="es-ES_tradnl" sz="2800" b="1" dirty="0" smtClean="0">
                <a:latin typeface="Comic Sans MS" pitchFamily="66" charset="0"/>
              </a:rPr>
              <a:t> hospital </a:t>
            </a:r>
            <a:r>
              <a:rPr lang="es-ES_tradnl" sz="2800" b="1" dirty="0" err="1" smtClean="0">
                <a:latin typeface="Comic Sans MS" pitchFamily="66" charset="0"/>
              </a:rPr>
              <a:t>showing</a:t>
            </a:r>
            <a:r>
              <a:rPr lang="es-ES_tradnl" sz="2800" b="1" dirty="0" smtClean="0">
                <a:latin typeface="Comic Sans MS" pitchFamily="66" charset="0"/>
              </a:rPr>
              <a:t>:</a:t>
            </a:r>
          </a:p>
          <a:p>
            <a:pPr lvl="1" eaLnBrk="0" hangingPunct="0">
              <a:lnSpc>
                <a:spcPct val="130000"/>
              </a:lnSpc>
            </a:pP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rgbClr val="CC0000"/>
                </a:solidFill>
                <a:latin typeface="Comic Sans MS" pitchFamily="66" charset="0"/>
              </a:rPr>
              <a:t>Asthenia</a:t>
            </a:r>
            <a:endParaRPr lang="es-ES_tradnl" sz="2800" b="1" dirty="0" smtClean="0">
              <a:solidFill>
                <a:srgbClr val="CC0000"/>
              </a:solidFill>
              <a:latin typeface="Comic Sans MS" pitchFamily="66" charset="0"/>
            </a:endParaRPr>
          </a:p>
          <a:p>
            <a:pPr lvl="1" eaLnBrk="0" hangingPunct="0">
              <a:lnSpc>
                <a:spcPct val="130000"/>
              </a:lnSpc>
            </a:pP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smtClean="0">
                <a:solidFill>
                  <a:srgbClr val="CC0000"/>
                </a:solidFill>
                <a:latin typeface="Comic Sans MS" pitchFamily="66" charset="0"/>
              </a:rPr>
              <a:t>Anorexia</a:t>
            </a:r>
          </a:p>
          <a:p>
            <a:pPr lvl="1" eaLnBrk="0" hangingPunct="0">
              <a:lnSpc>
                <a:spcPct val="130000"/>
              </a:lnSpc>
            </a:pPr>
            <a:r>
              <a:rPr lang="es-ES_tradnl" sz="2800" b="1" dirty="0" smtClean="0">
                <a:latin typeface="Comic Sans MS" pitchFamily="66" charset="0"/>
              </a:rPr>
              <a:t> 10 Kg </a:t>
            </a:r>
            <a:r>
              <a:rPr lang="es-ES_tradnl" sz="2800" b="1" dirty="0" err="1" smtClean="0">
                <a:solidFill>
                  <a:srgbClr val="CC0000"/>
                </a:solidFill>
                <a:latin typeface="Comic Sans MS" pitchFamily="66" charset="0"/>
              </a:rPr>
              <a:t>weight</a:t>
            </a:r>
            <a:r>
              <a:rPr lang="es-ES_tradnl" sz="2800" b="1" dirty="0" smtClean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 smtClean="0">
                <a:solidFill>
                  <a:srgbClr val="CC0000"/>
                </a:solidFill>
                <a:latin typeface="Comic Sans MS" pitchFamily="66" charset="0"/>
              </a:rPr>
              <a:t>loss</a:t>
            </a:r>
            <a:r>
              <a:rPr lang="es-ES_tradnl" sz="2800" b="1" dirty="0" smtClean="0">
                <a:latin typeface="Comic Sans MS" pitchFamily="66" charset="0"/>
              </a:rPr>
              <a:t> in </a:t>
            </a:r>
            <a:r>
              <a:rPr lang="es-ES_tradnl" sz="2800" b="1" dirty="0" err="1" smtClean="0">
                <a:latin typeface="Comic Sans MS" pitchFamily="66" charset="0"/>
              </a:rPr>
              <a:t>the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previous</a:t>
            </a:r>
            <a:r>
              <a:rPr lang="es-ES_tradnl" sz="2800" b="1" dirty="0" smtClean="0">
                <a:latin typeface="Comic Sans MS" pitchFamily="66" charset="0"/>
              </a:rPr>
              <a:t> 3 </a:t>
            </a:r>
            <a:r>
              <a:rPr lang="es-ES_tradnl" sz="2800" b="1" dirty="0" err="1" smtClean="0">
                <a:latin typeface="Comic Sans MS" pitchFamily="66" charset="0"/>
              </a:rPr>
              <a:t>months</a:t>
            </a:r>
            <a:endParaRPr lang="es-ES_tradnl" sz="2800" b="1" dirty="0" smtClean="0">
              <a:latin typeface="Comic Sans MS" pitchFamily="66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endParaRPr lang="es-ES_tradnl" sz="2800" b="1" dirty="0" smtClean="0">
              <a:latin typeface="Comic Sans MS" pitchFamily="66" charset="0"/>
            </a:endParaRPr>
          </a:p>
          <a:p>
            <a:pPr eaLnBrk="0" hangingPunct="0">
              <a:lnSpc>
                <a:spcPct val="130000"/>
              </a:lnSpc>
              <a:buFont typeface="Wingdings" pitchFamily="2" charset="2"/>
              <a:buNone/>
            </a:pPr>
            <a:r>
              <a:rPr lang="es-ES_tradnl" sz="2800" b="1" dirty="0" smtClean="0">
                <a:latin typeface="Comic Sans MS" pitchFamily="66" charset="0"/>
              </a:rPr>
              <a:t>No </a:t>
            </a:r>
            <a:r>
              <a:rPr lang="es-ES_tradnl" sz="2800" b="1" dirty="0" err="1" smtClean="0">
                <a:latin typeface="Comic Sans MS" pitchFamily="66" charset="0"/>
              </a:rPr>
              <a:t>significant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findings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on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physical</a:t>
            </a:r>
            <a:r>
              <a:rPr lang="es-ES_tradnl" sz="2800" b="1" dirty="0" smtClean="0">
                <a:latin typeface="Comic Sans MS" pitchFamily="66" charset="0"/>
              </a:rPr>
              <a:t> </a:t>
            </a:r>
            <a:r>
              <a:rPr lang="es-ES_tradnl" sz="2800" b="1" dirty="0" err="1" smtClean="0">
                <a:latin typeface="Comic Sans MS" pitchFamily="66" charset="0"/>
              </a:rPr>
              <a:t>examination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6248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thanks to Professor Alberto Orfao, © European Hematology Association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242</TotalTime>
  <Words>1087</Words>
  <Application>Microsoft Office PowerPoint</Application>
  <PresentationFormat>On-screen Show (4:3)</PresentationFormat>
  <Paragraphs>247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Equity</vt:lpstr>
      <vt:lpstr>Lymphoid neoplasms</vt:lpstr>
      <vt:lpstr>Case 1 (composite case)</vt:lpstr>
      <vt:lpstr>Case 1</vt:lpstr>
      <vt:lpstr>Case 1</vt:lpstr>
      <vt:lpstr>Case 1</vt:lpstr>
      <vt:lpstr>Case 1</vt:lpstr>
      <vt:lpstr>Case 1 – Supplementary</vt:lpstr>
      <vt:lpstr>Case 1 – Supplementary</vt:lpstr>
      <vt:lpstr>Case 2 (composite)</vt:lpstr>
      <vt:lpstr>Case 2 (composite)</vt:lpstr>
      <vt:lpstr>Case 2 (composite)</vt:lpstr>
      <vt:lpstr>Case 2 (composite)</vt:lpstr>
      <vt:lpstr>Case 2 (composite)</vt:lpstr>
      <vt:lpstr>Case 2 (composite)</vt:lpstr>
      <vt:lpstr>Case 2 (composite)</vt:lpstr>
      <vt:lpstr>Case 2 (composite)</vt:lpstr>
      <vt:lpstr>Case 2 (composite)</vt:lpstr>
      <vt:lpstr>Case 3 (composite case)</vt:lpstr>
      <vt:lpstr>Case 3 (composite case)</vt:lpstr>
      <vt:lpstr>Case 3 (composite case)</vt:lpstr>
      <vt:lpstr>Case 3 (composite case)</vt:lpstr>
      <vt:lpstr>Case 3 (composite case)</vt:lpstr>
      <vt:lpstr>Case 3 (composite case)</vt:lpstr>
      <vt:lpstr>Case 3 (composite case)</vt:lpstr>
      <vt:lpstr>Case 4</vt:lpstr>
      <vt:lpstr>Case 4</vt:lpstr>
      <vt:lpstr>PowerPoint Presentation</vt:lpstr>
      <vt:lpstr>PowerPoint Presentation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Case 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Lymphoid Neoplasms</dc:title>
  <dc:creator>Shiel, Nuala</dc:creator>
  <cp:lastModifiedBy>Shiel, Nuala</cp:lastModifiedBy>
  <cp:revision>24</cp:revision>
  <dcterms:created xsi:type="dcterms:W3CDTF">2006-08-16T00:00:00Z</dcterms:created>
  <dcterms:modified xsi:type="dcterms:W3CDTF">2012-12-10T11:12:57Z</dcterms:modified>
</cp:coreProperties>
</file>