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80" r:id="rId4"/>
    <p:sldId id="310" r:id="rId5"/>
    <p:sldId id="258" r:id="rId6"/>
    <p:sldId id="259" r:id="rId7"/>
    <p:sldId id="284" r:id="rId8"/>
    <p:sldId id="285" r:id="rId9"/>
    <p:sldId id="260" r:id="rId10"/>
    <p:sldId id="281" r:id="rId11"/>
    <p:sldId id="261" r:id="rId12"/>
    <p:sldId id="263" r:id="rId13"/>
    <p:sldId id="262" r:id="rId14"/>
    <p:sldId id="264" r:id="rId15"/>
    <p:sldId id="301" r:id="rId16"/>
    <p:sldId id="302" r:id="rId17"/>
    <p:sldId id="265" r:id="rId18"/>
    <p:sldId id="298" r:id="rId19"/>
    <p:sldId id="294" r:id="rId20"/>
    <p:sldId id="295" r:id="rId21"/>
    <p:sldId id="296" r:id="rId22"/>
    <p:sldId id="266" r:id="rId23"/>
    <p:sldId id="300" r:id="rId24"/>
    <p:sldId id="299" r:id="rId25"/>
    <p:sldId id="270" r:id="rId26"/>
    <p:sldId id="304" r:id="rId27"/>
    <p:sldId id="305" r:id="rId28"/>
    <p:sldId id="271" r:id="rId29"/>
    <p:sldId id="307" r:id="rId30"/>
    <p:sldId id="272" r:id="rId31"/>
    <p:sldId id="308" r:id="rId32"/>
    <p:sldId id="309" r:id="rId33"/>
    <p:sldId id="286" r:id="rId34"/>
    <p:sldId id="273" r:id="rId35"/>
    <p:sldId id="274" r:id="rId36"/>
    <p:sldId id="275" r:id="rId37"/>
    <p:sldId id="27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77" r:id="rId46"/>
    <p:sldId id="278" r:id="rId47"/>
    <p:sldId id="279" r:id="rId48"/>
    <p:sldId id="283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D5D4EE"/>
    <a:srgbClr val="336699"/>
    <a:srgbClr val="D1D1FF"/>
    <a:srgbClr val="C1B7FB"/>
    <a:srgbClr val="FFF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>
        <p:scale>
          <a:sx n="50" d="100"/>
          <a:sy n="50" d="100"/>
        </p:scale>
        <p:origin x="-9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557347-C617-4FC4-91ED-B549D8CEBA1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76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B85DB-0D54-424B-B797-D51FF72BA54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 </a:t>
            </a: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Mechanisms of autoimmune disease in CLL.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CLL cells may process red blood cell antigens and act as antigen presenting cells, inducing a T-cell response and the formation of polyclonal antibodies by normal B cells, thus indirectly provoking autoimmune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hemolytic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anemia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CLL cells express inhibitory cytokines that alter tolerance, which may facilitate the escape of self-reactive cells.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Rarely CLL cells are </a:t>
            </a:r>
            <a:r>
              <a:rPr lang="en-GB" b="1" dirty="0" err="1" smtClean="0">
                <a:latin typeface="Arial" charset="0"/>
                <a:ea typeface="msgothic" charset="0"/>
                <a:cs typeface="msgothic" charset="0"/>
              </a:rPr>
              <a:t>effector</a:t>
            </a: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 cells that secrete a pathological monoclonal autoantibody. Two such diseases are </a:t>
            </a:r>
            <a:r>
              <a:rPr lang="en-GB" b="1" dirty="0" err="1" smtClean="0">
                <a:latin typeface="Arial" charset="0"/>
                <a:ea typeface="msgothic" charset="0"/>
                <a:cs typeface="msgothic" charset="0"/>
              </a:rPr>
              <a:t>paraneoplastic</a:t>
            </a: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 dirty="0" err="1" smtClean="0">
                <a:latin typeface="Arial" charset="0"/>
                <a:ea typeface="msgothic" charset="0"/>
                <a:cs typeface="msgothic" charset="0"/>
              </a:rPr>
              <a:t>pemphigus</a:t>
            </a: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, where </a:t>
            </a:r>
            <a:r>
              <a:rPr lang="en-GB" b="1" dirty="0" err="1" smtClean="0">
                <a:latin typeface="Arial" charset="0"/>
                <a:ea typeface="msgothic" charset="0"/>
                <a:cs typeface="msgothic" charset="0"/>
              </a:rPr>
              <a:t>immunoglobulins</a:t>
            </a: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 are cross-reactive with </a:t>
            </a:r>
            <a:r>
              <a:rPr lang="en-GB" b="1" dirty="0" err="1" smtClean="0">
                <a:latin typeface="Arial" charset="0"/>
                <a:ea typeface="msgothic" charset="0"/>
                <a:cs typeface="msgothic" charset="0"/>
              </a:rPr>
              <a:t>epitopes</a:t>
            </a: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 located at the dermal-epidermal junction, and cold agglutinin disease,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where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IgMs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have anti-red cell reactivity.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In turn, CLL cells may be stimulated through their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polyreactive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BCR that recognizes auto-antigens.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In AAE – mechanism uncertain.  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Theory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–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clonal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B cells produce an antibody that binds and neutralizes C1-INH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Theory – massive activation of complement pathway by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neoplastic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lymphoid tissue or by abnormal antibody – leads to depletion of C1-INH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b="1" baseline="0" dirty="0" smtClean="0">
              <a:latin typeface="Arial" charset="0"/>
              <a:ea typeface="msgothic" charset="0"/>
              <a:cs typeface="msgothic" charset="0"/>
            </a:endParaRPr>
          </a:p>
          <a:p>
            <a:pPr marL="228600" lvl="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Glomerulonephritis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– may be direct deposition of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immunoglobulins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, rather than a actual autoimmune mechanism</a:t>
            </a: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Mechanisms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of autoimmune disease in CLL.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CLL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cells may process red blood cell antigens and act as antigen presenting cells, inducing a T-cell response and the formation of polyclonal antibodies by normal B cells, thus indirectly provoking autoimmune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hemolytic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anemia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CLL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cells express inhibitory cytokines that alter tolerance, which may facilitate the escape of self-reactive cells.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Rarely 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CLL cells are </a:t>
            </a:r>
            <a:r>
              <a:rPr lang="en-GB" b="1" dirty="0" err="1">
                <a:latin typeface="Arial" charset="0"/>
                <a:ea typeface="msgothic" charset="0"/>
                <a:cs typeface="msgothic" charset="0"/>
              </a:rPr>
              <a:t>effector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 cells that secrete a pathological monoclonal autoantibody. Two such diseases are </a:t>
            </a:r>
            <a:r>
              <a:rPr lang="en-GB" b="1" dirty="0" err="1">
                <a:latin typeface="Arial" charset="0"/>
                <a:ea typeface="msgothic" charset="0"/>
                <a:cs typeface="msgothic" charset="0"/>
              </a:rPr>
              <a:t>paraneoplastic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 dirty="0" err="1">
                <a:latin typeface="Arial" charset="0"/>
                <a:ea typeface="msgothic" charset="0"/>
                <a:cs typeface="msgothic" charset="0"/>
              </a:rPr>
              <a:t>pemphigus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, where </a:t>
            </a:r>
            <a:r>
              <a:rPr lang="en-GB" b="1" dirty="0" err="1">
                <a:latin typeface="Arial" charset="0"/>
                <a:ea typeface="msgothic" charset="0"/>
                <a:cs typeface="msgothic" charset="0"/>
              </a:rPr>
              <a:t>immunoglobulins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 are cross-reactive with </a:t>
            </a:r>
            <a:r>
              <a:rPr lang="en-GB" b="1" dirty="0" err="1">
                <a:latin typeface="Arial" charset="0"/>
                <a:ea typeface="msgothic" charset="0"/>
                <a:cs typeface="msgothic" charset="0"/>
              </a:rPr>
              <a:t>epitopes</a:t>
            </a:r>
            <a:r>
              <a:rPr lang="en-GB" b="1" dirty="0">
                <a:latin typeface="Arial" charset="0"/>
                <a:ea typeface="msgothic" charset="0"/>
                <a:cs typeface="msgothic" charset="0"/>
              </a:rPr>
              <a:t> located at the dermal-epidermal junction, and cold agglutinin disease,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where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IgMs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have anti-red cell reactivity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In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turn, CLL cells may be stimulated through their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polyreactive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BCR that recognizes auto-antigens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.</a:t>
            </a: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22860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In AAE – mechanism uncertain.  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Theory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–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clonal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B cells produce an antibody that binds and neutralizes C1-INH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Theory – massive activation of complement pathway by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neoplastic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lymphoid tissue or by abnormal antibody – leads to depletion of C1-INH</a:t>
            </a:r>
          </a:p>
          <a:p>
            <a:pPr marL="685800" lvl="1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b="1" baseline="0" dirty="0" smtClean="0">
              <a:latin typeface="Arial" charset="0"/>
              <a:ea typeface="msgothic" charset="0"/>
              <a:cs typeface="msgothic" charset="0"/>
            </a:endParaRPr>
          </a:p>
          <a:p>
            <a:pPr marL="228600" lvl="0" indent="-228600">
              <a:lnSpc>
                <a:spcPct val="93000"/>
              </a:lnSpc>
              <a:spcBef>
                <a:spcPct val="0"/>
              </a:spcBef>
              <a:buSzPct val="45000"/>
              <a:buAutoNum type="alphaUcParenBoth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Glomerulonephritis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 – may be direct deposition of </a:t>
            </a:r>
            <a:r>
              <a:rPr lang="en-GB" b="1" baseline="0" dirty="0" err="1" smtClean="0">
                <a:latin typeface="Arial" charset="0"/>
                <a:ea typeface="msgothic" charset="0"/>
                <a:cs typeface="msgothic" charset="0"/>
              </a:rPr>
              <a:t>immunoglobulins</a:t>
            </a:r>
            <a:r>
              <a:rPr lang="en-GB" b="1" baseline="0" dirty="0" smtClean="0">
                <a:latin typeface="Arial" charset="0"/>
                <a:ea typeface="msgothic" charset="0"/>
                <a:cs typeface="msgothic" charset="0"/>
              </a:rPr>
              <a:t>, rather than a actual autoimmune mechanism</a:t>
            </a:r>
            <a:endParaRPr lang="en-GB" b="1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21D0-A03C-4C69-A192-E5F81A0389D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9779C-DC47-4892-9CAC-41862CDAD08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1614-F3D1-4012-8E68-78C717F2219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0CADCF-169D-4FE6-88C3-C78690F006B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A55B28-3905-4D4E-AC7A-51AE268F078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EC09E-7051-48A2-9B57-73BD6BE3065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24BC-D199-4819-92D3-D06B525863C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64542-2B55-4DDF-AF1F-8E8C1C3066F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CC03D-8B0F-469E-BF8B-4DFEE30B1B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9839-D681-4E3F-B8E0-62D29A19680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D9FC3-F936-46E5-B47F-D1BF8E60AF6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887B-77E8-4E60-966D-65AE5FEAA7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4192-A3D1-4DA1-93A3-D3228B3328B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0057D5-FBD5-4D66-9CAC-CF48C022A276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dnet.gr/pim/h3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leach@northglasgow.scot.nhs.uk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net.gr/pim/h6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GB" dirty="0" smtClean="0"/>
              <a:t>Immune complications of chronic lymphocytic leukaemia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645024"/>
            <a:ext cx="6696744" cy="1489075"/>
          </a:xfrm>
        </p:spPr>
        <p:txBody>
          <a:bodyPr/>
          <a:lstStyle/>
          <a:p>
            <a:r>
              <a:rPr lang="en-GB" sz="2800" dirty="0" smtClean="0"/>
              <a:t>Dr Andrew Innes with thanks </a:t>
            </a:r>
            <a:r>
              <a:rPr lang="en-GB" sz="2800" dirty="0" smtClean="0"/>
              <a:t>to Dr </a:t>
            </a:r>
            <a:r>
              <a:rPr lang="en-GB" sz="2800" dirty="0"/>
              <a:t>Sasha Marks and </a:t>
            </a:r>
            <a:r>
              <a:rPr lang="en-GB" sz="2800" dirty="0" smtClean="0"/>
              <a:t>Professor </a:t>
            </a:r>
            <a:r>
              <a:rPr lang="en-GB" sz="2800" dirty="0" smtClean="0"/>
              <a:t>BJ </a:t>
            </a:r>
            <a:r>
              <a:rPr lang="en-GB" sz="2800" dirty="0"/>
              <a:t>Bain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Complement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GB" dirty="0"/>
              <a:t>Abnormalities of complement system described</a:t>
            </a:r>
          </a:p>
          <a:p>
            <a:r>
              <a:rPr lang="en-GB" dirty="0"/>
              <a:t>e.g. reduced opsonisation of bacteria by C3b in CLL</a:t>
            </a:r>
          </a:p>
          <a:p>
            <a:r>
              <a:rPr lang="en-GB" dirty="0"/>
              <a:t>No alternative pathway abnormalities described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Therapy related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Steroids</a:t>
            </a:r>
          </a:p>
          <a:p>
            <a:r>
              <a:rPr lang="en-GB" dirty="0"/>
              <a:t>Increased risk of bacterial infection due to defects in neutrophil chemotaxis</a:t>
            </a:r>
          </a:p>
          <a:p>
            <a:r>
              <a:rPr lang="en-GB" dirty="0"/>
              <a:t>Lymphopenia or reduction of normal lymphocytes causing viral infections and opportunistic infections such as </a:t>
            </a:r>
            <a:r>
              <a:rPr lang="en-GB" i="1" dirty="0"/>
              <a:t>Pneumocystis jirovecii</a:t>
            </a:r>
          </a:p>
          <a:p>
            <a:r>
              <a:rPr lang="en-GB" dirty="0"/>
              <a:t>Increased incidence of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Therapy </a:t>
            </a:r>
            <a:r>
              <a:rPr lang="en-GB" sz="4000" dirty="0" smtClean="0"/>
              <a:t>related - Fludarabine</a:t>
            </a:r>
            <a:endParaRPr lang="en-GB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Purine analogue</a:t>
            </a:r>
            <a:endParaRPr lang="en-GB" sz="2800" dirty="0"/>
          </a:p>
          <a:p>
            <a:r>
              <a:rPr lang="en-GB" sz="2800" dirty="0"/>
              <a:t>Severe lymphopenia and myelosuppression</a:t>
            </a:r>
          </a:p>
          <a:p>
            <a:pPr lvl="1"/>
            <a:r>
              <a:rPr lang="en-GB" sz="2400" dirty="0"/>
              <a:t>Bacteraemia &amp; </a:t>
            </a:r>
            <a:r>
              <a:rPr lang="en-GB" sz="2400" dirty="0" smtClean="0"/>
              <a:t>pneumonia</a:t>
            </a:r>
            <a:endParaRPr lang="en-GB" sz="2400" dirty="0"/>
          </a:p>
          <a:p>
            <a:pPr lvl="1"/>
            <a:r>
              <a:rPr lang="en-GB" sz="2400" dirty="0"/>
              <a:t>Viral: CMV, HSV, VZV</a:t>
            </a:r>
          </a:p>
          <a:p>
            <a:pPr lvl="1"/>
            <a:r>
              <a:rPr lang="en-GB" sz="2400" i="1" dirty="0" smtClean="0"/>
              <a:t>Pneumocystis </a:t>
            </a:r>
            <a:r>
              <a:rPr lang="en-GB" sz="2400" i="1" dirty="0"/>
              <a:t>jirovecii</a:t>
            </a:r>
          </a:p>
          <a:p>
            <a:pPr lvl="1"/>
            <a:r>
              <a:rPr lang="en-GB" sz="2400" dirty="0"/>
              <a:t>Rarely other fungal and mycobacterial infections</a:t>
            </a:r>
          </a:p>
          <a:p>
            <a:r>
              <a:rPr lang="en-GB" sz="2800" dirty="0"/>
              <a:t>Graft vs host disease</a:t>
            </a:r>
          </a:p>
          <a:p>
            <a:r>
              <a:rPr lang="en-GB" sz="2800" dirty="0"/>
              <a:t>Those </a:t>
            </a:r>
            <a:r>
              <a:rPr lang="en-GB" sz="2800" dirty="0" smtClean="0"/>
              <a:t>who </a:t>
            </a:r>
            <a:r>
              <a:rPr lang="en-GB" sz="2800" dirty="0"/>
              <a:t>are resistant to fludarabine are at highest risk</a:t>
            </a:r>
            <a:endParaRPr lang="en-GB" sz="2800" i="1" dirty="0"/>
          </a:p>
          <a:p>
            <a:endParaRPr lang="en-GB" sz="2800" i="1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Therapy </a:t>
            </a:r>
            <a:r>
              <a:rPr lang="en-GB" sz="4000" dirty="0" smtClean="0"/>
              <a:t>related - Alemtuzumab</a:t>
            </a:r>
            <a:endParaRPr lang="en-GB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CD52 </a:t>
            </a:r>
            <a:r>
              <a:rPr lang="en-GB" sz="2800" dirty="0"/>
              <a:t>monoclonal antibody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Profound lymphopenia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Neutropenia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Bacterial infections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Viral infection particularly CMV reactivation/HSV/VZV</a:t>
            </a:r>
          </a:p>
          <a:p>
            <a:pPr>
              <a:lnSpc>
                <a:spcPct val="90000"/>
              </a:lnSpc>
            </a:pPr>
            <a:r>
              <a:rPr lang="en-GB" sz="2800" i="1" dirty="0"/>
              <a:t>Pneumocystis jirovecii </a:t>
            </a:r>
            <a:r>
              <a:rPr lang="en-GB" sz="2800" dirty="0"/>
              <a:t>and other </a:t>
            </a:r>
            <a:r>
              <a:rPr lang="en-GB" sz="2800" dirty="0" smtClean="0"/>
              <a:t>fungal infections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Rarely mycobacterial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Graft vs host disease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GB" sz="4000" i="1" dirty="0"/>
              <a:t>Pneumocystis jirovecii</a:t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Fungus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Presentation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Tachypnoea, exertional dyspnoea and desaturation, dry cough, fever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Diagnosis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CXR – may be normal or diffuse bilateral alveolar shadows, sparing lower zones or ground glass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Induced sputum, </a:t>
            </a:r>
            <a:r>
              <a:rPr lang="en-GB" sz="2400" dirty="0" smtClean="0"/>
              <a:t>broncho-alveolar lavage (BAL)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Treatment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High dose cotrimoxazle +/- steroids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i="1" dirty="0"/>
              <a:t>Pneumocystis jirovecii</a:t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3313112" cy="15113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i="1" dirty="0"/>
              <a:t>   Chest X-ray in Pneumocystis jiroveci</a:t>
            </a:r>
            <a:r>
              <a:rPr lang="en-GB" sz="2400" dirty="0"/>
              <a:t> pneumonia</a:t>
            </a:r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48133" name="Picture 5" descr="cxr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371600"/>
            <a:ext cx="4813300" cy="4675188"/>
          </a:xfrm>
          <a:noFill/>
          <a:ln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932363" y="62372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www.netmedicine.com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25DF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828800"/>
            <a:ext cx="5562600" cy="3562350"/>
          </a:xfrm>
          <a:noFill/>
          <a:ln w="19050">
            <a:solidFill>
              <a:schemeClr val="tx1"/>
            </a:solidFill>
          </a:ln>
        </p:spPr>
      </p:pic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</p:spPr>
        <p:txBody>
          <a:bodyPr/>
          <a:lstStyle/>
          <a:p>
            <a:r>
              <a:rPr lang="en-GB" sz="4000" i="1" dirty="0"/>
              <a:t>Pneumocystis jirovecii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09600" y="2590800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Silver stain showing organisms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786314" y="5715016"/>
            <a:ext cx="360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Erl.pathology.iupui.edu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Fungal Infections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Risk related to duration and severity of neutropenia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Majority of infections candida or aspergillus</a:t>
            </a:r>
            <a:r>
              <a:rPr lang="en-GB" sz="2800" i="1" dirty="0"/>
              <a:t> </a:t>
            </a:r>
            <a:r>
              <a:rPr lang="en-GB" sz="2800" dirty="0"/>
              <a:t>species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Fluconazole prophylaxis increases the incidence of non-albicans </a:t>
            </a:r>
            <a:r>
              <a:rPr lang="en-GB" sz="2800" dirty="0" smtClean="0"/>
              <a:t>candida species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Difficult to diagnose as not easily cultured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Galactomannan in blood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Imaging of chest and sinuses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Often empirical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CMV reactivation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Highest risk when CD4 count &lt; 50</a:t>
            </a:r>
          </a:p>
          <a:p>
            <a:pPr>
              <a:lnSpc>
                <a:spcPct val="90000"/>
              </a:lnSpc>
            </a:pPr>
            <a:r>
              <a:rPr lang="en-GB" dirty="0"/>
              <a:t>Presentations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Pyrexia of unknown origin (PUO)</a:t>
            </a:r>
            <a:endParaRPr lang="en-GB" sz="3200" dirty="0"/>
          </a:p>
          <a:p>
            <a:pPr lvl="1">
              <a:lnSpc>
                <a:spcPct val="90000"/>
              </a:lnSpc>
            </a:pPr>
            <a:r>
              <a:rPr lang="en-GB" sz="3200" dirty="0"/>
              <a:t>Pneumonia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Colitis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Chorioretinitis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Hepatitis</a:t>
            </a:r>
          </a:p>
          <a:p>
            <a:pPr>
              <a:lnSpc>
                <a:spcPct val="90000"/>
              </a:lnSpc>
            </a:pPr>
            <a:r>
              <a:rPr lang="en-GB" dirty="0"/>
              <a:t>Monitoring with PCR for CMV DNA</a:t>
            </a:r>
            <a:endParaRPr lang="en-GB" sz="3600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328988" y="324643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jh_5150_fu1"/>
          <p:cNvPicPr>
            <a:picLocks noChangeAspect="1" noChangeArrowheads="1"/>
          </p:cNvPicPr>
          <p:nvPr/>
        </p:nvPicPr>
        <p:blipFill>
          <a:blip r:embed="rId2" cstate="print"/>
          <a:srcRect l="2386" r="53453"/>
          <a:stretch>
            <a:fillRect/>
          </a:stretch>
        </p:blipFill>
        <p:spPr bwMode="auto">
          <a:xfrm>
            <a:off x="2819400" y="1295400"/>
            <a:ext cx="5638800" cy="46101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1844675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/>
              <a:t>Mycobacterium fortuitum</a:t>
            </a:r>
            <a:r>
              <a:rPr lang="en-GB" sz="2400" dirty="0"/>
              <a:t> infection in a patient with CLL previously treated with chlorambucil and fludarabine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28728" y="6072206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Robinson &amp; Smith, 2004, </a:t>
            </a:r>
            <a:r>
              <a:rPr lang="en-GB" sz="2400" i="1" dirty="0"/>
              <a:t>Brit J Haematol</a:t>
            </a:r>
            <a:r>
              <a:rPr lang="en-GB" sz="2400" dirty="0"/>
              <a:t>, 127, 126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Mycobacterial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Topics to be covered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GB" dirty="0"/>
              <a:t>Disease related</a:t>
            </a:r>
          </a:p>
          <a:p>
            <a:endParaRPr lang="en-GB" dirty="0"/>
          </a:p>
          <a:p>
            <a:r>
              <a:rPr lang="en-GB" dirty="0"/>
              <a:t>Therapy related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/>
              <a:t>Autoimmune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jh_5150_fu1"/>
          <p:cNvPicPr>
            <a:picLocks noChangeAspect="1" noChangeArrowheads="1"/>
          </p:cNvPicPr>
          <p:nvPr/>
        </p:nvPicPr>
        <p:blipFill>
          <a:blip r:embed="rId2" cstate="print"/>
          <a:srcRect l="62248" t="15021" r="17148" b="26288"/>
          <a:stretch>
            <a:fillRect/>
          </a:stretch>
        </p:blipFill>
        <p:spPr bwMode="auto">
          <a:xfrm>
            <a:off x="3805238" y="1524000"/>
            <a:ext cx="3854450" cy="3963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2952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/>
              <a:t>Mycobacterium fortuitum</a:t>
            </a:r>
            <a:r>
              <a:rPr lang="en-GB" sz="2400" dirty="0"/>
              <a:t> infection in a patient with CLL previously treated with chlorambucil and fludarabine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43000" y="6019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Robinson &amp; Smith, 2004, </a:t>
            </a:r>
            <a:r>
              <a:rPr lang="en-GB" sz="2400" i="1" dirty="0"/>
              <a:t>Brit J Haematol</a:t>
            </a:r>
            <a:r>
              <a:rPr lang="en-GB" sz="2400" dirty="0"/>
              <a:t>, 127, 126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Mycobacterial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jh_5587_fu1"/>
          <p:cNvPicPr>
            <a:picLocks noChangeAspect="1" noChangeArrowheads="1"/>
          </p:cNvPicPr>
          <p:nvPr/>
        </p:nvPicPr>
        <p:blipFill>
          <a:blip r:embed="rId2" cstate="print"/>
          <a:srcRect r="50540"/>
          <a:stretch>
            <a:fillRect/>
          </a:stretch>
        </p:blipFill>
        <p:spPr bwMode="auto">
          <a:xfrm>
            <a:off x="4648200" y="1600200"/>
            <a:ext cx="3338513" cy="4200525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3511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Progressive multifocal leucoencephalopathy resulting from infection by the JC virus in a patient with CLL previously treated with chlorambucil, prednisolone, fludarabine and rituximab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57290" y="6143644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Hasan &amp; Taylor, 2005, </a:t>
            </a:r>
            <a:r>
              <a:rPr lang="en-GB" sz="2400" i="1" dirty="0"/>
              <a:t>Br J Haematol</a:t>
            </a:r>
            <a:r>
              <a:rPr lang="en-GB" sz="2400" dirty="0"/>
              <a:t>, 130, 808</a:t>
            </a:r>
            <a:r>
              <a:rPr lang="en-GB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Opportunistic viral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Graft vs Host disease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Lymphopenia from drugs and leads to </a:t>
            </a:r>
            <a:r>
              <a:rPr lang="en-GB" dirty="0" smtClean="0"/>
              <a:t>the possibility of engraftment </a:t>
            </a:r>
            <a:r>
              <a:rPr lang="en-GB" dirty="0"/>
              <a:t>of donor lymphocytes and proliferation</a:t>
            </a:r>
          </a:p>
          <a:p>
            <a:r>
              <a:rPr lang="en-GB" dirty="0"/>
              <a:t>Risk from transfusion although less now that products are leucodepleted</a:t>
            </a:r>
          </a:p>
          <a:p>
            <a:r>
              <a:rPr lang="en-GB" dirty="0"/>
              <a:t>Irradiation of blood products for </a:t>
            </a:r>
            <a:r>
              <a:rPr lang="en-GB" dirty="0" smtClean="0"/>
              <a:t>patients previously treated with purine </a:t>
            </a:r>
            <a:r>
              <a:rPr lang="en-GB" dirty="0"/>
              <a:t>analogues and alemtuzumab (?indefinitely)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641475"/>
          </a:xfrm>
        </p:spPr>
        <p:txBody>
          <a:bodyPr/>
          <a:lstStyle/>
          <a:p>
            <a:r>
              <a:rPr lang="en-GB" sz="4000" dirty="0"/>
              <a:t>Increased incidence of </a:t>
            </a:r>
            <a:br>
              <a:rPr lang="en-GB" sz="4000" dirty="0"/>
            </a:br>
            <a:r>
              <a:rPr lang="en-GB" sz="4000" dirty="0"/>
              <a:t>tumours in CLL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07375" cy="3673475"/>
          </a:xfrm>
        </p:spPr>
        <p:txBody>
          <a:bodyPr/>
          <a:lstStyle/>
          <a:p>
            <a:r>
              <a:rPr lang="en-GB" dirty="0"/>
              <a:t>Skin cancer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 smtClean="0"/>
              <a:t>Kaposi </a:t>
            </a:r>
            <a:r>
              <a:rPr lang="en-GB" dirty="0"/>
              <a:t>sarcoma</a:t>
            </a:r>
          </a:p>
          <a:p>
            <a:pPr lvl="1"/>
            <a:r>
              <a:rPr lang="en-GB" dirty="0"/>
              <a:t>What is the cause of </a:t>
            </a:r>
            <a:r>
              <a:rPr lang="en-GB" dirty="0" smtClean="0"/>
              <a:t>Kaposi </a:t>
            </a:r>
            <a:r>
              <a:rPr lang="en-GB" dirty="0"/>
              <a:t>sarcoma?</a:t>
            </a:r>
          </a:p>
          <a:p>
            <a:pPr lvl="1"/>
            <a:r>
              <a:rPr lang="en-GB" dirty="0"/>
              <a:t>Why might it be more common in people with CLL?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4213" y="5661025"/>
            <a:ext cx="739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Kaposi’s sarcoma in CLL (Athens Medical Society)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hlinkClick r:id="rId2"/>
              </a:rPr>
              <a:t>www.mednet.gr/pim/h3.htm</a:t>
            </a:r>
            <a:r>
              <a:rPr lang="en-GB" sz="2400" dirty="0">
                <a:latin typeface="Times New Roman" pitchFamily="18" charset="0"/>
              </a:rPr>
              <a:t>	</a:t>
            </a:r>
          </a:p>
        </p:txBody>
      </p:sp>
      <p:pic>
        <p:nvPicPr>
          <p:cNvPr id="46083" name="Picture 3" descr="Kaposi's in CLL"/>
          <p:cNvPicPr>
            <a:picLocks noChangeAspect="1" noChangeArrowheads="1"/>
          </p:cNvPicPr>
          <p:nvPr/>
        </p:nvPicPr>
        <p:blipFill>
          <a:blip r:embed="rId3" cstate="print"/>
          <a:srcRect t="9557"/>
          <a:stretch>
            <a:fillRect/>
          </a:stretch>
        </p:blipFill>
        <p:spPr bwMode="auto">
          <a:xfrm>
            <a:off x="1524000" y="1828800"/>
            <a:ext cx="5586413" cy="3321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" y="274638"/>
            <a:ext cx="79311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</a:rPr>
              <a:t>Kaposi </a:t>
            </a:r>
            <a:r>
              <a:rPr lang="en-GB" sz="4000" dirty="0">
                <a:solidFill>
                  <a:schemeClr val="tx2"/>
                </a:solidFill>
              </a:rPr>
              <a:t>sarcoma in CLL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Autoimmune disease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Autoimmune haemolytic anaemia</a:t>
            </a:r>
          </a:p>
          <a:p>
            <a:endParaRPr lang="en-GB" dirty="0"/>
          </a:p>
          <a:p>
            <a:r>
              <a:rPr lang="en-GB" dirty="0"/>
              <a:t>Immune thrombocytopenic purpura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/>
              <a:t>Pure red cell aplasia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 for Auto-Immune Complications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691" y="1600200"/>
            <a:ext cx="321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32040" y="64533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Hodgson K et al.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Haematologica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2011;96:752-761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6920"/>
            <a:ext cx="7512728" cy="5446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32040" y="64533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Hodgson K et al.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Haematologica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2011;96:752-761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Autoimmune haemolytic anaemia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Incidence 4-40%</a:t>
            </a:r>
          </a:p>
          <a:p>
            <a:r>
              <a:rPr lang="en-GB" dirty="0"/>
              <a:t>Autoantibodies polyclonal, usually IgG</a:t>
            </a:r>
          </a:p>
          <a:p>
            <a:r>
              <a:rPr lang="en-GB" dirty="0" smtClean="0"/>
              <a:t>Secondary </a:t>
            </a:r>
            <a:r>
              <a:rPr lang="en-GB" dirty="0"/>
              <a:t>to immune dysregulation rather than antibody production by malignant clone</a:t>
            </a:r>
          </a:p>
          <a:p>
            <a:r>
              <a:rPr lang="en-GB" dirty="0"/>
              <a:t>IgG coats red cells which are prematurely destroyed by the reticuloendothelial system (mainly spleen)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6475"/>
            <a:ext cx="33543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Auto-Immune Haemolysis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31913" y="3500438"/>
            <a:ext cx="936625" cy="936625"/>
          </a:xfrm>
          <a:prstGeom prst="ellipse">
            <a:avLst/>
          </a:prstGeom>
          <a:gradFill flip="none" rotWithShape="1">
            <a:gsLst>
              <a:gs pos="100000">
                <a:srgbClr val="DC0217"/>
              </a:gs>
              <a:gs pos="22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4510081">
            <a:off x="1866107" y="3299618"/>
            <a:ext cx="431800" cy="360363"/>
            <a:chOff x="4644008" y="2276872"/>
            <a:chExt cx="648072" cy="576064"/>
          </a:xfrm>
        </p:grpSpPr>
        <p:cxnSp>
          <p:nvCxnSpPr>
            <p:cNvPr id="48146" name="Straight Connector 5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288032" cy="216024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7" name="Straight Connector 12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360040" cy="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8" name="Straight Connector 14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0" cy="36004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-5697135">
            <a:off x="1242219" y="4271169"/>
            <a:ext cx="431800" cy="360362"/>
            <a:chOff x="4644008" y="2276872"/>
            <a:chExt cx="648072" cy="576064"/>
          </a:xfrm>
        </p:grpSpPr>
        <p:cxnSp>
          <p:nvCxnSpPr>
            <p:cNvPr id="48143" name="Straight Connector 19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288032" cy="216024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4" name="Straight Connector 20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360040" cy="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5" name="Straight Connector 21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0" cy="36004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 rot="9729203">
            <a:off x="2097088" y="4062413"/>
            <a:ext cx="431800" cy="360362"/>
            <a:chOff x="4644008" y="2276872"/>
            <a:chExt cx="648072" cy="576064"/>
          </a:xfrm>
        </p:grpSpPr>
        <p:cxnSp>
          <p:nvCxnSpPr>
            <p:cNvPr id="48140" name="Straight Connector 23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288032" cy="216024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1" name="Straight Connector 24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360040" cy="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42" name="Straight Connector 25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0" cy="36004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</p:grpSp>
      <p:grpSp>
        <p:nvGrpSpPr>
          <p:cNvPr id="6" name="Group 26"/>
          <p:cNvGrpSpPr>
            <a:grpSpLocks/>
          </p:cNvGrpSpPr>
          <p:nvPr/>
        </p:nvGrpSpPr>
        <p:grpSpPr bwMode="auto">
          <a:xfrm rot="335328">
            <a:off x="1131888" y="3376613"/>
            <a:ext cx="431800" cy="360362"/>
            <a:chOff x="4644008" y="2276872"/>
            <a:chExt cx="648072" cy="576064"/>
          </a:xfrm>
        </p:grpSpPr>
        <p:cxnSp>
          <p:nvCxnSpPr>
            <p:cNvPr id="48137" name="Straight Connector 27"/>
            <p:cNvCxnSpPr>
              <a:cxnSpLocks noChangeShapeType="1"/>
            </p:cNvCxnSpPr>
            <p:nvPr/>
          </p:nvCxnSpPr>
          <p:spPr bwMode="auto">
            <a:xfrm>
              <a:off x="4644008" y="2276872"/>
              <a:ext cx="288032" cy="216024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38" name="Straight Connector 28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360040" cy="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  <p:cxnSp>
          <p:nvCxnSpPr>
            <p:cNvPr id="48139" name="Straight Connector 29"/>
            <p:cNvCxnSpPr>
              <a:cxnSpLocks noChangeShapeType="1"/>
            </p:cNvCxnSpPr>
            <p:nvPr/>
          </p:nvCxnSpPr>
          <p:spPr bwMode="auto">
            <a:xfrm>
              <a:off x="4932040" y="2492896"/>
              <a:ext cx="0" cy="360040"/>
            </a:xfrm>
            <a:prstGeom prst="line">
              <a:avLst/>
            </a:prstGeom>
            <a:noFill/>
            <a:ln w="63500" algn="ctr">
              <a:solidFill>
                <a:srgbClr val="1E04DE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-0.04092 0.1415 -0.08185 0.19045 -0.05503 C 0.23941 -0.02821 0.22865 0.13179 0.29375 0.16069 C 0.35886 0.1896 0.53351 0.12601 0.58091 0.11838 " pathEditMode="relative" ptsTypes="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-0.04092 0.1415 -0.08185 0.19045 -0.05503 C 0.23941 -0.02821 0.22865 0.13179 0.29375 0.16069 C 0.35886 0.1896 0.53351 0.12601 0.58091 0.11838 " pathEditMode="relative" ptsTypes="aa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-0.04092 0.1415 -0.08185 0.19045 -0.05503 C 0.23941 -0.02821 0.22865 0.13179 0.29375 0.16069 C 0.35886 0.1896 0.53351 0.12601 0.58091 0.11838 " pathEditMode="relative" ptsTypes="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-0.04092 0.1415 -0.08185 0.19045 -0.05503 C 0.23941 -0.02821 0.22865 0.13179 0.29375 0.16069 C 0.35886 0.1896 0.53351 0.12601 0.58091 0.11838 " pathEditMode="relative" ptsTypes="aa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-0.04092 0.1415 -0.08185 0.19045 -0.05503 C 0.23941 -0.02821 0.22865 0.13179 0.29375 0.16069 C 0.35886 0.1896 0.53351 0.12601 0.58091 0.11838 " pathEditMode="relative" ptsTypes="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Infections in CLL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50% </a:t>
            </a:r>
            <a:r>
              <a:rPr lang="en-GB" sz="2800" dirty="0" smtClean="0"/>
              <a:t>of patients have </a:t>
            </a:r>
            <a:r>
              <a:rPr lang="en-GB" sz="2800" dirty="0"/>
              <a:t>recurrent infections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Multifactorial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Hypogammaglobulinaemia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Impaired cell mediated immunity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Neutropenia 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Leukaemic infiltration of bone marrow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2000" dirty="0"/>
              <a:t>Therapy related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Incidence increased with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Advanced age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Disease progression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Repeated therapies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Autoimmune haemolytic anaemia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8291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Clinical features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Anaemia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Jaundice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Splenomegaly</a:t>
            </a:r>
          </a:p>
          <a:p>
            <a:pPr>
              <a:lnSpc>
                <a:spcPct val="90000"/>
              </a:lnSpc>
            </a:pPr>
            <a:r>
              <a:rPr lang="en-GB" dirty="0"/>
              <a:t>Laboratory features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Anaemia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Reticulocytosis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Raised </a:t>
            </a:r>
            <a:r>
              <a:rPr lang="en-GB" dirty="0" smtClean="0"/>
              <a:t>bilirubin/lactate dehydrogenase (LDH)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Positive </a:t>
            </a:r>
            <a:r>
              <a:rPr lang="en-GB" dirty="0" smtClean="0"/>
              <a:t>direct antiglobulin test (DAT) (often called a Coombs’ test)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Antiglobulin Test</a:t>
            </a:r>
          </a:p>
        </p:txBody>
      </p:sp>
      <p:pic>
        <p:nvPicPr>
          <p:cNvPr id="49155" name="Picture 2" descr="http://www.pathologystudent.com/wp-content/uploads/2009/06/Coombs_test_schematic-1023x4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93963"/>
            <a:ext cx="7543800" cy="3355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607496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http://en.wikipedia.org/wiki/Coombs_test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Antiglobulin Test</a:t>
            </a:r>
          </a:p>
        </p:txBody>
      </p:sp>
      <p:pic>
        <p:nvPicPr>
          <p:cNvPr id="50179" name="Picture 2" descr="http://www.pathologystudent.com/wp-content/uploads/2009/06/Coombs_test_schematic_2_2-1024x3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846388"/>
            <a:ext cx="7543800" cy="26511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607496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http://en.wikipedia.org/wiki/Coombs_test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543300" y="1452563"/>
            <a:ext cx="0" cy="3459162"/>
            <a:chOff x="0" y="0"/>
            <a:chExt cx="0" cy="2179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2400" dirty="0">
                  <a:latin typeface="Times New Roman" pitchFamily="18" charset="0"/>
                </a:rPr>
                <a:t>  </a:t>
              </a:r>
              <a:r>
                <a:rPr lang="en-US" sz="19700" dirty="0">
                  <a:latin typeface="Times New Roman" pitchFamily="18" charset="0"/>
                </a:rPr>
                <a:t> </a:t>
              </a:r>
              <a:r>
                <a:rPr lang="en-US" sz="2400" dirty="0">
                  <a:latin typeface="Times New Roman" pitchFamily="18" charset="0"/>
                </a:rPr>
                <a:t>                          </a:t>
              </a:r>
            </a:p>
          </p:txBody>
        </p:sp>
      </p:grpSp>
      <p:pic>
        <p:nvPicPr>
          <p:cNvPr id="32773" name="Picture 5" descr="L05s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2981325" cy="4538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31686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What are the features shown that suggest this diagnosis?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Is there a clue to the underlying cause?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7400" y="6172200"/>
            <a:ext cx="6729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/>
              <a:t>© Wiley-Blackwell from </a:t>
            </a:r>
            <a:r>
              <a:rPr lang="en-GB" sz="1400" dirty="0"/>
              <a:t>Bain, Interactive Haematology </a:t>
            </a:r>
            <a:r>
              <a:rPr lang="en-GB" sz="1400" dirty="0" smtClean="0"/>
              <a:t>Imagebank, 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Edn, 2013</a:t>
            </a:r>
            <a:endParaRPr lang="en-GB" sz="1400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Autoimmune haemolytic 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Autoimmune haemolytic anaemia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44" y="1571612"/>
            <a:ext cx="4038600" cy="4525963"/>
          </a:xfrm>
        </p:spPr>
        <p:txBody>
          <a:bodyPr/>
          <a:lstStyle/>
          <a:p>
            <a:r>
              <a:rPr lang="en-GB" dirty="0"/>
              <a:t>Treatment</a:t>
            </a:r>
          </a:p>
          <a:p>
            <a:pPr lvl="1"/>
            <a:r>
              <a:rPr lang="en-GB" dirty="0"/>
              <a:t>Immunosuppression with steroids</a:t>
            </a:r>
          </a:p>
          <a:p>
            <a:pPr lvl="1"/>
            <a:r>
              <a:rPr lang="en-GB" dirty="0"/>
              <a:t>Treat the underlying disease</a:t>
            </a:r>
          </a:p>
          <a:p>
            <a:pPr lvl="1"/>
            <a:r>
              <a:rPr lang="en-GB" dirty="0" smtClean="0"/>
              <a:t>Rituximab (CD20)</a:t>
            </a:r>
            <a:endParaRPr lang="en-GB" dirty="0"/>
          </a:p>
          <a:p>
            <a:pPr lvl="1"/>
            <a:r>
              <a:rPr lang="en-GB" dirty="0"/>
              <a:t>May require transfusion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4857784" cy="4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55168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Dearden</a:t>
            </a:r>
            <a:r>
              <a:rPr lang="en-GB" dirty="0" smtClean="0"/>
              <a:t> C, </a:t>
            </a:r>
            <a:r>
              <a:rPr lang="en-GB" dirty="0" err="1" smtClean="0"/>
              <a:t>Hematology</a:t>
            </a:r>
            <a:r>
              <a:rPr lang="en-GB" dirty="0" smtClean="0"/>
              <a:t> Am Soc </a:t>
            </a:r>
            <a:r>
              <a:rPr lang="en-GB" dirty="0" err="1" smtClean="0"/>
              <a:t>Hematol</a:t>
            </a:r>
            <a:r>
              <a:rPr lang="en-GB" dirty="0" smtClean="0"/>
              <a:t> </a:t>
            </a:r>
            <a:r>
              <a:rPr lang="en-GB" dirty="0" err="1" smtClean="0"/>
              <a:t>Educ</a:t>
            </a:r>
            <a:r>
              <a:rPr lang="en-GB" dirty="0" smtClean="0"/>
              <a:t> Program 2008:450-6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Autoimmune thrombocytopenic purpura ‘ITP’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Incidence 1-2%</a:t>
            </a:r>
          </a:p>
          <a:p>
            <a:r>
              <a:rPr lang="en-GB" dirty="0"/>
              <a:t>Thrombocytopenia due to peripheral destruction</a:t>
            </a:r>
          </a:p>
          <a:p>
            <a:r>
              <a:rPr lang="en-GB" dirty="0"/>
              <a:t>IgG antibodies directed against platelets</a:t>
            </a:r>
          </a:p>
          <a:p>
            <a:r>
              <a:rPr lang="en-GB" dirty="0"/>
              <a:t>Premature destruction by the spleen</a:t>
            </a:r>
          </a:p>
          <a:p>
            <a:r>
              <a:rPr lang="en-GB" dirty="0"/>
              <a:t>Bone marrow normal or increased megakaryocytes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Treatment </a:t>
            </a:r>
          </a:p>
          <a:p>
            <a:pPr lvl="1"/>
            <a:r>
              <a:rPr lang="en-GB" dirty="0"/>
              <a:t>Steroids</a:t>
            </a:r>
          </a:p>
          <a:p>
            <a:pPr lvl="1"/>
            <a:r>
              <a:rPr lang="en-GB" dirty="0" smtClean="0"/>
              <a:t>High dose intravenous immunoglobulin (IVIg)</a:t>
            </a:r>
            <a:endParaRPr lang="en-GB" dirty="0"/>
          </a:p>
          <a:p>
            <a:pPr lvl="1"/>
            <a:r>
              <a:rPr lang="en-GB" dirty="0"/>
              <a:t>Treat underlying disease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000" dirty="0"/>
              <a:t>Autoimmune thrombocytopenic purpura ‘ITP’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Pure red cell aplasia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Incidence &lt;1%</a:t>
            </a:r>
          </a:p>
          <a:p>
            <a:r>
              <a:rPr lang="en-GB" sz="2800" dirty="0"/>
              <a:t>Features	</a:t>
            </a:r>
          </a:p>
          <a:p>
            <a:pPr lvl="1"/>
            <a:r>
              <a:rPr lang="en-GB" dirty="0" smtClean="0"/>
              <a:t>Normocytic </a:t>
            </a:r>
            <a:r>
              <a:rPr lang="en-GB" dirty="0"/>
              <a:t>or macrocytic anaemia,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reticulocyte count</a:t>
            </a:r>
          </a:p>
          <a:p>
            <a:pPr lvl="1"/>
            <a:r>
              <a:rPr lang="en-GB" dirty="0" smtClean="0"/>
              <a:t>Normocellular </a:t>
            </a:r>
            <a:r>
              <a:rPr lang="en-GB" dirty="0"/>
              <a:t>or hypercellular marrow with severe erythroid hypoplasia</a:t>
            </a:r>
          </a:p>
          <a:p>
            <a:r>
              <a:rPr lang="en-GB" sz="2800" dirty="0"/>
              <a:t>Occurs early in disease</a:t>
            </a:r>
          </a:p>
          <a:p>
            <a:r>
              <a:rPr lang="en-GB" sz="2800" dirty="0"/>
              <a:t>Treatment steroids and ciclosporin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cs typeface="Times New Roman" pitchFamily="18" charset="0"/>
              </a:rPr>
              <a:t>Images 29: Immune complications of B-cell chronic lymphocytic leukaemia</a:t>
            </a:r>
            <a:r>
              <a:rPr lang="en-GB" sz="2400" dirty="0">
                <a:cs typeface="Times New Roman" pitchFamily="18" charset="0"/>
              </a:rPr>
              <a:t> </a:t>
            </a:r>
            <a:endParaRPr lang="en-GB" sz="2400" b="1" u="sng" dirty="0">
              <a:cs typeface="Times New Roman" pitchFamily="18" charset="0"/>
            </a:endParaRPr>
          </a:p>
          <a:p>
            <a:r>
              <a:rPr lang="en-GB" sz="2400" dirty="0">
                <a:cs typeface="Times New Roman" pitchFamily="18" charset="0"/>
              </a:rPr>
              <a:t> </a:t>
            </a:r>
            <a:endParaRPr lang="en-GB" sz="2400" b="1" u="sng" dirty="0">
              <a:cs typeface="Times New Roman" pitchFamily="18" charset="0"/>
            </a:endParaRPr>
          </a:p>
          <a:p>
            <a:r>
              <a:rPr lang="en-GB" sz="2400" dirty="0"/>
              <a:t>Travers, J., Leach, M. &amp; Jackson, R. Stobhill Hospital and Glasgow Royal Infirmary, Glasgow. </a:t>
            </a:r>
            <a:r>
              <a:rPr lang="en-GB" sz="2400" b="1" dirty="0">
                <a:hlinkClick r:id="rId2"/>
              </a:rPr>
              <a:t>Mike.leach@northglasgow.scot.nhs.uk</a:t>
            </a:r>
            <a:r>
              <a:rPr lang="en-GB" sz="2400" dirty="0"/>
              <a:t> edited by Barbara J. Bain</a:t>
            </a:r>
            <a:endParaRPr lang="en-GB" sz="2400" b="1" u="sng" dirty="0">
              <a:cs typeface="Times New Roman" pitchFamily="18" charset="0"/>
            </a:endParaRPr>
          </a:p>
          <a:p>
            <a:r>
              <a:rPr lang="en-GB" sz="2400" dirty="0">
                <a:cs typeface="Times New Roman" pitchFamily="18" charset="0"/>
              </a:rPr>
              <a:t> </a:t>
            </a:r>
          </a:p>
          <a:p>
            <a:r>
              <a:rPr lang="en-GB" sz="2400" dirty="0">
                <a:cs typeface="Times New Roman" pitchFamily="18" charset="0"/>
              </a:rPr>
              <a:t>A 62-year-old man presented with Stage A chronic lymphocytic leukaemia. A full blood count showed haemoglobin concentration (Hb) </a:t>
            </a:r>
            <a:r>
              <a:rPr lang="en-GB" sz="2400" dirty="0" smtClean="0">
                <a:cs typeface="Times New Roman" pitchFamily="18" charset="0"/>
              </a:rPr>
              <a:t>152 g/l</a:t>
            </a:r>
            <a:r>
              <a:rPr lang="en-GB" sz="2400" dirty="0">
                <a:cs typeface="Times New Roman" pitchFamily="18" charset="0"/>
              </a:rPr>
              <a:t>, white cell count (WBC) 9.5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 and platelet count 107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/l.  Subsequently the platelet count fell to 55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/l. A marrow aspirate showed plentiful megakaryocytes. A prompt rise in the platelet count following a short course of prednisolone. </a:t>
            </a:r>
            <a:r>
              <a:rPr lang="en-GB" sz="2400" b="1" dirty="0">
                <a:cs typeface="Times New Roman" pitchFamily="18" charset="0"/>
              </a:rPr>
              <a:t>Why was the patient thrombocytopenic?</a:t>
            </a:r>
            <a:r>
              <a:rPr lang="en-GB" sz="2400" b="1" baseline="30000" dirty="0">
                <a:cs typeface="Times New Roman" pitchFamily="18" charset="0"/>
              </a:rPr>
              <a:t> </a:t>
            </a:r>
            <a:endParaRPr lang="en-GB" sz="2400" b="1" dirty="0">
              <a:cs typeface="Times New Roman" pitchFamily="18" charset="0"/>
            </a:endParaRPr>
          </a:p>
          <a:p>
            <a:r>
              <a:rPr lang="en-GB" sz="2400" dirty="0"/>
              <a:t> </a:t>
            </a:r>
            <a:r>
              <a:rPr lang="en-GB" dirty="0"/>
              <a:t>From www.bloodmed.com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2454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/>
              <a:t>Images 29: Immune complications of B-cell chronic lymphocytic leukaemia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>
                <a:cs typeface="Times New Roman" pitchFamily="18" charset="0"/>
              </a:rPr>
              <a:t>By three years and nine months from presentation, he had developed diffuse lymphadenopathy, night sweats and weight loss with Hb </a:t>
            </a:r>
            <a:r>
              <a:rPr lang="en-GB" sz="2400" dirty="0" smtClean="0">
                <a:cs typeface="Times New Roman" pitchFamily="18" charset="0"/>
              </a:rPr>
              <a:t>130 g/l</a:t>
            </a:r>
            <a:r>
              <a:rPr lang="en-GB" sz="2400" dirty="0">
                <a:cs typeface="Times New Roman" pitchFamily="18" charset="0"/>
              </a:rPr>
              <a:t>, WBC 99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 and platelet count 62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/l.  He was commenced on chlorambucil 6 mg daily and during chlorambucil therapy there was improvement in the lymphadenopathy, sweats and WBC but a progressive fall in Hb.  Chlorambucil was stopped. One month later the Hb had fallen further to </a:t>
            </a:r>
            <a:r>
              <a:rPr lang="en-GB" sz="2400" dirty="0" smtClean="0">
                <a:cs typeface="Times New Roman" pitchFamily="18" charset="0"/>
              </a:rPr>
              <a:t>86 g/l</a:t>
            </a:r>
            <a:r>
              <a:rPr lang="en-GB" sz="2400" dirty="0">
                <a:cs typeface="Times New Roman" pitchFamily="18" charset="0"/>
              </a:rPr>
              <a:t>. A direct Coombs’ test was negative, reticulocyte count was 10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 </a:t>
            </a:r>
            <a:r>
              <a:rPr lang="en-GB" sz="2400" dirty="0" smtClean="0">
                <a:cs typeface="Times New Roman" pitchFamily="18" charset="0"/>
              </a:rPr>
              <a:t>(normal range 50-150) and </a:t>
            </a:r>
            <a:r>
              <a:rPr lang="en-GB" sz="2400" dirty="0">
                <a:cs typeface="Times New Roman" pitchFamily="18" charset="0"/>
              </a:rPr>
              <a:t>lactate dehydrogenase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and haptoglobin levels were normal.  There was no evidence of bleeding. He became transfusion-dependent.                           </a:t>
            </a:r>
          </a:p>
          <a:p>
            <a:r>
              <a:rPr lang="en-GB" sz="2400" b="1" dirty="0">
                <a:cs typeface="Times New Roman" pitchFamily="18" charset="0"/>
              </a:rPr>
              <a:t>What diagnosis is suggested by the reticulocyte count?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ng-sheng.com/wp-content/uploads/2011/05/adoptive_immunit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65511" cy="6290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/>
              <a:t>Images 29: Immune complications of B-cell chronic lymphocytic leukaemia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cs typeface="Times New Roman" pitchFamily="18" charset="0"/>
              </a:rPr>
              <a:t>A bone marrow trephine biopsy showed a cellularity of 70% with a prominent nodular and interstitial small lymphocytic infiltrate. Myeloid and megakaryocyte activity was reasonably well preserved. Erythroid precursors, however, were virtually absent in both </a:t>
            </a:r>
            <a:r>
              <a:rPr lang="en-GB" sz="2400" dirty="0" smtClean="0">
                <a:cs typeface="Times New Roman" pitchFamily="18" charset="0"/>
              </a:rPr>
              <a:t>an aspirate </a:t>
            </a:r>
            <a:r>
              <a:rPr lang="en-GB" sz="2400" dirty="0">
                <a:cs typeface="Times New Roman" pitchFamily="18" charset="0"/>
              </a:rPr>
              <a:t>(Fig 1) and trephine biopsy sections. This was confirmed with a glycophorin C stain on the trephine biopsy specimen (Fig 2).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GB" sz="2400" b="1" dirty="0">
                <a:cs typeface="Times New Roman" pitchFamily="18" charset="0"/>
              </a:rPr>
              <a:t>What viral infection should be excluded as a cause?</a:t>
            </a:r>
          </a:p>
          <a:p>
            <a:pPr>
              <a:spcBef>
                <a:spcPct val="50000"/>
              </a:spcBef>
            </a:pP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5781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 1"/>
          <p:cNvPicPr>
            <a:picLocks noChangeAspect="1" noChangeArrowheads="1"/>
          </p:cNvPicPr>
          <p:nvPr/>
        </p:nvPicPr>
        <p:blipFill>
          <a:blip r:embed="rId2" cstate="print"/>
          <a:srcRect l="10158" t="14278" r="3740" b="8714"/>
          <a:stretch>
            <a:fillRect/>
          </a:stretch>
        </p:blipFill>
        <p:spPr bwMode="auto">
          <a:xfrm>
            <a:off x="1714480" y="1981200"/>
            <a:ext cx="5488008" cy="36822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42988" y="5949950"/>
            <a:ext cx="749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Bone marrow aspirate</a:t>
            </a:r>
            <a:r>
              <a:rPr lang="en-GB" sz="2400" dirty="0">
                <a:cs typeface="Times New Roman" pitchFamily="18" charset="0"/>
              </a:rPr>
              <a:t>—no erythroblasts present</a:t>
            </a:r>
            <a:endParaRPr lang="en-GB" sz="2400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42988" y="404813"/>
            <a:ext cx="7343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/>
              <a:t>Images 29:</a:t>
            </a:r>
            <a:r>
              <a:rPr lang="en-GB" sz="3200" b="1" dirty="0"/>
              <a:t> </a:t>
            </a:r>
            <a:r>
              <a:rPr lang="en-GB" sz="2400" b="1" dirty="0"/>
              <a:t>Immune complications of B-cell chronic lymphocytic leukaemia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18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 2"/>
          <p:cNvPicPr>
            <a:picLocks noChangeAspect="1" noChangeArrowheads="1"/>
          </p:cNvPicPr>
          <p:nvPr/>
        </p:nvPicPr>
        <p:blipFill>
          <a:blip r:embed="rId2" cstate="print"/>
          <a:srcRect l="5905" t="10814" b="12178"/>
          <a:stretch>
            <a:fillRect/>
          </a:stretch>
        </p:blipFill>
        <p:spPr bwMode="auto">
          <a:xfrm>
            <a:off x="1752600" y="1676400"/>
            <a:ext cx="5715000" cy="3508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55626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Bone marrow trephine biopsy section stained with an antiglycophorin antibody</a:t>
            </a:r>
            <a:r>
              <a:rPr lang="en-GB" sz="2400" dirty="0">
                <a:cs typeface="Times New Roman" pitchFamily="18" charset="0"/>
              </a:rPr>
              <a:t>—only a single erythroblast is apparent</a:t>
            </a:r>
            <a:endParaRPr lang="en-GB" sz="24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73437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/>
              <a:t>Images 29:</a:t>
            </a:r>
            <a:r>
              <a:rPr lang="en-GB" sz="3200" b="1" dirty="0"/>
              <a:t> </a:t>
            </a:r>
            <a:r>
              <a:rPr lang="en-GB" sz="2400" b="1" dirty="0"/>
              <a:t>Immune complications of B-cell chronic lymphocytic leukaemia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18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90600" y="2057400"/>
            <a:ext cx="71993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cs typeface="Times New Roman" pitchFamily="18" charset="0"/>
              </a:rPr>
              <a:t>A diagnosis of CLL-related pure red cell aplasia was made and ciclosporin therapy was commenced. Within 2 weeks there was a steady rise in Hb with an associated reticulocytosis (Fig 3). He has not required further transfusion and a current FBC shows Hb </a:t>
            </a:r>
            <a:r>
              <a:rPr lang="en-GB" sz="2400" dirty="0" smtClean="0">
                <a:cs typeface="Times New Roman" pitchFamily="18" charset="0"/>
              </a:rPr>
              <a:t>126 g/l</a:t>
            </a:r>
            <a:r>
              <a:rPr lang="en-GB" sz="2400" dirty="0">
                <a:cs typeface="Times New Roman" pitchFamily="18" charset="0"/>
              </a:rPr>
              <a:t>, WBC 29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 and platelet count 120 x 10</a:t>
            </a:r>
            <a:r>
              <a:rPr lang="en-GB" sz="2400" baseline="30000" dirty="0">
                <a:cs typeface="Times New Roman" pitchFamily="18" charset="0"/>
              </a:rPr>
              <a:t>9</a:t>
            </a:r>
            <a:r>
              <a:rPr lang="en-GB" sz="2400" dirty="0">
                <a:cs typeface="Times New Roman" pitchFamily="18" charset="0"/>
              </a:rPr>
              <a:t>/l. </a:t>
            </a: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42988" y="404813"/>
            <a:ext cx="7343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/>
              <a:t>Images 29:</a:t>
            </a:r>
            <a:r>
              <a:rPr lang="en-GB" sz="3200" b="1" dirty="0"/>
              <a:t> </a:t>
            </a:r>
            <a:r>
              <a:rPr lang="en-GB" sz="2400" b="1" dirty="0"/>
              <a:t>Immune complications of B-cell chronic lymphocytic leukaemia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 3"/>
          <p:cNvPicPr>
            <a:picLocks noChangeAspect="1" noChangeArrowheads="1"/>
          </p:cNvPicPr>
          <p:nvPr/>
        </p:nvPicPr>
        <p:blipFill>
          <a:blip r:embed="rId2" cstate="print"/>
          <a:srcRect l="6082" t="12872" r="7013" b="12872"/>
          <a:stretch>
            <a:fillRect/>
          </a:stretch>
        </p:blipFill>
        <p:spPr bwMode="auto">
          <a:xfrm>
            <a:off x="428596" y="1214422"/>
            <a:ext cx="8250265" cy="528696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343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Images 29:</a:t>
            </a:r>
            <a:r>
              <a:rPr lang="en-GB" sz="3200" b="1" dirty="0"/>
              <a:t> </a:t>
            </a:r>
            <a:r>
              <a:rPr lang="en-GB" sz="2400" b="1" dirty="0"/>
              <a:t>Immune complications of B-cell chronic lymphocytic leukaemia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290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www.bloodmed.com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Prevention of infection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IVIG</a:t>
            </a:r>
          </a:p>
          <a:p>
            <a:pPr lvl="1"/>
            <a:r>
              <a:rPr lang="en-GB" dirty="0"/>
              <a:t>Significantly fewer bacterial infections</a:t>
            </a:r>
          </a:p>
          <a:p>
            <a:pPr lvl="1"/>
            <a:r>
              <a:rPr lang="en-GB" dirty="0"/>
              <a:t>No effect on viral and fungal infections</a:t>
            </a:r>
          </a:p>
          <a:p>
            <a:pPr lvl="1"/>
            <a:r>
              <a:rPr lang="en-GB" dirty="0"/>
              <a:t>No effect on overall survival</a:t>
            </a:r>
          </a:p>
          <a:p>
            <a:endParaRPr lang="en-GB" dirty="0"/>
          </a:p>
          <a:p>
            <a:r>
              <a:rPr lang="en-GB" dirty="0"/>
              <a:t>Septrin/cotrimoxazole for prevention of </a:t>
            </a:r>
            <a:r>
              <a:rPr lang="en-GB" i="1" dirty="0"/>
              <a:t>Pneumocystis jirovecii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Prevention of infection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Fluconazole for candida prophylaxis</a:t>
            </a:r>
          </a:p>
          <a:p>
            <a:endParaRPr lang="en-GB" dirty="0"/>
          </a:p>
          <a:p>
            <a:r>
              <a:rPr lang="en-GB" dirty="0"/>
              <a:t>GCSF for improving neutropenia</a:t>
            </a:r>
          </a:p>
          <a:p>
            <a:endParaRPr lang="en-GB" dirty="0"/>
          </a:p>
          <a:p>
            <a:r>
              <a:rPr lang="en-GB" dirty="0"/>
              <a:t>Irradiated blood products for prevention of GVHD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Prevention of infection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Immunization but suboptimal antibodies responses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Pneumococcus</a:t>
            </a:r>
          </a:p>
          <a:p>
            <a:pPr lvl="1">
              <a:lnSpc>
                <a:spcPct val="80000"/>
              </a:lnSpc>
            </a:pPr>
            <a:r>
              <a:rPr lang="en-GB" sz="2400" i="1" dirty="0"/>
              <a:t>Haemophilus influenzae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Influenza/swine flu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800" dirty="0"/>
              <a:t>Prophylaxis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Penicillin for recurrent pneumococcal infection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800" dirty="0"/>
              <a:t>Supportive care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Neutropenic diet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Mouth care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Infective complications common cause of mortality and mortality</a:t>
            </a:r>
          </a:p>
          <a:p>
            <a:r>
              <a:rPr lang="en-GB" sz="2800" dirty="0"/>
              <a:t>Accounts for 50% of all CLL-related deaths</a:t>
            </a:r>
          </a:p>
          <a:p>
            <a:r>
              <a:rPr lang="en-GB" sz="2800" dirty="0"/>
              <a:t>Early recognition and supportive care important</a:t>
            </a:r>
          </a:p>
          <a:p>
            <a:r>
              <a:rPr lang="en-GB" sz="2800" dirty="0"/>
              <a:t>Recognition of autoimmune complications important and managed differently</a:t>
            </a:r>
          </a:p>
          <a:p>
            <a:r>
              <a:rPr lang="en-GB" sz="2800" dirty="0" smtClean="0"/>
              <a:t>Therapy-related </a:t>
            </a:r>
            <a:r>
              <a:rPr lang="en-GB" sz="2800" dirty="0"/>
              <a:t>mortality/morbidity should not be underestimated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Hypogammaglobulinaemia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High incidence in CLL</a:t>
            </a:r>
          </a:p>
          <a:p>
            <a:r>
              <a:rPr lang="en-GB" sz="2800" dirty="0"/>
              <a:t>Aetiology poorly understood, </a:t>
            </a:r>
          </a:p>
          <a:p>
            <a:pPr lvl="1"/>
            <a:r>
              <a:rPr lang="en-GB" sz="2400" dirty="0"/>
              <a:t> defects in cellular immunity</a:t>
            </a:r>
          </a:p>
          <a:p>
            <a:pPr lvl="1"/>
            <a:r>
              <a:rPr lang="en-GB" sz="2400" dirty="0"/>
              <a:t> functional abnormalities in T cells with resultant dysregulation of non-clonal  B cells</a:t>
            </a:r>
          </a:p>
          <a:p>
            <a:r>
              <a:rPr lang="en-GB" sz="2800" dirty="0"/>
              <a:t>Increased risk of infections with encapsulated organisms</a:t>
            </a:r>
          </a:p>
          <a:p>
            <a:r>
              <a:rPr lang="en-GB" sz="2800" dirty="0"/>
              <a:t>Effect of treatment on levels unclear</a:t>
            </a:r>
          </a:p>
          <a:p>
            <a:r>
              <a:rPr lang="en-GB" sz="2800" dirty="0"/>
              <a:t>Related to advancing disease</a:t>
            </a:r>
            <a:endParaRPr lang="en-US" sz="2800" dirty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Cellular immunity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Qualitative and quantitative abnormalities of T lymphocytes described</a:t>
            </a:r>
          </a:p>
          <a:p>
            <a:r>
              <a:rPr lang="en-GB" sz="2800" dirty="0"/>
              <a:t>May contribute to </a:t>
            </a:r>
            <a:r>
              <a:rPr lang="en-GB" sz="2800" dirty="0" err="1" smtClean="0"/>
              <a:t>hypogammagloblulinaemia</a:t>
            </a:r>
            <a:endParaRPr lang="en-GB" sz="2800" dirty="0"/>
          </a:p>
          <a:p>
            <a:r>
              <a:rPr lang="en-GB" sz="2800" dirty="0"/>
              <a:t>Reduced CD4/CD8 ratio seen</a:t>
            </a:r>
          </a:p>
          <a:p>
            <a:r>
              <a:rPr lang="en-GB" sz="2800" dirty="0"/>
              <a:t>Lack of response to skin testing to tuberculin </a:t>
            </a:r>
          </a:p>
          <a:p>
            <a:r>
              <a:rPr lang="en-GB" sz="2800" dirty="0"/>
              <a:t>Increased risk of viral infections such as shingles</a:t>
            </a:r>
          </a:p>
          <a:p>
            <a:r>
              <a:rPr lang="en-GB" sz="2800" dirty="0"/>
              <a:t>Newer treatment modalities contribute to defect in cellular immunity</a:t>
            </a:r>
            <a:endParaRPr lang="en-US" sz="2800" dirty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hinglesinSLV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396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143372" y="5857892"/>
            <a:ext cx="40306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Haemorrhagic herpes zoster in SLVL</a:t>
            </a:r>
          </a:p>
          <a:p>
            <a:pPr>
              <a:spcBef>
                <a:spcPct val="50000"/>
              </a:spcBef>
            </a:pPr>
            <a:r>
              <a:rPr lang="en-GB" dirty="0">
                <a:hlinkClick r:id="rId3"/>
              </a:rPr>
              <a:t>www.mednet.gr/pim/h6.htm</a:t>
            </a:r>
            <a:r>
              <a:rPr lang="en-GB" dirty="0"/>
              <a:t>	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Impaired cellular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275013" y="2070100"/>
            <a:ext cx="0" cy="2270125"/>
            <a:chOff x="0" y="0"/>
            <a:chExt cx="0" cy="1430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2400" dirty="0">
                  <a:latin typeface="Times New Roman" pitchFamily="18" charset="0"/>
                </a:rPr>
                <a:t>  </a:t>
              </a:r>
              <a:r>
                <a:rPr lang="en-US" sz="11900" dirty="0">
                  <a:latin typeface="Times New Roman" pitchFamily="18" charset="0"/>
                </a:rPr>
                <a:t> </a:t>
              </a:r>
              <a:r>
                <a:rPr lang="en-US" sz="2400" dirty="0">
                  <a:latin typeface="Times New Roman" pitchFamily="18" charset="0"/>
                </a:rPr>
                <a:t>                                 </a:t>
              </a:r>
            </a:p>
          </p:txBody>
        </p:sp>
      </p:grpSp>
      <p:pic>
        <p:nvPicPr>
          <p:cNvPr id="31749" name="Picture 5" descr="Xs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487988" cy="4014788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Severe scarring following herpes zoster in CLL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786182" y="5929330"/>
            <a:ext cx="4810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© Wiley-Blackwell, from </a:t>
            </a:r>
            <a:r>
              <a:rPr lang="en-GB" dirty="0"/>
              <a:t>Bain, Interactive Haematology </a:t>
            </a:r>
            <a:r>
              <a:rPr lang="en-GB" dirty="0" smtClean="0"/>
              <a:t>Imagebank, 2</a:t>
            </a:r>
            <a:r>
              <a:rPr lang="en-GB" baseline="30000" dirty="0" smtClean="0"/>
              <a:t>nd</a:t>
            </a:r>
            <a:r>
              <a:rPr lang="en-GB" dirty="0" smtClean="0"/>
              <a:t> Edn, 2013</a:t>
            </a:r>
            <a:endParaRPr lang="en-GB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Impaired cellular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Neutropenia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More </a:t>
            </a:r>
            <a:r>
              <a:rPr lang="en-GB" sz="2800" dirty="0" smtClean="0"/>
              <a:t>therapy-related </a:t>
            </a:r>
            <a:r>
              <a:rPr lang="en-GB" sz="2800" dirty="0"/>
              <a:t>than </a:t>
            </a:r>
            <a:r>
              <a:rPr lang="en-GB" sz="2800" dirty="0" smtClean="0"/>
              <a:t>disease-related</a:t>
            </a:r>
            <a:endParaRPr lang="en-GB" sz="2800" dirty="0"/>
          </a:p>
          <a:p>
            <a:r>
              <a:rPr lang="en-GB" sz="2800" dirty="0"/>
              <a:t>Increased risk of bacterial and fungal infections</a:t>
            </a:r>
          </a:p>
          <a:p>
            <a:r>
              <a:rPr lang="en-GB" sz="2800" dirty="0"/>
              <a:t>Pneumonia most common and severe</a:t>
            </a:r>
          </a:p>
          <a:p>
            <a:r>
              <a:rPr lang="en-GB" sz="2800" dirty="0"/>
              <a:t>Bacteraemia with </a:t>
            </a:r>
            <a:r>
              <a:rPr lang="en-GB" sz="2800" dirty="0" smtClean="0"/>
              <a:t>Gram-positive </a:t>
            </a:r>
            <a:r>
              <a:rPr lang="en-GB" sz="2800" dirty="0"/>
              <a:t>and </a:t>
            </a:r>
            <a:r>
              <a:rPr lang="en-GB" sz="2800" dirty="0" smtClean="0"/>
              <a:t>Gram-negative </a:t>
            </a:r>
            <a:r>
              <a:rPr lang="en-GB" sz="2800" dirty="0"/>
              <a:t>organisms</a:t>
            </a:r>
          </a:p>
          <a:p>
            <a:r>
              <a:rPr lang="en-GB" sz="2800" i="1" dirty="0"/>
              <a:t>S. pneumonia</a:t>
            </a:r>
            <a:r>
              <a:rPr lang="en-GB" sz="2800" dirty="0"/>
              <a:t> &gt; </a:t>
            </a:r>
            <a:r>
              <a:rPr lang="en-GB" sz="2800" i="1" dirty="0"/>
              <a:t>S</a:t>
            </a:r>
            <a:r>
              <a:rPr lang="en-GB" sz="2800" i="1" dirty="0" smtClean="0"/>
              <a:t>. aureus</a:t>
            </a:r>
            <a:r>
              <a:rPr lang="en-GB" sz="2800" dirty="0" smtClean="0"/>
              <a:t> </a:t>
            </a:r>
            <a:r>
              <a:rPr lang="en-GB" sz="2800" dirty="0"/>
              <a:t>&gt; </a:t>
            </a:r>
            <a:r>
              <a:rPr lang="en-GB" sz="2800" i="1" dirty="0"/>
              <a:t>H. influenzae</a:t>
            </a:r>
            <a:r>
              <a:rPr lang="en-GB" sz="2800" dirty="0"/>
              <a:t> &gt; legionella &gt; salmonella</a:t>
            </a:r>
          </a:p>
          <a:p>
            <a:endParaRPr lang="en-US" sz="2800" dirty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4D4D4D"/>
      </a:lt1>
      <a:dk2>
        <a:srgbClr val="000099"/>
      </a:dk2>
      <a:lt2>
        <a:srgbClr val="000099"/>
      </a:lt2>
      <a:accent1>
        <a:srgbClr val="3366CC"/>
      </a:accent1>
      <a:accent2>
        <a:srgbClr val="00B000"/>
      </a:accent2>
      <a:accent3>
        <a:srgbClr val="AAAACA"/>
      </a:accent3>
      <a:accent4>
        <a:srgbClr val="404040"/>
      </a:accent4>
      <a:accent5>
        <a:srgbClr val="ADB8E2"/>
      </a:accent5>
      <a:accent6>
        <a:srgbClr val="009F00"/>
      </a:accent6>
      <a:hlink>
        <a:srgbClr val="66CCFF"/>
      </a:hlink>
      <a:folHlink>
        <a:srgbClr val="4D4D4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1736</Words>
  <Application>Microsoft Office PowerPoint</Application>
  <PresentationFormat>On-screen Show (4:3)</PresentationFormat>
  <Paragraphs>275</Paragraphs>
  <Slides>48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Immune complications of chronic lymphocytic leukaemia</vt:lpstr>
      <vt:lpstr>Topics to be covered</vt:lpstr>
      <vt:lpstr>Infections in CLL</vt:lpstr>
      <vt:lpstr>PowerPoint Presentation</vt:lpstr>
      <vt:lpstr>Hypogammaglobulinaemia</vt:lpstr>
      <vt:lpstr>Cellular immunity</vt:lpstr>
      <vt:lpstr>PowerPoint Presentation</vt:lpstr>
      <vt:lpstr>PowerPoint Presentation</vt:lpstr>
      <vt:lpstr>Neutropenia</vt:lpstr>
      <vt:lpstr>Complement system</vt:lpstr>
      <vt:lpstr>Therapy related</vt:lpstr>
      <vt:lpstr>Therapy related - Fludarabine</vt:lpstr>
      <vt:lpstr>Therapy related - Alemtuzumab</vt:lpstr>
      <vt:lpstr>Pneumocystis jirovecii </vt:lpstr>
      <vt:lpstr>Pneumocystis jirovecii </vt:lpstr>
      <vt:lpstr>Pneumocystis jirovecii </vt:lpstr>
      <vt:lpstr>Fungal Infections</vt:lpstr>
      <vt:lpstr>CMV reactivation</vt:lpstr>
      <vt:lpstr>PowerPoint Presentation</vt:lpstr>
      <vt:lpstr>PowerPoint Presentation</vt:lpstr>
      <vt:lpstr>PowerPoint Presentation</vt:lpstr>
      <vt:lpstr>Graft vs Host disease</vt:lpstr>
      <vt:lpstr>Increased incidence of  tumours in CLL</vt:lpstr>
      <vt:lpstr>PowerPoint Presentation</vt:lpstr>
      <vt:lpstr>Autoimmune disease</vt:lpstr>
      <vt:lpstr>Risk Factors for Auto-Immune Complications</vt:lpstr>
      <vt:lpstr>PowerPoint Presentation</vt:lpstr>
      <vt:lpstr>Autoimmune haemolytic anaemia</vt:lpstr>
      <vt:lpstr>Auto-Immune Haemolysis</vt:lpstr>
      <vt:lpstr>Autoimmune haemolytic anaemia</vt:lpstr>
      <vt:lpstr>Direct Antiglobulin Test</vt:lpstr>
      <vt:lpstr>Indirect Antiglobulin Test</vt:lpstr>
      <vt:lpstr>PowerPoint Presentation</vt:lpstr>
      <vt:lpstr>Autoimmune haemolytic anaemia</vt:lpstr>
      <vt:lpstr>Autoimmune thrombocytopenic purpura ‘ITP’</vt:lpstr>
      <vt:lpstr>Autoimmune thrombocytopenic purpura ‘ITP’</vt:lpstr>
      <vt:lpstr>Pure red cell aplasia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 of infection</vt:lpstr>
      <vt:lpstr>Prevention of infection</vt:lpstr>
      <vt:lpstr>Prevention of infection</vt:lpstr>
      <vt:lpstr>SUMMARY</vt:lpstr>
    </vt:vector>
  </TitlesOfParts>
  <Company>Aga Khan Development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Complications of Chronic Lymphocytic Leukaemia</dc:title>
  <dc:creator>laila kassam</dc:creator>
  <cp:lastModifiedBy>Shiel, Nuala</cp:lastModifiedBy>
  <cp:revision>38</cp:revision>
  <dcterms:created xsi:type="dcterms:W3CDTF">2005-12-25T17:09:06Z</dcterms:created>
  <dcterms:modified xsi:type="dcterms:W3CDTF">2012-12-06T11:48:55Z</dcterms:modified>
</cp:coreProperties>
</file>