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3"/>
  </p:notesMasterIdLst>
  <p:handoutMasterIdLst>
    <p:handoutMasterId r:id="rId24"/>
  </p:handoutMasterIdLst>
  <p:sldIdLst>
    <p:sldId id="270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5" r:id="rId18"/>
    <p:sldId id="271" r:id="rId19"/>
    <p:sldId id="272" r:id="rId20"/>
    <p:sldId id="273" r:id="rId21"/>
    <p:sldId id="274" r:id="rId22"/>
  </p:sldIdLst>
  <p:sldSz cx="9144000" cy="6858000" type="screen4x3"/>
  <p:notesSz cx="9236075" cy="7010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8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notesViewPr>
    <p:cSldViewPr>
      <p:cViewPr varScale="1">
        <p:scale>
          <a:sx n="48" d="100"/>
          <a:sy n="48" d="100"/>
        </p:scale>
        <p:origin x="-1411" y="-67"/>
      </p:cViewPr>
      <p:guideLst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3988" y="0"/>
            <a:ext cx="4002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020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3988" y="6659563"/>
            <a:ext cx="40020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857956-88DA-4436-BC73-81FD30922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4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988" y="0"/>
            <a:ext cx="4002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30575"/>
            <a:ext cx="677227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020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988" y="6659563"/>
            <a:ext cx="40020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70546D-D846-4683-B95E-FED12CAED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86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695DD11-87E4-4C7D-BE55-328EB8EC1C37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1EB9EF2-92A3-4793-B9A0-2997FA065E65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6565D1F-F6E9-401C-92CD-3FFAD7CECF18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E35BDF7-FE57-403A-A7EF-55ACB584A16E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6EE33F8-24C9-424F-8070-F35C185589ED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AF69E3C-306B-4C0B-8286-38F4A044989A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552EBFB-C50F-42F2-B74B-21B68D0B2812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E70B879-8D0E-4F74-A310-83AFC4F432EE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B4D9E23-22E3-4F58-9D2C-7754CCA5DD13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A5201B2-008F-47CD-88B7-705E1B3B4784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63E570C-56E2-4DF4-8AE1-C5D2B22BB8CA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BA140D7-B931-435B-AD20-CEC9595567C7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F711055-EDD7-4A69-85C3-064AF9252DA8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651A7A3-4A4C-4970-92AC-8DF407760023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3411877-2579-4F90-979C-8C71732A649C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43F35A1-F45C-4AC5-8251-04A33297084C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C09DA31-A74F-401D-9D69-B9827615F2A5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B32EB69-2429-491E-9B45-7E4EE639DFA5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C70FA55-CAE7-4535-B91C-26B748769740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038E41E-166E-4C2B-94F7-04631A9573AC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E17B22-8D8A-4D76-8F3F-08601F6C1576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96A4C6-B4D4-47D5-A999-287CFBA5F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93977"/>
      </p:ext>
    </p:extLst>
  </p:cSld>
  <p:clrMapOvr>
    <a:masterClrMapping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C02F-2FD5-4962-93AC-FF95BD5D3F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51822"/>
      </p:ext>
    </p:extLst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C5DB-7178-4D3B-89F4-B4FD7E7CA1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18071"/>
      </p:ext>
    </p:extLst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C520-6316-40E6-9BA6-911C2782CA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85066"/>
      </p:ext>
    </p:extLst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FD238-BB7D-4874-A5A7-476281C49C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57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DB165-2716-4782-8A76-7080FB719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54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D4D81-C135-4374-9822-059EA8C64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7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6FA909-574B-4121-97B3-FAC152DF0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05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1D435-3947-4C0B-A933-160CF277F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876117"/>
      </p:ext>
    </p:extLst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ABEBF6-09ED-42E0-83F8-F24243FE77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53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6D5F57-6F62-49A4-AD53-FEBA5D2D93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84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17C413-DA46-4B21-B457-10CB33D2F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6" r:id="rId2"/>
    <p:sldLayoutId id="2147483941" r:id="rId3"/>
    <p:sldLayoutId id="2147483942" r:id="rId4"/>
    <p:sldLayoutId id="2147483943" r:id="rId5"/>
    <p:sldLayoutId id="2147483944" r:id="rId6"/>
    <p:sldLayoutId id="2147483937" r:id="rId7"/>
    <p:sldLayoutId id="2147483945" r:id="rId8"/>
    <p:sldLayoutId id="2147483946" r:id="rId9"/>
    <p:sldLayoutId id="2147483938" r:id="rId10"/>
    <p:sldLayoutId id="2147483939" r:id="rId11"/>
  </p:sldLayoutIdLst>
  <p:transition spd="med"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Verdana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918648" cy="182976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0" dirty="0">
                <a:effectLst/>
              </a:rPr>
              <a:t>Complications of leukaemia therapy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Drug extravasation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Local inflammation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Pain/tissue necrosis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Prevent by using only good venous access e.g. central venous catheter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Fast running drip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Extravasation kits available on chemotherapy wards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Problems associated with rapid cell kill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Tumour lysis syndrome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>
                <a:cs typeface="Arial" charset="0"/>
              </a:rPr>
              <a:t>hyperuricaemia, hyperkalaemia, hyperphosphataemia and hypocalcaemia with accompanying renal compromise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>
                <a:cs typeface="Arial" charset="0"/>
              </a:rPr>
              <a:t>May be fatal: requires prompt therapy (hydration, treat metabolic acidosis, reduce uric acid levels)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>
                <a:cs typeface="Times New Roman" charset="0"/>
              </a:rPr>
              <a:t>Uric acid nephropathy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>
                <a:cs typeface="Times New Roman" charset="0"/>
              </a:rPr>
              <a:t>Prevent with: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>
                <a:cs typeface="Times New Roman" charset="0"/>
              </a:rPr>
              <a:t>Allopurinol (inhibits xanthine oxidase, reduces production of uric acid)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>
                <a:cs typeface="Times New Roman" charset="0"/>
              </a:rPr>
              <a:t>Prevent/treat with: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>
                <a:cs typeface="Times New Roman" charset="0"/>
              </a:rPr>
              <a:t>Rasburicase (recombinant urate oxidase, converts uric acid to more soluble allantoin) </a:t>
            </a:r>
          </a:p>
          <a:p>
            <a:pPr lvl="2" eaLnBrk="1" hangingPunct="1">
              <a:lnSpc>
                <a:spcPct val="90000"/>
              </a:lnSpc>
            </a:pPr>
            <a:endParaRPr lang="en-GB" sz="2000" smtClean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Renal toxicity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Platinum agents, melphalan, others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Bladder toxicity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Haemorrhagic cystitis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Cyclophosphamide (acrolein)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/>
              <a:t>MESNA, hydration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Melphalan, others?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Cardiotoxicity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Anthracyclines e.g. daunorubicin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Cyclophosphamide (only in high dosage)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Hepatotoxicity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Busulphan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Chlorambucil, mercaptopurine, anthracyclines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Mucositis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Especially alkylating agents, but many others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Only severe if high dosage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Neurological complications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Cytosine arabinoside (cerebellar ataxia at high dosage)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Vinca alkaloids (peripheral neuropathy)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Platinum compounds (ototoxicity + peripheral neuropathy)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Sterility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Especially alkylating agents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Dose dependant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Men: sperm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Women: storage of fertilised ova (I.e. embryo storage)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Pulmonary fibrosis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Busulphan, chlorambucil (chronic use)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Bladder carcinoma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Cyclophosphamide (chronic use)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(long-term)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Cataract 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Corticosteroids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Secondary tumour 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Alkylating agents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Cardiac disease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Especially anthracyclines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(long-term)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Extremely high-dose chemotherapy or chemoradiotherapy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Almost inevitable acute organ toxicity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Inevitable profound bone marrow suppression which may be prolonged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Critical neutropenia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Critical thrombocytopenia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In allogeneic BMT, immunological complications 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Acute toxicity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Heart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Cyclophosphamide, anthracyclines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Lungs (idiopathic interstitial pneumonitis)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Busulphan, radiotherapy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Liver (hepatic veno-occlusive disease; VOD)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Radiotherapy, busulphan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Kidneys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Combinations of renal toxic drugs, radiotherapy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Gut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Alkylating agents, radiotherapy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Bladder (haemorrhagic cystitis)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Cyclophosphamide, ? other drugs, ? radiotherapy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Early infections (neutropenia)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Bacterial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Gram (+): e.g. Strep., Staph.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Gram (-): e.g. Pseudomonas, Klebsiella, E. coli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Fungal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Candida, Aspergillus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Late infections (immunosuppression)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Bacterial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Pneumococcus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Fungal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Pneumocystis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Viral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 smtClean="0"/>
              <a:t>CMV, HSV, VZV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Graft-versus-Host Disease (GVHD)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Acute: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Affects mainly skin, gut, liver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Prevention: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Ciclosporine, tacrolimus (FK506), rapamicin, mycophenolate mofetil (MMF)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Methotrexate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T-cell depletion of HSC infusion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Anti-T-cell antibodies, CAMPATH, ALG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Therapy: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Corticosteroids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Ciclosporine, tacrolimus (FK506), rapamicin, mycophenolate mofetil (MMF)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Anti-T-cell antibodies, CAMPATH, ALG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Chronic leukaemia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Chronic myeloid leukaemia (CML)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(Busulphan)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(Hydroxycarbamide)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(Interferon-alpha)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TKIs (imatinib, nilotinib, dasatinib)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Chronic lymphocytic leukaemia (CLL)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Chlorambucil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Fludarabine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Rituximab (anti-CD20), alemtuzumab (CAMPATH, anti-CD52)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Combination therapy (e.g. FCR: fludarabine, cyclophosphamide, rituximab)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Types of leukaemia and their therapy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smtClean="0"/>
              <a:t>Chronic: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Affects mainly skin, gut, liver, lungs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Some similarities to auto-immune disorders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Therapy: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Corticosteroids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Ciclosporine, tacrolimus (FK506), rapamicin, mycophenolate mofetil (MMF)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Thalidomide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Azathioprine</a:t>
            </a:r>
          </a:p>
          <a:p>
            <a:pPr lvl="3" eaLnBrk="1" hangingPunct="1">
              <a:lnSpc>
                <a:spcPct val="90000"/>
              </a:lnSpc>
            </a:pPr>
            <a:r>
              <a:rPr lang="en-GB" smtClean="0"/>
              <a:t>PUVA, extracorporeal photophoresis</a:t>
            </a:r>
          </a:p>
          <a:p>
            <a:pPr lvl="2" eaLnBrk="1" hangingPunct="1"/>
            <a:endParaRPr lang="en-GB" smtClean="0"/>
          </a:p>
        </p:txBody>
      </p:sp>
      <p:sp>
        <p:nvSpPr>
          <p:cNvPr id="1177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4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Long-term complications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Endocrine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Thyroid dysfunction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Adrenocortical dysfunction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Growth retardation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Others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Infertility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Cataracts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Pulmonary dysfunction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Secondary malignancy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Complications of </a:t>
            </a:r>
            <a:r>
              <a:rPr lang="en-GB" dirty="0" smtClean="0"/>
              <a:t>SCT</a:t>
            </a:r>
            <a:endParaRPr lang="en-GB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Acute leukaemia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Acute myeloid leukaemia (AML)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Combination chemotherapy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Acute lymphocytic leukaemia (ALL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Combination chemotherapy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For all leukaemias: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Haemopoietic stem cell transplantation (SCT)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Bone marrow transplant (BMT) or peripheral blood stem cell transplant (PBSC)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Types of leukaemia and their therapy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Most drugs either interfere with cell division: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Antimetabolites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Methotrexate, mercaptopurine, thioguanine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Cytosine arabinoside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Fludarabine, cladrabine, gemcitabine, clofarabine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Mitosis inhibitors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Vinca alkaloids e.g. vincristine, vinblastine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Enzyme inhibitors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Hydroxycarbamide (hydroxyurea)</a:t>
            </a:r>
          </a:p>
          <a:p>
            <a:pPr lvl="1" eaLnBrk="1" hangingPunct="1">
              <a:lnSpc>
                <a:spcPct val="90000"/>
              </a:lnSpc>
            </a:pPr>
            <a:endParaRPr lang="en-GB" sz="2400" smtClean="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Chemotherapy agents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Or directly damage DNA so that cells are unable to divide: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Alkylating agents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Cyclophosphamide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Busulphan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Melphalan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Chlorambucil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Platinum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Anthracycline antibiotics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Daunorubicin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Doxorubicin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Idarubicin</a:t>
            </a:r>
          </a:p>
          <a:p>
            <a:pPr lvl="2" eaLnBrk="1" hangingPunct="1">
              <a:lnSpc>
                <a:spcPct val="90000"/>
              </a:lnSpc>
            </a:pPr>
            <a:endParaRPr lang="en-GB" sz="2000" smtClean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Chemotherapy agents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Or interfere with intracellular signalling: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Signal transduction inhibitors (TKI)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Imatinib, nilotinib, dasatinib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Or are monoclonal antibodies that bind to antigens on the malignant cells: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Rituximab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Alemtuzumab (CAMPATH)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Gemtuzumab Ozogamicin (Mylotarg)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Or have unknown action: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Interferon-alpha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Directly cytotoxic, anti-viral, immunostimulatory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Chemotherapy agents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Nausea/vomiting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+++: anthracyclines, platinum compounds, melphalan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++: other alkylating agents, some antimetabolites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+: chlorambucil, vinca alkaloids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Use antiemetics prophylactically and therapeutically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/>
              <a:t>Steroids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/>
              <a:t>Metoclopramide/domperidone/lorazepam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800" smtClean="0"/>
              <a:t>5-HT</a:t>
            </a:r>
            <a:r>
              <a:rPr lang="en-GB" sz="1800" baseline="-25000" smtClean="0"/>
              <a:t>3</a:t>
            </a:r>
            <a:r>
              <a:rPr lang="en-GB" sz="1800" smtClean="0"/>
              <a:t> inhibitors e.g. ondansetron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Hydration if necessary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smtClean="0"/>
          </a:p>
          <a:p>
            <a:pPr lvl="2" eaLnBrk="1" hangingPunct="1">
              <a:lnSpc>
                <a:spcPct val="90000"/>
              </a:lnSpc>
            </a:pPr>
            <a:endParaRPr lang="en-GB" sz="2000" smtClean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Alopecia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Distressing, so warn patient!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Will recover (but may be patchy with high doses of e.g. busulphan)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Scalp cooling said to be beneficial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Provide/offer wig in interim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Bone marrow suppression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Dose dependant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Drug dependant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+++: alkylating agents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+/-: vinka alkaloids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800"/>
              <a:t>Bone marrow suppression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400"/>
              <a:t>Usually starts 7-14 days after drug unless very high dose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2000"/>
              <a:t>Anaemia: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transfuse blood/erythropoietin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2000"/>
              <a:t>Thrombocytopenia: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transfuse platelets (if indicated)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2000"/>
              <a:t>Leucopenia (neutropenia):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Significant risk of infection if neutrophils &lt; 0.5 x 10</a:t>
            </a:r>
            <a:r>
              <a:rPr lang="en-GB" sz="1800" baseline="30000"/>
              <a:t>9</a:t>
            </a:r>
            <a:r>
              <a:rPr lang="en-GB" sz="1800"/>
              <a:t>/l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Very serious risk of infection if &lt; 0.2 x 10</a:t>
            </a:r>
            <a:r>
              <a:rPr lang="en-GB" sz="1800" baseline="30000"/>
              <a:t>9</a:t>
            </a:r>
            <a:r>
              <a:rPr lang="en-GB" sz="1800"/>
              <a:t>/l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Isolate patient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Prophylactic antibiotics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G-CSF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/>
              <a:t>Treat infection promptly </a:t>
            </a:r>
          </a:p>
          <a:p>
            <a:pPr marL="85953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GB" sz="200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Complications (short-term)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4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922</Words>
  <Application>Microsoft Office PowerPoint</Application>
  <PresentationFormat>On-screen Show (4:3)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Tahoma</vt:lpstr>
      <vt:lpstr>Arial</vt:lpstr>
      <vt:lpstr>Verdana</vt:lpstr>
      <vt:lpstr>Wingdings 3</vt:lpstr>
      <vt:lpstr>Wingdings 2</vt:lpstr>
      <vt:lpstr>Wingdings</vt:lpstr>
      <vt:lpstr>Times New Roman</vt:lpstr>
      <vt:lpstr>Concourse</vt:lpstr>
      <vt:lpstr>Complications of leukaemia therapy</vt:lpstr>
      <vt:lpstr>Types of leukaemia and their therapy</vt:lpstr>
      <vt:lpstr>Types of leukaemia and their therapy</vt:lpstr>
      <vt:lpstr>Chemotherapy agents</vt:lpstr>
      <vt:lpstr>Chemotherapy agents</vt:lpstr>
      <vt:lpstr>Chemotherapy agents</vt:lpstr>
      <vt:lpstr>Complications (short-term)</vt:lpstr>
      <vt:lpstr>Complications (short-term)</vt:lpstr>
      <vt:lpstr>Complications (short-term)</vt:lpstr>
      <vt:lpstr>Complications (short-term)</vt:lpstr>
      <vt:lpstr>Complications (short-term)</vt:lpstr>
      <vt:lpstr>Complications (short-term)</vt:lpstr>
      <vt:lpstr>Complications (short-term)</vt:lpstr>
      <vt:lpstr>Complications (long-term)</vt:lpstr>
      <vt:lpstr>Complications (long-term)</vt:lpstr>
      <vt:lpstr>Complications of SCT</vt:lpstr>
      <vt:lpstr>Complications of SCT</vt:lpstr>
      <vt:lpstr>Complications of SCT</vt:lpstr>
      <vt:lpstr>Complications of SCT</vt:lpstr>
      <vt:lpstr>Complications of SCT</vt:lpstr>
      <vt:lpstr>Complications of SCT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Shiel, Nuala</cp:lastModifiedBy>
  <cp:revision>65</cp:revision>
  <cp:lastPrinted>1601-01-01T00:00:00Z</cp:lastPrinted>
  <dcterms:created xsi:type="dcterms:W3CDTF">2001-12-11T23:43:44Z</dcterms:created>
  <dcterms:modified xsi:type="dcterms:W3CDTF">2012-10-22T15:05:25Z</dcterms:modified>
</cp:coreProperties>
</file>