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4.xml" ContentType="application/vnd.openxmlformats-officedocument.theme+xml"/>
  <Override PartName="/ppt/slideLayouts/slideLayout37.xml" ContentType="application/vnd.openxmlformats-officedocument.presentationml.slideLayout+xml"/>
  <Override PartName="/ppt/theme/theme1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6.xml" ContentType="application/vnd.openxmlformats-officedocument.theme+xml"/>
  <Override PartName="/ppt/slideLayouts/slideLayout40.xml" ContentType="application/vnd.openxmlformats-officedocument.presentationml.slideLayout+xml"/>
  <Override PartName="/ppt/theme/theme17.xml" ContentType="application/vnd.openxmlformats-officedocument.theme+xml"/>
  <Override PartName="/ppt/slideLayouts/slideLayout41.xml" ContentType="application/vnd.openxmlformats-officedocument.presentationml.slideLayout+xml"/>
  <Override PartName="/ppt/theme/theme18.xml" ContentType="application/vnd.openxmlformats-officedocument.theme+xml"/>
  <Override PartName="/ppt/slideLayouts/slideLayout42.xml" ContentType="application/vnd.openxmlformats-officedocument.presentationml.slideLayout+xml"/>
  <Override PartName="/ppt/theme/theme19.xml" ContentType="application/vnd.openxmlformats-officedocument.theme+xml"/>
  <Override PartName="/ppt/slideLayouts/slideLayout43.xml" ContentType="application/vnd.openxmlformats-officedocument.presentationml.slideLayout+xml"/>
  <Override PartName="/ppt/theme/theme2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1.xml" ContentType="application/vnd.openxmlformats-officedocument.theme+xml"/>
  <Override PartName="/ppt/slideLayouts/slideLayout4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7" r:id="rId2"/>
    <p:sldMasterId id="2147483689" r:id="rId3"/>
    <p:sldMasterId id="2147483693" r:id="rId4"/>
    <p:sldMasterId id="2147483703" r:id="rId5"/>
    <p:sldMasterId id="2147483711" r:id="rId6"/>
    <p:sldMasterId id="2147483719" r:id="rId7"/>
    <p:sldMasterId id="2147483721" r:id="rId8"/>
    <p:sldMasterId id="2147483727" r:id="rId9"/>
    <p:sldMasterId id="2147483729" r:id="rId10"/>
    <p:sldMasterId id="2147483735" r:id="rId11"/>
    <p:sldMasterId id="2147483737" r:id="rId12"/>
    <p:sldMasterId id="2147483741" r:id="rId13"/>
    <p:sldMasterId id="2147483744" r:id="rId14"/>
    <p:sldMasterId id="2147483747" r:id="rId15"/>
    <p:sldMasterId id="2147483749" r:id="rId16"/>
    <p:sldMasterId id="2147483754" r:id="rId17"/>
    <p:sldMasterId id="2147483758" r:id="rId18"/>
    <p:sldMasterId id="2147483760" r:id="rId19"/>
    <p:sldMasterId id="2147483762" r:id="rId20"/>
    <p:sldMasterId id="2147483771" r:id="rId21"/>
    <p:sldMasterId id="2147483774" r:id="rId22"/>
  </p:sldMasterIdLst>
  <p:notesMasterIdLst>
    <p:notesMasterId r:id="rId64"/>
  </p:notesMasterIdLst>
  <p:handoutMasterIdLst>
    <p:handoutMasterId r:id="rId65"/>
  </p:handoutMasterIdLst>
  <p:sldIdLst>
    <p:sldId id="729" r:id="rId23"/>
    <p:sldId id="730" r:id="rId24"/>
    <p:sldId id="731" r:id="rId25"/>
    <p:sldId id="734" r:id="rId26"/>
    <p:sldId id="732" r:id="rId27"/>
    <p:sldId id="733" r:id="rId28"/>
    <p:sldId id="648" r:id="rId29"/>
    <p:sldId id="650" r:id="rId30"/>
    <p:sldId id="719" r:id="rId31"/>
    <p:sldId id="699" r:id="rId32"/>
    <p:sldId id="695" r:id="rId33"/>
    <p:sldId id="693" r:id="rId34"/>
    <p:sldId id="696" r:id="rId35"/>
    <p:sldId id="720" r:id="rId36"/>
    <p:sldId id="721" r:id="rId37"/>
    <p:sldId id="652" r:id="rId38"/>
    <p:sldId id="688" r:id="rId39"/>
    <p:sldId id="654" r:id="rId40"/>
    <p:sldId id="655" r:id="rId41"/>
    <p:sldId id="690" r:id="rId42"/>
    <p:sldId id="662" r:id="rId43"/>
    <p:sldId id="691" r:id="rId44"/>
    <p:sldId id="675" r:id="rId45"/>
    <p:sldId id="684" r:id="rId46"/>
    <p:sldId id="698" r:id="rId47"/>
    <p:sldId id="678" r:id="rId48"/>
    <p:sldId id="680" r:id="rId49"/>
    <p:sldId id="681" r:id="rId50"/>
    <p:sldId id="704" r:id="rId51"/>
    <p:sldId id="705" r:id="rId52"/>
    <p:sldId id="737" r:id="rId53"/>
    <p:sldId id="707" r:id="rId54"/>
    <p:sldId id="712" r:id="rId55"/>
    <p:sldId id="725" r:id="rId56"/>
    <p:sldId id="726" r:id="rId57"/>
    <p:sldId id="713" r:id="rId58"/>
    <p:sldId id="708" r:id="rId59"/>
    <p:sldId id="709" r:id="rId60"/>
    <p:sldId id="735" r:id="rId61"/>
    <p:sldId id="710" r:id="rId62"/>
    <p:sldId id="676" r:id="rId6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6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16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16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16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1600" b="1" kern="1200">
        <a:solidFill>
          <a:schemeClr val="tx1"/>
        </a:solidFill>
        <a:latin typeface="Times" pitchFamily="18" charset="0"/>
        <a:ea typeface="+mn-ea"/>
        <a:cs typeface="+mn-cs"/>
      </a:defRPr>
    </a:lvl5pPr>
    <a:lvl6pPr marL="2286000" algn="l" defTabSz="914400" rtl="0" eaLnBrk="1" latinLnBrk="0" hangingPunct="1">
      <a:defRPr sz="1600" b="1" kern="1200">
        <a:solidFill>
          <a:schemeClr val="tx1"/>
        </a:solidFill>
        <a:latin typeface="Times" pitchFamily="18" charset="0"/>
        <a:ea typeface="+mn-ea"/>
        <a:cs typeface="+mn-cs"/>
      </a:defRPr>
    </a:lvl6pPr>
    <a:lvl7pPr marL="2743200" algn="l" defTabSz="914400" rtl="0" eaLnBrk="1" latinLnBrk="0" hangingPunct="1">
      <a:defRPr sz="1600" b="1" kern="1200">
        <a:solidFill>
          <a:schemeClr val="tx1"/>
        </a:solidFill>
        <a:latin typeface="Times" pitchFamily="18" charset="0"/>
        <a:ea typeface="+mn-ea"/>
        <a:cs typeface="+mn-cs"/>
      </a:defRPr>
    </a:lvl7pPr>
    <a:lvl8pPr marL="3200400" algn="l" defTabSz="914400" rtl="0" eaLnBrk="1" latinLnBrk="0" hangingPunct="1">
      <a:defRPr sz="1600" b="1" kern="1200">
        <a:solidFill>
          <a:schemeClr val="tx1"/>
        </a:solidFill>
        <a:latin typeface="Times" pitchFamily="18" charset="0"/>
        <a:ea typeface="+mn-ea"/>
        <a:cs typeface="+mn-cs"/>
      </a:defRPr>
    </a:lvl8pPr>
    <a:lvl9pPr marL="3657600" algn="l" defTabSz="914400" rtl="0" eaLnBrk="1" latinLnBrk="0" hangingPunct="1">
      <a:defRPr sz="16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66"/>
    <a:srgbClr val="FF9900"/>
    <a:srgbClr val="CCECFF"/>
    <a:srgbClr val="956CF2"/>
    <a:srgbClr val="FF6600"/>
    <a:srgbClr val="CC99FF"/>
    <a:srgbClr val="99FFCC"/>
    <a:srgbClr val="B9F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snapToGrid="0">
      <p:cViewPr>
        <p:scale>
          <a:sx n="50" d="100"/>
          <a:sy n="50" d="100"/>
        </p:scale>
        <p:origin x="-80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file:///E:\910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99963989649801"/>
          <c:y val="5.1400554097404488E-2"/>
          <c:w val="0.84517390771698098"/>
          <c:h val="0.76146639564791008"/>
        </c:manualLayout>
      </c:layout>
      <c:scatterChart>
        <c:scatterStyle val="lineMarker"/>
        <c:varyColors val="0"/>
        <c:ser>
          <c:idx val="0"/>
          <c:order val="0"/>
          <c:tx>
            <c:strRef>
              <c:f>Sheet1!$U$29</c:f>
              <c:strCache>
                <c:ptCount val="1"/>
                <c:pt idx="0">
                  <c:v>PML/RARA NCN</c:v>
                </c:pt>
              </c:strCache>
            </c:strRef>
          </c:tx>
          <c:spPr>
            <a:ln>
              <a:solidFill>
                <a:schemeClr val="tx2">
                  <a:lumMod val="75000"/>
                </a:schemeClr>
              </a:solidFill>
            </a:ln>
          </c:spPr>
          <c:marker>
            <c:symbol val="diamond"/>
            <c:size val="10"/>
            <c:spPr>
              <a:solidFill>
                <a:srgbClr val="1F497D">
                  <a:lumMod val="75000"/>
                </a:srgbClr>
              </a:solidFill>
              <a:ln>
                <a:solidFill>
                  <a:srgbClr val="1F497D">
                    <a:lumMod val="75000"/>
                  </a:srgbClr>
                </a:solidFill>
              </a:ln>
            </c:spPr>
          </c:marker>
          <c:dPt>
            <c:idx val="6"/>
            <c:marker>
              <c:spPr>
                <a:solidFill>
                  <a:schemeClr val="bg1"/>
                </a:solidFill>
                <a:ln>
                  <a:solidFill>
                    <a:srgbClr val="1F497D">
                      <a:lumMod val="75000"/>
                    </a:srgbClr>
                  </a:solidFill>
                </a:ln>
              </c:spPr>
            </c:marker>
            <c:bubble3D val="0"/>
          </c:dPt>
          <c:dPt>
            <c:idx val="7"/>
            <c:marker>
              <c:spPr>
                <a:solidFill>
                  <a:schemeClr val="bg1"/>
                </a:solidFill>
                <a:ln>
                  <a:solidFill>
                    <a:srgbClr val="1F497D">
                      <a:lumMod val="75000"/>
                    </a:srgbClr>
                  </a:solidFill>
                </a:ln>
              </c:spPr>
            </c:marker>
            <c:bubble3D val="0"/>
          </c:dPt>
          <c:dPt>
            <c:idx val="9"/>
            <c:marker>
              <c:spPr>
                <a:solidFill>
                  <a:schemeClr val="bg1"/>
                </a:solidFill>
                <a:ln>
                  <a:solidFill>
                    <a:srgbClr val="1F497D">
                      <a:lumMod val="75000"/>
                    </a:srgbClr>
                  </a:solidFill>
                </a:ln>
              </c:spPr>
            </c:marker>
            <c:bubble3D val="0"/>
          </c:dPt>
          <c:dPt>
            <c:idx val="11"/>
            <c:marker>
              <c:spPr>
                <a:solidFill>
                  <a:schemeClr val="bg1"/>
                </a:solidFill>
                <a:ln>
                  <a:solidFill>
                    <a:srgbClr val="1F497D">
                      <a:lumMod val="75000"/>
                    </a:srgbClr>
                  </a:solidFill>
                </a:ln>
              </c:spPr>
            </c:marker>
            <c:bubble3D val="0"/>
          </c:dPt>
          <c:dPt>
            <c:idx val="12"/>
            <c:marker>
              <c:spPr>
                <a:solidFill>
                  <a:schemeClr val="bg1"/>
                </a:solidFill>
                <a:ln>
                  <a:solidFill>
                    <a:srgbClr val="1F497D">
                      <a:lumMod val="75000"/>
                    </a:srgbClr>
                  </a:solidFill>
                </a:ln>
              </c:spPr>
            </c:marker>
            <c:bubble3D val="0"/>
          </c:dPt>
          <c:dPt>
            <c:idx val="13"/>
            <c:marker>
              <c:spPr>
                <a:solidFill>
                  <a:schemeClr val="bg1"/>
                </a:solidFill>
                <a:ln>
                  <a:solidFill>
                    <a:srgbClr val="1F497D">
                      <a:lumMod val="75000"/>
                    </a:srgbClr>
                  </a:solidFill>
                </a:ln>
              </c:spPr>
            </c:marker>
            <c:bubble3D val="0"/>
          </c:dPt>
          <c:dPt>
            <c:idx val="14"/>
            <c:marker>
              <c:spPr>
                <a:solidFill>
                  <a:schemeClr val="bg1"/>
                </a:solidFill>
                <a:ln>
                  <a:solidFill>
                    <a:srgbClr val="1F497D">
                      <a:lumMod val="75000"/>
                    </a:srgbClr>
                  </a:solidFill>
                </a:ln>
              </c:spPr>
            </c:marker>
            <c:bubble3D val="0"/>
          </c:dPt>
          <c:dPt>
            <c:idx val="15"/>
            <c:marker>
              <c:spPr>
                <a:solidFill>
                  <a:schemeClr val="bg1"/>
                </a:solidFill>
                <a:ln>
                  <a:solidFill>
                    <a:srgbClr val="1F497D">
                      <a:lumMod val="75000"/>
                    </a:srgbClr>
                  </a:solidFill>
                </a:ln>
              </c:spPr>
            </c:marker>
            <c:bubble3D val="0"/>
          </c:dPt>
          <c:xVal>
            <c:numRef>
              <c:f>Sheet1!$T$30:$T$45</c:f>
              <c:numCache>
                <c:formatCode>General</c:formatCode>
                <c:ptCount val="16"/>
                <c:pt idx="0">
                  <c:v>0</c:v>
                </c:pt>
                <c:pt idx="1">
                  <c:v>1.2333333333333334</c:v>
                </c:pt>
                <c:pt idx="2">
                  <c:v>2.3333333333333335</c:v>
                </c:pt>
                <c:pt idx="3">
                  <c:v>3.0666666666666669</c:v>
                </c:pt>
                <c:pt idx="4">
                  <c:v>4.2333333333333529</c:v>
                </c:pt>
                <c:pt idx="5">
                  <c:v>6</c:v>
                </c:pt>
                <c:pt idx="6">
                  <c:v>7.9333333333333576</c:v>
                </c:pt>
                <c:pt idx="7">
                  <c:v>10.833333333333334</c:v>
                </c:pt>
                <c:pt idx="8">
                  <c:v>13.166666666666696</c:v>
                </c:pt>
                <c:pt idx="9">
                  <c:v>13.766666666666676</c:v>
                </c:pt>
                <c:pt idx="10">
                  <c:v>15</c:v>
                </c:pt>
                <c:pt idx="11">
                  <c:v>16.566666666666666</c:v>
                </c:pt>
                <c:pt idx="12">
                  <c:v>21</c:v>
                </c:pt>
                <c:pt idx="13">
                  <c:v>24.166666666666668</c:v>
                </c:pt>
                <c:pt idx="14">
                  <c:v>27.4</c:v>
                </c:pt>
                <c:pt idx="15">
                  <c:v>30.2</c:v>
                </c:pt>
              </c:numCache>
            </c:numRef>
          </c:xVal>
          <c:yVal>
            <c:numRef>
              <c:f>Sheet1!$U$30:$U$45</c:f>
              <c:numCache>
                <c:formatCode>General</c:formatCode>
                <c:ptCount val="16"/>
                <c:pt idx="0">
                  <c:v>0.25493993167218404</c:v>
                </c:pt>
                <c:pt idx="1">
                  <c:v>0.27060779335799123</c:v>
                </c:pt>
                <c:pt idx="2">
                  <c:v>0.16541923979990303</c:v>
                </c:pt>
                <c:pt idx="3">
                  <c:v>8.7681328790014737E-2</c:v>
                </c:pt>
                <c:pt idx="4">
                  <c:v>2.7178363508513607E-2</c:v>
                </c:pt>
                <c:pt idx="5">
                  <c:v>5.3571246435395702E-4</c:v>
                </c:pt>
                <c:pt idx="6">
                  <c:v>1.1825737489066529E-4</c:v>
                </c:pt>
                <c:pt idx="7">
                  <c:v>4.1279243348719058E-4</c:v>
                </c:pt>
                <c:pt idx="8">
                  <c:v>9.7187172709163674E-3</c:v>
                </c:pt>
                <c:pt idx="9">
                  <c:v>2.108096381013844E-4</c:v>
                </c:pt>
                <c:pt idx="10">
                  <c:v>9.3819138800583265E-4</c:v>
                </c:pt>
                <c:pt idx="11">
                  <c:v>1.4919312804348678E-3</c:v>
                </c:pt>
                <c:pt idx="12">
                  <c:v>2.108096381013844E-4</c:v>
                </c:pt>
                <c:pt idx="13">
                  <c:v>5.7189753512008673E-5</c:v>
                </c:pt>
                <c:pt idx="14">
                  <c:v>1.0980050656064395E-4</c:v>
                </c:pt>
                <c:pt idx="15">
                  <c:v>1.0980050656064395E-4</c:v>
                </c:pt>
              </c:numCache>
            </c:numRef>
          </c:yVal>
          <c:smooth val="0"/>
        </c:ser>
        <c:ser>
          <c:idx val="1"/>
          <c:order val="1"/>
          <c:tx>
            <c:strRef>
              <c:f>Sheet1!$V$29</c:f>
              <c:strCache>
                <c:ptCount val="1"/>
                <c:pt idx="0">
                  <c:v>Sensitivity</c:v>
                </c:pt>
              </c:strCache>
            </c:strRef>
          </c:tx>
          <c:spPr>
            <a:ln>
              <a:solidFill>
                <a:srgbClr val="FF0000"/>
              </a:solidFill>
              <a:prstDash val="sysDot"/>
            </a:ln>
          </c:spPr>
          <c:marker>
            <c:symbol val="none"/>
          </c:marker>
          <c:xVal>
            <c:numRef>
              <c:f>Sheet1!$T$30:$T$45</c:f>
              <c:numCache>
                <c:formatCode>General</c:formatCode>
                <c:ptCount val="16"/>
                <c:pt idx="0">
                  <c:v>0</c:v>
                </c:pt>
                <c:pt idx="1">
                  <c:v>1.2333333333333334</c:v>
                </c:pt>
                <c:pt idx="2">
                  <c:v>2.3333333333333335</c:v>
                </c:pt>
                <c:pt idx="3">
                  <c:v>3.0666666666666669</c:v>
                </c:pt>
                <c:pt idx="4">
                  <c:v>4.2333333333333529</c:v>
                </c:pt>
                <c:pt idx="5">
                  <c:v>6</c:v>
                </c:pt>
                <c:pt idx="6">
                  <c:v>7.9333333333333576</c:v>
                </c:pt>
                <c:pt idx="7">
                  <c:v>10.833333333333334</c:v>
                </c:pt>
                <c:pt idx="8">
                  <c:v>13.166666666666696</c:v>
                </c:pt>
                <c:pt idx="9">
                  <c:v>13.766666666666676</c:v>
                </c:pt>
                <c:pt idx="10">
                  <c:v>15</c:v>
                </c:pt>
                <c:pt idx="11">
                  <c:v>16.566666666666666</c:v>
                </c:pt>
                <c:pt idx="12">
                  <c:v>21</c:v>
                </c:pt>
                <c:pt idx="13">
                  <c:v>24.166666666666668</c:v>
                </c:pt>
                <c:pt idx="14">
                  <c:v>27.4</c:v>
                </c:pt>
                <c:pt idx="15">
                  <c:v>30.2</c:v>
                </c:pt>
              </c:numCache>
            </c:numRef>
          </c:xVal>
          <c:yVal>
            <c:numRef>
              <c:f>Sheet1!$V$30:$V$45</c:f>
              <c:numCache>
                <c:formatCode>General</c:formatCode>
                <c:ptCount val="16"/>
                <c:pt idx="0">
                  <c:v>9.4503639953850003E-5</c:v>
                </c:pt>
                <c:pt idx="1">
                  <c:v>8.7009290629977068E-5</c:v>
                </c:pt>
                <c:pt idx="2">
                  <c:v>1.0535687718876941E-4</c:v>
                </c:pt>
                <c:pt idx="3">
                  <c:v>1.237485537975352E-4</c:v>
                </c:pt>
                <c:pt idx="4">
                  <c:v>6.4314622692914847E-4</c:v>
                </c:pt>
                <c:pt idx="5">
                  <c:v>1.6270982822633187E-4</c:v>
                </c:pt>
                <c:pt idx="6">
                  <c:v>1.1825737489066529E-4</c:v>
                </c:pt>
                <c:pt idx="7">
                  <c:v>4.1279243348719058E-4</c:v>
                </c:pt>
                <c:pt idx="8">
                  <c:v>5.7189753512008673E-5</c:v>
                </c:pt>
                <c:pt idx="9">
                  <c:v>2.108096381013844E-4</c:v>
                </c:pt>
                <c:pt idx="10">
                  <c:v>2.108096381013844E-4</c:v>
                </c:pt>
                <c:pt idx="11">
                  <c:v>1.4919312804348678E-3</c:v>
                </c:pt>
                <c:pt idx="12">
                  <c:v>2.108096381013844E-4</c:v>
                </c:pt>
                <c:pt idx="13">
                  <c:v>5.7189753512008673E-5</c:v>
                </c:pt>
                <c:pt idx="14">
                  <c:v>1.0980050656064395E-4</c:v>
                </c:pt>
                <c:pt idx="15">
                  <c:v>1.0980050656064395E-4</c:v>
                </c:pt>
              </c:numCache>
            </c:numRef>
          </c:yVal>
          <c:smooth val="0"/>
        </c:ser>
        <c:dLbls>
          <c:showLegendKey val="0"/>
          <c:showVal val="0"/>
          <c:showCatName val="0"/>
          <c:showSerName val="0"/>
          <c:showPercent val="0"/>
          <c:showBubbleSize val="0"/>
        </c:dLbls>
        <c:axId val="198404736"/>
        <c:axId val="198406912"/>
      </c:scatterChart>
      <c:valAx>
        <c:axId val="198404736"/>
        <c:scaling>
          <c:orientation val="minMax"/>
        </c:scaling>
        <c:delete val="0"/>
        <c:axPos val="b"/>
        <c:title>
          <c:tx>
            <c:rich>
              <a:bodyPr/>
              <a:lstStyle/>
              <a:p>
                <a:pPr>
                  <a:defRPr sz="1400" b="1"/>
                </a:pPr>
                <a:r>
                  <a:rPr lang="en-GB" sz="1400" b="1"/>
                  <a:t>Months</a:t>
                </a:r>
                <a:r>
                  <a:rPr lang="en-GB" sz="1400" b="1" baseline="0"/>
                  <a:t> after diagnosis</a:t>
                </a:r>
                <a:endParaRPr lang="en-GB" sz="1400" b="1"/>
              </a:p>
            </c:rich>
          </c:tx>
          <c:overlay val="0"/>
        </c:title>
        <c:numFmt formatCode="General"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198406912"/>
        <c:crossesAt val="1.0000000000000067E-5"/>
        <c:crossBetween val="midCat"/>
        <c:majorUnit val="3"/>
      </c:valAx>
      <c:valAx>
        <c:axId val="198406912"/>
        <c:scaling>
          <c:logBase val="10"/>
          <c:orientation val="minMax"/>
        </c:scaling>
        <c:delete val="0"/>
        <c:axPos val="l"/>
        <c:majorGridlines/>
        <c:numFmt formatCode="General" sourceLinked="1"/>
        <c:majorTickMark val="out"/>
        <c:minorTickMark val="none"/>
        <c:tickLblPos val="nextTo"/>
        <c:txPr>
          <a:bodyPr/>
          <a:lstStyle/>
          <a:p>
            <a:pPr>
              <a:defRPr sz="1100"/>
            </a:pPr>
            <a:endParaRPr lang="en-US"/>
          </a:p>
        </c:txPr>
        <c:crossAx val="198404736"/>
        <c:crosses val="autoZero"/>
        <c:crossBetween val="midCat"/>
      </c:valAx>
      <c:spPr>
        <a:solidFill>
          <a:schemeClr val="bg1">
            <a:lumMod val="85000"/>
          </a:schemeClr>
        </a:solidFill>
      </c:spPr>
    </c:plotArea>
    <c:legend>
      <c:legendPos val="r"/>
      <c:layout>
        <c:manualLayout>
          <c:xMode val="edge"/>
          <c:yMode val="edge"/>
          <c:x val="0.64316831683168363"/>
          <c:y val="0.11877041685578779"/>
          <c:w val="0.2216501650165017"/>
          <c:h val="0.13703287089113891"/>
        </c:manualLayout>
      </c:layout>
      <c:overlay val="1"/>
      <c:spPr>
        <a:solidFill>
          <a:schemeClr val="bg1"/>
        </a:solidFill>
        <a:ln>
          <a:solidFill>
            <a:schemeClr val="tx1"/>
          </a:solidFill>
        </a:ln>
      </c:spPr>
      <c:txPr>
        <a:bodyPr/>
        <a:lstStyle/>
        <a:p>
          <a:pPr>
            <a:defRPr sz="1200" b="1"/>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43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506025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DE6AED36-A575-4151-B0D0-7BE62436C60C}" type="slidenum">
              <a:rPr lang="en-US">
                <a:solidFill>
                  <a:srgbClr val="000000"/>
                </a:solidFill>
              </a:rPr>
              <a:pPr/>
              <a:t>4</a:t>
            </a:fld>
            <a:endParaRPr lang="en-US">
              <a:solidFill>
                <a:srgbClr val="000000"/>
              </a:solidFill>
            </a:endParaRPr>
          </a:p>
        </p:txBody>
      </p:sp>
      <p:sp>
        <p:nvSpPr>
          <p:cNvPr id="189442" name="Slide Image Placeholder 1"/>
          <p:cNvSpPr>
            <a:spLocks noGrp="1" noRot="1" noChangeAspect="1" noTextEdit="1"/>
          </p:cNvSpPr>
          <p:nvPr>
            <p:ph type="sldImg"/>
          </p:nvPr>
        </p:nvSpPr>
        <p:spPr>
          <a:xfrm>
            <a:off x="1163190" y="691734"/>
            <a:ext cx="4531622" cy="3416508"/>
          </a:xfrm>
          <a:ln/>
        </p:spPr>
      </p:sp>
      <p:sp>
        <p:nvSpPr>
          <p:cNvPr id="189443" name="Notes Placeholder 2"/>
          <p:cNvSpPr>
            <a:spLocks noGrp="1"/>
          </p:cNvSpPr>
          <p:nvPr>
            <p:ph type="body" idx="1"/>
          </p:nvPr>
        </p:nvSpPr>
        <p:spPr>
          <a:xfrm>
            <a:off x="914711" y="4344025"/>
            <a:ext cx="5028579" cy="4114488"/>
          </a:xfrm>
        </p:spPr>
        <p:txBody>
          <a:bodyPr lIns="90482" tIns="44448" rIns="90482" bIns="4444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190" y="691734"/>
            <a:ext cx="4531622" cy="3416508"/>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xfrm>
            <a:off x="685800" y="4343400"/>
            <a:ext cx="5486400" cy="4114800"/>
          </a:xfrm>
          <a:noFill/>
          <a:ln w="9525"/>
        </p:spPr>
        <p:txBody>
          <a:bodyPr/>
          <a:lstStyle/>
          <a:p>
            <a:r>
              <a:rPr lang="en-GB" smtClean="0"/>
              <a:t>DNA topoisomerase II catalyses the relaxation of supercoiled DNA by transiently cleaving and religating both strands of the double helix</a:t>
            </a:r>
          </a:p>
          <a:p>
            <a:endParaRPr lang="en-GB" smtClean="0"/>
          </a:p>
          <a:p>
            <a:r>
              <a:rPr lang="en-GB" b="1" smtClean="0"/>
              <a:t>The DNA topoisomerase II homodimer introduces 4-base staggered nicks in DNA as each subunit covalently binds and cleaves one strand</a:t>
            </a:r>
          </a:p>
          <a:p>
            <a:endParaRPr lang="en-GB" b="1" smtClean="0"/>
          </a:p>
          <a:p>
            <a:r>
              <a:rPr lang="en-GB" b="1" smtClean="0"/>
              <a:t>In presence of ATP, the DNA open gate allows passage of a second DNA double helix through the cleaved strands</a:t>
            </a:r>
          </a:p>
          <a:p>
            <a:endParaRPr lang="en-GB" b="1" smtClean="0"/>
          </a:p>
          <a:p>
            <a:r>
              <a:rPr lang="en-GB" b="1" smtClean="0"/>
              <a:t>Cleaved strands are then re-ligated, and after ATP hydrolysis, the enzyme homodimer attains its original conformational state to catalyse another cycle</a:t>
            </a:r>
          </a:p>
          <a:p>
            <a:endParaRPr lang="en-GB" b="1" smtClean="0"/>
          </a:p>
          <a:p>
            <a:r>
              <a:rPr lang="en-GB" b="1" smtClean="0"/>
              <a:t>Several anticancer drugs interfere with cleavage-re-ligation equilibrium </a:t>
            </a:r>
            <a:r>
              <a:rPr lang="en-GB" b="1" smtClean="0">
                <a:sym typeface="Wingdings" pitchFamily="2" charset="2"/>
              </a:rPr>
              <a:t> they increase the concentration of enzyme-DNA covalent cleavage complexes  net increased cleavage  DNA damage</a:t>
            </a:r>
            <a:endParaRPr lang="en-GB" b="1"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a:xfrm>
            <a:off x="685800" y="4343400"/>
            <a:ext cx="5486400" cy="4114800"/>
          </a:xfrm>
          <a:noFill/>
          <a:ln w="9525"/>
        </p:spPr>
        <p:txBody>
          <a:bodyPr/>
          <a:lstStyle/>
          <a:p>
            <a:r>
              <a:rPr lang="en-GB" sz="1400" smtClean="0"/>
              <a:t>This slide shows the 4 t-APL cases following mitoxantrone indicated in red, which is clearly a DNA damage hotspot with a p value of less than 0.0001 when compared to the other bcr1 secondary cases in green, and a p value of less than 0.05 when compared to all bcr1 cases, including the </a:t>
            </a:r>
            <a:r>
              <a:rPr lang="en-GB" sz="1400" i="1" smtClean="0"/>
              <a:t>de novo</a:t>
            </a:r>
            <a:r>
              <a:rPr lang="en-GB" sz="1400" smtClean="0"/>
              <a:t> cases in blue.</a:t>
            </a:r>
          </a:p>
          <a:p>
            <a:endParaRPr lang="en-GB" sz="1400" smtClean="0"/>
          </a:p>
          <a:p>
            <a:endParaRPr lang="en-GB"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a:xfrm>
            <a:off x="685800" y="4343400"/>
            <a:ext cx="5486400" cy="4114800"/>
          </a:xfrm>
          <a:noFill/>
          <a:ln w="9525"/>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xfrm>
            <a:off x="1143000" y="685800"/>
            <a:ext cx="4572000" cy="3429000"/>
          </a:xfrm>
          <a:ln/>
        </p:spPr>
      </p:sp>
      <p:sp>
        <p:nvSpPr>
          <p:cNvPr id="66662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5364" name="Slide Number Placeholder 3"/>
          <p:cNvSpPr>
            <a:spLocks noGrp="1"/>
          </p:cNvSpPr>
          <p:nvPr>
            <p:ph type="sldNum" sz="quarter" idx="5"/>
          </p:nvPr>
        </p:nvSpPr>
        <p:spPr bwMode="auto">
          <a:xfrm>
            <a:off x="3884029" y="8684927"/>
            <a:ext cx="2972421" cy="457513"/>
          </a:xfrm>
          <a:prstGeom prst="rect">
            <a:avLst/>
          </a:prstGeom>
          <a:noFill/>
          <a:ln>
            <a:miter lim="800000"/>
            <a:headEnd/>
            <a:tailEnd/>
          </a:ln>
        </p:spPr>
        <p:txBody>
          <a:bodyPr wrap="square" lIns="88202" tIns="44100" rIns="88202" bIns="44100" numCol="1" anchorCtr="0" compatLnSpc="1">
            <a:prstTxWarp prst="textNoShape">
              <a:avLst/>
            </a:prstTxWarp>
          </a:bodyPr>
          <a:lstStyle/>
          <a:p>
            <a:fld id="{08D84E4F-034D-4D4C-AFCD-EED01A888F0D}" type="slidenum">
              <a:rPr lang="en-GB" smtClean="0">
                <a:solidFill>
                  <a:srgbClr val="000000"/>
                </a:solidFill>
              </a:rPr>
              <a:pPr/>
              <a:t>36</a:t>
            </a:fld>
            <a:endParaRPr lang="en-GB"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
        <p:nvSpPr>
          <p:cNvPr id="90116" name="Slide Number Placeholder 3"/>
          <p:cNvSpPr>
            <a:spLocks noGrp="1"/>
          </p:cNvSpPr>
          <p:nvPr>
            <p:ph type="sldNum" sz="quarter" idx="4294967295"/>
          </p:nvPr>
        </p:nvSpPr>
        <p:spPr bwMode="auto">
          <a:xfrm>
            <a:off x="3884613" y="8685214"/>
            <a:ext cx="2971801" cy="457200"/>
          </a:xfrm>
          <a:prstGeom prst="rect">
            <a:avLst/>
          </a:prstGeom>
          <a:noFill/>
          <a:ln>
            <a:miter lim="800000"/>
            <a:headEnd/>
            <a:tailEnd/>
          </a:ln>
        </p:spPr>
        <p:txBody>
          <a:bodyPr lIns="88202" tIns="44100" rIns="88202" bIns="44100"/>
          <a:lstStyle/>
          <a:p>
            <a:fld id="{584F6B85-CBAC-4844-8BD7-EB5CF3A01C0E}" type="slidenum">
              <a:rPr lang="en-GB" smtClean="0">
                <a:solidFill>
                  <a:srgbClr val="000000"/>
                </a:solidFill>
              </a:rPr>
              <a:pPr/>
              <a:t>37</a:t>
            </a:fld>
            <a:endParaRPr lang="en-GB"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6300"/>
          </a:xfrm>
          <a:ln/>
        </p:spPr>
      </p:sp>
      <p:sp>
        <p:nvSpPr>
          <p:cNvPr id="91139" name="Notes Placeholder 2"/>
          <p:cNvSpPr>
            <a:spLocks noGrp="1"/>
          </p:cNvSpPr>
          <p:nvPr>
            <p:ph type="body" idx="1"/>
          </p:nvPr>
        </p:nvSpPr>
        <p:spPr>
          <a:noFill/>
          <a:ln w="9525"/>
        </p:spPr>
        <p:txBody>
          <a:bodyPr/>
          <a:lstStyle/>
          <a:p>
            <a:r>
              <a:rPr lang="en-GB" smtClean="0"/>
              <a:t>Another important question that needs to be asked is what effect does MRD monitoring have on patient outcome. We hope to answer this question in the next phase of the AML17 trial which is beginning this month. Each year approximately 400 patients are entered into the AML17 trial. Of these patients 50% are expected to have an MRD target suited for monitoring. Of these patients there will be a 2:1 ratio between those monitored and those not monitored. This should result in approximately 130 patients being monitored each year. </a:t>
            </a:r>
          </a:p>
          <a:p>
            <a:endParaRPr lang="en-GB" smtClean="0"/>
          </a:p>
          <a:p>
            <a:r>
              <a:rPr lang="en-GB" smtClean="0"/>
              <a:t>In combination with the treatment randomization protocol in the AML 17 trial, we will be able to assess the clinical significance of MRD monitoring on several different levels.</a:t>
            </a:r>
          </a:p>
          <a:p>
            <a:endParaRPr lang="en-GB" smtClean="0"/>
          </a:p>
        </p:txBody>
      </p:sp>
      <p:sp>
        <p:nvSpPr>
          <p:cNvPr id="91140" name="Slide Number Placeholder 3"/>
          <p:cNvSpPr>
            <a:spLocks noGrp="1"/>
          </p:cNvSpPr>
          <p:nvPr>
            <p:ph type="sldNum" sz="quarter" idx="4294967295"/>
          </p:nvPr>
        </p:nvSpPr>
        <p:spPr bwMode="auto">
          <a:xfrm>
            <a:off x="3884613" y="8685214"/>
            <a:ext cx="2971801" cy="457200"/>
          </a:xfrm>
          <a:prstGeom prst="rect">
            <a:avLst/>
          </a:prstGeom>
          <a:noFill/>
          <a:ln>
            <a:miter lim="800000"/>
            <a:headEnd/>
            <a:tailEnd/>
          </a:ln>
        </p:spPr>
        <p:txBody>
          <a:bodyPr lIns="88202" tIns="44100" rIns="88202" bIns="44100"/>
          <a:lstStyle/>
          <a:p>
            <a:fld id="{065720FF-E228-48A3-B2D3-CC79FF15B7DD}" type="slidenum">
              <a:rPr lang="en-US" smtClean="0">
                <a:solidFill>
                  <a:srgbClr val="000000"/>
                </a:solidFill>
              </a:rPr>
              <a:pPr/>
              <a:t>38</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4F627A-3ECF-4D50-B3CE-F1BC7493ED2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A487433-E8C2-405A-8877-B73B93F767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5C302D-BC3E-4687-9117-65B2D31607D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6E38A0-218C-4F73-84B4-151C44682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323850" y="6237288"/>
            <a:ext cx="1905000" cy="457200"/>
          </a:xfrm>
          <a:prstGeom prst="rect">
            <a:avLst/>
          </a:prstGeom>
        </p:spPr>
        <p:txBody>
          <a:bodyPr/>
          <a:lstStyle>
            <a:lvl1pPr>
              <a:defRPr/>
            </a:lvl1pPr>
          </a:lstStyle>
          <a:p>
            <a:pPr eaLnBrk="1" hangingPunct="1"/>
            <a:endParaRPr lang="nl-NL" sz="1800" b="0">
              <a:solidFill>
                <a:srgbClr val="FAFD00"/>
              </a:solidFill>
              <a:latin typeface="Arial" charset="0"/>
            </a:endParaRPr>
          </a:p>
        </p:txBody>
      </p:sp>
      <p:sp>
        <p:nvSpPr>
          <p:cNvPr id="5" name="Footer Placeholder 4"/>
          <p:cNvSpPr>
            <a:spLocks noGrp="1"/>
          </p:cNvSpPr>
          <p:nvPr>
            <p:ph type="ftr" sz="quarter" idx="11"/>
          </p:nvPr>
        </p:nvSpPr>
        <p:spPr>
          <a:xfrm>
            <a:off x="2555875" y="6400800"/>
            <a:ext cx="3600450" cy="457200"/>
          </a:xfrm>
          <a:prstGeom prst="rect">
            <a:avLst/>
          </a:prstGeom>
        </p:spPr>
        <p:txBody>
          <a:bodyPr/>
          <a:lstStyle>
            <a:lvl1pPr>
              <a:defRPr/>
            </a:lvl1pPr>
          </a:lstStyle>
          <a:p>
            <a:pPr eaLnBrk="1" hangingPunct="1"/>
            <a:endParaRPr lang="nl-NL" sz="1800" b="0">
              <a:solidFill>
                <a:srgbClr val="FAFD00"/>
              </a:solidFill>
              <a:latin typeface="Arial" charset="0"/>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eaLnBrk="1" hangingPunct="1"/>
            <a:fld id="{CB3D7FE5-98FA-455E-B907-F5AD4A04DE35}" type="slidenum">
              <a:rPr lang="nl-NL" sz="1800" b="0">
                <a:solidFill>
                  <a:srgbClr val="FAFD00"/>
                </a:solidFill>
                <a:latin typeface="Arial" charset="0"/>
              </a:rPr>
              <a:pPr eaLnBrk="1" hangingPunct="1"/>
              <a:t>‹#›</a:t>
            </a:fld>
            <a:endParaRPr lang="nl-NL" sz="1800" b="0">
              <a:solidFill>
                <a:srgbClr val="FAFD00"/>
              </a:solidFill>
              <a:latin typeface="Arial"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prstClr val="white">
                    <a:tint val="75000"/>
                  </a:prstClr>
                </a:solidFill>
                <a:latin typeface="Times" pitchFamily="18" charset="0"/>
              </a:defRPr>
            </a:lvl1pPr>
          </a:lstStyle>
          <a:p>
            <a:pPr>
              <a:defRPr/>
            </a:pPr>
            <a:fld id="{ACB77DD3-829C-4546-AED2-E2510DB6EC1A}" type="datetimeFigureOut">
              <a:rPr lang="en-GB"/>
              <a:pPr>
                <a:defRPr/>
              </a:pPr>
              <a:t>28/11/2012</a:t>
            </a:fld>
            <a:endParaRPr lang="en-GB" dirty="0"/>
          </a:p>
        </p:txBody>
      </p:sp>
      <p:sp>
        <p:nvSpPr>
          <p:cNvPr id="5" name="Footer Placeholder 4"/>
          <p:cNvSpPr>
            <a:spLocks noGrp="1"/>
          </p:cNvSpPr>
          <p:nvPr>
            <p:ph type="ftr" sz="quarter" idx="11"/>
          </p:nvPr>
        </p:nvSpPr>
        <p:spPr/>
        <p:txBody>
          <a:bodyPr/>
          <a:lstStyle>
            <a:lvl1pPr>
              <a:defRPr>
                <a:solidFill>
                  <a:prstClr val="white">
                    <a:tint val="75000"/>
                  </a:prstClr>
                </a:solidFill>
                <a:latin typeface="Times"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prstClr val="white">
                    <a:tint val="75000"/>
                  </a:prstClr>
                </a:solidFill>
                <a:latin typeface="Times" pitchFamily="18" charset="0"/>
              </a:defRPr>
            </a:lvl1pPr>
          </a:lstStyle>
          <a:p>
            <a:pPr>
              <a:defRPr/>
            </a:pPr>
            <a:fld id="{E504EE82-0109-48F5-9903-DF6902B18829}"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4.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7.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3.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3BEE5F03-C3D6-44C6-A10D-6945F2307EFC}" type="slidenum">
              <a:rPr lang="en-GB">
                <a:solidFill>
                  <a:srgbClr val="000000"/>
                </a:solidFill>
                <a:latin typeface="Arial" charset="0"/>
              </a:rPr>
              <a:pPr eaLnBrk="1" hangingPunct="1"/>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51814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latin typeface="+mn-lt"/>
                <a:ea typeface="+mn-ea"/>
              </a:defRPr>
            </a:lvl1pPr>
          </a:lstStyle>
          <a:p>
            <a:endParaRPr lang="en-US">
              <a:solidFill>
                <a:srgbClr val="000000"/>
              </a:solidFill>
            </a:endParaRPr>
          </a:p>
        </p:txBody>
      </p:sp>
      <p:sp>
        <p:nvSpPr>
          <p:cNvPr id="65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atin typeface="+mn-lt"/>
                <a:ea typeface="+mn-ea"/>
              </a:defRPr>
            </a:lvl1pPr>
          </a:lstStyle>
          <a:p>
            <a:endParaRPr lang="en-US">
              <a:solidFill>
                <a:srgbClr val="000000"/>
              </a:solidFill>
            </a:endParaRPr>
          </a:p>
        </p:txBody>
      </p:sp>
      <p:sp>
        <p:nvSpPr>
          <p:cNvPr id="65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atin typeface="+mn-lt"/>
                <a:ea typeface="+mn-ea"/>
              </a:defRPr>
            </a:lvl1pPr>
          </a:lstStyle>
          <a:p>
            <a:fld id="{FB9861F4-3413-420A-B093-5673F91198EC}"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0" charset="-128"/>
        </a:defRPr>
      </a:lvl2pPr>
      <a:lvl3pPr algn="ctr" rtl="0" fontAlgn="base">
        <a:spcBef>
          <a:spcPct val="0"/>
        </a:spcBef>
        <a:spcAft>
          <a:spcPct val="0"/>
        </a:spcAft>
        <a:defRPr sz="4400">
          <a:solidFill>
            <a:schemeClr val="tx2"/>
          </a:solidFill>
          <a:latin typeface="Arial" charset="0"/>
          <a:ea typeface="ＭＳ Ｐゴシック" pitchFamily="80" charset="-128"/>
        </a:defRPr>
      </a:lvl3pPr>
      <a:lvl4pPr algn="ctr" rtl="0" fontAlgn="base">
        <a:spcBef>
          <a:spcPct val="0"/>
        </a:spcBef>
        <a:spcAft>
          <a:spcPct val="0"/>
        </a:spcAft>
        <a:defRPr sz="4400">
          <a:solidFill>
            <a:schemeClr val="tx2"/>
          </a:solidFill>
          <a:latin typeface="Arial" charset="0"/>
          <a:ea typeface="ＭＳ Ｐゴシック" pitchFamily="80" charset="-128"/>
        </a:defRPr>
      </a:lvl4pPr>
      <a:lvl5pPr algn="ctr" rtl="0" fontAlgn="base">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bwMode="auto">
          <a:xfrm>
            <a:off x="250825" y="180976"/>
            <a:ext cx="8642350" cy="1090171"/>
          </a:xfrm>
          <a:prstGeom prst="rect">
            <a:avLst/>
          </a:prstGeom>
          <a:noFill/>
          <a:ln w="9525">
            <a:noFill/>
            <a:miter lim="800000"/>
            <a:headEnd/>
            <a:tailEnd/>
          </a:ln>
          <a:effectLst>
            <a:outerShdw dist="17961" dir="2700000" algn="ctr" rotWithShape="0">
              <a:srgbClr val="000066"/>
            </a:outerShdw>
          </a:effectLst>
        </p:spPr>
        <p:txBody>
          <a:bodyPr vert="horz" wrap="square" lIns="92075" tIns="46038" rIns="92075" bIns="46038" numCol="1" anchor="t" anchorCtr="0" compatLnSpc="1">
            <a:prstTxWarp prst="textNoShape">
              <a:avLst/>
            </a:prstTxWarp>
            <a:spAutoFit/>
          </a:bodyPr>
          <a:lstStyle/>
          <a:p>
            <a:pPr lvl="0"/>
            <a:r>
              <a:rPr lang="es-ES_tradnl" smtClean="0"/>
              <a:t>Haga Clic Para Modificar El Estilo De Título Patrón</a:t>
            </a:r>
          </a:p>
        </p:txBody>
      </p:sp>
      <p:sp>
        <p:nvSpPr>
          <p:cNvPr id="13315" name="Rectangle 6"/>
          <p:cNvSpPr>
            <a:spLocks noGrp="1" noChangeArrowheads="1"/>
          </p:cNvSpPr>
          <p:nvPr>
            <p:ph type="body" idx="1"/>
          </p:nvPr>
        </p:nvSpPr>
        <p:spPr bwMode="auto">
          <a:xfrm>
            <a:off x="323850" y="1676401"/>
            <a:ext cx="8496300" cy="3053786"/>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s-ES_tradnl" smtClean="0"/>
              <a:t>Haga clic para modificar el estilo de texto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31" name="Rectangle 7"/>
          <p:cNvSpPr>
            <a:spLocks noGrp="1" noChangeArrowheads="1"/>
          </p:cNvSpPr>
          <p:nvPr>
            <p:ph type="dt" sz="half" idx="2"/>
          </p:nvPr>
        </p:nvSpPr>
        <p:spPr bwMode="auto">
          <a:xfrm>
            <a:off x="685800" y="635635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Aft>
                <a:spcPct val="0"/>
              </a:spcAft>
              <a:defRPr sz="1400" b="0">
                <a:solidFill>
                  <a:srgbClr val="FFFFFF"/>
                </a:solidFill>
                <a:effectLst/>
                <a:latin typeface="+mn-lt"/>
                <a:cs typeface="+mn-cs"/>
              </a:defRPr>
            </a:lvl1pPr>
          </a:lstStyle>
          <a:p>
            <a:pPr>
              <a:defRPr/>
            </a:pPr>
            <a:endParaRPr lang="en-US"/>
          </a:p>
        </p:txBody>
      </p:sp>
      <p:sp>
        <p:nvSpPr>
          <p:cNvPr id="1032" name="Rectangle 8"/>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Aft>
                <a:spcPct val="0"/>
              </a:spcAft>
              <a:defRPr sz="1400" b="0">
                <a:solidFill>
                  <a:srgbClr val="FFFFFF"/>
                </a:solidFill>
                <a:effectLst/>
                <a:latin typeface="+mn-lt"/>
                <a:cs typeface="+mn-cs"/>
              </a:defRPr>
            </a:lvl1pPr>
          </a:lstStyle>
          <a:p>
            <a:pPr>
              <a:defRPr/>
            </a:pPr>
            <a:endParaRPr lang="en-US"/>
          </a:p>
        </p:txBody>
      </p:sp>
      <p:sp>
        <p:nvSpPr>
          <p:cNvPr id="1033" name="Rectangle 9"/>
          <p:cNvSpPr>
            <a:spLocks noGrp="1" noChangeArrowheads="1"/>
          </p:cNvSpPr>
          <p:nvPr>
            <p:ph type="sldNum" sz="quarter" idx="4"/>
          </p:nvPr>
        </p:nvSpPr>
        <p:spPr bwMode="auto">
          <a:xfrm>
            <a:off x="55563" y="635635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Aft>
                <a:spcPct val="0"/>
              </a:spcAft>
              <a:defRPr sz="1400" b="0">
                <a:solidFill>
                  <a:srgbClr val="3333FF"/>
                </a:solidFill>
                <a:effectLst/>
                <a:latin typeface="+mn-lt"/>
                <a:cs typeface="+mn-cs"/>
              </a:defRPr>
            </a:lvl1pPr>
          </a:lstStyle>
          <a:p>
            <a:pPr>
              <a:defRPr/>
            </a:pPr>
            <a:fld id="{92EE7D98-6EA8-43CE-AD50-3CFA79C2F892}" type="slidenum">
              <a:rPr lang="es-ES_tradnl"/>
              <a:pPr>
                <a:defRPr/>
              </a:pPr>
              <a:t>‹#›</a:t>
            </a:fld>
            <a:endParaRPr lang="es-ES_tradnl"/>
          </a:p>
        </p:txBody>
      </p:sp>
    </p:spTree>
  </p:cSld>
  <p:clrMap bg1="dk2" tx1="lt1" bg2="dk1" tx2="lt2" accent1="accent1" accent2="accent2" accent3="accent3" accent4="accent4" accent5="accent5" accent6="accent6" hlink="hlink" folHlink="folHlink"/>
  <p:transition advTm="12896"/>
  <p:hf hdr="0" ftr="0" dt="0"/>
  <p:txStyles>
    <p:titleStyle>
      <a:lvl1pPr algn="ctr" rtl="0" eaLnBrk="0" fontAlgn="base" hangingPunct="0">
        <a:lnSpc>
          <a:spcPct val="90000"/>
        </a:lnSpc>
        <a:spcBef>
          <a:spcPct val="0"/>
        </a:spcBef>
        <a:spcAft>
          <a:spcPct val="0"/>
        </a:spcAft>
        <a:defRPr sz="3600" b="1">
          <a:solidFill>
            <a:schemeClr val="accent2"/>
          </a:solidFill>
          <a:latin typeface="+mj-lt"/>
          <a:ea typeface="+mj-ea"/>
          <a:cs typeface="+mj-cs"/>
        </a:defRPr>
      </a:lvl1pPr>
      <a:lvl2pPr algn="ctr" rtl="0" eaLnBrk="0" fontAlgn="base" hangingPunct="0">
        <a:lnSpc>
          <a:spcPct val="90000"/>
        </a:lnSpc>
        <a:spcBef>
          <a:spcPct val="0"/>
        </a:spcBef>
        <a:spcAft>
          <a:spcPct val="0"/>
        </a:spcAft>
        <a:defRPr sz="3600" b="1">
          <a:solidFill>
            <a:schemeClr val="accent2"/>
          </a:solidFill>
          <a:latin typeface="Arial" pitchFamily="34" charset="0"/>
        </a:defRPr>
      </a:lvl2pPr>
      <a:lvl3pPr algn="ctr" rtl="0" eaLnBrk="0" fontAlgn="base" hangingPunct="0">
        <a:lnSpc>
          <a:spcPct val="90000"/>
        </a:lnSpc>
        <a:spcBef>
          <a:spcPct val="0"/>
        </a:spcBef>
        <a:spcAft>
          <a:spcPct val="0"/>
        </a:spcAft>
        <a:defRPr sz="3600" b="1">
          <a:solidFill>
            <a:schemeClr val="accent2"/>
          </a:solidFill>
          <a:latin typeface="Arial" pitchFamily="34" charset="0"/>
        </a:defRPr>
      </a:lvl3pPr>
      <a:lvl4pPr algn="ctr" rtl="0" eaLnBrk="0" fontAlgn="base" hangingPunct="0">
        <a:lnSpc>
          <a:spcPct val="90000"/>
        </a:lnSpc>
        <a:spcBef>
          <a:spcPct val="0"/>
        </a:spcBef>
        <a:spcAft>
          <a:spcPct val="0"/>
        </a:spcAft>
        <a:defRPr sz="3600" b="1">
          <a:solidFill>
            <a:schemeClr val="accent2"/>
          </a:solidFill>
          <a:latin typeface="Arial" pitchFamily="34" charset="0"/>
        </a:defRPr>
      </a:lvl4pPr>
      <a:lvl5pPr algn="ctr" rtl="0" eaLnBrk="0" fontAlgn="base" hangingPunct="0">
        <a:lnSpc>
          <a:spcPct val="90000"/>
        </a:lnSpc>
        <a:spcBef>
          <a:spcPct val="0"/>
        </a:spcBef>
        <a:spcAft>
          <a:spcPct val="0"/>
        </a:spcAft>
        <a:defRPr sz="3600" b="1">
          <a:solidFill>
            <a:schemeClr val="accent2"/>
          </a:solidFill>
          <a:latin typeface="Arial" pitchFamily="34" charset="0"/>
        </a:defRPr>
      </a:lvl5pPr>
      <a:lvl6pPr marL="457200" algn="ctr" rtl="0" eaLnBrk="0" fontAlgn="base" hangingPunct="0">
        <a:lnSpc>
          <a:spcPct val="90000"/>
        </a:lnSpc>
        <a:spcBef>
          <a:spcPct val="0"/>
        </a:spcBef>
        <a:spcAft>
          <a:spcPct val="0"/>
        </a:spcAft>
        <a:defRPr sz="3600" b="1">
          <a:solidFill>
            <a:schemeClr val="accent2"/>
          </a:solidFill>
          <a:latin typeface="Arial" pitchFamily="34" charset="0"/>
        </a:defRPr>
      </a:lvl6pPr>
      <a:lvl7pPr marL="914400" algn="ctr" rtl="0" eaLnBrk="0" fontAlgn="base" hangingPunct="0">
        <a:lnSpc>
          <a:spcPct val="90000"/>
        </a:lnSpc>
        <a:spcBef>
          <a:spcPct val="0"/>
        </a:spcBef>
        <a:spcAft>
          <a:spcPct val="0"/>
        </a:spcAft>
        <a:defRPr sz="3600" b="1">
          <a:solidFill>
            <a:schemeClr val="accent2"/>
          </a:solidFill>
          <a:latin typeface="Arial" pitchFamily="34" charset="0"/>
        </a:defRPr>
      </a:lvl7pPr>
      <a:lvl8pPr marL="1371600" algn="ctr" rtl="0" eaLnBrk="0" fontAlgn="base" hangingPunct="0">
        <a:lnSpc>
          <a:spcPct val="90000"/>
        </a:lnSpc>
        <a:spcBef>
          <a:spcPct val="0"/>
        </a:spcBef>
        <a:spcAft>
          <a:spcPct val="0"/>
        </a:spcAft>
        <a:defRPr sz="3600" b="1">
          <a:solidFill>
            <a:schemeClr val="accent2"/>
          </a:solidFill>
          <a:latin typeface="Arial" pitchFamily="34" charset="0"/>
        </a:defRPr>
      </a:lvl8pPr>
      <a:lvl9pPr marL="1828800" algn="ctr" rtl="0" eaLnBrk="0" fontAlgn="base" hangingPunct="0">
        <a:lnSpc>
          <a:spcPct val="90000"/>
        </a:lnSpc>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lnSpc>
          <a:spcPct val="90000"/>
        </a:lnSpc>
        <a:spcBef>
          <a:spcPct val="0"/>
        </a:spcBef>
        <a:spcAft>
          <a:spcPct val="50000"/>
        </a:spcAft>
        <a:buClr>
          <a:schemeClr val="accent2"/>
        </a:buClr>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lr>
          <a:schemeClr val="accent2"/>
        </a:buClr>
        <a:buFont typeface="Arial" pitchFamily="34" charset="0"/>
        <a:buChar char="●"/>
        <a:defRPr sz="2800">
          <a:solidFill>
            <a:schemeClr val="tx1"/>
          </a:solidFill>
          <a:latin typeface="+mn-lt"/>
        </a:defRPr>
      </a:lvl2pPr>
      <a:lvl3pPr marL="1143000" indent="-228600" algn="l" rtl="0" eaLnBrk="0" fontAlgn="base" hangingPunct="0">
        <a:lnSpc>
          <a:spcPct val="90000"/>
        </a:lnSpc>
        <a:spcBef>
          <a:spcPct val="0"/>
        </a:spcBef>
        <a:spcAft>
          <a:spcPct val="50000"/>
        </a:spcAft>
        <a:buClr>
          <a:schemeClr val="accent2"/>
        </a:buClr>
        <a:buFont typeface="Arial" pitchFamily="34" charset="0"/>
        <a:buChar char="●"/>
        <a:defRPr sz="2400">
          <a:solidFill>
            <a:schemeClr val="tx1"/>
          </a:solidFill>
          <a:latin typeface="+mn-lt"/>
        </a:defRPr>
      </a:lvl3pPr>
      <a:lvl4pPr marL="16002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4pPr>
      <a:lvl5pPr marL="20574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5pPr>
      <a:lvl6pPr marL="25146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6pPr>
      <a:lvl7pPr marL="29718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7pPr>
      <a:lvl8pPr marL="34290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8pPr>
      <a:lvl9pPr marL="3886200" indent="-228600" algn="l" rtl="0" eaLnBrk="0" fontAlgn="base" hangingPunct="0">
        <a:lnSpc>
          <a:spcPct val="90000"/>
        </a:lnSpc>
        <a:spcBef>
          <a:spcPct val="0"/>
        </a:spcBef>
        <a:spcAft>
          <a:spcPct val="50000"/>
        </a:spcAft>
        <a:buClr>
          <a:schemeClr val="accent2"/>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4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964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itchFamily="18" charset="0"/>
              </a:defRPr>
            </a:lvl1pPr>
          </a:lstStyle>
          <a:p>
            <a:pPr>
              <a:defRPr/>
            </a:pPr>
            <a:endParaRPr lang="de-DE"/>
          </a:p>
        </p:txBody>
      </p:sp>
      <p:sp>
        <p:nvSpPr>
          <p:cNvPr id="964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itchFamily="18" charset="0"/>
              </a:defRPr>
            </a:lvl1pPr>
          </a:lstStyle>
          <a:p>
            <a:pPr>
              <a:defRPr/>
            </a:pPr>
            <a:endParaRPr lang="de-DE"/>
          </a:p>
        </p:txBody>
      </p:sp>
      <p:sp>
        <p:nvSpPr>
          <p:cNvPr id="964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pitchFamily="18" charset="0"/>
              </a:defRPr>
            </a:lvl1pPr>
          </a:lstStyle>
          <a:p>
            <a:pPr>
              <a:defRPr/>
            </a:pPr>
            <a:fld id="{11EA68FB-6562-4A7F-907C-39108E580AB9}"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50" r:id="rId1"/>
    <p:sldLayoutId id="214748377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992259"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5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101379"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88" r:id="rId1"/>
    <p:sldLayoutId id="2147483691" r:id="rId2"/>
    <p:sldLayoutId id="2147483692" r:id="rId3"/>
    <p:sldLayoutId id="2147483732"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51814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18739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743"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39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GB">
              <a:solidFill>
                <a:srgbClr val="000000"/>
              </a:solidFill>
            </a:endParaRPr>
          </a:p>
        </p:txBody>
      </p:sp>
      <p:sp>
        <p:nvSpPr>
          <p:cNvPr id="539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GB">
              <a:solidFill>
                <a:srgbClr val="000000"/>
              </a:solidFill>
            </a:endParaRPr>
          </a:p>
        </p:txBody>
      </p:sp>
      <p:sp>
        <p:nvSpPr>
          <p:cNvPr id="539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FA219839-DA53-46D1-8D67-54694744E4DB}"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51814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12" r:id="rId1"/>
    <p:sldLayoutId id="2147483716" r:id="rId2"/>
    <p:sldLayoutId id="214748371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524291"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20" r:id="rId1"/>
    <p:sldLayoutId id="214748375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675843"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22" r:id="rId1"/>
    <p:sldLayoutId id="214748373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5" Type="http://schemas.openxmlformats.org/officeDocument/2006/relationships/image" Target="../media/image19.em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6.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6.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9.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http://www.blackwellpublishing.com/content/BPL_Images/Journal_cover_store/thumbnail/BJH-0007-1048-117-0/bjh.jpg" TargetMode="Externa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51.jpeg"/><Relationship Id="rId5" Type="http://schemas.openxmlformats.org/officeDocument/2006/relationships/image" Target="../media/image50.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 y="15875"/>
            <a:ext cx="9144001" cy="1530350"/>
          </a:xfrm>
          <a:prstGeom prst="rect">
            <a:avLst/>
          </a:prstGeom>
          <a:noFill/>
          <a:ln w="12700">
            <a:noFill/>
            <a:miter lim="800000"/>
            <a:headEnd/>
            <a:tailEnd/>
          </a:ln>
          <a:effectLst/>
        </p:spPr>
        <p:txBody>
          <a:bodyPr lIns="90487" tIns="44450" rIns="90487" bIns="44450" anchor="ctr"/>
          <a:lstStyle/>
          <a:p>
            <a:pPr algn="ctr"/>
            <a:r>
              <a:rPr lang="en-GB" sz="3600" b="0" dirty="0" smtClean="0">
                <a:latin typeface="Arial" pitchFamily="34" charset="0"/>
                <a:cs typeface="Arial" pitchFamily="34" charset="0"/>
              </a:rPr>
              <a:t>Acute </a:t>
            </a:r>
            <a:r>
              <a:rPr lang="en-GB" sz="3600" b="0" dirty="0" err="1" smtClean="0">
                <a:latin typeface="Arial" pitchFamily="34" charset="0"/>
                <a:cs typeface="Arial" pitchFamily="34" charset="0"/>
              </a:rPr>
              <a:t>promyelocytic</a:t>
            </a:r>
            <a:r>
              <a:rPr lang="en-GB" sz="3600" b="0" dirty="0" smtClean="0">
                <a:latin typeface="Arial" pitchFamily="34" charset="0"/>
                <a:cs typeface="Arial" pitchFamily="34" charset="0"/>
              </a:rPr>
              <a:t> leukaemia: </a:t>
            </a:r>
          </a:p>
          <a:p>
            <a:pPr algn="ctr"/>
            <a:r>
              <a:rPr lang="en-GB" sz="3600" b="0" dirty="0" smtClean="0">
                <a:latin typeface="Arial" pitchFamily="34" charset="0"/>
                <a:cs typeface="Arial" pitchFamily="34" charset="0"/>
              </a:rPr>
              <a:t>A paradigm for molecularly targeted therapy</a:t>
            </a:r>
            <a:endParaRPr lang="en-GB" sz="3600" b="0" dirty="0">
              <a:solidFill>
                <a:srgbClr val="FAFD00"/>
              </a:solidFill>
              <a:latin typeface="Arial" pitchFamily="34" charset="0"/>
              <a:cs typeface="Arial" pitchFamily="34" charset="0"/>
            </a:endParaRPr>
          </a:p>
        </p:txBody>
      </p:sp>
      <p:sp>
        <p:nvSpPr>
          <p:cNvPr id="167939" name="Rectangle 3"/>
          <p:cNvSpPr>
            <a:spLocks noChangeArrowheads="1"/>
          </p:cNvSpPr>
          <p:nvPr/>
        </p:nvSpPr>
        <p:spPr bwMode="auto">
          <a:xfrm>
            <a:off x="476250" y="3394075"/>
            <a:ext cx="8286750" cy="2206625"/>
          </a:xfrm>
          <a:prstGeom prst="rect">
            <a:avLst/>
          </a:prstGeom>
          <a:noFill/>
          <a:ln w="12700">
            <a:noFill/>
            <a:miter lim="800000"/>
            <a:headEnd/>
            <a:tailEnd/>
          </a:ln>
          <a:effectLst/>
        </p:spPr>
        <p:txBody>
          <a:bodyPr lIns="90487" tIns="44450" rIns="90487" bIns="44450"/>
          <a:lstStyle/>
          <a:p>
            <a:pPr marL="609600" indent="-609600">
              <a:spcBef>
                <a:spcPct val="20000"/>
              </a:spcBef>
              <a:buSzPct val="100000"/>
            </a:pPr>
            <a:r>
              <a:rPr lang="en-GB" sz="2800" b="0" dirty="0">
                <a:solidFill>
                  <a:srgbClr val="FFFFFF"/>
                </a:solidFill>
                <a:latin typeface="Arial" pitchFamily="34" charset="0"/>
                <a:cs typeface="Arial" pitchFamily="34" charset="0"/>
              </a:rPr>
              <a:t>David </a:t>
            </a:r>
            <a:r>
              <a:rPr lang="en-GB" sz="2800" b="0" dirty="0" err="1">
                <a:solidFill>
                  <a:srgbClr val="FFFFFF"/>
                </a:solidFill>
                <a:latin typeface="Arial" pitchFamily="34" charset="0"/>
                <a:cs typeface="Arial" pitchFamily="34" charset="0"/>
              </a:rPr>
              <a:t>Grimwade</a:t>
            </a:r>
            <a:r>
              <a:rPr lang="en-GB" sz="2800" b="0" dirty="0">
                <a:solidFill>
                  <a:srgbClr val="FFFFFF"/>
                </a:solidFill>
                <a:latin typeface="Arial" pitchFamily="34" charset="0"/>
                <a:cs typeface="Arial" pitchFamily="34" charset="0"/>
              </a:rPr>
              <a:t>	</a:t>
            </a:r>
            <a:r>
              <a:rPr lang="en-GB" sz="3200" b="0" dirty="0">
                <a:solidFill>
                  <a:srgbClr val="FFFFFF"/>
                </a:solidFill>
                <a:latin typeface="Arial" pitchFamily="34" charset="0"/>
                <a:cs typeface="Arial" pitchFamily="34" charset="0"/>
              </a:rPr>
              <a:t>							</a:t>
            </a:r>
          </a:p>
          <a:p>
            <a:pPr marL="609600" indent="-609600">
              <a:spcBef>
                <a:spcPct val="20000"/>
              </a:spcBef>
              <a:buSzPct val="100000"/>
            </a:pPr>
            <a:r>
              <a:rPr lang="en-GB" sz="2400" b="0" i="1" dirty="0">
                <a:solidFill>
                  <a:srgbClr val="FFFFFF"/>
                </a:solidFill>
                <a:latin typeface="Arial" pitchFamily="34" charset="0"/>
                <a:cs typeface="Arial" pitchFamily="34" charset="0"/>
              </a:rPr>
              <a:t>Dept. of Medical &amp; Molecular Genetics, </a:t>
            </a:r>
          </a:p>
          <a:p>
            <a:pPr marL="609600" indent="-609600">
              <a:spcBef>
                <a:spcPct val="20000"/>
              </a:spcBef>
              <a:buSzPct val="100000"/>
            </a:pPr>
            <a:r>
              <a:rPr lang="en-GB" sz="2400" b="0" i="1" dirty="0">
                <a:solidFill>
                  <a:srgbClr val="FFFFFF"/>
                </a:solidFill>
                <a:latin typeface="Arial" pitchFamily="34" charset="0"/>
                <a:cs typeface="Arial" pitchFamily="34" charset="0"/>
              </a:rPr>
              <a:t>King’s College London School of </a:t>
            </a:r>
            <a:r>
              <a:rPr lang="en-GB" sz="2400" b="0" i="1" dirty="0" smtClean="0">
                <a:solidFill>
                  <a:srgbClr val="FFFFFF"/>
                </a:solidFill>
                <a:latin typeface="Arial" pitchFamily="34" charset="0"/>
                <a:cs typeface="Arial" pitchFamily="34" charset="0"/>
              </a:rPr>
              <a:t>Medicine</a:t>
            </a:r>
            <a:endParaRPr lang="en-GB" sz="2400" b="0" i="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866" name="Text Box 434"/>
          <p:cNvSpPr txBox="1">
            <a:spLocks noChangeArrowheads="1"/>
          </p:cNvSpPr>
          <p:nvPr/>
        </p:nvSpPr>
        <p:spPr bwMode="auto">
          <a:xfrm>
            <a:off x="3098800" y="6400801"/>
            <a:ext cx="5873916" cy="307777"/>
          </a:xfrm>
          <a:prstGeom prst="rect">
            <a:avLst/>
          </a:prstGeom>
          <a:noFill/>
          <a:ln w="9525">
            <a:noFill/>
            <a:miter lim="800000"/>
            <a:headEnd/>
            <a:tailEnd/>
          </a:ln>
        </p:spPr>
        <p:txBody>
          <a:bodyPr wrap="none">
            <a:spAutoFit/>
          </a:bodyPr>
          <a:lstStyle/>
          <a:p>
            <a:r>
              <a:rPr lang="en-US" sz="1400" b="0">
                <a:solidFill>
                  <a:srgbClr val="000000"/>
                </a:solidFill>
                <a:latin typeface="Arial" charset="0"/>
              </a:rPr>
              <a:t>Grimwade D, Mistry AR, Solomon E, Guidez F. </a:t>
            </a:r>
            <a:r>
              <a:rPr lang="en-US" sz="1400" b="0" i="1">
                <a:solidFill>
                  <a:srgbClr val="000000"/>
                </a:solidFill>
                <a:latin typeface="Arial" charset="0"/>
              </a:rPr>
              <a:t>Cancer Treat. Res.</a:t>
            </a:r>
            <a:r>
              <a:rPr lang="en-US" sz="1400" b="0">
                <a:solidFill>
                  <a:srgbClr val="000000"/>
                </a:solidFill>
                <a:latin typeface="Arial" charset="0"/>
              </a:rPr>
              <a:t> 2009</a:t>
            </a:r>
          </a:p>
        </p:txBody>
      </p:sp>
      <p:sp>
        <p:nvSpPr>
          <p:cNvPr id="658867" name="Text Box 435"/>
          <p:cNvSpPr txBox="1">
            <a:spLocks noChangeArrowheads="1"/>
          </p:cNvSpPr>
          <p:nvPr/>
        </p:nvSpPr>
        <p:spPr bwMode="auto">
          <a:xfrm>
            <a:off x="3522664" y="177800"/>
            <a:ext cx="184731" cy="338554"/>
          </a:xfrm>
          <a:prstGeom prst="rect">
            <a:avLst/>
          </a:prstGeom>
          <a:noFill/>
          <a:ln w="12700">
            <a:noFill/>
            <a:miter lim="800000"/>
            <a:headEnd/>
            <a:tailEnd/>
          </a:ln>
          <a:effectLst/>
        </p:spPr>
        <p:txBody>
          <a:bodyPr wrap="none">
            <a:spAutoFit/>
          </a:bodyPr>
          <a:lstStyle/>
          <a:p>
            <a:endParaRPr lang="en-GB">
              <a:solidFill>
                <a:srgbClr val="000000"/>
              </a:solidFill>
            </a:endParaRPr>
          </a:p>
        </p:txBody>
      </p:sp>
      <p:sp>
        <p:nvSpPr>
          <p:cNvPr id="658868" name="Rectangle 436"/>
          <p:cNvSpPr>
            <a:spLocks noChangeArrowheads="1"/>
          </p:cNvSpPr>
          <p:nvPr/>
        </p:nvSpPr>
        <p:spPr bwMode="auto">
          <a:xfrm>
            <a:off x="141288" y="214315"/>
            <a:ext cx="8959850" cy="706437"/>
          </a:xfrm>
          <a:prstGeom prst="rect">
            <a:avLst/>
          </a:prstGeom>
          <a:noFill/>
          <a:ln w="12700">
            <a:noFill/>
            <a:miter lim="800000"/>
            <a:headEnd/>
            <a:tailEnd/>
          </a:ln>
          <a:effectLst/>
        </p:spPr>
        <p:txBody>
          <a:bodyPr lIns="90487" tIns="44450" rIns="90487" bIns="44450" anchor="ctr"/>
          <a:lstStyle/>
          <a:p>
            <a:pPr algn="ctr" eaLnBrk="1" hangingPunct="1"/>
            <a:r>
              <a:rPr lang="en-GB" sz="2600">
                <a:solidFill>
                  <a:srgbClr val="000000"/>
                </a:solidFill>
                <a:effectLst>
                  <a:outerShdw blurRad="38100" dist="38100" dir="2700000" algn="tl">
                    <a:srgbClr val="C0C0C0"/>
                  </a:outerShdw>
                </a:effectLst>
                <a:latin typeface="Helvetica" pitchFamily="34" charset="0"/>
              </a:rPr>
              <a:t>Repression of target genes implicated in myeloid differentiation in acute promyelocytic leukaemia (APL)</a:t>
            </a:r>
          </a:p>
        </p:txBody>
      </p:sp>
      <p:pic>
        <p:nvPicPr>
          <p:cNvPr id="658869" name="Picture 437"/>
          <p:cNvPicPr>
            <a:picLocks noChangeAspect="1" noChangeArrowheads="1"/>
          </p:cNvPicPr>
          <p:nvPr/>
        </p:nvPicPr>
        <p:blipFill>
          <a:blip r:embed="rId2" cstate="print"/>
          <a:srcRect/>
          <a:stretch>
            <a:fillRect/>
          </a:stretch>
        </p:blipFill>
        <p:spPr bwMode="auto">
          <a:xfrm>
            <a:off x="1431925" y="1216025"/>
            <a:ext cx="6110288" cy="4983163"/>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Line 2"/>
          <p:cNvSpPr>
            <a:spLocks noChangeShapeType="1"/>
          </p:cNvSpPr>
          <p:nvPr/>
        </p:nvSpPr>
        <p:spPr bwMode="auto">
          <a:xfrm>
            <a:off x="2940051" y="4100515"/>
            <a:ext cx="1471613" cy="960437"/>
          </a:xfrm>
          <a:prstGeom prst="line">
            <a:avLst/>
          </a:prstGeom>
          <a:noFill/>
          <a:ln w="57150">
            <a:solidFill>
              <a:srgbClr val="FF6600"/>
            </a:solidFill>
            <a:round/>
            <a:headEnd/>
            <a:tailEnd type="triangle" w="med" len="med"/>
          </a:ln>
          <a:effectLst/>
        </p:spPr>
        <p:txBody>
          <a:bodyPr wrap="none" anchor="ctr"/>
          <a:lstStyle/>
          <a:p>
            <a:endParaRPr lang="en-GB">
              <a:solidFill>
                <a:srgbClr val="FAFD00"/>
              </a:solidFill>
            </a:endParaRPr>
          </a:p>
        </p:txBody>
      </p:sp>
      <p:sp>
        <p:nvSpPr>
          <p:cNvPr id="688131" name="Freeform 3"/>
          <p:cNvSpPr>
            <a:spLocks/>
          </p:cNvSpPr>
          <p:nvPr/>
        </p:nvSpPr>
        <p:spPr bwMode="auto">
          <a:xfrm>
            <a:off x="4927600" y="1857377"/>
            <a:ext cx="2032000" cy="606425"/>
          </a:xfrm>
          <a:custGeom>
            <a:avLst/>
            <a:gdLst/>
            <a:ahLst/>
            <a:cxnLst>
              <a:cxn ang="0">
                <a:pos x="0" y="324"/>
              </a:cxn>
              <a:cxn ang="0">
                <a:pos x="892" y="348"/>
              </a:cxn>
              <a:cxn ang="0">
                <a:pos x="956" y="120"/>
              </a:cxn>
              <a:cxn ang="0">
                <a:pos x="1280" y="0"/>
              </a:cxn>
            </a:cxnLst>
            <a:rect l="0" t="0" r="r" b="b"/>
            <a:pathLst>
              <a:path w="1280" h="382">
                <a:moveTo>
                  <a:pt x="0" y="324"/>
                </a:moveTo>
                <a:cubicBezTo>
                  <a:pt x="366" y="353"/>
                  <a:pt x="732" y="382"/>
                  <a:pt x="892" y="348"/>
                </a:cubicBezTo>
                <a:cubicBezTo>
                  <a:pt x="1051" y="314"/>
                  <a:pt x="891" y="178"/>
                  <a:pt x="956" y="120"/>
                </a:cubicBezTo>
                <a:cubicBezTo>
                  <a:pt x="1020" y="62"/>
                  <a:pt x="1226" y="20"/>
                  <a:pt x="1280" y="0"/>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32" name="Oval 4"/>
          <p:cNvSpPr>
            <a:spLocks noChangeArrowheads="1"/>
          </p:cNvSpPr>
          <p:nvPr/>
        </p:nvSpPr>
        <p:spPr bwMode="auto">
          <a:xfrm>
            <a:off x="4922839" y="1096963"/>
            <a:ext cx="838200" cy="457200"/>
          </a:xfrm>
          <a:prstGeom prst="ellipse">
            <a:avLst/>
          </a:prstGeom>
          <a:gradFill rotWithShape="0">
            <a:gsLst>
              <a:gs pos="0">
                <a:schemeClr val="accent2">
                  <a:gamma/>
                  <a:tint val="83529"/>
                  <a:invGamma/>
                </a:schemeClr>
              </a:gs>
              <a:gs pos="100000">
                <a:schemeClr val="accent2"/>
              </a:gs>
            </a:gsLst>
            <a:path path="shape">
              <a:fillToRect l="50000" t="50000" r="50000" b="50000"/>
            </a:path>
          </a:gradFill>
          <a:ln w="6350">
            <a:solidFill>
              <a:srgbClr val="000000"/>
            </a:solidFill>
            <a:round/>
            <a:headEnd/>
            <a:tailEnd/>
          </a:ln>
          <a:effectLst/>
        </p:spPr>
        <p:txBody>
          <a:bodyPr wrap="none" anchor="ctr"/>
          <a:lstStyle/>
          <a:p>
            <a:pPr algn="ctr"/>
            <a:r>
              <a:rPr lang="en-GB" sz="800">
                <a:solidFill>
                  <a:srgbClr val="000000"/>
                </a:solidFill>
                <a:latin typeface="Helvetica" pitchFamily="34" charset="0"/>
              </a:rPr>
              <a:t>Acetylases</a:t>
            </a:r>
          </a:p>
          <a:p>
            <a:pPr algn="ctr"/>
            <a:r>
              <a:rPr lang="en-GB" sz="800">
                <a:solidFill>
                  <a:srgbClr val="000000"/>
                </a:solidFill>
                <a:latin typeface="Helvetica" pitchFamily="34" charset="0"/>
              </a:rPr>
              <a:t>coactivators</a:t>
            </a:r>
            <a:endParaRPr lang="en-GB">
              <a:solidFill>
                <a:srgbClr val="FAFD00"/>
              </a:solidFill>
            </a:endParaRPr>
          </a:p>
        </p:txBody>
      </p:sp>
      <p:sp>
        <p:nvSpPr>
          <p:cNvPr id="688133" name="Oval 5"/>
          <p:cNvSpPr>
            <a:spLocks noChangeArrowheads="1"/>
          </p:cNvSpPr>
          <p:nvPr/>
        </p:nvSpPr>
        <p:spPr bwMode="auto">
          <a:xfrm rot="607807">
            <a:off x="1384301" y="3028952"/>
            <a:ext cx="365125" cy="582613"/>
          </a:xfrm>
          <a:prstGeom prst="ellipse">
            <a:avLst/>
          </a:prstGeom>
          <a:gradFill rotWithShape="0">
            <a:gsLst>
              <a:gs pos="0">
                <a:srgbClr val="956CF2">
                  <a:gamma/>
                  <a:tint val="83529"/>
                  <a:invGamma/>
                </a:srgbClr>
              </a:gs>
              <a:gs pos="100000">
                <a:srgbClr val="956CF2"/>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34" name="Text Box 6"/>
          <p:cNvSpPr txBox="1">
            <a:spLocks noChangeArrowheads="1"/>
          </p:cNvSpPr>
          <p:nvPr/>
        </p:nvSpPr>
        <p:spPr bwMode="auto">
          <a:xfrm rot="-4839282">
            <a:off x="1248592" y="3189210"/>
            <a:ext cx="619080"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Dnmt’s</a:t>
            </a:r>
            <a:endParaRPr lang="en-GB">
              <a:solidFill>
                <a:srgbClr val="FAFD00"/>
              </a:solidFill>
            </a:endParaRPr>
          </a:p>
        </p:txBody>
      </p:sp>
      <p:sp>
        <p:nvSpPr>
          <p:cNvPr id="688135" name="AutoShape 7"/>
          <p:cNvSpPr>
            <a:spLocks noChangeArrowheads="1"/>
          </p:cNvSpPr>
          <p:nvPr/>
        </p:nvSpPr>
        <p:spPr bwMode="auto">
          <a:xfrm>
            <a:off x="762000" y="3251200"/>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36" name="AutoShape 8"/>
          <p:cNvSpPr>
            <a:spLocks noChangeArrowheads="1"/>
          </p:cNvSpPr>
          <p:nvPr/>
        </p:nvSpPr>
        <p:spPr bwMode="auto">
          <a:xfrm>
            <a:off x="1066800" y="3251200"/>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37" name="Oval 9"/>
          <p:cNvSpPr>
            <a:spLocks noChangeArrowheads="1"/>
          </p:cNvSpPr>
          <p:nvPr/>
        </p:nvSpPr>
        <p:spPr bwMode="auto">
          <a:xfrm>
            <a:off x="647701" y="2794000"/>
            <a:ext cx="838200" cy="457200"/>
          </a:xfrm>
          <a:prstGeom prst="ellipse">
            <a:avLst/>
          </a:prstGeom>
          <a:gradFill rotWithShape="0">
            <a:gsLst>
              <a:gs pos="0">
                <a:schemeClr val="hlink">
                  <a:gamma/>
                  <a:tint val="50588"/>
                  <a:invGamma/>
                </a:schemeClr>
              </a:gs>
              <a:gs pos="100000">
                <a:schemeClr val="hlink"/>
              </a:gs>
            </a:gsLst>
            <a:path path="shape">
              <a:fillToRect l="50000" t="50000" r="50000" b="50000"/>
            </a:path>
          </a:gradFill>
          <a:ln w="6350">
            <a:solidFill>
              <a:srgbClr val="000000"/>
            </a:solidFill>
            <a:round/>
            <a:headEnd/>
            <a:tailEnd/>
          </a:ln>
          <a:effectLst/>
        </p:spPr>
        <p:txBody>
          <a:bodyPr wrap="none" anchor="ctr"/>
          <a:lstStyle/>
          <a:p>
            <a:pPr algn="ctr"/>
            <a:r>
              <a:rPr lang="en-GB" sz="800">
                <a:solidFill>
                  <a:srgbClr val="FAFD00"/>
                </a:solidFill>
                <a:latin typeface="Helvetica" pitchFamily="34" charset="0"/>
              </a:rPr>
              <a:t>HDAC/</a:t>
            </a:r>
          </a:p>
          <a:p>
            <a:pPr algn="ctr"/>
            <a:r>
              <a:rPr lang="en-GB" sz="800">
                <a:solidFill>
                  <a:srgbClr val="FAFD00"/>
                </a:solidFill>
                <a:latin typeface="Helvetica" pitchFamily="34" charset="0"/>
              </a:rPr>
              <a:t>corepressors</a:t>
            </a:r>
            <a:endParaRPr lang="en-GB">
              <a:solidFill>
                <a:srgbClr val="FAFD00"/>
              </a:solidFill>
            </a:endParaRPr>
          </a:p>
        </p:txBody>
      </p:sp>
      <p:sp>
        <p:nvSpPr>
          <p:cNvPr id="688138" name="AutoShape 10"/>
          <p:cNvSpPr>
            <a:spLocks noChangeArrowheads="1"/>
          </p:cNvSpPr>
          <p:nvPr/>
        </p:nvSpPr>
        <p:spPr bwMode="auto">
          <a:xfrm rot="5400000">
            <a:off x="2108200" y="3046414"/>
            <a:ext cx="304800" cy="381000"/>
          </a:xfrm>
          <a:prstGeom prst="triangle">
            <a:avLst>
              <a:gd name="adj" fmla="val 50000"/>
            </a:avLst>
          </a:prstGeom>
          <a:solidFill>
            <a:schemeClr val="hlink"/>
          </a:solidFill>
          <a:ln w="12700">
            <a:solidFill>
              <a:schemeClr val="hlink"/>
            </a:solidFill>
            <a:miter lim="800000"/>
            <a:headEnd/>
            <a:tailEnd/>
          </a:ln>
          <a:effectLst/>
        </p:spPr>
        <p:txBody>
          <a:bodyPr wrap="none" anchor="ctr"/>
          <a:lstStyle/>
          <a:p>
            <a:endParaRPr lang="en-GB">
              <a:solidFill>
                <a:srgbClr val="FAFD00"/>
              </a:solidFill>
            </a:endParaRPr>
          </a:p>
        </p:txBody>
      </p:sp>
      <p:sp>
        <p:nvSpPr>
          <p:cNvPr id="688139" name="Text Box 11"/>
          <p:cNvSpPr txBox="1">
            <a:spLocks noChangeArrowheads="1"/>
          </p:cNvSpPr>
          <p:nvPr/>
        </p:nvSpPr>
        <p:spPr bwMode="auto">
          <a:xfrm>
            <a:off x="2000251" y="3082925"/>
            <a:ext cx="356188" cy="338554"/>
          </a:xfrm>
          <a:prstGeom prst="rect">
            <a:avLst/>
          </a:prstGeom>
          <a:noFill/>
          <a:ln w="12700">
            <a:noFill/>
            <a:miter lim="800000"/>
            <a:headEnd/>
            <a:tailEnd/>
          </a:ln>
          <a:effectLst/>
        </p:spPr>
        <p:txBody>
          <a:bodyPr wrap="none">
            <a:spAutoFit/>
          </a:bodyPr>
          <a:lstStyle/>
          <a:p>
            <a:r>
              <a:rPr lang="en-GB">
                <a:solidFill>
                  <a:srgbClr val="FAFD00"/>
                </a:solidFill>
                <a:latin typeface="Helvetica" pitchFamily="34" charset="0"/>
              </a:rPr>
              <a:t>M</a:t>
            </a:r>
            <a:endParaRPr lang="en-GB">
              <a:solidFill>
                <a:srgbClr val="FAFD00"/>
              </a:solidFill>
            </a:endParaRPr>
          </a:p>
        </p:txBody>
      </p:sp>
      <p:sp>
        <p:nvSpPr>
          <p:cNvPr id="688140" name="Line 12"/>
          <p:cNvSpPr>
            <a:spLocks noChangeShapeType="1"/>
          </p:cNvSpPr>
          <p:nvPr/>
        </p:nvSpPr>
        <p:spPr bwMode="auto">
          <a:xfrm>
            <a:off x="2076450" y="3389313"/>
            <a:ext cx="0" cy="228600"/>
          </a:xfrm>
          <a:prstGeom prst="line">
            <a:avLst/>
          </a:prstGeom>
          <a:noFill/>
          <a:ln w="28575">
            <a:solidFill>
              <a:schemeClr val="hlink"/>
            </a:solidFill>
            <a:round/>
            <a:headEnd/>
            <a:tailEnd/>
          </a:ln>
          <a:effectLst/>
        </p:spPr>
        <p:txBody>
          <a:bodyPr wrap="none" anchor="ctr"/>
          <a:lstStyle/>
          <a:p>
            <a:endParaRPr lang="en-GB">
              <a:solidFill>
                <a:srgbClr val="FAFD00"/>
              </a:solidFill>
            </a:endParaRPr>
          </a:p>
        </p:txBody>
      </p:sp>
      <p:sp>
        <p:nvSpPr>
          <p:cNvPr id="688141" name="AutoShape 13"/>
          <p:cNvSpPr>
            <a:spLocks noChangeArrowheads="1"/>
          </p:cNvSpPr>
          <p:nvPr/>
        </p:nvSpPr>
        <p:spPr bwMode="auto">
          <a:xfrm rot="5400000" flipH="1">
            <a:off x="2101850" y="3470275"/>
            <a:ext cx="304800" cy="609600"/>
          </a:xfrm>
          <a:prstGeom prst="can">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rgbClr val="000000"/>
            </a:solidFill>
            <a:round/>
            <a:headEnd/>
            <a:tailEnd/>
          </a:ln>
          <a:effectLst/>
        </p:spPr>
        <p:txBody>
          <a:bodyPr wrap="none" anchor="ctr"/>
          <a:lstStyle/>
          <a:p>
            <a:endParaRPr lang="en-GB">
              <a:solidFill>
                <a:srgbClr val="FAFD00"/>
              </a:solidFill>
            </a:endParaRPr>
          </a:p>
        </p:txBody>
      </p:sp>
      <p:sp>
        <p:nvSpPr>
          <p:cNvPr id="688142" name="Freeform 14"/>
          <p:cNvSpPr>
            <a:spLocks/>
          </p:cNvSpPr>
          <p:nvPr/>
        </p:nvSpPr>
        <p:spPr bwMode="auto">
          <a:xfrm rot="315556">
            <a:off x="2330450" y="3035300"/>
            <a:ext cx="609600" cy="1065213"/>
          </a:xfrm>
          <a:custGeom>
            <a:avLst/>
            <a:gdLst/>
            <a:ahLst/>
            <a:cxnLst>
              <a:cxn ang="0">
                <a:pos x="0" y="576"/>
              </a:cxn>
              <a:cxn ang="0">
                <a:pos x="48" y="624"/>
              </a:cxn>
              <a:cxn ang="0">
                <a:pos x="96" y="288"/>
              </a:cxn>
              <a:cxn ang="0">
                <a:pos x="384" y="0"/>
              </a:cxn>
            </a:cxnLst>
            <a:rect l="0" t="0" r="r" b="b"/>
            <a:pathLst>
              <a:path w="384" h="671">
                <a:moveTo>
                  <a:pt x="0" y="576"/>
                </a:moveTo>
                <a:cubicBezTo>
                  <a:pt x="16" y="623"/>
                  <a:pt x="32" y="671"/>
                  <a:pt x="48" y="624"/>
                </a:cubicBezTo>
                <a:cubicBezTo>
                  <a:pt x="63" y="576"/>
                  <a:pt x="40" y="391"/>
                  <a:pt x="96" y="288"/>
                </a:cubicBezTo>
                <a:cubicBezTo>
                  <a:pt x="151" y="184"/>
                  <a:pt x="336" y="48"/>
                  <a:pt x="384" y="0"/>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43" name="Freeform 15"/>
          <p:cNvSpPr>
            <a:spLocks/>
          </p:cNvSpPr>
          <p:nvPr/>
        </p:nvSpPr>
        <p:spPr bwMode="auto">
          <a:xfrm rot="443146">
            <a:off x="2101850" y="3476625"/>
            <a:ext cx="152400" cy="582613"/>
          </a:xfrm>
          <a:custGeom>
            <a:avLst/>
            <a:gdLst/>
            <a:ahLst/>
            <a:cxnLst>
              <a:cxn ang="0">
                <a:pos x="0" y="280"/>
              </a:cxn>
              <a:cxn ang="0">
                <a:pos x="48" y="328"/>
              </a:cxn>
              <a:cxn ang="0">
                <a:pos x="48" y="40"/>
              </a:cxn>
              <a:cxn ang="0">
                <a:pos x="96" y="88"/>
              </a:cxn>
            </a:cxnLst>
            <a:rect l="0" t="0" r="r" b="b"/>
            <a:pathLst>
              <a:path w="96" h="367">
                <a:moveTo>
                  <a:pt x="0" y="280"/>
                </a:moveTo>
                <a:cubicBezTo>
                  <a:pt x="20" y="323"/>
                  <a:pt x="40" y="367"/>
                  <a:pt x="48" y="328"/>
                </a:cubicBezTo>
                <a:cubicBezTo>
                  <a:pt x="55" y="288"/>
                  <a:pt x="40" y="79"/>
                  <a:pt x="48" y="40"/>
                </a:cubicBezTo>
                <a:cubicBezTo>
                  <a:pt x="55" y="0"/>
                  <a:pt x="88" y="80"/>
                  <a:pt x="96" y="88"/>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44" name="Freeform 16"/>
          <p:cNvSpPr>
            <a:spLocks/>
          </p:cNvSpPr>
          <p:nvPr/>
        </p:nvSpPr>
        <p:spPr bwMode="auto">
          <a:xfrm>
            <a:off x="733426" y="3538538"/>
            <a:ext cx="1292225" cy="593725"/>
          </a:xfrm>
          <a:custGeom>
            <a:avLst/>
            <a:gdLst/>
            <a:ahLst/>
            <a:cxnLst>
              <a:cxn ang="0">
                <a:pos x="0" y="331"/>
              </a:cxn>
              <a:cxn ang="0">
                <a:pos x="502" y="331"/>
              </a:cxn>
              <a:cxn ang="0">
                <a:pos x="658" y="69"/>
              </a:cxn>
              <a:cxn ang="0">
                <a:pos x="726" y="11"/>
              </a:cxn>
              <a:cxn ang="0">
                <a:pos x="770" y="5"/>
              </a:cxn>
              <a:cxn ang="0">
                <a:pos x="796" y="13"/>
              </a:cxn>
              <a:cxn ang="0">
                <a:pos x="814" y="49"/>
              </a:cxn>
            </a:cxnLst>
            <a:rect l="0" t="0" r="r" b="b"/>
            <a:pathLst>
              <a:path w="814" h="374">
                <a:moveTo>
                  <a:pt x="0" y="331"/>
                </a:moveTo>
                <a:cubicBezTo>
                  <a:pt x="196" y="352"/>
                  <a:pt x="392" y="374"/>
                  <a:pt x="502" y="331"/>
                </a:cubicBezTo>
                <a:cubicBezTo>
                  <a:pt x="611" y="287"/>
                  <a:pt x="620" y="122"/>
                  <a:pt x="658" y="69"/>
                </a:cubicBezTo>
                <a:cubicBezTo>
                  <a:pt x="695" y="15"/>
                  <a:pt x="707" y="21"/>
                  <a:pt x="726" y="11"/>
                </a:cubicBezTo>
                <a:cubicBezTo>
                  <a:pt x="744" y="0"/>
                  <a:pt x="758" y="4"/>
                  <a:pt x="770" y="5"/>
                </a:cubicBezTo>
                <a:cubicBezTo>
                  <a:pt x="781" y="5"/>
                  <a:pt x="788" y="5"/>
                  <a:pt x="796" y="13"/>
                </a:cubicBezTo>
                <a:cubicBezTo>
                  <a:pt x="803" y="20"/>
                  <a:pt x="808" y="34"/>
                  <a:pt x="814" y="49"/>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45" name="Rectangle 17"/>
          <p:cNvSpPr>
            <a:spLocks noChangeArrowheads="1"/>
          </p:cNvSpPr>
          <p:nvPr/>
        </p:nvSpPr>
        <p:spPr bwMode="auto">
          <a:xfrm>
            <a:off x="777876" y="4024315"/>
            <a:ext cx="587375" cy="153987"/>
          </a:xfrm>
          <a:prstGeom prst="rect">
            <a:avLst/>
          </a:prstGeom>
          <a:solidFill>
            <a:schemeClr val="tx1"/>
          </a:solidFill>
          <a:ln w="12700">
            <a:solidFill>
              <a:srgbClr val="000000"/>
            </a:solidFill>
            <a:miter lim="800000"/>
            <a:headEnd/>
            <a:tailEnd/>
          </a:ln>
          <a:effectLst/>
        </p:spPr>
        <p:txBody>
          <a:bodyPr wrap="none" anchor="ctr"/>
          <a:lstStyle/>
          <a:p>
            <a:pPr algn="ctr"/>
            <a:r>
              <a:rPr lang="en-GB" sz="1200">
                <a:solidFill>
                  <a:srgbClr val="000000"/>
                </a:solidFill>
                <a:latin typeface="Helvetica" pitchFamily="34" charset="0"/>
              </a:rPr>
              <a:t>RARE</a:t>
            </a:r>
            <a:endParaRPr lang="en-GB">
              <a:solidFill>
                <a:srgbClr val="FAFD00"/>
              </a:solidFill>
            </a:endParaRPr>
          </a:p>
        </p:txBody>
      </p:sp>
      <p:sp>
        <p:nvSpPr>
          <p:cNvPr id="688146" name="Text Box 18"/>
          <p:cNvSpPr txBox="1">
            <a:spLocks noChangeArrowheads="1"/>
          </p:cNvSpPr>
          <p:nvPr/>
        </p:nvSpPr>
        <p:spPr bwMode="auto">
          <a:xfrm rot="-5400000">
            <a:off x="480667" y="3509092"/>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47" name="Text Box 19"/>
          <p:cNvSpPr txBox="1">
            <a:spLocks noChangeArrowheads="1"/>
          </p:cNvSpPr>
          <p:nvPr/>
        </p:nvSpPr>
        <p:spPr bwMode="auto">
          <a:xfrm rot="-5400000">
            <a:off x="785466" y="3512265"/>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48" name="AutoShape 20"/>
          <p:cNvSpPr>
            <a:spLocks noChangeArrowheads="1"/>
          </p:cNvSpPr>
          <p:nvPr/>
        </p:nvSpPr>
        <p:spPr bwMode="auto">
          <a:xfrm>
            <a:off x="1576388" y="2654302"/>
            <a:ext cx="860425" cy="288925"/>
          </a:xfrm>
          <a:prstGeom prst="curvedDownArrow">
            <a:avLst>
              <a:gd name="adj1" fmla="val 59560"/>
              <a:gd name="adj2" fmla="val 119121"/>
              <a:gd name="adj3" fmla="val 33333"/>
            </a:avLst>
          </a:prstGeom>
          <a:solidFill>
            <a:schemeClr val="hlink"/>
          </a:solidFill>
          <a:ln w="12700">
            <a:solidFill>
              <a:schemeClr val="hlink"/>
            </a:solidFill>
            <a:miter lim="800000"/>
            <a:headEnd/>
            <a:tailEnd/>
          </a:ln>
          <a:effectLst/>
        </p:spPr>
        <p:txBody>
          <a:bodyPr wrap="none" anchor="ctr"/>
          <a:lstStyle/>
          <a:p>
            <a:endParaRPr lang="en-GB">
              <a:solidFill>
                <a:srgbClr val="FAFD00"/>
              </a:solidFill>
            </a:endParaRPr>
          </a:p>
        </p:txBody>
      </p:sp>
      <p:sp>
        <p:nvSpPr>
          <p:cNvPr id="688149" name="Text Box 21"/>
          <p:cNvSpPr txBox="1">
            <a:spLocks noChangeArrowheads="1"/>
          </p:cNvSpPr>
          <p:nvPr/>
        </p:nvSpPr>
        <p:spPr bwMode="auto">
          <a:xfrm>
            <a:off x="1806576" y="2051050"/>
            <a:ext cx="389850" cy="830997"/>
          </a:xfrm>
          <a:prstGeom prst="rect">
            <a:avLst/>
          </a:prstGeom>
          <a:noFill/>
          <a:ln w="12700">
            <a:noFill/>
            <a:miter lim="800000"/>
            <a:headEnd/>
            <a:tailEnd/>
          </a:ln>
          <a:effectLst/>
        </p:spPr>
        <p:txBody>
          <a:bodyPr wrap="none">
            <a:spAutoFit/>
          </a:bodyPr>
          <a:lstStyle/>
          <a:p>
            <a:r>
              <a:rPr lang="en-GB" sz="4800">
                <a:solidFill>
                  <a:srgbClr val="FC0128"/>
                </a:solidFill>
              </a:rPr>
              <a:t>-</a:t>
            </a:r>
          </a:p>
        </p:txBody>
      </p:sp>
      <p:sp>
        <p:nvSpPr>
          <p:cNvPr id="688150" name="Text Box 22"/>
          <p:cNvSpPr txBox="1">
            <a:spLocks noChangeArrowheads="1"/>
          </p:cNvSpPr>
          <p:nvPr/>
        </p:nvSpPr>
        <p:spPr bwMode="auto">
          <a:xfrm>
            <a:off x="1076052" y="106364"/>
            <a:ext cx="6839501" cy="938719"/>
          </a:xfrm>
          <a:prstGeom prst="rect">
            <a:avLst/>
          </a:prstGeom>
          <a:noFill/>
          <a:ln w="12700">
            <a:noFill/>
            <a:miter lim="800000"/>
            <a:headEnd/>
            <a:tailEnd/>
          </a:ln>
          <a:effectLst/>
        </p:spPr>
        <p:txBody>
          <a:bodyPr wrap="none">
            <a:spAutoFit/>
          </a:bodyPr>
          <a:lstStyle/>
          <a:p>
            <a:pPr algn="ctr">
              <a:lnSpc>
                <a:spcPct val="125000"/>
              </a:lnSpc>
            </a:pPr>
            <a:r>
              <a:rPr lang="en-GB" sz="2200">
                <a:solidFill>
                  <a:srgbClr val="000000"/>
                </a:solidFill>
                <a:latin typeface="Helvetica" pitchFamily="34" charset="0"/>
              </a:rPr>
              <a:t>Molecularly targeted therapy in PML-RARA+ APL:</a:t>
            </a:r>
          </a:p>
          <a:p>
            <a:pPr algn="ctr">
              <a:lnSpc>
                <a:spcPct val="125000"/>
              </a:lnSpc>
            </a:pPr>
            <a:r>
              <a:rPr lang="en-GB" sz="2200">
                <a:solidFill>
                  <a:srgbClr val="000000"/>
                </a:solidFill>
                <a:latin typeface="Helvetica" pitchFamily="34" charset="0"/>
              </a:rPr>
              <a:t>mechanisms of ATRA activity</a:t>
            </a:r>
            <a:endParaRPr lang="en-GB" sz="2200">
              <a:solidFill>
                <a:srgbClr val="FAFD00"/>
              </a:solidFill>
            </a:endParaRPr>
          </a:p>
        </p:txBody>
      </p:sp>
      <p:sp>
        <p:nvSpPr>
          <p:cNvPr id="688151" name="AutoShape 23"/>
          <p:cNvSpPr>
            <a:spLocks noChangeArrowheads="1"/>
          </p:cNvSpPr>
          <p:nvPr/>
        </p:nvSpPr>
        <p:spPr bwMode="auto">
          <a:xfrm>
            <a:off x="5037138" y="1554163"/>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52" name="AutoShape 24"/>
          <p:cNvSpPr>
            <a:spLocks noChangeArrowheads="1"/>
          </p:cNvSpPr>
          <p:nvPr/>
        </p:nvSpPr>
        <p:spPr bwMode="auto">
          <a:xfrm>
            <a:off x="5341938" y="1554163"/>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53" name="Rectangle 25"/>
          <p:cNvSpPr>
            <a:spLocks noChangeArrowheads="1"/>
          </p:cNvSpPr>
          <p:nvPr/>
        </p:nvSpPr>
        <p:spPr bwMode="auto">
          <a:xfrm>
            <a:off x="5053014" y="2327275"/>
            <a:ext cx="587375" cy="153988"/>
          </a:xfrm>
          <a:prstGeom prst="rect">
            <a:avLst/>
          </a:prstGeom>
          <a:solidFill>
            <a:schemeClr val="tx1"/>
          </a:solidFill>
          <a:ln w="12700">
            <a:solidFill>
              <a:srgbClr val="000000"/>
            </a:solidFill>
            <a:miter lim="800000"/>
            <a:headEnd/>
            <a:tailEnd/>
          </a:ln>
          <a:effectLst/>
        </p:spPr>
        <p:txBody>
          <a:bodyPr wrap="none" anchor="ctr"/>
          <a:lstStyle/>
          <a:p>
            <a:pPr algn="ctr"/>
            <a:r>
              <a:rPr lang="en-GB" sz="1200">
                <a:solidFill>
                  <a:srgbClr val="000000"/>
                </a:solidFill>
                <a:latin typeface="Helvetica" pitchFamily="34" charset="0"/>
              </a:rPr>
              <a:t>RARE</a:t>
            </a:r>
            <a:endParaRPr lang="en-GB">
              <a:solidFill>
                <a:srgbClr val="FAFD00"/>
              </a:solidFill>
            </a:endParaRPr>
          </a:p>
        </p:txBody>
      </p:sp>
      <p:sp>
        <p:nvSpPr>
          <p:cNvPr id="688154" name="Text Box 26"/>
          <p:cNvSpPr txBox="1">
            <a:spLocks noChangeArrowheads="1"/>
          </p:cNvSpPr>
          <p:nvPr/>
        </p:nvSpPr>
        <p:spPr bwMode="auto">
          <a:xfrm rot="-5400000">
            <a:off x="4760567" y="1807292"/>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55" name="Text Box 27"/>
          <p:cNvSpPr txBox="1">
            <a:spLocks noChangeArrowheads="1"/>
          </p:cNvSpPr>
          <p:nvPr/>
        </p:nvSpPr>
        <p:spPr bwMode="auto">
          <a:xfrm rot="-5400000">
            <a:off x="5065367" y="1810466"/>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56" name="Line 28"/>
          <p:cNvSpPr>
            <a:spLocks noChangeShapeType="1"/>
          </p:cNvSpPr>
          <p:nvPr/>
        </p:nvSpPr>
        <p:spPr bwMode="auto">
          <a:xfrm>
            <a:off x="6067425" y="2206625"/>
            <a:ext cx="247650" cy="0"/>
          </a:xfrm>
          <a:prstGeom prst="line">
            <a:avLst/>
          </a:prstGeom>
          <a:noFill/>
          <a:ln w="28575">
            <a:solidFill>
              <a:schemeClr val="accent2"/>
            </a:solidFill>
            <a:round/>
            <a:headEnd/>
            <a:tailEnd type="triangle" w="med" len="med"/>
          </a:ln>
          <a:effectLst/>
        </p:spPr>
        <p:txBody>
          <a:bodyPr wrap="none" anchor="ctr"/>
          <a:lstStyle/>
          <a:p>
            <a:endParaRPr lang="en-GB">
              <a:solidFill>
                <a:srgbClr val="FAFD00"/>
              </a:solidFill>
            </a:endParaRPr>
          </a:p>
        </p:txBody>
      </p:sp>
      <p:sp>
        <p:nvSpPr>
          <p:cNvPr id="688157" name="Line 29"/>
          <p:cNvSpPr>
            <a:spLocks noChangeShapeType="1"/>
          </p:cNvSpPr>
          <p:nvPr/>
        </p:nvSpPr>
        <p:spPr bwMode="auto">
          <a:xfrm>
            <a:off x="6057900" y="2212977"/>
            <a:ext cx="0" cy="206375"/>
          </a:xfrm>
          <a:prstGeom prst="line">
            <a:avLst/>
          </a:prstGeom>
          <a:noFill/>
          <a:ln w="28575">
            <a:solidFill>
              <a:schemeClr val="accent2"/>
            </a:solidFill>
            <a:round/>
            <a:headEnd/>
            <a:tailEnd/>
          </a:ln>
          <a:effectLst/>
        </p:spPr>
        <p:txBody>
          <a:bodyPr wrap="none" anchor="ctr"/>
          <a:lstStyle/>
          <a:p>
            <a:endParaRPr lang="en-GB">
              <a:solidFill>
                <a:srgbClr val="FAFD00"/>
              </a:solidFill>
            </a:endParaRPr>
          </a:p>
        </p:txBody>
      </p:sp>
      <p:sp>
        <p:nvSpPr>
          <p:cNvPr id="688158" name="AutoShape 30"/>
          <p:cNvSpPr>
            <a:spLocks/>
          </p:cNvSpPr>
          <p:nvPr/>
        </p:nvSpPr>
        <p:spPr bwMode="auto">
          <a:xfrm>
            <a:off x="7188655" y="1508125"/>
            <a:ext cx="304800" cy="4827588"/>
          </a:xfrm>
          <a:prstGeom prst="rightBrace">
            <a:avLst>
              <a:gd name="adj1" fmla="val 131988"/>
              <a:gd name="adj2" fmla="val 50000"/>
            </a:avLst>
          </a:prstGeom>
          <a:noFill/>
          <a:ln w="28575">
            <a:solidFill>
              <a:srgbClr val="000000"/>
            </a:solidFill>
            <a:round/>
            <a:headEnd/>
            <a:tailEnd/>
          </a:ln>
          <a:effectLst/>
        </p:spPr>
        <p:txBody>
          <a:bodyPr wrap="none" anchor="ctr"/>
          <a:lstStyle/>
          <a:p>
            <a:pPr algn="ctr"/>
            <a:endParaRPr lang="en-US">
              <a:solidFill>
                <a:srgbClr val="000000"/>
              </a:solidFill>
            </a:endParaRPr>
          </a:p>
        </p:txBody>
      </p:sp>
      <p:sp>
        <p:nvSpPr>
          <p:cNvPr id="688159" name="Text Box 31"/>
          <p:cNvSpPr txBox="1">
            <a:spLocks noChangeArrowheads="1"/>
          </p:cNvSpPr>
          <p:nvPr/>
        </p:nvSpPr>
        <p:spPr bwMode="auto">
          <a:xfrm>
            <a:off x="7436306" y="2771777"/>
            <a:ext cx="1749197" cy="2308324"/>
          </a:xfrm>
          <a:prstGeom prst="rect">
            <a:avLst/>
          </a:prstGeom>
          <a:noFill/>
          <a:ln w="12700">
            <a:noFill/>
            <a:miter lim="800000"/>
            <a:headEnd/>
            <a:tailEnd/>
          </a:ln>
          <a:effectLst/>
        </p:spPr>
        <p:txBody>
          <a:bodyPr wrap="none">
            <a:spAutoFit/>
          </a:bodyPr>
          <a:lstStyle/>
          <a:p>
            <a:r>
              <a:rPr lang="en-GB" sz="1800" dirty="0">
                <a:solidFill>
                  <a:srgbClr val="000000"/>
                </a:solidFill>
                <a:latin typeface="Helvetica" pitchFamily="34" charset="0"/>
              </a:rPr>
              <a:t>Terminal</a:t>
            </a:r>
          </a:p>
          <a:p>
            <a:r>
              <a:rPr lang="en-GB" sz="1800" dirty="0">
                <a:solidFill>
                  <a:srgbClr val="000000"/>
                </a:solidFill>
                <a:latin typeface="Helvetica" pitchFamily="34" charset="0"/>
              </a:rPr>
              <a:t>Differentiation</a:t>
            </a:r>
          </a:p>
          <a:p>
            <a:endParaRPr lang="en-GB" sz="1800" dirty="0">
              <a:solidFill>
                <a:srgbClr val="000000"/>
              </a:solidFill>
              <a:latin typeface="Helvetica" pitchFamily="34" charset="0"/>
            </a:endParaRPr>
          </a:p>
          <a:p>
            <a:r>
              <a:rPr lang="en-GB" sz="1800" dirty="0" err="1">
                <a:solidFill>
                  <a:srgbClr val="000000"/>
                </a:solidFill>
                <a:latin typeface="Helvetica" pitchFamily="34" charset="0"/>
              </a:rPr>
              <a:t>Upregulation</a:t>
            </a:r>
            <a:endParaRPr lang="en-GB" sz="1800" dirty="0">
              <a:solidFill>
                <a:srgbClr val="000000"/>
              </a:solidFill>
              <a:latin typeface="Helvetica" pitchFamily="34" charset="0"/>
            </a:endParaRPr>
          </a:p>
          <a:p>
            <a:r>
              <a:rPr lang="en-GB" sz="1800" dirty="0">
                <a:solidFill>
                  <a:srgbClr val="000000"/>
                </a:solidFill>
                <a:latin typeface="Helvetica" pitchFamily="34" charset="0"/>
              </a:rPr>
              <a:t>Of TRAIL</a:t>
            </a:r>
          </a:p>
          <a:p>
            <a:endParaRPr lang="en-GB" sz="1800" dirty="0">
              <a:solidFill>
                <a:srgbClr val="000000"/>
              </a:solidFill>
              <a:latin typeface="Helvetica" pitchFamily="34" charset="0"/>
            </a:endParaRPr>
          </a:p>
          <a:p>
            <a:r>
              <a:rPr lang="en-GB" sz="1800" dirty="0">
                <a:solidFill>
                  <a:srgbClr val="000000"/>
                </a:solidFill>
                <a:latin typeface="Helvetica" pitchFamily="34" charset="0"/>
              </a:rPr>
              <a:t>Induction of</a:t>
            </a:r>
          </a:p>
          <a:p>
            <a:r>
              <a:rPr lang="en-GB" sz="1800" dirty="0">
                <a:solidFill>
                  <a:srgbClr val="000000"/>
                </a:solidFill>
                <a:latin typeface="Helvetica" pitchFamily="34" charset="0"/>
              </a:rPr>
              <a:t>Apoptosis</a:t>
            </a:r>
            <a:endParaRPr lang="en-GB" dirty="0">
              <a:solidFill>
                <a:srgbClr val="FAFD00"/>
              </a:solidFill>
            </a:endParaRPr>
          </a:p>
        </p:txBody>
      </p:sp>
      <p:sp>
        <p:nvSpPr>
          <p:cNvPr id="688160" name="Freeform 32"/>
          <p:cNvSpPr>
            <a:spLocks/>
          </p:cNvSpPr>
          <p:nvPr/>
        </p:nvSpPr>
        <p:spPr bwMode="auto">
          <a:xfrm>
            <a:off x="4940300" y="3424240"/>
            <a:ext cx="2032000" cy="606425"/>
          </a:xfrm>
          <a:custGeom>
            <a:avLst/>
            <a:gdLst/>
            <a:ahLst/>
            <a:cxnLst>
              <a:cxn ang="0">
                <a:pos x="0" y="324"/>
              </a:cxn>
              <a:cxn ang="0">
                <a:pos x="892" y="348"/>
              </a:cxn>
              <a:cxn ang="0">
                <a:pos x="956" y="120"/>
              </a:cxn>
              <a:cxn ang="0">
                <a:pos x="1280" y="0"/>
              </a:cxn>
            </a:cxnLst>
            <a:rect l="0" t="0" r="r" b="b"/>
            <a:pathLst>
              <a:path w="1280" h="382">
                <a:moveTo>
                  <a:pt x="0" y="324"/>
                </a:moveTo>
                <a:cubicBezTo>
                  <a:pt x="366" y="353"/>
                  <a:pt x="732" y="382"/>
                  <a:pt x="892" y="348"/>
                </a:cubicBezTo>
                <a:cubicBezTo>
                  <a:pt x="1051" y="314"/>
                  <a:pt x="891" y="178"/>
                  <a:pt x="956" y="120"/>
                </a:cubicBezTo>
                <a:cubicBezTo>
                  <a:pt x="1020" y="62"/>
                  <a:pt x="1226" y="20"/>
                  <a:pt x="1280" y="0"/>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61" name="AutoShape 33"/>
          <p:cNvSpPr>
            <a:spLocks noChangeArrowheads="1"/>
          </p:cNvSpPr>
          <p:nvPr/>
        </p:nvSpPr>
        <p:spPr bwMode="auto">
          <a:xfrm>
            <a:off x="5049838" y="3121025"/>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62" name="AutoShape 34"/>
          <p:cNvSpPr>
            <a:spLocks noChangeArrowheads="1"/>
          </p:cNvSpPr>
          <p:nvPr/>
        </p:nvSpPr>
        <p:spPr bwMode="auto">
          <a:xfrm>
            <a:off x="5354638" y="3121025"/>
            <a:ext cx="304800" cy="762000"/>
          </a:xfrm>
          <a:prstGeom prst="roundRect">
            <a:avLst>
              <a:gd name="adj" fmla="val 16667"/>
            </a:avLst>
          </a:prstGeom>
          <a:gradFill rotWithShape="0">
            <a:gsLst>
              <a:gs pos="0">
                <a:srgbClr val="FF6600">
                  <a:gamma/>
                  <a:tint val="68627"/>
                  <a:invGamma/>
                </a:srgbClr>
              </a:gs>
              <a:gs pos="100000">
                <a:srgbClr val="FF6600"/>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63" name="Rectangle 35"/>
          <p:cNvSpPr>
            <a:spLocks noChangeArrowheads="1"/>
          </p:cNvSpPr>
          <p:nvPr/>
        </p:nvSpPr>
        <p:spPr bwMode="auto">
          <a:xfrm>
            <a:off x="5065714" y="3894140"/>
            <a:ext cx="587375" cy="153987"/>
          </a:xfrm>
          <a:prstGeom prst="rect">
            <a:avLst/>
          </a:prstGeom>
          <a:solidFill>
            <a:schemeClr val="tx1"/>
          </a:solidFill>
          <a:ln w="12700">
            <a:solidFill>
              <a:srgbClr val="000000"/>
            </a:solidFill>
            <a:miter lim="800000"/>
            <a:headEnd/>
            <a:tailEnd/>
          </a:ln>
          <a:effectLst/>
        </p:spPr>
        <p:txBody>
          <a:bodyPr wrap="none" anchor="ctr"/>
          <a:lstStyle/>
          <a:p>
            <a:pPr algn="ctr"/>
            <a:r>
              <a:rPr lang="en-GB" sz="1200">
                <a:solidFill>
                  <a:srgbClr val="000000"/>
                </a:solidFill>
                <a:latin typeface="Helvetica" pitchFamily="34" charset="0"/>
              </a:rPr>
              <a:t>RARE</a:t>
            </a:r>
            <a:endParaRPr lang="en-GB">
              <a:solidFill>
                <a:srgbClr val="FAFD00"/>
              </a:solidFill>
            </a:endParaRPr>
          </a:p>
        </p:txBody>
      </p:sp>
      <p:sp>
        <p:nvSpPr>
          <p:cNvPr id="688164" name="Text Box 36"/>
          <p:cNvSpPr txBox="1">
            <a:spLocks noChangeArrowheads="1"/>
          </p:cNvSpPr>
          <p:nvPr/>
        </p:nvSpPr>
        <p:spPr bwMode="auto">
          <a:xfrm rot="-5400000">
            <a:off x="4773267" y="3374154"/>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65" name="Text Box 37"/>
          <p:cNvSpPr txBox="1">
            <a:spLocks noChangeArrowheads="1"/>
          </p:cNvSpPr>
          <p:nvPr/>
        </p:nvSpPr>
        <p:spPr bwMode="auto">
          <a:xfrm rot="-5400000">
            <a:off x="5078067" y="3377327"/>
            <a:ext cx="859531"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PML-RAR</a:t>
            </a:r>
            <a:r>
              <a:rPr lang="en-GB" sz="1000">
                <a:solidFill>
                  <a:srgbClr val="000000"/>
                </a:solidFill>
                <a:latin typeface="Symbol" pitchFamily="18" charset="2"/>
              </a:rPr>
              <a:t>a</a:t>
            </a:r>
            <a:endParaRPr lang="en-GB">
              <a:solidFill>
                <a:srgbClr val="FAFD00"/>
              </a:solidFill>
            </a:endParaRPr>
          </a:p>
        </p:txBody>
      </p:sp>
      <p:sp>
        <p:nvSpPr>
          <p:cNvPr id="688166" name="Freeform 38"/>
          <p:cNvSpPr>
            <a:spLocks/>
          </p:cNvSpPr>
          <p:nvPr/>
        </p:nvSpPr>
        <p:spPr bwMode="auto">
          <a:xfrm>
            <a:off x="4935538" y="5026027"/>
            <a:ext cx="2032000" cy="606425"/>
          </a:xfrm>
          <a:custGeom>
            <a:avLst/>
            <a:gdLst/>
            <a:ahLst/>
            <a:cxnLst>
              <a:cxn ang="0">
                <a:pos x="0" y="324"/>
              </a:cxn>
              <a:cxn ang="0">
                <a:pos x="892" y="348"/>
              </a:cxn>
              <a:cxn ang="0">
                <a:pos x="956" y="120"/>
              </a:cxn>
              <a:cxn ang="0">
                <a:pos x="1280" y="0"/>
              </a:cxn>
            </a:cxnLst>
            <a:rect l="0" t="0" r="r" b="b"/>
            <a:pathLst>
              <a:path w="1280" h="382">
                <a:moveTo>
                  <a:pt x="0" y="324"/>
                </a:moveTo>
                <a:cubicBezTo>
                  <a:pt x="366" y="353"/>
                  <a:pt x="732" y="382"/>
                  <a:pt x="892" y="348"/>
                </a:cubicBezTo>
                <a:cubicBezTo>
                  <a:pt x="1051" y="314"/>
                  <a:pt x="891" y="178"/>
                  <a:pt x="956" y="120"/>
                </a:cubicBezTo>
                <a:cubicBezTo>
                  <a:pt x="1020" y="62"/>
                  <a:pt x="1226" y="20"/>
                  <a:pt x="1280" y="0"/>
                </a:cubicBezTo>
              </a:path>
            </a:pathLst>
          </a:custGeom>
          <a:noFill/>
          <a:ln w="28575" cap="flat" cmpd="sng">
            <a:solidFill>
              <a:srgbClr val="000000"/>
            </a:solidFill>
            <a:prstDash val="solid"/>
            <a:round/>
            <a:headEnd type="none" w="med" len="med"/>
            <a:tailEnd type="none" w="med" len="med"/>
          </a:ln>
          <a:effectLst/>
        </p:spPr>
        <p:txBody>
          <a:bodyPr wrap="none" anchor="ctr"/>
          <a:lstStyle/>
          <a:p>
            <a:endParaRPr lang="en-GB">
              <a:solidFill>
                <a:srgbClr val="FAFD00"/>
              </a:solidFill>
            </a:endParaRPr>
          </a:p>
        </p:txBody>
      </p:sp>
      <p:sp>
        <p:nvSpPr>
          <p:cNvPr id="688167" name="Oval 39"/>
          <p:cNvSpPr>
            <a:spLocks noChangeArrowheads="1"/>
          </p:cNvSpPr>
          <p:nvPr/>
        </p:nvSpPr>
        <p:spPr bwMode="auto">
          <a:xfrm>
            <a:off x="4930776" y="4265613"/>
            <a:ext cx="838200" cy="457200"/>
          </a:xfrm>
          <a:prstGeom prst="ellipse">
            <a:avLst/>
          </a:prstGeom>
          <a:gradFill rotWithShape="0">
            <a:gsLst>
              <a:gs pos="0">
                <a:schemeClr val="accent2">
                  <a:gamma/>
                  <a:tint val="83529"/>
                  <a:invGamma/>
                </a:schemeClr>
              </a:gs>
              <a:gs pos="100000">
                <a:schemeClr val="accent2"/>
              </a:gs>
            </a:gsLst>
            <a:path path="shape">
              <a:fillToRect l="50000" t="50000" r="50000" b="50000"/>
            </a:path>
          </a:gradFill>
          <a:ln w="6350">
            <a:solidFill>
              <a:srgbClr val="000000"/>
            </a:solidFill>
            <a:round/>
            <a:headEnd/>
            <a:tailEnd/>
          </a:ln>
          <a:effectLst/>
        </p:spPr>
        <p:txBody>
          <a:bodyPr wrap="none" anchor="ctr"/>
          <a:lstStyle/>
          <a:p>
            <a:pPr algn="ctr"/>
            <a:r>
              <a:rPr lang="en-GB" sz="800">
                <a:solidFill>
                  <a:srgbClr val="000000"/>
                </a:solidFill>
                <a:latin typeface="Helvetica" pitchFamily="34" charset="0"/>
              </a:rPr>
              <a:t>Acetylases</a:t>
            </a:r>
          </a:p>
          <a:p>
            <a:pPr algn="ctr"/>
            <a:r>
              <a:rPr lang="en-GB" sz="800">
                <a:solidFill>
                  <a:srgbClr val="000000"/>
                </a:solidFill>
                <a:latin typeface="Helvetica" pitchFamily="34" charset="0"/>
              </a:rPr>
              <a:t>coactivators</a:t>
            </a:r>
            <a:endParaRPr lang="en-GB">
              <a:solidFill>
                <a:srgbClr val="FAFD00"/>
              </a:solidFill>
            </a:endParaRPr>
          </a:p>
        </p:txBody>
      </p:sp>
      <p:sp>
        <p:nvSpPr>
          <p:cNvPr id="688168" name="AutoShape 40"/>
          <p:cNvSpPr>
            <a:spLocks noChangeArrowheads="1"/>
          </p:cNvSpPr>
          <p:nvPr/>
        </p:nvSpPr>
        <p:spPr bwMode="auto">
          <a:xfrm>
            <a:off x="5045075" y="4722813"/>
            <a:ext cx="304800" cy="762000"/>
          </a:xfrm>
          <a:prstGeom prst="roundRect">
            <a:avLst>
              <a:gd name="adj" fmla="val 16667"/>
            </a:avLst>
          </a:prstGeom>
          <a:gradFill rotWithShape="0">
            <a:gsLst>
              <a:gs pos="0">
                <a:srgbClr val="FF66CC"/>
              </a:gs>
              <a:gs pos="100000">
                <a:srgbClr val="FF66CC">
                  <a:gamma/>
                  <a:shade val="86667"/>
                  <a:invGamma/>
                </a:srgbClr>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69" name="AutoShape 41"/>
          <p:cNvSpPr>
            <a:spLocks noChangeArrowheads="1"/>
          </p:cNvSpPr>
          <p:nvPr/>
        </p:nvSpPr>
        <p:spPr bwMode="auto">
          <a:xfrm>
            <a:off x="5349875" y="4722813"/>
            <a:ext cx="304800" cy="762000"/>
          </a:xfrm>
          <a:prstGeom prst="roundRect">
            <a:avLst>
              <a:gd name="adj" fmla="val 16667"/>
            </a:avLst>
          </a:prstGeom>
          <a:gradFill rotWithShape="0">
            <a:gsLst>
              <a:gs pos="0">
                <a:srgbClr val="FF66CC"/>
              </a:gs>
              <a:gs pos="100000">
                <a:srgbClr val="FF66CC">
                  <a:gamma/>
                  <a:shade val="86667"/>
                  <a:invGamma/>
                </a:srgbClr>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70" name="Rectangle 42"/>
          <p:cNvSpPr>
            <a:spLocks noChangeArrowheads="1"/>
          </p:cNvSpPr>
          <p:nvPr/>
        </p:nvSpPr>
        <p:spPr bwMode="auto">
          <a:xfrm>
            <a:off x="5060951" y="5495925"/>
            <a:ext cx="587375" cy="153988"/>
          </a:xfrm>
          <a:prstGeom prst="rect">
            <a:avLst/>
          </a:prstGeom>
          <a:solidFill>
            <a:schemeClr val="tx1"/>
          </a:solidFill>
          <a:ln w="12700">
            <a:solidFill>
              <a:srgbClr val="000000"/>
            </a:solidFill>
            <a:miter lim="800000"/>
            <a:headEnd/>
            <a:tailEnd/>
          </a:ln>
          <a:effectLst/>
        </p:spPr>
        <p:txBody>
          <a:bodyPr wrap="none" anchor="ctr"/>
          <a:lstStyle/>
          <a:p>
            <a:pPr algn="ctr"/>
            <a:r>
              <a:rPr lang="en-GB" sz="1200">
                <a:solidFill>
                  <a:srgbClr val="000000"/>
                </a:solidFill>
                <a:latin typeface="Helvetica" pitchFamily="34" charset="0"/>
              </a:rPr>
              <a:t>RARE</a:t>
            </a:r>
            <a:endParaRPr lang="en-GB">
              <a:solidFill>
                <a:srgbClr val="FAFD00"/>
              </a:solidFill>
            </a:endParaRPr>
          </a:p>
        </p:txBody>
      </p:sp>
      <p:sp>
        <p:nvSpPr>
          <p:cNvPr id="688171" name="Text Box 43"/>
          <p:cNvSpPr txBox="1">
            <a:spLocks noChangeArrowheads="1"/>
          </p:cNvSpPr>
          <p:nvPr/>
        </p:nvSpPr>
        <p:spPr bwMode="auto">
          <a:xfrm rot="-5400000">
            <a:off x="4928019" y="4999754"/>
            <a:ext cx="537327"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RXR</a:t>
            </a:r>
            <a:r>
              <a:rPr lang="en-GB" sz="1000">
                <a:solidFill>
                  <a:srgbClr val="000000"/>
                </a:solidFill>
                <a:latin typeface="Symbol" pitchFamily="18" charset="2"/>
              </a:rPr>
              <a:t>a</a:t>
            </a:r>
          </a:p>
        </p:txBody>
      </p:sp>
      <p:sp>
        <p:nvSpPr>
          <p:cNvPr id="688172" name="Text Box 44"/>
          <p:cNvSpPr txBox="1">
            <a:spLocks noChangeArrowheads="1"/>
          </p:cNvSpPr>
          <p:nvPr/>
        </p:nvSpPr>
        <p:spPr bwMode="auto">
          <a:xfrm rot="-5400000">
            <a:off x="5225637" y="4993404"/>
            <a:ext cx="545342"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RAR</a:t>
            </a:r>
            <a:r>
              <a:rPr lang="en-GB" sz="1000">
                <a:solidFill>
                  <a:srgbClr val="000000"/>
                </a:solidFill>
                <a:latin typeface="Symbol" pitchFamily="18" charset="2"/>
              </a:rPr>
              <a:t>a</a:t>
            </a:r>
            <a:endParaRPr lang="en-GB">
              <a:solidFill>
                <a:srgbClr val="FAFD00"/>
              </a:solidFill>
            </a:endParaRPr>
          </a:p>
        </p:txBody>
      </p:sp>
      <p:sp>
        <p:nvSpPr>
          <p:cNvPr id="688173" name="Line 45"/>
          <p:cNvSpPr>
            <a:spLocks noChangeShapeType="1"/>
          </p:cNvSpPr>
          <p:nvPr/>
        </p:nvSpPr>
        <p:spPr bwMode="auto">
          <a:xfrm>
            <a:off x="6075363" y="5375275"/>
            <a:ext cx="247650" cy="0"/>
          </a:xfrm>
          <a:prstGeom prst="line">
            <a:avLst/>
          </a:prstGeom>
          <a:noFill/>
          <a:ln w="28575">
            <a:solidFill>
              <a:schemeClr val="accent2"/>
            </a:solidFill>
            <a:round/>
            <a:headEnd/>
            <a:tailEnd type="triangle" w="med" len="med"/>
          </a:ln>
          <a:effectLst/>
        </p:spPr>
        <p:txBody>
          <a:bodyPr wrap="none" anchor="ctr"/>
          <a:lstStyle/>
          <a:p>
            <a:endParaRPr lang="en-GB">
              <a:solidFill>
                <a:srgbClr val="FAFD00"/>
              </a:solidFill>
            </a:endParaRPr>
          </a:p>
        </p:txBody>
      </p:sp>
      <p:sp>
        <p:nvSpPr>
          <p:cNvPr id="688174" name="Line 46"/>
          <p:cNvSpPr>
            <a:spLocks noChangeShapeType="1"/>
          </p:cNvSpPr>
          <p:nvPr/>
        </p:nvSpPr>
        <p:spPr bwMode="auto">
          <a:xfrm>
            <a:off x="6065838" y="5381627"/>
            <a:ext cx="0" cy="206375"/>
          </a:xfrm>
          <a:prstGeom prst="line">
            <a:avLst/>
          </a:prstGeom>
          <a:noFill/>
          <a:ln w="28575">
            <a:solidFill>
              <a:schemeClr val="accent2"/>
            </a:solidFill>
            <a:round/>
            <a:headEnd/>
            <a:tailEnd/>
          </a:ln>
          <a:effectLst/>
        </p:spPr>
        <p:txBody>
          <a:bodyPr wrap="none" anchor="ctr"/>
          <a:lstStyle/>
          <a:p>
            <a:endParaRPr lang="en-GB">
              <a:solidFill>
                <a:srgbClr val="FAFD00"/>
              </a:solidFill>
            </a:endParaRPr>
          </a:p>
        </p:txBody>
      </p:sp>
      <p:sp>
        <p:nvSpPr>
          <p:cNvPr id="688175" name="Line 47"/>
          <p:cNvSpPr>
            <a:spLocks noChangeShapeType="1"/>
          </p:cNvSpPr>
          <p:nvPr/>
        </p:nvSpPr>
        <p:spPr bwMode="auto">
          <a:xfrm flipV="1">
            <a:off x="2940051" y="2419350"/>
            <a:ext cx="1692275" cy="1354138"/>
          </a:xfrm>
          <a:prstGeom prst="line">
            <a:avLst/>
          </a:prstGeom>
          <a:noFill/>
          <a:ln w="57150">
            <a:solidFill>
              <a:srgbClr val="FF6600"/>
            </a:solidFill>
            <a:round/>
            <a:headEnd/>
            <a:tailEnd type="triangle" w="med" len="med"/>
          </a:ln>
          <a:effectLst/>
        </p:spPr>
        <p:txBody>
          <a:bodyPr wrap="none" anchor="ctr"/>
          <a:lstStyle/>
          <a:p>
            <a:endParaRPr lang="en-GB">
              <a:solidFill>
                <a:srgbClr val="FAFD00"/>
              </a:solidFill>
            </a:endParaRPr>
          </a:p>
        </p:txBody>
      </p:sp>
      <p:sp>
        <p:nvSpPr>
          <p:cNvPr id="688176" name="Oval 48"/>
          <p:cNvSpPr>
            <a:spLocks noChangeArrowheads="1"/>
          </p:cNvSpPr>
          <p:nvPr/>
        </p:nvSpPr>
        <p:spPr bwMode="auto">
          <a:xfrm rot="607807">
            <a:off x="5667375" y="2898777"/>
            <a:ext cx="365125" cy="582613"/>
          </a:xfrm>
          <a:prstGeom prst="ellipse">
            <a:avLst/>
          </a:prstGeom>
          <a:gradFill rotWithShape="0">
            <a:gsLst>
              <a:gs pos="0">
                <a:srgbClr val="956CF2">
                  <a:gamma/>
                  <a:tint val="83529"/>
                  <a:invGamma/>
                </a:srgbClr>
              </a:gs>
              <a:gs pos="100000">
                <a:srgbClr val="956CF2"/>
              </a:gs>
            </a:gsLst>
            <a:path path="shape">
              <a:fillToRect l="50000" t="50000" r="50000" b="50000"/>
            </a:path>
          </a:gradFill>
          <a:ln w="6350">
            <a:solidFill>
              <a:srgbClr val="000000"/>
            </a:solidFill>
            <a:round/>
            <a:headEnd/>
            <a:tailEnd/>
          </a:ln>
          <a:effectLst/>
        </p:spPr>
        <p:txBody>
          <a:bodyPr wrap="none" anchor="ctr"/>
          <a:lstStyle/>
          <a:p>
            <a:endParaRPr lang="en-GB">
              <a:solidFill>
                <a:srgbClr val="FAFD00"/>
              </a:solidFill>
            </a:endParaRPr>
          </a:p>
        </p:txBody>
      </p:sp>
      <p:sp>
        <p:nvSpPr>
          <p:cNvPr id="688177" name="Text Box 49"/>
          <p:cNvSpPr txBox="1">
            <a:spLocks noChangeArrowheads="1"/>
          </p:cNvSpPr>
          <p:nvPr/>
        </p:nvSpPr>
        <p:spPr bwMode="auto">
          <a:xfrm rot="-4974793">
            <a:off x="5531668" y="3063798"/>
            <a:ext cx="619080"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Dnmt’s</a:t>
            </a:r>
            <a:endParaRPr lang="en-GB">
              <a:solidFill>
                <a:srgbClr val="FAFD00"/>
              </a:solidFill>
            </a:endParaRPr>
          </a:p>
        </p:txBody>
      </p:sp>
      <p:sp>
        <p:nvSpPr>
          <p:cNvPr id="688178" name="Oval 50"/>
          <p:cNvSpPr>
            <a:spLocks noChangeArrowheads="1"/>
          </p:cNvSpPr>
          <p:nvPr/>
        </p:nvSpPr>
        <p:spPr bwMode="auto">
          <a:xfrm>
            <a:off x="4930776" y="2663825"/>
            <a:ext cx="838200" cy="457200"/>
          </a:xfrm>
          <a:prstGeom prst="ellipse">
            <a:avLst/>
          </a:prstGeom>
          <a:gradFill rotWithShape="0">
            <a:gsLst>
              <a:gs pos="0">
                <a:schemeClr val="hlink">
                  <a:gamma/>
                  <a:tint val="50588"/>
                  <a:invGamma/>
                </a:schemeClr>
              </a:gs>
              <a:gs pos="100000">
                <a:schemeClr val="hlink"/>
              </a:gs>
            </a:gsLst>
            <a:path path="shape">
              <a:fillToRect l="50000" t="50000" r="50000" b="50000"/>
            </a:path>
          </a:gradFill>
          <a:ln w="6350">
            <a:solidFill>
              <a:srgbClr val="000000"/>
            </a:solidFill>
            <a:round/>
            <a:headEnd/>
            <a:tailEnd/>
          </a:ln>
          <a:effectLst/>
        </p:spPr>
        <p:txBody>
          <a:bodyPr wrap="none" anchor="ctr"/>
          <a:lstStyle/>
          <a:p>
            <a:pPr algn="ctr"/>
            <a:r>
              <a:rPr lang="en-GB" sz="800">
                <a:solidFill>
                  <a:srgbClr val="FAFD00"/>
                </a:solidFill>
                <a:latin typeface="Helvetica" pitchFamily="34" charset="0"/>
              </a:rPr>
              <a:t>HDAC/</a:t>
            </a:r>
          </a:p>
          <a:p>
            <a:pPr algn="ctr"/>
            <a:r>
              <a:rPr lang="en-GB" sz="800">
                <a:solidFill>
                  <a:srgbClr val="FAFD00"/>
                </a:solidFill>
                <a:latin typeface="Helvetica" pitchFamily="34" charset="0"/>
              </a:rPr>
              <a:t>corepressors</a:t>
            </a:r>
            <a:endParaRPr lang="en-GB">
              <a:solidFill>
                <a:srgbClr val="FAFD00"/>
              </a:solidFill>
            </a:endParaRPr>
          </a:p>
        </p:txBody>
      </p:sp>
      <p:sp>
        <p:nvSpPr>
          <p:cNvPr id="688179" name="Line 51"/>
          <p:cNvSpPr>
            <a:spLocks noChangeShapeType="1"/>
          </p:cNvSpPr>
          <p:nvPr/>
        </p:nvSpPr>
        <p:spPr bwMode="auto">
          <a:xfrm>
            <a:off x="4784726" y="2943227"/>
            <a:ext cx="1196975" cy="950913"/>
          </a:xfrm>
          <a:prstGeom prst="line">
            <a:avLst/>
          </a:prstGeom>
          <a:noFill/>
          <a:ln w="57150">
            <a:solidFill>
              <a:schemeClr val="hlink"/>
            </a:solidFill>
            <a:round/>
            <a:headEnd/>
            <a:tailEnd/>
          </a:ln>
          <a:effectLst/>
        </p:spPr>
        <p:txBody>
          <a:bodyPr wrap="none" anchor="ctr"/>
          <a:lstStyle/>
          <a:p>
            <a:endParaRPr lang="en-GB">
              <a:solidFill>
                <a:srgbClr val="FAFD00"/>
              </a:solidFill>
            </a:endParaRPr>
          </a:p>
        </p:txBody>
      </p:sp>
      <p:sp>
        <p:nvSpPr>
          <p:cNvPr id="688180" name="Line 52"/>
          <p:cNvSpPr>
            <a:spLocks noChangeShapeType="1"/>
          </p:cNvSpPr>
          <p:nvPr/>
        </p:nvSpPr>
        <p:spPr bwMode="auto">
          <a:xfrm flipH="1">
            <a:off x="4784726" y="2944813"/>
            <a:ext cx="1196975" cy="950912"/>
          </a:xfrm>
          <a:prstGeom prst="line">
            <a:avLst/>
          </a:prstGeom>
          <a:noFill/>
          <a:ln w="57150">
            <a:solidFill>
              <a:schemeClr val="hlink"/>
            </a:solidFill>
            <a:round/>
            <a:headEnd/>
            <a:tailEnd/>
          </a:ln>
          <a:effectLst/>
        </p:spPr>
        <p:txBody>
          <a:bodyPr wrap="none" anchor="ctr"/>
          <a:lstStyle/>
          <a:p>
            <a:endParaRPr lang="en-GB">
              <a:solidFill>
                <a:srgbClr val="FAFD00"/>
              </a:solidFill>
            </a:endParaRPr>
          </a:p>
        </p:txBody>
      </p:sp>
      <p:sp>
        <p:nvSpPr>
          <p:cNvPr id="688181" name="Text Box 53"/>
          <p:cNvSpPr txBox="1">
            <a:spLocks noChangeArrowheads="1"/>
          </p:cNvSpPr>
          <p:nvPr/>
        </p:nvSpPr>
        <p:spPr bwMode="auto">
          <a:xfrm>
            <a:off x="4411664" y="5991227"/>
            <a:ext cx="2899192" cy="369332"/>
          </a:xfrm>
          <a:prstGeom prst="rect">
            <a:avLst/>
          </a:prstGeom>
          <a:noFill/>
          <a:ln w="12700">
            <a:noFill/>
            <a:miter lim="800000"/>
            <a:headEnd/>
            <a:tailEnd/>
          </a:ln>
          <a:effectLst/>
        </p:spPr>
        <p:txBody>
          <a:bodyPr wrap="none">
            <a:spAutoFit/>
          </a:bodyPr>
          <a:lstStyle/>
          <a:p>
            <a:r>
              <a:rPr lang="en-GB" sz="1800">
                <a:solidFill>
                  <a:srgbClr val="000000"/>
                </a:solidFill>
                <a:latin typeface="Helvetica" pitchFamily="34" charset="0"/>
              </a:rPr>
              <a:t>Reformation of PML NBs</a:t>
            </a:r>
            <a:endParaRPr lang="en-GB">
              <a:solidFill>
                <a:srgbClr val="FAFD00"/>
              </a:solidFill>
            </a:endParaRPr>
          </a:p>
        </p:txBody>
      </p:sp>
      <p:sp>
        <p:nvSpPr>
          <p:cNvPr id="688182" name="Line 54"/>
          <p:cNvSpPr>
            <a:spLocks noChangeShapeType="1"/>
          </p:cNvSpPr>
          <p:nvPr/>
        </p:nvSpPr>
        <p:spPr bwMode="auto">
          <a:xfrm>
            <a:off x="2940051" y="4100515"/>
            <a:ext cx="1471613" cy="1978025"/>
          </a:xfrm>
          <a:prstGeom prst="line">
            <a:avLst/>
          </a:prstGeom>
          <a:noFill/>
          <a:ln w="57150">
            <a:solidFill>
              <a:srgbClr val="FF6600"/>
            </a:solidFill>
            <a:round/>
            <a:headEnd/>
            <a:tailEnd type="triangle" w="med" len="med"/>
          </a:ln>
          <a:effectLst/>
        </p:spPr>
        <p:txBody>
          <a:bodyPr wrap="none" anchor="ctr"/>
          <a:lstStyle/>
          <a:p>
            <a:endParaRPr lang="en-GB">
              <a:solidFill>
                <a:srgbClr val="FAFD00"/>
              </a:solidFill>
            </a:endParaRPr>
          </a:p>
        </p:txBody>
      </p:sp>
      <p:sp>
        <p:nvSpPr>
          <p:cNvPr id="688183" name="Line 55"/>
          <p:cNvSpPr>
            <a:spLocks noChangeShapeType="1"/>
          </p:cNvSpPr>
          <p:nvPr/>
        </p:nvSpPr>
        <p:spPr bwMode="auto">
          <a:xfrm flipV="1">
            <a:off x="2940051" y="3883025"/>
            <a:ext cx="1471613" cy="217488"/>
          </a:xfrm>
          <a:prstGeom prst="line">
            <a:avLst/>
          </a:prstGeom>
          <a:noFill/>
          <a:ln w="57150">
            <a:solidFill>
              <a:srgbClr val="FF6600"/>
            </a:solidFill>
            <a:round/>
            <a:headEnd/>
            <a:tailEnd type="triangle" w="med" len="med"/>
          </a:ln>
          <a:effectLst/>
        </p:spPr>
        <p:txBody>
          <a:bodyPr wrap="none" anchor="ctr"/>
          <a:lstStyle/>
          <a:p>
            <a:endParaRPr lang="en-GB">
              <a:solidFill>
                <a:srgbClr val="FAFD00"/>
              </a:solidFill>
            </a:endParaRPr>
          </a:p>
        </p:txBody>
      </p:sp>
      <p:sp>
        <p:nvSpPr>
          <p:cNvPr id="688184" name="Text Box 56"/>
          <p:cNvSpPr txBox="1">
            <a:spLocks noChangeArrowheads="1"/>
          </p:cNvSpPr>
          <p:nvPr/>
        </p:nvSpPr>
        <p:spPr bwMode="auto">
          <a:xfrm>
            <a:off x="363538" y="6327776"/>
            <a:ext cx="2279791" cy="400110"/>
          </a:xfrm>
          <a:prstGeom prst="rect">
            <a:avLst/>
          </a:prstGeom>
          <a:noFill/>
          <a:ln w="12700">
            <a:noFill/>
            <a:miter lim="800000"/>
            <a:headEnd/>
            <a:tailEnd/>
          </a:ln>
          <a:effectLst/>
        </p:spPr>
        <p:txBody>
          <a:bodyPr wrap="none">
            <a:spAutoFit/>
          </a:bodyPr>
          <a:lstStyle/>
          <a:p>
            <a:r>
              <a:rPr lang="en-GB" sz="2000">
                <a:solidFill>
                  <a:srgbClr val="FF6600"/>
                </a:solidFill>
                <a:latin typeface="Helvetica" pitchFamily="34" charset="0"/>
              </a:rPr>
              <a:t>Physiological RA</a:t>
            </a:r>
            <a:endParaRPr lang="en-GB">
              <a:solidFill>
                <a:srgbClr val="FAFD00"/>
              </a:solidFill>
              <a:latin typeface="Helvetica" pitchFamily="34" charset="0"/>
            </a:endParaRPr>
          </a:p>
        </p:txBody>
      </p:sp>
      <p:sp>
        <p:nvSpPr>
          <p:cNvPr id="688185" name="Text Box 57"/>
          <p:cNvSpPr txBox="1">
            <a:spLocks noChangeArrowheads="1"/>
          </p:cNvSpPr>
          <p:nvPr/>
        </p:nvSpPr>
        <p:spPr bwMode="auto">
          <a:xfrm>
            <a:off x="4584701" y="6323015"/>
            <a:ext cx="2678938" cy="400110"/>
          </a:xfrm>
          <a:prstGeom prst="rect">
            <a:avLst/>
          </a:prstGeom>
          <a:noFill/>
          <a:ln w="12700">
            <a:noFill/>
            <a:miter lim="800000"/>
            <a:headEnd/>
            <a:tailEnd/>
          </a:ln>
          <a:effectLst/>
        </p:spPr>
        <p:txBody>
          <a:bodyPr wrap="none">
            <a:spAutoFit/>
          </a:bodyPr>
          <a:lstStyle/>
          <a:p>
            <a:r>
              <a:rPr lang="en-GB" sz="2000">
                <a:solidFill>
                  <a:srgbClr val="FF6600"/>
                </a:solidFill>
                <a:latin typeface="Helvetica" pitchFamily="34" charset="0"/>
              </a:rPr>
              <a:t>Pharmacological RA</a:t>
            </a:r>
            <a:endParaRPr lang="en-GB">
              <a:solidFill>
                <a:srgbClr val="FAFD00"/>
              </a:solidFill>
              <a:latin typeface="Helvetica" pitchFamily="34" charset="0"/>
            </a:endParaRPr>
          </a:p>
        </p:txBody>
      </p:sp>
      <p:sp>
        <p:nvSpPr>
          <p:cNvPr id="688186" name="Text Box 58"/>
          <p:cNvSpPr txBox="1">
            <a:spLocks noChangeArrowheads="1"/>
          </p:cNvSpPr>
          <p:nvPr/>
        </p:nvSpPr>
        <p:spPr bwMode="auto">
          <a:xfrm>
            <a:off x="3598863" y="4010026"/>
            <a:ext cx="1446230" cy="523220"/>
          </a:xfrm>
          <a:prstGeom prst="rect">
            <a:avLst/>
          </a:prstGeom>
          <a:noFill/>
          <a:ln w="12700">
            <a:noFill/>
            <a:miter lim="800000"/>
            <a:headEnd/>
            <a:tailEnd/>
          </a:ln>
          <a:effectLst/>
        </p:spPr>
        <p:txBody>
          <a:bodyPr wrap="none">
            <a:spAutoFit/>
          </a:bodyPr>
          <a:lstStyle/>
          <a:p>
            <a:r>
              <a:rPr lang="en-GB" sz="1400">
                <a:solidFill>
                  <a:srgbClr val="000000"/>
                </a:solidFill>
                <a:latin typeface="Helvetica" pitchFamily="34" charset="0"/>
              </a:rPr>
              <a:t>Degradation of</a:t>
            </a:r>
          </a:p>
          <a:p>
            <a:r>
              <a:rPr lang="en-GB" sz="1400">
                <a:solidFill>
                  <a:srgbClr val="000000"/>
                </a:solidFill>
                <a:latin typeface="Helvetica" pitchFamily="34" charset="0"/>
              </a:rPr>
              <a:t>PML-RAR</a:t>
            </a:r>
            <a:r>
              <a:rPr lang="en-GB" sz="1400">
                <a:solidFill>
                  <a:srgbClr val="000000"/>
                </a:solidFill>
                <a:latin typeface="Symbol" pitchFamily="18" charset="2"/>
              </a:rPr>
              <a:t>a</a:t>
            </a:r>
            <a:endParaRPr lang="en-GB">
              <a:solidFill>
                <a:srgbClr val="FAFD00"/>
              </a:solidFill>
              <a:latin typeface="Symbol"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658263" y="1023576"/>
            <a:ext cx="3848663" cy="2647671"/>
          </a:xfrm>
          <a:prstGeom prst="rect">
            <a:avLst/>
          </a:prstGeom>
          <a:solidFill>
            <a:srgbClr val="FFFFFF"/>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pitchFamily="18" charset="0"/>
            </a:endParaRPr>
          </a:p>
        </p:txBody>
      </p:sp>
      <p:sp>
        <p:nvSpPr>
          <p:cNvPr id="5" name="Rectangle 2"/>
          <p:cNvSpPr>
            <a:spLocks noChangeArrowheads="1"/>
          </p:cNvSpPr>
          <p:nvPr/>
        </p:nvSpPr>
        <p:spPr bwMode="auto">
          <a:xfrm>
            <a:off x="150128" y="-394446"/>
            <a:ext cx="8860808" cy="1625601"/>
          </a:xfrm>
          <a:prstGeom prst="rect">
            <a:avLst/>
          </a:prstGeom>
          <a:noFill/>
          <a:ln w="12700">
            <a:noFill/>
            <a:miter lim="800000"/>
            <a:headEnd/>
            <a:tailEnd/>
          </a:ln>
          <a:effectLst/>
        </p:spPr>
        <p:txBody>
          <a:bodyPr lIns="90487" tIns="44450" rIns="90487" bIns="44450" anchor="ctr"/>
          <a:lstStyle/>
          <a:p>
            <a:pPr algn="ctr"/>
            <a:r>
              <a:rPr lang="en-GB" sz="2800" dirty="0" smtClean="0">
                <a:solidFill>
                  <a:schemeClr val="tx2"/>
                </a:solidFill>
                <a:effectLst>
                  <a:outerShdw blurRad="38100" dist="38100" dir="2700000" algn="tl">
                    <a:srgbClr val="000000"/>
                  </a:outerShdw>
                </a:effectLst>
                <a:latin typeface="Helvetica" pitchFamily="34" charset="0"/>
              </a:rPr>
              <a:t>Arsenic: Evolution from poison to targeted therapy</a:t>
            </a:r>
            <a:endParaRPr lang="en-GB" sz="2800" dirty="0">
              <a:solidFill>
                <a:schemeClr val="tx2"/>
              </a:solidFill>
              <a:effectLst>
                <a:outerShdw blurRad="38100" dist="38100" dir="2700000" algn="tl">
                  <a:srgbClr val="000000"/>
                </a:outerShdw>
              </a:effectLst>
              <a:latin typeface="Helvetica" pitchFamily="34" charset="0"/>
            </a:endParaRPr>
          </a:p>
        </p:txBody>
      </p:sp>
      <p:pic>
        <p:nvPicPr>
          <p:cNvPr id="720898" name="Picture 2" descr="http://1.bp.blogspot.com/_oBsXNzbpvUM/TOKId9uxUlI/AAAAAAAAFkY/JG58Twd6h2M/s1600/millais_ophelia.jpg"/>
          <p:cNvPicPr>
            <a:picLocks noChangeAspect="1" noChangeArrowheads="1"/>
          </p:cNvPicPr>
          <p:nvPr/>
        </p:nvPicPr>
        <p:blipFill>
          <a:blip r:embed="rId2" cstate="print"/>
          <a:srcRect/>
          <a:stretch>
            <a:fillRect/>
          </a:stretch>
        </p:blipFill>
        <p:spPr bwMode="auto">
          <a:xfrm>
            <a:off x="3790010" y="1133185"/>
            <a:ext cx="3526098" cy="2440060"/>
          </a:xfrm>
          <a:prstGeom prst="rect">
            <a:avLst/>
          </a:prstGeom>
          <a:noFill/>
        </p:spPr>
      </p:pic>
      <p:pic>
        <p:nvPicPr>
          <p:cNvPr id="720900" name="Picture 4" descr="http://drugstoremuseum.com/images/level_imgs/99846654984651651967486.jpg"/>
          <p:cNvPicPr>
            <a:picLocks noChangeAspect="1" noChangeArrowheads="1"/>
          </p:cNvPicPr>
          <p:nvPr/>
        </p:nvPicPr>
        <p:blipFill>
          <a:blip r:embed="rId3" cstate="print"/>
          <a:srcRect/>
          <a:stretch>
            <a:fillRect/>
          </a:stretch>
        </p:blipFill>
        <p:spPr bwMode="auto">
          <a:xfrm>
            <a:off x="945612" y="1071299"/>
            <a:ext cx="1438345" cy="2504413"/>
          </a:xfrm>
          <a:prstGeom prst="rect">
            <a:avLst/>
          </a:prstGeom>
          <a:noFill/>
        </p:spPr>
      </p:pic>
      <p:pic>
        <p:nvPicPr>
          <p:cNvPr id="720902" name="Picture 6" descr="http://chemweb.calpoly.edu/cbailey/377/PapersW07/AnnaC/Fowler's-Solution150.jpg"/>
          <p:cNvPicPr>
            <a:picLocks noChangeAspect="1" noChangeArrowheads="1"/>
          </p:cNvPicPr>
          <p:nvPr/>
        </p:nvPicPr>
        <p:blipFill>
          <a:blip r:embed="rId4" cstate="print"/>
          <a:srcRect/>
          <a:stretch>
            <a:fillRect/>
          </a:stretch>
        </p:blipFill>
        <p:spPr bwMode="auto">
          <a:xfrm>
            <a:off x="295516" y="3979884"/>
            <a:ext cx="1486768" cy="2448212"/>
          </a:xfrm>
          <a:prstGeom prst="rect">
            <a:avLst/>
          </a:prstGeom>
          <a:noFill/>
        </p:spPr>
      </p:pic>
      <p:pic>
        <p:nvPicPr>
          <p:cNvPr id="720903" name="Picture 7"/>
          <p:cNvPicPr>
            <a:picLocks noChangeAspect="1" noChangeArrowheads="1"/>
          </p:cNvPicPr>
          <p:nvPr/>
        </p:nvPicPr>
        <p:blipFill>
          <a:blip r:embed="rId5" cstate="print"/>
          <a:srcRect/>
          <a:stretch>
            <a:fillRect/>
          </a:stretch>
        </p:blipFill>
        <p:spPr bwMode="auto">
          <a:xfrm>
            <a:off x="4030857" y="3979884"/>
            <a:ext cx="3134219" cy="2324068"/>
          </a:xfrm>
          <a:prstGeom prst="rect">
            <a:avLst/>
          </a:prstGeom>
          <a:noFill/>
          <a:ln w="9525">
            <a:noFill/>
            <a:miter lim="800000"/>
            <a:headEnd/>
            <a:tailEnd/>
          </a:ln>
          <a:effectLst/>
        </p:spPr>
      </p:pic>
      <p:sp>
        <p:nvSpPr>
          <p:cNvPr id="8" name="TextBox 7"/>
          <p:cNvSpPr txBox="1"/>
          <p:nvPr/>
        </p:nvSpPr>
        <p:spPr>
          <a:xfrm>
            <a:off x="7192369" y="4016449"/>
            <a:ext cx="1808187" cy="1877437"/>
          </a:xfrm>
          <a:prstGeom prst="rect">
            <a:avLst/>
          </a:prstGeom>
          <a:noFill/>
        </p:spPr>
        <p:txBody>
          <a:bodyPr wrap="none" rtlCol="0">
            <a:spAutoFit/>
          </a:bodyPr>
          <a:lstStyle/>
          <a:p>
            <a:r>
              <a:rPr lang="en-GB" dirty="0" smtClean="0">
                <a:solidFill>
                  <a:srgbClr val="FFFFFF"/>
                </a:solidFill>
                <a:latin typeface="Arial" pitchFamily="34" charset="0"/>
                <a:cs typeface="Arial" pitchFamily="34" charset="0"/>
              </a:rPr>
              <a:t>Harbin, 1970’s</a:t>
            </a:r>
          </a:p>
          <a:p>
            <a:endParaRPr lang="en-GB" dirty="0" smtClean="0">
              <a:solidFill>
                <a:srgbClr val="FFFFFF"/>
              </a:solidFill>
              <a:latin typeface="Arial" pitchFamily="34" charset="0"/>
              <a:cs typeface="Arial" pitchFamily="34" charset="0"/>
            </a:endParaRP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1% As</a:t>
            </a:r>
            <a:r>
              <a:rPr lang="en-GB" sz="1400" baseline="-25000" dirty="0" smtClean="0">
                <a:solidFill>
                  <a:srgbClr val="FFFFFF"/>
                </a:solidFill>
                <a:latin typeface="Arial" pitchFamily="34" charset="0"/>
                <a:cs typeface="Arial" pitchFamily="34" charset="0"/>
              </a:rPr>
              <a:t>2</a:t>
            </a:r>
            <a:r>
              <a:rPr lang="en-GB" sz="1400" dirty="0" smtClean="0">
                <a:solidFill>
                  <a:srgbClr val="FFFFFF"/>
                </a:solidFill>
                <a:latin typeface="Arial" pitchFamily="34" charset="0"/>
                <a:cs typeface="Arial" pitchFamily="34" charset="0"/>
              </a:rPr>
              <a:t>O</a:t>
            </a:r>
            <a:r>
              <a:rPr lang="en-GB" sz="1400" baseline="-25000" dirty="0" smtClean="0">
                <a:solidFill>
                  <a:srgbClr val="FFFFFF"/>
                </a:solidFill>
                <a:latin typeface="Arial" pitchFamily="34" charset="0"/>
                <a:cs typeface="Arial" pitchFamily="34" charset="0"/>
              </a:rPr>
              <a:t>3</a:t>
            </a:r>
            <a:endParaRPr lang="en-GB" sz="1400" dirty="0" smtClean="0">
              <a:solidFill>
                <a:srgbClr val="FFFFFF"/>
              </a:solidFill>
              <a:latin typeface="Arial" pitchFamily="34" charset="0"/>
              <a:cs typeface="Arial" pitchFamily="34" charset="0"/>
            </a:endParaRP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Traces HgCl</a:t>
            </a:r>
            <a:r>
              <a:rPr lang="en-GB" sz="1400" baseline="-25000" dirty="0" smtClean="0">
                <a:solidFill>
                  <a:srgbClr val="FFFFFF"/>
                </a:solidFill>
                <a:latin typeface="Arial" pitchFamily="34" charset="0"/>
                <a:cs typeface="Arial" pitchFamily="34" charset="0"/>
              </a:rPr>
              <a:t>2</a:t>
            </a:r>
            <a:endParaRPr lang="en-GB" sz="1400" dirty="0" smtClean="0">
              <a:solidFill>
                <a:srgbClr val="FFFFFF"/>
              </a:solidFill>
              <a:latin typeface="Arial" pitchFamily="34" charset="0"/>
              <a:cs typeface="Arial" pitchFamily="34" charset="0"/>
            </a:endParaRP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32 APL pts treated</a:t>
            </a: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65% CR</a:t>
            </a:r>
            <a:endParaRPr lang="en-GB" sz="1400" dirty="0">
              <a:solidFill>
                <a:srgbClr val="FFFFFF"/>
              </a:solidFill>
              <a:latin typeface="Arial" pitchFamily="34" charset="0"/>
              <a:cs typeface="Arial" pitchFamily="34" charset="0"/>
            </a:endParaRPr>
          </a:p>
        </p:txBody>
      </p:sp>
      <p:sp>
        <p:nvSpPr>
          <p:cNvPr id="12" name="Rectangle 11"/>
          <p:cNvSpPr/>
          <p:nvPr/>
        </p:nvSpPr>
        <p:spPr bwMode="auto">
          <a:xfrm>
            <a:off x="1668508" y="3821375"/>
            <a:ext cx="177421" cy="2811439"/>
          </a:xfrm>
          <a:prstGeom prst="rect">
            <a:avLst/>
          </a:prstGeom>
          <a:solidFill>
            <a:srgbClr val="000066"/>
          </a:solidFill>
          <a:ln w="1270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pitchFamily="18" charset="0"/>
            </a:endParaRPr>
          </a:p>
        </p:txBody>
      </p:sp>
      <p:sp>
        <p:nvSpPr>
          <p:cNvPr id="11" name="TextBox 10"/>
          <p:cNvSpPr txBox="1"/>
          <p:nvPr/>
        </p:nvSpPr>
        <p:spPr>
          <a:xfrm>
            <a:off x="1735540" y="4016449"/>
            <a:ext cx="2198038" cy="2015936"/>
          </a:xfrm>
          <a:prstGeom prst="rect">
            <a:avLst/>
          </a:prstGeom>
          <a:noFill/>
        </p:spPr>
        <p:txBody>
          <a:bodyPr wrap="none" rtlCol="0">
            <a:spAutoFit/>
          </a:bodyPr>
          <a:lstStyle/>
          <a:p>
            <a:r>
              <a:rPr lang="en-GB" dirty="0" smtClean="0">
                <a:solidFill>
                  <a:srgbClr val="FFFFFF"/>
                </a:solidFill>
                <a:latin typeface="Arial" pitchFamily="34" charset="0"/>
                <a:cs typeface="Arial" pitchFamily="34" charset="0"/>
              </a:rPr>
              <a:t>Fowler’s Solution </a:t>
            </a:r>
          </a:p>
          <a:p>
            <a:r>
              <a:rPr lang="en-GB" dirty="0" smtClean="0">
                <a:solidFill>
                  <a:srgbClr val="FFFFFF"/>
                </a:solidFill>
                <a:latin typeface="Arial" pitchFamily="34" charset="0"/>
                <a:cs typeface="Arial" pitchFamily="34" charset="0"/>
              </a:rPr>
              <a:t>(1786)</a:t>
            </a:r>
          </a:p>
          <a:p>
            <a:endParaRPr lang="en-GB" dirty="0" smtClean="0">
              <a:solidFill>
                <a:srgbClr val="FFFFFF"/>
              </a:solidFill>
              <a:latin typeface="Arial" pitchFamily="34" charset="0"/>
              <a:cs typeface="Arial" pitchFamily="34" charset="0"/>
            </a:endParaRP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1% Potassium </a:t>
            </a:r>
            <a:r>
              <a:rPr lang="en-GB" sz="1400" dirty="0" err="1" smtClean="0">
                <a:solidFill>
                  <a:srgbClr val="FFFFFF"/>
                </a:solidFill>
                <a:latin typeface="Arial" pitchFamily="34" charset="0"/>
                <a:cs typeface="Arial" pitchFamily="34" charset="0"/>
              </a:rPr>
              <a:t>arsenite</a:t>
            </a:r>
            <a:endParaRPr lang="en-GB" sz="1400" dirty="0" smtClean="0">
              <a:solidFill>
                <a:srgbClr val="FFFFFF"/>
              </a:solidFill>
              <a:latin typeface="Arial" pitchFamily="34" charset="0"/>
              <a:cs typeface="Arial" pitchFamily="34" charset="0"/>
            </a:endParaRPr>
          </a:p>
          <a:p>
            <a:pPr>
              <a:lnSpc>
                <a:spcPct val="150000"/>
              </a:lnSpc>
              <a:buFont typeface="Arial" pitchFamily="34" charset="0"/>
              <a:buChar char="•"/>
            </a:pPr>
            <a:r>
              <a:rPr lang="en-GB" sz="1400" dirty="0" smtClean="0">
                <a:solidFill>
                  <a:srgbClr val="FFFFFF"/>
                </a:solidFill>
                <a:latin typeface="Arial" pitchFamily="34" charset="0"/>
                <a:cs typeface="Arial" pitchFamily="34" charset="0"/>
              </a:rPr>
              <a:t>First used to treat </a:t>
            </a:r>
          </a:p>
          <a:p>
            <a:pPr>
              <a:lnSpc>
                <a:spcPct val="150000"/>
              </a:lnSpc>
            </a:pPr>
            <a:r>
              <a:rPr lang="en-GB" sz="1400" dirty="0" smtClean="0">
                <a:solidFill>
                  <a:srgbClr val="FFFFFF"/>
                </a:solidFill>
                <a:latin typeface="Arial" pitchFamily="34" charset="0"/>
                <a:cs typeface="Arial" pitchFamily="34" charset="0"/>
              </a:rPr>
              <a:t>  leukaemia in 1845</a:t>
            </a:r>
          </a:p>
          <a:p>
            <a:pPr>
              <a:buFont typeface="Arial" pitchFamily="34" charset="0"/>
              <a:buChar char="•"/>
            </a:pPr>
            <a:endParaRPr lang="en-GB" sz="1400" dirty="0">
              <a:solidFill>
                <a:srgbClr val="FFFFFF"/>
              </a:solidFill>
              <a:latin typeface="Arial" pitchFamily="34" charset="0"/>
              <a:cs typeface="Arial" pitchFamily="34" charset="0"/>
            </a:endParaRPr>
          </a:p>
        </p:txBody>
      </p:sp>
      <p:sp>
        <p:nvSpPr>
          <p:cNvPr id="13" name="Text Box 72"/>
          <p:cNvSpPr txBox="1">
            <a:spLocks noChangeArrowheads="1"/>
          </p:cNvSpPr>
          <p:nvPr/>
        </p:nvSpPr>
        <p:spPr bwMode="auto">
          <a:xfrm>
            <a:off x="6218781" y="6421440"/>
            <a:ext cx="2738250" cy="307777"/>
          </a:xfrm>
          <a:prstGeom prst="rect">
            <a:avLst/>
          </a:prstGeom>
          <a:noFill/>
          <a:ln w="12700">
            <a:noFill/>
            <a:miter lim="800000"/>
            <a:headEnd/>
            <a:tailEnd/>
          </a:ln>
          <a:effectLst/>
        </p:spPr>
        <p:txBody>
          <a:bodyPr wrap="none">
            <a:spAutoFit/>
          </a:bodyPr>
          <a:lstStyle/>
          <a:p>
            <a:pPr>
              <a:defRPr/>
            </a:pPr>
            <a:r>
              <a:rPr lang="en-GB" sz="1400" dirty="0" smtClean="0">
                <a:solidFill>
                  <a:srgbClr val="FFFFFF"/>
                </a:solidFill>
                <a:effectLst>
                  <a:outerShdw blurRad="38100" dist="38100" dir="2700000" algn="tl">
                    <a:srgbClr val="000000"/>
                  </a:outerShdw>
                </a:effectLst>
                <a:latin typeface="Helvetica" pitchFamily="34" charset="0"/>
              </a:rPr>
              <a:t>See </a:t>
            </a:r>
            <a:r>
              <a:rPr lang="en-GB" sz="1400" dirty="0" err="1" smtClean="0">
                <a:solidFill>
                  <a:srgbClr val="FFFFFF"/>
                </a:solidFill>
                <a:effectLst>
                  <a:outerShdw blurRad="38100" dist="38100" dir="2700000" algn="tl">
                    <a:srgbClr val="000000"/>
                  </a:outerShdw>
                </a:effectLst>
                <a:latin typeface="Helvetica" pitchFamily="34" charset="0"/>
              </a:rPr>
              <a:t>Degos</a:t>
            </a:r>
            <a:r>
              <a:rPr lang="en-GB" sz="1400" dirty="0" smtClean="0">
                <a:solidFill>
                  <a:srgbClr val="FFFFFF"/>
                </a:solidFill>
                <a:effectLst>
                  <a:outerShdw blurRad="38100" dist="38100" dir="2700000" algn="tl">
                    <a:srgbClr val="000000"/>
                  </a:outerShdw>
                </a:effectLst>
                <a:latin typeface="Helvetica" pitchFamily="34" charset="0"/>
              </a:rPr>
              <a:t> L. </a:t>
            </a:r>
            <a:r>
              <a:rPr lang="en-GB" sz="1400" i="1" dirty="0" smtClean="0">
                <a:solidFill>
                  <a:srgbClr val="FFFFFF"/>
                </a:solidFill>
                <a:effectLst>
                  <a:outerShdw blurRad="38100" dist="38100" dir="2700000" algn="tl">
                    <a:srgbClr val="000000"/>
                  </a:outerShdw>
                </a:effectLst>
                <a:latin typeface="Helvetica" pitchFamily="34" charset="0"/>
              </a:rPr>
              <a:t>Br J </a:t>
            </a:r>
            <a:r>
              <a:rPr lang="en-GB" sz="1400" i="1" dirty="0" err="1" smtClean="0">
                <a:solidFill>
                  <a:srgbClr val="FFFFFF"/>
                </a:solidFill>
                <a:effectLst>
                  <a:outerShdw blurRad="38100" dist="38100" dir="2700000" algn="tl">
                    <a:srgbClr val="000000"/>
                  </a:outerShdw>
                </a:effectLst>
                <a:latin typeface="Helvetica" pitchFamily="34" charset="0"/>
              </a:rPr>
              <a:t>Haem</a:t>
            </a:r>
            <a:r>
              <a:rPr lang="en-GB" sz="1400" i="1" dirty="0" smtClean="0">
                <a:solidFill>
                  <a:srgbClr val="FFFFFF"/>
                </a:solidFill>
                <a:effectLst>
                  <a:outerShdw blurRad="38100" dist="38100" dir="2700000" algn="tl">
                    <a:srgbClr val="000000"/>
                  </a:outerShdw>
                </a:effectLst>
                <a:latin typeface="Helvetica" pitchFamily="34" charset="0"/>
              </a:rPr>
              <a:t> </a:t>
            </a:r>
            <a:r>
              <a:rPr lang="en-GB" sz="1400" dirty="0" smtClean="0">
                <a:solidFill>
                  <a:srgbClr val="FFFFFF"/>
                </a:solidFill>
                <a:effectLst>
                  <a:outerShdw blurRad="38100" dist="38100" dir="2700000" algn="tl">
                    <a:srgbClr val="000000"/>
                  </a:outerShdw>
                </a:effectLst>
                <a:latin typeface="Helvetica" pitchFamily="34" charset="0"/>
              </a:rPr>
              <a:t>2003</a:t>
            </a:r>
            <a:r>
              <a:rPr lang="en-US" sz="1400" dirty="0" smtClean="0">
                <a:solidFill>
                  <a:srgbClr val="FFFFFF"/>
                </a:solidFill>
                <a:effectLst>
                  <a:outerShdw blurRad="38100" dist="38100" dir="2700000" algn="tl">
                    <a:srgbClr val="000000"/>
                  </a:outerShdw>
                </a:effectLst>
              </a:rPr>
              <a:t> </a:t>
            </a:r>
            <a:endParaRPr lang="en-US" sz="1400" dirty="0">
              <a:solidFill>
                <a:srgbClr val="FFFFFF"/>
              </a:solidFill>
              <a:effectLst>
                <a:outerShdw blurRad="38100" dist="38100" dir="2700000" algn="tl">
                  <a:srgbClr val="000000"/>
                </a:outerShdw>
              </a:effectLst>
            </a:endParaRPr>
          </a:p>
        </p:txBody>
      </p:sp>
      <p:sp>
        <p:nvSpPr>
          <p:cNvPr id="14" name="Text Box 72"/>
          <p:cNvSpPr txBox="1">
            <a:spLocks noChangeArrowheads="1"/>
          </p:cNvSpPr>
          <p:nvPr/>
        </p:nvSpPr>
        <p:spPr bwMode="auto">
          <a:xfrm>
            <a:off x="7532325" y="2872697"/>
            <a:ext cx="1556836" cy="738664"/>
          </a:xfrm>
          <a:prstGeom prst="rect">
            <a:avLst/>
          </a:prstGeom>
          <a:noFill/>
          <a:ln w="12700">
            <a:noFill/>
            <a:miter lim="800000"/>
            <a:headEnd/>
            <a:tailEnd/>
          </a:ln>
          <a:effectLst/>
        </p:spPr>
        <p:txBody>
          <a:bodyPr wrap="none">
            <a:spAutoFit/>
          </a:bodyPr>
          <a:lstStyle/>
          <a:p>
            <a:pPr>
              <a:defRPr/>
            </a:pPr>
            <a:r>
              <a:rPr lang="en-GB" sz="1400" dirty="0" smtClean="0">
                <a:solidFill>
                  <a:srgbClr val="FFFFFF"/>
                </a:solidFill>
                <a:effectLst>
                  <a:outerShdw blurRad="38100" dist="38100" dir="2700000" algn="tl">
                    <a:srgbClr val="000000"/>
                  </a:outerShdw>
                </a:effectLst>
                <a:latin typeface="Helvetica" pitchFamily="34" charset="0"/>
              </a:rPr>
              <a:t>Millais, </a:t>
            </a:r>
          </a:p>
          <a:p>
            <a:pPr>
              <a:defRPr/>
            </a:pPr>
            <a:r>
              <a:rPr lang="en-GB" sz="1400" dirty="0" smtClean="0">
                <a:solidFill>
                  <a:srgbClr val="FFFFFF"/>
                </a:solidFill>
                <a:effectLst>
                  <a:outerShdw blurRad="38100" dist="38100" dir="2700000" algn="tl">
                    <a:srgbClr val="000000"/>
                  </a:outerShdw>
                </a:effectLst>
                <a:latin typeface="Helvetica" pitchFamily="34" charset="0"/>
              </a:rPr>
              <a:t>Ophelia (1851)</a:t>
            </a:r>
          </a:p>
          <a:p>
            <a:pPr>
              <a:defRPr/>
            </a:pPr>
            <a:r>
              <a:rPr lang="en-GB" sz="1400" dirty="0" smtClean="0">
                <a:solidFill>
                  <a:srgbClr val="FFFFFF"/>
                </a:solidFill>
                <a:effectLst>
                  <a:outerShdw blurRad="38100" dist="38100" dir="2700000" algn="tl">
                    <a:srgbClr val="000000"/>
                  </a:outerShdw>
                </a:effectLst>
                <a:latin typeface="Helvetica" pitchFamily="34" charset="0"/>
              </a:rPr>
              <a:t>Elizabeth </a:t>
            </a:r>
            <a:r>
              <a:rPr lang="en-GB" sz="1400" dirty="0" err="1" smtClean="0">
                <a:solidFill>
                  <a:srgbClr val="FFFFFF"/>
                </a:solidFill>
                <a:effectLst>
                  <a:outerShdw blurRad="38100" dist="38100" dir="2700000" algn="tl">
                    <a:srgbClr val="000000"/>
                  </a:outerShdw>
                </a:effectLst>
                <a:latin typeface="Helvetica" pitchFamily="34" charset="0"/>
              </a:rPr>
              <a:t>Siddal</a:t>
            </a:r>
            <a:endParaRPr lang="en-US" sz="1400"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6626" name="Oval 2"/>
          <p:cNvSpPr>
            <a:spLocks noChangeArrowheads="1"/>
          </p:cNvSpPr>
          <p:nvPr/>
        </p:nvSpPr>
        <p:spPr bwMode="auto">
          <a:xfrm>
            <a:off x="584200" y="1949450"/>
            <a:ext cx="8091488" cy="4446588"/>
          </a:xfrm>
          <a:prstGeom prst="ellipse">
            <a:avLst/>
          </a:prstGeom>
          <a:solidFill>
            <a:srgbClr val="CCCCFF"/>
          </a:solidFill>
          <a:ln w="28575">
            <a:solidFill>
              <a:srgbClr val="9900FF"/>
            </a:solidFill>
            <a:round/>
            <a:headEnd/>
            <a:tailEnd/>
          </a:ln>
        </p:spPr>
        <p:txBody>
          <a:bodyPr wrap="none" anchor="ctr"/>
          <a:lstStyle/>
          <a:p>
            <a:pPr algn="ctr"/>
            <a:endParaRPr lang="en-US" sz="2400" smtClean="0">
              <a:solidFill>
                <a:srgbClr val="010000"/>
              </a:solidFill>
              <a:latin typeface="Helvetica" pitchFamily="34" charset="0"/>
            </a:endParaRPr>
          </a:p>
        </p:txBody>
      </p:sp>
      <p:sp>
        <p:nvSpPr>
          <p:cNvPr id="26627" name="Oval 3"/>
          <p:cNvSpPr>
            <a:spLocks noChangeArrowheads="1"/>
          </p:cNvSpPr>
          <p:nvPr/>
        </p:nvSpPr>
        <p:spPr bwMode="auto">
          <a:xfrm rot="-1101248">
            <a:off x="2168526" y="2254250"/>
            <a:ext cx="781050" cy="147638"/>
          </a:xfrm>
          <a:prstGeom prst="ellipse">
            <a:avLst/>
          </a:prstGeom>
          <a:solidFill>
            <a:srgbClr val="9900FF"/>
          </a:solidFill>
          <a:ln w="12700">
            <a:solidFill>
              <a:srgbClr val="292929"/>
            </a:solidFill>
            <a:round/>
            <a:headEnd/>
            <a:tailEnd/>
          </a:ln>
        </p:spPr>
        <p:txBody>
          <a:bodyPr wrap="none" anchor="ctr"/>
          <a:lstStyle/>
          <a:p>
            <a:endParaRPr lang="en-US" smtClean="0">
              <a:solidFill>
                <a:srgbClr val="FAFD00"/>
              </a:solidFill>
            </a:endParaRPr>
          </a:p>
        </p:txBody>
      </p:sp>
      <p:sp>
        <p:nvSpPr>
          <p:cNvPr id="26628" name="Oval 4"/>
          <p:cNvSpPr>
            <a:spLocks noChangeArrowheads="1"/>
          </p:cNvSpPr>
          <p:nvPr/>
        </p:nvSpPr>
        <p:spPr bwMode="auto">
          <a:xfrm>
            <a:off x="2036764" y="4459290"/>
            <a:ext cx="1373187" cy="655637"/>
          </a:xfrm>
          <a:prstGeom prst="ellipse">
            <a:avLst/>
          </a:prstGeom>
          <a:solidFill>
            <a:srgbClr val="EAEAEA"/>
          </a:solidFill>
          <a:ln w="9525">
            <a:solidFill>
              <a:srgbClr val="5F5F5F"/>
            </a:solidFill>
            <a:round/>
            <a:headEnd/>
            <a:tailEnd/>
          </a:ln>
        </p:spPr>
        <p:txBody>
          <a:bodyPr wrap="none" anchor="ctr"/>
          <a:lstStyle/>
          <a:p>
            <a:pPr algn="ctr"/>
            <a:endParaRPr lang="en-US" sz="1000" smtClean="0">
              <a:solidFill>
                <a:srgbClr val="FAFD00"/>
              </a:solidFill>
              <a:latin typeface="Helvetica" pitchFamily="34" charset="0"/>
            </a:endParaRPr>
          </a:p>
        </p:txBody>
      </p:sp>
      <p:sp>
        <p:nvSpPr>
          <p:cNvPr id="26629" name="Freeform 5"/>
          <p:cNvSpPr>
            <a:spLocks/>
          </p:cNvSpPr>
          <p:nvPr/>
        </p:nvSpPr>
        <p:spPr bwMode="auto">
          <a:xfrm>
            <a:off x="2254250" y="4579938"/>
            <a:ext cx="895350" cy="474662"/>
          </a:xfrm>
          <a:custGeom>
            <a:avLst/>
            <a:gdLst>
              <a:gd name="T0" fmla="*/ 116 w 564"/>
              <a:gd name="T1" fmla="*/ 7 h 299"/>
              <a:gd name="T2" fmla="*/ 152 w 564"/>
              <a:gd name="T3" fmla="*/ 19 h 299"/>
              <a:gd name="T4" fmla="*/ 188 w 564"/>
              <a:gd name="T5" fmla="*/ 191 h 299"/>
              <a:gd name="T6" fmla="*/ 208 w 564"/>
              <a:gd name="T7" fmla="*/ 167 h 299"/>
              <a:gd name="T8" fmla="*/ 216 w 564"/>
              <a:gd name="T9" fmla="*/ 143 h 299"/>
              <a:gd name="T10" fmla="*/ 220 w 564"/>
              <a:gd name="T11" fmla="*/ 131 h 299"/>
              <a:gd name="T12" fmla="*/ 240 w 564"/>
              <a:gd name="T13" fmla="*/ 7 h 299"/>
              <a:gd name="T14" fmla="*/ 276 w 564"/>
              <a:gd name="T15" fmla="*/ 23 h 299"/>
              <a:gd name="T16" fmla="*/ 284 w 564"/>
              <a:gd name="T17" fmla="*/ 47 h 299"/>
              <a:gd name="T18" fmla="*/ 288 w 564"/>
              <a:gd name="T19" fmla="*/ 59 h 299"/>
              <a:gd name="T20" fmla="*/ 268 w 564"/>
              <a:gd name="T21" fmla="*/ 139 h 299"/>
              <a:gd name="T22" fmla="*/ 320 w 564"/>
              <a:gd name="T23" fmla="*/ 183 h 299"/>
              <a:gd name="T24" fmla="*/ 360 w 564"/>
              <a:gd name="T25" fmla="*/ 143 h 299"/>
              <a:gd name="T26" fmla="*/ 364 w 564"/>
              <a:gd name="T27" fmla="*/ 43 h 299"/>
              <a:gd name="T28" fmla="*/ 396 w 564"/>
              <a:gd name="T29" fmla="*/ 23 h 299"/>
              <a:gd name="T30" fmla="*/ 424 w 564"/>
              <a:gd name="T31" fmla="*/ 31 h 299"/>
              <a:gd name="T32" fmla="*/ 432 w 564"/>
              <a:gd name="T33" fmla="*/ 55 h 299"/>
              <a:gd name="T34" fmla="*/ 436 w 564"/>
              <a:gd name="T35" fmla="*/ 67 h 299"/>
              <a:gd name="T36" fmla="*/ 424 w 564"/>
              <a:gd name="T37" fmla="*/ 103 h 299"/>
              <a:gd name="T38" fmla="*/ 404 w 564"/>
              <a:gd name="T39" fmla="*/ 139 h 299"/>
              <a:gd name="T40" fmla="*/ 408 w 564"/>
              <a:gd name="T41" fmla="*/ 163 h 299"/>
              <a:gd name="T42" fmla="*/ 432 w 564"/>
              <a:gd name="T43" fmla="*/ 159 h 299"/>
              <a:gd name="T44" fmla="*/ 488 w 564"/>
              <a:gd name="T45" fmla="*/ 99 h 299"/>
              <a:gd name="T46" fmla="*/ 524 w 564"/>
              <a:gd name="T47" fmla="*/ 79 h 299"/>
              <a:gd name="T48" fmla="*/ 556 w 564"/>
              <a:gd name="T49" fmla="*/ 87 h 299"/>
              <a:gd name="T50" fmla="*/ 564 w 564"/>
              <a:gd name="T51" fmla="*/ 111 h 299"/>
              <a:gd name="T52" fmla="*/ 484 w 564"/>
              <a:gd name="T53" fmla="*/ 159 h 299"/>
              <a:gd name="T54" fmla="*/ 460 w 564"/>
              <a:gd name="T55" fmla="*/ 191 h 299"/>
              <a:gd name="T56" fmla="*/ 484 w 564"/>
              <a:gd name="T57" fmla="*/ 223 h 299"/>
              <a:gd name="T58" fmla="*/ 480 w 564"/>
              <a:gd name="T59" fmla="*/ 235 h 299"/>
              <a:gd name="T60" fmla="*/ 456 w 564"/>
              <a:gd name="T61" fmla="*/ 243 h 299"/>
              <a:gd name="T62" fmla="*/ 436 w 564"/>
              <a:gd name="T63" fmla="*/ 239 h 299"/>
              <a:gd name="T64" fmla="*/ 412 w 564"/>
              <a:gd name="T65" fmla="*/ 231 h 299"/>
              <a:gd name="T66" fmla="*/ 384 w 564"/>
              <a:gd name="T67" fmla="*/ 175 h 299"/>
              <a:gd name="T68" fmla="*/ 368 w 564"/>
              <a:gd name="T69" fmla="*/ 207 h 299"/>
              <a:gd name="T70" fmla="*/ 320 w 564"/>
              <a:gd name="T71" fmla="*/ 299 h 299"/>
              <a:gd name="T72" fmla="*/ 312 w 564"/>
              <a:gd name="T73" fmla="*/ 263 h 299"/>
              <a:gd name="T74" fmla="*/ 284 w 564"/>
              <a:gd name="T75" fmla="*/ 231 h 299"/>
              <a:gd name="T76" fmla="*/ 268 w 564"/>
              <a:gd name="T77" fmla="*/ 255 h 299"/>
              <a:gd name="T78" fmla="*/ 244 w 564"/>
              <a:gd name="T79" fmla="*/ 295 h 299"/>
              <a:gd name="T80" fmla="*/ 252 w 564"/>
              <a:gd name="T81" fmla="*/ 207 h 299"/>
              <a:gd name="T82" fmla="*/ 236 w 564"/>
              <a:gd name="T83" fmla="*/ 175 h 299"/>
              <a:gd name="T84" fmla="*/ 220 w 564"/>
              <a:gd name="T85" fmla="*/ 211 h 299"/>
              <a:gd name="T86" fmla="*/ 148 w 564"/>
              <a:gd name="T87" fmla="*/ 287 h 299"/>
              <a:gd name="T88" fmla="*/ 112 w 564"/>
              <a:gd name="T89" fmla="*/ 271 h 299"/>
              <a:gd name="T90" fmla="*/ 136 w 564"/>
              <a:gd name="T91" fmla="*/ 183 h 299"/>
              <a:gd name="T92" fmla="*/ 104 w 564"/>
              <a:gd name="T93" fmla="*/ 159 h 299"/>
              <a:gd name="T94" fmla="*/ 72 w 564"/>
              <a:gd name="T95" fmla="*/ 195 h 299"/>
              <a:gd name="T96" fmla="*/ 52 w 564"/>
              <a:gd name="T97" fmla="*/ 223 h 299"/>
              <a:gd name="T98" fmla="*/ 16 w 564"/>
              <a:gd name="T99" fmla="*/ 203 h 299"/>
              <a:gd name="T100" fmla="*/ 8 w 564"/>
              <a:gd name="T101" fmla="*/ 183 h 299"/>
              <a:gd name="T102" fmla="*/ 0 w 564"/>
              <a:gd name="T103" fmla="*/ 159 h 299"/>
              <a:gd name="T104" fmla="*/ 76 w 564"/>
              <a:gd name="T105" fmla="*/ 143 h 299"/>
              <a:gd name="T106" fmla="*/ 112 w 564"/>
              <a:gd name="T107" fmla="*/ 143 h 299"/>
              <a:gd name="T108" fmla="*/ 56 w 564"/>
              <a:gd name="T109" fmla="*/ 87 h 299"/>
              <a:gd name="T110" fmla="*/ 40 w 564"/>
              <a:gd name="T111" fmla="*/ 63 h 299"/>
              <a:gd name="T112" fmla="*/ 32 w 564"/>
              <a:gd name="T113" fmla="*/ 51 h 299"/>
              <a:gd name="T114" fmla="*/ 80 w 564"/>
              <a:gd name="T115" fmla="*/ 3 h 299"/>
              <a:gd name="T116" fmla="*/ 116 w 564"/>
              <a:gd name="T117" fmla="*/ 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4"/>
              <a:gd name="T178" fmla="*/ 0 h 299"/>
              <a:gd name="T179" fmla="*/ 564 w 56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4" h="299">
                <a:moveTo>
                  <a:pt x="116" y="7"/>
                </a:moveTo>
                <a:cubicBezTo>
                  <a:pt x="134" y="0"/>
                  <a:pt x="138" y="5"/>
                  <a:pt x="152" y="19"/>
                </a:cubicBezTo>
                <a:cubicBezTo>
                  <a:pt x="169" y="71"/>
                  <a:pt x="137" y="157"/>
                  <a:pt x="188" y="191"/>
                </a:cubicBezTo>
                <a:cubicBezTo>
                  <a:pt x="193" y="182"/>
                  <a:pt x="202" y="176"/>
                  <a:pt x="208" y="167"/>
                </a:cubicBezTo>
                <a:cubicBezTo>
                  <a:pt x="212" y="159"/>
                  <a:pt x="213" y="151"/>
                  <a:pt x="216" y="143"/>
                </a:cubicBezTo>
                <a:cubicBezTo>
                  <a:pt x="217" y="139"/>
                  <a:pt x="220" y="131"/>
                  <a:pt x="220" y="131"/>
                </a:cubicBezTo>
                <a:cubicBezTo>
                  <a:pt x="216" y="90"/>
                  <a:pt x="200" y="33"/>
                  <a:pt x="240" y="7"/>
                </a:cubicBezTo>
                <a:cubicBezTo>
                  <a:pt x="257" y="9"/>
                  <a:pt x="266" y="6"/>
                  <a:pt x="276" y="23"/>
                </a:cubicBezTo>
                <a:cubicBezTo>
                  <a:pt x="280" y="30"/>
                  <a:pt x="281" y="39"/>
                  <a:pt x="284" y="47"/>
                </a:cubicBezTo>
                <a:cubicBezTo>
                  <a:pt x="285" y="51"/>
                  <a:pt x="288" y="59"/>
                  <a:pt x="288" y="59"/>
                </a:cubicBezTo>
                <a:cubicBezTo>
                  <a:pt x="282" y="86"/>
                  <a:pt x="283" y="115"/>
                  <a:pt x="268" y="139"/>
                </a:cubicBezTo>
                <a:cubicBezTo>
                  <a:pt x="273" y="194"/>
                  <a:pt x="261" y="193"/>
                  <a:pt x="320" y="183"/>
                </a:cubicBezTo>
                <a:cubicBezTo>
                  <a:pt x="341" y="172"/>
                  <a:pt x="352" y="165"/>
                  <a:pt x="360" y="143"/>
                </a:cubicBezTo>
                <a:cubicBezTo>
                  <a:pt x="351" y="110"/>
                  <a:pt x="348" y="73"/>
                  <a:pt x="364" y="43"/>
                </a:cubicBezTo>
                <a:cubicBezTo>
                  <a:pt x="369" y="31"/>
                  <a:pt x="396" y="23"/>
                  <a:pt x="396" y="23"/>
                </a:cubicBezTo>
                <a:cubicBezTo>
                  <a:pt x="405" y="25"/>
                  <a:pt x="418" y="23"/>
                  <a:pt x="424" y="31"/>
                </a:cubicBezTo>
                <a:cubicBezTo>
                  <a:pt x="428" y="37"/>
                  <a:pt x="429" y="47"/>
                  <a:pt x="432" y="55"/>
                </a:cubicBezTo>
                <a:cubicBezTo>
                  <a:pt x="433" y="59"/>
                  <a:pt x="436" y="67"/>
                  <a:pt x="436" y="67"/>
                </a:cubicBezTo>
                <a:cubicBezTo>
                  <a:pt x="432" y="79"/>
                  <a:pt x="431" y="92"/>
                  <a:pt x="424" y="103"/>
                </a:cubicBezTo>
                <a:cubicBezTo>
                  <a:pt x="405" y="130"/>
                  <a:pt x="411" y="117"/>
                  <a:pt x="404" y="139"/>
                </a:cubicBezTo>
                <a:cubicBezTo>
                  <a:pt x="405" y="147"/>
                  <a:pt x="403" y="155"/>
                  <a:pt x="408" y="163"/>
                </a:cubicBezTo>
                <a:cubicBezTo>
                  <a:pt x="414" y="174"/>
                  <a:pt x="427" y="162"/>
                  <a:pt x="432" y="159"/>
                </a:cubicBezTo>
                <a:cubicBezTo>
                  <a:pt x="452" y="140"/>
                  <a:pt x="470" y="119"/>
                  <a:pt x="488" y="99"/>
                </a:cubicBezTo>
                <a:cubicBezTo>
                  <a:pt x="496" y="88"/>
                  <a:pt x="524" y="79"/>
                  <a:pt x="524" y="79"/>
                </a:cubicBezTo>
                <a:cubicBezTo>
                  <a:pt x="534" y="81"/>
                  <a:pt x="549" y="78"/>
                  <a:pt x="556" y="87"/>
                </a:cubicBezTo>
                <a:cubicBezTo>
                  <a:pt x="560" y="93"/>
                  <a:pt x="564" y="111"/>
                  <a:pt x="564" y="111"/>
                </a:cubicBezTo>
                <a:cubicBezTo>
                  <a:pt x="548" y="157"/>
                  <a:pt x="529" y="153"/>
                  <a:pt x="484" y="159"/>
                </a:cubicBezTo>
                <a:cubicBezTo>
                  <a:pt x="466" y="164"/>
                  <a:pt x="468" y="174"/>
                  <a:pt x="460" y="191"/>
                </a:cubicBezTo>
                <a:cubicBezTo>
                  <a:pt x="474" y="200"/>
                  <a:pt x="474" y="208"/>
                  <a:pt x="484" y="223"/>
                </a:cubicBezTo>
                <a:cubicBezTo>
                  <a:pt x="482" y="227"/>
                  <a:pt x="483" y="232"/>
                  <a:pt x="480" y="235"/>
                </a:cubicBezTo>
                <a:cubicBezTo>
                  <a:pt x="473" y="239"/>
                  <a:pt x="456" y="243"/>
                  <a:pt x="456" y="243"/>
                </a:cubicBezTo>
                <a:cubicBezTo>
                  <a:pt x="449" y="241"/>
                  <a:pt x="442" y="240"/>
                  <a:pt x="436" y="239"/>
                </a:cubicBezTo>
                <a:cubicBezTo>
                  <a:pt x="427" y="236"/>
                  <a:pt x="412" y="231"/>
                  <a:pt x="412" y="231"/>
                </a:cubicBezTo>
                <a:cubicBezTo>
                  <a:pt x="405" y="211"/>
                  <a:pt x="403" y="181"/>
                  <a:pt x="384" y="175"/>
                </a:cubicBezTo>
                <a:cubicBezTo>
                  <a:pt x="362" y="182"/>
                  <a:pt x="374" y="174"/>
                  <a:pt x="368" y="207"/>
                </a:cubicBezTo>
                <a:cubicBezTo>
                  <a:pt x="360" y="242"/>
                  <a:pt x="357" y="286"/>
                  <a:pt x="320" y="299"/>
                </a:cubicBezTo>
                <a:cubicBezTo>
                  <a:pt x="291" y="291"/>
                  <a:pt x="304" y="286"/>
                  <a:pt x="312" y="263"/>
                </a:cubicBezTo>
                <a:cubicBezTo>
                  <a:pt x="309" y="239"/>
                  <a:pt x="310" y="213"/>
                  <a:pt x="284" y="231"/>
                </a:cubicBezTo>
                <a:cubicBezTo>
                  <a:pt x="278" y="239"/>
                  <a:pt x="271" y="245"/>
                  <a:pt x="268" y="255"/>
                </a:cubicBezTo>
                <a:cubicBezTo>
                  <a:pt x="260" y="276"/>
                  <a:pt x="264" y="288"/>
                  <a:pt x="244" y="295"/>
                </a:cubicBezTo>
                <a:cubicBezTo>
                  <a:pt x="228" y="271"/>
                  <a:pt x="247" y="233"/>
                  <a:pt x="252" y="207"/>
                </a:cubicBezTo>
                <a:cubicBezTo>
                  <a:pt x="249" y="192"/>
                  <a:pt x="251" y="167"/>
                  <a:pt x="236" y="175"/>
                </a:cubicBezTo>
                <a:cubicBezTo>
                  <a:pt x="229" y="178"/>
                  <a:pt x="224" y="205"/>
                  <a:pt x="220" y="211"/>
                </a:cubicBezTo>
                <a:cubicBezTo>
                  <a:pt x="208" y="226"/>
                  <a:pt x="164" y="281"/>
                  <a:pt x="148" y="287"/>
                </a:cubicBezTo>
                <a:cubicBezTo>
                  <a:pt x="141" y="286"/>
                  <a:pt x="112" y="288"/>
                  <a:pt x="112" y="271"/>
                </a:cubicBezTo>
                <a:cubicBezTo>
                  <a:pt x="112" y="260"/>
                  <a:pt x="132" y="192"/>
                  <a:pt x="136" y="183"/>
                </a:cubicBezTo>
                <a:cubicBezTo>
                  <a:pt x="126" y="169"/>
                  <a:pt x="119" y="164"/>
                  <a:pt x="104" y="159"/>
                </a:cubicBezTo>
                <a:cubicBezTo>
                  <a:pt x="86" y="170"/>
                  <a:pt x="86" y="168"/>
                  <a:pt x="72" y="195"/>
                </a:cubicBezTo>
                <a:cubicBezTo>
                  <a:pt x="55" y="225"/>
                  <a:pt x="75" y="215"/>
                  <a:pt x="52" y="223"/>
                </a:cubicBezTo>
                <a:cubicBezTo>
                  <a:pt x="38" y="218"/>
                  <a:pt x="16" y="203"/>
                  <a:pt x="16" y="203"/>
                </a:cubicBezTo>
                <a:cubicBezTo>
                  <a:pt x="13" y="196"/>
                  <a:pt x="10" y="189"/>
                  <a:pt x="8" y="183"/>
                </a:cubicBezTo>
                <a:cubicBezTo>
                  <a:pt x="5" y="175"/>
                  <a:pt x="0" y="159"/>
                  <a:pt x="0" y="159"/>
                </a:cubicBezTo>
                <a:cubicBezTo>
                  <a:pt x="22" y="144"/>
                  <a:pt x="50" y="147"/>
                  <a:pt x="76" y="143"/>
                </a:cubicBezTo>
                <a:cubicBezTo>
                  <a:pt x="104" y="152"/>
                  <a:pt x="92" y="155"/>
                  <a:pt x="112" y="143"/>
                </a:cubicBezTo>
                <a:cubicBezTo>
                  <a:pt x="136" y="106"/>
                  <a:pt x="78" y="102"/>
                  <a:pt x="56" y="87"/>
                </a:cubicBezTo>
                <a:cubicBezTo>
                  <a:pt x="50" y="79"/>
                  <a:pt x="45" y="71"/>
                  <a:pt x="40" y="63"/>
                </a:cubicBezTo>
                <a:cubicBezTo>
                  <a:pt x="37" y="59"/>
                  <a:pt x="32" y="51"/>
                  <a:pt x="32" y="51"/>
                </a:cubicBezTo>
                <a:cubicBezTo>
                  <a:pt x="39" y="28"/>
                  <a:pt x="60" y="15"/>
                  <a:pt x="80" y="3"/>
                </a:cubicBezTo>
                <a:cubicBezTo>
                  <a:pt x="110" y="7"/>
                  <a:pt x="98" y="7"/>
                  <a:pt x="116" y="7"/>
                </a:cubicBezTo>
                <a:close/>
              </a:path>
            </a:pathLst>
          </a:custGeom>
          <a:solidFill>
            <a:schemeClr val="folHlink"/>
          </a:solidFill>
          <a:ln w="12700" cap="flat" cmpd="sng">
            <a:solidFill>
              <a:srgbClr val="969696"/>
            </a:solidFill>
            <a:prstDash val="solid"/>
            <a:round/>
            <a:headEnd/>
            <a:tailEnd/>
          </a:ln>
        </p:spPr>
        <p:txBody>
          <a:bodyPr wrap="none" anchor="ctr"/>
          <a:lstStyle/>
          <a:p>
            <a:pPr eaLnBrk="1" hangingPunct="1"/>
            <a:endParaRPr lang="en-GB" sz="900" b="0" smtClean="0">
              <a:solidFill>
                <a:srgbClr val="FAFD00"/>
              </a:solidFill>
              <a:latin typeface="Arial" charset="0"/>
            </a:endParaRPr>
          </a:p>
        </p:txBody>
      </p:sp>
      <p:sp>
        <p:nvSpPr>
          <p:cNvPr id="26630" name="Rectangle 6"/>
          <p:cNvSpPr>
            <a:spLocks noChangeArrowheads="1"/>
          </p:cNvSpPr>
          <p:nvPr/>
        </p:nvSpPr>
        <p:spPr bwMode="auto">
          <a:xfrm>
            <a:off x="6823076" y="1208088"/>
            <a:ext cx="1789113" cy="469900"/>
          </a:xfrm>
          <a:prstGeom prst="rect">
            <a:avLst/>
          </a:prstGeom>
          <a:solidFill>
            <a:schemeClr val="bg2"/>
          </a:solidFill>
          <a:ln w="9525">
            <a:solidFill>
              <a:schemeClr val="bg1"/>
            </a:solidFill>
            <a:miter lim="800000"/>
            <a:headEnd/>
            <a:tailEnd/>
          </a:ln>
        </p:spPr>
        <p:txBody>
          <a:bodyPr wrap="none" anchor="ctr"/>
          <a:lstStyle/>
          <a:p>
            <a:endParaRPr lang="en-US" smtClean="0">
              <a:solidFill>
                <a:srgbClr val="FAFD00"/>
              </a:solidFill>
            </a:endParaRPr>
          </a:p>
        </p:txBody>
      </p:sp>
      <p:sp>
        <p:nvSpPr>
          <p:cNvPr id="26631" name="Oval 7"/>
          <p:cNvSpPr>
            <a:spLocks noChangeArrowheads="1"/>
          </p:cNvSpPr>
          <p:nvPr/>
        </p:nvSpPr>
        <p:spPr bwMode="auto">
          <a:xfrm>
            <a:off x="3729038" y="3078163"/>
            <a:ext cx="3992562" cy="2709862"/>
          </a:xfrm>
          <a:prstGeom prst="ellipse">
            <a:avLst/>
          </a:prstGeom>
          <a:solidFill>
            <a:srgbClr val="DB7EE8"/>
          </a:solidFill>
          <a:ln w="9525">
            <a:solidFill>
              <a:srgbClr val="990099"/>
            </a:solidFill>
            <a:round/>
            <a:headEnd/>
            <a:tailEnd/>
          </a:ln>
        </p:spPr>
        <p:txBody>
          <a:bodyPr wrap="none" anchor="ctr"/>
          <a:lstStyle/>
          <a:p>
            <a:pPr algn="ctr"/>
            <a:endParaRPr lang="en-US" sz="2400" smtClean="0">
              <a:solidFill>
                <a:srgbClr val="FAFD00"/>
              </a:solidFill>
              <a:latin typeface="Helvetica" pitchFamily="34" charset="0"/>
            </a:endParaRPr>
          </a:p>
        </p:txBody>
      </p:sp>
      <p:sp>
        <p:nvSpPr>
          <p:cNvPr id="26632" name="Oval 8"/>
          <p:cNvSpPr>
            <a:spLocks noChangeArrowheads="1"/>
          </p:cNvSpPr>
          <p:nvPr/>
        </p:nvSpPr>
        <p:spPr bwMode="auto">
          <a:xfrm>
            <a:off x="5438775" y="4714875"/>
            <a:ext cx="68263" cy="63500"/>
          </a:xfrm>
          <a:prstGeom prst="ellipse">
            <a:avLst/>
          </a:prstGeom>
          <a:solidFill>
            <a:schemeClr val="bg1"/>
          </a:solidFill>
          <a:ln w="9525">
            <a:solidFill>
              <a:schemeClr val="bg1"/>
            </a:solidFill>
            <a:round/>
            <a:headEnd/>
            <a:tailEnd/>
          </a:ln>
        </p:spPr>
        <p:txBody>
          <a:bodyPr wrap="none" anchor="ctr"/>
          <a:lstStyle/>
          <a:p>
            <a:endParaRPr lang="en-US" smtClean="0">
              <a:solidFill>
                <a:srgbClr val="FAFD00"/>
              </a:solidFill>
            </a:endParaRPr>
          </a:p>
        </p:txBody>
      </p:sp>
      <p:sp>
        <p:nvSpPr>
          <p:cNvPr id="26633" name="Oval 9"/>
          <p:cNvSpPr>
            <a:spLocks noChangeArrowheads="1"/>
          </p:cNvSpPr>
          <p:nvPr/>
        </p:nvSpPr>
        <p:spPr bwMode="auto">
          <a:xfrm rot="1668245">
            <a:off x="5484814" y="4618038"/>
            <a:ext cx="68262" cy="57150"/>
          </a:xfrm>
          <a:prstGeom prst="ellipse">
            <a:avLst/>
          </a:prstGeom>
          <a:solidFill>
            <a:schemeClr val="bg1"/>
          </a:solidFill>
          <a:ln w="9525">
            <a:solidFill>
              <a:schemeClr val="bg1"/>
            </a:solidFill>
            <a:round/>
            <a:headEnd/>
            <a:tailEnd/>
          </a:ln>
        </p:spPr>
        <p:txBody>
          <a:bodyPr wrap="none" anchor="ctr"/>
          <a:lstStyle/>
          <a:p>
            <a:endParaRPr lang="en-US" smtClean="0">
              <a:solidFill>
                <a:srgbClr val="FAFD00"/>
              </a:solidFill>
            </a:endParaRPr>
          </a:p>
        </p:txBody>
      </p:sp>
      <p:sp>
        <p:nvSpPr>
          <p:cNvPr id="26634" name="Oval 10"/>
          <p:cNvSpPr>
            <a:spLocks noChangeArrowheads="1"/>
          </p:cNvSpPr>
          <p:nvPr/>
        </p:nvSpPr>
        <p:spPr bwMode="auto">
          <a:xfrm rot="1668245">
            <a:off x="5553076" y="4783138"/>
            <a:ext cx="68263" cy="57150"/>
          </a:xfrm>
          <a:prstGeom prst="ellipse">
            <a:avLst/>
          </a:prstGeom>
          <a:solidFill>
            <a:schemeClr val="bg1"/>
          </a:solidFill>
          <a:ln w="9525">
            <a:solidFill>
              <a:schemeClr val="bg1"/>
            </a:solidFill>
            <a:round/>
            <a:headEnd/>
            <a:tailEnd/>
          </a:ln>
        </p:spPr>
        <p:txBody>
          <a:bodyPr wrap="none" anchor="ctr"/>
          <a:lstStyle/>
          <a:p>
            <a:endParaRPr lang="en-US" smtClean="0">
              <a:solidFill>
                <a:srgbClr val="FAFD00"/>
              </a:solidFill>
            </a:endParaRPr>
          </a:p>
        </p:txBody>
      </p:sp>
      <p:sp>
        <p:nvSpPr>
          <p:cNvPr id="26635" name="Oval 11"/>
          <p:cNvSpPr>
            <a:spLocks noChangeArrowheads="1"/>
          </p:cNvSpPr>
          <p:nvPr/>
        </p:nvSpPr>
        <p:spPr bwMode="auto">
          <a:xfrm rot="1668245">
            <a:off x="5411789" y="4900613"/>
            <a:ext cx="69850" cy="57150"/>
          </a:xfrm>
          <a:prstGeom prst="ellipse">
            <a:avLst/>
          </a:prstGeom>
          <a:solidFill>
            <a:schemeClr val="bg1"/>
          </a:solidFill>
          <a:ln w="9525">
            <a:solidFill>
              <a:schemeClr val="bg1"/>
            </a:solidFill>
            <a:round/>
            <a:headEnd/>
            <a:tailEnd/>
          </a:ln>
        </p:spPr>
        <p:txBody>
          <a:bodyPr wrap="none" anchor="ctr"/>
          <a:lstStyle/>
          <a:p>
            <a:endParaRPr lang="en-US" smtClean="0">
              <a:solidFill>
                <a:srgbClr val="FAFD00"/>
              </a:solidFill>
            </a:endParaRPr>
          </a:p>
        </p:txBody>
      </p:sp>
      <p:sp>
        <p:nvSpPr>
          <p:cNvPr id="26636" name="Oval 12"/>
          <p:cNvSpPr>
            <a:spLocks noChangeArrowheads="1"/>
          </p:cNvSpPr>
          <p:nvPr/>
        </p:nvSpPr>
        <p:spPr bwMode="auto">
          <a:xfrm>
            <a:off x="6276976" y="4416425"/>
            <a:ext cx="1106488" cy="738188"/>
          </a:xfrm>
          <a:prstGeom prst="ellipse">
            <a:avLst/>
          </a:prstGeom>
          <a:solidFill>
            <a:srgbClr val="0066CC"/>
          </a:solidFill>
          <a:ln w="57150">
            <a:solidFill>
              <a:schemeClr val="bg1"/>
            </a:solidFill>
            <a:round/>
            <a:headEnd/>
            <a:tailEnd/>
          </a:ln>
        </p:spPr>
        <p:txBody>
          <a:bodyPr wrap="none" anchor="ctr"/>
          <a:lstStyle/>
          <a:p>
            <a:pPr algn="ctr"/>
            <a:endParaRPr lang="en-US" sz="1200" smtClean="0">
              <a:solidFill>
                <a:srgbClr val="FAFD00"/>
              </a:solidFill>
              <a:latin typeface="Helvetica" pitchFamily="34" charset="0"/>
            </a:endParaRPr>
          </a:p>
        </p:txBody>
      </p:sp>
      <p:sp>
        <p:nvSpPr>
          <p:cNvPr id="26637" name="Rectangle 13"/>
          <p:cNvSpPr>
            <a:spLocks noChangeArrowheads="1"/>
          </p:cNvSpPr>
          <p:nvPr/>
        </p:nvSpPr>
        <p:spPr bwMode="auto">
          <a:xfrm>
            <a:off x="7332663" y="3489327"/>
            <a:ext cx="1431925" cy="250825"/>
          </a:xfrm>
          <a:prstGeom prst="rect">
            <a:avLst/>
          </a:prstGeom>
          <a:solidFill>
            <a:srgbClr val="00FF00"/>
          </a:solidFill>
          <a:ln w="9525">
            <a:solidFill>
              <a:srgbClr val="000000"/>
            </a:solidFill>
            <a:miter lim="800000"/>
            <a:headEnd/>
            <a:tailEnd/>
          </a:ln>
        </p:spPr>
        <p:txBody>
          <a:bodyPr wrap="none" anchor="ctr"/>
          <a:lstStyle/>
          <a:p>
            <a:endParaRPr lang="en-US" smtClean="0">
              <a:solidFill>
                <a:srgbClr val="FAFD00"/>
              </a:solidFill>
            </a:endParaRPr>
          </a:p>
        </p:txBody>
      </p:sp>
      <p:sp>
        <p:nvSpPr>
          <p:cNvPr id="26638" name="Text Box 14"/>
          <p:cNvSpPr txBox="1">
            <a:spLocks noChangeArrowheads="1"/>
          </p:cNvSpPr>
          <p:nvPr/>
        </p:nvSpPr>
        <p:spPr bwMode="auto">
          <a:xfrm>
            <a:off x="7324725" y="3470277"/>
            <a:ext cx="1388522" cy="307777"/>
          </a:xfrm>
          <a:prstGeom prst="rect">
            <a:avLst/>
          </a:prstGeom>
          <a:noFill/>
          <a:ln w="9525">
            <a:noFill/>
            <a:miter lim="800000"/>
            <a:headEnd/>
            <a:tailEnd/>
          </a:ln>
        </p:spPr>
        <p:txBody>
          <a:bodyPr wrap="none">
            <a:spAutoFit/>
          </a:bodyPr>
          <a:lstStyle/>
          <a:p>
            <a:r>
              <a:rPr lang="en-GB" sz="1400" smtClean="0">
                <a:solidFill>
                  <a:srgbClr val="000000"/>
                </a:solidFill>
                <a:latin typeface="Helvetica" pitchFamily="34" charset="0"/>
              </a:rPr>
              <a:t>De-repression</a:t>
            </a:r>
          </a:p>
        </p:txBody>
      </p:sp>
      <p:sp>
        <p:nvSpPr>
          <p:cNvPr id="674831" name="Text Box 15"/>
          <p:cNvSpPr txBox="1">
            <a:spLocks noChangeArrowheads="1"/>
          </p:cNvSpPr>
          <p:nvPr/>
        </p:nvSpPr>
        <p:spPr bwMode="auto">
          <a:xfrm>
            <a:off x="7073901" y="2411414"/>
            <a:ext cx="1920719" cy="707886"/>
          </a:xfrm>
          <a:prstGeom prst="rect">
            <a:avLst/>
          </a:prstGeom>
          <a:solidFill>
            <a:schemeClr val="bg2"/>
          </a:solidFill>
          <a:ln w="9525">
            <a:solidFill>
              <a:schemeClr val="bg1"/>
            </a:solidFill>
            <a:miter lim="800000"/>
            <a:headEnd/>
            <a:tailEnd/>
          </a:ln>
          <a:effectLst/>
        </p:spPr>
        <p:txBody>
          <a:bodyPr wrap="none">
            <a:spAutoFit/>
          </a:bodyPr>
          <a:lstStyle/>
          <a:p>
            <a:pPr>
              <a:defRPr/>
            </a:pPr>
            <a:r>
              <a:rPr lang="en-GB" sz="2000">
                <a:solidFill>
                  <a:srgbClr val="FF3300"/>
                </a:solidFill>
                <a:effectLst>
                  <a:outerShdw blurRad="38100" dist="38100" dir="2700000" algn="tl">
                    <a:srgbClr val="000000"/>
                  </a:outerShdw>
                </a:effectLst>
                <a:latin typeface="Helvetica" pitchFamily="34" charset="0"/>
              </a:rPr>
              <a:t>Induction of</a:t>
            </a:r>
          </a:p>
          <a:p>
            <a:pPr>
              <a:defRPr/>
            </a:pPr>
            <a:r>
              <a:rPr lang="en-GB" sz="2000">
                <a:solidFill>
                  <a:srgbClr val="FF3300"/>
                </a:solidFill>
                <a:effectLst>
                  <a:outerShdw blurRad="38100" dist="38100" dir="2700000" algn="tl">
                    <a:srgbClr val="000000"/>
                  </a:outerShdw>
                </a:effectLst>
                <a:latin typeface="Helvetica" pitchFamily="34" charset="0"/>
              </a:rPr>
              <a:t>Differentiation</a:t>
            </a:r>
          </a:p>
        </p:txBody>
      </p:sp>
      <p:sp>
        <p:nvSpPr>
          <p:cNvPr id="26640" name="Text Box 16"/>
          <p:cNvSpPr txBox="1">
            <a:spLocks noChangeArrowheads="1"/>
          </p:cNvSpPr>
          <p:nvPr/>
        </p:nvSpPr>
        <p:spPr bwMode="auto">
          <a:xfrm>
            <a:off x="3157539" y="3417889"/>
            <a:ext cx="490840" cy="276999"/>
          </a:xfrm>
          <a:prstGeom prst="rect">
            <a:avLst/>
          </a:prstGeom>
          <a:noFill/>
          <a:ln w="9525">
            <a:noFill/>
            <a:miter lim="800000"/>
            <a:headEnd/>
            <a:tailEnd/>
          </a:ln>
        </p:spPr>
        <p:txBody>
          <a:bodyPr wrap="none">
            <a:spAutoFit/>
          </a:bodyPr>
          <a:lstStyle/>
          <a:p>
            <a:r>
              <a:rPr lang="en-GB" sz="1200" smtClean="0">
                <a:solidFill>
                  <a:srgbClr val="FC0128"/>
                </a:solidFill>
                <a:latin typeface="Helvetica" pitchFamily="34" charset="0"/>
              </a:rPr>
              <a:t>JNK</a:t>
            </a:r>
          </a:p>
        </p:txBody>
      </p:sp>
      <p:sp>
        <p:nvSpPr>
          <p:cNvPr id="26641" name="Line 17"/>
          <p:cNvSpPr>
            <a:spLocks noChangeShapeType="1"/>
          </p:cNvSpPr>
          <p:nvPr/>
        </p:nvSpPr>
        <p:spPr bwMode="auto">
          <a:xfrm>
            <a:off x="3694114" y="4722813"/>
            <a:ext cx="600075" cy="0"/>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42" name="Line 18"/>
          <p:cNvSpPr>
            <a:spLocks noChangeShapeType="1"/>
          </p:cNvSpPr>
          <p:nvPr/>
        </p:nvSpPr>
        <p:spPr bwMode="auto">
          <a:xfrm flipV="1">
            <a:off x="3916363" y="4557715"/>
            <a:ext cx="0" cy="153987"/>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43" name="Line 19"/>
          <p:cNvSpPr>
            <a:spLocks noChangeShapeType="1"/>
          </p:cNvSpPr>
          <p:nvPr/>
        </p:nvSpPr>
        <p:spPr bwMode="auto">
          <a:xfrm>
            <a:off x="3916364" y="4548188"/>
            <a:ext cx="223837" cy="0"/>
          </a:xfrm>
          <a:prstGeom prst="line">
            <a:avLst/>
          </a:prstGeom>
          <a:noFill/>
          <a:ln w="952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44" name="Text Box 20"/>
          <p:cNvSpPr txBox="1">
            <a:spLocks noChangeArrowheads="1"/>
          </p:cNvSpPr>
          <p:nvPr/>
        </p:nvSpPr>
        <p:spPr bwMode="auto">
          <a:xfrm>
            <a:off x="3711576" y="4679950"/>
            <a:ext cx="692150" cy="274638"/>
          </a:xfrm>
          <a:prstGeom prst="rect">
            <a:avLst/>
          </a:prstGeom>
          <a:noFill/>
          <a:ln w="9525">
            <a:noFill/>
            <a:miter lim="800000"/>
            <a:headEnd/>
            <a:tailEnd/>
          </a:ln>
        </p:spPr>
        <p:txBody>
          <a:bodyPr>
            <a:spAutoFit/>
          </a:bodyPr>
          <a:lstStyle/>
          <a:p>
            <a:r>
              <a:rPr lang="en-GB" sz="1200" smtClean="0">
                <a:solidFill>
                  <a:srgbClr val="FC0128"/>
                </a:solidFill>
                <a:latin typeface="Helvetica" pitchFamily="34" charset="0"/>
              </a:rPr>
              <a:t>TRE</a:t>
            </a:r>
          </a:p>
        </p:txBody>
      </p:sp>
      <p:sp>
        <p:nvSpPr>
          <p:cNvPr id="26645" name="Text Box 21"/>
          <p:cNvSpPr txBox="1">
            <a:spLocks noChangeArrowheads="1"/>
          </p:cNvSpPr>
          <p:nvPr/>
        </p:nvSpPr>
        <p:spPr bwMode="auto">
          <a:xfrm>
            <a:off x="3975101" y="4162427"/>
            <a:ext cx="593432" cy="307777"/>
          </a:xfrm>
          <a:prstGeom prst="rect">
            <a:avLst/>
          </a:prstGeom>
          <a:noFill/>
          <a:ln w="9525">
            <a:noFill/>
            <a:miter lim="800000"/>
            <a:headEnd/>
            <a:tailEnd/>
          </a:ln>
        </p:spPr>
        <p:txBody>
          <a:bodyPr wrap="none">
            <a:spAutoFit/>
          </a:bodyPr>
          <a:lstStyle/>
          <a:p>
            <a:r>
              <a:rPr lang="en-GB" sz="1400" smtClean="0">
                <a:solidFill>
                  <a:srgbClr val="FC0128"/>
                </a:solidFill>
                <a:latin typeface="Helvetica" pitchFamily="34" charset="0"/>
              </a:rPr>
              <a:t>AP-1</a:t>
            </a:r>
          </a:p>
        </p:txBody>
      </p:sp>
      <p:sp>
        <p:nvSpPr>
          <p:cNvPr id="26646" name="Line 22"/>
          <p:cNvSpPr>
            <a:spLocks noChangeShapeType="1"/>
          </p:cNvSpPr>
          <p:nvPr/>
        </p:nvSpPr>
        <p:spPr bwMode="auto">
          <a:xfrm>
            <a:off x="153988" y="3343275"/>
            <a:ext cx="0" cy="260350"/>
          </a:xfrm>
          <a:prstGeom prst="line">
            <a:avLst/>
          </a:prstGeom>
          <a:noFill/>
          <a:ln w="9525">
            <a:no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47" name="Text Box 23"/>
          <p:cNvSpPr txBox="1">
            <a:spLocks noChangeArrowheads="1"/>
          </p:cNvSpPr>
          <p:nvPr/>
        </p:nvSpPr>
        <p:spPr bwMode="auto">
          <a:xfrm>
            <a:off x="150813" y="3354388"/>
            <a:ext cx="1216025" cy="304800"/>
          </a:xfrm>
          <a:prstGeom prst="rect">
            <a:avLst/>
          </a:prstGeom>
          <a:noFill/>
          <a:ln w="9525">
            <a:noFill/>
            <a:miter lim="800000"/>
            <a:headEnd/>
            <a:tailEnd/>
          </a:ln>
        </p:spPr>
        <p:txBody>
          <a:bodyPr>
            <a:spAutoFit/>
          </a:bodyPr>
          <a:lstStyle/>
          <a:p>
            <a:r>
              <a:rPr lang="en-GB" sz="1400" smtClean="0">
                <a:solidFill>
                  <a:srgbClr val="000000"/>
                </a:solidFill>
                <a:latin typeface="Helvetica" pitchFamily="34" charset="0"/>
              </a:rPr>
              <a:t>Telomerase</a:t>
            </a:r>
          </a:p>
        </p:txBody>
      </p:sp>
      <p:sp>
        <p:nvSpPr>
          <p:cNvPr id="26648" name="Line 24"/>
          <p:cNvSpPr>
            <a:spLocks noChangeShapeType="1"/>
          </p:cNvSpPr>
          <p:nvPr/>
        </p:nvSpPr>
        <p:spPr bwMode="auto">
          <a:xfrm>
            <a:off x="3316288" y="4475163"/>
            <a:ext cx="0" cy="260350"/>
          </a:xfrm>
          <a:prstGeom prst="line">
            <a:avLst/>
          </a:prstGeom>
          <a:noFill/>
          <a:ln w="9525">
            <a:no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49" name="Text Box 25"/>
          <p:cNvSpPr txBox="1">
            <a:spLocks noChangeArrowheads="1"/>
          </p:cNvSpPr>
          <p:nvPr/>
        </p:nvSpPr>
        <p:spPr bwMode="auto">
          <a:xfrm>
            <a:off x="3295650" y="4460875"/>
            <a:ext cx="541338" cy="304800"/>
          </a:xfrm>
          <a:prstGeom prst="rect">
            <a:avLst/>
          </a:prstGeom>
          <a:noFill/>
          <a:ln w="9525">
            <a:noFill/>
            <a:miter lim="800000"/>
            <a:headEnd/>
            <a:tailEnd/>
          </a:ln>
        </p:spPr>
        <p:txBody>
          <a:bodyPr>
            <a:spAutoFit/>
          </a:bodyPr>
          <a:lstStyle/>
          <a:p>
            <a:r>
              <a:rPr lang="en-GB" sz="1400" smtClean="0">
                <a:solidFill>
                  <a:srgbClr val="FC0128"/>
                </a:solidFill>
                <a:latin typeface="Helvetica" pitchFamily="34" charset="0"/>
              </a:rPr>
              <a:t>Tm</a:t>
            </a:r>
          </a:p>
        </p:txBody>
      </p:sp>
      <p:sp>
        <p:nvSpPr>
          <p:cNvPr id="674842" name="Text Box 26"/>
          <p:cNvSpPr txBox="1">
            <a:spLocks noChangeArrowheads="1"/>
          </p:cNvSpPr>
          <p:nvPr/>
        </p:nvSpPr>
        <p:spPr bwMode="auto">
          <a:xfrm>
            <a:off x="595314" y="6035676"/>
            <a:ext cx="1721946" cy="707886"/>
          </a:xfrm>
          <a:prstGeom prst="rect">
            <a:avLst/>
          </a:prstGeom>
          <a:solidFill>
            <a:schemeClr val="bg2"/>
          </a:solidFill>
          <a:ln w="9525">
            <a:solidFill>
              <a:schemeClr val="bg1"/>
            </a:solidFill>
            <a:miter lim="800000"/>
            <a:headEnd/>
            <a:tailEnd/>
          </a:ln>
          <a:effectLst/>
        </p:spPr>
        <p:txBody>
          <a:bodyPr wrap="none">
            <a:spAutoFit/>
          </a:bodyPr>
          <a:lstStyle/>
          <a:p>
            <a:pPr>
              <a:defRPr/>
            </a:pPr>
            <a:r>
              <a:rPr lang="en-GB" sz="2000">
                <a:solidFill>
                  <a:srgbClr val="FF3300"/>
                </a:solidFill>
                <a:effectLst>
                  <a:outerShdw blurRad="38100" dist="38100" dir="2700000" algn="tl">
                    <a:srgbClr val="000000"/>
                  </a:outerShdw>
                </a:effectLst>
                <a:latin typeface="Helvetica" pitchFamily="34" charset="0"/>
              </a:rPr>
              <a:t>Induction of </a:t>
            </a:r>
          </a:p>
          <a:p>
            <a:pPr>
              <a:defRPr/>
            </a:pPr>
            <a:r>
              <a:rPr lang="en-GB" sz="2000">
                <a:solidFill>
                  <a:srgbClr val="FF3300"/>
                </a:solidFill>
                <a:effectLst>
                  <a:outerShdw blurRad="38100" dist="38100" dir="2700000" algn="tl">
                    <a:srgbClr val="000000"/>
                  </a:outerShdw>
                </a:effectLst>
                <a:latin typeface="Helvetica" pitchFamily="34" charset="0"/>
              </a:rPr>
              <a:t>Apoptosis</a:t>
            </a:r>
          </a:p>
        </p:txBody>
      </p:sp>
      <p:sp>
        <p:nvSpPr>
          <p:cNvPr id="26651" name="Line 27"/>
          <p:cNvSpPr>
            <a:spLocks noChangeShapeType="1"/>
          </p:cNvSpPr>
          <p:nvPr/>
        </p:nvSpPr>
        <p:spPr bwMode="auto">
          <a:xfrm flipH="1">
            <a:off x="2389188" y="6065840"/>
            <a:ext cx="609600" cy="134937"/>
          </a:xfrm>
          <a:prstGeom prst="line">
            <a:avLst/>
          </a:prstGeom>
          <a:noFill/>
          <a:ln w="76200">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52" name="Line 28"/>
          <p:cNvSpPr>
            <a:spLocks noChangeShapeType="1"/>
          </p:cNvSpPr>
          <p:nvPr/>
        </p:nvSpPr>
        <p:spPr bwMode="auto">
          <a:xfrm>
            <a:off x="3086101" y="5407025"/>
            <a:ext cx="327025" cy="222250"/>
          </a:xfrm>
          <a:prstGeom prst="line">
            <a:avLst/>
          </a:prstGeom>
          <a:noFill/>
          <a:ln w="57150">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53" name="Line 29"/>
          <p:cNvSpPr>
            <a:spLocks noChangeShapeType="1"/>
          </p:cNvSpPr>
          <p:nvPr/>
        </p:nvSpPr>
        <p:spPr bwMode="auto">
          <a:xfrm>
            <a:off x="2727325" y="4860927"/>
            <a:ext cx="0" cy="296863"/>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54" name="Oval 30"/>
          <p:cNvSpPr>
            <a:spLocks noChangeArrowheads="1"/>
          </p:cNvSpPr>
          <p:nvPr/>
        </p:nvSpPr>
        <p:spPr bwMode="auto">
          <a:xfrm>
            <a:off x="5778501" y="3816352"/>
            <a:ext cx="736600" cy="371475"/>
          </a:xfrm>
          <a:prstGeom prst="ellipse">
            <a:avLst/>
          </a:prstGeom>
          <a:gradFill rotWithShape="0">
            <a:gsLst>
              <a:gs pos="0">
                <a:srgbClr val="009900"/>
              </a:gs>
              <a:gs pos="100000">
                <a:srgbClr val="004700"/>
              </a:gs>
            </a:gsLst>
            <a:path path="shape">
              <a:fillToRect l="50000" t="50000" r="50000" b="50000"/>
            </a:path>
          </a:gradFill>
          <a:ln w="9525">
            <a:solidFill>
              <a:srgbClr val="009900"/>
            </a:solidFill>
            <a:round/>
            <a:headEnd/>
            <a:tailEnd/>
          </a:ln>
        </p:spPr>
        <p:txBody>
          <a:bodyPr wrap="none" anchor="ctr"/>
          <a:lstStyle/>
          <a:p>
            <a:pPr algn="ctr"/>
            <a:r>
              <a:rPr lang="en-GB" sz="1000" smtClean="0">
                <a:solidFill>
                  <a:srgbClr val="FAFD00"/>
                </a:solidFill>
                <a:latin typeface="Helvetica" pitchFamily="34" charset="0"/>
              </a:rPr>
              <a:t>PML-RAR</a:t>
            </a:r>
            <a:r>
              <a:rPr lang="en-GB" sz="1000" smtClean="0">
                <a:solidFill>
                  <a:srgbClr val="FAFD00"/>
                </a:solidFill>
                <a:latin typeface="Helvetica" pitchFamily="34" charset="0"/>
                <a:sym typeface="Symbol" pitchFamily="18" charset="2"/>
              </a:rPr>
              <a:t></a:t>
            </a:r>
            <a:endParaRPr lang="en-GB" sz="1000" smtClean="0">
              <a:solidFill>
                <a:srgbClr val="FAFD00"/>
              </a:solidFill>
              <a:latin typeface="Helvetica" pitchFamily="34" charset="0"/>
            </a:endParaRPr>
          </a:p>
        </p:txBody>
      </p:sp>
      <p:sp>
        <p:nvSpPr>
          <p:cNvPr id="26655" name="Line 31"/>
          <p:cNvSpPr>
            <a:spLocks noChangeShapeType="1"/>
          </p:cNvSpPr>
          <p:nvPr/>
        </p:nvSpPr>
        <p:spPr bwMode="auto">
          <a:xfrm>
            <a:off x="5672139" y="4195763"/>
            <a:ext cx="1762125" cy="0"/>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56" name="Oval 32"/>
          <p:cNvSpPr>
            <a:spLocks noChangeArrowheads="1"/>
          </p:cNvSpPr>
          <p:nvPr/>
        </p:nvSpPr>
        <p:spPr bwMode="auto">
          <a:xfrm>
            <a:off x="5894388" y="3240090"/>
            <a:ext cx="647700" cy="611187"/>
          </a:xfrm>
          <a:prstGeom prst="ellipse">
            <a:avLst/>
          </a:prstGeom>
          <a:gradFill rotWithShape="0">
            <a:gsLst>
              <a:gs pos="0">
                <a:srgbClr val="FF6600"/>
              </a:gs>
              <a:gs pos="100000">
                <a:srgbClr val="762F00"/>
              </a:gs>
            </a:gsLst>
            <a:path path="shape">
              <a:fillToRect l="50000" t="50000" r="50000" b="50000"/>
            </a:path>
          </a:gradFill>
          <a:ln w="9525">
            <a:solidFill>
              <a:srgbClr val="993300"/>
            </a:solidFill>
            <a:round/>
            <a:headEnd/>
            <a:tailEnd/>
          </a:ln>
        </p:spPr>
        <p:txBody>
          <a:bodyPr wrap="none" anchor="ctr"/>
          <a:lstStyle/>
          <a:p>
            <a:pPr algn="ctr"/>
            <a:endParaRPr lang="en-GB" sz="900" smtClean="0">
              <a:solidFill>
                <a:srgbClr val="FAFD00"/>
              </a:solidFill>
              <a:latin typeface="Helvetica" pitchFamily="34" charset="0"/>
            </a:endParaRPr>
          </a:p>
          <a:p>
            <a:pPr algn="ctr"/>
            <a:r>
              <a:rPr lang="en-GB" sz="1200" smtClean="0">
                <a:solidFill>
                  <a:srgbClr val="FFFFFF"/>
                </a:solidFill>
                <a:latin typeface="Helvetica" pitchFamily="34" charset="0"/>
              </a:rPr>
              <a:t>HDAC/</a:t>
            </a:r>
          </a:p>
          <a:p>
            <a:pPr algn="ctr"/>
            <a:r>
              <a:rPr lang="en-GB" sz="1200" smtClean="0">
                <a:solidFill>
                  <a:srgbClr val="FFFFFF"/>
                </a:solidFill>
                <a:latin typeface="Helvetica" pitchFamily="34" charset="0"/>
              </a:rPr>
              <a:t>SMRT</a:t>
            </a:r>
          </a:p>
        </p:txBody>
      </p:sp>
      <p:sp>
        <p:nvSpPr>
          <p:cNvPr id="26657" name="AutoShape 33"/>
          <p:cNvSpPr>
            <a:spLocks noChangeArrowheads="1"/>
          </p:cNvSpPr>
          <p:nvPr/>
        </p:nvSpPr>
        <p:spPr bwMode="auto">
          <a:xfrm>
            <a:off x="6142038" y="3060702"/>
            <a:ext cx="669925" cy="155575"/>
          </a:xfrm>
          <a:prstGeom prst="curvedDownArrow">
            <a:avLst>
              <a:gd name="adj1" fmla="val 86122"/>
              <a:gd name="adj2" fmla="val 172245"/>
              <a:gd name="adj3" fmla="val 33333"/>
            </a:avLst>
          </a:prstGeom>
          <a:solidFill>
            <a:schemeClr val="tx1"/>
          </a:solidFill>
          <a:ln w="9525">
            <a:solidFill>
              <a:schemeClr val="tx1"/>
            </a:solidFill>
            <a:miter lim="800000"/>
            <a:headEnd/>
            <a:tailEnd/>
          </a:ln>
        </p:spPr>
        <p:txBody>
          <a:bodyPr wrap="none" anchor="ctr"/>
          <a:lstStyle/>
          <a:p>
            <a:endParaRPr lang="en-US" smtClean="0">
              <a:solidFill>
                <a:srgbClr val="FAFD00"/>
              </a:solidFill>
            </a:endParaRPr>
          </a:p>
        </p:txBody>
      </p:sp>
      <p:sp>
        <p:nvSpPr>
          <p:cNvPr id="26658" name="Line 34"/>
          <p:cNvSpPr>
            <a:spLocks noChangeShapeType="1"/>
          </p:cNvSpPr>
          <p:nvPr/>
        </p:nvSpPr>
        <p:spPr bwMode="auto">
          <a:xfrm>
            <a:off x="6570663" y="3957640"/>
            <a:ext cx="0" cy="238125"/>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59" name="Line 35"/>
          <p:cNvSpPr>
            <a:spLocks noChangeShapeType="1"/>
          </p:cNvSpPr>
          <p:nvPr/>
        </p:nvSpPr>
        <p:spPr bwMode="auto">
          <a:xfrm>
            <a:off x="6570664" y="3957640"/>
            <a:ext cx="482600" cy="9525"/>
          </a:xfrm>
          <a:prstGeom prst="line">
            <a:avLst/>
          </a:prstGeom>
          <a:noFill/>
          <a:ln w="952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674852" name="Text Box 36"/>
          <p:cNvSpPr txBox="1">
            <a:spLocks noChangeArrowheads="1"/>
          </p:cNvSpPr>
          <p:nvPr/>
        </p:nvSpPr>
        <p:spPr bwMode="auto">
          <a:xfrm>
            <a:off x="7399338" y="3857627"/>
            <a:ext cx="1098378" cy="461665"/>
          </a:xfrm>
          <a:prstGeom prst="rect">
            <a:avLst/>
          </a:prstGeom>
          <a:noFill/>
          <a:ln w="9525">
            <a:noFill/>
            <a:miter lim="800000"/>
            <a:headEnd/>
            <a:tailEnd/>
          </a:ln>
          <a:effectLst/>
        </p:spPr>
        <p:txBody>
          <a:bodyPr wrap="none">
            <a:spAutoFit/>
          </a:bodyPr>
          <a:lstStyle/>
          <a:p>
            <a:pPr>
              <a:defRPr/>
            </a:pPr>
            <a:r>
              <a:rPr lang="en-GB" sz="1200">
                <a:solidFill>
                  <a:srgbClr val="FAFD00"/>
                </a:solidFill>
                <a:effectLst>
                  <a:outerShdw blurRad="38100" dist="38100" dir="2700000" algn="tl">
                    <a:srgbClr val="000000"/>
                  </a:outerShdw>
                </a:effectLst>
                <a:latin typeface="Helvetica" pitchFamily="34" charset="0"/>
              </a:rPr>
              <a:t>RAR</a:t>
            </a:r>
            <a:r>
              <a:rPr lang="en-GB" sz="1200">
                <a:solidFill>
                  <a:srgbClr val="FAFD00"/>
                </a:solidFill>
                <a:effectLst>
                  <a:outerShdw blurRad="38100" dist="38100" dir="2700000" algn="tl">
                    <a:srgbClr val="000000"/>
                  </a:outerShdw>
                </a:effectLst>
                <a:latin typeface="Helvetica" pitchFamily="34" charset="0"/>
                <a:sym typeface="Symbol" pitchFamily="18" charset="2"/>
              </a:rPr>
              <a:t></a:t>
            </a:r>
          </a:p>
          <a:p>
            <a:pPr>
              <a:defRPr/>
            </a:pPr>
            <a:r>
              <a:rPr lang="en-GB" sz="1200">
                <a:solidFill>
                  <a:srgbClr val="FAFD00"/>
                </a:solidFill>
                <a:effectLst>
                  <a:outerShdw blurRad="38100" dist="38100" dir="2700000" algn="tl">
                    <a:srgbClr val="000000"/>
                  </a:outerShdw>
                </a:effectLst>
                <a:latin typeface="Helvetica" pitchFamily="34" charset="0"/>
                <a:sym typeface="Symbol" pitchFamily="18" charset="2"/>
              </a:rPr>
              <a:t>target genes</a:t>
            </a:r>
            <a:endParaRPr lang="en-GB" sz="1000">
              <a:solidFill>
                <a:srgbClr val="FAFD00"/>
              </a:solidFill>
              <a:effectLst>
                <a:outerShdw blurRad="38100" dist="38100" dir="2700000" algn="tl">
                  <a:srgbClr val="000000"/>
                </a:outerShdw>
              </a:effectLst>
              <a:latin typeface="Helvetica" pitchFamily="34" charset="0"/>
            </a:endParaRPr>
          </a:p>
        </p:txBody>
      </p:sp>
      <p:sp>
        <p:nvSpPr>
          <p:cNvPr id="26661" name="Line 37"/>
          <p:cNvSpPr>
            <a:spLocks noChangeShapeType="1"/>
          </p:cNvSpPr>
          <p:nvPr/>
        </p:nvSpPr>
        <p:spPr bwMode="auto">
          <a:xfrm rot="522089">
            <a:off x="2205039" y="2058988"/>
            <a:ext cx="1238250" cy="1287462"/>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62" name="Line 38"/>
          <p:cNvSpPr>
            <a:spLocks noChangeShapeType="1"/>
          </p:cNvSpPr>
          <p:nvPr/>
        </p:nvSpPr>
        <p:spPr bwMode="auto">
          <a:xfrm rot="648757">
            <a:off x="3378201" y="3690938"/>
            <a:ext cx="657225" cy="622300"/>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63" name="Line 39"/>
          <p:cNvSpPr>
            <a:spLocks noChangeShapeType="1"/>
          </p:cNvSpPr>
          <p:nvPr/>
        </p:nvSpPr>
        <p:spPr bwMode="auto">
          <a:xfrm>
            <a:off x="2273301" y="1962150"/>
            <a:ext cx="3341688" cy="1212850"/>
          </a:xfrm>
          <a:prstGeom prst="line">
            <a:avLst/>
          </a:prstGeom>
          <a:noFill/>
          <a:ln w="2857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64" name="Line 40"/>
          <p:cNvSpPr>
            <a:spLocks noChangeShapeType="1"/>
          </p:cNvSpPr>
          <p:nvPr/>
        </p:nvSpPr>
        <p:spPr bwMode="auto">
          <a:xfrm>
            <a:off x="2268539" y="1968501"/>
            <a:ext cx="839787" cy="2003425"/>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65" name="Text Box 41"/>
          <p:cNvSpPr txBox="1">
            <a:spLocks noChangeArrowheads="1"/>
          </p:cNvSpPr>
          <p:nvPr/>
        </p:nvSpPr>
        <p:spPr bwMode="auto">
          <a:xfrm>
            <a:off x="2838819" y="4095752"/>
            <a:ext cx="921599" cy="461665"/>
          </a:xfrm>
          <a:prstGeom prst="rect">
            <a:avLst/>
          </a:prstGeom>
          <a:noFill/>
          <a:ln w="9525">
            <a:noFill/>
            <a:miter lim="800000"/>
            <a:headEnd/>
            <a:tailEnd/>
          </a:ln>
        </p:spPr>
        <p:txBody>
          <a:bodyPr wrap="none">
            <a:spAutoFit/>
          </a:bodyPr>
          <a:lstStyle/>
          <a:p>
            <a:pPr algn="ctr"/>
            <a:r>
              <a:rPr lang="en-GB" sz="1200" smtClean="0">
                <a:solidFill>
                  <a:srgbClr val="FC0128"/>
                </a:solidFill>
                <a:latin typeface="Helvetica" pitchFamily="34" charset="0"/>
              </a:rPr>
              <a:t>Transition</a:t>
            </a:r>
          </a:p>
          <a:p>
            <a:pPr algn="ctr"/>
            <a:r>
              <a:rPr lang="en-GB" sz="1200" smtClean="0">
                <a:solidFill>
                  <a:srgbClr val="FC0128"/>
                </a:solidFill>
                <a:latin typeface="Helvetica" pitchFamily="34" charset="0"/>
              </a:rPr>
              <a:t>pore</a:t>
            </a:r>
          </a:p>
        </p:txBody>
      </p:sp>
      <p:sp>
        <p:nvSpPr>
          <p:cNvPr id="26666" name="Text Box 42"/>
          <p:cNvSpPr txBox="1">
            <a:spLocks noChangeArrowheads="1"/>
          </p:cNvSpPr>
          <p:nvPr/>
        </p:nvSpPr>
        <p:spPr bwMode="auto">
          <a:xfrm>
            <a:off x="2900363" y="4926014"/>
            <a:ext cx="989373" cy="246221"/>
          </a:xfrm>
          <a:prstGeom prst="rect">
            <a:avLst/>
          </a:prstGeom>
          <a:noFill/>
          <a:ln w="9525">
            <a:noFill/>
            <a:miter lim="800000"/>
            <a:headEnd/>
            <a:tailEnd/>
          </a:ln>
        </p:spPr>
        <p:txBody>
          <a:bodyPr wrap="none">
            <a:spAutoFit/>
          </a:bodyPr>
          <a:lstStyle/>
          <a:p>
            <a:r>
              <a:rPr lang="en-GB" sz="1000" smtClean="0">
                <a:solidFill>
                  <a:srgbClr val="00279F"/>
                </a:solidFill>
                <a:latin typeface="Helvetica" pitchFamily="34" charset="0"/>
              </a:rPr>
              <a:t>Mitochondria</a:t>
            </a:r>
            <a:endParaRPr lang="en-GB" sz="1200" smtClean="0">
              <a:solidFill>
                <a:srgbClr val="00279F"/>
              </a:solidFill>
              <a:latin typeface="Helvetica" pitchFamily="34" charset="0"/>
            </a:endParaRPr>
          </a:p>
        </p:txBody>
      </p:sp>
      <p:sp>
        <p:nvSpPr>
          <p:cNvPr id="26667" name="Text Box 43"/>
          <p:cNvSpPr txBox="1">
            <a:spLocks noChangeArrowheads="1"/>
          </p:cNvSpPr>
          <p:nvPr/>
        </p:nvSpPr>
        <p:spPr bwMode="auto">
          <a:xfrm>
            <a:off x="5060950" y="1335090"/>
            <a:ext cx="673582" cy="307777"/>
          </a:xfrm>
          <a:prstGeom prst="rect">
            <a:avLst/>
          </a:prstGeom>
          <a:noFill/>
          <a:ln w="9525">
            <a:noFill/>
            <a:miter lim="800000"/>
            <a:headEnd/>
            <a:tailEnd/>
          </a:ln>
        </p:spPr>
        <p:txBody>
          <a:bodyPr wrap="none">
            <a:spAutoFit/>
          </a:bodyPr>
          <a:lstStyle/>
          <a:p>
            <a:r>
              <a:rPr lang="en-GB" sz="1400" smtClean="0">
                <a:solidFill>
                  <a:srgbClr val="000000"/>
                </a:solidFill>
                <a:latin typeface="Helvetica" pitchFamily="34" charset="0"/>
              </a:rPr>
              <a:t>VEGF</a:t>
            </a:r>
            <a:endParaRPr lang="en-GB" sz="1200" smtClean="0">
              <a:solidFill>
                <a:srgbClr val="000000"/>
              </a:solidFill>
              <a:latin typeface="Helvetica" pitchFamily="34" charset="0"/>
            </a:endParaRPr>
          </a:p>
        </p:txBody>
      </p:sp>
      <p:sp>
        <p:nvSpPr>
          <p:cNvPr id="26668" name="Freeform 44"/>
          <p:cNvSpPr>
            <a:spLocks/>
          </p:cNvSpPr>
          <p:nvPr/>
        </p:nvSpPr>
        <p:spPr bwMode="auto">
          <a:xfrm>
            <a:off x="4291014" y="1120777"/>
            <a:ext cx="1082675" cy="155575"/>
          </a:xfrm>
          <a:custGeom>
            <a:avLst/>
            <a:gdLst>
              <a:gd name="T0" fmla="*/ 18 w 769"/>
              <a:gd name="T1" fmla="*/ 108 h 158"/>
              <a:gd name="T2" fmla="*/ 377 w 769"/>
              <a:gd name="T3" fmla="*/ 2 h 158"/>
              <a:gd name="T4" fmla="*/ 752 w 769"/>
              <a:gd name="T5" fmla="*/ 116 h 158"/>
              <a:gd name="T6" fmla="*/ 271 w 769"/>
              <a:gd name="T7" fmla="*/ 157 h 158"/>
              <a:gd name="T8" fmla="*/ 18 w 769"/>
              <a:gd name="T9" fmla="*/ 108 h 158"/>
              <a:gd name="T10" fmla="*/ 0 60000 65536"/>
              <a:gd name="T11" fmla="*/ 0 60000 65536"/>
              <a:gd name="T12" fmla="*/ 0 60000 65536"/>
              <a:gd name="T13" fmla="*/ 0 60000 65536"/>
              <a:gd name="T14" fmla="*/ 0 60000 65536"/>
              <a:gd name="T15" fmla="*/ 0 w 769"/>
              <a:gd name="T16" fmla="*/ 0 h 158"/>
              <a:gd name="T17" fmla="*/ 769 w 769"/>
              <a:gd name="T18" fmla="*/ 158 h 158"/>
            </a:gdLst>
            <a:ahLst/>
            <a:cxnLst>
              <a:cxn ang="T10">
                <a:pos x="T0" y="T1"/>
              </a:cxn>
              <a:cxn ang="T11">
                <a:pos x="T2" y="T3"/>
              </a:cxn>
              <a:cxn ang="T12">
                <a:pos x="T4" y="T5"/>
              </a:cxn>
              <a:cxn ang="T13">
                <a:pos x="T6" y="T7"/>
              </a:cxn>
              <a:cxn ang="T14">
                <a:pos x="T8" y="T9"/>
              </a:cxn>
            </a:cxnLst>
            <a:rect l="T15" t="T16" r="T17" b="T18"/>
            <a:pathLst>
              <a:path w="769" h="158">
                <a:moveTo>
                  <a:pt x="18" y="108"/>
                </a:moveTo>
                <a:cubicBezTo>
                  <a:pt x="35" y="82"/>
                  <a:pt x="254" y="0"/>
                  <a:pt x="377" y="2"/>
                </a:cubicBezTo>
                <a:cubicBezTo>
                  <a:pt x="499" y="3"/>
                  <a:pt x="769" y="90"/>
                  <a:pt x="752" y="116"/>
                </a:cubicBezTo>
                <a:cubicBezTo>
                  <a:pt x="734" y="141"/>
                  <a:pt x="389" y="158"/>
                  <a:pt x="271" y="157"/>
                </a:cubicBezTo>
                <a:cubicBezTo>
                  <a:pt x="152" y="155"/>
                  <a:pt x="0" y="133"/>
                  <a:pt x="18" y="108"/>
                </a:cubicBezTo>
                <a:close/>
              </a:path>
            </a:pathLst>
          </a:custGeom>
          <a:solidFill>
            <a:srgbClr val="DDDDDD"/>
          </a:solidFill>
          <a:ln w="9525">
            <a:solidFill>
              <a:srgbClr val="292929"/>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69" name="Freeform 45"/>
          <p:cNvSpPr>
            <a:spLocks/>
          </p:cNvSpPr>
          <p:nvPr/>
        </p:nvSpPr>
        <p:spPr bwMode="auto">
          <a:xfrm>
            <a:off x="5341938" y="1108075"/>
            <a:ext cx="1060450" cy="211138"/>
          </a:xfrm>
          <a:custGeom>
            <a:avLst/>
            <a:gdLst>
              <a:gd name="T0" fmla="*/ 23 w 738"/>
              <a:gd name="T1" fmla="*/ 92 h 158"/>
              <a:gd name="T2" fmla="*/ 316 w 738"/>
              <a:gd name="T3" fmla="*/ 2 h 158"/>
              <a:gd name="T4" fmla="*/ 716 w 738"/>
              <a:gd name="T5" fmla="*/ 100 h 158"/>
              <a:gd name="T6" fmla="*/ 178 w 738"/>
              <a:gd name="T7" fmla="*/ 158 h 158"/>
              <a:gd name="T8" fmla="*/ 23 w 738"/>
              <a:gd name="T9" fmla="*/ 92 h 158"/>
              <a:gd name="T10" fmla="*/ 0 60000 65536"/>
              <a:gd name="T11" fmla="*/ 0 60000 65536"/>
              <a:gd name="T12" fmla="*/ 0 60000 65536"/>
              <a:gd name="T13" fmla="*/ 0 60000 65536"/>
              <a:gd name="T14" fmla="*/ 0 60000 65536"/>
              <a:gd name="T15" fmla="*/ 0 w 738"/>
              <a:gd name="T16" fmla="*/ 0 h 158"/>
              <a:gd name="T17" fmla="*/ 738 w 738"/>
              <a:gd name="T18" fmla="*/ 158 h 158"/>
            </a:gdLst>
            <a:ahLst/>
            <a:cxnLst>
              <a:cxn ang="T10">
                <a:pos x="T0" y="T1"/>
              </a:cxn>
              <a:cxn ang="T11">
                <a:pos x="T2" y="T3"/>
              </a:cxn>
              <a:cxn ang="T12">
                <a:pos x="T4" y="T5"/>
              </a:cxn>
              <a:cxn ang="T13">
                <a:pos x="T6" y="T7"/>
              </a:cxn>
              <a:cxn ang="T14">
                <a:pos x="T8" y="T9"/>
              </a:cxn>
            </a:cxnLst>
            <a:rect l="T15" t="T16" r="T17" b="T18"/>
            <a:pathLst>
              <a:path w="738" h="158">
                <a:moveTo>
                  <a:pt x="23" y="92"/>
                </a:moveTo>
                <a:cubicBezTo>
                  <a:pt x="45" y="66"/>
                  <a:pt x="200" y="0"/>
                  <a:pt x="316" y="2"/>
                </a:cubicBezTo>
                <a:cubicBezTo>
                  <a:pt x="431" y="3"/>
                  <a:pt x="738" y="74"/>
                  <a:pt x="716" y="100"/>
                </a:cubicBezTo>
                <a:cubicBezTo>
                  <a:pt x="693" y="125"/>
                  <a:pt x="295" y="158"/>
                  <a:pt x="178" y="158"/>
                </a:cubicBezTo>
                <a:cubicBezTo>
                  <a:pt x="61" y="158"/>
                  <a:pt x="0" y="117"/>
                  <a:pt x="23" y="92"/>
                </a:cubicBezTo>
                <a:close/>
              </a:path>
            </a:pathLst>
          </a:custGeom>
          <a:solidFill>
            <a:srgbClr val="DDDDDD"/>
          </a:solidFill>
          <a:ln w="9525">
            <a:solidFill>
              <a:srgbClr val="292929"/>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70" name="AutoShape 46"/>
          <p:cNvSpPr>
            <a:spLocks noChangeArrowheads="1"/>
          </p:cNvSpPr>
          <p:nvPr/>
        </p:nvSpPr>
        <p:spPr bwMode="auto">
          <a:xfrm>
            <a:off x="4668839" y="1157288"/>
            <a:ext cx="258762" cy="87312"/>
          </a:xfrm>
          <a:prstGeom prst="flowChartConnector">
            <a:avLst/>
          </a:prstGeom>
          <a:solidFill>
            <a:srgbClr val="956CF2"/>
          </a:solidFill>
          <a:ln w="9525">
            <a:solidFill>
              <a:srgbClr val="292929"/>
            </a:solidFill>
            <a:round/>
            <a:headEnd/>
            <a:tailEnd/>
          </a:ln>
        </p:spPr>
        <p:txBody>
          <a:bodyPr wrap="none" anchor="ctr"/>
          <a:lstStyle/>
          <a:p>
            <a:endParaRPr lang="en-US" smtClean="0">
              <a:solidFill>
                <a:srgbClr val="FAFD00"/>
              </a:solidFill>
            </a:endParaRPr>
          </a:p>
        </p:txBody>
      </p:sp>
      <p:sp>
        <p:nvSpPr>
          <p:cNvPr id="26671" name="AutoShape 47"/>
          <p:cNvSpPr>
            <a:spLocks noChangeArrowheads="1"/>
          </p:cNvSpPr>
          <p:nvPr/>
        </p:nvSpPr>
        <p:spPr bwMode="auto">
          <a:xfrm>
            <a:off x="5583239" y="1173163"/>
            <a:ext cx="258762" cy="88900"/>
          </a:xfrm>
          <a:prstGeom prst="flowChartConnector">
            <a:avLst/>
          </a:prstGeom>
          <a:solidFill>
            <a:srgbClr val="956CF2"/>
          </a:solidFill>
          <a:ln w="9525">
            <a:solidFill>
              <a:srgbClr val="292929"/>
            </a:solidFill>
            <a:round/>
            <a:headEnd/>
            <a:tailEnd/>
          </a:ln>
        </p:spPr>
        <p:txBody>
          <a:bodyPr wrap="none" anchor="ctr"/>
          <a:lstStyle/>
          <a:p>
            <a:endParaRPr lang="en-US" smtClean="0">
              <a:solidFill>
                <a:srgbClr val="FAFD00"/>
              </a:solidFill>
            </a:endParaRPr>
          </a:p>
        </p:txBody>
      </p:sp>
      <p:sp>
        <p:nvSpPr>
          <p:cNvPr id="26672" name="Text Box 48"/>
          <p:cNvSpPr txBox="1">
            <a:spLocks noChangeArrowheads="1"/>
          </p:cNvSpPr>
          <p:nvPr/>
        </p:nvSpPr>
        <p:spPr bwMode="auto">
          <a:xfrm>
            <a:off x="3605214" y="1427165"/>
            <a:ext cx="1247457" cy="307777"/>
          </a:xfrm>
          <a:prstGeom prst="rect">
            <a:avLst/>
          </a:prstGeom>
          <a:noFill/>
          <a:ln w="9525">
            <a:noFill/>
            <a:miter lim="800000"/>
            <a:headEnd/>
            <a:tailEnd/>
          </a:ln>
        </p:spPr>
        <p:txBody>
          <a:bodyPr wrap="none">
            <a:spAutoFit/>
          </a:bodyPr>
          <a:lstStyle/>
          <a:p>
            <a:r>
              <a:rPr lang="en-GB" sz="1400" smtClean="0">
                <a:solidFill>
                  <a:srgbClr val="000000"/>
                </a:solidFill>
                <a:latin typeface="Helvetica" pitchFamily="34" charset="0"/>
              </a:rPr>
              <a:t>endothelium</a:t>
            </a:r>
          </a:p>
        </p:txBody>
      </p:sp>
      <p:sp>
        <p:nvSpPr>
          <p:cNvPr id="26673" name="Line 49"/>
          <p:cNvSpPr>
            <a:spLocks noChangeShapeType="1"/>
          </p:cNvSpPr>
          <p:nvPr/>
        </p:nvSpPr>
        <p:spPr bwMode="auto">
          <a:xfrm flipV="1">
            <a:off x="5059363" y="1568452"/>
            <a:ext cx="0" cy="612775"/>
          </a:xfrm>
          <a:prstGeom prst="line">
            <a:avLst/>
          </a:prstGeom>
          <a:noFill/>
          <a:ln w="28575">
            <a:solidFill>
              <a:srgbClr val="292929"/>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74" name="Line 50"/>
          <p:cNvSpPr>
            <a:spLocks noChangeShapeType="1"/>
          </p:cNvSpPr>
          <p:nvPr/>
        </p:nvSpPr>
        <p:spPr bwMode="auto">
          <a:xfrm>
            <a:off x="3344863" y="1820863"/>
            <a:ext cx="1620837" cy="0"/>
          </a:xfrm>
          <a:prstGeom prst="line">
            <a:avLst/>
          </a:prstGeom>
          <a:noFill/>
          <a:ln w="28575">
            <a:solidFill>
              <a:srgbClr val="292929"/>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75" name="Line 51"/>
          <p:cNvSpPr>
            <a:spLocks noChangeShapeType="1"/>
          </p:cNvSpPr>
          <p:nvPr/>
        </p:nvSpPr>
        <p:spPr bwMode="auto">
          <a:xfrm>
            <a:off x="4976813" y="1689100"/>
            <a:ext cx="0" cy="274638"/>
          </a:xfrm>
          <a:prstGeom prst="line">
            <a:avLst/>
          </a:prstGeom>
          <a:noFill/>
          <a:ln w="28575">
            <a:solidFill>
              <a:srgbClr val="292929"/>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76" name="Line 52"/>
          <p:cNvSpPr>
            <a:spLocks noChangeShapeType="1"/>
          </p:cNvSpPr>
          <p:nvPr/>
        </p:nvSpPr>
        <p:spPr bwMode="auto">
          <a:xfrm flipV="1">
            <a:off x="3333750" y="1328740"/>
            <a:ext cx="1079500" cy="261937"/>
          </a:xfrm>
          <a:prstGeom prst="line">
            <a:avLst/>
          </a:prstGeom>
          <a:noFill/>
          <a:ln w="28575">
            <a:solidFill>
              <a:srgbClr val="292929"/>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77" name="Oval 53"/>
          <p:cNvSpPr>
            <a:spLocks noChangeArrowheads="1"/>
          </p:cNvSpPr>
          <p:nvPr/>
        </p:nvSpPr>
        <p:spPr bwMode="auto">
          <a:xfrm>
            <a:off x="3638551" y="1149352"/>
            <a:ext cx="233363" cy="195263"/>
          </a:xfrm>
          <a:prstGeom prst="ellipse">
            <a:avLst/>
          </a:prstGeom>
          <a:solidFill>
            <a:schemeClr val="bg1"/>
          </a:solidFill>
          <a:ln w="9525">
            <a:solidFill>
              <a:srgbClr val="292929"/>
            </a:solidFill>
            <a:round/>
            <a:headEnd/>
            <a:tailEnd/>
          </a:ln>
        </p:spPr>
        <p:txBody>
          <a:bodyPr wrap="none" anchor="ctr"/>
          <a:lstStyle/>
          <a:p>
            <a:pPr algn="ctr"/>
            <a:r>
              <a:rPr lang="en-GB" sz="2400" smtClean="0">
                <a:solidFill>
                  <a:srgbClr val="FFFFFF"/>
                </a:solidFill>
                <a:latin typeface="Helvetica" pitchFamily="34" charset="0"/>
              </a:rPr>
              <a:t>-</a:t>
            </a:r>
          </a:p>
        </p:txBody>
      </p:sp>
      <p:sp>
        <p:nvSpPr>
          <p:cNvPr id="26678" name="Line 54"/>
          <p:cNvSpPr>
            <a:spLocks noChangeShapeType="1"/>
          </p:cNvSpPr>
          <p:nvPr/>
        </p:nvSpPr>
        <p:spPr bwMode="auto">
          <a:xfrm>
            <a:off x="6419851" y="1241427"/>
            <a:ext cx="365125" cy="131763"/>
          </a:xfrm>
          <a:prstGeom prst="line">
            <a:avLst/>
          </a:prstGeom>
          <a:noFill/>
          <a:ln w="28575">
            <a:solidFill>
              <a:srgbClr val="292929"/>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79" name="Line 55"/>
          <p:cNvSpPr>
            <a:spLocks noChangeShapeType="1"/>
          </p:cNvSpPr>
          <p:nvPr/>
        </p:nvSpPr>
        <p:spPr bwMode="auto">
          <a:xfrm flipV="1">
            <a:off x="5175250" y="1481138"/>
            <a:ext cx="1574800" cy="349250"/>
          </a:xfrm>
          <a:prstGeom prst="line">
            <a:avLst/>
          </a:prstGeom>
          <a:noFill/>
          <a:ln w="28575">
            <a:solidFill>
              <a:srgbClr val="292929"/>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80" name="Arc 56"/>
          <p:cNvSpPr>
            <a:spLocks/>
          </p:cNvSpPr>
          <p:nvPr/>
        </p:nvSpPr>
        <p:spPr bwMode="auto">
          <a:xfrm rot="-5400000" flipH="1" flipV="1">
            <a:off x="2550320" y="4769646"/>
            <a:ext cx="1552575" cy="1798637"/>
          </a:xfrm>
          <a:custGeom>
            <a:avLst/>
            <a:gdLst>
              <a:gd name="T0" fmla="*/ 40324 w 21600"/>
              <a:gd name="T1" fmla="*/ 0 h 21592"/>
              <a:gd name="T2" fmla="*/ 1552575 w 21600"/>
              <a:gd name="T3" fmla="*/ 1798637 h 21592"/>
              <a:gd name="T4" fmla="*/ 0 w 21600"/>
              <a:gd name="T5" fmla="*/ 1798637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561" y="-1"/>
                </a:moveTo>
                <a:cubicBezTo>
                  <a:pt x="12267" y="303"/>
                  <a:pt x="21600" y="9881"/>
                  <a:pt x="21600" y="21592"/>
                </a:cubicBezTo>
              </a:path>
              <a:path w="21600" h="21592" stroke="0" extrusionOk="0">
                <a:moveTo>
                  <a:pt x="561" y="-1"/>
                </a:moveTo>
                <a:cubicBezTo>
                  <a:pt x="12267" y="303"/>
                  <a:pt x="21600" y="9881"/>
                  <a:pt x="21600" y="21592"/>
                </a:cubicBezTo>
                <a:lnTo>
                  <a:pt x="0" y="21592"/>
                </a:lnTo>
                <a:close/>
              </a:path>
            </a:pathLst>
          </a:custGeom>
          <a:noFill/>
          <a:ln w="76200">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81" name="Line 57"/>
          <p:cNvSpPr>
            <a:spLocks noChangeShapeType="1"/>
          </p:cNvSpPr>
          <p:nvPr/>
        </p:nvSpPr>
        <p:spPr bwMode="auto">
          <a:xfrm flipH="1">
            <a:off x="2217739" y="1962150"/>
            <a:ext cx="58737" cy="2165350"/>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82" name="Text Box 58"/>
          <p:cNvSpPr txBox="1">
            <a:spLocks noChangeArrowheads="1"/>
          </p:cNvSpPr>
          <p:nvPr/>
        </p:nvSpPr>
        <p:spPr bwMode="auto">
          <a:xfrm>
            <a:off x="6926265" y="1266825"/>
            <a:ext cx="1697901" cy="369332"/>
          </a:xfrm>
          <a:prstGeom prst="rect">
            <a:avLst/>
          </a:prstGeom>
          <a:solidFill>
            <a:schemeClr val="bg2"/>
          </a:solidFill>
          <a:ln w="9525">
            <a:noFill/>
            <a:miter lim="800000"/>
            <a:headEnd/>
            <a:tailEnd/>
          </a:ln>
        </p:spPr>
        <p:txBody>
          <a:bodyPr wrap="none">
            <a:spAutoFit/>
          </a:bodyPr>
          <a:lstStyle/>
          <a:p>
            <a:r>
              <a:rPr lang="en-GB" sz="1800" smtClean="0">
                <a:solidFill>
                  <a:srgbClr val="000000"/>
                </a:solidFill>
                <a:latin typeface="Helvetica" pitchFamily="34" charset="0"/>
              </a:rPr>
              <a:t>Angiogenesis</a:t>
            </a:r>
            <a:endParaRPr lang="en-GB" sz="2000" smtClean="0">
              <a:solidFill>
                <a:srgbClr val="FAFD00"/>
              </a:solidFill>
              <a:latin typeface="Helvetica" pitchFamily="34" charset="0"/>
            </a:endParaRPr>
          </a:p>
        </p:txBody>
      </p:sp>
      <p:sp>
        <p:nvSpPr>
          <p:cNvPr id="26683" name="Line 59"/>
          <p:cNvSpPr>
            <a:spLocks noChangeShapeType="1"/>
          </p:cNvSpPr>
          <p:nvPr/>
        </p:nvSpPr>
        <p:spPr bwMode="auto">
          <a:xfrm>
            <a:off x="6927850" y="1263650"/>
            <a:ext cx="0" cy="350838"/>
          </a:xfrm>
          <a:prstGeom prst="line">
            <a:avLst/>
          </a:prstGeom>
          <a:noFill/>
          <a:ln w="9525">
            <a:solidFill>
              <a:srgbClr val="292929"/>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84" name="Text Box 60"/>
          <p:cNvSpPr txBox="1">
            <a:spLocks noChangeArrowheads="1"/>
          </p:cNvSpPr>
          <p:nvPr/>
        </p:nvSpPr>
        <p:spPr bwMode="auto">
          <a:xfrm>
            <a:off x="2819400" y="5551489"/>
            <a:ext cx="939681" cy="523220"/>
          </a:xfrm>
          <a:prstGeom prst="rect">
            <a:avLst/>
          </a:prstGeom>
          <a:noFill/>
          <a:ln w="28575">
            <a:noFill/>
            <a:miter lim="800000"/>
            <a:headEnd/>
            <a:tailEnd/>
          </a:ln>
        </p:spPr>
        <p:txBody>
          <a:bodyPr wrap="none">
            <a:spAutoFit/>
          </a:bodyPr>
          <a:lstStyle/>
          <a:p>
            <a:r>
              <a:rPr lang="en-GB" sz="1400" smtClean="0">
                <a:solidFill>
                  <a:srgbClr val="FC0128"/>
                </a:solidFill>
                <a:latin typeface="Helvetica" pitchFamily="34" charset="0"/>
              </a:rPr>
              <a:t>caspase </a:t>
            </a:r>
          </a:p>
          <a:p>
            <a:r>
              <a:rPr lang="en-GB" sz="1400" smtClean="0">
                <a:solidFill>
                  <a:srgbClr val="FC0128"/>
                </a:solidFill>
                <a:latin typeface="Helvetica" pitchFamily="34" charset="0"/>
              </a:rPr>
              <a:t>cascade</a:t>
            </a:r>
          </a:p>
        </p:txBody>
      </p:sp>
      <p:sp>
        <p:nvSpPr>
          <p:cNvPr id="26685" name="Line 61"/>
          <p:cNvSpPr>
            <a:spLocks noChangeShapeType="1"/>
          </p:cNvSpPr>
          <p:nvPr/>
        </p:nvSpPr>
        <p:spPr bwMode="auto">
          <a:xfrm>
            <a:off x="2270125" y="1965325"/>
            <a:ext cx="342900" cy="2114550"/>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86" name="Line 62"/>
          <p:cNvSpPr>
            <a:spLocks noChangeShapeType="1"/>
          </p:cNvSpPr>
          <p:nvPr/>
        </p:nvSpPr>
        <p:spPr bwMode="auto">
          <a:xfrm>
            <a:off x="1673226" y="2789240"/>
            <a:ext cx="212725" cy="109537"/>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87" name="Text Box 63"/>
          <p:cNvSpPr txBox="1">
            <a:spLocks noChangeArrowheads="1"/>
          </p:cNvSpPr>
          <p:nvPr/>
        </p:nvSpPr>
        <p:spPr bwMode="auto">
          <a:xfrm>
            <a:off x="1195389" y="2905127"/>
            <a:ext cx="1423987" cy="549275"/>
          </a:xfrm>
          <a:prstGeom prst="rect">
            <a:avLst/>
          </a:prstGeom>
          <a:noFill/>
          <a:ln w="9525">
            <a:noFill/>
            <a:miter lim="800000"/>
            <a:headEnd/>
            <a:tailEnd/>
          </a:ln>
        </p:spPr>
        <p:txBody>
          <a:bodyPr>
            <a:spAutoFit/>
          </a:bodyPr>
          <a:lstStyle/>
          <a:p>
            <a:r>
              <a:rPr lang="en-GB" sz="1000" smtClean="0">
                <a:solidFill>
                  <a:srgbClr val="000000"/>
                </a:solidFill>
                <a:latin typeface="Helvetica" pitchFamily="34" charset="0"/>
              </a:rPr>
              <a:t>GTP-binding </a:t>
            </a:r>
          </a:p>
          <a:p>
            <a:r>
              <a:rPr lang="en-GB" sz="1000" smtClean="0">
                <a:solidFill>
                  <a:srgbClr val="000000"/>
                </a:solidFill>
                <a:latin typeface="Helvetica" pitchFamily="34" charset="0"/>
              </a:rPr>
              <a:t>to monomeric </a:t>
            </a:r>
          </a:p>
          <a:p>
            <a:r>
              <a:rPr lang="en-GB" sz="1000" smtClean="0">
                <a:solidFill>
                  <a:srgbClr val="000000"/>
                </a:solidFill>
                <a:latin typeface="Helvetica" pitchFamily="34" charset="0"/>
              </a:rPr>
              <a:t>tubulin</a:t>
            </a:r>
            <a:endParaRPr lang="en-GB" sz="1200" smtClean="0">
              <a:solidFill>
                <a:srgbClr val="000000"/>
              </a:solidFill>
              <a:latin typeface="Helvetica" pitchFamily="34" charset="0"/>
            </a:endParaRPr>
          </a:p>
        </p:txBody>
      </p:sp>
      <p:sp>
        <p:nvSpPr>
          <p:cNvPr id="26688" name="Line 64"/>
          <p:cNvSpPr>
            <a:spLocks noChangeShapeType="1"/>
          </p:cNvSpPr>
          <p:nvPr/>
        </p:nvSpPr>
        <p:spPr bwMode="auto">
          <a:xfrm>
            <a:off x="1435100" y="3465515"/>
            <a:ext cx="0" cy="261937"/>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89" name="Line 65"/>
          <p:cNvSpPr>
            <a:spLocks noChangeShapeType="1"/>
          </p:cNvSpPr>
          <p:nvPr/>
        </p:nvSpPr>
        <p:spPr bwMode="auto">
          <a:xfrm>
            <a:off x="1350963" y="3740150"/>
            <a:ext cx="165100" cy="0"/>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90" name="Text Box 66"/>
          <p:cNvSpPr txBox="1">
            <a:spLocks noChangeArrowheads="1"/>
          </p:cNvSpPr>
          <p:nvPr/>
        </p:nvSpPr>
        <p:spPr bwMode="auto">
          <a:xfrm>
            <a:off x="915989" y="3729038"/>
            <a:ext cx="1093569" cy="400110"/>
          </a:xfrm>
          <a:prstGeom prst="rect">
            <a:avLst/>
          </a:prstGeom>
          <a:noFill/>
          <a:ln w="9525">
            <a:noFill/>
            <a:miter lim="800000"/>
            <a:headEnd/>
            <a:tailEnd/>
          </a:ln>
        </p:spPr>
        <p:txBody>
          <a:bodyPr wrap="none">
            <a:spAutoFit/>
          </a:bodyPr>
          <a:lstStyle/>
          <a:p>
            <a:r>
              <a:rPr lang="en-GB" sz="1000" smtClean="0">
                <a:solidFill>
                  <a:srgbClr val="000000"/>
                </a:solidFill>
                <a:latin typeface="Helvetica" pitchFamily="34" charset="0"/>
              </a:rPr>
              <a:t>tubulin- </a:t>
            </a:r>
          </a:p>
          <a:p>
            <a:r>
              <a:rPr lang="en-GB" sz="1000" smtClean="0">
                <a:solidFill>
                  <a:srgbClr val="000000"/>
                </a:solidFill>
                <a:latin typeface="Helvetica" pitchFamily="34" charset="0"/>
              </a:rPr>
              <a:t>polymerisation</a:t>
            </a:r>
            <a:endParaRPr lang="en-GB" sz="1200" smtClean="0">
              <a:solidFill>
                <a:srgbClr val="000000"/>
              </a:solidFill>
              <a:latin typeface="Helvetica" pitchFamily="34" charset="0"/>
            </a:endParaRPr>
          </a:p>
        </p:txBody>
      </p:sp>
      <p:sp>
        <p:nvSpPr>
          <p:cNvPr id="26691" name="Line 67"/>
          <p:cNvSpPr>
            <a:spLocks noChangeShapeType="1"/>
          </p:cNvSpPr>
          <p:nvPr/>
        </p:nvSpPr>
        <p:spPr bwMode="auto">
          <a:xfrm>
            <a:off x="1230313" y="4102100"/>
            <a:ext cx="0" cy="317500"/>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92" name="Line 68"/>
          <p:cNvSpPr>
            <a:spLocks noChangeShapeType="1"/>
          </p:cNvSpPr>
          <p:nvPr/>
        </p:nvSpPr>
        <p:spPr bwMode="auto">
          <a:xfrm>
            <a:off x="1149351" y="4419600"/>
            <a:ext cx="174625" cy="0"/>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93" name="Text Box 69"/>
          <p:cNvSpPr txBox="1">
            <a:spLocks noChangeArrowheads="1"/>
          </p:cNvSpPr>
          <p:nvPr/>
        </p:nvSpPr>
        <p:spPr bwMode="auto">
          <a:xfrm>
            <a:off x="806450" y="4395789"/>
            <a:ext cx="1258678" cy="553998"/>
          </a:xfrm>
          <a:prstGeom prst="rect">
            <a:avLst/>
          </a:prstGeom>
          <a:noFill/>
          <a:ln w="9525">
            <a:noFill/>
            <a:miter lim="800000"/>
            <a:headEnd/>
            <a:tailEnd/>
          </a:ln>
        </p:spPr>
        <p:txBody>
          <a:bodyPr wrap="none">
            <a:spAutoFit/>
          </a:bodyPr>
          <a:lstStyle/>
          <a:p>
            <a:r>
              <a:rPr lang="en-GB" sz="1000" smtClean="0">
                <a:solidFill>
                  <a:srgbClr val="000000"/>
                </a:solidFill>
                <a:latin typeface="Helvetica" pitchFamily="34" charset="0"/>
              </a:rPr>
              <a:t>microtubule </a:t>
            </a:r>
          </a:p>
          <a:p>
            <a:r>
              <a:rPr lang="en-GB" sz="1000" smtClean="0">
                <a:solidFill>
                  <a:srgbClr val="000000"/>
                </a:solidFill>
                <a:latin typeface="Helvetica" pitchFamily="34" charset="0"/>
              </a:rPr>
              <a:t>assembly &amp; </a:t>
            </a:r>
          </a:p>
          <a:p>
            <a:r>
              <a:rPr lang="en-GB" sz="1000" smtClean="0">
                <a:solidFill>
                  <a:srgbClr val="000000"/>
                </a:solidFill>
                <a:latin typeface="Helvetica" pitchFamily="34" charset="0"/>
              </a:rPr>
              <a:t>spindle formation</a:t>
            </a:r>
            <a:endParaRPr lang="en-GB" sz="1200" smtClean="0">
              <a:solidFill>
                <a:srgbClr val="000000"/>
              </a:solidFill>
              <a:latin typeface="Helvetica" pitchFamily="34" charset="0"/>
            </a:endParaRPr>
          </a:p>
        </p:txBody>
      </p:sp>
      <p:sp>
        <p:nvSpPr>
          <p:cNvPr id="26694" name="Line 70"/>
          <p:cNvSpPr>
            <a:spLocks noChangeShapeType="1"/>
          </p:cNvSpPr>
          <p:nvPr/>
        </p:nvSpPr>
        <p:spPr bwMode="auto">
          <a:xfrm>
            <a:off x="1336675" y="4926015"/>
            <a:ext cx="0" cy="174625"/>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95" name="Line 71"/>
          <p:cNvSpPr>
            <a:spLocks noChangeShapeType="1"/>
          </p:cNvSpPr>
          <p:nvPr/>
        </p:nvSpPr>
        <p:spPr bwMode="auto">
          <a:xfrm>
            <a:off x="1265238" y="5100638"/>
            <a:ext cx="141287" cy="0"/>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696" name="Text Box 72"/>
          <p:cNvSpPr txBox="1">
            <a:spLocks noChangeArrowheads="1"/>
          </p:cNvSpPr>
          <p:nvPr/>
        </p:nvSpPr>
        <p:spPr bwMode="auto">
          <a:xfrm>
            <a:off x="1068389" y="5065713"/>
            <a:ext cx="874712" cy="304800"/>
          </a:xfrm>
          <a:prstGeom prst="rect">
            <a:avLst/>
          </a:prstGeom>
          <a:noFill/>
          <a:ln w="9525">
            <a:noFill/>
            <a:miter lim="800000"/>
            <a:headEnd/>
            <a:tailEnd/>
          </a:ln>
        </p:spPr>
        <p:txBody>
          <a:bodyPr>
            <a:spAutoFit/>
          </a:bodyPr>
          <a:lstStyle/>
          <a:p>
            <a:r>
              <a:rPr lang="en-GB" sz="1400" smtClean="0">
                <a:solidFill>
                  <a:srgbClr val="000000"/>
                </a:solidFill>
                <a:latin typeface="Helvetica" pitchFamily="34" charset="0"/>
              </a:rPr>
              <a:t>Mitosis</a:t>
            </a:r>
            <a:endParaRPr lang="en-GB" sz="1200" smtClean="0">
              <a:solidFill>
                <a:srgbClr val="000000"/>
              </a:solidFill>
              <a:latin typeface="Helvetica" pitchFamily="34" charset="0"/>
            </a:endParaRPr>
          </a:p>
        </p:txBody>
      </p:sp>
      <p:sp>
        <p:nvSpPr>
          <p:cNvPr id="26697" name="Line 73"/>
          <p:cNvSpPr>
            <a:spLocks noChangeShapeType="1"/>
          </p:cNvSpPr>
          <p:nvPr/>
        </p:nvSpPr>
        <p:spPr bwMode="auto">
          <a:xfrm rot="744366">
            <a:off x="1254126" y="5348290"/>
            <a:ext cx="130175" cy="604837"/>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698" name="Text Box 74"/>
          <p:cNvSpPr txBox="1">
            <a:spLocks noChangeArrowheads="1"/>
          </p:cNvSpPr>
          <p:nvPr/>
        </p:nvSpPr>
        <p:spPr bwMode="auto">
          <a:xfrm>
            <a:off x="2554289" y="4583115"/>
            <a:ext cx="588623" cy="307777"/>
          </a:xfrm>
          <a:prstGeom prst="rect">
            <a:avLst/>
          </a:prstGeom>
          <a:noFill/>
          <a:ln w="9525">
            <a:noFill/>
            <a:miter lim="800000"/>
            <a:headEnd/>
            <a:tailEnd/>
          </a:ln>
        </p:spPr>
        <p:txBody>
          <a:bodyPr wrap="none">
            <a:spAutoFit/>
          </a:bodyPr>
          <a:lstStyle/>
          <a:p>
            <a:r>
              <a:rPr lang="en-GB" sz="1400" smtClean="0">
                <a:solidFill>
                  <a:srgbClr val="FC0128"/>
                </a:solidFill>
                <a:latin typeface="Helvetica" pitchFamily="34" charset="0"/>
              </a:rPr>
              <a:t>H</a:t>
            </a:r>
            <a:r>
              <a:rPr lang="en-GB" sz="1400" baseline="-25000" smtClean="0">
                <a:solidFill>
                  <a:srgbClr val="FC0128"/>
                </a:solidFill>
                <a:latin typeface="Helvetica" pitchFamily="34" charset="0"/>
              </a:rPr>
              <a:t>2</a:t>
            </a:r>
            <a:r>
              <a:rPr lang="en-GB" sz="1400" smtClean="0">
                <a:solidFill>
                  <a:srgbClr val="FC0128"/>
                </a:solidFill>
                <a:latin typeface="Helvetica" pitchFamily="34" charset="0"/>
              </a:rPr>
              <a:t>O</a:t>
            </a:r>
            <a:r>
              <a:rPr lang="en-GB" sz="1400" baseline="-25000" smtClean="0">
                <a:solidFill>
                  <a:srgbClr val="FC0128"/>
                </a:solidFill>
                <a:latin typeface="Helvetica" pitchFamily="34" charset="0"/>
              </a:rPr>
              <a:t>2</a:t>
            </a:r>
            <a:endParaRPr lang="en-GB" sz="1400" smtClean="0">
              <a:solidFill>
                <a:srgbClr val="010000"/>
              </a:solidFill>
              <a:latin typeface="Helvetica" pitchFamily="34" charset="0"/>
            </a:endParaRPr>
          </a:p>
        </p:txBody>
      </p:sp>
      <p:sp>
        <p:nvSpPr>
          <p:cNvPr id="26699" name="Line 75"/>
          <p:cNvSpPr>
            <a:spLocks noChangeShapeType="1"/>
          </p:cNvSpPr>
          <p:nvPr/>
        </p:nvSpPr>
        <p:spPr bwMode="auto">
          <a:xfrm flipV="1">
            <a:off x="2549525" y="4678363"/>
            <a:ext cx="0" cy="152400"/>
          </a:xfrm>
          <a:prstGeom prst="line">
            <a:avLst/>
          </a:prstGeom>
          <a:noFill/>
          <a:ln w="952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00" name="Rectangle 76"/>
          <p:cNvSpPr>
            <a:spLocks noChangeArrowheads="1"/>
          </p:cNvSpPr>
          <p:nvPr/>
        </p:nvSpPr>
        <p:spPr bwMode="auto">
          <a:xfrm>
            <a:off x="871539" y="1212852"/>
            <a:ext cx="2446337" cy="720725"/>
          </a:xfrm>
          <a:prstGeom prst="rect">
            <a:avLst/>
          </a:prstGeom>
          <a:solidFill>
            <a:schemeClr val="accent1"/>
          </a:solidFill>
          <a:ln w="12700">
            <a:solidFill>
              <a:schemeClr val="hlink"/>
            </a:solidFill>
            <a:miter lim="800000"/>
            <a:headEnd/>
            <a:tailEnd/>
          </a:ln>
        </p:spPr>
        <p:txBody>
          <a:bodyPr wrap="none" anchor="ctr"/>
          <a:lstStyle/>
          <a:p>
            <a:pPr algn="ctr"/>
            <a:endParaRPr lang="en-US" smtClean="0">
              <a:solidFill>
                <a:srgbClr val="FC0128"/>
              </a:solidFill>
            </a:endParaRPr>
          </a:p>
        </p:txBody>
      </p:sp>
      <p:sp>
        <p:nvSpPr>
          <p:cNvPr id="26701" name="Text Box 77"/>
          <p:cNvSpPr txBox="1">
            <a:spLocks noChangeArrowheads="1"/>
          </p:cNvSpPr>
          <p:nvPr/>
        </p:nvSpPr>
        <p:spPr bwMode="auto">
          <a:xfrm>
            <a:off x="1349376" y="1285876"/>
            <a:ext cx="1688283" cy="584775"/>
          </a:xfrm>
          <a:prstGeom prst="rect">
            <a:avLst/>
          </a:prstGeom>
          <a:noFill/>
          <a:ln w="12700">
            <a:noFill/>
            <a:miter lim="800000"/>
            <a:headEnd/>
            <a:tailEnd/>
          </a:ln>
        </p:spPr>
        <p:txBody>
          <a:bodyPr wrap="none">
            <a:spAutoFit/>
          </a:bodyPr>
          <a:lstStyle/>
          <a:p>
            <a:r>
              <a:rPr lang="en-GB" sz="3200" smtClean="0">
                <a:solidFill>
                  <a:srgbClr val="FC0128"/>
                </a:solidFill>
                <a:latin typeface="Helvetica" pitchFamily="34" charset="0"/>
              </a:rPr>
              <a:t>Arsenic</a:t>
            </a:r>
            <a:endParaRPr lang="en-GB" smtClean="0">
              <a:solidFill>
                <a:srgbClr val="FAFD00"/>
              </a:solidFill>
            </a:endParaRPr>
          </a:p>
        </p:txBody>
      </p:sp>
      <p:sp>
        <p:nvSpPr>
          <p:cNvPr id="26702" name="Line 78"/>
          <p:cNvSpPr>
            <a:spLocks noChangeShapeType="1"/>
          </p:cNvSpPr>
          <p:nvPr/>
        </p:nvSpPr>
        <p:spPr bwMode="auto">
          <a:xfrm>
            <a:off x="200025" y="3379788"/>
            <a:ext cx="0" cy="296862"/>
          </a:xfrm>
          <a:prstGeom prst="line">
            <a:avLst/>
          </a:prstGeom>
          <a:noFill/>
          <a:ln w="9525">
            <a:solidFill>
              <a:srgbClr val="000000"/>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03" name="Text Box 79"/>
          <p:cNvSpPr txBox="1">
            <a:spLocks noChangeArrowheads="1"/>
          </p:cNvSpPr>
          <p:nvPr/>
        </p:nvSpPr>
        <p:spPr bwMode="auto">
          <a:xfrm>
            <a:off x="2352676" y="4043365"/>
            <a:ext cx="574196" cy="307777"/>
          </a:xfrm>
          <a:prstGeom prst="rect">
            <a:avLst/>
          </a:prstGeom>
          <a:noFill/>
          <a:ln w="12700">
            <a:noFill/>
            <a:miter lim="800000"/>
            <a:headEnd/>
            <a:tailEnd/>
          </a:ln>
        </p:spPr>
        <p:txBody>
          <a:bodyPr wrap="none">
            <a:spAutoFit/>
          </a:bodyPr>
          <a:lstStyle/>
          <a:p>
            <a:r>
              <a:rPr lang="en-GB" sz="1400" smtClean="0">
                <a:solidFill>
                  <a:srgbClr val="FC0128"/>
                </a:solidFill>
                <a:latin typeface="Helvetica" pitchFamily="34" charset="0"/>
              </a:rPr>
              <a:t>ROS</a:t>
            </a:r>
            <a:endParaRPr lang="en-GB" sz="1400" smtClean="0">
              <a:solidFill>
                <a:srgbClr val="FAFD00"/>
              </a:solidFill>
            </a:endParaRPr>
          </a:p>
        </p:txBody>
      </p:sp>
      <p:sp>
        <p:nvSpPr>
          <p:cNvPr id="26704" name="Line 80"/>
          <p:cNvSpPr>
            <a:spLocks noChangeShapeType="1"/>
          </p:cNvSpPr>
          <p:nvPr/>
        </p:nvSpPr>
        <p:spPr bwMode="auto">
          <a:xfrm>
            <a:off x="3362325" y="4498977"/>
            <a:ext cx="0" cy="296863"/>
          </a:xfrm>
          <a:prstGeom prst="line">
            <a:avLst/>
          </a:prstGeom>
          <a:noFill/>
          <a:ln w="952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05" name="Line 81"/>
          <p:cNvSpPr>
            <a:spLocks noChangeShapeType="1"/>
          </p:cNvSpPr>
          <p:nvPr/>
        </p:nvSpPr>
        <p:spPr bwMode="auto">
          <a:xfrm flipV="1">
            <a:off x="1781176" y="1971677"/>
            <a:ext cx="493713" cy="873125"/>
          </a:xfrm>
          <a:prstGeom prst="line">
            <a:avLst/>
          </a:prstGeom>
          <a:noFill/>
          <a:ln w="28575">
            <a:solidFill>
              <a:srgbClr val="000000"/>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706" name="Text Box 82"/>
          <p:cNvSpPr txBox="1">
            <a:spLocks noChangeArrowheads="1"/>
          </p:cNvSpPr>
          <p:nvPr/>
        </p:nvSpPr>
        <p:spPr bwMode="auto">
          <a:xfrm>
            <a:off x="2193926" y="5100639"/>
            <a:ext cx="1378904" cy="523220"/>
          </a:xfrm>
          <a:prstGeom prst="rect">
            <a:avLst/>
          </a:prstGeom>
          <a:noFill/>
          <a:ln w="28575">
            <a:noFill/>
            <a:miter lim="800000"/>
            <a:headEnd/>
            <a:tailEnd/>
          </a:ln>
        </p:spPr>
        <p:txBody>
          <a:bodyPr wrap="none">
            <a:spAutoFit/>
          </a:bodyPr>
          <a:lstStyle/>
          <a:p>
            <a:r>
              <a:rPr lang="en-GB" sz="1400" smtClean="0">
                <a:solidFill>
                  <a:srgbClr val="FC0128"/>
                </a:solidFill>
                <a:latin typeface="Helvetica" pitchFamily="34" charset="0"/>
              </a:rPr>
              <a:t>cytochrome C</a:t>
            </a:r>
          </a:p>
          <a:p>
            <a:r>
              <a:rPr lang="en-GB" sz="1400" smtClean="0">
                <a:solidFill>
                  <a:srgbClr val="FC0128"/>
                </a:solidFill>
                <a:latin typeface="Helvetica" pitchFamily="34" charset="0"/>
              </a:rPr>
              <a:t>release</a:t>
            </a:r>
          </a:p>
        </p:txBody>
      </p:sp>
      <p:sp>
        <p:nvSpPr>
          <p:cNvPr id="26707" name="Oval 83"/>
          <p:cNvSpPr>
            <a:spLocks noChangeArrowheads="1"/>
          </p:cNvSpPr>
          <p:nvPr/>
        </p:nvSpPr>
        <p:spPr bwMode="auto">
          <a:xfrm>
            <a:off x="6475414" y="4476752"/>
            <a:ext cx="736600" cy="371475"/>
          </a:xfrm>
          <a:prstGeom prst="ellipse">
            <a:avLst/>
          </a:prstGeom>
          <a:gradFill rotWithShape="0">
            <a:gsLst>
              <a:gs pos="0">
                <a:srgbClr val="009900"/>
              </a:gs>
              <a:gs pos="100000">
                <a:srgbClr val="004700"/>
              </a:gs>
            </a:gsLst>
            <a:path path="shape">
              <a:fillToRect l="50000" t="50000" r="50000" b="50000"/>
            </a:path>
          </a:gradFill>
          <a:ln w="9525">
            <a:solidFill>
              <a:srgbClr val="009900"/>
            </a:solidFill>
            <a:round/>
            <a:headEnd/>
            <a:tailEnd/>
          </a:ln>
        </p:spPr>
        <p:txBody>
          <a:bodyPr wrap="none" anchor="ctr"/>
          <a:lstStyle/>
          <a:p>
            <a:pPr algn="ctr"/>
            <a:r>
              <a:rPr lang="en-GB" sz="1000" smtClean="0">
                <a:solidFill>
                  <a:srgbClr val="FAFD00"/>
                </a:solidFill>
                <a:latin typeface="Helvetica" pitchFamily="34" charset="0"/>
              </a:rPr>
              <a:t>PML-RAR</a:t>
            </a:r>
            <a:r>
              <a:rPr lang="en-GB" sz="1000" smtClean="0">
                <a:solidFill>
                  <a:srgbClr val="FAFD00"/>
                </a:solidFill>
                <a:latin typeface="Helvetica" pitchFamily="34" charset="0"/>
                <a:sym typeface="Symbol" pitchFamily="18" charset="2"/>
              </a:rPr>
              <a:t></a:t>
            </a:r>
            <a:endParaRPr lang="en-GB" sz="1000" smtClean="0">
              <a:solidFill>
                <a:srgbClr val="FAFD00"/>
              </a:solidFill>
              <a:latin typeface="Helvetica" pitchFamily="34" charset="0"/>
            </a:endParaRPr>
          </a:p>
        </p:txBody>
      </p:sp>
      <p:sp>
        <p:nvSpPr>
          <p:cNvPr id="26708" name="Line 84"/>
          <p:cNvSpPr>
            <a:spLocks noChangeShapeType="1"/>
          </p:cNvSpPr>
          <p:nvPr/>
        </p:nvSpPr>
        <p:spPr bwMode="auto">
          <a:xfrm>
            <a:off x="6664325" y="4489452"/>
            <a:ext cx="346075" cy="320675"/>
          </a:xfrm>
          <a:prstGeom prst="line">
            <a:avLst/>
          </a:prstGeom>
          <a:noFill/>
          <a:ln w="28575">
            <a:solidFill>
              <a:schemeClr val="hlink"/>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709" name="Line 85"/>
          <p:cNvSpPr>
            <a:spLocks noChangeShapeType="1"/>
          </p:cNvSpPr>
          <p:nvPr/>
        </p:nvSpPr>
        <p:spPr bwMode="auto">
          <a:xfrm flipH="1">
            <a:off x="6675439" y="4478340"/>
            <a:ext cx="346075" cy="320675"/>
          </a:xfrm>
          <a:prstGeom prst="line">
            <a:avLst/>
          </a:prstGeom>
          <a:noFill/>
          <a:ln w="28575">
            <a:solidFill>
              <a:schemeClr val="hlink"/>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710" name="Line 86"/>
          <p:cNvSpPr>
            <a:spLocks noChangeShapeType="1"/>
          </p:cNvSpPr>
          <p:nvPr/>
        </p:nvSpPr>
        <p:spPr bwMode="auto">
          <a:xfrm>
            <a:off x="4359275" y="4722813"/>
            <a:ext cx="600075" cy="0"/>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711" name="Line 87"/>
          <p:cNvSpPr>
            <a:spLocks noChangeShapeType="1"/>
          </p:cNvSpPr>
          <p:nvPr/>
        </p:nvSpPr>
        <p:spPr bwMode="auto">
          <a:xfrm flipV="1">
            <a:off x="4581525" y="4557715"/>
            <a:ext cx="0" cy="153987"/>
          </a:xfrm>
          <a:prstGeom prst="line">
            <a:avLst/>
          </a:prstGeom>
          <a:noFill/>
          <a:ln w="9525">
            <a:solidFill>
              <a:schemeClr val="tx1"/>
            </a:solidFill>
            <a:round/>
            <a:headEnd/>
            <a:tailEnd/>
          </a:ln>
        </p:spPr>
        <p:txBody>
          <a:bodyPr wrap="none" anchor="ctr"/>
          <a:lstStyle/>
          <a:p>
            <a:pPr eaLnBrk="1" hangingPunct="1"/>
            <a:endParaRPr lang="en-GB" sz="900" b="0" smtClean="0">
              <a:solidFill>
                <a:srgbClr val="FAFD00"/>
              </a:solidFill>
              <a:latin typeface="Arial" charset="0"/>
            </a:endParaRPr>
          </a:p>
        </p:txBody>
      </p:sp>
      <p:sp>
        <p:nvSpPr>
          <p:cNvPr id="26712" name="Line 88"/>
          <p:cNvSpPr>
            <a:spLocks noChangeShapeType="1"/>
          </p:cNvSpPr>
          <p:nvPr/>
        </p:nvSpPr>
        <p:spPr bwMode="auto">
          <a:xfrm>
            <a:off x="4581525" y="4548188"/>
            <a:ext cx="223838" cy="0"/>
          </a:xfrm>
          <a:prstGeom prst="line">
            <a:avLst/>
          </a:prstGeom>
          <a:noFill/>
          <a:ln w="952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13" name="Text Box 89"/>
          <p:cNvSpPr txBox="1">
            <a:spLocks noChangeArrowheads="1"/>
          </p:cNvSpPr>
          <p:nvPr/>
        </p:nvSpPr>
        <p:spPr bwMode="auto">
          <a:xfrm>
            <a:off x="4281488" y="4679952"/>
            <a:ext cx="729687" cy="276999"/>
          </a:xfrm>
          <a:prstGeom prst="rect">
            <a:avLst/>
          </a:prstGeom>
          <a:noFill/>
          <a:ln w="9525">
            <a:noFill/>
            <a:miter lim="800000"/>
            <a:headEnd/>
            <a:tailEnd/>
          </a:ln>
        </p:spPr>
        <p:txBody>
          <a:bodyPr wrap="none">
            <a:spAutoFit/>
          </a:bodyPr>
          <a:lstStyle/>
          <a:p>
            <a:r>
              <a:rPr lang="en-GB" sz="1200" i="1" smtClean="0">
                <a:solidFill>
                  <a:srgbClr val="FC0128"/>
                </a:solidFill>
                <a:latin typeface="Helvetica" pitchFamily="34" charset="0"/>
              </a:rPr>
              <a:t>Casp10</a:t>
            </a:r>
            <a:endParaRPr lang="en-GB" sz="1200" smtClean="0">
              <a:solidFill>
                <a:srgbClr val="FC0128"/>
              </a:solidFill>
              <a:latin typeface="Helvetica" pitchFamily="34" charset="0"/>
            </a:endParaRPr>
          </a:p>
        </p:txBody>
      </p:sp>
      <p:sp>
        <p:nvSpPr>
          <p:cNvPr id="26714" name="Line 90"/>
          <p:cNvSpPr>
            <a:spLocks noChangeShapeType="1"/>
          </p:cNvSpPr>
          <p:nvPr/>
        </p:nvSpPr>
        <p:spPr bwMode="auto">
          <a:xfrm>
            <a:off x="2274888" y="1952625"/>
            <a:ext cx="2444750" cy="2446338"/>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15" name="Line 91"/>
          <p:cNvSpPr>
            <a:spLocks noChangeShapeType="1"/>
          </p:cNvSpPr>
          <p:nvPr/>
        </p:nvSpPr>
        <p:spPr bwMode="auto">
          <a:xfrm>
            <a:off x="1857375" y="4233863"/>
            <a:ext cx="0" cy="260350"/>
          </a:xfrm>
          <a:prstGeom prst="line">
            <a:avLst/>
          </a:prstGeom>
          <a:noFill/>
          <a:ln w="9525">
            <a:no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16" name="Text Box 92"/>
          <p:cNvSpPr txBox="1">
            <a:spLocks noChangeArrowheads="1"/>
          </p:cNvSpPr>
          <p:nvPr/>
        </p:nvSpPr>
        <p:spPr bwMode="auto">
          <a:xfrm>
            <a:off x="1854201" y="4244977"/>
            <a:ext cx="652743" cy="307777"/>
          </a:xfrm>
          <a:prstGeom prst="rect">
            <a:avLst/>
          </a:prstGeom>
          <a:noFill/>
          <a:ln w="9525">
            <a:noFill/>
            <a:miter lim="800000"/>
            <a:headEnd/>
            <a:tailEnd/>
          </a:ln>
        </p:spPr>
        <p:txBody>
          <a:bodyPr wrap="none">
            <a:spAutoFit/>
          </a:bodyPr>
          <a:lstStyle/>
          <a:p>
            <a:r>
              <a:rPr lang="en-GB" sz="1400" smtClean="0">
                <a:solidFill>
                  <a:srgbClr val="FC0128"/>
                </a:solidFill>
                <a:latin typeface="Helvetica" pitchFamily="34" charset="0"/>
              </a:rPr>
              <a:t>BCL2</a:t>
            </a:r>
          </a:p>
        </p:txBody>
      </p:sp>
      <p:sp>
        <p:nvSpPr>
          <p:cNvPr id="26717" name="Line 93"/>
          <p:cNvSpPr>
            <a:spLocks noChangeShapeType="1"/>
          </p:cNvSpPr>
          <p:nvPr/>
        </p:nvSpPr>
        <p:spPr bwMode="auto">
          <a:xfrm>
            <a:off x="1903413" y="4270377"/>
            <a:ext cx="0" cy="296863"/>
          </a:xfrm>
          <a:prstGeom prst="line">
            <a:avLst/>
          </a:prstGeom>
          <a:noFill/>
          <a:ln w="952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18" name="Line 94"/>
          <p:cNvSpPr>
            <a:spLocks noChangeShapeType="1"/>
          </p:cNvSpPr>
          <p:nvPr/>
        </p:nvSpPr>
        <p:spPr bwMode="auto">
          <a:xfrm>
            <a:off x="6615114" y="3602038"/>
            <a:ext cx="606425" cy="0"/>
          </a:xfrm>
          <a:prstGeom prst="line">
            <a:avLst/>
          </a:prstGeom>
          <a:noFill/>
          <a:ln w="2857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19" name="Line 95"/>
          <p:cNvSpPr>
            <a:spLocks noChangeShapeType="1"/>
          </p:cNvSpPr>
          <p:nvPr/>
        </p:nvSpPr>
        <p:spPr bwMode="auto">
          <a:xfrm>
            <a:off x="7980363" y="3167063"/>
            <a:ext cx="0" cy="322262"/>
          </a:xfrm>
          <a:prstGeom prst="line">
            <a:avLst/>
          </a:prstGeom>
          <a:noFill/>
          <a:ln w="28575">
            <a:solidFill>
              <a:schemeClr val="tx1"/>
            </a:solidFill>
            <a:round/>
            <a:headEnd type="triangle" w="med" len="med"/>
            <a:tailEnd/>
          </a:ln>
        </p:spPr>
        <p:txBody>
          <a:bodyPr wrap="none" anchor="ctr"/>
          <a:lstStyle/>
          <a:p>
            <a:pPr eaLnBrk="1" hangingPunct="1"/>
            <a:endParaRPr lang="en-GB" sz="900" b="0" smtClean="0">
              <a:solidFill>
                <a:srgbClr val="FAFD00"/>
              </a:solidFill>
              <a:latin typeface="Arial" charset="0"/>
            </a:endParaRPr>
          </a:p>
        </p:txBody>
      </p:sp>
      <p:sp>
        <p:nvSpPr>
          <p:cNvPr id="26720" name="Arc 96"/>
          <p:cNvSpPr>
            <a:spLocks/>
          </p:cNvSpPr>
          <p:nvPr/>
        </p:nvSpPr>
        <p:spPr bwMode="auto">
          <a:xfrm flipV="1">
            <a:off x="3563939" y="5327650"/>
            <a:ext cx="3354387" cy="1346200"/>
          </a:xfrm>
          <a:custGeom>
            <a:avLst/>
            <a:gdLst>
              <a:gd name="T0" fmla="*/ 0 w 21600"/>
              <a:gd name="T1" fmla="*/ 0 h 21600"/>
              <a:gd name="T2" fmla="*/ 3354387 w 21600"/>
              <a:gd name="T3" fmla="*/ 1346200 h 21600"/>
              <a:gd name="T4" fmla="*/ 0 w 21600"/>
              <a:gd name="T5" fmla="*/ 134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round/>
            <a:headEnd type="triangle" w="med" len="med"/>
            <a:tailEnd/>
          </a:ln>
        </p:spPr>
        <p:txBody>
          <a:bodyPr wrap="none" anchor="ctr"/>
          <a:lstStyle/>
          <a:p>
            <a:pPr eaLnBrk="1" hangingPunct="1"/>
            <a:endParaRPr lang="en-GB" sz="900" b="0" smtClean="0">
              <a:solidFill>
                <a:srgbClr val="FAFD00"/>
              </a:solidFill>
              <a:latin typeface="Arial" charset="0"/>
            </a:endParaRPr>
          </a:p>
        </p:txBody>
      </p:sp>
      <p:sp>
        <p:nvSpPr>
          <p:cNvPr id="26721" name="Arc 97"/>
          <p:cNvSpPr>
            <a:spLocks/>
          </p:cNvSpPr>
          <p:nvPr/>
        </p:nvSpPr>
        <p:spPr bwMode="auto">
          <a:xfrm flipV="1">
            <a:off x="7600951" y="3943350"/>
            <a:ext cx="947738" cy="890588"/>
          </a:xfrm>
          <a:custGeom>
            <a:avLst/>
            <a:gdLst>
              <a:gd name="T0" fmla="*/ 0 w 21600"/>
              <a:gd name="T1" fmla="*/ 0 h 21600"/>
              <a:gd name="T2" fmla="*/ 947738 w 21600"/>
              <a:gd name="T3" fmla="*/ 890588 h 21600"/>
              <a:gd name="T4" fmla="*/ 0 w 21600"/>
              <a:gd name="T5" fmla="*/ 8905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22" name="Line 98"/>
          <p:cNvSpPr>
            <a:spLocks noChangeShapeType="1"/>
          </p:cNvSpPr>
          <p:nvPr/>
        </p:nvSpPr>
        <p:spPr bwMode="auto">
          <a:xfrm>
            <a:off x="625475" y="3811589"/>
            <a:ext cx="207963" cy="2008187"/>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23" name="Line 99"/>
          <p:cNvSpPr>
            <a:spLocks noChangeShapeType="1"/>
          </p:cNvSpPr>
          <p:nvPr/>
        </p:nvSpPr>
        <p:spPr bwMode="auto">
          <a:xfrm>
            <a:off x="7980363" y="3789363"/>
            <a:ext cx="0" cy="322262"/>
          </a:xfrm>
          <a:prstGeom prst="line">
            <a:avLst/>
          </a:prstGeom>
          <a:noFill/>
          <a:ln w="28575">
            <a:solidFill>
              <a:schemeClr val="tx1"/>
            </a:solidFill>
            <a:round/>
            <a:headEnd type="triangle" w="med" len="med"/>
            <a:tailEnd/>
          </a:ln>
        </p:spPr>
        <p:txBody>
          <a:bodyPr wrap="none" anchor="ctr"/>
          <a:lstStyle/>
          <a:p>
            <a:pPr eaLnBrk="1" hangingPunct="1"/>
            <a:endParaRPr lang="en-GB" sz="900" b="0" smtClean="0">
              <a:solidFill>
                <a:srgbClr val="FAFD00"/>
              </a:solidFill>
              <a:latin typeface="Arial" charset="0"/>
            </a:endParaRPr>
          </a:p>
        </p:txBody>
      </p:sp>
      <p:sp>
        <p:nvSpPr>
          <p:cNvPr id="26724" name="Line 100"/>
          <p:cNvSpPr>
            <a:spLocks noChangeShapeType="1"/>
          </p:cNvSpPr>
          <p:nvPr/>
        </p:nvSpPr>
        <p:spPr bwMode="auto">
          <a:xfrm rot="-542075">
            <a:off x="2701925" y="4314827"/>
            <a:ext cx="0" cy="296863"/>
          </a:xfrm>
          <a:prstGeom prst="line">
            <a:avLst/>
          </a:prstGeom>
          <a:noFill/>
          <a:ln w="2857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25" name="Line 101"/>
          <p:cNvSpPr>
            <a:spLocks noChangeShapeType="1"/>
          </p:cNvSpPr>
          <p:nvPr/>
        </p:nvSpPr>
        <p:spPr bwMode="auto">
          <a:xfrm>
            <a:off x="2284414" y="1987550"/>
            <a:ext cx="1584325" cy="1281113"/>
          </a:xfrm>
          <a:prstGeom prst="line">
            <a:avLst/>
          </a:prstGeom>
          <a:noFill/>
          <a:ln w="28575">
            <a:solidFill>
              <a:srgbClr val="00FF00"/>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674918" name="Text Box 102"/>
          <p:cNvSpPr txBox="1">
            <a:spLocks noChangeArrowheads="1"/>
          </p:cNvSpPr>
          <p:nvPr/>
        </p:nvSpPr>
        <p:spPr bwMode="auto">
          <a:xfrm>
            <a:off x="3767138" y="3197227"/>
            <a:ext cx="508473" cy="276999"/>
          </a:xfrm>
          <a:prstGeom prst="rect">
            <a:avLst/>
          </a:prstGeom>
          <a:noFill/>
          <a:ln w="9525">
            <a:noFill/>
            <a:miter lim="800000"/>
            <a:headEnd/>
            <a:tailEnd/>
          </a:ln>
          <a:effectLst/>
        </p:spPr>
        <p:txBody>
          <a:bodyPr wrap="none">
            <a:spAutoFit/>
          </a:bodyPr>
          <a:lstStyle/>
          <a:p>
            <a:pPr>
              <a:defRPr/>
            </a:pPr>
            <a:r>
              <a:rPr lang="en-GB" sz="1200">
                <a:solidFill>
                  <a:srgbClr val="00FF00"/>
                </a:solidFill>
                <a:effectLst>
                  <a:outerShdw blurRad="38100" dist="38100" dir="2700000" algn="tl">
                    <a:srgbClr val="000000"/>
                  </a:outerShdw>
                </a:effectLst>
                <a:latin typeface="Helvetica" pitchFamily="34" charset="0"/>
              </a:rPr>
              <a:t>ERK</a:t>
            </a:r>
          </a:p>
        </p:txBody>
      </p:sp>
      <p:sp>
        <p:nvSpPr>
          <p:cNvPr id="26727" name="Line 103"/>
          <p:cNvSpPr>
            <a:spLocks noChangeShapeType="1"/>
          </p:cNvSpPr>
          <p:nvPr/>
        </p:nvSpPr>
        <p:spPr bwMode="auto">
          <a:xfrm>
            <a:off x="4149726" y="3503613"/>
            <a:ext cx="1039813" cy="1009650"/>
          </a:xfrm>
          <a:prstGeom prst="line">
            <a:avLst/>
          </a:prstGeom>
          <a:noFill/>
          <a:ln w="28575">
            <a:solidFill>
              <a:srgbClr val="00FF00"/>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28" name="AutoShape 104"/>
          <p:cNvSpPr>
            <a:spLocks noChangeArrowheads="1"/>
          </p:cNvSpPr>
          <p:nvPr/>
        </p:nvSpPr>
        <p:spPr bwMode="auto">
          <a:xfrm>
            <a:off x="5613400" y="4570415"/>
            <a:ext cx="669925" cy="155575"/>
          </a:xfrm>
          <a:prstGeom prst="curvedDownArrow">
            <a:avLst>
              <a:gd name="adj1" fmla="val 86122"/>
              <a:gd name="adj2" fmla="val 172245"/>
              <a:gd name="adj3" fmla="val 33333"/>
            </a:avLst>
          </a:prstGeom>
          <a:solidFill>
            <a:srgbClr val="00FF00"/>
          </a:solidFill>
          <a:ln w="9525">
            <a:solidFill>
              <a:srgbClr val="00FF00"/>
            </a:solidFill>
            <a:miter lim="800000"/>
            <a:headEnd/>
            <a:tailEnd/>
          </a:ln>
        </p:spPr>
        <p:txBody>
          <a:bodyPr wrap="none" anchor="ctr"/>
          <a:lstStyle/>
          <a:p>
            <a:endParaRPr lang="en-US" smtClean="0">
              <a:solidFill>
                <a:srgbClr val="FAFD00"/>
              </a:solidFill>
            </a:endParaRPr>
          </a:p>
        </p:txBody>
      </p:sp>
      <p:sp>
        <p:nvSpPr>
          <p:cNvPr id="26729" name="Rectangle 105"/>
          <p:cNvSpPr>
            <a:spLocks noChangeArrowheads="1"/>
          </p:cNvSpPr>
          <p:nvPr/>
        </p:nvSpPr>
        <p:spPr bwMode="auto">
          <a:xfrm>
            <a:off x="7069138" y="5189540"/>
            <a:ext cx="1865312" cy="339725"/>
          </a:xfrm>
          <a:prstGeom prst="rect">
            <a:avLst/>
          </a:prstGeom>
          <a:solidFill>
            <a:srgbClr val="CCFFCC"/>
          </a:solidFill>
          <a:ln w="12700">
            <a:solidFill>
              <a:srgbClr val="000000"/>
            </a:solidFill>
            <a:miter lim="800000"/>
            <a:headEnd/>
            <a:tailEnd/>
          </a:ln>
        </p:spPr>
        <p:txBody>
          <a:bodyPr wrap="none" anchor="ctr"/>
          <a:lstStyle/>
          <a:p>
            <a:pPr algn="ctr"/>
            <a:endParaRPr lang="en-US" smtClean="0">
              <a:solidFill>
                <a:srgbClr val="000000"/>
              </a:solidFill>
            </a:endParaRPr>
          </a:p>
        </p:txBody>
      </p:sp>
      <p:sp>
        <p:nvSpPr>
          <p:cNvPr id="26730" name="Text Box 106"/>
          <p:cNvSpPr txBox="1">
            <a:spLocks noChangeArrowheads="1"/>
          </p:cNvSpPr>
          <p:nvPr/>
        </p:nvSpPr>
        <p:spPr bwMode="auto">
          <a:xfrm>
            <a:off x="7013576" y="5149852"/>
            <a:ext cx="2225675" cy="396875"/>
          </a:xfrm>
          <a:prstGeom prst="rect">
            <a:avLst/>
          </a:prstGeom>
          <a:noFill/>
          <a:ln w="12700">
            <a:noFill/>
            <a:miter lim="800000"/>
            <a:headEnd/>
            <a:tailEnd/>
          </a:ln>
        </p:spPr>
        <p:txBody>
          <a:bodyPr>
            <a:spAutoFit/>
          </a:bodyPr>
          <a:lstStyle/>
          <a:p>
            <a:r>
              <a:rPr lang="en-GB" sz="1000" smtClean="0">
                <a:solidFill>
                  <a:srgbClr val="000000"/>
                </a:solidFill>
                <a:latin typeface="Helvetica" pitchFamily="34" charset="0"/>
              </a:rPr>
              <a:t>Degradation of PML-RAR</a:t>
            </a:r>
            <a:r>
              <a:rPr lang="en-GB" sz="1000" smtClean="0">
                <a:solidFill>
                  <a:srgbClr val="000000"/>
                </a:solidFill>
                <a:latin typeface="Symbol" pitchFamily="18" charset="2"/>
              </a:rPr>
              <a:t>a</a:t>
            </a:r>
            <a:r>
              <a:rPr lang="en-GB" sz="1000" smtClean="0">
                <a:solidFill>
                  <a:srgbClr val="000000"/>
                </a:solidFill>
                <a:latin typeface="Helvetica" pitchFamily="34" charset="0"/>
              </a:rPr>
              <a:t> in reformed PML nuclear bodies</a:t>
            </a:r>
            <a:endParaRPr lang="en-US" sz="1000" smtClean="0">
              <a:solidFill>
                <a:srgbClr val="000000"/>
              </a:solidFill>
              <a:latin typeface="Helvetica" pitchFamily="34" charset="0"/>
            </a:endParaRPr>
          </a:p>
        </p:txBody>
      </p:sp>
      <p:sp>
        <p:nvSpPr>
          <p:cNvPr id="26731" name="Text Box 107"/>
          <p:cNvSpPr txBox="1">
            <a:spLocks noChangeArrowheads="1"/>
          </p:cNvSpPr>
          <p:nvPr/>
        </p:nvSpPr>
        <p:spPr bwMode="auto">
          <a:xfrm>
            <a:off x="6646863" y="4835527"/>
            <a:ext cx="612668" cy="307777"/>
          </a:xfrm>
          <a:prstGeom prst="rect">
            <a:avLst/>
          </a:prstGeom>
          <a:noFill/>
          <a:ln w="9525">
            <a:noFill/>
            <a:miter lim="800000"/>
            <a:headEnd/>
            <a:tailEnd/>
          </a:ln>
        </p:spPr>
        <p:txBody>
          <a:bodyPr wrap="none">
            <a:spAutoFit/>
          </a:bodyPr>
          <a:lstStyle/>
          <a:p>
            <a:r>
              <a:rPr lang="en-GB" sz="1400" smtClean="0">
                <a:solidFill>
                  <a:srgbClr val="FC0128"/>
                </a:solidFill>
                <a:latin typeface="Helvetica" pitchFamily="34" charset="0"/>
              </a:rPr>
              <a:t>Daxx</a:t>
            </a:r>
            <a:endParaRPr lang="en-GB" sz="1400" smtClean="0">
              <a:solidFill>
                <a:srgbClr val="010000"/>
              </a:solidFill>
              <a:latin typeface="Helvetica" pitchFamily="34" charset="0"/>
            </a:endParaRPr>
          </a:p>
        </p:txBody>
      </p:sp>
      <p:sp>
        <p:nvSpPr>
          <p:cNvPr id="26732" name="Line 108"/>
          <p:cNvSpPr>
            <a:spLocks noChangeShapeType="1"/>
          </p:cNvSpPr>
          <p:nvPr/>
        </p:nvSpPr>
        <p:spPr bwMode="auto">
          <a:xfrm flipV="1">
            <a:off x="6642100" y="4930775"/>
            <a:ext cx="0" cy="152400"/>
          </a:xfrm>
          <a:prstGeom prst="line">
            <a:avLst/>
          </a:prstGeom>
          <a:noFill/>
          <a:ln w="9525">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674925" name="Text Box 109"/>
          <p:cNvSpPr txBox="1">
            <a:spLocks noChangeArrowheads="1"/>
          </p:cNvSpPr>
          <p:nvPr/>
        </p:nvSpPr>
        <p:spPr bwMode="auto">
          <a:xfrm>
            <a:off x="3079750" y="2062165"/>
            <a:ext cx="603050" cy="276999"/>
          </a:xfrm>
          <a:prstGeom prst="rect">
            <a:avLst/>
          </a:prstGeom>
          <a:noFill/>
          <a:ln w="12700">
            <a:noFill/>
            <a:miter lim="800000"/>
            <a:headEnd/>
            <a:tailEnd/>
          </a:ln>
          <a:effectLst/>
        </p:spPr>
        <p:txBody>
          <a:bodyPr wrap="none">
            <a:spAutoFit/>
          </a:bodyPr>
          <a:lstStyle/>
          <a:p>
            <a:pPr>
              <a:defRPr/>
            </a:pPr>
            <a:r>
              <a:rPr lang="en-GB" sz="1200">
                <a:solidFill>
                  <a:srgbClr val="9900FF"/>
                </a:solidFill>
                <a:effectLst>
                  <a:outerShdw blurRad="38100" dist="38100" dir="2700000" algn="tl">
                    <a:srgbClr val="000000"/>
                  </a:outerShdw>
                </a:effectLst>
                <a:latin typeface="Helvetica" pitchFamily="34" charset="0"/>
              </a:rPr>
              <a:t>AQP9</a:t>
            </a:r>
            <a:endParaRPr lang="en-US" sz="1200">
              <a:solidFill>
                <a:srgbClr val="9900FF"/>
              </a:solidFill>
              <a:effectLst>
                <a:outerShdw blurRad="38100" dist="38100" dir="2700000" algn="tl">
                  <a:srgbClr val="000000"/>
                </a:outerShdw>
              </a:effectLst>
              <a:latin typeface="Helvetica" pitchFamily="34" charset="0"/>
            </a:endParaRPr>
          </a:p>
        </p:txBody>
      </p:sp>
      <p:sp>
        <p:nvSpPr>
          <p:cNvPr id="26734" name="Oval 110"/>
          <p:cNvSpPr>
            <a:spLocks noChangeArrowheads="1"/>
          </p:cNvSpPr>
          <p:nvPr/>
        </p:nvSpPr>
        <p:spPr bwMode="auto">
          <a:xfrm>
            <a:off x="4840288" y="1365252"/>
            <a:ext cx="233362" cy="195263"/>
          </a:xfrm>
          <a:prstGeom prst="ellipse">
            <a:avLst/>
          </a:prstGeom>
          <a:solidFill>
            <a:schemeClr val="bg1"/>
          </a:solidFill>
          <a:ln w="9525">
            <a:solidFill>
              <a:srgbClr val="292929"/>
            </a:solidFill>
            <a:round/>
            <a:headEnd/>
            <a:tailEnd/>
          </a:ln>
        </p:spPr>
        <p:txBody>
          <a:bodyPr wrap="none" anchor="ctr"/>
          <a:lstStyle/>
          <a:p>
            <a:pPr algn="ctr"/>
            <a:r>
              <a:rPr lang="en-GB" sz="2400" smtClean="0">
                <a:solidFill>
                  <a:srgbClr val="FFFFFF"/>
                </a:solidFill>
                <a:latin typeface="Helvetica" pitchFamily="34" charset="0"/>
              </a:rPr>
              <a:t>-</a:t>
            </a:r>
          </a:p>
        </p:txBody>
      </p:sp>
      <p:sp>
        <p:nvSpPr>
          <p:cNvPr id="26735" name="Line 111"/>
          <p:cNvSpPr>
            <a:spLocks noChangeShapeType="1"/>
          </p:cNvSpPr>
          <p:nvPr/>
        </p:nvSpPr>
        <p:spPr bwMode="auto">
          <a:xfrm>
            <a:off x="2306639" y="1982788"/>
            <a:ext cx="1849437" cy="957262"/>
          </a:xfrm>
          <a:prstGeom prst="line">
            <a:avLst/>
          </a:prstGeom>
          <a:noFill/>
          <a:ln w="28575">
            <a:solidFill>
              <a:schemeClr val="bg1"/>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26736" name="Text Box 112"/>
          <p:cNvSpPr txBox="1">
            <a:spLocks noChangeArrowheads="1"/>
          </p:cNvSpPr>
          <p:nvPr/>
        </p:nvSpPr>
        <p:spPr bwMode="auto">
          <a:xfrm>
            <a:off x="4141788" y="2897190"/>
            <a:ext cx="489045" cy="276999"/>
          </a:xfrm>
          <a:prstGeom prst="rect">
            <a:avLst/>
          </a:prstGeom>
          <a:noFill/>
          <a:ln w="9525">
            <a:noFill/>
            <a:miter lim="800000"/>
            <a:headEnd/>
            <a:tailEnd/>
          </a:ln>
        </p:spPr>
        <p:txBody>
          <a:bodyPr wrap="none">
            <a:spAutoFit/>
          </a:bodyPr>
          <a:lstStyle/>
          <a:p>
            <a:r>
              <a:rPr lang="en-GB" sz="1200" smtClean="0">
                <a:solidFill>
                  <a:srgbClr val="00279F"/>
                </a:solidFill>
                <a:latin typeface="Helvetica" pitchFamily="34" charset="0"/>
              </a:rPr>
              <a:t>ATR</a:t>
            </a:r>
          </a:p>
        </p:txBody>
      </p:sp>
      <p:sp>
        <p:nvSpPr>
          <p:cNvPr id="26737" name="Line 113"/>
          <p:cNvSpPr>
            <a:spLocks noChangeShapeType="1"/>
          </p:cNvSpPr>
          <p:nvPr/>
        </p:nvSpPr>
        <p:spPr bwMode="auto">
          <a:xfrm>
            <a:off x="4572001" y="3136902"/>
            <a:ext cx="396875" cy="206375"/>
          </a:xfrm>
          <a:prstGeom prst="line">
            <a:avLst/>
          </a:prstGeom>
          <a:noFill/>
          <a:ln w="28575">
            <a:solidFill>
              <a:schemeClr val="bg1"/>
            </a:solidFill>
            <a:round/>
            <a:headEnd/>
            <a:tailEnd type="triangle" w="med" len="med"/>
          </a:ln>
        </p:spPr>
        <p:txBody>
          <a:bodyPr/>
          <a:lstStyle/>
          <a:p>
            <a:pPr eaLnBrk="1" hangingPunct="1"/>
            <a:endParaRPr lang="en-GB" sz="900" b="0" smtClean="0">
              <a:solidFill>
                <a:srgbClr val="FAFD00"/>
              </a:solidFill>
              <a:latin typeface="Arial" charset="0"/>
            </a:endParaRPr>
          </a:p>
        </p:txBody>
      </p:sp>
      <p:sp>
        <p:nvSpPr>
          <p:cNvPr id="26738" name="Text Box 114"/>
          <p:cNvSpPr txBox="1">
            <a:spLocks noChangeArrowheads="1"/>
          </p:cNvSpPr>
          <p:nvPr/>
        </p:nvSpPr>
        <p:spPr bwMode="auto">
          <a:xfrm>
            <a:off x="4938714" y="3254377"/>
            <a:ext cx="840295" cy="461665"/>
          </a:xfrm>
          <a:prstGeom prst="rect">
            <a:avLst/>
          </a:prstGeom>
          <a:noFill/>
          <a:ln w="9525">
            <a:noFill/>
            <a:miter lim="800000"/>
            <a:headEnd/>
            <a:tailEnd/>
          </a:ln>
        </p:spPr>
        <p:txBody>
          <a:bodyPr wrap="none">
            <a:spAutoFit/>
          </a:bodyPr>
          <a:lstStyle/>
          <a:p>
            <a:r>
              <a:rPr lang="en-GB" sz="1200" smtClean="0">
                <a:solidFill>
                  <a:srgbClr val="00279F"/>
                </a:solidFill>
                <a:latin typeface="Helvetica" pitchFamily="34" charset="0"/>
              </a:rPr>
              <a:t>CHK2</a:t>
            </a:r>
            <a:r>
              <a:rPr lang="en-US" sz="2400" smtClean="0">
                <a:solidFill>
                  <a:srgbClr val="00279F"/>
                </a:solidFill>
                <a:latin typeface="Helvetica" pitchFamily="34" charset="0"/>
              </a:rPr>
              <a:t>O</a:t>
            </a:r>
            <a:endParaRPr lang="el-GR" sz="2400" smtClean="0">
              <a:solidFill>
                <a:srgbClr val="00279F"/>
              </a:solidFill>
              <a:latin typeface="Helvetica" pitchFamily="34" charset="0"/>
            </a:endParaRPr>
          </a:p>
        </p:txBody>
      </p:sp>
      <p:sp>
        <p:nvSpPr>
          <p:cNvPr id="26739" name="Line 115"/>
          <p:cNvSpPr>
            <a:spLocks noChangeShapeType="1"/>
          </p:cNvSpPr>
          <p:nvPr/>
        </p:nvSpPr>
        <p:spPr bwMode="auto">
          <a:xfrm>
            <a:off x="5221288" y="3703638"/>
            <a:ext cx="0" cy="266700"/>
          </a:xfrm>
          <a:prstGeom prst="line">
            <a:avLst/>
          </a:prstGeom>
          <a:noFill/>
          <a:ln w="28575">
            <a:solidFill>
              <a:schemeClr val="bg1"/>
            </a:solidFill>
            <a:round/>
            <a:headEnd/>
            <a:tailEnd type="triangle" w="med" len="med"/>
          </a:ln>
        </p:spPr>
        <p:txBody>
          <a:bodyPr/>
          <a:lstStyle/>
          <a:p>
            <a:pPr eaLnBrk="1" hangingPunct="1"/>
            <a:endParaRPr lang="en-GB" sz="900" b="0" smtClean="0">
              <a:solidFill>
                <a:srgbClr val="FAFD00"/>
              </a:solidFill>
              <a:latin typeface="Arial" charset="0"/>
            </a:endParaRPr>
          </a:p>
        </p:txBody>
      </p:sp>
      <p:sp>
        <p:nvSpPr>
          <p:cNvPr id="26740" name="Text Box 116"/>
          <p:cNvSpPr txBox="1">
            <a:spLocks noChangeArrowheads="1"/>
          </p:cNvSpPr>
          <p:nvPr/>
        </p:nvSpPr>
        <p:spPr bwMode="auto">
          <a:xfrm>
            <a:off x="5421314" y="3352801"/>
            <a:ext cx="287258" cy="276999"/>
          </a:xfrm>
          <a:prstGeom prst="rect">
            <a:avLst/>
          </a:prstGeom>
          <a:noFill/>
          <a:ln w="12700">
            <a:noFill/>
            <a:miter lim="800000"/>
            <a:headEnd/>
            <a:tailEnd/>
          </a:ln>
        </p:spPr>
        <p:txBody>
          <a:bodyPr wrap="none">
            <a:spAutoFit/>
          </a:bodyPr>
          <a:lstStyle/>
          <a:p>
            <a:r>
              <a:rPr lang="en-GB" sz="1200" smtClean="0">
                <a:solidFill>
                  <a:srgbClr val="00279F"/>
                </a:solidFill>
                <a:latin typeface="Helvetica" pitchFamily="34" charset="0"/>
              </a:rPr>
              <a:t>P</a:t>
            </a:r>
            <a:endParaRPr lang="en-US" sz="1200" smtClean="0">
              <a:solidFill>
                <a:srgbClr val="00279F"/>
              </a:solidFill>
              <a:latin typeface="Helvetica" pitchFamily="34" charset="0"/>
            </a:endParaRPr>
          </a:p>
        </p:txBody>
      </p:sp>
      <p:sp>
        <p:nvSpPr>
          <p:cNvPr id="26741" name="Text Box 117"/>
          <p:cNvSpPr txBox="1">
            <a:spLocks noChangeArrowheads="1"/>
          </p:cNvSpPr>
          <p:nvPr/>
        </p:nvSpPr>
        <p:spPr bwMode="auto">
          <a:xfrm>
            <a:off x="4994275" y="3937002"/>
            <a:ext cx="457176" cy="276999"/>
          </a:xfrm>
          <a:prstGeom prst="rect">
            <a:avLst/>
          </a:prstGeom>
          <a:noFill/>
          <a:ln w="9525">
            <a:noFill/>
            <a:miter lim="800000"/>
            <a:headEnd/>
            <a:tailEnd/>
          </a:ln>
        </p:spPr>
        <p:txBody>
          <a:bodyPr wrap="none">
            <a:spAutoFit/>
          </a:bodyPr>
          <a:lstStyle/>
          <a:p>
            <a:r>
              <a:rPr lang="en-GB" sz="1200" smtClean="0">
                <a:solidFill>
                  <a:srgbClr val="00279F"/>
                </a:solidFill>
                <a:latin typeface="Helvetica" pitchFamily="34" charset="0"/>
              </a:rPr>
              <a:t>P53</a:t>
            </a:r>
            <a:endParaRPr lang="el-GR" sz="2400" smtClean="0">
              <a:solidFill>
                <a:srgbClr val="00279F"/>
              </a:solidFill>
              <a:latin typeface="Helvetica" pitchFamily="34" charset="0"/>
            </a:endParaRPr>
          </a:p>
        </p:txBody>
      </p:sp>
      <p:sp>
        <p:nvSpPr>
          <p:cNvPr id="26742" name="Line 118"/>
          <p:cNvSpPr>
            <a:spLocks noChangeShapeType="1"/>
          </p:cNvSpPr>
          <p:nvPr/>
        </p:nvSpPr>
        <p:spPr bwMode="auto">
          <a:xfrm>
            <a:off x="5545138" y="3714750"/>
            <a:ext cx="0" cy="738188"/>
          </a:xfrm>
          <a:prstGeom prst="line">
            <a:avLst/>
          </a:prstGeom>
          <a:noFill/>
          <a:ln w="12700">
            <a:solidFill>
              <a:schemeClr val="bg1"/>
            </a:solidFill>
            <a:prstDash val="lgDash"/>
            <a:round/>
            <a:headEnd type="arrow" w="med" len="med"/>
            <a:tailEnd/>
          </a:ln>
        </p:spPr>
        <p:txBody>
          <a:bodyPr/>
          <a:lstStyle/>
          <a:p>
            <a:pPr eaLnBrk="1" hangingPunct="1"/>
            <a:endParaRPr lang="en-GB" sz="900" b="0" smtClean="0">
              <a:solidFill>
                <a:srgbClr val="FAFD00"/>
              </a:solidFill>
              <a:latin typeface="Arial" charset="0"/>
            </a:endParaRPr>
          </a:p>
        </p:txBody>
      </p:sp>
      <p:sp>
        <p:nvSpPr>
          <p:cNvPr id="26743" name="Arc 119"/>
          <p:cNvSpPr>
            <a:spLocks/>
          </p:cNvSpPr>
          <p:nvPr/>
        </p:nvSpPr>
        <p:spPr bwMode="auto">
          <a:xfrm rot="-5400000" flipH="1" flipV="1">
            <a:off x="3057525" y="4508500"/>
            <a:ext cx="1860550" cy="2432050"/>
          </a:xfrm>
          <a:custGeom>
            <a:avLst/>
            <a:gdLst>
              <a:gd name="T0" fmla="*/ 48323 w 21600"/>
              <a:gd name="T1" fmla="*/ 0 h 21592"/>
              <a:gd name="T2" fmla="*/ 1860550 w 21600"/>
              <a:gd name="T3" fmla="*/ 2432050 h 21592"/>
              <a:gd name="T4" fmla="*/ 0 w 21600"/>
              <a:gd name="T5" fmla="*/ 243205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561" y="-1"/>
                </a:moveTo>
                <a:cubicBezTo>
                  <a:pt x="12267" y="303"/>
                  <a:pt x="21600" y="9881"/>
                  <a:pt x="21600" y="21592"/>
                </a:cubicBezTo>
              </a:path>
              <a:path w="21600" h="21592" stroke="0" extrusionOk="0">
                <a:moveTo>
                  <a:pt x="561" y="-1"/>
                </a:moveTo>
                <a:cubicBezTo>
                  <a:pt x="12267" y="303"/>
                  <a:pt x="21600" y="9881"/>
                  <a:pt x="21600" y="21592"/>
                </a:cubicBezTo>
                <a:lnTo>
                  <a:pt x="0" y="21592"/>
                </a:lnTo>
                <a:close/>
              </a:path>
            </a:pathLst>
          </a:custGeom>
          <a:noFill/>
          <a:ln w="76200">
            <a:solidFill>
              <a:schemeClr val="hlink"/>
            </a:solidFill>
            <a:round/>
            <a:headEnd/>
            <a:tailEnd type="triangle" w="med" len="med"/>
          </a:ln>
        </p:spPr>
        <p:txBody>
          <a:bodyPr wrap="none" anchor="ctr"/>
          <a:lstStyle/>
          <a:p>
            <a:pPr eaLnBrk="1" hangingPunct="1"/>
            <a:endParaRPr lang="en-GB" sz="900" b="0" smtClean="0">
              <a:solidFill>
                <a:srgbClr val="FAFD00"/>
              </a:solidFill>
              <a:latin typeface="Arial" charset="0"/>
            </a:endParaRPr>
          </a:p>
        </p:txBody>
      </p:sp>
      <p:sp>
        <p:nvSpPr>
          <p:cNvPr id="674936" name="Rectangle 120"/>
          <p:cNvSpPr>
            <a:spLocks noGrp="1" noChangeArrowheads="1"/>
          </p:cNvSpPr>
          <p:nvPr>
            <p:ph type="title"/>
          </p:nvPr>
        </p:nvSpPr>
        <p:spPr>
          <a:xfrm>
            <a:off x="0" y="-80961"/>
            <a:ext cx="9144000" cy="1143001"/>
          </a:xfrm>
        </p:spPr>
        <p:txBody>
          <a:bodyPr/>
          <a:lstStyle/>
          <a:p>
            <a:pPr>
              <a:defRPr/>
            </a:pPr>
            <a:r>
              <a:rPr lang="en-GB" sz="2800" b="1" smtClean="0">
                <a:solidFill>
                  <a:srgbClr val="000000"/>
                </a:solidFill>
                <a:effectLst>
                  <a:outerShdw blurRad="38100" dist="38100" dir="2700000" algn="tl">
                    <a:srgbClr val="FFFFFF"/>
                  </a:outerShdw>
                </a:effectLst>
                <a:latin typeface="Helvetica" pitchFamily="34" charset="0"/>
              </a:rPr>
              <a:t>Arsenic trioxide (ATO) induces degradation of the PML-RAR</a:t>
            </a:r>
            <a:r>
              <a:rPr lang="en-GB" sz="2800" b="1" smtClean="0">
                <a:solidFill>
                  <a:srgbClr val="000000"/>
                </a:solidFill>
                <a:effectLst>
                  <a:outerShdw blurRad="38100" dist="38100" dir="2700000" algn="tl">
                    <a:srgbClr val="FFFFFF"/>
                  </a:outerShdw>
                </a:effectLst>
                <a:latin typeface="Symbol" pitchFamily="18" charset="2"/>
              </a:rPr>
              <a:t>a</a:t>
            </a:r>
            <a:r>
              <a:rPr lang="en-GB" sz="2800" b="1" smtClean="0">
                <a:solidFill>
                  <a:srgbClr val="000000"/>
                </a:solidFill>
                <a:effectLst>
                  <a:outerShdw blurRad="38100" dist="38100" dir="2700000" algn="tl">
                    <a:srgbClr val="FFFFFF"/>
                  </a:outerShdw>
                </a:effectLst>
                <a:latin typeface="Helvetica" pitchFamily="34" charset="0"/>
              </a:rPr>
              <a:t> oncoprotein to induce remission of APL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7572"/>
            <a:ext cx="7772400" cy="1143000"/>
          </a:xfrm>
        </p:spPr>
        <p:txBody>
          <a:bodyPr/>
          <a:lstStyle/>
          <a:p>
            <a:r>
              <a:rPr lang="en-GB" sz="3200" b="1" dirty="0" smtClean="0">
                <a:latin typeface="Helvetica" pitchFamily="34" charset="0"/>
              </a:rPr>
              <a:t>Utility to mouse models of leukaemia to develop novel treatment approaches</a:t>
            </a:r>
            <a:endParaRPr lang="en-GB" sz="3200" b="1" dirty="0">
              <a:latin typeface="Helvetica" pitchFamily="34" charset="0"/>
            </a:endParaRPr>
          </a:p>
        </p:txBody>
      </p:sp>
      <p:pic>
        <p:nvPicPr>
          <p:cNvPr id="894978" name="Picture 2"/>
          <p:cNvPicPr>
            <a:picLocks noChangeAspect="1" noChangeArrowheads="1"/>
          </p:cNvPicPr>
          <p:nvPr/>
        </p:nvPicPr>
        <p:blipFill>
          <a:blip r:embed="rId2" cstate="print"/>
          <a:srcRect/>
          <a:stretch>
            <a:fillRect/>
          </a:stretch>
        </p:blipFill>
        <p:spPr bwMode="auto">
          <a:xfrm>
            <a:off x="1489245" y="1999596"/>
            <a:ext cx="6398784" cy="4007066"/>
          </a:xfrm>
          <a:prstGeom prst="rect">
            <a:avLst/>
          </a:prstGeom>
          <a:noFill/>
          <a:ln w="9525">
            <a:noFill/>
            <a:miter lim="800000"/>
            <a:headEnd/>
            <a:tailEnd/>
          </a:ln>
        </p:spPr>
      </p:pic>
      <p:sp>
        <p:nvSpPr>
          <p:cNvPr id="5" name="TextBox 4"/>
          <p:cNvSpPr txBox="1"/>
          <p:nvPr/>
        </p:nvSpPr>
        <p:spPr>
          <a:xfrm>
            <a:off x="5439105" y="2585544"/>
            <a:ext cx="1901033" cy="369332"/>
          </a:xfrm>
          <a:prstGeom prst="rect">
            <a:avLst/>
          </a:prstGeom>
          <a:noFill/>
        </p:spPr>
        <p:txBody>
          <a:bodyPr wrap="none" rtlCol="0">
            <a:spAutoFit/>
          </a:bodyPr>
          <a:lstStyle/>
          <a:p>
            <a:r>
              <a:rPr lang="en-GB" sz="1800" dirty="0" smtClean="0">
                <a:solidFill>
                  <a:srgbClr val="FF0000"/>
                </a:solidFill>
                <a:latin typeface="Helvetica" pitchFamily="34" charset="0"/>
              </a:rPr>
              <a:t>ATRA + Arsenic</a:t>
            </a:r>
            <a:endParaRPr lang="en-GB" sz="1800" dirty="0">
              <a:solidFill>
                <a:srgbClr val="FF0000"/>
              </a:solidFill>
              <a:latin typeface="Helvetica" pitchFamily="34" charset="0"/>
            </a:endParaRPr>
          </a:p>
        </p:txBody>
      </p:sp>
      <p:sp>
        <p:nvSpPr>
          <p:cNvPr id="6" name="TextBox 5"/>
          <p:cNvSpPr txBox="1"/>
          <p:nvPr/>
        </p:nvSpPr>
        <p:spPr>
          <a:xfrm>
            <a:off x="5859518" y="4535212"/>
            <a:ext cx="808811" cy="369332"/>
          </a:xfrm>
          <a:prstGeom prst="rect">
            <a:avLst/>
          </a:prstGeom>
          <a:noFill/>
        </p:spPr>
        <p:txBody>
          <a:bodyPr wrap="none" rtlCol="0">
            <a:spAutoFit/>
          </a:bodyPr>
          <a:lstStyle/>
          <a:p>
            <a:r>
              <a:rPr lang="en-GB" sz="1800" dirty="0" smtClean="0">
                <a:solidFill>
                  <a:srgbClr val="FF0000"/>
                </a:solidFill>
                <a:latin typeface="Helvetica" pitchFamily="34" charset="0"/>
              </a:rPr>
              <a:t>ATRA</a:t>
            </a:r>
            <a:endParaRPr lang="en-GB" sz="1800" dirty="0">
              <a:solidFill>
                <a:srgbClr val="FF0000"/>
              </a:solidFill>
              <a:latin typeface="Helvetica" pitchFamily="34" charset="0"/>
            </a:endParaRPr>
          </a:p>
        </p:txBody>
      </p:sp>
      <p:sp>
        <p:nvSpPr>
          <p:cNvPr id="7" name="TextBox 6"/>
          <p:cNvSpPr txBox="1"/>
          <p:nvPr/>
        </p:nvSpPr>
        <p:spPr>
          <a:xfrm>
            <a:off x="3804747" y="4987157"/>
            <a:ext cx="1031051" cy="369332"/>
          </a:xfrm>
          <a:prstGeom prst="rect">
            <a:avLst/>
          </a:prstGeom>
          <a:noFill/>
        </p:spPr>
        <p:txBody>
          <a:bodyPr wrap="none" rtlCol="0">
            <a:spAutoFit/>
          </a:bodyPr>
          <a:lstStyle/>
          <a:p>
            <a:r>
              <a:rPr lang="en-GB" sz="1800" dirty="0" smtClean="0">
                <a:solidFill>
                  <a:srgbClr val="FF0000"/>
                </a:solidFill>
                <a:latin typeface="Helvetica" pitchFamily="34" charset="0"/>
              </a:rPr>
              <a:t>Arsenic</a:t>
            </a:r>
            <a:endParaRPr lang="en-GB" sz="1800" dirty="0">
              <a:solidFill>
                <a:srgbClr val="FF0000"/>
              </a:solidFill>
              <a:latin typeface="Helvetica" pitchFamily="34" charset="0"/>
            </a:endParaRPr>
          </a:p>
        </p:txBody>
      </p:sp>
      <p:sp>
        <p:nvSpPr>
          <p:cNvPr id="8" name="TextBox 7"/>
          <p:cNvSpPr txBox="1"/>
          <p:nvPr/>
        </p:nvSpPr>
        <p:spPr>
          <a:xfrm>
            <a:off x="2611835" y="4771689"/>
            <a:ext cx="697627" cy="646331"/>
          </a:xfrm>
          <a:prstGeom prst="rect">
            <a:avLst/>
          </a:prstGeom>
          <a:noFill/>
        </p:spPr>
        <p:txBody>
          <a:bodyPr wrap="none" rtlCol="0">
            <a:spAutoFit/>
          </a:bodyPr>
          <a:lstStyle/>
          <a:p>
            <a:pPr algn="ctr"/>
            <a:r>
              <a:rPr lang="en-GB" sz="1800" dirty="0" smtClean="0">
                <a:solidFill>
                  <a:srgbClr val="FF0000"/>
                </a:solidFill>
                <a:latin typeface="Helvetica" pitchFamily="34" charset="0"/>
              </a:rPr>
              <a:t>No </a:t>
            </a:r>
          </a:p>
          <a:p>
            <a:pPr algn="ctr"/>
            <a:r>
              <a:rPr lang="en-GB" sz="1800" dirty="0" smtClean="0">
                <a:solidFill>
                  <a:srgbClr val="FF0000"/>
                </a:solidFill>
                <a:latin typeface="Helvetica" pitchFamily="34" charset="0"/>
              </a:rPr>
              <a:t>drug</a:t>
            </a:r>
            <a:endParaRPr lang="en-GB" sz="1800" dirty="0">
              <a:solidFill>
                <a:srgbClr val="FF0000"/>
              </a:solidFill>
              <a:latin typeface="Helvetica" pitchFamily="34" charset="0"/>
            </a:endParaRPr>
          </a:p>
        </p:txBody>
      </p:sp>
      <p:sp>
        <p:nvSpPr>
          <p:cNvPr id="9" name="TextBox 8"/>
          <p:cNvSpPr txBox="1"/>
          <p:nvPr/>
        </p:nvSpPr>
        <p:spPr>
          <a:xfrm>
            <a:off x="4981910" y="6353501"/>
            <a:ext cx="3972562" cy="338554"/>
          </a:xfrm>
          <a:prstGeom prst="rect">
            <a:avLst/>
          </a:prstGeom>
          <a:noFill/>
        </p:spPr>
        <p:txBody>
          <a:bodyPr wrap="none" rtlCol="0">
            <a:spAutoFit/>
          </a:bodyPr>
          <a:lstStyle/>
          <a:p>
            <a:r>
              <a:rPr lang="en-GB" dirty="0" err="1" smtClean="0">
                <a:solidFill>
                  <a:srgbClr val="FAFD00"/>
                </a:solidFill>
                <a:latin typeface="Helvetica" pitchFamily="34" charset="0"/>
              </a:rPr>
              <a:t>Lallemand-Breitenbach</a:t>
            </a:r>
            <a:r>
              <a:rPr lang="en-GB" dirty="0" smtClean="0">
                <a:solidFill>
                  <a:srgbClr val="FAFD00"/>
                </a:solidFill>
                <a:latin typeface="Helvetica" pitchFamily="34" charset="0"/>
              </a:rPr>
              <a:t> </a:t>
            </a:r>
            <a:r>
              <a:rPr lang="en-GB" i="1" dirty="0" smtClean="0">
                <a:solidFill>
                  <a:srgbClr val="FAFD00"/>
                </a:solidFill>
                <a:latin typeface="Helvetica" pitchFamily="34" charset="0"/>
              </a:rPr>
              <a:t>et al, </a:t>
            </a:r>
            <a:r>
              <a:rPr lang="en-GB" dirty="0" smtClean="0">
                <a:solidFill>
                  <a:srgbClr val="FAFD00"/>
                </a:solidFill>
                <a:latin typeface="Helvetica" pitchFamily="34" charset="0"/>
              </a:rPr>
              <a:t>JEM 1999</a:t>
            </a:r>
            <a:endParaRPr lang="en-GB" dirty="0">
              <a:solidFill>
                <a:srgbClr val="FAFD00"/>
              </a:solidFill>
              <a:latin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2" cstate="print"/>
          <a:srcRect/>
          <a:stretch>
            <a:fillRect/>
          </a:stretch>
        </p:blipFill>
        <p:spPr bwMode="auto">
          <a:xfrm>
            <a:off x="1839913" y="1227138"/>
            <a:ext cx="5999162" cy="4792662"/>
          </a:xfrm>
          <a:prstGeom prst="rect">
            <a:avLst/>
          </a:prstGeom>
          <a:noFill/>
          <a:ln w="9525">
            <a:noFill/>
            <a:miter lim="800000"/>
            <a:headEnd/>
            <a:tailEnd/>
          </a:ln>
        </p:spPr>
      </p:pic>
      <p:sp>
        <p:nvSpPr>
          <p:cNvPr id="612355" name="Text Box 3"/>
          <p:cNvSpPr txBox="1">
            <a:spLocks noChangeArrowheads="1"/>
          </p:cNvSpPr>
          <p:nvPr/>
        </p:nvSpPr>
        <p:spPr bwMode="auto">
          <a:xfrm>
            <a:off x="129127" y="115435"/>
            <a:ext cx="8865825" cy="800219"/>
          </a:xfrm>
          <a:prstGeom prst="rect">
            <a:avLst/>
          </a:prstGeom>
          <a:noFill/>
          <a:ln w="9525">
            <a:noFill/>
            <a:miter lim="800000"/>
            <a:headEnd/>
            <a:tailEnd/>
          </a:ln>
          <a:effectLst/>
        </p:spPr>
        <p:txBody>
          <a:bodyPr wrap="none">
            <a:spAutoFit/>
          </a:bodyPr>
          <a:lstStyle/>
          <a:p>
            <a:pPr algn="ctr" eaLnBrk="1" hangingPunct="1"/>
            <a:r>
              <a:rPr lang="en-US" sz="2300" dirty="0" smtClean="0">
                <a:solidFill>
                  <a:srgbClr val="FFFF00"/>
                </a:solidFill>
                <a:effectLst>
                  <a:outerShdw blurRad="38100" dist="38100" dir="2700000" algn="tl">
                    <a:srgbClr val="000000"/>
                  </a:outerShdw>
                </a:effectLst>
                <a:latin typeface="Arial" pitchFamily="34" charset="0"/>
              </a:rPr>
              <a:t>APL can be cured with molecularly-targeted therapy </a:t>
            </a:r>
          </a:p>
          <a:p>
            <a:pPr algn="ctr" eaLnBrk="1" hangingPunct="1"/>
            <a:r>
              <a:rPr lang="en-US" sz="2300" dirty="0" smtClean="0">
                <a:solidFill>
                  <a:srgbClr val="FFFF00"/>
                </a:solidFill>
                <a:effectLst>
                  <a:outerShdw blurRad="38100" dist="38100" dir="2700000" algn="tl">
                    <a:srgbClr val="000000"/>
                  </a:outerShdw>
                </a:effectLst>
                <a:latin typeface="Arial" pitchFamily="34" charset="0"/>
              </a:rPr>
              <a:t>(ATRA+ATO) without chemotherapy: MD Anderson experience</a:t>
            </a:r>
          </a:p>
        </p:txBody>
      </p:sp>
      <p:sp>
        <p:nvSpPr>
          <p:cNvPr id="612356" name="Text Box 4"/>
          <p:cNvSpPr txBox="1">
            <a:spLocks noChangeArrowheads="1"/>
          </p:cNvSpPr>
          <p:nvPr/>
        </p:nvSpPr>
        <p:spPr bwMode="auto">
          <a:xfrm>
            <a:off x="4808538" y="6350001"/>
            <a:ext cx="4138633" cy="301301"/>
          </a:xfrm>
          <a:prstGeom prst="rect">
            <a:avLst/>
          </a:prstGeom>
          <a:noFill/>
          <a:ln w="9525">
            <a:noFill/>
            <a:miter lim="800000"/>
            <a:headEnd/>
            <a:tailEnd/>
          </a:ln>
          <a:effectLst/>
        </p:spPr>
        <p:txBody>
          <a:bodyPr wrap="none">
            <a:spAutoFit/>
          </a:bodyPr>
          <a:lstStyle/>
          <a:p>
            <a:pPr eaLnBrk="1">
              <a:lnSpc>
                <a:spcPct val="97000"/>
              </a:lnSpc>
              <a:buClr>
                <a:srgbClr val="000000"/>
              </a:buClr>
              <a:buSzPct val="45000"/>
              <a:buFont typeface="StarSymbol" charset="0"/>
              <a:buNone/>
            </a:pPr>
            <a:r>
              <a:rPr lang="en-GB" sz="1400" smtClean="0">
                <a:solidFill>
                  <a:srgbClr val="CCFFFF"/>
                </a:solidFill>
                <a:latin typeface="Arial" pitchFamily="34" charset="0"/>
              </a:rPr>
              <a:t>Ravandi, F. </a:t>
            </a:r>
            <a:r>
              <a:rPr lang="en-GB" sz="1400" i="1" smtClean="0">
                <a:solidFill>
                  <a:srgbClr val="CCFFFF"/>
                </a:solidFill>
                <a:latin typeface="Arial" pitchFamily="34" charset="0"/>
              </a:rPr>
              <a:t>et al</a:t>
            </a:r>
            <a:r>
              <a:rPr lang="en-GB" sz="1400" smtClean="0">
                <a:solidFill>
                  <a:srgbClr val="CCFFFF"/>
                </a:solidFill>
                <a:latin typeface="Arial" pitchFamily="34" charset="0"/>
              </a:rPr>
              <a:t>. </a:t>
            </a:r>
            <a:r>
              <a:rPr lang="en-GB" sz="1400" i="1" smtClean="0">
                <a:solidFill>
                  <a:srgbClr val="CCFFFF"/>
                </a:solidFill>
                <a:latin typeface="Arial" pitchFamily="34" charset="0"/>
              </a:rPr>
              <a:t>J Clin Oncol</a:t>
            </a:r>
            <a:r>
              <a:rPr lang="en-GB" sz="1400" smtClean="0">
                <a:solidFill>
                  <a:srgbClr val="CCFFFF"/>
                </a:solidFill>
                <a:latin typeface="Arial" pitchFamily="34" charset="0"/>
              </a:rPr>
              <a:t>; 27:504-510 2009</a:t>
            </a:r>
            <a:endParaRPr lang="en-US" sz="1400" b="0" smtClean="0">
              <a:solidFill>
                <a:srgbClr val="CCFFFF"/>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2264" y="165100"/>
            <a:ext cx="8499475" cy="6561138"/>
            <a:chOff x="203" y="104"/>
            <a:chExt cx="5354" cy="4133"/>
          </a:xfrm>
        </p:grpSpPr>
        <p:sp>
          <p:nvSpPr>
            <p:cNvPr id="485379" name="Rectangle 3"/>
            <p:cNvSpPr>
              <a:spLocks noChangeArrowheads="1"/>
            </p:cNvSpPr>
            <p:nvPr/>
          </p:nvSpPr>
          <p:spPr bwMode="auto">
            <a:xfrm>
              <a:off x="203" y="104"/>
              <a:ext cx="5354" cy="577"/>
            </a:xfrm>
            <a:prstGeom prst="rect">
              <a:avLst/>
            </a:prstGeom>
            <a:noFill/>
            <a:ln w="9525">
              <a:noFill/>
              <a:miter lim="800000"/>
              <a:headEnd/>
              <a:tailEnd/>
            </a:ln>
            <a:effectLst/>
          </p:spPr>
          <p:txBody>
            <a:bodyPr anchor="ctr"/>
            <a:lstStyle/>
            <a:p>
              <a:pPr algn="ctr">
                <a:defRPr/>
              </a:pPr>
              <a:r>
                <a:rPr lang="en-US" altLang="en-GB" sz="2600">
                  <a:solidFill>
                    <a:srgbClr val="FAFD00"/>
                  </a:solidFill>
                  <a:effectLst>
                    <a:outerShdw blurRad="38100" dist="38100" dir="2700000" algn="tl">
                      <a:srgbClr val="000000"/>
                    </a:outerShdw>
                  </a:effectLst>
                  <a:latin typeface="Helvetica" pitchFamily="34" charset="0"/>
                </a:rPr>
                <a:t>Impact of PML-RAR</a:t>
              </a:r>
              <a:r>
                <a:rPr lang="en-US" altLang="en-GB" sz="2600">
                  <a:solidFill>
                    <a:srgbClr val="FAFD00"/>
                  </a:solidFill>
                  <a:effectLst>
                    <a:outerShdw blurRad="38100" dist="38100" dir="2700000" algn="tl">
                      <a:srgbClr val="000000"/>
                    </a:outerShdw>
                  </a:effectLst>
                  <a:latin typeface="Symbol" pitchFamily="18" charset="2"/>
                </a:rPr>
                <a:t>a</a:t>
              </a:r>
              <a:r>
                <a:rPr lang="en-US" altLang="en-GB" sz="2600">
                  <a:solidFill>
                    <a:srgbClr val="FAFD00"/>
                  </a:solidFill>
                  <a:effectLst>
                    <a:outerShdw blurRad="38100" dist="38100" dir="2700000" algn="tl">
                      <a:srgbClr val="000000"/>
                    </a:outerShdw>
                  </a:effectLst>
                  <a:latin typeface="Helvetica" pitchFamily="34" charset="0"/>
                </a:rPr>
                <a:t> fusion protein on nuclear architecture and its reversal by </a:t>
              </a:r>
              <a:r>
                <a:rPr lang="en-GB" sz="2600">
                  <a:solidFill>
                    <a:srgbClr val="FAFD00"/>
                  </a:solidFill>
                  <a:effectLst>
                    <a:outerShdw blurRad="38100" dist="38100" dir="2700000" algn="tl">
                      <a:srgbClr val="000000"/>
                    </a:outerShdw>
                  </a:effectLst>
                  <a:latin typeface="Helvetica" pitchFamily="34" charset="0"/>
                </a:rPr>
                <a:t>targeted therapies</a:t>
              </a:r>
              <a:endParaRPr lang="en-GB" sz="2600" b="0" i="1">
                <a:solidFill>
                  <a:srgbClr val="FAFD00"/>
                </a:solidFill>
              </a:endParaRPr>
            </a:p>
          </p:txBody>
        </p:sp>
        <p:pic>
          <p:nvPicPr>
            <p:cNvPr id="50188" name="Picture 4" descr="bwe"/>
            <p:cNvPicPr>
              <a:picLocks noChangeAspect="1" noChangeArrowheads="1"/>
            </p:cNvPicPr>
            <p:nvPr/>
          </p:nvPicPr>
          <p:blipFill>
            <a:blip r:embed="rId2" cstate="print"/>
            <a:srcRect l="13249" r="3859"/>
            <a:stretch>
              <a:fillRect/>
            </a:stretch>
          </p:blipFill>
          <p:spPr bwMode="auto">
            <a:xfrm>
              <a:off x="256" y="2670"/>
              <a:ext cx="1802" cy="1567"/>
            </a:xfrm>
            <a:prstGeom prst="rect">
              <a:avLst/>
            </a:prstGeom>
            <a:noFill/>
            <a:ln w="9525">
              <a:noFill/>
              <a:miter lim="800000"/>
              <a:headEnd/>
              <a:tailEnd/>
            </a:ln>
          </p:spPr>
        </p:pic>
        <p:pic>
          <p:nvPicPr>
            <p:cNvPr id="50189" name="Picture 5" descr="lne"/>
            <p:cNvPicPr>
              <a:picLocks noChangeAspect="1" noChangeArrowheads="1"/>
            </p:cNvPicPr>
            <p:nvPr/>
          </p:nvPicPr>
          <p:blipFill>
            <a:blip r:embed="rId3" cstate="print"/>
            <a:srcRect/>
            <a:stretch>
              <a:fillRect/>
            </a:stretch>
          </p:blipFill>
          <p:spPr bwMode="auto">
            <a:xfrm>
              <a:off x="268" y="1036"/>
              <a:ext cx="1791" cy="1504"/>
            </a:xfrm>
            <a:prstGeom prst="rect">
              <a:avLst/>
            </a:prstGeom>
            <a:noFill/>
            <a:ln w="9525">
              <a:noFill/>
              <a:miter lim="800000"/>
              <a:headEnd/>
              <a:tailEnd/>
            </a:ln>
          </p:spPr>
        </p:pic>
      </p:grpSp>
      <p:sp>
        <p:nvSpPr>
          <p:cNvPr id="50179" name="Oval 6"/>
          <p:cNvSpPr>
            <a:spLocks noChangeArrowheads="1"/>
          </p:cNvSpPr>
          <p:nvPr/>
        </p:nvSpPr>
        <p:spPr bwMode="auto">
          <a:xfrm>
            <a:off x="495301" y="3622677"/>
            <a:ext cx="279400" cy="282575"/>
          </a:xfrm>
          <a:prstGeom prst="ellipse">
            <a:avLst/>
          </a:prstGeom>
          <a:solidFill>
            <a:srgbClr val="FFFFFF"/>
          </a:solidFill>
          <a:ln w="12700">
            <a:solidFill>
              <a:srgbClr val="FFFFFF"/>
            </a:solidFill>
            <a:round/>
            <a:headEnd/>
            <a:tailEnd/>
          </a:ln>
        </p:spPr>
        <p:txBody>
          <a:bodyPr wrap="none" anchor="ctr"/>
          <a:lstStyle/>
          <a:p>
            <a:endParaRPr lang="en-US">
              <a:solidFill>
                <a:srgbClr val="FAFD00"/>
              </a:solidFill>
            </a:endParaRPr>
          </a:p>
        </p:txBody>
      </p:sp>
      <p:pic>
        <p:nvPicPr>
          <p:cNvPr id="50180" name="Picture 7" descr="bwd"/>
          <p:cNvPicPr>
            <a:picLocks noChangeAspect="1" noChangeArrowheads="1"/>
          </p:cNvPicPr>
          <p:nvPr/>
        </p:nvPicPr>
        <p:blipFill>
          <a:blip r:embed="rId4" cstate="print"/>
          <a:srcRect/>
          <a:stretch>
            <a:fillRect/>
          </a:stretch>
        </p:blipFill>
        <p:spPr bwMode="auto">
          <a:xfrm>
            <a:off x="5749926" y="4249740"/>
            <a:ext cx="2873375" cy="2446337"/>
          </a:xfrm>
          <a:prstGeom prst="rect">
            <a:avLst/>
          </a:prstGeom>
          <a:noFill/>
          <a:ln w="9525">
            <a:noFill/>
            <a:miter lim="800000"/>
            <a:headEnd/>
            <a:tailEnd/>
          </a:ln>
        </p:spPr>
      </p:pic>
      <p:pic>
        <p:nvPicPr>
          <p:cNvPr id="50181" name="Picture 8" descr="lnf"/>
          <p:cNvPicPr>
            <a:picLocks noChangeAspect="1" noChangeArrowheads="1"/>
          </p:cNvPicPr>
          <p:nvPr/>
        </p:nvPicPr>
        <p:blipFill>
          <a:blip r:embed="rId5" cstate="print"/>
          <a:srcRect/>
          <a:stretch>
            <a:fillRect/>
          </a:stretch>
        </p:blipFill>
        <p:spPr bwMode="auto">
          <a:xfrm>
            <a:off x="5770564" y="1630363"/>
            <a:ext cx="2859087" cy="2382837"/>
          </a:xfrm>
          <a:prstGeom prst="rect">
            <a:avLst/>
          </a:prstGeom>
          <a:noFill/>
          <a:ln w="9525">
            <a:noFill/>
            <a:miter lim="800000"/>
            <a:headEnd/>
            <a:tailEnd/>
          </a:ln>
        </p:spPr>
      </p:pic>
      <p:sp>
        <p:nvSpPr>
          <p:cNvPr id="50182" name="Line 9"/>
          <p:cNvSpPr>
            <a:spLocks noChangeShapeType="1"/>
          </p:cNvSpPr>
          <p:nvPr/>
        </p:nvSpPr>
        <p:spPr bwMode="auto">
          <a:xfrm>
            <a:off x="3714750" y="2843213"/>
            <a:ext cx="1517650" cy="0"/>
          </a:xfrm>
          <a:prstGeom prst="line">
            <a:avLst/>
          </a:prstGeom>
          <a:noFill/>
          <a:ln w="57150">
            <a:noFill/>
            <a:round/>
            <a:headEnd/>
            <a:tailEnd type="triangle" w="med" len="med"/>
          </a:ln>
        </p:spPr>
        <p:txBody>
          <a:bodyPr wrap="none" anchor="ctr"/>
          <a:lstStyle/>
          <a:p>
            <a:endParaRPr lang="en-GB">
              <a:solidFill>
                <a:srgbClr val="FAFD00"/>
              </a:solidFill>
            </a:endParaRPr>
          </a:p>
        </p:txBody>
      </p:sp>
      <p:sp>
        <p:nvSpPr>
          <p:cNvPr id="50183" name="Line 10"/>
          <p:cNvSpPr>
            <a:spLocks noChangeShapeType="1"/>
          </p:cNvSpPr>
          <p:nvPr/>
        </p:nvSpPr>
        <p:spPr bwMode="auto">
          <a:xfrm>
            <a:off x="3714750" y="5365750"/>
            <a:ext cx="1517650" cy="0"/>
          </a:xfrm>
          <a:prstGeom prst="line">
            <a:avLst/>
          </a:prstGeom>
          <a:noFill/>
          <a:ln w="57150">
            <a:noFill/>
            <a:round/>
            <a:headEnd/>
            <a:tailEnd type="triangle" w="med" len="med"/>
          </a:ln>
        </p:spPr>
        <p:txBody>
          <a:bodyPr wrap="none" anchor="ctr"/>
          <a:lstStyle/>
          <a:p>
            <a:endParaRPr lang="en-GB">
              <a:solidFill>
                <a:srgbClr val="FAFD00"/>
              </a:solidFill>
            </a:endParaRPr>
          </a:p>
        </p:txBody>
      </p:sp>
      <p:sp>
        <p:nvSpPr>
          <p:cNvPr id="485387" name="Text Box 11"/>
          <p:cNvSpPr txBox="1">
            <a:spLocks noChangeArrowheads="1"/>
          </p:cNvSpPr>
          <p:nvPr/>
        </p:nvSpPr>
        <p:spPr bwMode="auto">
          <a:xfrm>
            <a:off x="3905848" y="3248025"/>
            <a:ext cx="1392625" cy="1938992"/>
          </a:xfrm>
          <a:prstGeom prst="rect">
            <a:avLst/>
          </a:prstGeom>
          <a:noFill/>
          <a:ln w="12700">
            <a:noFill/>
            <a:miter lim="800000"/>
            <a:headEnd/>
            <a:tailEnd/>
          </a:ln>
          <a:effectLst/>
        </p:spPr>
        <p:txBody>
          <a:bodyPr wrap="none">
            <a:spAutoFit/>
          </a:bodyPr>
          <a:lstStyle/>
          <a:p>
            <a:pPr algn="ctr">
              <a:lnSpc>
                <a:spcPct val="150000"/>
              </a:lnSpc>
              <a:defRPr/>
            </a:pPr>
            <a:r>
              <a:rPr lang="en-GB" sz="3200" dirty="0">
                <a:solidFill>
                  <a:srgbClr val="FFFFFF"/>
                </a:solidFill>
                <a:effectLst>
                  <a:outerShdw blurRad="38100" dist="38100" dir="2700000" algn="tl">
                    <a:srgbClr val="000000"/>
                  </a:outerShdw>
                </a:effectLst>
                <a:latin typeface="Helvetica" pitchFamily="34" charset="0"/>
              </a:rPr>
              <a:t>ATRA </a:t>
            </a:r>
            <a:endParaRPr lang="en-GB" sz="3200" dirty="0" smtClean="0">
              <a:solidFill>
                <a:srgbClr val="FFFFFF"/>
              </a:solidFill>
              <a:effectLst>
                <a:outerShdw blurRad="38100" dist="38100" dir="2700000" algn="tl">
                  <a:srgbClr val="000000"/>
                </a:outerShdw>
              </a:effectLst>
              <a:latin typeface="Helvetica" pitchFamily="34" charset="0"/>
            </a:endParaRPr>
          </a:p>
          <a:p>
            <a:pPr algn="ctr">
              <a:lnSpc>
                <a:spcPct val="150000"/>
              </a:lnSpc>
              <a:defRPr/>
            </a:pPr>
            <a:r>
              <a:rPr lang="en-GB" sz="3200" dirty="0" smtClean="0">
                <a:solidFill>
                  <a:srgbClr val="FFFFFF"/>
                </a:solidFill>
                <a:effectLst>
                  <a:outerShdw blurRad="38100" dist="38100" dir="2700000" algn="tl">
                    <a:srgbClr val="000000"/>
                  </a:outerShdw>
                </a:effectLst>
                <a:latin typeface="Helvetica" pitchFamily="34" charset="0"/>
              </a:rPr>
              <a:t>ATO</a:t>
            </a:r>
            <a:endParaRPr lang="en-GB" sz="3200" dirty="0">
              <a:solidFill>
                <a:srgbClr val="FFFFFF"/>
              </a:solidFill>
              <a:effectLst>
                <a:outerShdw blurRad="38100" dist="38100" dir="2700000" algn="tl">
                  <a:srgbClr val="000000"/>
                </a:outerShdw>
              </a:effectLst>
              <a:latin typeface="Helvetica" pitchFamily="34" charset="0"/>
            </a:endParaRPr>
          </a:p>
          <a:p>
            <a:pPr algn="ctr">
              <a:lnSpc>
                <a:spcPct val="150000"/>
              </a:lnSpc>
              <a:defRPr/>
            </a:pPr>
            <a:endParaRPr lang="en-GB" dirty="0">
              <a:solidFill>
                <a:srgbClr val="FFFFFF"/>
              </a:solidFill>
              <a:effectLst>
                <a:outerShdw blurRad="38100" dist="38100" dir="2700000" algn="tl">
                  <a:srgbClr val="000000"/>
                </a:outerShdw>
              </a:effectLst>
            </a:endParaRPr>
          </a:p>
        </p:txBody>
      </p:sp>
      <p:sp>
        <p:nvSpPr>
          <p:cNvPr id="50185" name="Oval 12"/>
          <p:cNvSpPr>
            <a:spLocks noChangeArrowheads="1"/>
          </p:cNvSpPr>
          <p:nvPr/>
        </p:nvSpPr>
        <p:spPr bwMode="auto">
          <a:xfrm>
            <a:off x="5837239" y="3660775"/>
            <a:ext cx="315912" cy="242888"/>
          </a:xfrm>
          <a:prstGeom prst="ellipse">
            <a:avLst/>
          </a:prstGeom>
          <a:solidFill>
            <a:srgbClr val="FFFFFF"/>
          </a:solidFill>
          <a:ln w="12700">
            <a:solidFill>
              <a:srgbClr val="FFFFFF"/>
            </a:solidFill>
            <a:round/>
            <a:headEnd/>
            <a:tailEnd/>
          </a:ln>
        </p:spPr>
        <p:txBody>
          <a:bodyPr wrap="none" anchor="ctr"/>
          <a:lstStyle/>
          <a:p>
            <a:endParaRPr lang="en-US">
              <a:solidFill>
                <a:srgbClr val="FAFD00"/>
              </a:solidFill>
            </a:endParaRPr>
          </a:p>
        </p:txBody>
      </p:sp>
      <p:sp>
        <p:nvSpPr>
          <p:cNvPr id="50186" name="Line 13"/>
          <p:cNvSpPr>
            <a:spLocks noChangeShapeType="1"/>
          </p:cNvSpPr>
          <p:nvPr/>
        </p:nvSpPr>
        <p:spPr bwMode="auto">
          <a:xfrm>
            <a:off x="3552825" y="4114800"/>
            <a:ext cx="1924050" cy="0"/>
          </a:xfrm>
          <a:prstGeom prst="line">
            <a:avLst/>
          </a:prstGeom>
          <a:noFill/>
          <a:ln w="76200">
            <a:solidFill>
              <a:schemeClr val="tx1"/>
            </a:solidFill>
            <a:round/>
            <a:headEnd/>
            <a:tailEnd type="triangle" w="med" len="med"/>
          </a:ln>
        </p:spPr>
        <p:txBody>
          <a:bodyPr/>
          <a:lstStyle/>
          <a:p>
            <a:endParaRPr lang="en-GB">
              <a:solidFill>
                <a:srgbClr val="FAFD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87106" name="Oval 2"/>
          <p:cNvSpPr>
            <a:spLocks noChangeArrowheads="1"/>
          </p:cNvSpPr>
          <p:nvPr/>
        </p:nvSpPr>
        <p:spPr bwMode="auto">
          <a:xfrm>
            <a:off x="5200650" y="2424115"/>
            <a:ext cx="433388" cy="581025"/>
          </a:xfrm>
          <a:prstGeom prst="ellipse">
            <a:avLst/>
          </a:prstGeom>
          <a:solidFill>
            <a:srgbClr val="CCECFF"/>
          </a:solidFill>
          <a:ln w="12700">
            <a:solidFill>
              <a:srgbClr val="000000"/>
            </a:solidFill>
            <a:round/>
            <a:headEnd/>
            <a:tailEnd/>
          </a:ln>
          <a:effectLst/>
        </p:spPr>
        <p:txBody>
          <a:bodyPr wrap="none" anchor="ctr"/>
          <a:lstStyle/>
          <a:p>
            <a:endParaRPr lang="en-GB">
              <a:solidFill>
                <a:srgbClr val="FAFD00"/>
              </a:solidFill>
            </a:endParaRPr>
          </a:p>
        </p:txBody>
      </p:sp>
      <p:sp>
        <p:nvSpPr>
          <p:cNvPr id="687107" name="Freeform 3"/>
          <p:cNvSpPr>
            <a:spLocks/>
          </p:cNvSpPr>
          <p:nvPr/>
        </p:nvSpPr>
        <p:spPr bwMode="auto">
          <a:xfrm>
            <a:off x="865188" y="1617665"/>
            <a:ext cx="1957387" cy="1728787"/>
          </a:xfrm>
          <a:custGeom>
            <a:avLst/>
            <a:gdLst/>
            <a:ahLst/>
            <a:cxnLst>
              <a:cxn ang="0">
                <a:pos x="176" y="120"/>
              </a:cxn>
              <a:cxn ang="0">
                <a:pos x="144" y="136"/>
              </a:cxn>
              <a:cxn ang="0">
                <a:pos x="96" y="176"/>
              </a:cxn>
              <a:cxn ang="0">
                <a:pos x="64" y="208"/>
              </a:cxn>
              <a:cxn ang="0">
                <a:pos x="48" y="248"/>
              </a:cxn>
              <a:cxn ang="0">
                <a:pos x="32" y="296"/>
              </a:cxn>
              <a:cxn ang="0">
                <a:pos x="16" y="336"/>
              </a:cxn>
              <a:cxn ang="0">
                <a:pos x="8" y="384"/>
              </a:cxn>
              <a:cxn ang="0">
                <a:pos x="8" y="432"/>
              </a:cxn>
              <a:cxn ang="0">
                <a:pos x="0" y="488"/>
              </a:cxn>
              <a:cxn ang="0">
                <a:pos x="0" y="552"/>
              </a:cxn>
              <a:cxn ang="0">
                <a:pos x="8" y="624"/>
              </a:cxn>
              <a:cxn ang="0">
                <a:pos x="40" y="688"/>
              </a:cxn>
              <a:cxn ang="0">
                <a:pos x="80" y="768"/>
              </a:cxn>
              <a:cxn ang="0">
                <a:pos x="120" y="848"/>
              </a:cxn>
              <a:cxn ang="0">
                <a:pos x="192" y="920"/>
              </a:cxn>
              <a:cxn ang="0">
                <a:pos x="296" y="1008"/>
              </a:cxn>
              <a:cxn ang="0">
                <a:pos x="408" y="1056"/>
              </a:cxn>
              <a:cxn ang="0">
                <a:pos x="512" y="1080"/>
              </a:cxn>
              <a:cxn ang="0">
                <a:pos x="624" y="1088"/>
              </a:cxn>
              <a:cxn ang="0">
                <a:pos x="712" y="1088"/>
              </a:cxn>
              <a:cxn ang="0">
                <a:pos x="784" y="1088"/>
              </a:cxn>
              <a:cxn ang="0">
                <a:pos x="864" y="1088"/>
              </a:cxn>
              <a:cxn ang="0">
                <a:pos x="944" y="1080"/>
              </a:cxn>
              <a:cxn ang="0">
                <a:pos x="1008" y="1056"/>
              </a:cxn>
              <a:cxn ang="0">
                <a:pos x="1080" y="1024"/>
              </a:cxn>
              <a:cxn ang="0">
                <a:pos x="1136" y="984"/>
              </a:cxn>
              <a:cxn ang="0">
                <a:pos x="1160" y="944"/>
              </a:cxn>
              <a:cxn ang="0">
                <a:pos x="1184" y="904"/>
              </a:cxn>
              <a:cxn ang="0">
                <a:pos x="1208" y="848"/>
              </a:cxn>
              <a:cxn ang="0">
                <a:pos x="1224" y="784"/>
              </a:cxn>
              <a:cxn ang="0">
                <a:pos x="1232" y="736"/>
              </a:cxn>
              <a:cxn ang="0">
                <a:pos x="1224" y="672"/>
              </a:cxn>
              <a:cxn ang="0">
                <a:pos x="1216" y="616"/>
              </a:cxn>
              <a:cxn ang="0">
                <a:pos x="1208" y="568"/>
              </a:cxn>
              <a:cxn ang="0">
                <a:pos x="1192" y="528"/>
              </a:cxn>
              <a:cxn ang="0">
                <a:pos x="1168" y="464"/>
              </a:cxn>
              <a:cxn ang="0">
                <a:pos x="1152" y="416"/>
              </a:cxn>
              <a:cxn ang="0">
                <a:pos x="1136" y="384"/>
              </a:cxn>
              <a:cxn ang="0">
                <a:pos x="1112" y="344"/>
              </a:cxn>
              <a:cxn ang="0">
                <a:pos x="1088" y="280"/>
              </a:cxn>
              <a:cxn ang="0">
                <a:pos x="1032" y="200"/>
              </a:cxn>
              <a:cxn ang="0">
                <a:pos x="984" y="120"/>
              </a:cxn>
              <a:cxn ang="0">
                <a:pos x="936" y="56"/>
              </a:cxn>
              <a:cxn ang="0">
                <a:pos x="904" y="40"/>
              </a:cxn>
              <a:cxn ang="0">
                <a:pos x="872" y="24"/>
              </a:cxn>
              <a:cxn ang="0">
                <a:pos x="824" y="8"/>
              </a:cxn>
              <a:cxn ang="0">
                <a:pos x="768" y="0"/>
              </a:cxn>
              <a:cxn ang="0">
                <a:pos x="712" y="0"/>
              </a:cxn>
              <a:cxn ang="0">
                <a:pos x="664" y="0"/>
              </a:cxn>
              <a:cxn ang="0">
                <a:pos x="616" y="0"/>
              </a:cxn>
              <a:cxn ang="0">
                <a:pos x="552" y="0"/>
              </a:cxn>
              <a:cxn ang="0">
                <a:pos x="496" y="8"/>
              </a:cxn>
              <a:cxn ang="0">
                <a:pos x="448" y="16"/>
              </a:cxn>
              <a:cxn ang="0">
                <a:pos x="400" y="24"/>
              </a:cxn>
              <a:cxn ang="0">
                <a:pos x="352" y="32"/>
              </a:cxn>
              <a:cxn ang="0">
                <a:pos x="304" y="56"/>
              </a:cxn>
              <a:cxn ang="0">
                <a:pos x="264" y="72"/>
              </a:cxn>
              <a:cxn ang="0">
                <a:pos x="224" y="80"/>
              </a:cxn>
              <a:cxn ang="0">
                <a:pos x="200" y="104"/>
              </a:cxn>
            </a:cxnLst>
            <a:rect l="0" t="0" r="r" b="b"/>
            <a:pathLst>
              <a:path w="1233" h="1089">
                <a:moveTo>
                  <a:pt x="200" y="104"/>
                </a:moveTo>
                <a:lnTo>
                  <a:pt x="200" y="112"/>
                </a:lnTo>
                <a:lnTo>
                  <a:pt x="192" y="112"/>
                </a:lnTo>
                <a:lnTo>
                  <a:pt x="184" y="112"/>
                </a:lnTo>
                <a:lnTo>
                  <a:pt x="184" y="120"/>
                </a:lnTo>
                <a:lnTo>
                  <a:pt x="176" y="120"/>
                </a:lnTo>
                <a:lnTo>
                  <a:pt x="168" y="120"/>
                </a:lnTo>
                <a:lnTo>
                  <a:pt x="168" y="128"/>
                </a:lnTo>
                <a:lnTo>
                  <a:pt x="160" y="128"/>
                </a:lnTo>
                <a:lnTo>
                  <a:pt x="160" y="136"/>
                </a:lnTo>
                <a:lnTo>
                  <a:pt x="152" y="136"/>
                </a:lnTo>
                <a:lnTo>
                  <a:pt x="144" y="136"/>
                </a:lnTo>
                <a:lnTo>
                  <a:pt x="136" y="144"/>
                </a:lnTo>
                <a:lnTo>
                  <a:pt x="128" y="152"/>
                </a:lnTo>
                <a:lnTo>
                  <a:pt x="120" y="152"/>
                </a:lnTo>
                <a:lnTo>
                  <a:pt x="112" y="160"/>
                </a:lnTo>
                <a:lnTo>
                  <a:pt x="104" y="168"/>
                </a:lnTo>
                <a:lnTo>
                  <a:pt x="96" y="176"/>
                </a:lnTo>
                <a:lnTo>
                  <a:pt x="88" y="176"/>
                </a:lnTo>
                <a:lnTo>
                  <a:pt x="88" y="184"/>
                </a:lnTo>
                <a:lnTo>
                  <a:pt x="80" y="192"/>
                </a:lnTo>
                <a:lnTo>
                  <a:pt x="80" y="200"/>
                </a:lnTo>
                <a:lnTo>
                  <a:pt x="72" y="200"/>
                </a:lnTo>
                <a:lnTo>
                  <a:pt x="64" y="208"/>
                </a:lnTo>
                <a:lnTo>
                  <a:pt x="64" y="216"/>
                </a:lnTo>
                <a:lnTo>
                  <a:pt x="56" y="216"/>
                </a:lnTo>
                <a:lnTo>
                  <a:pt x="56" y="224"/>
                </a:lnTo>
                <a:lnTo>
                  <a:pt x="56" y="232"/>
                </a:lnTo>
                <a:lnTo>
                  <a:pt x="48" y="232"/>
                </a:lnTo>
                <a:lnTo>
                  <a:pt x="48" y="248"/>
                </a:lnTo>
                <a:lnTo>
                  <a:pt x="40" y="248"/>
                </a:lnTo>
                <a:lnTo>
                  <a:pt x="40" y="256"/>
                </a:lnTo>
                <a:lnTo>
                  <a:pt x="32" y="272"/>
                </a:lnTo>
                <a:lnTo>
                  <a:pt x="32" y="280"/>
                </a:lnTo>
                <a:lnTo>
                  <a:pt x="32" y="288"/>
                </a:lnTo>
                <a:lnTo>
                  <a:pt x="32" y="296"/>
                </a:lnTo>
                <a:lnTo>
                  <a:pt x="24" y="296"/>
                </a:lnTo>
                <a:lnTo>
                  <a:pt x="24" y="304"/>
                </a:lnTo>
                <a:lnTo>
                  <a:pt x="24" y="312"/>
                </a:lnTo>
                <a:lnTo>
                  <a:pt x="24" y="320"/>
                </a:lnTo>
                <a:lnTo>
                  <a:pt x="24" y="328"/>
                </a:lnTo>
                <a:lnTo>
                  <a:pt x="16" y="336"/>
                </a:lnTo>
                <a:lnTo>
                  <a:pt x="16" y="344"/>
                </a:lnTo>
                <a:lnTo>
                  <a:pt x="8" y="352"/>
                </a:lnTo>
                <a:lnTo>
                  <a:pt x="8" y="360"/>
                </a:lnTo>
                <a:lnTo>
                  <a:pt x="8" y="368"/>
                </a:lnTo>
                <a:lnTo>
                  <a:pt x="8" y="376"/>
                </a:lnTo>
                <a:lnTo>
                  <a:pt x="8" y="384"/>
                </a:lnTo>
                <a:lnTo>
                  <a:pt x="8" y="392"/>
                </a:lnTo>
                <a:lnTo>
                  <a:pt x="8" y="400"/>
                </a:lnTo>
                <a:lnTo>
                  <a:pt x="8" y="408"/>
                </a:lnTo>
                <a:lnTo>
                  <a:pt x="8" y="416"/>
                </a:lnTo>
                <a:lnTo>
                  <a:pt x="8" y="424"/>
                </a:lnTo>
                <a:lnTo>
                  <a:pt x="8" y="432"/>
                </a:lnTo>
                <a:lnTo>
                  <a:pt x="0" y="440"/>
                </a:lnTo>
                <a:lnTo>
                  <a:pt x="0" y="456"/>
                </a:lnTo>
                <a:lnTo>
                  <a:pt x="0" y="464"/>
                </a:lnTo>
                <a:lnTo>
                  <a:pt x="0" y="472"/>
                </a:lnTo>
                <a:lnTo>
                  <a:pt x="0" y="480"/>
                </a:lnTo>
                <a:lnTo>
                  <a:pt x="0" y="488"/>
                </a:lnTo>
                <a:lnTo>
                  <a:pt x="0" y="496"/>
                </a:lnTo>
                <a:lnTo>
                  <a:pt x="0" y="512"/>
                </a:lnTo>
                <a:lnTo>
                  <a:pt x="0" y="520"/>
                </a:lnTo>
                <a:lnTo>
                  <a:pt x="0" y="536"/>
                </a:lnTo>
                <a:lnTo>
                  <a:pt x="0" y="544"/>
                </a:lnTo>
                <a:lnTo>
                  <a:pt x="0" y="552"/>
                </a:lnTo>
                <a:lnTo>
                  <a:pt x="0" y="560"/>
                </a:lnTo>
                <a:lnTo>
                  <a:pt x="0" y="576"/>
                </a:lnTo>
                <a:lnTo>
                  <a:pt x="8" y="584"/>
                </a:lnTo>
                <a:lnTo>
                  <a:pt x="8" y="592"/>
                </a:lnTo>
                <a:lnTo>
                  <a:pt x="8" y="608"/>
                </a:lnTo>
                <a:lnTo>
                  <a:pt x="8" y="624"/>
                </a:lnTo>
                <a:lnTo>
                  <a:pt x="16" y="632"/>
                </a:lnTo>
                <a:lnTo>
                  <a:pt x="16" y="640"/>
                </a:lnTo>
                <a:lnTo>
                  <a:pt x="24" y="648"/>
                </a:lnTo>
                <a:lnTo>
                  <a:pt x="24" y="664"/>
                </a:lnTo>
                <a:lnTo>
                  <a:pt x="32" y="680"/>
                </a:lnTo>
                <a:lnTo>
                  <a:pt x="40" y="688"/>
                </a:lnTo>
                <a:lnTo>
                  <a:pt x="48" y="704"/>
                </a:lnTo>
                <a:lnTo>
                  <a:pt x="56" y="720"/>
                </a:lnTo>
                <a:lnTo>
                  <a:pt x="56" y="736"/>
                </a:lnTo>
                <a:lnTo>
                  <a:pt x="64" y="752"/>
                </a:lnTo>
                <a:lnTo>
                  <a:pt x="72" y="760"/>
                </a:lnTo>
                <a:lnTo>
                  <a:pt x="80" y="768"/>
                </a:lnTo>
                <a:lnTo>
                  <a:pt x="80" y="784"/>
                </a:lnTo>
                <a:lnTo>
                  <a:pt x="88" y="800"/>
                </a:lnTo>
                <a:lnTo>
                  <a:pt x="96" y="800"/>
                </a:lnTo>
                <a:lnTo>
                  <a:pt x="104" y="824"/>
                </a:lnTo>
                <a:lnTo>
                  <a:pt x="112" y="832"/>
                </a:lnTo>
                <a:lnTo>
                  <a:pt x="120" y="848"/>
                </a:lnTo>
                <a:lnTo>
                  <a:pt x="128" y="848"/>
                </a:lnTo>
                <a:lnTo>
                  <a:pt x="144" y="872"/>
                </a:lnTo>
                <a:lnTo>
                  <a:pt x="144" y="880"/>
                </a:lnTo>
                <a:lnTo>
                  <a:pt x="168" y="888"/>
                </a:lnTo>
                <a:lnTo>
                  <a:pt x="176" y="904"/>
                </a:lnTo>
                <a:lnTo>
                  <a:pt x="192" y="920"/>
                </a:lnTo>
                <a:lnTo>
                  <a:pt x="216" y="936"/>
                </a:lnTo>
                <a:lnTo>
                  <a:pt x="232" y="952"/>
                </a:lnTo>
                <a:lnTo>
                  <a:pt x="248" y="968"/>
                </a:lnTo>
                <a:lnTo>
                  <a:pt x="272" y="984"/>
                </a:lnTo>
                <a:lnTo>
                  <a:pt x="280" y="992"/>
                </a:lnTo>
                <a:lnTo>
                  <a:pt x="296" y="1008"/>
                </a:lnTo>
                <a:lnTo>
                  <a:pt x="320" y="1008"/>
                </a:lnTo>
                <a:lnTo>
                  <a:pt x="336" y="1024"/>
                </a:lnTo>
                <a:lnTo>
                  <a:pt x="344" y="1024"/>
                </a:lnTo>
                <a:lnTo>
                  <a:pt x="368" y="1040"/>
                </a:lnTo>
                <a:lnTo>
                  <a:pt x="392" y="1048"/>
                </a:lnTo>
                <a:lnTo>
                  <a:pt x="408" y="1056"/>
                </a:lnTo>
                <a:lnTo>
                  <a:pt x="424" y="1056"/>
                </a:lnTo>
                <a:lnTo>
                  <a:pt x="440" y="1064"/>
                </a:lnTo>
                <a:lnTo>
                  <a:pt x="456" y="1072"/>
                </a:lnTo>
                <a:lnTo>
                  <a:pt x="480" y="1080"/>
                </a:lnTo>
                <a:lnTo>
                  <a:pt x="488" y="1080"/>
                </a:lnTo>
                <a:lnTo>
                  <a:pt x="512" y="1080"/>
                </a:lnTo>
                <a:lnTo>
                  <a:pt x="528" y="1088"/>
                </a:lnTo>
                <a:lnTo>
                  <a:pt x="544" y="1088"/>
                </a:lnTo>
                <a:lnTo>
                  <a:pt x="552" y="1088"/>
                </a:lnTo>
                <a:lnTo>
                  <a:pt x="576" y="1088"/>
                </a:lnTo>
                <a:lnTo>
                  <a:pt x="600" y="1088"/>
                </a:lnTo>
                <a:lnTo>
                  <a:pt x="624" y="1088"/>
                </a:lnTo>
                <a:lnTo>
                  <a:pt x="632" y="1088"/>
                </a:lnTo>
                <a:lnTo>
                  <a:pt x="656" y="1088"/>
                </a:lnTo>
                <a:lnTo>
                  <a:pt x="664" y="1088"/>
                </a:lnTo>
                <a:lnTo>
                  <a:pt x="672" y="1088"/>
                </a:lnTo>
                <a:lnTo>
                  <a:pt x="688" y="1088"/>
                </a:lnTo>
                <a:lnTo>
                  <a:pt x="712" y="1088"/>
                </a:lnTo>
                <a:lnTo>
                  <a:pt x="728" y="1088"/>
                </a:lnTo>
                <a:lnTo>
                  <a:pt x="736" y="1088"/>
                </a:lnTo>
                <a:lnTo>
                  <a:pt x="752" y="1088"/>
                </a:lnTo>
                <a:lnTo>
                  <a:pt x="760" y="1088"/>
                </a:lnTo>
                <a:lnTo>
                  <a:pt x="768" y="1088"/>
                </a:lnTo>
                <a:lnTo>
                  <a:pt x="784" y="1088"/>
                </a:lnTo>
                <a:lnTo>
                  <a:pt x="800" y="1088"/>
                </a:lnTo>
                <a:lnTo>
                  <a:pt x="816" y="1088"/>
                </a:lnTo>
                <a:lnTo>
                  <a:pt x="832" y="1088"/>
                </a:lnTo>
                <a:lnTo>
                  <a:pt x="840" y="1088"/>
                </a:lnTo>
                <a:lnTo>
                  <a:pt x="848" y="1088"/>
                </a:lnTo>
                <a:lnTo>
                  <a:pt x="864" y="1088"/>
                </a:lnTo>
                <a:lnTo>
                  <a:pt x="872" y="1088"/>
                </a:lnTo>
                <a:lnTo>
                  <a:pt x="888" y="1088"/>
                </a:lnTo>
                <a:lnTo>
                  <a:pt x="904" y="1080"/>
                </a:lnTo>
                <a:lnTo>
                  <a:pt x="920" y="1080"/>
                </a:lnTo>
                <a:lnTo>
                  <a:pt x="928" y="1080"/>
                </a:lnTo>
                <a:lnTo>
                  <a:pt x="944" y="1080"/>
                </a:lnTo>
                <a:lnTo>
                  <a:pt x="960" y="1072"/>
                </a:lnTo>
                <a:lnTo>
                  <a:pt x="968" y="1072"/>
                </a:lnTo>
                <a:lnTo>
                  <a:pt x="976" y="1064"/>
                </a:lnTo>
                <a:lnTo>
                  <a:pt x="984" y="1064"/>
                </a:lnTo>
                <a:lnTo>
                  <a:pt x="992" y="1064"/>
                </a:lnTo>
                <a:lnTo>
                  <a:pt x="1008" y="1056"/>
                </a:lnTo>
                <a:lnTo>
                  <a:pt x="1016" y="1048"/>
                </a:lnTo>
                <a:lnTo>
                  <a:pt x="1032" y="1048"/>
                </a:lnTo>
                <a:lnTo>
                  <a:pt x="1040" y="1048"/>
                </a:lnTo>
                <a:lnTo>
                  <a:pt x="1056" y="1040"/>
                </a:lnTo>
                <a:lnTo>
                  <a:pt x="1064" y="1032"/>
                </a:lnTo>
                <a:lnTo>
                  <a:pt x="1080" y="1024"/>
                </a:lnTo>
                <a:lnTo>
                  <a:pt x="1088" y="1024"/>
                </a:lnTo>
                <a:lnTo>
                  <a:pt x="1088" y="1016"/>
                </a:lnTo>
                <a:lnTo>
                  <a:pt x="1104" y="1008"/>
                </a:lnTo>
                <a:lnTo>
                  <a:pt x="1112" y="1000"/>
                </a:lnTo>
                <a:lnTo>
                  <a:pt x="1120" y="992"/>
                </a:lnTo>
                <a:lnTo>
                  <a:pt x="1136" y="984"/>
                </a:lnTo>
                <a:lnTo>
                  <a:pt x="1136" y="976"/>
                </a:lnTo>
                <a:lnTo>
                  <a:pt x="1144" y="968"/>
                </a:lnTo>
                <a:lnTo>
                  <a:pt x="1144" y="960"/>
                </a:lnTo>
                <a:lnTo>
                  <a:pt x="1152" y="960"/>
                </a:lnTo>
                <a:lnTo>
                  <a:pt x="1152" y="952"/>
                </a:lnTo>
                <a:lnTo>
                  <a:pt x="1160" y="944"/>
                </a:lnTo>
                <a:lnTo>
                  <a:pt x="1160" y="936"/>
                </a:lnTo>
                <a:lnTo>
                  <a:pt x="1168" y="936"/>
                </a:lnTo>
                <a:lnTo>
                  <a:pt x="1168" y="928"/>
                </a:lnTo>
                <a:lnTo>
                  <a:pt x="1176" y="920"/>
                </a:lnTo>
                <a:lnTo>
                  <a:pt x="1184" y="912"/>
                </a:lnTo>
                <a:lnTo>
                  <a:pt x="1184" y="904"/>
                </a:lnTo>
                <a:lnTo>
                  <a:pt x="1184" y="896"/>
                </a:lnTo>
                <a:lnTo>
                  <a:pt x="1192" y="896"/>
                </a:lnTo>
                <a:lnTo>
                  <a:pt x="1192" y="880"/>
                </a:lnTo>
                <a:lnTo>
                  <a:pt x="1192" y="872"/>
                </a:lnTo>
                <a:lnTo>
                  <a:pt x="1200" y="856"/>
                </a:lnTo>
                <a:lnTo>
                  <a:pt x="1208" y="848"/>
                </a:lnTo>
                <a:lnTo>
                  <a:pt x="1208" y="840"/>
                </a:lnTo>
                <a:lnTo>
                  <a:pt x="1216" y="824"/>
                </a:lnTo>
                <a:lnTo>
                  <a:pt x="1224" y="808"/>
                </a:lnTo>
                <a:lnTo>
                  <a:pt x="1224" y="800"/>
                </a:lnTo>
                <a:lnTo>
                  <a:pt x="1224" y="792"/>
                </a:lnTo>
                <a:lnTo>
                  <a:pt x="1224" y="784"/>
                </a:lnTo>
                <a:lnTo>
                  <a:pt x="1224" y="776"/>
                </a:lnTo>
                <a:lnTo>
                  <a:pt x="1232" y="768"/>
                </a:lnTo>
                <a:lnTo>
                  <a:pt x="1232" y="760"/>
                </a:lnTo>
                <a:lnTo>
                  <a:pt x="1232" y="752"/>
                </a:lnTo>
                <a:lnTo>
                  <a:pt x="1232" y="744"/>
                </a:lnTo>
                <a:lnTo>
                  <a:pt x="1232" y="736"/>
                </a:lnTo>
                <a:lnTo>
                  <a:pt x="1232" y="720"/>
                </a:lnTo>
                <a:lnTo>
                  <a:pt x="1232" y="712"/>
                </a:lnTo>
                <a:lnTo>
                  <a:pt x="1232" y="704"/>
                </a:lnTo>
                <a:lnTo>
                  <a:pt x="1232" y="688"/>
                </a:lnTo>
                <a:lnTo>
                  <a:pt x="1232" y="680"/>
                </a:lnTo>
                <a:lnTo>
                  <a:pt x="1224" y="672"/>
                </a:lnTo>
                <a:lnTo>
                  <a:pt x="1224" y="664"/>
                </a:lnTo>
                <a:lnTo>
                  <a:pt x="1224" y="648"/>
                </a:lnTo>
                <a:lnTo>
                  <a:pt x="1224" y="632"/>
                </a:lnTo>
                <a:lnTo>
                  <a:pt x="1224" y="624"/>
                </a:lnTo>
                <a:lnTo>
                  <a:pt x="1224" y="616"/>
                </a:lnTo>
                <a:lnTo>
                  <a:pt x="1216" y="616"/>
                </a:lnTo>
                <a:lnTo>
                  <a:pt x="1216" y="608"/>
                </a:lnTo>
                <a:lnTo>
                  <a:pt x="1216" y="600"/>
                </a:lnTo>
                <a:lnTo>
                  <a:pt x="1216" y="592"/>
                </a:lnTo>
                <a:lnTo>
                  <a:pt x="1216" y="584"/>
                </a:lnTo>
                <a:lnTo>
                  <a:pt x="1208" y="576"/>
                </a:lnTo>
                <a:lnTo>
                  <a:pt x="1208" y="568"/>
                </a:lnTo>
                <a:lnTo>
                  <a:pt x="1208" y="560"/>
                </a:lnTo>
                <a:lnTo>
                  <a:pt x="1208" y="552"/>
                </a:lnTo>
                <a:lnTo>
                  <a:pt x="1208" y="544"/>
                </a:lnTo>
                <a:lnTo>
                  <a:pt x="1200" y="536"/>
                </a:lnTo>
                <a:lnTo>
                  <a:pt x="1200" y="528"/>
                </a:lnTo>
                <a:lnTo>
                  <a:pt x="1192" y="528"/>
                </a:lnTo>
                <a:lnTo>
                  <a:pt x="1192" y="520"/>
                </a:lnTo>
                <a:lnTo>
                  <a:pt x="1192" y="512"/>
                </a:lnTo>
                <a:lnTo>
                  <a:pt x="1192" y="504"/>
                </a:lnTo>
                <a:lnTo>
                  <a:pt x="1184" y="488"/>
                </a:lnTo>
                <a:lnTo>
                  <a:pt x="1176" y="480"/>
                </a:lnTo>
                <a:lnTo>
                  <a:pt x="1168" y="464"/>
                </a:lnTo>
                <a:lnTo>
                  <a:pt x="1168" y="456"/>
                </a:lnTo>
                <a:lnTo>
                  <a:pt x="1168" y="448"/>
                </a:lnTo>
                <a:lnTo>
                  <a:pt x="1160" y="440"/>
                </a:lnTo>
                <a:lnTo>
                  <a:pt x="1160" y="432"/>
                </a:lnTo>
                <a:lnTo>
                  <a:pt x="1152" y="424"/>
                </a:lnTo>
                <a:lnTo>
                  <a:pt x="1152" y="416"/>
                </a:lnTo>
                <a:lnTo>
                  <a:pt x="1152" y="408"/>
                </a:lnTo>
                <a:lnTo>
                  <a:pt x="1144" y="408"/>
                </a:lnTo>
                <a:lnTo>
                  <a:pt x="1144" y="400"/>
                </a:lnTo>
                <a:lnTo>
                  <a:pt x="1144" y="392"/>
                </a:lnTo>
                <a:lnTo>
                  <a:pt x="1144" y="384"/>
                </a:lnTo>
                <a:lnTo>
                  <a:pt x="1136" y="384"/>
                </a:lnTo>
                <a:lnTo>
                  <a:pt x="1136" y="376"/>
                </a:lnTo>
                <a:lnTo>
                  <a:pt x="1128" y="368"/>
                </a:lnTo>
                <a:lnTo>
                  <a:pt x="1128" y="360"/>
                </a:lnTo>
                <a:lnTo>
                  <a:pt x="1120" y="360"/>
                </a:lnTo>
                <a:lnTo>
                  <a:pt x="1120" y="344"/>
                </a:lnTo>
                <a:lnTo>
                  <a:pt x="1112" y="344"/>
                </a:lnTo>
                <a:lnTo>
                  <a:pt x="1112" y="328"/>
                </a:lnTo>
                <a:lnTo>
                  <a:pt x="1104" y="328"/>
                </a:lnTo>
                <a:lnTo>
                  <a:pt x="1104" y="320"/>
                </a:lnTo>
                <a:lnTo>
                  <a:pt x="1096" y="304"/>
                </a:lnTo>
                <a:lnTo>
                  <a:pt x="1096" y="296"/>
                </a:lnTo>
                <a:lnTo>
                  <a:pt x="1088" y="280"/>
                </a:lnTo>
                <a:lnTo>
                  <a:pt x="1080" y="264"/>
                </a:lnTo>
                <a:lnTo>
                  <a:pt x="1072" y="256"/>
                </a:lnTo>
                <a:lnTo>
                  <a:pt x="1064" y="240"/>
                </a:lnTo>
                <a:lnTo>
                  <a:pt x="1048" y="216"/>
                </a:lnTo>
                <a:lnTo>
                  <a:pt x="1040" y="216"/>
                </a:lnTo>
                <a:lnTo>
                  <a:pt x="1032" y="200"/>
                </a:lnTo>
                <a:lnTo>
                  <a:pt x="1032" y="192"/>
                </a:lnTo>
                <a:lnTo>
                  <a:pt x="1016" y="176"/>
                </a:lnTo>
                <a:lnTo>
                  <a:pt x="1008" y="160"/>
                </a:lnTo>
                <a:lnTo>
                  <a:pt x="1000" y="152"/>
                </a:lnTo>
                <a:lnTo>
                  <a:pt x="992" y="128"/>
                </a:lnTo>
                <a:lnTo>
                  <a:pt x="984" y="120"/>
                </a:lnTo>
                <a:lnTo>
                  <a:pt x="968" y="104"/>
                </a:lnTo>
                <a:lnTo>
                  <a:pt x="960" y="96"/>
                </a:lnTo>
                <a:lnTo>
                  <a:pt x="960" y="88"/>
                </a:lnTo>
                <a:lnTo>
                  <a:pt x="952" y="72"/>
                </a:lnTo>
                <a:lnTo>
                  <a:pt x="936" y="64"/>
                </a:lnTo>
                <a:lnTo>
                  <a:pt x="936" y="56"/>
                </a:lnTo>
                <a:lnTo>
                  <a:pt x="928" y="56"/>
                </a:lnTo>
                <a:lnTo>
                  <a:pt x="928" y="48"/>
                </a:lnTo>
                <a:lnTo>
                  <a:pt x="920" y="48"/>
                </a:lnTo>
                <a:lnTo>
                  <a:pt x="920" y="40"/>
                </a:lnTo>
                <a:lnTo>
                  <a:pt x="912" y="40"/>
                </a:lnTo>
                <a:lnTo>
                  <a:pt x="904" y="40"/>
                </a:lnTo>
                <a:lnTo>
                  <a:pt x="896" y="40"/>
                </a:lnTo>
                <a:lnTo>
                  <a:pt x="896" y="32"/>
                </a:lnTo>
                <a:lnTo>
                  <a:pt x="888" y="32"/>
                </a:lnTo>
                <a:lnTo>
                  <a:pt x="880" y="32"/>
                </a:lnTo>
                <a:lnTo>
                  <a:pt x="880" y="24"/>
                </a:lnTo>
                <a:lnTo>
                  <a:pt x="872" y="24"/>
                </a:lnTo>
                <a:lnTo>
                  <a:pt x="856" y="16"/>
                </a:lnTo>
                <a:lnTo>
                  <a:pt x="848" y="16"/>
                </a:lnTo>
                <a:lnTo>
                  <a:pt x="840" y="16"/>
                </a:lnTo>
                <a:lnTo>
                  <a:pt x="840" y="8"/>
                </a:lnTo>
                <a:lnTo>
                  <a:pt x="832" y="8"/>
                </a:lnTo>
                <a:lnTo>
                  <a:pt x="824" y="8"/>
                </a:lnTo>
                <a:lnTo>
                  <a:pt x="816" y="8"/>
                </a:lnTo>
                <a:lnTo>
                  <a:pt x="808" y="8"/>
                </a:lnTo>
                <a:lnTo>
                  <a:pt x="800" y="0"/>
                </a:lnTo>
                <a:lnTo>
                  <a:pt x="792" y="0"/>
                </a:lnTo>
                <a:lnTo>
                  <a:pt x="784" y="0"/>
                </a:lnTo>
                <a:lnTo>
                  <a:pt x="768" y="0"/>
                </a:lnTo>
                <a:lnTo>
                  <a:pt x="760" y="0"/>
                </a:lnTo>
                <a:lnTo>
                  <a:pt x="752" y="0"/>
                </a:lnTo>
                <a:lnTo>
                  <a:pt x="744" y="0"/>
                </a:lnTo>
                <a:lnTo>
                  <a:pt x="736" y="0"/>
                </a:lnTo>
                <a:lnTo>
                  <a:pt x="720" y="0"/>
                </a:lnTo>
                <a:lnTo>
                  <a:pt x="712" y="0"/>
                </a:lnTo>
                <a:lnTo>
                  <a:pt x="704" y="0"/>
                </a:lnTo>
                <a:lnTo>
                  <a:pt x="696" y="0"/>
                </a:lnTo>
                <a:lnTo>
                  <a:pt x="688" y="0"/>
                </a:lnTo>
                <a:lnTo>
                  <a:pt x="680" y="0"/>
                </a:lnTo>
                <a:lnTo>
                  <a:pt x="672" y="0"/>
                </a:lnTo>
                <a:lnTo>
                  <a:pt x="664" y="0"/>
                </a:lnTo>
                <a:lnTo>
                  <a:pt x="656" y="0"/>
                </a:lnTo>
                <a:lnTo>
                  <a:pt x="648" y="0"/>
                </a:lnTo>
                <a:lnTo>
                  <a:pt x="640" y="0"/>
                </a:lnTo>
                <a:lnTo>
                  <a:pt x="632" y="0"/>
                </a:lnTo>
                <a:lnTo>
                  <a:pt x="624" y="0"/>
                </a:lnTo>
                <a:lnTo>
                  <a:pt x="616" y="0"/>
                </a:lnTo>
                <a:lnTo>
                  <a:pt x="608" y="0"/>
                </a:lnTo>
                <a:lnTo>
                  <a:pt x="600" y="0"/>
                </a:lnTo>
                <a:lnTo>
                  <a:pt x="584" y="0"/>
                </a:lnTo>
                <a:lnTo>
                  <a:pt x="568" y="0"/>
                </a:lnTo>
                <a:lnTo>
                  <a:pt x="560" y="0"/>
                </a:lnTo>
                <a:lnTo>
                  <a:pt x="552" y="0"/>
                </a:lnTo>
                <a:lnTo>
                  <a:pt x="544" y="0"/>
                </a:lnTo>
                <a:lnTo>
                  <a:pt x="528" y="0"/>
                </a:lnTo>
                <a:lnTo>
                  <a:pt x="520" y="0"/>
                </a:lnTo>
                <a:lnTo>
                  <a:pt x="520" y="8"/>
                </a:lnTo>
                <a:lnTo>
                  <a:pt x="504" y="8"/>
                </a:lnTo>
                <a:lnTo>
                  <a:pt x="496" y="8"/>
                </a:lnTo>
                <a:lnTo>
                  <a:pt x="488" y="8"/>
                </a:lnTo>
                <a:lnTo>
                  <a:pt x="480" y="8"/>
                </a:lnTo>
                <a:lnTo>
                  <a:pt x="472" y="8"/>
                </a:lnTo>
                <a:lnTo>
                  <a:pt x="464" y="8"/>
                </a:lnTo>
                <a:lnTo>
                  <a:pt x="456" y="8"/>
                </a:lnTo>
                <a:lnTo>
                  <a:pt x="448" y="16"/>
                </a:lnTo>
                <a:lnTo>
                  <a:pt x="440" y="16"/>
                </a:lnTo>
                <a:lnTo>
                  <a:pt x="424" y="16"/>
                </a:lnTo>
                <a:lnTo>
                  <a:pt x="416" y="16"/>
                </a:lnTo>
                <a:lnTo>
                  <a:pt x="408" y="16"/>
                </a:lnTo>
                <a:lnTo>
                  <a:pt x="400" y="16"/>
                </a:lnTo>
                <a:lnTo>
                  <a:pt x="400" y="24"/>
                </a:lnTo>
                <a:lnTo>
                  <a:pt x="392" y="24"/>
                </a:lnTo>
                <a:lnTo>
                  <a:pt x="384" y="24"/>
                </a:lnTo>
                <a:lnTo>
                  <a:pt x="376" y="24"/>
                </a:lnTo>
                <a:lnTo>
                  <a:pt x="368" y="24"/>
                </a:lnTo>
                <a:lnTo>
                  <a:pt x="360" y="32"/>
                </a:lnTo>
                <a:lnTo>
                  <a:pt x="352" y="32"/>
                </a:lnTo>
                <a:lnTo>
                  <a:pt x="352" y="40"/>
                </a:lnTo>
                <a:lnTo>
                  <a:pt x="344" y="40"/>
                </a:lnTo>
                <a:lnTo>
                  <a:pt x="336" y="40"/>
                </a:lnTo>
                <a:lnTo>
                  <a:pt x="328" y="40"/>
                </a:lnTo>
                <a:lnTo>
                  <a:pt x="320" y="48"/>
                </a:lnTo>
                <a:lnTo>
                  <a:pt x="304" y="56"/>
                </a:lnTo>
                <a:lnTo>
                  <a:pt x="296" y="56"/>
                </a:lnTo>
                <a:lnTo>
                  <a:pt x="296" y="64"/>
                </a:lnTo>
                <a:lnTo>
                  <a:pt x="288" y="64"/>
                </a:lnTo>
                <a:lnTo>
                  <a:pt x="280" y="64"/>
                </a:lnTo>
                <a:lnTo>
                  <a:pt x="264" y="64"/>
                </a:lnTo>
                <a:lnTo>
                  <a:pt x="264" y="72"/>
                </a:lnTo>
                <a:lnTo>
                  <a:pt x="256" y="72"/>
                </a:lnTo>
                <a:lnTo>
                  <a:pt x="256" y="80"/>
                </a:lnTo>
                <a:lnTo>
                  <a:pt x="248" y="80"/>
                </a:lnTo>
                <a:lnTo>
                  <a:pt x="240" y="80"/>
                </a:lnTo>
                <a:lnTo>
                  <a:pt x="232" y="80"/>
                </a:lnTo>
                <a:lnTo>
                  <a:pt x="224" y="80"/>
                </a:lnTo>
                <a:lnTo>
                  <a:pt x="224" y="88"/>
                </a:lnTo>
                <a:lnTo>
                  <a:pt x="216" y="88"/>
                </a:lnTo>
                <a:lnTo>
                  <a:pt x="208" y="88"/>
                </a:lnTo>
                <a:lnTo>
                  <a:pt x="208" y="96"/>
                </a:lnTo>
                <a:lnTo>
                  <a:pt x="200" y="96"/>
                </a:lnTo>
                <a:lnTo>
                  <a:pt x="200" y="104"/>
                </a:lnTo>
              </a:path>
            </a:pathLst>
          </a:custGeom>
          <a:solidFill>
            <a:srgbClr val="D5E2FF"/>
          </a:solidFill>
          <a:ln w="12700" cap="rnd" cmpd="sng">
            <a:solidFill>
              <a:srgbClr val="000000"/>
            </a:solidFill>
            <a:prstDash val="solid"/>
            <a:round/>
            <a:headEnd type="none" w="med" len="med"/>
            <a:tailEnd type="none" w="med" len="med"/>
          </a:ln>
          <a:effectLst/>
        </p:spPr>
        <p:txBody>
          <a:bodyPr/>
          <a:lstStyle/>
          <a:p>
            <a:endParaRPr lang="en-GB">
              <a:solidFill>
                <a:srgbClr val="FAFD00"/>
              </a:solidFill>
            </a:endParaRPr>
          </a:p>
        </p:txBody>
      </p:sp>
      <p:sp>
        <p:nvSpPr>
          <p:cNvPr id="687108" name="Freeform 4"/>
          <p:cNvSpPr>
            <a:spLocks/>
          </p:cNvSpPr>
          <p:nvPr/>
        </p:nvSpPr>
        <p:spPr bwMode="auto">
          <a:xfrm>
            <a:off x="890588" y="4767265"/>
            <a:ext cx="1957387" cy="1728787"/>
          </a:xfrm>
          <a:custGeom>
            <a:avLst/>
            <a:gdLst/>
            <a:ahLst/>
            <a:cxnLst>
              <a:cxn ang="0">
                <a:pos x="176" y="120"/>
              </a:cxn>
              <a:cxn ang="0">
                <a:pos x="144" y="136"/>
              </a:cxn>
              <a:cxn ang="0">
                <a:pos x="96" y="176"/>
              </a:cxn>
              <a:cxn ang="0">
                <a:pos x="64" y="208"/>
              </a:cxn>
              <a:cxn ang="0">
                <a:pos x="48" y="248"/>
              </a:cxn>
              <a:cxn ang="0">
                <a:pos x="32" y="296"/>
              </a:cxn>
              <a:cxn ang="0">
                <a:pos x="16" y="336"/>
              </a:cxn>
              <a:cxn ang="0">
                <a:pos x="8" y="384"/>
              </a:cxn>
              <a:cxn ang="0">
                <a:pos x="8" y="432"/>
              </a:cxn>
              <a:cxn ang="0">
                <a:pos x="0" y="488"/>
              </a:cxn>
              <a:cxn ang="0">
                <a:pos x="0" y="552"/>
              </a:cxn>
              <a:cxn ang="0">
                <a:pos x="8" y="624"/>
              </a:cxn>
              <a:cxn ang="0">
                <a:pos x="40" y="688"/>
              </a:cxn>
              <a:cxn ang="0">
                <a:pos x="80" y="768"/>
              </a:cxn>
              <a:cxn ang="0">
                <a:pos x="120" y="848"/>
              </a:cxn>
              <a:cxn ang="0">
                <a:pos x="192" y="920"/>
              </a:cxn>
              <a:cxn ang="0">
                <a:pos x="296" y="1008"/>
              </a:cxn>
              <a:cxn ang="0">
                <a:pos x="408" y="1056"/>
              </a:cxn>
              <a:cxn ang="0">
                <a:pos x="512" y="1080"/>
              </a:cxn>
              <a:cxn ang="0">
                <a:pos x="624" y="1088"/>
              </a:cxn>
              <a:cxn ang="0">
                <a:pos x="712" y="1088"/>
              </a:cxn>
              <a:cxn ang="0">
                <a:pos x="784" y="1088"/>
              </a:cxn>
              <a:cxn ang="0">
                <a:pos x="864" y="1088"/>
              </a:cxn>
              <a:cxn ang="0">
                <a:pos x="944" y="1080"/>
              </a:cxn>
              <a:cxn ang="0">
                <a:pos x="1008" y="1056"/>
              </a:cxn>
              <a:cxn ang="0">
                <a:pos x="1080" y="1024"/>
              </a:cxn>
              <a:cxn ang="0">
                <a:pos x="1136" y="984"/>
              </a:cxn>
              <a:cxn ang="0">
                <a:pos x="1160" y="944"/>
              </a:cxn>
              <a:cxn ang="0">
                <a:pos x="1184" y="904"/>
              </a:cxn>
              <a:cxn ang="0">
                <a:pos x="1208" y="848"/>
              </a:cxn>
              <a:cxn ang="0">
                <a:pos x="1224" y="784"/>
              </a:cxn>
              <a:cxn ang="0">
                <a:pos x="1232" y="736"/>
              </a:cxn>
              <a:cxn ang="0">
                <a:pos x="1224" y="672"/>
              </a:cxn>
              <a:cxn ang="0">
                <a:pos x="1216" y="616"/>
              </a:cxn>
              <a:cxn ang="0">
                <a:pos x="1208" y="568"/>
              </a:cxn>
              <a:cxn ang="0">
                <a:pos x="1192" y="528"/>
              </a:cxn>
              <a:cxn ang="0">
                <a:pos x="1168" y="464"/>
              </a:cxn>
              <a:cxn ang="0">
                <a:pos x="1152" y="416"/>
              </a:cxn>
              <a:cxn ang="0">
                <a:pos x="1136" y="384"/>
              </a:cxn>
              <a:cxn ang="0">
                <a:pos x="1112" y="344"/>
              </a:cxn>
              <a:cxn ang="0">
                <a:pos x="1088" y="280"/>
              </a:cxn>
              <a:cxn ang="0">
                <a:pos x="1032" y="200"/>
              </a:cxn>
              <a:cxn ang="0">
                <a:pos x="984" y="120"/>
              </a:cxn>
              <a:cxn ang="0">
                <a:pos x="936" y="56"/>
              </a:cxn>
              <a:cxn ang="0">
                <a:pos x="904" y="40"/>
              </a:cxn>
              <a:cxn ang="0">
                <a:pos x="872" y="24"/>
              </a:cxn>
              <a:cxn ang="0">
                <a:pos x="824" y="8"/>
              </a:cxn>
              <a:cxn ang="0">
                <a:pos x="768" y="0"/>
              </a:cxn>
              <a:cxn ang="0">
                <a:pos x="712" y="0"/>
              </a:cxn>
              <a:cxn ang="0">
                <a:pos x="664" y="0"/>
              </a:cxn>
              <a:cxn ang="0">
                <a:pos x="616" y="0"/>
              </a:cxn>
              <a:cxn ang="0">
                <a:pos x="552" y="0"/>
              </a:cxn>
              <a:cxn ang="0">
                <a:pos x="496" y="8"/>
              </a:cxn>
              <a:cxn ang="0">
                <a:pos x="448" y="16"/>
              </a:cxn>
              <a:cxn ang="0">
                <a:pos x="400" y="24"/>
              </a:cxn>
              <a:cxn ang="0">
                <a:pos x="352" y="32"/>
              </a:cxn>
              <a:cxn ang="0">
                <a:pos x="304" y="56"/>
              </a:cxn>
              <a:cxn ang="0">
                <a:pos x="264" y="72"/>
              </a:cxn>
              <a:cxn ang="0">
                <a:pos x="224" y="80"/>
              </a:cxn>
              <a:cxn ang="0">
                <a:pos x="200" y="104"/>
              </a:cxn>
            </a:cxnLst>
            <a:rect l="0" t="0" r="r" b="b"/>
            <a:pathLst>
              <a:path w="1233" h="1089">
                <a:moveTo>
                  <a:pt x="200" y="104"/>
                </a:moveTo>
                <a:lnTo>
                  <a:pt x="200" y="112"/>
                </a:lnTo>
                <a:lnTo>
                  <a:pt x="192" y="112"/>
                </a:lnTo>
                <a:lnTo>
                  <a:pt x="184" y="112"/>
                </a:lnTo>
                <a:lnTo>
                  <a:pt x="184" y="120"/>
                </a:lnTo>
                <a:lnTo>
                  <a:pt x="176" y="120"/>
                </a:lnTo>
                <a:lnTo>
                  <a:pt x="168" y="120"/>
                </a:lnTo>
                <a:lnTo>
                  <a:pt x="168" y="128"/>
                </a:lnTo>
                <a:lnTo>
                  <a:pt x="160" y="128"/>
                </a:lnTo>
                <a:lnTo>
                  <a:pt x="160" y="136"/>
                </a:lnTo>
                <a:lnTo>
                  <a:pt x="152" y="136"/>
                </a:lnTo>
                <a:lnTo>
                  <a:pt x="144" y="136"/>
                </a:lnTo>
                <a:lnTo>
                  <a:pt x="136" y="144"/>
                </a:lnTo>
                <a:lnTo>
                  <a:pt x="128" y="152"/>
                </a:lnTo>
                <a:lnTo>
                  <a:pt x="120" y="152"/>
                </a:lnTo>
                <a:lnTo>
                  <a:pt x="112" y="160"/>
                </a:lnTo>
                <a:lnTo>
                  <a:pt x="104" y="168"/>
                </a:lnTo>
                <a:lnTo>
                  <a:pt x="96" y="176"/>
                </a:lnTo>
                <a:lnTo>
                  <a:pt x="88" y="176"/>
                </a:lnTo>
                <a:lnTo>
                  <a:pt x="88" y="184"/>
                </a:lnTo>
                <a:lnTo>
                  <a:pt x="80" y="192"/>
                </a:lnTo>
                <a:lnTo>
                  <a:pt x="80" y="200"/>
                </a:lnTo>
                <a:lnTo>
                  <a:pt x="72" y="200"/>
                </a:lnTo>
                <a:lnTo>
                  <a:pt x="64" y="208"/>
                </a:lnTo>
                <a:lnTo>
                  <a:pt x="64" y="216"/>
                </a:lnTo>
                <a:lnTo>
                  <a:pt x="56" y="216"/>
                </a:lnTo>
                <a:lnTo>
                  <a:pt x="56" y="224"/>
                </a:lnTo>
                <a:lnTo>
                  <a:pt x="56" y="232"/>
                </a:lnTo>
                <a:lnTo>
                  <a:pt x="48" y="232"/>
                </a:lnTo>
                <a:lnTo>
                  <a:pt x="48" y="248"/>
                </a:lnTo>
                <a:lnTo>
                  <a:pt x="40" y="248"/>
                </a:lnTo>
                <a:lnTo>
                  <a:pt x="40" y="256"/>
                </a:lnTo>
                <a:lnTo>
                  <a:pt x="32" y="272"/>
                </a:lnTo>
                <a:lnTo>
                  <a:pt x="32" y="280"/>
                </a:lnTo>
                <a:lnTo>
                  <a:pt x="32" y="288"/>
                </a:lnTo>
                <a:lnTo>
                  <a:pt x="32" y="296"/>
                </a:lnTo>
                <a:lnTo>
                  <a:pt x="24" y="296"/>
                </a:lnTo>
                <a:lnTo>
                  <a:pt x="24" y="304"/>
                </a:lnTo>
                <a:lnTo>
                  <a:pt x="24" y="312"/>
                </a:lnTo>
                <a:lnTo>
                  <a:pt x="24" y="320"/>
                </a:lnTo>
                <a:lnTo>
                  <a:pt x="24" y="328"/>
                </a:lnTo>
                <a:lnTo>
                  <a:pt x="16" y="336"/>
                </a:lnTo>
                <a:lnTo>
                  <a:pt x="16" y="344"/>
                </a:lnTo>
                <a:lnTo>
                  <a:pt x="8" y="352"/>
                </a:lnTo>
                <a:lnTo>
                  <a:pt x="8" y="360"/>
                </a:lnTo>
                <a:lnTo>
                  <a:pt x="8" y="368"/>
                </a:lnTo>
                <a:lnTo>
                  <a:pt x="8" y="376"/>
                </a:lnTo>
                <a:lnTo>
                  <a:pt x="8" y="384"/>
                </a:lnTo>
                <a:lnTo>
                  <a:pt x="8" y="392"/>
                </a:lnTo>
                <a:lnTo>
                  <a:pt x="8" y="400"/>
                </a:lnTo>
                <a:lnTo>
                  <a:pt x="8" y="408"/>
                </a:lnTo>
                <a:lnTo>
                  <a:pt x="8" y="416"/>
                </a:lnTo>
                <a:lnTo>
                  <a:pt x="8" y="424"/>
                </a:lnTo>
                <a:lnTo>
                  <a:pt x="8" y="432"/>
                </a:lnTo>
                <a:lnTo>
                  <a:pt x="0" y="440"/>
                </a:lnTo>
                <a:lnTo>
                  <a:pt x="0" y="456"/>
                </a:lnTo>
                <a:lnTo>
                  <a:pt x="0" y="464"/>
                </a:lnTo>
                <a:lnTo>
                  <a:pt x="0" y="472"/>
                </a:lnTo>
                <a:lnTo>
                  <a:pt x="0" y="480"/>
                </a:lnTo>
                <a:lnTo>
                  <a:pt x="0" y="488"/>
                </a:lnTo>
                <a:lnTo>
                  <a:pt x="0" y="496"/>
                </a:lnTo>
                <a:lnTo>
                  <a:pt x="0" y="512"/>
                </a:lnTo>
                <a:lnTo>
                  <a:pt x="0" y="520"/>
                </a:lnTo>
                <a:lnTo>
                  <a:pt x="0" y="536"/>
                </a:lnTo>
                <a:lnTo>
                  <a:pt x="0" y="544"/>
                </a:lnTo>
                <a:lnTo>
                  <a:pt x="0" y="552"/>
                </a:lnTo>
                <a:lnTo>
                  <a:pt x="0" y="560"/>
                </a:lnTo>
                <a:lnTo>
                  <a:pt x="0" y="576"/>
                </a:lnTo>
                <a:lnTo>
                  <a:pt x="8" y="584"/>
                </a:lnTo>
                <a:lnTo>
                  <a:pt x="8" y="592"/>
                </a:lnTo>
                <a:lnTo>
                  <a:pt x="8" y="608"/>
                </a:lnTo>
                <a:lnTo>
                  <a:pt x="8" y="624"/>
                </a:lnTo>
                <a:lnTo>
                  <a:pt x="16" y="632"/>
                </a:lnTo>
                <a:lnTo>
                  <a:pt x="16" y="640"/>
                </a:lnTo>
                <a:lnTo>
                  <a:pt x="24" y="648"/>
                </a:lnTo>
                <a:lnTo>
                  <a:pt x="24" y="664"/>
                </a:lnTo>
                <a:lnTo>
                  <a:pt x="32" y="680"/>
                </a:lnTo>
                <a:lnTo>
                  <a:pt x="40" y="688"/>
                </a:lnTo>
                <a:lnTo>
                  <a:pt x="48" y="704"/>
                </a:lnTo>
                <a:lnTo>
                  <a:pt x="56" y="720"/>
                </a:lnTo>
                <a:lnTo>
                  <a:pt x="56" y="736"/>
                </a:lnTo>
                <a:lnTo>
                  <a:pt x="64" y="752"/>
                </a:lnTo>
                <a:lnTo>
                  <a:pt x="72" y="760"/>
                </a:lnTo>
                <a:lnTo>
                  <a:pt x="80" y="768"/>
                </a:lnTo>
                <a:lnTo>
                  <a:pt x="80" y="784"/>
                </a:lnTo>
                <a:lnTo>
                  <a:pt x="88" y="800"/>
                </a:lnTo>
                <a:lnTo>
                  <a:pt x="96" y="800"/>
                </a:lnTo>
                <a:lnTo>
                  <a:pt x="104" y="824"/>
                </a:lnTo>
                <a:lnTo>
                  <a:pt x="112" y="832"/>
                </a:lnTo>
                <a:lnTo>
                  <a:pt x="120" y="848"/>
                </a:lnTo>
                <a:lnTo>
                  <a:pt x="128" y="848"/>
                </a:lnTo>
                <a:lnTo>
                  <a:pt x="144" y="872"/>
                </a:lnTo>
                <a:lnTo>
                  <a:pt x="144" y="880"/>
                </a:lnTo>
                <a:lnTo>
                  <a:pt x="168" y="888"/>
                </a:lnTo>
                <a:lnTo>
                  <a:pt x="176" y="904"/>
                </a:lnTo>
                <a:lnTo>
                  <a:pt x="192" y="920"/>
                </a:lnTo>
                <a:lnTo>
                  <a:pt x="216" y="936"/>
                </a:lnTo>
                <a:lnTo>
                  <a:pt x="232" y="952"/>
                </a:lnTo>
                <a:lnTo>
                  <a:pt x="248" y="968"/>
                </a:lnTo>
                <a:lnTo>
                  <a:pt x="272" y="984"/>
                </a:lnTo>
                <a:lnTo>
                  <a:pt x="280" y="992"/>
                </a:lnTo>
                <a:lnTo>
                  <a:pt x="296" y="1008"/>
                </a:lnTo>
                <a:lnTo>
                  <a:pt x="320" y="1008"/>
                </a:lnTo>
                <a:lnTo>
                  <a:pt x="336" y="1024"/>
                </a:lnTo>
                <a:lnTo>
                  <a:pt x="344" y="1024"/>
                </a:lnTo>
                <a:lnTo>
                  <a:pt x="368" y="1040"/>
                </a:lnTo>
                <a:lnTo>
                  <a:pt x="392" y="1048"/>
                </a:lnTo>
                <a:lnTo>
                  <a:pt x="408" y="1056"/>
                </a:lnTo>
                <a:lnTo>
                  <a:pt x="424" y="1056"/>
                </a:lnTo>
                <a:lnTo>
                  <a:pt x="440" y="1064"/>
                </a:lnTo>
                <a:lnTo>
                  <a:pt x="456" y="1072"/>
                </a:lnTo>
                <a:lnTo>
                  <a:pt x="480" y="1080"/>
                </a:lnTo>
                <a:lnTo>
                  <a:pt x="488" y="1080"/>
                </a:lnTo>
                <a:lnTo>
                  <a:pt x="512" y="1080"/>
                </a:lnTo>
                <a:lnTo>
                  <a:pt x="528" y="1088"/>
                </a:lnTo>
                <a:lnTo>
                  <a:pt x="544" y="1088"/>
                </a:lnTo>
                <a:lnTo>
                  <a:pt x="552" y="1088"/>
                </a:lnTo>
                <a:lnTo>
                  <a:pt x="576" y="1088"/>
                </a:lnTo>
                <a:lnTo>
                  <a:pt x="600" y="1088"/>
                </a:lnTo>
                <a:lnTo>
                  <a:pt x="624" y="1088"/>
                </a:lnTo>
                <a:lnTo>
                  <a:pt x="632" y="1088"/>
                </a:lnTo>
                <a:lnTo>
                  <a:pt x="656" y="1088"/>
                </a:lnTo>
                <a:lnTo>
                  <a:pt x="664" y="1088"/>
                </a:lnTo>
                <a:lnTo>
                  <a:pt x="672" y="1088"/>
                </a:lnTo>
                <a:lnTo>
                  <a:pt x="688" y="1088"/>
                </a:lnTo>
                <a:lnTo>
                  <a:pt x="712" y="1088"/>
                </a:lnTo>
                <a:lnTo>
                  <a:pt x="728" y="1088"/>
                </a:lnTo>
                <a:lnTo>
                  <a:pt x="736" y="1088"/>
                </a:lnTo>
                <a:lnTo>
                  <a:pt x="752" y="1088"/>
                </a:lnTo>
                <a:lnTo>
                  <a:pt x="760" y="1088"/>
                </a:lnTo>
                <a:lnTo>
                  <a:pt x="768" y="1088"/>
                </a:lnTo>
                <a:lnTo>
                  <a:pt x="784" y="1088"/>
                </a:lnTo>
                <a:lnTo>
                  <a:pt x="800" y="1088"/>
                </a:lnTo>
                <a:lnTo>
                  <a:pt x="816" y="1088"/>
                </a:lnTo>
                <a:lnTo>
                  <a:pt x="832" y="1088"/>
                </a:lnTo>
                <a:lnTo>
                  <a:pt x="840" y="1088"/>
                </a:lnTo>
                <a:lnTo>
                  <a:pt x="848" y="1088"/>
                </a:lnTo>
                <a:lnTo>
                  <a:pt x="864" y="1088"/>
                </a:lnTo>
                <a:lnTo>
                  <a:pt x="872" y="1088"/>
                </a:lnTo>
                <a:lnTo>
                  <a:pt x="888" y="1088"/>
                </a:lnTo>
                <a:lnTo>
                  <a:pt x="904" y="1080"/>
                </a:lnTo>
                <a:lnTo>
                  <a:pt x="920" y="1080"/>
                </a:lnTo>
                <a:lnTo>
                  <a:pt x="928" y="1080"/>
                </a:lnTo>
                <a:lnTo>
                  <a:pt x="944" y="1080"/>
                </a:lnTo>
                <a:lnTo>
                  <a:pt x="960" y="1072"/>
                </a:lnTo>
                <a:lnTo>
                  <a:pt x="968" y="1072"/>
                </a:lnTo>
                <a:lnTo>
                  <a:pt x="976" y="1064"/>
                </a:lnTo>
                <a:lnTo>
                  <a:pt x="984" y="1064"/>
                </a:lnTo>
                <a:lnTo>
                  <a:pt x="992" y="1064"/>
                </a:lnTo>
                <a:lnTo>
                  <a:pt x="1008" y="1056"/>
                </a:lnTo>
                <a:lnTo>
                  <a:pt x="1016" y="1048"/>
                </a:lnTo>
                <a:lnTo>
                  <a:pt x="1032" y="1048"/>
                </a:lnTo>
                <a:lnTo>
                  <a:pt x="1040" y="1048"/>
                </a:lnTo>
                <a:lnTo>
                  <a:pt x="1056" y="1040"/>
                </a:lnTo>
                <a:lnTo>
                  <a:pt x="1064" y="1032"/>
                </a:lnTo>
                <a:lnTo>
                  <a:pt x="1080" y="1024"/>
                </a:lnTo>
                <a:lnTo>
                  <a:pt x="1088" y="1024"/>
                </a:lnTo>
                <a:lnTo>
                  <a:pt x="1088" y="1016"/>
                </a:lnTo>
                <a:lnTo>
                  <a:pt x="1104" y="1008"/>
                </a:lnTo>
                <a:lnTo>
                  <a:pt x="1112" y="1000"/>
                </a:lnTo>
                <a:lnTo>
                  <a:pt x="1120" y="992"/>
                </a:lnTo>
                <a:lnTo>
                  <a:pt x="1136" y="984"/>
                </a:lnTo>
                <a:lnTo>
                  <a:pt x="1136" y="976"/>
                </a:lnTo>
                <a:lnTo>
                  <a:pt x="1144" y="968"/>
                </a:lnTo>
                <a:lnTo>
                  <a:pt x="1144" y="960"/>
                </a:lnTo>
                <a:lnTo>
                  <a:pt x="1152" y="960"/>
                </a:lnTo>
                <a:lnTo>
                  <a:pt x="1152" y="952"/>
                </a:lnTo>
                <a:lnTo>
                  <a:pt x="1160" y="944"/>
                </a:lnTo>
                <a:lnTo>
                  <a:pt x="1160" y="936"/>
                </a:lnTo>
                <a:lnTo>
                  <a:pt x="1168" y="936"/>
                </a:lnTo>
                <a:lnTo>
                  <a:pt x="1168" y="928"/>
                </a:lnTo>
                <a:lnTo>
                  <a:pt x="1176" y="920"/>
                </a:lnTo>
                <a:lnTo>
                  <a:pt x="1184" y="912"/>
                </a:lnTo>
                <a:lnTo>
                  <a:pt x="1184" y="904"/>
                </a:lnTo>
                <a:lnTo>
                  <a:pt x="1184" y="896"/>
                </a:lnTo>
                <a:lnTo>
                  <a:pt x="1192" y="896"/>
                </a:lnTo>
                <a:lnTo>
                  <a:pt x="1192" y="880"/>
                </a:lnTo>
                <a:lnTo>
                  <a:pt x="1192" y="872"/>
                </a:lnTo>
                <a:lnTo>
                  <a:pt x="1200" y="856"/>
                </a:lnTo>
                <a:lnTo>
                  <a:pt x="1208" y="848"/>
                </a:lnTo>
                <a:lnTo>
                  <a:pt x="1208" y="840"/>
                </a:lnTo>
                <a:lnTo>
                  <a:pt x="1216" y="824"/>
                </a:lnTo>
                <a:lnTo>
                  <a:pt x="1224" y="808"/>
                </a:lnTo>
                <a:lnTo>
                  <a:pt x="1224" y="800"/>
                </a:lnTo>
                <a:lnTo>
                  <a:pt x="1224" y="792"/>
                </a:lnTo>
                <a:lnTo>
                  <a:pt x="1224" y="784"/>
                </a:lnTo>
                <a:lnTo>
                  <a:pt x="1224" y="776"/>
                </a:lnTo>
                <a:lnTo>
                  <a:pt x="1232" y="768"/>
                </a:lnTo>
                <a:lnTo>
                  <a:pt x="1232" y="760"/>
                </a:lnTo>
                <a:lnTo>
                  <a:pt x="1232" y="752"/>
                </a:lnTo>
                <a:lnTo>
                  <a:pt x="1232" y="744"/>
                </a:lnTo>
                <a:lnTo>
                  <a:pt x="1232" y="736"/>
                </a:lnTo>
                <a:lnTo>
                  <a:pt x="1232" y="720"/>
                </a:lnTo>
                <a:lnTo>
                  <a:pt x="1232" y="712"/>
                </a:lnTo>
                <a:lnTo>
                  <a:pt x="1232" y="704"/>
                </a:lnTo>
                <a:lnTo>
                  <a:pt x="1232" y="688"/>
                </a:lnTo>
                <a:lnTo>
                  <a:pt x="1232" y="680"/>
                </a:lnTo>
                <a:lnTo>
                  <a:pt x="1224" y="672"/>
                </a:lnTo>
                <a:lnTo>
                  <a:pt x="1224" y="664"/>
                </a:lnTo>
                <a:lnTo>
                  <a:pt x="1224" y="648"/>
                </a:lnTo>
                <a:lnTo>
                  <a:pt x="1224" y="632"/>
                </a:lnTo>
                <a:lnTo>
                  <a:pt x="1224" y="624"/>
                </a:lnTo>
                <a:lnTo>
                  <a:pt x="1224" y="616"/>
                </a:lnTo>
                <a:lnTo>
                  <a:pt x="1216" y="616"/>
                </a:lnTo>
                <a:lnTo>
                  <a:pt x="1216" y="608"/>
                </a:lnTo>
                <a:lnTo>
                  <a:pt x="1216" y="600"/>
                </a:lnTo>
                <a:lnTo>
                  <a:pt x="1216" y="592"/>
                </a:lnTo>
                <a:lnTo>
                  <a:pt x="1216" y="584"/>
                </a:lnTo>
                <a:lnTo>
                  <a:pt x="1208" y="576"/>
                </a:lnTo>
                <a:lnTo>
                  <a:pt x="1208" y="568"/>
                </a:lnTo>
                <a:lnTo>
                  <a:pt x="1208" y="560"/>
                </a:lnTo>
                <a:lnTo>
                  <a:pt x="1208" y="552"/>
                </a:lnTo>
                <a:lnTo>
                  <a:pt x="1208" y="544"/>
                </a:lnTo>
                <a:lnTo>
                  <a:pt x="1200" y="536"/>
                </a:lnTo>
                <a:lnTo>
                  <a:pt x="1200" y="528"/>
                </a:lnTo>
                <a:lnTo>
                  <a:pt x="1192" y="528"/>
                </a:lnTo>
                <a:lnTo>
                  <a:pt x="1192" y="520"/>
                </a:lnTo>
                <a:lnTo>
                  <a:pt x="1192" y="512"/>
                </a:lnTo>
                <a:lnTo>
                  <a:pt x="1192" y="504"/>
                </a:lnTo>
                <a:lnTo>
                  <a:pt x="1184" y="488"/>
                </a:lnTo>
                <a:lnTo>
                  <a:pt x="1176" y="480"/>
                </a:lnTo>
                <a:lnTo>
                  <a:pt x="1168" y="464"/>
                </a:lnTo>
                <a:lnTo>
                  <a:pt x="1168" y="456"/>
                </a:lnTo>
                <a:lnTo>
                  <a:pt x="1168" y="448"/>
                </a:lnTo>
                <a:lnTo>
                  <a:pt x="1160" y="440"/>
                </a:lnTo>
                <a:lnTo>
                  <a:pt x="1160" y="432"/>
                </a:lnTo>
                <a:lnTo>
                  <a:pt x="1152" y="424"/>
                </a:lnTo>
                <a:lnTo>
                  <a:pt x="1152" y="416"/>
                </a:lnTo>
                <a:lnTo>
                  <a:pt x="1152" y="408"/>
                </a:lnTo>
                <a:lnTo>
                  <a:pt x="1144" y="408"/>
                </a:lnTo>
                <a:lnTo>
                  <a:pt x="1144" y="400"/>
                </a:lnTo>
                <a:lnTo>
                  <a:pt x="1144" y="392"/>
                </a:lnTo>
                <a:lnTo>
                  <a:pt x="1144" y="384"/>
                </a:lnTo>
                <a:lnTo>
                  <a:pt x="1136" y="384"/>
                </a:lnTo>
                <a:lnTo>
                  <a:pt x="1136" y="376"/>
                </a:lnTo>
                <a:lnTo>
                  <a:pt x="1128" y="368"/>
                </a:lnTo>
                <a:lnTo>
                  <a:pt x="1128" y="360"/>
                </a:lnTo>
                <a:lnTo>
                  <a:pt x="1120" y="360"/>
                </a:lnTo>
                <a:lnTo>
                  <a:pt x="1120" y="344"/>
                </a:lnTo>
                <a:lnTo>
                  <a:pt x="1112" y="344"/>
                </a:lnTo>
                <a:lnTo>
                  <a:pt x="1112" y="328"/>
                </a:lnTo>
                <a:lnTo>
                  <a:pt x="1104" y="328"/>
                </a:lnTo>
                <a:lnTo>
                  <a:pt x="1104" y="320"/>
                </a:lnTo>
                <a:lnTo>
                  <a:pt x="1096" y="304"/>
                </a:lnTo>
                <a:lnTo>
                  <a:pt x="1096" y="296"/>
                </a:lnTo>
                <a:lnTo>
                  <a:pt x="1088" y="280"/>
                </a:lnTo>
                <a:lnTo>
                  <a:pt x="1080" y="264"/>
                </a:lnTo>
                <a:lnTo>
                  <a:pt x="1072" y="256"/>
                </a:lnTo>
                <a:lnTo>
                  <a:pt x="1064" y="240"/>
                </a:lnTo>
                <a:lnTo>
                  <a:pt x="1048" y="216"/>
                </a:lnTo>
                <a:lnTo>
                  <a:pt x="1040" y="216"/>
                </a:lnTo>
                <a:lnTo>
                  <a:pt x="1032" y="200"/>
                </a:lnTo>
                <a:lnTo>
                  <a:pt x="1032" y="192"/>
                </a:lnTo>
                <a:lnTo>
                  <a:pt x="1016" y="176"/>
                </a:lnTo>
                <a:lnTo>
                  <a:pt x="1008" y="160"/>
                </a:lnTo>
                <a:lnTo>
                  <a:pt x="1000" y="152"/>
                </a:lnTo>
                <a:lnTo>
                  <a:pt x="992" y="128"/>
                </a:lnTo>
                <a:lnTo>
                  <a:pt x="984" y="120"/>
                </a:lnTo>
                <a:lnTo>
                  <a:pt x="968" y="104"/>
                </a:lnTo>
                <a:lnTo>
                  <a:pt x="960" y="96"/>
                </a:lnTo>
                <a:lnTo>
                  <a:pt x="960" y="88"/>
                </a:lnTo>
                <a:lnTo>
                  <a:pt x="952" y="72"/>
                </a:lnTo>
                <a:lnTo>
                  <a:pt x="936" y="64"/>
                </a:lnTo>
                <a:lnTo>
                  <a:pt x="936" y="56"/>
                </a:lnTo>
                <a:lnTo>
                  <a:pt x="928" y="56"/>
                </a:lnTo>
                <a:lnTo>
                  <a:pt x="928" y="48"/>
                </a:lnTo>
                <a:lnTo>
                  <a:pt x="920" y="48"/>
                </a:lnTo>
                <a:lnTo>
                  <a:pt x="920" y="40"/>
                </a:lnTo>
                <a:lnTo>
                  <a:pt x="912" y="40"/>
                </a:lnTo>
                <a:lnTo>
                  <a:pt x="904" y="40"/>
                </a:lnTo>
                <a:lnTo>
                  <a:pt x="896" y="40"/>
                </a:lnTo>
                <a:lnTo>
                  <a:pt x="896" y="32"/>
                </a:lnTo>
                <a:lnTo>
                  <a:pt x="888" y="32"/>
                </a:lnTo>
                <a:lnTo>
                  <a:pt x="880" y="32"/>
                </a:lnTo>
                <a:lnTo>
                  <a:pt x="880" y="24"/>
                </a:lnTo>
                <a:lnTo>
                  <a:pt x="872" y="24"/>
                </a:lnTo>
                <a:lnTo>
                  <a:pt x="856" y="16"/>
                </a:lnTo>
                <a:lnTo>
                  <a:pt x="848" y="16"/>
                </a:lnTo>
                <a:lnTo>
                  <a:pt x="840" y="16"/>
                </a:lnTo>
                <a:lnTo>
                  <a:pt x="840" y="8"/>
                </a:lnTo>
                <a:lnTo>
                  <a:pt x="832" y="8"/>
                </a:lnTo>
                <a:lnTo>
                  <a:pt x="824" y="8"/>
                </a:lnTo>
                <a:lnTo>
                  <a:pt x="816" y="8"/>
                </a:lnTo>
                <a:lnTo>
                  <a:pt x="808" y="8"/>
                </a:lnTo>
                <a:lnTo>
                  <a:pt x="800" y="0"/>
                </a:lnTo>
                <a:lnTo>
                  <a:pt x="792" y="0"/>
                </a:lnTo>
                <a:lnTo>
                  <a:pt x="784" y="0"/>
                </a:lnTo>
                <a:lnTo>
                  <a:pt x="768" y="0"/>
                </a:lnTo>
                <a:lnTo>
                  <a:pt x="760" y="0"/>
                </a:lnTo>
                <a:lnTo>
                  <a:pt x="752" y="0"/>
                </a:lnTo>
                <a:lnTo>
                  <a:pt x="744" y="0"/>
                </a:lnTo>
                <a:lnTo>
                  <a:pt x="736" y="0"/>
                </a:lnTo>
                <a:lnTo>
                  <a:pt x="720" y="0"/>
                </a:lnTo>
                <a:lnTo>
                  <a:pt x="712" y="0"/>
                </a:lnTo>
                <a:lnTo>
                  <a:pt x="704" y="0"/>
                </a:lnTo>
                <a:lnTo>
                  <a:pt x="696" y="0"/>
                </a:lnTo>
                <a:lnTo>
                  <a:pt x="688" y="0"/>
                </a:lnTo>
                <a:lnTo>
                  <a:pt x="680" y="0"/>
                </a:lnTo>
                <a:lnTo>
                  <a:pt x="672" y="0"/>
                </a:lnTo>
                <a:lnTo>
                  <a:pt x="664" y="0"/>
                </a:lnTo>
                <a:lnTo>
                  <a:pt x="656" y="0"/>
                </a:lnTo>
                <a:lnTo>
                  <a:pt x="648" y="0"/>
                </a:lnTo>
                <a:lnTo>
                  <a:pt x="640" y="0"/>
                </a:lnTo>
                <a:lnTo>
                  <a:pt x="632" y="0"/>
                </a:lnTo>
                <a:lnTo>
                  <a:pt x="624" y="0"/>
                </a:lnTo>
                <a:lnTo>
                  <a:pt x="616" y="0"/>
                </a:lnTo>
                <a:lnTo>
                  <a:pt x="608" y="0"/>
                </a:lnTo>
                <a:lnTo>
                  <a:pt x="600" y="0"/>
                </a:lnTo>
                <a:lnTo>
                  <a:pt x="584" y="0"/>
                </a:lnTo>
                <a:lnTo>
                  <a:pt x="568" y="0"/>
                </a:lnTo>
                <a:lnTo>
                  <a:pt x="560" y="0"/>
                </a:lnTo>
                <a:lnTo>
                  <a:pt x="552" y="0"/>
                </a:lnTo>
                <a:lnTo>
                  <a:pt x="544" y="0"/>
                </a:lnTo>
                <a:lnTo>
                  <a:pt x="528" y="0"/>
                </a:lnTo>
                <a:lnTo>
                  <a:pt x="520" y="0"/>
                </a:lnTo>
                <a:lnTo>
                  <a:pt x="520" y="8"/>
                </a:lnTo>
                <a:lnTo>
                  <a:pt x="504" y="8"/>
                </a:lnTo>
                <a:lnTo>
                  <a:pt x="496" y="8"/>
                </a:lnTo>
                <a:lnTo>
                  <a:pt x="488" y="8"/>
                </a:lnTo>
                <a:lnTo>
                  <a:pt x="480" y="8"/>
                </a:lnTo>
                <a:lnTo>
                  <a:pt x="472" y="8"/>
                </a:lnTo>
                <a:lnTo>
                  <a:pt x="464" y="8"/>
                </a:lnTo>
                <a:lnTo>
                  <a:pt x="456" y="8"/>
                </a:lnTo>
                <a:lnTo>
                  <a:pt x="448" y="16"/>
                </a:lnTo>
                <a:lnTo>
                  <a:pt x="440" y="16"/>
                </a:lnTo>
                <a:lnTo>
                  <a:pt x="424" y="16"/>
                </a:lnTo>
                <a:lnTo>
                  <a:pt x="416" y="16"/>
                </a:lnTo>
                <a:lnTo>
                  <a:pt x="408" y="16"/>
                </a:lnTo>
                <a:lnTo>
                  <a:pt x="400" y="16"/>
                </a:lnTo>
                <a:lnTo>
                  <a:pt x="400" y="24"/>
                </a:lnTo>
                <a:lnTo>
                  <a:pt x="392" y="24"/>
                </a:lnTo>
                <a:lnTo>
                  <a:pt x="384" y="24"/>
                </a:lnTo>
                <a:lnTo>
                  <a:pt x="376" y="24"/>
                </a:lnTo>
                <a:lnTo>
                  <a:pt x="368" y="24"/>
                </a:lnTo>
                <a:lnTo>
                  <a:pt x="360" y="32"/>
                </a:lnTo>
                <a:lnTo>
                  <a:pt x="352" y="32"/>
                </a:lnTo>
                <a:lnTo>
                  <a:pt x="352" y="40"/>
                </a:lnTo>
                <a:lnTo>
                  <a:pt x="344" y="40"/>
                </a:lnTo>
                <a:lnTo>
                  <a:pt x="336" y="40"/>
                </a:lnTo>
                <a:lnTo>
                  <a:pt x="328" y="40"/>
                </a:lnTo>
                <a:lnTo>
                  <a:pt x="320" y="48"/>
                </a:lnTo>
                <a:lnTo>
                  <a:pt x="304" y="56"/>
                </a:lnTo>
                <a:lnTo>
                  <a:pt x="296" y="56"/>
                </a:lnTo>
                <a:lnTo>
                  <a:pt x="296" y="64"/>
                </a:lnTo>
                <a:lnTo>
                  <a:pt x="288" y="64"/>
                </a:lnTo>
                <a:lnTo>
                  <a:pt x="280" y="64"/>
                </a:lnTo>
                <a:lnTo>
                  <a:pt x="264" y="64"/>
                </a:lnTo>
                <a:lnTo>
                  <a:pt x="264" y="72"/>
                </a:lnTo>
                <a:lnTo>
                  <a:pt x="256" y="72"/>
                </a:lnTo>
                <a:lnTo>
                  <a:pt x="256" y="80"/>
                </a:lnTo>
                <a:lnTo>
                  <a:pt x="248" y="80"/>
                </a:lnTo>
                <a:lnTo>
                  <a:pt x="240" y="80"/>
                </a:lnTo>
                <a:lnTo>
                  <a:pt x="232" y="80"/>
                </a:lnTo>
                <a:lnTo>
                  <a:pt x="224" y="80"/>
                </a:lnTo>
                <a:lnTo>
                  <a:pt x="224" y="88"/>
                </a:lnTo>
                <a:lnTo>
                  <a:pt x="216" y="88"/>
                </a:lnTo>
                <a:lnTo>
                  <a:pt x="208" y="88"/>
                </a:lnTo>
                <a:lnTo>
                  <a:pt x="208" y="96"/>
                </a:lnTo>
                <a:lnTo>
                  <a:pt x="200" y="96"/>
                </a:lnTo>
                <a:lnTo>
                  <a:pt x="200" y="104"/>
                </a:lnTo>
              </a:path>
            </a:pathLst>
          </a:custGeom>
          <a:solidFill>
            <a:srgbClr val="D5E2FF"/>
          </a:solidFill>
          <a:ln w="12700" cap="rnd" cmpd="sng">
            <a:solidFill>
              <a:srgbClr val="000000"/>
            </a:solidFill>
            <a:prstDash val="solid"/>
            <a:round/>
            <a:headEnd type="none" w="med" len="med"/>
            <a:tailEnd type="none" w="med" len="med"/>
          </a:ln>
          <a:effectLst/>
        </p:spPr>
        <p:txBody>
          <a:bodyPr/>
          <a:lstStyle/>
          <a:p>
            <a:endParaRPr lang="en-GB">
              <a:solidFill>
                <a:srgbClr val="FAFD00"/>
              </a:solidFill>
            </a:endParaRPr>
          </a:p>
        </p:txBody>
      </p:sp>
      <p:sp>
        <p:nvSpPr>
          <p:cNvPr id="687109" name="Freeform 5"/>
          <p:cNvSpPr>
            <a:spLocks/>
          </p:cNvSpPr>
          <p:nvPr/>
        </p:nvSpPr>
        <p:spPr bwMode="auto">
          <a:xfrm>
            <a:off x="1284289" y="1947865"/>
            <a:ext cx="1119187" cy="1157287"/>
          </a:xfrm>
          <a:custGeom>
            <a:avLst/>
            <a:gdLst/>
            <a:ahLst/>
            <a:cxnLst>
              <a:cxn ang="0">
                <a:pos x="224" y="0"/>
              </a:cxn>
              <a:cxn ang="0">
                <a:pos x="184" y="0"/>
              </a:cxn>
              <a:cxn ang="0">
                <a:pos x="144" y="8"/>
              </a:cxn>
              <a:cxn ang="0">
                <a:pos x="112" y="24"/>
              </a:cxn>
              <a:cxn ang="0">
                <a:pos x="88" y="40"/>
              </a:cxn>
              <a:cxn ang="0">
                <a:pos x="64" y="64"/>
              </a:cxn>
              <a:cxn ang="0">
                <a:pos x="48" y="96"/>
              </a:cxn>
              <a:cxn ang="0">
                <a:pos x="32" y="128"/>
              </a:cxn>
              <a:cxn ang="0">
                <a:pos x="16" y="176"/>
              </a:cxn>
              <a:cxn ang="0">
                <a:pos x="0" y="216"/>
              </a:cxn>
              <a:cxn ang="0">
                <a:pos x="0" y="256"/>
              </a:cxn>
              <a:cxn ang="0">
                <a:pos x="0" y="296"/>
              </a:cxn>
              <a:cxn ang="0">
                <a:pos x="8" y="344"/>
              </a:cxn>
              <a:cxn ang="0">
                <a:pos x="16" y="400"/>
              </a:cxn>
              <a:cxn ang="0">
                <a:pos x="32" y="432"/>
              </a:cxn>
              <a:cxn ang="0">
                <a:pos x="48" y="472"/>
              </a:cxn>
              <a:cxn ang="0">
                <a:pos x="72" y="504"/>
              </a:cxn>
              <a:cxn ang="0">
                <a:pos x="88" y="536"/>
              </a:cxn>
              <a:cxn ang="0">
                <a:pos x="120" y="568"/>
              </a:cxn>
              <a:cxn ang="0">
                <a:pos x="144" y="600"/>
              </a:cxn>
              <a:cxn ang="0">
                <a:pos x="168" y="632"/>
              </a:cxn>
              <a:cxn ang="0">
                <a:pos x="208" y="656"/>
              </a:cxn>
              <a:cxn ang="0">
                <a:pos x="256" y="680"/>
              </a:cxn>
              <a:cxn ang="0">
                <a:pos x="312" y="696"/>
              </a:cxn>
              <a:cxn ang="0">
                <a:pos x="360" y="712"/>
              </a:cxn>
              <a:cxn ang="0">
                <a:pos x="400" y="720"/>
              </a:cxn>
              <a:cxn ang="0">
                <a:pos x="440" y="720"/>
              </a:cxn>
              <a:cxn ang="0">
                <a:pos x="480" y="728"/>
              </a:cxn>
              <a:cxn ang="0">
                <a:pos x="520" y="720"/>
              </a:cxn>
              <a:cxn ang="0">
                <a:pos x="552" y="712"/>
              </a:cxn>
              <a:cxn ang="0">
                <a:pos x="584" y="704"/>
              </a:cxn>
              <a:cxn ang="0">
                <a:pos x="616" y="688"/>
              </a:cxn>
              <a:cxn ang="0">
                <a:pos x="640" y="664"/>
              </a:cxn>
              <a:cxn ang="0">
                <a:pos x="672" y="624"/>
              </a:cxn>
              <a:cxn ang="0">
                <a:pos x="680" y="584"/>
              </a:cxn>
              <a:cxn ang="0">
                <a:pos x="696" y="560"/>
              </a:cxn>
              <a:cxn ang="0">
                <a:pos x="704" y="520"/>
              </a:cxn>
              <a:cxn ang="0">
                <a:pos x="704" y="472"/>
              </a:cxn>
              <a:cxn ang="0">
                <a:pos x="704" y="432"/>
              </a:cxn>
              <a:cxn ang="0">
                <a:pos x="704" y="392"/>
              </a:cxn>
              <a:cxn ang="0">
                <a:pos x="680" y="352"/>
              </a:cxn>
              <a:cxn ang="0">
                <a:pos x="664" y="312"/>
              </a:cxn>
              <a:cxn ang="0">
                <a:pos x="640" y="272"/>
              </a:cxn>
              <a:cxn ang="0">
                <a:pos x="616" y="240"/>
              </a:cxn>
              <a:cxn ang="0">
                <a:pos x="600" y="200"/>
              </a:cxn>
              <a:cxn ang="0">
                <a:pos x="576" y="184"/>
              </a:cxn>
              <a:cxn ang="0">
                <a:pos x="560" y="152"/>
              </a:cxn>
              <a:cxn ang="0">
                <a:pos x="528" y="120"/>
              </a:cxn>
              <a:cxn ang="0">
                <a:pos x="504" y="96"/>
              </a:cxn>
              <a:cxn ang="0">
                <a:pos x="472" y="64"/>
              </a:cxn>
              <a:cxn ang="0">
                <a:pos x="440" y="48"/>
              </a:cxn>
              <a:cxn ang="0">
                <a:pos x="400" y="24"/>
              </a:cxn>
              <a:cxn ang="0">
                <a:pos x="368" y="16"/>
              </a:cxn>
              <a:cxn ang="0">
                <a:pos x="328" y="8"/>
              </a:cxn>
              <a:cxn ang="0">
                <a:pos x="296" y="0"/>
              </a:cxn>
              <a:cxn ang="0">
                <a:pos x="256" y="0"/>
              </a:cxn>
            </a:cxnLst>
            <a:rect l="0" t="0" r="r" b="b"/>
            <a:pathLst>
              <a:path w="705" h="729">
                <a:moveTo>
                  <a:pt x="256" y="0"/>
                </a:moveTo>
                <a:lnTo>
                  <a:pt x="248" y="0"/>
                </a:lnTo>
                <a:lnTo>
                  <a:pt x="240" y="0"/>
                </a:lnTo>
                <a:lnTo>
                  <a:pt x="232" y="0"/>
                </a:lnTo>
                <a:lnTo>
                  <a:pt x="224" y="0"/>
                </a:lnTo>
                <a:lnTo>
                  <a:pt x="216" y="0"/>
                </a:lnTo>
                <a:lnTo>
                  <a:pt x="208" y="0"/>
                </a:lnTo>
                <a:lnTo>
                  <a:pt x="200" y="0"/>
                </a:lnTo>
                <a:lnTo>
                  <a:pt x="192" y="0"/>
                </a:lnTo>
                <a:lnTo>
                  <a:pt x="184" y="0"/>
                </a:lnTo>
                <a:lnTo>
                  <a:pt x="176" y="0"/>
                </a:lnTo>
                <a:lnTo>
                  <a:pt x="168" y="0"/>
                </a:lnTo>
                <a:lnTo>
                  <a:pt x="160" y="0"/>
                </a:lnTo>
                <a:lnTo>
                  <a:pt x="152" y="8"/>
                </a:lnTo>
                <a:lnTo>
                  <a:pt x="144" y="8"/>
                </a:lnTo>
                <a:lnTo>
                  <a:pt x="136" y="8"/>
                </a:lnTo>
                <a:lnTo>
                  <a:pt x="128" y="8"/>
                </a:lnTo>
                <a:lnTo>
                  <a:pt x="120" y="16"/>
                </a:lnTo>
                <a:lnTo>
                  <a:pt x="112" y="16"/>
                </a:lnTo>
                <a:lnTo>
                  <a:pt x="112" y="24"/>
                </a:lnTo>
                <a:lnTo>
                  <a:pt x="104" y="24"/>
                </a:lnTo>
                <a:lnTo>
                  <a:pt x="104" y="32"/>
                </a:lnTo>
                <a:lnTo>
                  <a:pt x="96" y="32"/>
                </a:lnTo>
                <a:lnTo>
                  <a:pt x="96" y="40"/>
                </a:lnTo>
                <a:lnTo>
                  <a:pt x="88" y="40"/>
                </a:lnTo>
                <a:lnTo>
                  <a:pt x="88" y="48"/>
                </a:lnTo>
                <a:lnTo>
                  <a:pt x="80" y="48"/>
                </a:lnTo>
                <a:lnTo>
                  <a:pt x="72" y="56"/>
                </a:lnTo>
                <a:lnTo>
                  <a:pt x="72" y="64"/>
                </a:lnTo>
                <a:lnTo>
                  <a:pt x="64" y="64"/>
                </a:lnTo>
                <a:lnTo>
                  <a:pt x="56" y="72"/>
                </a:lnTo>
                <a:lnTo>
                  <a:pt x="56" y="80"/>
                </a:lnTo>
                <a:lnTo>
                  <a:pt x="56" y="88"/>
                </a:lnTo>
                <a:lnTo>
                  <a:pt x="48" y="88"/>
                </a:lnTo>
                <a:lnTo>
                  <a:pt x="48" y="96"/>
                </a:lnTo>
                <a:lnTo>
                  <a:pt x="48" y="104"/>
                </a:lnTo>
                <a:lnTo>
                  <a:pt x="40" y="104"/>
                </a:lnTo>
                <a:lnTo>
                  <a:pt x="40" y="112"/>
                </a:lnTo>
                <a:lnTo>
                  <a:pt x="40" y="120"/>
                </a:lnTo>
                <a:lnTo>
                  <a:pt x="32" y="128"/>
                </a:lnTo>
                <a:lnTo>
                  <a:pt x="24" y="144"/>
                </a:lnTo>
                <a:lnTo>
                  <a:pt x="24" y="152"/>
                </a:lnTo>
                <a:lnTo>
                  <a:pt x="24" y="160"/>
                </a:lnTo>
                <a:lnTo>
                  <a:pt x="16" y="168"/>
                </a:lnTo>
                <a:lnTo>
                  <a:pt x="16" y="176"/>
                </a:lnTo>
                <a:lnTo>
                  <a:pt x="8" y="184"/>
                </a:lnTo>
                <a:lnTo>
                  <a:pt x="8" y="192"/>
                </a:lnTo>
                <a:lnTo>
                  <a:pt x="0" y="200"/>
                </a:lnTo>
                <a:lnTo>
                  <a:pt x="0" y="208"/>
                </a:lnTo>
                <a:lnTo>
                  <a:pt x="0" y="216"/>
                </a:lnTo>
                <a:lnTo>
                  <a:pt x="0" y="224"/>
                </a:lnTo>
                <a:lnTo>
                  <a:pt x="0" y="232"/>
                </a:lnTo>
                <a:lnTo>
                  <a:pt x="0" y="240"/>
                </a:lnTo>
                <a:lnTo>
                  <a:pt x="0" y="248"/>
                </a:lnTo>
                <a:lnTo>
                  <a:pt x="0" y="256"/>
                </a:lnTo>
                <a:lnTo>
                  <a:pt x="0" y="264"/>
                </a:lnTo>
                <a:lnTo>
                  <a:pt x="0" y="272"/>
                </a:lnTo>
                <a:lnTo>
                  <a:pt x="0" y="280"/>
                </a:lnTo>
                <a:lnTo>
                  <a:pt x="0" y="288"/>
                </a:lnTo>
                <a:lnTo>
                  <a:pt x="0" y="296"/>
                </a:lnTo>
                <a:lnTo>
                  <a:pt x="0" y="304"/>
                </a:lnTo>
                <a:lnTo>
                  <a:pt x="0" y="312"/>
                </a:lnTo>
                <a:lnTo>
                  <a:pt x="0" y="328"/>
                </a:lnTo>
                <a:lnTo>
                  <a:pt x="8" y="336"/>
                </a:lnTo>
                <a:lnTo>
                  <a:pt x="8" y="344"/>
                </a:lnTo>
                <a:lnTo>
                  <a:pt x="8" y="360"/>
                </a:lnTo>
                <a:lnTo>
                  <a:pt x="8" y="376"/>
                </a:lnTo>
                <a:lnTo>
                  <a:pt x="16" y="384"/>
                </a:lnTo>
                <a:lnTo>
                  <a:pt x="16" y="392"/>
                </a:lnTo>
                <a:lnTo>
                  <a:pt x="16" y="400"/>
                </a:lnTo>
                <a:lnTo>
                  <a:pt x="16" y="408"/>
                </a:lnTo>
                <a:lnTo>
                  <a:pt x="24" y="408"/>
                </a:lnTo>
                <a:lnTo>
                  <a:pt x="24" y="416"/>
                </a:lnTo>
                <a:lnTo>
                  <a:pt x="24" y="424"/>
                </a:lnTo>
                <a:lnTo>
                  <a:pt x="32" y="432"/>
                </a:lnTo>
                <a:lnTo>
                  <a:pt x="40" y="440"/>
                </a:lnTo>
                <a:lnTo>
                  <a:pt x="40" y="448"/>
                </a:lnTo>
                <a:lnTo>
                  <a:pt x="40" y="456"/>
                </a:lnTo>
                <a:lnTo>
                  <a:pt x="48" y="464"/>
                </a:lnTo>
                <a:lnTo>
                  <a:pt x="48" y="472"/>
                </a:lnTo>
                <a:lnTo>
                  <a:pt x="56" y="480"/>
                </a:lnTo>
                <a:lnTo>
                  <a:pt x="64" y="488"/>
                </a:lnTo>
                <a:lnTo>
                  <a:pt x="64" y="496"/>
                </a:lnTo>
                <a:lnTo>
                  <a:pt x="64" y="504"/>
                </a:lnTo>
                <a:lnTo>
                  <a:pt x="72" y="504"/>
                </a:lnTo>
                <a:lnTo>
                  <a:pt x="72" y="512"/>
                </a:lnTo>
                <a:lnTo>
                  <a:pt x="72" y="520"/>
                </a:lnTo>
                <a:lnTo>
                  <a:pt x="80" y="528"/>
                </a:lnTo>
                <a:lnTo>
                  <a:pt x="88" y="528"/>
                </a:lnTo>
                <a:lnTo>
                  <a:pt x="88" y="536"/>
                </a:lnTo>
                <a:lnTo>
                  <a:pt x="96" y="536"/>
                </a:lnTo>
                <a:lnTo>
                  <a:pt x="96" y="544"/>
                </a:lnTo>
                <a:lnTo>
                  <a:pt x="104" y="552"/>
                </a:lnTo>
                <a:lnTo>
                  <a:pt x="112" y="560"/>
                </a:lnTo>
                <a:lnTo>
                  <a:pt x="120" y="568"/>
                </a:lnTo>
                <a:lnTo>
                  <a:pt x="128" y="568"/>
                </a:lnTo>
                <a:lnTo>
                  <a:pt x="128" y="576"/>
                </a:lnTo>
                <a:lnTo>
                  <a:pt x="136" y="584"/>
                </a:lnTo>
                <a:lnTo>
                  <a:pt x="144" y="592"/>
                </a:lnTo>
                <a:lnTo>
                  <a:pt x="144" y="600"/>
                </a:lnTo>
                <a:lnTo>
                  <a:pt x="152" y="608"/>
                </a:lnTo>
                <a:lnTo>
                  <a:pt x="160" y="616"/>
                </a:lnTo>
                <a:lnTo>
                  <a:pt x="160" y="624"/>
                </a:lnTo>
                <a:lnTo>
                  <a:pt x="168" y="624"/>
                </a:lnTo>
                <a:lnTo>
                  <a:pt x="168" y="632"/>
                </a:lnTo>
                <a:lnTo>
                  <a:pt x="176" y="632"/>
                </a:lnTo>
                <a:lnTo>
                  <a:pt x="184" y="640"/>
                </a:lnTo>
                <a:lnTo>
                  <a:pt x="192" y="648"/>
                </a:lnTo>
                <a:lnTo>
                  <a:pt x="200" y="648"/>
                </a:lnTo>
                <a:lnTo>
                  <a:pt x="208" y="656"/>
                </a:lnTo>
                <a:lnTo>
                  <a:pt x="216" y="656"/>
                </a:lnTo>
                <a:lnTo>
                  <a:pt x="224" y="664"/>
                </a:lnTo>
                <a:lnTo>
                  <a:pt x="240" y="672"/>
                </a:lnTo>
                <a:lnTo>
                  <a:pt x="248" y="672"/>
                </a:lnTo>
                <a:lnTo>
                  <a:pt x="256" y="680"/>
                </a:lnTo>
                <a:lnTo>
                  <a:pt x="264" y="680"/>
                </a:lnTo>
                <a:lnTo>
                  <a:pt x="280" y="688"/>
                </a:lnTo>
                <a:lnTo>
                  <a:pt x="288" y="688"/>
                </a:lnTo>
                <a:lnTo>
                  <a:pt x="296" y="696"/>
                </a:lnTo>
                <a:lnTo>
                  <a:pt x="312" y="696"/>
                </a:lnTo>
                <a:lnTo>
                  <a:pt x="320" y="704"/>
                </a:lnTo>
                <a:lnTo>
                  <a:pt x="328" y="704"/>
                </a:lnTo>
                <a:lnTo>
                  <a:pt x="336" y="704"/>
                </a:lnTo>
                <a:lnTo>
                  <a:pt x="352" y="704"/>
                </a:lnTo>
                <a:lnTo>
                  <a:pt x="360" y="712"/>
                </a:lnTo>
                <a:lnTo>
                  <a:pt x="368" y="712"/>
                </a:lnTo>
                <a:lnTo>
                  <a:pt x="376" y="712"/>
                </a:lnTo>
                <a:lnTo>
                  <a:pt x="384" y="712"/>
                </a:lnTo>
                <a:lnTo>
                  <a:pt x="392" y="712"/>
                </a:lnTo>
                <a:lnTo>
                  <a:pt x="400" y="720"/>
                </a:lnTo>
                <a:lnTo>
                  <a:pt x="408" y="720"/>
                </a:lnTo>
                <a:lnTo>
                  <a:pt x="416" y="720"/>
                </a:lnTo>
                <a:lnTo>
                  <a:pt x="424" y="720"/>
                </a:lnTo>
                <a:lnTo>
                  <a:pt x="432" y="720"/>
                </a:lnTo>
                <a:lnTo>
                  <a:pt x="440" y="720"/>
                </a:lnTo>
                <a:lnTo>
                  <a:pt x="448" y="728"/>
                </a:lnTo>
                <a:lnTo>
                  <a:pt x="456" y="728"/>
                </a:lnTo>
                <a:lnTo>
                  <a:pt x="464" y="728"/>
                </a:lnTo>
                <a:lnTo>
                  <a:pt x="472" y="728"/>
                </a:lnTo>
                <a:lnTo>
                  <a:pt x="480" y="728"/>
                </a:lnTo>
                <a:lnTo>
                  <a:pt x="488" y="728"/>
                </a:lnTo>
                <a:lnTo>
                  <a:pt x="496" y="728"/>
                </a:lnTo>
                <a:lnTo>
                  <a:pt x="504" y="720"/>
                </a:lnTo>
                <a:lnTo>
                  <a:pt x="512" y="720"/>
                </a:lnTo>
                <a:lnTo>
                  <a:pt x="520" y="720"/>
                </a:lnTo>
                <a:lnTo>
                  <a:pt x="528" y="720"/>
                </a:lnTo>
                <a:lnTo>
                  <a:pt x="536" y="720"/>
                </a:lnTo>
                <a:lnTo>
                  <a:pt x="544" y="720"/>
                </a:lnTo>
                <a:lnTo>
                  <a:pt x="552" y="720"/>
                </a:lnTo>
                <a:lnTo>
                  <a:pt x="552" y="712"/>
                </a:lnTo>
                <a:lnTo>
                  <a:pt x="560" y="712"/>
                </a:lnTo>
                <a:lnTo>
                  <a:pt x="568" y="712"/>
                </a:lnTo>
                <a:lnTo>
                  <a:pt x="576" y="712"/>
                </a:lnTo>
                <a:lnTo>
                  <a:pt x="576" y="704"/>
                </a:lnTo>
                <a:lnTo>
                  <a:pt x="584" y="704"/>
                </a:lnTo>
                <a:lnTo>
                  <a:pt x="592" y="704"/>
                </a:lnTo>
                <a:lnTo>
                  <a:pt x="592" y="696"/>
                </a:lnTo>
                <a:lnTo>
                  <a:pt x="600" y="696"/>
                </a:lnTo>
                <a:lnTo>
                  <a:pt x="608" y="688"/>
                </a:lnTo>
                <a:lnTo>
                  <a:pt x="616" y="688"/>
                </a:lnTo>
                <a:lnTo>
                  <a:pt x="624" y="680"/>
                </a:lnTo>
                <a:lnTo>
                  <a:pt x="632" y="680"/>
                </a:lnTo>
                <a:lnTo>
                  <a:pt x="632" y="672"/>
                </a:lnTo>
                <a:lnTo>
                  <a:pt x="640" y="672"/>
                </a:lnTo>
                <a:lnTo>
                  <a:pt x="640" y="664"/>
                </a:lnTo>
                <a:lnTo>
                  <a:pt x="648" y="656"/>
                </a:lnTo>
                <a:lnTo>
                  <a:pt x="656" y="648"/>
                </a:lnTo>
                <a:lnTo>
                  <a:pt x="664" y="640"/>
                </a:lnTo>
                <a:lnTo>
                  <a:pt x="664" y="632"/>
                </a:lnTo>
                <a:lnTo>
                  <a:pt x="672" y="624"/>
                </a:lnTo>
                <a:lnTo>
                  <a:pt x="672" y="608"/>
                </a:lnTo>
                <a:lnTo>
                  <a:pt x="680" y="608"/>
                </a:lnTo>
                <a:lnTo>
                  <a:pt x="680" y="600"/>
                </a:lnTo>
                <a:lnTo>
                  <a:pt x="680" y="592"/>
                </a:lnTo>
                <a:lnTo>
                  <a:pt x="680" y="584"/>
                </a:lnTo>
                <a:lnTo>
                  <a:pt x="688" y="584"/>
                </a:lnTo>
                <a:lnTo>
                  <a:pt x="688" y="576"/>
                </a:lnTo>
                <a:lnTo>
                  <a:pt x="688" y="568"/>
                </a:lnTo>
                <a:lnTo>
                  <a:pt x="688" y="560"/>
                </a:lnTo>
                <a:lnTo>
                  <a:pt x="696" y="560"/>
                </a:lnTo>
                <a:lnTo>
                  <a:pt x="696" y="552"/>
                </a:lnTo>
                <a:lnTo>
                  <a:pt x="696" y="544"/>
                </a:lnTo>
                <a:lnTo>
                  <a:pt x="696" y="536"/>
                </a:lnTo>
                <a:lnTo>
                  <a:pt x="704" y="528"/>
                </a:lnTo>
                <a:lnTo>
                  <a:pt x="704" y="520"/>
                </a:lnTo>
                <a:lnTo>
                  <a:pt x="704" y="512"/>
                </a:lnTo>
                <a:lnTo>
                  <a:pt x="704" y="504"/>
                </a:lnTo>
                <a:lnTo>
                  <a:pt x="704" y="496"/>
                </a:lnTo>
                <a:lnTo>
                  <a:pt x="704" y="480"/>
                </a:lnTo>
                <a:lnTo>
                  <a:pt x="704" y="472"/>
                </a:lnTo>
                <a:lnTo>
                  <a:pt x="704" y="464"/>
                </a:lnTo>
                <a:lnTo>
                  <a:pt x="704" y="456"/>
                </a:lnTo>
                <a:lnTo>
                  <a:pt x="704" y="448"/>
                </a:lnTo>
                <a:lnTo>
                  <a:pt x="704" y="440"/>
                </a:lnTo>
                <a:lnTo>
                  <a:pt x="704" y="432"/>
                </a:lnTo>
                <a:lnTo>
                  <a:pt x="704" y="424"/>
                </a:lnTo>
                <a:lnTo>
                  <a:pt x="704" y="416"/>
                </a:lnTo>
                <a:lnTo>
                  <a:pt x="704" y="408"/>
                </a:lnTo>
                <a:lnTo>
                  <a:pt x="704" y="400"/>
                </a:lnTo>
                <a:lnTo>
                  <a:pt x="704" y="392"/>
                </a:lnTo>
                <a:lnTo>
                  <a:pt x="696" y="384"/>
                </a:lnTo>
                <a:lnTo>
                  <a:pt x="696" y="376"/>
                </a:lnTo>
                <a:lnTo>
                  <a:pt x="688" y="368"/>
                </a:lnTo>
                <a:lnTo>
                  <a:pt x="688" y="360"/>
                </a:lnTo>
                <a:lnTo>
                  <a:pt x="680" y="352"/>
                </a:lnTo>
                <a:lnTo>
                  <a:pt x="680" y="344"/>
                </a:lnTo>
                <a:lnTo>
                  <a:pt x="680" y="336"/>
                </a:lnTo>
                <a:lnTo>
                  <a:pt x="672" y="328"/>
                </a:lnTo>
                <a:lnTo>
                  <a:pt x="672" y="320"/>
                </a:lnTo>
                <a:lnTo>
                  <a:pt x="664" y="312"/>
                </a:lnTo>
                <a:lnTo>
                  <a:pt x="656" y="304"/>
                </a:lnTo>
                <a:lnTo>
                  <a:pt x="656" y="296"/>
                </a:lnTo>
                <a:lnTo>
                  <a:pt x="648" y="288"/>
                </a:lnTo>
                <a:lnTo>
                  <a:pt x="648" y="280"/>
                </a:lnTo>
                <a:lnTo>
                  <a:pt x="640" y="272"/>
                </a:lnTo>
                <a:lnTo>
                  <a:pt x="640" y="264"/>
                </a:lnTo>
                <a:lnTo>
                  <a:pt x="632" y="264"/>
                </a:lnTo>
                <a:lnTo>
                  <a:pt x="632" y="256"/>
                </a:lnTo>
                <a:lnTo>
                  <a:pt x="624" y="240"/>
                </a:lnTo>
                <a:lnTo>
                  <a:pt x="616" y="240"/>
                </a:lnTo>
                <a:lnTo>
                  <a:pt x="616" y="232"/>
                </a:lnTo>
                <a:lnTo>
                  <a:pt x="608" y="224"/>
                </a:lnTo>
                <a:lnTo>
                  <a:pt x="608" y="216"/>
                </a:lnTo>
                <a:lnTo>
                  <a:pt x="600" y="208"/>
                </a:lnTo>
                <a:lnTo>
                  <a:pt x="600" y="200"/>
                </a:lnTo>
                <a:lnTo>
                  <a:pt x="592" y="200"/>
                </a:lnTo>
                <a:lnTo>
                  <a:pt x="592" y="192"/>
                </a:lnTo>
                <a:lnTo>
                  <a:pt x="584" y="192"/>
                </a:lnTo>
                <a:lnTo>
                  <a:pt x="584" y="184"/>
                </a:lnTo>
                <a:lnTo>
                  <a:pt x="576" y="184"/>
                </a:lnTo>
                <a:lnTo>
                  <a:pt x="576" y="176"/>
                </a:lnTo>
                <a:lnTo>
                  <a:pt x="568" y="168"/>
                </a:lnTo>
                <a:lnTo>
                  <a:pt x="568" y="160"/>
                </a:lnTo>
                <a:lnTo>
                  <a:pt x="560" y="160"/>
                </a:lnTo>
                <a:lnTo>
                  <a:pt x="560" y="152"/>
                </a:lnTo>
                <a:lnTo>
                  <a:pt x="552" y="144"/>
                </a:lnTo>
                <a:lnTo>
                  <a:pt x="544" y="136"/>
                </a:lnTo>
                <a:lnTo>
                  <a:pt x="536" y="128"/>
                </a:lnTo>
                <a:lnTo>
                  <a:pt x="528" y="128"/>
                </a:lnTo>
                <a:lnTo>
                  <a:pt x="528" y="120"/>
                </a:lnTo>
                <a:lnTo>
                  <a:pt x="520" y="112"/>
                </a:lnTo>
                <a:lnTo>
                  <a:pt x="520" y="104"/>
                </a:lnTo>
                <a:lnTo>
                  <a:pt x="512" y="104"/>
                </a:lnTo>
                <a:lnTo>
                  <a:pt x="512" y="96"/>
                </a:lnTo>
                <a:lnTo>
                  <a:pt x="504" y="96"/>
                </a:lnTo>
                <a:lnTo>
                  <a:pt x="504" y="88"/>
                </a:lnTo>
                <a:lnTo>
                  <a:pt x="496" y="80"/>
                </a:lnTo>
                <a:lnTo>
                  <a:pt x="488" y="72"/>
                </a:lnTo>
                <a:lnTo>
                  <a:pt x="480" y="72"/>
                </a:lnTo>
                <a:lnTo>
                  <a:pt x="472" y="64"/>
                </a:lnTo>
                <a:lnTo>
                  <a:pt x="472" y="56"/>
                </a:lnTo>
                <a:lnTo>
                  <a:pt x="464" y="56"/>
                </a:lnTo>
                <a:lnTo>
                  <a:pt x="456" y="48"/>
                </a:lnTo>
                <a:lnTo>
                  <a:pt x="448" y="48"/>
                </a:lnTo>
                <a:lnTo>
                  <a:pt x="440" y="48"/>
                </a:lnTo>
                <a:lnTo>
                  <a:pt x="432" y="40"/>
                </a:lnTo>
                <a:lnTo>
                  <a:pt x="424" y="32"/>
                </a:lnTo>
                <a:lnTo>
                  <a:pt x="416" y="32"/>
                </a:lnTo>
                <a:lnTo>
                  <a:pt x="408" y="32"/>
                </a:lnTo>
                <a:lnTo>
                  <a:pt x="400" y="24"/>
                </a:lnTo>
                <a:lnTo>
                  <a:pt x="392" y="24"/>
                </a:lnTo>
                <a:lnTo>
                  <a:pt x="384" y="24"/>
                </a:lnTo>
                <a:lnTo>
                  <a:pt x="384" y="16"/>
                </a:lnTo>
                <a:lnTo>
                  <a:pt x="376" y="16"/>
                </a:lnTo>
                <a:lnTo>
                  <a:pt x="368" y="16"/>
                </a:lnTo>
                <a:lnTo>
                  <a:pt x="360" y="16"/>
                </a:lnTo>
                <a:lnTo>
                  <a:pt x="352" y="16"/>
                </a:lnTo>
                <a:lnTo>
                  <a:pt x="344" y="8"/>
                </a:lnTo>
                <a:lnTo>
                  <a:pt x="336" y="8"/>
                </a:lnTo>
                <a:lnTo>
                  <a:pt x="328" y="8"/>
                </a:lnTo>
                <a:lnTo>
                  <a:pt x="320" y="8"/>
                </a:lnTo>
                <a:lnTo>
                  <a:pt x="312" y="8"/>
                </a:lnTo>
                <a:lnTo>
                  <a:pt x="312" y="0"/>
                </a:lnTo>
                <a:lnTo>
                  <a:pt x="304" y="0"/>
                </a:lnTo>
                <a:lnTo>
                  <a:pt x="296" y="0"/>
                </a:lnTo>
                <a:lnTo>
                  <a:pt x="288" y="0"/>
                </a:lnTo>
                <a:lnTo>
                  <a:pt x="280" y="0"/>
                </a:lnTo>
                <a:lnTo>
                  <a:pt x="272" y="0"/>
                </a:lnTo>
                <a:lnTo>
                  <a:pt x="264" y="0"/>
                </a:lnTo>
                <a:lnTo>
                  <a:pt x="256" y="0"/>
                </a:lnTo>
              </a:path>
            </a:pathLst>
          </a:custGeom>
          <a:solidFill>
            <a:srgbClr val="C4AAFF"/>
          </a:solidFill>
          <a:ln w="12700" cap="rnd" cmpd="sng">
            <a:solidFill>
              <a:srgbClr val="000000"/>
            </a:solidFill>
            <a:prstDash val="solid"/>
            <a:round/>
            <a:headEnd type="none" w="med" len="med"/>
            <a:tailEnd type="none" w="med" len="med"/>
          </a:ln>
          <a:effectLst/>
        </p:spPr>
        <p:txBody>
          <a:bodyPr/>
          <a:lstStyle/>
          <a:p>
            <a:endParaRPr lang="en-GB">
              <a:solidFill>
                <a:srgbClr val="FAFD00"/>
              </a:solidFill>
            </a:endParaRPr>
          </a:p>
        </p:txBody>
      </p:sp>
      <p:sp>
        <p:nvSpPr>
          <p:cNvPr id="687110" name="Oval 6"/>
          <p:cNvSpPr>
            <a:spLocks noChangeArrowheads="1"/>
          </p:cNvSpPr>
          <p:nvPr/>
        </p:nvSpPr>
        <p:spPr bwMode="auto">
          <a:xfrm>
            <a:off x="1455738" y="2093913"/>
            <a:ext cx="152400" cy="1778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11" name="Oval 7"/>
          <p:cNvSpPr>
            <a:spLocks noChangeArrowheads="1"/>
          </p:cNvSpPr>
          <p:nvPr/>
        </p:nvSpPr>
        <p:spPr bwMode="auto">
          <a:xfrm>
            <a:off x="1671638" y="2182813"/>
            <a:ext cx="203200" cy="2540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12" name="Oval 8"/>
          <p:cNvSpPr>
            <a:spLocks noChangeArrowheads="1"/>
          </p:cNvSpPr>
          <p:nvPr/>
        </p:nvSpPr>
        <p:spPr bwMode="auto">
          <a:xfrm>
            <a:off x="2027238" y="2233613"/>
            <a:ext cx="152400" cy="1778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13" name="Oval 9"/>
          <p:cNvSpPr>
            <a:spLocks noChangeArrowheads="1"/>
          </p:cNvSpPr>
          <p:nvPr/>
        </p:nvSpPr>
        <p:spPr bwMode="auto">
          <a:xfrm>
            <a:off x="1506538" y="2525713"/>
            <a:ext cx="203200" cy="2540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14" name="Oval 10"/>
          <p:cNvSpPr>
            <a:spLocks noChangeArrowheads="1"/>
          </p:cNvSpPr>
          <p:nvPr/>
        </p:nvSpPr>
        <p:spPr bwMode="auto">
          <a:xfrm>
            <a:off x="2065338" y="2690813"/>
            <a:ext cx="165100" cy="1524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15" name="Rectangle 11"/>
          <p:cNvSpPr>
            <a:spLocks noChangeArrowheads="1"/>
          </p:cNvSpPr>
          <p:nvPr/>
        </p:nvSpPr>
        <p:spPr bwMode="auto">
          <a:xfrm>
            <a:off x="1976439" y="2665413"/>
            <a:ext cx="330200" cy="228600"/>
          </a:xfrm>
          <a:prstGeom prst="rect">
            <a:avLst/>
          </a:prstGeom>
          <a:noFill/>
          <a:ln w="12700">
            <a:solidFill>
              <a:srgbClr val="FFFF00"/>
            </a:solidFill>
            <a:miter lim="800000"/>
            <a:headEnd/>
            <a:tailEnd/>
          </a:ln>
          <a:effectLst/>
        </p:spPr>
        <p:txBody>
          <a:bodyPr wrap="none" anchor="ctr"/>
          <a:lstStyle/>
          <a:p>
            <a:endParaRPr lang="en-GB">
              <a:solidFill>
                <a:srgbClr val="FAFD00"/>
              </a:solidFill>
            </a:endParaRPr>
          </a:p>
        </p:txBody>
      </p:sp>
      <p:sp>
        <p:nvSpPr>
          <p:cNvPr id="687116" name="Rectangle 12"/>
          <p:cNvSpPr>
            <a:spLocks noChangeArrowheads="1"/>
          </p:cNvSpPr>
          <p:nvPr/>
        </p:nvSpPr>
        <p:spPr bwMode="auto">
          <a:xfrm>
            <a:off x="3995738" y="1154113"/>
            <a:ext cx="2882900" cy="2159000"/>
          </a:xfrm>
          <a:prstGeom prst="rect">
            <a:avLst/>
          </a:prstGeom>
          <a:noFill/>
          <a:ln w="12700">
            <a:solidFill>
              <a:srgbClr val="FFFF00"/>
            </a:solidFill>
            <a:miter lim="800000"/>
            <a:headEnd/>
            <a:tailEnd/>
          </a:ln>
          <a:effectLst/>
        </p:spPr>
        <p:txBody>
          <a:bodyPr wrap="none" anchor="ctr"/>
          <a:lstStyle/>
          <a:p>
            <a:endParaRPr lang="en-GB">
              <a:solidFill>
                <a:srgbClr val="FAFD00"/>
              </a:solidFill>
            </a:endParaRPr>
          </a:p>
        </p:txBody>
      </p:sp>
      <p:sp>
        <p:nvSpPr>
          <p:cNvPr id="687117" name="Oval 13"/>
          <p:cNvSpPr>
            <a:spLocks noChangeArrowheads="1"/>
          </p:cNvSpPr>
          <p:nvPr/>
        </p:nvSpPr>
        <p:spPr bwMode="auto">
          <a:xfrm>
            <a:off x="5507039" y="1585913"/>
            <a:ext cx="736600" cy="800100"/>
          </a:xfrm>
          <a:prstGeom prst="ellipse">
            <a:avLst/>
          </a:prstGeom>
          <a:solidFill>
            <a:srgbClr val="AAFFFA"/>
          </a:solidFill>
          <a:ln w="12700">
            <a:solidFill>
              <a:srgbClr val="000000"/>
            </a:solidFill>
            <a:round/>
            <a:headEnd/>
            <a:tailEnd/>
          </a:ln>
          <a:effectLst/>
        </p:spPr>
        <p:txBody>
          <a:bodyPr wrap="none" anchor="ctr"/>
          <a:lstStyle/>
          <a:p>
            <a:endParaRPr lang="en-GB">
              <a:solidFill>
                <a:srgbClr val="FAFD00"/>
              </a:solidFill>
            </a:endParaRPr>
          </a:p>
        </p:txBody>
      </p:sp>
      <p:sp>
        <p:nvSpPr>
          <p:cNvPr id="687118" name="Oval 14"/>
          <p:cNvSpPr>
            <a:spLocks noChangeArrowheads="1"/>
          </p:cNvSpPr>
          <p:nvPr/>
        </p:nvSpPr>
        <p:spPr bwMode="auto">
          <a:xfrm>
            <a:off x="4922838" y="2030413"/>
            <a:ext cx="825500" cy="850900"/>
          </a:xfrm>
          <a:prstGeom prst="ellipse">
            <a:avLst/>
          </a:prstGeom>
          <a:solidFill>
            <a:srgbClr val="B9FFAA"/>
          </a:solidFill>
          <a:ln w="12700">
            <a:solidFill>
              <a:srgbClr val="000000"/>
            </a:solidFill>
            <a:round/>
            <a:headEnd/>
            <a:tailEnd/>
          </a:ln>
          <a:effectLst/>
        </p:spPr>
        <p:txBody>
          <a:bodyPr wrap="none" anchor="ctr"/>
          <a:lstStyle/>
          <a:p>
            <a:endParaRPr lang="en-GB">
              <a:solidFill>
                <a:srgbClr val="FAFD00"/>
              </a:solidFill>
            </a:endParaRPr>
          </a:p>
        </p:txBody>
      </p:sp>
      <p:sp>
        <p:nvSpPr>
          <p:cNvPr id="687119" name="Oval 15"/>
          <p:cNvSpPr>
            <a:spLocks noChangeArrowheads="1"/>
          </p:cNvSpPr>
          <p:nvPr/>
        </p:nvSpPr>
        <p:spPr bwMode="auto">
          <a:xfrm>
            <a:off x="5113338" y="1458913"/>
            <a:ext cx="762000" cy="774700"/>
          </a:xfrm>
          <a:prstGeom prst="ellipse">
            <a:avLst/>
          </a:prstGeom>
          <a:solidFill>
            <a:srgbClr val="FF9900"/>
          </a:solidFill>
          <a:ln w="12700">
            <a:solidFill>
              <a:srgbClr val="000000"/>
            </a:solidFill>
            <a:round/>
            <a:headEnd/>
            <a:tailEnd/>
          </a:ln>
          <a:effectLst/>
        </p:spPr>
        <p:txBody>
          <a:bodyPr wrap="none" anchor="ctr"/>
          <a:lstStyle/>
          <a:p>
            <a:endParaRPr lang="en-GB">
              <a:solidFill>
                <a:srgbClr val="FAFD00"/>
              </a:solidFill>
            </a:endParaRPr>
          </a:p>
        </p:txBody>
      </p:sp>
      <p:sp>
        <p:nvSpPr>
          <p:cNvPr id="687120" name="Oval 16"/>
          <p:cNvSpPr>
            <a:spLocks noChangeArrowheads="1"/>
          </p:cNvSpPr>
          <p:nvPr/>
        </p:nvSpPr>
        <p:spPr bwMode="auto">
          <a:xfrm>
            <a:off x="5519738" y="2005013"/>
            <a:ext cx="698500" cy="812800"/>
          </a:xfrm>
          <a:prstGeom prst="ellipse">
            <a:avLst/>
          </a:prstGeom>
          <a:solidFill>
            <a:srgbClr val="FFAAD5"/>
          </a:solidFill>
          <a:ln w="12700">
            <a:solidFill>
              <a:srgbClr val="000000"/>
            </a:solidFill>
            <a:round/>
            <a:headEnd/>
            <a:tailEnd/>
          </a:ln>
          <a:effectLst/>
        </p:spPr>
        <p:txBody>
          <a:bodyPr wrap="none" anchor="ctr"/>
          <a:lstStyle/>
          <a:p>
            <a:endParaRPr lang="en-GB">
              <a:solidFill>
                <a:srgbClr val="FAFD00"/>
              </a:solidFill>
            </a:endParaRPr>
          </a:p>
        </p:txBody>
      </p:sp>
      <p:sp>
        <p:nvSpPr>
          <p:cNvPr id="687121" name="Rectangle 17"/>
          <p:cNvSpPr>
            <a:spLocks noChangeArrowheads="1"/>
          </p:cNvSpPr>
          <p:nvPr/>
        </p:nvSpPr>
        <p:spPr bwMode="auto">
          <a:xfrm>
            <a:off x="4292600" y="1243015"/>
            <a:ext cx="615552" cy="335989"/>
          </a:xfrm>
          <a:prstGeom prst="rect">
            <a:avLst/>
          </a:prstGeom>
          <a:noFill/>
          <a:ln w="12700">
            <a:noFill/>
            <a:miter lim="800000"/>
            <a:headEnd/>
            <a:tailEnd/>
          </a:ln>
          <a:effectLst/>
        </p:spPr>
        <p:txBody>
          <a:bodyPr wrap="none" lIns="90487" tIns="44450" rIns="90487" bIns="44450">
            <a:spAutoFit/>
          </a:bodyPr>
          <a:lstStyle/>
          <a:p>
            <a:r>
              <a:rPr lang="en-GB">
                <a:solidFill>
                  <a:srgbClr val="FFFF00"/>
                </a:solidFill>
                <a:effectLst>
                  <a:outerShdw blurRad="38100" dist="38100" dir="2700000" algn="tl">
                    <a:srgbClr val="000000"/>
                  </a:outerShdw>
                </a:effectLst>
                <a:latin typeface="Helvetica" pitchFamily="34" charset="0"/>
              </a:rPr>
              <a:t>PML</a:t>
            </a:r>
          </a:p>
        </p:txBody>
      </p:sp>
      <p:sp>
        <p:nvSpPr>
          <p:cNvPr id="687122" name="Rectangle 18"/>
          <p:cNvSpPr>
            <a:spLocks noChangeArrowheads="1"/>
          </p:cNvSpPr>
          <p:nvPr/>
        </p:nvSpPr>
        <p:spPr bwMode="auto">
          <a:xfrm>
            <a:off x="5969000" y="1230315"/>
            <a:ext cx="694100" cy="335989"/>
          </a:xfrm>
          <a:prstGeom prst="rect">
            <a:avLst/>
          </a:prstGeom>
          <a:noFill/>
          <a:ln w="12700">
            <a:noFill/>
            <a:miter lim="800000"/>
            <a:headEnd/>
            <a:tailEnd/>
          </a:ln>
          <a:effectLst/>
        </p:spPr>
        <p:txBody>
          <a:bodyPr wrap="none" lIns="90487" tIns="44450" rIns="90487" bIns="44450">
            <a:spAutoFit/>
          </a:bodyPr>
          <a:lstStyle/>
          <a:p>
            <a:r>
              <a:rPr lang="en-GB">
                <a:solidFill>
                  <a:srgbClr val="AAFFFA"/>
                </a:solidFill>
                <a:effectLst>
                  <a:outerShdw blurRad="38100" dist="38100" dir="2700000" algn="tl">
                    <a:srgbClr val="000000"/>
                  </a:outerShdw>
                </a:effectLst>
                <a:latin typeface="Helvetica" pitchFamily="34" charset="0"/>
              </a:rPr>
              <a:t>PLZF</a:t>
            </a:r>
          </a:p>
        </p:txBody>
      </p:sp>
      <p:sp>
        <p:nvSpPr>
          <p:cNvPr id="687123" name="Freeform 19"/>
          <p:cNvSpPr>
            <a:spLocks/>
          </p:cNvSpPr>
          <p:nvPr/>
        </p:nvSpPr>
        <p:spPr bwMode="auto">
          <a:xfrm>
            <a:off x="1220789" y="5059365"/>
            <a:ext cx="1373187" cy="1220787"/>
          </a:xfrm>
          <a:custGeom>
            <a:avLst/>
            <a:gdLst/>
            <a:ahLst/>
            <a:cxnLst>
              <a:cxn ang="0">
                <a:pos x="536" y="16"/>
              </a:cxn>
              <a:cxn ang="0">
                <a:pos x="488" y="8"/>
              </a:cxn>
              <a:cxn ang="0">
                <a:pos x="424" y="0"/>
              </a:cxn>
              <a:cxn ang="0">
                <a:pos x="352" y="0"/>
              </a:cxn>
              <a:cxn ang="0">
                <a:pos x="256" y="0"/>
              </a:cxn>
              <a:cxn ang="0">
                <a:pos x="184" y="8"/>
              </a:cxn>
              <a:cxn ang="0">
                <a:pos x="136" y="24"/>
              </a:cxn>
              <a:cxn ang="0">
                <a:pos x="104" y="48"/>
              </a:cxn>
              <a:cxn ang="0">
                <a:pos x="80" y="80"/>
              </a:cxn>
              <a:cxn ang="0">
                <a:pos x="56" y="120"/>
              </a:cxn>
              <a:cxn ang="0">
                <a:pos x="24" y="168"/>
              </a:cxn>
              <a:cxn ang="0">
                <a:pos x="8" y="208"/>
              </a:cxn>
              <a:cxn ang="0">
                <a:pos x="0" y="256"/>
              </a:cxn>
              <a:cxn ang="0">
                <a:pos x="0" y="312"/>
              </a:cxn>
              <a:cxn ang="0">
                <a:pos x="16" y="368"/>
              </a:cxn>
              <a:cxn ang="0">
                <a:pos x="40" y="416"/>
              </a:cxn>
              <a:cxn ang="0">
                <a:pos x="72" y="448"/>
              </a:cxn>
              <a:cxn ang="0">
                <a:pos x="104" y="472"/>
              </a:cxn>
              <a:cxn ang="0">
                <a:pos x="160" y="504"/>
              </a:cxn>
              <a:cxn ang="0">
                <a:pos x="208" y="520"/>
              </a:cxn>
              <a:cxn ang="0">
                <a:pos x="264" y="528"/>
              </a:cxn>
              <a:cxn ang="0">
                <a:pos x="312" y="520"/>
              </a:cxn>
              <a:cxn ang="0">
                <a:pos x="368" y="504"/>
              </a:cxn>
              <a:cxn ang="0">
                <a:pos x="416" y="480"/>
              </a:cxn>
              <a:cxn ang="0">
                <a:pos x="456" y="456"/>
              </a:cxn>
              <a:cxn ang="0">
                <a:pos x="480" y="424"/>
              </a:cxn>
              <a:cxn ang="0">
                <a:pos x="504" y="384"/>
              </a:cxn>
              <a:cxn ang="0">
                <a:pos x="488" y="424"/>
              </a:cxn>
              <a:cxn ang="0">
                <a:pos x="448" y="448"/>
              </a:cxn>
              <a:cxn ang="0">
                <a:pos x="416" y="472"/>
              </a:cxn>
              <a:cxn ang="0">
                <a:pos x="384" y="496"/>
              </a:cxn>
              <a:cxn ang="0">
                <a:pos x="344" y="512"/>
              </a:cxn>
              <a:cxn ang="0">
                <a:pos x="296" y="528"/>
              </a:cxn>
              <a:cxn ang="0">
                <a:pos x="264" y="552"/>
              </a:cxn>
              <a:cxn ang="0">
                <a:pos x="248" y="592"/>
              </a:cxn>
              <a:cxn ang="0">
                <a:pos x="248" y="648"/>
              </a:cxn>
              <a:cxn ang="0">
                <a:pos x="272" y="680"/>
              </a:cxn>
              <a:cxn ang="0">
                <a:pos x="312" y="704"/>
              </a:cxn>
              <a:cxn ang="0">
                <a:pos x="344" y="736"/>
              </a:cxn>
              <a:cxn ang="0">
                <a:pos x="408" y="752"/>
              </a:cxn>
              <a:cxn ang="0">
                <a:pos x="456" y="760"/>
              </a:cxn>
              <a:cxn ang="0">
                <a:pos x="512" y="768"/>
              </a:cxn>
              <a:cxn ang="0">
                <a:pos x="568" y="768"/>
              </a:cxn>
              <a:cxn ang="0">
                <a:pos x="624" y="752"/>
              </a:cxn>
              <a:cxn ang="0">
                <a:pos x="672" y="744"/>
              </a:cxn>
              <a:cxn ang="0">
                <a:pos x="720" y="720"/>
              </a:cxn>
              <a:cxn ang="0">
                <a:pos x="760" y="688"/>
              </a:cxn>
              <a:cxn ang="0">
                <a:pos x="784" y="656"/>
              </a:cxn>
              <a:cxn ang="0">
                <a:pos x="808" y="616"/>
              </a:cxn>
              <a:cxn ang="0">
                <a:pos x="840" y="584"/>
              </a:cxn>
              <a:cxn ang="0">
                <a:pos x="848" y="528"/>
              </a:cxn>
              <a:cxn ang="0">
                <a:pos x="848" y="472"/>
              </a:cxn>
              <a:cxn ang="0">
                <a:pos x="856" y="424"/>
              </a:cxn>
              <a:cxn ang="0">
                <a:pos x="864" y="360"/>
              </a:cxn>
              <a:cxn ang="0">
                <a:pos x="856" y="304"/>
              </a:cxn>
              <a:cxn ang="0">
                <a:pos x="832" y="256"/>
              </a:cxn>
              <a:cxn ang="0">
                <a:pos x="792" y="224"/>
              </a:cxn>
              <a:cxn ang="0">
                <a:pos x="768" y="192"/>
              </a:cxn>
              <a:cxn ang="0">
                <a:pos x="728" y="152"/>
              </a:cxn>
              <a:cxn ang="0">
                <a:pos x="696" y="120"/>
              </a:cxn>
              <a:cxn ang="0">
                <a:pos x="672" y="88"/>
              </a:cxn>
              <a:cxn ang="0">
                <a:pos x="632" y="64"/>
              </a:cxn>
              <a:cxn ang="0">
                <a:pos x="600" y="40"/>
              </a:cxn>
            </a:cxnLst>
            <a:rect l="0" t="0" r="r" b="b"/>
            <a:pathLst>
              <a:path w="865" h="769">
                <a:moveTo>
                  <a:pt x="592" y="32"/>
                </a:moveTo>
                <a:lnTo>
                  <a:pt x="584" y="32"/>
                </a:lnTo>
                <a:lnTo>
                  <a:pt x="576" y="24"/>
                </a:lnTo>
                <a:lnTo>
                  <a:pt x="568" y="24"/>
                </a:lnTo>
                <a:lnTo>
                  <a:pt x="552" y="24"/>
                </a:lnTo>
                <a:lnTo>
                  <a:pt x="544" y="24"/>
                </a:lnTo>
                <a:lnTo>
                  <a:pt x="536" y="16"/>
                </a:lnTo>
                <a:lnTo>
                  <a:pt x="528" y="16"/>
                </a:lnTo>
                <a:lnTo>
                  <a:pt x="520" y="16"/>
                </a:lnTo>
                <a:lnTo>
                  <a:pt x="520" y="8"/>
                </a:lnTo>
                <a:lnTo>
                  <a:pt x="512" y="8"/>
                </a:lnTo>
                <a:lnTo>
                  <a:pt x="504" y="8"/>
                </a:lnTo>
                <a:lnTo>
                  <a:pt x="496" y="8"/>
                </a:lnTo>
                <a:lnTo>
                  <a:pt x="488" y="8"/>
                </a:lnTo>
                <a:lnTo>
                  <a:pt x="488" y="0"/>
                </a:lnTo>
                <a:lnTo>
                  <a:pt x="472" y="0"/>
                </a:lnTo>
                <a:lnTo>
                  <a:pt x="456" y="0"/>
                </a:lnTo>
                <a:lnTo>
                  <a:pt x="448" y="0"/>
                </a:lnTo>
                <a:lnTo>
                  <a:pt x="440" y="0"/>
                </a:lnTo>
                <a:lnTo>
                  <a:pt x="432" y="0"/>
                </a:lnTo>
                <a:lnTo>
                  <a:pt x="424" y="0"/>
                </a:lnTo>
                <a:lnTo>
                  <a:pt x="416" y="0"/>
                </a:lnTo>
                <a:lnTo>
                  <a:pt x="408" y="0"/>
                </a:lnTo>
                <a:lnTo>
                  <a:pt x="400" y="0"/>
                </a:lnTo>
                <a:lnTo>
                  <a:pt x="392" y="0"/>
                </a:lnTo>
                <a:lnTo>
                  <a:pt x="376" y="0"/>
                </a:lnTo>
                <a:lnTo>
                  <a:pt x="368" y="0"/>
                </a:lnTo>
                <a:lnTo>
                  <a:pt x="352" y="0"/>
                </a:lnTo>
                <a:lnTo>
                  <a:pt x="336" y="0"/>
                </a:lnTo>
                <a:lnTo>
                  <a:pt x="320" y="0"/>
                </a:lnTo>
                <a:lnTo>
                  <a:pt x="304" y="0"/>
                </a:lnTo>
                <a:lnTo>
                  <a:pt x="288" y="0"/>
                </a:lnTo>
                <a:lnTo>
                  <a:pt x="280" y="0"/>
                </a:lnTo>
                <a:lnTo>
                  <a:pt x="272" y="0"/>
                </a:lnTo>
                <a:lnTo>
                  <a:pt x="256" y="0"/>
                </a:lnTo>
                <a:lnTo>
                  <a:pt x="248" y="0"/>
                </a:lnTo>
                <a:lnTo>
                  <a:pt x="240" y="0"/>
                </a:lnTo>
                <a:lnTo>
                  <a:pt x="216" y="8"/>
                </a:lnTo>
                <a:lnTo>
                  <a:pt x="208" y="8"/>
                </a:lnTo>
                <a:lnTo>
                  <a:pt x="200" y="8"/>
                </a:lnTo>
                <a:lnTo>
                  <a:pt x="192" y="8"/>
                </a:lnTo>
                <a:lnTo>
                  <a:pt x="184" y="8"/>
                </a:lnTo>
                <a:lnTo>
                  <a:pt x="176" y="8"/>
                </a:lnTo>
                <a:lnTo>
                  <a:pt x="168" y="16"/>
                </a:lnTo>
                <a:lnTo>
                  <a:pt x="160" y="16"/>
                </a:lnTo>
                <a:lnTo>
                  <a:pt x="160" y="24"/>
                </a:lnTo>
                <a:lnTo>
                  <a:pt x="152" y="24"/>
                </a:lnTo>
                <a:lnTo>
                  <a:pt x="144" y="24"/>
                </a:lnTo>
                <a:lnTo>
                  <a:pt x="136" y="24"/>
                </a:lnTo>
                <a:lnTo>
                  <a:pt x="136" y="32"/>
                </a:lnTo>
                <a:lnTo>
                  <a:pt x="128" y="32"/>
                </a:lnTo>
                <a:lnTo>
                  <a:pt x="128" y="40"/>
                </a:lnTo>
                <a:lnTo>
                  <a:pt x="120" y="40"/>
                </a:lnTo>
                <a:lnTo>
                  <a:pt x="112" y="40"/>
                </a:lnTo>
                <a:lnTo>
                  <a:pt x="112" y="48"/>
                </a:lnTo>
                <a:lnTo>
                  <a:pt x="104" y="48"/>
                </a:lnTo>
                <a:lnTo>
                  <a:pt x="104" y="56"/>
                </a:lnTo>
                <a:lnTo>
                  <a:pt x="104" y="64"/>
                </a:lnTo>
                <a:lnTo>
                  <a:pt x="96" y="64"/>
                </a:lnTo>
                <a:lnTo>
                  <a:pt x="96" y="72"/>
                </a:lnTo>
                <a:lnTo>
                  <a:pt x="88" y="72"/>
                </a:lnTo>
                <a:lnTo>
                  <a:pt x="88" y="80"/>
                </a:lnTo>
                <a:lnTo>
                  <a:pt x="80" y="80"/>
                </a:lnTo>
                <a:lnTo>
                  <a:pt x="80" y="88"/>
                </a:lnTo>
                <a:lnTo>
                  <a:pt x="80" y="96"/>
                </a:lnTo>
                <a:lnTo>
                  <a:pt x="72" y="96"/>
                </a:lnTo>
                <a:lnTo>
                  <a:pt x="72" y="104"/>
                </a:lnTo>
                <a:lnTo>
                  <a:pt x="64" y="104"/>
                </a:lnTo>
                <a:lnTo>
                  <a:pt x="56" y="112"/>
                </a:lnTo>
                <a:lnTo>
                  <a:pt x="56" y="120"/>
                </a:lnTo>
                <a:lnTo>
                  <a:pt x="48" y="128"/>
                </a:lnTo>
                <a:lnTo>
                  <a:pt x="48" y="136"/>
                </a:lnTo>
                <a:lnTo>
                  <a:pt x="40" y="144"/>
                </a:lnTo>
                <a:lnTo>
                  <a:pt x="32" y="152"/>
                </a:lnTo>
                <a:lnTo>
                  <a:pt x="32" y="160"/>
                </a:lnTo>
                <a:lnTo>
                  <a:pt x="24" y="160"/>
                </a:lnTo>
                <a:lnTo>
                  <a:pt x="24" y="168"/>
                </a:lnTo>
                <a:lnTo>
                  <a:pt x="24" y="176"/>
                </a:lnTo>
                <a:lnTo>
                  <a:pt x="16" y="176"/>
                </a:lnTo>
                <a:lnTo>
                  <a:pt x="16" y="184"/>
                </a:lnTo>
                <a:lnTo>
                  <a:pt x="16" y="192"/>
                </a:lnTo>
                <a:lnTo>
                  <a:pt x="16" y="200"/>
                </a:lnTo>
                <a:lnTo>
                  <a:pt x="8" y="200"/>
                </a:lnTo>
                <a:lnTo>
                  <a:pt x="8" y="208"/>
                </a:lnTo>
                <a:lnTo>
                  <a:pt x="8" y="216"/>
                </a:lnTo>
                <a:lnTo>
                  <a:pt x="0" y="216"/>
                </a:lnTo>
                <a:lnTo>
                  <a:pt x="0" y="224"/>
                </a:lnTo>
                <a:lnTo>
                  <a:pt x="0" y="232"/>
                </a:lnTo>
                <a:lnTo>
                  <a:pt x="0" y="240"/>
                </a:lnTo>
                <a:lnTo>
                  <a:pt x="0" y="248"/>
                </a:lnTo>
                <a:lnTo>
                  <a:pt x="0" y="256"/>
                </a:lnTo>
                <a:lnTo>
                  <a:pt x="0" y="264"/>
                </a:lnTo>
                <a:lnTo>
                  <a:pt x="0" y="272"/>
                </a:lnTo>
                <a:lnTo>
                  <a:pt x="0" y="280"/>
                </a:lnTo>
                <a:lnTo>
                  <a:pt x="0" y="288"/>
                </a:lnTo>
                <a:lnTo>
                  <a:pt x="0" y="296"/>
                </a:lnTo>
                <a:lnTo>
                  <a:pt x="0" y="304"/>
                </a:lnTo>
                <a:lnTo>
                  <a:pt x="0" y="312"/>
                </a:lnTo>
                <a:lnTo>
                  <a:pt x="0" y="320"/>
                </a:lnTo>
                <a:lnTo>
                  <a:pt x="0" y="328"/>
                </a:lnTo>
                <a:lnTo>
                  <a:pt x="8" y="336"/>
                </a:lnTo>
                <a:lnTo>
                  <a:pt x="8" y="344"/>
                </a:lnTo>
                <a:lnTo>
                  <a:pt x="16" y="352"/>
                </a:lnTo>
                <a:lnTo>
                  <a:pt x="16" y="360"/>
                </a:lnTo>
                <a:lnTo>
                  <a:pt x="16" y="368"/>
                </a:lnTo>
                <a:lnTo>
                  <a:pt x="16" y="376"/>
                </a:lnTo>
                <a:lnTo>
                  <a:pt x="24" y="376"/>
                </a:lnTo>
                <a:lnTo>
                  <a:pt x="24" y="384"/>
                </a:lnTo>
                <a:lnTo>
                  <a:pt x="24" y="392"/>
                </a:lnTo>
                <a:lnTo>
                  <a:pt x="32" y="400"/>
                </a:lnTo>
                <a:lnTo>
                  <a:pt x="32" y="408"/>
                </a:lnTo>
                <a:lnTo>
                  <a:pt x="40" y="416"/>
                </a:lnTo>
                <a:lnTo>
                  <a:pt x="40" y="424"/>
                </a:lnTo>
                <a:lnTo>
                  <a:pt x="48" y="424"/>
                </a:lnTo>
                <a:lnTo>
                  <a:pt x="48" y="432"/>
                </a:lnTo>
                <a:lnTo>
                  <a:pt x="56" y="432"/>
                </a:lnTo>
                <a:lnTo>
                  <a:pt x="56" y="440"/>
                </a:lnTo>
                <a:lnTo>
                  <a:pt x="64" y="440"/>
                </a:lnTo>
                <a:lnTo>
                  <a:pt x="72" y="448"/>
                </a:lnTo>
                <a:lnTo>
                  <a:pt x="80" y="448"/>
                </a:lnTo>
                <a:lnTo>
                  <a:pt x="80" y="456"/>
                </a:lnTo>
                <a:lnTo>
                  <a:pt x="88" y="456"/>
                </a:lnTo>
                <a:lnTo>
                  <a:pt x="88" y="464"/>
                </a:lnTo>
                <a:lnTo>
                  <a:pt x="96" y="464"/>
                </a:lnTo>
                <a:lnTo>
                  <a:pt x="96" y="472"/>
                </a:lnTo>
                <a:lnTo>
                  <a:pt x="104" y="472"/>
                </a:lnTo>
                <a:lnTo>
                  <a:pt x="112" y="480"/>
                </a:lnTo>
                <a:lnTo>
                  <a:pt x="120" y="488"/>
                </a:lnTo>
                <a:lnTo>
                  <a:pt x="128" y="488"/>
                </a:lnTo>
                <a:lnTo>
                  <a:pt x="136" y="496"/>
                </a:lnTo>
                <a:lnTo>
                  <a:pt x="144" y="496"/>
                </a:lnTo>
                <a:lnTo>
                  <a:pt x="152" y="504"/>
                </a:lnTo>
                <a:lnTo>
                  <a:pt x="160" y="504"/>
                </a:lnTo>
                <a:lnTo>
                  <a:pt x="168" y="504"/>
                </a:lnTo>
                <a:lnTo>
                  <a:pt x="168" y="512"/>
                </a:lnTo>
                <a:lnTo>
                  <a:pt x="176" y="512"/>
                </a:lnTo>
                <a:lnTo>
                  <a:pt x="184" y="520"/>
                </a:lnTo>
                <a:lnTo>
                  <a:pt x="192" y="520"/>
                </a:lnTo>
                <a:lnTo>
                  <a:pt x="200" y="520"/>
                </a:lnTo>
                <a:lnTo>
                  <a:pt x="208" y="520"/>
                </a:lnTo>
                <a:lnTo>
                  <a:pt x="216" y="528"/>
                </a:lnTo>
                <a:lnTo>
                  <a:pt x="224" y="528"/>
                </a:lnTo>
                <a:lnTo>
                  <a:pt x="232" y="528"/>
                </a:lnTo>
                <a:lnTo>
                  <a:pt x="240" y="528"/>
                </a:lnTo>
                <a:lnTo>
                  <a:pt x="248" y="528"/>
                </a:lnTo>
                <a:lnTo>
                  <a:pt x="256" y="528"/>
                </a:lnTo>
                <a:lnTo>
                  <a:pt x="264" y="528"/>
                </a:lnTo>
                <a:lnTo>
                  <a:pt x="272" y="528"/>
                </a:lnTo>
                <a:lnTo>
                  <a:pt x="280" y="528"/>
                </a:lnTo>
                <a:lnTo>
                  <a:pt x="288" y="528"/>
                </a:lnTo>
                <a:lnTo>
                  <a:pt x="296" y="528"/>
                </a:lnTo>
                <a:lnTo>
                  <a:pt x="296" y="520"/>
                </a:lnTo>
                <a:lnTo>
                  <a:pt x="304" y="520"/>
                </a:lnTo>
                <a:lnTo>
                  <a:pt x="312" y="520"/>
                </a:lnTo>
                <a:lnTo>
                  <a:pt x="320" y="520"/>
                </a:lnTo>
                <a:lnTo>
                  <a:pt x="328" y="520"/>
                </a:lnTo>
                <a:lnTo>
                  <a:pt x="336" y="512"/>
                </a:lnTo>
                <a:lnTo>
                  <a:pt x="344" y="512"/>
                </a:lnTo>
                <a:lnTo>
                  <a:pt x="352" y="512"/>
                </a:lnTo>
                <a:lnTo>
                  <a:pt x="360" y="504"/>
                </a:lnTo>
                <a:lnTo>
                  <a:pt x="368" y="504"/>
                </a:lnTo>
                <a:lnTo>
                  <a:pt x="376" y="496"/>
                </a:lnTo>
                <a:lnTo>
                  <a:pt x="384" y="496"/>
                </a:lnTo>
                <a:lnTo>
                  <a:pt x="392" y="488"/>
                </a:lnTo>
                <a:lnTo>
                  <a:pt x="400" y="488"/>
                </a:lnTo>
                <a:lnTo>
                  <a:pt x="408" y="488"/>
                </a:lnTo>
                <a:lnTo>
                  <a:pt x="408" y="480"/>
                </a:lnTo>
                <a:lnTo>
                  <a:pt x="416" y="480"/>
                </a:lnTo>
                <a:lnTo>
                  <a:pt x="424" y="472"/>
                </a:lnTo>
                <a:lnTo>
                  <a:pt x="432" y="472"/>
                </a:lnTo>
                <a:lnTo>
                  <a:pt x="432" y="464"/>
                </a:lnTo>
                <a:lnTo>
                  <a:pt x="440" y="464"/>
                </a:lnTo>
                <a:lnTo>
                  <a:pt x="440" y="456"/>
                </a:lnTo>
                <a:lnTo>
                  <a:pt x="448" y="456"/>
                </a:lnTo>
                <a:lnTo>
                  <a:pt x="456" y="456"/>
                </a:lnTo>
                <a:lnTo>
                  <a:pt x="456" y="448"/>
                </a:lnTo>
                <a:lnTo>
                  <a:pt x="464" y="448"/>
                </a:lnTo>
                <a:lnTo>
                  <a:pt x="464" y="440"/>
                </a:lnTo>
                <a:lnTo>
                  <a:pt x="464" y="432"/>
                </a:lnTo>
                <a:lnTo>
                  <a:pt x="472" y="432"/>
                </a:lnTo>
                <a:lnTo>
                  <a:pt x="472" y="424"/>
                </a:lnTo>
                <a:lnTo>
                  <a:pt x="480" y="424"/>
                </a:lnTo>
                <a:lnTo>
                  <a:pt x="480" y="416"/>
                </a:lnTo>
                <a:lnTo>
                  <a:pt x="488" y="416"/>
                </a:lnTo>
                <a:lnTo>
                  <a:pt x="488" y="408"/>
                </a:lnTo>
                <a:lnTo>
                  <a:pt x="496" y="408"/>
                </a:lnTo>
                <a:lnTo>
                  <a:pt x="496" y="400"/>
                </a:lnTo>
                <a:lnTo>
                  <a:pt x="504" y="392"/>
                </a:lnTo>
                <a:lnTo>
                  <a:pt x="504" y="384"/>
                </a:lnTo>
                <a:lnTo>
                  <a:pt x="504" y="392"/>
                </a:lnTo>
                <a:lnTo>
                  <a:pt x="504" y="400"/>
                </a:lnTo>
                <a:lnTo>
                  <a:pt x="496" y="400"/>
                </a:lnTo>
                <a:lnTo>
                  <a:pt x="496" y="408"/>
                </a:lnTo>
                <a:lnTo>
                  <a:pt x="496" y="416"/>
                </a:lnTo>
                <a:lnTo>
                  <a:pt x="488" y="416"/>
                </a:lnTo>
                <a:lnTo>
                  <a:pt x="488" y="424"/>
                </a:lnTo>
                <a:lnTo>
                  <a:pt x="480" y="424"/>
                </a:lnTo>
                <a:lnTo>
                  <a:pt x="480" y="432"/>
                </a:lnTo>
                <a:lnTo>
                  <a:pt x="472" y="432"/>
                </a:lnTo>
                <a:lnTo>
                  <a:pt x="464" y="440"/>
                </a:lnTo>
                <a:lnTo>
                  <a:pt x="456" y="440"/>
                </a:lnTo>
                <a:lnTo>
                  <a:pt x="456" y="448"/>
                </a:lnTo>
                <a:lnTo>
                  <a:pt x="448" y="448"/>
                </a:lnTo>
                <a:lnTo>
                  <a:pt x="440" y="448"/>
                </a:lnTo>
                <a:lnTo>
                  <a:pt x="440" y="456"/>
                </a:lnTo>
                <a:lnTo>
                  <a:pt x="432" y="456"/>
                </a:lnTo>
                <a:lnTo>
                  <a:pt x="432" y="464"/>
                </a:lnTo>
                <a:lnTo>
                  <a:pt x="424" y="464"/>
                </a:lnTo>
                <a:lnTo>
                  <a:pt x="424" y="472"/>
                </a:lnTo>
                <a:lnTo>
                  <a:pt x="416" y="472"/>
                </a:lnTo>
                <a:lnTo>
                  <a:pt x="408" y="472"/>
                </a:lnTo>
                <a:lnTo>
                  <a:pt x="408" y="480"/>
                </a:lnTo>
                <a:lnTo>
                  <a:pt x="400" y="480"/>
                </a:lnTo>
                <a:lnTo>
                  <a:pt x="400" y="488"/>
                </a:lnTo>
                <a:lnTo>
                  <a:pt x="392" y="488"/>
                </a:lnTo>
                <a:lnTo>
                  <a:pt x="392" y="496"/>
                </a:lnTo>
                <a:lnTo>
                  <a:pt x="384" y="496"/>
                </a:lnTo>
                <a:lnTo>
                  <a:pt x="376" y="496"/>
                </a:lnTo>
                <a:lnTo>
                  <a:pt x="376" y="504"/>
                </a:lnTo>
                <a:lnTo>
                  <a:pt x="368" y="504"/>
                </a:lnTo>
                <a:lnTo>
                  <a:pt x="368" y="512"/>
                </a:lnTo>
                <a:lnTo>
                  <a:pt x="360" y="512"/>
                </a:lnTo>
                <a:lnTo>
                  <a:pt x="352" y="512"/>
                </a:lnTo>
                <a:lnTo>
                  <a:pt x="344" y="512"/>
                </a:lnTo>
                <a:lnTo>
                  <a:pt x="336" y="512"/>
                </a:lnTo>
                <a:lnTo>
                  <a:pt x="336" y="520"/>
                </a:lnTo>
                <a:lnTo>
                  <a:pt x="328" y="520"/>
                </a:lnTo>
                <a:lnTo>
                  <a:pt x="320" y="520"/>
                </a:lnTo>
                <a:lnTo>
                  <a:pt x="312" y="528"/>
                </a:lnTo>
                <a:lnTo>
                  <a:pt x="304" y="528"/>
                </a:lnTo>
                <a:lnTo>
                  <a:pt x="296" y="528"/>
                </a:lnTo>
                <a:lnTo>
                  <a:pt x="296" y="536"/>
                </a:lnTo>
                <a:lnTo>
                  <a:pt x="288" y="536"/>
                </a:lnTo>
                <a:lnTo>
                  <a:pt x="280" y="536"/>
                </a:lnTo>
                <a:lnTo>
                  <a:pt x="280" y="544"/>
                </a:lnTo>
                <a:lnTo>
                  <a:pt x="272" y="544"/>
                </a:lnTo>
                <a:lnTo>
                  <a:pt x="264" y="544"/>
                </a:lnTo>
                <a:lnTo>
                  <a:pt x="264" y="552"/>
                </a:lnTo>
                <a:lnTo>
                  <a:pt x="256" y="552"/>
                </a:lnTo>
                <a:lnTo>
                  <a:pt x="256" y="560"/>
                </a:lnTo>
                <a:lnTo>
                  <a:pt x="248" y="560"/>
                </a:lnTo>
                <a:lnTo>
                  <a:pt x="248" y="568"/>
                </a:lnTo>
                <a:lnTo>
                  <a:pt x="248" y="576"/>
                </a:lnTo>
                <a:lnTo>
                  <a:pt x="248" y="584"/>
                </a:lnTo>
                <a:lnTo>
                  <a:pt x="248" y="592"/>
                </a:lnTo>
                <a:lnTo>
                  <a:pt x="248" y="600"/>
                </a:lnTo>
                <a:lnTo>
                  <a:pt x="248" y="608"/>
                </a:lnTo>
                <a:lnTo>
                  <a:pt x="248" y="616"/>
                </a:lnTo>
                <a:lnTo>
                  <a:pt x="248" y="624"/>
                </a:lnTo>
                <a:lnTo>
                  <a:pt x="248" y="632"/>
                </a:lnTo>
                <a:lnTo>
                  <a:pt x="248" y="640"/>
                </a:lnTo>
                <a:lnTo>
                  <a:pt x="248" y="648"/>
                </a:lnTo>
                <a:lnTo>
                  <a:pt x="248" y="656"/>
                </a:lnTo>
                <a:lnTo>
                  <a:pt x="248" y="664"/>
                </a:lnTo>
                <a:lnTo>
                  <a:pt x="256" y="664"/>
                </a:lnTo>
                <a:lnTo>
                  <a:pt x="256" y="672"/>
                </a:lnTo>
                <a:lnTo>
                  <a:pt x="264" y="672"/>
                </a:lnTo>
                <a:lnTo>
                  <a:pt x="264" y="680"/>
                </a:lnTo>
                <a:lnTo>
                  <a:pt x="272" y="680"/>
                </a:lnTo>
                <a:lnTo>
                  <a:pt x="280" y="680"/>
                </a:lnTo>
                <a:lnTo>
                  <a:pt x="280" y="688"/>
                </a:lnTo>
                <a:lnTo>
                  <a:pt x="288" y="688"/>
                </a:lnTo>
                <a:lnTo>
                  <a:pt x="296" y="696"/>
                </a:lnTo>
                <a:lnTo>
                  <a:pt x="304" y="696"/>
                </a:lnTo>
                <a:lnTo>
                  <a:pt x="304" y="704"/>
                </a:lnTo>
                <a:lnTo>
                  <a:pt x="312" y="704"/>
                </a:lnTo>
                <a:lnTo>
                  <a:pt x="320" y="704"/>
                </a:lnTo>
                <a:lnTo>
                  <a:pt x="320" y="712"/>
                </a:lnTo>
                <a:lnTo>
                  <a:pt x="328" y="720"/>
                </a:lnTo>
                <a:lnTo>
                  <a:pt x="336" y="720"/>
                </a:lnTo>
                <a:lnTo>
                  <a:pt x="336" y="728"/>
                </a:lnTo>
                <a:lnTo>
                  <a:pt x="344" y="728"/>
                </a:lnTo>
                <a:lnTo>
                  <a:pt x="344" y="736"/>
                </a:lnTo>
                <a:lnTo>
                  <a:pt x="352" y="736"/>
                </a:lnTo>
                <a:lnTo>
                  <a:pt x="360" y="736"/>
                </a:lnTo>
                <a:lnTo>
                  <a:pt x="368" y="736"/>
                </a:lnTo>
                <a:lnTo>
                  <a:pt x="376" y="744"/>
                </a:lnTo>
                <a:lnTo>
                  <a:pt x="384" y="744"/>
                </a:lnTo>
                <a:lnTo>
                  <a:pt x="392" y="752"/>
                </a:lnTo>
                <a:lnTo>
                  <a:pt x="408" y="752"/>
                </a:lnTo>
                <a:lnTo>
                  <a:pt x="416" y="752"/>
                </a:lnTo>
                <a:lnTo>
                  <a:pt x="424" y="752"/>
                </a:lnTo>
                <a:lnTo>
                  <a:pt x="424" y="760"/>
                </a:lnTo>
                <a:lnTo>
                  <a:pt x="432" y="760"/>
                </a:lnTo>
                <a:lnTo>
                  <a:pt x="440" y="760"/>
                </a:lnTo>
                <a:lnTo>
                  <a:pt x="448" y="760"/>
                </a:lnTo>
                <a:lnTo>
                  <a:pt x="456" y="760"/>
                </a:lnTo>
                <a:lnTo>
                  <a:pt x="464" y="760"/>
                </a:lnTo>
                <a:lnTo>
                  <a:pt x="464" y="768"/>
                </a:lnTo>
                <a:lnTo>
                  <a:pt x="472" y="768"/>
                </a:lnTo>
                <a:lnTo>
                  <a:pt x="480" y="768"/>
                </a:lnTo>
                <a:lnTo>
                  <a:pt x="488" y="768"/>
                </a:lnTo>
                <a:lnTo>
                  <a:pt x="504" y="768"/>
                </a:lnTo>
                <a:lnTo>
                  <a:pt x="512" y="768"/>
                </a:lnTo>
                <a:lnTo>
                  <a:pt x="520" y="768"/>
                </a:lnTo>
                <a:lnTo>
                  <a:pt x="528" y="768"/>
                </a:lnTo>
                <a:lnTo>
                  <a:pt x="536" y="768"/>
                </a:lnTo>
                <a:lnTo>
                  <a:pt x="544" y="768"/>
                </a:lnTo>
                <a:lnTo>
                  <a:pt x="552" y="768"/>
                </a:lnTo>
                <a:lnTo>
                  <a:pt x="560" y="768"/>
                </a:lnTo>
                <a:lnTo>
                  <a:pt x="568" y="768"/>
                </a:lnTo>
                <a:lnTo>
                  <a:pt x="576" y="768"/>
                </a:lnTo>
                <a:lnTo>
                  <a:pt x="584" y="760"/>
                </a:lnTo>
                <a:lnTo>
                  <a:pt x="592" y="760"/>
                </a:lnTo>
                <a:lnTo>
                  <a:pt x="600" y="760"/>
                </a:lnTo>
                <a:lnTo>
                  <a:pt x="608" y="760"/>
                </a:lnTo>
                <a:lnTo>
                  <a:pt x="616" y="760"/>
                </a:lnTo>
                <a:lnTo>
                  <a:pt x="624" y="752"/>
                </a:lnTo>
                <a:lnTo>
                  <a:pt x="632" y="752"/>
                </a:lnTo>
                <a:lnTo>
                  <a:pt x="640" y="752"/>
                </a:lnTo>
                <a:lnTo>
                  <a:pt x="648" y="752"/>
                </a:lnTo>
                <a:lnTo>
                  <a:pt x="648" y="744"/>
                </a:lnTo>
                <a:lnTo>
                  <a:pt x="656" y="744"/>
                </a:lnTo>
                <a:lnTo>
                  <a:pt x="664" y="744"/>
                </a:lnTo>
                <a:lnTo>
                  <a:pt x="672" y="744"/>
                </a:lnTo>
                <a:lnTo>
                  <a:pt x="680" y="744"/>
                </a:lnTo>
                <a:lnTo>
                  <a:pt x="680" y="736"/>
                </a:lnTo>
                <a:lnTo>
                  <a:pt x="688" y="736"/>
                </a:lnTo>
                <a:lnTo>
                  <a:pt x="696" y="736"/>
                </a:lnTo>
                <a:lnTo>
                  <a:pt x="704" y="728"/>
                </a:lnTo>
                <a:lnTo>
                  <a:pt x="712" y="728"/>
                </a:lnTo>
                <a:lnTo>
                  <a:pt x="720" y="720"/>
                </a:lnTo>
                <a:lnTo>
                  <a:pt x="728" y="720"/>
                </a:lnTo>
                <a:lnTo>
                  <a:pt x="728" y="712"/>
                </a:lnTo>
                <a:lnTo>
                  <a:pt x="736" y="712"/>
                </a:lnTo>
                <a:lnTo>
                  <a:pt x="736" y="704"/>
                </a:lnTo>
                <a:lnTo>
                  <a:pt x="744" y="704"/>
                </a:lnTo>
                <a:lnTo>
                  <a:pt x="752" y="696"/>
                </a:lnTo>
                <a:lnTo>
                  <a:pt x="760" y="688"/>
                </a:lnTo>
                <a:lnTo>
                  <a:pt x="760" y="680"/>
                </a:lnTo>
                <a:lnTo>
                  <a:pt x="768" y="680"/>
                </a:lnTo>
                <a:lnTo>
                  <a:pt x="768" y="672"/>
                </a:lnTo>
                <a:lnTo>
                  <a:pt x="768" y="664"/>
                </a:lnTo>
                <a:lnTo>
                  <a:pt x="776" y="664"/>
                </a:lnTo>
                <a:lnTo>
                  <a:pt x="776" y="656"/>
                </a:lnTo>
                <a:lnTo>
                  <a:pt x="784" y="656"/>
                </a:lnTo>
                <a:lnTo>
                  <a:pt x="784" y="648"/>
                </a:lnTo>
                <a:lnTo>
                  <a:pt x="792" y="640"/>
                </a:lnTo>
                <a:lnTo>
                  <a:pt x="792" y="632"/>
                </a:lnTo>
                <a:lnTo>
                  <a:pt x="800" y="632"/>
                </a:lnTo>
                <a:lnTo>
                  <a:pt x="800" y="624"/>
                </a:lnTo>
                <a:lnTo>
                  <a:pt x="808" y="624"/>
                </a:lnTo>
                <a:lnTo>
                  <a:pt x="808" y="616"/>
                </a:lnTo>
                <a:lnTo>
                  <a:pt x="816" y="616"/>
                </a:lnTo>
                <a:lnTo>
                  <a:pt x="816" y="608"/>
                </a:lnTo>
                <a:lnTo>
                  <a:pt x="824" y="608"/>
                </a:lnTo>
                <a:lnTo>
                  <a:pt x="824" y="600"/>
                </a:lnTo>
                <a:lnTo>
                  <a:pt x="832" y="592"/>
                </a:lnTo>
                <a:lnTo>
                  <a:pt x="832" y="584"/>
                </a:lnTo>
                <a:lnTo>
                  <a:pt x="840" y="584"/>
                </a:lnTo>
                <a:lnTo>
                  <a:pt x="840" y="576"/>
                </a:lnTo>
                <a:lnTo>
                  <a:pt x="840" y="568"/>
                </a:lnTo>
                <a:lnTo>
                  <a:pt x="848" y="560"/>
                </a:lnTo>
                <a:lnTo>
                  <a:pt x="848" y="552"/>
                </a:lnTo>
                <a:lnTo>
                  <a:pt x="848" y="544"/>
                </a:lnTo>
                <a:lnTo>
                  <a:pt x="848" y="536"/>
                </a:lnTo>
                <a:lnTo>
                  <a:pt x="848" y="528"/>
                </a:lnTo>
                <a:lnTo>
                  <a:pt x="848" y="520"/>
                </a:lnTo>
                <a:lnTo>
                  <a:pt x="848" y="512"/>
                </a:lnTo>
                <a:lnTo>
                  <a:pt x="848" y="504"/>
                </a:lnTo>
                <a:lnTo>
                  <a:pt x="848" y="496"/>
                </a:lnTo>
                <a:lnTo>
                  <a:pt x="848" y="488"/>
                </a:lnTo>
                <a:lnTo>
                  <a:pt x="848" y="480"/>
                </a:lnTo>
                <a:lnTo>
                  <a:pt x="848" y="472"/>
                </a:lnTo>
                <a:lnTo>
                  <a:pt x="856" y="472"/>
                </a:lnTo>
                <a:lnTo>
                  <a:pt x="856" y="464"/>
                </a:lnTo>
                <a:lnTo>
                  <a:pt x="856" y="456"/>
                </a:lnTo>
                <a:lnTo>
                  <a:pt x="856" y="448"/>
                </a:lnTo>
                <a:lnTo>
                  <a:pt x="856" y="440"/>
                </a:lnTo>
                <a:lnTo>
                  <a:pt x="856" y="432"/>
                </a:lnTo>
                <a:lnTo>
                  <a:pt x="856" y="424"/>
                </a:lnTo>
                <a:lnTo>
                  <a:pt x="856" y="416"/>
                </a:lnTo>
                <a:lnTo>
                  <a:pt x="864" y="416"/>
                </a:lnTo>
                <a:lnTo>
                  <a:pt x="864" y="400"/>
                </a:lnTo>
                <a:lnTo>
                  <a:pt x="864" y="392"/>
                </a:lnTo>
                <a:lnTo>
                  <a:pt x="864" y="384"/>
                </a:lnTo>
                <a:lnTo>
                  <a:pt x="864" y="376"/>
                </a:lnTo>
                <a:lnTo>
                  <a:pt x="864" y="360"/>
                </a:lnTo>
                <a:lnTo>
                  <a:pt x="864" y="352"/>
                </a:lnTo>
                <a:lnTo>
                  <a:pt x="856" y="344"/>
                </a:lnTo>
                <a:lnTo>
                  <a:pt x="856" y="336"/>
                </a:lnTo>
                <a:lnTo>
                  <a:pt x="856" y="328"/>
                </a:lnTo>
                <a:lnTo>
                  <a:pt x="856" y="320"/>
                </a:lnTo>
                <a:lnTo>
                  <a:pt x="856" y="312"/>
                </a:lnTo>
                <a:lnTo>
                  <a:pt x="856" y="304"/>
                </a:lnTo>
                <a:lnTo>
                  <a:pt x="848" y="304"/>
                </a:lnTo>
                <a:lnTo>
                  <a:pt x="848" y="296"/>
                </a:lnTo>
                <a:lnTo>
                  <a:pt x="848" y="288"/>
                </a:lnTo>
                <a:lnTo>
                  <a:pt x="840" y="280"/>
                </a:lnTo>
                <a:lnTo>
                  <a:pt x="840" y="272"/>
                </a:lnTo>
                <a:lnTo>
                  <a:pt x="832" y="264"/>
                </a:lnTo>
                <a:lnTo>
                  <a:pt x="832" y="256"/>
                </a:lnTo>
                <a:lnTo>
                  <a:pt x="824" y="248"/>
                </a:lnTo>
                <a:lnTo>
                  <a:pt x="816" y="248"/>
                </a:lnTo>
                <a:lnTo>
                  <a:pt x="808" y="240"/>
                </a:lnTo>
                <a:lnTo>
                  <a:pt x="808" y="232"/>
                </a:lnTo>
                <a:lnTo>
                  <a:pt x="800" y="232"/>
                </a:lnTo>
                <a:lnTo>
                  <a:pt x="800" y="224"/>
                </a:lnTo>
                <a:lnTo>
                  <a:pt x="792" y="224"/>
                </a:lnTo>
                <a:lnTo>
                  <a:pt x="792" y="216"/>
                </a:lnTo>
                <a:lnTo>
                  <a:pt x="784" y="216"/>
                </a:lnTo>
                <a:lnTo>
                  <a:pt x="784" y="208"/>
                </a:lnTo>
                <a:lnTo>
                  <a:pt x="776" y="208"/>
                </a:lnTo>
                <a:lnTo>
                  <a:pt x="776" y="200"/>
                </a:lnTo>
                <a:lnTo>
                  <a:pt x="768" y="200"/>
                </a:lnTo>
                <a:lnTo>
                  <a:pt x="768" y="192"/>
                </a:lnTo>
                <a:lnTo>
                  <a:pt x="760" y="192"/>
                </a:lnTo>
                <a:lnTo>
                  <a:pt x="760" y="184"/>
                </a:lnTo>
                <a:lnTo>
                  <a:pt x="752" y="176"/>
                </a:lnTo>
                <a:lnTo>
                  <a:pt x="744" y="168"/>
                </a:lnTo>
                <a:lnTo>
                  <a:pt x="736" y="168"/>
                </a:lnTo>
                <a:lnTo>
                  <a:pt x="736" y="160"/>
                </a:lnTo>
                <a:lnTo>
                  <a:pt x="728" y="152"/>
                </a:lnTo>
                <a:lnTo>
                  <a:pt x="720" y="144"/>
                </a:lnTo>
                <a:lnTo>
                  <a:pt x="720" y="136"/>
                </a:lnTo>
                <a:lnTo>
                  <a:pt x="712" y="136"/>
                </a:lnTo>
                <a:lnTo>
                  <a:pt x="712" y="128"/>
                </a:lnTo>
                <a:lnTo>
                  <a:pt x="704" y="128"/>
                </a:lnTo>
                <a:lnTo>
                  <a:pt x="704" y="120"/>
                </a:lnTo>
                <a:lnTo>
                  <a:pt x="696" y="120"/>
                </a:lnTo>
                <a:lnTo>
                  <a:pt x="696" y="112"/>
                </a:lnTo>
                <a:lnTo>
                  <a:pt x="688" y="112"/>
                </a:lnTo>
                <a:lnTo>
                  <a:pt x="688" y="104"/>
                </a:lnTo>
                <a:lnTo>
                  <a:pt x="680" y="104"/>
                </a:lnTo>
                <a:lnTo>
                  <a:pt x="680" y="96"/>
                </a:lnTo>
                <a:lnTo>
                  <a:pt x="672" y="96"/>
                </a:lnTo>
                <a:lnTo>
                  <a:pt x="672" y="88"/>
                </a:lnTo>
                <a:lnTo>
                  <a:pt x="664" y="88"/>
                </a:lnTo>
                <a:lnTo>
                  <a:pt x="656" y="80"/>
                </a:lnTo>
                <a:lnTo>
                  <a:pt x="648" y="80"/>
                </a:lnTo>
                <a:lnTo>
                  <a:pt x="648" y="72"/>
                </a:lnTo>
                <a:lnTo>
                  <a:pt x="640" y="72"/>
                </a:lnTo>
                <a:lnTo>
                  <a:pt x="632" y="72"/>
                </a:lnTo>
                <a:lnTo>
                  <a:pt x="632" y="64"/>
                </a:lnTo>
                <a:lnTo>
                  <a:pt x="624" y="64"/>
                </a:lnTo>
                <a:lnTo>
                  <a:pt x="624" y="56"/>
                </a:lnTo>
                <a:lnTo>
                  <a:pt x="616" y="56"/>
                </a:lnTo>
                <a:lnTo>
                  <a:pt x="616" y="48"/>
                </a:lnTo>
                <a:lnTo>
                  <a:pt x="608" y="48"/>
                </a:lnTo>
                <a:lnTo>
                  <a:pt x="608" y="40"/>
                </a:lnTo>
                <a:lnTo>
                  <a:pt x="600" y="40"/>
                </a:lnTo>
                <a:lnTo>
                  <a:pt x="600" y="32"/>
                </a:lnTo>
                <a:lnTo>
                  <a:pt x="592" y="32"/>
                </a:lnTo>
              </a:path>
            </a:pathLst>
          </a:custGeom>
          <a:solidFill>
            <a:srgbClr val="C4AAFF"/>
          </a:solidFill>
          <a:ln w="12700" cap="rnd" cmpd="sng">
            <a:solidFill>
              <a:srgbClr val="000000"/>
            </a:solidFill>
            <a:prstDash val="solid"/>
            <a:round/>
            <a:headEnd type="none" w="med" len="med"/>
            <a:tailEnd type="none" w="med" len="med"/>
          </a:ln>
          <a:effectLst/>
        </p:spPr>
        <p:txBody>
          <a:bodyPr/>
          <a:lstStyle/>
          <a:p>
            <a:endParaRPr lang="en-GB">
              <a:solidFill>
                <a:srgbClr val="FAFD00"/>
              </a:solidFill>
            </a:endParaRPr>
          </a:p>
        </p:txBody>
      </p:sp>
      <p:sp>
        <p:nvSpPr>
          <p:cNvPr id="687124" name="Oval 20"/>
          <p:cNvSpPr>
            <a:spLocks noChangeArrowheads="1"/>
          </p:cNvSpPr>
          <p:nvPr/>
        </p:nvSpPr>
        <p:spPr bwMode="auto">
          <a:xfrm>
            <a:off x="1595439" y="51800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25" name="Oval 21"/>
          <p:cNvSpPr>
            <a:spLocks noChangeArrowheads="1"/>
          </p:cNvSpPr>
          <p:nvPr/>
        </p:nvSpPr>
        <p:spPr bwMode="auto">
          <a:xfrm>
            <a:off x="1455738" y="52689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26" name="Oval 22"/>
          <p:cNvSpPr>
            <a:spLocks noChangeArrowheads="1"/>
          </p:cNvSpPr>
          <p:nvPr/>
        </p:nvSpPr>
        <p:spPr bwMode="auto">
          <a:xfrm>
            <a:off x="1519238" y="5141913"/>
            <a:ext cx="127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27" name="Oval 23"/>
          <p:cNvSpPr>
            <a:spLocks noChangeArrowheads="1"/>
          </p:cNvSpPr>
          <p:nvPr/>
        </p:nvSpPr>
        <p:spPr bwMode="auto">
          <a:xfrm>
            <a:off x="1341439" y="52943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28" name="Oval 24"/>
          <p:cNvSpPr>
            <a:spLocks noChangeArrowheads="1"/>
          </p:cNvSpPr>
          <p:nvPr/>
        </p:nvSpPr>
        <p:spPr bwMode="auto">
          <a:xfrm>
            <a:off x="1646239" y="52308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29" name="Oval 25"/>
          <p:cNvSpPr>
            <a:spLocks noChangeArrowheads="1"/>
          </p:cNvSpPr>
          <p:nvPr/>
        </p:nvSpPr>
        <p:spPr bwMode="auto">
          <a:xfrm>
            <a:off x="1697039" y="52816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0" name="Oval 26"/>
          <p:cNvSpPr>
            <a:spLocks noChangeArrowheads="1"/>
          </p:cNvSpPr>
          <p:nvPr/>
        </p:nvSpPr>
        <p:spPr bwMode="auto">
          <a:xfrm>
            <a:off x="1887538" y="52435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1" name="Oval 27"/>
          <p:cNvSpPr>
            <a:spLocks noChangeArrowheads="1"/>
          </p:cNvSpPr>
          <p:nvPr/>
        </p:nvSpPr>
        <p:spPr bwMode="auto">
          <a:xfrm>
            <a:off x="1709738" y="53959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2" name="Oval 28"/>
          <p:cNvSpPr>
            <a:spLocks noChangeArrowheads="1"/>
          </p:cNvSpPr>
          <p:nvPr/>
        </p:nvSpPr>
        <p:spPr bwMode="auto">
          <a:xfrm>
            <a:off x="1900239" y="54086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3" name="Oval 29"/>
          <p:cNvSpPr>
            <a:spLocks noChangeArrowheads="1"/>
          </p:cNvSpPr>
          <p:nvPr/>
        </p:nvSpPr>
        <p:spPr bwMode="auto">
          <a:xfrm>
            <a:off x="1900239" y="54848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4" name="Oval 30"/>
          <p:cNvSpPr>
            <a:spLocks noChangeArrowheads="1"/>
          </p:cNvSpPr>
          <p:nvPr/>
        </p:nvSpPr>
        <p:spPr bwMode="auto">
          <a:xfrm>
            <a:off x="1963738" y="55229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5" name="Oval 31"/>
          <p:cNvSpPr>
            <a:spLocks noChangeArrowheads="1"/>
          </p:cNvSpPr>
          <p:nvPr/>
        </p:nvSpPr>
        <p:spPr bwMode="auto">
          <a:xfrm>
            <a:off x="1887538" y="56118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6" name="Oval 32"/>
          <p:cNvSpPr>
            <a:spLocks noChangeArrowheads="1"/>
          </p:cNvSpPr>
          <p:nvPr/>
        </p:nvSpPr>
        <p:spPr bwMode="auto">
          <a:xfrm>
            <a:off x="2090738" y="55610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7" name="Oval 33"/>
          <p:cNvSpPr>
            <a:spLocks noChangeArrowheads="1"/>
          </p:cNvSpPr>
          <p:nvPr/>
        </p:nvSpPr>
        <p:spPr bwMode="auto">
          <a:xfrm>
            <a:off x="2065338" y="57769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8" name="Oval 34"/>
          <p:cNvSpPr>
            <a:spLocks noChangeArrowheads="1"/>
          </p:cNvSpPr>
          <p:nvPr/>
        </p:nvSpPr>
        <p:spPr bwMode="auto">
          <a:xfrm>
            <a:off x="2078039" y="56626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39" name="Oval 35"/>
          <p:cNvSpPr>
            <a:spLocks noChangeArrowheads="1"/>
          </p:cNvSpPr>
          <p:nvPr/>
        </p:nvSpPr>
        <p:spPr bwMode="auto">
          <a:xfrm>
            <a:off x="2205039" y="57515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0" name="Oval 36"/>
          <p:cNvSpPr>
            <a:spLocks noChangeArrowheads="1"/>
          </p:cNvSpPr>
          <p:nvPr/>
        </p:nvSpPr>
        <p:spPr bwMode="auto">
          <a:xfrm>
            <a:off x="2255839" y="58404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1" name="Oval 37"/>
          <p:cNvSpPr>
            <a:spLocks noChangeArrowheads="1"/>
          </p:cNvSpPr>
          <p:nvPr/>
        </p:nvSpPr>
        <p:spPr bwMode="auto">
          <a:xfrm>
            <a:off x="2306639" y="60182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2" name="Oval 38"/>
          <p:cNvSpPr>
            <a:spLocks noChangeArrowheads="1"/>
          </p:cNvSpPr>
          <p:nvPr/>
        </p:nvSpPr>
        <p:spPr bwMode="auto">
          <a:xfrm>
            <a:off x="2357439" y="58785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3" name="Oval 39"/>
          <p:cNvSpPr>
            <a:spLocks noChangeArrowheads="1"/>
          </p:cNvSpPr>
          <p:nvPr/>
        </p:nvSpPr>
        <p:spPr bwMode="auto">
          <a:xfrm>
            <a:off x="2408239" y="5992813"/>
            <a:ext cx="254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4" name="Oval 40"/>
          <p:cNvSpPr>
            <a:spLocks noChangeArrowheads="1"/>
          </p:cNvSpPr>
          <p:nvPr/>
        </p:nvSpPr>
        <p:spPr bwMode="auto">
          <a:xfrm>
            <a:off x="1316039" y="53959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5" name="Oval 41"/>
          <p:cNvSpPr>
            <a:spLocks noChangeArrowheads="1"/>
          </p:cNvSpPr>
          <p:nvPr/>
        </p:nvSpPr>
        <p:spPr bwMode="auto">
          <a:xfrm>
            <a:off x="1392239" y="54467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6" name="Oval 42"/>
          <p:cNvSpPr>
            <a:spLocks noChangeArrowheads="1"/>
          </p:cNvSpPr>
          <p:nvPr/>
        </p:nvSpPr>
        <p:spPr bwMode="auto">
          <a:xfrm>
            <a:off x="1506538" y="53705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7" name="Oval 43"/>
          <p:cNvSpPr>
            <a:spLocks noChangeArrowheads="1"/>
          </p:cNvSpPr>
          <p:nvPr/>
        </p:nvSpPr>
        <p:spPr bwMode="auto">
          <a:xfrm>
            <a:off x="1506538" y="54975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8" name="Oval 44"/>
          <p:cNvSpPr>
            <a:spLocks noChangeArrowheads="1"/>
          </p:cNvSpPr>
          <p:nvPr/>
        </p:nvSpPr>
        <p:spPr bwMode="auto">
          <a:xfrm>
            <a:off x="1620839" y="54975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49" name="Oval 45"/>
          <p:cNvSpPr>
            <a:spLocks noChangeArrowheads="1"/>
          </p:cNvSpPr>
          <p:nvPr/>
        </p:nvSpPr>
        <p:spPr bwMode="auto">
          <a:xfrm>
            <a:off x="1265239" y="5484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0" name="Oval 46"/>
          <p:cNvSpPr>
            <a:spLocks noChangeArrowheads="1"/>
          </p:cNvSpPr>
          <p:nvPr/>
        </p:nvSpPr>
        <p:spPr bwMode="auto">
          <a:xfrm>
            <a:off x="1354138" y="55483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1" name="Oval 47"/>
          <p:cNvSpPr>
            <a:spLocks noChangeArrowheads="1"/>
          </p:cNvSpPr>
          <p:nvPr/>
        </p:nvSpPr>
        <p:spPr bwMode="auto">
          <a:xfrm>
            <a:off x="1328738" y="56372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2" name="Oval 48"/>
          <p:cNvSpPr>
            <a:spLocks noChangeArrowheads="1"/>
          </p:cNvSpPr>
          <p:nvPr/>
        </p:nvSpPr>
        <p:spPr bwMode="auto">
          <a:xfrm>
            <a:off x="1455738" y="55991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3" name="Oval 49"/>
          <p:cNvSpPr>
            <a:spLocks noChangeArrowheads="1"/>
          </p:cNvSpPr>
          <p:nvPr/>
        </p:nvSpPr>
        <p:spPr bwMode="auto">
          <a:xfrm>
            <a:off x="1443038" y="56880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4" name="Oval 50"/>
          <p:cNvSpPr>
            <a:spLocks noChangeArrowheads="1"/>
          </p:cNvSpPr>
          <p:nvPr/>
        </p:nvSpPr>
        <p:spPr bwMode="auto">
          <a:xfrm>
            <a:off x="1785938" y="54340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5" name="Oval 51"/>
          <p:cNvSpPr>
            <a:spLocks noChangeArrowheads="1"/>
          </p:cNvSpPr>
          <p:nvPr/>
        </p:nvSpPr>
        <p:spPr bwMode="auto">
          <a:xfrm>
            <a:off x="1697038" y="51038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6" name="Oval 52"/>
          <p:cNvSpPr>
            <a:spLocks noChangeArrowheads="1"/>
          </p:cNvSpPr>
          <p:nvPr/>
        </p:nvSpPr>
        <p:spPr bwMode="auto">
          <a:xfrm>
            <a:off x="1785938" y="52943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7" name="Oval 53"/>
          <p:cNvSpPr>
            <a:spLocks noChangeArrowheads="1"/>
          </p:cNvSpPr>
          <p:nvPr/>
        </p:nvSpPr>
        <p:spPr bwMode="auto">
          <a:xfrm>
            <a:off x="1811338" y="51292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8" name="Oval 54"/>
          <p:cNvSpPr>
            <a:spLocks noChangeArrowheads="1"/>
          </p:cNvSpPr>
          <p:nvPr/>
        </p:nvSpPr>
        <p:spPr bwMode="auto">
          <a:xfrm>
            <a:off x="1582738" y="53578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59" name="Oval 55"/>
          <p:cNvSpPr>
            <a:spLocks noChangeArrowheads="1"/>
          </p:cNvSpPr>
          <p:nvPr/>
        </p:nvSpPr>
        <p:spPr bwMode="auto">
          <a:xfrm>
            <a:off x="1544638" y="57896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0" name="Oval 56"/>
          <p:cNvSpPr>
            <a:spLocks noChangeArrowheads="1"/>
          </p:cNvSpPr>
          <p:nvPr/>
        </p:nvSpPr>
        <p:spPr bwMode="auto">
          <a:xfrm>
            <a:off x="1658938" y="59547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1" name="Oval 57"/>
          <p:cNvSpPr>
            <a:spLocks noChangeArrowheads="1"/>
          </p:cNvSpPr>
          <p:nvPr/>
        </p:nvSpPr>
        <p:spPr bwMode="auto">
          <a:xfrm>
            <a:off x="2014538" y="54340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2" name="Oval 58"/>
          <p:cNvSpPr>
            <a:spLocks noChangeArrowheads="1"/>
          </p:cNvSpPr>
          <p:nvPr/>
        </p:nvSpPr>
        <p:spPr bwMode="auto">
          <a:xfrm>
            <a:off x="2128838" y="58404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3" name="Oval 59"/>
          <p:cNvSpPr>
            <a:spLocks noChangeArrowheads="1"/>
          </p:cNvSpPr>
          <p:nvPr/>
        </p:nvSpPr>
        <p:spPr bwMode="auto">
          <a:xfrm>
            <a:off x="2446338" y="58912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4" name="Oval 60"/>
          <p:cNvSpPr>
            <a:spLocks noChangeArrowheads="1"/>
          </p:cNvSpPr>
          <p:nvPr/>
        </p:nvSpPr>
        <p:spPr bwMode="auto">
          <a:xfrm>
            <a:off x="2293938" y="57261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5" name="Oval 61"/>
          <p:cNvSpPr>
            <a:spLocks noChangeArrowheads="1"/>
          </p:cNvSpPr>
          <p:nvPr/>
        </p:nvSpPr>
        <p:spPr bwMode="auto">
          <a:xfrm>
            <a:off x="2420938" y="57261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6" name="Oval 62"/>
          <p:cNvSpPr>
            <a:spLocks noChangeArrowheads="1"/>
          </p:cNvSpPr>
          <p:nvPr/>
        </p:nvSpPr>
        <p:spPr bwMode="auto">
          <a:xfrm>
            <a:off x="1709738" y="55483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7" name="Oval 63"/>
          <p:cNvSpPr>
            <a:spLocks noChangeArrowheads="1"/>
          </p:cNvSpPr>
          <p:nvPr/>
        </p:nvSpPr>
        <p:spPr bwMode="auto">
          <a:xfrm>
            <a:off x="1963738" y="53070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8" name="Oval 64"/>
          <p:cNvSpPr>
            <a:spLocks noChangeArrowheads="1"/>
          </p:cNvSpPr>
          <p:nvPr/>
        </p:nvSpPr>
        <p:spPr bwMode="auto">
          <a:xfrm>
            <a:off x="2179638" y="56245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69" name="Oval 65"/>
          <p:cNvSpPr>
            <a:spLocks noChangeArrowheads="1"/>
          </p:cNvSpPr>
          <p:nvPr/>
        </p:nvSpPr>
        <p:spPr bwMode="auto">
          <a:xfrm>
            <a:off x="1608138" y="56118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0" name="Oval 66"/>
          <p:cNvSpPr>
            <a:spLocks noChangeArrowheads="1"/>
          </p:cNvSpPr>
          <p:nvPr/>
        </p:nvSpPr>
        <p:spPr bwMode="auto">
          <a:xfrm>
            <a:off x="2497138" y="56118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1" name="Oval 67"/>
          <p:cNvSpPr>
            <a:spLocks noChangeArrowheads="1"/>
          </p:cNvSpPr>
          <p:nvPr/>
        </p:nvSpPr>
        <p:spPr bwMode="auto">
          <a:xfrm>
            <a:off x="1404938" y="51546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2" name="Oval 68"/>
          <p:cNvSpPr>
            <a:spLocks noChangeArrowheads="1"/>
          </p:cNvSpPr>
          <p:nvPr/>
        </p:nvSpPr>
        <p:spPr bwMode="auto">
          <a:xfrm>
            <a:off x="2039938" y="61579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3" name="Oval 69"/>
          <p:cNvSpPr>
            <a:spLocks noChangeArrowheads="1"/>
          </p:cNvSpPr>
          <p:nvPr/>
        </p:nvSpPr>
        <p:spPr bwMode="auto">
          <a:xfrm>
            <a:off x="1912938" y="61452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4" name="Oval 70"/>
          <p:cNvSpPr>
            <a:spLocks noChangeArrowheads="1"/>
          </p:cNvSpPr>
          <p:nvPr/>
        </p:nvSpPr>
        <p:spPr bwMode="auto">
          <a:xfrm>
            <a:off x="2141538" y="54594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5" name="Oval 71"/>
          <p:cNvSpPr>
            <a:spLocks noChangeArrowheads="1"/>
          </p:cNvSpPr>
          <p:nvPr/>
        </p:nvSpPr>
        <p:spPr bwMode="auto">
          <a:xfrm>
            <a:off x="2332038" y="55483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6" name="Oval 72"/>
          <p:cNvSpPr>
            <a:spLocks noChangeArrowheads="1"/>
          </p:cNvSpPr>
          <p:nvPr/>
        </p:nvSpPr>
        <p:spPr bwMode="auto">
          <a:xfrm>
            <a:off x="2230438" y="6119813"/>
            <a:ext cx="635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7" name="Oval 73"/>
          <p:cNvSpPr>
            <a:spLocks noChangeArrowheads="1"/>
          </p:cNvSpPr>
          <p:nvPr/>
        </p:nvSpPr>
        <p:spPr bwMode="auto">
          <a:xfrm>
            <a:off x="1633538" y="5738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8" name="Oval 74"/>
          <p:cNvSpPr>
            <a:spLocks noChangeArrowheads="1"/>
          </p:cNvSpPr>
          <p:nvPr/>
        </p:nvSpPr>
        <p:spPr bwMode="auto">
          <a:xfrm>
            <a:off x="1671639" y="58150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79" name="Oval 75"/>
          <p:cNvSpPr>
            <a:spLocks noChangeArrowheads="1"/>
          </p:cNvSpPr>
          <p:nvPr/>
        </p:nvSpPr>
        <p:spPr bwMode="auto">
          <a:xfrm>
            <a:off x="1798639" y="56626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0" name="Oval 76"/>
          <p:cNvSpPr>
            <a:spLocks noChangeArrowheads="1"/>
          </p:cNvSpPr>
          <p:nvPr/>
        </p:nvSpPr>
        <p:spPr bwMode="auto">
          <a:xfrm>
            <a:off x="1798639" y="57515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1" name="Oval 77"/>
          <p:cNvSpPr>
            <a:spLocks noChangeArrowheads="1"/>
          </p:cNvSpPr>
          <p:nvPr/>
        </p:nvSpPr>
        <p:spPr bwMode="auto">
          <a:xfrm>
            <a:off x="1760538" y="59166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2" name="Oval 78"/>
          <p:cNvSpPr>
            <a:spLocks noChangeArrowheads="1"/>
          </p:cNvSpPr>
          <p:nvPr/>
        </p:nvSpPr>
        <p:spPr bwMode="auto">
          <a:xfrm>
            <a:off x="1925639" y="58023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3" name="Oval 79"/>
          <p:cNvSpPr>
            <a:spLocks noChangeArrowheads="1"/>
          </p:cNvSpPr>
          <p:nvPr/>
        </p:nvSpPr>
        <p:spPr bwMode="auto">
          <a:xfrm>
            <a:off x="1684338" y="60690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4" name="Oval 80"/>
          <p:cNvSpPr>
            <a:spLocks noChangeArrowheads="1"/>
          </p:cNvSpPr>
          <p:nvPr/>
        </p:nvSpPr>
        <p:spPr bwMode="auto">
          <a:xfrm>
            <a:off x="1887538" y="59039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5" name="Oval 81"/>
          <p:cNvSpPr>
            <a:spLocks noChangeArrowheads="1"/>
          </p:cNvSpPr>
          <p:nvPr/>
        </p:nvSpPr>
        <p:spPr bwMode="auto">
          <a:xfrm>
            <a:off x="2027239" y="59039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6" name="Oval 82"/>
          <p:cNvSpPr>
            <a:spLocks noChangeArrowheads="1"/>
          </p:cNvSpPr>
          <p:nvPr/>
        </p:nvSpPr>
        <p:spPr bwMode="auto">
          <a:xfrm>
            <a:off x="1836738" y="60055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7" name="Oval 83"/>
          <p:cNvSpPr>
            <a:spLocks noChangeArrowheads="1"/>
          </p:cNvSpPr>
          <p:nvPr/>
        </p:nvSpPr>
        <p:spPr bwMode="auto">
          <a:xfrm>
            <a:off x="2001839" y="60182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8" name="Oval 84"/>
          <p:cNvSpPr>
            <a:spLocks noChangeArrowheads="1"/>
          </p:cNvSpPr>
          <p:nvPr/>
        </p:nvSpPr>
        <p:spPr bwMode="auto">
          <a:xfrm>
            <a:off x="2141538" y="5992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89" name="Oval 85"/>
          <p:cNvSpPr>
            <a:spLocks noChangeArrowheads="1"/>
          </p:cNvSpPr>
          <p:nvPr/>
        </p:nvSpPr>
        <p:spPr bwMode="auto">
          <a:xfrm>
            <a:off x="2141538" y="6119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0" name="Oval 86"/>
          <p:cNvSpPr>
            <a:spLocks noChangeArrowheads="1"/>
          </p:cNvSpPr>
          <p:nvPr/>
        </p:nvSpPr>
        <p:spPr bwMode="auto">
          <a:xfrm>
            <a:off x="1925638" y="51038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1" name="Oval 87"/>
          <p:cNvSpPr>
            <a:spLocks noChangeArrowheads="1"/>
          </p:cNvSpPr>
          <p:nvPr/>
        </p:nvSpPr>
        <p:spPr bwMode="auto">
          <a:xfrm>
            <a:off x="2039938" y="51419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2" name="Oval 88"/>
          <p:cNvSpPr>
            <a:spLocks noChangeArrowheads="1"/>
          </p:cNvSpPr>
          <p:nvPr/>
        </p:nvSpPr>
        <p:spPr bwMode="auto">
          <a:xfrm>
            <a:off x="2116138" y="53197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3" name="Oval 89"/>
          <p:cNvSpPr>
            <a:spLocks noChangeArrowheads="1"/>
          </p:cNvSpPr>
          <p:nvPr/>
        </p:nvSpPr>
        <p:spPr bwMode="auto">
          <a:xfrm>
            <a:off x="2281238" y="53705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4" name="Oval 90"/>
          <p:cNvSpPr>
            <a:spLocks noChangeArrowheads="1"/>
          </p:cNvSpPr>
          <p:nvPr/>
        </p:nvSpPr>
        <p:spPr bwMode="auto">
          <a:xfrm>
            <a:off x="2217738" y="5268913"/>
            <a:ext cx="50800" cy="762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5" name="Oval 91"/>
          <p:cNvSpPr>
            <a:spLocks noChangeArrowheads="1"/>
          </p:cNvSpPr>
          <p:nvPr/>
        </p:nvSpPr>
        <p:spPr bwMode="auto">
          <a:xfrm>
            <a:off x="2116138" y="5230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6" name="Oval 92"/>
          <p:cNvSpPr>
            <a:spLocks noChangeArrowheads="1"/>
          </p:cNvSpPr>
          <p:nvPr/>
        </p:nvSpPr>
        <p:spPr bwMode="auto">
          <a:xfrm>
            <a:off x="2420938" y="5484813"/>
            <a:ext cx="38100" cy="38100"/>
          </a:xfrm>
          <a:prstGeom prst="ellipse">
            <a:avLst/>
          </a:prstGeom>
          <a:solidFill>
            <a:srgbClr val="FFFF00"/>
          </a:solidFill>
          <a:ln w="12700">
            <a:solidFill>
              <a:srgbClr val="000000"/>
            </a:solidFill>
            <a:round/>
            <a:headEnd/>
            <a:tailEnd/>
          </a:ln>
          <a:effectLst/>
        </p:spPr>
        <p:txBody>
          <a:bodyPr wrap="none" anchor="ctr"/>
          <a:lstStyle/>
          <a:p>
            <a:endParaRPr lang="en-GB">
              <a:solidFill>
                <a:srgbClr val="FAFD00"/>
              </a:solidFill>
            </a:endParaRPr>
          </a:p>
        </p:txBody>
      </p:sp>
      <p:sp>
        <p:nvSpPr>
          <p:cNvPr id="687197" name="Arc 93"/>
          <p:cNvSpPr>
            <a:spLocks/>
          </p:cNvSpPr>
          <p:nvPr/>
        </p:nvSpPr>
        <p:spPr bwMode="auto">
          <a:xfrm>
            <a:off x="1689100" y="3598863"/>
            <a:ext cx="157163" cy="279400"/>
          </a:xfrm>
          <a:custGeom>
            <a:avLst/>
            <a:gdLst>
              <a:gd name="G0" fmla="+- 6366 0 0"/>
              <a:gd name="G1" fmla="+- 0 0 0"/>
              <a:gd name="G2" fmla="+- 21600 0 0"/>
              <a:gd name="T0" fmla="*/ 11890 w 11890"/>
              <a:gd name="T1" fmla="*/ 20881 h 21600"/>
              <a:gd name="T2" fmla="*/ 0 w 11890"/>
              <a:gd name="T3" fmla="*/ 20640 h 21600"/>
              <a:gd name="T4" fmla="*/ 6366 w 11890"/>
              <a:gd name="T5" fmla="*/ 0 h 21600"/>
            </a:gdLst>
            <a:ahLst/>
            <a:cxnLst>
              <a:cxn ang="0">
                <a:pos x="T0" y="T1"/>
              </a:cxn>
              <a:cxn ang="0">
                <a:pos x="T2" y="T3"/>
              </a:cxn>
              <a:cxn ang="0">
                <a:pos x="T4" y="T5"/>
              </a:cxn>
            </a:cxnLst>
            <a:rect l="0" t="0" r="r" b="b"/>
            <a:pathLst>
              <a:path w="11890" h="21600" fill="none" extrusionOk="0">
                <a:moveTo>
                  <a:pt x="11890" y="20881"/>
                </a:moveTo>
                <a:cubicBezTo>
                  <a:pt x="10087" y="21358"/>
                  <a:pt x="8230" y="21599"/>
                  <a:pt x="6366" y="21600"/>
                </a:cubicBezTo>
                <a:cubicBezTo>
                  <a:pt x="4207" y="21600"/>
                  <a:pt x="2062" y="21276"/>
                  <a:pt x="-1" y="20640"/>
                </a:cubicBezTo>
              </a:path>
              <a:path w="11890" h="21600" stroke="0" extrusionOk="0">
                <a:moveTo>
                  <a:pt x="11890" y="20881"/>
                </a:moveTo>
                <a:cubicBezTo>
                  <a:pt x="10087" y="21358"/>
                  <a:pt x="8230" y="21599"/>
                  <a:pt x="6366" y="21600"/>
                </a:cubicBezTo>
                <a:cubicBezTo>
                  <a:pt x="4207" y="21600"/>
                  <a:pt x="2062" y="21276"/>
                  <a:pt x="-1" y="20640"/>
                </a:cubicBezTo>
                <a:lnTo>
                  <a:pt x="6366" y="0"/>
                </a:lnTo>
                <a:close/>
              </a:path>
            </a:pathLst>
          </a:custGeom>
          <a:solidFill>
            <a:srgbClr val="FFFF00"/>
          </a:solidFill>
          <a:ln w="12700" cap="rnd">
            <a:noFill/>
            <a:round/>
            <a:headEnd/>
            <a:tailEnd/>
          </a:ln>
          <a:effectLst/>
        </p:spPr>
        <p:txBody>
          <a:bodyPr wrap="none" anchor="ctr"/>
          <a:lstStyle/>
          <a:p>
            <a:endParaRPr lang="en-GB">
              <a:solidFill>
                <a:srgbClr val="FAFD00"/>
              </a:solidFill>
            </a:endParaRPr>
          </a:p>
        </p:txBody>
      </p:sp>
      <p:sp>
        <p:nvSpPr>
          <p:cNvPr id="687198" name="Line 94"/>
          <p:cNvSpPr>
            <a:spLocks noChangeShapeType="1"/>
          </p:cNvSpPr>
          <p:nvPr/>
        </p:nvSpPr>
        <p:spPr bwMode="auto">
          <a:xfrm>
            <a:off x="1779588" y="3814763"/>
            <a:ext cx="0" cy="736600"/>
          </a:xfrm>
          <a:prstGeom prst="line">
            <a:avLst/>
          </a:prstGeom>
          <a:noFill/>
          <a:ln w="50800">
            <a:solidFill>
              <a:srgbClr val="FFFF00"/>
            </a:solidFill>
            <a:round/>
            <a:headEnd/>
            <a:tailEnd/>
          </a:ln>
          <a:effectLst/>
        </p:spPr>
        <p:txBody>
          <a:bodyPr wrap="none" anchor="ctr"/>
          <a:lstStyle/>
          <a:p>
            <a:endParaRPr lang="en-GB">
              <a:solidFill>
                <a:srgbClr val="FAFD00"/>
              </a:solidFill>
            </a:endParaRPr>
          </a:p>
        </p:txBody>
      </p:sp>
      <p:sp>
        <p:nvSpPr>
          <p:cNvPr id="687199" name="Rectangle 95"/>
          <p:cNvSpPr>
            <a:spLocks noChangeArrowheads="1"/>
          </p:cNvSpPr>
          <p:nvPr/>
        </p:nvSpPr>
        <p:spPr bwMode="auto">
          <a:xfrm>
            <a:off x="2070100" y="3759201"/>
            <a:ext cx="1123705" cy="705321"/>
          </a:xfrm>
          <a:prstGeom prst="rect">
            <a:avLst/>
          </a:prstGeom>
          <a:noFill/>
          <a:ln w="12700">
            <a:noFill/>
            <a:miter lim="800000"/>
            <a:headEnd/>
            <a:tailEnd/>
          </a:ln>
          <a:effectLst/>
        </p:spPr>
        <p:txBody>
          <a:bodyPr wrap="none" lIns="90487" tIns="44450" rIns="90487" bIns="44450">
            <a:spAutoFit/>
          </a:bodyPr>
          <a:lstStyle/>
          <a:p>
            <a:r>
              <a:rPr lang="en-GB" sz="2000">
                <a:solidFill>
                  <a:srgbClr val="FFFF00"/>
                </a:solidFill>
                <a:effectLst>
                  <a:outerShdw blurRad="38100" dist="38100" dir="2700000" algn="tl">
                    <a:srgbClr val="000000"/>
                  </a:outerShdw>
                </a:effectLst>
                <a:latin typeface="Helvetica" pitchFamily="34" charset="0"/>
              </a:rPr>
              <a:t>ATRA</a:t>
            </a:r>
          </a:p>
          <a:p>
            <a:r>
              <a:rPr lang="en-GB" sz="2000">
                <a:solidFill>
                  <a:srgbClr val="FFFF00"/>
                </a:solidFill>
                <a:effectLst>
                  <a:outerShdw blurRad="38100" dist="38100" dir="2700000" algn="tl">
                    <a:srgbClr val="000000"/>
                  </a:outerShdw>
                </a:effectLst>
                <a:latin typeface="Helvetica" pitchFamily="34" charset="0"/>
              </a:rPr>
              <a:t>Arsenic</a:t>
            </a:r>
          </a:p>
        </p:txBody>
      </p:sp>
      <p:sp>
        <p:nvSpPr>
          <p:cNvPr id="687200" name="Rectangle 96"/>
          <p:cNvSpPr>
            <a:spLocks noChangeArrowheads="1"/>
          </p:cNvSpPr>
          <p:nvPr/>
        </p:nvSpPr>
        <p:spPr bwMode="auto">
          <a:xfrm>
            <a:off x="4033839" y="4329113"/>
            <a:ext cx="2882900" cy="2159000"/>
          </a:xfrm>
          <a:prstGeom prst="rect">
            <a:avLst/>
          </a:prstGeom>
          <a:noFill/>
          <a:ln w="12700">
            <a:solidFill>
              <a:srgbClr val="FFFF00"/>
            </a:solidFill>
            <a:miter lim="800000"/>
            <a:headEnd/>
            <a:tailEnd/>
          </a:ln>
          <a:effectLst/>
        </p:spPr>
        <p:txBody>
          <a:bodyPr wrap="none" anchor="ctr"/>
          <a:lstStyle/>
          <a:p>
            <a:endParaRPr lang="en-GB">
              <a:solidFill>
                <a:srgbClr val="FAFD00"/>
              </a:solidFill>
            </a:endParaRPr>
          </a:p>
        </p:txBody>
      </p:sp>
      <p:sp>
        <p:nvSpPr>
          <p:cNvPr id="687201" name="Oval 97"/>
          <p:cNvSpPr>
            <a:spLocks noChangeArrowheads="1"/>
          </p:cNvSpPr>
          <p:nvPr/>
        </p:nvSpPr>
        <p:spPr bwMode="auto">
          <a:xfrm>
            <a:off x="5591176" y="4760913"/>
            <a:ext cx="736600" cy="800100"/>
          </a:xfrm>
          <a:prstGeom prst="ellipse">
            <a:avLst/>
          </a:prstGeom>
          <a:solidFill>
            <a:srgbClr val="AAFFFA"/>
          </a:solidFill>
          <a:ln w="12700">
            <a:solidFill>
              <a:srgbClr val="000000"/>
            </a:solidFill>
            <a:round/>
            <a:headEnd/>
            <a:tailEnd/>
          </a:ln>
          <a:effectLst/>
        </p:spPr>
        <p:txBody>
          <a:bodyPr wrap="none" anchor="ctr"/>
          <a:lstStyle/>
          <a:p>
            <a:endParaRPr lang="en-GB">
              <a:solidFill>
                <a:srgbClr val="FAFD00"/>
              </a:solidFill>
            </a:endParaRPr>
          </a:p>
        </p:txBody>
      </p:sp>
      <p:sp>
        <p:nvSpPr>
          <p:cNvPr id="687202" name="Oval 98"/>
          <p:cNvSpPr>
            <a:spLocks noChangeArrowheads="1"/>
          </p:cNvSpPr>
          <p:nvPr/>
        </p:nvSpPr>
        <p:spPr bwMode="auto">
          <a:xfrm>
            <a:off x="4664075" y="5618163"/>
            <a:ext cx="825500" cy="850900"/>
          </a:xfrm>
          <a:prstGeom prst="ellipse">
            <a:avLst/>
          </a:prstGeom>
          <a:solidFill>
            <a:srgbClr val="B9FFAA"/>
          </a:solidFill>
          <a:ln w="12700">
            <a:solidFill>
              <a:srgbClr val="000000"/>
            </a:solidFill>
            <a:round/>
            <a:headEnd/>
            <a:tailEnd/>
          </a:ln>
          <a:effectLst/>
        </p:spPr>
        <p:txBody>
          <a:bodyPr wrap="none" anchor="ctr"/>
          <a:lstStyle/>
          <a:p>
            <a:endParaRPr lang="en-GB">
              <a:solidFill>
                <a:srgbClr val="FAFD00"/>
              </a:solidFill>
            </a:endParaRPr>
          </a:p>
        </p:txBody>
      </p:sp>
      <p:sp>
        <p:nvSpPr>
          <p:cNvPr id="687203" name="Oval 99"/>
          <p:cNvSpPr>
            <a:spLocks noChangeArrowheads="1"/>
          </p:cNvSpPr>
          <p:nvPr/>
        </p:nvSpPr>
        <p:spPr bwMode="auto">
          <a:xfrm>
            <a:off x="5126038" y="4348163"/>
            <a:ext cx="762000" cy="774700"/>
          </a:xfrm>
          <a:prstGeom prst="ellipse">
            <a:avLst/>
          </a:prstGeom>
          <a:solidFill>
            <a:srgbClr val="FF9900"/>
          </a:solidFill>
          <a:ln w="12700">
            <a:solidFill>
              <a:srgbClr val="000000"/>
            </a:solidFill>
            <a:round/>
            <a:headEnd/>
            <a:tailEnd/>
          </a:ln>
          <a:effectLst/>
        </p:spPr>
        <p:txBody>
          <a:bodyPr wrap="none" anchor="ctr"/>
          <a:lstStyle/>
          <a:p>
            <a:endParaRPr lang="en-GB">
              <a:solidFill>
                <a:srgbClr val="FAFD00"/>
              </a:solidFill>
            </a:endParaRPr>
          </a:p>
        </p:txBody>
      </p:sp>
      <p:sp>
        <p:nvSpPr>
          <p:cNvPr id="687204" name="Oval 100"/>
          <p:cNvSpPr>
            <a:spLocks noChangeArrowheads="1"/>
          </p:cNvSpPr>
          <p:nvPr/>
        </p:nvSpPr>
        <p:spPr bwMode="auto">
          <a:xfrm>
            <a:off x="5532439" y="5394325"/>
            <a:ext cx="698500" cy="812800"/>
          </a:xfrm>
          <a:prstGeom prst="ellipse">
            <a:avLst/>
          </a:prstGeom>
          <a:solidFill>
            <a:srgbClr val="FFAAD5"/>
          </a:solidFill>
          <a:ln w="12700">
            <a:solidFill>
              <a:srgbClr val="000000"/>
            </a:solidFill>
            <a:round/>
            <a:headEnd/>
            <a:tailEnd/>
          </a:ln>
          <a:effectLst/>
        </p:spPr>
        <p:txBody>
          <a:bodyPr wrap="none" anchor="ctr"/>
          <a:lstStyle/>
          <a:p>
            <a:endParaRPr lang="en-GB">
              <a:solidFill>
                <a:srgbClr val="FAFD00"/>
              </a:solidFill>
            </a:endParaRPr>
          </a:p>
        </p:txBody>
      </p:sp>
      <p:sp>
        <p:nvSpPr>
          <p:cNvPr id="687205" name="Arc 101"/>
          <p:cNvSpPr>
            <a:spLocks/>
          </p:cNvSpPr>
          <p:nvPr/>
        </p:nvSpPr>
        <p:spPr bwMode="auto">
          <a:xfrm>
            <a:off x="6129339" y="4529138"/>
            <a:ext cx="314325" cy="233362"/>
          </a:xfrm>
          <a:custGeom>
            <a:avLst/>
            <a:gdLst>
              <a:gd name="G0" fmla="+- 0 0 0"/>
              <a:gd name="G1" fmla="+- 15588 0 0"/>
              <a:gd name="G2" fmla="+- 21600 0 0"/>
              <a:gd name="T0" fmla="*/ 14952 w 20936"/>
              <a:gd name="T1" fmla="*/ 0 h 15588"/>
              <a:gd name="T2" fmla="*/ 20936 w 20936"/>
              <a:gd name="T3" fmla="*/ 10275 h 15588"/>
              <a:gd name="T4" fmla="*/ 0 w 20936"/>
              <a:gd name="T5" fmla="*/ 15588 h 15588"/>
            </a:gdLst>
            <a:ahLst/>
            <a:cxnLst>
              <a:cxn ang="0">
                <a:pos x="T0" y="T1"/>
              </a:cxn>
              <a:cxn ang="0">
                <a:pos x="T2" y="T3"/>
              </a:cxn>
              <a:cxn ang="0">
                <a:pos x="T4" y="T5"/>
              </a:cxn>
            </a:cxnLst>
            <a:rect l="0" t="0" r="r" b="b"/>
            <a:pathLst>
              <a:path w="20936" h="15588" fill="none" extrusionOk="0">
                <a:moveTo>
                  <a:pt x="14952" y="-1"/>
                </a:moveTo>
                <a:cubicBezTo>
                  <a:pt x="17868" y="2797"/>
                  <a:pt x="19942" y="6357"/>
                  <a:pt x="20936" y="10274"/>
                </a:cubicBezTo>
              </a:path>
              <a:path w="20936" h="15588" stroke="0" extrusionOk="0">
                <a:moveTo>
                  <a:pt x="14952" y="-1"/>
                </a:moveTo>
                <a:cubicBezTo>
                  <a:pt x="17868" y="2797"/>
                  <a:pt x="19942" y="6357"/>
                  <a:pt x="20936" y="10274"/>
                </a:cubicBezTo>
                <a:lnTo>
                  <a:pt x="0" y="15588"/>
                </a:lnTo>
                <a:close/>
              </a:path>
            </a:pathLst>
          </a:custGeom>
          <a:solidFill>
            <a:srgbClr val="FFFF00"/>
          </a:solidFill>
          <a:ln w="127000" cap="rnd">
            <a:noFill/>
            <a:round/>
            <a:headEnd/>
            <a:tailEnd/>
          </a:ln>
          <a:effectLst/>
        </p:spPr>
        <p:txBody>
          <a:bodyPr wrap="none" anchor="ctr"/>
          <a:lstStyle/>
          <a:p>
            <a:endParaRPr lang="en-GB">
              <a:solidFill>
                <a:srgbClr val="FAFD00"/>
              </a:solidFill>
            </a:endParaRPr>
          </a:p>
        </p:txBody>
      </p:sp>
      <p:sp>
        <p:nvSpPr>
          <p:cNvPr id="687206" name="Line 102"/>
          <p:cNvSpPr>
            <a:spLocks noChangeShapeType="1"/>
          </p:cNvSpPr>
          <p:nvPr/>
        </p:nvSpPr>
        <p:spPr bwMode="auto">
          <a:xfrm flipV="1">
            <a:off x="6376988" y="4106863"/>
            <a:ext cx="850900" cy="546100"/>
          </a:xfrm>
          <a:prstGeom prst="line">
            <a:avLst/>
          </a:prstGeom>
          <a:noFill/>
          <a:ln w="50800">
            <a:solidFill>
              <a:srgbClr val="FFFF00"/>
            </a:solidFill>
            <a:round/>
            <a:headEnd/>
            <a:tailEnd/>
          </a:ln>
          <a:effectLst/>
        </p:spPr>
        <p:txBody>
          <a:bodyPr wrap="none" anchor="ctr"/>
          <a:lstStyle/>
          <a:p>
            <a:endParaRPr lang="en-GB">
              <a:solidFill>
                <a:srgbClr val="FAFD00"/>
              </a:solidFill>
            </a:endParaRPr>
          </a:p>
        </p:txBody>
      </p:sp>
      <p:sp>
        <p:nvSpPr>
          <p:cNvPr id="687207" name="Rectangle 103"/>
          <p:cNvSpPr>
            <a:spLocks noChangeArrowheads="1"/>
          </p:cNvSpPr>
          <p:nvPr/>
        </p:nvSpPr>
        <p:spPr bwMode="auto">
          <a:xfrm>
            <a:off x="7335839" y="3986213"/>
            <a:ext cx="946150" cy="241300"/>
          </a:xfrm>
          <a:prstGeom prst="rect">
            <a:avLst/>
          </a:prstGeom>
          <a:solidFill>
            <a:srgbClr val="FFA380"/>
          </a:solidFill>
          <a:ln w="12700">
            <a:solidFill>
              <a:srgbClr val="000000"/>
            </a:solidFill>
            <a:miter lim="800000"/>
            <a:headEnd/>
            <a:tailEnd/>
          </a:ln>
          <a:effectLst/>
        </p:spPr>
        <p:txBody>
          <a:bodyPr wrap="none" anchor="ctr"/>
          <a:lstStyle/>
          <a:p>
            <a:endParaRPr lang="en-GB">
              <a:solidFill>
                <a:srgbClr val="FAFD00"/>
              </a:solidFill>
            </a:endParaRPr>
          </a:p>
        </p:txBody>
      </p:sp>
      <p:sp>
        <p:nvSpPr>
          <p:cNvPr id="687208" name="Rectangle 104"/>
          <p:cNvSpPr>
            <a:spLocks noChangeArrowheads="1"/>
          </p:cNvSpPr>
          <p:nvPr/>
        </p:nvSpPr>
        <p:spPr bwMode="auto">
          <a:xfrm>
            <a:off x="7335839" y="3986213"/>
            <a:ext cx="482600" cy="241300"/>
          </a:xfrm>
          <a:prstGeom prst="rect">
            <a:avLst/>
          </a:prstGeom>
          <a:solidFill>
            <a:srgbClr val="FFFF00"/>
          </a:solidFill>
          <a:ln w="12700">
            <a:solidFill>
              <a:srgbClr val="000000"/>
            </a:solidFill>
            <a:miter lim="800000"/>
            <a:headEnd/>
            <a:tailEnd/>
          </a:ln>
          <a:effectLst/>
        </p:spPr>
        <p:txBody>
          <a:bodyPr wrap="none" anchor="ctr"/>
          <a:lstStyle/>
          <a:p>
            <a:endParaRPr lang="en-GB">
              <a:solidFill>
                <a:srgbClr val="FAFD00"/>
              </a:solidFill>
            </a:endParaRPr>
          </a:p>
        </p:txBody>
      </p:sp>
      <p:sp>
        <p:nvSpPr>
          <p:cNvPr id="687209" name="Oval 105"/>
          <p:cNvSpPr>
            <a:spLocks noChangeArrowheads="1"/>
          </p:cNvSpPr>
          <p:nvPr/>
        </p:nvSpPr>
        <p:spPr bwMode="auto">
          <a:xfrm>
            <a:off x="7818438" y="3541713"/>
            <a:ext cx="406400" cy="419100"/>
          </a:xfrm>
          <a:prstGeom prst="ellipse">
            <a:avLst/>
          </a:prstGeom>
          <a:solidFill>
            <a:srgbClr val="FFFFAA"/>
          </a:solidFill>
          <a:ln w="12700">
            <a:solidFill>
              <a:srgbClr val="000000"/>
            </a:solidFill>
            <a:round/>
            <a:headEnd/>
            <a:tailEnd/>
          </a:ln>
          <a:effectLst/>
        </p:spPr>
        <p:txBody>
          <a:bodyPr wrap="none" anchor="ctr"/>
          <a:lstStyle/>
          <a:p>
            <a:endParaRPr lang="en-GB">
              <a:solidFill>
                <a:srgbClr val="FAFD00"/>
              </a:solidFill>
            </a:endParaRPr>
          </a:p>
        </p:txBody>
      </p:sp>
      <p:sp>
        <p:nvSpPr>
          <p:cNvPr id="687210" name="Rectangle 106"/>
          <p:cNvSpPr>
            <a:spLocks noChangeArrowheads="1"/>
          </p:cNvSpPr>
          <p:nvPr/>
        </p:nvSpPr>
        <p:spPr bwMode="auto">
          <a:xfrm>
            <a:off x="7759700" y="3216276"/>
            <a:ext cx="562654" cy="305212"/>
          </a:xfrm>
          <a:prstGeom prst="rect">
            <a:avLst/>
          </a:prstGeom>
          <a:noFill/>
          <a:ln w="12700">
            <a:noFill/>
            <a:miter lim="800000"/>
            <a:headEnd/>
            <a:tailEnd/>
          </a:ln>
          <a:effectLst/>
        </p:spPr>
        <p:txBody>
          <a:bodyPr wrap="none" lIns="90487" tIns="44450" rIns="90487" bIns="44450">
            <a:spAutoFit/>
          </a:bodyPr>
          <a:lstStyle/>
          <a:p>
            <a:r>
              <a:rPr lang="en-GB" sz="1400">
                <a:solidFill>
                  <a:srgbClr val="FFFF00"/>
                </a:solidFill>
                <a:effectLst>
                  <a:outerShdw blurRad="38100" dist="38100" dir="2700000" algn="tl">
                    <a:srgbClr val="000000"/>
                  </a:outerShdw>
                </a:effectLst>
                <a:latin typeface="Helvetica" pitchFamily="34" charset="0"/>
              </a:rPr>
              <a:t>RXR</a:t>
            </a:r>
          </a:p>
        </p:txBody>
      </p:sp>
      <p:sp>
        <p:nvSpPr>
          <p:cNvPr id="687211" name="Rectangle 107"/>
          <p:cNvSpPr>
            <a:spLocks noChangeArrowheads="1"/>
          </p:cNvSpPr>
          <p:nvPr/>
        </p:nvSpPr>
        <p:spPr bwMode="auto">
          <a:xfrm>
            <a:off x="38101" y="6443665"/>
            <a:ext cx="1520736" cy="366767"/>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t(15;17</a:t>
            </a:r>
            <a:r>
              <a:rPr lang="en-GB" sz="1800">
                <a:solidFill>
                  <a:srgbClr val="FFFFFF"/>
                </a:solidFill>
                <a:latin typeface="Helvetica" pitchFamily="34" charset="0"/>
              </a:rPr>
              <a:t>) APL</a:t>
            </a:r>
          </a:p>
        </p:txBody>
      </p:sp>
      <p:sp>
        <p:nvSpPr>
          <p:cNvPr id="687212" name="Rectangle 108"/>
          <p:cNvSpPr>
            <a:spLocks noChangeArrowheads="1"/>
          </p:cNvSpPr>
          <p:nvPr/>
        </p:nvSpPr>
        <p:spPr bwMode="auto">
          <a:xfrm>
            <a:off x="850901" y="6154739"/>
            <a:ext cx="182806" cy="643766"/>
          </a:xfrm>
          <a:prstGeom prst="rect">
            <a:avLst/>
          </a:prstGeom>
          <a:noFill/>
          <a:ln w="12700">
            <a:noFill/>
            <a:miter lim="800000"/>
            <a:headEnd/>
            <a:tailEnd/>
          </a:ln>
          <a:effectLst/>
        </p:spPr>
        <p:txBody>
          <a:bodyPr wrap="none" lIns="90487" tIns="44450" rIns="90487" bIns="44450">
            <a:spAutoFit/>
          </a:bodyPr>
          <a:lstStyle/>
          <a:p>
            <a:endParaRPr lang="en-GB" sz="1800">
              <a:solidFill>
                <a:srgbClr val="FFFF00"/>
              </a:solidFill>
              <a:latin typeface="Helvetica" pitchFamily="34" charset="0"/>
            </a:endParaRPr>
          </a:p>
          <a:p>
            <a:endParaRPr lang="en-GB" sz="1800">
              <a:solidFill>
                <a:srgbClr val="FFFF00"/>
              </a:solidFill>
              <a:latin typeface="Helvetica" pitchFamily="34" charset="0"/>
            </a:endParaRPr>
          </a:p>
        </p:txBody>
      </p:sp>
      <p:sp>
        <p:nvSpPr>
          <p:cNvPr id="687213" name="Rectangle 109"/>
          <p:cNvSpPr>
            <a:spLocks noChangeArrowheads="1"/>
          </p:cNvSpPr>
          <p:nvPr/>
        </p:nvSpPr>
        <p:spPr bwMode="auto">
          <a:xfrm>
            <a:off x="7162800" y="180976"/>
            <a:ext cx="437619" cy="459100"/>
          </a:xfrm>
          <a:prstGeom prst="rect">
            <a:avLst/>
          </a:prstGeom>
          <a:noFill/>
          <a:ln w="12700">
            <a:noFill/>
            <a:miter lim="800000"/>
            <a:headEnd/>
            <a:tailEnd/>
          </a:ln>
          <a:effectLst/>
        </p:spPr>
        <p:txBody>
          <a:bodyPr wrap="none" lIns="90487" tIns="44450" rIns="90487" bIns="44450">
            <a:spAutoFit/>
          </a:bodyPr>
          <a:lstStyle/>
          <a:p>
            <a:r>
              <a:rPr lang="en-GB" sz="2400">
                <a:solidFill>
                  <a:srgbClr val="FFFF00"/>
                </a:solidFill>
                <a:latin typeface="Helvetica" pitchFamily="34" charset="0"/>
              </a:rPr>
              <a:t>   </a:t>
            </a:r>
          </a:p>
        </p:txBody>
      </p:sp>
      <p:sp>
        <p:nvSpPr>
          <p:cNvPr id="687214" name="Rectangle 110"/>
          <p:cNvSpPr>
            <a:spLocks noChangeArrowheads="1"/>
          </p:cNvSpPr>
          <p:nvPr/>
        </p:nvSpPr>
        <p:spPr bwMode="auto">
          <a:xfrm>
            <a:off x="1219201" y="536576"/>
            <a:ext cx="1106071" cy="459100"/>
          </a:xfrm>
          <a:prstGeom prst="rect">
            <a:avLst/>
          </a:prstGeom>
          <a:noFill/>
          <a:ln w="12700">
            <a:noFill/>
            <a:miter lim="800000"/>
            <a:headEnd/>
            <a:tailEnd/>
          </a:ln>
          <a:effectLst/>
        </p:spPr>
        <p:txBody>
          <a:bodyPr wrap="none" lIns="90487" tIns="44450" rIns="90487" bIns="44450">
            <a:spAutoFit/>
          </a:bodyPr>
          <a:lstStyle/>
          <a:p>
            <a:r>
              <a:rPr lang="en-GB" sz="2400" b="0">
                <a:solidFill>
                  <a:srgbClr val="FFFF00"/>
                </a:solidFill>
                <a:latin typeface="Helvetica" pitchFamily="34" charset="0"/>
              </a:rPr>
              <a:t>	</a:t>
            </a:r>
          </a:p>
        </p:txBody>
      </p:sp>
      <p:sp>
        <p:nvSpPr>
          <p:cNvPr id="687215" name="Rectangle 111"/>
          <p:cNvSpPr>
            <a:spLocks noChangeArrowheads="1"/>
          </p:cNvSpPr>
          <p:nvPr/>
        </p:nvSpPr>
        <p:spPr bwMode="auto">
          <a:xfrm>
            <a:off x="1574801" y="536576"/>
            <a:ext cx="1106071" cy="459100"/>
          </a:xfrm>
          <a:prstGeom prst="rect">
            <a:avLst/>
          </a:prstGeom>
          <a:noFill/>
          <a:ln w="12700">
            <a:noFill/>
            <a:miter lim="800000"/>
            <a:headEnd/>
            <a:tailEnd/>
          </a:ln>
          <a:effectLst/>
        </p:spPr>
        <p:txBody>
          <a:bodyPr wrap="none" lIns="90487" tIns="44450" rIns="90487" bIns="44450">
            <a:spAutoFit/>
          </a:bodyPr>
          <a:lstStyle/>
          <a:p>
            <a:r>
              <a:rPr lang="en-GB" sz="2400" b="0">
                <a:solidFill>
                  <a:srgbClr val="FFFF00"/>
                </a:solidFill>
                <a:latin typeface="Helvetica" pitchFamily="34" charset="0"/>
              </a:rPr>
              <a:t>	</a:t>
            </a:r>
          </a:p>
        </p:txBody>
      </p:sp>
      <p:sp>
        <p:nvSpPr>
          <p:cNvPr id="687216" name="Rectangle 112"/>
          <p:cNvSpPr>
            <a:spLocks noChangeArrowheads="1"/>
          </p:cNvSpPr>
          <p:nvPr/>
        </p:nvSpPr>
        <p:spPr bwMode="auto">
          <a:xfrm>
            <a:off x="1" y="2827340"/>
            <a:ext cx="977831" cy="366767"/>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Normal</a:t>
            </a:r>
          </a:p>
        </p:txBody>
      </p:sp>
      <p:sp>
        <p:nvSpPr>
          <p:cNvPr id="687217" name="Rectangle 113"/>
          <p:cNvSpPr>
            <a:spLocks noChangeArrowheads="1"/>
          </p:cNvSpPr>
          <p:nvPr/>
        </p:nvSpPr>
        <p:spPr bwMode="auto">
          <a:xfrm>
            <a:off x="787401" y="2827339"/>
            <a:ext cx="182806" cy="643766"/>
          </a:xfrm>
          <a:prstGeom prst="rect">
            <a:avLst/>
          </a:prstGeom>
          <a:noFill/>
          <a:ln w="12700">
            <a:noFill/>
            <a:miter lim="800000"/>
            <a:headEnd/>
            <a:tailEnd/>
          </a:ln>
          <a:effectLst/>
        </p:spPr>
        <p:txBody>
          <a:bodyPr wrap="none" lIns="90487" tIns="44450" rIns="90487" bIns="44450">
            <a:spAutoFit/>
          </a:bodyPr>
          <a:lstStyle/>
          <a:p>
            <a:endParaRPr lang="en-GB" sz="1800">
              <a:solidFill>
                <a:srgbClr val="FFFFFF"/>
              </a:solidFill>
              <a:effectLst>
                <a:outerShdw blurRad="38100" dist="38100" dir="2700000" algn="tl">
                  <a:srgbClr val="000000"/>
                </a:outerShdw>
              </a:effectLst>
              <a:latin typeface="Helvetica" pitchFamily="34" charset="0"/>
            </a:endParaRPr>
          </a:p>
          <a:p>
            <a:endParaRPr lang="en-GB" sz="1800">
              <a:solidFill>
                <a:srgbClr val="FFFFFF"/>
              </a:solidFill>
              <a:effectLst>
                <a:outerShdw blurRad="38100" dist="38100" dir="2700000" algn="tl">
                  <a:srgbClr val="000000"/>
                </a:outerShdw>
              </a:effectLst>
              <a:latin typeface="Helvetica" pitchFamily="34" charset="0"/>
            </a:endParaRPr>
          </a:p>
        </p:txBody>
      </p:sp>
      <p:sp>
        <p:nvSpPr>
          <p:cNvPr id="687218" name="Rectangle 114"/>
          <p:cNvSpPr>
            <a:spLocks noChangeArrowheads="1"/>
          </p:cNvSpPr>
          <p:nvPr/>
        </p:nvSpPr>
        <p:spPr bwMode="auto">
          <a:xfrm>
            <a:off x="1" y="3094040"/>
            <a:ext cx="1041951" cy="366767"/>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tissues,</a:t>
            </a:r>
          </a:p>
        </p:txBody>
      </p:sp>
      <p:sp>
        <p:nvSpPr>
          <p:cNvPr id="687219" name="Rectangle 115"/>
          <p:cNvSpPr>
            <a:spLocks noChangeArrowheads="1"/>
          </p:cNvSpPr>
          <p:nvPr/>
        </p:nvSpPr>
        <p:spPr bwMode="auto">
          <a:xfrm>
            <a:off x="850901" y="3094039"/>
            <a:ext cx="182806" cy="643766"/>
          </a:xfrm>
          <a:prstGeom prst="rect">
            <a:avLst/>
          </a:prstGeom>
          <a:noFill/>
          <a:ln w="12700">
            <a:noFill/>
            <a:miter lim="800000"/>
            <a:headEnd/>
            <a:tailEnd/>
          </a:ln>
          <a:effectLst/>
        </p:spPr>
        <p:txBody>
          <a:bodyPr wrap="none" lIns="90487" tIns="44450" rIns="90487" bIns="44450">
            <a:spAutoFit/>
          </a:bodyPr>
          <a:lstStyle/>
          <a:p>
            <a:endParaRPr lang="en-GB" sz="1800">
              <a:solidFill>
                <a:srgbClr val="FFFFFF"/>
              </a:solidFill>
              <a:effectLst>
                <a:outerShdw blurRad="38100" dist="38100" dir="2700000" algn="tl">
                  <a:srgbClr val="000000"/>
                </a:outerShdw>
              </a:effectLst>
              <a:latin typeface="Helvetica" pitchFamily="34" charset="0"/>
            </a:endParaRPr>
          </a:p>
          <a:p>
            <a:endParaRPr lang="en-GB" sz="1800">
              <a:solidFill>
                <a:srgbClr val="FFFFFF"/>
              </a:solidFill>
              <a:effectLst>
                <a:outerShdw blurRad="38100" dist="38100" dir="2700000" algn="tl">
                  <a:srgbClr val="000000"/>
                </a:outerShdw>
              </a:effectLst>
              <a:latin typeface="Helvetica" pitchFamily="34" charset="0"/>
            </a:endParaRPr>
          </a:p>
        </p:txBody>
      </p:sp>
      <p:sp>
        <p:nvSpPr>
          <p:cNvPr id="687220" name="Rectangle 116"/>
          <p:cNvSpPr>
            <a:spLocks noChangeArrowheads="1"/>
          </p:cNvSpPr>
          <p:nvPr/>
        </p:nvSpPr>
        <p:spPr bwMode="auto">
          <a:xfrm>
            <a:off x="1" y="3360740"/>
            <a:ext cx="798294" cy="366767"/>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Other</a:t>
            </a:r>
          </a:p>
        </p:txBody>
      </p:sp>
      <p:sp>
        <p:nvSpPr>
          <p:cNvPr id="687221" name="Rectangle 117"/>
          <p:cNvSpPr>
            <a:spLocks noChangeArrowheads="1"/>
          </p:cNvSpPr>
          <p:nvPr/>
        </p:nvSpPr>
        <p:spPr bwMode="auto">
          <a:xfrm>
            <a:off x="609601" y="3360739"/>
            <a:ext cx="246861" cy="643766"/>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 </a:t>
            </a:r>
          </a:p>
          <a:p>
            <a:endParaRPr lang="en-GB" sz="1800">
              <a:solidFill>
                <a:srgbClr val="FFFFFF"/>
              </a:solidFill>
              <a:effectLst>
                <a:outerShdw blurRad="38100" dist="38100" dir="2700000" algn="tl">
                  <a:srgbClr val="000000"/>
                </a:outerShdw>
              </a:effectLst>
              <a:latin typeface="Helvetica" pitchFamily="34" charset="0"/>
            </a:endParaRPr>
          </a:p>
        </p:txBody>
      </p:sp>
      <p:sp>
        <p:nvSpPr>
          <p:cNvPr id="687222" name="Rectangle 118"/>
          <p:cNvSpPr>
            <a:spLocks noChangeArrowheads="1"/>
          </p:cNvSpPr>
          <p:nvPr/>
        </p:nvSpPr>
        <p:spPr bwMode="auto">
          <a:xfrm>
            <a:off x="1" y="3627439"/>
            <a:ext cx="1426672" cy="366767"/>
          </a:xfrm>
          <a:prstGeom prst="rect">
            <a:avLst/>
          </a:prstGeom>
          <a:noFill/>
          <a:ln w="12700">
            <a:noFill/>
            <a:miter lim="800000"/>
            <a:headEnd/>
            <a:tailEnd/>
          </a:ln>
          <a:effectLst/>
        </p:spPr>
        <p:txBody>
          <a:bodyPr wrap="none" lIns="90487" tIns="44450" rIns="90487" bIns="44450">
            <a:spAutoFit/>
          </a:bodyPr>
          <a:lstStyle/>
          <a:p>
            <a:r>
              <a:rPr lang="en-GB" sz="1800">
                <a:solidFill>
                  <a:srgbClr val="FFFFFF"/>
                </a:solidFill>
                <a:effectLst>
                  <a:outerShdw blurRad="38100" dist="38100" dir="2700000" algn="tl">
                    <a:srgbClr val="000000"/>
                  </a:outerShdw>
                </a:effectLst>
                <a:latin typeface="Helvetica" pitchFamily="34" charset="0"/>
              </a:rPr>
              <a:t>leukaemias</a:t>
            </a:r>
          </a:p>
        </p:txBody>
      </p:sp>
      <p:sp>
        <p:nvSpPr>
          <p:cNvPr id="687223" name="Rectangle 119"/>
          <p:cNvSpPr>
            <a:spLocks noChangeArrowheads="1"/>
          </p:cNvSpPr>
          <p:nvPr/>
        </p:nvSpPr>
        <p:spPr bwMode="auto">
          <a:xfrm>
            <a:off x="7021513" y="4484689"/>
            <a:ext cx="1577097" cy="520655"/>
          </a:xfrm>
          <a:prstGeom prst="rect">
            <a:avLst/>
          </a:prstGeom>
          <a:noFill/>
          <a:ln w="12700">
            <a:noFill/>
            <a:miter lim="800000"/>
            <a:headEnd/>
            <a:tailEnd/>
          </a:ln>
          <a:effectLst/>
        </p:spPr>
        <p:txBody>
          <a:bodyPr wrap="none" lIns="90487" tIns="44450" rIns="90487" bIns="44450">
            <a:spAutoFit/>
          </a:bodyPr>
          <a:lstStyle/>
          <a:p>
            <a:pPr>
              <a:buFontTx/>
              <a:buChar char="•"/>
            </a:pPr>
            <a:r>
              <a:rPr lang="en-GB" sz="1400">
                <a:solidFill>
                  <a:srgbClr val="FFFFFF"/>
                </a:solidFill>
                <a:effectLst>
                  <a:outerShdw blurRad="38100" dist="38100" dir="2700000" algn="tl">
                    <a:srgbClr val="000000"/>
                  </a:outerShdw>
                </a:effectLst>
                <a:latin typeface="Helvetica" pitchFamily="34" charset="0"/>
              </a:rPr>
              <a:t>Transcriptional </a:t>
            </a:r>
          </a:p>
          <a:p>
            <a:r>
              <a:rPr lang="en-GB" sz="1400">
                <a:solidFill>
                  <a:srgbClr val="FFFFFF"/>
                </a:solidFill>
                <a:effectLst>
                  <a:outerShdw blurRad="38100" dist="38100" dir="2700000" algn="tl">
                    <a:srgbClr val="000000"/>
                  </a:outerShdw>
                </a:effectLst>
                <a:latin typeface="Helvetica" pitchFamily="34" charset="0"/>
              </a:rPr>
              <a:t>  repression</a:t>
            </a:r>
          </a:p>
        </p:txBody>
      </p:sp>
      <p:sp>
        <p:nvSpPr>
          <p:cNvPr id="687224" name="Rectangle 120"/>
          <p:cNvSpPr>
            <a:spLocks noChangeArrowheads="1"/>
          </p:cNvSpPr>
          <p:nvPr/>
        </p:nvSpPr>
        <p:spPr bwMode="auto">
          <a:xfrm>
            <a:off x="8609013" y="46132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25" name="Rectangle 121"/>
          <p:cNvSpPr>
            <a:spLocks noChangeArrowheads="1"/>
          </p:cNvSpPr>
          <p:nvPr/>
        </p:nvSpPr>
        <p:spPr bwMode="auto">
          <a:xfrm>
            <a:off x="7021514" y="48164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26" name="Rectangle 122"/>
          <p:cNvSpPr>
            <a:spLocks noChangeArrowheads="1"/>
          </p:cNvSpPr>
          <p:nvPr/>
        </p:nvSpPr>
        <p:spPr bwMode="auto">
          <a:xfrm>
            <a:off x="7021514" y="5019676"/>
            <a:ext cx="1567736" cy="305212"/>
          </a:xfrm>
          <a:prstGeom prst="rect">
            <a:avLst/>
          </a:prstGeom>
          <a:noFill/>
          <a:ln w="12700">
            <a:noFill/>
            <a:miter lim="800000"/>
            <a:headEnd/>
            <a:tailEnd/>
          </a:ln>
          <a:effectLst/>
        </p:spPr>
        <p:txBody>
          <a:bodyPr wrap="none" lIns="90487" tIns="44450" rIns="90487" bIns="44450">
            <a:spAutoFit/>
          </a:bodyPr>
          <a:lstStyle/>
          <a:p>
            <a:pPr>
              <a:buFontTx/>
              <a:buChar char="•"/>
            </a:pPr>
            <a:r>
              <a:rPr lang="en-GB" sz="1400">
                <a:solidFill>
                  <a:srgbClr val="FFFFFF"/>
                </a:solidFill>
                <a:effectLst>
                  <a:outerShdw blurRad="38100" dist="38100" dir="2700000" algn="tl">
                    <a:srgbClr val="000000"/>
                  </a:outerShdw>
                </a:effectLst>
                <a:latin typeface="Helvetica" pitchFamily="34" charset="0"/>
              </a:rPr>
              <a:t>Altered retinoid</a:t>
            </a:r>
          </a:p>
        </p:txBody>
      </p:sp>
      <p:sp>
        <p:nvSpPr>
          <p:cNvPr id="687227" name="Rectangle 123"/>
          <p:cNvSpPr>
            <a:spLocks noChangeArrowheads="1"/>
          </p:cNvSpPr>
          <p:nvPr/>
        </p:nvSpPr>
        <p:spPr bwMode="auto">
          <a:xfrm>
            <a:off x="7021513" y="5222876"/>
            <a:ext cx="1115689" cy="305212"/>
          </a:xfrm>
          <a:prstGeom prst="rect">
            <a:avLst/>
          </a:prstGeom>
          <a:noFill/>
          <a:ln w="12700">
            <a:noFill/>
            <a:miter lim="800000"/>
            <a:headEnd/>
            <a:tailEnd/>
          </a:ln>
          <a:effectLst/>
        </p:spPr>
        <p:txBody>
          <a:bodyPr wrap="none" lIns="90487" tIns="44450" rIns="90487" bIns="44450">
            <a:spAutoFit/>
          </a:bodyPr>
          <a:lstStyle/>
          <a:p>
            <a:r>
              <a:rPr lang="en-GB" sz="1400">
                <a:solidFill>
                  <a:srgbClr val="FFFFFF"/>
                </a:solidFill>
                <a:effectLst>
                  <a:outerShdw blurRad="38100" dist="38100" dir="2700000" algn="tl">
                    <a:srgbClr val="000000"/>
                  </a:outerShdw>
                </a:effectLst>
                <a:latin typeface="Helvetica" pitchFamily="34" charset="0"/>
              </a:rPr>
              <a:t>  signalling</a:t>
            </a:r>
          </a:p>
        </p:txBody>
      </p:sp>
      <p:sp>
        <p:nvSpPr>
          <p:cNvPr id="687228" name="Rectangle 124"/>
          <p:cNvSpPr>
            <a:spLocks noChangeArrowheads="1"/>
          </p:cNvSpPr>
          <p:nvPr/>
        </p:nvSpPr>
        <p:spPr bwMode="auto">
          <a:xfrm>
            <a:off x="7847013" y="52228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29" name="Rectangle 125"/>
          <p:cNvSpPr>
            <a:spLocks noChangeArrowheads="1"/>
          </p:cNvSpPr>
          <p:nvPr/>
        </p:nvSpPr>
        <p:spPr bwMode="auto">
          <a:xfrm>
            <a:off x="7021514" y="54260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30" name="Rectangle 126"/>
          <p:cNvSpPr>
            <a:spLocks noChangeArrowheads="1"/>
          </p:cNvSpPr>
          <p:nvPr/>
        </p:nvSpPr>
        <p:spPr bwMode="auto">
          <a:xfrm>
            <a:off x="7021514" y="5972176"/>
            <a:ext cx="1308049" cy="305212"/>
          </a:xfrm>
          <a:prstGeom prst="rect">
            <a:avLst/>
          </a:prstGeom>
          <a:noFill/>
          <a:ln w="12700">
            <a:noFill/>
            <a:miter lim="800000"/>
            <a:headEnd/>
            <a:tailEnd/>
          </a:ln>
          <a:effectLst/>
        </p:spPr>
        <p:txBody>
          <a:bodyPr wrap="none" lIns="90487" tIns="44450" rIns="90487" bIns="44450">
            <a:spAutoFit/>
          </a:bodyPr>
          <a:lstStyle/>
          <a:p>
            <a:pPr>
              <a:buFontTx/>
              <a:buChar char="•"/>
            </a:pPr>
            <a:r>
              <a:rPr lang="en-GB" sz="1400">
                <a:solidFill>
                  <a:srgbClr val="FFFFFF"/>
                </a:solidFill>
                <a:effectLst>
                  <a:outerShdw blurRad="38100" dist="38100" dir="2700000" algn="tl">
                    <a:srgbClr val="000000"/>
                  </a:outerShdw>
                </a:effectLst>
                <a:latin typeface="Helvetica" pitchFamily="34" charset="0"/>
              </a:rPr>
              <a:t>Loss of PML</a:t>
            </a:r>
          </a:p>
        </p:txBody>
      </p:sp>
      <p:sp>
        <p:nvSpPr>
          <p:cNvPr id="687231" name="Rectangle 127"/>
          <p:cNvSpPr>
            <a:spLocks noChangeArrowheads="1"/>
          </p:cNvSpPr>
          <p:nvPr/>
        </p:nvSpPr>
        <p:spPr bwMode="auto">
          <a:xfrm>
            <a:off x="8723314" y="5972176"/>
            <a:ext cx="232435" cy="305212"/>
          </a:xfrm>
          <a:prstGeom prst="rect">
            <a:avLst/>
          </a:prstGeom>
          <a:noFill/>
          <a:ln w="12700">
            <a:noFill/>
            <a:miter lim="800000"/>
            <a:headEnd/>
            <a:tailEnd/>
          </a:ln>
          <a:effectLst/>
        </p:spPr>
        <p:txBody>
          <a:bodyPr wrap="none" lIns="90487" tIns="44450" rIns="90487" bIns="44450">
            <a:spAutoFit/>
          </a:bodyPr>
          <a:lstStyle/>
          <a:p>
            <a:r>
              <a:rPr lang="en-GB" sz="1400">
                <a:solidFill>
                  <a:srgbClr val="FFFF00"/>
                </a:solidFill>
                <a:effectLst>
                  <a:outerShdw blurRad="38100" dist="38100" dir="2700000" algn="tl">
                    <a:srgbClr val="000000"/>
                  </a:outerShdw>
                </a:effectLst>
                <a:latin typeface="Helvetica" pitchFamily="34" charset="0"/>
              </a:rPr>
              <a:t> </a:t>
            </a:r>
          </a:p>
        </p:txBody>
      </p:sp>
      <p:sp>
        <p:nvSpPr>
          <p:cNvPr id="687232" name="Rectangle 128"/>
          <p:cNvSpPr>
            <a:spLocks noChangeArrowheads="1"/>
          </p:cNvSpPr>
          <p:nvPr/>
        </p:nvSpPr>
        <p:spPr bwMode="auto">
          <a:xfrm>
            <a:off x="7021513" y="6175376"/>
            <a:ext cx="2032607" cy="520655"/>
          </a:xfrm>
          <a:prstGeom prst="rect">
            <a:avLst/>
          </a:prstGeom>
          <a:noFill/>
          <a:ln w="12700">
            <a:noFill/>
            <a:miter lim="800000"/>
            <a:headEnd/>
            <a:tailEnd/>
          </a:ln>
          <a:effectLst/>
        </p:spPr>
        <p:txBody>
          <a:bodyPr wrap="none" lIns="90487" tIns="44450" rIns="90487" bIns="44450">
            <a:spAutoFit/>
          </a:bodyPr>
          <a:lstStyle/>
          <a:p>
            <a:r>
              <a:rPr lang="en-GB" sz="1400">
                <a:solidFill>
                  <a:srgbClr val="FFFFFF"/>
                </a:solidFill>
                <a:effectLst>
                  <a:outerShdw blurRad="38100" dist="38100" dir="2700000" algn="tl">
                    <a:srgbClr val="000000"/>
                  </a:outerShdw>
                </a:effectLst>
                <a:latin typeface="Helvetica" pitchFamily="34" charset="0"/>
              </a:rPr>
              <a:t> growth suppressor &amp;</a:t>
            </a:r>
          </a:p>
          <a:p>
            <a:r>
              <a:rPr lang="en-GB" sz="1400">
                <a:solidFill>
                  <a:srgbClr val="FFFFFF"/>
                </a:solidFill>
                <a:effectLst>
                  <a:outerShdw blurRad="38100" dist="38100" dir="2700000" algn="tl">
                    <a:srgbClr val="000000"/>
                  </a:outerShdw>
                </a:effectLst>
                <a:latin typeface="Helvetica" pitchFamily="34" charset="0"/>
              </a:rPr>
              <a:t> pro-apoptotic effects</a:t>
            </a:r>
          </a:p>
        </p:txBody>
      </p:sp>
      <p:sp>
        <p:nvSpPr>
          <p:cNvPr id="687233" name="Rectangle 129"/>
          <p:cNvSpPr>
            <a:spLocks noChangeArrowheads="1"/>
          </p:cNvSpPr>
          <p:nvPr/>
        </p:nvSpPr>
        <p:spPr bwMode="auto">
          <a:xfrm>
            <a:off x="8507413" y="61753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34" name="Rectangle 130"/>
          <p:cNvSpPr>
            <a:spLocks noChangeArrowheads="1"/>
          </p:cNvSpPr>
          <p:nvPr/>
        </p:nvSpPr>
        <p:spPr bwMode="auto">
          <a:xfrm>
            <a:off x="7021514" y="6378576"/>
            <a:ext cx="182806" cy="520655"/>
          </a:xfrm>
          <a:prstGeom prst="rect">
            <a:avLst/>
          </a:prstGeom>
          <a:noFill/>
          <a:ln w="12700">
            <a:noFill/>
            <a:miter lim="800000"/>
            <a:headEnd/>
            <a:tailEnd/>
          </a:ln>
          <a:effectLst/>
        </p:spPr>
        <p:txBody>
          <a:bodyPr wrap="none" lIns="90487" tIns="44450" rIns="90487" bIns="44450">
            <a:spAutoFit/>
          </a:bodyPr>
          <a:lstStyle/>
          <a:p>
            <a:endParaRPr lang="en-GB" sz="1400">
              <a:solidFill>
                <a:srgbClr val="FFFF00"/>
              </a:solidFill>
              <a:effectLst>
                <a:outerShdw blurRad="38100" dist="38100" dir="2700000" algn="tl">
                  <a:srgbClr val="000000"/>
                </a:outerShdw>
              </a:effectLst>
              <a:latin typeface="Helvetica" pitchFamily="34" charset="0"/>
            </a:endParaRPr>
          </a:p>
          <a:p>
            <a:endParaRPr lang="en-GB" sz="1400">
              <a:solidFill>
                <a:srgbClr val="FFFF00"/>
              </a:solidFill>
              <a:effectLst>
                <a:outerShdw blurRad="38100" dist="38100" dir="2700000" algn="tl">
                  <a:srgbClr val="000000"/>
                </a:outerShdw>
              </a:effectLst>
              <a:latin typeface="Helvetica" pitchFamily="34" charset="0"/>
            </a:endParaRPr>
          </a:p>
        </p:txBody>
      </p:sp>
      <p:sp>
        <p:nvSpPr>
          <p:cNvPr id="687235" name="Rectangle 131"/>
          <p:cNvSpPr>
            <a:spLocks noChangeArrowheads="1"/>
          </p:cNvSpPr>
          <p:nvPr/>
        </p:nvSpPr>
        <p:spPr bwMode="auto">
          <a:xfrm>
            <a:off x="8558214" y="6581776"/>
            <a:ext cx="232435" cy="305212"/>
          </a:xfrm>
          <a:prstGeom prst="rect">
            <a:avLst/>
          </a:prstGeom>
          <a:noFill/>
          <a:ln w="12700">
            <a:noFill/>
            <a:miter lim="800000"/>
            <a:headEnd/>
            <a:tailEnd/>
          </a:ln>
          <a:effectLst/>
        </p:spPr>
        <p:txBody>
          <a:bodyPr wrap="none" lIns="90487" tIns="44450" rIns="90487" bIns="44450">
            <a:spAutoFit/>
          </a:bodyPr>
          <a:lstStyle/>
          <a:p>
            <a:r>
              <a:rPr lang="en-GB" sz="1400">
                <a:solidFill>
                  <a:srgbClr val="FFFF00"/>
                </a:solidFill>
                <a:effectLst>
                  <a:outerShdw blurRad="38100" dist="38100" dir="2700000" algn="tl">
                    <a:srgbClr val="000000"/>
                  </a:outerShdw>
                </a:effectLst>
                <a:latin typeface="Helvetica" pitchFamily="34" charset="0"/>
              </a:rPr>
              <a:t> </a:t>
            </a:r>
          </a:p>
        </p:txBody>
      </p:sp>
      <p:sp>
        <p:nvSpPr>
          <p:cNvPr id="687236" name="Rectangle 132"/>
          <p:cNvSpPr>
            <a:spLocks noChangeArrowheads="1"/>
          </p:cNvSpPr>
          <p:nvPr/>
        </p:nvSpPr>
        <p:spPr bwMode="auto">
          <a:xfrm>
            <a:off x="7377113" y="6442076"/>
            <a:ext cx="282128" cy="305212"/>
          </a:xfrm>
          <a:prstGeom prst="rect">
            <a:avLst/>
          </a:prstGeom>
          <a:noFill/>
          <a:ln w="12700">
            <a:noFill/>
            <a:miter lim="800000"/>
            <a:headEnd/>
            <a:tailEnd/>
          </a:ln>
          <a:effectLst/>
        </p:spPr>
        <p:txBody>
          <a:bodyPr wrap="none" lIns="90487" tIns="44450" rIns="90487" bIns="44450">
            <a:spAutoFit/>
          </a:bodyPr>
          <a:lstStyle/>
          <a:p>
            <a:r>
              <a:rPr lang="en-GB" sz="1400">
                <a:solidFill>
                  <a:srgbClr val="FFFF00"/>
                </a:solidFill>
                <a:effectLst>
                  <a:outerShdw blurRad="38100" dist="38100" dir="2700000" algn="tl">
                    <a:srgbClr val="000000"/>
                  </a:outerShdw>
                </a:effectLst>
                <a:latin typeface="Helvetica" pitchFamily="34" charset="0"/>
              </a:rPr>
              <a:t>  </a:t>
            </a:r>
          </a:p>
        </p:txBody>
      </p:sp>
      <p:sp>
        <p:nvSpPr>
          <p:cNvPr id="687237" name="Rectangle 133"/>
          <p:cNvSpPr>
            <a:spLocks noChangeArrowheads="1"/>
          </p:cNvSpPr>
          <p:nvPr/>
        </p:nvSpPr>
        <p:spPr bwMode="auto">
          <a:xfrm>
            <a:off x="7429500" y="3986213"/>
            <a:ext cx="767838" cy="243656"/>
          </a:xfrm>
          <a:prstGeom prst="rect">
            <a:avLst/>
          </a:prstGeom>
          <a:noFill/>
          <a:ln w="12700">
            <a:noFill/>
            <a:miter lim="800000"/>
            <a:headEnd/>
            <a:tailEnd/>
          </a:ln>
          <a:effectLst/>
        </p:spPr>
        <p:txBody>
          <a:bodyPr wrap="none" lIns="90487" tIns="44450" rIns="90487" bIns="44450">
            <a:spAutoFit/>
          </a:bodyPr>
          <a:lstStyle/>
          <a:p>
            <a:r>
              <a:rPr lang="en-GB" sz="1000">
                <a:solidFill>
                  <a:srgbClr val="000000"/>
                </a:solidFill>
                <a:latin typeface="Helvetica" pitchFamily="34" charset="0"/>
              </a:rPr>
              <a:t>PML</a:t>
            </a:r>
            <a:r>
              <a:rPr lang="en-GB" sz="1000">
                <a:solidFill>
                  <a:srgbClr val="FFFF00"/>
                </a:solidFill>
                <a:latin typeface="Helvetica" pitchFamily="34" charset="0"/>
              </a:rPr>
              <a:t> </a:t>
            </a:r>
            <a:r>
              <a:rPr lang="en-GB" sz="1000">
                <a:solidFill>
                  <a:srgbClr val="000000"/>
                </a:solidFill>
                <a:latin typeface="Helvetica" pitchFamily="34" charset="0"/>
              </a:rPr>
              <a:t>RAR</a:t>
            </a:r>
          </a:p>
        </p:txBody>
      </p:sp>
      <p:sp>
        <p:nvSpPr>
          <p:cNvPr id="687238" name="Rectangle 134"/>
          <p:cNvSpPr>
            <a:spLocks noChangeArrowheads="1"/>
          </p:cNvSpPr>
          <p:nvPr/>
        </p:nvSpPr>
        <p:spPr bwMode="auto">
          <a:xfrm>
            <a:off x="8013701" y="3986213"/>
            <a:ext cx="264495" cy="243656"/>
          </a:xfrm>
          <a:prstGeom prst="rect">
            <a:avLst/>
          </a:prstGeom>
          <a:noFill/>
          <a:ln w="12700">
            <a:noFill/>
            <a:miter lim="800000"/>
            <a:headEnd/>
            <a:tailEnd/>
          </a:ln>
          <a:effectLst/>
        </p:spPr>
        <p:txBody>
          <a:bodyPr wrap="none" lIns="90487" tIns="44450" rIns="90487" bIns="44450">
            <a:spAutoFit/>
          </a:bodyPr>
          <a:lstStyle/>
          <a:p>
            <a:r>
              <a:rPr lang="en-GB" sz="1000">
                <a:solidFill>
                  <a:srgbClr val="000000"/>
                </a:solidFill>
                <a:latin typeface="Symbol" pitchFamily="18" charset="2"/>
              </a:rPr>
              <a:t></a:t>
            </a:r>
          </a:p>
        </p:txBody>
      </p:sp>
      <p:sp>
        <p:nvSpPr>
          <p:cNvPr id="687239" name="Line 135"/>
          <p:cNvSpPr>
            <a:spLocks noChangeShapeType="1"/>
          </p:cNvSpPr>
          <p:nvPr/>
        </p:nvSpPr>
        <p:spPr bwMode="auto">
          <a:xfrm flipV="1">
            <a:off x="2319338" y="2182813"/>
            <a:ext cx="1663700" cy="609600"/>
          </a:xfrm>
          <a:prstGeom prst="line">
            <a:avLst/>
          </a:prstGeom>
          <a:noFill/>
          <a:ln w="12700">
            <a:solidFill>
              <a:srgbClr val="FFFF00"/>
            </a:solidFill>
            <a:round/>
            <a:headEnd/>
            <a:tailEnd/>
          </a:ln>
          <a:effectLst/>
        </p:spPr>
        <p:txBody>
          <a:bodyPr wrap="none" anchor="ctr"/>
          <a:lstStyle/>
          <a:p>
            <a:endParaRPr lang="en-GB">
              <a:solidFill>
                <a:srgbClr val="FAFD00"/>
              </a:solidFill>
            </a:endParaRPr>
          </a:p>
        </p:txBody>
      </p:sp>
      <p:sp>
        <p:nvSpPr>
          <p:cNvPr id="687240" name="Arc 136"/>
          <p:cNvSpPr>
            <a:spLocks/>
          </p:cNvSpPr>
          <p:nvPr/>
        </p:nvSpPr>
        <p:spPr bwMode="auto">
          <a:xfrm>
            <a:off x="2916239" y="5459413"/>
            <a:ext cx="285750" cy="152400"/>
          </a:xfrm>
          <a:custGeom>
            <a:avLst/>
            <a:gdLst>
              <a:gd name="G0" fmla="+- 0 0 0"/>
              <a:gd name="G1" fmla="+- 8493 0 0"/>
              <a:gd name="G2" fmla="+- 21600 0 0"/>
              <a:gd name="T0" fmla="*/ 19859 w 21600"/>
              <a:gd name="T1" fmla="*/ 0 h 11822"/>
              <a:gd name="T2" fmla="*/ 21341 w 21600"/>
              <a:gd name="T3" fmla="*/ 11822 h 11822"/>
              <a:gd name="T4" fmla="*/ 0 w 21600"/>
              <a:gd name="T5" fmla="*/ 8493 h 11822"/>
            </a:gdLst>
            <a:ahLst/>
            <a:cxnLst>
              <a:cxn ang="0">
                <a:pos x="T0" y="T1"/>
              </a:cxn>
              <a:cxn ang="0">
                <a:pos x="T2" y="T3"/>
              </a:cxn>
              <a:cxn ang="0">
                <a:pos x="T4" y="T5"/>
              </a:cxn>
            </a:cxnLst>
            <a:rect l="0" t="0" r="r" b="b"/>
            <a:pathLst>
              <a:path w="21600" h="11822" fill="none" extrusionOk="0">
                <a:moveTo>
                  <a:pt x="19860" y="-1"/>
                </a:moveTo>
                <a:cubicBezTo>
                  <a:pt x="21008" y="2684"/>
                  <a:pt x="21600" y="5573"/>
                  <a:pt x="21600" y="8493"/>
                </a:cubicBezTo>
                <a:cubicBezTo>
                  <a:pt x="21600" y="9607"/>
                  <a:pt x="21513" y="10720"/>
                  <a:pt x="21341" y="11822"/>
                </a:cubicBezTo>
              </a:path>
              <a:path w="21600" h="11822" stroke="0" extrusionOk="0">
                <a:moveTo>
                  <a:pt x="19860" y="-1"/>
                </a:moveTo>
                <a:cubicBezTo>
                  <a:pt x="21008" y="2684"/>
                  <a:pt x="21600" y="5573"/>
                  <a:pt x="21600" y="8493"/>
                </a:cubicBezTo>
                <a:cubicBezTo>
                  <a:pt x="21600" y="9607"/>
                  <a:pt x="21513" y="10720"/>
                  <a:pt x="21341" y="11822"/>
                </a:cubicBezTo>
                <a:lnTo>
                  <a:pt x="0" y="8493"/>
                </a:lnTo>
                <a:close/>
              </a:path>
            </a:pathLst>
          </a:custGeom>
          <a:solidFill>
            <a:srgbClr val="FFFF00"/>
          </a:solidFill>
          <a:ln w="12700" cap="rnd">
            <a:noFill/>
            <a:round/>
            <a:headEnd/>
            <a:tailEnd/>
          </a:ln>
          <a:effectLst/>
        </p:spPr>
        <p:txBody>
          <a:bodyPr wrap="none" anchor="ctr"/>
          <a:lstStyle/>
          <a:p>
            <a:endParaRPr lang="en-GB">
              <a:solidFill>
                <a:srgbClr val="FAFD00"/>
              </a:solidFill>
            </a:endParaRPr>
          </a:p>
        </p:txBody>
      </p:sp>
      <p:sp>
        <p:nvSpPr>
          <p:cNvPr id="687241" name="Line 137"/>
          <p:cNvSpPr>
            <a:spLocks noChangeShapeType="1"/>
          </p:cNvSpPr>
          <p:nvPr/>
        </p:nvSpPr>
        <p:spPr bwMode="auto">
          <a:xfrm flipV="1">
            <a:off x="3125788" y="5440363"/>
            <a:ext cx="850900" cy="114300"/>
          </a:xfrm>
          <a:prstGeom prst="line">
            <a:avLst/>
          </a:prstGeom>
          <a:noFill/>
          <a:ln w="50800">
            <a:solidFill>
              <a:srgbClr val="FFFF00"/>
            </a:solidFill>
            <a:round/>
            <a:headEnd/>
            <a:tailEnd/>
          </a:ln>
          <a:effectLst/>
        </p:spPr>
        <p:txBody>
          <a:bodyPr wrap="none" anchor="ctr"/>
          <a:lstStyle/>
          <a:p>
            <a:endParaRPr lang="en-GB">
              <a:solidFill>
                <a:srgbClr val="FAFD00"/>
              </a:solidFill>
            </a:endParaRPr>
          </a:p>
        </p:txBody>
      </p:sp>
      <p:sp>
        <p:nvSpPr>
          <p:cNvPr id="687242" name="Rectangle 138"/>
          <p:cNvSpPr>
            <a:spLocks noChangeArrowheads="1"/>
          </p:cNvSpPr>
          <p:nvPr/>
        </p:nvSpPr>
        <p:spPr bwMode="auto">
          <a:xfrm>
            <a:off x="4191001" y="2551115"/>
            <a:ext cx="580286" cy="335989"/>
          </a:xfrm>
          <a:prstGeom prst="rect">
            <a:avLst/>
          </a:prstGeom>
          <a:noFill/>
          <a:ln w="12700">
            <a:noFill/>
            <a:miter lim="800000"/>
            <a:headEnd/>
            <a:tailEnd/>
          </a:ln>
          <a:effectLst/>
        </p:spPr>
        <p:txBody>
          <a:bodyPr wrap="none" lIns="90487" tIns="44450" rIns="90487" bIns="44450">
            <a:spAutoFit/>
          </a:bodyPr>
          <a:lstStyle/>
          <a:p>
            <a:r>
              <a:rPr lang="en-GB">
                <a:solidFill>
                  <a:srgbClr val="B9FFAA"/>
                </a:solidFill>
                <a:effectLst>
                  <a:outerShdw blurRad="38100" dist="38100" dir="2700000" algn="tl">
                    <a:srgbClr val="000000"/>
                  </a:outerShdw>
                </a:effectLst>
                <a:latin typeface="Helvetica" pitchFamily="34" charset="0"/>
              </a:rPr>
              <a:t>pRb</a:t>
            </a:r>
          </a:p>
        </p:txBody>
      </p:sp>
      <p:sp>
        <p:nvSpPr>
          <p:cNvPr id="687243" name="Oval 139"/>
          <p:cNvSpPr>
            <a:spLocks noChangeArrowheads="1"/>
          </p:cNvSpPr>
          <p:nvPr/>
        </p:nvSpPr>
        <p:spPr bwMode="auto">
          <a:xfrm>
            <a:off x="4935538" y="1751013"/>
            <a:ext cx="698500" cy="762000"/>
          </a:xfrm>
          <a:prstGeom prst="ellipse">
            <a:avLst/>
          </a:prstGeom>
          <a:solidFill>
            <a:srgbClr val="FFFFFF"/>
          </a:solidFill>
          <a:ln w="12700">
            <a:solidFill>
              <a:srgbClr val="000000"/>
            </a:solidFill>
            <a:round/>
            <a:headEnd/>
            <a:tailEnd/>
          </a:ln>
          <a:effectLst/>
        </p:spPr>
        <p:txBody>
          <a:bodyPr wrap="none" anchor="ctr"/>
          <a:lstStyle/>
          <a:p>
            <a:endParaRPr lang="en-GB">
              <a:solidFill>
                <a:srgbClr val="FAFD00"/>
              </a:solidFill>
            </a:endParaRPr>
          </a:p>
        </p:txBody>
      </p:sp>
      <p:sp>
        <p:nvSpPr>
          <p:cNvPr id="687244" name="Oval 140"/>
          <p:cNvSpPr>
            <a:spLocks noChangeArrowheads="1"/>
          </p:cNvSpPr>
          <p:nvPr/>
        </p:nvSpPr>
        <p:spPr bwMode="auto">
          <a:xfrm>
            <a:off x="4459289" y="4964113"/>
            <a:ext cx="698500" cy="762000"/>
          </a:xfrm>
          <a:prstGeom prst="ellipse">
            <a:avLst/>
          </a:prstGeom>
          <a:solidFill>
            <a:srgbClr val="FFFFFF"/>
          </a:solidFill>
          <a:ln w="12700">
            <a:solidFill>
              <a:srgbClr val="000000"/>
            </a:solidFill>
            <a:round/>
            <a:headEnd/>
            <a:tailEnd/>
          </a:ln>
          <a:effectLst/>
        </p:spPr>
        <p:txBody>
          <a:bodyPr wrap="none" anchor="ctr"/>
          <a:lstStyle/>
          <a:p>
            <a:endParaRPr lang="en-GB">
              <a:solidFill>
                <a:srgbClr val="FAFD00"/>
              </a:solidFill>
            </a:endParaRPr>
          </a:p>
        </p:txBody>
      </p:sp>
      <p:sp>
        <p:nvSpPr>
          <p:cNvPr id="687245" name="Rectangle 141"/>
          <p:cNvSpPr>
            <a:spLocks noChangeArrowheads="1"/>
          </p:cNvSpPr>
          <p:nvPr/>
        </p:nvSpPr>
        <p:spPr bwMode="auto">
          <a:xfrm>
            <a:off x="4625975" y="1789113"/>
            <a:ext cx="182806" cy="582211"/>
          </a:xfrm>
          <a:prstGeom prst="rect">
            <a:avLst/>
          </a:prstGeom>
          <a:noFill/>
          <a:ln w="12700">
            <a:noFill/>
            <a:miter lim="800000"/>
            <a:headEnd/>
            <a:tailEnd/>
          </a:ln>
          <a:effectLst/>
        </p:spPr>
        <p:txBody>
          <a:bodyPr wrap="none" lIns="90487" tIns="44450" rIns="90487" bIns="44450">
            <a:spAutoFit/>
          </a:bodyPr>
          <a:lstStyle/>
          <a:p>
            <a:endParaRPr lang="en-GB">
              <a:solidFill>
                <a:srgbClr val="FFFFFF"/>
              </a:solidFill>
              <a:effectLst>
                <a:outerShdw blurRad="38100" dist="38100" dir="2700000" algn="tl">
                  <a:srgbClr val="000000"/>
                </a:outerShdw>
              </a:effectLst>
              <a:latin typeface="Helvetica" pitchFamily="34" charset="0"/>
            </a:endParaRPr>
          </a:p>
          <a:p>
            <a:endParaRPr lang="en-GB">
              <a:solidFill>
                <a:srgbClr val="FFFFFF"/>
              </a:solidFill>
              <a:effectLst>
                <a:outerShdw blurRad="38100" dist="38100" dir="2700000" algn="tl">
                  <a:srgbClr val="000000"/>
                </a:outerShdw>
              </a:effectLst>
              <a:latin typeface="Helvetica" pitchFamily="34" charset="0"/>
            </a:endParaRPr>
          </a:p>
        </p:txBody>
      </p:sp>
      <p:sp>
        <p:nvSpPr>
          <p:cNvPr id="687246" name="Rectangle 142"/>
          <p:cNvSpPr>
            <a:spLocks noChangeArrowheads="1"/>
          </p:cNvSpPr>
          <p:nvPr/>
        </p:nvSpPr>
        <p:spPr bwMode="auto">
          <a:xfrm>
            <a:off x="4003675" y="1878015"/>
            <a:ext cx="798294"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effectLst>
                  <a:outerShdw blurRad="38100" dist="38100" dir="2700000" algn="tl">
                    <a:srgbClr val="000000"/>
                  </a:outerShdw>
                </a:effectLst>
                <a:latin typeface="Helvetica" pitchFamily="34" charset="0"/>
              </a:rPr>
              <a:t>SUMO</a:t>
            </a:r>
          </a:p>
        </p:txBody>
      </p:sp>
      <p:sp>
        <p:nvSpPr>
          <p:cNvPr id="687247" name="Rectangle 143"/>
          <p:cNvSpPr>
            <a:spLocks noChangeArrowheads="1"/>
          </p:cNvSpPr>
          <p:nvPr/>
        </p:nvSpPr>
        <p:spPr bwMode="auto">
          <a:xfrm>
            <a:off x="6189663" y="2614615"/>
            <a:ext cx="613950" cy="335989"/>
          </a:xfrm>
          <a:prstGeom prst="rect">
            <a:avLst/>
          </a:prstGeom>
          <a:noFill/>
          <a:ln w="12700">
            <a:noFill/>
            <a:miter lim="800000"/>
            <a:headEnd/>
            <a:tailEnd/>
          </a:ln>
          <a:effectLst/>
        </p:spPr>
        <p:txBody>
          <a:bodyPr wrap="none" lIns="90487" tIns="44450" rIns="90487" bIns="44450">
            <a:spAutoFit/>
          </a:bodyPr>
          <a:lstStyle/>
          <a:p>
            <a:r>
              <a:rPr lang="en-GB">
                <a:solidFill>
                  <a:srgbClr val="FFAAD5"/>
                </a:solidFill>
                <a:effectLst>
                  <a:outerShdw blurRad="38100" dist="38100" dir="2700000" algn="tl">
                    <a:srgbClr val="000000"/>
                  </a:outerShdw>
                </a:effectLst>
                <a:latin typeface="Helvetica" pitchFamily="34" charset="0"/>
              </a:rPr>
              <a:t>CBP</a:t>
            </a:r>
          </a:p>
        </p:txBody>
      </p:sp>
      <p:sp>
        <p:nvSpPr>
          <p:cNvPr id="687248" name="Oval 144"/>
          <p:cNvSpPr>
            <a:spLocks noChangeArrowheads="1"/>
          </p:cNvSpPr>
          <p:nvPr/>
        </p:nvSpPr>
        <p:spPr bwMode="auto">
          <a:xfrm>
            <a:off x="5799138" y="1738313"/>
            <a:ext cx="520700" cy="749300"/>
          </a:xfrm>
          <a:prstGeom prst="ellipse">
            <a:avLst/>
          </a:prstGeom>
          <a:solidFill>
            <a:srgbClr val="FFFFAA"/>
          </a:solidFill>
          <a:ln w="12700">
            <a:solidFill>
              <a:srgbClr val="000000"/>
            </a:solidFill>
            <a:round/>
            <a:headEnd/>
            <a:tailEnd/>
          </a:ln>
          <a:effectLst/>
        </p:spPr>
        <p:txBody>
          <a:bodyPr wrap="none" anchor="ctr"/>
          <a:lstStyle/>
          <a:p>
            <a:endParaRPr lang="en-GB">
              <a:solidFill>
                <a:srgbClr val="FAFD00"/>
              </a:solidFill>
            </a:endParaRPr>
          </a:p>
        </p:txBody>
      </p:sp>
      <p:sp>
        <p:nvSpPr>
          <p:cNvPr id="687249" name="Oval 145"/>
          <p:cNvSpPr>
            <a:spLocks noChangeArrowheads="1"/>
          </p:cNvSpPr>
          <p:nvPr/>
        </p:nvSpPr>
        <p:spPr bwMode="auto">
          <a:xfrm>
            <a:off x="5456239" y="2347913"/>
            <a:ext cx="533400" cy="723900"/>
          </a:xfrm>
          <a:prstGeom prst="ellipse">
            <a:avLst/>
          </a:prstGeom>
          <a:solidFill>
            <a:srgbClr val="AAAAAA"/>
          </a:solidFill>
          <a:ln w="12700">
            <a:solidFill>
              <a:srgbClr val="000000"/>
            </a:solidFill>
            <a:round/>
            <a:headEnd/>
            <a:tailEnd/>
          </a:ln>
          <a:effectLst/>
        </p:spPr>
        <p:txBody>
          <a:bodyPr wrap="none" anchor="ctr"/>
          <a:lstStyle/>
          <a:p>
            <a:endParaRPr lang="en-GB">
              <a:solidFill>
                <a:srgbClr val="FAFD00"/>
              </a:solidFill>
            </a:endParaRPr>
          </a:p>
        </p:txBody>
      </p:sp>
      <p:sp>
        <p:nvSpPr>
          <p:cNvPr id="687250" name="Oval 146"/>
          <p:cNvSpPr>
            <a:spLocks noChangeArrowheads="1"/>
          </p:cNvSpPr>
          <p:nvPr/>
        </p:nvSpPr>
        <p:spPr bwMode="auto">
          <a:xfrm>
            <a:off x="6353175" y="4926013"/>
            <a:ext cx="520700" cy="749300"/>
          </a:xfrm>
          <a:prstGeom prst="ellipse">
            <a:avLst/>
          </a:prstGeom>
          <a:solidFill>
            <a:srgbClr val="FFFFAA"/>
          </a:solidFill>
          <a:ln w="12700">
            <a:solidFill>
              <a:srgbClr val="000000"/>
            </a:solidFill>
            <a:round/>
            <a:headEnd/>
            <a:tailEnd/>
          </a:ln>
          <a:effectLst/>
        </p:spPr>
        <p:txBody>
          <a:bodyPr wrap="none" anchor="ctr"/>
          <a:lstStyle/>
          <a:p>
            <a:endParaRPr lang="en-GB">
              <a:solidFill>
                <a:srgbClr val="FAFD00"/>
              </a:solidFill>
            </a:endParaRPr>
          </a:p>
        </p:txBody>
      </p:sp>
      <p:sp>
        <p:nvSpPr>
          <p:cNvPr id="687251" name="Oval 147"/>
          <p:cNvSpPr>
            <a:spLocks noChangeArrowheads="1"/>
          </p:cNvSpPr>
          <p:nvPr/>
        </p:nvSpPr>
        <p:spPr bwMode="auto">
          <a:xfrm>
            <a:off x="6051551" y="5678488"/>
            <a:ext cx="533400" cy="723900"/>
          </a:xfrm>
          <a:prstGeom prst="ellipse">
            <a:avLst/>
          </a:prstGeom>
          <a:solidFill>
            <a:srgbClr val="AAAAAA"/>
          </a:solidFill>
          <a:ln w="12700">
            <a:solidFill>
              <a:srgbClr val="000000"/>
            </a:solidFill>
            <a:round/>
            <a:headEnd/>
            <a:tailEnd/>
          </a:ln>
          <a:effectLst/>
        </p:spPr>
        <p:txBody>
          <a:bodyPr wrap="none" anchor="ctr"/>
          <a:lstStyle/>
          <a:p>
            <a:endParaRPr lang="en-GB">
              <a:solidFill>
                <a:srgbClr val="FAFD00"/>
              </a:solidFill>
            </a:endParaRPr>
          </a:p>
        </p:txBody>
      </p:sp>
      <p:sp>
        <p:nvSpPr>
          <p:cNvPr id="687252" name="Rectangle 148"/>
          <p:cNvSpPr>
            <a:spLocks noChangeArrowheads="1"/>
          </p:cNvSpPr>
          <p:nvPr/>
        </p:nvSpPr>
        <p:spPr bwMode="auto">
          <a:xfrm>
            <a:off x="6345238" y="1928815"/>
            <a:ext cx="535402" cy="335989"/>
          </a:xfrm>
          <a:prstGeom prst="rect">
            <a:avLst/>
          </a:prstGeom>
          <a:noFill/>
          <a:ln w="12700">
            <a:noFill/>
            <a:miter lim="800000"/>
            <a:headEnd/>
            <a:tailEnd/>
          </a:ln>
          <a:effectLst/>
        </p:spPr>
        <p:txBody>
          <a:bodyPr wrap="none" lIns="90487" tIns="44450" rIns="90487" bIns="44450">
            <a:spAutoFit/>
          </a:bodyPr>
          <a:lstStyle/>
          <a:p>
            <a:r>
              <a:rPr lang="en-GB">
                <a:solidFill>
                  <a:srgbClr val="FFFFAA"/>
                </a:solidFill>
                <a:effectLst>
                  <a:outerShdw blurRad="38100" dist="38100" dir="2700000" algn="tl">
                    <a:srgbClr val="000000"/>
                  </a:outerShdw>
                </a:effectLst>
                <a:latin typeface="Helvetica" pitchFamily="34" charset="0"/>
              </a:rPr>
              <a:t>p53</a:t>
            </a:r>
          </a:p>
        </p:txBody>
      </p:sp>
      <p:sp>
        <p:nvSpPr>
          <p:cNvPr id="687253" name="Rectangle 149"/>
          <p:cNvSpPr>
            <a:spLocks noChangeArrowheads="1"/>
          </p:cNvSpPr>
          <p:nvPr/>
        </p:nvSpPr>
        <p:spPr bwMode="auto">
          <a:xfrm>
            <a:off x="5995989" y="2973390"/>
            <a:ext cx="671658" cy="335989"/>
          </a:xfrm>
          <a:prstGeom prst="rect">
            <a:avLst/>
          </a:prstGeom>
          <a:noFill/>
          <a:ln w="12700">
            <a:noFill/>
            <a:miter lim="800000"/>
            <a:headEnd/>
            <a:tailEnd/>
          </a:ln>
          <a:effectLst/>
        </p:spPr>
        <p:txBody>
          <a:bodyPr wrap="none" lIns="90487" tIns="44450" rIns="90487" bIns="44450">
            <a:spAutoFit/>
          </a:bodyPr>
          <a:lstStyle/>
          <a:p>
            <a:r>
              <a:rPr lang="en-GB">
                <a:solidFill>
                  <a:srgbClr val="AAAAAA"/>
                </a:solidFill>
                <a:effectLst>
                  <a:outerShdw blurRad="38100" dist="38100" dir="2700000" algn="tl">
                    <a:srgbClr val="000000"/>
                  </a:outerShdw>
                </a:effectLst>
                <a:latin typeface="Helvetica" pitchFamily="34" charset="0"/>
              </a:rPr>
              <a:t>Daxx</a:t>
            </a:r>
          </a:p>
        </p:txBody>
      </p:sp>
      <p:sp>
        <p:nvSpPr>
          <p:cNvPr id="687254" name="Text Box 150"/>
          <p:cNvSpPr txBox="1">
            <a:spLocks noChangeArrowheads="1"/>
          </p:cNvSpPr>
          <p:nvPr/>
        </p:nvSpPr>
        <p:spPr bwMode="auto">
          <a:xfrm>
            <a:off x="1839204" y="52390"/>
            <a:ext cx="5438605" cy="830997"/>
          </a:xfrm>
          <a:prstGeom prst="rect">
            <a:avLst/>
          </a:prstGeom>
          <a:noFill/>
          <a:ln w="12700">
            <a:noFill/>
            <a:miter lim="800000"/>
            <a:headEnd/>
            <a:tailEnd/>
          </a:ln>
          <a:effectLst/>
        </p:spPr>
        <p:txBody>
          <a:bodyPr wrap="none">
            <a:spAutoFit/>
          </a:bodyPr>
          <a:lstStyle/>
          <a:p>
            <a:pPr algn="ctr"/>
            <a:r>
              <a:rPr lang="en-GB" sz="2400">
                <a:solidFill>
                  <a:srgbClr val="FAFD00"/>
                </a:solidFill>
                <a:effectLst>
                  <a:outerShdw blurRad="38100" dist="38100" dir="2700000" algn="tl">
                    <a:srgbClr val="000000"/>
                  </a:outerShdw>
                </a:effectLst>
                <a:latin typeface="Helvetica" pitchFamily="34" charset="0"/>
              </a:rPr>
              <a:t>Disruption of PML nuclear bodies in</a:t>
            </a:r>
          </a:p>
          <a:p>
            <a:pPr algn="ctr"/>
            <a:r>
              <a:rPr lang="en-GB" sz="2400">
                <a:solidFill>
                  <a:srgbClr val="FAFD00"/>
                </a:solidFill>
                <a:effectLst>
                  <a:outerShdw blurRad="38100" dist="38100" dir="2700000" algn="tl">
                    <a:srgbClr val="000000"/>
                  </a:outerShdw>
                </a:effectLst>
                <a:latin typeface="Helvetica" pitchFamily="34" charset="0"/>
              </a:rPr>
              <a:t>t(15;17) associated APL</a:t>
            </a:r>
            <a:endParaRPr lang="en-GB" sz="2400">
              <a:solidFill>
                <a:srgbClr val="FAFD00"/>
              </a:solidFill>
            </a:endParaRPr>
          </a:p>
        </p:txBody>
      </p:sp>
      <p:sp>
        <p:nvSpPr>
          <p:cNvPr id="687255" name="Oval 151"/>
          <p:cNvSpPr>
            <a:spLocks noChangeArrowheads="1"/>
          </p:cNvSpPr>
          <p:nvPr/>
        </p:nvSpPr>
        <p:spPr bwMode="auto">
          <a:xfrm>
            <a:off x="4891089" y="1408115"/>
            <a:ext cx="1481137" cy="1697037"/>
          </a:xfrm>
          <a:prstGeom prst="ellipse">
            <a:avLst/>
          </a:prstGeom>
          <a:gradFill rotWithShape="1">
            <a:gsLst>
              <a:gs pos="0">
                <a:srgbClr val="FAFD00">
                  <a:alpha val="32001"/>
                </a:srgbClr>
              </a:gs>
              <a:gs pos="100000">
                <a:schemeClr val="tx1">
                  <a:alpha val="31000"/>
                </a:schemeClr>
              </a:gs>
            </a:gsLst>
            <a:lin ang="5400000" scaled="1"/>
          </a:gradFill>
          <a:ln w="76200">
            <a:solidFill>
              <a:schemeClr val="tx1"/>
            </a:solidFill>
            <a:round/>
            <a:headEnd/>
            <a:tailEnd/>
          </a:ln>
          <a:effectLst/>
        </p:spPr>
        <p:txBody>
          <a:bodyPr wrap="none" anchor="ctr"/>
          <a:lstStyle/>
          <a:p>
            <a:endParaRPr lang="en-GB">
              <a:solidFill>
                <a:srgbClr val="FAFD00"/>
              </a:solidFill>
            </a:endParaRPr>
          </a:p>
        </p:txBody>
      </p:sp>
      <p:sp>
        <p:nvSpPr>
          <p:cNvPr id="687256" name="Rectangle 152"/>
          <p:cNvSpPr>
            <a:spLocks noChangeArrowheads="1"/>
          </p:cNvSpPr>
          <p:nvPr/>
        </p:nvSpPr>
        <p:spPr bwMode="auto">
          <a:xfrm>
            <a:off x="4808538" y="1158877"/>
            <a:ext cx="626774" cy="335989"/>
          </a:xfrm>
          <a:prstGeom prst="rect">
            <a:avLst/>
          </a:prstGeom>
          <a:noFill/>
          <a:ln w="12700">
            <a:noFill/>
            <a:miter lim="800000"/>
            <a:headEnd/>
            <a:tailEnd/>
          </a:ln>
          <a:effectLst/>
        </p:spPr>
        <p:txBody>
          <a:bodyPr wrap="none" lIns="90487" tIns="44450" rIns="90487" bIns="44450">
            <a:spAutoFit/>
          </a:bodyPr>
          <a:lstStyle/>
          <a:p>
            <a:r>
              <a:rPr lang="en-GB">
                <a:solidFill>
                  <a:srgbClr val="FF9900"/>
                </a:solidFill>
                <a:effectLst>
                  <a:outerShdw blurRad="38100" dist="38100" dir="2700000" algn="tl">
                    <a:srgbClr val="000000"/>
                  </a:outerShdw>
                </a:effectLst>
                <a:latin typeface="Helvetica" pitchFamily="34" charset="0"/>
              </a:rPr>
              <a:t>BLM</a:t>
            </a:r>
          </a:p>
        </p:txBody>
      </p:sp>
      <p:sp>
        <p:nvSpPr>
          <p:cNvPr id="687257" name="Rectangle 153"/>
          <p:cNvSpPr>
            <a:spLocks noChangeArrowheads="1"/>
          </p:cNvSpPr>
          <p:nvPr/>
        </p:nvSpPr>
        <p:spPr bwMode="auto">
          <a:xfrm>
            <a:off x="7021513" y="5602289"/>
            <a:ext cx="2191305" cy="305212"/>
          </a:xfrm>
          <a:prstGeom prst="rect">
            <a:avLst/>
          </a:prstGeom>
          <a:noFill/>
          <a:ln w="12700">
            <a:noFill/>
            <a:miter lim="800000"/>
            <a:headEnd/>
            <a:tailEnd/>
          </a:ln>
          <a:effectLst/>
        </p:spPr>
        <p:txBody>
          <a:bodyPr wrap="none" lIns="90487" tIns="44450" rIns="90487" bIns="44450">
            <a:spAutoFit/>
          </a:bodyPr>
          <a:lstStyle/>
          <a:p>
            <a:pPr>
              <a:buFontTx/>
              <a:buChar char="•"/>
            </a:pPr>
            <a:r>
              <a:rPr lang="en-GB" sz="1400">
                <a:solidFill>
                  <a:srgbClr val="FFFFFF"/>
                </a:solidFill>
                <a:effectLst>
                  <a:outerShdw blurRad="38100" dist="38100" dir="2700000" algn="tl">
                    <a:srgbClr val="000000"/>
                  </a:outerShdw>
                </a:effectLst>
                <a:latin typeface="Helvetica" pitchFamily="34" charset="0"/>
              </a:rPr>
              <a:t>Disruption of PML NBs</a:t>
            </a:r>
          </a:p>
        </p:txBody>
      </p:sp>
      <p:sp>
        <p:nvSpPr>
          <p:cNvPr id="687258" name="Text Box 154"/>
          <p:cNvSpPr txBox="1">
            <a:spLocks noChangeArrowheads="1"/>
          </p:cNvSpPr>
          <p:nvPr/>
        </p:nvSpPr>
        <p:spPr bwMode="auto">
          <a:xfrm>
            <a:off x="7135814" y="1122363"/>
            <a:ext cx="1986441" cy="1791260"/>
          </a:xfrm>
          <a:prstGeom prst="rect">
            <a:avLst/>
          </a:prstGeom>
          <a:noFill/>
          <a:ln w="12700">
            <a:noFill/>
            <a:miter lim="800000"/>
            <a:headEnd/>
            <a:tailEnd/>
          </a:ln>
          <a:effectLst/>
        </p:spPr>
        <p:txBody>
          <a:bodyPr wrap="none">
            <a:spAutoFit/>
          </a:bodyPr>
          <a:lstStyle/>
          <a:p>
            <a:r>
              <a:rPr lang="en-GB">
                <a:solidFill>
                  <a:srgbClr val="FFFFFF"/>
                </a:solidFill>
                <a:effectLst>
                  <a:outerShdw blurRad="38100" dist="38100" dir="2700000" algn="tl">
                    <a:srgbClr val="000000"/>
                  </a:outerShdw>
                </a:effectLst>
                <a:latin typeface="Helvetica" pitchFamily="34" charset="0"/>
              </a:rPr>
              <a:t>NBs implicated </a:t>
            </a:r>
          </a:p>
          <a:p>
            <a:r>
              <a:rPr lang="en-GB">
                <a:solidFill>
                  <a:srgbClr val="FFFFFF"/>
                </a:solidFill>
                <a:effectLst>
                  <a:outerShdw blurRad="38100" dist="38100" dir="2700000" algn="tl">
                    <a:srgbClr val="000000"/>
                  </a:outerShdw>
                </a:effectLst>
                <a:latin typeface="Helvetica" pitchFamily="34" charset="0"/>
              </a:rPr>
              <a:t>in regulation of:</a:t>
            </a:r>
          </a:p>
          <a:p>
            <a:endParaRPr lang="en-GB" sz="1400">
              <a:solidFill>
                <a:srgbClr val="FFFFFF"/>
              </a:solidFill>
              <a:effectLst>
                <a:outerShdw blurRad="38100" dist="38100" dir="2700000" algn="tl">
                  <a:srgbClr val="000000"/>
                </a:outerShdw>
              </a:effectLst>
              <a:latin typeface="Helvetica" pitchFamily="34" charset="0"/>
            </a:endParaRPr>
          </a:p>
          <a:p>
            <a:pPr>
              <a:lnSpc>
                <a:spcPct val="115000"/>
              </a:lnSpc>
              <a:buFontTx/>
              <a:buChar char="•"/>
            </a:pPr>
            <a:r>
              <a:rPr lang="en-GB" sz="1400">
                <a:solidFill>
                  <a:srgbClr val="FFFFFF"/>
                </a:solidFill>
                <a:effectLst>
                  <a:outerShdw blurRad="38100" dist="38100" dir="2700000" algn="tl">
                    <a:srgbClr val="000000"/>
                  </a:outerShdw>
                </a:effectLst>
                <a:latin typeface="Helvetica" pitchFamily="34" charset="0"/>
              </a:rPr>
              <a:t>Apoptosis</a:t>
            </a:r>
          </a:p>
          <a:p>
            <a:pPr>
              <a:lnSpc>
                <a:spcPct val="115000"/>
              </a:lnSpc>
              <a:buFontTx/>
              <a:buChar char="•"/>
            </a:pPr>
            <a:r>
              <a:rPr lang="en-GB" sz="1400">
                <a:solidFill>
                  <a:srgbClr val="FFFFFF"/>
                </a:solidFill>
                <a:effectLst>
                  <a:outerShdw blurRad="38100" dist="38100" dir="2700000" algn="tl">
                    <a:srgbClr val="000000"/>
                  </a:outerShdw>
                </a:effectLst>
                <a:latin typeface="Helvetica" pitchFamily="34" charset="0"/>
              </a:rPr>
              <a:t>Senescence</a:t>
            </a:r>
          </a:p>
          <a:p>
            <a:pPr>
              <a:lnSpc>
                <a:spcPct val="115000"/>
              </a:lnSpc>
              <a:buFontTx/>
              <a:buChar char="•"/>
            </a:pPr>
            <a:r>
              <a:rPr lang="en-GB" sz="1400">
                <a:solidFill>
                  <a:srgbClr val="FFFFFF"/>
                </a:solidFill>
                <a:effectLst>
                  <a:outerShdw blurRad="38100" dist="38100" dir="2700000" algn="tl">
                    <a:srgbClr val="000000"/>
                  </a:outerShdw>
                </a:effectLst>
                <a:latin typeface="Helvetica" pitchFamily="34" charset="0"/>
              </a:rPr>
              <a:t>Growth suppression</a:t>
            </a:r>
          </a:p>
          <a:p>
            <a:pPr>
              <a:lnSpc>
                <a:spcPct val="115000"/>
              </a:lnSpc>
              <a:buFontTx/>
              <a:buChar char="•"/>
            </a:pPr>
            <a:r>
              <a:rPr lang="en-GB" sz="1400">
                <a:solidFill>
                  <a:srgbClr val="FFFFFF"/>
                </a:solidFill>
                <a:effectLst>
                  <a:outerShdw blurRad="38100" dist="38100" dir="2700000" algn="tl">
                    <a:srgbClr val="000000"/>
                  </a:outerShdw>
                </a:effectLst>
                <a:latin typeface="Helvetica" pitchFamily="34" charset="0"/>
              </a:rPr>
              <a:t>Genomic stability</a:t>
            </a:r>
            <a:endParaRPr lang="en-US" sz="1400">
              <a:solidFill>
                <a:srgbClr val="FFFFFF"/>
              </a:solidFill>
              <a:effectLst>
                <a:outerShdw blurRad="38100" dist="38100" dir="2700000" algn="tl">
                  <a:srgbClr val="000000"/>
                </a:outerShdw>
              </a:effectLst>
              <a:latin typeface="Helvetica" pitchFamily="34" charset="0"/>
            </a:endParaRPr>
          </a:p>
        </p:txBody>
      </p:sp>
      <p:sp>
        <p:nvSpPr>
          <p:cNvPr id="687259" name="Rectangle 155"/>
          <p:cNvSpPr>
            <a:spLocks noChangeArrowheads="1"/>
          </p:cNvSpPr>
          <p:nvPr/>
        </p:nvSpPr>
        <p:spPr bwMode="auto">
          <a:xfrm>
            <a:off x="4397376" y="2947990"/>
            <a:ext cx="785470" cy="335989"/>
          </a:xfrm>
          <a:prstGeom prst="rect">
            <a:avLst/>
          </a:prstGeom>
          <a:noFill/>
          <a:ln w="12700">
            <a:noFill/>
            <a:miter lim="800000"/>
            <a:headEnd/>
            <a:tailEnd/>
          </a:ln>
          <a:effectLst/>
        </p:spPr>
        <p:txBody>
          <a:bodyPr wrap="none" lIns="90487" tIns="44450" rIns="90487" bIns="44450">
            <a:spAutoFit/>
          </a:bodyPr>
          <a:lstStyle/>
          <a:p>
            <a:r>
              <a:rPr lang="en-GB">
                <a:solidFill>
                  <a:srgbClr val="CCECFF"/>
                </a:solidFill>
                <a:effectLst>
                  <a:outerShdw blurRad="38100" dist="38100" dir="2700000" algn="tl">
                    <a:srgbClr val="000000"/>
                  </a:outerShdw>
                </a:effectLst>
                <a:latin typeface="Helvetica" pitchFamily="34" charset="0"/>
              </a:rPr>
              <a:t>Sp100</a:t>
            </a:r>
          </a:p>
        </p:txBody>
      </p:sp>
      <p:sp>
        <p:nvSpPr>
          <p:cNvPr id="687260" name="Oval 156"/>
          <p:cNvSpPr>
            <a:spLocks noChangeArrowheads="1"/>
          </p:cNvSpPr>
          <p:nvPr/>
        </p:nvSpPr>
        <p:spPr bwMode="auto">
          <a:xfrm>
            <a:off x="5397500" y="5886452"/>
            <a:ext cx="433388" cy="581025"/>
          </a:xfrm>
          <a:prstGeom prst="ellipse">
            <a:avLst/>
          </a:prstGeom>
          <a:solidFill>
            <a:srgbClr val="CCECFF"/>
          </a:solidFill>
          <a:ln w="12700">
            <a:solidFill>
              <a:srgbClr val="000000"/>
            </a:solidFill>
            <a:round/>
            <a:headEnd/>
            <a:tailEnd/>
          </a:ln>
          <a:effectLst/>
        </p:spPr>
        <p:txBody>
          <a:bodyPr wrap="none" anchor="ctr"/>
          <a:lstStyle/>
          <a:p>
            <a:endParaRPr lang="en-GB">
              <a:solidFill>
                <a:srgbClr val="FAFD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471488" y="112713"/>
            <a:ext cx="8229600" cy="1143000"/>
          </a:xfrm>
        </p:spPr>
        <p:txBody>
          <a:bodyPr/>
          <a:lstStyle/>
          <a:p>
            <a:pPr>
              <a:defRPr/>
            </a:pPr>
            <a:r>
              <a:rPr lang="en-GB" sz="3000" b="1" smtClean="0">
                <a:effectLst>
                  <a:outerShdw blurRad="38100" dist="38100" dir="2700000" algn="tl">
                    <a:srgbClr val="000000"/>
                  </a:outerShdw>
                </a:effectLst>
                <a:latin typeface="Helvetica" pitchFamily="34" charset="0"/>
              </a:rPr>
              <a:t>Aetiology of acute promyelocytic leukaemia</a:t>
            </a:r>
            <a:endParaRPr lang="en-US" sz="3000" b="1" smtClean="0">
              <a:effectLst>
                <a:outerShdw blurRad="38100" dist="38100" dir="2700000" algn="tl">
                  <a:srgbClr val="000000"/>
                </a:outerShdw>
              </a:effectLst>
              <a:latin typeface="Helvetica" pitchFamily="34" charset="0"/>
            </a:endParaRPr>
          </a:p>
        </p:txBody>
      </p:sp>
      <p:sp>
        <p:nvSpPr>
          <p:cNvPr id="676867" name="Rectangle 3"/>
          <p:cNvSpPr>
            <a:spLocks noGrp="1" noChangeArrowheads="1"/>
          </p:cNvSpPr>
          <p:nvPr>
            <p:ph type="body" idx="1"/>
          </p:nvPr>
        </p:nvSpPr>
        <p:spPr>
          <a:xfrm>
            <a:off x="328613" y="1374777"/>
            <a:ext cx="8686800" cy="5121275"/>
          </a:xfrm>
        </p:spPr>
        <p:txBody>
          <a:bodyPr/>
          <a:lstStyle/>
          <a:p>
            <a:pPr>
              <a:lnSpc>
                <a:spcPct val="80000"/>
              </a:lnSpc>
              <a:buFontTx/>
              <a:buNone/>
            </a:pPr>
            <a:r>
              <a:rPr lang="en-GB" sz="1600" b="1" smtClean="0">
                <a:solidFill>
                  <a:srgbClr val="FFFFFF"/>
                </a:solidFill>
                <a:latin typeface="Helvetica" pitchFamily="34" charset="0"/>
              </a:rPr>
              <a:t>					</a:t>
            </a:r>
          </a:p>
          <a:p>
            <a:pPr>
              <a:lnSpc>
                <a:spcPct val="105000"/>
              </a:lnSpc>
            </a:pPr>
            <a:r>
              <a:rPr lang="en-GB" sz="2000" b="1" smtClean="0">
                <a:solidFill>
                  <a:srgbClr val="FFFFFF"/>
                </a:solidFill>
                <a:latin typeface="Helvetica" pitchFamily="34" charset="0"/>
              </a:rPr>
              <a:t>Mechanisms underlying formation of tumour-associated chromosomal translocations poorly understood 								</a:t>
            </a:r>
          </a:p>
          <a:p>
            <a:pPr>
              <a:lnSpc>
                <a:spcPct val="105000"/>
              </a:lnSpc>
            </a:pPr>
            <a:r>
              <a:rPr lang="en-GB" sz="2000" b="1" smtClean="0">
                <a:solidFill>
                  <a:srgbClr val="FFFFFF"/>
                </a:solidFill>
                <a:latin typeface="Helvetica" pitchFamily="34" charset="0"/>
              </a:rPr>
              <a:t>Insights can potentially be gained from therapy-related leukaemias     which have </a:t>
            </a:r>
            <a:r>
              <a:rPr lang="en-GB" sz="2000" b="1" i="1" smtClean="0">
                <a:solidFill>
                  <a:srgbClr val="FFFFFF"/>
                </a:solidFill>
                <a:latin typeface="Helvetica" pitchFamily="34" charset="0"/>
              </a:rPr>
              <a:t>de novo</a:t>
            </a:r>
            <a:r>
              <a:rPr lang="en-GB" sz="2000" b="1" smtClean="0">
                <a:solidFill>
                  <a:srgbClr val="FFFFFF"/>
                </a:solidFill>
                <a:latin typeface="Helvetica" pitchFamily="34" charset="0"/>
              </a:rPr>
              <a:t> counterparts													</a:t>
            </a:r>
          </a:p>
          <a:p>
            <a:pPr>
              <a:lnSpc>
                <a:spcPct val="105000"/>
              </a:lnSpc>
            </a:pPr>
            <a:r>
              <a:rPr lang="en-GB" sz="2000" b="1" smtClean="0">
                <a:solidFill>
                  <a:srgbClr val="FFFFFF"/>
                </a:solidFill>
                <a:latin typeface="Helvetica" pitchFamily="34" charset="0"/>
              </a:rPr>
              <a:t>Therapy-related leukaemias are becoming an increasing  healthcare problem as more patients survive their primary cancers 									</a:t>
            </a:r>
          </a:p>
          <a:p>
            <a:pPr>
              <a:lnSpc>
                <a:spcPct val="105000"/>
              </a:lnSpc>
            </a:pPr>
            <a:r>
              <a:rPr lang="en-GB" sz="2000" b="1" smtClean="0">
                <a:solidFill>
                  <a:srgbClr val="FFFFFF"/>
                </a:solidFill>
                <a:latin typeface="Helvetica" pitchFamily="34" charset="0"/>
              </a:rPr>
              <a:t>~10% of APL cases follow treatment with chemotherapeutic agents targeting DNA topoisomerase II (e.g. mitoxantrone, epirubicin) 							</a:t>
            </a:r>
          </a:p>
          <a:p>
            <a:pPr>
              <a:lnSpc>
                <a:spcPct val="105000"/>
              </a:lnSpc>
            </a:pPr>
            <a:r>
              <a:rPr lang="en-GB" sz="2000" b="1" smtClean="0">
                <a:solidFill>
                  <a:srgbClr val="FFFFFF"/>
                </a:solidFill>
                <a:latin typeface="Helvetica" pitchFamily="34" charset="0"/>
              </a:rPr>
              <a:t>Suggests a role for DNA topoisomerase II in forming   chromosomal translocations, but mechanisms poorly defined</a:t>
            </a:r>
            <a:endParaRPr lang="en-US" sz="2000" b="1" smtClean="0">
              <a:solidFill>
                <a:srgbClr val="FFFFFF"/>
              </a:solidFill>
              <a:latin typeface="Helvetica" pitchFamily="34" charset="0"/>
            </a:endParaRPr>
          </a:p>
          <a:p>
            <a:pPr>
              <a:buFontTx/>
              <a:buNone/>
            </a:pPr>
            <a:r>
              <a:rPr lang="en-GB" sz="1600" b="1" smtClean="0">
                <a:solidFill>
                  <a:srgbClr val="FFFFFF"/>
                </a:solidFill>
                <a:latin typeface="Helvetica" pitchFamily="34" charset="0"/>
              </a:rPr>
              <a:t>	</a:t>
            </a:r>
          </a:p>
          <a:p>
            <a:pPr>
              <a:buFontTx/>
              <a:buNone/>
            </a:pPr>
            <a:r>
              <a:rPr lang="en-GB" sz="1800" b="1" smtClean="0">
                <a:solidFill>
                  <a:srgbClr val="FFFFFF"/>
                </a:solidFill>
                <a:latin typeface="Helvetic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6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457200" y="-96838"/>
            <a:ext cx="8229600" cy="1143001"/>
          </a:xfrm>
          <a:prstGeom prst="rect">
            <a:avLst/>
          </a:prstGeom>
          <a:noFill/>
          <a:ln w="9525">
            <a:noFill/>
            <a:miter lim="800000"/>
            <a:headEnd/>
            <a:tailEnd/>
          </a:ln>
          <a:effectLst/>
        </p:spPr>
        <p:txBody>
          <a:bodyPr anchor="ctr"/>
          <a:lstStyle/>
          <a:p>
            <a:pPr algn="ctr">
              <a:defRPr/>
            </a:pPr>
            <a:r>
              <a:rPr lang="en-GB" sz="3600">
                <a:solidFill>
                  <a:srgbClr val="FFFF00"/>
                </a:solidFill>
                <a:effectLst>
                  <a:outerShdw blurRad="38100" dist="38100" dir="2700000" algn="tl">
                    <a:srgbClr val="000000"/>
                  </a:outerShdw>
                </a:effectLst>
                <a:latin typeface="Helvetica" pitchFamily="34" charset="0"/>
              </a:rPr>
              <a:t>DNA topoisomerase II</a:t>
            </a:r>
            <a:endParaRPr lang="en-US" sz="3600">
              <a:solidFill>
                <a:srgbClr val="FFFF00"/>
              </a:solidFill>
              <a:effectLst>
                <a:outerShdw blurRad="38100" dist="38100" dir="2700000" algn="tl">
                  <a:srgbClr val="000000"/>
                </a:outerShdw>
              </a:effectLst>
              <a:latin typeface="Helvetica" pitchFamily="34" charset="0"/>
            </a:endParaRPr>
          </a:p>
        </p:txBody>
      </p:sp>
      <p:sp>
        <p:nvSpPr>
          <p:cNvPr id="53251" name="Rectangle 3"/>
          <p:cNvSpPr>
            <a:spLocks noGrp="1" noChangeArrowheads="1"/>
          </p:cNvSpPr>
          <p:nvPr>
            <p:ph type="body" sz="half" idx="2"/>
          </p:nvPr>
        </p:nvSpPr>
        <p:spPr>
          <a:xfrm>
            <a:off x="4405313" y="1152525"/>
            <a:ext cx="4495800" cy="4114800"/>
          </a:xfrm>
          <a:noFill/>
        </p:spPr>
        <p:txBody>
          <a:bodyPr/>
          <a:lstStyle/>
          <a:p>
            <a:r>
              <a:rPr lang="en-US" sz="2000" b="1" smtClean="0">
                <a:solidFill>
                  <a:srgbClr val="FFFFFF"/>
                </a:solidFill>
                <a:latin typeface="Helvetica" pitchFamily="34" charset="0"/>
              </a:rPr>
              <a:t>Catalyses relaxation of supercoiled DNA</a:t>
            </a:r>
          </a:p>
          <a:p>
            <a:endParaRPr lang="en-US" sz="2000" b="1" smtClean="0">
              <a:solidFill>
                <a:srgbClr val="FFFFFF"/>
              </a:solidFill>
              <a:latin typeface="Helvetica" pitchFamily="34" charset="0"/>
            </a:endParaRPr>
          </a:p>
          <a:p>
            <a:pPr lvl="1"/>
            <a:r>
              <a:rPr lang="en-GB" sz="1600" b="1" smtClean="0">
                <a:solidFill>
                  <a:srgbClr val="FFFFFF"/>
                </a:solidFill>
                <a:latin typeface="Helvetica" pitchFamily="34" charset="0"/>
              </a:rPr>
              <a:t>DNA topoisomerase II homodimer introduces 4-base staggered nicks in DNA as each subunit covalently binds and cleaves one strand</a:t>
            </a:r>
          </a:p>
          <a:p>
            <a:endParaRPr lang="en-GB" sz="1800" b="1" smtClean="0">
              <a:solidFill>
                <a:srgbClr val="FFFFFF"/>
              </a:solidFill>
              <a:latin typeface="Helvetica" pitchFamily="34" charset="0"/>
            </a:endParaRPr>
          </a:p>
          <a:p>
            <a:pPr lvl="1"/>
            <a:r>
              <a:rPr lang="en-GB" sz="1600" b="1" smtClean="0">
                <a:solidFill>
                  <a:srgbClr val="FFFFFF"/>
                </a:solidFill>
                <a:latin typeface="Helvetica" pitchFamily="34" charset="0"/>
              </a:rPr>
              <a:t>A second DNA double helix passes through the cleaved strands</a:t>
            </a:r>
          </a:p>
          <a:p>
            <a:endParaRPr lang="en-GB" sz="1800" b="1" smtClean="0">
              <a:solidFill>
                <a:srgbClr val="FFFFFF"/>
              </a:solidFill>
              <a:latin typeface="Helvetica" pitchFamily="34" charset="0"/>
            </a:endParaRPr>
          </a:p>
          <a:p>
            <a:pPr lvl="1"/>
            <a:r>
              <a:rPr lang="en-GB" sz="1600" b="1" smtClean="0">
                <a:solidFill>
                  <a:srgbClr val="FFFFFF"/>
                </a:solidFill>
                <a:latin typeface="Helvetica" pitchFamily="34" charset="0"/>
              </a:rPr>
              <a:t>Cleaved strands are then re-ligated</a:t>
            </a:r>
          </a:p>
          <a:p>
            <a:endParaRPr lang="en-GB" sz="1800" b="1" smtClean="0">
              <a:solidFill>
                <a:srgbClr val="FFFFFF"/>
              </a:solidFill>
              <a:latin typeface="Helvetica" pitchFamily="34" charset="0"/>
            </a:endParaRPr>
          </a:p>
          <a:p>
            <a:r>
              <a:rPr lang="en-GB" sz="2000" b="1" smtClean="0">
                <a:solidFill>
                  <a:srgbClr val="FFFFFF"/>
                </a:solidFill>
                <a:latin typeface="Helvetica" pitchFamily="34" charset="0"/>
              </a:rPr>
              <a:t>Topoisomerase II-targeted drugs interfere with cleavage-re-ligation equilibrium </a:t>
            </a:r>
            <a:r>
              <a:rPr lang="en-GB" sz="2000" b="1" smtClean="0">
                <a:solidFill>
                  <a:srgbClr val="FFFFFF"/>
                </a:solidFill>
                <a:latin typeface="Helvetica" pitchFamily="34" charset="0"/>
                <a:sym typeface="Wingdings" pitchFamily="2" charset="2"/>
              </a:rPr>
              <a:t> net increased cleavage  DNA damage  apoptosis</a:t>
            </a:r>
            <a:endParaRPr lang="en-GB" sz="2000" b="1" smtClean="0">
              <a:solidFill>
                <a:srgbClr val="FFFFFF"/>
              </a:solidFill>
              <a:latin typeface="Helvetica" pitchFamily="34" charset="0"/>
            </a:endParaRPr>
          </a:p>
          <a:p>
            <a:endParaRPr lang="en-GB" sz="1800" b="1" smtClean="0">
              <a:solidFill>
                <a:srgbClr val="FFFFFF"/>
              </a:solidFill>
              <a:latin typeface="Helvetica" pitchFamily="34" charset="0"/>
            </a:endParaRPr>
          </a:p>
          <a:p>
            <a:endParaRPr lang="en-US" sz="1800" b="1" smtClean="0">
              <a:solidFill>
                <a:srgbClr val="FFFFFF"/>
              </a:solidFill>
              <a:latin typeface="Helvetica" pitchFamily="34" charset="0"/>
            </a:endParaRPr>
          </a:p>
          <a:p>
            <a:pPr>
              <a:lnSpc>
                <a:spcPct val="80000"/>
              </a:lnSpc>
            </a:pPr>
            <a:endParaRPr lang="en-US" sz="1800" b="1" smtClean="0">
              <a:solidFill>
                <a:srgbClr val="FFFFFF"/>
              </a:solidFill>
              <a:latin typeface="Helvetica" pitchFamily="34" charset="0"/>
            </a:endParaRPr>
          </a:p>
        </p:txBody>
      </p:sp>
      <p:pic>
        <p:nvPicPr>
          <p:cNvPr id="53252" name="Picture 4"/>
          <p:cNvPicPr>
            <a:picLocks noGrp="1" noChangeAspect="1" noChangeArrowheads="1"/>
          </p:cNvPicPr>
          <p:nvPr>
            <p:ph sz="half" idx="1"/>
          </p:nvPr>
        </p:nvPicPr>
        <p:blipFill>
          <a:blip r:embed="rId3" cstate="print"/>
          <a:srcRect/>
          <a:stretch>
            <a:fillRect/>
          </a:stretch>
        </p:blipFill>
        <p:spPr>
          <a:xfrm>
            <a:off x="565151" y="696915"/>
            <a:ext cx="4300538" cy="598963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5773852" y="5618363"/>
            <a:ext cx="3187700" cy="465384"/>
          </a:xfrm>
          <a:prstGeom prst="rect">
            <a:avLst/>
          </a:prstGeom>
          <a:noFill/>
          <a:ln w="9525">
            <a:noFill/>
            <a:miter lim="800000"/>
            <a:headEnd/>
            <a:tailEnd/>
          </a:ln>
          <a:effectLst/>
        </p:spPr>
        <p:txBody>
          <a:bodyPr>
            <a:spAutoFit/>
          </a:bodyPr>
          <a:lstStyle/>
          <a:p>
            <a:pPr>
              <a:lnSpc>
                <a:spcPct val="75000"/>
              </a:lnSpc>
            </a:pPr>
            <a:r>
              <a:rPr lang="en-GB" sz="3200" dirty="0" smtClean="0">
                <a:solidFill>
                  <a:srgbClr val="FFFFFF"/>
                </a:solidFill>
                <a:latin typeface="Helvetica" pitchFamily="34" charset="0"/>
              </a:rPr>
              <a:t>AML</a:t>
            </a:r>
            <a:endParaRPr lang="en-GB" sz="3200" dirty="0">
              <a:solidFill>
                <a:srgbClr val="FFFFFF"/>
              </a:solidFill>
              <a:latin typeface="Helvetica" pitchFamily="34" charset="0"/>
            </a:endParaRPr>
          </a:p>
        </p:txBody>
      </p:sp>
      <p:pic>
        <p:nvPicPr>
          <p:cNvPr id="696323" name="Picture 3"/>
          <p:cNvPicPr>
            <a:picLocks noChangeAspect="1" noChangeArrowheads="1"/>
          </p:cNvPicPr>
          <p:nvPr/>
        </p:nvPicPr>
        <p:blipFill>
          <a:blip r:embed="rId2" cstate="print"/>
          <a:srcRect/>
          <a:stretch>
            <a:fillRect/>
          </a:stretch>
        </p:blipFill>
        <p:spPr bwMode="auto">
          <a:xfrm>
            <a:off x="1426634" y="1531938"/>
            <a:ext cx="2641600" cy="3727450"/>
          </a:xfrm>
          <a:prstGeom prst="rect">
            <a:avLst/>
          </a:prstGeom>
          <a:noFill/>
        </p:spPr>
      </p:pic>
      <p:sp>
        <p:nvSpPr>
          <p:cNvPr id="696324" name="Text Box 4"/>
          <p:cNvSpPr txBox="1">
            <a:spLocks noChangeArrowheads="1"/>
          </p:cNvSpPr>
          <p:nvPr/>
        </p:nvSpPr>
        <p:spPr bwMode="auto">
          <a:xfrm>
            <a:off x="1157520" y="5434980"/>
            <a:ext cx="3200400" cy="832151"/>
          </a:xfrm>
          <a:prstGeom prst="rect">
            <a:avLst/>
          </a:prstGeom>
          <a:noFill/>
          <a:ln w="9525">
            <a:noFill/>
            <a:miter lim="800000"/>
            <a:headEnd/>
            <a:tailEnd/>
          </a:ln>
          <a:effectLst/>
        </p:spPr>
        <p:txBody>
          <a:bodyPr>
            <a:spAutoFit/>
          </a:bodyPr>
          <a:lstStyle/>
          <a:p>
            <a:pPr algn="ctr">
              <a:lnSpc>
                <a:spcPct val="75000"/>
              </a:lnSpc>
            </a:pPr>
            <a:r>
              <a:rPr lang="en-GB" sz="3200" dirty="0">
                <a:solidFill>
                  <a:srgbClr val="FFFFFF"/>
                </a:solidFill>
                <a:latin typeface="Helvetica" pitchFamily="34" charset="0"/>
              </a:rPr>
              <a:t>Normal bone </a:t>
            </a:r>
            <a:r>
              <a:rPr lang="en-GB" sz="3200" dirty="0" smtClean="0">
                <a:solidFill>
                  <a:srgbClr val="FFFFFF"/>
                </a:solidFill>
                <a:latin typeface="Helvetica" pitchFamily="34" charset="0"/>
              </a:rPr>
              <a:t>marrow</a:t>
            </a:r>
            <a:endParaRPr lang="en-GB" sz="3200" dirty="0">
              <a:solidFill>
                <a:srgbClr val="FFFFFF"/>
              </a:solidFill>
              <a:latin typeface="Helvetica" pitchFamily="34" charset="0"/>
            </a:endParaRPr>
          </a:p>
        </p:txBody>
      </p:sp>
      <p:pic>
        <p:nvPicPr>
          <p:cNvPr id="696325" name="Picture 5" descr="M3AML"/>
          <p:cNvPicPr>
            <a:picLocks noChangeAspect="1" noChangeArrowheads="1"/>
          </p:cNvPicPr>
          <p:nvPr/>
        </p:nvPicPr>
        <p:blipFill>
          <a:blip r:embed="rId3" cstate="print"/>
          <a:srcRect/>
          <a:stretch>
            <a:fillRect/>
          </a:stretch>
        </p:blipFill>
        <p:spPr bwMode="auto">
          <a:xfrm>
            <a:off x="5192889" y="1531939"/>
            <a:ext cx="2490612" cy="3794125"/>
          </a:xfrm>
          <a:prstGeom prst="rect">
            <a:avLst/>
          </a:prstGeom>
          <a:noFill/>
        </p:spPr>
      </p:pic>
      <p:sp>
        <p:nvSpPr>
          <p:cNvPr id="696329" name="Text Box 9"/>
          <p:cNvSpPr txBox="1">
            <a:spLocks noChangeArrowheads="1"/>
          </p:cNvSpPr>
          <p:nvPr/>
        </p:nvSpPr>
        <p:spPr bwMode="auto">
          <a:xfrm>
            <a:off x="217716" y="165100"/>
            <a:ext cx="8853714" cy="584775"/>
          </a:xfrm>
          <a:prstGeom prst="rect">
            <a:avLst/>
          </a:prstGeom>
          <a:noFill/>
          <a:ln w="9525">
            <a:noFill/>
            <a:miter lim="800000"/>
            <a:headEnd/>
            <a:tailEnd/>
          </a:ln>
          <a:effectLst/>
        </p:spPr>
        <p:txBody>
          <a:bodyPr wrap="square">
            <a:spAutoFit/>
          </a:bodyPr>
          <a:lstStyle/>
          <a:p>
            <a:pPr>
              <a:spcBef>
                <a:spcPct val="50000"/>
              </a:spcBef>
            </a:pPr>
            <a:r>
              <a:rPr lang="en-US" altLang="en-GB" sz="3200" dirty="0">
                <a:solidFill>
                  <a:srgbClr val="FAFD00"/>
                </a:solidFill>
                <a:latin typeface="Helvetica" pitchFamily="34" charset="0"/>
              </a:rPr>
              <a:t>Diagnosis of acute myeloid </a:t>
            </a:r>
            <a:r>
              <a:rPr lang="en-US" altLang="en-GB" sz="3200" dirty="0" err="1">
                <a:solidFill>
                  <a:srgbClr val="FAFD00"/>
                </a:solidFill>
                <a:latin typeface="Helvetica" pitchFamily="34" charset="0"/>
              </a:rPr>
              <a:t>leukaemia</a:t>
            </a:r>
            <a:r>
              <a:rPr lang="en-US" altLang="en-GB" sz="3200" dirty="0">
                <a:solidFill>
                  <a:srgbClr val="FAFD00"/>
                </a:solidFill>
                <a:latin typeface="Helvetica" pitchFamily="34" charset="0"/>
              </a:rPr>
              <a:t> (A</a:t>
            </a:r>
            <a:r>
              <a:rPr lang="en-GB" sz="3200" dirty="0">
                <a:solidFill>
                  <a:srgbClr val="FAFD00"/>
                </a:solidFill>
                <a:latin typeface="Helvetica" pitchFamily="34" charset="0"/>
              </a:rPr>
              <a:t>ML)</a:t>
            </a:r>
          </a:p>
        </p:txBody>
      </p:sp>
      <p:sp>
        <p:nvSpPr>
          <p:cNvPr id="696330" name="Text Box 10"/>
          <p:cNvSpPr txBox="1">
            <a:spLocks noChangeArrowheads="1"/>
          </p:cNvSpPr>
          <p:nvPr/>
        </p:nvSpPr>
        <p:spPr bwMode="auto">
          <a:xfrm>
            <a:off x="306211" y="884238"/>
            <a:ext cx="3166251" cy="369332"/>
          </a:xfrm>
          <a:prstGeom prst="rect">
            <a:avLst/>
          </a:prstGeom>
          <a:noFill/>
          <a:ln w="9525">
            <a:noFill/>
            <a:miter lim="800000"/>
            <a:headEnd/>
            <a:tailEnd/>
          </a:ln>
          <a:effectLst/>
        </p:spPr>
        <p:txBody>
          <a:bodyPr wrap="none">
            <a:spAutoFit/>
          </a:bodyPr>
          <a:lstStyle/>
          <a:p>
            <a:r>
              <a:rPr lang="en-GB" sz="1800" dirty="0">
                <a:solidFill>
                  <a:srgbClr val="FAFD00"/>
                </a:solidFill>
                <a:latin typeface="Helvetica" pitchFamily="34" charset="0"/>
              </a:rPr>
              <a:t>~2000 cases per year in UK</a:t>
            </a:r>
            <a:endParaRPr lang="en-US" sz="1800" dirty="0">
              <a:solidFill>
                <a:srgbClr val="FAFD00"/>
              </a:solidFill>
              <a:latin typeface="Helvetic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2755900" y="1727200"/>
            <a:ext cx="3962400" cy="660400"/>
          </a:xfrm>
          <a:prstGeom prst="rect">
            <a:avLst/>
          </a:prstGeom>
          <a:solidFill>
            <a:srgbClr val="FFFFFF"/>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FAFD00"/>
              </a:solidFill>
            </a:endParaRPr>
          </a:p>
        </p:txBody>
      </p:sp>
      <p:sp>
        <p:nvSpPr>
          <p:cNvPr id="29699" name="Line 3"/>
          <p:cNvSpPr>
            <a:spLocks noChangeShapeType="1"/>
          </p:cNvSpPr>
          <p:nvPr/>
        </p:nvSpPr>
        <p:spPr bwMode="auto">
          <a:xfrm>
            <a:off x="1619251" y="5299075"/>
            <a:ext cx="5692775" cy="0"/>
          </a:xfrm>
          <a:prstGeom prst="line">
            <a:avLst/>
          </a:prstGeom>
          <a:noFill/>
          <a:ln w="12700">
            <a:solidFill>
              <a:srgbClr val="FFFFFF"/>
            </a:solidFill>
            <a:round/>
            <a:headEnd/>
            <a:tailEnd/>
          </a:ln>
        </p:spPr>
        <p:txBody>
          <a:bodyPr wrap="none" anchor="ctr"/>
          <a:lstStyle/>
          <a:p>
            <a:endParaRPr lang="en-GB">
              <a:solidFill>
                <a:srgbClr val="FAFD00"/>
              </a:solidFill>
            </a:endParaRPr>
          </a:p>
        </p:txBody>
      </p:sp>
      <p:sp>
        <p:nvSpPr>
          <p:cNvPr id="29700" name="Rectangle 4"/>
          <p:cNvSpPr>
            <a:spLocks noChangeArrowheads="1"/>
          </p:cNvSpPr>
          <p:nvPr/>
        </p:nvSpPr>
        <p:spPr bwMode="auto">
          <a:xfrm>
            <a:off x="7329489" y="4938715"/>
            <a:ext cx="280987" cy="719137"/>
          </a:xfrm>
          <a:prstGeom prst="rect">
            <a:avLst/>
          </a:prstGeom>
          <a:solidFill>
            <a:srgbClr val="FFFFFF"/>
          </a:solidFill>
          <a:ln w="12700">
            <a:solidFill>
              <a:srgbClr val="000000"/>
            </a:solidFill>
            <a:miter lim="800000"/>
            <a:headEnd/>
            <a:tailEnd/>
          </a:ln>
        </p:spPr>
        <p:txBody>
          <a:bodyPr wrap="none" anchor="ctr"/>
          <a:lstStyle/>
          <a:p>
            <a:pPr algn="ctr"/>
            <a:endParaRPr lang="en-US">
              <a:solidFill>
                <a:srgbClr val="000000"/>
              </a:solidFill>
            </a:endParaRPr>
          </a:p>
        </p:txBody>
      </p:sp>
      <p:sp>
        <p:nvSpPr>
          <p:cNvPr id="29701" name="Rectangle 5"/>
          <p:cNvSpPr>
            <a:spLocks noChangeArrowheads="1"/>
          </p:cNvSpPr>
          <p:nvPr/>
        </p:nvSpPr>
        <p:spPr bwMode="auto">
          <a:xfrm>
            <a:off x="230189" y="4940300"/>
            <a:ext cx="1385887" cy="719138"/>
          </a:xfrm>
          <a:prstGeom prst="rect">
            <a:avLst/>
          </a:prstGeom>
          <a:solidFill>
            <a:srgbClr val="FFFFFF"/>
          </a:solidFill>
          <a:ln w="12700">
            <a:solidFill>
              <a:srgbClr val="000000"/>
            </a:solidFill>
            <a:miter lim="800000"/>
            <a:headEnd/>
            <a:tailEnd/>
          </a:ln>
        </p:spPr>
        <p:txBody>
          <a:bodyPr wrap="none" anchor="ctr"/>
          <a:lstStyle/>
          <a:p>
            <a:endParaRPr lang="en-US">
              <a:solidFill>
                <a:srgbClr val="FAFD00"/>
              </a:solidFill>
            </a:endParaRPr>
          </a:p>
        </p:txBody>
      </p:sp>
      <p:sp>
        <p:nvSpPr>
          <p:cNvPr id="29702" name="Line 6"/>
          <p:cNvSpPr>
            <a:spLocks noChangeShapeType="1"/>
          </p:cNvSpPr>
          <p:nvPr/>
        </p:nvSpPr>
        <p:spPr bwMode="auto">
          <a:xfrm>
            <a:off x="8289926" y="4926013"/>
            <a:ext cx="539750" cy="0"/>
          </a:xfrm>
          <a:prstGeom prst="line">
            <a:avLst/>
          </a:prstGeom>
          <a:noFill/>
          <a:ln w="12700">
            <a:solidFill>
              <a:schemeClr val="bg1"/>
            </a:solidFill>
            <a:round/>
            <a:headEnd/>
            <a:tailEnd/>
          </a:ln>
        </p:spPr>
        <p:txBody>
          <a:bodyPr wrap="none" anchor="ctr"/>
          <a:lstStyle/>
          <a:p>
            <a:endParaRPr lang="en-GB">
              <a:solidFill>
                <a:srgbClr val="FAFD00"/>
              </a:solidFill>
            </a:endParaRPr>
          </a:p>
        </p:txBody>
      </p:sp>
      <p:sp>
        <p:nvSpPr>
          <p:cNvPr id="29703" name="Text Box 7"/>
          <p:cNvSpPr txBox="1">
            <a:spLocks noChangeArrowheads="1"/>
          </p:cNvSpPr>
          <p:nvPr/>
        </p:nvSpPr>
        <p:spPr bwMode="auto">
          <a:xfrm>
            <a:off x="8121650" y="5086351"/>
            <a:ext cx="838691" cy="369332"/>
          </a:xfrm>
          <a:prstGeom prst="rect">
            <a:avLst/>
          </a:prstGeom>
          <a:noFill/>
          <a:ln w="12700">
            <a:noFill/>
            <a:miter lim="800000"/>
            <a:headEnd/>
            <a:tailEnd/>
          </a:ln>
        </p:spPr>
        <p:txBody>
          <a:bodyPr wrap="none">
            <a:spAutoFit/>
          </a:bodyPr>
          <a:lstStyle/>
          <a:p>
            <a:r>
              <a:rPr lang="en-GB" sz="1800">
                <a:solidFill>
                  <a:srgbClr val="FFFFFF"/>
                </a:solidFill>
                <a:latin typeface="Helvetica" pitchFamily="34" charset="0"/>
              </a:rPr>
              <a:t>0.1 kb</a:t>
            </a:r>
            <a:endParaRPr lang="en-GB" sz="2400" b="0">
              <a:solidFill>
                <a:srgbClr val="FFFFFF"/>
              </a:solidFill>
              <a:latin typeface="Helvetica" pitchFamily="34" charset="0"/>
            </a:endParaRPr>
          </a:p>
        </p:txBody>
      </p:sp>
      <p:sp>
        <p:nvSpPr>
          <p:cNvPr id="29704" name="Line 8"/>
          <p:cNvSpPr>
            <a:spLocks noChangeShapeType="1"/>
          </p:cNvSpPr>
          <p:nvPr/>
        </p:nvSpPr>
        <p:spPr bwMode="auto">
          <a:xfrm>
            <a:off x="2743200"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05" name="Line 9"/>
          <p:cNvSpPr>
            <a:spLocks noChangeShapeType="1"/>
          </p:cNvSpPr>
          <p:nvPr/>
        </p:nvSpPr>
        <p:spPr bwMode="auto">
          <a:xfrm>
            <a:off x="2154238"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06" name="Line 10"/>
          <p:cNvSpPr>
            <a:spLocks noChangeShapeType="1"/>
          </p:cNvSpPr>
          <p:nvPr/>
        </p:nvSpPr>
        <p:spPr bwMode="auto">
          <a:xfrm>
            <a:off x="4011613"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07" name="Line 11"/>
          <p:cNvSpPr>
            <a:spLocks noChangeShapeType="1"/>
          </p:cNvSpPr>
          <p:nvPr/>
        </p:nvSpPr>
        <p:spPr bwMode="auto">
          <a:xfrm>
            <a:off x="5786438"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08" name="Line 12"/>
          <p:cNvSpPr>
            <a:spLocks noChangeShapeType="1"/>
          </p:cNvSpPr>
          <p:nvPr/>
        </p:nvSpPr>
        <p:spPr bwMode="auto">
          <a:xfrm>
            <a:off x="4062413"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09" name="Line 13"/>
          <p:cNvSpPr>
            <a:spLocks noChangeShapeType="1"/>
          </p:cNvSpPr>
          <p:nvPr/>
        </p:nvSpPr>
        <p:spPr bwMode="auto">
          <a:xfrm>
            <a:off x="2897188"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0" name="Line 14"/>
          <p:cNvSpPr>
            <a:spLocks noChangeShapeType="1"/>
          </p:cNvSpPr>
          <p:nvPr/>
        </p:nvSpPr>
        <p:spPr bwMode="auto">
          <a:xfrm>
            <a:off x="5465763"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1" name="Line 15"/>
          <p:cNvSpPr>
            <a:spLocks noChangeShapeType="1"/>
          </p:cNvSpPr>
          <p:nvPr/>
        </p:nvSpPr>
        <p:spPr bwMode="auto">
          <a:xfrm>
            <a:off x="2308225"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2" name="Line 16"/>
          <p:cNvSpPr>
            <a:spLocks noChangeShapeType="1"/>
          </p:cNvSpPr>
          <p:nvPr/>
        </p:nvSpPr>
        <p:spPr bwMode="auto">
          <a:xfrm>
            <a:off x="1730375"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3" name="Line 17"/>
          <p:cNvSpPr>
            <a:spLocks noChangeShapeType="1"/>
          </p:cNvSpPr>
          <p:nvPr/>
        </p:nvSpPr>
        <p:spPr bwMode="auto">
          <a:xfrm>
            <a:off x="2566988"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4" name="Line 18"/>
          <p:cNvSpPr>
            <a:spLocks noChangeShapeType="1"/>
          </p:cNvSpPr>
          <p:nvPr/>
        </p:nvSpPr>
        <p:spPr bwMode="auto">
          <a:xfrm>
            <a:off x="4876800"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5" name="Line 19"/>
          <p:cNvSpPr>
            <a:spLocks noChangeShapeType="1"/>
          </p:cNvSpPr>
          <p:nvPr/>
        </p:nvSpPr>
        <p:spPr bwMode="auto">
          <a:xfrm>
            <a:off x="5537200"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6" name="Line 20"/>
          <p:cNvSpPr>
            <a:spLocks noChangeShapeType="1"/>
          </p:cNvSpPr>
          <p:nvPr/>
        </p:nvSpPr>
        <p:spPr bwMode="auto">
          <a:xfrm>
            <a:off x="4000500" y="426085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7" name="Line 21"/>
          <p:cNvSpPr>
            <a:spLocks noChangeShapeType="1"/>
          </p:cNvSpPr>
          <p:nvPr/>
        </p:nvSpPr>
        <p:spPr bwMode="auto">
          <a:xfrm>
            <a:off x="6249988"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8" name="Line 22"/>
          <p:cNvSpPr>
            <a:spLocks noChangeShapeType="1"/>
          </p:cNvSpPr>
          <p:nvPr/>
        </p:nvSpPr>
        <p:spPr bwMode="auto">
          <a:xfrm>
            <a:off x="6445250"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19" name="Line 23"/>
          <p:cNvSpPr>
            <a:spLocks noChangeShapeType="1"/>
          </p:cNvSpPr>
          <p:nvPr/>
        </p:nvSpPr>
        <p:spPr bwMode="auto">
          <a:xfrm>
            <a:off x="2533650"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0" name="Line 24"/>
          <p:cNvSpPr>
            <a:spLocks noChangeShapeType="1"/>
          </p:cNvSpPr>
          <p:nvPr/>
        </p:nvSpPr>
        <p:spPr bwMode="auto">
          <a:xfrm>
            <a:off x="6454775"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1" name="Line 25"/>
          <p:cNvSpPr>
            <a:spLocks noChangeShapeType="1"/>
          </p:cNvSpPr>
          <p:nvPr/>
        </p:nvSpPr>
        <p:spPr bwMode="auto">
          <a:xfrm>
            <a:off x="4865688"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2" name="Line 26"/>
          <p:cNvSpPr>
            <a:spLocks noChangeShapeType="1"/>
          </p:cNvSpPr>
          <p:nvPr/>
        </p:nvSpPr>
        <p:spPr bwMode="auto">
          <a:xfrm>
            <a:off x="6372225" y="426085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3" name="Line 27"/>
          <p:cNvSpPr>
            <a:spLocks noChangeShapeType="1"/>
          </p:cNvSpPr>
          <p:nvPr/>
        </p:nvSpPr>
        <p:spPr bwMode="auto">
          <a:xfrm>
            <a:off x="3422650"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4" name="Line 28"/>
          <p:cNvSpPr>
            <a:spLocks noChangeShapeType="1"/>
          </p:cNvSpPr>
          <p:nvPr/>
        </p:nvSpPr>
        <p:spPr bwMode="auto">
          <a:xfrm>
            <a:off x="3638550"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5" name="Line 29"/>
          <p:cNvSpPr>
            <a:spLocks noChangeShapeType="1"/>
          </p:cNvSpPr>
          <p:nvPr/>
        </p:nvSpPr>
        <p:spPr bwMode="auto">
          <a:xfrm>
            <a:off x="3751263"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6" name="Line 30"/>
          <p:cNvSpPr>
            <a:spLocks noChangeShapeType="1"/>
          </p:cNvSpPr>
          <p:nvPr/>
        </p:nvSpPr>
        <p:spPr bwMode="auto">
          <a:xfrm>
            <a:off x="2184400"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7" name="Line 31"/>
          <p:cNvSpPr>
            <a:spLocks noChangeShapeType="1"/>
          </p:cNvSpPr>
          <p:nvPr/>
        </p:nvSpPr>
        <p:spPr bwMode="auto">
          <a:xfrm>
            <a:off x="1863725"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8" name="Line 32"/>
          <p:cNvSpPr>
            <a:spLocks noChangeShapeType="1"/>
          </p:cNvSpPr>
          <p:nvPr/>
        </p:nvSpPr>
        <p:spPr bwMode="auto">
          <a:xfrm>
            <a:off x="2886075"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29" name="Line 33"/>
          <p:cNvSpPr>
            <a:spLocks noChangeShapeType="1"/>
          </p:cNvSpPr>
          <p:nvPr/>
        </p:nvSpPr>
        <p:spPr bwMode="auto">
          <a:xfrm>
            <a:off x="2276475"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0" name="Line 34"/>
          <p:cNvSpPr>
            <a:spLocks noChangeShapeType="1"/>
          </p:cNvSpPr>
          <p:nvPr/>
        </p:nvSpPr>
        <p:spPr bwMode="auto">
          <a:xfrm>
            <a:off x="7115175"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1" name="Line 35"/>
          <p:cNvSpPr>
            <a:spLocks noChangeShapeType="1"/>
          </p:cNvSpPr>
          <p:nvPr/>
        </p:nvSpPr>
        <p:spPr bwMode="auto">
          <a:xfrm>
            <a:off x="2824163" y="4259263"/>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2" name="Line 36"/>
          <p:cNvSpPr>
            <a:spLocks noChangeShapeType="1"/>
          </p:cNvSpPr>
          <p:nvPr/>
        </p:nvSpPr>
        <p:spPr bwMode="auto">
          <a:xfrm>
            <a:off x="2039938"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3" name="Line 37"/>
          <p:cNvSpPr>
            <a:spLocks noChangeShapeType="1"/>
          </p:cNvSpPr>
          <p:nvPr/>
        </p:nvSpPr>
        <p:spPr bwMode="auto">
          <a:xfrm>
            <a:off x="3411538"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4" name="Line 38"/>
          <p:cNvSpPr>
            <a:spLocks noChangeShapeType="1"/>
          </p:cNvSpPr>
          <p:nvPr/>
        </p:nvSpPr>
        <p:spPr bwMode="auto">
          <a:xfrm>
            <a:off x="5184775"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5" name="Line 39"/>
          <p:cNvSpPr>
            <a:spLocks noChangeShapeType="1"/>
          </p:cNvSpPr>
          <p:nvPr/>
        </p:nvSpPr>
        <p:spPr bwMode="auto">
          <a:xfrm>
            <a:off x="1698625"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6" name="Line 40"/>
          <p:cNvSpPr>
            <a:spLocks noChangeShapeType="1"/>
          </p:cNvSpPr>
          <p:nvPr/>
        </p:nvSpPr>
        <p:spPr bwMode="auto">
          <a:xfrm>
            <a:off x="3349625" y="4802188"/>
            <a:ext cx="0" cy="220662"/>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7" name="Line 41"/>
          <p:cNvSpPr>
            <a:spLocks noChangeShapeType="1"/>
          </p:cNvSpPr>
          <p:nvPr/>
        </p:nvSpPr>
        <p:spPr bwMode="auto">
          <a:xfrm>
            <a:off x="4268788" y="4800602"/>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8" name="Line 42"/>
          <p:cNvSpPr>
            <a:spLocks noChangeShapeType="1"/>
          </p:cNvSpPr>
          <p:nvPr/>
        </p:nvSpPr>
        <p:spPr bwMode="auto">
          <a:xfrm>
            <a:off x="3781425" y="4518027"/>
            <a:ext cx="0" cy="220663"/>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39" name="Line 43"/>
          <p:cNvSpPr>
            <a:spLocks noChangeShapeType="1"/>
          </p:cNvSpPr>
          <p:nvPr/>
        </p:nvSpPr>
        <p:spPr bwMode="auto">
          <a:xfrm>
            <a:off x="3154363" y="5054602"/>
            <a:ext cx="0" cy="220663"/>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40" name="Line 44"/>
          <p:cNvSpPr>
            <a:spLocks noChangeShapeType="1"/>
          </p:cNvSpPr>
          <p:nvPr/>
        </p:nvSpPr>
        <p:spPr bwMode="auto">
          <a:xfrm>
            <a:off x="42481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1" name="Line 45"/>
          <p:cNvSpPr>
            <a:spLocks noChangeShapeType="1"/>
          </p:cNvSpPr>
          <p:nvPr/>
        </p:nvSpPr>
        <p:spPr bwMode="auto">
          <a:xfrm>
            <a:off x="17589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2" name="Line 46"/>
          <p:cNvSpPr>
            <a:spLocks noChangeShapeType="1"/>
          </p:cNvSpPr>
          <p:nvPr/>
        </p:nvSpPr>
        <p:spPr bwMode="auto">
          <a:xfrm>
            <a:off x="72834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3" name="Line 47"/>
          <p:cNvSpPr>
            <a:spLocks noChangeShapeType="1"/>
          </p:cNvSpPr>
          <p:nvPr/>
        </p:nvSpPr>
        <p:spPr bwMode="auto">
          <a:xfrm>
            <a:off x="21018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4" name="Line 48"/>
          <p:cNvSpPr>
            <a:spLocks noChangeShapeType="1"/>
          </p:cNvSpPr>
          <p:nvPr/>
        </p:nvSpPr>
        <p:spPr bwMode="auto">
          <a:xfrm>
            <a:off x="4794250" y="5049838"/>
            <a:ext cx="0" cy="220662"/>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45" name="Line 49"/>
          <p:cNvSpPr>
            <a:spLocks noChangeShapeType="1"/>
          </p:cNvSpPr>
          <p:nvPr/>
        </p:nvSpPr>
        <p:spPr bwMode="auto">
          <a:xfrm>
            <a:off x="40195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6" name="Line 50"/>
          <p:cNvSpPr>
            <a:spLocks noChangeShapeType="1"/>
          </p:cNvSpPr>
          <p:nvPr/>
        </p:nvSpPr>
        <p:spPr bwMode="auto">
          <a:xfrm>
            <a:off x="62166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7" name="Line 51"/>
          <p:cNvSpPr>
            <a:spLocks noChangeShapeType="1"/>
          </p:cNvSpPr>
          <p:nvPr/>
        </p:nvSpPr>
        <p:spPr bwMode="auto">
          <a:xfrm>
            <a:off x="6153150" y="5051427"/>
            <a:ext cx="0" cy="220663"/>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48" name="Line 52"/>
          <p:cNvSpPr>
            <a:spLocks noChangeShapeType="1"/>
          </p:cNvSpPr>
          <p:nvPr/>
        </p:nvSpPr>
        <p:spPr bwMode="auto">
          <a:xfrm>
            <a:off x="4794250" y="4808538"/>
            <a:ext cx="0" cy="220662"/>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49" name="Line 53"/>
          <p:cNvSpPr>
            <a:spLocks noChangeShapeType="1"/>
          </p:cNvSpPr>
          <p:nvPr/>
        </p:nvSpPr>
        <p:spPr bwMode="auto">
          <a:xfrm>
            <a:off x="4794250" y="4541838"/>
            <a:ext cx="0" cy="220662"/>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50" name="Line 54"/>
          <p:cNvSpPr>
            <a:spLocks noChangeShapeType="1"/>
          </p:cNvSpPr>
          <p:nvPr/>
        </p:nvSpPr>
        <p:spPr bwMode="auto">
          <a:xfrm>
            <a:off x="4794250" y="4275138"/>
            <a:ext cx="0" cy="220662"/>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51" name="Text Box 55"/>
          <p:cNvSpPr txBox="1">
            <a:spLocks noChangeArrowheads="1"/>
          </p:cNvSpPr>
          <p:nvPr/>
        </p:nvSpPr>
        <p:spPr bwMode="auto">
          <a:xfrm>
            <a:off x="738187" y="5100638"/>
            <a:ext cx="312906" cy="369332"/>
          </a:xfrm>
          <a:prstGeom prst="rect">
            <a:avLst/>
          </a:prstGeom>
          <a:noFill/>
          <a:ln w="9525">
            <a:noFill/>
            <a:miter lim="800000"/>
            <a:headEnd/>
            <a:tailEnd/>
          </a:ln>
        </p:spPr>
        <p:txBody>
          <a:bodyPr wrap="none">
            <a:spAutoFit/>
          </a:bodyPr>
          <a:lstStyle/>
          <a:p>
            <a:pPr eaLnBrk="1" hangingPunct="1"/>
            <a:r>
              <a:rPr lang="en-GB" sz="1800">
                <a:solidFill>
                  <a:srgbClr val="000000"/>
                </a:solidFill>
                <a:latin typeface="Helvetica" pitchFamily="34" charset="0"/>
              </a:rPr>
              <a:t>6</a:t>
            </a:r>
            <a:endParaRPr lang="en-GB" sz="1800" i="1">
              <a:solidFill>
                <a:srgbClr val="000000"/>
              </a:solidFill>
              <a:latin typeface="Helvetica" pitchFamily="34" charset="0"/>
            </a:endParaRPr>
          </a:p>
        </p:txBody>
      </p:sp>
      <p:sp>
        <p:nvSpPr>
          <p:cNvPr id="29752" name="Text Box 56"/>
          <p:cNvSpPr txBox="1">
            <a:spLocks noChangeArrowheads="1"/>
          </p:cNvSpPr>
          <p:nvPr/>
        </p:nvSpPr>
        <p:spPr bwMode="auto">
          <a:xfrm>
            <a:off x="7250113" y="5122863"/>
            <a:ext cx="441146" cy="369332"/>
          </a:xfrm>
          <a:prstGeom prst="rect">
            <a:avLst/>
          </a:prstGeom>
          <a:noFill/>
          <a:ln w="9525">
            <a:noFill/>
            <a:miter lim="800000"/>
            <a:headEnd/>
            <a:tailEnd/>
          </a:ln>
        </p:spPr>
        <p:txBody>
          <a:bodyPr wrap="none">
            <a:spAutoFit/>
          </a:bodyPr>
          <a:lstStyle/>
          <a:p>
            <a:pPr eaLnBrk="1" hangingPunct="1"/>
            <a:r>
              <a:rPr lang="en-GB" sz="1800">
                <a:solidFill>
                  <a:srgbClr val="000000"/>
                </a:solidFill>
                <a:latin typeface="Helvetica" pitchFamily="34" charset="0"/>
              </a:rPr>
              <a:t>7a</a:t>
            </a:r>
            <a:endParaRPr lang="en-GB" sz="1800" i="1">
              <a:solidFill>
                <a:srgbClr val="000000"/>
              </a:solidFill>
              <a:latin typeface="Helvetica" pitchFamily="34" charset="0"/>
            </a:endParaRPr>
          </a:p>
        </p:txBody>
      </p:sp>
      <p:sp>
        <p:nvSpPr>
          <p:cNvPr id="29753" name="Text Box 57"/>
          <p:cNvSpPr txBox="1">
            <a:spLocks noChangeArrowheads="1"/>
          </p:cNvSpPr>
          <p:nvPr/>
        </p:nvSpPr>
        <p:spPr bwMode="auto">
          <a:xfrm>
            <a:off x="5921375" y="3284540"/>
            <a:ext cx="4533900" cy="584775"/>
          </a:xfrm>
          <a:prstGeom prst="rect">
            <a:avLst/>
          </a:prstGeom>
          <a:noFill/>
          <a:ln w="9525">
            <a:noFill/>
            <a:miter lim="800000"/>
            <a:headEnd/>
            <a:tailEnd/>
          </a:ln>
        </p:spPr>
        <p:txBody>
          <a:bodyPr>
            <a:spAutoFit/>
          </a:bodyPr>
          <a:lstStyle/>
          <a:p>
            <a:pPr eaLnBrk="1" hangingPunct="1"/>
            <a:r>
              <a:rPr lang="en-GB" i="1" dirty="0">
                <a:solidFill>
                  <a:srgbClr val="FFFFFF"/>
                </a:solidFill>
                <a:latin typeface="Helvetica" pitchFamily="34" charset="0"/>
              </a:rPr>
              <a:t>p&lt;0.0001</a:t>
            </a:r>
            <a:r>
              <a:rPr lang="en-GB" dirty="0">
                <a:solidFill>
                  <a:srgbClr val="FFFFFF"/>
                </a:solidFill>
                <a:latin typeface="Helvetica" pitchFamily="34" charset="0"/>
              </a:rPr>
              <a:t> </a:t>
            </a:r>
            <a:r>
              <a:rPr lang="en-GB" i="1" dirty="0">
                <a:solidFill>
                  <a:srgbClr val="FFFFFF"/>
                </a:solidFill>
                <a:latin typeface="Helvetica" pitchFamily="34" charset="0"/>
              </a:rPr>
              <a:t>v.</a:t>
            </a:r>
            <a:r>
              <a:rPr lang="en-GB" dirty="0">
                <a:solidFill>
                  <a:srgbClr val="FFFFFF"/>
                </a:solidFill>
                <a:latin typeface="Helvetica" pitchFamily="34" charset="0"/>
              </a:rPr>
              <a:t> other t-APL</a:t>
            </a:r>
          </a:p>
          <a:p>
            <a:pPr eaLnBrk="1" hangingPunct="1"/>
            <a:r>
              <a:rPr lang="en-GB" i="1" dirty="0">
                <a:solidFill>
                  <a:srgbClr val="FFFFFF"/>
                </a:solidFill>
                <a:latin typeface="Helvetica" pitchFamily="34" charset="0"/>
              </a:rPr>
              <a:t>p&lt;0.05 </a:t>
            </a:r>
            <a:r>
              <a:rPr lang="en-GB" dirty="0">
                <a:solidFill>
                  <a:srgbClr val="FFFFFF"/>
                </a:solidFill>
                <a:latin typeface="Helvetica" pitchFamily="34" charset="0"/>
              </a:rPr>
              <a:t> </a:t>
            </a:r>
            <a:r>
              <a:rPr lang="en-GB" i="1" dirty="0">
                <a:solidFill>
                  <a:srgbClr val="FFFFFF"/>
                </a:solidFill>
                <a:latin typeface="Helvetica" pitchFamily="34" charset="0"/>
              </a:rPr>
              <a:t>v.</a:t>
            </a:r>
            <a:r>
              <a:rPr lang="en-GB" dirty="0">
                <a:solidFill>
                  <a:srgbClr val="FFFFFF"/>
                </a:solidFill>
                <a:latin typeface="Helvetica" pitchFamily="34" charset="0"/>
              </a:rPr>
              <a:t> all </a:t>
            </a:r>
            <a:r>
              <a:rPr lang="en-GB" i="1" dirty="0">
                <a:solidFill>
                  <a:srgbClr val="FFFFFF"/>
                </a:solidFill>
                <a:latin typeface="Helvetica" pitchFamily="34" charset="0"/>
              </a:rPr>
              <a:t>de novo</a:t>
            </a:r>
            <a:r>
              <a:rPr lang="en-GB" dirty="0">
                <a:solidFill>
                  <a:srgbClr val="FFFFFF"/>
                </a:solidFill>
                <a:latin typeface="Helvetica" pitchFamily="34" charset="0"/>
              </a:rPr>
              <a:t> and t-APL</a:t>
            </a:r>
          </a:p>
        </p:txBody>
      </p:sp>
      <p:sp>
        <p:nvSpPr>
          <p:cNvPr id="29754" name="AutoShape 58"/>
          <p:cNvSpPr>
            <a:spLocks/>
          </p:cNvSpPr>
          <p:nvPr/>
        </p:nvSpPr>
        <p:spPr bwMode="auto">
          <a:xfrm rot="5400000">
            <a:off x="4649788" y="3979864"/>
            <a:ext cx="319088" cy="334963"/>
          </a:xfrm>
          <a:prstGeom prst="leftBrace">
            <a:avLst>
              <a:gd name="adj1" fmla="val 8748"/>
              <a:gd name="adj2" fmla="val 50000"/>
            </a:avLst>
          </a:prstGeom>
          <a:noFill/>
          <a:ln w="9525">
            <a:solidFill>
              <a:srgbClr val="FFFFFF"/>
            </a:solidFill>
            <a:round/>
            <a:headEnd/>
            <a:tailEnd/>
          </a:ln>
        </p:spPr>
        <p:txBody>
          <a:bodyPr wrap="none" anchor="ctr"/>
          <a:lstStyle/>
          <a:p>
            <a:endParaRPr lang="en-US">
              <a:solidFill>
                <a:srgbClr val="FAFD00"/>
              </a:solidFill>
            </a:endParaRPr>
          </a:p>
        </p:txBody>
      </p:sp>
      <p:sp>
        <p:nvSpPr>
          <p:cNvPr id="29755" name="Text Box 59"/>
          <p:cNvSpPr txBox="1">
            <a:spLocks noChangeArrowheads="1"/>
          </p:cNvSpPr>
          <p:nvPr/>
        </p:nvSpPr>
        <p:spPr bwMode="auto">
          <a:xfrm>
            <a:off x="4211639" y="3621088"/>
            <a:ext cx="1164101" cy="338554"/>
          </a:xfrm>
          <a:prstGeom prst="rect">
            <a:avLst/>
          </a:prstGeom>
          <a:noFill/>
          <a:ln w="9525">
            <a:noFill/>
            <a:miter lim="800000"/>
            <a:headEnd/>
            <a:tailEnd/>
          </a:ln>
        </p:spPr>
        <p:txBody>
          <a:bodyPr wrap="none">
            <a:spAutoFit/>
          </a:bodyPr>
          <a:lstStyle/>
          <a:p>
            <a:pPr eaLnBrk="1" hangingPunct="1"/>
            <a:r>
              <a:rPr lang="en-GB" dirty="0">
                <a:solidFill>
                  <a:srgbClr val="FFFFFF"/>
                </a:solidFill>
                <a:latin typeface="Helvetica" pitchFamily="34" charset="0"/>
              </a:rPr>
              <a:t>1482-1489</a:t>
            </a:r>
            <a:endParaRPr lang="en-US" dirty="0">
              <a:solidFill>
                <a:srgbClr val="FFFFFF"/>
              </a:solidFill>
              <a:latin typeface="Helvetica" pitchFamily="34" charset="0"/>
            </a:endParaRPr>
          </a:p>
        </p:txBody>
      </p:sp>
      <p:sp>
        <p:nvSpPr>
          <p:cNvPr id="29756" name="Text Box 60"/>
          <p:cNvSpPr txBox="1">
            <a:spLocks noChangeArrowheads="1"/>
          </p:cNvSpPr>
          <p:nvPr/>
        </p:nvSpPr>
        <p:spPr bwMode="auto">
          <a:xfrm>
            <a:off x="1457325" y="5705476"/>
            <a:ext cx="482824" cy="307777"/>
          </a:xfrm>
          <a:prstGeom prst="rect">
            <a:avLst/>
          </a:prstGeom>
          <a:noFill/>
          <a:ln w="9525">
            <a:noFill/>
            <a:miter lim="800000"/>
            <a:headEnd/>
            <a:tailEnd/>
          </a:ln>
        </p:spPr>
        <p:txBody>
          <a:bodyPr wrap="none">
            <a:spAutoFit/>
          </a:bodyPr>
          <a:lstStyle/>
          <a:p>
            <a:pPr eaLnBrk="1" hangingPunct="1"/>
            <a:r>
              <a:rPr lang="en-GB" sz="1400">
                <a:solidFill>
                  <a:srgbClr val="FFFFFF"/>
                </a:solidFill>
                <a:latin typeface="Helvetica" pitchFamily="34" charset="0"/>
              </a:rPr>
              <a:t>903</a:t>
            </a:r>
            <a:endParaRPr lang="en-US" sz="1400">
              <a:solidFill>
                <a:srgbClr val="FFFFFF"/>
              </a:solidFill>
              <a:latin typeface="Helvetica" pitchFamily="34" charset="0"/>
            </a:endParaRPr>
          </a:p>
        </p:txBody>
      </p:sp>
      <p:sp>
        <p:nvSpPr>
          <p:cNvPr id="29757" name="Text Box 61"/>
          <p:cNvSpPr txBox="1">
            <a:spLocks noChangeArrowheads="1"/>
          </p:cNvSpPr>
          <p:nvPr/>
        </p:nvSpPr>
        <p:spPr bwMode="auto">
          <a:xfrm>
            <a:off x="6967538" y="5616576"/>
            <a:ext cx="582211" cy="307777"/>
          </a:xfrm>
          <a:prstGeom prst="rect">
            <a:avLst/>
          </a:prstGeom>
          <a:noFill/>
          <a:ln w="9525">
            <a:noFill/>
            <a:miter lim="800000"/>
            <a:headEnd/>
            <a:tailEnd/>
          </a:ln>
        </p:spPr>
        <p:txBody>
          <a:bodyPr wrap="none">
            <a:spAutoFit/>
          </a:bodyPr>
          <a:lstStyle/>
          <a:p>
            <a:pPr eaLnBrk="1" hangingPunct="1"/>
            <a:r>
              <a:rPr lang="en-GB" sz="1400">
                <a:solidFill>
                  <a:srgbClr val="FFFFFF"/>
                </a:solidFill>
                <a:latin typeface="Helvetica" pitchFamily="34" charset="0"/>
              </a:rPr>
              <a:t>1958</a:t>
            </a:r>
            <a:endParaRPr lang="en-US" sz="1400">
              <a:solidFill>
                <a:srgbClr val="FFFFFF"/>
              </a:solidFill>
              <a:latin typeface="Helvetica" pitchFamily="34" charset="0"/>
            </a:endParaRPr>
          </a:p>
        </p:txBody>
      </p:sp>
      <p:grpSp>
        <p:nvGrpSpPr>
          <p:cNvPr id="2" name="Group 62"/>
          <p:cNvGrpSpPr>
            <a:grpSpLocks/>
          </p:cNvGrpSpPr>
          <p:nvPr/>
        </p:nvGrpSpPr>
        <p:grpSpPr bwMode="auto">
          <a:xfrm>
            <a:off x="222250" y="2419352"/>
            <a:ext cx="2432050" cy="1260475"/>
            <a:chOff x="3352" y="1164"/>
            <a:chExt cx="1532" cy="794"/>
          </a:xfrm>
        </p:grpSpPr>
        <p:grpSp>
          <p:nvGrpSpPr>
            <p:cNvPr id="3" name="Group 63"/>
            <p:cNvGrpSpPr>
              <a:grpSpLocks/>
            </p:cNvGrpSpPr>
            <p:nvPr/>
          </p:nvGrpSpPr>
          <p:grpSpPr bwMode="auto">
            <a:xfrm>
              <a:off x="3463" y="1182"/>
              <a:ext cx="1402" cy="725"/>
              <a:chOff x="3472" y="1475"/>
              <a:chExt cx="1402" cy="725"/>
            </a:xfrm>
          </p:grpSpPr>
          <p:sp>
            <p:nvSpPr>
              <p:cNvPr id="29766" name="Line 64"/>
              <p:cNvSpPr>
                <a:spLocks noChangeShapeType="1"/>
              </p:cNvSpPr>
              <p:nvPr/>
            </p:nvSpPr>
            <p:spPr bwMode="auto">
              <a:xfrm>
                <a:off x="3472" y="1768"/>
                <a:ext cx="0" cy="139"/>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29767" name="Line 65"/>
              <p:cNvSpPr>
                <a:spLocks noChangeShapeType="1"/>
              </p:cNvSpPr>
              <p:nvPr/>
            </p:nvSpPr>
            <p:spPr bwMode="auto">
              <a:xfrm>
                <a:off x="3472" y="1535"/>
                <a:ext cx="0" cy="139"/>
              </a:xfrm>
              <a:prstGeom prst="line">
                <a:avLst/>
              </a:prstGeom>
              <a:noFill/>
              <a:ln w="57150">
                <a:solidFill>
                  <a:schemeClr val="accent1"/>
                </a:solidFill>
                <a:round/>
                <a:headEnd/>
                <a:tailEnd type="triangle" w="med" len="med"/>
              </a:ln>
            </p:spPr>
            <p:txBody>
              <a:bodyPr wrap="none" anchor="ctr"/>
              <a:lstStyle/>
              <a:p>
                <a:endParaRPr lang="en-GB">
                  <a:solidFill>
                    <a:srgbClr val="FAFD00"/>
                  </a:solidFill>
                </a:endParaRPr>
              </a:p>
            </p:txBody>
          </p:sp>
          <p:sp>
            <p:nvSpPr>
              <p:cNvPr id="29768" name="Line 66"/>
              <p:cNvSpPr>
                <a:spLocks noChangeShapeType="1"/>
              </p:cNvSpPr>
              <p:nvPr/>
            </p:nvSpPr>
            <p:spPr bwMode="auto">
              <a:xfrm>
                <a:off x="3472" y="2002"/>
                <a:ext cx="0" cy="139"/>
              </a:xfrm>
              <a:prstGeom prst="line">
                <a:avLst/>
              </a:prstGeom>
              <a:noFill/>
              <a:ln w="57150">
                <a:solidFill>
                  <a:srgbClr val="33CC33"/>
                </a:solidFill>
                <a:round/>
                <a:headEnd/>
                <a:tailEnd type="triangle" w="med" len="med"/>
              </a:ln>
            </p:spPr>
            <p:txBody>
              <a:bodyPr wrap="none" anchor="ctr"/>
              <a:lstStyle/>
              <a:p>
                <a:endParaRPr lang="en-GB">
                  <a:solidFill>
                    <a:srgbClr val="FAFD00"/>
                  </a:solidFill>
                </a:endParaRPr>
              </a:p>
            </p:txBody>
          </p:sp>
          <p:sp>
            <p:nvSpPr>
              <p:cNvPr id="29769" name="Text Box 67"/>
              <p:cNvSpPr txBox="1">
                <a:spLocks noChangeArrowheads="1"/>
              </p:cNvSpPr>
              <p:nvPr/>
            </p:nvSpPr>
            <p:spPr bwMode="auto">
              <a:xfrm>
                <a:off x="3542" y="1475"/>
                <a:ext cx="1130" cy="233"/>
              </a:xfrm>
              <a:prstGeom prst="rect">
                <a:avLst/>
              </a:prstGeom>
              <a:noFill/>
              <a:ln w="9525">
                <a:noFill/>
                <a:miter lim="800000"/>
                <a:headEnd/>
                <a:tailEnd/>
              </a:ln>
            </p:spPr>
            <p:txBody>
              <a:bodyPr wrap="none">
                <a:spAutoFit/>
              </a:bodyPr>
              <a:lstStyle/>
              <a:p>
                <a:pPr eaLnBrk="1" hangingPunct="1"/>
                <a:r>
                  <a:rPr lang="en-GB" sz="1800" i="1" dirty="0">
                    <a:solidFill>
                      <a:srgbClr val="FFFFFF"/>
                    </a:solidFill>
                    <a:latin typeface="Helvetica" pitchFamily="34" charset="0"/>
                  </a:rPr>
                  <a:t>de novo</a:t>
                </a:r>
                <a:r>
                  <a:rPr lang="en-GB" sz="1800" dirty="0">
                    <a:solidFill>
                      <a:srgbClr val="FFFFFF"/>
                    </a:solidFill>
                    <a:latin typeface="Helvetica" pitchFamily="34" charset="0"/>
                  </a:rPr>
                  <a:t>  n=35</a:t>
                </a:r>
                <a:r>
                  <a:rPr lang="en-GB" sz="1800" i="1" dirty="0">
                    <a:solidFill>
                      <a:srgbClr val="FFFFFF"/>
                    </a:solidFill>
                    <a:latin typeface="Helvetica" pitchFamily="34" charset="0"/>
                  </a:rPr>
                  <a:t> </a:t>
                </a:r>
              </a:p>
            </p:txBody>
          </p:sp>
          <p:sp>
            <p:nvSpPr>
              <p:cNvPr id="29770" name="Text Box 68"/>
              <p:cNvSpPr txBox="1">
                <a:spLocks noChangeArrowheads="1"/>
              </p:cNvSpPr>
              <p:nvPr/>
            </p:nvSpPr>
            <p:spPr bwMode="auto">
              <a:xfrm>
                <a:off x="3542" y="1727"/>
                <a:ext cx="1332" cy="233"/>
              </a:xfrm>
              <a:prstGeom prst="rect">
                <a:avLst/>
              </a:prstGeom>
              <a:noFill/>
              <a:ln w="9525">
                <a:noFill/>
                <a:miter lim="800000"/>
                <a:headEnd/>
                <a:tailEnd/>
              </a:ln>
            </p:spPr>
            <p:txBody>
              <a:bodyPr wrap="none">
                <a:spAutoFit/>
              </a:bodyPr>
              <a:lstStyle/>
              <a:p>
                <a:pPr eaLnBrk="1" hangingPunct="1"/>
                <a:r>
                  <a:rPr lang="en-GB" sz="1800">
                    <a:solidFill>
                      <a:srgbClr val="FFFFFF"/>
                    </a:solidFill>
                    <a:latin typeface="Helvetica" pitchFamily="34" charset="0"/>
                  </a:rPr>
                  <a:t>mitoxantrone n=6</a:t>
                </a:r>
              </a:p>
            </p:txBody>
          </p:sp>
          <p:sp>
            <p:nvSpPr>
              <p:cNvPr id="29771" name="Text Box 69"/>
              <p:cNvSpPr txBox="1">
                <a:spLocks noChangeArrowheads="1"/>
              </p:cNvSpPr>
              <p:nvPr/>
            </p:nvSpPr>
            <p:spPr bwMode="auto">
              <a:xfrm>
                <a:off x="3542" y="1967"/>
                <a:ext cx="1200" cy="233"/>
              </a:xfrm>
              <a:prstGeom prst="rect">
                <a:avLst/>
              </a:prstGeom>
              <a:noFill/>
              <a:ln w="9525">
                <a:noFill/>
                <a:miter lim="800000"/>
                <a:headEnd/>
                <a:tailEnd/>
              </a:ln>
            </p:spPr>
            <p:txBody>
              <a:bodyPr wrap="none">
                <a:spAutoFit/>
              </a:bodyPr>
              <a:lstStyle/>
              <a:p>
                <a:pPr eaLnBrk="1" hangingPunct="1"/>
                <a:r>
                  <a:rPr lang="en-GB" sz="1800">
                    <a:solidFill>
                      <a:srgbClr val="FFFFFF"/>
                    </a:solidFill>
                    <a:latin typeface="Helvetica" pitchFamily="34" charset="0"/>
                  </a:rPr>
                  <a:t>other t-APL n=7</a:t>
                </a:r>
              </a:p>
            </p:txBody>
          </p:sp>
        </p:grpSp>
        <p:sp>
          <p:nvSpPr>
            <p:cNvPr id="29765" name="Rectangle 70"/>
            <p:cNvSpPr>
              <a:spLocks noChangeArrowheads="1"/>
            </p:cNvSpPr>
            <p:nvPr/>
          </p:nvSpPr>
          <p:spPr bwMode="auto">
            <a:xfrm>
              <a:off x="3352" y="1164"/>
              <a:ext cx="1532" cy="794"/>
            </a:xfrm>
            <a:prstGeom prst="rect">
              <a:avLst/>
            </a:prstGeom>
            <a:noFill/>
            <a:ln w="9525">
              <a:solidFill>
                <a:srgbClr val="FFFF00"/>
              </a:solidFill>
              <a:miter lim="800000"/>
              <a:headEnd/>
              <a:tailEnd/>
            </a:ln>
          </p:spPr>
          <p:txBody>
            <a:bodyPr wrap="none" anchor="ctr"/>
            <a:lstStyle/>
            <a:p>
              <a:endParaRPr lang="en-US">
                <a:solidFill>
                  <a:srgbClr val="FAFD00"/>
                </a:solidFill>
              </a:endParaRPr>
            </a:p>
          </p:txBody>
        </p:sp>
      </p:grpSp>
      <p:sp>
        <p:nvSpPr>
          <p:cNvPr id="29759" name="Line 71"/>
          <p:cNvSpPr>
            <a:spLocks noChangeShapeType="1"/>
          </p:cNvSpPr>
          <p:nvPr/>
        </p:nvSpPr>
        <p:spPr bwMode="auto">
          <a:xfrm>
            <a:off x="3048000" y="5056188"/>
            <a:ext cx="0" cy="220662"/>
          </a:xfrm>
          <a:prstGeom prst="line">
            <a:avLst/>
          </a:prstGeom>
          <a:noFill/>
          <a:ln w="57150">
            <a:solidFill>
              <a:srgbClr val="FF3300"/>
            </a:solidFill>
            <a:round/>
            <a:headEnd/>
            <a:tailEnd type="triangle" w="med" len="med"/>
          </a:ln>
        </p:spPr>
        <p:txBody>
          <a:bodyPr wrap="none" anchor="ctr"/>
          <a:lstStyle/>
          <a:p>
            <a:endParaRPr lang="en-GB">
              <a:solidFill>
                <a:srgbClr val="FAFD00"/>
              </a:solidFill>
            </a:endParaRPr>
          </a:p>
        </p:txBody>
      </p:sp>
      <p:sp>
        <p:nvSpPr>
          <p:cNvPr id="599112" name="Text Box 72"/>
          <p:cNvSpPr txBox="1">
            <a:spLocks noChangeArrowheads="1"/>
          </p:cNvSpPr>
          <p:nvPr/>
        </p:nvSpPr>
        <p:spPr bwMode="auto">
          <a:xfrm>
            <a:off x="4976814" y="6421439"/>
            <a:ext cx="4204997" cy="307777"/>
          </a:xfrm>
          <a:prstGeom prst="rect">
            <a:avLst/>
          </a:prstGeom>
          <a:noFill/>
          <a:ln w="12700">
            <a:noFill/>
            <a:miter lim="800000"/>
            <a:headEnd/>
            <a:tailEnd/>
          </a:ln>
          <a:effectLst/>
        </p:spPr>
        <p:txBody>
          <a:bodyPr wrap="none">
            <a:spAutoFit/>
          </a:bodyPr>
          <a:lstStyle/>
          <a:p>
            <a:pPr>
              <a:defRPr/>
            </a:pPr>
            <a:r>
              <a:rPr lang="en-GB" sz="1400" dirty="0" err="1">
                <a:solidFill>
                  <a:srgbClr val="FFFFFF"/>
                </a:solidFill>
                <a:effectLst>
                  <a:outerShdw blurRad="38100" dist="38100" dir="2700000" algn="tl">
                    <a:srgbClr val="000000"/>
                  </a:outerShdw>
                </a:effectLst>
                <a:latin typeface="Helvetica" pitchFamily="34" charset="0"/>
              </a:rPr>
              <a:t>Mistry</a:t>
            </a:r>
            <a:r>
              <a:rPr lang="en-GB" sz="1400" dirty="0">
                <a:solidFill>
                  <a:srgbClr val="FFFFFF"/>
                </a:solidFill>
                <a:effectLst>
                  <a:outerShdw blurRad="38100" dist="38100" dir="2700000" algn="tl">
                    <a:srgbClr val="000000"/>
                  </a:outerShdw>
                </a:effectLst>
                <a:latin typeface="Helvetica" pitchFamily="34" charset="0"/>
              </a:rPr>
              <a:t> </a:t>
            </a:r>
            <a:r>
              <a:rPr lang="en-GB" sz="1400" i="1" dirty="0">
                <a:solidFill>
                  <a:srgbClr val="FFFFFF"/>
                </a:solidFill>
                <a:effectLst>
                  <a:outerShdw blurRad="38100" dist="38100" dir="2700000" algn="tl">
                    <a:srgbClr val="000000"/>
                  </a:outerShdw>
                </a:effectLst>
                <a:latin typeface="Helvetica" pitchFamily="34" charset="0"/>
              </a:rPr>
              <a:t>et al</a:t>
            </a:r>
            <a:r>
              <a:rPr lang="en-GB" sz="1400" dirty="0">
                <a:solidFill>
                  <a:srgbClr val="FFFFFF"/>
                </a:solidFill>
                <a:effectLst>
                  <a:outerShdw blurRad="38100" dist="38100" dir="2700000" algn="tl">
                    <a:srgbClr val="000000"/>
                  </a:outerShdw>
                </a:effectLst>
                <a:latin typeface="Helvetica" pitchFamily="34" charset="0"/>
              </a:rPr>
              <a:t>, </a:t>
            </a:r>
            <a:r>
              <a:rPr lang="en-GB" sz="1400" i="1" dirty="0">
                <a:solidFill>
                  <a:srgbClr val="FFFFFF"/>
                </a:solidFill>
                <a:effectLst>
                  <a:outerShdw blurRad="38100" dist="38100" dir="2700000" algn="tl">
                    <a:srgbClr val="000000"/>
                  </a:outerShdw>
                </a:effectLst>
                <a:latin typeface="Helvetica" pitchFamily="34" charset="0"/>
              </a:rPr>
              <a:t>N </a:t>
            </a:r>
            <a:r>
              <a:rPr lang="en-GB" sz="1400" i="1" dirty="0" err="1">
                <a:solidFill>
                  <a:srgbClr val="FFFFFF"/>
                </a:solidFill>
                <a:effectLst>
                  <a:outerShdw blurRad="38100" dist="38100" dir="2700000" algn="tl">
                    <a:srgbClr val="000000"/>
                  </a:outerShdw>
                </a:effectLst>
                <a:latin typeface="Helvetica" pitchFamily="34" charset="0"/>
              </a:rPr>
              <a:t>Engl</a:t>
            </a:r>
            <a:r>
              <a:rPr lang="en-GB" sz="1400" i="1" dirty="0">
                <a:solidFill>
                  <a:srgbClr val="FFFFFF"/>
                </a:solidFill>
                <a:effectLst>
                  <a:outerShdw blurRad="38100" dist="38100" dir="2700000" algn="tl">
                    <a:srgbClr val="000000"/>
                  </a:outerShdw>
                </a:effectLst>
                <a:latin typeface="Helvetica" pitchFamily="34" charset="0"/>
              </a:rPr>
              <a:t> J Med</a:t>
            </a:r>
            <a:r>
              <a:rPr lang="en-GB" sz="1400" dirty="0">
                <a:solidFill>
                  <a:srgbClr val="FFFFFF"/>
                </a:solidFill>
                <a:effectLst>
                  <a:outerShdw blurRad="38100" dist="38100" dir="2700000" algn="tl">
                    <a:srgbClr val="000000"/>
                  </a:outerShdw>
                </a:effectLst>
                <a:latin typeface="Helvetica" pitchFamily="34" charset="0"/>
              </a:rPr>
              <a:t> 2005; 352: 1529-1538</a:t>
            </a:r>
            <a:r>
              <a:rPr lang="en-US" sz="1400" dirty="0">
                <a:solidFill>
                  <a:srgbClr val="FFFFFF"/>
                </a:solidFill>
                <a:effectLst>
                  <a:outerShdw blurRad="38100" dist="38100" dir="2700000" algn="tl">
                    <a:srgbClr val="000000"/>
                  </a:outerShdw>
                </a:effectLst>
              </a:rPr>
              <a:t> </a:t>
            </a:r>
          </a:p>
        </p:txBody>
      </p:sp>
      <p:sp>
        <p:nvSpPr>
          <p:cNvPr id="29761" name="Line 73"/>
          <p:cNvSpPr>
            <a:spLocks noChangeShapeType="1"/>
          </p:cNvSpPr>
          <p:nvPr/>
        </p:nvSpPr>
        <p:spPr bwMode="auto">
          <a:xfrm>
            <a:off x="8278814" y="4970463"/>
            <a:ext cx="539750" cy="0"/>
          </a:xfrm>
          <a:prstGeom prst="line">
            <a:avLst/>
          </a:prstGeom>
          <a:noFill/>
          <a:ln w="12700">
            <a:solidFill>
              <a:srgbClr val="FFFFFF"/>
            </a:solidFill>
            <a:round/>
            <a:headEnd/>
            <a:tailEnd/>
          </a:ln>
        </p:spPr>
        <p:txBody>
          <a:bodyPr wrap="none" anchor="ctr"/>
          <a:lstStyle/>
          <a:p>
            <a:endParaRPr lang="en-GB">
              <a:solidFill>
                <a:srgbClr val="FAFD00"/>
              </a:solidFill>
            </a:endParaRPr>
          </a:p>
        </p:txBody>
      </p:sp>
      <p:sp>
        <p:nvSpPr>
          <p:cNvPr id="29762" name="Text Box 74"/>
          <p:cNvSpPr txBox="1">
            <a:spLocks noChangeArrowheads="1"/>
          </p:cNvSpPr>
          <p:nvPr/>
        </p:nvSpPr>
        <p:spPr bwMode="auto">
          <a:xfrm>
            <a:off x="369888" y="1457325"/>
            <a:ext cx="184731" cy="461665"/>
          </a:xfrm>
          <a:prstGeom prst="rect">
            <a:avLst/>
          </a:prstGeom>
          <a:noFill/>
          <a:ln w="12700">
            <a:noFill/>
            <a:miter lim="800000"/>
            <a:headEnd/>
            <a:tailEnd/>
          </a:ln>
        </p:spPr>
        <p:txBody>
          <a:bodyPr wrap="none">
            <a:spAutoFit/>
          </a:bodyPr>
          <a:lstStyle/>
          <a:p>
            <a:endParaRPr lang="en-US" sz="2400">
              <a:solidFill>
                <a:srgbClr val="FFFFFF"/>
              </a:solidFill>
              <a:latin typeface="Helvetica" pitchFamily="34" charset="0"/>
            </a:endParaRPr>
          </a:p>
        </p:txBody>
      </p:sp>
      <p:pic>
        <p:nvPicPr>
          <p:cNvPr id="187393" name="Picture 1"/>
          <p:cNvPicPr>
            <a:picLocks noChangeAspect="1" noChangeArrowheads="1"/>
          </p:cNvPicPr>
          <p:nvPr/>
        </p:nvPicPr>
        <p:blipFill>
          <a:blip r:embed="rId3" cstate="print"/>
          <a:srcRect/>
          <a:stretch>
            <a:fillRect/>
          </a:stretch>
        </p:blipFill>
        <p:spPr bwMode="auto">
          <a:xfrm>
            <a:off x="2792017" y="1771650"/>
            <a:ext cx="3889770" cy="514350"/>
          </a:xfrm>
          <a:prstGeom prst="rect">
            <a:avLst/>
          </a:prstGeom>
          <a:noFill/>
          <a:ln w="9525">
            <a:noFill/>
            <a:miter lim="800000"/>
            <a:headEnd/>
            <a:tailEnd/>
          </a:ln>
          <a:effectLst/>
        </p:spPr>
      </p:pic>
      <p:sp>
        <p:nvSpPr>
          <p:cNvPr id="78" name="Text Box 59"/>
          <p:cNvSpPr txBox="1">
            <a:spLocks noChangeArrowheads="1"/>
          </p:cNvSpPr>
          <p:nvPr/>
        </p:nvSpPr>
        <p:spPr bwMode="auto">
          <a:xfrm>
            <a:off x="4500564" y="1701415"/>
            <a:ext cx="320922" cy="276999"/>
          </a:xfrm>
          <a:prstGeom prst="rect">
            <a:avLst/>
          </a:prstGeom>
          <a:noFill/>
          <a:ln w="9525">
            <a:noFill/>
            <a:miter lim="800000"/>
            <a:headEnd/>
            <a:tailEnd/>
          </a:ln>
        </p:spPr>
        <p:txBody>
          <a:bodyPr wrap="none">
            <a:spAutoFit/>
          </a:bodyPr>
          <a:lstStyle/>
          <a:p>
            <a:pPr eaLnBrk="1" hangingPunct="1"/>
            <a:r>
              <a:rPr lang="en-GB" sz="1200" dirty="0">
                <a:solidFill>
                  <a:srgbClr val="000000"/>
                </a:solidFill>
                <a:latin typeface="Helvetica" pitchFamily="34" charset="0"/>
              </a:rPr>
              <a:t>-1</a:t>
            </a:r>
            <a:endParaRPr lang="en-US" sz="1200" dirty="0">
              <a:solidFill>
                <a:srgbClr val="000000"/>
              </a:solidFill>
              <a:latin typeface="Helvetica" pitchFamily="34" charset="0"/>
            </a:endParaRPr>
          </a:p>
        </p:txBody>
      </p:sp>
      <p:sp>
        <p:nvSpPr>
          <p:cNvPr id="79" name="Text Box 59"/>
          <p:cNvSpPr txBox="1">
            <a:spLocks noChangeArrowheads="1"/>
          </p:cNvSpPr>
          <p:nvPr/>
        </p:nvSpPr>
        <p:spPr bwMode="auto">
          <a:xfrm>
            <a:off x="5224463" y="1701415"/>
            <a:ext cx="359394" cy="276999"/>
          </a:xfrm>
          <a:prstGeom prst="rect">
            <a:avLst/>
          </a:prstGeom>
          <a:noFill/>
          <a:ln w="9525">
            <a:noFill/>
            <a:miter lim="800000"/>
            <a:headEnd/>
            <a:tailEnd/>
          </a:ln>
        </p:spPr>
        <p:txBody>
          <a:bodyPr wrap="none">
            <a:spAutoFit/>
          </a:bodyPr>
          <a:lstStyle/>
          <a:p>
            <a:pPr eaLnBrk="1" hangingPunct="1"/>
            <a:r>
              <a:rPr lang="en-GB" sz="1200" dirty="0">
                <a:solidFill>
                  <a:srgbClr val="000000"/>
                </a:solidFill>
                <a:latin typeface="Helvetica" pitchFamily="34" charset="0"/>
              </a:rPr>
              <a:t>+5</a:t>
            </a:r>
            <a:endParaRPr lang="en-US" sz="1200" dirty="0">
              <a:solidFill>
                <a:srgbClr val="000000"/>
              </a:solidFill>
              <a:latin typeface="Helvetica" pitchFamily="34" charset="0"/>
            </a:endParaRPr>
          </a:p>
        </p:txBody>
      </p:sp>
      <p:cxnSp>
        <p:nvCxnSpPr>
          <p:cNvPr id="81" name="Straight Connector 80"/>
          <p:cNvCxnSpPr/>
          <p:nvPr/>
        </p:nvCxnSpPr>
        <p:spPr bwMode="auto">
          <a:xfrm flipV="1">
            <a:off x="5346700" y="2374900"/>
            <a:ext cx="1358900" cy="11557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83" name="Straight Connector 82"/>
          <p:cNvCxnSpPr/>
          <p:nvPr/>
        </p:nvCxnSpPr>
        <p:spPr bwMode="auto">
          <a:xfrm>
            <a:off x="2768601" y="2400300"/>
            <a:ext cx="1358900" cy="115570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82" name="Rectangle 2"/>
          <p:cNvSpPr txBox="1">
            <a:spLocks noChangeArrowheads="1"/>
          </p:cNvSpPr>
          <p:nvPr/>
        </p:nvSpPr>
        <p:spPr bwMode="auto">
          <a:xfrm>
            <a:off x="8022" y="47209"/>
            <a:ext cx="91440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t>Genomic cloning shows translocation breakpoint hotspot </a:t>
            </a:r>
            <a:br>
              <a:rPr kumimoji="0" lang="en-GB" sz="2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br>
            <a:r>
              <a:rPr kumimoji="0" lang="en-GB" sz="2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t>in </a:t>
            </a:r>
            <a:r>
              <a:rPr kumimoji="0" lang="en-GB" sz="2200" b="1" i="1"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t>PML</a:t>
            </a:r>
            <a:r>
              <a:rPr kumimoji="0" lang="en-GB" sz="2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t> </a:t>
            </a:r>
            <a:r>
              <a:rPr kumimoji="0" lang="en-GB" sz="22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Helvetica" pitchFamily="34" charset="0"/>
                <a:ea typeface="+mj-ea"/>
                <a:cs typeface="+mj-cs"/>
              </a:rPr>
              <a:t>intron</a:t>
            </a:r>
            <a:r>
              <a:rPr kumimoji="0" lang="en-GB" sz="2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Helvetica" pitchFamily="34" charset="0"/>
                <a:ea typeface="+mj-ea"/>
                <a:cs typeface="+mj-cs"/>
              </a:rPr>
              <a:t> 6 in </a:t>
            </a:r>
            <a:r>
              <a:rPr lang="en-GB" sz="2200" kern="0" dirty="0" smtClean="0">
                <a:solidFill>
                  <a:srgbClr val="FFFF00"/>
                </a:solidFill>
                <a:effectLst>
                  <a:outerShdw blurRad="38100" dist="38100" dir="2700000" algn="tl">
                    <a:srgbClr val="000000"/>
                  </a:outerShdw>
                </a:effectLst>
                <a:latin typeface="Helvetica" pitchFamily="34" charset="0"/>
                <a:ea typeface="+mj-ea"/>
                <a:cs typeface="+mj-cs"/>
              </a:rPr>
              <a:t>APL arising following </a:t>
            </a:r>
            <a:r>
              <a:rPr lang="en-GB" sz="2200" kern="0" dirty="0" err="1" smtClean="0">
                <a:solidFill>
                  <a:srgbClr val="FFFF00"/>
                </a:solidFill>
                <a:effectLst>
                  <a:outerShdw blurRad="38100" dist="38100" dir="2700000" algn="tl">
                    <a:srgbClr val="000000"/>
                  </a:outerShdw>
                </a:effectLst>
                <a:latin typeface="Helvetica" pitchFamily="34" charset="0"/>
                <a:ea typeface="+mj-ea"/>
                <a:cs typeface="+mj-cs"/>
              </a:rPr>
              <a:t>mitoxantrone</a:t>
            </a:r>
            <a:r>
              <a:rPr lang="en-GB" sz="2200" kern="0" dirty="0" smtClean="0">
                <a:solidFill>
                  <a:srgbClr val="FFFF00"/>
                </a:solidFill>
                <a:effectLst>
                  <a:outerShdw blurRad="38100" dist="38100" dir="2700000" algn="tl">
                    <a:srgbClr val="000000"/>
                  </a:outerShdw>
                </a:effectLst>
                <a:latin typeface="Helvetica" pitchFamily="34" charset="0"/>
                <a:ea typeface="+mj-ea"/>
                <a:cs typeface="+mj-cs"/>
              </a:rPr>
              <a:t> exposure</a:t>
            </a:r>
            <a:endParaRPr kumimoji="0" lang="en-GB" sz="2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Helvetic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heckerboard(across)">
                                      <p:cBhvr>
                                        <p:cTn id="7" dur="500"/>
                                        <p:tgtEl>
                                          <p:spTgt spid="77"/>
                                        </p:tgtEl>
                                      </p:cBhvr>
                                    </p:animEffect>
                                  </p:childTnLst>
                                </p:cTn>
                              </p:par>
                              <p:par>
                                <p:cTn id="8" presetID="5" presetClass="entr" presetSubtype="10" fill="hold" nodeType="withEffect">
                                  <p:stCondLst>
                                    <p:cond delay="0"/>
                                  </p:stCondLst>
                                  <p:childTnLst>
                                    <p:set>
                                      <p:cBhvr>
                                        <p:cTn id="9" dur="1" fill="hold">
                                          <p:stCondLst>
                                            <p:cond delay="0"/>
                                          </p:stCondLst>
                                        </p:cTn>
                                        <p:tgtEl>
                                          <p:spTgt spid="187393"/>
                                        </p:tgtEl>
                                        <p:attrNameLst>
                                          <p:attrName>style.visibility</p:attrName>
                                        </p:attrNameLst>
                                      </p:cBhvr>
                                      <p:to>
                                        <p:strVal val="visible"/>
                                      </p:to>
                                    </p:set>
                                    <p:animEffect transition="in" filter="checkerboard(across)">
                                      <p:cBhvr>
                                        <p:cTn id="10" dur="500"/>
                                        <p:tgtEl>
                                          <p:spTgt spid="18739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checkerboard(across)">
                                      <p:cBhvr>
                                        <p:cTn id="13" dur="500"/>
                                        <p:tgtEl>
                                          <p:spTgt spid="7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checkerboard(across)">
                                      <p:cBhvr>
                                        <p:cTn id="16" dur="500"/>
                                        <p:tgtEl>
                                          <p:spTgt spid="79"/>
                                        </p:tgtEl>
                                      </p:cBhvr>
                                    </p:animEffect>
                                  </p:childTnLst>
                                </p:cTn>
                              </p:par>
                              <p:par>
                                <p:cTn id="17" presetID="5" presetClass="entr" presetSubtype="1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checkerboard(across)">
                                      <p:cBhvr>
                                        <p:cTn id="19" dur="500"/>
                                        <p:tgtEl>
                                          <p:spTgt spid="81"/>
                                        </p:tgtEl>
                                      </p:cBhvr>
                                    </p:animEffect>
                                  </p:childTnLst>
                                </p:cTn>
                              </p:par>
                              <p:par>
                                <p:cTn id="20" presetID="5" presetClass="entr" presetSubtype="1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checkerboard(across)">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112713" y="5202240"/>
            <a:ext cx="928425" cy="400091"/>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2000" i="1">
                <a:solidFill>
                  <a:srgbClr val="FFFFFF"/>
                </a:solidFill>
                <a:effectLst>
                  <a:outerShdw blurRad="38100" dist="38100" dir="2700000" algn="tl">
                    <a:srgbClr val="000000"/>
                  </a:outerShdw>
                </a:effectLst>
                <a:latin typeface="Arial" charset="0"/>
              </a:rPr>
              <a:t>RARA</a:t>
            </a:r>
          </a:p>
        </p:txBody>
      </p:sp>
      <p:sp>
        <p:nvSpPr>
          <p:cNvPr id="59395" name="Line 3"/>
          <p:cNvSpPr>
            <a:spLocks noChangeShapeType="1"/>
          </p:cNvSpPr>
          <p:nvPr/>
        </p:nvSpPr>
        <p:spPr bwMode="auto">
          <a:xfrm>
            <a:off x="1060451" y="3868738"/>
            <a:ext cx="3762375" cy="0"/>
          </a:xfrm>
          <a:prstGeom prst="line">
            <a:avLst/>
          </a:prstGeom>
          <a:noFill/>
          <a:ln w="12700">
            <a:solidFill>
              <a:schemeClr val="bg1"/>
            </a:solidFill>
            <a:round/>
            <a:headEnd/>
            <a:tailEnd/>
          </a:ln>
        </p:spPr>
        <p:txBody>
          <a:bodyPr wrap="none" anchor="ctr"/>
          <a:lstStyle/>
          <a:p>
            <a:endParaRPr lang="en-GB">
              <a:solidFill>
                <a:srgbClr val="000000"/>
              </a:solidFill>
            </a:endParaRPr>
          </a:p>
        </p:txBody>
      </p:sp>
      <p:sp>
        <p:nvSpPr>
          <p:cNvPr id="59396" name="Rectangle 4"/>
          <p:cNvSpPr>
            <a:spLocks noChangeArrowheads="1"/>
          </p:cNvSpPr>
          <p:nvPr/>
        </p:nvSpPr>
        <p:spPr bwMode="auto">
          <a:xfrm>
            <a:off x="4819651" y="3709990"/>
            <a:ext cx="301625" cy="306387"/>
          </a:xfrm>
          <a:prstGeom prst="rect">
            <a:avLst/>
          </a:prstGeom>
          <a:gradFill rotWithShape="1">
            <a:gsLst>
              <a:gs pos="0">
                <a:srgbClr val="760000"/>
              </a:gs>
              <a:gs pos="50000">
                <a:srgbClr val="FF0000"/>
              </a:gs>
              <a:gs pos="100000">
                <a:srgbClr val="760000"/>
              </a:gs>
            </a:gsLst>
            <a:lin ang="5400000" scaled="1"/>
          </a:gradFill>
          <a:ln w="12700">
            <a:solidFill>
              <a:srgbClr val="FFFFFF"/>
            </a:solidFill>
            <a:miter lim="800000"/>
            <a:headEnd/>
            <a:tailEnd/>
          </a:ln>
        </p:spPr>
        <p:txBody>
          <a:bodyPr wrap="none" lIns="91423" tIns="45711" rIns="91423" bIns="45711" anchor="ctr"/>
          <a:lstStyle/>
          <a:p>
            <a:pPr algn="ctr"/>
            <a:endParaRPr lang="en-US">
              <a:solidFill>
                <a:srgbClr val="0033CC"/>
              </a:solidFill>
            </a:endParaRPr>
          </a:p>
        </p:txBody>
      </p:sp>
      <p:sp>
        <p:nvSpPr>
          <p:cNvPr id="59397" name="Rectangle 5"/>
          <p:cNvSpPr>
            <a:spLocks noChangeArrowheads="1"/>
          </p:cNvSpPr>
          <p:nvPr/>
        </p:nvSpPr>
        <p:spPr bwMode="auto">
          <a:xfrm>
            <a:off x="147638" y="3697288"/>
            <a:ext cx="911225" cy="314325"/>
          </a:xfrm>
          <a:prstGeom prst="rect">
            <a:avLst/>
          </a:prstGeom>
          <a:gradFill rotWithShape="1">
            <a:gsLst>
              <a:gs pos="0">
                <a:srgbClr val="000076"/>
              </a:gs>
              <a:gs pos="50000">
                <a:srgbClr val="0000FF"/>
              </a:gs>
              <a:gs pos="100000">
                <a:srgbClr val="000076"/>
              </a:gs>
            </a:gsLst>
            <a:lin ang="5400000" scaled="1"/>
          </a:gradFill>
          <a:ln w="12700">
            <a:solidFill>
              <a:srgbClr val="FFFFFF"/>
            </a:solidFill>
            <a:miter lim="800000"/>
            <a:headEnd/>
            <a:tailEnd/>
          </a:ln>
        </p:spPr>
        <p:txBody>
          <a:bodyPr wrap="none" anchor="ctr"/>
          <a:lstStyle/>
          <a:p>
            <a:endParaRPr lang="en-US">
              <a:solidFill>
                <a:srgbClr val="000000"/>
              </a:solidFill>
            </a:endParaRPr>
          </a:p>
        </p:txBody>
      </p:sp>
      <p:sp>
        <p:nvSpPr>
          <p:cNvPr id="634886" name="Text Box 6"/>
          <p:cNvSpPr txBox="1">
            <a:spLocks noChangeArrowheads="1"/>
          </p:cNvSpPr>
          <p:nvPr/>
        </p:nvSpPr>
        <p:spPr bwMode="auto">
          <a:xfrm>
            <a:off x="176213" y="3673475"/>
            <a:ext cx="877129" cy="369314"/>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exon 6</a:t>
            </a:r>
            <a:endParaRPr lang="en-GB" sz="1800" b="0" i="1">
              <a:solidFill>
                <a:srgbClr val="FFFFFF"/>
              </a:solidFill>
              <a:effectLst>
                <a:outerShdw blurRad="38100" dist="38100" dir="2700000" algn="tl">
                  <a:srgbClr val="000000"/>
                </a:outerShdw>
              </a:effectLst>
              <a:latin typeface="Arial" charset="0"/>
            </a:endParaRPr>
          </a:p>
        </p:txBody>
      </p:sp>
      <p:sp>
        <p:nvSpPr>
          <p:cNvPr id="634887" name="Text Box 7"/>
          <p:cNvSpPr txBox="1">
            <a:spLocks noChangeArrowheads="1"/>
          </p:cNvSpPr>
          <p:nvPr/>
        </p:nvSpPr>
        <p:spPr bwMode="auto">
          <a:xfrm>
            <a:off x="4745038" y="3687763"/>
            <a:ext cx="457200" cy="366712"/>
          </a:xfrm>
          <a:prstGeom prst="rect">
            <a:avLst/>
          </a:prstGeom>
          <a:noFill/>
          <a:ln w="9525">
            <a:noFill/>
            <a:miter lim="800000"/>
            <a:headEnd/>
            <a:tailEnd/>
          </a:ln>
          <a:effectLst/>
        </p:spPr>
        <p:txBody>
          <a:bodyPr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7a</a:t>
            </a:r>
            <a:endParaRPr lang="en-GB" sz="1800" b="0" i="1">
              <a:solidFill>
                <a:srgbClr val="FFFFFF"/>
              </a:solidFill>
              <a:effectLst>
                <a:outerShdw blurRad="38100" dist="38100" dir="2700000" algn="tl">
                  <a:srgbClr val="000000"/>
                </a:outerShdw>
              </a:effectLst>
              <a:latin typeface="Arial" charset="0"/>
            </a:endParaRPr>
          </a:p>
        </p:txBody>
      </p:sp>
      <p:sp>
        <p:nvSpPr>
          <p:cNvPr id="59400" name="Text Box 8"/>
          <p:cNvSpPr txBox="1">
            <a:spLocks noChangeArrowheads="1"/>
          </p:cNvSpPr>
          <p:nvPr/>
        </p:nvSpPr>
        <p:spPr bwMode="auto">
          <a:xfrm>
            <a:off x="811213" y="4041775"/>
            <a:ext cx="482790"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903</a:t>
            </a:r>
            <a:endParaRPr lang="en-US" sz="1400" b="0">
              <a:solidFill>
                <a:srgbClr val="FFFFFF"/>
              </a:solidFill>
              <a:latin typeface="Arial" pitchFamily="34" charset="0"/>
            </a:endParaRPr>
          </a:p>
        </p:txBody>
      </p:sp>
      <p:sp>
        <p:nvSpPr>
          <p:cNvPr id="59401" name="Text Box 9"/>
          <p:cNvSpPr txBox="1">
            <a:spLocks noChangeArrowheads="1"/>
          </p:cNvSpPr>
          <p:nvPr/>
        </p:nvSpPr>
        <p:spPr bwMode="auto">
          <a:xfrm>
            <a:off x="4521200" y="4040188"/>
            <a:ext cx="582176"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1958</a:t>
            </a:r>
            <a:endParaRPr lang="en-US" sz="1400" b="0">
              <a:solidFill>
                <a:srgbClr val="FFFFFF"/>
              </a:solidFill>
              <a:latin typeface="Arial" pitchFamily="34" charset="0"/>
            </a:endParaRPr>
          </a:p>
        </p:txBody>
      </p:sp>
      <p:sp>
        <p:nvSpPr>
          <p:cNvPr id="59402" name="Text Box 10"/>
          <p:cNvSpPr txBox="1">
            <a:spLocks noChangeArrowheads="1"/>
          </p:cNvSpPr>
          <p:nvPr/>
        </p:nvSpPr>
        <p:spPr bwMode="auto">
          <a:xfrm>
            <a:off x="66675" y="4011614"/>
            <a:ext cx="622252" cy="246203"/>
          </a:xfrm>
          <a:prstGeom prst="rect">
            <a:avLst/>
          </a:prstGeom>
          <a:noFill/>
          <a:ln w="9525">
            <a:noFill/>
            <a:miter lim="800000"/>
            <a:headEnd/>
            <a:tailEnd/>
          </a:ln>
        </p:spPr>
        <p:txBody>
          <a:bodyPr wrap="none" lIns="91423" tIns="45711" rIns="91423" bIns="45711">
            <a:spAutoFit/>
          </a:bodyPr>
          <a:lstStyle/>
          <a:p>
            <a:pPr eaLnBrk="1" hangingPunct="1"/>
            <a:r>
              <a:rPr lang="en-GB" sz="1000" b="0">
                <a:solidFill>
                  <a:srgbClr val="FFFFFF"/>
                </a:solidFill>
                <a:latin typeface="Arial" pitchFamily="34" charset="0"/>
              </a:rPr>
              <a:t>S57791</a:t>
            </a:r>
          </a:p>
        </p:txBody>
      </p:sp>
      <p:sp>
        <p:nvSpPr>
          <p:cNvPr id="59403" name="Text Box 11"/>
          <p:cNvSpPr txBox="1">
            <a:spLocks noChangeArrowheads="1"/>
          </p:cNvSpPr>
          <p:nvPr/>
        </p:nvSpPr>
        <p:spPr bwMode="auto">
          <a:xfrm>
            <a:off x="74614" y="3236913"/>
            <a:ext cx="617442" cy="338536"/>
          </a:xfrm>
          <a:prstGeom prst="rect">
            <a:avLst/>
          </a:prstGeom>
          <a:noFill/>
          <a:ln w="9525">
            <a:noFill/>
            <a:miter lim="800000"/>
            <a:headEnd/>
            <a:tailEnd/>
          </a:ln>
        </p:spPr>
        <p:txBody>
          <a:bodyPr wrap="none" lIns="91423" tIns="45711" rIns="91423" bIns="45711">
            <a:spAutoFit/>
          </a:bodyPr>
          <a:lstStyle/>
          <a:p>
            <a:pPr eaLnBrk="1" hangingPunct="1"/>
            <a:r>
              <a:rPr lang="en-GB">
                <a:solidFill>
                  <a:srgbClr val="FFFFFF"/>
                </a:solidFill>
                <a:latin typeface="Arial" pitchFamily="34" charset="0"/>
              </a:rPr>
              <a:t>bcr1</a:t>
            </a:r>
          </a:p>
        </p:txBody>
      </p:sp>
      <p:sp>
        <p:nvSpPr>
          <p:cNvPr id="59404" name="Line 12"/>
          <p:cNvSpPr>
            <a:spLocks noChangeShapeType="1"/>
          </p:cNvSpPr>
          <p:nvPr/>
        </p:nvSpPr>
        <p:spPr bwMode="auto">
          <a:xfrm rot="10800000">
            <a:off x="2913063"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05" name="Line 13"/>
          <p:cNvSpPr>
            <a:spLocks noChangeShapeType="1"/>
          </p:cNvSpPr>
          <p:nvPr/>
        </p:nvSpPr>
        <p:spPr bwMode="auto">
          <a:xfrm rot="10800000">
            <a:off x="3724275"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06" name="Line 14"/>
          <p:cNvSpPr>
            <a:spLocks noChangeShapeType="1"/>
          </p:cNvSpPr>
          <p:nvPr/>
        </p:nvSpPr>
        <p:spPr bwMode="auto">
          <a:xfrm rot="10800000">
            <a:off x="1833563"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07" name="Line 15"/>
          <p:cNvSpPr>
            <a:spLocks noChangeShapeType="1"/>
          </p:cNvSpPr>
          <p:nvPr/>
        </p:nvSpPr>
        <p:spPr bwMode="auto">
          <a:xfrm rot="10800000">
            <a:off x="3228975"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08" name="Line 16"/>
          <p:cNvSpPr>
            <a:spLocks noChangeShapeType="1"/>
          </p:cNvSpPr>
          <p:nvPr/>
        </p:nvSpPr>
        <p:spPr bwMode="auto">
          <a:xfrm rot="10800000">
            <a:off x="4803775"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09" name="Line 17"/>
          <p:cNvSpPr>
            <a:spLocks noChangeShapeType="1"/>
          </p:cNvSpPr>
          <p:nvPr/>
        </p:nvSpPr>
        <p:spPr bwMode="auto">
          <a:xfrm rot="10800000">
            <a:off x="1963738" y="38909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10" name="Line 18"/>
          <p:cNvSpPr>
            <a:spLocks noChangeShapeType="1"/>
          </p:cNvSpPr>
          <p:nvPr/>
        </p:nvSpPr>
        <p:spPr bwMode="auto">
          <a:xfrm>
            <a:off x="3160713" y="291623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11" name="Line 19"/>
          <p:cNvSpPr>
            <a:spLocks noChangeShapeType="1"/>
          </p:cNvSpPr>
          <p:nvPr/>
        </p:nvSpPr>
        <p:spPr bwMode="auto">
          <a:xfrm>
            <a:off x="3160713" y="3381377"/>
            <a:ext cx="0" cy="220663"/>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12" name="Line 20"/>
          <p:cNvSpPr>
            <a:spLocks noChangeShapeType="1"/>
          </p:cNvSpPr>
          <p:nvPr/>
        </p:nvSpPr>
        <p:spPr bwMode="auto">
          <a:xfrm>
            <a:off x="3160713" y="3148013"/>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13" name="Line 21"/>
          <p:cNvSpPr>
            <a:spLocks noChangeShapeType="1"/>
          </p:cNvSpPr>
          <p:nvPr/>
        </p:nvSpPr>
        <p:spPr bwMode="auto">
          <a:xfrm>
            <a:off x="3162300" y="3611563"/>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14" name="Line 22"/>
          <p:cNvSpPr>
            <a:spLocks noChangeShapeType="1"/>
          </p:cNvSpPr>
          <p:nvPr/>
        </p:nvSpPr>
        <p:spPr bwMode="auto">
          <a:xfrm>
            <a:off x="1789113" y="3611563"/>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grpSp>
        <p:nvGrpSpPr>
          <p:cNvPr id="2" name="Group 23"/>
          <p:cNvGrpSpPr>
            <a:grpSpLocks/>
          </p:cNvGrpSpPr>
          <p:nvPr/>
        </p:nvGrpSpPr>
        <p:grpSpPr bwMode="auto">
          <a:xfrm>
            <a:off x="3160714" y="3890965"/>
            <a:ext cx="1587" cy="915987"/>
            <a:chOff x="1916" y="2575"/>
            <a:chExt cx="1" cy="577"/>
          </a:xfrm>
        </p:grpSpPr>
        <p:sp>
          <p:nvSpPr>
            <p:cNvPr id="59468" name="Line 24"/>
            <p:cNvSpPr>
              <a:spLocks noChangeShapeType="1"/>
            </p:cNvSpPr>
            <p:nvPr/>
          </p:nvSpPr>
          <p:spPr bwMode="auto">
            <a:xfrm rot="10800000">
              <a:off x="1916" y="2575"/>
              <a:ext cx="0" cy="139"/>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69" name="Line 25"/>
            <p:cNvSpPr>
              <a:spLocks noChangeShapeType="1"/>
            </p:cNvSpPr>
            <p:nvPr/>
          </p:nvSpPr>
          <p:spPr bwMode="auto">
            <a:xfrm rot="10800000">
              <a:off x="1916" y="2868"/>
              <a:ext cx="0" cy="139"/>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70" name="Line 26"/>
            <p:cNvSpPr>
              <a:spLocks noChangeShapeType="1"/>
            </p:cNvSpPr>
            <p:nvPr/>
          </p:nvSpPr>
          <p:spPr bwMode="auto">
            <a:xfrm rot="10800000">
              <a:off x="1916" y="2721"/>
              <a:ext cx="0" cy="139"/>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71" name="Line 27"/>
            <p:cNvSpPr>
              <a:spLocks noChangeShapeType="1"/>
            </p:cNvSpPr>
            <p:nvPr/>
          </p:nvSpPr>
          <p:spPr bwMode="auto">
            <a:xfrm rot="10800000">
              <a:off x="1917" y="3013"/>
              <a:ext cx="0" cy="139"/>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grpSp>
      <p:sp>
        <p:nvSpPr>
          <p:cNvPr id="59416" name="Line 28"/>
          <p:cNvSpPr>
            <a:spLocks noChangeShapeType="1"/>
          </p:cNvSpPr>
          <p:nvPr/>
        </p:nvSpPr>
        <p:spPr bwMode="auto">
          <a:xfrm>
            <a:off x="1879601" y="6026150"/>
            <a:ext cx="6143625" cy="1588"/>
          </a:xfrm>
          <a:prstGeom prst="line">
            <a:avLst/>
          </a:prstGeom>
          <a:noFill/>
          <a:ln w="9525">
            <a:solidFill>
              <a:schemeClr val="bg1"/>
            </a:solidFill>
            <a:round/>
            <a:headEnd/>
            <a:tailEnd/>
          </a:ln>
        </p:spPr>
        <p:txBody>
          <a:bodyPr/>
          <a:lstStyle/>
          <a:p>
            <a:endParaRPr lang="en-GB">
              <a:solidFill>
                <a:srgbClr val="000000"/>
              </a:solidFill>
            </a:endParaRPr>
          </a:p>
        </p:txBody>
      </p:sp>
      <p:sp>
        <p:nvSpPr>
          <p:cNvPr id="59417" name="Rectangle 29"/>
          <p:cNvSpPr>
            <a:spLocks noChangeArrowheads="1"/>
          </p:cNvSpPr>
          <p:nvPr/>
        </p:nvSpPr>
        <p:spPr bwMode="auto">
          <a:xfrm>
            <a:off x="104775" y="5861052"/>
            <a:ext cx="1781175" cy="309563"/>
          </a:xfrm>
          <a:prstGeom prst="rect">
            <a:avLst/>
          </a:prstGeom>
          <a:gradFill rotWithShape="1">
            <a:gsLst>
              <a:gs pos="0">
                <a:srgbClr val="760000"/>
              </a:gs>
              <a:gs pos="50000">
                <a:srgbClr val="FF0000"/>
              </a:gs>
              <a:gs pos="100000">
                <a:srgbClr val="760000"/>
              </a:gs>
            </a:gsLst>
            <a:lin ang="5400000" scaled="1"/>
          </a:gradFill>
          <a:ln w="9525">
            <a:solidFill>
              <a:schemeClr val="bg1"/>
            </a:solidFill>
            <a:miter lim="800000"/>
            <a:headEnd/>
            <a:tailEnd/>
          </a:ln>
        </p:spPr>
        <p:txBody>
          <a:bodyPr wrap="none" anchor="ctr"/>
          <a:lstStyle/>
          <a:p>
            <a:endParaRPr lang="en-US">
              <a:solidFill>
                <a:srgbClr val="000000"/>
              </a:solidFill>
            </a:endParaRPr>
          </a:p>
        </p:txBody>
      </p:sp>
      <p:sp>
        <p:nvSpPr>
          <p:cNvPr id="59418" name="Rectangle 30"/>
          <p:cNvSpPr>
            <a:spLocks noChangeArrowheads="1"/>
          </p:cNvSpPr>
          <p:nvPr/>
        </p:nvSpPr>
        <p:spPr bwMode="auto">
          <a:xfrm>
            <a:off x="8008939" y="5881688"/>
            <a:ext cx="1063625" cy="309562"/>
          </a:xfrm>
          <a:prstGeom prst="rect">
            <a:avLst/>
          </a:prstGeom>
          <a:gradFill rotWithShape="1">
            <a:gsLst>
              <a:gs pos="0">
                <a:srgbClr val="760000"/>
              </a:gs>
              <a:gs pos="50000">
                <a:srgbClr val="FF0000"/>
              </a:gs>
              <a:gs pos="100000">
                <a:srgbClr val="760000"/>
              </a:gs>
            </a:gsLst>
            <a:lin ang="5400000" scaled="1"/>
          </a:gradFill>
          <a:ln w="9525">
            <a:solidFill>
              <a:schemeClr val="bg1"/>
            </a:solidFill>
            <a:miter lim="800000"/>
            <a:headEnd/>
            <a:tailEnd/>
          </a:ln>
        </p:spPr>
        <p:txBody>
          <a:bodyPr wrap="none" anchor="ctr"/>
          <a:lstStyle/>
          <a:p>
            <a:endParaRPr lang="en-US">
              <a:solidFill>
                <a:srgbClr val="000000"/>
              </a:solidFill>
            </a:endParaRPr>
          </a:p>
        </p:txBody>
      </p:sp>
      <p:sp>
        <p:nvSpPr>
          <p:cNvPr id="59419" name="Text Box 31"/>
          <p:cNvSpPr txBox="1">
            <a:spLocks noChangeArrowheads="1"/>
          </p:cNvSpPr>
          <p:nvPr/>
        </p:nvSpPr>
        <p:spPr bwMode="auto">
          <a:xfrm>
            <a:off x="1692274" y="6524627"/>
            <a:ext cx="756904" cy="246203"/>
          </a:xfrm>
          <a:prstGeom prst="rect">
            <a:avLst/>
          </a:prstGeom>
          <a:noFill/>
          <a:ln w="9525">
            <a:noFill/>
            <a:miter lim="800000"/>
            <a:headEnd/>
            <a:tailEnd/>
          </a:ln>
        </p:spPr>
        <p:txBody>
          <a:bodyPr wrap="none" lIns="91423" tIns="45711" rIns="91423" bIns="45711">
            <a:spAutoFit/>
          </a:bodyPr>
          <a:lstStyle/>
          <a:p>
            <a:pPr eaLnBrk="1" hangingPunct="1"/>
            <a:r>
              <a:rPr lang="en-GB" sz="1000" b="0">
                <a:solidFill>
                  <a:srgbClr val="FFFFFF"/>
                </a:solidFill>
                <a:latin typeface="Arial" pitchFamily="34" charset="0"/>
              </a:rPr>
              <a:t>AJ297538</a:t>
            </a:r>
          </a:p>
        </p:txBody>
      </p:sp>
      <p:sp>
        <p:nvSpPr>
          <p:cNvPr id="59420" name="Text Box 32"/>
          <p:cNvSpPr txBox="1">
            <a:spLocks noChangeArrowheads="1"/>
          </p:cNvSpPr>
          <p:nvPr/>
        </p:nvSpPr>
        <p:spPr bwMode="auto">
          <a:xfrm>
            <a:off x="158750" y="6381752"/>
            <a:ext cx="771331" cy="246203"/>
          </a:xfrm>
          <a:prstGeom prst="rect">
            <a:avLst/>
          </a:prstGeom>
          <a:noFill/>
          <a:ln w="9525">
            <a:noFill/>
            <a:miter lim="800000"/>
            <a:headEnd/>
            <a:tailEnd/>
          </a:ln>
        </p:spPr>
        <p:txBody>
          <a:bodyPr wrap="none" lIns="91423" tIns="45711" rIns="91423" bIns="45711">
            <a:spAutoFit/>
          </a:bodyPr>
          <a:lstStyle/>
          <a:p>
            <a:pPr eaLnBrk="1" hangingPunct="1"/>
            <a:r>
              <a:rPr lang="en-GB" sz="1000" b="0">
                <a:solidFill>
                  <a:srgbClr val="FFFFFF"/>
                </a:solidFill>
                <a:latin typeface="Arial" pitchFamily="34" charset="0"/>
              </a:rPr>
              <a:t>AF088889</a:t>
            </a:r>
          </a:p>
        </p:txBody>
      </p:sp>
      <p:sp>
        <p:nvSpPr>
          <p:cNvPr id="59421" name="Text Box 33"/>
          <p:cNvSpPr txBox="1">
            <a:spLocks noChangeArrowheads="1"/>
          </p:cNvSpPr>
          <p:nvPr/>
        </p:nvSpPr>
        <p:spPr bwMode="auto">
          <a:xfrm>
            <a:off x="1646238" y="6213475"/>
            <a:ext cx="383404"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17</a:t>
            </a:r>
            <a:endParaRPr lang="en-US" sz="1400" b="0">
              <a:solidFill>
                <a:srgbClr val="FFFFFF"/>
              </a:solidFill>
              <a:latin typeface="Arial" pitchFamily="34" charset="0"/>
            </a:endParaRPr>
          </a:p>
        </p:txBody>
      </p:sp>
      <p:sp>
        <p:nvSpPr>
          <p:cNvPr id="59422" name="Text Box 34"/>
          <p:cNvSpPr txBox="1">
            <a:spLocks noChangeArrowheads="1"/>
          </p:cNvSpPr>
          <p:nvPr/>
        </p:nvSpPr>
        <p:spPr bwMode="auto">
          <a:xfrm>
            <a:off x="7821614" y="6213475"/>
            <a:ext cx="731256"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16,902</a:t>
            </a:r>
            <a:endParaRPr lang="en-US" sz="1400" b="0">
              <a:solidFill>
                <a:srgbClr val="FFFFFF"/>
              </a:solidFill>
              <a:latin typeface="Arial" pitchFamily="34" charset="0"/>
            </a:endParaRPr>
          </a:p>
        </p:txBody>
      </p:sp>
      <p:sp>
        <p:nvSpPr>
          <p:cNvPr id="59423" name="Line 35"/>
          <p:cNvSpPr>
            <a:spLocks noChangeShapeType="1"/>
          </p:cNvSpPr>
          <p:nvPr/>
        </p:nvSpPr>
        <p:spPr bwMode="auto">
          <a:xfrm rot="10800000">
            <a:off x="2006600"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4" name="Line 36"/>
          <p:cNvSpPr>
            <a:spLocks noChangeShapeType="1"/>
          </p:cNvSpPr>
          <p:nvPr/>
        </p:nvSpPr>
        <p:spPr bwMode="auto">
          <a:xfrm rot="10800000">
            <a:off x="6559550"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5" name="Line 37"/>
          <p:cNvSpPr>
            <a:spLocks noChangeShapeType="1"/>
          </p:cNvSpPr>
          <p:nvPr/>
        </p:nvSpPr>
        <p:spPr bwMode="auto">
          <a:xfrm rot="10800000">
            <a:off x="7046913"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6" name="Line 38"/>
          <p:cNvSpPr>
            <a:spLocks noChangeShapeType="1"/>
          </p:cNvSpPr>
          <p:nvPr/>
        </p:nvSpPr>
        <p:spPr bwMode="auto">
          <a:xfrm rot="10800000">
            <a:off x="6911975"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7" name="Line 39"/>
          <p:cNvSpPr>
            <a:spLocks noChangeShapeType="1"/>
          </p:cNvSpPr>
          <p:nvPr/>
        </p:nvSpPr>
        <p:spPr bwMode="auto">
          <a:xfrm rot="10800000">
            <a:off x="6262688"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8" name="Line 40"/>
          <p:cNvSpPr>
            <a:spLocks noChangeShapeType="1"/>
          </p:cNvSpPr>
          <p:nvPr/>
        </p:nvSpPr>
        <p:spPr bwMode="auto">
          <a:xfrm rot="10800000">
            <a:off x="4752975"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29" name="Line 41"/>
          <p:cNvSpPr>
            <a:spLocks noChangeShapeType="1"/>
          </p:cNvSpPr>
          <p:nvPr/>
        </p:nvSpPr>
        <p:spPr bwMode="auto">
          <a:xfrm rot="10800000">
            <a:off x="4076700"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30" name="Line 42"/>
          <p:cNvSpPr>
            <a:spLocks noChangeShapeType="1"/>
          </p:cNvSpPr>
          <p:nvPr/>
        </p:nvSpPr>
        <p:spPr bwMode="auto">
          <a:xfrm rot="10800000">
            <a:off x="6461125"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31" name="Line 43"/>
          <p:cNvSpPr>
            <a:spLocks noChangeShapeType="1"/>
          </p:cNvSpPr>
          <p:nvPr/>
        </p:nvSpPr>
        <p:spPr bwMode="auto">
          <a:xfrm>
            <a:off x="7494588" y="5778502"/>
            <a:ext cx="0" cy="220663"/>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32" name="Line 44"/>
          <p:cNvSpPr>
            <a:spLocks noChangeShapeType="1"/>
          </p:cNvSpPr>
          <p:nvPr/>
        </p:nvSpPr>
        <p:spPr bwMode="auto">
          <a:xfrm rot="10800000">
            <a:off x="5826125" y="6099177"/>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33" name="Line 45"/>
          <p:cNvSpPr>
            <a:spLocks noChangeShapeType="1"/>
          </p:cNvSpPr>
          <p:nvPr/>
        </p:nvSpPr>
        <p:spPr bwMode="auto">
          <a:xfrm>
            <a:off x="7046913" y="578008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34" name="Line 46"/>
          <p:cNvSpPr>
            <a:spLocks noChangeShapeType="1"/>
          </p:cNvSpPr>
          <p:nvPr/>
        </p:nvSpPr>
        <p:spPr bwMode="auto">
          <a:xfrm>
            <a:off x="1851025" y="561498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35" name="Line 47"/>
          <p:cNvSpPr>
            <a:spLocks noChangeShapeType="1"/>
          </p:cNvSpPr>
          <p:nvPr/>
        </p:nvSpPr>
        <p:spPr bwMode="auto">
          <a:xfrm>
            <a:off x="1943100" y="578008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36" name="Line 48"/>
          <p:cNvSpPr>
            <a:spLocks noChangeShapeType="1"/>
          </p:cNvSpPr>
          <p:nvPr/>
        </p:nvSpPr>
        <p:spPr bwMode="auto">
          <a:xfrm>
            <a:off x="1989138" y="578008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634929" name="Text Box 49"/>
          <p:cNvSpPr txBox="1">
            <a:spLocks noChangeArrowheads="1"/>
          </p:cNvSpPr>
          <p:nvPr/>
        </p:nvSpPr>
        <p:spPr bwMode="auto">
          <a:xfrm>
            <a:off x="258764" y="1200152"/>
            <a:ext cx="726447" cy="400091"/>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2000" i="1">
                <a:solidFill>
                  <a:srgbClr val="FFFFFF"/>
                </a:solidFill>
                <a:effectLst>
                  <a:outerShdw blurRad="38100" dist="38100" dir="2700000" algn="tl">
                    <a:srgbClr val="000000"/>
                  </a:outerShdw>
                </a:effectLst>
                <a:latin typeface="Arial" charset="0"/>
              </a:rPr>
              <a:t>PML</a:t>
            </a:r>
          </a:p>
        </p:txBody>
      </p:sp>
      <p:sp>
        <p:nvSpPr>
          <p:cNvPr id="59438" name="Line 50"/>
          <p:cNvSpPr>
            <a:spLocks noChangeShapeType="1"/>
          </p:cNvSpPr>
          <p:nvPr/>
        </p:nvSpPr>
        <p:spPr bwMode="auto">
          <a:xfrm>
            <a:off x="1668463" y="2305050"/>
            <a:ext cx="5688012" cy="0"/>
          </a:xfrm>
          <a:prstGeom prst="line">
            <a:avLst/>
          </a:prstGeom>
          <a:noFill/>
          <a:ln w="9525">
            <a:solidFill>
              <a:schemeClr val="bg1"/>
            </a:solidFill>
            <a:round/>
            <a:headEnd/>
            <a:tailEnd/>
          </a:ln>
        </p:spPr>
        <p:txBody>
          <a:bodyPr/>
          <a:lstStyle/>
          <a:p>
            <a:endParaRPr lang="en-GB">
              <a:solidFill>
                <a:srgbClr val="000000"/>
              </a:solidFill>
            </a:endParaRPr>
          </a:p>
        </p:txBody>
      </p:sp>
      <p:sp>
        <p:nvSpPr>
          <p:cNvPr id="59439" name="Text Box 51"/>
          <p:cNvSpPr txBox="1">
            <a:spLocks noChangeArrowheads="1"/>
          </p:cNvSpPr>
          <p:nvPr/>
        </p:nvSpPr>
        <p:spPr bwMode="auto">
          <a:xfrm>
            <a:off x="1376363" y="2536825"/>
            <a:ext cx="482790"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273</a:t>
            </a:r>
          </a:p>
        </p:txBody>
      </p:sp>
      <p:sp>
        <p:nvSpPr>
          <p:cNvPr id="59440" name="Rectangle 52"/>
          <p:cNvSpPr>
            <a:spLocks noChangeArrowheads="1"/>
          </p:cNvSpPr>
          <p:nvPr/>
        </p:nvSpPr>
        <p:spPr bwMode="auto">
          <a:xfrm>
            <a:off x="131763" y="2136777"/>
            <a:ext cx="1530350" cy="309563"/>
          </a:xfrm>
          <a:prstGeom prst="rect">
            <a:avLst/>
          </a:prstGeom>
          <a:gradFill rotWithShape="1">
            <a:gsLst>
              <a:gs pos="0">
                <a:srgbClr val="000076"/>
              </a:gs>
              <a:gs pos="50000">
                <a:srgbClr val="0000FF"/>
              </a:gs>
              <a:gs pos="100000">
                <a:srgbClr val="000076"/>
              </a:gs>
            </a:gsLst>
            <a:lin ang="5400000" scaled="1"/>
          </a:gradFill>
          <a:ln w="9525">
            <a:solidFill>
              <a:schemeClr val="bg1"/>
            </a:solidFill>
            <a:miter lim="800000"/>
            <a:headEnd/>
            <a:tailEnd/>
          </a:ln>
        </p:spPr>
        <p:txBody>
          <a:bodyPr wrap="none" anchor="ctr"/>
          <a:lstStyle/>
          <a:p>
            <a:endParaRPr lang="en-US">
              <a:solidFill>
                <a:srgbClr val="000000"/>
              </a:solidFill>
            </a:endParaRPr>
          </a:p>
        </p:txBody>
      </p:sp>
      <p:sp>
        <p:nvSpPr>
          <p:cNvPr id="634933" name="Text Box 53"/>
          <p:cNvSpPr txBox="1">
            <a:spLocks noChangeArrowheads="1"/>
          </p:cNvSpPr>
          <p:nvPr/>
        </p:nvSpPr>
        <p:spPr bwMode="auto">
          <a:xfrm>
            <a:off x="449264" y="2108201"/>
            <a:ext cx="877129" cy="369314"/>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exon 3</a:t>
            </a:r>
          </a:p>
        </p:txBody>
      </p:sp>
      <p:sp>
        <p:nvSpPr>
          <p:cNvPr id="59442" name="Rectangle 54"/>
          <p:cNvSpPr>
            <a:spLocks noChangeArrowheads="1"/>
          </p:cNvSpPr>
          <p:nvPr/>
        </p:nvSpPr>
        <p:spPr bwMode="auto">
          <a:xfrm>
            <a:off x="7340601" y="2154238"/>
            <a:ext cx="225425" cy="311150"/>
          </a:xfrm>
          <a:prstGeom prst="rect">
            <a:avLst/>
          </a:prstGeom>
          <a:gradFill rotWithShape="1">
            <a:gsLst>
              <a:gs pos="0">
                <a:srgbClr val="000076"/>
              </a:gs>
              <a:gs pos="50000">
                <a:srgbClr val="0000FF"/>
              </a:gs>
              <a:gs pos="100000">
                <a:srgbClr val="000076"/>
              </a:gs>
            </a:gsLst>
            <a:lin ang="5400000" scaled="1"/>
          </a:gradFill>
          <a:ln w="9525">
            <a:solidFill>
              <a:schemeClr val="bg1"/>
            </a:solidFill>
            <a:miter lim="800000"/>
            <a:headEnd/>
            <a:tailEnd/>
          </a:ln>
        </p:spPr>
        <p:txBody>
          <a:bodyPr wrap="none" anchor="ctr"/>
          <a:lstStyle/>
          <a:p>
            <a:endParaRPr lang="en-US">
              <a:solidFill>
                <a:srgbClr val="000000"/>
              </a:solidFill>
            </a:endParaRPr>
          </a:p>
        </p:txBody>
      </p:sp>
      <p:sp>
        <p:nvSpPr>
          <p:cNvPr id="634935" name="Text Box 55"/>
          <p:cNvSpPr txBox="1">
            <a:spLocks noChangeArrowheads="1"/>
          </p:cNvSpPr>
          <p:nvPr/>
        </p:nvSpPr>
        <p:spPr bwMode="auto">
          <a:xfrm>
            <a:off x="7288214" y="2108201"/>
            <a:ext cx="312872" cy="369314"/>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4</a:t>
            </a:r>
          </a:p>
        </p:txBody>
      </p:sp>
      <p:sp>
        <p:nvSpPr>
          <p:cNvPr id="59444" name="Text Box 56"/>
          <p:cNvSpPr txBox="1">
            <a:spLocks noChangeArrowheads="1"/>
          </p:cNvSpPr>
          <p:nvPr/>
        </p:nvSpPr>
        <p:spPr bwMode="auto">
          <a:xfrm>
            <a:off x="36514" y="2474915"/>
            <a:ext cx="622252" cy="246203"/>
          </a:xfrm>
          <a:prstGeom prst="rect">
            <a:avLst/>
          </a:prstGeom>
          <a:noFill/>
          <a:ln w="9525">
            <a:noFill/>
            <a:miter lim="800000"/>
            <a:headEnd/>
            <a:tailEnd/>
          </a:ln>
        </p:spPr>
        <p:txBody>
          <a:bodyPr wrap="none" lIns="91423" tIns="45711" rIns="91423" bIns="45711">
            <a:spAutoFit/>
          </a:bodyPr>
          <a:lstStyle/>
          <a:p>
            <a:pPr eaLnBrk="1" hangingPunct="1"/>
            <a:r>
              <a:rPr lang="en-GB" sz="1000" b="0">
                <a:solidFill>
                  <a:srgbClr val="FFFFFF"/>
                </a:solidFill>
                <a:latin typeface="Arial" pitchFamily="34" charset="0"/>
              </a:rPr>
              <a:t>S51489</a:t>
            </a:r>
          </a:p>
        </p:txBody>
      </p:sp>
      <p:sp>
        <p:nvSpPr>
          <p:cNvPr id="59445" name="Text Box 57"/>
          <p:cNvSpPr txBox="1">
            <a:spLocks noChangeArrowheads="1"/>
          </p:cNvSpPr>
          <p:nvPr/>
        </p:nvSpPr>
        <p:spPr bwMode="auto">
          <a:xfrm>
            <a:off x="7310438" y="2538413"/>
            <a:ext cx="582176" cy="307758"/>
          </a:xfrm>
          <a:prstGeom prst="rect">
            <a:avLst/>
          </a:prstGeom>
          <a:noFill/>
          <a:ln w="9525">
            <a:noFill/>
            <a:miter lim="800000"/>
            <a:headEnd/>
            <a:tailEnd/>
          </a:ln>
        </p:spPr>
        <p:txBody>
          <a:bodyPr wrap="none" lIns="91423" tIns="45711" rIns="91423" bIns="45711">
            <a:spAutoFit/>
          </a:bodyPr>
          <a:lstStyle/>
          <a:p>
            <a:pPr eaLnBrk="1" hangingPunct="1"/>
            <a:r>
              <a:rPr lang="en-GB" sz="1400" b="0">
                <a:solidFill>
                  <a:srgbClr val="FFFFFF"/>
                </a:solidFill>
                <a:latin typeface="Arial" pitchFamily="34" charset="0"/>
              </a:rPr>
              <a:t>1721</a:t>
            </a:r>
          </a:p>
        </p:txBody>
      </p:sp>
      <p:sp>
        <p:nvSpPr>
          <p:cNvPr id="59446" name="Text Box 58"/>
          <p:cNvSpPr txBox="1">
            <a:spLocks noChangeArrowheads="1"/>
          </p:cNvSpPr>
          <p:nvPr/>
        </p:nvSpPr>
        <p:spPr bwMode="auto">
          <a:xfrm>
            <a:off x="44451" y="1687513"/>
            <a:ext cx="617442" cy="338536"/>
          </a:xfrm>
          <a:prstGeom prst="rect">
            <a:avLst/>
          </a:prstGeom>
          <a:noFill/>
          <a:ln w="9525">
            <a:noFill/>
            <a:miter lim="800000"/>
            <a:headEnd/>
            <a:tailEnd/>
          </a:ln>
        </p:spPr>
        <p:txBody>
          <a:bodyPr wrap="none" lIns="91423" tIns="45711" rIns="91423" bIns="45711">
            <a:spAutoFit/>
          </a:bodyPr>
          <a:lstStyle/>
          <a:p>
            <a:pPr eaLnBrk="1" hangingPunct="1"/>
            <a:r>
              <a:rPr lang="en-GB">
                <a:solidFill>
                  <a:srgbClr val="FFFFFF"/>
                </a:solidFill>
                <a:latin typeface="Arial" pitchFamily="34" charset="0"/>
              </a:rPr>
              <a:t>bcr3</a:t>
            </a:r>
          </a:p>
        </p:txBody>
      </p:sp>
      <p:sp>
        <p:nvSpPr>
          <p:cNvPr id="59447" name="Line 59"/>
          <p:cNvSpPr>
            <a:spLocks noChangeShapeType="1"/>
          </p:cNvSpPr>
          <p:nvPr/>
        </p:nvSpPr>
        <p:spPr bwMode="auto">
          <a:xfrm rot="10800000">
            <a:off x="5081588" y="2338388"/>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48" name="Line 60"/>
          <p:cNvSpPr>
            <a:spLocks noChangeShapeType="1"/>
          </p:cNvSpPr>
          <p:nvPr/>
        </p:nvSpPr>
        <p:spPr bwMode="auto">
          <a:xfrm rot="10800000">
            <a:off x="3157538" y="479901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49" name="Line 61"/>
          <p:cNvSpPr>
            <a:spLocks noChangeShapeType="1"/>
          </p:cNvSpPr>
          <p:nvPr/>
        </p:nvSpPr>
        <p:spPr bwMode="auto">
          <a:xfrm rot="10800000">
            <a:off x="7496175" y="6108702"/>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50" name="Line 62"/>
          <p:cNvSpPr>
            <a:spLocks noChangeShapeType="1"/>
          </p:cNvSpPr>
          <p:nvPr/>
        </p:nvSpPr>
        <p:spPr bwMode="auto">
          <a:xfrm rot="10800000">
            <a:off x="7761288" y="6102352"/>
            <a:ext cx="0" cy="220663"/>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59451" name="Line 63"/>
          <p:cNvSpPr>
            <a:spLocks noChangeShapeType="1"/>
          </p:cNvSpPr>
          <p:nvPr/>
        </p:nvSpPr>
        <p:spPr bwMode="auto">
          <a:xfrm rot="10800000">
            <a:off x="5872163" y="6100763"/>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sp>
        <p:nvSpPr>
          <p:cNvPr id="634944" name="Oval 64"/>
          <p:cNvSpPr>
            <a:spLocks noChangeArrowheads="1"/>
          </p:cNvSpPr>
          <p:nvPr/>
        </p:nvSpPr>
        <p:spPr bwMode="auto">
          <a:xfrm>
            <a:off x="3017838" y="2709863"/>
            <a:ext cx="284162" cy="2530475"/>
          </a:xfrm>
          <a:prstGeom prst="ellipse">
            <a:avLst/>
          </a:prstGeom>
          <a:noFill/>
          <a:ln w="38100">
            <a:solidFill>
              <a:srgbClr val="FF0000"/>
            </a:solidFill>
            <a:round/>
            <a:headEnd/>
            <a:tailEnd/>
          </a:ln>
        </p:spPr>
        <p:txBody>
          <a:bodyPr wrap="none" anchor="ctr"/>
          <a:lstStyle/>
          <a:p>
            <a:endParaRPr lang="en-US">
              <a:solidFill>
                <a:srgbClr val="000000"/>
              </a:solidFill>
            </a:endParaRPr>
          </a:p>
        </p:txBody>
      </p:sp>
      <p:sp>
        <p:nvSpPr>
          <p:cNvPr id="59453" name="Rectangle 65"/>
          <p:cNvSpPr>
            <a:spLocks noChangeArrowheads="1"/>
          </p:cNvSpPr>
          <p:nvPr/>
        </p:nvSpPr>
        <p:spPr bwMode="auto">
          <a:xfrm>
            <a:off x="5643563" y="3397250"/>
            <a:ext cx="3395662" cy="1047750"/>
          </a:xfrm>
          <a:prstGeom prst="rect">
            <a:avLst/>
          </a:prstGeom>
          <a:noFill/>
          <a:ln w="19050">
            <a:solidFill>
              <a:schemeClr val="bg1"/>
            </a:solidFill>
            <a:miter lim="800000"/>
            <a:headEnd/>
            <a:tailEnd/>
          </a:ln>
        </p:spPr>
        <p:txBody>
          <a:bodyPr wrap="none" anchor="ctr"/>
          <a:lstStyle/>
          <a:p>
            <a:endParaRPr lang="en-US">
              <a:solidFill>
                <a:srgbClr val="000000"/>
              </a:solidFill>
            </a:endParaRPr>
          </a:p>
        </p:txBody>
      </p:sp>
      <p:sp>
        <p:nvSpPr>
          <p:cNvPr id="59454" name="Text Box 66"/>
          <p:cNvSpPr txBox="1">
            <a:spLocks noChangeArrowheads="1"/>
          </p:cNvSpPr>
          <p:nvPr/>
        </p:nvSpPr>
        <p:spPr bwMode="auto">
          <a:xfrm>
            <a:off x="5902326" y="3919538"/>
            <a:ext cx="3156599" cy="307758"/>
          </a:xfrm>
          <a:prstGeom prst="rect">
            <a:avLst/>
          </a:prstGeom>
          <a:noFill/>
          <a:ln w="9525">
            <a:noFill/>
            <a:miter lim="800000"/>
            <a:headEnd/>
            <a:tailEnd/>
          </a:ln>
        </p:spPr>
        <p:txBody>
          <a:bodyPr wrap="none" lIns="91423" tIns="45711" rIns="91423" bIns="45711">
            <a:spAutoFit/>
          </a:bodyPr>
          <a:lstStyle/>
          <a:p>
            <a:pPr eaLnBrk="1" hangingPunct="1"/>
            <a:r>
              <a:rPr lang="en-GB" sz="1400">
                <a:solidFill>
                  <a:srgbClr val="FFFFFF"/>
                </a:solidFill>
                <a:latin typeface="Arial" pitchFamily="34" charset="0"/>
              </a:rPr>
              <a:t>Mitoxantrone for multiple sclerosis</a:t>
            </a:r>
          </a:p>
        </p:txBody>
      </p:sp>
      <p:sp>
        <p:nvSpPr>
          <p:cNvPr id="59455" name="Line 67"/>
          <p:cNvSpPr>
            <a:spLocks noChangeShapeType="1"/>
          </p:cNvSpPr>
          <p:nvPr/>
        </p:nvSpPr>
        <p:spPr bwMode="auto">
          <a:xfrm>
            <a:off x="5773738" y="3557588"/>
            <a:ext cx="0" cy="220662"/>
          </a:xfrm>
          <a:prstGeom prst="line">
            <a:avLst/>
          </a:prstGeom>
          <a:noFill/>
          <a:ln w="57150">
            <a:solidFill>
              <a:srgbClr val="FF0000"/>
            </a:solidFill>
            <a:round/>
            <a:headEnd/>
            <a:tailEnd type="triangle" w="med" len="med"/>
          </a:ln>
        </p:spPr>
        <p:txBody>
          <a:bodyPr wrap="none" anchor="ctr"/>
          <a:lstStyle/>
          <a:p>
            <a:endParaRPr lang="en-GB">
              <a:solidFill>
                <a:srgbClr val="000000"/>
              </a:solidFill>
            </a:endParaRPr>
          </a:p>
        </p:txBody>
      </p:sp>
      <p:sp>
        <p:nvSpPr>
          <p:cNvPr id="59456" name="Text Box 68"/>
          <p:cNvSpPr txBox="1">
            <a:spLocks noChangeArrowheads="1"/>
          </p:cNvSpPr>
          <p:nvPr/>
        </p:nvSpPr>
        <p:spPr bwMode="auto">
          <a:xfrm>
            <a:off x="5902325" y="3514725"/>
            <a:ext cx="2808748" cy="307758"/>
          </a:xfrm>
          <a:prstGeom prst="rect">
            <a:avLst/>
          </a:prstGeom>
          <a:noFill/>
          <a:ln w="9525">
            <a:noFill/>
            <a:miter lim="800000"/>
            <a:headEnd/>
            <a:tailEnd/>
          </a:ln>
        </p:spPr>
        <p:txBody>
          <a:bodyPr wrap="none" lIns="91423" tIns="45711" rIns="91423" bIns="45711">
            <a:spAutoFit/>
          </a:bodyPr>
          <a:lstStyle/>
          <a:p>
            <a:pPr eaLnBrk="1" hangingPunct="1"/>
            <a:r>
              <a:rPr lang="en-GB" sz="1400">
                <a:solidFill>
                  <a:srgbClr val="FFFFFF"/>
                </a:solidFill>
                <a:latin typeface="Arial" pitchFamily="34" charset="0"/>
              </a:rPr>
              <a:t>Mitoxantrone for breast cancer</a:t>
            </a:r>
          </a:p>
        </p:txBody>
      </p:sp>
      <p:sp>
        <p:nvSpPr>
          <p:cNvPr id="59457" name="Line 69"/>
          <p:cNvSpPr>
            <a:spLocks noChangeShapeType="1"/>
          </p:cNvSpPr>
          <p:nvPr/>
        </p:nvSpPr>
        <p:spPr bwMode="auto">
          <a:xfrm rot="10800000">
            <a:off x="5768975" y="3957638"/>
            <a:ext cx="0" cy="220662"/>
          </a:xfrm>
          <a:prstGeom prst="line">
            <a:avLst/>
          </a:prstGeom>
          <a:noFill/>
          <a:ln w="57150">
            <a:solidFill>
              <a:srgbClr val="00FF00"/>
            </a:solidFill>
            <a:round/>
            <a:headEnd/>
            <a:tailEnd type="triangle" w="med" len="med"/>
          </a:ln>
        </p:spPr>
        <p:txBody>
          <a:bodyPr wrap="none" anchor="ctr"/>
          <a:lstStyle/>
          <a:p>
            <a:endParaRPr lang="en-GB">
              <a:solidFill>
                <a:srgbClr val="000000"/>
              </a:solidFill>
            </a:endParaRPr>
          </a:p>
        </p:txBody>
      </p:sp>
      <p:grpSp>
        <p:nvGrpSpPr>
          <p:cNvPr id="3" name="Group 70"/>
          <p:cNvGrpSpPr>
            <a:grpSpLocks/>
          </p:cNvGrpSpPr>
          <p:nvPr/>
        </p:nvGrpSpPr>
        <p:grpSpPr bwMode="auto">
          <a:xfrm>
            <a:off x="6943726" y="5568952"/>
            <a:ext cx="655638" cy="931863"/>
            <a:chOff x="4374" y="3508"/>
            <a:chExt cx="413" cy="587"/>
          </a:xfrm>
        </p:grpSpPr>
        <p:sp>
          <p:nvSpPr>
            <p:cNvPr id="59466" name="Oval 71"/>
            <p:cNvSpPr>
              <a:spLocks noChangeArrowheads="1"/>
            </p:cNvSpPr>
            <p:nvPr/>
          </p:nvSpPr>
          <p:spPr bwMode="auto">
            <a:xfrm>
              <a:off x="4374" y="3516"/>
              <a:ext cx="127" cy="579"/>
            </a:xfrm>
            <a:prstGeom prst="ellipse">
              <a:avLst/>
            </a:prstGeom>
            <a:noFill/>
            <a:ln w="38100">
              <a:solidFill>
                <a:srgbClr val="FF0000"/>
              </a:solidFill>
              <a:round/>
              <a:headEnd/>
              <a:tailEnd/>
            </a:ln>
          </p:spPr>
          <p:txBody>
            <a:bodyPr wrap="none" anchor="ctr"/>
            <a:lstStyle/>
            <a:p>
              <a:endParaRPr lang="en-US">
                <a:solidFill>
                  <a:srgbClr val="000000"/>
                </a:solidFill>
              </a:endParaRPr>
            </a:p>
          </p:txBody>
        </p:sp>
        <p:sp>
          <p:nvSpPr>
            <p:cNvPr id="59467" name="Oval 72"/>
            <p:cNvSpPr>
              <a:spLocks noChangeArrowheads="1"/>
            </p:cNvSpPr>
            <p:nvPr/>
          </p:nvSpPr>
          <p:spPr bwMode="auto">
            <a:xfrm>
              <a:off x="4660" y="3508"/>
              <a:ext cx="127" cy="579"/>
            </a:xfrm>
            <a:prstGeom prst="ellipse">
              <a:avLst/>
            </a:prstGeom>
            <a:noFill/>
            <a:ln w="38100">
              <a:solidFill>
                <a:srgbClr val="FF0000"/>
              </a:solidFill>
              <a:round/>
              <a:headEnd/>
              <a:tailEnd/>
            </a:ln>
          </p:spPr>
          <p:txBody>
            <a:bodyPr wrap="none" anchor="ctr"/>
            <a:lstStyle/>
            <a:p>
              <a:endParaRPr lang="en-US">
                <a:solidFill>
                  <a:srgbClr val="000000"/>
                </a:solidFill>
              </a:endParaRPr>
            </a:p>
          </p:txBody>
        </p:sp>
      </p:grpSp>
      <p:sp>
        <p:nvSpPr>
          <p:cNvPr id="59459" name="Text Box 73"/>
          <p:cNvSpPr txBox="1">
            <a:spLocks noChangeArrowheads="1"/>
          </p:cNvSpPr>
          <p:nvPr/>
        </p:nvSpPr>
        <p:spPr bwMode="auto">
          <a:xfrm>
            <a:off x="3248025" y="2617789"/>
            <a:ext cx="740908" cy="307777"/>
          </a:xfrm>
          <a:prstGeom prst="rect">
            <a:avLst/>
          </a:prstGeom>
          <a:noFill/>
          <a:ln w="9525">
            <a:noFill/>
            <a:miter lim="800000"/>
            <a:headEnd/>
            <a:tailEnd/>
          </a:ln>
        </p:spPr>
        <p:txBody>
          <a:bodyPr wrap="none">
            <a:spAutoFit/>
          </a:bodyPr>
          <a:lstStyle/>
          <a:p>
            <a:pPr eaLnBrk="1" hangingPunct="1"/>
            <a:r>
              <a:rPr lang="en-GB" sz="1400">
                <a:solidFill>
                  <a:srgbClr val="FFFFFF"/>
                </a:solidFill>
                <a:latin typeface="Arial" pitchFamily="34" charset="0"/>
              </a:rPr>
              <a:t>1482-9</a:t>
            </a:r>
            <a:endParaRPr lang="en-US" sz="1400">
              <a:solidFill>
                <a:srgbClr val="FFFFFF"/>
              </a:solidFill>
              <a:latin typeface="Arial" pitchFamily="34" charset="0"/>
            </a:endParaRPr>
          </a:p>
        </p:txBody>
      </p:sp>
      <p:sp>
        <p:nvSpPr>
          <p:cNvPr id="59460" name="Text Box 74"/>
          <p:cNvSpPr txBox="1">
            <a:spLocks noChangeArrowheads="1"/>
          </p:cNvSpPr>
          <p:nvPr/>
        </p:nvSpPr>
        <p:spPr bwMode="auto">
          <a:xfrm>
            <a:off x="7299326" y="5230814"/>
            <a:ext cx="840295" cy="307777"/>
          </a:xfrm>
          <a:prstGeom prst="rect">
            <a:avLst/>
          </a:prstGeom>
          <a:noFill/>
          <a:ln w="9525">
            <a:noFill/>
            <a:miter lim="800000"/>
            <a:headEnd/>
            <a:tailEnd/>
          </a:ln>
        </p:spPr>
        <p:txBody>
          <a:bodyPr wrap="none">
            <a:spAutoFit/>
          </a:bodyPr>
          <a:lstStyle/>
          <a:p>
            <a:pPr eaLnBrk="1" hangingPunct="1"/>
            <a:r>
              <a:rPr lang="en-GB" sz="1400">
                <a:solidFill>
                  <a:srgbClr val="FFFFFF"/>
                </a:solidFill>
                <a:latin typeface="Arial" pitchFamily="34" charset="0"/>
              </a:rPr>
              <a:t>14446-9</a:t>
            </a:r>
            <a:endParaRPr lang="en-US" sz="1400">
              <a:solidFill>
                <a:srgbClr val="FFFFFF"/>
              </a:solidFill>
              <a:latin typeface="Arial" pitchFamily="34" charset="0"/>
            </a:endParaRPr>
          </a:p>
        </p:txBody>
      </p:sp>
      <p:sp>
        <p:nvSpPr>
          <p:cNvPr id="59461" name="Text Box 75"/>
          <p:cNvSpPr txBox="1">
            <a:spLocks noChangeArrowheads="1"/>
          </p:cNvSpPr>
          <p:nvPr/>
        </p:nvSpPr>
        <p:spPr bwMode="auto">
          <a:xfrm>
            <a:off x="6321426" y="5230814"/>
            <a:ext cx="929806" cy="307777"/>
          </a:xfrm>
          <a:prstGeom prst="rect">
            <a:avLst/>
          </a:prstGeom>
          <a:noFill/>
          <a:ln w="9525">
            <a:noFill/>
            <a:miter lim="800000"/>
            <a:headEnd/>
            <a:tailEnd/>
          </a:ln>
        </p:spPr>
        <p:txBody>
          <a:bodyPr wrap="none">
            <a:spAutoFit/>
          </a:bodyPr>
          <a:lstStyle/>
          <a:p>
            <a:pPr eaLnBrk="1" hangingPunct="1"/>
            <a:r>
              <a:rPr lang="en-GB" sz="1400">
                <a:solidFill>
                  <a:srgbClr val="FFFFFF"/>
                </a:solidFill>
                <a:latin typeface="Arial" pitchFamily="34" charset="0"/>
              </a:rPr>
              <a:t>11569-71</a:t>
            </a:r>
            <a:endParaRPr lang="en-US" sz="1400">
              <a:solidFill>
                <a:srgbClr val="FFFFFF"/>
              </a:solidFill>
              <a:latin typeface="Arial" pitchFamily="34" charset="0"/>
            </a:endParaRPr>
          </a:p>
        </p:txBody>
      </p:sp>
      <p:sp>
        <p:nvSpPr>
          <p:cNvPr id="634956" name="Text Box 76"/>
          <p:cNvSpPr txBox="1">
            <a:spLocks noChangeArrowheads="1"/>
          </p:cNvSpPr>
          <p:nvPr/>
        </p:nvSpPr>
        <p:spPr bwMode="auto">
          <a:xfrm>
            <a:off x="449264" y="5800726"/>
            <a:ext cx="877129" cy="369314"/>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exon 2</a:t>
            </a:r>
          </a:p>
        </p:txBody>
      </p:sp>
      <p:sp>
        <p:nvSpPr>
          <p:cNvPr id="634957" name="Text Box 77"/>
          <p:cNvSpPr txBox="1">
            <a:spLocks noChangeArrowheads="1"/>
          </p:cNvSpPr>
          <p:nvPr/>
        </p:nvSpPr>
        <p:spPr bwMode="auto">
          <a:xfrm>
            <a:off x="8380414" y="5838826"/>
            <a:ext cx="312872" cy="369314"/>
          </a:xfrm>
          <a:prstGeom prst="rect">
            <a:avLst/>
          </a:prstGeom>
          <a:noFill/>
          <a:ln w="9525">
            <a:noFill/>
            <a:miter lim="800000"/>
            <a:headEnd/>
            <a:tailEnd/>
          </a:ln>
          <a:effectLst/>
        </p:spPr>
        <p:txBody>
          <a:bodyPr wrap="none" lIns="91423" tIns="45711" rIns="91423" bIns="45711">
            <a:spAutoFit/>
          </a:bodyPr>
          <a:lstStyle/>
          <a:p>
            <a:pPr eaLnBrk="1" hangingPunct="1">
              <a:defRPr/>
            </a:pPr>
            <a:r>
              <a:rPr lang="en-GB" sz="1800" b="0">
                <a:solidFill>
                  <a:srgbClr val="FFFFFF"/>
                </a:solidFill>
                <a:effectLst>
                  <a:outerShdw blurRad="38100" dist="38100" dir="2700000" algn="tl">
                    <a:srgbClr val="000000"/>
                  </a:outerShdw>
                </a:effectLst>
                <a:latin typeface="Arial" charset="0"/>
              </a:rPr>
              <a:t>3</a:t>
            </a:r>
          </a:p>
        </p:txBody>
      </p:sp>
      <p:sp>
        <p:nvSpPr>
          <p:cNvPr id="634958" name="Text Box 78"/>
          <p:cNvSpPr txBox="1">
            <a:spLocks noChangeArrowheads="1"/>
          </p:cNvSpPr>
          <p:nvPr/>
        </p:nvSpPr>
        <p:spPr bwMode="auto">
          <a:xfrm>
            <a:off x="180976" y="180976"/>
            <a:ext cx="8834438" cy="830997"/>
          </a:xfrm>
          <a:prstGeom prst="rect">
            <a:avLst/>
          </a:prstGeom>
          <a:noFill/>
          <a:ln w="9525">
            <a:noFill/>
            <a:miter lim="800000"/>
            <a:headEnd/>
            <a:tailEnd/>
          </a:ln>
          <a:effectLst/>
        </p:spPr>
        <p:txBody>
          <a:bodyPr>
            <a:spAutoFit/>
          </a:bodyPr>
          <a:lstStyle/>
          <a:p>
            <a:pPr algn="ctr" eaLnBrk="1" hangingPunct="1">
              <a:defRPr/>
            </a:pPr>
            <a:r>
              <a:rPr lang="it-IT" sz="2400" i="1">
                <a:solidFill>
                  <a:srgbClr val="FFFF00"/>
                </a:solidFill>
                <a:effectLst>
                  <a:outerShdw blurRad="38100" dist="38100" dir="2700000" algn="tl">
                    <a:srgbClr val="000000"/>
                  </a:outerShdw>
                </a:effectLst>
                <a:latin typeface="Arial" charset="0"/>
                <a:cs typeface="Arial" charset="0"/>
              </a:rPr>
              <a:t>PML</a:t>
            </a:r>
            <a:r>
              <a:rPr lang="it-IT" sz="2400">
                <a:solidFill>
                  <a:srgbClr val="FFFF00"/>
                </a:solidFill>
                <a:effectLst>
                  <a:outerShdw blurRad="38100" dist="38100" dir="2700000" algn="tl">
                    <a:srgbClr val="000000"/>
                  </a:outerShdw>
                </a:effectLst>
                <a:latin typeface="Arial" charset="0"/>
                <a:cs typeface="Arial" charset="0"/>
              </a:rPr>
              <a:t> breakpoint clustering in t-APL arising after mitoxantrone treatment of malignant and benign conditions</a:t>
            </a:r>
          </a:p>
        </p:txBody>
      </p:sp>
      <p:sp>
        <p:nvSpPr>
          <p:cNvPr id="59465" name="Text Box 79"/>
          <p:cNvSpPr txBox="1">
            <a:spLocks noChangeArrowheads="1"/>
          </p:cNvSpPr>
          <p:nvPr/>
        </p:nvSpPr>
        <p:spPr bwMode="auto">
          <a:xfrm>
            <a:off x="6265864" y="6581777"/>
            <a:ext cx="2927404" cy="246221"/>
          </a:xfrm>
          <a:prstGeom prst="rect">
            <a:avLst/>
          </a:prstGeom>
          <a:noFill/>
          <a:ln w="12700">
            <a:noFill/>
            <a:miter lim="800000"/>
            <a:headEnd/>
            <a:tailEnd/>
          </a:ln>
        </p:spPr>
        <p:txBody>
          <a:bodyPr wrap="none">
            <a:spAutoFit/>
          </a:bodyPr>
          <a:lstStyle/>
          <a:p>
            <a:r>
              <a:rPr lang="en-GB" sz="1000">
                <a:solidFill>
                  <a:srgbClr val="99FFCC"/>
                </a:solidFill>
                <a:latin typeface="Helvetica" pitchFamily="34" charset="0"/>
              </a:rPr>
              <a:t>Hasan &amp; Mays </a:t>
            </a:r>
            <a:r>
              <a:rPr lang="en-GB" sz="1000" i="1">
                <a:solidFill>
                  <a:srgbClr val="99FFCC"/>
                </a:solidFill>
                <a:latin typeface="Helvetica" pitchFamily="34" charset="0"/>
              </a:rPr>
              <a:t>et al</a:t>
            </a:r>
            <a:r>
              <a:rPr lang="en-GB" sz="1000">
                <a:solidFill>
                  <a:srgbClr val="99FFCC"/>
                </a:solidFill>
                <a:latin typeface="Helvetica" pitchFamily="34" charset="0"/>
              </a:rPr>
              <a:t>, </a:t>
            </a:r>
            <a:r>
              <a:rPr lang="en-GB" sz="1000" i="1">
                <a:solidFill>
                  <a:srgbClr val="99FFCC"/>
                </a:solidFill>
                <a:latin typeface="Helvetica" pitchFamily="34" charset="0"/>
              </a:rPr>
              <a:t>Blood </a:t>
            </a:r>
            <a:r>
              <a:rPr lang="en-GB" sz="1000">
                <a:solidFill>
                  <a:srgbClr val="99FFCC"/>
                </a:solidFill>
                <a:latin typeface="Helvetica" pitchFamily="34" charset="0"/>
              </a:rPr>
              <a:t>2008;</a:t>
            </a:r>
            <a:r>
              <a:rPr lang="en-GB" sz="1000">
                <a:solidFill>
                  <a:srgbClr val="99FFCC"/>
                </a:solidFill>
                <a:latin typeface="Arial" pitchFamily="34" charset="0"/>
              </a:rPr>
              <a:t>112:3383-90.</a:t>
            </a:r>
            <a:r>
              <a:rPr lang="en-GB" sz="1000" b="0">
                <a:solidFill>
                  <a:srgbClr val="99FFCC"/>
                </a:solidFill>
                <a:latin typeface="Arial" pitchFamily="34" charset="0"/>
              </a:rPr>
              <a:t> </a:t>
            </a:r>
            <a:endParaRPr lang="en-US" sz="1000" b="0">
              <a:solidFill>
                <a:srgbClr val="99FFCC"/>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530225" y="1700214"/>
            <a:ext cx="3570208"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AGGTTGCAGACCAGGTAGCAGT</a:t>
            </a:r>
            <a:endParaRPr lang="en-GB" sz="2000">
              <a:solidFill>
                <a:srgbClr val="FF0000"/>
              </a:solidFill>
              <a:latin typeface="Courier New" pitchFamily="49" charset="0"/>
            </a:endParaRPr>
          </a:p>
        </p:txBody>
      </p:sp>
      <p:sp>
        <p:nvSpPr>
          <p:cNvPr id="71683" name="Rectangle 3"/>
          <p:cNvSpPr>
            <a:spLocks noChangeArrowheads="1"/>
          </p:cNvSpPr>
          <p:nvPr/>
        </p:nvSpPr>
        <p:spPr bwMode="auto">
          <a:xfrm>
            <a:off x="530225" y="1916114"/>
            <a:ext cx="3570208"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TCCAACGTCTGGTCCATCGTCA</a:t>
            </a:r>
            <a:endParaRPr lang="en-GB" sz="2000">
              <a:solidFill>
                <a:srgbClr val="FF0000"/>
              </a:solidFill>
              <a:latin typeface="Courier New" pitchFamily="49" charset="0"/>
            </a:endParaRPr>
          </a:p>
        </p:txBody>
      </p:sp>
      <p:sp>
        <p:nvSpPr>
          <p:cNvPr id="71686" name="Rectangle 6"/>
          <p:cNvSpPr>
            <a:spLocks noChangeArrowheads="1"/>
          </p:cNvSpPr>
          <p:nvPr/>
        </p:nvSpPr>
        <p:spPr bwMode="auto">
          <a:xfrm>
            <a:off x="14288" y="2849564"/>
            <a:ext cx="1723549"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687" name="Rectangle 7"/>
          <p:cNvSpPr>
            <a:spLocks noChangeArrowheads="1"/>
          </p:cNvSpPr>
          <p:nvPr/>
        </p:nvSpPr>
        <p:spPr bwMode="auto">
          <a:xfrm>
            <a:off x="14288" y="3070226"/>
            <a:ext cx="2339102"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TCCAACGTCTGGTC</a:t>
            </a:r>
            <a:endParaRPr lang="en-GB" sz="2000">
              <a:solidFill>
                <a:srgbClr val="FF0000"/>
              </a:solidFill>
              <a:latin typeface="Courier New" pitchFamily="49" charset="0"/>
            </a:endParaRPr>
          </a:p>
        </p:txBody>
      </p:sp>
      <p:sp>
        <p:nvSpPr>
          <p:cNvPr id="71688" name="Rectangle 8"/>
          <p:cNvSpPr>
            <a:spLocks noChangeArrowheads="1"/>
          </p:cNvSpPr>
          <p:nvPr/>
        </p:nvSpPr>
        <p:spPr bwMode="auto">
          <a:xfrm>
            <a:off x="2271713" y="2849564"/>
            <a:ext cx="2339102"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CCCCACACCTCCGG</a:t>
            </a:r>
            <a:endParaRPr lang="en-GB" sz="2000">
              <a:solidFill>
                <a:srgbClr val="00FFFF"/>
              </a:solidFill>
              <a:latin typeface="Courier New" pitchFamily="49" charset="0"/>
            </a:endParaRPr>
          </a:p>
        </p:txBody>
      </p:sp>
      <p:sp>
        <p:nvSpPr>
          <p:cNvPr id="71689" name="Rectangle 9"/>
          <p:cNvSpPr>
            <a:spLocks noChangeArrowheads="1"/>
          </p:cNvSpPr>
          <p:nvPr/>
        </p:nvSpPr>
        <p:spPr bwMode="auto">
          <a:xfrm>
            <a:off x="2881313" y="3079751"/>
            <a:ext cx="1723549"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sp>
        <p:nvSpPr>
          <p:cNvPr id="71717" name="Rectangle 37"/>
          <p:cNvSpPr>
            <a:spLocks noChangeArrowheads="1"/>
          </p:cNvSpPr>
          <p:nvPr/>
        </p:nvSpPr>
        <p:spPr bwMode="auto">
          <a:xfrm>
            <a:off x="7092951" y="2870201"/>
            <a:ext cx="2031325"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CCAGGTAGCAGT</a:t>
            </a:r>
            <a:endParaRPr lang="en-GB" sz="2000">
              <a:solidFill>
                <a:srgbClr val="FF0000"/>
              </a:solidFill>
              <a:latin typeface="Courier New" pitchFamily="49" charset="0"/>
            </a:endParaRPr>
          </a:p>
        </p:txBody>
      </p:sp>
      <p:sp>
        <p:nvSpPr>
          <p:cNvPr id="71718" name="Rectangle 38"/>
          <p:cNvSpPr>
            <a:spLocks noChangeArrowheads="1"/>
          </p:cNvSpPr>
          <p:nvPr/>
        </p:nvSpPr>
        <p:spPr bwMode="auto">
          <a:xfrm>
            <a:off x="7702550" y="3087689"/>
            <a:ext cx="1415772"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CATCGTCA</a:t>
            </a:r>
            <a:endParaRPr lang="en-GB" sz="2000">
              <a:solidFill>
                <a:srgbClr val="FF0000"/>
              </a:solidFill>
              <a:latin typeface="Courier New" pitchFamily="49" charset="0"/>
            </a:endParaRPr>
          </a:p>
        </p:txBody>
      </p:sp>
      <p:sp>
        <p:nvSpPr>
          <p:cNvPr id="71726" name="Rectangle 46"/>
          <p:cNvSpPr>
            <a:spLocks noChangeArrowheads="1"/>
          </p:cNvSpPr>
          <p:nvPr/>
        </p:nvSpPr>
        <p:spPr bwMode="auto">
          <a:xfrm>
            <a:off x="5351463" y="1700214"/>
            <a:ext cx="3570208"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CCGGAGTTCCCCACACCTCCGG</a:t>
            </a:r>
            <a:endParaRPr lang="en-GB" sz="2000">
              <a:solidFill>
                <a:srgbClr val="00FFFF"/>
              </a:solidFill>
              <a:latin typeface="Courier New" pitchFamily="49" charset="0"/>
            </a:endParaRPr>
          </a:p>
        </p:txBody>
      </p:sp>
      <p:sp>
        <p:nvSpPr>
          <p:cNvPr id="71727" name="Rectangle 47"/>
          <p:cNvSpPr>
            <a:spLocks noChangeArrowheads="1"/>
          </p:cNvSpPr>
          <p:nvPr/>
        </p:nvSpPr>
        <p:spPr bwMode="auto">
          <a:xfrm>
            <a:off x="5351463" y="1916114"/>
            <a:ext cx="3570208"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GGCCTCAAGGGGTGTGGAGGCC</a:t>
            </a:r>
            <a:endParaRPr lang="en-GB" sz="2000">
              <a:solidFill>
                <a:srgbClr val="00FFFF"/>
              </a:solidFill>
              <a:latin typeface="Courier New" pitchFamily="49" charset="0"/>
            </a:endParaRPr>
          </a:p>
        </p:txBody>
      </p:sp>
      <p:sp>
        <p:nvSpPr>
          <p:cNvPr id="71728" name="Text Box 48"/>
          <p:cNvSpPr txBox="1">
            <a:spLocks noChangeArrowheads="1"/>
          </p:cNvSpPr>
          <p:nvPr/>
        </p:nvSpPr>
        <p:spPr bwMode="auto">
          <a:xfrm>
            <a:off x="325439" y="1214438"/>
            <a:ext cx="671979" cy="369332"/>
          </a:xfrm>
          <a:prstGeom prst="rect">
            <a:avLst/>
          </a:prstGeom>
          <a:noFill/>
          <a:ln w="9525">
            <a:noFill/>
            <a:miter lim="800000"/>
            <a:headEnd/>
            <a:tailEnd/>
          </a:ln>
          <a:effectLst/>
        </p:spPr>
        <p:txBody>
          <a:bodyPr wrap="none">
            <a:spAutoFit/>
          </a:bodyPr>
          <a:lstStyle/>
          <a:p>
            <a:pPr eaLnBrk="1" hangingPunct="1"/>
            <a:r>
              <a:rPr lang="en-GB" sz="1800" i="1">
                <a:solidFill>
                  <a:srgbClr val="FFFFFF"/>
                </a:solidFill>
                <a:latin typeface="Arial" charset="0"/>
              </a:rPr>
              <a:t>PML</a:t>
            </a:r>
            <a:endParaRPr lang="en-US" sz="1800" i="1">
              <a:solidFill>
                <a:srgbClr val="FFFFFF"/>
              </a:solidFill>
              <a:latin typeface="Arial" charset="0"/>
            </a:endParaRPr>
          </a:p>
        </p:txBody>
      </p:sp>
      <p:sp>
        <p:nvSpPr>
          <p:cNvPr id="71729" name="Text Box 49"/>
          <p:cNvSpPr txBox="1">
            <a:spLocks noChangeArrowheads="1"/>
          </p:cNvSpPr>
          <p:nvPr/>
        </p:nvSpPr>
        <p:spPr bwMode="auto">
          <a:xfrm>
            <a:off x="5059363" y="1216026"/>
            <a:ext cx="851515" cy="369332"/>
          </a:xfrm>
          <a:prstGeom prst="rect">
            <a:avLst/>
          </a:prstGeom>
          <a:noFill/>
          <a:ln w="9525">
            <a:noFill/>
            <a:miter lim="800000"/>
            <a:headEnd/>
            <a:tailEnd/>
          </a:ln>
          <a:effectLst/>
        </p:spPr>
        <p:txBody>
          <a:bodyPr wrap="none">
            <a:spAutoFit/>
          </a:bodyPr>
          <a:lstStyle/>
          <a:p>
            <a:pPr eaLnBrk="1" hangingPunct="1"/>
            <a:r>
              <a:rPr lang="en-GB" sz="1800" i="1">
                <a:solidFill>
                  <a:srgbClr val="FFFFFF"/>
                </a:solidFill>
                <a:latin typeface="Arial" charset="0"/>
              </a:rPr>
              <a:t>RARA</a:t>
            </a:r>
            <a:endParaRPr lang="en-US" sz="1800" i="1">
              <a:solidFill>
                <a:srgbClr val="FFFFFF"/>
              </a:solidFill>
              <a:latin typeface="Arial" charset="0"/>
            </a:endParaRPr>
          </a:p>
        </p:txBody>
      </p:sp>
      <p:grpSp>
        <p:nvGrpSpPr>
          <p:cNvPr id="2" name="Group 50"/>
          <p:cNvGrpSpPr>
            <a:grpSpLocks/>
          </p:cNvGrpSpPr>
          <p:nvPr/>
        </p:nvGrpSpPr>
        <p:grpSpPr bwMode="auto">
          <a:xfrm rot="8180170">
            <a:off x="1838326" y="1198563"/>
            <a:ext cx="487363" cy="735012"/>
            <a:chOff x="348" y="1643"/>
            <a:chExt cx="307" cy="463"/>
          </a:xfrm>
        </p:grpSpPr>
        <p:sp>
          <p:nvSpPr>
            <p:cNvPr id="71731" name="AutoShape 51"/>
            <p:cNvSpPr>
              <a:spLocks noChangeArrowheads="1"/>
            </p:cNvSpPr>
            <p:nvPr/>
          </p:nvSpPr>
          <p:spPr bwMode="auto">
            <a:xfrm rot="2134341">
              <a:off x="348" y="1903"/>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32" name="AutoShape 52"/>
            <p:cNvSpPr>
              <a:spLocks noChangeArrowheads="1"/>
            </p:cNvSpPr>
            <p:nvPr/>
          </p:nvSpPr>
          <p:spPr bwMode="auto">
            <a:xfrm>
              <a:off x="474" y="1925"/>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33" name="Line 53"/>
            <p:cNvSpPr>
              <a:spLocks noChangeShapeType="1"/>
            </p:cNvSpPr>
            <p:nvPr/>
          </p:nvSpPr>
          <p:spPr bwMode="auto">
            <a:xfrm flipV="1">
              <a:off x="436" y="1909"/>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4" name="Line 54"/>
            <p:cNvSpPr>
              <a:spLocks noChangeShapeType="1"/>
            </p:cNvSpPr>
            <p:nvPr/>
          </p:nvSpPr>
          <p:spPr bwMode="auto">
            <a:xfrm flipV="1">
              <a:off x="456" y="1894"/>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5" name="Line 55"/>
            <p:cNvSpPr>
              <a:spLocks noChangeShapeType="1"/>
            </p:cNvSpPr>
            <p:nvPr/>
          </p:nvSpPr>
          <p:spPr bwMode="auto">
            <a:xfrm rot="279495" flipV="1">
              <a:off x="524" y="1643"/>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6" name="Freeform 56"/>
            <p:cNvSpPr>
              <a:spLocks/>
            </p:cNvSpPr>
            <p:nvPr/>
          </p:nvSpPr>
          <p:spPr bwMode="auto">
            <a:xfrm rot="299362">
              <a:off x="499" y="1645"/>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7" name="Line 57"/>
            <p:cNvSpPr>
              <a:spLocks noChangeShapeType="1"/>
            </p:cNvSpPr>
            <p:nvPr/>
          </p:nvSpPr>
          <p:spPr bwMode="auto">
            <a:xfrm flipH="1" flipV="1">
              <a:off x="526" y="1911"/>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8" name="Line 58"/>
            <p:cNvSpPr>
              <a:spLocks noChangeShapeType="1"/>
            </p:cNvSpPr>
            <p:nvPr/>
          </p:nvSpPr>
          <p:spPr bwMode="auto">
            <a:xfrm flipV="1">
              <a:off x="523" y="1659"/>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39" name="Freeform 59"/>
            <p:cNvSpPr>
              <a:spLocks/>
            </p:cNvSpPr>
            <p:nvPr/>
          </p:nvSpPr>
          <p:spPr bwMode="auto">
            <a:xfrm>
              <a:off x="529" y="1653"/>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3" name="Group 60"/>
          <p:cNvGrpSpPr>
            <a:grpSpLocks/>
          </p:cNvGrpSpPr>
          <p:nvPr/>
        </p:nvGrpSpPr>
        <p:grpSpPr bwMode="auto">
          <a:xfrm rot="-1458223">
            <a:off x="2441575" y="2041525"/>
            <a:ext cx="477838" cy="762000"/>
            <a:chOff x="62" y="1622"/>
            <a:chExt cx="301" cy="480"/>
          </a:xfrm>
        </p:grpSpPr>
        <p:sp>
          <p:nvSpPr>
            <p:cNvPr id="71741" name="AutoShape 61"/>
            <p:cNvSpPr>
              <a:spLocks noChangeArrowheads="1"/>
            </p:cNvSpPr>
            <p:nvPr/>
          </p:nvSpPr>
          <p:spPr bwMode="auto">
            <a:xfrm rot="2134341">
              <a:off x="62" y="1899"/>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42" name="AutoShape 62"/>
            <p:cNvSpPr>
              <a:spLocks noChangeArrowheads="1"/>
            </p:cNvSpPr>
            <p:nvPr/>
          </p:nvSpPr>
          <p:spPr bwMode="auto">
            <a:xfrm>
              <a:off x="188" y="1921"/>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43" name="Line 63"/>
            <p:cNvSpPr>
              <a:spLocks noChangeShapeType="1"/>
            </p:cNvSpPr>
            <p:nvPr/>
          </p:nvSpPr>
          <p:spPr bwMode="auto">
            <a:xfrm flipV="1">
              <a:off x="150" y="1905"/>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4" name="Line 64"/>
            <p:cNvSpPr>
              <a:spLocks noChangeShapeType="1"/>
            </p:cNvSpPr>
            <p:nvPr/>
          </p:nvSpPr>
          <p:spPr bwMode="auto">
            <a:xfrm flipV="1">
              <a:off x="170" y="1890"/>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5" name="Line 65"/>
            <p:cNvSpPr>
              <a:spLocks noChangeShapeType="1"/>
            </p:cNvSpPr>
            <p:nvPr/>
          </p:nvSpPr>
          <p:spPr bwMode="auto">
            <a:xfrm flipH="1" flipV="1">
              <a:off x="240" y="1907"/>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6" name="Line 66"/>
            <p:cNvSpPr>
              <a:spLocks noChangeShapeType="1"/>
            </p:cNvSpPr>
            <p:nvPr/>
          </p:nvSpPr>
          <p:spPr bwMode="auto">
            <a:xfrm rot="19676992" flipV="1">
              <a:off x="151" y="1622"/>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7" name="Freeform 67"/>
            <p:cNvSpPr>
              <a:spLocks/>
            </p:cNvSpPr>
            <p:nvPr/>
          </p:nvSpPr>
          <p:spPr bwMode="auto">
            <a:xfrm rot="-1923210">
              <a:off x="126" y="1624"/>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8" name="Line 68"/>
            <p:cNvSpPr>
              <a:spLocks noChangeShapeType="1"/>
            </p:cNvSpPr>
            <p:nvPr/>
          </p:nvSpPr>
          <p:spPr bwMode="auto">
            <a:xfrm flipV="1">
              <a:off x="231" y="1652"/>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49" name="Freeform 69"/>
            <p:cNvSpPr>
              <a:spLocks/>
            </p:cNvSpPr>
            <p:nvPr/>
          </p:nvSpPr>
          <p:spPr bwMode="auto">
            <a:xfrm>
              <a:off x="237" y="1646"/>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4" name="Group 70"/>
          <p:cNvGrpSpPr>
            <a:grpSpLocks/>
          </p:cNvGrpSpPr>
          <p:nvPr/>
        </p:nvGrpSpPr>
        <p:grpSpPr bwMode="auto">
          <a:xfrm rot="8728382">
            <a:off x="1906589" y="1201738"/>
            <a:ext cx="477837" cy="762000"/>
            <a:chOff x="62" y="1622"/>
            <a:chExt cx="301" cy="480"/>
          </a:xfrm>
        </p:grpSpPr>
        <p:sp>
          <p:nvSpPr>
            <p:cNvPr id="71751" name="AutoShape 71"/>
            <p:cNvSpPr>
              <a:spLocks noChangeArrowheads="1"/>
            </p:cNvSpPr>
            <p:nvPr/>
          </p:nvSpPr>
          <p:spPr bwMode="auto">
            <a:xfrm rot="2134341">
              <a:off x="62" y="1899"/>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52" name="AutoShape 72"/>
            <p:cNvSpPr>
              <a:spLocks noChangeArrowheads="1"/>
            </p:cNvSpPr>
            <p:nvPr/>
          </p:nvSpPr>
          <p:spPr bwMode="auto">
            <a:xfrm>
              <a:off x="188" y="1921"/>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53" name="Line 73"/>
            <p:cNvSpPr>
              <a:spLocks noChangeShapeType="1"/>
            </p:cNvSpPr>
            <p:nvPr/>
          </p:nvSpPr>
          <p:spPr bwMode="auto">
            <a:xfrm flipV="1">
              <a:off x="150" y="1905"/>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4" name="Line 74"/>
            <p:cNvSpPr>
              <a:spLocks noChangeShapeType="1"/>
            </p:cNvSpPr>
            <p:nvPr/>
          </p:nvSpPr>
          <p:spPr bwMode="auto">
            <a:xfrm flipV="1">
              <a:off x="170" y="1890"/>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5" name="Line 75"/>
            <p:cNvSpPr>
              <a:spLocks noChangeShapeType="1"/>
            </p:cNvSpPr>
            <p:nvPr/>
          </p:nvSpPr>
          <p:spPr bwMode="auto">
            <a:xfrm flipH="1" flipV="1">
              <a:off x="240" y="1907"/>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6" name="Line 76"/>
            <p:cNvSpPr>
              <a:spLocks noChangeShapeType="1"/>
            </p:cNvSpPr>
            <p:nvPr/>
          </p:nvSpPr>
          <p:spPr bwMode="auto">
            <a:xfrm rot="19676992" flipV="1">
              <a:off x="151" y="1622"/>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7" name="Freeform 77"/>
            <p:cNvSpPr>
              <a:spLocks/>
            </p:cNvSpPr>
            <p:nvPr/>
          </p:nvSpPr>
          <p:spPr bwMode="auto">
            <a:xfrm rot="-1923210">
              <a:off x="126" y="1624"/>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8" name="Line 78"/>
            <p:cNvSpPr>
              <a:spLocks noChangeShapeType="1"/>
            </p:cNvSpPr>
            <p:nvPr/>
          </p:nvSpPr>
          <p:spPr bwMode="auto">
            <a:xfrm flipV="1">
              <a:off x="231" y="1652"/>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59" name="Freeform 79"/>
            <p:cNvSpPr>
              <a:spLocks/>
            </p:cNvSpPr>
            <p:nvPr/>
          </p:nvSpPr>
          <p:spPr bwMode="auto">
            <a:xfrm>
              <a:off x="237" y="1646"/>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5" name="Group 80"/>
          <p:cNvGrpSpPr>
            <a:grpSpLocks/>
          </p:cNvGrpSpPr>
          <p:nvPr/>
        </p:nvGrpSpPr>
        <p:grpSpPr bwMode="auto">
          <a:xfrm rot="-2181329">
            <a:off x="2520950" y="2081213"/>
            <a:ext cx="487363" cy="735012"/>
            <a:chOff x="348" y="1643"/>
            <a:chExt cx="307" cy="463"/>
          </a:xfrm>
        </p:grpSpPr>
        <p:sp>
          <p:nvSpPr>
            <p:cNvPr id="71761" name="AutoShape 81"/>
            <p:cNvSpPr>
              <a:spLocks noChangeArrowheads="1"/>
            </p:cNvSpPr>
            <p:nvPr/>
          </p:nvSpPr>
          <p:spPr bwMode="auto">
            <a:xfrm rot="2134341">
              <a:off x="348" y="1903"/>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62" name="AutoShape 82"/>
            <p:cNvSpPr>
              <a:spLocks noChangeArrowheads="1"/>
            </p:cNvSpPr>
            <p:nvPr/>
          </p:nvSpPr>
          <p:spPr bwMode="auto">
            <a:xfrm flipH="1" flipV="1">
              <a:off x="474" y="1925"/>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63" name="Line 83"/>
            <p:cNvSpPr>
              <a:spLocks noChangeShapeType="1"/>
            </p:cNvSpPr>
            <p:nvPr/>
          </p:nvSpPr>
          <p:spPr bwMode="auto">
            <a:xfrm flipV="1">
              <a:off x="436" y="1909"/>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4" name="Line 84"/>
            <p:cNvSpPr>
              <a:spLocks noChangeShapeType="1"/>
            </p:cNvSpPr>
            <p:nvPr/>
          </p:nvSpPr>
          <p:spPr bwMode="auto">
            <a:xfrm flipV="1">
              <a:off x="456" y="1894"/>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5" name="Line 85"/>
            <p:cNvSpPr>
              <a:spLocks noChangeShapeType="1"/>
            </p:cNvSpPr>
            <p:nvPr/>
          </p:nvSpPr>
          <p:spPr bwMode="auto">
            <a:xfrm rot="279495" flipV="1">
              <a:off x="524" y="1643"/>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6" name="Freeform 86"/>
            <p:cNvSpPr>
              <a:spLocks/>
            </p:cNvSpPr>
            <p:nvPr/>
          </p:nvSpPr>
          <p:spPr bwMode="auto">
            <a:xfrm rot="299362">
              <a:off x="499" y="1645"/>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7" name="Line 87"/>
            <p:cNvSpPr>
              <a:spLocks noChangeShapeType="1"/>
            </p:cNvSpPr>
            <p:nvPr/>
          </p:nvSpPr>
          <p:spPr bwMode="auto">
            <a:xfrm flipH="1" flipV="1">
              <a:off x="526" y="1911"/>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8" name="Line 88"/>
            <p:cNvSpPr>
              <a:spLocks noChangeShapeType="1"/>
            </p:cNvSpPr>
            <p:nvPr/>
          </p:nvSpPr>
          <p:spPr bwMode="auto">
            <a:xfrm flipV="1">
              <a:off x="523" y="1659"/>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69" name="Freeform 89"/>
            <p:cNvSpPr>
              <a:spLocks/>
            </p:cNvSpPr>
            <p:nvPr/>
          </p:nvSpPr>
          <p:spPr bwMode="auto">
            <a:xfrm>
              <a:off x="529" y="1653"/>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6" name="Group 90"/>
          <p:cNvGrpSpPr>
            <a:grpSpLocks/>
          </p:cNvGrpSpPr>
          <p:nvPr/>
        </p:nvGrpSpPr>
        <p:grpSpPr bwMode="auto">
          <a:xfrm rot="8180170">
            <a:off x="6345238" y="1196977"/>
            <a:ext cx="487362" cy="735013"/>
            <a:chOff x="348" y="1643"/>
            <a:chExt cx="307" cy="463"/>
          </a:xfrm>
        </p:grpSpPr>
        <p:sp>
          <p:nvSpPr>
            <p:cNvPr id="71771" name="AutoShape 91"/>
            <p:cNvSpPr>
              <a:spLocks noChangeArrowheads="1"/>
            </p:cNvSpPr>
            <p:nvPr/>
          </p:nvSpPr>
          <p:spPr bwMode="auto">
            <a:xfrm rot="2134341">
              <a:off x="348" y="1903"/>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72" name="AutoShape 92"/>
            <p:cNvSpPr>
              <a:spLocks noChangeArrowheads="1"/>
            </p:cNvSpPr>
            <p:nvPr/>
          </p:nvSpPr>
          <p:spPr bwMode="auto">
            <a:xfrm>
              <a:off x="474" y="1925"/>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73" name="Line 93"/>
            <p:cNvSpPr>
              <a:spLocks noChangeShapeType="1"/>
            </p:cNvSpPr>
            <p:nvPr/>
          </p:nvSpPr>
          <p:spPr bwMode="auto">
            <a:xfrm flipV="1">
              <a:off x="436" y="1909"/>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4" name="Line 94"/>
            <p:cNvSpPr>
              <a:spLocks noChangeShapeType="1"/>
            </p:cNvSpPr>
            <p:nvPr/>
          </p:nvSpPr>
          <p:spPr bwMode="auto">
            <a:xfrm flipV="1">
              <a:off x="456" y="1894"/>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5" name="Line 95"/>
            <p:cNvSpPr>
              <a:spLocks noChangeShapeType="1"/>
            </p:cNvSpPr>
            <p:nvPr/>
          </p:nvSpPr>
          <p:spPr bwMode="auto">
            <a:xfrm rot="279495" flipV="1">
              <a:off x="524" y="1643"/>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6" name="Freeform 96"/>
            <p:cNvSpPr>
              <a:spLocks/>
            </p:cNvSpPr>
            <p:nvPr/>
          </p:nvSpPr>
          <p:spPr bwMode="auto">
            <a:xfrm rot="299362">
              <a:off x="499" y="1645"/>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7" name="Line 97"/>
            <p:cNvSpPr>
              <a:spLocks noChangeShapeType="1"/>
            </p:cNvSpPr>
            <p:nvPr/>
          </p:nvSpPr>
          <p:spPr bwMode="auto">
            <a:xfrm flipH="1" flipV="1">
              <a:off x="526" y="1911"/>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8" name="Line 98"/>
            <p:cNvSpPr>
              <a:spLocks noChangeShapeType="1"/>
            </p:cNvSpPr>
            <p:nvPr/>
          </p:nvSpPr>
          <p:spPr bwMode="auto">
            <a:xfrm flipV="1">
              <a:off x="523" y="1659"/>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79" name="Freeform 99"/>
            <p:cNvSpPr>
              <a:spLocks/>
            </p:cNvSpPr>
            <p:nvPr/>
          </p:nvSpPr>
          <p:spPr bwMode="auto">
            <a:xfrm>
              <a:off x="529" y="1653"/>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7" name="Group 100"/>
          <p:cNvGrpSpPr>
            <a:grpSpLocks/>
          </p:cNvGrpSpPr>
          <p:nvPr/>
        </p:nvGrpSpPr>
        <p:grpSpPr bwMode="auto">
          <a:xfrm rot="-1458223">
            <a:off x="6967539" y="2049463"/>
            <a:ext cx="477837" cy="762000"/>
            <a:chOff x="62" y="1622"/>
            <a:chExt cx="301" cy="480"/>
          </a:xfrm>
        </p:grpSpPr>
        <p:sp>
          <p:nvSpPr>
            <p:cNvPr id="71781" name="AutoShape 101"/>
            <p:cNvSpPr>
              <a:spLocks noChangeArrowheads="1"/>
            </p:cNvSpPr>
            <p:nvPr/>
          </p:nvSpPr>
          <p:spPr bwMode="auto">
            <a:xfrm rot="2134341">
              <a:off x="62" y="1899"/>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82" name="AutoShape 102"/>
            <p:cNvSpPr>
              <a:spLocks noChangeArrowheads="1"/>
            </p:cNvSpPr>
            <p:nvPr/>
          </p:nvSpPr>
          <p:spPr bwMode="auto">
            <a:xfrm>
              <a:off x="188" y="1921"/>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83" name="Line 103"/>
            <p:cNvSpPr>
              <a:spLocks noChangeShapeType="1"/>
            </p:cNvSpPr>
            <p:nvPr/>
          </p:nvSpPr>
          <p:spPr bwMode="auto">
            <a:xfrm flipV="1">
              <a:off x="150" y="1905"/>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4" name="Line 104"/>
            <p:cNvSpPr>
              <a:spLocks noChangeShapeType="1"/>
            </p:cNvSpPr>
            <p:nvPr/>
          </p:nvSpPr>
          <p:spPr bwMode="auto">
            <a:xfrm flipV="1">
              <a:off x="170" y="1890"/>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5" name="Line 105"/>
            <p:cNvSpPr>
              <a:spLocks noChangeShapeType="1"/>
            </p:cNvSpPr>
            <p:nvPr/>
          </p:nvSpPr>
          <p:spPr bwMode="auto">
            <a:xfrm flipH="1" flipV="1">
              <a:off x="240" y="1907"/>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6" name="Line 106"/>
            <p:cNvSpPr>
              <a:spLocks noChangeShapeType="1"/>
            </p:cNvSpPr>
            <p:nvPr/>
          </p:nvSpPr>
          <p:spPr bwMode="auto">
            <a:xfrm rot="19676992" flipV="1">
              <a:off x="151" y="1622"/>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7" name="Freeform 107"/>
            <p:cNvSpPr>
              <a:spLocks/>
            </p:cNvSpPr>
            <p:nvPr/>
          </p:nvSpPr>
          <p:spPr bwMode="auto">
            <a:xfrm rot="-1923210">
              <a:off x="126" y="1624"/>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8" name="Line 108"/>
            <p:cNvSpPr>
              <a:spLocks noChangeShapeType="1"/>
            </p:cNvSpPr>
            <p:nvPr/>
          </p:nvSpPr>
          <p:spPr bwMode="auto">
            <a:xfrm flipV="1">
              <a:off x="231" y="1652"/>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89" name="Freeform 109"/>
            <p:cNvSpPr>
              <a:spLocks/>
            </p:cNvSpPr>
            <p:nvPr/>
          </p:nvSpPr>
          <p:spPr bwMode="auto">
            <a:xfrm>
              <a:off x="237" y="1646"/>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8" name="Group 110"/>
          <p:cNvGrpSpPr>
            <a:grpSpLocks/>
          </p:cNvGrpSpPr>
          <p:nvPr/>
        </p:nvGrpSpPr>
        <p:grpSpPr bwMode="auto">
          <a:xfrm rot="8728382">
            <a:off x="6413500" y="1200150"/>
            <a:ext cx="477838" cy="762000"/>
            <a:chOff x="62" y="1622"/>
            <a:chExt cx="301" cy="480"/>
          </a:xfrm>
        </p:grpSpPr>
        <p:sp>
          <p:nvSpPr>
            <p:cNvPr id="71791" name="AutoShape 111"/>
            <p:cNvSpPr>
              <a:spLocks noChangeArrowheads="1"/>
            </p:cNvSpPr>
            <p:nvPr/>
          </p:nvSpPr>
          <p:spPr bwMode="auto">
            <a:xfrm rot="2134341">
              <a:off x="62" y="1899"/>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92" name="AutoShape 112"/>
            <p:cNvSpPr>
              <a:spLocks noChangeArrowheads="1"/>
            </p:cNvSpPr>
            <p:nvPr/>
          </p:nvSpPr>
          <p:spPr bwMode="auto">
            <a:xfrm>
              <a:off x="188" y="1921"/>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793" name="Line 113"/>
            <p:cNvSpPr>
              <a:spLocks noChangeShapeType="1"/>
            </p:cNvSpPr>
            <p:nvPr/>
          </p:nvSpPr>
          <p:spPr bwMode="auto">
            <a:xfrm flipV="1">
              <a:off x="150" y="1905"/>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4" name="Line 114"/>
            <p:cNvSpPr>
              <a:spLocks noChangeShapeType="1"/>
            </p:cNvSpPr>
            <p:nvPr/>
          </p:nvSpPr>
          <p:spPr bwMode="auto">
            <a:xfrm flipV="1">
              <a:off x="170" y="1890"/>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5" name="Line 115"/>
            <p:cNvSpPr>
              <a:spLocks noChangeShapeType="1"/>
            </p:cNvSpPr>
            <p:nvPr/>
          </p:nvSpPr>
          <p:spPr bwMode="auto">
            <a:xfrm flipH="1" flipV="1">
              <a:off x="240" y="1907"/>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6" name="Line 116"/>
            <p:cNvSpPr>
              <a:spLocks noChangeShapeType="1"/>
            </p:cNvSpPr>
            <p:nvPr/>
          </p:nvSpPr>
          <p:spPr bwMode="auto">
            <a:xfrm rot="19676992" flipV="1">
              <a:off x="151" y="1622"/>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7" name="Freeform 117"/>
            <p:cNvSpPr>
              <a:spLocks/>
            </p:cNvSpPr>
            <p:nvPr/>
          </p:nvSpPr>
          <p:spPr bwMode="auto">
            <a:xfrm rot="-1923210">
              <a:off x="126" y="1624"/>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8" name="Line 118"/>
            <p:cNvSpPr>
              <a:spLocks noChangeShapeType="1"/>
            </p:cNvSpPr>
            <p:nvPr/>
          </p:nvSpPr>
          <p:spPr bwMode="auto">
            <a:xfrm flipV="1">
              <a:off x="231" y="1652"/>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799" name="Freeform 119"/>
            <p:cNvSpPr>
              <a:spLocks/>
            </p:cNvSpPr>
            <p:nvPr/>
          </p:nvSpPr>
          <p:spPr bwMode="auto">
            <a:xfrm>
              <a:off x="237" y="1646"/>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9" name="Group 120"/>
          <p:cNvGrpSpPr>
            <a:grpSpLocks/>
          </p:cNvGrpSpPr>
          <p:nvPr/>
        </p:nvGrpSpPr>
        <p:grpSpPr bwMode="auto">
          <a:xfrm rot="-2181329">
            <a:off x="7046913" y="2089152"/>
            <a:ext cx="487362" cy="735013"/>
            <a:chOff x="348" y="1643"/>
            <a:chExt cx="307" cy="463"/>
          </a:xfrm>
        </p:grpSpPr>
        <p:sp>
          <p:nvSpPr>
            <p:cNvPr id="71801" name="AutoShape 121"/>
            <p:cNvSpPr>
              <a:spLocks noChangeArrowheads="1"/>
            </p:cNvSpPr>
            <p:nvPr/>
          </p:nvSpPr>
          <p:spPr bwMode="auto">
            <a:xfrm rot="2134341">
              <a:off x="348" y="1903"/>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802" name="AutoShape 122"/>
            <p:cNvSpPr>
              <a:spLocks noChangeArrowheads="1"/>
            </p:cNvSpPr>
            <p:nvPr/>
          </p:nvSpPr>
          <p:spPr bwMode="auto">
            <a:xfrm flipH="1" flipV="1">
              <a:off x="474" y="1925"/>
              <a:ext cx="91" cy="18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966FF">
                    <a:gamma/>
                    <a:shade val="46275"/>
                    <a:invGamma/>
                  </a:srgbClr>
                </a:gs>
                <a:gs pos="50000">
                  <a:srgbClr val="9966FF"/>
                </a:gs>
                <a:gs pos="100000">
                  <a:srgbClr val="9966FF">
                    <a:gamma/>
                    <a:shade val="46275"/>
                    <a:invGamma/>
                  </a:srgbClr>
                </a:gs>
              </a:gsLst>
              <a:lin ang="5400000" scaled="1"/>
            </a:gradFill>
            <a:ln w="9525">
              <a:solidFill>
                <a:schemeClr val="bg1"/>
              </a:solidFill>
              <a:round/>
              <a:headEnd/>
              <a:tailEnd/>
            </a:ln>
            <a:effectLst/>
          </p:spPr>
          <p:txBody>
            <a:bodyPr wrap="none" anchor="ctr"/>
            <a:lstStyle/>
            <a:p>
              <a:pPr eaLnBrk="1" hangingPunct="1"/>
              <a:endParaRPr lang="en-GB" sz="900">
                <a:solidFill>
                  <a:srgbClr val="000000"/>
                </a:solidFill>
                <a:latin typeface="Arial" charset="0"/>
              </a:endParaRPr>
            </a:p>
          </p:txBody>
        </p:sp>
        <p:sp>
          <p:nvSpPr>
            <p:cNvPr id="71803" name="Line 123"/>
            <p:cNvSpPr>
              <a:spLocks noChangeShapeType="1"/>
            </p:cNvSpPr>
            <p:nvPr/>
          </p:nvSpPr>
          <p:spPr bwMode="auto">
            <a:xfrm flipV="1">
              <a:off x="436" y="1909"/>
              <a:ext cx="78" cy="107"/>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4" name="Line 124"/>
            <p:cNvSpPr>
              <a:spLocks noChangeShapeType="1"/>
            </p:cNvSpPr>
            <p:nvPr/>
          </p:nvSpPr>
          <p:spPr bwMode="auto">
            <a:xfrm flipV="1">
              <a:off x="456" y="1894"/>
              <a:ext cx="37" cy="41"/>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5" name="Line 125"/>
            <p:cNvSpPr>
              <a:spLocks noChangeShapeType="1"/>
            </p:cNvSpPr>
            <p:nvPr/>
          </p:nvSpPr>
          <p:spPr bwMode="auto">
            <a:xfrm rot="279495" flipV="1">
              <a:off x="524" y="1643"/>
              <a:ext cx="118" cy="26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6" name="Freeform 126"/>
            <p:cNvSpPr>
              <a:spLocks/>
            </p:cNvSpPr>
            <p:nvPr/>
          </p:nvSpPr>
          <p:spPr bwMode="auto">
            <a:xfrm rot="299362">
              <a:off x="499" y="1645"/>
              <a:ext cx="142" cy="252"/>
            </a:xfrm>
            <a:custGeom>
              <a:avLst/>
              <a:gdLst/>
              <a:ahLst/>
              <a:cxnLst>
                <a:cxn ang="0">
                  <a:pos x="6" y="252"/>
                </a:cxn>
                <a:cxn ang="0">
                  <a:pos x="0" y="231"/>
                </a:cxn>
                <a:cxn ang="0">
                  <a:pos x="9" y="186"/>
                </a:cxn>
                <a:cxn ang="0">
                  <a:pos x="36" y="145"/>
                </a:cxn>
                <a:cxn ang="0">
                  <a:pos x="64" y="108"/>
                </a:cxn>
                <a:cxn ang="0">
                  <a:pos x="109" y="43"/>
                </a:cxn>
                <a:cxn ang="0">
                  <a:pos x="142" y="0"/>
                </a:cxn>
              </a:cxnLst>
              <a:rect l="0" t="0" r="r" b="b"/>
              <a:pathLst>
                <a:path w="142" h="252">
                  <a:moveTo>
                    <a:pt x="6" y="252"/>
                  </a:moveTo>
                  <a:cubicBezTo>
                    <a:pt x="3" y="247"/>
                    <a:pt x="0" y="242"/>
                    <a:pt x="0" y="231"/>
                  </a:cubicBezTo>
                  <a:cubicBezTo>
                    <a:pt x="0" y="220"/>
                    <a:pt x="3" y="200"/>
                    <a:pt x="9" y="186"/>
                  </a:cubicBezTo>
                  <a:cubicBezTo>
                    <a:pt x="15" y="172"/>
                    <a:pt x="27" y="158"/>
                    <a:pt x="36" y="145"/>
                  </a:cubicBezTo>
                  <a:cubicBezTo>
                    <a:pt x="45" y="132"/>
                    <a:pt x="52" y="125"/>
                    <a:pt x="64" y="108"/>
                  </a:cubicBezTo>
                  <a:cubicBezTo>
                    <a:pt x="76" y="91"/>
                    <a:pt x="96" y="61"/>
                    <a:pt x="109" y="43"/>
                  </a:cubicBezTo>
                  <a:cubicBezTo>
                    <a:pt x="122" y="25"/>
                    <a:pt x="136" y="7"/>
                    <a:pt x="142"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7" name="Line 127"/>
            <p:cNvSpPr>
              <a:spLocks noChangeShapeType="1"/>
            </p:cNvSpPr>
            <p:nvPr/>
          </p:nvSpPr>
          <p:spPr bwMode="auto">
            <a:xfrm flipH="1" flipV="1">
              <a:off x="526" y="1911"/>
              <a:ext cx="8" cy="19"/>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8" name="Line 128"/>
            <p:cNvSpPr>
              <a:spLocks noChangeShapeType="1"/>
            </p:cNvSpPr>
            <p:nvPr/>
          </p:nvSpPr>
          <p:spPr bwMode="auto">
            <a:xfrm flipV="1">
              <a:off x="523" y="1659"/>
              <a:ext cx="128" cy="228"/>
            </a:xfrm>
            <a:prstGeom prst="line">
              <a:avLst/>
            </a:pr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sp>
          <p:nvSpPr>
            <p:cNvPr id="71809" name="Freeform 129"/>
            <p:cNvSpPr>
              <a:spLocks/>
            </p:cNvSpPr>
            <p:nvPr/>
          </p:nvSpPr>
          <p:spPr bwMode="auto">
            <a:xfrm>
              <a:off x="529" y="1653"/>
              <a:ext cx="126" cy="258"/>
            </a:xfrm>
            <a:custGeom>
              <a:avLst/>
              <a:gdLst/>
              <a:ahLst/>
              <a:cxnLst>
                <a:cxn ang="0">
                  <a:pos x="0" y="258"/>
                </a:cxn>
                <a:cxn ang="0">
                  <a:pos x="18" y="246"/>
                </a:cxn>
                <a:cxn ang="0">
                  <a:pos x="38" y="213"/>
                </a:cxn>
                <a:cxn ang="0">
                  <a:pos x="63" y="150"/>
                </a:cxn>
                <a:cxn ang="0">
                  <a:pos x="126" y="0"/>
                </a:cxn>
              </a:cxnLst>
              <a:rect l="0" t="0" r="r" b="b"/>
              <a:pathLst>
                <a:path w="126" h="258">
                  <a:moveTo>
                    <a:pt x="0" y="258"/>
                  </a:moveTo>
                  <a:cubicBezTo>
                    <a:pt x="6" y="256"/>
                    <a:pt x="12" y="254"/>
                    <a:pt x="18" y="246"/>
                  </a:cubicBezTo>
                  <a:cubicBezTo>
                    <a:pt x="24" y="238"/>
                    <a:pt x="31" y="229"/>
                    <a:pt x="38" y="213"/>
                  </a:cubicBezTo>
                  <a:cubicBezTo>
                    <a:pt x="45" y="197"/>
                    <a:pt x="48" y="185"/>
                    <a:pt x="63" y="150"/>
                  </a:cubicBezTo>
                  <a:cubicBezTo>
                    <a:pt x="78" y="115"/>
                    <a:pt x="116" y="23"/>
                    <a:pt x="126" y="0"/>
                  </a:cubicBezTo>
                </a:path>
              </a:pathLst>
            </a:custGeom>
            <a:noFill/>
            <a:ln w="9525">
              <a:solidFill>
                <a:schemeClr val="bg1"/>
              </a:solidFill>
              <a:round/>
              <a:headEnd/>
              <a:tailEnd/>
            </a:ln>
            <a:effectLst/>
          </p:spPr>
          <p:txBody>
            <a:bodyPr/>
            <a:lstStyle/>
            <a:p>
              <a:pPr eaLnBrk="1" hangingPunct="1"/>
              <a:endParaRPr lang="en-GB" sz="900">
                <a:solidFill>
                  <a:srgbClr val="000000"/>
                </a:solidFill>
                <a:latin typeface="Arial" charset="0"/>
              </a:endParaRPr>
            </a:p>
          </p:txBody>
        </p:sp>
      </p:grpSp>
      <p:grpSp>
        <p:nvGrpSpPr>
          <p:cNvPr id="10" name="Group 130"/>
          <p:cNvGrpSpPr>
            <a:grpSpLocks/>
          </p:cNvGrpSpPr>
          <p:nvPr/>
        </p:nvGrpSpPr>
        <p:grpSpPr bwMode="auto">
          <a:xfrm>
            <a:off x="531813" y="1704976"/>
            <a:ext cx="2338388" cy="620713"/>
            <a:chOff x="0" y="2392"/>
            <a:chExt cx="1473" cy="391"/>
          </a:xfrm>
        </p:grpSpPr>
        <p:sp>
          <p:nvSpPr>
            <p:cNvPr id="71811" name="Rectangle 131"/>
            <p:cNvSpPr>
              <a:spLocks noChangeArrowheads="1"/>
            </p:cNvSpPr>
            <p:nvPr/>
          </p:nvSpPr>
          <p:spPr bwMode="auto">
            <a:xfrm>
              <a:off x="0" y="2392"/>
              <a:ext cx="1086"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812" name="Rectangle 132"/>
            <p:cNvSpPr>
              <a:spLocks noChangeArrowheads="1"/>
            </p:cNvSpPr>
            <p:nvPr/>
          </p:nvSpPr>
          <p:spPr bwMode="auto">
            <a:xfrm>
              <a:off x="0" y="2531"/>
              <a:ext cx="1473"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TCCAACGTCTGGTC</a:t>
              </a:r>
              <a:endParaRPr lang="en-GB" sz="2000">
                <a:solidFill>
                  <a:srgbClr val="FF0000"/>
                </a:solidFill>
                <a:latin typeface="Courier New" pitchFamily="49" charset="0"/>
              </a:endParaRPr>
            </a:p>
          </p:txBody>
        </p:sp>
      </p:grpSp>
      <p:grpSp>
        <p:nvGrpSpPr>
          <p:cNvPr id="11" name="Group 133"/>
          <p:cNvGrpSpPr>
            <a:grpSpLocks/>
          </p:cNvGrpSpPr>
          <p:nvPr/>
        </p:nvGrpSpPr>
        <p:grpSpPr bwMode="auto">
          <a:xfrm>
            <a:off x="6565899" y="1700214"/>
            <a:ext cx="2338388" cy="630237"/>
            <a:chOff x="1422" y="2392"/>
            <a:chExt cx="1473" cy="397"/>
          </a:xfrm>
        </p:grpSpPr>
        <p:sp>
          <p:nvSpPr>
            <p:cNvPr id="71814" name="Rectangle 134"/>
            <p:cNvSpPr>
              <a:spLocks noChangeArrowheads="1"/>
            </p:cNvSpPr>
            <p:nvPr/>
          </p:nvSpPr>
          <p:spPr bwMode="auto">
            <a:xfrm>
              <a:off x="1422" y="2392"/>
              <a:ext cx="1473"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CCCCACACCTCCGG</a:t>
              </a:r>
              <a:endParaRPr lang="en-GB" sz="2000">
                <a:solidFill>
                  <a:srgbClr val="00FFFF"/>
                </a:solidFill>
                <a:latin typeface="Courier New" pitchFamily="49" charset="0"/>
              </a:endParaRPr>
            </a:p>
          </p:txBody>
        </p:sp>
        <p:sp>
          <p:nvSpPr>
            <p:cNvPr id="71815" name="Rectangle 135"/>
            <p:cNvSpPr>
              <a:spLocks noChangeArrowheads="1"/>
            </p:cNvSpPr>
            <p:nvPr/>
          </p:nvSpPr>
          <p:spPr bwMode="auto">
            <a:xfrm>
              <a:off x="1806" y="2537"/>
              <a:ext cx="1086"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grpSp>
      <p:grpSp>
        <p:nvGrpSpPr>
          <p:cNvPr id="12" name="Group 136"/>
          <p:cNvGrpSpPr>
            <a:grpSpLocks/>
          </p:cNvGrpSpPr>
          <p:nvPr/>
        </p:nvGrpSpPr>
        <p:grpSpPr bwMode="auto">
          <a:xfrm>
            <a:off x="5354639" y="1692275"/>
            <a:ext cx="2032001" cy="617538"/>
            <a:chOff x="3500" y="1953"/>
            <a:chExt cx="1280" cy="389"/>
          </a:xfrm>
        </p:grpSpPr>
        <p:sp>
          <p:nvSpPr>
            <p:cNvPr id="71817" name="Rectangle 137"/>
            <p:cNvSpPr>
              <a:spLocks noChangeArrowheads="1"/>
            </p:cNvSpPr>
            <p:nvPr/>
          </p:nvSpPr>
          <p:spPr bwMode="auto">
            <a:xfrm>
              <a:off x="3500" y="1953"/>
              <a:ext cx="892"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a:t>
              </a:r>
              <a:endParaRPr lang="en-GB" sz="2000">
                <a:solidFill>
                  <a:srgbClr val="00FFFF"/>
                </a:solidFill>
                <a:latin typeface="Courier New" pitchFamily="49" charset="0"/>
              </a:endParaRPr>
            </a:p>
          </p:txBody>
        </p:sp>
        <p:sp>
          <p:nvSpPr>
            <p:cNvPr id="71818" name="Rectangle 138"/>
            <p:cNvSpPr>
              <a:spLocks noChangeArrowheads="1"/>
            </p:cNvSpPr>
            <p:nvPr/>
          </p:nvSpPr>
          <p:spPr bwMode="auto">
            <a:xfrm>
              <a:off x="3500" y="2090"/>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a:t>
              </a:r>
              <a:endParaRPr lang="en-GB" sz="2000">
                <a:solidFill>
                  <a:srgbClr val="00FFFF"/>
                </a:solidFill>
                <a:latin typeface="Courier New" pitchFamily="49" charset="0"/>
              </a:endParaRPr>
            </a:p>
          </p:txBody>
        </p:sp>
      </p:grpSp>
      <p:sp>
        <p:nvSpPr>
          <p:cNvPr id="71819" name="Rectangle 139"/>
          <p:cNvSpPr>
            <a:spLocks noChangeArrowheads="1"/>
          </p:cNvSpPr>
          <p:nvPr/>
        </p:nvSpPr>
        <p:spPr bwMode="auto">
          <a:xfrm>
            <a:off x="4754563" y="2870201"/>
            <a:ext cx="1415772"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a:t>
            </a:r>
            <a:endParaRPr lang="en-GB" sz="2000">
              <a:solidFill>
                <a:srgbClr val="00FFFF"/>
              </a:solidFill>
              <a:latin typeface="Courier New" pitchFamily="49" charset="0"/>
            </a:endParaRPr>
          </a:p>
        </p:txBody>
      </p:sp>
      <p:sp>
        <p:nvSpPr>
          <p:cNvPr id="71820" name="Rectangle 140"/>
          <p:cNvSpPr>
            <a:spLocks noChangeArrowheads="1"/>
          </p:cNvSpPr>
          <p:nvPr/>
        </p:nvSpPr>
        <p:spPr bwMode="auto">
          <a:xfrm>
            <a:off x="4754563" y="3087689"/>
            <a:ext cx="2031325"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a:t>
            </a:r>
            <a:endParaRPr lang="en-GB" sz="2000">
              <a:solidFill>
                <a:srgbClr val="00FFFF"/>
              </a:solidFill>
              <a:latin typeface="Courier New" pitchFamily="49" charset="0"/>
            </a:endParaRPr>
          </a:p>
        </p:txBody>
      </p:sp>
      <p:grpSp>
        <p:nvGrpSpPr>
          <p:cNvPr id="13" name="Group 141"/>
          <p:cNvGrpSpPr>
            <a:grpSpLocks/>
          </p:cNvGrpSpPr>
          <p:nvPr/>
        </p:nvGrpSpPr>
        <p:grpSpPr bwMode="auto">
          <a:xfrm>
            <a:off x="2052642" y="1709739"/>
            <a:ext cx="2032001" cy="617537"/>
            <a:chOff x="4581" y="1921"/>
            <a:chExt cx="1280" cy="389"/>
          </a:xfrm>
        </p:grpSpPr>
        <p:sp>
          <p:nvSpPr>
            <p:cNvPr id="71822" name="Rectangle 142"/>
            <p:cNvSpPr>
              <a:spLocks noChangeArrowheads="1"/>
            </p:cNvSpPr>
            <p:nvPr/>
          </p:nvSpPr>
          <p:spPr bwMode="auto">
            <a:xfrm>
              <a:off x="4581" y="1921"/>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CCAGGTAGCAGT</a:t>
              </a:r>
              <a:endParaRPr lang="en-GB" sz="2000">
                <a:solidFill>
                  <a:srgbClr val="FF0000"/>
                </a:solidFill>
                <a:latin typeface="Courier New" pitchFamily="49" charset="0"/>
              </a:endParaRPr>
            </a:p>
          </p:txBody>
        </p:sp>
        <p:sp>
          <p:nvSpPr>
            <p:cNvPr id="71823" name="Rectangle 143"/>
            <p:cNvSpPr>
              <a:spLocks noChangeArrowheads="1"/>
            </p:cNvSpPr>
            <p:nvPr/>
          </p:nvSpPr>
          <p:spPr bwMode="auto">
            <a:xfrm>
              <a:off x="4965" y="2058"/>
              <a:ext cx="892"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CATCGTCA</a:t>
              </a:r>
              <a:endParaRPr lang="en-GB" sz="2000">
                <a:solidFill>
                  <a:srgbClr val="FF0000"/>
                </a:solidFill>
                <a:latin typeface="Courier New" pitchFamily="49" charset="0"/>
              </a:endParaRPr>
            </a:p>
          </p:txBody>
        </p:sp>
      </p:grpSp>
      <p:sp>
        <p:nvSpPr>
          <p:cNvPr id="71824" name="Rectangle 144"/>
          <p:cNvSpPr>
            <a:spLocks noChangeArrowheads="1"/>
          </p:cNvSpPr>
          <p:nvPr/>
        </p:nvSpPr>
        <p:spPr bwMode="auto">
          <a:xfrm>
            <a:off x="0" y="3792539"/>
            <a:ext cx="1723549"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825" name="Rectangle 145"/>
          <p:cNvSpPr>
            <a:spLocks noChangeArrowheads="1"/>
          </p:cNvSpPr>
          <p:nvPr/>
        </p:nvSpPr>
        <p:spPr bwMode="auto">
          <a:xfrm>
            <a:off x="1" y="4014788"/>
            <a:ext cx="2031325" cy="400110"/>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a:t>
            </a:r>
            <a:endParaRPr lang="en-GB" sz="2000">
              <a:solidFill>
                <a:srgbClr val="FF0000"/>
              </a:solidFill>
              <a:latin typeface="Courier New" pitchFamily="49" charset="0"/>
            </a:endParaRPr>
          </a:p>
        </p:txBody>
      </p:sp>
      <p:sp>
        <p:nvSpPr>
          <p:cNvPr id="71826" name="Rectangle 146"/>
          <p:cNvSpPr>
            <a:spLocks noChangeArrowheads="1"/>
          </p:cNvSpPr>
          <p:nvPr/>
        </p:nvSpPr>
        <p:spPr bwMode="auto">
          <a:xfrm>
            <a:off x="2562225" y="3792539"/>
            <a:ext cx="2031325"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CCACACCTCCGG</a:t>
            </a:r>
            <a:endParaRPr lang="en-GB" sz="2000">
              <a:solidFill>
                <a:srgbClr val="00FFFF"/>
              </a:solidFill>
              <a:latin typeface="Courier New" pitchFamily="49" charset="0"/>
            </a:endParaRPr>
          </a:p>
        </p:txBody>
      </p:sp>
      <p:sp>
        <p:nvSpPr>
          <p:cNvPr id="71827" name="Rectangle 147"/>
          <p:cNvSpPr>
            <a:spLocks noChangeArrowheads="1"/>
          </p:cNvSpPr>
          <p:nvPr/>
        </p:nvSpPr>
        <p:spPr bwMode="auto">
          <a:xfrm>
            <a:off x="2867025" y="4022726"/>
            <a:ext cx="1723549" cy="400110"/>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sp>
        <p:nvSpPr>
          <p:cNvPr id="71828" name="Text Box 148"/>
          <p:cNvSpPr txBox="1">
            <a:spLocks noChangeArrowheads="1"/>
          </p:cNvSpPr>
          <p:nvPr/>
        </p:nvSpPr>
        <p:spPr bwMode="auto">
          <a:xfrm>
            <a:off x="1822450" y="4014788"/>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0000"/>
                </a:solidFill>
                <a:latin typeface="Courier New" pitchFamily="49" charset="0"/>
              </a:rPr>
              <a:t>T</a:t>
            </a:r>
            <a:endParaRPr lang="en-US" sz="2000">
              <a:solidFill>
                <a:srgbClr val="FF0000"/>
              </a:solidFill>
              <a:latin typeface="Courier New" pitchFamily="49" charset="0"/>
            </a:endParaRPr>
          </a:p>
        </p:txBody>
      </p:sp>
      <p:sp>
        <p:nvSpPr>
          <p:cNvPr id="71829" name="Text Box 149"/>
          <p:cNvSpPr txBox="1">
            <a:spLocks noChangeArrowheads="1"/>
          </p:cNvSpPr>
          <p:nvPr/>
        </p:nvSpPr>
        <p:spPr bwMode="auto">
          <a:xfrm>
            <a:off x="2424113" y="3792539"/>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00FFFF"/>
                </a:solidFill>
                <a:latin typeface="Courier New" pitchFamily="49" charset="0"/>
              </a:rPr>
              <a:t>C</a:t>
            </a:r>
            <a:endParaRPr lang="en-US" sz="2000">
              <a:solidFill>
                <a:srgbClr val="00FFFF"/>
              </a:solidFill>
              <a:latin typeface="Courier New" pitchFamily="49" charset="0"/>
            </a:endParaRPr>
          </a:p>
        </p:txBody>
      </p:sp>
      <p:sp>
        <p:nvSpPr>
          <p:cNvPr id="71830" name="Text Box 150"/>
          <p:cNvSpPr txBox="1">
            <a:spLocks noChangeArrowheads="1"/>
          </p:cNvSpPr>
          <p:nvPr/>
        </p:nvSpPr>
        <p:spPr bwMode="auto">
          <a:xfrm>
            <a:off x="1951038" y="4014788"/>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0000"/>
                </a:solidFill>
                <a:latin typeface="Courier New" pitchFamily="49" charset="0"/>
              </a:rPr>
              <a:t>C</a:t>
            </a:r>
            <a:endParaRPr lang="en-US" sz="2000">
              <a:solidFill>
                <a:srgbClr val="FF0000"/>
              </a:solidFill>
              <a:latin typeface="Courier New" pitchFamily="49" charset="0"/>
            </a:endParaRPr>
          </a:p>
        </p:txBody>
      </p:sp>
      <p:sp>
        <p:nvSpPr>
          <p:cNvPr id="71831" name="Text Box 151"/>
          <p:cNvSpPr txBox="1">
            <a:spLocks noChangeArrowheads="1"/>
          </p:cNvSpPr>
          <p:nvPr/>
        </p:nvSpPr>
        <p:spPr bwMode="auto">
          <a:xfrm>
            <a:off x="2284413" y="3792539"/>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00FFFF"/>
                </a:solidFill>
                <a:latin typeface="Courier New" pitchFamily="49" charset="0"/>
              </a:rPr>
              <a:t>C</a:t>
            </a:r>
            <a:endParaRPr lang="en-US" sz="2000">
              <a:solidFill>
                <a:srgbClr val="00FFFF"/>
              </a:solidFill>
              <a:latin typeface="Courier New" pitchFamily="49" charset="0"/>
            </a:endParaRPr>
          </a:p>
        </p:txBody>
      </p:sp>
      <p:grpSp>
        <p:nvGrpSpPr>
          <p:cNvPr id="14" name="Group 152"/>
          <p:cNvGrpSpPr>
            <a:grpSpLocks/>
          </p:cNvGrpSpPr>
          <p:nvPr/>
        </p:nvGrpSpPr>
        <p:grpSpPr bwMode="auto">
          <a:xfrm>
            <a:off x="0" y="4841876"/>
            <a:ext cx="2032001" cy="620713"/>
            <a:chOff x="0" y="2826"/>
            <a:chExt cx="1280" cy="391"/>
          </a:xfrm>
        </p:grpSpPr>
        <p:sp>
          <p:nvSpPr>
            <p:cNvPr id="71833" name="Rectangle 153"/>
            <p:cNvSpPr>
              <a:spLocks noChangeArrowheads="1"/>
            </p:cNvSpPr>
            <p:nvPr/>
          </p:nvSpPr>
          <p:spPr bwMode="auto">
            <a:xfrm>
              <a:off x="0" y="2826"/>
              <a:ext cx="1086"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834" name="Rectangle 154"/>
            <p:cNvSpPr>
              <a:spLocks noChangeArrowheads="1"/>
            </p:cNvSpPr>
            <p:nvPr/>
          </p:nvSpPr>
          <p:spPr bwMode="auto">
            <a:xfrm>
              <a:off x="0" y="2965"/>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a:t>
              </a:r>
              <a:endParaRPr lang="en-GB" sz="2000">
                <a:solidFill>
                  <a:srgbClr val="FF0000"/>
                </a:solidFill>
                <a:latin typeface="Courier New" pitchFamily="49" charset="0"/>
              </a:endParaRPr>
            </a:p>
          </p:txBody>
        </p:sp>
      </p:grpSp>
      <p:grpSp>
        <p:nvGrpSpPr>
          <p:cNvPr id="15" name="Group 155"/>
          <p:cNvGrpSpPr>
            <a:grpSpLocks/>
          </p:cNvGrpSpPr>
          <p:nvPr/>
        </p:nvGrpSpPr>
        <p:grpSpPr bwMode="auto">
          <a:xfrm>
            <a:off x="2562226" y="4841876"/>
            <a:ext cx="2032001" cy="630238"/>
            <a:chOff x="1614" y="2826"/>
            <a:chExt cx="1280" cy="397"/>
          </a:xfrm>
        </p:grpSpPr>
        <p:sp>
          <p:nvSpPr>
            <p:cNvPr id="71836" name="Rectangle 156"/>
            <p:cNvSpPr>
              <a:spLocks noChangeArrowheads="1"/>
            </p:cNvSpPr>
            <p:nvPr/>
          </p:nvSpPr>
          <p:spPr bwMode="auto">
            <a:xfrm>
              <a:off x="1614" y="2826"/>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CCACACCTCCGG</a:t>
              </a:r>
              <a:endParaRPr lang="en-GB" sz="2000">
                <a:solidFill>
                  <a:srgbClr val="00FFFF"/>
                </a:solidFill>
                <a:latin typeface="Courier New" pitchFamily="49" charset="0"/>
              </a:endParaRPr>
            </a:p>
          </p:txBody>
        </p:sp>
        <p:sp>
          <p:nvSpPr>
            <p:cNvPr id="71837" name="Rectangle 157"/>
            <p:cNvSpPr>
              <a:spLocks noChangeArrowheads="1"/>
            </p:cNvSpPr>
            <p:nvPr/>
          </p:nvSpPr>
          <p:spPr bwMode="auto">
            <a:xfrm>
              <a:off x="1806" y="2971"/>
              <a:ext cx="1086"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grpSp>
      <p:grpSp>
        <p:nvGrpSpPr>
          <p:cNvPr id="16" name="Group 158"/>
          <p:cNvGrpSpPr>
            <a:grpSpLocks/>
          </p:cNvGrpSpPr>
          <p:nvPr/>
        </p:nvGrpSpPr>
        <p:grpSpPr bwMode="auto">
          <a:xfrm>
            <a:off x="7042154" y="4837114"/>
            <a:ext cx="2032001" cy="617537"/>
            <a:chOff x="4436" y="2823"/>
            <a:chExt cx="1280" cy="389"/>
          </a:xfrm>
        </p:grpSpPr>
        <p:sp>
          <p:nvSpPr>
            <p:cNvPr id="71839" name="Rectangle 159"/>
            <p:cNvSpPr>
              <a:spLocks noChangeArrowheads="1"/>
            </p:cNvSpPr>
            <p:nvPr/>
          </p:nvSpPr>
          <p:spPr bwMode="auto">
            <a:xfrm>
              <a:off x="4436" y="2823"/>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CCAGGTAGCAGT</a:t>
              </a:r>
              <a:endParaRPr lang="en-GB" sz="2000">
                <a:solidFill>
                  <a:srgbClr val="FF0000"/>
                </a:solidFill>
                <a:latin typeface="Courier New" pitchFamily="49" charset="0"/>
              </a:endParaRPr>
            </a:p>
          </p:txBody>
        </p:sp>
        <p:sp>
          <p:nvSpPr>
            <p:cNvPr id="71840" name="Rectangle 160"/>
            <p:cNvSpPr>
              <a:spLocks noChangeArrowheads="1"/>
            </p:cNvSpPr>
            <p:nvPr/>
          </p:nvSpPr>
          <p:spPr bwMode="auto">
            <a:xfrm>
              <a:off x="4820" y="2960"/>
              <a:ext cx="892"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CATCGTCA</a:t>
              </a:r>
              <a:endParaRPr lang="en-GB" sz="2000">
                <a:solidFill>
                  <a:srgbClr val="FF0000"/>
                </a:solidFill>
                <a:latin typeface="Courier New" pitchFamily="49" charset="0"/>
              </a:endParaRPr>
            </a:p>
          </p:txBody>
        </p:sp>
      </p:grpSp>
      <p:grpSp>
        <p:nvGrpSpPr>
          <p:cNvPr id="17" name="Group 161"/>
          <p:cNvGrpSpPr>
            <a:grpSpLocks/>
          </p:cNvGrpSpPr>
          <p:nvPr/>
        </p:nvGrpSpPr>
        <p:grpSpPr bwMode="auto">
          <a:xfrm>
            <a:off x="4703764" y="4837114"/>
            <a:ext cx="2032001" cy="617537"/>
            <a:chOff x="2963" y="2823"/>
            <a:chExt cx="1280" cy="389"/>
          </a:xfrm>
        </p:grpSpPr>
        <p:sp>
          <p:nvSpPr>
            <p:cNvPr id="71842" name="Rectangle 162"/>
            <p:cNvSpPr>
              <a:spLocks noChangeArrowheads="1"/>
            </p:cNvSpPr>
            <p:nvPr/>
          </p:nvSpPr>
          <p:spPr bwMode="auto">
            <a:xfrm>
              <a:off x="2963" y="2823"/>
              <a:ext cx="892"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a:t>
              </a:r>
              <a:endParaRPr lang="en-GB" sz="2000">
                <a:solidFill>
                  <a:srgbClr val="00FFFF"/>
                </a:solidFill>
                <a:latin typeface="Courier New" pitchFamily="49" charset="0"/>
              </a:endParaRPr>
            </a:p>
          </p:txBody>
        </p:sp>
        <p:sp>
          <p:nvSpPr>
            <p:cNvPr id="71843" name="Rectangle 163"/>
            <p:cNvSpPr>
              <a:spLocks noChangeArrowheads="1"/>
            </p:cNvSpPr>
            <p:nvPr/>
          </p:nvSpPr>
          <p:spPr bwMode="auto">
            <a:xfrm>
              <a:off x="2963" y="2960"/>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a:t>
              </a:r>
              <a:endParaRPr lang="en-GB" sz="2000">
                <a:solidFill>
                  <a:srgbClr val="00FFFF"/>
                </a:solidFill>
                <a:latin typeface="Courier New" pitchFamily="49" charset="0"/>
              </a:endParaRPr>
            </a:p>
          </p:txBody>
        </p:sp>
      </p:grpSp>
      <p:grpSp>
        <p:nvGrpSpPr>
          <p:cNvPr id="18" name="Group 164"/>
          <p:cNvGrpSpPr>
            <a:grpSpLocks/>
          </p:cNvGrpSpPr>
          <p:nvPr/>
        </p:nvGrpSpPr>
        <p:grpSpPr bwMode="auto">
          <a:xfrm>
            <a:off x="300039" y="4846639"/>
            <a:ext cx="3565524" cy="620712"/>
            <a:chOff x="233" y="3525"/>
            <a:chExt cx="2246" cy="391"/>
          </a:xfrm>
        </p:grpSpPr>
        <p:sp>
          <p:nvSpPr>
            <p:cNvPr id="71845" name="Rectangle 165"/>
            <p:cNvSpPr>
              <a:spLocks noChangeArrowheads="1"/>
            </p:cNvSpPr>
            <p:nvPr/>
          </p:nvSpPr>
          <p:spPr bwMode="auto">
            <a:xfrm>
              <a:off x="1254" y="3558"/>
              <a:ext cx="198" cy="312"/>
            </a:xfrm>
            <a:prstGeom prst="rect">
              <a:avLst/>
            </a:prstGeom>
            <a:noFill/>
            <a:ln w="9525">
              <a:solidFill>
                <a:schemeClr val="bg1"/>
              </a:solidFill>
              <a:miter lim="800000"/>
              <a:headEnd/>
              <a:tailEnd/>
            </a:ln>
            <a:effectLst/>
          </p:spPr>
          <p:txBody>
            <a:bodyPr wrap="none" anchor="ctr"/>
            <a:lstStyle/>
            <a:p>
              <a:pPr eaLnBrk="1" hangingPunct="1"/>
              <a:endParaRPr lang="en-GB" sz="900">
                <a:solidFill>
                  <a:srgbClr val="000000"/>
                </a:solidFill>
                <a:latin typeface="Arial" charset="0"/>
              </a:endParaRPr>
            </a:p>
          </p:txBody>
        </p:sp>
        <p:grpSp>
          <p:nvGrpSpPr>
            <p:cNvPr id="19" name="Group 166"/>
            <p:cNvGrpSpPr>
              <a:grpSpLocks/>
            </p:cNvGrpSpPr>
            <p:nvPr/>
          </p:nvGrpSpPr>
          <p:grpSpPr bwMode="auto">
            <a:xfrm>
              <a:off x="233" y="3525"/>
              <a:ext cx="1280" cy="391"/>
              <a:chOff x="0" y="2826"/>
              <a:chExt cx="1280" cy="391"/>
            </a:xfrm>
          </p:grpSpPr>
          <p:sp>
            <p:nvSpPr>
              <p:cNvPr id="71847" name="Rectangle 167"/>
              <p:cNvSpPr>
                <a:spLocks noChangeArrowheads="1"/>
              </p:cNvSpPr>
              <p:nvPr/>
            </p:nvSpPr>
            <p:spPr bwMode="auto">
              <a:xfrm>
                <a:off x="0" y="2826"/>
                <a:ext cx="1086"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848" name="Rectangle 168"/>
              <p:cNvSpPr>
                <a:spLocks noChangeArrowheads="1"/>
              </p:cNvSpPr>
              <p:nvPr/>
            </p:nvSpPr>
            <p:spPr bwMode="auto">
              <a:xfrm>
                <a:off x="0" y="2965"/>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a:t>
                </a:r>
                <a:endParaRPr lang="en-GB" sz="2000">
                  <a:solidFill>
                    <a:srgbClr val="FF0000"/>
                  </a:solidFill>
                  <a:latin typeface="Courier New" pitchFamily="49" charset="0"/>
                </a:endParaRPr>
              </a:p>
            </p:txBody>
          </p:sp>
        </p:grpSp>
        <p:sp>
          <p:nvSpPr>
            <p:cNvPr id="71849" name="Rectangle 169"/>
            <p:cNvSpPr>
              <a:spLocks noChangeArrowheads="1"/>
            </p:cNvSpPr>
            <p:nvPr/>
          </p:nvSpPr>
          <p:spPr bwMode="auto">
            <a:xfrm>
              <a:off x="1199" y="3525"/>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CCACACCTCCGG</a:t>
              </a:r>
              <a:endParaRPr lang="en-GB" sz="2000">
                <a:solidFill>
                  <a:srgbClr val="00FFFF"/>
                </a:solidFill>
                <a:latin typeface="Courier New" pitchFamily="49" charset="0"/>
              </a:endParaRPr>
            </a:p>
          </p:txBody>
        </p:sp>
        <p:sp>
          <p:nvSpPr>
            <p:cNvPr id="71850" name="Rectangle 170"/>
            <p:cNvSpPr>
              <a:spLocks noChangeArrowheads="1"/>
            </p:cNvSpPr>
            <p:nvPr/>
          </p:nvSpPr>
          <p:spPr bwMode="auto">
            <a:xfrm>
              <a:off x="1391" y="3664"/>
              <a:ext cx="1086"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grpSp>
      <p:grpSp>
        <p:nvGrpSpPr>
          <p:cNvPr id="20" name="Group 171"/>
          <p:cNvGrpSpPr>
            <a:grpSpLocks/>
          </p:cNvGrpSpPr>
          <p:nvPr/>
        </p:nvGrpSpPr>
        <p:grpSpPr bwMode="auto">
          <a:xfrm>
            <a:off x="5137153" y="4832351"/>
            <a:ext cx="3567114" cy="617538"/>
            <a:chOff x="3400" y="3328"/>
            <a:chExt cx="2247" cy="389"/>
          </a:xfrm>
        </p:grpSpPr>
        <p:grpSp>
          <p:nvGrpSpPr>
            <p:cNvPr id="21" name="Group 172"/>
            <p:cNvGrpSpPr>
              <a:grpSpLocks/>
            </p:cNvGrpSpPr>
            <p:nvPr/>
          </p:nvGrpSpPr>
          <p:grpSpPr bwMode="auto">
            <a:xfrm>
              <a:off x="4367" y="3328"/>
              <a:ext cx="1280" cy="389"/>
              <a:chOff x="4436" y="2823"/>
              <a:chExt cx="1280" cy="389"/>
            </a:xfrm>
          </p:grpSpPr>
          <p:sp>
            <p:nvSpPr>
              <p:cNvPr id="71853" name="Rectangle 173"/>
              <p:cNvSpPr>
                <a:spLocks noChangeArrowheads="1"/>
              </p:cNvSpPr>
              <p:nvPr/>
            </p:nvSpPr>
            <p:spPr bwMode="auto">
              <a:xfrm>
                <a:off x="4436" y="2823"/>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CCAGGTAGCAGT</a:t>
                </a:r>
                <a:endParaRPr lang="en-GB" sz="2000">
                  <a:solidFill>
                    <a:srgbClr val="FF0000"/>
                  </a:solidFill>
                  <a:latin typeface="Courier New" pitchFamily="49" charset="0"/>
                </a:endParaRPr>
              </a:p>
            </p:txBody>
          </p:sp>
          <p:sp>
            <p:nvSpPr>
              <p:cNvPr id="71854" name="Rectangle 174"/>
              <p:cNvSpPr>
                <a:spLocks noChangeArrowheads="1"/>
              </p:cNvSpPr>
              <p:nvPr/>
            </p:nvSpPr>
            <p:spPr bwMode="auto">
              <a:xfrm>
                <a:off x="4820" y="2960"/>
                <a:ext cx="892"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CATCGTCA</a:t>
                </a:r>
                <a:endParaRPr lang="en-GB" sz="2000">
                  <a:solidFill>
                    <a:srgbClr val="FF0000"/>
                  </a:solidFill>
                  <a:latin typeface="Courier New" pitchFamily="49" charset="0"/>
                </a:endParaRPr>
              </a:p>
            </p:txBody>
          </p:sp>
        </p:grpSp>
        <p:grpSp>
          <p:nvGrpSpPr>
            <p:cNvPr id="22" name="Group 175"/>
            <p:cNvGrpSpPr>
              <a:grpSpLocks/>
            </p:cNvGrpSpPr>
            <p:nvPr/>
          </p:nvGrpSpPr>
          <p:grpSpPr bwMode="auto">
            <a:xfrm>
              <a:off x="3400" y="3328"/>
              <a:ext cx="1280" cy="389"/>
              <a:chOff x="2963" y="2823"/>
              <a:chExt cx="1280" cy="389"/>
            </a:xfrm>
          </p:grpSpPr>
          <p:sp>
            <p:nvSpPr>
              <p:cNvPr id="71856" name="Rectangle 176"/>
              <p:cNvSpPr>
                <a:spLocks noChangeArrowheads="1"/>
              </p:cNvSpPr>
              <p:nvPr/>
            </p:nvSpPr>
            <p:spPr bwMode="auto">
              <a:xfrm>
                <a:off x="2963" y="2823"/>
                <a:ext cx="892"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a:t>
                </a:r>
                <a:endParaRPr lang="en-GB" sz="2000">
                  <a:solidFill>
                    <a:srgbClr val="00FFFF"/>
                  </a:solidFill>
                  <a:latin typeface="Courier New" pitchFamily="49" charset="0"/>
                </a:endParaRPr>
              </a:p>
            </p:txBody>
          </p:sp>
          <p:sp>
            <p:nvSpPr>
              <p:cNvPr id="71857" name="Rectangle 177"/>
              <p:cNvSpPr>
                <a:spLocks noChangeArrowheads="1"/>
              </p:cNvSpPr>
              <p:nvPr/>
            </p:nvSpPr>
            <p:spPr bwMode="auto">
              <a:xfrm>
                <a:off x="2963" y="2960"/>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a:t>
                </a:r>
                <a:endParaRPr lang="en-GB" sz="2000">
                  <a:solidFill>
                    <a:srgbClr val="00FFFF"/>
                  </a:solidFill>
                  <a:latin typeface="Courier New" pitchFamily="49" charset="0"/>
                </a:endParaRPr>
              </a:p>
            </p:txBody>
          </p:sp>
        </p:grpSp>
        <p:sp>
          <p:nvSpPr>
            <p:cNvPr id="71858" name="Rectangle 178"/>
            <p:cNvSpPr>
              <a:spLocks noChangeArrowheads="1"/>
            </p:cNvSpPr>
            <p:nvPr/>
          </p:nvSpPr>
          <p:spPr bwMode="auto">
            <a:xfrm>
              <a:off x="4417" y="3365"/>
              <a:ext cx="198" cy="312"/>
            </a:xfrm>
            <a:prstGeom prst="rect">
              <a:avLst/>
            </a:prstGeom>
            <a:noFill/>
            <a:ln w="9525">
              <a:solidFill>
                <a:schemeClr val="bg1"/>
              </a:solidFill>
              <a:miter lim="800000"/>
              <a:headEnd/>
              <a:tailEnd/>
            </a:ln>
            <a:effectLst/>
          </p:spPr>
          <p:txBody>
            <a:bodyPr wrap="none" anchor="ctr"/>
            <a:lstStyle/>
            <a:p>
              <a:pPr eaLnBrk="1" hangingPunct="1"/>
              <a:endParaRPr lang="en-GB" sz="900">
                <a:solidFill>
                  <a:srgbClr val="000000"/>
                </a:solidFill>
                <a:latin typeface="Arial" charset="0"/>
              </a:endParaRPr>
            </a:p>
          </p:txBody>
        </p:sp>
      </p:grpSp>
      <p:grpSp>
        <p:nvGrpSpPr>
          <p:cNvPr id="23" name="Group 179"/>
          <p:cNvGrpSpPr>
            <a:grpSpLocks/>
          </p:cNvGrpSpPr>
          <p:nvPr/>
        </p:nvGrpSpPr>
        <p:grpSpPr bwMode="auto">
          <a:xfrm>
            <a:off x="327026" y="5781676"/>
            <a:ext cx="3565524" cy="620713"/>
            <a:chOff x="233" y="3525"/>
            <a:chExt cx="2246" cy="391"/>
          </a:xfrm>
        </p:grpSpPr>
        <p:sp>
          <p:nvSpPr>
            <p:cNvPr id="71860" name="Rectangle 180"/>
            <p:cNvSpPr>
              <a:spLocks noChangeArrowheads="1"/>
            </p:cNvSpPr>
            <p:nvPr/>
          </p:nvSpPr>
          <p:spPr bwMode="auto">
            <a:xfrm>
              <a:off x="1254" y="3558"/>
              <a:ext cx="198" cy="312"/>
            </a:xfrm>
            <a:prstGeom prst="rect">
              <a:avLst/>
            </a:prstGeom>
            <a:noFill/>
            <a:ln w="9525">
              <a:solidFill>
                <a:schemeClr val="bg1"/>
              </a:solidFill>
              <a:miter lim="800000"/>
              <a:headEnd/>
              <a:tailEnd/>
            </a:ln>
            <a:effectLst/>
          </p:spPr>
          <p:txBody>
            <a:bodyPr wrap="none" anchor="ctr"/>
            <a:lstStyle/>
            <a:p>
              <a:pPr eaLnBrk="1" hangingPunct="1"/>
              <a:endParaRPr lang="en-GB" sz="900">
                <a:solidFill>
                  <a:srgbClr val="000000"/>
                </a:solidFill>
                <a:latin typeface="Arial" charset="0"/>
              </a:endParaRPr>
            </a:p>
          </p:txBody>
        </p:sp>
        <p:grpSp>
          <p:nvGrpSpPr>
            <p:cNvPr id="24" name="Group 181"/>
            <p:cNvGrpSpPr>
              <a:grpSpLocks/>
            </p:cNvGrpSpPr>
            <p:nvPr/>
          </p:nvGrpSpPr>
          <p:grpSpPr bwMode="auto">
            <a:xfrm>
              <a:off x="233" y="3525"/>
              <a:ext cx="1280" cy="391"/>
              <a:chOff x="0" y="2826"/>
              <a:chExt cx="1280" cy="391"/>
            </a:xfrm>
          </p:grpSpPr>
          <p:sp>
            <p:nvSpPr>
              <p:cNvPr id="71862" name="Rectangle 182"/>
              <p:cNvSpPr>
                <a:spLocks noChangeArrowheads="1"/>
              </p:cNvSpPr>
              <p:nvPr/>
            </p:nvSpPr>
            <p:spPr bwMode="auto">
              <a:xfrm>
                <a:off x="0" y="2826"/>
                <a:ext cx="1086"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AGGTTGCAGA</a:t>
                </a:r>
                <a:endParaRPr lang="en-GB" sz="2000">
                  <a:solidFill>
                    <a:srgbClr val="FF0000"/>
                  </a:solidFill>
                  <a:latin typeface="Courier New" pitchFamily="49" charset="0"/>
                </a:endParaRPr>
              </a:p>
            </p:txBody>
          </p:sp>
          <p:sp>
            <p:nvSpPr>
              <p:cNvPr id="71863" name="Rectangle 183"/>
              <p:cNvSpPr>
                <a:spLocks noChangeArrowheads="1"/>
              </p:cNvSpPr>
              <p:nvPr/>
            </p:nvSpPr>
            <p:spPr bwMode="auto">
              <a:xfrm>
                <a:off x="0" y="2965"/>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TCCAACGTCTGG</a:t>
                </a:r>
                <a:endParaRPr lang="en-GB" sz="2000">
                  <a:solidFill>
                    <a:srgbClr val="FF0000"/>
                  </a:solidFill>
                  <a:latin typeface="Courier New" pitchFamily="49" charset="0"/>
                </a:endParaRPr>
              </a:p>
            </p:txBody>
          </p:sp>
        </p:grpSp>
        <p:sp>
          <p:nvSpPr>
            <p:cNvPr id="71864" name="Rectangle 184"/>
            <p:cNvSpPr>
              <a:spLocks noChangeArrowheads="1"/>
            </p:cNvSpPr>
            <p:nvPr/>
          </p:nvSpPr>
          <p:spPr bwMode="auto">
            <a:xfrm>
              <a:off x="1199" y="3525"/>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CCACACCTCCGG</a:t>
              </a:r>
              <a:endParaRPr lang="en-GB" sz="2000">
                <a:solidFill>
                  <a:srgbClr val="00FFFF"/>
                </a:solidFill>
                <a:latin typeface="Courier New" pitchFamily="49" charset="0"/>
              </a:endParaRPr>
            </a:p>
          </p:txBody>
        </p:sp>
        <p:sp>
          <p:nvSpPr>
            <p:cNvPr id="71865" name="Rectangle 185"/>
            <p:cNvSpPr>
              <a:spLocks noChangeArrowheads="1"/>
            </p:cNvSpPr>
            <p:nvPr/>
          </p:nvSpPr>
          <p:spPr bwMode="auto">
            <a:xfrm>
              <a:off x="1391" y="3664"/>
              <a:ext cx="1086"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TGTGGAGGCC</a:t>
              </a:r>
              <a:endParaRPr lang="en-GB" sz="2000">
                <a:solidFill>
                  <a:srgbClr val="00FFFF"/>
                </a:solidFill>
                <a:latin typeface="Courier New" pitchFamily="49" charset="0"/>
              </a:endParaRPr>
            </a:p>
          </p:txBody>
        </p:sp>
      </p:grpSp>
      <p:grpSp>
        <p:nvGrpSpPr>
          <p:cNvPr id="25" name="Group 186"/>
          <p:cNvGrpSpPr>
            <a:grpSpLocks/>
          </p:cNvGrpSpPr>
          <p:nvPr/>
        </p:nvGrpSpPr>
        <p:grpSpPr bwMode="auto">
          <a:xfrm>
            <a:off x="5164139" y="5767389"/>
            <a:ext cx="3567113" cy="617537"/>
            <a:chOff x="3400" y="3328"/>
            <a:chExt cx="2247" cy="389"/>
          </a:xfrm>
        </p:grpSpPr>
        <p:grpSp>
          <p:nvGrpSpPr>
            <p:cNvPr id="26" name="Group 187"/>
            <p:cNvGrpSpPr>
              <a:grpSpLocks/>
            </p:cNvGrpSpPr>
            <p:nvPr/>
          </p:nvGrpSpPr>
          <p:grpSpPr bwMode="auto">
            <a:xfrm>
              <a:off x="4367" y="3328"/>
              <a:ext cx="1280" cy="389"/>
              <a:chOff x="4436" y="2823"/>
              <a:chExt cx="1280" cy="389"/>
            </a:xfrm>
          </p:grpSpPr>
          <p:sp>
            <p:nvSpPr>
              <p:cNvPr id="71868" name="Rectangle 188"/>
              <p:cNvSpPr>
                <a:spLocks noChangeArrowheads="1"/>
              </p:cNvSpPr>
              <p:nvPr/>
            </p:nvSpPr>
            <p:spPr bwMode="auto">
              <a:xfrm>
                <a:off x="4436" y="2823"/>
                <a:ext cx="1280"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CCAGGTAGCAGT</a:t>
                </a:r>
                <a:endParaRPr lang="en-GB" sz="2000">
                  <a:solidFill>
                    <a:srgbClr val="FF0000"/>
                  </a:solidFill>
                  <a:latin typeface="Courier New" pitchFamily="49" charset="0"/>
                </a:endParaRPr>
              </a:p>
            </p:txBody>
          </p:sp>
          <p:sp>
            <p:nvSpPr>
              <p:cNvPr id="71869" name="Rectangle 189"/>
              <p:cNvSpPr>
                <a:spLocks noChangeArrowheads="1"/>
              </p:cNvSpPr>
              <p:nvPr/>
            </p:nvSpPr>
            <p:spPr bwMode="auto">
              <a:xfrm>
                <a:off x="4820" y="2960"/>
                <a:ext cx="892" cy="252"/>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Courier New" pitchFamily="49" charset="0"/>
                  </a:rPr>
                  <a:t>CATCGTCA</a:t>
                </a:r>
                <a:endParaRPr lang="en-GB" sz="2000">
                  <a:solidFill>
                    <a:srgbClr val="FF0000"/>
                  </a:solidFill>
                  <a:latin typeface="Courier New" pitchFamily="49" charset="0"/>
                </a:endParaRPr>
              </a:p>
            </p:txBody>
          </p:sp>
        </p:grpSp>
        <p:grpSp>
          <p:nvGrpSpPr>
            <p:cNvPr id="27" name="Group 190"/>
            <p:cNvGrpSpPr>
              <a:grpSpLocks/>
            </p:cNvGrpSpPr>
            <p:nvPr/>
          </p:nvGrpSpPr>
          <p:grpSpPr bwMode="auto">
            <a:xfrm>
              <a:off x="3400" y="3328"/>
              <a:ext cx="1280" cy="389"/>
              <a:chOff x="2963" y="2823"/>
              <a:chExt cx="1280" cy="389"/>
            </a:xfrm>
          </p:grpSpPr>
          <p:sp>
            <p:nvSpPr>
              <p:cNvPr id="71871" name="Rectangle 191"/>
              <p:cNvSpPr>
                <a:spLocks noChangeArrowheads="1"/>
              </p:cNvSpPr>
              <p:nvPr/>
            </p:nvSpPr>
            <p:spPr bwMode="auto">
              <a:xfrm>
                <a:off x="2963" y="2823"/>
                <a:ext cx="892"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CCGGAGTT</a:t>
                </a:r>
                <a:endParaRPr lang="en-GB" sz="2000">
                  <a:solidFill>
                    <a:srgbClr val="00FFFF"/>
                  </a:solidFill>
                  <a:latin typeface="Courier New" pitchFamily="49" charset="0"/>
                </a:endParaRPr>
              </a:p>
            </p:txBody>
          </p:sp>
          <p:sp>
            <p:nvSpPr>
              <p:cNvPr id="71872" name="Rectangle 192"/>
              <p:cNvSpPr>
                <a:spLocks noChangeArrowheads="1"/>
              </p:cNvSpPr>
              <p:nvPr/>
            </p:nvSpPr>
            <p:spPr bwMode="auto">
              <a:xfrm>
                <a:off x="2963" y="2960"/>
                <a:ext cx="1280" cy="252"/>
              </a:xfrm>
              <a:prstGeom prst="rect">
                <a:avLst/>
              </a:prstGeom>
              <a:noFill/>
              <a:ln w="9525">
                <a:noFill/>
                <a:miter lim="800000"/>
                <a:headEnd/>
                <a:tailEnd/>
              </a:ln>
              <a:effectLst/>
            </p:spPr>
            <p:txBody>
              <a:bodyPr wrap="none">
                <a:spAutoFit/>
              </a:bodyPr>
              <a:lstStyle/>
              <a:p>
                <a:pPr eaLnBrk="1" hangingPunct="1"/>
                <a:r>
                  <a:rPr lang="en-US" sz="2000">
                    <a:solidFill>
                      <a:srgbClr val="00FFFF"/>
                    </a:solidFill>
                    <a:latin typeface="Courier New" pitchFamily="49" charset="0"/>
                  </a:rPr>
                  <a:t>GGCCTCAAGGGG</a:t>
                </a:r>
                <a:endParaRPr lang="en-GB" sz="2000">
                  <a:solidFill>
                    <a:srgbClr val="00FFFF"/>
                  </a:solidFill>
                  <a:latin typeface="Courier New" pitchFamily="49" charset="0"/>
                </a:endParaRPr>
              </a:p>
            </p:txBody>
          </p:sp>
        </p:grpSp>
        <p:sp>
          <p:nvSpPr>
            <p:cNvPr id="71873" name="Rectangle 193"/>
            <p:cNvSpPr>
              <a:spLocks noChangeArrowheads="1"/>
            </p:cNvSpPr>
            <p:nvPr/>
          </p:nvSpPr>
          <p:spPr bwMode="auto">
            <a:xfrm>
              <a:off x="4417" y="3365"/>
              <a:ext cx="198" cy="312"/>
            </a:xfrm>
            <a:prstGeom prst="rect">
              <a:avLst/>
            </a:prstGeom>
            <a:noFill/>
            <a:ln w="9525">
              <a:solidFill>
                <a:schemeClr val="bg1"/>
              </a:solidFill>
              <a:miter lim="800000"/>
              <a:headEnd/>
              <a:tailEnd/>
            </a:ln>
            <a:effectLst/>
          </p:spPr>
          <p:txBody>
            <a:bodyPr wrap="none" anchor="ctr"/>
            <a:lstStyle/>
            <a:p>
              <a:pPr eaLnBrk="1" hangingPunct="1"/>
              <a:endParaRPr lang="en-GB" sz="900">
                <a:solidFill>
                  <a:srgbClr val="000000"/>
                </a:solidFill>
                <a:latin typeface="Arial" charset="0"/>
              </a:endParaRPr>
            </a:p>
          </p:txBody>
        </p:sp>
      </p:grpSp>
      <p:sp>
        <p:nvSpPr>
          <p:cNvPr id="71874" name="Text Box 194"/>
          <p:cNvSpPr txBox="1">
            <a:spLocks noChangeArrowheads="1"/>
          </p:cNvSpPr>
          <p:nvPr/>
        </p:nvSpPr>
        <p:spPr bwMode="auto">
          <a:xfrm>
            <a:off x="6384925" y="5768976"/>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FFFF"/>
                </a:solidFill>
                <a:latin typeface="Courier New" pitchFamily="49" charset="0"/>
              </a:rPr>
              <a:t>C</a:t>
            </a:r>
          </a:p>
        </p:txBody>
      </p:sp>
      <p:sp>
        <p:nvSpPr>
          <p:cNvPr id="71875" name="Text Box 195"/>
          <p:cNvSpPr txBox="1">
            <a:spLocks noChangeArrowheads="1"/>
          </p:cNvSpPr>
          <p:nvPr/>
        </p:nvSpPr>
        <p:spPr bwMode="auto">
          <a:xfrm>
            <a:off x="6532563" y="5770564"/>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FFFF"/>
                </a:solidFill>
                <a:latin typeface="Courier New" pitchFamily="49" charset="0"/>
              </a:rPr>
              <a:t>C</a:t>
            </a:r>
          </a:p>
        </p:txBody>
      </p:sp>
      <p:sp>
        <p:nvSpPr>
          <p:cNvPr id="71876" name="Text Box 196"/>
          <p:cNvSpPr txBox="1">
            <a:spLocks noChangeArrowheads="1"/>
          </p:cNvSpPr>
          <p:nvPr/>
        </p:nvSpPr>
        <p:spPr bwMode="auto">
          <a:xfrm>
            <a:off x="7169150" y="5988051"/>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FFFF"/>
                </a:solidFill>
                <a:latin typeface="Courier New" pitchFamily="49" charset="0"/>
              </a:rPr>
              <a:t>C</a:t>
            </a:r>
          </a:p>
        </p:txBody>
      </p:sp>
      <p:sp>
        <p:nvSpPr>
          <p:cNvPr id="71877" name="Text Box 197"/>
          <p:cNvSpPr txBox="1">
            <a:spLocks noChangeArrowheads="1"/>
          </p:cNvSpPr>
          <p:nvPr/>
        </p:nvSpPr>
        <p:spPr bwMode="auto">
          <a:xfrm>
            <a:off x="7010400" y="5988051"/>
            <a:ext cx="338554" cy="400110"/>
          </a:xfrm>
          <a:prstGeom prst="rect">
            <a:avLst/>
          </a:prstGeom>
          <a:noFill/>
          <a:ln w="9525">
            <a:noFill/>
            <a:miter lim="800000"/>
            <a:headEnd/>
            <a:tailEnd/>
          </a:ln>
          <a:effectLst/>
        </p:spPr>
        <p:txBody>
          <a:bodyPr wrap="none">
            <a:spAutoFit/>
          </a:bodyPr>
          <a:lstStyle/>
          <a:p>
            <a:pPr eaLnBrk="1" hangingPunct="1"/>
            <a:r>
              <a:rPr lang="en-GB" sz="2000">
                <a:solidFill>
                  <a:srgbClr val="FFFFFF"/>
                </a:solidFill>
                <a:latin typeface="Courier New" pitchFamily="49" charset="0"/>
              </a:rPr>
              <a:t>T</a:t>
            </a:r>
          </a:p>
        </p:txBody>
      </p:sp>
      <p:sp>
        <p:nvSpPr>
          <p:cNvPr id="71878" name="Text Box 198"/>
          <p:cNvSpPr txBox="1">
            <a:spLocks noChangeArrowheads="1"/>
          </p:cNvSpPr>
          <p:nvPr/>
        </p:nvSpPr>
        <p:spPr bwMode="auto">
          <a:xfrm>
            <a:off x="777875" y="3506790"/>
            <a:ext cx="2699778" cy="276999"/>
          </a:xfrm>
          <a:prstGeom prst="rect">
            <a:avLst/>
          </a:prstGeom>
          <a:noFill/>
          <a:ln w="9525">
            <a:noFill/>
            <a:miter lim="800000"/>
            <a:headEnd/>
            <a:tailEnd/>
          </a:ln>
          <a:effectLst/>
        </p:spPr>
        <p:txBody>
          <a:bodyPr wrap="none">
            <a:spAutoFit/>
          </a:bodyPr>
          <a:lstStyle/>
          <a:p>
            <a:pPr eaLnBrk="1" hangingPunct="1"/>
            <a:r>
              <a:rPr lang="en-GB" sz="1200" dirty="0" err="1">
                <a:solidFill>
                  <a:srgbClr val="FFFFFF"/>
                </a:solidFill>
                <a:effectLst>
                  <a:outerShdw blurRad="38100" dist="38100" dir="2700000" algn="tl">
                    <a:srgbClr val="000000"/>
                  </a:outerShdw>
                </a:effectLst>
                <a:latin typeface="Arial" charset="0"/>
              </a:rPr>
              <a:t>Exonucleolytic</a:t>
            </a:r>
            <a:r>
              <a:rPr lang="en-GB" sz="1200" dirty="0">
                <a:solidFill>
                  <a:srgbClr val="FFFFFF"/>
                </a:solidFill>
                <a:effectLst>
                  <a:outerShdw blurRad="38100" dist="38100" dir="2700000" algn="tl">
                    <a:srgbClr val="000000"/>
                  </a:outerShdw>
                </a:effectLst>
                <a:latin typeface="Arial" charset="0"/>
              </a:rPr>
              <a:t> Digestion of Bases</a:t>
            </a:r>
          </a:p>
        </p:txBody>
      </p:sp>
      <p:sp>
        <p:nvSpPr>
          <p:cNvPr id="71879" name="Text Box 199"/>
          <p:cNvSpPr txBox="1">
            <a:spLocks noChangeArrowheads="1"/>
          </p:cNvSpPr>
          <p:nvPr/>
        </p:nvSpPr>
        <p:spPr bwMode="auto">
          <a:xfrm>
            <a:off x="1455548" y="4487865"/>
            <a:ext cx="1319592" cy="276999"/>
          </a:xfrm>
          <a:prstGeom prst="rect">
            <a:avLst/>
          </a:prstGeom>
          <a:noFill/>
          <a:ln w="9525">
            <a:noFill/>
            <a:miter lim="800000"/>
            <a:headEnd/>
            <a:tailEnd/>
          </a:ln>
          <a:effectLst/>
        </p:spPr>
        <p:txBody>
          <a:bodyPr wrap="none">
            <a:spAutoFit/>
          </a:bodyPr>
          <a:lstStyle/>
          <a:p>
            <a:pPr eaLnBrk="1" hangingPunct="1"/>
            <a:r>
              <a:rPr lang="en-GB" sz="1200" dirty="0">
                <a:solidFill>
                  <a:srgbClr val="FFFFFF"/>
                </a:solidFill>
                <a:effectLst>
                  <a:outerShdw blurRad="38100" dist="38100" dir="2700000" algn="tl">
                    <a:srgbClr val="000000"/>
                  </a:outerShdw>
                </a:effectLst>
                <a:latin typeface="Arial" charset="0"/>
              </a:rPr>
              <a:t>NHEJ/ alt-NHEJ</a:t>
            </a:r>
          </a:p>
        </p:txBody>
      </p:sp>
      <p:sp>
        <p:nvSpPr>
          <p:cNvPr id="71880" name="Text Box 200"/>
          <p:cNvSpPr txBox="1">
            <a:spLocks noChangeArrowheads="1"/>
          </p:cNvSpPr>
          <p:nvPr/>
        </p:nvSpPr>
        <p:spPr bwMode="auto">
          <a:xfrm>
            <a:off x="1725614" y="5495926"/>
            <a:ext cx="785793" cy="276999"/>
          </a:xfrm>
          <a:prstGeom prst="rect">
            <a:avLst/>
          </a:prstGeom>
          <a:noFill/>
          <a:ln w="9525">
            <a:noFill/>
            <a:miter lim="800000"/>
            <a:headEnd/>
            <a:tailEnd/>
          </a:ln>
          <a:effectLst/>
        </p:spPr>
        <p:txBody>
          <a:bodyPr wrap="none">
            <a:spAutoFit/>
          </a:bodyPr>
          <a:lstStyle/>
          <a:p>
            <a:pPr eaLnBrk="1" hangingPunct="1"/>
            <a:r>
              <a:rPr lang="en-GB" sz="1200">
                <a:solidFill>
                  <a:srgbClr val="FFFFFF"/>
                </a:solidFill>
                <a:effectLst>
                  <a:outerShdw blurRad="38100" dist="38100" dir="2700000" algn="tl">
                    <a:srgbClr val="000000"/>
                  </a:outerShdw>
                </a:effectLst>
                <a:latin typeface="Arial" charset="0"/>
              </a:rPr>
              <a:t>Ligation</a:t>
            </a:r>
          </a:p>
        </p:txBody>
      </p:sp>
      <p:sp>
        <p:nvSpPr>
          <p:cNvPr id="71881" name="Text Box 201"/>
          <p:cNvSpPr txBox="1">
            <a:spLocks noChangeArrowheads="1"/>
          </p:cNvSpPr>
          <p:nvPr/>
        </p:nvSpPr>
        <p:spPr bwMode="auto">
          <a:xfrm>
            <a:off x="6118829" y="4486277"/>
            <a:ext cx="1319592" cy="276999"/>
          </a:xfrm>
          <a:prstGeom prst="rect">
            <a:avLst/>
          </a:prstGeom>
          <a:noFill/>
          <a:ln w="9525">
            <a:noFill/>
            <a:miter lim="800000"/>
            <a:headEnd/>
            <a:tailEnd/>
          </a:ln>
          <a:effectLst/>
        </p:spPr>
        <p:txBody>
          <a:bodyPr wrap="none">
            <a:spAutoFit/>
          </a:bodyPr>
          <a:lstStyle/>
          <a:p>
            <a:pPr eaLnBrk="1" hangingPunct="1"/>
            <a:r>
              <a:rPr lang="en-GB" sz="1200" dirty="0">
                <a:solidFill>
                  <a:srgbClr val="FFFFFF"/>
                </a:solidFill>
                <a:effectLst>
                  <a:outerShdw blurRad="38100" dist="38100" dir="2700000" algn="tl">
                    <a:srgbClr val="000000"/>
                  </a:outerShdw>
                </a:effectLst>
                <a:latin typeface="Arial" charset="0"/>
              </a:rPr>
              <a:t>NHEJ/ alt-NHEJ</a:t>
            </a:r>
          </a:p>
        </p:txBody>
      </p:sp>
      <p:sp>
        <p:nvSpPr>
          <p:cNvPr id="71882" name="Text Box 202"/>
          <p:cNvSpPr txBox="1">
            <a:spLocks noChangeArrowheads="1"/>
          </p:cNvSpPr>
          <p:nvPr/>
        </p:nvSpPr>
        <p:spPr bwMode="auto">
          <a:xfrm>
            <a:off x="5975351" y="5494340"/>
            <a:ext cx="1620957" cy="276999"/>
          </a:xfrm>
          <a:prstGeom prst="rect">
            <a:avLst/>
          </a:prstGeom>
          <a:noFill/>
          <a:ln w="9525">
            <a:noFill/>
            <a:miter lim="800000"/>
            <a:headEnd/>
            <a:tailEnd/>
          </a:ln>
          <a:effectLst/>
        </p:spPr>
        <p:txBody>
          <a:bodyPr wrap="none">
            <a:spAutoFit/>
          </a:bodyPr>
          <a:lstStyle/>
          <a:p>
            <a:pPr eaLnBrk="1" hangingPunct="1"/>
            <a:r>
              <a:rPr lang="en-GB" sz="1200">
                <a:solidFill>
                  <a:srgbClr val="FFFFFF"/>
                </a:solidFill>
                <a:effectLst>
                  <a:outerShdw blurRad="38100" dist="38100" dir="2700000" algn="tl">
                    <a:srgbClr val="000000"/>
                  </a:outerShdw>
                </a:effectLst>
                <a:latin typeface="Arial" charset="0"/>
              </a:rPr>
              <a:t>Ligation, Gap Fill In</a:t>
            </a:r>
          </a:p>
        </p:txBody>
      </p:sp>
      <p:sp>
        <p:nvSpPr>
          <p:cNvPr id="71883" name="Text Box 203"/>
          <p:cNvSpPr txBox="1">
            <a:spLocks noChangeArrowheads="1"/>
          </p:cNvSpPr>
          <p:nvPr/>
        </p:nvSpPr>
        <p:spPr bwMode="auto">
          <a:xfrm>
            <a:off x="236538" y="6489701"/>
            <a:ext cx="1415772" cy="369332"/>
          </a:xfrm>
          <a:prstGeom prst="rect">
            <a:avLst/>
          </a:prstGeom>
          <a:noFill/>
          <a:ln w="9525">
            <a:noFill/>
            <a:miter lim="800000"/>
            <a:headEnd/>
            <a:tailEnd/>
          </a:ln>
          <a:effectLst/>
        </p:spPr>
        <p:txBody>
          <a:bodyPr wrap="none">
            <a:spAutoFit/>
          </a:bodyPr>
          <a:lstStyle/>
          <a:p>
            <a:pPr eaLnBrk="1" hangingPunct="1"/>
            <a:r>
              <a:rPr lang="en-GB" sz="1800" i="1">
                <a:solidFill>
                  <a:srgbClr val="FFFFFF"/>
                </a:solidFill>
                <a:latin typeface="Arial" charset="0"/>
              </a:rPr>
              <a:t>PML-RARA</a:t>
            </a:r>
            <a:endParaRPr lang="en-US" sz="1800" i="1">
              <a:solidFill>
                <a:srgbClr val="FFFFFF"/>
              </a:solidFill>
              <a:latin typeface="Arial" charset="0"/>
            </a:endParaRPr>
          </a:p>
        </p:txBody>
      </p:sp>
      <p:sp>
        <p:nvSpPr>
          <p:cNvPr id="71884" name="Text Box 204"/>
          <p:cNvSpPr txBox="1">
            <a:spLocks noChangeArrowheads="1"/>
          </p:cNvSpPr>
          <p:nvPr/>
        </p:nvSpPr>
        <p:spPr bwMode="auto">
          <a:xfrm>
            <a:off x="5081588" y="6491288"/>
            <a:ext cx="1415772" cy="369332"/>
          </a:xfrm>
          <a:prstGeom prst="rect">
            <a:avLst/>
          </a:prstGeom>
          <a:noFill/>
          <a:ln w="9525">
            <a:noFill/>
            <a:miter lim="800000"/>
            <a:headEnd/>
            <a:tailEnd/>
          </a:ln>
          <a:effectLst/>
        </p:spPr>
        <p:txBody>
          <a:bodyPr wrap="none">
            <a:spAutoFit/>
          </a:bodyPr>
          <a:lstStyle/>
          <a:p>
            <a:pPr eaLnBrk="1" hangingPunct="1"/>
            <a:r>
              <a:rPr lang="en-GB" sz="1800" i="1">
                <a:solidFill>
                  <a:srgbClr val="FFFFFF"/>
                </a:solidFill>
                <a:latin typeface="Arial" charset="0"/>
              </a:rPr>
              <a:t>RARA-PML</a:t>
            </a:r>
            <a:endParaRPr lang="en-US" sz="1800" i="1">
              <a:solidFill>
                <a:srgbClr val="FFFFFF"/>
              </a:solidFill>
              <a:latin typeface="Arial" charset="0"/>
            </a:endParaRPr>
          </a:p>
        </p:txBody>
      </p:sp>
      <p:sp>
        <p:nvSpPr>
          <p:cNvPr id="71885" name="Text Box 205"/>
          <p:cNvSpPr txBox="1">
            <a:spLocks noChangeArrowheads="1"/>
          </p:cNvSpPr>
          <p:nvPr/>
        </p:nvSpPr>
        <p:spPr bwMode="auto">
          <a:xfrm>
            <a:off x="-176212" y="-46036"/>
            <a:ext cx="9498013" cy="1143001"/>
          </a:xfrm>
          <a:prstGeom prst="rect">
            <a:avLst/>
          </a:prstGeom>
          <a:noFill/>
          <a:ln w="9525" algn="ctr">
            <a:noFill/>
            <a:miter lim="800000"/>
            <a:headEnd/>
            <a:tailEnd/>
          </a:ln>
          <a:effectLst/>
        </p:spPr>
        <p:txBody>
          <a:bodyPr lIns="90487" tIns="44450" rIns="90487" bIns="44450" anchor="ctr"/>
          <a:lstStyle/>
          <a:p>
            <a:pPr algn="ctr" eaLnBrk="1" hangingPunct="1"/>
            <a:r>
              <a:rPr lang="en-GB" sz="2600">
                <a:solidFill>
                  <a:srgbClr val="FFFF00"/>
                </a:solidFill>
                <a:effectLst>
                  <a:outerShdw blurRad="38100" dist="38100" dir="2700000" algn="tl">
                    <a:srgbClr val="000000"/>
                  </a:outerShdw>
                </a:effectLst>
                <a:latin typeface="Helvetica" pitchFamily="34" charset="0"/>
              </a:rPr>
              <a:t>Model for formation of the t(15;17) chromosomal translocation in therapy-related t-APL</a:t>
            </a:r>
            <a:endParaRPr lang="en-US" sz="2600">
              <a:solidFill>
                <a:srgbClr val="FFFF00"/>
              </a:solidFill>
              <a:effectLst>
                <a:outerShdw blurRad="38100" dist="38100" dir="2700000" algn="tl">
                  <a:srgbClr val="000000"/>
                </a:outerShdw>
              </a:effectLst>
              <a:latin typeface="Helvetica" pitchFamily="34" charset="0"/>
            </a:endParaRPr>
          </a:p>
        </p:txBody>
      </p:sp>
      <p:sp>
        <p:nvSpPr>
          <p:cNvPr id="71890" name="Text Box 210"/>
          <p:cNvSpPr txBox="1">
            <a:spLocks noChangeArrowheads="1"/>
          </p:cNvSpPr>
          <p:nvPr/>
        </p:nvSpPr>
        <p:spPr bwMode="auto">
          <a:xfrm>
            <a:off x="7843839" y="6586540"/>
            <a:ext cx="1114408" cy="276999"/>
          </a:xfrm>
          <a:prstGeom prst="rect">
            <a:avLst/>
          </a:prstGeom>
          <a:noFill/>
          <a:ln w="12700">
            <a:noFill/>
            <a:miter lim="800000"/>
            <a:headEnd/>
            <a:tailEnd/>
          </a:ln>
          <a:effectLst/>
        </p:spPr>
        <p:txBody>
          <a:bodyPr wrap="none">
            <a:spAutoFit/>
          </a:bodyPr>
          <a:lstStyle/>
          <a:p>
            <a:r>
              <a:rPr lang="en-GB" sz="1200">
                <a:solidFill>
                  <a:srgbClr val="99FFCC"/>
                </a:solidFill>
                <a:latin typeface="Helvetica" pitchFamily="34" charset="0"/>
              </a:rPr>
              <a:t>Ashley Mays</a:t>
            </a:r>
            <a:endParaRPr lang="en-US"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42" presetClass="path" presetSubtype="0" accel="50000" decel="50000" fill="hold" nodeType="afterEffect">
                                  <p:stCondLst>
                                    <p:cond delay="0"/>
                                  </p:stCondLst>
                                  <p:childTnLst>
                                    <p:animMotion origin="layout" path="M 4.16667E-6 -5.46803E-7 L -0.05608 0.16543 " pathEditMode="fixed" rAng="0" ptsTypes="AA">
                                      <p:cBhvr>
                                        <p:cTn id="33" dur="2000" fill="hold"/>
                                        <p:tgtEl>
                                          <p:spTgt spid="10"/>
                                        </p:tgtEl>
                                        <p:attrNameLst>
                                          <p:attrName>ppt_x</p:attrName>
                                          <p:attrName>ppt_y</p:attrName>
                                        </p:attrNameLst>
                                      </p:cBhvr>
                                      <p:rCtr x="-28" y="83"/>
                                    </p:animMotion>
                                  </p:childTnLst>
                                </p:cTn>
                              </p:par>
                              <p:par>
                                <p:cTn id="34" presetID="42" presetClass="path" presetSubtype="0" accel="50000" decel="50000" fill="hold" nodeType="withEffect">
                                  <p:stCondLst>
                                    <p:cond delay="0"/>
                                  </p:stCondLst>
                                  <p:childTnLst>
                                    <p:animMotion origin="layout" path="M -0.00069 0.00093 L -0.46424 0.16426 " pathEditMode="fixed" rAng="0" ptsTypes="AA">
                                      <p:cBhvr>
                                        <p:cTn id="35" dur="2000" fill="hold"/>
                                        <p:tgtEl>
                                          <p:spTgt spid="11"/>
                                        </p:tgtEl>
                                        <p:attrNameLst>
                                          <p:attrName>ppt_x</p:attrName>
                                          <p:attrName>ppt_y</p:attrName>
                                        </p:attrNameLst>
                                      </p:cBhvr>
                                      <p:rCtr x="-232" y="82"/>
                                    </p:animMotion>
                                  </p:childTnLst>
                                </p:cTn>
                              </p:par>
                              <p:par>
                                <p:cTn id="36" presetID="49" presetClass="path" presetSubtype="0" accel="50000" decel="50000" fill="hold" nodeType="withEffect">
                                  <p:stCondLst>
                                    <p:cond delay="0"/>
                                  </p:stCondLst>
                                  <p:childTnLst>
                                    <p:animMotion origin="layout" path="M 1.38889E-6 -3.93883E-6 L 0.55173 0.16914 " pathEditMode="fixed" rAng="0" ptsTypes="AA">
                                      <p:cBhvr>
                                        <p:cTn id="37" dur="2000" fill="hold"/>
                                        <p:tgtEl>
                                          <p:spTgt spid="13"/>
                                        </p:tgtEl>
                                        <p:attrNameLst>
                                          <p:attrName>ppt_x</p:attrName>
                                          <p:attrName>ppt_y</p:attrName>
                                        </p:attrNameLst>
                                      </p:cBhvr>
                                      <p:rCtr x="276" y="85"/>
                                    </p:animMotion>
                                  </p:childTnLst>
                                </p:cTn>
                              </p:par>
                              <p:par>
                                <p:cTn id="38" presetID="42" presetClass="path" presetSubtype="0" accel="50000" decel="50000" fill="hold" nodeType="withEffect">
                                  <p:stCondLst>
                                    <p:cond delay="0"/>
                                  </p:stCondLst>
                                  <p:childTnLst>
                                    <p:animMotion origin="layout" path="M 0.00069 0.00092 L -0.0644 0.17029 " pathEditMode="fixed" rAng="0" ptsTypes="AA">
                                      <p:cBhvr>
                                        <p:cTn id="39" dur="2000" fill="hold"/>
                                        <p:tgtEl>
                                          <p:spTgt spid="12"/>
                                        </p:tgtEl>
                                        <p:attrNameLst>
                                          <p:attrName>ppt_x</p:attrName>
                                          <p:attrName>ppt_y</p:attrName>
                                        </p:attrNameLst>
                                      </p:cBhvr>
                                      <p:rCtr x="-33" y="85"/>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716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6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6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6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8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8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7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7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18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8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8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18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8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827"/>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718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8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831"/>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718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87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56" presetClass="path" presetSubtype="0" accel="50000" decel="50000" fill="hold" grpId="1" nodeType="clickEffect">
                                  <p:stCondLst>
                                    <p:cond delay="0"/>
                                  </p:stCondLst>
                                  <p:childTnLst>
                                    <p:animMotion origin="layout" path="M 3.61111E-6 -4.7266E-6 L 0.36024 -0.64874 " pathEditMode="relative" rAng="0" ptsTypes="AA">
                                      <p:cBhvr>
                                        <p:cTn id="92" dur="500" fill="hold"/>
                                        <p:tgtEl>
                                          <p:spTgt spid="71830"/>
                                        </p:tgtEl>
                                        <p:attrNameLst>
                                          <p:attrName>ppt_x</p:attrName>
                                          <p:attrName>ppt_y</p:attrName>
                                        </p:attrNameLst>
                                      </p:cBhvr>
                                      <p:rCtr x="180" y="-324"/>
                                    </p:animMotion>
                                  </p:childTnLst>
                                </p:cTn>
                              </p:par>
                            </p:childTnLst>
                          </p:cTn>
                        </p:par>
                        <p:par>
                          <p:cTn id="93" fill="hold">
                            <p:stCondLst>
                              <p:cond delay="500"/>
                            </p:stCondLst>
                            <p:childTnLst>
                              <p:par>
                                <p:cTn id="94" presetID="56" presetClass="path" presetSubtype="0" accel="50000" decel="50000" fill="hold" grpId="2" nodeType="afterEffect">
                                  <p:stCondLst>
                                    <p:cond delay="0"/>
                                  </p:stCondLst>
                                  <p:childTnLst>
                                    <p:animMotion origin="layout" path="M 8.33333E-7 -3.78128E-6 L 0.28333 -0.67979 " pathEditMode="relative" rAng="0" ptsTypes="AA">
                                      <p:cBhvr>
                                        <p:cTn id="95" dur="500" fill="hold"/>
                                        <p:tgtEl>
                                          <p:spTgt spid="71831"/>
                                        </p:tgtEl>
                                        <p:attrNameLst>
                                          <p:attrName>ppt_x</p:attrName>
                                          <p:attrName>ppt_y</p:attrName>
                                        </p:attrNameLst>
                                      </p:cBhvr>
                                      <p:rCtr x="142" y="-340"/>
                                    </p:animMotion>
                                  </p:childTnLst>
                                </p:cTn>
                              </p:par>
                            </p:childTnLst>
                          </p:cTn>
                        </p:par>
                        <p:par>
                          <p:cTn id="96" fill="hold">
                            <p:stCondLst>
                              <p:cond delay="1000"/>
                            </p:stCondLst>
                            <p:childTnLst>
                              <p:par>
                                <p:cTn id="97" presetID="56" presetClass="path" presetSubtype="0" accel="50000" decel="50000" fill="hold" grpId="1" nodeType="afterEffect">
                                  <p:stCondLst>
                                    <p:cond delay="0"/>
                                  </p:stCondLst>
                                  <p:childTnLst>
                                    <p:animMotion origin="layout" path="M 5.E-6 -3.03058E-6 L 0.36598 -0.69532 " pathEditMode="relative" rAng="0" ptsTypes="AA">
                                      <p:cBhvr>
                                        <p:cTn id="98" dur="500" fill="hold"/>
                                        <p:tgtEl>
                                          <p:spTgt spid="71828"/>
                                        </p:tgtEl>
                                        <p:attrNameLst>
                                          <p:attrName>ppt_x</p:attrName>
                                          <p:attrName>ppt_y</p:attrName>
                                        </p:attrNameLst>
                                      </p:cBhvr>
                                      <p:rCtr x="183" y="-348"/>
                                    </p:animMotion>
                                  </p:childTnLst>
                                </p:cTn>
                              </p:par>
                            </p:childTnLst>
                          </p:cTn>
                        </p:par>
                        <p:par>
                          <p:cTn id="99" fill="hold">
                            <p:stCondLst>
                              <p:cond delay="1500"/>
                            </p:stCondLst>
                            <p:childTnLst>
                              <p:par>
                                <p:cTn id="100" presetID="56" presetClass="path" presetSubtype="0" accel="50000" decel="50000" fill="hold" grpId="2" nodeType="afterEffect">
                                  <p:stCondLst>
                                    <p:cond delay="0"/>
                                  </p:stCondLst>
                                  <p:childTnLst>
                                    <p:animMotion origin="layout" path="M -8.33333E-7 1.19555E-6 L 0.35434 -0.6374 " pathEditMode="relative" rAng="0" ptsTypes="AA">
                                      <p:cBhvr>
                                        <p:cTn id="101" dur="500" fill="hold"/>
                                        <p:tgtEl>
                                          <p:spTgt spid="71829"/>
                                        </p:tgtEl>
                                        <p:attrNameLst>
                                          <p:attrName>ppt_x</p:attrName>
                                          <p:attrName>ppt_y</p:attrName>
                                        </p:attrNameLst>
                                      </p:cBhvr>
                                      <p:rCtr x="177" y="-319"/>
                                    </p:animMotion>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7187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1881"/>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6"/>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5"/>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63" presetClass="path" presetSubtype="0" accel="50000" decel="50000" fill="hold" nodeType="clickEffect">
                                  <p:stCondLst>
                                    <p:cond delay="0"/>
                                  </p:stCondLst>
                                  <p:childTnLst>
                                    <p:animMotion origin="layout" path="M 5.55556E-7 4.07407E-6 L 0.0349 4.07407E-6 " pathEditMode="relative" rAng="0" ptsTypes="AA">
                                      <p:cBhvr>
                                        <p:cTn id="119" dur="2000" fill="hold"/>
                                        <p:tgtEl>
                                          <p:spTgt spid="14"/>
                                        </p:tgtEl>
                                        <p:attrNameLst>
                                          <p:attrName>ppt_x</p:attrName>
                                          <p:attrName>ppt_y</p:attrName>
                                        </p:attrNameLst>
                                      </p:cBhvr>
                                      <p:rCtr x="17" y="0"/>
                                    </p:animMotion>
                                  </p:childTnLst>
                                </p:cTn>
                              </p:par>
                              <p:par>
                                <p:cTn id="120" presetID="35" presetClass="path" presetSubtype="0" accel="50000" decel="50000" fill="hold" nodeType="withEffect">
                                  <p:stCondLst>
                                    <p:cond delay="0"/>
                                  </p:stCondLst>
                                  <p:childTnLst>
                                    <p:animMotion origin="layout" path="M 2.22222E-6 -3.7037E-7 L -0.08056 0.00046 " pathEditMode="relative" rAng="0" ptsTypes="AA">
                                      <p:cBhvr>
                                        <p:cTn id="121" dur="2000" fill="hold"/>
                                        <p:tgtEl>
                                          <p:spTgt spid="15"/>
                                        </p:tgtEl>
                                        <p:attrNameLst>
                                          <p:attrName>ppt_x</p:attrName>
                                          <p:attrName>ppt_y</p:attrName>
                                        </p:attrNameLst>
                                      </p:cBhvr>
                                      <p:rCtr x="-40" y="0"/>
                                    </p:animMotion>
                                  </p:childTnLst>
                                </p:cTn>
                              </p:par>
                              <p:par>
                                <p:cTn id="122" presetID="63" presetClass="path" presetSubtype="0" accel="50000" decel="50000" fill="hold" nodeType="withEffect">
                                  <p:stCondLst>
                                    <p:cond delay="0"/>
                                  </p:stCondLst>
                                  <p:childTnLst>
                                    <p:animMotion origin="layout" path="M 8.33333E-7 1.11022E-16 L 0.05312 1.11022E-16 " pathEditMode="relative" rAng="0" ptsTypes="AA">
                                      <p:cBhvr>
                                        <p:cTn id="123" dur="2000" fill="hold"/>
                                        <p:tgtEl>
                                          <p:spTgt spid="17"/>
                                        </p:tgtEl>
                                        <p:attrNameLst>
                                          <p:attrName>ppt_x</p:attrName>
                                          <p:attrName>ppt_y</p:attrName>
                                        </p:attrNameLst>
                                      </p:cBhvr>
                                      <p:rCtr x="27" y="0"/>
                                    </p:animMotion>
                                  </p:childTnLst>
                                </p:cTn>
                              </p:par>
                              <p:par>
                                <p:cTn id="124" presetID="63" presetClass="path" presetSubtype="0" accel="50000" decel="50000" fill="hold" nodeType="withEffect">
                                  <p:stCondLst>
                                    <p:cond delay="0"/>
                                  </p:stCondLst>
                                  <p:childTnLst>
                                    <p:animMotion origin="layout" path="M 1.66667E-6 1.11022E-16 L -0.03681 -0.00046 " pathEditMode="relative" rAng="0" ptsTypes="AA">
                                      <p:cBhvr>
                                        <p:cTn id="125" dur="2000" fill="hold"/>
                                        <p:tgtEl>
                                          <p:spTgt spid="16"/>
                                        </p:tgtEl>
                                        <p:attrNameLst>
                                          <p:attrName>ppt_x</p:attrName>
                                          <p:attrName>ppt_y</p:attrName>
                                        </p:attrNameLst>
                                      </p:cBhvr>
                                      <p:rCtr x="-18" y="0"/>
                                    </p:animMotion>
                                  </p:childTnLst>
                                </p:cTn>
                              </p:par>
                            </p:childTnLst>
                          </p:cTn>
                        </p:par>
                        <p:par>
                          <p:cTn id="126" fill="hold">
                            <p:stCondLst>
                              <p:cond delay="2000"/>
                            </p:stCondLst>
                            <p:childTnLst>
                              <p:par>
                                <p:cTn id="127" presetID="1" presetClass="exit" presetSubtype="0" fill="hold" nodeType="afterEffect">
                                  <p:stCondLst>
                                    <p:cond delay="500"/>
                                  </p:stCondLst>
                                  <p:childTnLst>
                                    <p:set>
                                      <p:cBhvr>
                                        <p:cTn id="128" dur="1" fill="hold">
                                          <p:stCondLst>
                                            <p:cond delay="0"/>
                                          </p:stCondLst>
                                        </p:cTn>
                                        <p:tgtEl>
                                          <p:spTgt spid="14"/>
                                        </p:tgtEl>
                                        <p:attrNameLst>
                                          <p:attrName>style.visibility</p:attrName>
                                        </p:attrNameLst>
                                      </p:cBhvr>
                                      <p:to>
                                        <p:strVal val="hidden"/>
                                      </p:to>
                                    </p:set>
                                  </p:childTnLst>
                                </p:cTn>
                              </p:par>
                              <p:par>
                                <p:cTn id="129" presetID="1" presetClass="exit" presetSubtype="0" fill="hold" nodeType="withEffect">
                                  <p:stCondLst>
                                    <p:cond delay="500"/>
                                  </p:stCondLst>
                                  <p:childTnLst>
                                    <p:set>
                                      <p:cBhvr>
                                        <p:cTn id="130" dur="1" fill="hold">
                                          <p:stCondLst>
                                            <p:cond delay="0"/>
                                          </p:stCondLst>
                                        </p:cTn>
                                        <p:tgtEl>
                                          <p:spTgt spid="15"/>
                                        </p:tgtEl>
                                        <p:attrNameLst>
                                          <p:attrName>style.visibility</p:attrName>
                                        </p:attrNameLst>
                                      </p:cBhvr>
                                      <p:to>
                                        <p:strVal val="hidden"/>
                                      </p:to>
                                    </p:set>
                                  </p:childTnLst>
                                </p:cTn>
                              </p:par>
                              <p:par>
                                <p:cTn id="131" presetID="1" presetClass="exit" presetSubtype="0" fill="hold" nodeType="withEffect">
                                  <p:stCondLst>
                                    <p:cond delay="500"/>
                                  </p:stCondLst>
                                  <p:childTnLst>
                                    <p:set>
                                      <p:cBhvr>
                                        <p:cTn id="132" dur="1" fill="hold">
                                          <p:stCondLst>
                                            <p:cond delay="0"/>
                                          </p:stCondLst>
                                        </p:cTn>
                                        <p:tgtEl>
                                          <p:spTgt spid="17"/>
                                        </p:tgtEl>
                                        <p:attrNameLst>
                                          <p:attrName>style.visibility</p:attrName>
                                        </p:attrNameLst>
                                      </p:cBhvr>
                                      <p:to>
                                        <p:strVal val="hidden"/>
                                      </p:to>
                                    </p:set>
                                  </p:childTnLst>
                                </p:cTn>
                              </p:par>
                              <p:par>
                                <p:cTn id="133" presetID="1" presetClass="exit" presetSubtype="0" fill="hold" nodeType="withEffect">
                                  <p:stCondLst>
                                    <p:cond delay="500"/>
                                  </p:stCondLst>
                                  <p:childTnLst>
                                    <p:set>
                                      <p:cBhvr>
                                        <p:cTn id="134" dur="1" fill="hold">
                                          <p:stCondLst>
                                            <p:cond delay="0"/>
                                          </p:stCondLst>
                                        </p:cTn>
                                        <p:tgtEl>
                                          <p:spTgt spid="16"/>
                                        </p:tgtEl>
                                        <p:attrNameLst>
                                          <p:attrName>style.visibility</p:attrName>
                                        </p:attrNameLst>
                                      </p:cBhvr>
                                      <p:to>
                                        <p:strVal val="hidden"/>
                                      </p:to>
                                    </p:set>
                                  </p:childTnLst>
                                </p:cTn>
                              </p:par>
                              <p:par>
                                <p:cTn id="135" presetID="1" presetClass="entr" presetSubtype="0" fill="hold" nodeType="withEffect">
                                  <p:stCondLst>
                                    <p:cond delay="500"/>
                                  </p:stCondLst>
                                  <p:childTnLst>
                                    <p:set>
                                      <p:cBhvr>
                                        <p:cTn id="136" dur="1" fill="hold">
                                          <p:stCondLst>
                                            <p:cond delay="0"/>
                                          </p:stCondLst>
                                        </p:cTn>
                                        <p:tgtEl>
                                          <p:spTgt spid="20"/>
                                        </p:tgtEl>
                                        <p:attrNameLst>
                                          <p:attrName>style.visibility</p:attrName>
                                        </p:attrNameLst>
                                      </p:cBhvr>
                                      <p:to>
                                        <p:strVal val="visible"/>
                                      </p:to>
                                    </p:set>
                                  </p:childTnLst>
                                </p:cTn>
                              </p:par>
                              <p:par>
                                <p:cTn id="137" presetID="1" presetClass="entr" presetSubtype="0" fill="hold" nodeType="withEffect">
                                  <p:stCondLst>
                                    <p:cond delay="500"/>
                                  </p:stCondLst>
                                  <p:childTnLst>
                                    <p:set>
                                      <p:cBhvr>
                                        <p:cTn id="138" dur="1" fill="hold">
                                          <p:stCondLst>
                                            <p:cond delay="0"/>
                                          </p:stCondLst>
                                        </p:cTn>
                                        <p:tgtEl>
                                          <p:spTgt spid="1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7188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1882"/>
                                        </p:tgtEl>
                                        <p:attrNameLst>
                                          <p:attrName>style.visibility</p:attrName>
                                        </p:attrNameLst>
                                      </p:cBhvr>
                                      <p:to>
                                        <p:strVal val="visible"/>
                                      </p:to>
                                    </p:set>
                                  </p:childTnLst>
                                </p:cTn>
                              </p:par>
                              <p:par>
                                <p:cTn id="151" presetID="2" presetClass="entr" presetSubtype="1" fill="hold" grpId="0" nodeType="withEffect">
                                  <p:stCondLst>
                                    <p:cond delay="0"/>
                                  </p:stCondLst>
                                  <p:childTnLst>
                                    <p:set>
                                      <p:cBhvr>
                                        <p:cTn id="152" dur="1" fill="hold">
                                          <p:stCondLst>
                                            <p:cond delay="0"/>
                                          </p:stCondLst>
                                        </p:cTn>
                                        <p:tgtEl>
                                          <p:spTgt spid="71874"/>
                                        </p:tgtEl>
                                        <p:attrNameLst>
                                          <p:attrName>style.visibility</p:attrName>
                                        </p:attrNameLst>
                                      </p:cBhvr>
                                      <p:to>
                                        <p:strVal val="visible"/>
                                      </p:to>
                                    </p:set>
                                    <p:anim calcmode="lin" valueType="num">
                                      <p:cBhvr additive="base">
                                        <p:cTn id="153" dur="500" fill="hold"/>
                                        <p:tgtEl>
                                          <p:spTgt spid="71874"/>
                                        </p:tgtEl>
                                        <p:attrNameLst>
                                          <p:attrName>ppt_x</p:attrName>
                                        </p:attrNameLst>
                                      </p:cBhvr>
                                      <p:tavLst>
                                        <p:tav tm="0">
                                          <p:val>
                                            <p:strVal val="#ppt_x"/>
                                          </p:val>
                                        </p:tav>
                                        <p:tav tm="100000">
                                          <p:val>
                                            <p:strVal val="#ppt_x"/>
                                          </p:val>
                                        </p:tav>
                                      </p:tavLst>
                                    </p:anim>
                                    <p:anim calcmode="lin" valueType="num">
                                      <p:cBhvr additive="base">
                                        <p:cTn id="154" dur="500" fill="hold"/>
                                        <p:tgtEl>
                                          <p:spTgt spid="71874"/>
                                        </p:tgtEl>
                                        <p:attrNameLst>
                                          <p:attrName>ppt_y</p:attrName>
                                        </p:attrNameLst>
                                      </p:cBhvr>
                                      <p:tavLst>
                                        <p:tav tm="0">
                                          <p:val>
                                            <p:strVal val="0-#ppt_h/2"/>
                                          </p:val>
                                        </p:tav>
                                        <p:tav tm="100000">
                                          <p:val>
                                            <p:strVal val="#ppt_y"/>
                                          </p:val>
                                        </p:tav>
                                      </p:tavLst>
                                    </p:anim>
                                  </p:childTnLst>
                                </p:cTn>
                              </p:par>
                            </p:childTnLst>
                          </p:cTn>
                        </p:par>
                        <p:par>
                          <p:cTn id="155" fill="hold">
                            <p:stCondLst>
                              <p:cond delay="500"/>
                            </p:stCondLst>
                            <p:childTnLst>
                              <p:par>
                                <p:cTn id="156" presetID="2" presetClass="entr" presetSubtype="1" fill="hold" grpId="0" nodeType="afterEffect">
                                  <p:stCondLst>
                                    <p:cond delay="0"/>
                                  </p:stCondLst>
                                  <p:childTnLst>
                                    <p:set>
                                      <p:cBhvr>
                                        <p:cTn id="157" dur="1" fill="hold">
                                          <p:stCondLst>
                                            <p:cond delay="0"/>
                                          </p:stCondLst>
                                        </p:cTn>
                                        <p:tgtEl>
                                          <p:spTgt spid="71876"/>
                                        </p:tgtEl>
                                        <p:attrNameLst>
                                          <p:attrName>style.visibility</p:attrName>
                                        </p:attrNameLst>
                                      </p:cBhvr>
                                      <p:to>
                                        <p:strVal val="visible"/>
                                      </p:to>
                                    </p:set>
                                    <p:anim calcmode="lin" valueType="num">
                                      <p:cBhvr additive="base">
                                        <p:cTn id="158" dur="1000" fill="hold"/>
                                        <p:tgtEl>
                                          <p:spTgt spid="71876"/>
                                        </p:tgtEl>
                                        <p:attrNameLst>
                                          <p:attrName>ppt_x</p:attrName>
                                        </p:attrNameLst>
                                      </p:cBhvr>
                                      <p:tavLst>
                                        <p:tav tm="0">
                                          <p:val>
                                            <p:strVal val="#ppt_x"/>
                                          </p:val>
                                        </p:tav>
                                        <p:tav tm="100000">
                                          <p:val>
                                            <p:strVal val="#ppt_x"/>
                                          </p:val>
                                        </p:tav>
                                      </p:tavLst>
                                    </p:anim>
                                    <p:anim calcmode="lin" valueType="num">
                                      <p:cBhvr additive="base">
                                        <p:cTn id="159" dur="1000" fill="hold"/>
                                        <p:tgtEl>
                                          <p:spTgt spid="71876"/>
                                        </p:tgtEl>
                                        <p:attrNameLst>
                                          <p:attrName>ppt_y</p:attrName>
                                        </p:attrNameLst>
                                      </p:cBhvr>
                                      <p:tavLst>
                                        <p:tav tm="0">
                                          <p:val>
                                            <p:strVal val="0-#ppt_h/2"/>
                                          </p:val>
                                        </p:tav>
                                        <p:tav tm="100000">
                                          <p:val>
                                            <p:strVal val="#ppt_y"/>
                                          </p:val>
                                        </p:tav>
                                      </p:tavLst>
                                    </p:anim>
                                  </p:childTnLst>
                                </p:cTn>
                              </p:par>
                            </p:childTnLst>
                          </p:cTn>
                        </p:par>
                        <p:par>
                          <p:cTn id="160" fill="hold">
                            <p:stCondLst>
                              <p:cond delay="1500"/>
                            </p:stCondLst>
                            <p:childTnLst>
                              <p:par>
                                <p:cTn id="161" presetID="2" presetClass="entr" presetSubtype="1" fill="hold" grpId="0" nodeType="afterEffect">
                                  <p:stCondLst>
                                    <p:cond delay="0"/>
                                  </p:stCondLst>
                                  <p:childTnLst>
                                    <p:set>
                                      <p:cBhvr>
                                        <p:cTn id="162" dur="1" fill="hold">
                                          <p:stCondLst>
                                            <p:cond delay="0"/>
                                          </p:stCondLst>
                                        </p:cTn>
                                        <p:tgtEl>
                                          <p:spTgt spid="71875"/>
                                        </p:tgtEl>
                                        <p:attrNameLst>
                                          <p:attrName>style.visibility</p:attrName>
                                        </p:attrNameLst>
                                      </p:cBhvr>
                                      <p:to>
                                        <p:strVal val="visible"/>
                                      </p:to>
                                    </p:set>
                                    <p:anim calcmode="lin" valueType="num">
                                      <p:cBhvr additive="base">
                                        <p:cTn id="163" dur="1000" fill="hold"/>
                                        <p:tgtEl>
                                          <p:spTgt spid="71875"/>
                                        </p:tgtEl>
                                        <p:attrNameLst>
                                          <p:attrName>ppt_x</p:attrName>
                                        </p:attrNameLst>
                                      </p:cBhvr>
                                      <p:tavLst>
                                        <p:tav tm="0">
                                          <p:val>
                                            <p:strVal val="#ppt_x"/>
                                          </p:val>
                                        </p:tav>
                                        <p:tav tm="100000">
                                          <p:val>
                                            <p:strVal val="#ppt_x"/>
                                          </p:val>
                                        </p:tav>
                                      </p:tavLst>
                                    </p:anim>
                                    <p:anim calcmode="lin" valueType="num">
                                      <p:cBhvr additive="base">
                                        <p:cTn id="164" dur="1000" fill="hold"/>
                                        <p:tgtEl>
                                          <p:spTgt spid="71875"/>
                                        </p:tgtEl>
                                        <p:attrNameLst>
                                          <p:attrName>ppt_y</p:attrName>
                                        </p:attrNameLst>
                                      </p:cBhvr>
                                      <p:tavLst>
                                        <p:tav tm="0">
                                          <p:val>
                                            <p:strVal val="0-#ppt_h/2"/>
                                          </p:val>
                                        </p:tav>
                                        <p:tav tm="100000">
                                          <p:val>
                                            <p:strVal val="#ppt_y"/>
                                          </p:val>
                                        </p:tav>
                                      </p:tavLst>
                                    </p:anim>
                                  </p:childTnLst>
                                </p:cTn>
                              </p:par>
                            </p:childTnLst>
                          </p:cTn>
                        </p:par>
                        <p:par>
                          <p:cTn id="165" fill="hold">
                            <p:stCondLst>
                              <p:cond delay="2500"/>
                            </p:stCondLst>
                            <p:childTnLst>
                              <p:par>
                                <p:cTn id="166" presetID="2" presetClass="entr" presetSubtype="1" fill="hold" grpId="0" nodeType="afterEffect">
                                  <p:stCondLst>
                                    <p:cond delay="0"/>
                                  </p:stCondLst>
                                  <p:childTnLst>
                                    <p:set>
                                      <p:cBhvr>
                                        <p:cTn id="167" dur="1" fill="hold">
                                          <p:stCondLst>
                                            <p:cond delay="0"/>
                                          </p:stCondLst>
                                        </p:cTn>
                                        <p:tgtEl>
                                          <p:spTgt spid="71877"/>
                                        </p:tgtEl>
                                        <p:attrNameLst>
                                          <p:attrName>style.visibility</p:attrName>
                                        </p:attrNameLst>
                                      </p:cBhvr>
                                      <p:to>
                                        <p:strVal val="visible"/>
                                      </p:to>
                                    </p:set>
                                    <p:anim calcmode="lin" valueType="num">
                                      <p:cBhvr additive="base">
                                        <p:cTn id="168" dur="1000" fill="hold"/>
                                        <p:tgtEl>
                                          <p:spTgt spid="71877"/>
                                        </p:tgtEl>
                                        <p:attrNameLst>
                                          <p:attrName>ppt_x</p:attrName>
                                        </p:attrNameLst>
                                      </p:cBhvr>
                                      <p:tavLst>
                                        <p:tav tm="0">
                                          <p:val>
                                            <p:strVal val="#ppt_x"/>
                                          </p:val>
                                        </p:tav>
                                        <p:tav tm="100000">
                                          <p:val>
                                            <p:strVal val="#ppt_x"/>
                                          </p:val>
                                        </p:tav>
                                      </p:tavLst>
                                    </p:anim>
                                    <p:anim calcmode="lin" valueType="num">
                                      <p:cBhvr additive="base">
                                        <p:cTn id="169" dur="1000" fill="hold"/>
                                        <p:tgtEl>
                                          <p:spTgt spid="71877"/>
                                        </p:tgtEl>
                                        <p:attrNameLst>
                                          <p:attrName>ppt_y</p:attrName>
                                        </p:attrNameLst>
                                      </p:cBhvr>
                                      <p:tavLst>
                                        <p:tav tm="0">
                                          <p:val>
                                            <p:strVal val="0-#ppt_h/2"/>
                                          </p:val>
                                        </p:tav>
                                        <p:tav tm="100000">
                                          <p:val>
                                            <p:strVal val="#ppt_y"/>
                                          </p:val>
                                        </p:tav>
                                      </p:tavLst>
                                    </p:anim>
                                  </p:childTnLst>
                                </p:cTn>
                              </p:par>
                              <p:par>
                                <p:cTn id="170" presetID="1" presetClass="entr" presetSubtype="0" fill="hold" grpId="0" nodeType="withEffect">
                                  <p:stCondLst>
                                    <p:cond delay="0"/>
                                  </p:stCondLst>
                                  <p:childTnLst>
                                    <p:set>
                                      <p:cBhvr>
                                        <p:cTn id="171" dur="1" fill="hold">
                                          <p:stCondLst>
                                            <p:cond delay="0"/>
                                          </p:stCondLst>
                                        </p:cTn>
                                        <p:tgtEl>
                                          <p:spTgt spid="71883"/>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71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p:bldP spid="71688" grpId="0"/>
      <p:bldP spid="71689" grpId="0"/>
      <p:bldP spid="71717" grpId="0"/>
      <p:bldP spid="71718" grpId="0"/>
      <p:bldP spid="71819" grpId="0"/>
      <p:bldP spid="71820" grpId="0"/>
      <p:bldP spid="71824" grpId="0"/>
      <p:bldP spid="71825" grpId="0"/>
      <p:bldP spid="71826" grpId="0"/>
      <p:bldP spid="71827" grpId="0"/>
      <p:bldP spid="71828" grpId="0"/>
      <p:bldP spid="71828" grpId="1"/>
      <p:bldP spid="71829" grpId="0"/>
      <p:bldP spid="71829" grpId="1"/>
      <p:bldP spid="71829" grpId="2"/>
      <p:bldP spid="71830" grpId="0"/>
      <p:bldP spid="71830" grpId="1"/>
      <p:bldP spid="71831" grpId="0"/>
      <p:bldP spid="71831" grpId="1"/>
      <p:bldP spid="71831" grpId="2"/>
      <p:bldP spid="71874" grpId="0"/>
      <p:bldP spid="71875" grpId="0"/>
      <p:bldP spid="71876" grpId="0"/>
      <p:bldP spid="71877" grpId="0"/>
      <p:bldP spid="71878" grpId="0"/>
      <p:bldP spid="71879" grpId="0"/>
      <p:bldP spid="71880" grpId="0"/>
      <p:bldP spid="71881" grpId="0"/>
      <p:bldP spid="71882" grpId="0"/>
      <p:bldP spid="71883" grpId="0"/>
      <p:bldP spid="7188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50839" y="195263"/>
            <a:ext cx="8558212" cy="1143000"/>
          </a:xfrm>
        </p:spPr>
        <p:txBody>
          <a:bodyPr/>
          <a:lstStyle/>
          <a:p>
            <a:r>
              <a:rPr lang="en-GB" sz="2400" b="1">
                <a:effectLst>
                  <a:outerShdw blurRad="38100" dist="38100" dir="2700000" algn="tl">
                    <a:srgbClr val="000000"/>
                  </a:outerShdw>
                </a:effectLst>
                <a:latin typeface="Helvetica" pitchFamily="34" charset="0"/>
              </a:rPr>
              <a:t>The APL challenge:</a:t>
            </a:r>
            <a:br>
              <a:rPr lang="en-GB" sz="2400" b="1">
                <a:effectLst>
                  <a:outerShdw blurRad="38100" dist="38100" dir="2700000" algn="tl">
                    <a:srgbClr val="000000"/>
                  </a:outerShdw>
                </a:effectLst>
                <a:latin typeface="Helvetica" pitchFamily="34" charset="0"/>
              </a:rPr>
            </a:br>
            <a:r>
              <a:rPr lang="en-GB" sz="2400" b="1">
                <a:effectLst>
                  <a:outerShdw blurRad="38100" dist="38100" dir="2700000" algn="tl">
                    <a:srgbClr val="000000"/>
                  </a:outerShdw>
                </a:effectLst>
                <a:latin typeface="Helvetica" pitchFamily="34" charset="0"/>
              </a:rPr>
              <a:t>How to improve on outcome already achieved with ATRA &amp; anthracycline-based chemotherapy?</a:t>
            </a:r>
          </a:p>
        </p:txBody>
      </p:sp>
      <p:pic>
        <p:nvPicPr>
          <p:cNvPr id="441347" name="Picture 3" descr="wug1"/>
          <p:cNvPicPr>
            <a:picLocks noChangeAspect="1" noChangeArrowheads="1"/>
          </p:cNvPicPr>
          <p:nvPr/>
        </p:nvPicPr>
        <p:blipFill>
          <a:blip r:embed="rId2" cstate="print"/>
          <a:srcRect l="9978" t="22774" r="7350" b="12689"/>
          <a:stretch>
            <a:fillRect/>
          </a:stretch>
        </p:blipFill>
        <p:spPr bwMode="auto">
          <a:xfrm>
            <a:off x="195264" y="1558927"/>
            <a:ext cx="8715375" cy="4956175"/>
          </a:xfrm>
          <a:prstGeom prst="rect">
            <a:avLst/>
          </a:prstGeom>
          <a:noFill/>
        </p:spPr>
      </p:pic>
      <p:sp>
        <p:nvSpPr>
          <p:cNvPr id="441348" name="Text Box 4"/>
          <p:cNvSpPr txBox="1">
            <a:spLocks noChangeArrowheads="1"/>
          </p:cNvSpPr>
          <p:nvPr/>
        </p:nvSpPr>
        <p:spPr bwMode="auto">
          <a:xfrm>
            <a:off x="1990725" y="3902076"/>
            <a:ext cx="1603068" cy="307777"/>
          </a:xfrm>
          <a:prstGeom prst="rect">
            <a:avLst/>
          </a:prstGeom>
          <a:noFill/>
          <a:ln w="12700">
            <a:noFill/>
            <a:miter lim="800000"/>
            <a:headEnd/>
            <a:tailEnd/>
          </a:ln>
          <a:effectLst/>
        </p:spPr>
        <p:txBody>
          <a:bodyPr wrap="none">
            <a:spAutoFit/>
          </a:bodyPr>
          <a:lstStyle/>
          <a:p>
            <a:r>
              <a:rPr lang="en-GB" sz="1400" b="0">
                <a:solidFill>
                  <a:srgbClr val="FFFFFF"/>
                </a:solidFill>
                <a:latin typeface="Arial" pitchFamily="34" charset="0"/>
              </a:rPr>
              <a:t>MRC AML10 + 12</a:t>
            </a:r>
            <a:endParaRPr lang="en-US" sz="1400" b="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6111876" y="3205163"/>
            <a:ext cx="1958975" cy="3898900"/>
          </a:xfrm>
          <a:prstGeom prst="rect">
            <a:avLst/>
          </a:prstGeom>
          <a:solidFill>
            <a:srgbClr val="000066"/>
          </a:solidFill>
          <a:ln w="12700">
            <a:noFill/>
            <a:miter lim="800000"/>
            <a:headEnd/>
            <a:tailEnd/>
          </a:ln>
          <a:effectLst/>
        </p:spPr>
        <p:txBody>
          <a:bodyPr wrap="none" anchor="ctr"/>
          <a:lstStyle/>
          <a:p>
            <a:endParaRPr lang="en-GB">
              <a:solidFill>
                <a:srgbClr val="FAFD00"/>
              </a:solidFill>
            </a:endParaRPr>
          </a:p>
        </p:txBody>
      </p:sp>
      <p:sp>
        <p:nvSpPr>
          <p:cNvPr id="676869" name="Rectangle 5"/>
          <p:cNvSpPr>
            <a:spLocks noChangeArrowheads="1"/>
          </p:cNvSpPr>
          <p:nvPr/>
        </p:nvSpPr>
        <p:spPr bwMode="auto">
          <a:xfrm>
            <a:off x="-1033463" y="0"/>
            <a:ext cx="3297238" cy="8129588"/>
          </a:xfrm>
          <a:prstGeom prst="rect">
            <a:avLst/>
          </a:prstGeom>
          <a:solidFill>
            <a:srgbClr val="000066"/>
          </a:solidFill>
          <a:ln w="12700">
            <a:solidFill>
              <a:srgbClr val="000066"/>
            </a:solidFill>
            <a:miter lim="800000"/>
            <a:headEnd/>
            <a:tailEnd/>
          </a:ln>
          <a:effectLst/>
        </p:spPr>
        <p:txBody>
          <a:bodyPr wrap="none" anchor="ctr"/>
          <a:lstStyle/>
          <a:p>
            <a:endParaRPr lang="en-GB">
              <a:solidFill>
                <a:srgbClr val="FAFD00"/>
              </a:solidFill>
            </a:endParaRPr>
          </a:p>
        </p:txBody>
      </p:sp>
      <p:sp>
        <p:nvSpPr>
          <p:cNvPr id="676870" name="Rectangle 6"/>
          <p:cNvSpPr>
            <a:spLocks noChangeArrowheads="1"/>
          </p:cNvSpPr>
          <p:nvPr/>
        </p:nvSpPr>
        <p:spPr bwMode="auto">
          <a:xfrm>
            <a:off x="863600" y="319089"/>
            <a:ext cx="8504238" cy="1944687"/>
          </a:xfrm>
          <a:prstGeom prst="rect">
            <a:avLst/>
          </a:prstGeom>
          <a:solidFill>
            <a:srgbClr val="000066"/>
          </a:solidFill>
          <a:ln w="12700">
            <a:noFill/>
            <a:miter lim="800000"/>
            <a:headEnd/>
            <a:tailEnd/>
          </a:ln>
          <a:effectLst/>
        </p:spPr>
        <p:txBody>
          <a:bodyPr wrap="none" anchor="ctr"/>
          <a:lstStyle/>
          <a:p>
            <a:endParaRPr lang="en-GB">
              <a:solidFill>
                <a:srgbClr val="FAFD00"/>
              </a:solidFill>
            </a:endParaRPr>
          </a:p>
        </p:txBody>
      </p:sp>
      <p:sp>
        <p:nvSpPr>
          <p:cNvPr id="676872" name="Rectangle 8"/>
          <p:cNvSpPr>
            <a:spLocks noGrp="1" noChangeArrowheads="1"/>
          </p:cNvSpPr>
          <p:nvPr>
            <p:ph type="title" sz="quarter"/>
          </p:nvPr>
        </p:nvSpPr>
        <p:spPr>
          <a:xfrm>
            <a:off x="-234950" y="23813"/>
            <a:ext cx="9550400" cy="1143000"/>
          </a:xfrm>
        </p:spPr>
        <p:txBody>
          <a:bodyPr/>
          <a:lstStyle/>
          <a:p>
            <a:r>
              <a:rPr lang="en-GB" sz="2000" b="1" dirty="0">
                <a:effectLst>
                  <a:outerShdw blurRad="38100" dist="38100" dir="2700000" algn="tl">
                    <a:srgbClr val="000000"/>
                  </a:outerShdw>
                </a:effectLst>
                <a:latin typeface="Helvetica" pitchFamily="34" charset="0"/>
              </a:rPr>
              <a:t>Real-time quantitative PCR </a:t>
            </a:r>
            <a:r>
              <a:rPr lang="en-GB" sz="2000" b="1" dirty="0" smtClean="0">
                <a:effectLst>
                  <a:outerShdw blurRad="38100" dist="38100" dir="2700000" algn="tl">
                    <a:srgbClr val="000000"/>
                  </a:outerShdw>
                </a:effectLst>
                <a:latin typeface="Helvetica" pitchFamily="34" charset="0"/>
              </a:rPr>
              <a:t>(RT-</a:t>
            </a:r>
            <a:r>
              <a:rPr lang="en-GB" sz="2000" b="1" dirty="0" err="1" smtClean="0">
                <a:effectLst>
                  <a:outerShdw blurRad="38100" dist="38100" dir="2700000" algn="tl">
                    <a:srgbClr val="000000"/>
                  </a:outerShdw>
                </a:effectLst>
                <a:latin typeface="Helvetica" pitchFamily="34" charset="0"/>
              </a:rPr>
              <a:t>qPCR</a:t>
            </a:r>
            <a:r>
              <a:rPr lang="en-GB" sz="2000" b="1" dirty="0" smtClean="0">
                <a:effectLst>
                  <a:outerShdw blurRad="38100" dist="38100" dir="2700000" algn="tl">
                    <a:srgbClr val="000000"/>
                  </a:outerShdw>
                </a:effectLst>
                <a:latin typeface="Helvetica" pitchFamily="34" charset="0"/>
              </a:rPr>
              <a:t>) amplification of </a:t>
            </a:r>
            <a:br>
              <a:rPr lang="en-GB" sz="2000" b="1" dirty="0" smtClean="0">
                <a:effectLst>
                  <a:outerShdw blurRad="38100" dist="38100" dir="2700000" algn="tl">
                    <a:srgbClr val="000000"/>
                  </a:outerShdw>
                </a:effectLst>
                <a:latin typeface="Helvetica" pitchFamily="34" charset="0"/>
              </a:rPr>
            </a:br>
            <a:r>
              <a:rPr lang="en-GB" sz="2000" b="1" dirty="0" smtClean="0">
                <a:effectLst>
                  <a:outerShdw blurRad="38100" dist="38100" dir="2700000" algn="tl">
                    <a:srgbClr val="000000"/>
                  </a:outerShdw>
                </a:effectLst>
                <a:latin typeface="Helvetica" pitchFamily="34" charset="0"/>
              </a:rPr>
              <a:t>APL fusion transcripts can </a:t>
            </a:r>
            <a:r>
              <a:rPr lang="en-GB" sz="2000" b="1" dirty="0">
                <a:effectLst>
                  <a:outerShdw blurRad="38100" dist="38100" dir="2700000" algn="tl">
                    <a:srgbClr val="000000"/>
                  </a:outerShdw>
                </a:effectLst>
                <a:latin typeface="Helvetica" pitchFamily="34" charset="0"/>
              </a:rPr>
              <a:t>detect </a:t>
            </a:r>
            <a:r>
              <a:rPr lang="en-GB" sz="2000" b="1" dirty="0" err="1">
                <a:effectLst>
                  <a:outerShdw blurRad="38100" dist="38100" dir="2700000" algn="tl">
                    <a:srgbClr val="000000"/>
                  </a:outerShdw>
                </a:effectLst>
                <a:latin typeface="Helvetica" pitchFamily="34" charset="0"/>
              </a:rPr>
              <a:t>submicroscopic</a:t>
            </a:r>
            <a:r>
              <a:rPr lang="en-GB" sz="2000" b="1" dirty="0">
                <a:effectLst>
                  <a:outerShdw blurRad="38100" dist="38100" dir="2700000" algn="tl">
                    <a:srgbClr val="000000"/>
                  </a:outerShdw>
                </a:effectLst>
                <a:latin typeface="Helvetica" pitchFamily="34" charset="0"/>
              </a:rPr>
              <a:t> levels of </a:t>
            </a:r>
            <a:r>
              <a:rPr lang="en-GB" sz="2000" b="1" dirty="0" smtClean="0">
                <a:effectLst>
                  <a:outerShdw blurRad="38100" dist="38100" dir="2700000" algn="tl">
                    <a:srgbClr val="000000"/>
                  </a:outerShdw>
                </a:effectLst>
                <a:latin typeface="Helvetica" pitchFamily="34" charset="0"/>
              </a:rPr>
              <a:t>disease </a:t>
            </a:r>
            <a:endParaRPr lang="en-US" sz="2000" b="1" dirty="0">
              <a:effectLst>
                <a:outerShdw blurRad="38100" dist="38100" dir="2700000" algn="tl">
                  <a:srgbClr val="000000"/>
                </a:outerShdw>
              </a:effectLst>
              <a:latin typeface="Helvetica" pitchFamily="34" charset="0"/>
            </a:endParaRPr>
          </a:p>
        </p:txBody>
      </p:sp>
      <p:sp>
        <p:nvSpPr>
          <p:cNvPr id="676874" name="Rectangle 10"/>
          <p:cNvSpPr>
            <a:spLocks noChangeArrowheads="1"/>
          </p:cNvSpPr>
          <p:nvPr/>
        </p:nvSpPr>
        <p:spPr bwMode="auto">
          <a:xfrm>
            <a:off x="1589088" y="6802440"/>
            <a:ext cx="4978400" cy="841375"/>
          </a:xfrm>
          <a:prstGeom prst="rect">
            <a:avLst/>
          </a:prstGeom>
          <a:solidFill>
            <a:srgbClr val="000066"/>
          </a:solidFill>
          <a:ln w="12700">
            <a:noFill/>
            <a:miter lim="800000"/>
            <a:headEnd/>
            <a:tailEnd/>
          </a:ln>
          <a:effectLst/>
        </p:spPr>
        <p:txBody>
          <a:bodyPr wrap="none" anchor="ctr"/>
          <a:lstStyle/>
          <a:p>
            <a:endParaRPr lang="en-GB">
              <a:solidFill>
                <a:srgbClr val="FAFD00"/>
              </a:solidFill>
            </a:endParaRPr>
          </a:p>
        </p:txBody>
      </p:sp>
      <p:sp>
        <p:nvSpPr>
          <p:cNvPr id="676876" name="Rectangle 12"/>
          <p:cNvSpPr>
            <a:spLocks noChangeArrowheads="1"/>
          </p:cNvSpPr>
          <p:nvPr/>
        </p:nvSpPr>
        <p:spPr bwMode="auto">
          <a:xfrm>
            <a:off x="6330950" y="1597025"/>
            <a:ext cx="2655888" cy="5848350"/>
          </a:xfrm>
          <a:prstGeom prst="rect">
            <a:avLst/>
          </a:prstGeom>
          <a:solidFill>
            <a:srgbClr val="000066"/>
          </a:solidFill>
          <a:ln w="12700">
            <a:solidFill>
              <a:srgbClr val="000066"/>
            </a:solidFill>
            <a:miter lim="800000"/>
            <a:headEnd/>
            <a:tailEnd/>
          </a:ln>
          <a:effectLst/>
        </p:spPr>
        <p:txBody>
          <a:bodyPr wrap="none" anchor="ctr"/>
          <a:lstStyle/>
          <a:p>
            <a:endParaRPr lang="en-GB">
              <a:solidFill>
                <a:srgbClr val="FAFD00"/>
              </a:solidFill>
            </a:endParaRPr>
          </a:p>
        </p:txBody>
      </p:sp>
      <p:pic>
        <p:nvPicPr>
          <p:cNvPr id="676881" name="Picture 17"/>
          <p:cNvPicPr>
            <a:picLocks noChangeAspect="1" noChangeArrowheads="1"/>
          </p:cNvPicPr>
          <p:nvPr/>
        </p:nvPicPr>
        <p:blipFill>
          <a:blip r:embed="rId2" cstate="print"/>
          <a:srcRect/>
          <a:stretch>
            <a:fillRect/>
          </a:stretch>
        </p:blipFill>
        <p:spPr bwMode="auto">
          <a:xfrm>
            <a:off x="1836738" y="4064002"/>
            <a:ext cx="5080000" cy="3990975"/>
          </a:xfrm>
          <a:prstGeom prst="rect">
            <a:avLst/>
          </a:prstGeom>
          <a:noFill/>
          <a:ln w="9525">
            <a:noFill/>
            <a:miter lim="800000"/>
            <a:headEnd/>
            <a:tailEnd/>
          </a:ln>
          <a:effectLst/>
        </p:spPr>
      </p:pic>
      <p:sp>
        <p:nvSpPr>
          <p:cNvPr id="676882" name="Rectangle 18"/>
          <p:cNvSpPr>
            <a:spLocks noChangeArrowheads="1"/>
          </p:cNvSpPr>
          <p:nvPr/>
        </p:nvSpPr>
        <p:spPr bwMode="auto">
          <a:xfrm>
            <a:off x="-2057400" y="6486527"/>
            <a:ext cx="12001500" cy="2886075"/>
          </a:xfrm>
          <a:prstGeom prst="rect">
            <a:avLst/>
          </a:prstGeom>
          <a:solidFill>
            <a:srgbClr val="000066"/>
          </a:solidFill>
          <a:ln w="12700">
            <a:solidFill>
              <a:srgbClr val="000066"/>
            </a:solidFill>
            <a:miter lim="800000"/>
            <a:headEnd/>
            <a:tailEnd/>
          </a:ln>
          <a:effectLst/>
        </p:spPr>
        <p:txBody>
          <a:bodyPr wrap="none" anchor="ctr"/>
          <a:lstStyle/>
          <a:p>
            <a:endParaRPr lang="en-GB">
              <a:solidFill>
                <a:srgbClr val="FAFD00"/>
              </a:solidFill>
            </a:endParaRPr>
          </a:p>
        </p:txBody>
      </p:sp>
      <p:sp>
        <p:nvSpPr>
          <p:cNvPr id="676883" name="Rectangle 19"/>
          <p:cNvSpPr>
            <a:spLocks noChangeArrowheads="1"/>
          </p:cNvSpPr>
          <p:nvPr/>
        </p:nvSpPr>
        <p:spPr bwMode="auto">
          <a:xfrm>
            <a:off x="7400925" y="4029077"/>
            <a:ext cx="3771900" cy="5514975"/>
          </a:xfrm>
          <a:prstGeom prst="rect">
            <a:avLst/>
          </a:prstGeom>
          <a:solidFill>
            <a:srgbClr val="000066"/>
          </a:solidFill>
          <a:ln w="12700">
            <a:solidFill>
              <a:srgbClr val="000066"/>
            </a:solidFill>
            <a:miter lim="800000"/>
            <a:headEnd/>
            <a:tailEnd/>
          </a:ln>
          <a:effectLst/>
        </p:spPr>
        <p:txBody>
          <a:bodyPr wrap="none" anchor="ctr"/>
          <a:lstStyle/>
          <a:p>
            <a:endParaRPr lang="en-GB">
              <a:solidFill>
                <a:srgbClr val="FAFD00"/>
              </a:solidFill>
            </a:endParaRPr>
          </a:p>
        </p:txBody>
      </p:sp>
      <p:pic>
        <p:nvPicPr>
          <p:cNvPr id="676884" name="Picture 20"/>
          <p:cNvPicPr>
            <a:picLocks noChangeAspect="1" noChangeArrowheads="1"/>
          </p:cNvPicPr>
          <p:nvPr/>
        </p:nvPicPr>
        <p:blipFill>
          <a:blip r:embed="rId3" cstate="print"/>
          <a:srcRect/>
          <a:stretch>
            <a:fillRect/>
          </a:stretch>
        </p:blipFill>
        <p:spPr bwMode="auto">
          <a:xfrm>
            <a:off x="1843089" y="1349377"/>
            <a:ext cx="5053012" cy="2563813"/>
          </a:xfrm>
          <a:prstGeom prst="rect">
            <a:avLst/>
          </a:prstGeom>
          <a:noFill/>
          <a:ln w="9525">
            <a:noFill/>
            <a:miter lim="800000"/>
            <a:headEnd/>
            <a:tailEnd/>
          </a:ln>
          <a:effectLst/>
        </p:spPr>
      </p:pic>
      <p:sp>
        <p:nvSpPr>
          <p:cNvPr id="676886" name="Text Box 22"/>
          <p:cNvSpPr txBox="1">
            <a:spLocks noChangeArrowheads="1"/>
          </p:cNvSpPr>
          <p:nvPr/>
        </p:nvSpPr>
        <p:spPr bwMode="auto">
          <a:xfrm>
            <a:off x="5360988" y="6521451"/>
            <a:ext cx="3615092" cy="276999"/>
          </a:xfrm>
          <a:prstGeom prst="rect">
            <a:avLst/>
          </a:prstGeom>
          <a:noFill/>
          <a:ln w="12700">
            <a:noFill/>
            <a:miter lim="800000"/>
            <a:headEnd/>
            <a:tailEnd/>
          </a:ln>
          <a:effectLst/>
        </p:spPr>
        <p:txBody>
          <a:bodyPr wrap="none">
            <a:spAutoFit/>
          </a:bodyPr>
          <a:lstStyle/>
          <a:p>
            <a:r>
              <a:rPr lang="en-GB" sz="1200">
                <a:solidFill>
                  <a:srgbClr val="CCFFFF"/>
                </a:solidFill>
                <a:latin typeface="Helvetica" pitchFamily="34" charset="0"/>
              </a:rPr>
              <a:t>Grimwade</a:t>
            </a:r>
            <a:r>
              <a:rPr lang="en-GB" sz="1200" i="1">
                <a:solidFill>
                  <a:srgbClr val="CCFFFF"/>
                </a:solidFill>
                <a:latin typeface="Helvetica" pitchFamily="34" charset="0"/>
              </a:rPr>
              <a:t> et al, J Clin Oncol</a:t>
            </a:r>
            <a:r>
              <a:rPr lang="en-GB" sz="1200">
                <a:solidFill>
                  <a:srgbClr val="CCFFFF"/>
                </a:solidFill>
                <a:latin typeface="Helvetica" pitchFamily="34" charset="0"/>
              </a:rPr>
              <a:t> 2009;  27: 3650-8.</a:t>
            </a:r>
            <a:r>
              <a:rPr lang="en-GB" sz="1200" b="0">
                <a:solidFill>
                  <a:srgbClr val="CCFFFF"/>
                </a:solidFill>
                <a:latin typeface="Arial" pitchFamily="34" charset="0"/>
              </a:rPr>
              <a:t> </a:t>
            </a:r>
            <a:endParaRPr lang="en-US" sz="1200" b="0">
              <a:solidFill>
                <a:srgbClr val="CCFFFF"/>
              </a:solidFill>
              <a:latin typeface="Arial" pitchFamily="34" charset="0"/>
            </a:endParaRPr>
          </a:p>
        </p:txBody>
      </p:sp>
      <p:sp>
        <p:nvSpPr>
          <p:cNvPr id="676887" name="Text Box 23"/>
          <p:cNvSpPr txBox="1">
            <a:spLocks noChangeArrowheads="1"/>
          </p:cNvSpPr>
          <p:nvPr/>
        </p:nvSpPr>
        <p:spPr bwMode="auto">
          <a:xfrm>
            <a:off x="2417764" y="4264025"/>
            <a:ext cx="1276311" cy="338554"/>
          </a:xfrm>
          <a:prstGeom prst="rect">
            <a:avLst/>
          </a:prstGeom>
          <a:solidFill>
            <a:srgbClr val="FFFFFF"/>
          </a:solidFill>
          <a:ln w="12700">
            <a:solidFill>
              <a:schemeClr val="hlink"/>
            </a:solidFill>
            <a:miter lim="800000"/>
            <a:headEnd/>
            <a:tailEnd/>
          </a:ln>
          <a:effectLst/>
        </p:spPr>
        <p:txBody>
          <a:bodyPr wrap="none">
            <a:spAutoFit/>
          </a:bodyPr>
          <a:lstStyle/>
          <a:p>
            <a:r>
              <a:rPr lang="en-GB" i="1">
                <a:solidFill>
                  <a:srgbClr val="333333"/>
                </a:solidFill>
                <a:latin typeface="Helvetica" pitchFamily="34" charset="0"/>
              </a:rPr>
              <a:t>PML-RARA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114590" y="104775"/>
            <a:ext cx="8935459" cy="954107"/>
          </a:xfrm>
          <a:prstGeom prst="rect">
            <a:avLst/>
          </a:prstGeom>
          <a:noFill/>
          <a:ln w="19050" algn="ctr">
            <a:noFill/>
            <a:miter lim="800000"/>
            <a:headEnd/>
            <a:tailEnd/>
          </a:ln>
          <a:effectLst/>
        </p:spPr>
        <p:txBody>
          <a:bodyPr wrap="none">
            <a:spAutoFit/>
          </a:bodyPr>
          <a:lstStyle/>
          <a:p>
            <a:pPr algn="ctr" eaLnBrk="1" hangingPunct="1"/>
            <a:r>
              <a:rPr lang="de-DE" sz="2800" dirty="0" smtClean="0">
                <a:solidFill>
                  <a:srgbClr val="FFFF00"/>
                </a:solidFill>
                <a:effectLst>
                  <a:outerShdw blurRad="38100" dist="38100" dir="2700000" algn="tl">
                    <a:srgbClr val="000000"/>
                  </a:outerShdw>
                </a:effectLst>
                <a:latin typeface="Arial" charset="0"/>
              </a:rPr>
              <a:t>Use of sequential MRD monitoring to direct </a:t>
            </a:r>
          </a:p>
          <a:p>
            <a:pPr algn="ctr" eaLnBrk="1" hangingPunct="1"/>
            <a:r>
              <a:rPr lang="de-DE" sz="2800" dirty="0" smtClean="0">
                <a:solidFill>
                  <a:srgbClr val="FFFF00"/>
                </a:solidFill>
                <a:effectLst>
                  <a:outerShdw blurRad="38100" dist="38100" dir="2700000" algn="tl">
                    <a:srgbClr val="000000"/>
                  </a:outerShdw>
                </a:effectLst>
                <a:latin typeface="Arial" charset="0"/>
              </a:rPr>
              <a:t>pre-emptive therapy to prevent impending relapse </a:t>
            </a:r>
            <a:r>
              <a:rPr lang="de-DE" sz="2800" dirty="0" smtClean="0">
                <a:solidFill>
                  <a:srgbClr val="FFFF00"/>
                </a:solidFill>
                <a:latin typeface="Arial" charset="0"/>
              </a:rPr>
              <a:t> </a:t>
            </a:r>
          </a:p>
        </p:txBody>
      </p:sp>
      <p:sp>
        <p:nvSpPr>
          <p:cNvPr id="665603" name="Rectangle 3"/>
          <p:cNvSpPr>
            <a:spLocks noChangeArrowheads="1"/>
          </p:cNvSpPr>
          <p:nvPr/>
        </p:nvSpPr>
        <p:spPr bwMode="auto">
          <a:xfrm>
            <a:off x="1122364" y="3119440"/>
            <a:ext cx="7791450" cy="1724025"/>
          </a:xfrm>
          <a:prstGeom prst="rect">
            <a:avLst/>
          </a:prstGeom>
          <a:solidFill>
            <a:srgbClr val="0066FF"/>
          </a:solidFill>
          <a:ln w="12700">
            <a:solidFill>
              <a:srgbClr val="FFFFFF"/>
            </a:solidFill>
            <a:miter lim="800000"/>
            <a:headEnd/>
            <a:tailEnd/>
          </a:ln>
          <a:effectLst/>
        </p:spPr>
        <p:txBody>
          <a:bodyPr wrap="none" anchor="ctr"/>
          <a:lstStyle/>
          <a:p>
            <a:pPr algn="ctr"/>
            <a:endParaRPr lang="en-US" b="0" smtClean="0">
              <a:solidFill>
                <a:srgbClr val="FAFD00"/>
              </a:solidFill>
            </a:endParaRPr>
          </a:p>
        </p:txBody>
      </p:sp>
      <p:sp>
        <p:nvSpPr>
          <p:cNvPr id="665604" name="Rectangle 4"/>
          <p:cNvSpPr>
            <a:spLocks noChangeArrowheads="1"/>
          </p:cNvSpPr>
          <p:nvPr/>
        </p:nvSpPr>
        <p:spPr bwMode="auto">
          <a:xfrm>
            <a:off x="1122364" y="1876425"/>
            <a:ext cx="7791450" cy="1243013"/>
          </a:xfrm>
          <a:prstGeom prst="rect">
            <a:avLst/>
          </a:prstGeom>
          <a:solidFill>
            <a:srgbClr val="66CCFF"/>
          </a:solidFill>
          <a:ln w="12700">
            <a:solidFill>
              <a:srgbClr val="FFFFFF"/>
            </a:solidFill>
            <a:miter lim="800000"/>
            <a:headEnd/>
            <a:tailEnd/>
          </a:ln>
          <a:effectLst/>
        </p:spPr>
        <p:txBody>
          <a:bodyPr wrap="none" anchor="ctr"/>
          <a:lstStyle/>
          <a:p>
            <a:pPr algn="ctr"/>
            <a:endParaRPr lang="en-US" b="0" smtClean="0">
              <a:solidFill>
                <a:srgbClr val="FAFD00"/>
              </a:solidFill>
            </a:endParaRPr>
          </a:p>
        </p:txBody>
      </p:sp>
      <p:sp>
        <p:nvSpPr>
          <p:cNvPr id="665605" name="Text Box 5"/>
          <p:cNvSpPr txBox="1">
            <a:spLocks noChangeArrowheads="1"/>
          </p:cNvSpPr>
          <p:nvPr/>
        </p:nvSpPr>
        <p:spPr bwMode="auto">
          <a:xfrm>
            <a:off x="50800" y="2895600"/>
            <a:ext cx="81915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smtClean="0">
                <a:solidFill>
                  <a:srgbClr val="FAFD00"/>
                </a:solidFill>
                <a:latin typeface="Arial" charset="0"/>
              </a:rPr>
              <a:t>10</a:t>
            </a:r>
            <a:r>
              <a:rPr lang="en-US" sz="2400" baseline="30000" smtClean="0">
                <a:solidFill>
                  <a:srgbClr val="FAFD00"/>
                </a:solidFill>
                <a:latin typeface="Arial" charset="0"/>
              </a:rPr>
              <a:t>10</a:t>
            </a:r>
          </a:p>
        </p:txBody>
      </p:sp>
      <p:sp>
        <p:nvSpPr>
          <p:cNvPr id="665606" name="Text Box 6"/>
          <p:cNvSpPr txBox="1">
            <a:spLocks noChangeArrowheads="1"/>
          </p:cNvSpPr>
          <p:nvPr/>
        </p:nvSpPr>
        <p:spPr bwMode="auto">
          <a:xfrm>
            <a:off x="-30162" y="1743075"/>
            <a:ext cx="1004888"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smtClean="0">
                <a:solidFill>
                  <a:srgbClr val="CCECFF"/>
                </a:solidFill>
                <a:latin typeface="Arial" charset="0"/>
              </a:rPr>
              <a:t>&gt;10</a:t>
            </a:r>
            <a:r>
              <a:rPr lang="en-US" sz="2400" baseline="30000" smtClean="0">
                <a:solidFill>
                  <a:srgbClr val="CCECFF"/>
                </a:solidFill>
                <a:latin typeface="Arial" charset="0"/>
              </a:rPr>
              <a:t>12</a:t>
            </a:r>
          </a:p>
        </p:txBody>
      </p:sp>
      <p:sp>
        <p:nvSpPr>
          <p:cNvPr id="665607" name="Text Box 7"/>
          <p:cNvSpPr txBox="1">
            <a:spLocks noChangeArrowheads="1"/>
          </p:cNvSpPr>
          <p:nvPr/>
        </p:nvSpPr>
        <p:spPr bwMode="auto">
          <a:xfrm>
            <a:off x="-25399" y="5148263"/>
            <a:ext cx="89535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smtClean="0">
                <a:solidFill>
                  <a:srgbClr val="FAFD00"/>
                </a:solidFill>
                <a:latin typeface="Arial" charset="0"/>
              </a:rPr>
              <a:t>10</a:t>
            </a:r>
            <a:r>
              <a:rPr lang="en-US" sz="2400" baseline="30000" smtClean="0">
                <a:solidFill>
                  <a:srgbClr val="FAFD00"/>
                </a:solidFill>
                <a:latin typeface="Arial" charset="0"/>
              </a:rPr>
              <a:t>6</a:t>
            </a:r>
          </a:p>
        </p:txBody>
      </p:sp>
      <p:sp>
        <p:nvSpPr>
          <p:cNvPr id="665608" name="Text Box 8"/>
          <p:cNvSpPr txBox="1">
            <a:spLocks noChangeArrowheads="1"/>
          </p:cNvSpPr>
          <p:nvPr/>
        </p:nvSpPr>
        <p:spPr bwMode="auto">
          <a:xfrm>
            <a:off x="-25399" y="4025900"/>
            <a:ext cx="89535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smtClean="0">
                <a:solidFill>
                  <a:srgbClr val="FAFD00"/>
                </a:solidFill>
                <a:latin typeface="Arial" charset="0"/>
              </a:rPr>
              <a:t>10</a:t>
            </a:r>
            <a:r>
              <a:rPr lang="en-US" sz="2400" baseline="30000" smtClean="0">
                <a:solidFill>
                  <a:srgbClr val="FAFD00"/>
                </a:solidFill>
                <a:latin typeface="Arial" charset="0"/>
              </a:rPr>
              <a:t>8</a:t>
            </a:r>
          </a:p>
        </p:txBody>
      </p:sp>
      <p:sp>
        <p:nvSpPr>
          <p:cNvPr id="665609" name="Text Box 9"/>
          <p:cNvSpPr txBox="1">
            <a:spLocks noChangeArrowheads="1"/>
          </p:cNvSpPr>
          <p:nvPr/>
        </p:nvSpPr>
        <p:spPr bwMode="auto">
          <a:xfrm>
            <a:off x="-34925" y="1349377"/>
            <a:ext cx="3043238" cy="366713"/>
          </a:xfrm>
          <a:prstGeom prst="rect">
            <a:avLst/>
          </a:prstGeom>
          <a:noFill/>
          <a:ln w="19050">
            <a:noFill/>
            <a:miter lim="800000"/>
            <a:headEnd/>
            <a:tailEnd type="none" w="lg" len="lg"/>
          </a:ln>
          <a:effectLst/>
        </p:spPr>
        <p:txBody>
          <a:bodyPr>
            <a:spAutoFit/>
          </a:bodyPr>
          <a:lstStyle/>
          <a:p>
            <a:pPr eaLnBrk="1" hangingPunct="1">
              <a:spcBef>
                <a:spcPct val="50000"/>
              </a:spcBef>
            </a:pPr>
            <a:r>
              <a:rPr kumimoji="1" lang="en-US" sz="1800" smtClean="0">
                <a:solidFill>
                  <a:srgbClr val="CCECFF"/>
                </a:solidFill>
                <a:effectLst>
                  <a:outerShdw blurRad="38100" dist="38100" dir="2700000" algn="tl">
                    <a:srgbClr val="000000"/>
                  </a:outerShdw>
                </a:effectLst>
                <a:latin typeface="Arial" charset="0"/>
                <a:cs typeface="Arial" charset="0"/>
              </a:rPr>
              <a:t>Leukaemic cell burden</a:t>
            </a:r>
          </a:p>
        </p:txBody>
      </p:sp>
      <p:sp>
        <p:nvSpPr>
          <p:cNvPr id="665610" name="Freeform 10"/>
          <p:cNvSpPr>
            <a:spLocks/>
          </p:cNvSpPr>
          <p:nvPr/>
        </p:nvSpPr>
        <p:spPr bwMode="auto">
          <a:xfrm>
            <a:off x="2236788" y="1889126"/>
            <a:ext cx="1744662" cy="1230313"/>
          </a:xfrm>
          <a:custGeom>
            <a:avLst/>
            <a:gdLst/>
            <a:ahLst/>
            <a:cxnLst>
              <a:cxn ang="0">
                <a:pos x="0" y="0"/>
              </a:cxn>
              <a:cxn ang="0">
                <a:pos x="393" y="110"/>
              </a:cxn>
              <a:cxn ang="0">
                <a:pos x="722" y="448"/>
              </a:cxn>
              <a:cxn ang="0">
                <a:pos x="1024" y="786"/>
              </a:cxn>
            </a:cxnLst>
            <a:rect l="0" t="0" r="r" b="b"/>
            <a:pathLst>
              <a:path w="1024" h="786">
                <a:moveTo>
                  <a:pt x="0" y="0"/>
                </a:moveTo>
                <a:cubicBezTo>
                  <a:pt x="136" y="17"/>
                  <a:pt x="273" y="35"/>
                  <a:pt x="393" y="110"/>
                </a:cubicBezTo>
                <a:cubicBezTo>
                  <a:pt x="513" y="185"/>
                  <a:pt x="617" y="335"/>
                  <a:pt x="722" y="448"/>
                </a:cubicBezTo>
                <a:cubicBezTo>
                  <a:pt x="827" y="561"/>
                  <a:pt x="974" y="730"/>
                  <a:pt x="1024" y="786"/>
                </a:cubicBezTo>
              </a:path>
            </a:pathLst>
          </a:custGeom>
          <a:noFill/>
          <a:ln w="38100" cmpd="sng">
            <a:solidFill>
              <a:srgbClr val="FFFFFF"/>
            </a:solidFill>
            <a:round/>
            <a:headEnd/>
            <a:tailEnd/>
          </a:ln>
          <a:effectLst/>
        </p:spPr>
        <p:txBody>
          <a:bodyPr/>
          <a:lstStyle/>
          <a:p>
            <a:endParaRPr lang="en-GB" smtClean="0">
              <a:solidFill>
                <a:srgbClr val="FAFD00"/>
              </a:solidFill>
            </a:endParaRPr>
          </a:p>
        </p:txBody>
      </p:sp>
      <p:sp>
        <p:nvSpPr>
          <p:cNvPr id="665611" name="Rectangle 11"/>
          <p:cNvSpPr>
            <a:spLocks noChangeArrowheads="1"/>
          </p:cNvSpPr>
          <p:nvPr/>
        </p:nvSpPr>
        <p:spPr bwMode="auto">
          <a:xfrm>
            <a:off x="1123951" y="4835525"/>
            <a:ext cx="7791450" cy="1631950"/>
          </a:xfrm>
          <a:prstGeom prst="rect">
            <a:avLst/>
          </a:prstGeom>
          <a:solidFill>
            <a:srgbClr val="0000B2"/>
          </a:solidFill>
          <a:ln w="19050">
            <a:solidFill>
              <a:srgbClr val="FFFFFF"/>
            </a:solidFill>
            <a:miter lim="800000"/>
            <a:headEnd/>
            <a:tailEnd/>
          </a:ln>
          <a:effectLst/>
        </p:spPr>
        <p:txBody>
          <a:bodyPr wrap="none" anchor="ctr"/>
          <a:lstStyle/>
          <a:p>
            <a:endParaRPr lang="en-GB" smtClean="0">
              <a:solidFill>
                <a:srgbClr val="FAFD00"/>
              </a:solidFill>
            </a:endParaRPr>
          </a:p>
        </p:txBody>
      </p:sp>
      <p:sp>
        <p:nvSpPr>
          <p:cNvPr id="665612" name="Freeform 12"/>
          <p:cNvSpPr>
            <a:spLocks/>
          </p:cNvSpPr>
          <p:nvPr/>
        </p:nvSpPr>
        <p:spPr bwMode="auto">
          <a:xfrm>
            <a:off x="5329238" y="4248150"/>
            <a:ext cx="1878012" cy="1123950"/>
          </a:xfrm>
          <a:custGeom>
            <a:avLst/>
            <a:gdLst/>
            <a:ahLst/>
            <a:cxnLst>
              <a:cxn ang="0">
                <a:pos x="0" y="0"/>
              </a:cxn>
              <a:cxn ang="0">
                <a:pos x="201" y="128"/>
              </a:cxn>
              <a:cxn ang="0">
                <a:pos x="457" y="293"/>
              </a:cxn>
              <a:cxn ang="0">
                <a:pos x="877" y="558"/>
              </a:cxn>
              <a:cxn ang="0">
                <a:pos x="1179" y="704"/>
              </a:cxn>
            </a:cxnLst>
            <a:rect l="0" t="0" r="r" b="b"/>
            <a:pathLst>
              <a:path w="1179" h="704">
                <a:moveTo>
                  <a:pt x="0" y="0"/>
                </a:moveTo>
                <a:cubicBezTo>
                  <a:pt x="62" y="39"/>
                  <a:pt x="125" y="79"/>
                  <a:pt x="201" y="128"/>
                </a:cubicBezTo>
                <a:cubicBezTo>
                  <a:pt x="277" y="177"/>
                  <a:pt x="344" y="221"/>
                  <a:pt x="457" y="293"/>
                </a:cubicBezTo>
                <a:cubicBezTo>
                  <a:pt x="570" y="365"/>
                  <a:pt x="757" y="490"/>
                  <a:pt x="877" y="558"/>
                </a:cubicBezTo>
                <a:cubicBezTo>
                  <a:pt x="997" y="626"/>
                  <a:pt x="1127" y="678"/>
                  <a:pt x="1179" y="704"/>
                </a:cubicBezTo>
              </a:path>
            </a:pathLst>
          </a:custGeom>
          <a:noFill/>
          <a:ln w="38100" cmpd="sng">
            <a:solidFill>
              <a:srgbClr val="FFFFFF"/>
            </a:solidFill>
            <a:round/>
            <a:headEnd/>
            <a:tailEnd/>
          </a:ln>
          <a:effectLst/>
        </p:spPr>
        <p:txBody>
          <a:bodyPr/>
          <a:lstStyle/>
          <a:p>
            <a:endParaRPr lang="en-GB" smtClean="0">
              <a:solidFill>
                <a:srgbClr val="FAFD00"/>
              </a:solidFill>
            </a:endParaRPr>
          </a:p>
        </p:txBody>
      </p:sp>
      <p:sp>
        <p:nvSpPr>
          <p:cNvPr id="665613" name="Freeform 13"/>
          <p:cNvSpPr>
            <a:spLocks/>
          </p:cNvSpPr>
          <p:nvPr/>
        </p:nvSpPr>
        <p:spPr bwMode="auto">
          <a:xfrm>
            <a:off x="3979863" y="3101975"/>
            <a:ext cx="1384300" cy="1168400"/>
          </a:xfrm>
          <a:custGeom>
            <a:avLst/>
            <a:gdLst/>
            <a:ahLst/>
            <a:cxnLst>
              <a:cxn ang="0">
                <a:pos x="0" y="0"/>
              </a:cxn>
              <a:cxn ang="0">
                <a:pos x="165" y="192"/>
              </a:cxn>
              <a:cxn ang="0">
                <a:pos x="549" y="558"/>
              </a:cxn>
              <a:cxn ang="0">
                <a:pos x="796" y="732"/>
              </a:cxn>
            </a:cxnLst>
            <a:rect l="0" t="0" r="r" b="b"/>
            <a:pathLst>
              <a:path w="796" h="732">
                <a:moveTo>
                  <a:pt x="0" y="0"/>
                </a:moveTo>
                <a:cubicBezTo>
                  <a:pt x="36" y="49"/>
                  <a:pt x="73" y="99"/>
                  <a:pt x="165" y="192"/>
                </a:cubicBezTo>
                <a:cubicBezTo>
                  <a:pt x="257" y="285"/>
                  <a:pt x="444" y="468"/>
                  <a:pt x="549" y="558"/>
                </a:cubicBezTo>
                <a:cubicBezTo>
                  <a:pt x="654" y="648"/>
                  <a:pt x="755" y="703"/>
                  <a:pt x="796" y="732"/>
                </a:cubicBezTo>
              </a:path>
            </a:pathLst>
          </a:custGeom>
          <a:noFill/>
          <a:ln w="38100" cmpd="sng">
            <a:solidFill>
              <a:srgbClr val="FFFFFF"/>
            </a:solidFill>
            <a:round/>
            <a:headEnd/>
            <a:tailEnd/>
          </a:ln>
          <a:effectLst/>
        </p:spPr>
        <p:txBody>
          <a:bodyPr/>
          <a:lstStyle/>
          <a:p>
            <a:endParaRPr lang="en-GB" smtClean="0">
              <a:solidFill>
                <a:srgbClr val="FAFD00"/>
              </a:solidFill>
            </a:endParaRPr>
          </a:p>
        </p:txBody>
      </p:sp>
      <p:sp>
        <p:nvSpPr>
          <p:cNvPr id="665614" name="Rectangle 14"/>
          <p:cNvSpPr>
            <a:spLocks noChangeArrowheads="1"/>
          </p:cNvSpPr>
          <p:nvPr/>
        </p:nvSpPr>
        <p:spPr bwMode="auto">
          <a:xfrm>
            <a:off x="6019801" y="4867275"/>
            <a:ext cx="1352550" cy="609600"/>
          </a:xfrm>
          <a:prstGeom prst="rect">
            <a:avLst/>
          </a:prstGeom>
          <a:solidFill>
            <a:srgbClr val="0000B2"/>
          </a:solidFill>
          <a:ln w="12700">
            <a:solidFill>
              <a:srgbClr val="0000B2"/>
            </a:solidFill>
            <a:miter lim="800000"/>
            <a:headEnd/>
            <a:tailEnd/>
          </a:ln>
          <a:effectLst/>
        </p:spPr>
        <p:txBody>
          <a:bodyPr wrap="none" anchor="ctr"/>
          <a:lstStyle/>
          <a:p>
            <a:endParaRPr lang="en-GB" smtClean="0">
              <a:solidFill>
                <a:srgbClr val="FAFD00"/>
              </a:solidFill>
            </a:endParaRPr>
          </a:p>
        </p:txBody>
      </p:sp>
      <p:sp>
        <p:nvSpPr>
          <p:cNvPr id="665615" name="Freeform 15"/>
          <p:cNvSpPr>
            <a:spLocks/>
          </p:cNvSpPr>
          <p:nvPr/>
        </p:nvSpPr>
        <p:spPr bwMode="auto">
          <a:xfrm>
            <a:off x="6227763" y="4826000"/>
            <a:ext cx="2684462" cy="1200150"/>
          </a:xfrm>
          <a:custGeom>
            <a:avLst/>
            <a:gdLst/>
            <a:ahLst/>
            <a:cxnLst>
              <a:cxn ang="0">
                <a:pos x="0" y="0"/>
              </a:cxn>
              <a:cxn ang="0">
                <a:pos x="676" y="330"/>
              </a:cxn>
              <a:cxn ang="0">
                <a:pos x="1070" y="458"/>
              </a:cxn>
              <a:cxn ang="0">
                <a:pos x="1380" y="531"/>
              </a:cxn>
            </a:cxnLst>
            <a:rect l="0" t="0" r="r" b="b"/>
            <a:pathLst>
              <a:path w="1380" h="531">
                <a:moveTo>
                  <a:pt x="0" y="0"/>
                </a:moveTo>
                <a:cubicBezTo>
                  <a:pt x="249" y="127"/>
                  <a:pt x="498" y="254"/>
                  <a:pt x="676" y="330"/>
                </a:cubicBezTo>
                <a:cubicBezTo>
                  <a:pt x="854" y="406"/>
                  <a:pt x="953" y="425"/>
                  <a:pt x="1070" y="458"/>
                </a:cubicBezTo>
                <a:cubicBezTo>
                  <a:pt x="1187" y="491"/>
                  <a:pt x="1328" y="519"/>
                  <a:pt x="1380" y="531"/>
                </a:cubicBezTo>
              </a:path>
            </a:pathLst>
          </a:custGeom>
          <a:noFill/>
          <a:ln w="38100" cmpd="sng">
            <a:solidFill>
              <a:srgbClr val="00FF00"/>
            </a:solidFill>
            <a:round/>
            <a:headEnd/>
            <a:tailEnd/>
          </a:ln>
          <a:effectLst/>
        </p:spPr>
        <p:txBody>
          <a:bodyPr/>
          <a:lstStyle/>
          <a:p>
            <a:endParaRPr lang="en-GB" smtClean="0">
              <a:solidFill>
                <a:srgbClr val="FAFD00"/>
              </a:solidFill>
            </a:endParaRPr>
          </a:p>
        </p:txBody>
      </p:sp>
      <p:sp>
        <p:nvSpPr>
          <p:cNvPr id="665616" name="Freeform 16"/>
          <p:cNvSpPr>
            <a:spLocks/>
          </p:cNvSpPr>
          <p:nvPr/>
        </p:nvSpPr>
        <p:spPr bwMode="auto">
          <a:xfrm>
            <a:off x="2224089" y="1884365"/>
            <a:ext cx="1614487" cy="1895475"/>
          </a:xfrm>
          <a:custGeom>
            <a:avLst/>
            <a:gdLst/>
            <a:ahLst/>
            <a:cxnLst>
              <a:cxn ang="0">
                <a:pos x="0" y="0"/>
              </a:cxn>
              <a:cxn ang="0">
                <a:pos x="393" y="110"/>
              </a:cxn>
              <a:cxn ang="0">
                <a:pos x="722" y="448"/>
              </a:cxn>
              <a:cxn ang="0">
                <a:pos x="1024" y="786"/>
              </a:cxn>
            </a:cxnLst>
            <a:rect l="0" t="0" r="r" b="b"/>
            <a:pathLst>
              <a:path w="1024" h="786">
                <a:moveTo>
                  <a:pt x="0" y="0"/>
                </a:moveTo>
                <a:cubicBezTo>
                  <a:pt x="136" y="17"/>
                  <a:pt x="273" y="35"/>
                  <a:pt x="393" y="110"/>
                </a:cubicBezTo>
                <a:cubicBezTo>
                  <a:pt x="513" y="185"/>
                  <a:pt x="617" y="335"/>
                  <a:pt x="722" y="448"/>
                </a:cubicBezTo>
                <a:cubicBezTo>
                  <a:pt x="827" y="561"/>
                  <a:pt x="974" y="730"/>
                  <a:pt x="1024" y="786"/>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17" name="Freeform 17"/>
          <p:cNvSpPr>
            <a:spLocks/>
          </p:cNvSpPr>
          <p:nvPr/>
        </p:nvSpPr>
        <p:spPr bwMode="auto">
          <a:xfrm>
            <a:off x="3821113" y="3746502"/>
            <a:ext cx="895350" cy="1127125"/>
          </a:xfrm>
          <a:custGeom>
            <a:avLst/>
            <a:gdLst/>
            <a:ahLst/>
            <a:cxnLst>
              <a:cxn ang="0">
                <a:pos x="0" y="0"/>
              </a:cxn>
              <a:cxn ang="0">
                <a:pos x="165" y="192"/>
              </a:cxn>
              <a:cxn ang="0">
                <a:pos x="549" y="558"/>
              </a:cxn>
              <a:cxn ang="0">
                <a:pos x="796" y="732"/>
              </a:cxn>
            </a:cxnLst>
            <a:rect l="0" t="0" r="r" b="b"/>
            <a:pathLst>
              <a:path w="796" h="732">
                <a:moveTo>
                  <a:pt x="0" y="0"/>
                </a:moveTo>
                <a:cubicBezTo>
                  <a:pt x="36" y="49"/>
                  <a:pt x="73" y="99"/>
                  <a:pt x="165" y="192"/>
                </a:cubicBezTo>
                <a:cubicBezTo>
                  <a:pt x="257" y="285"/>
                  <a:pt x="444" y="468"/>
                  <a:pt x="549" y="558"/>
                </a:cubicBezTo>
                <a:cubicBezTo>
                  <a:pt x="654" y="648"/>
                  <a:pt x="755" y="703"/>
                  <a:pt x="796" y="732"/>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18" name="Freeform 18"/>
          <p:cNvSpPr>
            <a:spLocks/>
          </p:cNvSpPr>
          <p:nvPr/>
        </p:nvSpPr>
        <p:spPr bwMode="auto">
          <a:xfrm>
            <a:off x="2247900" y="1890713"/>
            <a:ext cx="2287588" cy="906462"/>
          </a:xfrm>
          <a:custGeom>
            <a:avLst/>
            <a:gdLst/>
            <a:ahLst/>
            <a:cxnLst>
              <a:cxn ang="0">
                <a:pos x="0" y="0"/>
              </a:cxn>
              <a:cxn ang="0">
                <a:pos x="393" y="110"/>
              </a:cxn>
              <a:cxn ang="0">
                <a:pos x="722" y="448"/>
              </a:cxn>
              <a:cxn ang="0">
                <a:pos x="1024" y="786"/>
              </a:cxn>
            </a:cxnLst>
            <a:rect l="0" t="0" r="r" b="b"/>
            <a:pathLst>
              <a:path w="1024" h="786">
                <a:moveTo>
                  <a:pt x="0" y="0"/>
                </a:moveTo>
                <a:cubicBezTo>
                  <a:pt x="136" y="17"/>
                  <a:pt x="273" y="35"/>
                  <a:pt x="393" y="110"/>
                </a:cubicBezTo>
                <a:cubicBezTo>
                  <a:pt x="513" y="185"/>
                  <a:pt x="617" y="335"/>
                  <a:pt x="722" y="448"/>
                </a:cubicBezTo>
                <a:cubicBezTo>
                  <a:pt x="827" y="561"/>
                  <a:pt x="974" y="730"/>
                  <a:pt x="1024" y="786"/>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19" name="Text Box 19"/>
          <p:cNvSpPr txBox="1">
            <a:spLocks noChangeArrowheads="1"/>
          </p:cNvSpPr>
          <p:nvPr/>
        </p:nvSpPr>
        <p:spPr bwMode="auto">
          <a:xfrm>
            <a:off x="1514475" y="5499100"/>
            <a:ext cx="3349625" cy="374650"/>
          </a:xfrm>
          <a:prstGeom prst="rect">
            <a:avLst/>
          </a:prstGeom>
          <a:solidFill>
            <a:srgbClr val="0000FF"/>
          </a:solidFill>
          <a:ln w="9525" algn="ctr">
            <a:solidFill>
              <a:srgbClr val="FFFFFF"/>
            </a:solidFill>
            <a:miter lim="800000"/>
            <a:headEnd/>
            <a:tailEnd/>
          </a:ln>
          <a:effectLst/>
        </p:spPr>
        <p:txBody>
          <a:bodyPr lIns="0" tIns="0" rIns="0" bIns="0">
            <a:spAutoFit/>
          </a:bodyPr>
          <a:lstStyle/>
          <a:p>
            <a:pPr algn="ctr" eaLnBrk="1" hangingPunct="1">
              <a:spcBef>
                <a:spcPct val="50000"/>
              </a:spcBef>
            </a:pPr>
            <a:r>
              <a:rPr lang="en-US" sz="2400" smtClean="0">
                <a:solidFill>
                  <a:srgbClr val="FFFFFF"/>
                </a:solidFill>
                <a:latin typeface="Arial" charset="0"/>
              </a:rPr>
              <a:t>Undetectable range</a:t>
            </a:r>
          </a:p>
        </p:txBody>
      </p:sp>
      <p:sp>
        <p:nvSpPr>
          <p:cNvPr id="665620" name="Freeform 20"/>
          <p:cNvSpPr>
            <a:spLocks/>
          </p:cNvSpPr>
          <p:nvPr/>
        </p:nvSpPr>
        <p:spPr bwMode="auto">
          <a:xfrm>
            <a:off x="4543426" y="2801938"/>
            <a:ext cx="1776413" cy="863600"/>
          </a:xfrm>
          <a:custGeom>
            <a:avLst/>
            <a:gdLst/>
            <a:ahLst/>
            <a:cxnLst>
              <a:cxn ang="0">
                <a:pos x="0" y="0"/>
              </a:cxn>
              <a:cxn ang="0">
                <a:pos x="165" y="192"/>
              </a:cxn>
              <a:cxn ang="0">
                <a:pos x="549" y="558"/>
              </a:cxn>
              <a:cxn ang="0">
                <a:pos x="796" y="732"/>
              </a:cxn>
            </a:cxnLst>
            <a:rect l="0" t="0" r="r" b="b"/>
            <a:pathLst>
              <a:path w="796" h="732">
                <a:moveTo>
                  <a:pt x="0" y="0"/>
                </a:moveTo>
                <a:cubicBezTo>
                  <a:pt x="36" y="49"/>
                  <a:pt x="73" y="99"/>
                  <a:pt x="165" y="192"/>
                </a:cubicBezTo>
                <a:cubicBezTo>
                  <a:pt x="257" y="285"/>
                  <a:pt x="444" y="468"/>
                  <a:pt x="549" y="558"/>
                </a:cubicBezTo>
                <a:cubicBezTo>
                  <a:pt x="654" y="648"/>
                  <a:pt x="755" y="703"/>
                  <a:pt x="796" y="732"/>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21" name="Freeform 21"/>
          <p:cNvSpPr>
            <a:spLocks/>
          </p:cNvSpPr>
          <p:nvPr/>
        </p:nvSpPr>
        <p:spPr bwMode="auto">
          <a:xfrm>
            <a:off x="6303964" y="3656013"/>
            <a:ext cx="2609850" cy="461962"/>
          </a:xfrm>
          <a:custGeom>
            <a:avLst/>
            <a:gdLst/>
            <a:ahLst/>
            <a:cxnLst>
              <a:cxn ang="0">
                <a:pos x="0" y="0"/>
              </a:cxn>
              <a:cxn ang="0">
                <a:pos x="201" y="128"/>
              </a:cxn>
              <a:cxn ang="0">
                <a:pos x="457" y="293"/>
              </a:cxn>
              <a:cxn ang="0">
                <a:pos x="877" y="558"/>
              </a:cxn>
              <a:cxn ang="0">
                <a:pos x="1179" y="704"/>
              </a:cxn>
            </a:cxnLst>
            <a:rect l="0" t="0" r="r" b="b"/>
            <a:pathLst>
              <a:path w="1179" h="704">
                <a:moveTo>
                  <a:pt x="0" y="0"/>
                </a:moveTo>
                <a:cubicBezTo>
                  <a:pt x="62" y="39"/>
                  <a:pt x="125" y="79"/>
                  <a:pt x="201" y="128"/>
                </a:cubicBezTo>
                <a:cubicBezTo>
                  <a:pt x="277" y="177"/>
                  <a:pt x="344" y="221"/>
                  <a:pt x="457" y="293"/>
                </a:cubicBezTo>
                <a:cubicBezTo>
                  <a:pt x="570" y="365"/>
                  <a:pt x="757" y="490"/>
                  <a:pt x="877" y="558"/>
                </a:cubicBezTo>
                <a:cubicBezTo>
                  <a:pt x="997" y="626"/>
                  <a:pt x="1127" y="678"/>
                  <a:pt x="1179" y="704"/>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22" name="Freeform 22"/>
          <p:cNvSpPr>
            <a:spLocks/>
          </p:cNvSpPr>
          <p:nvPr/>
        </p:nvSpPr>
        <p:spPr bwMode="auto">
          <a:xfrm>
            <a:off x="6181726" y="3265488"/>
            <a:ext cx="1698625" cy="422275"/>
          </a:xfrm>
          <a:custGeom>
            <a:avLst/>
            <a:gdLst/>
            <a:ahLst/>
            <a:cxnLst>
              <a:cxn ang="0">
                <a:pos x="0" y="777"/>
              </a:cxn>
              <a:cxn ang="0">
                <a:pos x="292" y="887"/>
              </a:cxn>
              <a:cxn ang="0">
                <a:pos x="612" y="832"/>
              </a:cxn>
              <a:cxn ang="0">
                <a:pos x="905" y="576"/>
              </a:cxn>
              <a:cxn ang="0">
                <a:pos x="1088" y="137"/>
              </a:cxn>
              <a:cxn ang="0">
                <a:pos x="1124" y="0"/>
              </a:cxn>
            </a:cxnLst>
            <a:rect l="0" t="0" r="r" b="b"/>
            <a:pathLst>
              <a:path w="1125" h="896">
                <a:moveTo>
                  <a:pt x="0" y="777"/>
                </a:moveTo>
                <a:cubicBezTo>
                  <a:pt x="95" y="827"/>
                  <a:pt x="190" y="878"/>
                  <a:pt x="292" y="887"/>
                </a:cubicBezTo>
                <a:cubicBezTo>
                  <a:pt x="394" y="896"/>
                  <a:pt x="510" y="884"/>
                  <a:pt x="612" y="832"/>
                </a:cubicBezTo>
                <a:cubicBezTo>
                  <a:pt x="714" y="780"/>
                  <a:pt x="826" y="692"/>
                  <a:pt x="905" y="576"/>
                </a:cubicBezTo>
                <a:cubicBezTo>
                  <a:pt x="984" y="460"/>
                  <a:pt x="1051" y="233"/>
                  <a:pt x="1088" y="137"/>
                </a:cubicBezTo>
                <a:cubicBezTo>
                  <a:pt x="1125" y="41"/>
                  <a:pt x="1118" y="23"/>
                  <a:pt x="1124" y="0"/>
                </a:cubicBezTo>
              </a:path>
            </a:pathLst>
          </a:custGeom>
          <a:noFill/>
          <a:ln w="38100" cap="flat" cmpd="sng">
            <a:solidFill>
              <a:srgbClr val="FF0066"/>
            </a:solidFill>
            <a:prstDash val="dash"/>
            <a:round/>
            <a:headEnd type="none" w="med" len="med"/>
            <a:tailEnd type="triangle" w="med" len="med"/>
          </a:ln>
          <a:effectLst/>
        </p:spPr>
        <p:txBody>
          <a:bodyPr/>
          <a:lstStyle/>
          <a:p>
            <a:endParaRPr lang="en-GB" smtClean="0">
              <a:solidFill>
                <a:srgbClr val="FAFD00"/>
              </a:solidFill>
            </a:endParaRPr>
          </a:p>
        </p:txBody>
      </p:sp>
      <p:sp>
        <p:nvSpPr>
          <p:cNvPr id="665623" name="Text Box 23"/>
          <p:cNvSpPr txBox="1">
            <a:spLocks noChangeArrowheads="1"/>
          </p:cNvSpPr>
          <p:nvPr/>
        </p:nvSpPr>
        <p:spPr bwMode="auto">
          <a:xfrm>
            <a:off x="2483546" y="3325814"/>
            <a:ext cx="1300356" cy="584775"/>
          </a:xfrm>
          <a:prstGeom prst="rect">
            <a:avLst/>
          </a:prstGeom>
          <a:noFill/>
          <a:ln w="12700">
            <a:noFill/>
            <a:miter lim="800000"/>
            <a:headEnd/>
            <a:tailEnd/>
          </a:ln>
          <a:effectLst/>
        </p:spPr>
        <p:txBody>
          <a:bodyPr wrap="none">
            <a:spAutoFit/>
          </a:bodyPr>
          <a:lstStyle/>
          <a:p>
            <a:pPr algn="ctr"/>
            <a:r>
              <a:rPr lang="en-GB" smtClean="0">
                <a:solidFill>
                  <a:srgbClr val="FFFFFF"/>
                </a:solidFill>
                <a:effectLst>
                  <a:outerShdw blurRad="38100" dist="38100" dir="2700000" algn="tl">
                    <a:srgbClr val="000000"/>
                  </a:outerShdw>
                </a:effectLst>
                <a:latin typeface="Helvetica" pitchFamily="34" charset="0"/>
              </a:rPr>
              <a:t>Rapid </a:t>
            </a:r>
          </a:p>
          <a:p>
            <a:pPr algn="ctr"/>
            <a:r>
              <a:rPr lang="en-GB" smtClean="0">
                <a:solidFill>
                  <a:srgbClr val="FFFFFF"/>
                </a:solidFill>
                <a:effectLst>
                  <a:outerShdw blurRad="38100" dist="38100" dir="2700000" algn="tl">
                    <a:srgbClr val="000000"/>
                  </a:outerShdw>
                </a:effectLst>
                <a:latin typeface="Helvetica" pitchFamily="34" charset="0"/>
              </a:rPr>
              <a:t>responders</a:t>
            </a:r>
            <a:endParaRPr lang="en-US" smtClean="0">
              <a:solidFill>
                <a:srgbClr val="FFFFFF"/>
              </a:solidFill>
              <a:effectLst>
                <a:outerShdw blurRad="38100" dist="38100" dir="2700000" algn="tl">
                  <a:srgbClr val="000000"/>
                </a:outerShdw>
              </a:effectLst>
              <a:latin typeface="Helvetica" pitchFamily="34" charset="0"/>
            </a:endParaRPr>
          </a:p>
        </p:txBody>
      </p:sp>
      <p:sp>
        <p:nvSpPr>
          <p:cNvPr id="665624" name="Text Box 24"/>
          <p:cNvSpPr txBox="1">
            <a:spLocks noChangeArrowheads="1"/>
          </p:cNvSpPr>
          <p:nvPr/>
        </p:nvSpPr>
        <p:spPr bwMode="auto">
          <a:xfrm>
            <a:off x="4813996" y="3325814"/>
            <a:ext cx="1300356" cy="584775"/>
          </a:xfrm>
          <a:prstGeom prst="rect">
            <a:avLst/>
          </a:prstGeom>
          <a:noFill/>
          <a:ln w="12700">
            <a:noFill/>
            <a:miter lim="800000"/>
            <a:headEnd/>
            <a:tailEnd/>
          </a:ln>
          <a:effectLst/>
        </p:spPr>
        <p:txBody>
          <a:bodyPr wrap="none">
            <a:spAutoFit/>
          </a:bodyPr>
          <a:lstStyle/>
          <a:p>
            <a:pPr algn="ctr"/>
            <a:r>
              <a:rPr lang="en-GB" smtClean="0">
                <a:solidFill>
                  <a:srgbClr val="FFFFFF"/>
                </a:solidFill>
                <a:effectLst>
                  <a:outerShdw blurRad="38100" dist="38100" dir="2700000" algn="tl">
                    <a:srgbClr val="000000"/>
                  </a:outerShdw>
                </a:effectLst>
                <a:latin typeface="Helvetica" pitchFamily="34" charset="0"/>
              </a:rPr>
              <a:t>Slow </a:t>
            </a:r>
          </a:p>
          <a:p>
            <a:pPr algn="ctr"/>
            <a:r>
              <a:rPr lang="en-GB" smtClean="0">
                <a:solidFill>
                  <a:srgbClr val="FFFFFF"/>
                </a:solidFill>
                <a:effectLst>
                  <a:outerShdw blurRad="38100" dist="38100" dir="2700000" algn="tl">
                    <a:srgbClr val="000000"/>
                  </a:outerShdw>
                </a:effectLst>
                <a:latin typeface="Helvetica" pitchFamily="34" charset="0"/>
              </a:rPr>
              <a:t>responders</a:t>
            </a:r>
            <a:endParaRPr lang="en-US" smtClean="0">
              <a:solidFill>
                <a:srgbClr val="FFFFFF"/>
              </a:solidFill>
              <a:effectLst>
                <a:outerShdw blurRad="38100" dist="38100" dir="2700000" algn="tl">
                  <a:srgbClr val="000000"/>
                </a:outerShdw>
              </a:effectLst>
              <a:latin typeface="Helvetica" pitchFamily="34" charset="0"/>
            </a:endParaRPr>
          </a:p>
        </p:txBody>
      </p:sp>
      <p:sp>
        <p:nvSpPr>
          <p:cNvPr id="665625" name="Freeform 25"/>
          <p:cNvSpPr>
            <a:spLocks/>
          </p:cNvSpPr>
          <p:nvPr/>
        </p:nvSpPr>
        <p:spPr bwMode="auto">
          <a:xfrm>
            <a:off x="4672013" y="4846638"/>
            <a:ext cx="3128962" cy="1612900"/>
          </a:xfrm>
          <a:custGeom>
            <a:avLst/>
            <a:gdLst/>
            <a:ahLst/>
            <a:cxnLst>
              <a:cxn ang="0">
                <a:pos x="0" y="0"/>
              </a:cxn>
              <a:cxn ang="0">
                <a:pos x="676" y="330"/>
              </a:cxn>
              <a:cxn ang="0">
                <a:pos x="1070" y="458"/>
              </a:cxn>
              <a:cxn ang="0">
                <a:pos x="1380" y="531"/>
              </a:cxn>
            </a:cxnLst>
            <a:rect l="0" t="0" r="r" b="b"/>
            <a:pathLst>
              <a:path w="1380" h="531">
                <a:moveTo>
                  <a:pt x="0" y="0"/>
                </a:moveTo>
                <a:cubicBezTo>
                  <a:pt x="249" y="127"/>
                  <a:pt x="498" y="254"/>
                  <a:pt x="676" y="330"/>
                </a:cubicBezTo>
                <a:cubicBezTo>
                  <a:pt x="854" y="406"/>
                  <a:pt x="953" y="425"/>
                  <a:pt x="1070" y="458"/>
                </a:cubicBezTo>
                <a:cubicBezTo>
                  <a:pt x="1187" y="491"/>
                  <a:pt x="1328" y="519"/>
                  <a:pt x="1380" y="531"/>
                </a:cubicBezTo>
              </a:path>
            </a:pathLst>
          </a:custGeom>
          <a:noFill/>
          <a:ln w="38100" cap="flat" cmpd="sng">
            <a:solidFill>
              <a:srgbClr val="00FF00"/>
            </a:solidFill>
            <a:prstDash val="dash"/>
            <a:round/>
            <a:headEnd/>
            <a:tailEnd/>
          </a:ln>
          <a:effectLst/>
        </p:spPr>
        <p:txBody>
          <a:bodyPr/>
          <a:lstStyle/>
          <a:p>
            <a:endParaRPr lang="en-GB" smtClean="0">
              <a:solidFill>
                <a:srgbClr val="FAFD00"/>
              </a:solidFill>
            </a:endParaRPr>
          </a:p>
        </p:txBody>
      </p:sp>
      <p:sp>
        <p:nvSpPr>
          <p:cNvPr id="665626" name="Freeform 26"/>
          <p:cNvSpPr>
            <a:spLocks/>
          </p:cNvSpPr>
          <p:nvPr/>
        </p:nvSpPr>
        <p:spPr bwMode="auto">
          <a:xfrm>
            <a:off x="7848600" y="3243263"/>
            <a:ext cx="1041400" cy="461962"/>
          </a:xfrm>
          <a:custGeom>
            <a:avLst/>
            <a:gdLst/>
            <a:ahLst/>
            <a:cxnLst>
              <a:cxn ang="0">
                <a:pos x="0" y="0"/>
              </a:cxn>
              <a:cxn ang="0">
                <a:pos x="201" y="128"/>
              </a:cxn>
              <a:cxn ang="0">
                <a:pos x="457" y="293"/>
              </a:cxn>
              <a:cxn ang="0">
                <a:pos x="877" y="558"/>
              </a:cxn>
              <a:cxn ang="0">
                <a:pos x="1179" y="704"/>
              </a:cxn>
            </a:cxnLst>
            <a:rect l="0" t="0" r="r" b="b"/>
            <a:pathLst>
              <a:path w="1179" h="704">
                <a:moveTo>
                  <a:pt x="0" y="0"/>
                </a:moveTo>
                <a:cubicBezTo>
                  <a:pt x="62" y="39"/>
                  <a:pt x="125" y="79"/>
                  <a:pt x="201" y="128"/>
                </a:cubicBezTo>
                <a:cubicBezTo>
                  <a:pt x="277" y="177"/>
                  <a:pt x="344" y="221"/>
                  <a:pt x="457" y="293"/>
                </a:cubicBezTo>
                <a:cubicBezTo>
                  <a:pt x="570" y="365"/>
                  <a:pt x="757" y="490"/>
                  <a:pt x="877" y="558"/>
                </a:cubicBezTo>
                <a:cubicBezTo>
                  <a:pt x="997" y="626"/>
                  <a:pt x="1127" y="678"/>
                  <a:pt x="1179" y="704"/>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27" name="Freeform 27"/>
          <p:cNvSpPr>
            <a:spLocks/>
          </p:cNvSpPr>
          <p:nvPr/>
        </p:nvSpPr>
        <p:spPr bwMode="auto">
          <a:xfrm>
            <a:off x="7927976" y="4295775"/>
            <a:ext cx="533400" cy="592138"/>
          </a:xfrm>
          <a:custGeom>
            <a:avLst/>
            <a:gdLst/>
            <a:ahLst/>
            <a:cxnLst>
              <a:cxn ang="0">
                <a:pos x="0" y="0"/>
              </a:cxn>
              <a:cxn ang="0">
                <a:pos x="201" y="128"/>
              </a:cxn>
              <a:cxn ang="0">
                <a:pos x="457" y="293"/>
              </a:cxn>
              <a:cxn ang="0">
                <a:pos x="877" y="558"/>
              </a:cxn>
              <a:cxn ang="0">
                <a:pos x="1179" y="704"/>
              </a:cxn>
            </a:cxnLst>
            <a:rect l="0" t="0" r="r" b="b"/>
            <a:pathLst>
              <a:path w="1179" h="704">
                <a:moveTo>
                  <a:pt x="0" y="0"/>
                </a:moveTo>
                <a:cubicBezTo>
                  <a:pt x="62" y="39"/>
                  <a:pt x="125" y="79"/>
                  <a:pt x="201" y="128"/>
                </a:cubicBezTo>
                <a:cubicBezTo>
                  <a:pt x="277" y="177"/>
                  <a:pt x="344" y="221"/>
                  <a:pt x="457" y="293"/>
                </a:cubicBezTo>
                <a:cubicBezTo>
                  <a:pt x="570" y="365"/>
                  <a:pt x="757" y="490"/>
                  <a:pt x="877" y="558"/>
                </a:cubicBezTo>
                <a:cubicBezTo>
                  <a:pt x="997" y="626"/>
                  <a:pt x="1127" y="678"/>
                  <a:pt x="1179" y="704"/>
                </a:cubicBezTo>
              </a:path>
            </a:pathLst>
          </a:custGeom>
          <a:noFill/>
          <a:ln w="38100" cap="flat" cmpd="sng">
            <a:solidFill>
              <a:srgbClr val="FFFFFF"/>
            </a:solidFill>
            <a:prstDash val="dash"/>
            <a:round/>
            <a:headEnd/>
            <a:tailEnd/>
          </a:ln>
          <a:effectLst/>
        </p:spPr>
        <p:txBody>
          <a:bodyPr/>
          <a:lstStyle/>
          <a:p>
            <a:endParaRPr lang="en-GB" smtClean="0">
              <a:solidFill>
                <a:srgbClr val="FAFD00"/>
              </a:solidFill>
            </a:endParaRPr>
          </a:p>
        </p:txBody>
      </p:sp>
      <p:sp>
        <p:nvSpPr>
          <p:cNvPr id="665628" name="Freeform 28"/>
          <p:cNvSpPr>
            <a:spLocks/>
          </p:cNvSpPr>
          <p:nvPr/>
        </p:nvSpPr>
        <p:spPr bwMode="auto">
          <a:xfrm>
            <a:off x="8424863" y="4859338"/>
            <a:ext cx="487362" cy="349250"/>
          </a:xfrm>
          <a:custGeom>
            <a:avLst/>
            <a:gdLst/>
            <a:ahLst/>
            <a:cxnLst>
              <a:cxn ang="0">
                <a:pos x="0" y="0"/>
              </a:cxn>
              <a:cxn ang="0">
                <a:pos x="676" y="330"/>
              </a:cxn>
              <a:cxn ang="0">
                <a:pos x="1070" y="458"/>
              </a:cxn>
              <a:cxn ang="0">
                <a:pos x="1380" y="531"/>
              </a:cxn>
            </a:cxnLst>
            <a:rect l="0" t="0" r="r" b="b"/>
            <a:pathLst>
              <a:path w="1380" h="531">
                <a:moveTo>
                  <a:pt x="0" y="0"/>
                </a:moveTo>
                <a:cubicBezTo>
                  <a:pt x="249" y="127"/>
                  <a:pt x="498" y="254"/>
                  <a:pt x="676" y="330"/>
                </a:cubicBezTo>
                <a:cubicBezTo>
                  <a:pt x="854" y="406"/>
                  <a:pt x="953" y="425"/>
                  <a:pt x="1070" y="458"/>
                </a:cubicBezTo>
                <a:cubicBezTo>
                  <a:pt x="1187" y="491"/>
                  <a:pt x="1328" y="519"/>
                  <a:pt x="1380" y="531"/>
                </a:cubicBezTo>
              </a:path>
            </a:pathLst>
          </a:custGeom>
          <a:noFill/>
          <a:ln w="38100" cap="flat" cmpd="sng">
            <a:solidFill>
              <a:srgbClr val="00FF00"/>
            </a:solidFill>
            <a:prstDash val="dash"/>
            <a:round/>
            <a:headEnd/>
            <a:tailEnd/>
          </a:ln>
          <a:effectLst/>
        </p:spPr>
        <p:txBody>
          <a:bodyPr/>
          <a:lstStyle/>
          <a:p>
            <a:endParaRPr lang="en-GB" smtClean="0">
              <a:solidFill>
                <a:srgbClr val="FAFD00"/>
              </a:solidFill>
            </a:endParaRPr>
          </a:p>
        </p:txBody>
      </p:sp>
      <p:sp>
        <p:nvSpPr>
          <p:cNvPr id="665629" name="Freeform 29"/>
          <p:cNvSpPr>
            <a:spLocks/>
          </p:cNvSpPr>
          <p:nvPr/>
        </p:nvSpPr>
        <p:spPr bwMode="auto">
          <a:xfrm>
            <a:off x="5019676" y="4264025"/>
            <a:ext cx="2932113" cy="946150"/>
          </a:xfrm>
          <a:custGeom>
            <a:avLst/>
            <a:gdLst/>
            <a:ahLst/>
            <a:cxnLst>
              <a:cxn ang="0">
                <a:pos x="0" y="777"/>
              </a:cxn>
              <a:cxn ang="0">
                <a:pos x="292" y="887"/>
              </a:cxn>
              <a:cxn ang="0">
                <a:pos x="612" y="832"/>
              </a:cxn>
              <a:cxn ang="0">
                <a:pos x="905" y="576"/>
              </a:cxn>
              <a:cxn ang="0">
                <a:pos x="1088" y="137"/>
              </a:cxn>
              <a:cxn ang="0">
                <a:pos x="1124" y="0"/>
              </a:cxn>
            </a:cxnLst>
            <a:rect l="0" t="0" r="r" b="b"/>
            <a:pathLst>
              <a:path w="1125" h="896">
                <a:moveTo>
                  <a:pt x="0" y="777"/>
                </a:moveTo>
                <a:cubicBezTo>
                  <a:pt x="95" y="827"/>
                  <a:pt x="190" y="878"/>
                  <a:pt x="292" y="887"/>
                </a:cubicBezTo>
                <a:cubicBezTo>
                  <a:pt x="394" y="896"/>
                  <a:pt x="510" y="884"/>
                  <a:pt x="612" y="832"/>
                </a:cubicBezTo>
                <a:cubicBezTo>
                  <a:pt x="714" y="780"/>
                  <a:pt x="826" y="692"/>
                  <a:pt x="905" y="576"/>
                </a:cubicBezTo>
                <a:cubicBezTo>
                  <a:pt x="984" y="460"/>
                  <a:pt x="1051" y="233"/>
                  <a:pt x="1088" y="137"/>
                </a:cubicBezTo>
                <a:cubicBezTo>
                  <a:pt x="1125" y="41"/>
                  <a:pt x="1118" y="23"/>
                  <a:pt x="1124" y="0"/>
                </a:cubicBezTo>
              </a:path>
            </a:pathLst>
          </a:custGeom>
          <a:noFill/>
          <a:ln w="38100" cap="flat" cmpd="sng">
            <a:solidFill>
              <a:srgbClr val="FF0066"/>
            </a:solidFill>
            <a:prstDash val="dash"/>
            <a:round/>
            <a:headEnd type="none" w="med" len="med"/>
            <a:tailEnd type="triangle" w="med" len="med"/>
          </a:ln>
          <a:effectLst/>
        </p:spPr>
        <p:txBody>
          <a:bodyPr/>
          <a:lstStyle/>
          <a:p>
            <a:endParaRPr lang="en-GB" smtClean="0">
              <a:solidFill>
                <a:srgbClr val="FAFD00"/>
              </a:solidFill>
            </a:endParaRPr>
          </a:p>
        </p:txBody>
      </p:sp>
      <p:sp>
        <p:nvSpPr>
          <p:cNvPr id="665630" name="Line 30"/>
          <p:cNvSpPr>
            <a:spLocks noChangeShapeType="1"/>
          </p:cNvSpPr>
          <p:nvPr/>
        </p:nvSpPr>
        <p:spPr bwMode="auto">
          <a:xfrm>
            <a:off x="7227888" y="2859088"/>
            <a:ext cx="508000" cy="304800"/>
          </a:xfrm>
          <a:prstGeom prst="line">
            <a:avLst/>
          </a:prstGeom>
          <a:noFill/>
          <a:ln w="76200">
            <a:solidFill>
              <a:srgbClr val="FF33CC"/>
            </a:solidFill>
            <a:round/>
            <a:headEnd/>
            <a:tailEnd type="triangle" w="med" len="med"/>
          </a:ln>
          <a:effectLst/>
        </p:spPr>
        <p:txBody>
          <a:bodyPr/>
          <a:lstStyle/>
          <a:p>
            <a:endParaRPr lang="en-GB" smtClean="0">
              <a:solidFill>
                <a:srgbClr val="FAFD00"/>
              </a:solidFill>
            </a:endParaRPr>
          </a:p>
        </p:txBody>
      </p:sp>
      <p:sp>
        <p:nvSpPr>
          <p:cNvPr id="665631" name="Line 31"/>
          <p:cNvSpPr>
            <a:spLocks noChangeShapeType="1"/>
          </p:cNvSpPr>
          <p:nvPr/>
        </p:nvSpPr>
        <p:spPr bwMode="auto">
          <a:xfrm>
            <a:off x="7297738" y="4032250"/>
            <a:ext cx="508000" cy="304800"/>
          </a:xfrm>
          <a:prstGeom prst="line">
            <a:avLst/>
          </a:prstGeom>
          <a:noFill/>
          <a:ln w="76200">
            <a:solidFill>
              <a:srgbClr val="FF33CC"/>
            </a:solidFill>
            <a:round/>
            <a:headEnd/>
            <a:tailEnd type="triangle" w="med" len="med"/>
          </a:ln>
          <a:effectLst/>
        </p:spPr>
        <p:txBody>
          <a:bodyPr/>
          <a:lstStyle/>
          <a:p>
            <a:endParaRPr lang="en-GB" smtClean="0">
              <a:solidFill>
                <a:srgbClr val="FAFD00"/>
              </a:solidFill>
            </a:endParaRPr>
          </a:p>
        </p:txBody>
      </p:sp>
      <p:sp>
        <p:nvSpPr>
          <p:cNvPr id="665632" name="Rectangle 32"/>
          <p:cNvSpPr>
            <a:spLocks noChangeArrowheads="1"/>
          </p:cNvSpPr>
          <p:nvPr/>
        </p:nvSpPr>
        <p:spPr bwMode="auto">
          <a:xfrm>
            <a:off x="5326063" y="2060577"/>
            <a:ext cx="2932112" cy="741363"/>
          </a:xfrm>
          <a:prstGeom prst="rect">
            <a:avLst/>
          </a:prstGeom>
          <a:solidFill>
            <a:srgbClr val="FFFF99"/>
          </a:solidFill>
          <a:ln w="12700">
            <a:solidFill>
              <a:srgbClr val="000066"/>
            </a:solidFill>
            <a:miter lim="800000"/>
            <a:headEnd/>
            <a:tailEnd/>
          </a:ln>
          <a:effectLst/>
        </p:spPr>
        <p:txBody>
          <a:bodyPr wrap="none" anchor="ctr"/>
          <a:lstStyle/>
          <a:p>
            <a:endParaRPr lang="en-GB" smtClean="0">
              <a:solidFill>
                <a:srgbClr val="FAFD00"/>
              </a:solidFill>
            </a:endParaRPr>
          </a:p>
        </p:txBody>
      </p:sp>
      <p:sp>
        <p:nvSpPr>
          <p:cNvPr id="665633" name="Text Box 33"/>
          <p:cNvSpPr txBox="1">
            <a:spLocks noChangeArrowheads="1"/>
          </p:cNvSpPr>
          <p:nvPr/>
        </p:nvSpPr>
        <p:spPr bwMode="auto">
          <a:xfrm>
            <a:off x="5408095" y="2092325"/>
            <a:ext cx="2864887" cy="923330"/>
          </a:xfrm>
          <a:prstGeom prst="rect">
            <a:avLst/>
          </a:prstGeom>
          <a:noFill/>
          <a:ln w="12700">
            <a:noFill/>
            <a:miter lim="800000"/>
            <a:headEnd/>
            <a:tailEnd/>
          </a:ln>
          <a:effectLst/>
        </p:spPr>
        <p:txBody>
          <a:bodyPr wrap="none">
            <a:spAutoFit/>
          </a:bodyPr>
          <a:lstStyle/>
          <a:p>
            <a:pPr algn="ctr"/>
            <a:r>
              <a:rPr lang="en-GB" sz="1800" smtClean="0">
                <a:solidFill>
                  <a:srgbClr val="FF33CC"/>
                </a:solidFill>
                <a:effectLst>
                  <a:outerShdw blurRad="38100" dist="38100" dir="2700000" algn="tl">
                    <a:srgbClr val="000000"/>
                  </a:outerShdw>
                </a:effectLst>
                <a:latin typeface="Helvetica" pitchFamily="34" charset="0"/>
              </a:rPr>
              <a:t>Pre-emptive therapy</a:t>
            </a:r>
          </a:p>
          <a:p>
            <a:pPr algn="ctr"/>
            <a:r>
              <a:rPr lang="en-GB" sz="1800" smtClean="0">
                <a:solidFill>
                  <a:srgbClr val="FF33CC"/>
                </a:solidFill>
                <a:effectLst>
                  <a:outerShdw blurRad="38100" dist="38100" dir="2700000" algn="tl">
                    <a:srgbClr val="000000"/>
                  </a:outerShdw>
                </a:effectLst>
                <a:latin typeface="Helvetica" pitchFamily="34" charset="0"/>
              </a:rPr>
              <a:t>to prevent frank relapse </a:t>
            </a:r>
          </a:p>
          <a:p>
            <a:pPr algn="ctr"/>
            <a:endParaRPr lang="en-US" sz="1800" smtClean="0">
              <a:solidFill>
                <a:srgbClr val="FF33CC"/>
              </a:solidFill>
              <a:effectLst>
                <a:outerShdw blurRad="38100" dist="38100" dir="2700000" algn="tl">
                  <a:srgbClr val="000000"/>
                </a:outerShdw>
              </a:effectLst>
              <a:latin typeface="Helvetic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1001713" y="2538415"/>
            <a:ext cx="7256462" cy="4179887"/>
          </a:xfrm>
          <a:prstGeom prst="rect">
            <a:avLst/>
          </a:prstGeom>
          <a:solidFill>
            <a:srgbClr val="0000FF"/>
          </a:solidFill>
          <a:ln w="12700">
            <a:solidFill>
              <a:schemeClr val="tx1"/>
            </a:solidFill>
            <a:miter lim="800000"/>
            <a:headEnd/>
            <a:tailEnd/>
          </a:ln>
          <a:effectLst/>
        </p:spPr>
        <p:txBody>
          <a:bodyPr wrap="none" anchor="ctr"/>
          <a:lstStyle/>
          <a:p>
            <a:endParaRPr lang="en-GB">
              <a:solidFill>
                <a:srgbClr val="FAFD00"/>
              </a:solidFill>
            </a:endParaRPr>
          </a:p>
        </p:txBody>
      </p:sp>
      <p:sp>
        <p:nvSpPr>
          <p:cNvPr id="654339" name="Text Box 3"/>
          <p:cNvSpPr txBox="1">
            <a:spLocks noChangeArrowheads="1"/>
          </p:cNvSpPr>
          <p:nvPr/>
        </p:nvSpPr>
        <p:spPr bwMode="auto">
          <a:xfrm>
            <a:off x="241929" y="203201"/>
            <a:ext cx="8707768" cy="769441"/>
          </a:xfrm>
          <a:prstGeom prst="rect">
            <a:avLst/>
          </a:prstGeom>
          <a:noFill/>
          <a:ln w="9525">
            <a:noFill/>
            <a:miter lim="800000"/>
            <a:headEnd/>
            <a:tailEnd/>
          </a:ln>
          <a:effectLst/>
        </p:spPr>
        <p:txBody>
          <a:bodyPr wrap="none">
            <a:spAutoFit/>
          </a:bodyPr>
          <a:lstStyle/>
          <a:p>
            <a:pPr algn="ctr"/>
            <a:r>
              <a:rPr lang="en-GB" sz="2200" dirty="0">
                <a:solidFill>
                  <a:srgbClr val="FAFD00"/>
                </a:solidFill>
                <a:effectLst>
                  <a:outerShdw blurRad="38100" dist="38100" dir="2700000" algn="tl">
                    <a:srgbClr val="000000"/>
                  </a:outerShdw>
                </a:effectLst>
                <a:latin typeface="Helvetica" pitchFamily="34" charset="0"/>
              </a:rPr>
              <a:t>Evaluation of MRD monitoring by standardised </a:t>
            </a:r>
            <a:r>
              <a:rPr lang="en-GB" sz="2200" dirty="0" smtClean="0">
                <a:solidFill>
                  <a:srgbClr val="FAFD00"/>
                </a:solidFill>
                <a:effectLst>
                  <a:outerShdw blurRad="38100" dist="38100" dir="2700000" algn="tl">
                    <a:srgbClr val="000000"/>
                  </a:outerShdw>
                </a:effectLst>
                <a:latin typeface="Helvetica" pitchFamily="34" charset="0"/>
              </a:rPr>
              <a:t>RT-</a:t>
            </a:r>
            <a:r>
              <a:rPr lang="en-GB" sz="2200" dirty="0" err="1" smtClean="0">
                <a:solidFill>
                  <a:srgbClr val="FAFD00"/>
                </a:solidFill>
                <a:effectLst>
                  <a:outerShdw blurRad="38100" dist="38100" dir="2700000" algn="tl">
                    <a:srgbClr val="000000"/>
                  </a:outerShdw>
                </a:effectLst>
                <a:latin typeface="Helvetica" pitchFamily="34" charset="0"/>
              </a:rPr>
              <a:t>qPCR</a:t>
            </a:r>
            <a:r>
              <a:rPr lang="en-GB" sz="2200" dirty="0" smtClean="0">
                <a:solidFill>
                  <a:srgbClr val="FAFD00"/>
                </a:solidFill>
                <a:effectLst>
                  <a:outerShdw blurRad="38100" dist="38100" dir="2700000" algn="tl">
                    <a:srgbClr val="000000"/>
                  </a:outerShdw>
                </a:effectLst>
                <a:latin typeface="Helvetica" pitchFamily="34" charset="0"/>
              </a:rPr>
              <a:t> </a:t>
            </a:r>
            <a:endParaRPr lang="en-GB" sz="2200" dirty="0">
              <a:solidFill>
                <a:srgbClr val="FAFD00"/>
              </a:solidFill>
              <a:effectLst>
                <a:outerShdw blurRad="38100" dist="38100" dir="2700000" algn="tl">
                  <a:srgbClr val="000000"/>
                </a:outerShdw>
              </a:effectLst>
              <a:latin typeface="Helvetica" pitchFamily="34" charset="0"/>
            </a:endParaRPr>
          </a:p>
          <a:p>
            <a:pPr algn="ctr"/>
            <a:r>
              <a:rPr lang="en-GB" sz="2200" dirty="0">
                <a:solidFill>
                  <a:srgbClr val="FAFD00"/>
                </a:solidFill>
                <a:effectLst>
                  <a:outerShdw blurRad="38100" dist="38100" dir="2700000" algn="tl">
                    <a:srgbClr val="000000"/>
                  </a:outerShdw>
                </a:effectLst>
                <a:latin typeface="Helvetica" pitchFamily="34" charset="0"/>
              </a:rPr>
              <a:t>assay to direct treatment in patients with APL: MRC AML15 trial</a:t>
            </a:r>
            <a:endParaRPr lang="en-GB" sz="2200" b="0" dirty="0">
              <a:solidFill>
                <a:srgbClr val="FAFD00"/>
              </a:solidFill>
              <a:latin typeface="Helvetica" pitchFamily="34" charset="0"/>
            </a:endParaRPr>
          </a:p>
        </p:txBody>
      </p:sp>
      <p:pic>
        <p:nvPicPr>
          <p:cNvPr id="654340" name="Picture 4"/>
          <p:cNvPicPr>
            <a:picLocks noChangeAspect="1" noChangeArrowheads="1"/>
          </p:cNvPicPr>
          <p:nvPr/>
        </p:nvPicPr>
        <p:blipFill>
          <a:blip r:embed="rId2" cstate="print"/>
          <a:srcRect/>
          <a:stretch>
            <a:fillRect/>
          </a:stretch>
        </p:blipFill>
        <p:spPr bwMode="auto">
          <a:xfrm>
            <a:off x="1493838" y="2630489"/>
            <a:ext cx="6440487" cy="3946525"/>
          </a:xfrm>
          <a:prstGeom prst="rect">
            <a:avLst/>
          </a:prstGeom>
          <a:noFill/>
          <a:ln w="12700">
            <a:noFill/>
            <a:miter lim="800000"/>
            <a:headEnd/>
            <a:tailEnd/>
          </a:ln>
          <a:effectLst/>
        </p:spPr>
      </p:pic>
      <p:sp>
        <p:nvSpPr>
          <p:cNvPr id="654341" name="Rectangle 5"/>
          <p:cNvSpPr>
            <a:spLocks noChangeArrowheads="1"/>
          </p:cNvSpPr>
          <p:nvPr/>
        </p:nvSpPr>
        <p:spPr bwMode="auto">
          <a:xfrm>
            <a:off x="300038" y="1227138"/>
            <a:ext cx="8235950" cy="4579937"/>
          </a:xfrm>
          <a:prstGeom prst="rect">
            <a:avLst/>
          </a:prstGeom>
          <a:noFill/>
          <a:ln w="12700">
            <a:noFill/>
            <a:miter lim="800000"/>
            <a:headEnd/>
            <a:tailEnd/>
          </a:ln>
          <a:effectLst/>
        </p:spPr>
        <p:txBody>
          <a:bodyPr lIns="90487" tIns="44450" rIns="90487" bIns="44450"/>
          <a:lstStyle/>
          <a:p>
            <a:pPr marL="342900" indent="-342900">
              <a:lnSpc>
                <a:spcPct val="120000"/>
              </a:lnSpc>
              <a:spcBef>
                <a:spcPct val="20000"/>
              </a:spcBef>
              <a:buSzPct val="100000"/>
              <a:buFontTx/>
              <a:buChar char="•"/>
            </a:pPr>
            <a:r>
              <a:rPr lang="en-GB" sz="1400">
                <a:solidFill>
                  <a:srgbClr val="FFFFFF"/>
                </a:solidFill>
                <a:latin typeface="Helvetica" pitchFamily="34" charset="0"/>
              </a:rPr>
              <a:t>281 patients, median age 42 yrs (16-69), median follow-up 26 months (0-56mo)</a:t>
            </a:r>
          </a:p>
          <a:p>
            <a:pPr marL="742950" lvl="1" indent="-285750">
              <a:lnSpc>
                <a:spcPct val="120000"/>
              </a:lnSpc>
              <a:spcBef>
                <a:spcPct val="20000"/>
              </a:spcBef>
              <a:buSzPct val="100000"/>
            </a:pPr>
            <a:r>
              <a:rPr lang="en-GB" sz="1200">
                <a:solidFill>
                  <a:srgbClr val="FFFFFF"/>
                </a:solidFill>
                <a:latin typeface="Helvetica" pitchFamily="34" charset="0"/>
              </a:rPr>
              <a:t>								</a:t>
            </a:r>
          </a:p>
          <a:p>
            <a:pPr marL="342900" indent="-342900">
              <a:lnSpc>
                <a:spcPct val="120000"/>
              </a:lnSpc>
              <a:spcBef>
                <a:spcPct val="20000"/>
              </a:spcBef>
              <a:buSzPct val="100000"/>
              <a:buFontTx/>
              <a:buChar char="•"/>
            </a:pPr>
            <a:r>
              <a:rPr lang="en-GB" sz="1400">
                <a:solidFill>
                  <a:srgbClr val="FFFFFF"/>
                </a:solidFill>
                <a:latin typeface="Helvetica" pitchFamily="34" charset="0"/>
              </a:rPr>
              <a:t>5,207 samples analysed</a:t>
            </a:r>
          </a:p>
          <a:p>
            <a:pPr marL="742950" lvl="1" indent="-285750">
              <a:lnSpc>
                <a:spcPct val="120000"/>
              </a:lnSpc>
              <a:spcBef>
                <a:spcPct val="20000"/>
              </a:spcBef>
              <a:buSzPct val="100000"/>
              <a:buFontTx/>
              <a:buChar char="–"/>
            </a:pPr>
            <a:r>
              <a:rPr lang="en-GB" sz="1200">
                <a:solidFill>
                  <a:srgbClr val="FFFFFF"/>
                </a:solidFill>
                <a:latin typeface="Helvetica" pitchFamily="34" charset="0"/>
              </a:rPr>
              <a:t>Including 1,832 paired BM+PB samples, median of 18 samples analysed/pt (range, 1-50)</a:t>
            </a:r>
            <a:endParaRPr lang="en-US" sz="1200" b="0">
              <a:solidFill>
                <a:srgbClr val="FAFD00"/>
              </a:solidFill>
              <a:latin typeface="Helvetica" pitchFamily="34" charset="0"/>
            </a:endParaRPr>
          </a:p>
        </p:txBody>
      </p:sp>
      <p:pic>
        <p:nvPicPr>
          <p:cNvPr id="654342" name="Picture 6"/>
          <p:cNvPicPr>
            <a:picLocks noChangeAspect="1" noChangeArrowheads="1"/>
          </p:cNvPicPr>
          <p:nvPr/>
        </p:nvPicPr>
        <p:blipFill>
          <a:blip r:embed="rId3" cstate="print"/>
          <a:srcRect/>
          <a:stretch>
            <a:fillRect/>
          </a:stretch>
        </p:blipFill>
        <p:spPr bwMode="auto">
          <a:xfrm>
            <a:off x="7402513" y="6464302"/>
            <a:ext cx="822325" cy="225425"/>
          </a:xfrm>
          <a:prstGeom prst="rect">
            <a:avLst/>
          </a:prstGeom>
          <a:noFill/>
          <a:ln w="12700">
            <a:noFill/>
            <a:miter lim="800000"/>
            <a:headEnd/>
            <a:tailEnd/>
          </a:ln>
          <a:effectLst/>
        </p:spPr>
      </p:pic>
      <p:pic>
        <p:nvPicPr>
          <p:cNvPr id="671745" name="Picture 1"/>
          <p:cNvPicPr>
            <a:picLocks noChangeAspect="1" noChangeArrowheads="1"/>
          </p:cNvPicPr>
          <p:nvPr/>
        </p:nvPicPr>
        <p:blipFill>
          <a:blip r:embed="rId4" cstate="print"/>
          <a:srcRect/>
          <a:stretch>
            <a:fillRect/>
          </a:stretch>
        </p:blipFill>
        <p:spPr bwMode="auto">
          <a:xfrm>
            <a:off x="7334250" y="6440299"/>
            <a:ext cx="914400" cy="2689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228600" y="1319213"/>
            <a:ext cx="8751888" cy="5253037"/>
          </a:xfrm>
          <a:prstGeom prst="rect">
            <a:avLst/>
          </a:prstGeom>
          <a:solidFill>
            <a:srgbClr val="FFFFFF"/>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11" name="Rectangle 3"/>
          <p:cNvSpPr>
            <a:spLocks noGrp="1" noChangeArrowheads="1"/>
          </p:cNvSpPr>
          <p:nvPr>
            <p:ph type="title"/>
          </p:nvPr>
        </p:nvSpPr>
        <p:spPr>
          <a:xfrm>
            <a:off x="685800" y="109538"/>
            <a:ext cx="7772400" cy="1143000"/>
          </a:xfrm>
        </p:spPr>
        <p:txBody>
          <a:bodyPr/>
          <a:lstStyle/>
          <a:p>
            <a:r>
              <a:rPr lang="en-GB" sz="2800" b="1" dirty="0">
                <a:effectLst>
                  <a:outerShdw blurRad="38100" dist="38100" dir="2700000" algn="tl">
                    <a:srgbClr val="000000"/>
                  </a:outerShdw>
                </a:effectLst>
                <a:latin typeface="Helvetica" pitchFamily="34" charset="0"/>
              </a:rPr>
              <a:t>Serial monitoring of MRD by </a:t>
            </a:r>
            <a:r>
              <a:rPr lang="en-GB" sz="2800" b="1" dirty="0" smtClean="0">
                <a:effectLst>
                  <a:outerShdw blurRad="38100" dist="38100" dir="2700000" algn="tl">
                    <a:srgbClr val="000000"/>
                  </a:outerShdw>
                </a:effectLst>
                <a:latin typeface="Helvetica" pitchFamily="34" charset="0"/>
              </a:rPr>
              <a:t>RT-</a:t>
            </a:r>
            <a:r>
              <a:rPr lang="en-GB" sz="2800" b="1" dirty="0" err="1" smtClean="0">
                <a:effectLst>
                  <a:outerShdw blurRad="38100" dist="38100" dir="2700000" algn="tl">
                    <a:srgbClr val="000000"/>
                  </a:outerShdw>
                </a:effectLst>
                <a:latin typeface="Helvetica" pitchFamily="34" charset="0"/>
              </a:rPr>
              <a:t>qPCR</a:t>
            </a:r>
            <a:r>
              <a:rPr lang="en-GB" sz="2800" b="1" dirty="0" smtClean="0">
                <a:effectLst>
                  <a:outerShdw blurRad="38100" dist="38100" dir="2700000" algn="tl">
                    <a:srgbClr val="000000"/>
                  </a:outerShdw>
                </a:effectLst>
                <a:latin typeface="Helvetica" pitchFamily="34" charset="0"/>
              </a:rPr>
              <a:t> </a:t>
            </a:r>
            <a:br>
              <a:rPr lang="en-GB" sz="2800" b="1" dirty="0" smtClean="0">
                <a:effectLst>
                  <a:outerShdw blurRad="38100" dist="38100" dir="2700000" algn="tl">
                    <a:srgbClr val="000000"/>
                  </a:outerShdw>
                </a:effectLst>
                <a:latin typeface="Helvetica" pitchFamily="34" charset="0"/>
              </a:rPr>
            </a:br>
            <a:r>
              <a:rPr lang="en-GB" sz="2800" b="1" dirty="0" smtClean="0">
                <a:effectLst>
                  <a:outerShdw blurRad="38100" dist="38100" dir="2700000" algn="tl">
                    <a:srgbClr val="000000"/>
                  </a:outerShdw>
                </a:effectLst>
                <a:latin typeface="Helvetica" pitchFamily="34" charset="0"/>
              </a:rPr>
              <a:t>to </a:t>
            </a:r>
            <a:r>
              <a:rPr lang="en-GB" sz="2800" b="1" dirty="0">
                <a:effectLst>
                  <a:outerShdw blurRad="38100" dist="38100" dir="2700000" algn="tl">
                    <a:srgbClr val="000000"/>
                  </a:outerShdw>
                </a:effectLst>
                <a:latin typeface="Helvetica" pitchFamily="34" charset="0"/>
              </a:rPr>
              <a:t>guide patient management</a:t>
            </a:r>
          </a:p>
        </p:txBody>
      </p:sp>
      <p:graphicFrame>
        <p:nvGraphicFramePr>
          <p:cNvPr id="4" name="Chart 3"/>
          <p:cNvGraphicFramePr>
            <a:graphicFrameLocks/>
          </p:cNvGraphicFramePr>
          <p:nvPr/>
        </p:nvGraphicFramePr>
        <p:xfrm>
          <a:off x="1085825" y="2319324"/>
          <a:ext cx="7081863" cy="4114816"/>
        </p:xfrm>
        <a:graphic>
          <a:graphicData uri="http://schemas.openxmlformats.org/drawingml/2006/chart">
            <c:chart xmlns:c="http://schemas.openxmlformats.org/drawingml/2006/chart" xmlns:r="http://schemas.openxmlformats.org/officeDocument/2006/relationships" r:id="rId2"/>
          </a:graphicData>
        </a:graphic>
      </p:graphicFrame>
      <p:sp>
        <p:nvSpPr>
          <p:cNvPr id="657413" name="Text Box 5"/>
          <p:cNvSpPr txBox="1">
            <a:spLocks noChangeArrowheads="1"/>
          </p:cNvSpPr>
          <p:nvPr/>
        </p:nvSpPr>
        <p:spPr bwMode="auto">
          <a:xfrm>
            <a:off x="266700" y="1296990"/>
            <a:ext cx="4798108" cy="1015663"/>
          </a:xfrm>
          <a:prstGeom prst="rect">
            <a:avLst/>
          </a:prstGeom>
          <a:noFill/>
          <a:ln w="9525">
            <a:noFill/>
            <a:miter lim="800000"/>
            <a:headEnd/>
            <a:tailEnd/>
          </a:ln>
          <a:effectLst/>
        </p:spPr>
        <p:txBody>
          <a:bodyPr wrap="none">
            <a:spAutoFit/>
          </a:bodyPr>
          <a:lstStyle/>
          <a:p>
            <a:pPr eaLnBrk="1" hangingPunct="1"/>
            <a:r>
              <a:rPr lang="en-GB" sz="1800">
                <a:solidFill>
                  <a:srgbClr val="000000"/>
                </a:solidFill>
                <a:latin typeface="Arial" pitchFamily="34" charset="0"/>
                <a:cs typeface="Arial" pitchFamily="34" charset="0"/>
              </a:rPr>
              <a:t>Case History:</a:t>
            </a:r>
          </a:p>
          <a:p>
            <a:pPr eaLnBrk="1" hangingPunct="1"/>
            <a:r>
              <a:rPr lang="en-GB" sz="1400" b="0">
                <a:solidFill>
                  <a:srgbClr val="000000"/>
                </a:solidFill>
                <a:latin typeface="Arial" pitchFamily="34" charset="0"/>
                <a:cs typeface="Arial" pitchFamily="34" charset="0"/>
              </a:rPr>
              <a:t>	9 month male infant</a:t>
            </a:r>
          </a:p>
          <a:p>
            <a:pPr eaLnBrk="1" hangingPunct="1"/>
            <a:r>
              <a:rPr lang="en-GB" sz="1400" b="0">
                <a:solidFill>
                  <a:srgbClr val="000000"/>
                </a:solidFill>
                <a:latin typeface="Arial" pitchFamily="34" charset="0"/>
                <a:cs typeface="Arial" pitchFamily="34" charset="0"/>
              </a:rPr>
              <a:t>	FBC: Hb 8g/dl, WBC 28.6 x 10</a:t>
            </a:r>
            <a:r>
              <a:rPr lang="en-GB" sz="1400" b="0" baseline="30000">
                <a:solidFill>
                  <a:srgbClr val="000000"/>
                </a:solidFill>
                <a:latin typeface="Arial" pitchFamily="34" charset="0"/>
                <a:cs typeface="Arial" pitchFamily="34" charset="0"/>
              </a:rPr>
              <a:t>9</a:t>
            </a:r>
            <a:r>
              <a:rPr lang="en-GB" sz="1400" b="0">
                <a:solidFill>
                  <a:srgbClr val="000000"/>
                </a:solidFill>
                <a:latin typeface="Arial" pitchFamily="34" charset="0"/>
                <a:cs typeface="Arial" pitchFamily="34" charset="0"/>
              </a:rPr>
              <a:t>/l, Plt 12 x 10</a:t>
            </a:r>
            <a:r>
              <a:rPr lang="en-GB" sz="1400" b="0" baseline="30000">
                <a:solidFill>
                  <a:srgbClr val="000000"/>
                </a:solidFill>
                <a:latin typeface="Arial" pitchFamily="34" charset="0"/>
                <a:cs typeface="Arial" pitchFamily="34" charset="0"/>
              </a:rPr>
              <a:t>9</a:t>
            </a:r>
            <a:r>
              <a:rPr lang="en-GB" sz="1400" b="0">
                <a:solidFill>
                  <a:srgbClr val="000000"/>
                </a:solidFill>
                <a:latin typeface="Arial" pitchFamily="34" charset="0"/>
                <a:cs typeface="Arial" pitchFamily="34" charset="0"/>
              </a:rPr>
              <a:t>/l</a:t>
            </a:r>
          </a:p>
          <a:p>
            <a:pPr eaLnBrk="1" hangingPunct="1"/>
            <a:r>
              <a:rPr lang="en-GB" sz="1400" b="0">
                <a:solidFill>
                  <a:srgbClr val="000000"/>
                </a:solidFill>
                <a:latin typeface="Arial" pitchFamily="34" charset="0"/>
                <a:cs typeface="Arial" pitchFamily="34" charset="0"/>
              </a:rPr>
              <a:t>	</a:t>
            </a:r>
            <a:r>
              <a:rPr lang="en-GB" sz="1400" b="0" i="1">
                <a:solidFill>
                  <a:srgbClr val="000000"/>
                </a:solidFill>
                <a:latin typeface="Arial" pitchFamily="34" charset="0"/>
                <a:cs typeface="Arial" pitchFamily="34" charset="0"/>
              </a:rPr>
              <a:t>PML-RARA</a:t>
            </a:r>
            <a:r>
              <a:rPr lang="en-GB" sz="1400" b="0">
                <a:solidFill>
                  <a:srgbClr val="000000"/>
                </a:solidFill>
                <a:latin typeface="Arial" pitchFamily="34" charset="0"/>
                <a:cs typeface="Arial" pitchFamily="34" charset="0"/>
              </a:rPr>
              <a:t>+ APL</a:t>
            </a:r>
          </a:p>
        </p:txBody>
      </p:sp>
      <p:sp>
        <p:nvSpPr>
          <p:cNvPr id="657414" name="Line 6"/>
          <p:cNvSpPr>
            <a:spLocks noChangeShapeType="1"/>
          </p:cNvSpPr>
          <p:nvPr/>
        </p:nvSpPr>
        <p:spPr bwMode="auto">
          <a:xfrm>
            <a:off x="2725738" y="2701927"/>
            <a:ext cx="0" cy="633413"/>
          </a:xfrm>
          <a:prstGeom prst="line">
            <a:avLst/>
          </a:prstGeom>
          <a:noFill/>
          <a:ln w="76200">
            <a:solidFill>
              <a:srgbClr val="FF3300"/>
            </a:solidFill>
            <a:round/>
            <a:headEnd/>
            <a:tailEnd type="triangle" w="med" len="med"/>
          </a:ln>
          <a:effectLst/>
        </p:spPr>
        <p:txBody>
          <a:bodyPr/>
          <a:lstStyle/>
          <a:p>
            <a:endParaRPr lang="en-GB">
              <a:solidFill>
                <a:srgbClr val="FAFD00"/>
              </a:solidFill>
            </a:endParaRPr>
          </a:p>
        </p:txBody>
      </p:sp>
      <p:sp>
        <p:nvSpPr>
          <p:cNvPr id="657415" name="Text Box 7"/>
          <p:cNvSpPr txBox="1">
            <a:spLocks noChangeArrowheads="1"/>
          </p:cNvSpPr>
          <p:nvPr/>
        </p:nvSpPr>
        <p:spPr bwMode="auto">
          <a:xfrm>
            <a:off x="1958548" y="2401889"/>
            <a:ext cx="1532792" cy="276999"/>
          </a:xfrm>
          <a:prstGeom prst="rect">
            <a:avLst/>
          </a:prstGeom>
          <a:solidFill>
            <a:srgbClr val="FFFFFF"/>
          </a:solidFill>
          <a:ln w="28575">
            <a:solidFill>
              <a:srgbClr val="FF3300"/>
            </a:solidFill>
            <a:miter lim="800000"/>
            <a:headEnd/>
            <a:tailEnd/>
          </a:ln>
          <a:effectLst/>
        </p:spPr>
        <p:txBody>
          <a:bodyPr wrap="none">
            <a:spAutoFit/>
          </a:bodyPr>
          <a:lstStyle/>
          <a:p>
            <a:pPr algn="ctr" eaLnBrk="1" hangingPunct="1"/>
            <a:r>
              <a:rPr lang="en-GB" sz="1200">
                <a:solidFill>
                  <a:srgbClr val="FF3300"/>
                </a:solidFill>
                <a:effectLst>
                  <a:outerShdw blurRad="38100" dist="38100" dir="2700000" algn="tl">
                    <a:srgbClr val="C0C0C0"/>
                  </a:outerShdw>
                </a:effectLst>
                <a:latin typeface="Arial" pitchFamily="34" charset="0"/>
                <a:cs typeface="Arial" pitchFamily="34" charset="0"/>
              </a:rPr>
              <a:t>Persistent disease</a:t>
            </a:r>
          </a:p>
        </p:txBody>
      </p:sp>
      <p:sp>
        <p:nvSpPr>
          <p:cNvPr id="657416" name="Line 8"/>
          <p:cNvSpPr>
            <a:spLocks noChangeShapeType="1"/>
          </p:cNvSpPr>
          <p:nvPr/>
        </p:nvSpPr>
        <p:spPr bwMode="auto">
          <a:xfrm>
            <a:off x="4886325" y="3535363"/>
            <a:ext cx="0" cy="639762"/>
          </a:xfrm>
          <a:prstGeom prst="line">
            <a:avLst/>
          </a:prstGeom>
          <a:noFill/>
          <a:ln w="76200">
            <a:solidFill>
              <a:srgbClr val="FF3300"/>
            </a:solidFill>
            <a:round/>
            <a:headEnd/>
            <a:tailEnd type="triangle" w="med" len="med"/>
          </a:ln>
          <a:effectLst/>
        </p:spPr>
        <p:txBody>
          <a:bodyPr/>
          <a:lstStyle/>
          <a:p>
            <a:endParaRPr lang="en-GB">
              <a:solidFill>
                <a:srgbClr val="FAFD00"/>
              </a:solidFill>
            </a:endParaRPr>
          </a:p>
        </p:txBody>
      </p:sp>
      <p:sp>
        <p:nvSpPr>
          <p:cNvPr id="657417" name="Text Box 9"/>
          <p:cNvSpPr txBox="1">
            <a:spLocks noChangeArrowheads="1"/>
          </p:cNvSpPr>
          <p:nvPr/>
        </p:nvSpPr>
        <p:spPr bwMode="auto">
          <a:xfrm>
            <a:off x="4518044" y="3155951"/>
            <a:ext cx="784190" cy="276999"/>
          </a:xfrm>
          <a:prstGeom prst="rect">
            <a:avLst/>
          </a:prstGeom>
          <a:solidFill>
            <a:srgbClr val="CCFFFF"/>
          </a:solidFill>
          <a:ln w="19050">
            <a:solidFill>
              <a:srgbClr val="FF3300"/>
            </a:solidFill>
            <a:miter lim="800000"/>
            <a:headEnd/>
            <a:tailEnd/>
          </a:ln>
          <a:effectLst/>
        </p:spPr>
        <p:txBody>
          <a:bodyPr wrap="none">
            <a:spAutoFit/>
          </a:bodyPr>
          <a:lstStyle/>
          <a:p>
            <a:pPr algn="ctr" eaLnBrk="1" hangingPunct="1"/>
            <a:r>
              <a:rPr lang="en-GB" sz="1200">
                <a:solidFill>
                  <a:srgbClr val="FF3300"/>
                </a:solidFill>
                <a:latin typeface="Arial" pitchFamily="34" charset="0"/>
                <a:cs typeface="Arial" pitchFamily="34" charset="0"/>
              </a:rPr>
              <a:t>AlloSCT</a:t>
            </a:r>
          </a:p>
        </p:txBody>
      </p:sp>
      <p:sp>
        <p:nvSpPr>
          <p:cNvPr id="657418" name="Rectangle 10"/>
          <p:cNvSpPr>
            <a:spLocks noChangeArrowheads="1"/>
          </p:cNvSpPr>
          <p:nvPr/>
        </p:nvSpPr>
        <p:spPr bwMode="auto">
          <a:xfrm>
            <a:off x="2786064" y="3519488"/>
            <a:ext cx="434975" cy="203200"/>
          </a:xfrm>
          <a:prstGeom prst="rect">
            <a:avLst/>
          </a:prstGeom>
          <a:solidFill>
            <a:srgbClr val="99FF33"/>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19" name="Text Box 11"/>
          <p:cNvSpPr txBox="1">
            <a:spLocks noChangeArrowheads="1"/>
          </p:cNvSpPr>
          <p:nvPr/>
        </p:nvSpPr>
        <p:spPr bwMode="auto">
          <a:xfrm>
            <a:off x="2735129" y="3473451"/>
            <a:ext cx="546368" cy="307777"/>
          </a:xfrm>
          <a:prstGeom prst="rect">
            <a:avLst/>
          </a:prstGeom>
          <a:noFill/>
          <a:ln w="9525">
            <a:noFill/>
            <a:miter lim="800000"/>
            <a:headEnd/>
            <a:tailEnd/>
          </a:ln>
          <a:effectLst/>
        </p:spPr>
        <p:txBody>
          <a:bodyPr wrap="none">
            <a:spAutoFit/>
          </a:bodyPr>
          <a:lstStyle/>
          <a:p>
            <a:pPr algn="ctr" eaLnBrk="1" hangingPunct="1"/>
            <a:r>
              <a:rPr lang="en-GB" sz="1400">
                <a:solidFill>
                  <a:srgbClr val="000000"/>
                </a:solidFill>
                <a:latin typeface="Arial" pitchFamily="34" charset="0"/>
                <a:cs typeface="Arial" pitchFamily="34" charset="0"/>
              </a:rPr>
              <a:t>ATO</a:t>
            </a:r>
          </a:p>
        </p:txBody>
      </p:sp>
      <p:sp>
        <p:nvSpPr>
          <p:cNvPr id="657420" name="Line 12"/>
          <p:cNvSpPr>
            <a:spLocks noChangeShapeType="1"/>
          </p:cNvSpPr>
          <p:nvPr/>
        </p:nvSpPr>
        <p:spPr bwMode="auto">
          <a:xfrm>
            <a:off x="7383463" y="4424363"/>
            <a:ext cx="436562" cy="0"/>
          </a:xfrm>
          <a:prstGeom prst="line">
            <a:avLst/>
          </a:prstGeom>
          <a:noFill/>
          <a:ln w="76200">
            <a:solidFill>
              <a:srgbClr val="000000"/>
            </a:solidFill>
            <a:round/>
            <a:headEnd/>
            <a:tailEnd type="triangle" w="med" len="med"/>
          </a:ln>
          <a:effectLst/>
        </p:spPr>
        <p:txBody>
          <a:bodyPr/>
          <a:lstStyle/>
          <a:p>
            <a:endParaRPr lang="en-GB">
              <a:solidFill>
                <a:srgbClr val="FAFD00"/>
              </a:solidFill>
            </a:endParaRPr>
          </a:p>
        </p:txBody>
      </p:sp>
      <p:sp>
        <p:nvSpPr>
          <p:cNvPr id="657421" name="Text Box 13"/>
          <p:cNvSpPr txBox="1">
            <a:spLocks noChangeArrowheads="1"/>
          </p:cNvSpPr>
          <p:nvPr/>
        </p:nvSpPr>
        <p:spPr bwMode="auto">
          <a:xfrm>
            <a:off x="6956983" y="3800475"/>
            <a:ext cx="1329210" cy="523220"/>
          </a:xfrm>
          <a:prstGeom prst="rect">
            <a:avLst/>
          </a:prstGeom>
          <a:noFill/>
          <a:ln w="9525">
            <a:noFill/>
            <a:miter lim="800000"/>
            <a:headEnd/>
            <a:tailEnd/>
          </a:ln>
          <a:effectLst/>
        </p:spPr>
        <p:txBody>
          <a:bodyPr wrap="none">
            <a:spAutoFit/>
          </a:bodyPr>
          <a:lstStyle/>
          <a:p>
            <a:pPr algn="ctr" eaLnBrk="1" hangingPunct="1"/>
            <a:r>
              <a:rPr lang="en-GB" sz="1400">
                <a:solidFill>
                  <a:srgbClr val="000000"/>
                </a:solidFill>
                <a:latin typeface="Arial" pitchFamily="34" charset="0"/>
                <a:cs typeface="Arial" pitchFamily="34" charset="0"/>
              </a:rPr>
              <a:t>Ongoing </a:t>
            </a:r>
          </a:p>
          <a:p>
            <a:pPr algn="ctr" eaLnBrk="1" hangingPunct="1"/>
            <a:r>
              <a:rPr lang="en-GB" sz="1400">
                <a:solidFill>
                  <a:srgbClr val="000000"/>
                </a:solidFill>
                <a:latin typeface="Arial" pitchFamily="34" charset="0"/>
                <a:cs typeface="Arial" pitchFamily="34" charset="0"/>
              </a:rPr>
              <a:t>Molecular CR</a:t>
            </a:r>
          </a:p>
        </p:txBody>
      </p:sp>
      <p:sp>
        <p:nvSpPr>
          <p:cNvPr id="657422" name="Rectangle 14"/>
          <p:cNvSpPr>
            <a:spLocks noChangeArrowheads="1"/>
          </p:cNvSpPr>
          <p:nvPr/>
        </p:nvSpPr>
        <p:spPr bwMode="auto">
          <a:xfrm>
            <a:off x="1878013" y="3517901"/>
            <a:ext cx="93662" cy="206375"/>
          </a:xfrm>
          <a:prstGeom prst="rect">
            <a:avLst/>
          </a:prstGeom>
          <a:solidFill>
            <a:srgbClr val="FFCC00"/>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23" name="Rectangle 15"/>
          <p:cNvSpPr>
            <a:spLocks noChangeArrowheads="1"/>
          </p:cNvSpPr>
          <p:nvPr/>
        </p:nvSpPr>
        <p:spPr bwMode="auto">
          <a:xfrm>
            <a:off x="2093913" y="3517901"/>
            <a:ext cx="93662" cy="206375"/>
          </a:xfrm>
          <a:prstGeom prst="rect">
            <a:avLst/>
          </a:prstGeom>
          <a:solidFill>
            <a:srgbClr val="FFCC00"/>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24" name="Rectangle 16"/>
          <p:cNvSpPr>
            <a:spLocks noChangeArrowheads="1"/>
          </p:cNvSpPr>
          <p:nvPr/>
        </p:nvSpPr>
        <p:spPr bwMode="auto">
          <a:xfrm>
            <a:off x="2228851" y="3517901"/>
            <a:ext cx="93663" cy="206375"/>
          </a:xfrm>
          <a:prstGeom prst="rect">
            <a:avLst/>
          </a:prstGeom>
          <a:solidFill>
            <a:srgbClr val="FFCC00"/>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25" name="Rectangle 17"/>
          <p:cNvSpPr>
            <a:spLocks noChangeArrowheads="1"/>
          </p:cNvSpPr>
          <p:nvPr/>
        </p:nvSpPr>
        <p:spPr bwMode="auto">
          <a:xfrm>
            <a:off x="2420938" y="3517901"/>
            <a:ext cx="93662" cy="206375"/>
          </a:xfrm>
          <a:prstGeom prst="rect">
            <a:avLst/>
          </a:prstGeom>
          <a:solidFill>
            <a:srgbClr val="FFCC00"/>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26" name="Text Box 18"/>
          <p:cNvSpPr txBox="1">
            <a:spLocks noChangeArrowheads="1"/>
          </p:cNvSpPr>
          <p:nvPr/>
        </p:nvSpPr>
        <p:spPr bwMode="auto">
          <a:xfrm>
            <a:off x="1894287" y="3810001"/>
            <a:ext cx="705642" cy="646331"/>
          </a:xfrm>
          <a:prstGeom prst="rect">
            <a:avLst/>
          </a:prstGeom>
          <a:solidFill>
            <a:srgbClr val="FFFFFF"/>
          </a:solidFill>
          <a:ln w="9525">
            <a:solidFill>
              <a:srgbClr val="FF0000"/>
            </a:solidFill>
            <a:miter lim="800000"/>
            <a:headEnd/>
            <a:tailEnd/>
          </a:ln>
          <a:effectLst/>
        </p:spPr>
        <p:txBody>
          <a:bodyPr wrap="none">
            <a:spAutoFit/>
          </a:bodyPr>
          <a:lstStyle/>
          <a:p>
            <a:pPr algn="ctr" eaLnBrk="1" hangingPunct="1"/>
            <a:r>
              <a:rPr lang="en-GB" sz="1200">
                <a:solidFill>
                  <a:srgbClr val="000000"/>
                </a:solidFill>
                <a:latin typeface="Arial" pitchFamily="34" charset="0"/>
                <a:cs typeface="Arial" pitchFamily="34" charset="0"/>
              </a:rPr>
              <a:t>ATRA</a:t>
            </a:r>
          </a:p>
          <a:p>
            <a:pPr algn="ctr" eaLnBrk="1" hangingPunct="1"/>
            <a:r>
              <a:rPr lang="en-GB" sz="1200">
                <a:solidFill>
                  <a:srgbClr val="000000"/>
                </a:solidFill>
                <a:latin typeface="Arial" pitchFamily="34" charset="0"/>
                <a:cs typeface="Arial" pitchFamily="34" charset="0"/>
              </a:rPr>
              <a:t>+</a:t>
            </a:r>
          </a:p>
          <a:p>
            <a:pPr algn="ctr" eaLnBrk="1" hangingPunct="1"/>
            <a:r>
              <a:rPr lang="en-GB" sz="1200">
                <a:solidFill>
                  <a:srgbClr val="000000"/>
                </a:solidFill>
                <a:latin typeface="Arial" pitchFamily="34" charset="0"/>
                <a:cs typeface="Arial" pitchFamily="34" charset="0"/>
              </a:rPr>
              <a:t>Chemo</a:t>
            </a:r>
          </a:p>
        </p:txBody>
      </p:sp>
      <p:sp>
        <p:nvSpPr>
          <p:cNvPr id="657427" name="Rectangle 19"/>
          <p:cNvSpPr>
            <a:spLocks noChangeArrowheads="1"/>
          </p:cNvSpPr>
          <p:nvPr/>
        </p:nvSpPr>
        <p:spPr bwMode="auto">
          <a:xfrm>
            <a:off x="3316289" y="3521075"/>
            <a:ext cx="434975" cy="203200"/>
          </a:xfrm>
          <a:prstGeom prst="rect">
            <a:avLst/>
          </a:prstGeom>
          <a:solidFill>
            <a:srgbClr val="99FF33"/>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28" name="Text Box 20"/>
          <p:cNvSpPr txBox="1">
            <a:spLocks noChangeArrowheads="1"/>
          </p:cNvSpPr>
          <p:nvPr/>
        </p:nvSpPr>
        <p:spPr bwMode="auto">
          <a:xfrm>
            <a:off x="3265354" y="3475039"/>
            <a:ext cx="546368" cy="307777"/>
          </a:xfrm>
          <a:prstGeom prst="rect">
            <a:avLst/>
          </a:prstGeom>
          <a:noFill/>
          <a:ln w="9525">
            <a:noFill/>
            <a:miter lim="800000"/>
            <a:headEnd/>
            <a:tailEnd/>
          </a:ln>
          <a:effectLst/>
        </p:spPr>
        <p:txBody>
          <a:bodyPr wrap="none">
            <a:spAutoFit/>
          </a:bodyPr>
          <a:lstStyle/>
          <a:p>
            <a:pPr algn="ctr" eaLnBrk="1" hangingPunct="1"/>
            <a:r>
              <a:rPr lang="en-GB" sz="1400">
                <a:solidFill>
                  <a:srgbClr val="000000"/>
                </a:solidFill>
                <a:latin typeface="Arial" pitchFamily="34" charset="0"/>
                <a:cs typeface="Arial" pitchFamily="34" charset="0"/>
              </a:rPr>
              <a:t>ATO</a:t>
            </a:r>
          </a:p>
        </p:txBody>
      </p:sp>
      <p:sp>
        <p:nvSpPr>
          <p:cNvPr id="657429" name="Rectangle 21"/>
          <p:cNvSpPr>
            <a:spLocks noChangeArrowheads="1"/>
          </p:cNvSpPr>
          <p:nvPr/>
        </p:nvSpPr>
        <p:spPr bwMode="auto">
          <a:xfrm>
            <a:off x="4338639" y="3521075"/>
            <a:ext cx="434975" cy="203200"/>
          </a:xfrm>
          <a:prstGeom prst="rect">
            <a:avLst/>
          </a:prstGeom>
          <a:solidFill>
            <a:srgbClr val="99FF33"/>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30" name="Text Box 22"/>
          <p:cNvSpPr txBox="1">
            <a:spLocks noChangeArrowheads="1"/>
          </p:cNvSpPr>
          <p:nvPr/>
        </p:nvSpPr>
        <p:spPr bwMode="auto">
          <a:xfrm>
            <a:off x="4287704" y="3475039"/>
            <a:ext cx="546368" cy="307777"/>
          </a:xfrm>
          <a:prstGeom prst="rect">
            <a:avLst/>
          </a:prstGeom>
          <a:noFill/>
          <a:ln w="9525">
            <a:noFill/>
            <a:miter lim="800000"/>
            <a:headEnd/>
            <a:tailEnd/>
          </a:ln>
          <a:effectLst/>
        </p:spPr>
        <p:txBody>
          <a:bodyPr wrap="none">
            <a:spAutoFit/>
          </a:bodyPr>
          <a:lstStyle/>
          <a:p>
            <a:pPr algn="ctr" eaLnBrk="1" hangingPunct="1"/>
            <a:r>
              <a:rPr lang="en-GB" sz="1400">
                <a:solidFill>
                  <a:srgbClr val="000000"/>
                </a:solidFill>
                <a:latin typeface="Arial" pitchFamily="34" charset="0"/>
                <a:cs typeface="Arial" pitchFamily="34" charset="0"/>
              </a:rPr>
              <a:t>ATO</a:t>
            </a:r>
          </a:p>
        </p:txBody>
      </p:sp>
      <p:sp>
        <p:nvSpPr>
          <p:cNvPr id="657431" name="Rectangle 23"/>
          <p:cNvSpPr>
            <a:spLocks noChangeArrowheads="1"/>
          </p:cNvSpPr>
          <p:nvPr/>
        </p:nvSpPr>
        <p:spPr bwMode="auto">
          <a:xfrm>
            <a:off x="3779839" y="3521075"/>
            <a:ext cx="492125" cy="203200"/>
          </a:xfrm>
          <a:prstGeom prst="rect">
            <a:avLst/>
          </a:prstGeom>
          <a:solidFill>
            <a:srgbClr val="FF99FF"/>
          </a:solidFill>
          <a:ln w="9525">
            <a:solidFill>
              <a:srgbClr val="000000"/>
            </a:solidFill>
            <a:miter lim="800000"/>
            <a:headEnd/>
            <a:tailEnd/>
          </a:ln>
          <a:effectLst/>
        </p:spPr>
        <p:txBody>
          <a:bodyPr wrap="none" anchor="ctr"/>
          <a:lstStyle/>
          <a:p>
            <a:endParaRPr lang="en-GB">
              <a:solidFill>
                <a:srgbClr val="FAFD00"/>
              </a:solidFill>
            </a:endParaRPr>
          </a:p>
        </p:txBody>
      </p:sp>
      <p:sp>
        <p:nvSpPr>
          <p:cNvPr id="657432" name="Text Box 24"/>
          <p:cNvSpPr txBox="1">
            <a:spLocks noChangeArrowheads="1"/>
          </p:cNvSpPr>
          <p:nvPr/>
        </p:nvSpPr>
        <p:spPr bwMode="auto">
          <a:xfrm>
            <a:off x="3690012" y="3475039"/>
            <a:ext cx="651140" cy="307777"/>
          </a:xfrm>
          <a:prstGeom prst="rect">
            <a:avLst/>
          </a:prstGeom>
          <a:noFill/>
          <a:ln w="9525">
            <a:noFill/>
            <a:miter lim="800000"/>
            <a:headEnd/>
            <a:tailEnd/>
          </a:ln>
          <a:effectLst/>
        </p:spPr>
        <p:txBody>
          <a:bodyPr wrap="none">
            <a:spAutoFit/>
          </a:bodyPr>
          <a:lstStyle/>
          <a:p>
            <a:pPr algn="ctr" eaLnBrk="1" hangingPunct="1"/>
            <a:r>
              <a:rPr lang="en-GB" sz="1400">
                <a:solidFill>
                  <a:srgbClr val="000000"/>
                </a:solidFill>
                <a:latin typeface="Arial" pitchFamily="34" charset="0"/>
                <a:cs typeface="Arial" pitchFamily="34" charset="0"/>
              </a:rPr>
              <a:t>Maint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59561" y="-6350"/>
            <a:ext cx="8133853" cy="1143000"/>
          </a:xfrm>
          <a:noFill/>
          <a:ln/>
        </p:spPr>
        <p:txBody>
          <a:bodyPr/>
          <a:lstStyle/>
          <a:p>
            <a:r>
              <a:rPr lang="en-GB" sz="2000" b="1" dirty="0">
                <a:effectLst>
                  <a:outerShdw blurRad="38100" dist="38100" dir="2700000" algn="tl">
                    <a:srgbClr val="000000"/>
                  </a:outerShdw>
                </a:effectLst>
                <a:latin typeface="Helvetica" pitchFamily="34" charset="0"/>
              </a:rPr>
              <a:t>Evaluation of MRD monitoring &amp; pre-emptive therapy to reduce rates of frank relapse in </a:t>
            </a:r>
            <a:r>
              <a:rPr lang="en-GB" sz="2000" b="1" i="1" dirty="0">
                <a:effectLst>
                  <a:outerShdw blurRad="38100" dist="38100" dir="2700000" algn="tl">
                    <a:srgbClr val="000000"/>
                  </a:outerShdw>
                </a:effectLst>
                <a:latin typeface="Helvetica" pitchFamily="34" charset="0"/>
              </a:rPr>
              <a:t>PML-RARA</a:t>
            </a:r>
            <a:r>
              <a:rPr lang="en-GB" sz="2000" b="1" dirty="0">
                <a:effectLst>
                  <a:outerShdw blurRad="38100" dist="38100" dir="2700000" algn="tl">
                    <a:srgbClr val="000000"/>
                  </a:outerShdw>
                </a:effectLst>
                <a:latin typeface="Helvetica" pitchFamily="34" charset="0"/>
              </a:rPr>
              <a:t>+ APL in MRC AML15 trial</a:t>
            </a:r>
            <a:endParaRPr lang="en-US" sz="2000" b="1" dirty="0">
              <a:effectLst>
                <a:outerShdw blurRad="38100" dist="38100" dir="2700000" algn="tl">
                  <a:srgbClr val="000000"/>
                </a:outerShdw>
              </a:effectLst>
              <a:latin typeface="Helvetica" pitchFamily="34" charset="0"/>
            </a:endParaRPr>
          </a:p>
        </p:txBody>
      </p:sp>
      <p:sp>
        <p:nvSpPr>
          <p:cNvPr id="684035" name="Text Box 3"/>
          <p:cNvSpPr txBox="1">
            <a:spLocks noChangeArrowheads="1"/>
          </p:cNvSpPr>
          <p:nvPr/>
        </p:nvSpPr>
        <p:spPr bwMode="auto">
          <a:xfrm>
            <a:off x="6249988" y="3841750"/>
            <a:ext cx="756938" cy="307777"/>
          </a:xfrm>
          <a:prstGeom prst="rect">
            <a:avLst/>
          </a:prstGeom>
          <a:noFill/>
          <a:ln w="12700">
            <a:noFill/>
            <a:miter lim="800000"/>
            <a:headEnd/>
            <a:tailEnd/>
          </a:ln>
          <a:effectLst/>
        </p:spPr>
        <p:txBody>
          <a:bodyPr wrap="none">
            <a:spAutoFit/>
          </a:bodyPr>
          <a:lstStyle/>
          <a:p>
            <a:r>
              <a:rPr lang="en-GB" sz="1400">
                <a:solidFill>
                  <a:srgbClr val="292929"/>
                </a:solidFill>
                <a:latin typeface="Helvetica" pitchFamily="34" charset="0"/>
              </a:rPr>
              <a:t>P=0.02</a:t>
            </a:r>
            <a:endParaRPr lang="en-US" sz="1400">
              <a:solidFill>
                <a:srgbClr val="292929"/>
              </a:solidFill>
              <a:latin typeface="Helvetica" pitchFamily="34" charset="0"/>
            </a:endParaRPr>
          </a:p>
        </p:txBody>
      </p:sp>
      <p:sp>
        <p:nvSpPr>
          <p:cNvPr id="684036" name="Text Box 4"/>
          <p:cNvSpPr txBox="1">
            <a:spLocks noChangeArrowheads="1"/>
          </p:cNvSpPr>
          <p:nvPr/>
        </p:nvSpPr>
        <p:spPr bwMode="auto">
          <a:xfrm>
            <a:off x="114301" y="5613402"/>
            <a:ext cx="8000908" cy="1354217"/>
          </a:xfrm>
          <a:prstGeom prst="rect">
            <a:avLst/>
          </a:prstGeom>
          <a:noFill/>
          <a:ln w="9525">
            <a:noFill/>
            <a:miter lim="800000"/>
            <a:headEnd/>
            <a:tailEnd/>
          </a:ln>
          <a:effectLst/>
        </p:spPr>
        <p:txBody>
          <a:bodyPr wrap="none">
            <a:spAutoFit/>
          </a:bodyPr>
          <a:lstStyle/>
          <a:p>
            <a:pPr eaLnBrk="1" hangingPunct="1">
              <a:lnSpc>
                <a:spcPct val="125000"/>
              </a:lnSpc>
            </a:pPr>
            <a:r>
              <a:rPr lang="en-GB">
                <a:solidFill>
                  <a:srgbClr val="FAFD00"/>
                </a:solidFill>
                <a:effectLst>
                  <a:outerShdw blurRad="38100" dist="38100" dir="2700000" algn="tl">
                    <a:srgbClr val="000000"/>
                  </a:outerShdw>
                </a:effectLst>
                <a:latin typeface="Arial" pitchFamily="34" charset="0"/>
              </a:rPr>
              <a:t>Cost effectiveness of MRD monitoring</a:t>
            </a:r>
            <a:r>
              <a:rPr lang="en-GB">
                <a:solidFill>
                  <a:srgbClr val="FAFD00"/>
                </a:solidFill>
                <a:latin typeface="Arial" pitchFamily="34" charset="0"/>
              </a:rPr>
              <a:t> </a:t>
            </a:r>
          </a:p>
          <a:p>
            <a:pPr eaLnBrk="1" hangingPunct="1">
              <a:lnSpc>
                <a:spcPct val="125000"/>
              </a:lnSpc>
            </a:pPr>
            <a:r>
              <a:rPr lang="en-GB">
                <a:solidFill>
                  <a:srgbClr val="FAFD00"/>
                </a:solidFill>
                <a:latin typeface="Arial" pitchFamily="34" charset="0"/>
              </a:rPr>
              <a:t>    </a:t>
            </a:r>
            <a:r>
              <a:rPr lang="en-GB" sz="1200">
                <a:solidFill>
                  <a:srgbClr val="FFFFFF"/>
                </a:solidFill>
                <a:latin typeface="Arial" pitchFamily="34" charset="0"/>
              </a:rPr>
              <a:t>Assuming monitoring cost of </a:t>
            </a:r>
            <a:r>
              <a:rPr lang="en-US" sz="1200">
                <a:solidFill>
                  <a:srgbClr val="FFFFFF"/>
                </a:solidFill>
                <a:latin typeface="Arial" pitchFamily="34" charset="0"/>
              </a:rPr>
              <a:t>£3,000/patient &amp; life expectancy of 25y for patients successfully salvaged:</a:t>
            </a:r>
          </a:p>
          <a:p>
            <a:pPr lvl="1" eaLnBrk="1" hangingPunct="1">
              <a:lnSpc>
                <a:spcPct val="125000"/>
              </a:lnSpc>
              <a:buFontTx/>
              <a:buChar char="•"/>
            </a:pPr>
            <a:r>
              <a:rPr lang="en-US" sz="1200">
                <a:solidFill>
                  <a:srgbClr val="FFFFFF"/>
                </a:solidFill>
                <a:latin typeface="Arial" pitchFamily="34" charset="0"/>
              </a:rPr>
              <a:t>WBC&gt;10: 10% survival benefit at 5 years -  £1,350/ quality adjusted life year (QALY) </a:t>
            </a:r>
          </a:p>
          <a:p>
            <a:pPr lvl="1" eaLnBrk="1" hangingPunct="1">
              <a:lnSpc>
                <a:spcPct val="125000"/>
              </a:lnSpc>
              <a:buFontTx/>
              <a:buChar char="•"/>
            </a:pPr>
            <a:r>
              <a:rPr lang="en-US" sz="1200">
                <a:solidFill>
                  <a:srgbClr val="FFFFFF"/>
                </a:solidFill>
                <a:latin typeface="Arial" pitchFamily="34" charset="0"/>
              </a:rPr>
              <a:t>WBC&lt;10: 1% survival benefit at 5 years - £14,300/QALY</a:t>
            </a:r>
            <a:endParaRPr lang="en-GB" sz="1200">
              <a:solidFill>
                <a:srgbClr val="FAFD00"/>
              </a:solidFill>
              <a:latin typeface="Arial" pitchFamily="34" charset="0"/>
            </a:endParaRPr>
          </a:p>
          <a:p>
            <a:pPr eaLnBrk="1" hangingPunct="1"/>
            <a:endParaRPr lang="en-US" sz="1200">
              <a:solidFill>
                <a:srgbClr val="FAFD00"/>
              </a:solidFill>
              <a:latin typeface="Arial" pitchFamily="34" charset="0"/>
            </a:endParaRPr>
          </a:p>
        </p:txBody>
      </p:sp>
      <p:pic>
        <p:nvPicPr>
          <p:cNvPr id="684037" name="Picture 5"/>
          <p:cNvPicPr>
            <a:picLocks noGrp="1" noChangeAspect="1" noChangeArrowheads="1"/>
          </p:cNvPicPr>
          <p:nvPr>
            <p:ph sz="half" idx="1"/>
          </p:nvPr>
        </p:nvPicPr>
        <p:blipFill>
          <a:blip r:embed="rId2" cstate="print"/>
          <a:srcRect/>
          <a:stretch>
            <a:fillRect/>
          </a:stretch>
        </p:blipFill>
        <p:spPr>
          <a:xfrm>
            <a:off x="1354138" y="1065213"/>
            <a:ext cx="6654800" cy="4564062"/>
          </a:xfrm>
          <a:noFill/>
          <a:ln/>
        </p:spPr>
      </p:pic>
      <p:sp>
        <p:nvSpPr>
          <p:cNvPr id="684038" name="Text Box 6"/>
          <p:cNvSpPr txBox="1">
            <a:spLocks noChangeArrowheads="1"/>
          </p:cNvSpPr>
          <p:nvPr/>
        </p:nvSpPr>
        <p:spPr bwMode="auto">
          <a:xfrm>
            <a:off x="5614988" y="6507163"/>
            <a:ext cx="3592650" cy="369332"/>
          </a:xfrm>
          <a:prstGeom prst="rect">
            <a:avLst/>
          </a:prstGeom>
          <a:noFill/>
          <a:ln w="12700">
            <a:noFill/>
            <a:miter lim="800000"/>
            <a:headEnd/>
            <a:tailEnd/>
          </a:ln>
          <a:effectLst/>
        </p:spPr>
        <p:txBody>
          <a:bodyPr wrap="none">
            <a:spAutoFit/>
          </a:bodyPr>
          <a:lstStyle/>
          <a:p>
            <a:r>
              <a:rPr lang="en-GB" sz="1200" dirty="0" err="1">
                <a:solidFill>
                  <a:srgbClr val="CCFFCC"/>
                </a:solidFill>
                <a:latin typeface="Helvetica" pitchFamily="34" charset="0"/>
              </a:rPr>
              <a:t>Grimwade</a:t>
            </a:r>
            <a:r>
              <a:rPr lang="en-GB" sz="1200" i="1" dirty="0">
                <a:solidFill>
                  <a:srgbClr val="CCFFCC"/>
                </a:solidFill>
                <a:latin typeface="Helvetica" pitchFamily="34" charset="0"/>
              </a:rPr>
              <a:t> et al, J </a:t>
            </a:r>
            <a:r>
              <a:rPr lang="en-GB" sz="1200" i="1" dirty="0" err="1">
                <a:solidFill>
                  <a:srgbClr val="CCFFCC"/>
                </a:solidFill>
                <a:latin typeface="Helvetica" pitchFamily="34" charset="0"/>
              </a:rPr>
              <a:t>Clin</a:t>
            </a:r>
            <a:r>
              <a:rPr lang="en-GB" sz="1200" i="1" dirty="0">
                <a:solidFill>
                  <a:srgbClr val="CCFFCC"/>
                </a:solidFill>
                <a:latin typeface="Helvetica" pitchFamily="34" charset="0"/>
              </a:rPr>
              <a:t> </a:t>
            </a:r>
            <a:r>
              <a:rPr lang="en-GB" sz="1200" i="1" dirty="0" err="1">
                <a:solidFill>
                  <a:srgbClr val="CCFFCC"/>
                </a:solidFill>
                <a:latin typeface="Helvetica" pitchFamily="34" charset="0"/>
              </a:rPr>
              <a:t>Oncol</a:t>
            </a:r>
            <a:r>
              <a:rPr lang="en-GB" sz="1200" dirty="0">
                <a:solidFill>
                  <a:srgbClr val="CCFFCC"/>
                </a:solidFill>
                <a:latin typeface="Helvetica" pitchFamily="34" charset="0"/>
              </a:rPr>
              <a:t> 2009;  27:3650-8.</a:t>
            </a:r>
            <a:r>
              <a:rPr lang="en-GB" sz="1800" b="0" dirty="0">
                <a:solidFill>
                  <a:srgbClr val="CCFFCC"/>
                </a:solidFill>
                <a:latin typeface="Arial" pitchFamily="34" charset="0"/>
              </a:rPr>
              <a:t> </a:t>
            </a:r>
            <a:endParaRPr lang="en-US" sz="1800" b="0" dirty="0">
              <a:solidFill>
                <a:srgbClr val="CCFFCC"/>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1513" y="352425"/>
            <a:ext cx="7772400" cy="1143000"/>
          </a:xfrm>
        </p:spPr>
        <p:txBody>
          <a:bodyPr/>
          <a:lstStyle/>
          <a:p>
            <a:pPr>
              <a:defRPr/>
            </a:pPr>
            <a:r>
              <a:rPr lang="en-GB" sz="2600" b="1" smtClean="0">
                <a:effectLst>
                  <a:outerShdw blurRad="38100" dist="38100" dir="2700000" algn="tl">
                    <a:srgbClr val="000000"/>
                  </a:outerShdw>
                </a:effectLst>
                <a:latin typeface="Helvetica" pitchFamily="34" charset="0"/>
              </a:rPr>
              <a:t>Causes of treatment failure &amp; death in </a:t>
            </a:r>
            <a:br>
              <a:rPr lang="en-GB" sz="2600" b="1" smtClean="0">
                <a:effectLst>
                  <a:outerShdw blurRad="38100" dist="38100" dir="2700000" algn="tl">
                    <a:srgbClr val="000000"/>
                  </a:outerShdw>
                </a:effectLst>
                <a:latin typeface="Helvetica" pitchFamily="34" charset="0"/>
              </a:rPr>
            </a:br>
            <a:r>
              <a:rPr lang="en-GB" sz="2600" b="1" i="1" smtClean="0">
                <a:effectLst>
                  <a:outerShdw blurRad="38100" dist="38100" dir="2700000" algn="tl">
                    <a:srgbClr val="000000"/>
                  </a:outerShdw>
                </a:effectLst>
                <a:latin typeface="Helvetica" pitchFamily="34" charset="0"/>
              </a:rPr>
              <a:t>PML-RARA</a:t>
            </a:r>
            <a:r>
              <a:rPr lang="en-GB" sz="2600" b="1" smtClean="0">
                <a:effectLst>
                  <a:outerShdw blurRad="38100" dist="38100" dir="2700000" algn="tl">
                    <a:srgbClr val="000000"/>
                  </a:outerShdw>
                </a:effectLst>
                <a:latin typeface="Helvetica" pitchFamily="34" charset="0"/>
              </a:rPr>
              <a:t>+ APL in MRC AML15</a:t>
            </a:r>
            <a:r>
              <a:rPr lang="en-GB" sz="2600" smtClean="0">
                <a:effectLst>
                  <a:outerShdw blurRad="38100" dist="38100" dir="2700000" algn="tl">
                    <a:srgbClr val="000000"/>
                  </a:outerShdw>
                </a:effectLst>
                <a:latin typeface="Helvetica" pitchFamily="34" charset="0"/>
              </a:rPr>
              <a:t> </a:t>
            </a:r>
            <a:endParaRPr lang="en-US" sz="2600" smtClean="0">
              <a:effectLst>
                <a:outerShdw blurRad="38100" dist="38100" dir="2700000" algn="tl">
                  <a:srgbClr val="000000"/>
                </a:outerShdw>
              </a:effectLst>
              <a:latin typeface="Helvetica" pitchFamily="34" charset="0"/>
            </a:endParaRPr>
          </a:p>
        </p:txBody>
      </p:sp>
      <p:graphicFrame>
        <p:nvGraphicFramePr>
          <p:cNvPr id="5122" name="Object 3"/>
          <p:cNvGraphicFramePr>
            <a:graphicFrameLocks noGrp="1" noChangeAspect="1"/>
          </p:cNvGraphicFramePr>
          <p:nvPr>
            <p:ph sz="half" idx="1"/>
          </p:nvPr>
        </p:nvGraphicFramePr>
        <p:xfrm>
          <a:off x="4632326" y="2022475"/>
          <a:ext cx="4519613" cy="3144838"/>
        </p:xfrm>
        <a:graphic>
          <a:graphicData uri="http://schemas.openxmlformats.org/presentationml/2006/ole">
            <mc:AlternateContent xmlns:mc="http://schemas.openxmlformats.org/markup-compatibility/2006">
              <mc:Choice xmlns:v="urn:schemas-microsoft-com:vml" Requires="v">
                <p:oleObj spid="_x0000_s697348" name="Chart" r:id="rId3" imgW="3162300" imgH="2200351" progId="Excel.Sheet.8">
                  <p:embed/>
                </p:oleObj>
              </mc:Choice>
              <mc:Fallback>
                <p:oleObj name="Chart" r:id="rId3" imgW="3162300" imgH="22003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6" y="2022475"/>
                        <a:ext cx="4519613"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Grp="1" noChangeAspect="1"/>
          </p:cNvGraphicFramePr>
          <p:nvPr>
            <p:ph sz="half" idx="2"/>
          </p:nvPr>
        </p:nvGraphicFramePr>
        <p:xfrm>
          <a:off x="93663" y="2008189"/>
          <a:ext cx="4519612" cy="3144837"/>
        </p:xfrm>
        <a:graphic>
          <a:graphicData uri="http://schemas.openxmlformats.org/presentationml/2006/ole">
            <mc:AlternateContent xmlns:mc="http://schemas.openxmlformats.org/markup-compatibility/2006">
              <mc:Choice xmlns:v="urn:schemas-microsoft-com:vml" Requires="v">
                <p:oleObj spid="_x0000_s697349" name="Chart" r:id="rId5" imgW="3162300" imgH="2200351" progId="Excel.Sheet.8">
                  <p:embed/>
                </p:oleObj>
              </mc:Choice>
              <mc:Fallback>
                <p:oleObj name="Chart" r:id="rId5" imgW="3162300" imgH="2200351"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2008189"/>
                        <a:ext cx="4519612"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085" name="Text Box 5"/>
          <p:cNvSpPr txBox="1">
            <a:spLocks noChangeArrowheads="1"/>
          </p:cNvSpPr>
          <p:nvPr/>
        </p:nvSpPr>
        <p:spPr bwMode="auto">
          <a:xfrm>
            <a:off x="2084388" y="3298825"/>
            <a:ext cx="341760"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19</a:t>
            </a:r>
            <a:endParaRPr lang="en-US" sz="1100">
              <a:solidFill>
                <a:srgbClr val="FAFD00"/>
              </a:solidFill>
              <a:effectLst>
                <a:outerShdw blurRad="38100" dist="38100" dir="2700000" algn="tl">
                  <a:srgbClr val="000000"/>
                </a:outerShdw>
              </a:effectLst>
              <a:latin typeface="Helvetica" pitchFamily="34" charset="0"/>
            </a:endParaRPr>
          </a:p>
        </p:txBody>
      </p:sp>
      <p:sp>
        <p:nvSpPr>
          <p:cNvPr id="686086" name="Text Box 6"/>
          <p:cNvSpPr txBox="1">
            <a:spLocks noChangeArrowheads="1"/>
          </p:cNvSpPr>
          <p:nvPr/>
        </p:nvSpPr>
        <p:spPr bwMode="auto">
          <a:xfrm>
            <a:off x="1546225" y="3508375"/>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4</a:t>
            </a:r>
            <a:endParaRPr lang="en-US" sz="1100">
              <a:solidFill>
                <a:srgbClr val="FAFD00"/>
              </a:solidFill>
              <a:effectLst>
                <a:outerShdw blurRad="38100" dist="38100" dir="2700000" algn="tl">
                  <a:srgbClr val="000000"/>
                </a:outerShdw>
              </a:effectLst>
              <a:latin typeface="Helvetica" pitchFamily="34" charset="0"/>
            </a:endParaRPr>
          </a:p>
        </p:txBody>
      </p:sp>
      <p:sp>
        <p:nvSpPr>
          <p:cNvPr id="686087" name="Text Box 7"/>
          <p:cNvSpPr txBox="1">
            <a:spLocks noChangeArrowheads="1"/>
          </p:cNvSpPr>
          <p:nvPr/>
        </p:nvSpPr>
        <p:spPr bwMode="auto">
          <a:xfrm>
            <a:off x="1122364" y="3508375"/>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5</a:t>
            </a:r>
            <a:endParaRPr lang="en-US" sz="1100">
              <a:solidFill>
                <a:srgbClr val="FAFD00"/>
              </a:solidFill>
              <a:effectLst>
                <a:outerShdw blurRad="38100" dist="38100" dir="2700000" algn="tl">
                  <a:srgbClr val="000000"/>
                </a:outerShdw>
              </a:effectLst>
              <a:latin typeface="Helvetica" pitchFamily="34" charset="0"/>
            </a:endParaRPr>
          </a:p>
        </p:txBody>
      </p:sp>
      <p:sp>
        <p:nvSpPr>
          <p:cNvPr id="686088" name="Text Box 8"/>
          <p:cNvSpPr txBox="1">
            <a:spLocks noChangeArrowheads="1"/>
          </p:cNvSpPr>
          <p:nvPr/>
        </p:nvSpPr>
        <p:spPr bwMode="auto">
          <a:xfrm>
            <a:off x="569914" y="3289300"/>
            <a:ext cx="380232"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12 </a:t>
            </a:r>
            <a:endParaRPr lang="en-US" sz="1100">
              <a:solidFill>
                <a:srgbClr val="FAFD00"/>
              </a:solidFill>
              <a:effectLst>
                <a:outerShdw blurRad="38100" dist="38100" dir="2700000" algn="tl">
                  <a:srgbClr val="000000"/>
                </a:outerShdw>
              </a:effectLst>
              <a:latin typeface="Helvetica" pitchFamily="34" charset="0"/>
            </a:endParaRPr>
          </a:p>
        </p:txBody>
      </p:sp>
      <p:sp>
        <p:nvSpPr>
          <p:cNvPr id="686089" name="Text Box 9"/>
          <p:cNvSpPr txBox="1">
            <a:spLocks noChangeArrowheads="1"/>
          </p:cNvSpPr>
          <p:nvPr/>
        </p:nvSpPr>
        <p:spPr bwMode="auto">
          <a:xfrm>
            <a:off x="1217613" y="3105150"/>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4</a:t>
            </a:r>
            <a:endParaRPr lang="en-US" sz="1100">
              <a:solidFill>
                <a:srgbClr val="FAFD00"/>
              </a:solidFill>
              <a:effectLst>
                <a:outerShdw blurRad="38100" dist="38100" dir="2700000" algn="tl">
                  <a:srgbClr val="000000"/>
                </a:outerShdw>
              </a:effectLst>
              <a:latin typeface="Helvetica" pitchFamily="34" charset="0"/>
            </a:endParaRPr>
          </a:p>
        </p:txBody>
      </p:sp>
      <p:sp>
        <p:nvSpPr>
          <p:cNvPr id="686090" name="Text Box 10"/>
          <p:cNvSpPr txBox="1">
            <a:spLocks noChangeArrowheads="1"/>
          </p:cNvSpPr>
          <p:nvPr/>
        </p:nvSpPr>
        <p:spPr bwMode="auto">
          <a:xfrm>
            <a:off x="5494339" y="3178175"/>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7</a:t>
            </a:r>
            <a:endParaRPr lang="en-US" sz="1100">
              <a:solidFill>
                <a:srgbClr val="FAFD00"/>
              </a:solidFill>
              <a:effectLst>
                <a:outerShdw blurRad="38100" dist="38100" dir="2700000" algn="tl">
                  <a:srgbClr val="000000"/>
                </a:outerShdw>
              </a:effectLst>
              <a:latin typeface="Helvetica" pitchFamily="34" charset="0"/>
            </a:endParaRPr>
          </a:p>
        </p:txBody>
      </p:sp>
      <p:sp>
        <p:nvSpPr>
          <p:cNvPr id="686091" name="Text Box 11"/>
          <p:cNvSpPr txBox="1">
            <a:spLocks noChangeArrowheads="1"/>
          </p:cNvSpPr>
          <p:nvPr/>
        </p:nvSpPr>
        <p:spPr bwMode="auto">
          <a:xfrm>
            <a:off x="6450013" y="3343275"/>
            <a:ext cx="341760"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19</a:t>
            </a:r>
            <a:endParaRPr lang="en-US" sz="1100">
              <a:solidFill>
                <a:srgbClr val="FAFD00"/>
              </a:solidFill>
              <a:effectLst>
                <a:outerShdw blurRad="38100" dist="38100" dir="2700000" algn="tl">
                  <a:srgbClr val="000000"/>
                </a:outerShdw>
              </a:effectLst>
              <a:latin typeface="Helvetica" pitchFamily="34" charset="0"/>
            </a:endParaRPr>
          </a:p>
        </p:txBody>
      </p:sp>
      <p:sp>
        <p:nvSpPr>
          <p:cNvPr id="686092" name="Text Box 12"/>
          <p:cNvSpPr txBox="1">
            <a:spLocks noChangeArrowheads="1"/>
          </p:cNvSpPr>
          <p:nvPr/>
        </p:nvSpPr>
        <p:spPr bwMode="auto">
          <a:xfrm>
            <a:off x="5083175" y="3400425"/>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5</a:t>
            </a:r>
            <a:endParaRPr lang="en-US" sz="1100">
              <a:solidFill>
                <a:srgbClr val="FAFD00"/>
              </a:solidFill>
              <a:effectLst>
                <a:outerShdw blurRad="38100" dist="38100" dir="2700000" algn="tl">
                  <a:srgbClr val="000000"/>
                </a:outerShdw>
              </a:effectLst>
              <a:latin typeface="Helvetica" pitchFamily="34" charset="0"/>
            </a:endParaRPr>
          </a:p>
        </p:txBody>
      </p:sp>
      <p:sp>
        <p:nvSpPr>
          <p:cNvPr id="686093" name="Text Box 13"/>
          <p:cNvSpPr txBox="1">
            <a:spLocks noChangeArrowheads="1"/>
          </p:cNvSpPr>
          <p:nvPr/>
        </p:nvSpPr>
        <p:spPr bwMode="auto">
          <a:xfrm>
            <a:off x="5287964" y="3671888"/>
            <a:ext cx="263214" cy="261610"/>
          </a:xfrm>
          <a:prstGeom prst="rect">
            <a:avLst/>
          </a:prstGeom>
          <a:noFill/>
          <a:ln w="12700">
            <a:noFill/>
            <a:miter lim="800000"/>
            <a:headEnd/>
            <a:tailEnd/>
          </a:ln>
          <a:effectLst/>
        </p:spPr>
        <p:txBody>
          <a:bodyPr wrap="none">
            <a:spAutoFit/>
          </a:bodyPr>
          <a:lstStyle/>
          <a:p>
            <a:pPr>
              <a:defRPr/>
            </a:pPr>
            <a:r>
              <a:rPr lang="en-GB" sz="1100">
                <a:solidFill>
                  <a:srgbClr val="FAFD00"/>
                </a:solidFill>
                <a:effectLst>
                  <a:outerShdw blurRad="38100" dist="38100" dir="2700000" algn="tl">
                    <a:srgbClr val="000000"/>
                  </a:outerShdw>
                </a:effectLst>
                <a:latin typeface="Helvetica" pitchFamily="34" charset="0"/>
              </a:rPr>
              <a:t>2</a:t>
            </a:r>
            <a:endParaRPr lang="en-US" sz="1100">
              <a:solidFill>
                <a:srgbClr val="FAFD00"/>
              </a:solidFill>
              <a:effectLst>
                <a:outerShdw blurRad="38100" dist="38100" dir="2700000" algn="tl">
                  <a:srgbClr val="000000"/>
                </a:outerShdw>
              </a:effectLst>
              <a:latin typeface="Helvetica" pitchFamily="34" charset="0"/>
            </a:endParaRPr>
          </a:p>
        </p:txBody>
      </p:sp>
      <p:sp>
        <p:nvSpPr>
          <p:cNvPr id="5134" name="Text Box 14"/>
          <p:cNvSpPr txBox="1">
            <a:spLocks noChangeArrowheads="1"/>
          </p:cNvSpPr>
          <p:nvPr/>
        </p:nvSpPr>
        <p:spPr bwMode="auto">
          <a:xfrm>
            <a:off x="4670425" y="3074990"/>
            <a:ext cx="439544" cy="246221"/>
          </a:xfrm>
          <a:prstGeom prst="rect">
            <a:avLst/>
          </a:prstGeom>
          <a:noFill/>
          <a:ln w="12700">
            <a:noFill/>
            <a:miter lim="800000"/>
            <a:headEnd/>
            <a:tailEnd/>
          </a:ln>
        </p:spPr>
        <p:txBody>
          <a:bodyPr wrap="none">
            <a:spAutoFit/>
          </a:bodyPr>
          <a:lstStyle/>
          <a:p>
            <a:r>
              <a:rPr lang="en-GB" sz="1000">
                <a:solidFill>
                  <a:srgbClr val="000000"/>
                </a:solidFill>
                <a:latin typeface="Helvetica" pitchFamily="34" charset="0"/>
              </a:rPr>
              <a:t>36%</a:t>
            </a:r>
            <a:endParaRPr lang="en-US" sz="1000">
              <a:solidFill>
                <a:srgbClr val="000000"/>
              </a:solidFill>
              <a:latin typeface="Helvetica" pitchFamily="34" charset="0"/>
            </a:endParaRPr>
          </a:p>
        </p:txBody>
      </p:sp>
      <p:sp>
        <p:nvSpPr>
          <p:cNvPr id="5135" name="AutoShape 15"/>
          <p:cNvSpPr>
            <a:spLocks/>
          </p:cNvSpPr>
          <p:nvPr/>
        </p:nvSpPr>
        <p:spPr bwMode="auto">
          <a:xfrm rot="2353298">
            <a:off x="4919664" y="3117852"/>
            <a:ext cx="160337" cy="434975"/>
          </a:xfrm>
          <a:prstGeom prst="leftBrace">
            <a:avLst>
              <a:gd name="adj1" fmla="val 22607"/>
              <a:gd name="adj2" fmla="val 50000"/>
            </a:avLst>
          </a:prstGeom>
          <a:noFill/>
          <a:ln w="12700">
            <a:solidFill>
              <a:srgbClr val="000000"/>
            </a:solidFill>
            <a:round/>
            <a:headEnd/>
            <a:tailEnd/>
          </a:ln>
        </p:spPr>
        <p:txBody>
          <a:bodyPr wrap="none" anchor="ctr"/>
          <a:lstStyle/>
          <a:p>
            <a:endParaRPr lang="en-US">
              <a:solidFill>
                <a:srgbClr val="FAFD00"/>
              </a:solidFill>
            </a:endParaRPr>
          </a:p>
        </p:txBody>
      </p:sp>
      <p:sp>
        <p:nvSpPr>
          <p:cNvPr id="686096" name="Text Box 16"/>
          <p:cNvSpPr txBox="1">
            <a:spLocks noChangeArrowheads="1"/>
          </p:cNvSpPr>
          <p:nvPr/>
        </p:nvSpPr>
        <p:spPr bwMode="auto">
          <a:xfrm>
            <a:off x="228601" y="5283201"/>
            <a:ext cx="6955494" cy="1669688"/>
          </a:xfrm>
          <a:prstGeom prst="rect">
            <a:avLst/>
          </a:prstGeom>
          <a:noFill/>
          <a:ln w="12700">
            <a:noFill/>
            <a:miter lim="800000"/>
            <a:headEnd/>
            <a:tailEnd/>
          </a:ln>
          <a:effectLst/>
        </p:spPr>
        <p:txBody>
          <a:bodyPr wrap="none">
            <a:spAutoFit/>
          </a:bodyPr>
          <a:lstStyle/>
          <a:p>
            <a:pPr>
              <a:lnSpc>
                <a:spcPct val="125000"/>
              </a:lnSpc>
              <a:defRPr/>
            </a:pPr>
            <a:r>
              <a:rPr lang="en-GB">
                <a:solidFill>
                  <a:srgbClr val="FAFD00"/>
                </a:solidFill>
                <a:effectLst>
                  <a:outerShdw blurRad="38100" dist="38100" dir="2700000" algn="tl">
                    <a:srgbClr val="000000"/>
                  </a:outerShdw>
                </a:effectLst>
                <a:latin typeface="Helvetica" pitchFamily="34" charset="0"/>
              </a:rPr>
              <a:t>Treatment-related toxicity</a:t>
            </a:r>
          </a:p>
          <a:p>
            <a:pPr>
              <a:lnSpc>
                <a:spcPct val="125000"/>
              </a:lnSpc>
              <a:defRPr/>
            </a:pPr>
            <a:endParaRPr lang="en-GB" sz="1200">
              <a:solidFill>
                <a:srgbClr val="FAFD00"/>
              </a:solidFill>
            </a:endParaRPr>
          </a:p>
          <a:p>
            <a:pPr>
              <a:lnSpc>
                <a:spcPct val="125000"/>
              </a:lnSpc>
              <a:defRPr/>
            </a:pPr>
            <a:r>
              <a:rPr lang="en-GB" sz="1400">
                <a:solidFill>
                  <a:srgbClr val="FFFFFF"/>
                </a:solidFill>
                <a:latin typeface="Helvetica" pitchFamily="34" charset="0"/>
              </a:rPr>
              <a:t>~5% Death in CR/Molecular CR</a:t>
            </a:r>
          </a:p>
          <a:p>
            <a:pPr>
              <a:lnSpc>
                <a:spcPct val="125000"/>
              </a:lnSpc>
              <a:defRPr/>
            </a:pPr>
            <a:r>
              <a:rPr lang="en-GB" sz="1400">
                <a:solidFill>
                  <a:srgbClr val="FFFFFF"/>
                </a:solidFill>
                <a:latin typeface="Helvetica" pitchFamily="34" charset="0"/>
              </a:rPr>
              <a:t>~5% Treatment curtailment/amendment     (~3% with significant cardiac toxicity)</a:t>
            </a:r>
          </a:p>
          <a:p>
            <a:pPr>
              <a:lnSpc>
                <a:spcPct val="125000"/>
              </a:lnSpc>
              <a:defRPr/>
            </a:pPr>
            <a:r>
              <a:rPr lang="en-GB" sz="1400">
                <a:solidFill>
                  <a:srgbClr val="FFFFFF"/>
                </a:solidFill>
                <a:latin typeface="Helvetica" pitchFamily="34" charset="0"/>
              </a:rPr>
              <a:t>~2% t-MDS/ t-AML</a:t>
            </a:r>
          </a:p>
          <a:p>
            <a:pPr>
              <a:lnSpc>
                <a:spcPct val="125000"/>
              </a:lnSpc>
              <a:defRPr/>
            </a:pPr>
            <a:r>
              <a:rPr lang="en-GB" sz="1200">
                <a:solidFill>
                  <a:srgbClr val="FAFD00"/>
                </a:solidFill>
              </a:rPr>
              <a:t> </a:t>
            </a:r>
            <a:endParaRPr lang="en-US" sz="1200">
              <a:solidFill>
                <a:srgbClr val="FAFD00"/>
              </a:solidFill>
            </a:endParaRPr>
          </a:p>
        </p:txBody>
      </p:sp>
      <p:sp>
        <p:nvSpPr>
          <p:cNvPr id="5137" name="Text Box 17"/>
          <p:cNvSpPr txBox="1">
            <a:spLocks noChangeArrowheads="1"/>
          </p:cNvSpPr>
          <p:nvPr/>
        </p:nvSpPr>
        <p:spPr bwMode="auto">
          <a:xfrm>
            <a:off x="881063" y="2328864"/>
            <a:ext cx="1676806" cy="307777"/>
          </a:xfrm>
          <a:prstGeom prst="rect">
            <a:avLst/>
          </a:prstGeom>
          <a:noFill/>
          <a:ln w="12700">
            <a:noFill/>
            <a:miter lim="800000"/>
            <a:headEnd/>
            <a:tailEnd/>
          </a:ln>
        </p:spPr>
        <p:txBody>
          <a:bodyPr wrap="none">
            <a:spAutoFit/>
          </a:bodyPr>
          <a:lstStyle/>
          <a:p>
            <a:r>
              <a:rPr lang="en-GB" sz="1400">
                <a:solidFill>
                  <a:srgbClr val="000000"/>
                </a:solidFill>
                <a:latin typeface="Helvetica" pitchFamily="34" charset="0"/>
              </a:rPr>
              <a:t>Treatment Failure</a:t>
            </a:r>
            <a:endParaRPr lang="en-US" sz="1400">
              <a:solidFill>
                <a:srgbClr val="000000"/>
              </a:solidFill>
              <a:latin typeface="Helvetica" pitchFamily="34" charset="0"/>
            </a:endParaRPr>
          </a:p>
        </p:txBody>
      </p:sp>
      <p:sp>
        <p:nvSpPr>
          <p:cNvPr id="5138" name="Text Box 18"/>
          <p:cNvSpPr txBox="1">
            <a:spLocks noChangeArrowheads="1"/>
          </p:cNvSpPr>
          <p:nvPr/>
        </p:nvSpPr>
        <p:spPr bwMode="auto">
          <a:xfrm>
            <a:off x="5480050" y="2330451"/>
            <a:ext cx="1564852" cy="307777"/>
          </a:xfrm>
          <a:prstGeom prst="rect">
            <a:avLst/>
          </a:prstGeom>
          <a:noFill/>
          <a:ln w="12700">
            <a:noFill/>
            <a:miter lim="800000"/>
            <a:headEnd/>
            <a:tailEnd/>
          </a:ln>
        </p:spPr>
        <p:txBody>
          <a:bodyPr wrap="none">
            <a:spAutoFit/>
          </a:bodyPr>
          <a:lstStyle/>
          <a:p>
            <a:r>
              <a:rPr lang="en-GB" sz="1400">
                <a:solidFill>
                  <a:srgbClr val="000000"/>
                </a:solidFill>
                <a:latin typeface="Helvetica" pitchFamily="34" charset="0"/>
              </a:rPr>
              <a:t>Causes of death</a:t>
            </a:r>
            <a:endParaRPr lang="en-US" sz="1400">
              <a:solidFill>
                <a:srgbClr val="000000"/>
              </a:solidFill>
              <a:latin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01598" y="3381826"/>
            <a:ext cx="8969829" cy="3381829"/>
          </a:xfrm>
          <a:prstGeom prst="rect">
            <a:avLst/>
          </a:prstGeom>
          <a:solidFill>
            <a:srgbClr val="FFFFFF"/>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
        <p:nvSpPr>
          <p:cNvPr id="8" name="Rectangle 7"/>
          <p:cNvSpPr/>
          <p:nvPr/>
        </p:nvSpPr>
        <p:spPr bwMode="auto">
          <a:xfrm>
            <a:off x="4513956" y="899886"/>
            <a:ext cx="2931867" cy="2220686"/>
          </a:xfrm>
          <a:prstGeom prst="rect">
            <a:avLst/>
          </a:prstGeom>
          <a:solidFill>
            <a:srgbClr val="FFFFFF"/>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
        <p:nvSpPr>
          <p:cNvPr id="7" name="Rectangle 6"/>
          <p:cNvSpPr/>
          <p:nvPr/>
        </p:nvSpPr>
        <p:spPr bwMode="auto">
          <a:xfrm>
            <a:off x="348343" y="914401"/>
            <a:ext cx="3773714" cy="2191657"/>
          </a:xfrm>
          <a:prstGeom prst="rect">
            <a:avLst/>
          </a:prstGeom>
          <a:solidFill>
            <a:srgbClr val="FFFFFF"/>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
        <p:nvSpPr>
          <p:cNvPr id="696329" name="Text Box 9"/>
          <p:cNvSpPr txBox="1">
            <a:spLocks noChangeArrowheads="1"/>
          </p:cNvSpPr>
          <p:nvPr/>
        </p:nvSpPr>
        <p:spPr bwMode="auto">
          <a:xfrm>
            <a:off x="232229" y="107044"/>
            <a:ext cx="8971032" cy="553998"/>
          </a:xfrm>
          <a:prstGeom prst="rect">
            <a:avLst/>
          </a:prstGeom>
          <a:noFill/>
          <a:ln w="9525">
            <a:noFill/>
            <a:miter lim="800000"/>
            <a:headEnd/>
            <a:tailEnd/>
          </a:ln>
          <a:effectLst/>
        </p:spPr>
        <p:txBody>
          <a:bodyPr wrap="square">
            <a:spAutoFit/>
          </a:bodyPr>
          <a:lstStyle/>
          <a:p>
            <a:pPr>
              <a:spcBef>
                <a:spcPct val="50000"/>
              </a:spcBef>
            </a:pPr>
            <a:r>
              <a:rPr lang="en-US" altLang="en-GB" sz="3000" dirty="0" smtClean="0">
                <a:solidFill>
                  <a:srgbClr val="FAFD00"/>
                </a:solidFill>
                <a:latin typeface="Helvetica" pitchFamily="34" charset="0"/>
              </a:rPr>
              <a:t>First steps to understanding the causes of AML</a:t>
            </a:r>
            <a:endParaRPr lang="en-GB" sz="3000" dirty="0">
              <a:solidFill>
                <a:srgbClr val="FAFD00"/>
              </a:solidFill>
              <a:latin typeface="Helvetica" pitchFamily="34" charset="0"/>
            </a:endParaRPr>
          </a:p>
        </p:txBody>
      </p:sp>
      <p:pic>
        <p:nvPicPr>
          <p:cNvPr id="843780" name="Picture 4" descr="http://cdn2-b.examiner.com/sites/default/files/styles/image_content_width/hash/fd/c3/fdc34838924aef131764a6c4356a0e16.jpg"/>
          <p:cNvPicPr>
            <a:picLocks noChangeAspect="1" noChangeArrowheads="1"/>
          </p:cNvPicPr>
          <p:nvPr/>
        </p:nvPicPr>
        <p:blipFill>
          <a:blip r:embed="rId2" cstate="print"/>
          <a:srcRect/>
          <a:stretch>
            <a:fillRect/>
          </a:stretch>
        </p:blipFill>
        <p:spPr bwMode="auto">
          <a:xfrm>
            <a:off x="4626252" y="1019670"/>
            <a:ext cx="2761257" cy="2041849"/>
          </a:xfrm>
          <a:prstGeom prst="rect">
            <a:avLst/>
          </a:prstGeom>
          <a:noFill/>
        </p:spPr>
      </p:pic>
      <p:pic>
        <p:nvPicPr>
          <p:cNvPr id="843782" name="Picture 6" descr="http://i4.ytimg.com/vi/gIANU4-fb-w/mqdefault.jpg"/>
          <p:cNvPicPr>
            <a:picLocks noChangeAspect="1" noChangeArrowheads="1"/>
          </p:cNvPicPr>
          <p:nvPr/>
        </p:nvPicPr>
        <p:blipFill>
          <a:blip r:embed="rId3" cstate="print"/>
          <a:srcRect/>
          <a:stretch>
            <a:fillRect/>
          </a:stretch>
        </p:blipFill>
        <p:spPr bwMode="auto">
          <a:xfrm>
            <a:off x="481263" y="1010652"/>
            <a:ext cx="3519539" cy="1979741"/>
          </a:xfrm>
          <a:prstGeom prst="rect">
            <a:avLst/>
          </a:prstGeom>
          <a:noFill/>
        </p:spPr>
      </p:pic>
      <p:pic>
        <p:nvPicPr>
          <p:cNvPr id="843786" name="Picture 10" descr="http://3.bp.blogspot.com/_jLoBjCT4CUo/TU_u0pQrZLI/AAAAAAAAAbM/U-V_1ZZEOGw/s1600/MDS1803.JPG"/>
          <p:cNvPicPr>
            <a:picLocks noChangeAspect="1" noChangeArrowheads="1"/>
          </p:cNvPicPr>
          <p:nvPr/>
        </p:nvPicPr>
        <p:blipFill>
          <a:blip r:embed="rId4" cstate="print"/>
          <a:srcRect/>
          <a:stretch>
            <a:fillRect/>
          </a:stretch>
        </p:blipFill>
        <p:spPr bwMode="auto">
          <a:xfrm rot="10800000">
            <a:off x="203194" y="3451721"/>
            <a:ext cx="4878968" cy="3248528"/>
          </a:xfrm>
          <a:prstGeom prst="rect">
            <a:avLst/>
          </a:prstGeom>
          <a:noFill/>
        </p:spPr>
      </p:pic>
      <p:pic>
        <p:nvPicPr>
          <p:cNvPr id="843787" name="Picture 11"/>
          <p:cNvPicPr>
            <a:picLocks noChangeAspect="1" noChangeArrowheads="1"/>
          </p:cNvPicPr>
          <p:nvPr/>
        </p:nvPicPr>
        <p:blipFill>
          <a:blip r:embed="rId5" cstate="print"/>
          <a:srcRect/>
          <a:stretch>
            <a:fillRect/>
          </a:stretch>
        </p:blipFill>
        <p:spPr bwMode="auto">
          <a:xfrm>
            <a:off x="4938714" y="3448050"/>
            <a:ext cx="4057084" cy="3266982"/>
          </a:xfrm>
          <a:prstGeom prst="rect">
            <a:avLst/>
          </a:prstGeom>
          <a:noFill/>
          <a:ln w="9525">
            <a:noFill/>
            <a:miter lim="800000"/>
            <a:headEnd/>
            <a:tailEnd/>
          </a:ln>
          <a:effectLst/>
        </p:spPr>
      </p:pic>
      <p:sp>
        <p:nvSpPr>
          <p:cNvPr id="10" name="Rectangle 9"/>
          <p:cNvSpPr/>
          <p:nvPr/>
        </p:nvSpPr>
        <p:spPr bwMode="auto">
          <a:xfrm>
            <a:off x="4746169" y="3410855"/>
            <a:ext cx="174172" cy="330925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
        <p:nvSpPr>
          <p:cNvPr id="11" name="TextBox 10"/>
          <p:cNvSpPr txBox="1"/>
          <p:nvPr/>
        </p:nvSpPr>
        <p:spPr>
          <a:xfrm>
            <a:off x="7544861" y="2525481"/>
            <a:ext cx="1545615" cy="523220"/>
          </a:xfrm>
          <a:prstGeom prst="rect">
            <a:avLst/>
          </a:prstGeom>
          <a:noFill/>
        </p:spPr>
        <p:txBody>
          <a:bodyPr wrap="none" rtlCol="0">
            <a:spAutoFit/>
          </a:bodyPr>
          <a:lstStyle/>
          <a:p>
            <a:pPr algn="ctr"/>
            <a:r>
              <a:rPr lang="en-GB" sz="1400" dirty="0" smtClean="0">
                <a:solidFill>
                  <a:srgbClr val="FFFFFF"/>
                </a:solidFill>
                <a:latin typeface="Helvetica" pitchFamily="34" charset="0"/>
              </a:rPr>
              <a:t>Janet Rowley</a:t>
            </a:r>
          </a:p>
          <a:p>
            <a:pPr algn="ctr"/>
            <a:r>
              <a:rPr lang="en-GB" sz="1400" i="1" dirty="0" err="1" smtClean="0">
                <a:solidFill>
                  <a:srgbClr val="FFFFFF"/>
                </a:solidFill>
                <a:latin typeface="Helvetica" pitchFamily="34" charset="0"/>
              </a:rPr>
              <a:t>Univ</a:t>
            </a:r>
            <a:r>
              <a:rPr lang="en-GB" sz="1400" i="1" dirty="0" smtClean="0">
                <a:solidFill>
                  <a:srgbClr val="FFFFFF"/>
                </a:solidFill>
                <a:latin typeface="Helvetica" pitchFamily="34" charset="0"/>
              </a:rPr>
              <a:t> of Chicago</a:t>
            </a:r>
            <a:endParaRPr lang="en-GB" sz="1400" i="1" dirty="0">
              <a:solidFill>
                <a:srgbClr val="FFFFFF"/>
              </a:solidFill>
              <a:latin typeface="Helvetic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85787" y="136962"/>
            <a:ext cx="7439052" cy="719138"/>
          </a:xfrm>
        </p:spPr>
        <p:txBody>
          <a:bodyPr/>
          <a:lstStyle/>
          <a:p>
            <a:r>
              <a:rPr lang="en-GB" sz="2600" b="1" dirty="0" err="1" smtClean="0">
                <a:solidFill>
                  <a:srgbClr val="FFFF00"/>
                </a:solidFill>
                <a:effectLst>
                  <a:outerShdw blurRad="38100" dist="38100" dir="2700000" algn="tl">
                    <a:srgbClr val="000000"/>
                  </a:outerShdw>
                </a:effectLst>
                <a:latin typeface="Helvetica" pitchFamily="34" charset="0"/>
                <a:cs typeface="Times New Roman" pitchFamily="18" charset="0"/>
              </a:rPr>
              <a:t>Deintensified</a:t>
            </a:r>
            <a:r>
              <a:rPr lang="en-GB" sz="2600" b="1" dirty="0" smtClean="0">
                <a:solidFill>
                  <a:srgbClr val="FFFF00"/>
                </a:solidFill>
                <a:effectLst>
                  <a:outerShdw blurRad="38100" dist="38100" dir="2700000" algn="tl">
                    <a:srgbClr val="000000"/>
                  </a:outerShdw>
                </a:effectLst>
                <a:latin typeface="Helvetica" pitchFamily="34" charset="0"/>
                <a:cs typeface="Times New Roman" pitchFamily="18" charset="0"/>
              </a:rPr>
              <a:t> MRD-directed therapy </a:t>
            </a:r>
            <a:br>
              <a:rPr lang="en-GB" sz="2600" b="1" dirty="0" smtClean="0">
                <a:solidFill>
                  <a:srgbClr val="FFFF00"/>
                </a:solidFill>
                <a:effectLst>
                  <a:outerShdw blurRad="38100" dist="38100" dir="2700000" algn="tl">
                    <a:srgbClr val="000000"/>
                  </a:outerShdw>
                </a:effectLst>
                <a:latin typeface="Helvetica" pitchFamily="34" charset="0"/>
                <a:cs typeface="Times New Roman" pitchFamily="18" charset="0"/>
              </a:rPr>
            </a:br>
            <a:r>
              <a:rPr lang="en-GB" sz="2600" b="1" dirty="0" smtClean="0">
                <a:solidFill>
                  <a:srgbClr val="FFFF00"/>
                </a:solidFill>
                <a:effectLst>
                  <a:outerShdw blurRad="38100" dist="38100" dir="2700000" algn="tl">
                    <a:srgbClr val="000000"/>
                  </a:outerShdw>
                </a:effectLst>
                <a:latin typeface="Helvetica" pitchFamily="34" charset="0"/>
                <a:cs typeface="Times New Roman" pitchFamily="18" charset="0"/>
              </a:rPr>
              <a:t>in paediatric APL</a:t>
            </a:r>
            <a:r>
              <a:rPr lang="en-GB" sz="2600" b="1" dirty="0">
                <a:solidFill>
                  <a:srgbClr val="FFFF00"/>
                </a:solidFill>
                <a:effectLst>
                  <a:outerShdw blurRad="38100" dist="38100" dir="2700000" algn="tl">
                    <a:srgbClr val="000000"/>
                  </a:outerShdw>
                </a:effectLst>
                <a:latin typeface="Helvetica" pitchFamily="34" charset="0"/>
                <a:cs typeface="Times New Roman" pitchFamily="18" charset="0"/>
              </a:rPr>
              <a:t>: </a:t>
            </a:r>
            <a:r>
              <a:rPr lang="en-GB" sz="2600" b="1" dirty="0" smtClean="0">
                <a:solidFill>
                  <a:srgbClr val="FFFF00"/>
                </a:solidFill>
                <a:effectLst>
                  <a:outerShdw blurRad="38100" dist="38100" dir="2700000" algn="tl">
                    <a:srgbClr val="000000"/>
                  </a:outerShdw>
                </a:effectLst>
                <a:latin typeface="Helvetica" pitchFamily="34" charset="0"/>
                <a:cs typeface="Times New Roman" pitchFamily="18" charset="0"/>
              </a:rPr>
              <a:t>ICC </a:t>
            </a:r>
            <a:r>
              <a:rPr lang="en-GB" sz="2600" b="1" dirty="0">
                <a:solidFill>
                  <a:srgbClr val="FFFF00"/>
                </a:solidFill>
                <a:effectLst>
                  <a:outerShdw blurRad="38100" dist="38100" dir="2700000" algn="tl">
                    <a:srgbClr val="000000"/>
                  </a:outerShdw>
                </a:effectLst>
                <a:latin typeface="Helvetica" pitchFamily="34" charset="0"/>
                <a:cs typeface="Times New Roman" pitchFamily="18" charset="0"/>
              </a:rPr>
              <a:t>APL Study 01</a:t>
            </a:r>
          </a:p>
        </p:txBody>
      </p:sp>
      <p:sp>
        <p:nvSpPr>
          <p:cNvPr id="35843" name="Rectangle 3"/>
          <p:cNvSpPr>
            <a:spLocks noGrp="1" noChangeArrowheads="1"/>
          </p:cNvSpPr>
          <p:nvPr>
            <p:ph type="subTitle" idx="1"/>
          </p:nvPr>
        </p:nvSpPr>
        <p:spPr>
          <a:xfrm>
            <a:off x="533400" y="1828800"/>
            <a:ext cx="8077200" cy="4495800"/>
          </a:xfrm>
          <a:ln>
            <a:noFill/>
          </a:ln>
        </p:spPr>
        <p:txBody>
          <a:bodyPr/>
          <a:lstStyle/>
          <a:p>
            <a:pPr algn="l"/>
            <a:r>
              <a:rPr lang="en-GB">
                <a:latin typeface="Comic Sans MS" pitchFamily="66" charset="0"/>
              </a:rPr>
              <a:t> </a:t>
            </a:r>
            <a:endParaRPr lang="en-GB"/>
          </a:p>
        </p:txBody>
      </p:sp>
      <p:sp>
        <p:nvSpPr>
          <p:cNvPr id="35844" name="Text Box 4"/>
          <p:cNvSpPr txBox="1">
            <a:spLocks noChangeArrowheads="1"/>
          </p:cNvSpPr>
          <p:nvPr/>
        </p:nvSpPr>
        <p:spPr bwMode="auto">
          <a:xfrm>
            <a:off x="1042989" y="3551258"/>
            <a:ext cx="787400" cy="288925"/>
          </a:xfrm>
          <a:prstGeom prst="rect">
            <a:avLst/>
          </a:prstGeom>
          <a:solidFill>
            <a:srgbClr val="CCFFFF"/>
          </a:solidFill>
          <a:ln w="9525">
            <a:solidFill>
              <a:srgbClr val="000000"/>
            </a:solidFill>
            <a:miter lim="800000"/>
            <a:headEnd/>
            <a:tailEnd/>
          </a:ln>
        </p:spPr>
        <p:txBody>
          <a:bodyPr/>
          <a:lstStyle/>
          <a:p>
            <a:r>
              <a:rPr lang="en-GB" sz="1400">
                <a:solidFill>
                  <a:srgbClr val="000000"/>
                </a:solidFill>
                <a:latin typeface="Times New Roman" pitchFamily="18" charset="0"/>
                <a:cs typeface="Times New Roman" pitchFamily="18" charset="0"/>
              </a:rPr>
              <a:t>MRD+</a:t>
            </a:r>
            <a:endParaRPr lang="en-GB" sz="1400">
              <a:solidFill>
                <a:srgbClr val="000000"/>
              </a:solidFill>
              <a:latin typeface="Times New Roman" pitchFamily="18" charset="0"/>
            </a:endParaRPr>
          </a:p>
        </p:txBody>
      </p:sp>
      <p:sp>
        <p:nvSpPr>
          <p:cNvPr id="35845" name="Text Box 5"/>
          <p:cNvSpPr txBox="1">
            <a:spLocks noChangeArrowheads="1"/>
          </p:cNvSpPr>
          <p:nvPr/>
        </p:nvSpPr>
        <p:spPr bwMode="auto">
          <a:xfrm>
            <a:off x="1042988" y="2687658"/>
            <a:ext cx="792162" cy="346075"/>
          </a:xfrm>
          <a:prstGeom prst="rect">
            <a:avLst/>
          </a:prstGeom>
          <a:solidFill>
            <a:srgbClr val="99CCFF"/>
          </a:solidFill>
          <a:ln w="9525">
            <a:solidFill>
              <a:srgbClr val="000000"/>
            </a:solidFill>
            <a:miter lim="800000"/>
            <a:headEnd/>
            <a:tailEnd/>
          </a:ln>
        </p:spPr>
        <p:txBody>
          <a:bodyPr/>
          <a:lstStyle/>
          <a:p>
            <a:r>
              <a:rPr lang="en-GB" sz="1400">
                <a:solidFill>
                  <a:srgbClr val="000000"/>
                </a:solidFill>
                <a:latin typeface="Times New Roman" pitchFamily="18" charset="0"/>
                <a:cs typeface="Times New Roman" pitchFamily="18" charset="0"/>
              </a:rPr>
              <a:t>MRD-</a:t>
            </a:r>
            <a:endParaRPr lang="en-GB" sz="1400">
              <a:solidFill>
                <a:srgbClr val="000000"/>
              </a:solidFill>
              <a:latin typeface="Times New Roman" pitchFamily="18" charset="0"/>
            </a:endParaRPr>
          </a:p>
        </p:txBody>
      </p:sp>
      <p:sp>
        <p:nvSpPr>
          <p:cNvPr id="35846" name="Text Box 6"/>
          <p:cNvSpPr txBox="1">
            <a:spLocks noChangeArrowheads="1"/>
          </p:cNvSpPr>
          <p:nvPr/>
        </p:nvSpPr>
        <p:spPr bwMode="auto">
          <a:xfrm>
            <a:off x="2268538" y="2255856"/>
            <a:ext cx="1511300" cy="787400"/>
          </a:xfrm>
          <a:prstGeom prst="rect">
            <a:avLst/>
          </a:prstGeom>
          <a:solidFill>
            <a:srgbClr val="FF99CC"/>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2 yr Maintenance</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6MP/MTX</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ATRA</a:t>
            </a:r>
            <a:endParaRPr lang="en-GB" sz="1400" b="0">
              <a:solidFill>
                <a:srgbClr val="000000"/>
              </a:solidFill>
              <a:latin typeface="Times New Roman" pitchFamily="18" charset="0"/>
            </a:endParaRPr>
          </a:p>
        </p:txBody>
      </p:sp>
      <p:sp>
        <p:nvSpPr>
          <p:cNvPr id="35847" name="Line 7"/>
          <p:cNvSpPr>
            <a:spLocks noChangeShapeType="1"/>
          </p:cNvSpPr>
          <p:nvPr/>
        </p:nvSpPr>
        <p:spPr bwMode="auto">
          <a:xfrm>
            <a:off x="1908176" y="3695718"/>
            <a:ext cx="2286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48" name="Text Box 8"/>
          <p:cNvSpPr txBox="1">
            <a:spLocks noChangeArrowheads="1"/>
          </p:cNvSpPr>
          <p:nvPr/>
        </p:nvSpPr>
        <p:spPr bwMode="auto">
          <a:xfrm>
            <a:off x="2195514" y="3335356"/>
            <a:ext cx="1584325" cy="1008062"/>
          </a:xfrm>
          <a:prstGeom prst="rect">
            <a:avLst/>
          </a:prstGeom>
          <a:solidFill>
            <a:srgbClr val="FFFF99"/>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Consolidation III</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ATRA</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IDARAC</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IDA</a:t>
            </a:r>
            <a:endParaRPr lang="en-GB" sz="1400" b="0">
              <a:solidFill>
                <a:srgbClr val="000000"/>
              </a:solidFill>
              <a:latin typeface="Times New Roman" pitchFamily="18" charset="0"/>
            </a:endParaRPr>
          </a:p>
        </p:txBody>
      </p:sp>
      <p:sp>
        <p:nvSpPr>
          <p:cNvPr id="35849" name="Text Box 9"/>
          <p:cNvSpPr txBox="1">
            <a:spLocks noChangeArrowheads="1"/>
          </p:cNvSpPr>
          <p:nvPr/>
        </p:nvSpPr>
        <p:spPr bwMode="auto">
          <a:xfrm>
            <a:off x="5435600" y="3624281"/>
            <a:ext cx="720725" cy="358775"/>
          </a:xfrm>
          <a:prstGeom prst="rect">
            <a:avLst/>
          </a:prstGeom>
          <a:solidFill>
            <a:srgbClr val="99CCFF"/>
          </a:solidFill>
          <a:ln w="9525">
            <a:solidFill>
              <a:srgbClr val="000000"/>
            </a:solidFill>
            <a:miter lim="800000"/>
            <a:headEnd/>
            <a:tailEnd/>
          </a:ln>
        </p:spPr>
        <p:txBody>
          <a:bodyPr/>
          <a:lstStyle/>
          <a:p>
            <a:r>
              <a:rPr lang="en-GB" sz="1400">
                <a:solidFill>
                  <a:srgbClr val="000000"/>
                </a:solidFill>
                <a:latin typeface="Times New Roman" pitchFamily="18" charset="0"/>
                <a:cs typeface="Times New Roman" pitchFamily="18" charset="0"/>
              </a:rPr>
              <a:t>MRD-</a:t>
            </a:r>
            <a:endParaRPr lang="en-GB" sz="1400">
              <a:solidFill>
                <a:srgbClr val="000000"/>
              </a:solidFill>
              <a:latin typeface="Times New Roman" pitchFamily="18" charset="0"/>
            </a:endParaRPr>
          </a:p>
        </p:txBody>
      </p:sp>
      <p:sp>
        <p:nvSpPr>
          <p:cNvPr id="35850" name="Text Box 10"/>
          <p:cNvSpPr txBox="1">
            <a:spLocks noChangeArrowheads="1"/>
          </p:cNvSpPr>
          <p:nvPr/>
        </p:nvSpPr>
        <p:spPr bwMode="auto">
          <a:xfrm>
            <a:off x="6588126" y="5064145"/>
            <a:ext cx="1584325" cy="576263"/>
          </a:xfrm>
          <a:prstGeom prst="rect">
            <a:avLst/>
          </a:prstGeom>
          <a:solidFill>
            <a:srgbClr val="C0C0C0"/>
          </a:solidFill>
          <a:ln w="9525">
            <a:solidFill>
              <a:srgbClr val="000000"/>
            </a:solidFill>
            <a:miter lim="800000"/>
            <a:headEnd/>
            <a:tailEnd/>
          </a:ln>
        </p:spPr>
        <p:txBody>
          <a:bodyPr/>
          <a:lstStyle/>
          <a:p>
            <a:pPr algn="ctr"/>
            <a:r>
              <a:rPr lang="en-GB" sz="1200" dirty="0" smtClean="0">
                <a:solidFill>
                  <a:srgbClr val="FF0000"/>
                </a:solidFill>
                <a:effectLst>
                  <a:outerShdw blurRad="38100" dist="38100" dir="2700000" algn="tl">
                    <a:srgbClr val="000000">
                      <a:alpha val="43137"/>
                    </a:srgbClr>
                  </a:outerShdw>
                </a:effectLst>
                <a:latin typeface="Helvetica" pitchFamily="34" charset="0"/>
                <a:cs typeface="Times New Roman" pitchFamily="18" charset="0"/>
              </a:rPr>
              <a:t>Relapse Protocol:</a:t>
            </a:r>
          </a:p>
          <a:p>
            <a:pPr algn="ctr"/>
            <a:r>
              <a:rPr lang="en-GB" sz="1200" dirty="0" smtClean="0">
                <a:solidFill>
                  <a:srgbClr val="FF0000"/>
                </a:solidFill>
                <a:effectLst>
                  <a:outerShdw blurRad="38100" dist="38100" dir="2700000" algn="tl">
                    <a:srgbClr val="000000">
                      <a:alpha val="43137"/>
                    </a:srgbClr>
                  </a:outerShdw>
                </a:effectLst>
                <a:latin typeface="Helvetica" pitchFamily="34" charset="0"/>
                <a:cs typeface="Times New Roman" pitchFamily="18" charset="0"/>
              </a:rPr>
              <a:t>Arsenic trioxide</a:t>
            </a:r>
            <a:endParaRPr lang="en-GB" sz="1200" dirty="0">
              <a:solidFill>
                <a:srgbClr val="FF0000"/>
              </a:solidFill>
              <a:effectLst>
                <a:outerShdw blurRad="38100" dist="38100" dir="2700000" algn="tl">
                  <a:srgbClr val="000000">
                    <a:alpha val="43137"/>
                  </a:srgbClr>
                </a:outerShdw>
              </a:effectLst>
              <a:latin typeface="Helvetica" pitchFamily="34" charset="0"/>
            </a:endParaRPr>
          </a:p>
        </p:txBody>
      </p:sp>
      <p:sp>
        <p:nvSpPr>
          <p:cNvPr id="35851" name="Text Box 11"/>
          <p:cNvSpPr txBox="1">
            <a:spLocks noChangeArrowheads="1"/>
          </p:cNvSpPr>
          <p:nvPr/>
        </p:nvSpPr>
        <p:spPr bwMode="auto">
          <a:xfrm>
            <a:off x="6588126" y="3335356"/>
            <a:ext cx="1295400" cy="936625"/>
          </a:xfrm>
          <a:prstGeom prst="rect">
            <a:avLst/>
          </a:prstGeom>
          <a:solidFill>
            <a:srgbClr val="FF99CC"/>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2 yr Maintenance</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6MP/MTX</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ATRA</a:t>
            </a:r>
            <a:endParaRPr lang="en-GB" sz="1400" b="0">
              <a:solidFill>
                <a:srgbClr val="000000"/>
              </a:solidFill>
              <a:latin typeface="Times New Roman" pitchFamily="18" charset="0"/>
            </a:endParaRPr>
          </a:p>
        </p:txBody>
      </p:sp>
      <p:sp>
        <p:nvSpPr>
          <p:cNvPr id="35852" name="Text Box 12"/>
          <p:cNvSpPr txBox="1">
            <a:spLocks noChangeArrowheads="1"/>
          </p:cNvSpPr>
          <p:nvPr/>
        </p:nvSpPr>
        <p:spPr bwMode="auto">
          <a:xfrm>
            <a:off x="4716464" y="2398731"/>
            <a:ext cx="647700" cy="373062"/>
          </a:xfrm>
          <a:prstGeom prst="rect">
            <a:avLst/>
          </a:prstGeom>
          <a:solidFill>
            <a:srgbClr val="C0C0C0"/>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STOP</a:t>
            </a:r>
            <a:endParaRPr lang="en-GB" sz="1400" b="0">
              <a:solidFill>
                <a:srgbClr val="000000"/>
              </a:solidFill>
              <a:latin typeface="Times New Roman" pitchFamily="18" charset="0"/>
            </a:endParaRPr>
          </a:p>
        </p:txBody>
      </p:sp>
      <p:sp>
        <p:nvSpPr>
          <p:cNvPr id="35853" name="Line 13"/>
          <p:cNvSpPr>
            <a:spLocks noChangeShapeType="1"/>
          </p:cNvSpPr>
          <p:nvPr/>
        </p:nvSpPr>
        <p:spPr bwMode="auto">
          <a:xfrm>
            <a:off x="7956550" y="3695718"/>
            <a:ext cx="2159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54" name="Line 14"/>
          <p:cNvSpPr>
            <a:spLocks noChangeShapeType="1"/>
          </p:cNvSpPr>
          <p:nvPr/>
        </p:nvSpPr>
        <p:spPr bwMode="auto">
          <a:xfrm flipV="1">
            <a:off x="3924300" y="2616218"/>
            <a:ext cx="6477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55" name="Text Box 15"/>
          <p:cNvSpPr txBox="1">
            <a:spLocks noChangeArrowheads="1"/>
          </p:cNvSpPr>
          <p:nvPr/>
        </p:nvSpPr>
        <p:spPr bwMode="auto">
          <a:xfrm>
            <a:off x="1908176" y="5064145"/>
            <a:ext cx="1728788" cy="1008063"/>
          </a:xfrm>
          <a:prstGeom prst="rect">
            <a:avLst/>
          </a:prstGeom>
          <a:solidFill>
            <a:srgbClr val="FFFF99"/>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Consolidation III</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ATRA</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IDARAC</a:t>
            </a:r>
            <a:endParaRPr lang="en-GB" sz="1400" b="0">
              <a:solidFill>
                <a:srgbClr val="000000"/>
              </a:solidFill>
              <a:latin typeface="Times New Roman" pitchFamily="18" charset="0"/>
            </a:endParaRPr>
          </a:p>
          <a:p>
            <a:pPr algn="ctr"/>
            <a:r>
              <a:rPr lang="en-GB" sz="1400" b="0">
                <a:solidFill>
                  <a:srgbClr val="000000"/>
                </a:solidFill>
                <a:latin typeface="Times New Roman" pitchFamily="18" charset="0"/>
                <a:cs typeface="Times New Roman" pitchFamily="18" charset="0"/>
              </a:rPr>
              <a:t>IDA</a:t>
            </a:r>
            <a:endParaRPr lang="en-GB" sz="1400" b="0">
              <a:solidFill>
                <a:srgbClr val="000000"/>
              </a:solidFill>
              <a:latin typeface="Times New Roman" pitchFamily="18" charset="0"/>
            </a:endParaRPr>
          </a:p>
        </p:txBody>
      </p:sp>
      <p:sp>
        <p:nvSpPr>
          <p:cNvPr id="35856" name="Line 16"/>
          <p:cNvSpPr>
            <a:spLocks noChangeShapeType="1"/>
          </p:cNvSpPr>
          <p:nvPr/>
        </p:nvSpPr>
        <p:spPr bwMode="auto">
          <a:xfrm>
            <a:off x="468313" y="3263918"/>
            <a:ext cx="0" cy="2057400"/>
          </a:xfrm>
          <a:prstGeom prst="line">
            <a:avLst/>
          </a:prstGeom>
          <a:noFill/>
          <a:ln w="9525">
            <a:solidFill>
              <a:srgbClr val="FFFFFF"/>
            </a:solidFill>
            <a:prstDash val="dash"/>
            <a:round/>
            <a:headEnd/>
            <a:tailEnd/>
          </a:ln>
        </p:spPr>
        <p:txBody>
          <a:bodyPr/>
          <a:lstStyle/>
          <a:p>
            <a:pPr eaLnBrk="1" hangingPunct="1"/>
            <a:endParaRPr lang="en-GB" sz="1800" b="0">
              <a:solidFill>
                <a:srgbClr val="FAFD00"/>
              </a:solidFill>
              <a:latin typeface="Arial" charset="0"/>
            </a:endParaRPr>
          </a:p>
        </p:txBody>
      </p:sp>
      <p:sp>
        <p:nvSpPr>
          <p:cNvPr id="35857" name="Line 17"/>
          <p:cNvSpPr>
            <a:spLocks noChangeShapeType="1"/>
          </p:cNvSpPr>
          <p:nvPr/>
        </p:nvSpPr>
        <p:spPr bwMode="auto">
          <a:xfrm flipH="1">
            <a:off x="4140200" y="3695718"/>
            <a:ext cx="0" cy="1944688"/>
          </a:xfrm>
          <a:prstGeom prst="line">
            <a:avLst/>
          </a:prstGeom>
          <a:noFill/>
          <a:ln w="9525">
            <a:solidFill>
              <a:srgbClr val="FFFFFF"/>
            </a:solidFill>
            <a:prstDash val="dash"/>
            <a:round/>
            <a:headEnd/>
            <a:tailEnd/>
          </a:ln>
        </p:spPr>
        <p:txBody>
          <a:bodyPr/>
          <a:lstStyle/>
          <a:p>
            <a:pPr eaLnBrk="1" hangingPunct="1"/>
            <a:endParaRPr lang="en-GB" sz="1800" b="0">
              <a:solidFill>
                <a:srgbClr val="FAFD00"/>
              </a:solidFill>
              <a:latin typeface="Arial" charset="0"/>
            </a:endParaRPr>
          </a:p>
        </p:txBody>
      </p:sp>
      <p:sp>
        <p:nvSpPr>
          <p:cNvPr id="35858" name="Text Box 18"/>
          <p:cNvSpPr txBox="1">
            <a:spLocks noChangeArrowheads="1"/>
          </p:cNvSpPr>
          <p:nvPr/>
        </p:nvSpPr>
        <p:spPr bwMode="auto">
          <a:xfrm>
            <a:off x="179388" y="3983058"/>
            <a:ext cx="1079500" cy="504825"/>
          </a:xfrm>
          <a:prstGeom prst="rect">
            <a:avLst/>
          </a:prstGeom>
          <a:solidFill>
            <a:srgbClr val="FF0000"/>
          </a:solidFill>
          <a:ln w="9525">
            <a:solidFill>
              <a:srgbClr val="000000"/>
            </a:solidFill>
            <a:miter lim="800000"/>
            <a:headEnd/>
            <a:tailEnd/>
          </a:ln>
        </p:spPr>
        <p:txBody>
          <a:bodyPr/>
          <a:lstStyle/>
          <a:p>
            <a:pPr algn="ctr"/>
            <a:r>
              <a:rPr lang="en-GB" sz="1200">
                <a:solidFill>
                  <a:srgbClr val="FFFFFF"/>
                </a:solidFill>
                <a:latin typeface="Arial" charset="0"/>
                <a:ea typeface="Times New Roman" pitchFamily="18" charset="0"/>
                <a:cs typeface="Arial" charset="0"/>
              </a:rPr>
              <a:t>BM and PB for MRD</a:t>
            </a:r>
            <a:endParaRPr lang="en-GB" sz="1200">
              <a:solidFill>
                <a:srgbClr val="FAFD00"/>
              </a:solidFill>
              <a:latin typeface="Times New Roman" pitchFamily="18" charset="0"/>
              <a:ea typeface="Times New Roman" pitchFamily="18" charset="0"/>
              <a:cs typeface="Arial" charset="0"/>
            </a:endParaRPr>
          </a:p>
          <a:p>
            <a:endParaRPr lang="en-GB" sz="1200" b="0">
              <a:solidFill>
                <a:srgbClr val="FAFD00"/>
              </a:solidFill>
              <a:latin typeface="Times New Roman" pitchFamily="18" charset="0"/>
              <a:ea typeface="Times New Roman" pitchFamily="18" charset="0"/>
              <a:cs typeface="Arial" charset="0"/>
            </a:endParaRPr>
          </a:p>
        </p:txBody>
      </p:sp>
      <p:sp>
        <p:nvSpPr>
          <p:cNvPr id="35859" name="Line 19"/>
          <p:cNvSpPr>
            <a:spLocks noChangeShapeType="1"/>
          </p:cNvSpPr>
          <p:nvPr/>
        </p:nvSpPr>
        <p:spPr bwMode="auto">
          <a:xfrm>
            <a:off x="539750" y="3263918"/>
            <a:ext cx="5715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0" name="Line 20"/>
          <p:cNvSpPr>
            <a:spLocks noChangeShapeType="1"/>
          </p:cNvSpPr>
          <p:nvPr/>
        </p:nvSpPr>
        <p:spPr bwMode="auto">
          <a:xfrm flipV="1">
            <a:off x="1187450" y="3048018"/>
            <a:ext cx="0" cy="22860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1" name="Line 21"/>
          <p:cNvSpPr>
            <a:spLocks noChangeShapeType="1"/>
          </p:cNvSpPr>
          <p:nvPr/>
        </p:nvSpPr>
        <p:spPr bwMode="auto">
          <a:xfrm>
            <a:off x="1187450" y="3335356"/>
            <a:ext cx="0" cy="22860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2" name="Text Box 22"/>
          <p:cNvSpPr txBox="1">
            <a:spLocks noChangeArrowheads="1"/>
          </p:cNvSpPr>
          <p:nvPr/>
        </p:nvSpPr>
        <p:spPr bwMode="auto">
          <a:xfrm>
            <a:off x="3635376" y="4487881"/>
            <a:ext cx="1008063" cy="431800"/>
          </a:xfrm>
          <a:prstGeom prst="rect">
            <a:avLst/>
          </a:prstGeom>
          <a:solidFill>
            <a:srgbClr val="FF0000"/>
          </a:solidFill>
          <a:ln w="9525">
            <a:solidFill>
              <a:srgbClr val="000000"/>
            </a:solidFill>
            <a:miter lim="800000"/>
            <a:headEnd/>
            <a:tailEnd/>
          </a:ln>
        </p:spPr>
        <p:txBody>
          <a:bodyPr/>
          <a:lstStyle/>
          <a:p>
            <a:pPr algn="ctr"/>
            <a:r>
              <a:rPr lang="nl-NL" sz="1200">
                <a:solidFill>
                  <a:srgbClr val="FFFFFF"/>
                </a:solidFill>
                <a:latin typeface="Arial" charset="0"/>
                <a:ea typeface="Times New Roman" pitchFamily="18" charset="0"/>
                <a:cs typeface="Arial" charset="0"/>
              </a:rPr>
              <a:t>BM and PB for MRD</a:t>
            </a:r>
            <a:endParaRPr lang="nl-NL" sz="1200" b="0">
              <a:solidFill>
                <a:srgbClr val="FAFD00"/>
              </a:solidFill>
              <a:latin typeface="Times New Roman" pitchFamily="18" charset="0"/>
              <a:ea typeface="Times New Roman" pitchFamily="18" charset="0"/>
              <a:cs typeface="Arial" charset="0"/>
            </a:endParaRPr>
          </a:p>
        </p:txBody>
      </p:sp>
      <p:sp>
        <p:nvSpPr>
          <p:cNvPr id="35863" name="Text Box 23"/>
          <p:cNvSpPr txBox="1">
            <a:spLocks noChangeArrowheads="1"/>
          </p:cNvSpPr>
          <p:nvPr/>
        </p:nvSpPr>
        <p:spPr bwMode="auto">
          <a:xfrm>
            <a:off x="5435601" y="5207020"/>
            <a:ext cx="792163" cy="360363"/>
          </a:xfrm>
          <a:prstGeom prst="rect">
            <a:avLst/>
          </a:prstGeom>
          <a:solidFill>
            <a:srgbClr val="CCFFFF"/>
          </a:solidFill>
          <a:ln w="9525">
            <a:solidFill>
              <a:srgbClr val="000000"/>
            </a:solidFill>
            <a:miter lim="800000"/>
            <a:headEnd/>
            <a:tailEnd/>
          </a:ln>
        </p:spPr>
        <p:txBody>
          <a:bodyPr/>
          <a:lstStyle/>
          <a:p>
            <a:r>
              <a:rPr lang="en-GB" sz="1400">
                <a:solidFill>
                  <a:srgbClr val="000000"/>
                </a:solidFill>
                <a:latin typeface="Times New Roman" pitchFamily="18" charset="0"/>
                <a:cs typeface="Times New Roman" pitchFamily="18" charset="0"/>
              </a:rPr>
              <a:t>MRD+</a:t>
            </a:r>
            <a:endParaRPr lang="en-GB" sz="1400" b="0">
              <a:solidFill>
                <a:srgbClr val="000000"/>
              </a:solidFill>
              <a:latin typeface="Times New Roman" pitchFamily="18" charset="0"/>
            </a:endParaRPr>
          </a:p>
        </p:txBody>
      </p:sp>
      <p:sp>
        <p:nvSpPr>
          <p:cNvPr id="35864" name="Text Box 24"/>
          <p:cNvSpPr txBox="1">
            <a:spLocks noChangeArrowheads="1"/>
          </p:cNvSpPr>
          <p:nvPr/>
        </p:nvSpPr>
        <p:spPr bwMode="auto">
          <a:xfrm>
            <a:off x="8316914" y="3479818"/>
            <a:ext cx="647700" cy="373063"/>
          </a:xfrm>
          <a:prstGeom prst="rect">
            <a:avLst/>
          </a:prstGeom>
          <a:solidFill>
            <a:srgbClr val="C0C0C0"/>
          </a:solidFill>
          <a:ln w="9525">
            <a:solidFill>
              <a:srgbClr val="000000"/>
            </a:solidFill>
            <a:miter lim="800000"/>
            <a:headEnd/>
            <a:tailEnd/>
          </a:ln>
        </p:spPr>
        <p:txBody>
          <a:bodyPr/>
          <a:lstStyle/>
          <a:p>
            <a:pPr algn="ctr"/>
            <a:r>
              <a:rPr lang="en-GB" sz="1400" b="0">
                <a:solidFill>
                  <a:srgbClr val="000000"/>
                </a:solidFill>
                <a:latin typeface="Times New Roman" pitchFamily="18" charset="0"/>
                <a:cs typeface="Times New Roman" pitchFamily="18" charset="0"/>
              </a:rPr>
              <a:t>STOP</a:t>
            </a:r>
            <a:endParaRPr lang="en-GB" sz="1400" b="0">
              <a:solidFill>
                <a:srgbClr val="000000"/>
              </a:solidFill>
              <a:latin typeface="Times New Roman" pitchFamily="18" charset="0"/>
            </a:endParaRPr>
          </a:p>
        </p:txBody>
      </p:sp>
      <p:sp>
        <p:nvSpPr>
          <p:cNvPr id="35865" name="Line 25"/>
          <p:cNvSpPr>
            <a:spLocks noChangeShapeType="1"/>
          </p:cNvSpPr>
          <p:nvPr/>
        </p:nvSpPr>
        <p:spPr bwMode="auto">
          <a:xfrm>
            <a:off x="1908176" y="2832118"/>
            <a:ext cx="2286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6" name="Line 26"/>
          <p:cNvSpPr>
            <a:spLocks noChangeShapeType="1"/>
          </p:cNvSpPr>
          <p:nvPr/>
        </p:nvSpPr>
        <p:spPr bwMode="auto">
          <a:xfrm>
            <a:off x="539750" y="5351481"/>
            <a:ext cx="1223963"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7" name="Line 27"/>
          <p:cNvSpPr>
            <a:spLocks noChangeShapeType="1"/>
          </p:cNvSpPr>
          <p:nvPr/>
        </p:nvSpPr>
        <p:spPr bwMode="auto">
          <a:xfrm>
            <a:off x="4716464" y="4703781"/>
            <a:ext cx="228600" cy="0"/>
          </a:xfrm>
          <a:prstGeom prst="line">
            <a:avLst/>
          </a:prstGeom>
          <a:noFill/>
          <a:ln w="31750">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68" name="Line 28"/>
          <p:cNvSpPr>
            <a:spLocks noChangeShapeType="1"/>
          </p:cNvSpPr>
          <p:nvPr/>
        </p:nvSpPr>
        <p:spPr bwMode="auto">
          <a:xfrm>
            <a:off x="5003800" y="3767158"/>
            <a:ext cx="0" cy="1584325"/>
          </a:xfrm>
          <a:prstGeom prst="line">
            <a:avLst/>
          </a:prstGeom>
          <a:noFill/>
          <a:ln w="9525">
            <a:solidFill>
              <a:srgbClr val="FFFFFF"/>
            </a:solidFill>
            <a:round/>
            <a:headEnd/>
            <a:tailEnd/>
          </a:ln>
        </p:spPr>
        <p:txBody>
          <a:bodyPr/>
          <a:lstStyle/>
          <a:p>
            <a:pPr eaLnBrk="1" hangingPunct="1"/>
            <a:endParaRPr lang="en-GB" sz="1800" b="0">
              <a:solidFill>
                <a:srgbClr val="FAFD00"/>
              </a:solidFill>
              <a:latin typeface="Arial" charset="0"/>
            </a:endParaRPr>
          </a:p>
        </p:txBody>
      </p:sp>
      <p:sp>
        <p:nvSpPr>
          <p:cNvPr id="35869" name="Line 29"/>
          <p:cNvSpPr>
            <a:spLocks noChangeShapeType="1"/>
          </p:cNvSpPr>
          <p:nvPr/>
        </p:nvSpPr>
        <p:spPr bwMode="auto">
          <a:xfrm>
            <a:off x="5003801" y="3767156"/>
            <a:ext cx="360363"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70" name="Line 30"/>
          <p:cNvSpPr>
            <a:spLocks noChangeShapeType="1"/>
          </p:cNvSpPr>
          <p:nvPr/>
        </p:nvSpPr>
        <p:spPr bwMode="auto">
          <a:xfrm>
            <a:off x="5003801" y="5351481"/>
            <a:ext cx="373063"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71" name="Line 31"/>
          <p:cNvSpPr>
            <a:spLocks noChangeShapeType="1"/>
          </p:cNvSpPr>
          <p:nvPr/>
        </p:nvSpPr>
        <p:spPr bwMode="auto">
          <a:xfrm>
            <a:off x="6300788" y="5351481"/>
            <a:ext cx="2286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72" name="Line 32"/>
          <p:cNvSpPr>
            <a:spLocks noChangeShapeType="1"/>
          </p:cNvSpPr>
          <p:nvPr/>
        </p:nvSpPr>
        <p:spPr bwMode="auto">
          <a:xfrm>
            <a:off x="6227763" y="3767156"/>
            <a:ext cx="228600" cy="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73" name="Text Box 33"/>
          <p:cNvSpPr txBox="1">
            <a:spLocks noChangeArrowheads="1"/>
          </p:cNvSpPr>
          <p:nvPr/>
        </p:nvSpPr>
        <p:spPr bwMode="auto">
          <a:xfrm>
            <a:off x="-58056" y="5567382"/>
            <a:ext cx="1042988" cy="584775"/>
          </a:xfrm>
          <a:prstGeom prst="rect">
            <a:avLst/>
          </a:prstGeom>
          <a:noFill/>
          <a:ln w="9525">
            <a:noFill/>
            <a:miter lim="800000"/>
            <a:headEnd/>
            <a:tailEnd/>
          </a:ln>
          <a:effectLst/>
        </p:spPr>
        <p:txBody>
          <a:bodyPr>
            <a:spAutoFit/>
          </a:bodyPr>
          <a:lstStyle/>
          <a:p>
            <a:pPr algn="ctr">
              <a:spcBef>
                <a:spcPct val="50000"/>
              </a:spcBef>
            </a:pPr>
            <a:r>
              <a:rPr lang="nl-NL">
                <a:solidFill>
                  <a:srgbClr val="FFFF00"/>
                </a:solidFill>
                <a:effectLst>
                  <a:outerShdw blurRad="38100" dist="38100" dir="2700000" algn="tl">
                    <a:srgbClr val="000000">
                      <a:alpha val="43137"/>
                    </a:srgbClr>
                  </a:outerShdw>
                </a:effectLst>
                <a:latin typeface="Helvetica" pitchFamily="34" charset="0"/>
              </a:rPr>
              <a:t>High Risk</a:t>
            </a:r>
          </a:p>
        </p:txBody>
      </p:sp>
      <p:sp>
        <p:nvSpPr>
          <p:cNvPr id="35874" name="Text Box 34"/>
          <p:cNvSpPr txBox="1">
            <a:spLocks noChangeArrowheads="1"/>
          </p:cNvSpPr>
          <p:nvPr/>
        </p:nvSpPr>
        <p:spPr bwMode="auto">
          <a:xfrm>
            <a:off x="-58055" y="2111394"/>
            <a:ext cx="1403350" cy="584775"/>
          </a:xfrm>
          <a:prstGeom prst="rect">
            <a:avLst/>
          </a:prstGeom>
          <a:noFill/>
          <a:ln w="9525">
            <a:noFill/>
            <a:miter lim="800000"/>
            <a:headEnd/>
            <a:tailEnd/>
          </a:ln>
          <a:effectLst/>
        </p:spPr>
        <p:txBody>
          <a:bodyPr>
            <a:spAutoFit/>
          </a:bodyPr>
          <a:lstStyle/>
          <a:p>
            <a:pPr algn="ctr">
              <a:spcBef>
                <a:spcPct val="50000"/>
              </a:spcBef>
            </a:pPr>
            <a:r>
              <a:rPr lang="nl-NL" dirty="0">
                <a:solidFill>
                  <a:srgbClr val="FFFF00"/>
                </a:solidFill>
                <a:effectLst>
                  <a:outerShdw blurRad="38100" dist="38100" dir="2700000" algn="tl">
                    <a:srgbClr val="000000">
                      <a:alpha val="43137"/>
                    </a:srgbClr>
                  </a:outerShdw>
                </a:effectLst>
                <a:latin typeface="Helvetica" pitchFamily="34" charset="0"/>
              </a:rPr>
              <a:t>Standard Risk</a:t>
            </a:r>
          </a:p>
        </p:txBody>
      </p:sp>
      <p:sp>
        <p:nvSpPr>
          <p:cNvPr id="35875" name="Text Box 35"/>
          <p:cNvSpPr txBox="1">
            <a:spLocks noChangeArrowheads="1"/>
          </p:cNvSpPr>
          <p:nvPr/>
        </p:nvSpPr>
        <p:spPr bwMode="auto">
          <a:xfrm>
            <a:off x="2195513" y="1751031"/>
            <a:ext cx="1871662"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MRD monitoring</a:t>
            </a:r>
          </a:p>
        </p:txBody>
      </p:sp>
      <p:sp>
        <p:nvSpPr>
          <p:cNvPr id="35876" name="Text Box 36"/>
          <p:cNvSpPr txBox="1">
            <a:spLocks noChangeArrowheads="1"/>
          </p:cNvSpPr>
          <p:nvPr/>
        </p:nvSpPr>
        <p:spPr bwMode="auto">
          <a:xfrm>
            <a:off x="6443663" y="2903556"/>
            <a:ext cx="1871662"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MRD monitoring</a:t>
            </a:r>
          </a:p>
        </p:txBody>
      </p:sp>
      <p:sp>
        <p:nvSpPr>
          <p:cNvPr id="35878" name="Text Box 38"/>
          <p:cNvSpPr txBox="1">
            <a:spLocks noChangeArrowheads="1"/>
          </p:cNvSpPr>
          <p:nvPr/>
        </p:nvSpPr>
        <p:spPr bwMode="auto">
          <a:xfrm>
            <a:off x="6372226" y="2255856"/>
            <a:ext cx="2016125"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Molecular relapse</a:t>
            </a:r>
          </a:p>
        </p:txBody>
      </p:sp>
      <p:sp>
        <p:nvSpPr>
          <p:cNvPr id="35879" name="Line 39"/>
          <p:cNvSpPr>
            <a:spLocks noChangeShapeType="1"/>
          </p:cNvSpPr>
          <p:nvPr/>
        </p:nvSpPr>
        <p:spPr bwMode="auto">
          <a:xfrm flipV="1">
            <a:off x="7235825" y="2616220"/>
            <a:ext cx="0" cy="288925"/>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0" name="Text Box 40"/>
          <p:cNvSpPr txBox="1">
            <a:spLocks noChangeArrowheads="1"/>
          </p:cNvSpPr>
          <p:nvPr/>
        </p:nvSpPr>
        <p:spPr bwMode="auto">
          <a:xfrm>
            <a:off x="4284664" y="1535131"/>
            <a:ext cx="2016125"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Molecular relapse</a:t>
            </a:r>
          </a:p>
        </p:txBody>
      </p:sp>
      <p:sp>
        <p:nvSpPr>
          <p:cNvPr id="35881" name="Line 41"/>
          <p:cNvSpPr>
            <a:spLocks noChangeShapeType="1"/>
          </p:cNvSpPr>
          <p:nvPr/>
        </p:nvSpPr>
        <p:spPr bwMode="auto">
          <a:xfrm flipV="1">
            <a:off x="4067175" y="1751031"/>
            <a:ext cx="217488" cy="14605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2" name="Line 42"/>
          <p:cNvSpPr>
            <a:spLocks noChangeShapeType="1"/>
          </p:cNvSpPr>
          <p:nvPr/>
        </p:nvSpPr>
        <p:spPr bwMode="auto">
          <a:xfrm flipV="1">
            <a:off x="6227764" y="1390670"/>
            <a:ext cx="360362" cy="288925"/>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3" name="Line 43"/>
          <p:cNvSpPr>
            <a:spLocks noChangeShapeType="1"/>
          </p:cNvSpPr>
          <p:nvPr/>
        </p:nvSpPr>
        <p:spPr bwMode="auto">
          <a:xfrm flipV="1">
            <a:off x="7235825" y="2039956"/>
            <a:ext cx="0" cy="21590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4" name="Text Box 44"/>
          <p:cNvSpPr txBox="1">
            <a:spLocks noChangeArrowheads="1"/>
          </p:cNvSpPr>
          <p:nvPr/>
        </p:nvSpPr>
        <p:spPr bwMode="auto">
          <a:xfrm>
            <a:off x="5508626" y="1966931"/>
            <a:ext cx="936625"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relapse</a:t>
            </a:r>
          </a:p>
        </p:txBody>
      </p:sp>
      <p:sp>
        <p:nvSpPr>
          <p:cNvPr id="35885" name="Line 45"/>
          <p:cNvSpPr>
            <a:spLocks noChangeShapeType="1"/>
          </p:cNvSpPr>
          <p:nvPr/>
        </p:nvSpPr>
        <p:spPr bwMode="auto">
          <a:xfrm flipV="1">
            <a:off x="5435600" y="2327293"/>
            <a:ext cx="215900" cy="21590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6" name="Line 46"/>
          <p:cNvSpPr>
            <a:spLocks noChangeShapeType="1"/>
          </p:cNvSpPr>
          <p:nvPr/>
        </p:nvSpPr>
        <p:spPr bwMode="auto">
          <a:xfrm flipV="1">
            <a:off x="6372226" y="1751032"/>
            <a:ext cx="360363" cy="287337"/>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7" name="Line 47"/>
          <p:cNvSpPr>
            <a:spLocks noChangeShapeType="1"/>
          </p:cNvSpPr>
          <p:nvPr/>
        </p:nvSpPr>
        <p:spPr bwMode="auto">
          <a:xfrm flipV="1">
            <a:off x="8604250" y="2471756"/>
            <a:ext cx="0" cy="792162"/>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
        <p:nvSpPr>
          <p:cNvPr id="35888" name="Text Box 48"/>
          <p:cNvSpPr txBox="1">
            <a:spLocks noChangeArrowheads="1"/>
          </p:cNvSpPr>
          <p:nvPr/>
        </p:nvSpPr>
        <p:spPr bwMode="auto">
          <a:xfrm>
            <a:off x="8207376" y="2039956"/>
            <a:ext cx="936625" cy="336550"/>
          </a:xfrm>
          <a:prstGeom prst="rect">
            <a:avLst/>
          </a:prstGeom>
          <a:noFill/>
          <a:ln w="9525">
            <a:noFill/>
            <a:miter lim="800000"/>
            <a:headEnd/>
            <a:tailEnd/>
          </a:ln>
          <a:effectLst/>
        </p:spPr>
        <p:txBody>
          <a:bodyPr>
            <a:spAutoFit/>
          </a:bodyPr>
          <a:lstStyle/>
          <a:p>
            <a:pPr algn="ctr">
              <a:spcBef>
                <a:spcPct val="50000"/>
              </a:spcBef>
            </a:pPr>
            <a:r>
              <a:rPr lang="nl-NL">
                <a:solidFill>
                  <a:srgbClr val="FFFFFF"/>
                </a:solidFill>
                <a:latin typeface="Arial" charset="0"/>
              </a:rPr>
              <a:t>relapse</a:t>
            </a:r>
          </a:p>
        </p:txBody>
      </p:sp>
      <p:sp>
        <p:nvSpPr>
          <p:cNvPr id="35890" name="Line 50"/>
          <p:cNvSpPr>
            <a:spLocks noChangeShapeType="1"/>
          </p:cNvSpPr>
          <p:nvPr/>
        </p:nvSpPr>
        <p:spPr bwMode="auto">
          <a:xfrm flipH="1">
            <a:off x="3635376" y="5711843"/>
            <a:ext cx="504825" cy="0"/>
          </a:xfrm>
          <a:prstGeom prst="line">
            <a:avLst/>
          </a:prstGeom>
          <a:noFill/>
          <a:ln w="9525">
            <a:solidFill>
              <a:srgbClr val="FFFFFF"/>
            </a:solidFill>
            <a:prstDash val="dash"/>
            <a:round/>
            <a:headEnd/>
            <a:tailEnd/>
          </a:ln>
        </p:spPr>
        <p:txBody>
          <a:bodyPr/>
          <a:lstStyle/>
          <a:p>
            <a:pPr eaLnBrk="1" hangingPunct="1"/>
            <a:endParaRPr lang="en-GB" sz="1800" b="0">
              <a:solidFill>
                <a:srgbClr val="FAFD00"/>
              </a:solidFill>
              <a:latin typeface="Arial" charset="0"/>
            </a:endParaRPr>
          </a:p>
        </p:txBody>
      </p:sp>
      <p:sp>
        <p:nvSpPr>
          <p:cNvPr id="35891" name="Line 51"/>
          <p:cNvSpPr>
            <a:spLocks noChangeShapeType="1"/>
          </p:cNvSpPr>
          <p:nvPr/>
        </p:nvSpPr>
        <p:spPr bwMode="auto">
          <a:xfrm flipH="1">
            <a:off x="3708400" y="3695718"/>
            <a:ext cx="431800" cy="0"/>
          </a:xfrm>
          <a:prstGeom prst="line">
            <a:avLst/>
          </a:prstGeom>
          <a:noFill/>
          <a:ln w="9525">
            <a:solidFill>
              <a:srgbClr val="FFFFFF"/>
            </a:solidFill>
            <a:prstDash val="dash"/>
            <a:round/>
            <a:headEnd/>
            <a:tailEnd/>
          </a:ln>
        </p:spPr>
        <p:txBody>
          <a:bodyPr/>
          <a:lstStyle/>
          <a:p>
            <a:pPr eaLnBrk="1" hangingPunct="1"/>
            <a:endParaRPr lang="en-GB" sz="1800" b="0">
              <a:solidFill>
                <a:srgbClr val="FAFD00"/>
              </a:solidFill>
              <a:latin typeface="Arial" charset="0"/>
            </a:endParaRPr>
          </a:p>
        </p:txBody>
      </p:sp>
      <p:pic>
        <p:nvPicPr>
          <p:cNvPr id="35892" name="Picture 52"/>
          <p:cNvPicPr>
            <a:picLocks noChangeAspect="1" noChangeArrowheads="1"/>
          </p:cNvPicPr>
          <p:nvPr/>
        </p:nvPicPr>
        <p:blipFill>
          <a:blip r:embed="rId2" cstate="print">
            <a:grayscl/>
          </a:blip>
          <a:srcRect/>
          <a:stretch>
            <a:fillRect/>
          </a:stretch>
        </p:blipFill>
        <p:spPr bwMode="auto">
          <a:xfrm>
            <a:off x="8172450" y="5876927"/>
            <a:ext cx="838200" cy="779463"/>
          </a:xfrm>
          <a:prstGeom prst="rect">
            <a:avLst/>
          </a:prstGeom>
          <a:solidFill>
            <a:srgbClr val="0000FF"/>
          </a:solidFill>
          <a:ln w="9525">
            <a:solidFill>
              <a:srgbClr val="FFFFFF"/>
            </a:solidFill>
            <a:miter lim="800000"/>
            <a:headEnd/>
            <a:tailEnd/>
          </a:ln>
        </p:spPr>
      </p:pic>
      <p:sp>
        <p:nvSpPr>
          <p:cNvPr id="53" name="TextBox 52"/>
          <p:cNvSpPr txBox="1"/>
          <p:nvPr/>
        </p:nvSpPr>
        <p:spPr>
          <a:xfrm>
            <a:off x="6037937" y="6197607"/>
            <a:ext cx="2014526" cy="307777"/>
          </a:xfrm>
          <a:prstGeom prst="rect">
            <a:avLst/>
          </a:prstGeom>
          <a:noFill/>
        </p:spPr>
        <p:txBody>
          <a:bodyPr wrap="none" rtlCol="0">
            <a:spAutoFit/>
          </a:bodyPr>
          <a:lstStyle/>
          <a:p>
            <a:pPr eaLnBrk="1" hangingPunct="1"/>
            <a:r>
              <a:rPr lang="en-GB" sz="1400" dirty="0" smtClean="0">
                <a:solidFill>
                  <a:srgbClr val="CCFFFF"/>
                </a:solidFill>
                <a:latin typeface="Arial" charset="0"/>
              </a:rPr>
              <a:t>G. </a:t>
            </a:r>
            <a:r>
              <a:rPr lang="en-GB" sz="1400" dirty="0" err="1" smtClean="0">
                <a:solidFill>
                  <a:srgbClr val="CCFFFF"/>
                </a:solidFill>
                <a:latin typeface="Arial" charset="0"/>
              </a:rPr>
              <a:t>Kaspers</a:t>
            </a:r>
            <a:r>
              <a:rPr lang="en-GB" sz="1400" dirty="0" smtClean="0">
                <a:solidFill>
                  <a:srgbClr val="CCFFFF"/>
                </a:solidFill>
                <a:latin typeface="Arial" charset="0"/>
              </a:rPr>
              <a:t>, A-M </a:t>
            </a:r>
            <a:r>
              <a:rPr lang="en-GB" sz="1400" dirty="0" err="1" smtClean="0">
                <a:solidFill>
                  <a:srgbClr val="CCFFFF"/>
                </a:solidFill>
                <a:latin typeface="Arial" charset="0"/>
              </a:rPr>
              <a:t>Testi</a:t>
            </a:r>
            <a:endParaRPr lang="en-GB" sz="1400" dirty="0">
              <a:solidFill>
                <a:srgbClr val="CCFFFF"/>
              </a:solidFill>
              <a:latin typeface="Arial" charset="0"/>
            </a:endParaRPr>
          </a:p>
        </p:txBody>
      </p:sp>
      <p:sp>
        <p:nvSpPr>
          <p:cNvPr id="54" name="Text Box 10"/>
          <p:cNvSpPr txBox="1">
            <a:spLocks noChangeArrowheads="1"/>
          </p:cNvSpPr>
          <p:nvPr/>
        </p:nvSpPr>
        <p:spPr bwMode="auto">
          <a:xfrm>
            <a:off x="6798582" y="1254145"/>
            <a:ext cx="1584325" cy="576263"/>
          </a:xfrm>
          <a:prstGeom prst="rect">
            <a:avLst/>
          </a:prstGeom>
          <a:solidFill>
            <a:srgbClr val="C0C0C0"/>
          </a:solidFill>
          <a:ln w="9525">
            <a:solidFill>
              <a:srgbClr val="000000"/>
            </a:solidFill>
            <a:miter lim="800000"/>
            <a:headEnd/>
            <a:tailEnd/>
          </a:ln>
        </p:spPr>
        <p:txBody>
          <a:bodyPr/>
          <a:lstStyle/>
          <a:p>
            <a:pPr algn="ctr"/>
            <a:r>
              <a:rPr lang="en-GB" sz="1200" dirty="0" smtClean="0">
                <a:solidFill>
                  <a:srgbClr val="FF0000"/>
                </a:solidFill>
                <a:effectLst>
                  <a:outerShdw blurRad="38100" dist="38100" dir="2700000" algn="tl">
                    <a:srgbClr val="000000">
                      <a:alpha val="43137"/>
                    </a:srgbClr>
                  </a:outerShdw>
                </a:effectLst>
                <a:latin typeface="Helvetica" pitchFamily="34" charset="0"/>
                <a:cs typeface="Times New Roman" pitchFamily="18" charset="0"/>
              </a:rPr>
              <a:t>Relapse Protocol:</a:t>
            </a:r>
          </a:p>
          <a:p>
            <a:pPr algn="ctr"/>
            <a:r>
              <a:rPr lang="en-GB" sz="1200" dirty="0" smtClean="0">
                <a:solidFill>
                  <a:srgbClr val="FF0000"/>
                </a:solidFill>
                <a:effectLst>
                  <a:outerShdw blurRad="38100" dist="38100" dir="2700000" algn="tl">
                    <a:srgbClr val="000000">
                      <a:alpha val="43137"/>
                    </a:srgbClr>
                  </a:outerShdw>
                </a:effectLst>
                <a:latin typeface="Helvetica" pitchFamily="34" charset="0"/>
                <a:cs typeface="Times New Roman" pitchFamily="18" charset="0"/>
              </a:rPr>
              <a:t>Arsenic trioxide</a:t>
            </a:r>
            <a:endParaRPr lang="en-GB" sz="1200" dirty="0">
              <a:solidFill>
                <a:srgbClr val="FF0000"/>
              </a:solidFill>
              <a:effectLst>
                <a:outerShdw blurRad="38100" dist="38100" dir="2700000" algn="tl">
                  <a:srgbClr val="000000">
                    <a:alpha val="43137"/>
                  </a:srgbClr>
                </a:outerShdw>
              </a:effectLst>
              <a:latin typeface="Helvetica" pitchFamily="34" charset="0"/>
            </a:endParaRPr>
          </a:p>
        </p:txBody>
      </p:sp>
      <p:sp>
        <p:nvSpPr>
          <p:cNvPr id="55" name="Line 41"/>
          <p:cNvSpPr>
            <a:spLocks noChangeShapeType="1"/>
          </p:cNvSpPr>
          <p:nvPr/>
        </p:nvSpPr>
        <p:spPr bwMode="auto">
          <a:xfrm rot="16200000" flipV="1">
            <a:off x="8414121" y="1903431"/>
            <a:ext cx="217488" cy="146050"/>
          </a:xfrm>
          <a:prstGeom prst="line">
            <a:avLst/>
          </a:prstGeom>
          <a:noFill/>
          <a:ln w="9525">
            <a:solidFill>
              <a:srgbClr val="FFFFFF"/>
            </a:solidFill>
            <a:round/>
            <a:headEnd/>
            <a:tailEnd type="triangle" w="med" len="med"/>
          </a:ln>
        </p:spPr>
        <p:txBody>
          <a:bodyPr/>
          <a:lstStyle/>
          <a:p>
            <a:pPr eaLnBrk="1" hangingPunct="1"/>
            <a:endParaRPr lang="en-GB" sz="1800" b="0">
              <a:solidFill>
                <a:srgbClr val="FAFD00"/>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1382267"/>
            <a:ext cx="7808686" cy="4997233"/>
          </a:xfrm>
          <a:prstGeom prst="rect">
            <a:avLst/>
          </a:prstGeom>
          <a:noFill/>
          <a:ln w="9525">
            <a:noFill/>
            <a:miter lim="800000"/>
            <a:headEnd/>
            <a:tailEnd/>
          </a:ln>
          <a:effectLst/>
        </p:spPr>
      </p:pic>
      <p:sp>
        <p:nvSpPr>
          <p:cNvPr id="39941" name="Rectangle 5"/>
          <p:cNvSpPr>
            <a:spLocks noChangeArrowheads="1"/>
          </p:cNvSpPr>
          <p:nvPr/>
        </p:nvSpPr>
        <p:spPr bwMode="auto">
          <a:xfrm>
            <a:off x="377826" y="1108077"/>
            <a:ext cx="8520113" cy="595313"/>
          </a:xfrm>
          <a:prstGeom prst="rect">
            <a:avLst/>
          </a:prstGeom>
          <a:solidFill>
            <a:srgbClr val="000066"/>
          </a:solidFill>
          <a:ln w="9525">
            <a:noFill/>
            <a:miter lim="800000"/>
            <a:headEnd/>
            <a:tailEnd/>
          </a:ln>
          <a:effectLst/>
        </p:spPr>
        <p:txBody>
          <a:bodyPr wrap="none" anchor="ctr"/>
          <a:lstStyle/>
          <a:p>
            <a:pPr eaLnBrk="1" hangingPunct="1"/>
            <a:endParaRPr lang="en-GB" sz="1800" b="0">
              <a:solidFill>
                <a:srgbClr val="FAFD00"/>
              </a:solidFill>
              <a:latin typeface="Arial" charset="0"/>
            </a:endParaRPr>
          </a:p>
        </p:txBody>
      </p:sp>
      <p:sp>
        <p:nvSpPr>
          <p:cNvPr id="39938" name="Rectangle 2"/>
          <p:cNvSpPr>
            <a:spLocks noGrp="1" noChangeArrowheads="1"/>
          </p:cNvSpPr>
          <p:nvPr>
            <p:ph type="title"/>
          </p:nvPr>
        </p:nvSpPr>
        <p:spPr>
          <a:xfrm>
            <a:off x="457200" y="203200"/>
            <a:ext cx="8229600" cy="1143000"/>
          </a:xfrm>
        </p:spPr>
        <p:txBody>
          <a:bodyPr/>
          <a:lstStyle/>
          <a:p>
            <a:r>
              <a:rPr lang="en-GB" sz="2800" b="1" dirty="0" smtClean="0">
                <a:solidFill>
                  <a:srgbClr val="FFFF00"/>
                </a:solidFill>
                <a:effectLst>
                  <a:outerShdw blurRad="38100" dist="38100" dir="2700000" algn="tl">
                    <a:srgbClr val="000000"/>
                  </a:outerShdw>
                </a:effectLst>
                <a:latin typeface="Helvetica" pitchFamily="34" charset="0"/>
              </a:rPr>
              <a:t>Molecular monitoring can allow less toxic treatment protocols to be tested </a:t>
            </a:r>
            <a:endParaRPr lang="en-GB" sz="2800" b="1" dirty="0">
              <a:solidFill>
                <a:srgbClr val="FFFF00"/>
              </a:solidFill>
              <a:effectLst>
                <a:outerShdw blurRad="38100" dist="38100" dir="2700000" algn="tl">
                  <a:srgbClr val="000000"/>
                </a:outerShdw>
              </a:effectLst>
              <a:latin typeface="Helvetica" pitchFamily="34" charset="0"/>
            </a:endParaRPr>
          </a:p>
        </p:txBody>
      </p:sp>
      <p:sp>
        <p:nvSpPr>
          <p:cNvPr id="39942" name="Text Box 6"/>
          <p:cNvSpPr txBox="1">
            <a:spLocks noChangeArrowheads="1"/>
          </p:cNvSpPr>
          <p:nvPr/>
        </p:nvSpPr>
        <p:spPr bwMode="auto">
          <a:xfrm>
            <a:off x="371702" y="6226629"/>
            <a:ext cx="8336869" cy="338554"/>
          </a:xfrm>
          <a:prstGeom prst="rect">
            <a:avLst/>
          </a:prstGeom>
          <a:solidFill>
            <a:srgbClr val="000066"/>
          </a:solidFill>
          <a:ln w="9525">
            <a:noFill/>
            <a:miter lim="800000"/>
            <a:headEnd/>
            <a:tailEnd/>
          </a:ln>
          <a:effectLst/>
        </p:spPr>
        <p:txBody>
          <a:bodyPr wrap="square">
            <a:spAutoFit/>
          </a:bodyPr>
          <a:lstStyle/>
          <a:p>
            <a:pPr eaLnBrk="1" hangingPunct="1"/>
            <a:r>
              <a:rPr lang="en-GB" dirty="0">
                <a:solidFill>
                  <a:srgbClr val="002060"/>
                </a:solidFill>
                <a:latin typeface="Helvetica" pitchFamily="34" charset="0"/>
              </a:rPr>
              <a:t>MRC AML12:</a:t>
            </a:r>
            <a:r>
              <a:rPr lang="en-GB" b="0" dirty="0">
                <a:solidFill>
                  <a:srgbClr val="002060"/>
                </a:solidFill>
                <a:latin typeface="Helvetica" pitchFamily="34" charset="0"/>
              </a:rPr>
              <a:t> Extended ATRA + MRC combination chemotherapy</a:t>
            </a:r>
          </a:p>
        </p:txBody>
      </p:sp>
      <p:sp>
        <p:nvSpPr>
          <p:cNvPr id="39944" name="Rectangle 8"/>
          <p:cNvSpPr>
            <a:spLocks noChangeArrowheads="1"/>
          </p:cNvSpPr>
          <p:nvPr/>
        </p:nvSpPr>
        <p:spPr bwMode="auto">
          <a:xfrm>
            <a:off x="338138" y="1609726"/>
            <a:ext cx="639762" cy="4659313"/>
          </a:xfrm>
          <a:prstGeom prst="rect">
            <a:avLst/>
          </a:prstGeom>
          <a:solidFill>
            <a:srgbClr val="000066"/>
          </a:solidFill>
          <a:ln w="9525">
            <a:noFill/>
            <a:miter lim="800000"/>
            <a:headEnd/>
            <a:tailEnd/>
          </a:ln>
          <a:effectLst/>
        </p:spPr>
        <p:txBody>
          <a:bodyPr wrap="none" anchor="ctr"/>
          <a:lstStyle/>
          <a:p>
            <a:pPr eaLnBrk="1" hangingPunct="1"/>
            <a:endParaRPr lang="en-GB" sz="1800" b="0">
              <a:solidFill>
                <a:srgbClr val="FAFD00"/>
              </a:solidFill>
              <a:latin typeface="Arial" charset="0"/>
            </a:endParaRPr>
          </a:p>
        </p:txBody>
      </p:sp>
      <p:sp>
        <p:nvSpPr>
          <p:cNvPr id="39945" name="Text Box 9"/>
          <p:cNvSpPr txBox="1">
            <a:spLocks noChangeArrowheads="1"/>
          </p:cNvSpPr>
          <p:nvPr/>
        </p:nvSpPr>
        <p:spPr bwMode="auto">
          <a:xfrm>
            <a:off x="3054555" y="6384245"/>
            <a:ext cx="6130204" cy="292388"/>
          </a:xfrm>
          <a:prstGeom prst="rect">
            <a:avLst/>
          </a:prstGeom>
          <a:noFill/>
          <a:ln w="9525">
            <a:noFill/>
            <a:miter lim="800000"/>
            <a:headEnd/>
            <a:tailEnd/>
          </a:ln>
          <a:effectLst/>
        </p:spPr>
        <p:txBody>
          <a:bodyPr wrap="none">
            <a:spAutoFit/>
          </a:bodyPr>
          <a:lstStyle/>
          <a:p>
            <a:pPr eaLnBrk="1" hangingPunct="1"/>
            <a:r>
              <a:rPr lang="en-GB" sz="1300" dirty="0">
                <a:solidFill>
                  <a:srgbClr val="CCFFCC"/>
                </a:solidFill>
                <a:latin typeface="Arial" charset="0"/>
              </a:rPr>
              <a:t>Robert Hills, Brenda Gibson, Owen Smith &amp; David </a:t>
            </a:r>
            <a:r>
              <a:rPr lang="en-GB" sz="1300" dirty="0" err="1">
                <a:solidFill>
                  <a:srgbClr val="CCFFCC"/>
                </a:solidFill>
                <a:latin typeface="Arial" charset="0"/>
              </a:rPr>
              <a:t>Grimwade</a:t>
            </a:r>
            <a:r>
              <a:rPr lang="en-GB" sz="1300" dirty="0">
                <a:solidFill>
                  <a:srgbClr val="CCFFCC"/>
                </a:solidFill>
                <a:latin typeface="Arial" charset="0"/>
              </a:rPr>
              <a:t>, unpublished </a:t>
            </a:r>
          </a:p>
        </p:txBody>
      </p:sp>
      <p:sp>
        <p:nvSpPr>
          <p:cNvPr id="39943" name="Text Box 7"/>
          <p:cNvSpPr txBox="1">
            <a:spLocks noChangeArrowheads="1"/>
          </p:cNvSpPr>
          <p:nvPr/>
        </p:nvSpPr>
        <p:spPr bwMode="auto">
          <a:xfrm>
            <a:off x="2628001" y="3168882"/>
            <a:ext cx="2013693" cy="307777"/>
          </a:xfrm>
          <a:prstGeom prst="rect">
            <a:avLst/>
          </a:prstGeom>
          <a:noFill/>
          <a:ln w="9525">
            <a:noFill/>
            <a:miter lim="800000"/>
            <a:headEnd/>
            <a:tailEnd/>
          </a:ln>
          <a:effectLst/>
        </p:spPr>
        <p:txBody>
          <a:bodyPr wrap="none">
            <a:spAutoFit/>
          </a:bodyPr>
          <a:lstStyle/>
          <a:p>
            <a:pPr eaLnBrk="1" hangingPunct="1"/>
            <a:r>
              <a:rPr lang="en-GB" sz="1400" dirty="0">
                <a:solidFill>
                  <a:srgbClr val="000000"/>
                </a:solidFill>
                <a:latin typeface="Helvetica" pitchFamily="34" charset="0"/>
              </a:rPr>
              <a:t>3 deaths </a:t>
            </a:r>
            <a:r>
              <a:rPr lang="en-GB" sz="1400" dirty="0" smtClean="0">
                <a:solidFill>
                  <a:srgbClr val="000000"/>
                </a:solidFill>
                <a:latin typeface="Helvetica" pitchFamily="34" charset="0"/>
              </a:rPr>
              <a:t>in remission</a:t>
            </a:r>
            <a:endParaRPr lang="en-GB" sz="1400" dirty="0">
              <a:solidFill>
                <a:srgbClr val="000000"/>
              </a:solidFill>
              <a:latin typeface="Helvetica" pitchFamily="34" charset="0"/>
            </a:endParaRPr>
          </a:p>
        </p:txBody>
      </p:sp>
      <p:sp>
        <p:nvSpPr>
          <p:cNvPr id="11" name="TextBox 10"/>
          <p:cNvSpPr txBox="1"/>
          <p:nvPr/>
        </p:nvSpPr>
        <p:spPr>
          <a:xfrm>
            <a:off x="4064002" y="2249714"/>
            <a:ext cx="3704860" cy="338554"/>
          </a:xfrm>
          <a:prstGeom prst="rect">
            <a:avLst/>
          </a:prstGeom>
          <a:noFill/>
        </p:spPr>
        <p:txBody>
          <a:bodyPr wrap="none" rtlCol="0">
            <a:spAutoFit/>
          </a:bodyPr>
          <a:lstStyle/>
          <a:p>
            <a:r>
              <a:rPr lang="en-GB" dirty="0" smtClean="0">
                <a:solidFill>
                  <a:srgbClr val="FF0000"/>
                </a:solidFill>
                <a:latin typeface="Helvetica" pitchFamily="34" charset="0"/>
              </a:rPr>
              <a:t>Less intensive therapy + monitoring</a:t>
            </a:r>
            <a:endParaRPr lang="en-GB" dirty="0">
              <a:solidFill>
                <a:srgbClr val="FF0000"/>
              </a:solidFill>
              <a:latin typeface="Helvetic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471489" y="47625"/>
            <a:ext cx="8193087" cy="1143000"/>
          </a:xfrm>
        </p:spPr>
        <p:txBody>
          <a:bodyPr/>
          <a:lstStyle/>
          <a:p>
            <a:r>
              <a:rPr lang="en-GB" sz="2600" b="1">
                <a:effectLst>
                  <a:outerShdw blurRad="38100" dist="38100" dir="2700000" algn="tl">
                    <a:srgbClr val="000000"/>
                  </a:outerShdw>
                </a:effectLst>
                <a:latin typeface="Helvetica" pitchFamily="34" charset="0"/>
              </a:rPr>
              <a:t>MRD monitoring to guide de-intensified treatment for </a:t>
            </a:r>
            <a:r>
              <a:rPr lang="en-GB" sz="2600" b="1" i="1">
                <a:effectLst>
                  <a:outerShdw blurRad="38100" dist="38100" dir="2700000" algn="tl">
                    <a:srgbClr val="000000"/>
                  </a:outerShdw>
                </a:effectLst>
                <a:latin typeface="Helvetica" pitchFamily="34" charset="0"/>
              </a:rPr>
              <a:t>PML-RARA</a:t>
            </a:r>
            <a:r>
              <a:rPr lang="en-GB" sz="2600" b="1">
                <a:effectLst>
                  <a:outerShdw blurRad="38100" dist="38100" dir="2700000" algn="tl">
                    <a:srgbClr val="000000"/>
                  </a:outerShdw>
                </a:effectLst>
                <a:latin typeface="Helvetica" pitchFamily="34" charset="0"/>
              </a:rPr>
              <a:t>+ APL in NCRI AML17 trial</a:t>
            </a:r>
            <a:endParaRPr lang="en-US" sz="2600" b="1">
              <a:effectLst>
                <a:outerShdw blurRad="38100" dist="38100" dir="2700000" algn="tl">
                  <a:srgbClr val="000000"/>
                </a:outerShdw>
              </a:effectLst>
              <a:latin typeface="Helvetica" pitchFamily="34" charset="0"/>
            </a:endParaRPr>
          </a:p>
        </p:txBody>
      </p:sp>
      <p:pic>
        <p:nvPicPr>
          <p:cNvPr id="662531" name="Picture 3" descr="GSTS"/>
          <p:cNvPicPr>
            <a:picLocks noGrp="1" noChangeAspect="1" noChangeArrowheads="1"/>
          </p:cNvPicPr>
          <p:nvPr>
            <p:ph sz="half" idx="1"/>
          </p:nvPr>
        </p:nvPicPr>
        <p:blipFill>
          <a:blip r:embed="rId2" cstate="print"/>
          <a:srcRect/>
          <a:stretch>
            <a:fillRect/>
          </a:stretch>
        </p:blipFill>
        <p:spPr>
          <a:xfrm>
            <a:off x="890589" y="6245225"/>
            <a:ext cx="1285875" cy="552450"/>
          </a:xfrm>
          <a:noFill/>
          <a:ln/>
        </p:spPr>
      </p:pic>
      <p:sp>
        <p:nvSpPr>
          <p:cNvPr id="662532" name="AutoShape 4"/>
          <p:cNvSpPr>
            <a:spLocks noChangeAspect="1" noChangeArrowheads="1"/>
          </p:cNvSpPr>
          <p:nvPr/>
        </p:nvSpPr>
        <p:spPr bwMode="auto">
          <a:xfrm>
            <a:off x="1081088" y="2478088"/>
            <a:ext cx="6156325" cy="2741612"/>
          </a:xfrm>
          <a:prstGeom prst="rect">
            <a:avLst/>
          </a:prstGeom>
          <a:noFill/>
          <a:ln w="9525">
            <a:noFill/>
            <a:miter lim="800000"/>
            <a:headEnd/>
            <a:tailEnd/>
          </a:ln>
        </p:spPr>
        <p:txBody>
          <a:bodyPr/>
          <a:lstStyle/>
          <a:p>
            <a:endParaRPr lang="en-GB">
              <a:solidFill>
                <a:srgbClr val="FAFD00"/>
              </a:solidFill>
            </a:endParaRPr>
          </a:p>
        </p:txBody>
      </p:sp>
      <p:sp>
        <p:nvSpPr>
          <p:cNvPr id="662533" name="Rectangle 5"/>
          <p:cNvSpPr>
            <a:spLocks noChangeArrowheads="1"/>
          </p:cNvSpPr>
          <p:nvPr/>
        </p:nvSpPr>
        <p:spPr bwMode="auto">
          <a:xfrm>
            <a:off x="1081089" y="2786063"/>
            <a:ext cx="1098550" cy="374650"/>
          </a:xfrm>
          <a:prstGeom prst="rect">
            <a:avLst/>
          </a:prstGeom>
          <a:solidFill>
            <a:srgbClr val="66FF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34" name="Rectangle 6"/>
          <p:cNvSpPr>
            <a:spLocks noChangeArrowheads="1"/>
          </p:cNvSpPr>
          <p:nvPr/>
        </p:nvSpPr>
        <p:spPr bwMode="auto">
          <a:xfrm>
            <a:off x="1081089" y="3313113"/>
            <a:ext cx="1098550" cy="374650"/>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35" name="Rectangle 7"/>
          <p:cNvSpPr>
            <a:spLocks noChangeArrowheads="1"/>
          </p:cNvSpPr>
          <p:nvPr/>
        </p:nvSpPr>
        <p:spPr bwMode="auto">
          <a:xfrm>
            <a:off x="2822576" y="2763838"/>
            <a:ext cx="574675" cy="374650"/>
          </a:xfrm>
          <a:prstGeom prst="rect">
            <a:avLst/>
          </a:prstGeom>
          <a:solidFill>
            <a:srgbClr val="66FF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36" name="Text Box 8"/>
          <p:cNvSpPr txBox="1">
            <a:spLocks noChangeArrowheads="1"/>
          </p:cNvSpPr>
          <p:nvPr/>
        </p:nvSpPr>
        <p:spPr bwMode="auto">
          <a:xfrm>
            <a:off x="2638426" y="2474915"/>
            <a:ext cx="854075" cy="288925"/>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Week 1- 4</a:t>
            </a:r>
            <a:endParaRPr lang="en-US" sz="1800" b="0">
              <a:solidFill>
                <a:srgbClr val="FFFFFF"/>
              </a:solidFill>
              <a:latin typeface="Arial" pitchFamily="34" charset="0"/>
            </a:endParaRPr>
          </a:p>
        </p:txBody>
      </p:sp>
      <p:sp>
        <p:nvSpPr>
          <p:cNvPr id="662537" name="Rectangle 9"/>
          <p:cNvSpPr>
            <a:spLocks noChangeArrowheads="1"/>
          </p:cNvSpPr>
          <p:nvPr/>
        </p:nvSpPr>
        <p:spPr bwMode="auto">
          <a:xfrm>
            <a:off x="4006851" y="2786063"/>
            <a:ext cx="608013" cy="374650"/>
          </a:xfrm>
          <a:prstGeom prst="rect">
            <a:avLst/>
          </a:prstGeom>
          <a:solidFill>
            <a:srgbClr val="66FF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38" name="Text Box 10"/>
          <p:cNvSpPr txBox="1">
            <a:spLocks noChangeArrowheads="1"/>
          </p:cNvSpPr>
          <p:nvPr/>
        </p:nvSpPr>
        <p:spPr bwMode="auto">
          <a:xfrm>
            <a:off x="3944939" y="2474915"/>
            <a:ext cx="669925" cy="288925"/>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9 - 12</a:t>
            </a:r>
            <a:endParaRPr lang="en-US" sz="1800" b="0">
              <a:solidFill>
                <a:srgbClr val="FFFFFF"/>
              </a:solidFill>
              <a:latin typeface="Arial" pitchFamily="34" charset="0"/>
            </a:endParaRPr>
          </a:p>
        </p:txBody>
      </p:sp>
      <p:sp>
        <p:nvSpPr>
          <p:cNvPr id="662539" name="Rectangle 11"/>
          <p:cNvSpPr>
            <a:spLocks noChangeArrowheads="1"/>
          </p:cNvSpPr>
          <p:nvPr/>
        </p:nvSpPr>
        <p:spPr bwMode="auto">
          <a:xfrm>
            <a:off x="5308601" y="2786063"/>
            <a:ext cx="588963" cy="374650"/>
          </a:xfrm>
          <a:prstGeom prst="rect">
            <a:avLst/>
          </a:prstGeom>
          <a:solidFill>
            <a:srgbClr val="66FF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40" name="Text Box 12"/>
          <p:cNvSpPr txBox="1">
            <a:spLocks noChangeArrowheads="1"/>
          </p:cNvSpPr>
          <p:nvPr/>
        </p:nvSpPr>
        <p:spPr bwMode="auto">
          <a:xfrm>
            <a:off x="5164138" y="2474915"/>
            <a:ext cx="792162" cy="288925"/>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17- 20</a:t>
            </a:r>
            <a:endParaRPr lang="en-US" sz="1800" b="0">
              <a:solidFill>
                <a:srgbClr val="FFFFFF"/>
              </a:solidFill>
              <a:latin typeface="Arial" pitchFamily="34" charset="0"/>
            </a:endParaRPr>
          </a:p>
        </p:txBody>
      </p:sp>
      <p:sp>
        <p:nvSpPr>
          <p:cNvPr id="662541" name="Rectangle 13"/>
          <p:cNvSpPr>
            <a:spLocks noChangeArrowheads="1"/>
          </p:cNvSpPr>
          <p:nvPr/>
        </p:nvSpPr>
        <p:spPr bwMode="auto">
          <a:xfrm>
            <a:off x="2787650" y="3314700"/>
            <a:ext cx="304800"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42" name="Text Box 14"/>
          <p:cNvSpPr txBox="1">
            <a:spLocks noChangeArrowheads="1"/>
          </p:cNvSpPr>
          <p:nvPr/>
        </p:nvSpPr>
        <p:spPr bwMode="auto">
          <a:xfrm>
            <a:off x="2638426" y="3744913"/>
            <a:ext cx="715963" cy="292100"/>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Week1- 2</a:t>
            </a:r>
            <a:endParaRPr lang="en-US" sz="1800" b="0">
              <a:solidFill>
                <a:srgbClr val="FFFFFF"/>
              </a:solidFill>
              <a:latin typeface="Arial" pitchFamily="34" charset="0"/>
            </a:endParaRPr>
          </a:p>
        </p:txBody>
      </p:sp>
      <p:sp>
        <p:nvSpPr>
          <p:cNvPr id="662543" name="Rectangle 15"/>
          <p:cNvSpPr>
            <a:spLocks noChangeArrowheads="1"/>
          </p:cNvSpPr>
          <p:nvPr/>
        </p:nvSpPr>
        <p:spPr bwMode="auto">
          <a:xfrm>
            <a:off x="6567488" y="2786063"/>
            <a:ext cx="608012" cy="374650"/>
          </a:xfrm>
          <a:prstGeom prst="rect">
            <a:avLst/>
          </a:prstGeom>
          <a:solidFill>
            <a:srgbClr val="66FF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44" name="Text Box 16"/>
          <p:cNvSpPr txBox="1">
            <a:spLocks noChangeArrowheads="1"/>
          </p:cNvSpPr>
          <p:nvPr/>
        </p:nvSpPr>
        <p:spPr bwMode="auto">
          <a:xfrm>
            <a:off x="6445251" y="2466975"/>
            <a:ext cx="792163" cy="293688"/>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25 - 28</a:t>
            </a:r>
            <a:endParaRPr lang="en-US" sz="1800" b="0">
              <a:solidFill>
                <a:srgbClr val="FFFFFF"/>
              </a:solidFill>
              <a:latin typeface="Arial" pitchFamily="34" charset="0"/>
            </a:endParaRPr>
          </a:p>
        </p:txBody>
      </p:sp>
      <p:sp>
        <p:nvSpPr>
          <p:cNvPr id="662545" name="Text Box 17"/>
          <p:cNvSpPr txBox="1">
            <a:spLocks noChangeArrowheads="1"/>
          </p:cNvSpPr>
          <p:nvPr/>
        </p:nvSpPr>
        <p:spPr bwMode="auto">
          <a:xfrm>
            <a:off x="3944939" y="3744913"/>
            <a:ext cx="547687" cy="292100"/>
          </a:xfrm>
          <a:prstGeom prst="rect">
            <a:avLst/>
          </a:prstGeom>
          <a:noFill/>
          <a:ln w="9525" algn="ctr">
            <a:noFill/>
            <a:miter lim="800000"/>
            <a:headEnd/>
            <a:tailEnd/>
          </a:ln>
          <a:effectLst/>
        </p:spPr>
        <p:txBody>
          <a:bodyPr lIns="58430" tIns="29215" rIns="58430" bIns="29215"/>
          <a:lstStyle/>
          <a:p>
            <a:pPr eaLnBrk="1" hangingPunct="1"/>
            <a:r>
              <a:rPr lang="en-US" sz="1000">
                <a:solidFill>
                  <a:srgbClr val="FFFFFF"/>
                </a:solidFill>
                <a:latin typeface="Arial" pitchFamily="34" charset="0"/>
              </a:rPr>
              <a:t>9-10</a:t>
            </a:r>
            <a:endParaRPr lang="en-US" sz="1800" b="0">
              <a:solidFill>
                <a:srgbClr val="FFFFFF"/>
              </a:solidFill>
              <a:latin typeface="Arial" pitchFamily="34" charset="0"/>
            </a:endParaRPr>
          </a:p>
        </p:txBody>
      </p:sp>
      <p:sp>
        <p:nvSpPr>
          <p:cNvPr id="662546" name="Text Box 18"/>
          <p:cNvSpPr txBox="1">
            <a:spLocks noChangeArrowheads="1"/>
          </p:cNvSpPr>
          <p:nvPr/>
        </p:nvSpPr>
        <p:spPr bwMode="auto">
          <a:xfrm>
            <a:off x="4433888" y="3751263"/>
            <a:ext cx="792162" cy="290512"/>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13-14</a:t>
            </a:r>
            <a:endParaRPr lang="en-US" sz="1800" b="0">
              <a:solidFill>
                <a:srgbClr val="FFFFFF"/>
              </a:solidFill>
              <a:latin typeface="Arial" pitchFamily="34" charset="0"/>
            </a:endParaRPr>
          </a:p>
        </p:txBody>
      </p:sp>
      <p:sp>
        <p:nvSpPr>
          <p:cNvPr id="662547" name="Text Box 19"/>
          <p:cNvSpPr txBox="1">
            <a:spLocks noChangeArrowheads="1"/>
          </p:cNvSpPr>
          <p:nvPr/>
        </p:nvSpPr>
        <p:spPr bwMode="auto">
          <a:xfrm>
            <a:off x="3305175" y="3751263"/>
            <a:ext cx="517525" cy="290512"/>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5-6</a:t>
            </a:r>
            <a:endParaRPr lang="en-US" sz="1800" b="0">
              <a:solidFill>
                <a:srgbClr val="FFFFFF"/>
              </a:solidFill>
              <a:latin typeface="Arial" pitchFamily="34" charset="0"/>
            </a:endParaRPr>
          </a:p>
        </p:txBody>
      </p:sp>
      <p:sp>
        <p:nvSpPr>
          <p:cNvPr id="662548" name="Rectangle 20"/>
          <p:cNvSpPr>
            <a:spLocks noChangeArrowheads="1"/>
          </p:cNvSpPr>
          <p:nvPr/>
        </p:nvSpPr>
        <p:spPr bwMode="auto">
          <a:xfrm>
            <a:off x="3397250" y="3314700"/>
            <a:ext cx="306388"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49" name="Rectangle 21"/>
          <p:cNvSpPr>
            <a:spLocks noChangeArrowheads="1"/>
          </p:cNvSpPr>
          <p:nvPr/>
        </p:nvSpPr>
        <p:spPr bwMode="auto">
          <a:xfrm>
            <a:off x="4676775" y="3314700"/>
            <a:ext cx="304800"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50" name="Rectangle 22"/>
          <p:cNvSpPr>
            <a:spLocks noChangeArrowheads="1"/>
          </p:cNvSpPr>
          <p:nvPr/>
        </p:nvSpPr>
        <p:spPr bwMode="auto">
          <a:xfrm>
            <a:off x="5287963" y="3314700"/>
            <a:ext cx="303212"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51" name="Rectangle 23"/>
          <p:cNvSpPr>
            <a:spLocks noChangeArrowheads="1"/>
          </p:cNvSpPr>
          <p:nvPr/>
        </p:nvSpPr>
        <p:spPr bwMode="auto">
          <a:xfrm>
            <a:off x="4006850" y="3314700"/>
            <a:ext cx="304800"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52" name="Text Box 24"/>
          <p:cNvSpPr txBox="1">
            <a:spLocks noChangeArrowheads="1"/>
          </p:cNvSpPr>
          <p:nvPr/>
        </p:nvSpPr>
        <p:spPr bwMode="auto">
          <a:xfrm>
            <a:off x="5043488" y="3744913"/>
            <a:ext cx="792162" cy="292100"/>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17-18</a:t>
            </a:r>
            <a:endParaRPr lang="en-US" sz="1800" b="0">
              <a:solidFill>
                <a:srgbClr val="FFFFFF"/>
              </a:solidFill>
              <a:latin typeface="Arial" pitchFamily="34" charset="0"/>
            </a:endParaRPr>
          </a:p>
        </p:txBody>
      </p:sp>
      <p:sp>
        <p:nvSpPr>
          <p:cNvPr id="662553" name="Rectangle 25"/>
          <p:cNvSpPr>
            <a:spLocks noChangeArrowheads="1"/>
          </p:cNvSpPr>
          <p:nvPr/>
        </p:nvSpPr>
        <p:spPr bwMode="auto">
          <a:xfrm>
            <a:off x="6567488" y="3314700"/>
            <a:ext cx="304800" cy="376238"/>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54" name="Rectangle 26"/>
          <p:cNvSpPr>
            <a:spLocks noChangeArrowheads="1"/>
          </p:cNvSpPr>
          <p:nvPr/>
        </p:nvSpPr>
        <p:spPr bwMode="auto">
          <a:xfrm>
            <a:off x="5897563" y="3313113"/>
            <a:ext cx="303212" cy="374650"/>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55" name="Text Box 27"/>
          <p:cNvSpPr txBox="1">
            <a:spLocks noChangeArrowheads="1"/>
          </p:cNvSpPr>
          <p:nvPr/>
        </p:nvSpPr>
        <p:spPr bwMode="auto">
          <a:xfrm>
            <a:off x="5713414" y="3751263"/>
            <a:ext cx="731837" cy="290512"/>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21-22</a:t>
            </a:r>
            <a:endParaRPr lang="en-US" sz="1800" b="0">
              <a:solidFill>
                <a:srgbClr val="FFFFFF"/>
              </a:solidFill>
              <a:latin typeface="Arial" pitchFamily="34" charset="0"/>
            </a:endParaRPr>
          </a:p>
        </p:txBody>
      </p:sp>
      <p:sp>
        <p:nvSpPr>
          <p:cNvPr id="662556" name="Text Box 28"/>
          <p:cNvSpPr txBox="1">
            <a:spLocks noChangeArrowheads="1"/>
          </p:cNvSpPr>
          <p:nvPr/>
        </p:nvSpPr>
        <p:spPr bwMode="auto">
          <a:xfrm>
            <a:off x="6381751" y="3751263"/>
            <a:ext cx="792163" cy="290512"/>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25-26</a:t>
            </a:r>
            <a:endParaRPr lang="en-US" sz="1800" b="0">
              <a:solidFill>
                <a:srgbClr val="FFFFFF"/>
              </a:solidFill>
              <a:latin typeface="Arial" pitchFamily="34" charset="0"/>
            </a:endParaRPr>
          </a:p>
        </p:txBody>
      </p:sp>
      <p:sp>
        <p:nvSpPr>
          <p:cNvPr id="662557" name="Text Box 29"/>
          <p:cNvSpPr txBox="1">
            <a:spLocks noChangeArrowheads="1"/>
          </p:cNvSpPr>
          <p:nvPr/>
        </p:nvSpPr>
        <p:spPr bwMode="auto">
          <a:xfrm>
            <a:off x="1203325" y="3379789"/>
            <a:ext cx="854075" cy="319087"/>
          </a:xfrm>
          <a:prstGeom prst="rect">
            <a:avLst/>
          </a:prstGeom>
          <a:noFill/>
          <a:ln w="9525" algn="ctr">
            <a:noFill/>
            <a:miter lim="800000"/>
            <a:headEnd/>
            <a:tailEnd/>
          </a:ln>
          <a:effectLst/>
        </p:spPr>
        <p:txBody>
          <a:bodyPr lIns="58430" tIns="29215" rIns="58430" bIns="29215"/>
          <a:lstStyle/>
          <a:p>
            <a:pPr algn="ctr" eaLnBrk="1" hangingPunct="1"/>
            <a:r>
              <a:rPr lang="en-US" sz="1200">
                <a:solidFill>
                  <a:srgbClr val="000000"/>
                </a:solidFill>
                <a:latin typeface="Arial" pitchFamily="34" charset="0"/>
              </a:rPr>
              <a:t>ATRA</a:t>
            </a:r>
            <a:endParaRPr lang="en-US" sz="1200" b="0">
              <a:solidFill>
                <a:srgbClr val="FAFD00"/>
              </a:solidFill>
              <a:latin typeface="Arial" pitchFamily="34" charset="0"/>
            </a:endParaRPr>
          </a:p>
        </p:txBody>
      </p:sp>
      <p:sp>
        <p:nvSpPr>
          <p:cNvPr id="662558" name="Text Box 30"/>
          <p:cNvSpPr txBox="1">
            <a:spLocks noChangeArrowheads="1"/>
          </p:cNvSpPr>
          <p:nvPr/>
        </p:nvSpPr>
        <p:spPr bwMode="auto">
          <a:xfrm>
            <a:off x="1081089" y="2836863"/>
            <a:ext cx="996950" cy="317500"/>
          </a:xfrm>
          <a:prstGeom prst="rect">
            <a:avLst/>
          </a:prstGeom>
          <a:noFill/>
          <a:ln w="9525" algn="ctr">
            <a:noFill/>
            <a:miter lim="800000"/>
            <a:headEnd/>
            <a:tailEnd/>
          </a:ln>
          <a:effectLst/>
        </p:spPr>
        <p:txBody>
          <a:bodyPr lIns="58430" tIns="29215" rIns="58430" bIns="29215"/>
          <a:lstStyle/>
          <a:p>
            <a:pPr algn="ctr" eaLnBrk="1" hangingPunct="1"/>
            <a:r>
              <a:rPr lang="en-US" sz="1200">
                <a:solidFill>
                  <a:srgbClr val="000000"/>
                </a:solidFill>
                <a:latin typeface="Arial" pitchFamily="34" charset="0"/>
              </a:rPr>
              <a:t>ATO</a:t>
            </a:r>
            <a:endParaRPr lang="en-US" sz="1200" b="0">
              <a:solidFill>
                <a:srgbClr val="FAFD00"/>
              </a:solidFill>
              <a:latin typeface="Arial" pitchFamily="34" charset="0"/>
            </a:endParaRPr>
          </a:p>
        </p:txBody>
      </p:sp>
      <p:sp>
        <p:nvSpPr>
          <p:cNvPr id="662559" name="Text Box 31"/>
          <p:cNvSpPr txBox="1">
            <a:spLocks noChangeArrowheads="1"/>
          </p:cNvSpPr>
          <p:nvPr/>
        </p:nvSpPr>
        <p:spPr bwMode="auto">
          <a:xfrm>
            <a:off x="1042988" y="3752850"/>
            <a:ext cx="1296987" cy="292100"/>
          </a:xfrm>
          <a:prstGeom prst="rect">
            <a:avLst/>
          </a:prstGeom>
          <a:noFill/>
          <a:ln w="9525" algn="ctr">
            <a:noFill/>
            <a:miter lim="800000"/>
            <a:headEnd/>
            <a:tailEnd/>
          </a:ln>
          <a:effectLst/>
        </p:spPr>
        <p:txBody>
          <a:bodyPr lIns="58430" tIns="29215" rIns="58430" bIns="29215"/>
          <a:lstStyle/>
          <a:p>
            <a:pPr algn="ctr" eaLnBrk="1" hangingPunct="1"/>
            <a:r>
              <a:rPr lang="en-US" sz="1000">
                <a:solidFill>
                  <a:srgbClr val="FFFFFF"/>
                </a:solidFill>
                <a:latin typeface="Arial" pitchFamily="34" charset="0"/>
              </a:rPr>
              <a:t>d1                       d60 	</a:t>
            </a:r>
          </a:p>
        </p:txBody>
      </p:sp>
      <p:sp>
        <p:nvSpPr>
          <p:cNvPr id="662560" name="Rectangle 32"/>
          <p:cNvSpPr>
            <a:spLocks noChangeArrowheads="1"/>
          </p:cNvSpPr>
          <p:nvPr/>
        </p:nvSpPr>
        <p:spPr bwMode="auto">
          <a:xfrm>
            <a:off x="2832100" y="2773365"/>
            <a:ext cx="142875" cy="365125"/>
          </a:xfrm>
          <a:prstGeom prst="rect">
            <a:avLst/>
          </a:prstGeom>
          <a:solidFill>
            <a:schemeClr val="accent2"/>
          </a:solidFill>
          <a:ln w="9525">
            <a:noFill/>
            <a:miter lim="800000"/>
            <a:headEnd/>
            <a:tailEnd/>
          </a:ln>
          <a:effectLst/>
        </p:spPr>
        <p:txBody>
          <a:bodyPr wrap="none" anchor="ctr"/>
          <a:lstStyle/>
          <a:p>
            <a:endParaRPr lang="en-GB">
              <a:solidFill>
                <a:srgbClr val="FAFD00"/>
              </a:solidFill>
            </a:endParaRPr>
          </a:p>
        </p:txBody>
      </p:sp>
      <p:sp>
        <p:nvSpPr>
          <p:cNvPr id="662561" name="Rectangle 33"/>
          <p:cNvSpPr>
            <a:spLocks noChangeArrowheads="1"/>
          </p:cNvSpPr>
          <p:nvPr/>
        </p:nvSpPr>
        <p:spPr bwMode="auto">
          <a:xfrm>
            <a:off x="4011613" y="2794002"/>
            <a:ext cx="142875" cy="366713"/>
          </a:xfrm>
          <a:prstGeom prst="rect">
            <a:avLst/>
          </a:prstGeom>
          <a:solidFill>
            <a:schemeClr val="accent2"/>
          </a:solidFill>
          <a:ln w="9525">
            <a:noFill/>
            <a:miter lim="800000"/>
            <a:headEnd/>
            <a:tailEnd/>
          </a:ln>
          <a:effectLst/>
        </p:spPr>
        <p:txBody>
          <a:bodyPr wrap="none" anchor="ctr"/>
          <a:lstStyle/>
          <a:p>
            <a:endParaRPr lang="en-GB">
              <a:solidFill>
                <a:srgbClr val="FAFD00"/>
              </a:solidFill>
            </a:endParaRPr>
          </a:p>
        </p:txBody>
      </p:sp>
      <p:sp>
        <p:nvSpPr>
          <p:cNvPr id="662562" name="Rectangle 34"/>
          <p:cNvSpPr>
            <a:spLocks noChangeArrowheads="1"/>
          </p:cNvSpPr>
          <p:nvPr/>
        </p:nvSpPr>
        <p:spPr bwMode="auto">
          <a:xfrm>
            <a:off x="5314951" y="2794002"/>
            <a:ext cx="142875" cy="366713"/>
          </a:xfrm>
          <a:prstGeom prst="rect">
            <a:avLst/>
          </a:prstGeom>
          <a:solidFill>
            <a:schemeClr val="accent2"/>
          </a:solidFill>
          <a:ln w="9525">
            <a:noFill/>
            <a:miter lim="800000"/>
            <a:headEnd/>
            <a:tailEnd/>
          </a:ln>
          <a:effectLst/>
        </p:spPr>
        <p:txBody>
          <a:bodyPr wrap="none" anchor="ctr"/>
          <a:lstStyle/>
          <a:p>
            <a:endParaRPr lang="en-GB">
              <a:solidFill>
                <a:srgbClr val="FAFD00"/>
              </a:solidFill>
            </a:endParaRPr>
          </a:p>
        </p:txBody>
      </p:sp>
      <p:sp>
        <p:nvSpPr>
          <p:cNvPr id="662563" name="Rectangle 35"/>
          <p:cNvSpPr>
            <a:spLocks noChangeArrowheads="1"/>
          </p:cNvSpPr>
          <p:nvPr/>
        </p:nvSpPr>
        <p:spPr bwMode="auto">
          <a:xfrm>
            <a:off x="6573839" y="2795588"/>
            <a:ext cx="142875" cy="366712"/>
          </a:xfrm>
          <a:prstGeom prst="rect">
            <a:avLst/>
          </a:prstGeom>
          <a:solidFill>
            <a:schemeClr val="accent2"/>
          </a:solidFill>
          <a:ln w="9525">
            <a:noFill/>
            <a:miter lim="800000"/>
            <a:headEnd/>
            <a:tailEnd/>
          </a:ln>
          <a:effectLst/>
        </p:spPr>
        <p:txBody>
          <a:bodyPr wrap="none" anchor="ctr"/>
          <a:lstStyle/>
          <a:p>
            <a:endParaRPr lang="en-GB">
              <a:solidFill>
                <a:srgbClr val="FAFD00"/>
              </a:solidFill>
            </a:endParaRPr>
          </a:p>
        </p:txBody>
      </p:sp>
      <p:sp>
        <p:nvSpPr>
          <p:cNvPr id="662564" name="Line 36"/>
          <p:cNvSpPr>
            <a:spLocks noChangeShapeType="1"/>
          </p:cNvSpPr>
          <p:nvPr/>
        </p:nvSpPr>
        <p:spPr bwMode="auto">
          <a:xfrm>
            <a:off x="22526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65" name="Line 37"/>
          <p:cNvSpPr>
            <a:spLocks noChangeShapeType="1"/>
          </p:cNvSpPr>
          <p:nvPr/>
        </p:nvSpPr>
        <p:spPr bwMode="auto">
          <a:xfrm>
            <a:off x="34464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66" name="Line 38"/>
          <p:cNvSpPr>
            <a:spLocks noChangeShapeType="1"/>
          </p:cNvSpPr>
          <p:nvPr/>
        </p:nvSpPr>
        <p:spPr bwMode="auto">
          <a:xfrm>
            <a:off x="46402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67" name="Line 39"/>
          <p:cNvSpPr>
            <a:spLocks noChangeShapeType="1"/>
          </p:cNvSpPr>
          <p:nvPr/>
        </p:nvSpPr>
        <p:spPr bwMode="auto">
          <a:xfrm>
            <a:off x="59102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68" name="Line 40"/>
          <p:cNvSpPr>
            <a:spLocks noChangeShapeType="1"/>
          </p:cNvSpPr>
          <p:nvPr/>
        </p:nvSpPr>
        <p:spPr bwMode="auto">
          <a:xfrm>
            <a:off x="71929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69" name="Text Box 41"/>
          <p:cNvSpPr txBox="1">
            <a:spLocks noChangeArrowheads="1"/>
          </p:cNvSpPr>
          <p:nvPr/>
        </p:nvSpPr>
        <p:spPr bwMode="auto">
          <a:xfrm>
            <a:off x="7470776" y="2816226"/>
            <a:ext cx="1627369" cy="553998"/>
          </a:xfrm>
          <a:prstGeom prst="rect">
            <a:avLst/>
          </a:prstGeom>
          <a:noFill/>
          <a:ln w="9525">
            <a:noFill/>
            <a:miter lim="800000"/>
            <a:headEnd/>
            <a:tailEnd/>
          </a:ln>
          <a:effectLst/>
        </p:spPr>
        <p:txBody>
          <a:bodyPr wrap="none">
            <a:spAutoFit/>
          </a:bodyPr>
          <a:lstStyle/>
          <a:p>
            <a:pPr eaLnBrk="1" hangingPunct="1"/>
            <a:r>
              <a:rPr lang="en-GB" sz="1000">
                <a:solidFill>
                  <a:srgbClr val="FAFD00"/>
                </a:solidFill>
                <a:effectLst>
                  <a:outerShdw blurRad="38100" dist="38100" dir="2700000" algn="tl">
                    <a:srgbClr val="000000"/>
                  </a:outerShdw>
                </a:effectLst>
                <a:latin typeface="Arial" pitchFamily="34" charset="0"/>
              </a:rPr>
              <a:t>3-monthly</a:t>
            </a:r>
          </a:p>
          <a:p>
            <a:pPr eaLnBrk="1" hangingPunct="1"/>
            <a:r>
              <a:rPr lang="en-GB" sz="1000">
                <a:solidFill>
                  <a:srgbClr val="FAFD00"/>
                </a:solidFill>
                <a:effectLst>
                  <a:outerShdw blurRad="38100" dist="38100" dir="2700000" algn="tl">
                    <a:srgbClr val="000000"/>
                  </a:outerShdw>
                </a:effectLst>
                <a:latin typeface="Arial" pitchFamily="34" charset="0"/>
              </a:rPr>
              <a:t>BM for PCR </a:t>
            </a:r>
          </a:p>
          <a:p>
            <a:pPr eaLnBrk="1" hangingPunct="1"/>
            <a:r>
              <a:rPr lang="en-GB" sz="1000">
                <a:solidFill>
                  <a:srgbClr val="FAFD00"/>
                </a:solidFill>
                <a:effectLst>
                  <a:outerShdw blurRad="38100" dist="38100" dir="2700000" algn="tl">
                    <a:srgbClr val="000000"/>
                  </a:outerShdw>
                </a:effectLst>
                <a:latin typeface="Arial" pitchFamily="34" charset="0"/>
              </a:rPr>
              <a:t>to 36mo from diagnosis</a:t>
            </a:r>
            <a:endParaRPr lang="en-US" sz="1000">
              <a:solidFill>
                <a:srgbClr val="FAFD00"/>
              </a:solidFill>
              <a:effectLst>
                <a:outerShdw blurRad="38100" dist="38100" dir="2700000" algn="tl">
                  <a:srgbClr val="000000"/>
                </a:outerShdw>
              </a:effectLst>
              <a:latin typeface="Arial" pitchFamily="34" charset="0"/>
            </a:endParaRPr>
          </a:p>
        </p:txBody>
      </p:sp>
      <p:sp>
        <p:nvSpPr>
          <p:cNvPr id="662570" name="Line 42"/>
          <p:cNvSpPr>
            <a:spLocks noChangeShapeType="1"/>
          </p:cNvSpPr>
          <p:nvPr/>
        </p:nvSpPr>
        <p:spPr bwMode="auto">
          <a:xfrm>
            <a:off x="1058863" y="2062163"/>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71" name="Text Box 43"/>
          <p:cNvSpPr txBox="1">
            <a:spLocks noChangeArrowheads="1"/>
          </p:cNvSpPr>
          <p:nvPr/>
        </p:nvSpPr>
        <p:spPr bwMode="auto">
          <a:xfrm>
            <a:off x="395289" y="2009776"/>
            <a:ext cx="564578" cy="307777"/>
          </a:xfrm>
          <a:prstGeom prst="rect">
            <a:avLst/>
          </a:prstGeom>
          <a:noFill/>
          <a:ln w="9525">
            <a:noFill/>
            <a:miter lim="800000"/>
            <a:headEnd/>
            <a:tailEnd/>
          </a:ln>
          <a:effectLst/>
        </p:spPr>
        <p:txBody>
          <a:bodyPr wrap="none">
            <a:spAutoFit/>
          </a:bodyPr>
          <a:lstStyle/>
          <a:p>
            <a:pPr eaLnBrk="1" hangingPunct="1"/>
            <a:r>
              <a:rPr lang="en-GB" sz="1400">
                <a:solidFill>
                  <a:srgbClr val="FAFD00"/>
                </a:solidFill>
                <a:latin typeface="Arial" pitchFamily="34" charset="0"/>
              </a:rPr>
              <a:t>PCR</a:t>
            </a:r>
            <a:endParaRPr lang="en-US" sz="1400">
              <a:solidFill>
                <a:srgbClr val="FAFD00"/>
              </a:solidFill>
              <a:latin typeface="Arial" pitchFamily="34" charset="0"/>
            </a:endParaRPr>
          </a:p>
        </p:txBody>
      </p:sp>
      <p:sp>
        <p:nvSpPr>
          <p:cNvPr id="662572" name="Rectangle 44"/>
          <p:cNvSpPr>
            <a:spLocks noChangeArrowheads="1"/>
          </p:cNvSpPr>
          <p:nvPr/>
        </p:nvSpPr>
        <p:spPr bwMode="auto">
          <a:xfrm>
            <a:off x="1092201" y="2798765"/>
            <a:ext cx="142875" cy="363537"/>
          </a:xfrm>
          <a:prstGeom prst="rect">
            <a:avLst/>
          </a:prstGeom>
          <a:solidFill>
            <a:schemeClr val="accent2"/>
          </a:solidFill>
          <a:ln w="9525">
            <a:noFill/>
            <a:miter lim="800000"/>
            <a:headEnd/>
            <a:tailEnd/>
          </a:ln>
          <a:effectLst/>
        </p:spPr>
        <p:txBody>
          <a:bodyPr wrap="none" anchor="ctr"/>
          <a:lstStyle/>
          <a:p>
            <a:endParaRPr lang="en-GB">
              <a:solidFill>
                <a:srgbClr val="FAFD00"/>
              </a:solidFill>
            </a:endParaRPr>
          </a:p>
        </p:txBody>
      </p:sp>
      <p:sp>
        <p:nvSpPr>
          <p:cNvPr id="662573" name="Rectangle 45"/>
          <p:cNvSpPr>
            <a:spLocks noChangeArrowheads="1"/>
          </p:cNvSpPr>
          <p:nvPr/>
        </p:nvSpPr>
        <p:spPr bwMode="auto">
          <a:xfrm>
            <a:off x="1082675" y="5572125"/>
            <a:ext cx="692150" cy="374650"/>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74" name="Rectangle 46"/>
          <p:cNvSpPr>
            <a:spLocks noChangeArrowheads="1"/>
          </p:cNvSpPr>
          <p:nvPr/>
        </p:nvSpPr>
        <p:spPr bwMode="auto">
          <a:xfrm>
            <a:off x="1831975" y="5573715"/>
            <a:ext cx="304800" cy="376237"/>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75" name="Rectangle 47"/>
          <p:cNvSpPr>
            <a:spLocks noChangeArrowheads="1"/>
          </p:cNvSpPr>
          <p:nvPr/>
        </p:nvSpPr>
        <p:spPr bwMode="auto">
          <a:xfrm>
            <a:off x="2441576" y="5573715"/>
            <a:ext cx="306388" cy="376237"/>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76" name="Rectangle 48"/>
          <p:cNvSpPr>
            <a:spLocks noChangeArrowheads="1"/>
          </p:cNvSpPr>
          <p:nvPr/>
        </p:nvSpPr>
        <p:spPr bwMode="auto">
          <a:xfrm>
            <a:off x="3736975" y="5573715"/>
            <a:ext cx="304800" cy="376237"/>
          </a:xfrm>
          <a:prstGeom prst="rect">
            <a:avLst/>
          </a:prstGeom>
          <a:solidFill>
            <a:srgbClr val="FF9933"/>
          </a:solidFill>
          <a:ln w="9525" algn="ctr">
            <a:solidFill>
              <a:srgbClr val="000000"/>
            </a:solidFill>
            <a:miter lim="800000"/>
            <a:headEnd/>
            <a:tailEnd/>
          </a:ln>
          <a:effectLst/>
        </p:spPr>
        <p:txBody>
          <a:bodyPr anchor="ctr"/>
          <a:lstStyle/>
          <a:p>
            <a:endParaRPr lang="en-GB">
              <a:solidFill>
                <a:srgbClr val="FAFD00"/>
              </a:solidFill>
            </a:endParaRPr>
          </a:p>
        </p:txBody>
      </p:sp>
      <p:sp>
        <p:nvSpPr>
          <p:cNvPr id="662577" name="Text Box 49"/>
          <p:cNvSpPr txBox="1">
            <a:spLocks noChangeArrowheads="1"/>
          </p:cNvSpPr>
          <p:nvPr/>
        </p:nvSpPr>
        <p:spPr bwMode="auto">
          <a:xfrm>
            <a:off x="1033464" y="5638800"/>
            <a:ext cx="854075" cy="319088"/>
          </a:xfrm>
          <a:prstGeom prst="rect">
            <a:avLst/>
          </a:prstGeom>
          <a:noFill/>
          <a:ln w="9525" algn="ctr">
            <a:noFill/>
            <a:miter lim="800000"/>
            <a:headEnd/>
            <a:tailEnd/>
          </a:ln>
          <a:effectLst/>
        </p:spPr>
        <p:txBody>
          <a:bodyPr lIns="58430" tIns="29215" rIns="58430" bIns="29215"/>
          <a:lstStyle/>
          <a:p>
            <a:pPr algn="ctr" eaLnBrk="1" hangingPunct="1"/>
            <a:r>
              <a:rPr lang="en-US" sz="1200">
                <a:solidFill>
                  <a:srgbClr val="000000"/>
                </a:solidFill>
                <a:latin typeface="Arial" pitchFamily="34" charset="0"/>
              </a:rPr>
              <a:t>ATRA</a:t>
            </a:r>
            <a:endParaRPr lang="en-US" sz="1200" b="0">
              <a:solidFill>
                <a:srgbClr val="FAFD00"/>
              </a:solidFill>
              <a:latin typeface="Arial" pitchFamily="34" charset="0"/>
            </a:endParaRPr>
          </a:p>
        </p:txBody>
      </p:sp>
      <p:sp>
        <p:nvSpPr>
          <p:cNvPr id="662578" name="Line 50"/>
          <p:cNvSpPr>
            <a:spLocks noChangeShapeType="1"/>
          </p:cNvSpPr>
          <p:nvPr/>
        </p:nvSpPr>
        <p:spPr bwMode="auto">
          <a:xfrm>
            <a:off x="2254250" y="4664075"/>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79" name="Line 51"/>
          <p:cNvSpPr>
            <a:spLocks noChangeShapeType="1"/>
          </p:cNvSpPr>
          <p:nvPr/>
        </p:nvSpPr>
        <p:spPr bwMode="auto">
          <a:xfrm>
            <a:off x="3448050" y="4664075"/>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80" name="Line 52"/>
          <p:cNvSpPr>
            <a:spLocks noChangeShapeType="1"/>
          </p:cNvSpPr>
          <p:nvPr/>
        </p:nvSpPr>
        <p:spPr bwMode="auto">
          <a:xfrm>
            <a:off x="4641850" y="4664075"/>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81" name="Line 53"/>
          <p:cNvSpPr>
            <a:spLocks noChangeShapeType="1"/>
          </p:cNvSpPr>
          <p:nvPr/>
        </p:nvSpPr>
        <p:spPr bwMode="auto">
          <a:xfrm>
            <a:off x="1060450" y="4664075"/>
            <a:ext cx="0" cy="355600"/>
          </a:xfrm>
          <a:prstGeom prst="line">
            <a:avLst/>
          </a:prstGeom>
          <a:noFill/>
          <a:ln w="57150">
            <a:solidFill>
              <a:schemeClr val="tx1"/>
            </a:solidFill>
            <a:round/>
            <a:headEnd/>
            <a:tailEnd type="triangle" w="med" len="med"/>
          </a:ln>
          <a:effectLst/>
        </p:spPr>
        <p:txBody>
          <a:bodyPr/>
          <a:lstStyle/>
          <a:p>
            <a:endParaRPr lang="en-GB">
              <a:solidFill>
                <a:srgbClr val="FAFD00"/>
              </a:solidFill>
            </a:endParaRPr>
          </a:p>
        </p:txBody>
      </p:sp>
      <p:sp>
        <p:nvSpPr>
          <p:cNvPr id="662582" name="Text Box 54"/>
          <p:cNvSpPr txBox="1">
            <a:spLocks noChangeArrowheads="1"/>
          </p:cNvSpPr>
          <p:nvPr/>
        </p:nvSpPr>
        <p:spPr bwMode="auto">
          <a:xfrm>
            <a:off x="396875" y="4611689"/>
            <a:ext cx="564578" cy="307777"/>
          </a:xfrm>
          <a:prstGeom prst="rect">
            <a:avLst/>
          </a:prstGeom>
          <a:noFill/>
          <a:ln w="9525">
            <a:noFill/>
            <a:miter lim="800000"/>
            <a:headEnd/>
            <a:tailEnd/>
          </a:ln>
          <a:effectLst/>
        </p:spPr>
        <p:txBody>
          <a:bodyPr wrap="none">
            <a:spAutoFit/>
          </a:bodyPr>
          <a:lstStyle/>
          <a:p>
            <a:pPr eaLnBrk="1" hangingPunct="1"/>
            <a:r>
              <a:rPr lang="en-GB" sz="1400">
                <a:solidFill>
                  <a:srgbClr val="FAFD00"/>
                </a:solidFill>
                <a:latin typeface="Arial" pitchFamily="34" charset="0"/>
              </a:rPr>
              <a:t>PCR</a:t>
            </a:r>
            <a:endParaRPr lang="en-US" sz="1400">
              <a:solidFill>
                <a:srgbClr val="FAFD00"/>
              </a:solidFill>
              <a:latin typeface="Arial" pitchFamily="34" charset="0"/>
            </a:endParaRPr>
          </a:p>
        </p:txBody>
      </p:sp>
      <p:sp>
        <p:nvSpPr>
          <p:cNvPr id="662583" name="Text Box 55"/>
          <p:cNvSpPr txBox="1">
            <a:spLocks noChangeArrowheads="1"/>
          </p:cNvSpPr>
          <p:nvPr/>
        </p:nvSpPr>
        <p:spPr bwMode="auto">
          <a:xfrm>
            <a:off x="254000" y="1498600"/>
            <a:ext cx="1561646" cy="338554"/>
          </a:xfrm>
          <a:prstGeom prst="rect">
            <a:avLst/>
          </a:prstGeom>
          <a:noFill/>
          <a:ln w="12700">
            <a:noFill/>
            <a:miter lim="800000"/>
            <a:headEnd/>
            <a:tailEnd/>
          </a:ln>
          <a:effectLst/>
        </p:spPr>
        <p:txBody>
          <a:bodyPr wrap="none">
            <a:spAutoFit/>
          </a:bodyPr>
          <a:lstStyle/>
          <a:p>
            <a:r>
              <a:rPr lang="en-GB" u="sng">
                <a:solidFill>
                  <a:srgbClr val="FFFFFF"/>
                </a:solidFill>
                <a:effectLst>
                  <a:outerShdw blurRad="38100" dist="38100" dir="2700000" algn="tl">
                    <a:srgbClr val="000000"/>
                  </a:outerShdw>
                </a:effectLst>
                <a:latin typeface="Helvetica" pitchFamily="34" charset="0"/>
              </a:rPr>
              <a:t>CHEMO-FREE</a:t>
            </a:r>
            <a:endParaRPr lang="en-US" u="sng">
              <a:solidFill>
                <a:srgbClr val="FFFFFF"/>
              </a:solidFill>
              <a:effectLst>
                <a:outerShdw blurRad="38100" dist="38100" dir="2700000" algn="tl">
                  <a:srgbClr val="000000"/>
                </a:outerShdw>
              </a:effectLst>
              <a:latin typeface="Helvetica" pitchFamily="34" charset="0"/>
            </a:endParaRPr>
          </a:p>
        </p:txBody>
      </p:sp>
      <p:sp>
        <p:nvSpPr>
          <p:cNvPr id="662584" name="Text Box 56"/>
          <p:cNvSpPr txBox="1">
            <a:spLocks noChangeArrowheads="1"/>
          </p:cNvSpPr>
          <p:nvPr/>
        </p:nvSpPr>
        <p:spPr bwMode="auto">
          <a:xfrm>
            <a:off x="254000" y="4086225"/>
            <a:ext cx="684803" cy="338554"/>
          </a:xfrm>
          <a:prstGeom prst="rect">
            <a:avLst/>
          </a:prstGeom>
          <a:noFill/>
          <a:ln w="12700">
            <a:noFill/>
            <a:miter lim="800000"/>
            <a:headEnd/>
            <a:tailEnd/>
          </a:ln>
          <a:effectLst/>
        </p:spPr>
        <p:txBody>
          <a:bodyPr wrap="none">
            <a:spAutoFit/>
          </a:bodyPr>
          <a:lstStyle/>
          <a:p>
            <a:r>
              <a:rPr lang="en-GB" u="sng">
                <a:solidFill>
                  <a:srgbClr val="FFFFFF"/>
                </a:solidFill>
                <a:effectLst>
                  <a:outerShdw blurRad="38100" dist="38100" dir="2700000" algn="tl">
                    <a:srgbClr val="000000"/>
                  </a:outerShdw>
                </a:effectLst>
                <a:latin typeface="Helvetica" pitchFamily="34" charset="0"/>
              </a:rPr>
              <a:t>AIDA</a:t>
            </a:r>
            <a:endParaRPr lang="en-US" u="sng">
              <a:solidFill>
                <a:srgbClr val="FFFFFF"/>
              </a:solidFill>
              <a:effectLst>
                <a:outerShdw blurRad="38100" dist="38100" dir="2700000" algn="tl">
                  <a:srgbClr val="000000"/>
                </a:outerShdw>
              </a:effectLst>
              <a:latin typeface="Helvetica" pitchFamily="34" charset="0"/>
            </a:endParaRPr>
          </a:p>
        </p:txBody>
      </p:sp>
      <p:sp>
        <p:nvSpPr>
          <p:cNvPr id="662585" name="Line 57"/>
          <p:cNvSpPr>
            <a:spLocks noChangeShapeType="1"/>
          </p:cNvSpPr>
          <p:nvPr/>
        </p:nvSpPr>
        <p:spPr bwMode="auto">
          <a:xfrm>
            <a:off x="1117600"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86" name="Line 58"/>
          <p:cNvSpPr>
            <a:spLocks noChangeShapeType="1"/>
          </p:cNvSpPr>
          <p:nvPr/>
        </p:nvSpPr>
        <p:spPr bwMode="auto">
          <a:xfrm>
            <a:off x="1152525"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87" name="Line 59"/>
          <p:cNvSpPr>
            <a:spLocks noChangeShapeType="1"/>
          </p:cNvSpPr>
          <p:nvPr/>
        </p:nvSpPr>
        <p:spPr bwMode="auto">
          <a:xfrm>
            <a:off x="1185863"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88" name="Line 60"/>
          <p:cNvSpPr>
            <a:spLocks noChangeShapeType="1"/>
          </p:cNvSpPr>
          <p:nvPr/>
        </p:nvSpPr>
        <p:spPr bwMode="auto">
          <a:xfrm>
            <a:off x="122078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89" name="Line 61"/>
          <p:cNvSpPr>
            <a:spLocks noChangeShapeType="1"/>
          </p:cNvSpPr>
          <p:nvPr/>
        </p:nvSpPr>
        <p:spPr bwMode="auto">
          <a:xfrm>
            <a:off x="1838325"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0" name="Line 62"/>
          <p:cNvSpPr>
            <a:spLocks noChangeShapeType="1"/>
          </p:cNvSpPr>
          <p:nvPr/>
        </p:nvSpPr>
        <p:spPr bwMode="auto">
          <a:xfrm>
            <a:off x="1863725"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1" name="Line 63"/>
          <p:cNvSpPr>
            <a:spLocks noChangeShapeType="1"/>
          </p:cNvSpPr>
          <p:nvPr/>
        </p:nvSpPr>
        <p:spPr bwMode="auto">
          <a:xfrm>
            <a:off x="188753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2" name="Line 64"/>
          <p:cNvSpPr>
            <a:spLocks noChangeShapeType="1"/>
          </p:cNvSpPr>
          <p:nvPr/>
        </p:nvSpPr>
        <p:spPr bwMode="auto">
          <a:xfrm>
            <a:off x="191293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3" name="Line 65"/>
          <p:cNvSpPr>
            <a:spLocks noChangeShapeType="1"/>
          </p:cNvSpPr>
          <p:nvPr/>
        </p:nvSpPr>
        <p:spPr bwMode="auto">
          <a:xfrm>
            <a:off x="253523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4" name="Line 66"/>
          <p:cNvSpPr>
            <a:spLocks noChangeShapeType="1"/>
          </p:cNvSpPr>
          <p:nvPr/>
        </p:nvSpPr>
        <p:spPr bwMode="auto">
          <a:xfrm>
            <a:off x="2441575"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5" name="Line 67"/>
          <p:cNvSpPr>
            <a:spLocks noChangeShapeType="1"/>
          </p:cNvSpPr>
          <p:nvPr/>
        </p:nvSpPr>
        <p:spPr bwMode="auto">
          <a:xfrm>
            <a:off x="2466975"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6" name="Line 68"/>
          <p:cNvSpPr>
            <a:spLocks noChangeShapeType="1"/>
          </p:cNvSpPr>
          <p:nvPr/>
        </p:nvSpPr>
        <p:spPr bwMode="auto">
          <a:xfrm>
            <a:off x="249078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7" name="Line 69"/>
          <p:cNvSpPr>
            <a:spLocks noChangeShapeType="1"/>
          </p:cNvSpPr>
          <p:nvPr/>
        </p:nvSpPr>
        <p:spPr bwMode="auto">
          <a:xfrm>
            <a:off x="2516188"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8" name="Line 70"/>
          <p:cNvSpPr>
            <a:spLocks noChangeShapeType="1"/>
          </p:cNvSpPr>
          <p:nvPr/>
        </p:nvSpPr>
        <p:spPr bwMode="auto">
          <a:xfrm>
            <a:off x="3746500" y="5334000"/>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599" name="Text Box 71"/>
          <p:cNvSpPr txBox="1">
            <a:spLocks noChangeArrowheads="1"/>
          </p:cNvSpPr>
          <p:nvPr/>
        </p:nvSpPr>
        <p:spPr bwMode="auto">
          <a:xfrm>
            <a:off x="984251" y="5124452"/>
            <a:ext cx="369012" cy="246221"/>
          </a:xfrm>
          <a:prstGeom prst="rect">
            <a:avLst/>
          </a:prstGeom>
          <a:noFill/>
          <a:ln w="12700">
            <a:noFill/>
            <a:miter lim="800000"/>
            <a:headEnd/>
            <a:tailEnd/>
          </a:ln>
          <a:effectLst/>
        </p:spPr>
        <p:txBody>
          <a:bodyPr wrap="none">
            <a:spAutoFit/>
          </a:bodyPr>
          <a:lstStyle/>
          <a:p>
            <a:r>
              <a:rPr lang="en-GB" sz="1000">
                <a:solidFill>
                  <a:srgbClr val="FFFFFF"/>
                </a:solidFill>
                <a:latin typeface="Helvetica" pitchFamily="34" charset="0"/>
              </a:rPr>
              <a:t>Ida</a:t>
            </a:r>
            <a:endParaRPr lang="en-US" sz="1000">
              <a:solidFill>
                <a:srgbClr val="FFFFFF"/>
              </a:solidFill>
              <a:latin typeface="Helvetica" pitchFamily="34" charset="0"/>
            </a:endParaRPr>
          </a:p>
        </p:txBody>
      </p:sp>
      <p:sp>
        <p:nvSpPr>
          <p:cNvPr id="662600" name="Text Box 72"/>
          <p:cNvSpPr txBox="1">
            <a:spLocks noChangeArrowheads="1"/>
          </p:cNvSpPr>
          <p:nvPr/>
        </p:nvSpPr>
        <p:spPr bwMode="auto">
          <a:xfrm>
            <a:off x="1704976" y="5124452"/>
            <a:ext cx="369012" cy="246221"/>
          </a:xfrm>
          <a:prstGeom prst="rect">
            <a:avLst/>
          </a:prstGeom>
          <a:noFill/>
          <a:ln w="12700">
            <a:noFill/>
            <a:miter lim="800000"/>
            <a:headEnd/>
            <a:tailEnd/>
          </a:ln>
          <a:effectLst/>
        </p:spPr>
        <p:txBody>
          <a:bodyPr wrap="none">
            <a:spAutoFit/>
          </a:bodyPr>
          <a:lstStyle/>
          <a:p>
            <a:r>
              <a:rPr lang="en-GB" sz="1000">
                <a:solidFill>
                  <a:srgbClr val="FFFFFF"/>
                </a:solidFill>
                <a:latin typeface="Helvetica" pitchFamily="34" charset="0"/>
              </a:rPr>
              <a:t>Ida</a:t>
            </a:r>
            <a:endParaRPr lang="en-US" sz="1000">
              <a:solidFill>
                <a:srgbClr val="FFFFFF"/>
              </a:solidFill>
              <a:latin typeface="Helvetica" pitchFamily="34" charset="0"/>
            </a:endParaRPr>
          </a:p>
        </p:txBody>
      </p:sp>
      <p:sp>
        <p:nvSpPr>
          <p:cNvPr id="662601" name="Text Box 73"/>
          <p:cNvSpPr txBox="1">
            <a:spLocks noChangeArrowheads="1"/>
          </p:cNvSpPr>
          <p:nvPr/>
        </p:nvSpPr>
        <p:spPr bwMode="auto">
          <a:xfrm>
            <a:off x="2263775" y="5124452"/>
            <a:ext cx="519694" cy="246221"/>
          </a:xfrm>
          <a:prstGeom prst="rect">
            <a:avLst/>
          </a:prstGeom>
          <a:noFill/>
          <a:ln w="12700">
            <a:noFill/>
            <a:miter lim="800000"/>
            <a:headEnd/>
            <a:tailEnd/>
          </a:ln>
          <a:effectLst/>
        </p:spPr>
        <p:txBody>
          <a:bodyPr wrap="none">
            <a:spAutoFit/>
          </a:bodyPr>
          <a:lstStyle/>
          <a:p>
            <a:r>
              <a:rPr lang="en-GB" sz="1000">
                <a:solidFill>
                  <a:srgbClr val="FFFFFF"/>
                </a:solidFill>
                <a:latin typeface="Helvetica" pitchFamily="34" charset="0"/>
              </a:rPr>
              <a:t>Mitox</a:t>
            </a:r>
            <a:endParaRPr lang="en-US" sz="1000">
              <a:solidFill>
                <a:srgbClr val="FFFFFF"/>
              </a:solidFill>
              <a:latin typeface="Helvetica" pitchFamily="34" charset="0"/>
            </a:endParaRPr>
          </a:p>
        </p:txBody>
      </p:sp>
      <p:sp>
        <p:nvSpPr>
          <p:cNvPr id="662602" name="Text Box 74"/>
          <p:cNvSpPr txBox="1">
            <a:spLocks noChangeArrowheads="1"/>
          </p:cNvSpPr>
          <p:nvPr/>
        </p:nvSpPr>
        <p:spPr bwMode="auto">
          <a:xfrm>
            <a:off x="3624263" y="5124452"/>
            <a:ext cx="369012" cy="246221"/>
          </a:xfrm>
          <a:prstGeom prst="rect">
            <a:avLst/>
          </a:prstGeom>
          <a:noFill/>
          <a:ln w="12700">
            <a:noFill/>
            <a:miter lim="800000"/>
            <a:headEnd/>
            <a:tailEnd/>
          </a:ln>
          <a:effectLst/>
        </p:spPr>
        <p:txBody>
          <a:bodyPr wrap="none">
            <a:spAutoFit/>
          </a:bodyPr>
          <a:lstStyle/>
          <a:p>
            <a:r>
              <a:rPr lang="en-GB" sz="1000">
                <a:solidFill>
                  <a:srgbClr val="FFFFFF"/>
                </a:solidFill>
                <a:latin typeface="Helvetica" pitchFamily="34" charset="0"/>
              </a:rPr>
              <a:t>Ida</a:t>
            </a:r>
            <a:endParaRPr lang="en-US" sz="1000">
              <a:solidFill>
                <a:srgbClr val="FFFFFF"/>
              </a:solidFill>
              <a:latin typeface="Helvetica" pitchFamily="34" charset="0"/>
            </a:endParaRPr>
          </a:p>
        </p:txBody>
      </p:sp>
      <p:sp>
        <p:nvSpPr>
          <p:cNvPr id="662603" name="Text Box 75"/>
          <p:cNvSpPr txBox="1">
            <a:spLocks noChangeArrowheads="1"/>
          </p:cNvSpPr>
          <p:nvPr/>
        </p:nvSpPr>
        <p:spPr bwMode="auto">
          <a:xfrm>
            <a:off x="4471988" y="5313364"/>
            <a:ext cx="1627369" cy="553998"/>
          </a:xfrm>
          <a:prstGeom prst="rect">
            <a:avLst/>
          </a:prstGeom>
          <a:noFill/>
          <a:ln w="9525">
            <a:noFill/>
            <a:miter lim="800000"/>
            <a:headEnd/>
            <a:tailEnd/>
          </a:ln>
          <a:effectLst/>
        </p:spPr>
        <p:txBody>
          <a:bodyPr wrap="none">
            <a:spAutoFit/>
          </a:bodyPr>
          <a:lstStyle/>
          <a:p>
            <a:pPr eaLnBrk="1" hangingPunct="1"/>
            <a:r>
              <a:rPr lang="en-GB" sz="1000">
                <a:solidFill>
                  <a:srgbClr val="FAFD00"/>
                </a:solidFill>
                <a:effectLst>
                  <a:outerShdw blurRad="38100" dist="38100" dir="2700000" algn="tl">
                    <a:srgbClr val="000000"/>
                  </a:outerShdw>
                </a:effectLst>
                <a:latin typeface="Arial" pitchFamily="34" charset="0"/>
              </a:rPr>
              <a:t>3-monthly</a:t>
            </a:r>
          </a:p>
          <a:p>
            <a:pPr eaLnBrk="1" hangingPunct="1"/>
            <a:r>
              <a:rPr lang="en-GB" sz="1000">
                <a:solidFill>
                  <a:srgbClr val="FAFD00"/>
                </a:solidFill>
                <a:effectLst>
                  <a:outerShdw blurRad="38100" dist="38100" dir="2700000" algn="tl">
                    <a:srgbClr val="000000"/>
                  </a:outerShdw>
                </a:effectLst>
                <a:latin typeface="Arial" pitchFamily="34" charset="0"/>
              </a:rPr>
              <a:t>BM for PCR </a:t>
            </a:r>
          </a:p>
          <a:p>
            <a:pPr eaLnBrk="1" hangingPunct="1"/>
            <a:r>
              <a:rPr lang="en-GB" sz="1000">
                <a:solidFill>
                  <a:srgbClr val="FAFD00"/>
                </a:solidFill>
                <a:effectLst>
                  <a:outerShdw blurRad="38100" dist="38100" dir="2700000" algn="tl">
                    <a:srgbClr val="000000"/>
                  </a:outerShdw>
                </a:effectLst>
                <a:latin typeface="Arial" pitchFamily="34" charset="0"/>
              </a:rPr>
              <a:t>to 36mo from diagnosis</a:t>
            </a:r>
            <a:endParaRPr lang="en-US" sz="1000">
              <a:solidFill>
                <a:srgbClr val="FAFD00"/>
              </a:solidFill>
              <a:effectLst>
                <a:outerShdw blurRad="38100" dist="38100" dir="2700000" algn="tl">
                  <a:srgbClr val="000000"/>
                </a:outerShdw>
              </a:effectLst>
              <a:latin typeface="Arial" pitchFamily="34" charset="0"/>
            </a:endParaRPr>
          </a:p>
        </p:txBody>
      </p:sp>
      <p:sp>
        <p:nvSpPr>
          <p:cNvPr id="662604" name="Line 76"/>
          <p:cNvSpPr>
            <a:spLocks noChangeShapeType="1"/>
          </p:cNvSpPr>
          <p:nvPr/>
        </p:nvSpPr>
        <p:spPr bwMode="auto">
          <a:xfrm>
            <a:off x="1092200" y="2582863"/>
            <a:ext cx="0" cy="190500"/>
          </a:xfrm>
          <a:prstGeom prst="line">
            <a:avLst/>
          </a:prstGeom>
          <a:noFill/>
          <a:ln w="12700">
            <a:solidFill>
              <a:srgbClr val="FFFFFF"/>
            </a:solidFill>
            <a:round/>
            <a:headEnd/>
            <a:tailEnd type="triangle" w="med" len="med"/>
          </a:ln>
          <a:effectLst/>
        </p:spPr>
        <p:txBody>
          <a:bodyPr/>
          <a:lstStyle/>
          <a:p>
            <a:endParaRPr lang="en-GB">
              <a:solidFill>
                <a:srgbClr val="FAFD00"/>
              </a:solidFill>
            </a:endParaRPr>
          </a:p>
        </p:txBody>
      </p:sp>
      <p:sp>
        <p:nvSpPr>
          <p:cNvPr id="662605" name="Text Box 77"/>
          <p:cNvSpPr txBox="1">
            <a:spLocks noChangeArrowheads="1"/>
          </p:cNvSpPr>
          <p:nvPr/>
        </p:nvSpPr>
        <p:spPr bwMode="auto">
          <a:xfrm>
            <a:off x="958851" y="2392365"/>
            <a:ext cx="1500732" cy="246221"/>
          </a:xfrm>
          <a:prstGeom prst="rect">
            <a:avLst/>
          </a:prstGeom>
          <a:noFill/>
          <a:ln w="12700">
            <a:noFill/>
            <a:miter lim="800000"/>
            <a:headEnd/>
            <a:tailEnd/>
          </a:ln>
          <a:effectLst/>
        </p:spPr>
        <p:txBody>
          <a:bodyPr wrap="none">
            <a:spAutoFit/>
          </a:bodyPr>
          <a:lstStyle/>
          <a:p>
            <a:r>
              <a:rPr lang="en-GB" sz="1000">
                <a:solidFill>
                  <a:srgbClr val="FFFFFF"/>
                </a:solidFill>
                <a:latin typeface="Helvetica" pitchFamily="34" charset="0"/>
              </a:rPr>
              <a:t>GO</a:t>
            </a:r>
            <a:r>
              <a:rPr lang="en-GB" sz="800">
                <a:solidFill>
                  <a:srgbClr val="FFFFFF"/>
                </a:solidFill>
                <a:latin typeface="Helvetica" pitchFamily="34" charset="0"/>
              </a:rPr>
              <a:t> (6 mg/m2 if WBC &gt;10)</a:t>
            </a:r>
            <a:r>
              <a:rPr lang="en-GB" sz="1000">
                <a:solidFill>
                  <a:srgbClr val="FFFFFF"/>
                </a:solidFill>
                <a:latin typeface="Helvetica" pitchFamily="34" charset="0"/>
              </a:rPr>
              <a:t> </a:t>
            </a:r>
            <a:endParaRPr lang="en-US" sz="1000">
              <a:solidFill>
                <a:srgbClr val="FFFFFF"/>
              </a:solidFill>
              <a:latin typeface="Helvetica" pitchFamily="34" charset="0"/>
            </a:endParaRPr>
          </a:p>
        </p:txBody>
      </p:sp>
      <p:sp>
        <p:nvSpPr>
          <p:cNvPr id="662606" name="Text Box 78"/>
          <p:cNvSpPr txBox="1">
            <a:spLocks noChangeArrowheads="1"/>
          </p:cNvSpPr>
          <p:nvPr/>
        </p:nvSpPr>
        <p:spPr bwMode="auto">
          <a:xfrm>
            <a:off x="6410325" y="4856165"/>
            <a:ext cx="2307042" cy="830997"/>
          </a:xfrm>
          <a:prstGeom prst="rect">
            <a:avLst/>
          </a:prstGeom>
          <a:noFill/>
          <a:ln w="12700">
            <a:noFill/>
            <a:miter lim="800000"/>
            <a:headEnd/>
            <a:tailEnd/>
          </a:ln>
          <a:effectLst/>
        </p:spPr>
        <p:txBody>
          <a:bodyPr wrap="none">
            <a:spAutoFit/>
          </a:bodyPr>
          <a:lstStyle/>
          <a:p>
            <a:r>
              <a:rPr lang="en-GB" dirty="0">
                <a:solidFill>
                  <a:srgbClr val="CCFFCC"/>
                </a:solidFill>
                <a:latin typeface="Helvetica" pitchFamily="34" charset="0"/>
              </a:rPr>
              <a:t>Opened April 2009</a:t>
            </a:r>
          </a:p>
          <a:p>
            <a:endParaRPr lang="en-GB" dirty="0">
              <a:solidFill>
                <a:srgbClr val="CCFFCC"/>
              </a:solidFill>
              <a:latin typeface="Helvetica" pitchFamily="34" charset="0"/>
            </a:endParaRPr>
          </a:p>
          <a:p>
            <a:r>
              <a:rPr lang="en-GB" dirty="0" smtClean="0">
                <a:solidFill>
                  <a:srgbClr val="CCFFCC"/>
                </a:solidFill>
                <a:latin typeface="Helvetica" pitchFamily="34" charset="0"/>
              </a:rPr>
              <a:t>192 patients recruited</a:t>
            </a:r>
            <a:endParaRPr lang="en-US" dirty="0">
              <a:solidFill>
                <a:srgbClr val="CCFFCC"/>
              </a:solidFill>
              <a:latin typeface="Helvetica" pitchFamily="34" charset="0"/>
            </a:endParaRPr>
          </a:p>
        </p:txBody>
      </p:sp>
      <p:pic>
        <p:nvPicPr>
          <p:cNvPr id="662607" name="Picture 79" descr="NhsLogo"/>
          <p:cNvPicPr>
            <a:picLocks noGrp="1" noChangeAspect="1" noChangeArrowheads="1"/>
          </p:cNvPicPr>
          <p:nvPr>
            <p:ph sz="half" idx="2"/>
          </p:nvPr>
        </p:nvPicPr>
        <p:blipFill>
          <a:blip r:embed="rId3" cstate="print"/>
          <a:srcRect/>
          <a:stretch>
            <a:fillRect/>
          </a:stretch>
        </p:blipFill>
        <p:spPr>
          <a:xfrm>
            <a:off x="71439" y="6240465"/>
            <a:ext cx="746125" cy="560387"/>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ChangeArrowheads="1"/>
          </p:cNvSpPr>
          <p:nvPr/>
        </p:nvSpPr>
        <p:spPr bwMode="auto">
          <a:xfrm>
            <a:off x="377826" y="1250952"/>
            <a:ext cx="8520113" cy="595313"/>
          </a:xfrm>
          <a:prstGeom prst="rect">
            <a:avLst/>
          </a:prstGeom>
          <a:solidFill>
            <a:srgbClr val="000066"/>
          </a:solidFill>
          <a:ln w="9525">
            <a:noFill/>
            <a:miter lim="800000"/>
            <a:headEnd/>
            <a:tailEnd/>
          </a:ln>
          <a:effectLst/>
        </p:spPr>
        <p:txBody>
          <a:bodyPr wrap="none" anchor="ctr"/>
          <a:lstStyle/>
          <a:p>
            <a:endParaRPr lang="en-GB">
              <a:solidFill>
                <a:srgbClr val="000000"/>
              </a:solidFill>
            </a:endParaRPr>
          </a:p>
        </p:txBody>
      </p:sp>
      <p:sp>
        <p:nvSpPr>
          <p:cNvPr id="700419" name="Rectangle 3"/>
          <p:cNvSpPr>
            <a:spLocks noGrp="1" noChangeArrowheads="1"/>
          </p:cNvSpPr>
          <p:nvPr>
            <p:ph type="title"/>
          </p:nvPr>
        </p:nvSpPr>
        <p:spPr>
          <a:xfrm>
            <a:off x="72574" y="43546"/>
            <a:ext cx="8926286" cy="1143000"/>
          </a:xfrm>
        </p:spPr>
        <p:txBody>
          <a:bodyPr/>
          <a:lstStyle/>
          <a:p>
            <a:r>
              <a:rPr lang="en-GB" sz="2300" b="1" dirty="0" smtClean="0">
                <a:solidFill>
                  <a:srgbClr val="FFFF00"/>
                </a:solidFill>
                <a:effectLst>
                  <a:outerShdw blurRad="38100" dist="38100" dir="2700000" algn="tl">
                    <a:srgbClr val="000000"/>
                  </a:outerShdw>
                </a:effectLst>
                <a:latin typeface="Helvetica" pitchFamily="34" charset="0"/>
              </a:rPr>
              <a:t>Favourable outcome of APL is maintained with less intensive therapy used in conjunction with sequential MRD monitoring</a:t>
            </a:r>
            <a:endParaRPr lang="en-GB" sz="2300" b="1" dirty="0">
              <a:solidFill>
                <a:srgbClr val="FFFF00"/>
              </a:solidFill>
              <a:effectLst>
                <a:outerShdw blurRad="38100" dist="38100" dir="2700000" algn="tl">
                  <a:srgbClr val="000000"/>
                </a:outerShdw>
              </a:effectLst>
              <a:latin typeface="Helvetica" pitchFamily="34" charset="0"/>
            </a:endParaRPr>
          </a:p>
        </p:txBody>
      </p:sp>
      <p:sp>
        <p:nvSpPr>
          <p:cNvPr id="700421" name="Rectangle 5"/>
          <p:cNvSpPr>
            <a:spLocks noChangeArrowheads="1"/>
          </p:cNvSpPr>
          <p:nvPr/>
        </p:nvSpPr>
        <p:spPr bwMode="auto">
          <a:xfrm>
            <a:off x="338138" y="1609726"/>
            <a:ext cx="639762" cy="4659313"/>
          </a:xfrm>
          <a:prstGeom prst="rect">
            <a:avLst/>
          </a:prstGeom>
          <a:solidFill>
            <a:srgbClr val="000066"/>
          </a:solidFill>
          <a:ln w="9525">
            <a:noFill/>
            <a:miter lim="800000"/>
            <a:headEnd/>
            <a:tailEnd/>
          </a:ln>
          <a:effectLst/>
        </p:spPr>
        <p:txBody>
          <a:bodyPr wrap="none" anchor="ctr"/>
          <a:lstStyle/>
          <a:p>
            <a:endParaRPr lang="en-GB">
              <a:solidFill>
                <a:srgbClr val="000000"/>
              </a:solidFill>
            </a:endParaRPr>
          </a:p>
        </p:txBody>
      </p:sp>
      <p:pic>
        <p:nvPicPr>
          <p:cNvPr id="698370" name="Picture 2"/>
          <p:cNvPicPr>
            <a:picLocks noChangeAspect="1" noChangeArrowheads="1"/>
          </p:cNvPicPr>
          <p:nvPr/>
        </p:nvPicPr>
        <p:blipFill>
          <a:blip r:embed="rId2" cstate="print"/>
          <a:srcRect/>
          <a:stretch>
            <a:fillRect/>
          </a:stretch>
        </p:blipFill>
        <p:spPr bwMode="auto">
          <a:xfrm>
            <a:off x="1271588" y="1581150"/>
            <a:ext cx="6600825"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body" idx="1"/>
          </p:nvPr>
        </p:nvSpPr>
        <p:spPr>
          <a:xfrm>
            <a:off x="72575" y="1595438"/>
            <a:ext cx="8882743" cy="4114800"/>
          </a:xfrm>
        </p:spPr>
        <p:txBody>
          <a:bodyPr/>
          <a:lstStyle/>
          <a:p>
            <a:pPr algn="ctr">
              <a:buFontTx/>
              <a:buNone/>
            </a:pPr>
            <a:r>
              <a:rPr lang="en-GB" sz="4000" b="1" dirty="0" smtClean="0">
                <a:solidFill>
                  <a:srgbClr val="FFFFFF"/>
                </a:solidFill>
                <a:latin typeface="Helvetica" pitchFamily="34" charset="0"/>
              </a:rPr>
              <a:t>Can the APL success story be replicated in other types of AML?</a:t>
            </a:r>
            <a:r>
              <a:rPr lang="en-GB" sz="4000" b="1" dirty="0">
                <a:solidFill>
                  <a:srgbClr val="FFFFFF"/>
                </a:solidFill>
                <a:latin typeface="Helvetica"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4" y="254755"/>
            <a:ext cx="8925636" cy="1143000"/>
          </a:xfrm>
        </p:spPr>
        <p:txBody>
          <a:bodyPr/>
          <a:lstStyle/>
          <a:p>
            <a:r>
              <a:rPr lang="en-GB" sz="3200" b="1" dirty="0" smtClean="0">
                <a:effectLst>
                  <a:outerShdw blurRad="38100" dist="38100" dir="2700000" algn="tl">
                    <a:srgbClr val="000000">
                      <a:alpha val="43137"/>
                    </a:srgbClr>
                  </a:outerShdw>
                </a:effectLst>
                <a:latin typeface="Helvetica" pitchFamily="34" charset="0"/>
                <a:cs typeface="Arial" pitchFamily="34" charset="0"/>
              </a:rPr>
              <a:t>Impact of anti-CD33 targeted therapy (</a:t>
            </a:r>
            <a:r>
              <a:rPr lang="en-GB" sz="3200" b="1" dirty="0" err="1" smtClean="0">
                <a:effectLst>
                  <a:outerShdw blurRad="38100" dist="38100" dir="2700000" algn="tl">
                    <a:srgbClr val="000000">
                      <a:alpha val="43137"/>
                    </a:srgbClr>
                  </a:outerShdw>
                </a:effectLst>
                <a:latin typeface="Helvetica" pitchFamily="34" charset="0"/>
                <a:cs typeface="Arial" pitchFamily="34" charset="0"/>
              </a:rPr>
              <a:t>gemtuzumab</a:t>
            </a:r>
            <a:r>
              <a:rPr lang="en-GB" sz="3200" b="1" dirty="0" smtClean="0">
                <a:effectLst>
                  <a:outerShdw blurRad="38100" dist="38100" dir="2700000" algn="tl">
                    <a:srgbClr val="000000">
                      <a:alpha val="43137"/>
                    </a:srgbClr>
                  </a:outerShdw>
                </a:effectLst>
                <a:latin typeface="Helvetica" pitchFamily="34" charset="0"/>
                <a:cs typeface="Arial" pitchFamily="34" charset="0"/>
              </a:rPr>
              <a:t> </a:t>
            </a:r>
            <a:r>
              <a:rPr lang="en-GB" sz="3200" b="1" dirty="0" err="1" smtClean="0">
                <a:effectLst>
                  <a:outerShdw blurRad="38100" dist="38100" dir="2700000" algn="tl">
                    <a:srgbClr val="000000">
                      <a:alpha val="43137"/>
                    </a:srgbClr>
                  </a:outerShdw>
                </a:effectLst>
                <a:latin typeface="Helvetica" pitchFamily="34" charset="0"/>
                <a:cs typeface="Arial" pitchFamily="34" charset="0"/>
              </a:rPr>
              <a:t>ozogamicin</a:t>
            </a:r>
            <a:r>
              <a:rPr lang="en-GB" sz="3200" b="1" dirty="0" smtClean="0">
                <a:effectLst>
                  <a:outerShdw blurRad="38100" dist="38100" dir="2700000" algn="tl">
                    <a:srgbClr val="000000">
                      <a:alpha val="43137"/>
                    </a:srgbClr>
                  </a:outerShdw>
                </a:effectLst>
                <a:latin typeface="Helvetica" pitchFamily="34" charset="0"/>
                <a:cs typeface="Arial" pitchFamily="34" charset="0"/>
              </a:rPr>
              <a:t>) in CBF AML</a:t>
            </a:r>
            <a:endParaRPr lang="en-GB" sz="3200" b="1" dirty="0">
              <a:effectLst>
                <a:outerShdw blurRad="38100" dist="38100" dir="2700000" algn="tl">
                  <a:srgbClr val="000000">
                    <a:alpha val="43137"/>
                  </a:srgbClr>
                </a:outerShdw>
              </a:effectLst>
              <a:latin typeface="Helvetica"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9164" y="1914120"/>
            <a:ext cx="4626473" cy="3199669"/>
          </a:xfrm>
        </p:spPr>
      </p:pic>
      <p:pic>
        <p:nvPicPr>
          <p:cNvPr id="830466" name="Picture 2"/>
          <p:cNvPicPr>
            <a:picLocks noChangeAspect="1" noChangeArrowheads="1"/>
          </p:cNvPicPr>
          <p:nvPr/>
        </p:nvPicPr>
        <p:blipFill>
          <a:blip r:embed="rId3" cstate="print"/>
          <a:srcRect/>
          <a:stretch>
            <a:fillRect/>
          </a:stretch>
        </p:blipFill>
        <p:spPr bwMode="auto">
          <a:xfrm>
            <a:off x="162283" y="1910692"/>
            <a:ext cx="4437013" cy="3213869"/>
          </a:xfrm>
          <a:prstGeom prst="rect">
            <a:avLst/>
          </a:prstGeom>
          <a:noFill/>
          <a:ln w="9525">
            <a:noFill/>
            <a:miter lim="800000"/>
            <a:headEnd/>
            <a:tailEnd/>
          </a:ln>
          <a:effectLst/>
        </p:spPr>
      </p:pic>
      <p:sp>
        <p:nvSpPr>
          <p:cNvPr id="6" name="Rectangle 5"/>
          <p:cNvSpPr/>
          <p:nvPr/>
        </p:nvSpPr>
        <p:spPr bwMode="auto">
          <a:xfrm>
            <a:off x="4408226" y="1678677"/>
            <a:ext cx="232012" cy="3684895"/>
          </a:xfrm>
          <a:prstGeom prst="rect">
            <a:avLst/>
          </a:prstGeom>
          <a:solidFill>
            <a:srgbClr val="00006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2674966" y="3289111"/>
            <a:ext cx="600501" cy="47767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Times" pitchFamily="18" charset="0"/>
            </a:endParaRPr>
          </a:p>
        </p:txBody>
      </p:sp>
      <p:sp>
        <p:nvSpPr>
          <p:cNvPr id="8" name="Text Box 6"/>
          <p:cNvSpPr txBox="1">
            <a:spLocks noChangeArrowheads="1"/>
          </p:cNvSpPr>
          <p:nvPr/>
        </p:nvSpPr>
        <p:spPr bwMode="auto">
          <a:xfrm>
            <a:off x="462417" y="5375049"/>
            <a:ext cx="3170804" cy="307777"/>
          </a:xfrm>
          <a:prstGeom prst="rect">
            <a:avLst/>
          </a:prstGeom>
          <a:noFill/>
          <a:ln w="12700">
            <a:noFill/>
            <a:miter lim="800000"/>
            <a:headEnd/>
            <a:tailEnd/>
          </a:ln>
          <a:effectLst/>
        </p:spPr>
        <p:txBody>
          <a:bodyPr wrap="none">
            <a:spAutoFit/>
          </a:bodyPr>
          <a:lstStyle/>
          <a:p>
            <a:r>
              <a:rPr lang="en-GB" sz="1400" dirty="0" smtClean="0">
                <a:solidFill>
                  <a:srgbClr val="CCFFCC"/>
                </a:solidFill>
                <a:latin typeface="Helvetica" pitchFamily="34" charset="0"/>
              </a:rPr>
              <a:t>Burnett AK </a:t>
            </a:r>
            <a:r>
              <a:rPr lang="en-GB" sz="1400" i="1" dirty="0" smtClean="0">
                <a:solidFill>
                  <a:srgbClr val="CCFFCC"/>
                </a:solidFill>
                <a:latin typeface="Helvetica" pitchFamily="34" charset="0"/>
              </a:rPr>
              <a:t>et </a:t>
            </a:r>
            <a:r>
              <a:rPr lang="en-GB" sz="1400" i="1" dirty="0">
                <a:solidFill>
                  <a:srgbClr val="CCFFCC"/>
                </a:solidFill>
                <a:latin typeface="Helvetica" pitchFamily="34" charset="0"/>
              </a:rPr>
              <a:t>al, J </a:t>
            </a:r>
            <a:r>
              <a:rPr lang="en-GB" sz="1400" i="1" dirty="0" err="1">
                <a:solidFill>
                  <a:srgbClr val="CCFFCC"/>
                </a:solidFill>
                <a:latin typeface="Helvetica" pitchFamily="34" charset="0"/>
              </a:rPr>
              <a:t>Clin</a:t>
            </a:r>
            <a:r>
              <a:rPr lang="en-GB" sz="1400" i="1" dirty="0">
                <a:solidFill>
                  <a:srgbClr val="CCFFCC"/>
                </a:solidFill>
                <a:latin typeface="Helvetica" pitchFamily="34" charset="0"/>
              </a:rPr>
              <a:t> </a:t>
            </a:r>
            <a:r>
              <a:rPr lang="en-GB" sz="1400" i="1" dirty="0" err="1">
                <a:solidFill>
                  <a:srgbClr val="CCFFCC"/>
                </a:solidFill>
                <a:latin typeface="Helvetica" pitchFamily="34" charset="0"/>
              </a:rPr>
              <a:t>Oncol</a:t>
            </a:r>
            <a:r>
              <a:rPr lang="en-GB" sz="1400" dirty="0">
                <a:solidFill>
                  <a:srgbClr val="CCFFCC"/>
                </a:solidFill>
                <a:latin typeface="Helvetica" pitchFamily="34" charset="0"/>
              </a:rPr>
              <a:t> </a:t>
            </a:r>
            <a:r>
              <a:rPr lang="en-GB" sz="1400" dirty="0" smtClean="0">
                <a:solidFill>
                  <a:srgbClr val="CCFFCC"/>
                </a:solidFill>
                <a:latin typeface="Helvetica" pitchFamily="34" charset="0"/>
              </a:rPr>
              <a:t>2012 </a:t>
            </a:r>
            <a:endParaRPr lang="en-US" sz="1400" b="0" dirty="0">
              <a:solidFill>
                <a:srgbClr val="CCFFCC"/>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2574" y="2975431"/>
            <a:ext cx="8969829" cy="3643085"/>
          </a:xfrm>
          <a:prstGeom prst="rect">
            <a:avLst/>
          </a:prstGeom>
          <a:solidFill>
            <a:srgbClr val="FFFFFF"/>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smtClean="0">
              <a:solidFill>
                <a:srgbClr val="00279F"/>
              </a:solidFill>
              <a:latin typeface="Times New Roman" pitchFamily="18" charset="0"/>
            </a:endParaRPr>
          </a:p>
        </p:txBody>
      </p:sp>
      <p:sp>
        <p:nvSpPr>
          <p:cNvPr id="4098" name="Rectangle 2"/>
          <p:cNvSpPr>
            <a:spLocks noGrp="1"/>
          </p:cNvSpPr>
          <p:nvPr>
            <p:ph type="title"/>
          </p:nvPr>
        </p:nvSpPr>
        <p:spPr>
          <a:xfrm>
            <a:off x="457200" y="-42632"/>
            <a:ext cx="8229600" cy="1143000"/>
          </a:xfrm>
        </p:spPr>
        <p:txBody>
          <a:bodyPr/>
          <a:lstStyle/>
          <a:p>
            <a:r>
              <a:rPr lang="en-GB" sz="2800" b="1" dirty="0" smtClean="0">
                <a:latin typeface="Helvetica" pitchFamily="34" charset="0"/>
              </a:rPr>
              <a:t>Molecular MRD detection in NCRI AML17 trial</a:t>
            </a:r>
          </a:p>
        </p:txBody>
      </p:sp>
      <p:pic>
        <p:nvPicPr>
          <p:cNvPr id="4099" name="Picture 4"/>
          <p:cNvPicPr>
            <a:picLocks noChangeAspect="1" noChangeArrowheads="1"/>
          </p:cNvPicPr>
          <p:nvPr/>
        </p:nvPicPr>
        <p:blipFill>
          <a:blip r:embed="rId3" cstate="print"/>
          <a:srcRect/>
          <a:stretch>
            <a:fillRect/>
          </a:stretch>
        </p:blipFill>
        <p:spPr bwMode="auto">
          <a:xfrm>
            <a:off x="250826" y="3134405"/>
            <a:ext cx="8640763" cy="2627312"/>
          </a:xfrm>
          <a:prstGeom prst="rect">
            <a:avLst/>
          </a:prstGeom>
          <a:noFill/>
          <a:ln w="9525">
            <a:noFill/>
            <a:miter lim="800000"/>
            <a:headEnd/>
            <a:tailEnd/>
          </a:ln>
        </p:spPr>
      </p:pic>
      <p:pic>
        <p:nvPicPr>
          <p:cNvPr id="4100" name="Picture 5" descr="LLResearch logo CMYK"/>
          <p:cNvPicPr>
            <a:picLocks noChangeAspect="1" noChangeArrowheads="1"/>
          </p:cNvPicPr>
          <p:nvPr/>
        </p:nvPicPr>
        <p:blipFill>
          <a:blip r:embed="rId4" cstate="print"/>
          <a:srcRect/>
          <a:stretch>
            <a:fillRect/>
          </a:stretch>
        </p:blipFill>
        <p:spPr bwMode="auto">
          <a:xfrm>
            <a:off x="343360" y="5864682"/>
            <a:ext cx="2270125" cy="682625"/>
          </a:xfrm>
          <a:prstGeom prst="rect">
            <a:avLst/>
          </a:prstGeom>
          <a:noFill/>
          <a:ln w="9525">
            <a:noFill/>
            <a:miter lim="800000"/>
            <a:headEnd/>
            <a:tailEnd/>
          </a:ln>
        </p:spPr>
      </p:pic>
      <p:sp>
        <p:nvSpPr>
          <p:cNvPr id="4101" name="Text Box 6"/>
          <p:cNvSpPr txBox="1">
            <a:spLocks noChangeArrowheads="1"/>
          </p:cNvSpPr>
          <p:nvPr/>
        </p:nvSpPr>
        <p:spPr bwMode="auto">
          <a:xfrm>
            <a:off x="282351" y="1115113"/>
            <a:ext cx="8626079" cy="2062103"/>
          </a:xfrm>
          <a:prstGeom prst="rect">
            <a:avLst/>
          </a:prstGeom>
          <a:noFill/>
          <a:ln w="9525">
            <a:noFill/>
            <a:miter lim="800000"/>
            <a:headEnd/>
            <a:tailEnd/>
          </a:ln>
        </p:spPr>
        <p:txBody>
          <a:bodyPr wrap="none">
            <a:spAutoFit/>
          </a:bodyPr>
          <a:lstStyle/>
          <a:p>
            <a:pPr eaLnBrk="1" hangingPunct="1">
              <a:lnSpc>
                <a:spcPct val="125000"/>
              </a:lnSpc>
              <a:buFontTx/>
              <a:buChar char="•"/>
            </a:pPr>
            <a:r>
              <a:rPr lang="en-GB" sz="1800" dirty="0" smtClean="0">
                <a:solidFill>
                  <a:srgbClr val="FFFFFF"/>
                </a:solidFill>
                <a:latin typeface="Arial" charset="0"/>
              </a:rPr>
              <a:t>19 </a:t>
            </a:r>
            <a:r>
              <a:rPr lang="en-GB" sz="1800" dirty="0">
                <a:solidFill>
                  <a:srgbClr val="FFFFFF"/>
                </a:solidFill>
                <a:latin typeface="Arial" charset="0"/>
              </a:rPr>
              <a:t>patient-specific assays established</a:t>
            </a:r>
          </a:p>
          <a:p>
            <a:pPr eaLnBrk="1" hangingPunct="1">
              <a:lnSpc>
                <a:spcPct val="125000"/>
              </a:lnSpc>
              <a:buFontTx/>
              <a:buChar char="•"/>
            </a:pPr>
            <a:r>
              <a:rPr lang="en-GB" sz="1800" dirty="0">
                <a:solidFill>
                  <a:srgbClr val="FFFFFF"/>
                </a:solidFill>
                <a:latin typeface="Arial" charset="0"/>
              </a:rPr>
              <a:t>Commoner assays validated in European </a:t>
            </a:r>
            <a:r>
              <a:rPr lang="en-GB" sz="1800" dirty="0" err="1">
                <a:solidFill>
                  <a:srgbClr val="FFFFFF"/>
                </a:solidFill>
                <a:latin typeface="Arial" charset="0"/>
              </a:rPr>
              <a:t>LeukemiaNet</a:t>
            </a:r>
            <a:endParaRPr lang="en-GB" sz="1800" dirty="0">
              <a:solidFill>
                <a:srgbClr val="FFFFFF"/>
              </a:solidFill>
              <a:latin typeface="Arial" charset="0"/>
            </a:endParaRPr>
          </a:p>
          <a:p>
            <a:pPr eaLnBrk="1" hangingPunct="1">
              <a:lnSpc>
                <a:spcPct val="125000"/>
              </a:lnSpc>
              <a:buFontTx/>
              <a:buChar char="•"/>
            </a:pPr>
            <a:r>
              <a:rPr lang="en-GB" sz="1800" dirty="0">
                <a:solidFill>
                  <a:srgbClr val="FFFFFF"/>
                </a:solidFill>
                <a:latin typeface="Arial" charset="0"/>
              </a:rPr>
              <a:t>All assays leukaemia-specific</a:t>
            </a:r>
          </a:p>
          <a:p>
            <a:pPr eaLnBrk="1" hangingPunct="1">
              <a:lnSpc>
                <a:spcPct val="125000"/>
              </a:lnSpc>
              <a:buFontTx/>
              <a:buChar char="•"/>
            </a:pPr>
            <a:r>
              <a:rPr lang="en-GB" sz="1800" dirty="0" smtClean="0">
                <a:solidFill>
                  <a:srgbClr val="FFFFFF"/>
                </a:solidFill>
                <a:latin typeface="Arial" charset="0"/>
              </a:rPr>
              <a:t>1,768 </a:t>
            </a:r>
            <a:r>
              <a:rPr lang="en-GB" sz="1800" dirty="0">
                <a:solidFill>
                  <a:srgbClr val="FFFFFF"/>
                </a:solidFill>
                <a:latin typeface="Arial" charset="0"/>
              </a:rPr>
              <a:t>samples analysed from </a:t>
            </a:r>
            <a:r>
              <a:rPr lang="en-GB" sz="1800" dirty="0" smtClean="0">
                <a:solidFill>
                  <a:srgbClr val="FFFFFF"/>
                </a:solidFill>
                <a:latin typeface="Arial" charset="0"/>
              </a:rPr>
              <a:t>289 patients (median 6 samples/pt, range 1-22)</a:t>
            </a:r>
          </a:p>
          <a:p>
            <a:pPr lvl="1" eaLnBrk="1" hangingPunct="1">
              <a:lnSpc>
                <a:spcPct val="125000"/>
              </a:lnSpc>
              <a:buFontTx/>
              <a:buChar char="•"/>
            </a:pPr>
            <a:r>
              <a:rPr lang="en-GB" dirty="0" smtClean="0">
                <a:solidFill>
                  <a:srgbClr val="FFFFFF"/>
                </a:solidFill>
                <a:latin typeface="Arial" charset="0"/>
              </a:rPr>
              <a:t>PB (n=1,198), BM (n=570)</a:t>
            </a:r>
            <a:endParaRPr lang="en-GB" dirty="0">
              <a:solidFill>
                <a:srgbClr val="FFFFFF"/>
              </a:solidFill>
              <a:latin typeface="Arial" charset="0"/>
            </a:endParaRPr>
          </a:p>
          <a:p>
            <a:pPr eaLnBrk="1" hangingPunct="1"/>
            <a:endParaRPr lang="en-GB" sz="1800" dirty="0">
              <a:solidFill>
                <a:srgbClr val="FFFFFF"/>
              </a:solidFill>
              <a:latin typeface="Arial" charset="0"/>
            </a:endParaRPr>
          </a:p>
        </p:txBody>
      </p:sp>
      <p:sp>
        <p:nvSpPr>
          <p:cNvPr id="7" name="TextBox 6"/>
          <p:cNvSpPr txBox="1"/>
          <p:nvPr/>
        </p:nvSpPr>
        <p:spPr>
          <a:xfrm>
            <a:off x="6487912" y="6226629"/>
            <a:ext cx="2486322" cy="307777"/>
          </a:xfrm>
          <a:prstGeom prst="rect">
            <a:avLst/>
          </a:prstGeom>
          <a:noFill/>
        </p:spPr>
        <p:txBody>
          <a:bodyPr wrap="none" rtlCol="0">
            <a:spAutoFit/>
          </a:bodyPr>
          <a:lstStyle/>
          <a:p>
            <a:pPr eaLnBrk="1" hangingPunct="1"/>
            <a:r>
              <a:rPr lang="en-GB" sz="1400" dirty="0" err="1" smtClean="0">
                <a:solidFill>
                  <a:srgbClr val="000000"/>
                </a:solidFill>
                <a:latin typeface="Arial" charset="0"/>
              </a:rPr>
              <a:t>Neesa</a:t>
            </a:r>
            <a:r>
              <a:rPr lang="en-GB" sz="1400" dirty="0" smtClean="0">
                <a:solidFill>
                  <a:srgbClr val="000000"/>
                </a:solidFill>
                <a:latin typeface="Arial" charset="0"/>
              </a:rPr>
              <a:t> </a:t>
            </a:r>
            <a:r>
              <a:rPr lang="en-GB" sz="1400" dirty="0" err="1" smtClean="0">
                <a:solidFill>
                  <a:srgbClr val="000000"/>
                </a:solidFill>
                <a:latin typeface="Arial" charset="0"/>
              </a:rPr>
              <a:t>Bhudia</a:t>
            </a:r>
            <a:r>
              <a:rPr lang="en-GB" sz="1400" dirty="0" smtClean="0">
                <a:solidFill>
                  <a:srgbClr val="000000"/>
                </a:solidFill>
                <a:latin typeface="Arial" charset="0"/>
              </a:rPr>
              <a:t> &amp; Adam Ivey</a:t>
            </a:r>
            <a:endParaRPr lang="en-GB" sz="14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304800" y="1450975"/>
            <a:ext cx="8432800" cy="5124450"/>
          </a:xfrm>
          <a:prstGeom prst="rect">
            <a:avLst/>
          </a:prstGeom>
          <a:solidFill>
            <a:srgbClr val="FFFFFF"/>
          </a:solidFill>
          <a:ln w="28575" algn="ctr">
            <a:solidFill>
              <a:srgbClr val="000000"/>
            </a:solidFill>
            <a:round/>
            <a:headEnd/>
            <a:tailEnd/>
          </a:ln>
        </p:spPr>
        <p:txBody>
          <a:bodyPr/>
          <a:lstStyle/>
          <a:p>
            <a:endParaRPr lang="en-US" sz="2400" smtClean="0">
              <a:solidFill>
                <a:srgbClr val="00279F"/>
              </a:solidFill>
              <a:latin typeface="Times New Roman" pitchFamily="18" charset="0"/>
            </a:endParaRPr>
          </a:p>
        </p:txBody>
      </p:sp>
      <p:sp>
        <p:nvSpPr>
          <p:cNvPr id="4098" name="Rectangle 2"/>
          <p:cNvSpPr>
            <a:spLocks noGrp="1"/>
          </p:cNvSpPr>
          <p:nvPr>
            <p:ph type="title"/>
          </p:nvPr>
        </p:nvSpPr>
        <p:spPr>
          <a:xfrm>
            <a:off x="333375" y="73025"/>
            <a:ext cx="8469313" cy="1143000"/>
          </a:xfrm>
        </p:spPr>
        <p:txBody>
          <a:bodyPr/>
          <a:lstStyle/>
          <a:p>
            <a:pPr>
              <a:defRPr/>
            </a:pPr>
            <a:r>
              <a:rPr lang="en-GB" sz="3200" b="1" dirty="0" smtClean="0">
                <a:effectLst>
                  <a:outerShdw blurRad="38100" dist="38100" dir="2700000" algn="tl">
                    <a:srgbClr val="000000">
                      <a:alpha val="43137"/>
                    </a:srgbClr>
                  </a:outerShdw>
                </a:effectLst>
                <a:latin typeface="Helvetica" pitchFamily="34" charset="0"/>
              </a:rPr>
              <a:t>Sequential monitoring for leukaemia-specific transcripts to predict relapse</a:t>
            </a:r>
          </a:p>
        </p:txBody>
      </p:sp>
      <p:pic>
        <p:nvPicPr>
          <p:cNvPr id="74756" name="Picture 2"/>
          <p:cNvPicPr>
            <a:picLocks noChangeAspect="1" noChangeArrowheads="1"/>
          </p:cNvPicPr>
          <p:nvPr/>
        </p:nvPicPr>
        <p:blipFill>
          <a:blip r:embed="rId3" cstate="print"/>
          <a:srcRect/>
          <a:stretch>
            <a:fillRect/>
          </a:stretch>
        </p:blipFill>
        <p:spPr bwMode="auto">
          <a:xfrm>
            <a:off x="709613" y="1544638"/>
            <a:ext cx="7562850" cy="4705350"/>
          </a:xfrm>
          <a:prstGeom prst="rect">
            <a:avLst/>
          </a:prstGeom>
          <a:noFill/>
          <a:ln w="9525">
            <a:noFill/>
            <a:miter lim="800000"/>
            <a:headEnd/>
            <a:tailEnd/>
          </a:ln>
        </p:spPr>
      </p:pic>
      <p:pic>
        <p:nvPicPr>
          <p:cNvPr id="74757" name="Picture 5" descr="LLResearch logo CMYK"/>
          <p:cNvPicPr>
            <a:picLocks noChangeAspect="1" noChangeArrowheads="1"/>
          </p:cNvPicPr>
          <p:nvPr/>
        </p:nvPicPr>
        <p:blipFill>
          <a:blip r:embed="rId4" cstate="print"/>
          <a:srcRect/>
          <a:stretch>
            <a:fillRect/>
          </a:stretch>
        </p:blipFill>
        <p:spPr bwMode="auto">
          <a:xfrm>
            <a:off x="474664" y="5978527"/>
            <a:ext cx="1600200" cy="481013"/>
          </a:xfrm>
          <a:prstGeom prst="rect">
            <a:avLst/>
          </a:prstGeom>
          <a:noFill/>
          <a:ln w="9525">
            <a:noFill/>
            <a:miter lim="800000"/>
            <a:headEnd/>
            <a:tailEnd/>
          </a:ln>
        </p:spPr>
      </p:pic>
      <p:sp>
        <p:nvSpPr>
          <p:cNvPr id="74758" name="TextBox 8"/>
          <p:cNvSpPr txBox="1">
            <a:spLocks noChangeArrowheads="1"/>
          </p:cNvSpPr>
          <p:nvPr/>
        </p:nvSpPr>
        <p:spPr bwMode="auto">
          <a:xfrm>
            <a:off x="6661383" y="1509717"/>
            <a:ext cx="1990032" cy="830997"/>
          </a:xfrm>
          <a:prstGeom prst="rect">
            <a:avLst/>
          </a:prstGeom>
          <a:solidFill>
            <a:srgbClr val="FFFFFF"/>
          </a:solidFill>
          <a:ln w="19050">
            <a:solidFill>
              <a:srgbClr val="FF0000"/>
            </a:solidFill>
            <a:miter lim="800000"/>
            <a:headEnd/>
            <a:tailEnd/>
          </a:ln>
        </p:spPr>
        <p:txBody>
          <a:bodyPr wrap="none">
            <a:spAutoFit/>
          </a:bodyPr>
          <a:lstStyle/>
          <a:p>
            <a:pPr eaLnBrk="1" hangingPunct="1"/>
            <a:r>
              <a:rPr lang="en-GB" dirty="0" smtClean="0">
                <a:solidFill>
                  <a:srgbClr val="FF0000"/>
                </a:solidFill>
                <a:latin typeface="Arial" charset="0"/>
              </a:rPr>
              <a:t>NPM1 mutant AML</a:t>
            </a:r>
          </a:p>
          <a:p>
            <a:pPr eaLnBrk="1" hangingPunct="1">
              <a:buFont typeface="Arial" pitchFamily="34" charset="0"/>
              <a:buChar char="•"/>
            </a:pPr>
            <a:r>
              <a:rPr lang="en-GB" dirty="0" smtClean="0">
                <a:solidFill>
                  <a:srgbClr val="FF0000"/>
                </a:solidFill>
                <a:latin typeface="Arial" charset="0"/>
              </a:rPr>
              <a:t>246 patients</a:t>
            </a:r>
          </a:p>
          <a:p>
            <a:pPr eaLnBrk="1" hangingPunct="1">
              <a:buFont typeface="Arial" pitchFamily="34" charset="0"/>
              <a:buChar char="•"/>
            </a:pPr>
            <a:r>
              <a:rPr lang="en-GB" dirty="0" smtClean="0">
                <a:solidFill>
                  <a:srgbClr val="FF0000"/>
                </a:solidFill>
                <a:latin typeface="Arial" charset="0"/>
              </a:rPr>
              <a:t>1441 samples</a:t>
            </a:r>
          </a:p>
        </p:txBody>
      </p:sp>
      <p:sp>
        <p:nvSpPr>
          <p:cNvPr id="74759" name="TextBox 6"/>
          <p:cNvSpPr txBox="1">
            <a:spLocks noChangeArrowheads="1"/>
          </p:cNvSpPr>
          <p:nvPr/>
        </p:nvSpPr>
        <p:spPr bwMode="auto">
          <a:xfrm>
            <a:off x="6270626" y="6008689"/>
            <a:ext cx="2380780" cy="461665"/>
          </a:xfrm>
          <a:prstGeom prst="rect">
            <a:avLst/>
          </a:prstGeom>
          <a:noFill/>
          <a:ln w="9525">
            <a:noFill/>
            <a:miter lim="800000"/>
            <a:headEnd/>
            <a:tailEnd/>
          </a:ln>
        </p:spPr>
        <p:txBody>
          <a:bodyPr wrap="none">
            <a:spAutoFit/>
          </a:bodyPr>
          <a:lstStyle/>
          <a:p>
            <a:pPr eaLnBrk="1" hangingPunct="1"/>
            <a:r>
              <a:rPr lang="en-GB" sz="1200" smtClean="0">
                <a:solidFill>
                  <a:srgbClr val="000000"/>
                </a:solidFill>
                <a:latin typeface="Arial" charset="0"/>
              </a:rPr>
              <a:t>Adam Ivey, Neesa Bhudia, </a:t>
            </a:r>
          </a:p>
          <a:p>
            <a:pPr eaLnBrk="1" hangingPunct="1"/>
            <a:r>
              <a:rPr lang="en-GB" sz="1200" smtClean="0">
                <a:solidFill>
                  <a:srgbClr val="000000"/>
                </a:solidFill>
                <a:latin typeface="Arial" charset="0"/>
              </a:rPr>
              <a:t>Mandy Gilkes, Rosemary Gale</a:t>
            </a:r>
          </a:p>
        </p:txBody>
      </p:sp>
      <p:sp>
        <p:nvSpPr>
          <p:cNvPr id="74760" name="TextBox 9"/>
          <p:cNvSpPr txBox="1">
            <a:spLocks noChangeArrowheads="1"/>
          </p:cNvSpPr>
          <p:nvPr/>
        </p:nvSpPr>
        <p:spPr bwMode="auto">
          <a:xfrm>
            <a:off x="1538289" y="1465264"/>
            <a:ext cx="2048381" cy="369332"/>
          </a:xfrm>
          <a:prstGeom prst="rect">
            <a:avLst/>
          </a:prstGeom>
          <a:noFill/>
          <a:ln w="9525">
            <a:noFill/>
            <a:miter lim="800000"/>
            <a:headEnd/>
            <a:tailEnd/>
          </a:ln>
        </p:spPr>
        <p:txBody>
          <a:bodyPr wrap="none">
            <a:spAutoFit/>
          </a:bodyPr>
          <a:lstStyle/>
          <a:p>
            <a:pPr eaLnBrk="1" hangingPunct="1"/>
            <a:r>
              <a:rPr lang="en-GB" sz="1800" smtClean="0">
                <a:solidFill>
                  <a:srgbClr val="000000"/>
                </a:solidFill>
                <a:latin typeface="Arial" charset="0"/>
              </a:rPr>
              <a:t>NCRI AML17 trial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1" y="-859926"/>
            <a:ext cx="403894" cy="2123077"/>
          </a:xfrm>
          <a:prstGeom prst="rect">
            <a:avLst/>
          </a:prstGeom>
          <a:noFill/>
          <a:ln w="12700">
            <a:noFill/>
            <a:miter lim="800000"/>
            <a:headEnd/>
            <a:tailEnd/>
          </a:ln>
        </p:spPr>
        <p:txBody>
          <a:bodyPr wrap="none" lIns="172983" tIns="914112" rIns="226941" bIns="914112" anchor="ctr">
            <a:spAutoFit/>
          </a:bodyPr>
          <a:lstStyle/>
          <a:p>
            <a:pPr eaLnBrk="1" hangingPunct="1"/>
            <a:endParaRPr lang="en-US" sz="1800" b="0" smtClean="0">
              <a:solidFill>
                <a:srgbClr val="FFFFFF"/>
              </a:solidFill>
              <a:latin typeface="Arial" charset="0"/>
            </a:endParaRPr>
          </a:p>
        </p:txBody>
      </p:sp>
      <p:sp>
        <p:nvSpPr>
          <p:cNvPr id="76803" name="AutoShape 10"/>
          <p:cNvSpPr>
            <a:spLocks noChangeAspect="1" noChangeArrowheads="1" noTextEdit="1"/>
          </p:cNvSpPr>
          <p:nvPr/>
        </p:nvSpPr>
        <p:spPr bwMode="auto">
          <a:xfrm>
            <a:off x="160338" y="1325565"/>
            <a:ext cx="8926512" cy="5297487"/>
          </a:xfrm>
          <a:prstGeom prst="rect">
            <a:avLst/>
          </a:prstGeom>
          <a:noFill/>
          <a:ln w="9525">
            <a:noFill/>
            <a:miter lim="800000"/>
            <a:headEnd/>
            <a:tailEnd/>
          </a:ln>
        </p:spPr>
        <p:txBody>
          <a:bodyPr/>
          <a:lstStyle/>
          <a:p>
            <a:endParaRPr lang="en-GB" b="0" smtClean="0">
              <a:solidFill>
                <a:srgbClr val="000000"/>
              </a:solidFill>
            </a:endParaRPr>
          </a:p>
        </p:txBody>
      </p:sp>
      <p:grpSp>
        <p:nvGrpSpPr>
          <p:cNvPr id="2" name="Group 412"/>
          <p:cNvGrpSpPr>
            <a:grpSpLocks/>
          </p:cNvGrpSpPr>
          <p:nvPr/>
        </p:nvGrpSpPr>
        <p:grpSpPr bwMode="auto">
          <a:xfrm>
            <a:off x="390526" y="3835400"/>
            <a:ext cx="8753475" cy="3022600"/>
            <a:chOff x="371475" y="3448050"/>
            <a:chExt cx="8753475" cy="3022600"/>
          </a:xfrm>
        </p:grpSpPr>
        <p:sp>
          <p:nvSpPr>
            <p:cNvPr id="76898" name="Rectangle 4"/>
            <p:cNvSpPr>
              <a:spLocks noChangeArrowheads="1"/>
            </p:cNvSpPr>
            <p:nvPr/>
          </p:nvSpPr>
          <p:spPr bwMode="auto">
            <a:xfrm>
              <a:off x="5429250" y="5607050"/>
              <a:ext cx="3695700" cy="863600"/>
            </a:xfrm>
            <a:prstGeom prst="rect">
              <a:avLst/>
            </a:prstGeom>
            <a:solidFill>
              <a:srgbClr val="230B87"/>
            </a:solidFill>
            <a:ln w="12700">
              <a:solidFill>
                <a:srgbClr val="230B87"/>
              </a:solidFill>
              <a:miter lim="800000"/>
              <a:headEnd/>
              <a:tailEnd/>
            </a:ln>
          </p:spPr>
          <p:txBody>
            <a:bodyPr wrap="none" anchor="ctr"/>
            <a:lstStyle/>
            <a:p>
              <a:pPr eaLnBrk="1" hangingPunct="1"/>
              <a:endParaRPr lang="en-US" sz="1800" b="0" smtClean="0">
                <a:solidFill>
                  <a:srgbClr val="FFFFFF"/>
                </a:solidFill>
                <a:latin typeface="Arial" charset="0"/>
              </a:endParaRPr>
            </a:p>
          </p:txBody>
        </p:sp>
        <p:sp>
          <p:nvSpPr>
            <p:cNvPr id="76899" name="Rectangle 5"/>
            <p:cNvSpPr>
              <a:spLocks noChangeArrowheads="1"/>
            </p:cNvSpPr>
            <p:nvPr/>
          </p:nvSpPr>
          <p:spPr bwMode="auto">
            <a:xfrm>
              <a:off x="5507038" y="5657850"/>
              <a:ext cx="1250950" cy="228600"/>
            </a:xfrm>
            <a:prstGeom prst="rect">
              <a:avLst/>
            </a:prstGeom>
            <a:solidFill>
              <a:srgbClr val="CCFFFF"/>
            </a:solidFill>
            <a:ln w="19050">
              <a:solidFill>
                <a:srgbClr val="000000"/>
              </a:solidFill>
              <a:miter lim="800000"/>
              <a:headEnd/>
              <a:tailEnd/>
            </a:ln>
          </p:spPr>
          <p:txBody>
            <a:bodyPr wrap="none" anchor="ctr"/>
            <a:lstStyle/>
            <a:p>
              <a:pPr algn="ctr" eaLnBrk="1" hangingPunct="1"/>
              <a:r>
                <a:rPr lang="en-GB" sz="1000" b="0" smtClean="0">
                  <a:solidFill>
                    <a:srgbClr val="000000"/>
                  </a:solidFill>
                  <a:latin typeface="Arial" charset="0"/>
                </a:rPr>
                <a:t>D Clofarabine</a:t>
              </a:r>
              <a:endParaRPr lang="en-US" sz="1000" b="0" smtClean="0">
                <a:solidFill>
                  <a:srgbClr val="000000"/>
                </a:solidFill>
                <a:latin typeface="Arial" charset="0"/>
              </a:endParaRPr>
            </a:p>
          </p:txBody>
        </p:sp>
        <p:sp>
          <p:nvSpPr>
            <p:cNvPr id="76900" name="Rectangle 6"/>
            <p:cNvSpPr>
              <a:spLocks noChangeArrowheads="1"/>
            </p:cNvSpPr>
            <p:nvPr/>
          </p:nvSpPr>
          <p:spPr bwMode="auto">
            <a:xfrm>
              <a:off x="5507038" y="6083300"/>
              <a:ext cx="1079500" cy="228600"/>
            </a:xfrm>
            <a:prstGeom prst="rect">
              <a:avLst/>
            </a:prstGeom>
            <a:solidFill>
              <a:srgbClr val="CCFFFF"/>
            </a:solidFill>
            <a:ln w="19050">
              <a:solidFill>
                <a:srgbClr val="000000"/>
              </a:solidFill>
              <a:miter lim="800000"/>
              <a:headEnd/>
              <a:tailEnd/>
            </a:ln>
          </p:spPr>
          <p:txBody>
            <a:bodyPr wrap="none" anchor="ctr"/>
            <a:lstStyle/>
            <a:p>
              <a:pPr algn="ctr" eaLnBrk="1" hangingPunct="1"/>
              <a:r>
                <a:rPr lang="en-GB" sz="1000" b="0" smtClean="0">
                  <a:solidFill>
                    <a:srgbClr val="000000"/>
                  </a:solidFill>
                  <a:latin typeface="Arial" charset="0"/>
                </a:rPr>
                <a:t>FLAG-Ida</a:t>
              </a:r>
              <a:endParaRPr lang="en-US" sz="1000" b="0" smtClean="0">
                <a:solidFill>
                  <a:srgbClr val="000000"/>
                </a:solidFill>
                <a:latin typeface="Arial" charset="0"/>
              </a:endParaRPr>
            </a:p>
          </p:txBody>
        </p:sp>
        <p:sp>
          <p:nvSpPr>
            <p:cNvPr id="76901" name="Line 7"/>
            <p:cNvSpPr>
              <a:spLocks noChangeShapeType="1"/>
            </p:cNvSpPr>
            <p:nvPr/>
          </p:nvSpPr>
          <p:spPr bwMode="auto">
            <a:xfrm flipH="1">
              <a:off x="5343525" y="5994400"/>
              <a:ext cx="184150" cy="0"/>
            </a:xfrm>
            <a:prstGeom prst="line">
              <a:avLst/>
            </a:prstGeom>
            <a:noFill/>
            <a:ln w="28575">
              <a:solidFill>
                <a:schemeClr val="bg1"/>
              </a:solidFill>
              <a:round/>
              <a:headEnd/>
              <a:tailEnd/>
            </a:ln>
          </p:spPr>
          <p:txBody>
            <a:bodyPr/>
            <a:lstStyle/>
            <a:p>
              <a:endParaRPr lang="en-GB" b="0" smtClean="0">
                <a:solidFill>
                  <a:srgbClr val="000000"/>
                </a:solidFill>
              </a:endParaRPr>
            </a:p>
          </p:txBody>
        </p:sp>
        <p:sp>
          <p:nvSpPr>
            <p:cNvPr id="76902" name="Rectangle 8"/>
            <p:cNvSpPr>
              <a:spLocks noChangeArrowheads="1"/>
            </p:cNvSpPr>
            <p:nvPr/>
          </p:nvSpPr>
          <p:spPr bwMode="auto">
            <a:xfrm>
              <a:off x="5251450" y="5667375"/>
              <a:ext cx="180975" cy="612775"/>
            </a:xfrm>
            <a:prstGeom prst="rect">
              <a:avLst/>
            </a:prstGeom>
            <a:solidFill>
              <a:srgbClr val="230B87"/>
            </a:solidFill>
            <a:ln w="12700">
              <a:solidFill>
                <a:srgbClr val="230B87"/>
              </a:solidFill>
              <a:miter lim="800000"/>
              <a:headEnd/>
              <a:tailEnd/>
            </a:ln>
          </p:spPr>
          <p:txBody>
            <a:bodyPr wrap="none" anchor="ctr"/>
            <a:lstStyle/>
            <a:p>
              <a:pPr eaLnBrk="1" hangingPunct="1"/>
              <a:endParaRPr lang="en-US" sz="1800" b="0" smtClean="0">
                <a:solidFill>
                  <a:srgbClr val="FFFFFF"/>
                </a:solidFill>
                <a:latin typeface="Arial" charset="0"/>
              </a:endParaRPr>
            </a:p>
          </p:txBody>
        </p:sp>
        <p:sp>
          <p:nvSpPr>
            <p:cNvPr id="76903" name="AutoShape 9"/>
            <p:cNvSpPr>
              <a:spLocks/>
            </p:cNvSpPr>
            <p:nvPr/>
          </p:nvSpPr>
          <p:spPr bwMode="auto">
            <a:xfrm>
              <a:off x="5254625" y="5715000"/>
              <a:ext cx="190500" cy="561975"/>
            </a:xfrm>
            <a:prstGeom prst="leftBrace">
              <a:avLst>
                <a:gd name="adj1" fmla="val 21852"/>
                <a:gd name="adj2" fmla="val 50000"/>
              </a:avLst>
            </a:prstGeom>
            <a:solidFill>
              <a:srgbClr val="230B87"/>
            </a:solidFill>
            <a:ln w="19050">
              <a:solidFill>
                <a:srgbClr val="FFFFFF"/>
              </a:solidFill>
              <a:round/>
              <a:headEnd/>
              <a:tailEnd/>
            </a:ln>
          </p:spPr>
          <p:txBody>
            <a:bodyPr wrap="none" anchor="ctr"/>
            <a:lstStyle/>
            <a:p>
              <a:pPr eaLnBrk="1" hangingPunct="1"/>
              <a:endParaRPr lang="en-US" sz="1800" b="0" smtClean="0">
                <a:solidFill>
                  <a:srgbClr val="FFFFFF"/>
                </a:solidFill>
                <a:latin typeface="Arial" charset="0"/>
              </a:endParaRPr>
            </a:p>
          </p:txBody>
        </p:sp>
        <p:sp>
          <p:nvSpPr>
            <p:cNvPr id="76904" name="Freeform 33"/>
            <p:cNvSpPr>
              <a:spLocks noEditPoints="1"/>
            </p:cNvSpPr>
            <p:nvPr/>
          </p:nvSpPr>
          <p:spPr bwMode="auto">
            <a:xfrm>
              <a:off x="2870200" y="5659438"/>
              <a:ext cx="296863" cy="111125"/>
            </a:xfrm>
            <a:custGeom>
              <a:avLst/>
              <a:gdLst>
                <a:gd name="T0" fmla="*/ 0 w 187"/>
                <a:gd name="T1" fmla="*/ 2147483647 h 70"/>
                <a:gd name="T2" fmla="*/ 2147483647 w 187"/>
                <a:gd name="T3" fmla="*/ 2147483647 h 70"/>
                <a:gd name="T4" fmla="*/ 2147483647 w 187"/>
                <a:gd name="T5" fmla="*/ 2147483647 h 70"/>
                <a:gd name="T6" fmla="*/ 0 w 187"/>
                <a:gd name="T7" fmla="*/ 2147483647 h 70"/>
                <a:gd name="T8" fmla="*/ 0 w 187"/>
                <a:gd name="T9" fmla="*/ 2147483647 h 70"/>
                <a:gd name="T10" fmla="*/ 2147483647 w 187"/>
                <a:gd name="T11" fmla="*/ 0 h 70"/>
                <a:gd name="T12" fmla="*/ 2147483647 w 187"/>
                <a:gd name="T13" fmla="*/ 2147483647 h 70"/>
                <a:gd name="T14" fmla="*/ 2147483647 w 187"/>
                <a:gd name="T15" fmla="*/ 2147483647 h 70"/>
                <a:gd name="T16" fmla="*/ 2147483647 w 187"/>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70"/>
                <a:gd name="T29" fmla="*/ 187 w 18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70">
                  <a:moveTo>
                    <a:pt x="0" y="28"/>
                  </a:moveTo>
                  <a:lnTo>
                    <a:pt x="125" y="28"/>
                  </a:lnTo>
                  <a:lnTo>
                    <a:pt x="125" y="42"/>
                  </a:lnTo>
                  <a:lnTo>
                    <a:pt x="0" y="42"/>
                  </a:lnTo>
                  <a:lnTo>
                    <a:pt x="0" y="28"/>
                  </a:lnTo>
                  <a:close/>
                  <a:moveTo>
                    <a:pt x="118" y="0"/>
                  </a:moveTo>
                  <a:lnTo>
                    <a:pt x="187"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05" name="Rectangle 36"/>
            <p:cNvSpPr>
              <a:spLocks noChangeArrowheads="1"/>
            </p:cNvSpPr>
            <p:nvPr/>
          </p:nvSpPr>
          <p:spPr bwMode="auto">
            <a:xfrm>
              <a:off x="5622925" y="5965825"/>
              <a:ext cx="3847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 </a:t>
              </a:r>
              <a:endParaRPr lang="en-US" b="0" smtClean="0">
                <a:solidFill>
                  <a:srgbClr val="FFFFFF"/>
                </a:solidFill>
              </a:endParaRPr>
            </a:p>
          </p:txBody>
        </p:sp>
        <p:grpSp>
          <p:nvGrpSpPr>
            <p:cNvPr id="3" name="Group 37"/>
            <p:cNvGrpSpPr>
              <a:grpSpLocks/>
            </p:cNvGrpSpPr>
            <p:nvPr/>
          </p:nvGrpSpPr>
          <p:grpSpPr bwMode="auto">
            <a:xfrm>
              <a:off x="5053013" y="4079875"/>
              <a:ext cx="1990725" cy="661988"/>
              <a:chOff x="3183" y="2570"/>
              <a:chExt cx="1254" cy="417"/>
            </a:xfrm>
          </p:grpSpPr>
          <p:grpSp>
            <p:nvGrpSpPr>
              <p:cNvPr id="4" name="Group 38"/>
              <p:cNvGrpSpPr>
                <a:grpSpLocks/>
              </p:cNvGrpSpPr>
              <p:nvPr/>
            </p:nvGrpSpPr>
            <p:grpSpPr bwMode="auto">
              <a:xfrm>
                <a:off x="3183" y="2716"/>
                <a:ext cx="125" cy="126"/>
                <a:chOff x="3183" y="2716"/>
                <a:chExt cx="125" cy="126"/>
              </a:xfrm>
            </p:grpSpPr>
            <p:sp>
              <p:nvSpPr>
                <p:cNvPr id="77169" name="Rectangle 39"/>
                <p:cNvSpPr>
                  <a:spLocks noChangeArrowheads="1"/>
                </p:cNvSpPr>
                <p:nvPr/>
              </p:nvSpPr>
              <p:spPr bwMode="auto">
                <a:xfrm>
                  <a:off x="3183" y="2716"/>
                  <a:ext cx="125"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70" name="Rectangle 40"/>
                <p:cNvSpPr>
                  <a:spLocks noChangeArrowheads="1"/>
                </p:cNvSpPr>
                <p:nvPr/>
              </p:nvSpPr>
              <p:spPr bwMode="auto">
                <a:xfrm>
                  <a:off x="3183" y="2716"/>
                  <a:ext cx="125"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57" name="Rectangle 41"/>
              <p:cNvSpPr>
                <a:spLocks noChangeArrowheads="1"/>
              </p:cNvSpPr>
              <p:nvPr/>
            </p:nvSpPr>
            <p:spPr bwMode="auto">
              <a:xfrm>
                <a:off x="3216" y="2724"/>
                <a:ext cx="65"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CCFFCC"/>
                    </a:solidFill>
                    <a:latin typeface="Arial" charset="0"/>
                  </a:rPr>
                  <a:t>R</a:t>
                </a:r>
                <a:endParaRPr lang="en-US" b="0" smtClean="0">
                  <a:solidFill>
                    <a:srgbClr val="FFFFFF"/>
                  </a:solidFill>
                </a:endParaRPr>
              </a:p>
            </p:txBody>
          </p:sp>
          <p:sp>
            <p:nvSpPr>
              <p:cNvPr id="77158" name="Freeform 42"/>
              <p:cNvSpPr>
                <a:spLocks/>
              </p:cNvSpPr>
              <p:nvPr/>
            </p:nvSpPr>
            <p:spPr bwMode="auto">
              <a:xfrm>
                <a:off x="3308" y="2591"/>
                <a:ext cx="126" cy="355"/>
              </a:xfrm>
              <a:custGeom>
                <a:avLst/>
                <a:gdLst>
                  <a:gd name="T0" fmla="*/ 0 w 1200"/>
                  <a:gd name="T1" fmla="*/ 0 h 3400"/>
                  <a:gd name="T2" fmla="*/ 0 w 1200"/>
                  <a:gd name="T3" fmla="*/ 0 h 3400"/>
                  <a:gd name="T4" fmla="*/ 0 w 1200"/>
                  <a:gd name="T5" fmla="*/ 0 h 3400"/>
                  <a:gd name="T6" fmla="*/ 0 w 1200"/>
                  <a:gd name="T7" fmla="*/ 0 h 3400"/>
                  <a:gd name="T8" fmla="*/ 0 w 1200"/>
                  <a:gd name="T9" fmla="*/ 0 h 3400"/>
                  <a:gd name="T10" fmla="*/ 0 w 1200"/>
                  <a:gd name="T11" fmla="*/ 0 h 3400"/>
                  <a:gd name="T12" fmla="*/ 0 w 1200"/>
                  <a:gd name="T13" fmla="*/ 0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5" name="Group 43"/>
              <p:cNvGrpSpPr>
                <a:grpSpLocks/>
              </p:cNvGrpSpPr>
              <p:nvPr/>
            </p:nvGrpSpPr>
            <p:grpSpPr bwMode="auto">
              <a:xfrm>
                <a:off x="3434" y="2570"/>
                <a:ext cx="1003" cy="146"/>
                <a:chOff x="3434" y="2570"/>
                <a:chExt cx="1003" cy="146"/>
              </a:xfrm>
            </p:grpSpPr>
            <p:sp>
              <p:nvSpPr>
                <p:cNvPr id="77167" name="Rectangle 44"/>
                <p:cNvSpPr>
                  <a:spLocks noChangeArrowheads="1"/>
                </p:cNvSpPr>
                <p:nvPr/>
              </p:nvSpPr>
              <p:spPr bwMode="auto">
                <a:xfrm>
                  <a:off x="3434" y="2570"/>
                  <a:ext cx="1003"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68" name="Rectangle 45"/>
                <p:cNvSpPr>
                  <a:spLocks noChangeArrowheads="1"/>
                </p:cNvSpPr>
                <p:nvPr/>
              </p:nvSpPr>
              <p:spPr bwMode="auto">
                <a:xfrm>
                  <a:off x="3434" y="2570"/>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60" name="Rectangle 46"/>
              <p:cNvSpPr>
                <a:spLocks noChangeArrowheads="1"/>
              </p:cNvSpPr>
              <p:nvPr/>
            </p:nvSpPr>
            <p:spPr bwMode="auto">
              <a:xfrm>
                <a:off x="3577" y="2602"/>
                <a:ext cx="571"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 CEP</a:t>
                </a:r>
                <a:endParaRPr lang="en-US" b="0" smtClean="0">
                  <a:solidFill>
                    <a:srgbClr val="FFFFFF"/>
                  </a:solidFill>
                </a:endParaRPr>
              </a:p>
            </p:txBody>
          </p:sp>
          <p:sp>
            <p:nvSpPr>
              <p:cNvPr id="77161" name="Rectangle 47"/>
              <p:cNvSpPr>
                <a:spLocks noChangeArrowheads="1"/>
              </p:cNvSpPr>
              <p:nvPr/>
            </p:nvSpPr>
            <p:spPr bwMode="auto">
              <a:xfrm>
                <a:off x="4127" y="2602"/>
                <a:ext cx="29"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t>
                </a:r>
                <a:endParaRPr lang="en-US" b="0" smtClean="0">
                  <a:solidFill>
                    <a:srgbClr val="FFFFFF"/>
                  </a:solidFill>
                </a:endParaRPr>
              </a:p>
            </p:txBody>
          </p:sp>
          <p:sp>
            <p:nvSpPr>
              <p:cNvPr id="77162" name="Rectangle 48"/>
              <p:cNvSpPr>
                <a:spLocks noChangeArrowheads="1"/>
              </p:cNvSpPr>
              <p:nvPr/>
            </p:nvSpPr>
            <p:spPr bwMode="auto">
              <a:xfrm>
                <a:off x="4155" y="2602"/>
                <a:ext cx="148"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701</a:t>
                </a:r>
                <a:endParaRPr lang="en-US" b="0" smtClean="0">
                  <a:solidFill>
                    <a:srgbClr val="FFFFFF"/>
                  </a:solidFill>
                </a:endParaRPr>
              </a:p>
            </p:txBody>
          </p:sp>
          <p:grpSp>
            <p:nvGrpSpPr>
              <p:cNvPr id="6" name="Group 49"/>
              <p:cNvGrpSpPr>
                <a:grpSpLocks/>
              </p:cNvGrpSpPr>
              <p:nvPr/>
            </p:nvGrpSpPr>
            <p:grpSpPr bwMode="auto">
              <a:xfrm>
                <a:off x="3434" y="2841"/>
                <a:ext cx="689" cy="146"/>
                <a:chOff x="3434" y="2841"/>
                <a:chExt cx="689" cy="146"/>
              </a:xfrm>
            </p:grpSpPr>
            <p:sp>
              <p:nvSpPr>
                <p:cNvPr id="77165" name="Rectangle 50"/>
                <p:cNvSpPr>
                  <a:spLocks noChangeArrowheads="1"/>
                </p:cNvSpPr>
                <p:nvPr/>
              </p:nvSpPr>
              <p:spPr bwMode="auto">
                <a:xfrm>
                  <a:off x="3434" y="2841"/>
                  <a:ext cx="689"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66" name="Rectangle 51"/>
                <p:cNvSpPr>
                  <a:spLocks noChangeArrowheads="1"/>
                </p:cNvSpPr>
                <p:nvPr/>
              </p:nvSpPr>
              <p:spPr bwMode="auto">
                <a:xfrm>
                  <a:off x="3434" y="2841"/>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64" name="Rectangle 52"/>
              <p:cNvSpPr>
                <a:spLocks noChangeArrowheads="1"/>
              </p:cNvSpPr>
              <p:nvPr/>
            </p:nvSpPr>
            <p:spPr bwMode="auto">
              <a:xfrm>
                <a:off x="3637" y="2873"/>
                <a:ext cx="311"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a:t>
                </a:r>
                <a:endParaRPr lang="en-US" b="0" smtClean="0">
                  <a:solidFill>
                    <a:srgbClr val="FFFFFF"/>
                  </a:solidFill>
                </a:endParaRPr>
              </a:p>
            </p:txBody>
          </p:sp>
        </p:grpSp>
        <p:grpSp>
          <p:nvGrpSpPr>
            <p:cNvPr id="7" name="Group 53"/>
            <p:cNvGrpSpPr>
              <a:grpSpLocks/>
            </p:cNvGrpSpPr>
            <p:nvPr/>
          </p:nvGrpSpPr>
          <p:grpSpPr bwMode="auto">
            <a:xfrm>
              <a:off x="5053013" y="5916613"/>
              <a:ext cx="198437" cy="198437"/>
              <a:chOff x="3183" y="3727"/>
              <a:chExt cx="125" cy="125"/>
            </a:xfrm>
          </p:grpSpPr>
          <p:sp>
            <p:nvSpPr>
              <p:cNvPr id="77154" name="Rectangle 54"/>
              <p:cNvSpPr>
                <a:spLocks noChangeArrowheads="1"/>
              </p:cNvSpPr>
              <p:nvPr/>
            </p:nvSpPr>
            <p:spPr bwMode="auto">
              <a:xfrm>
                <a:off x="3183" y="3727"/>
                <a:ext cx="125" cy="125"/>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55" name="Rectangle 55"/>
              <p:cNvSpPr>
                <a:spLocks noChangeArrowheads="1"/>
              </p:cNvSpPr>
              <p:nvPr/>
            </p:nvSpPr>
            <p:spPr bwMode="auto">
              <a:xfrm>
                <a:off x="3183" y="3727"/>
                <a:ext cx="125" cy="125"/>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08" name="Rectangle 56"/>
            <p:cNvSpPr>
              <a:spLocks noChangeArrowheads="1"/>
            </p:cNvSpPr>
            <p:nvPr/>
          </p:nvSpPr>
          <p:spPr bwMode="auto">
            <a:xfrm>
              <a:off x="5105400" y="5927725"/>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CCFFFF"/>
                  </a:solidFill>
                  <a:latin typeface="Arial" charset="0"/>
                </a:rPr>
                <a:t>R</a:t>
              </a:r>
              <a:endParaRPr lang="en-US" b="0" smtClean="0">
                <a:solidFill>
                  <a:srgbClr val="FFFFFF"/>
                </a:solidFill>
              </a:endParaRPr>
            </a:p>
          </p:txBody>
        </p:sp>
        <p:sp>
          <p:nvSpPr>
            <p:cNvPr id="76909" name="Freeform 57"/>
            <p:cNvSpPr>
              <a:spLocks/>
            </p:cNvSpPr>
            <p:nvPr/>
          </p:nvSpPr>
          <p:spPr bwMode="auto">
            <a:xfrm>
              <a:off x="5251450" y="5716588"/>
              <a:ext cx="200025" cy="565150"/>
            </a:xfrm>
            <a:custGeom>
              <a:avLst/>
              <a:gdLst>
                <a:gd name="T0" fmla="*/ 2147483647 w 600"/>
                <a:gd name="T1" fmla="*/ 0 h 1704"/>
                <a:gd name="T2" fmla="*/ 2147483647 w 600"/>
                <a:gd name="T3" fmla="*/ 2147483647 h 1704"/>
                <a:gd name="T4" fmla="*/ 2147483647 w 600"/>
                <a:gd name="T5" fmla="*/ 2147483647 h 1704"/>
                <a:gd name="T6" fmla="*/ 0 w 600"/>
                <a:gd name="T7" fmla="*/ 2147483647 h 1704"/>
                <a:gd name="T8" fmla="*/ 2147483647 w 600"/>
                <a:gd name="T9" fmla="*/ 2147483647 h 1704"/>
                <a:gd name="T10" fmla="*/ 2147483647 w 600"/>
                <a:gd name="T11" fmla="*/ 2147483647 h 1704"/>
                <a:gd name="T12" fmla="*/ 2147483647 w 600"/>
                <a:gd name="T13" fmla="*/ 2147483647 h 1704"/>
                <a:gd name="T14" fmla="*/ 0 60000 65536"/>
                <a:gd name="T15" fmla="*/ 0 60000 65536"/>
                <a:gd name="T16" fmla="*/ 0 60000 65536"/>
                <a:gd name="T17" fmla="*/ 0 60000 65536"/>
                <a:gd name="T18" fmla="*/ 0 60000 65536"/>
                <a:gd name="T19" fmla="*/ 0 60000 65536"/>
                <a:gd name="T20" fmla="*/ 0 60000 65536"/>
                <a:gd name="T21" fmla="*/ 0 w 600"/>
                <a:gd name="T22" fmla="*/ 0 h 1704"/>
                <a:gd name="T23" fmla="*/ 600 w 600"/>
                <a:gd name="T24" fmla="*/ 1704 h 1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1704">
                  <a:moveTo>
                    <a:pt x="600" y="0"/>
                  </a:moveTo>
                  <a:cubicBezTo>
                    <a:pt x="435" y="0"/>
                    <a:pt x="300" y="63"/>
                    <a:pt x="300" y="142"/>
                  </a:cubicBezTo>
                  <a:lnTo>
                    <a:pt x="300" y="710"/>
                  </a:lnTo>
                  <a:cubicBezTo>
                    <a:pt x="300" y="788"/>
                    <a:pt x="166" y="852"/>
                    <a:pt x="0" y="852"/>
                  </a:cubicBezTo>
                  <a:cubicBezTo>
                    <a:pt x="166" y="852"/>
                    <a:pt x="300" y="915"/>
                    <a:pt x="300" y="994"/>
                  </a:cubicBezTo>
                  <a:lnTo>
                    <a:pt x="300" y="1562"/>
                  </a:lnTo>
                  <a:cubicBezTo>
                    <a:pt x="300" y="1640"/>
                    <a:pt x="435" y="1704"/>
                    <a:pt x="600" y="1704"/>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sp>
          <p:nvSpPr>
            <p:cNvPr id="76910" name="Rectangle 58"/>
            <p:cNvSpPr>
              <a:spLocks noChangeArrowheads="1"/>
            </p:cNvSpPr>
            <p:nvPr/>
          </p:nvSpPr>
          <p:spPr bwMode="auto">
            <a:xfrm>
              <a:off x="6059488" y="6264275"/>
              <a:ext cx="4648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t>
              </a:r>
              <a:endParaRPr lang="en-US" b="0" smtClean="0">
                <a:solidFill>
                  <a:srgbClr val="FFFFFF"/>
                </a:solidFill>
              </a:endParaRPr>
            </a:p>
          </p:txBody>
        </p:sp>
        <p:sp>
          <p:nvSpPr>
            <p:cNvPr id="76911" name="Line 59"/>
            <p:cNvSpPr>
              <a:spLocks noChangeShapeType="1"/>
            </p:cNvSpPr>
            <p:nvPr/>
          </p:nvSpPr>
          <p:spPr bwMode="auto">
            <a:xfrm>
              <a:off x="5251450" y="5994400"/>
              <a:ext cx="295275" cy="1588"/>
            </a:xfrm>
            <a:prstGeom prst="line">
              <a:avLst/>
            </a:prstGeom>
            <a:noFill/>
            <a:ln w="15875">
              <a:solidFill>
                <a:srgbClr val="000066"/>
              </a:solidFill>
              <a:round/>
              <a:headEnd/>
              <a:tailEnd/>
            </a:ln>
          </p:spPr>
          <p:txBody>
            <a:bodyPr/>
            <a:lstStyle/>
            <a:p>
              <a:endParaRPr lang="en-GB" b="0" smtClean="0">
                <a:solidFill>
                  <a:srgbClr val="000000"/>
                </a:solidFill>
              </a:endParaRPr>
            </a:p>
          </p:txBody>
        </p:sp>
        <p:grpSp>
          <p:nvGrpSpPr>
            <p:cNvPr id="8" name="Group 60"/>
            <p:cNvGrpSpPr>
              <a:grpSpLocks/>
            </p:cNvGrpSpPr>
            <p:nvPr/>
          </p:nvGrpSpPr>
          <p:grpSpPr bwMode="auto">
            <a:xfrm>
              <a:off x="5053013" y="4876800"/>
              <a:ext cx="1990725" cy="661988"/>
              <a:chOff x="3183" y="3072"/>
              <a:chExt cx="1254" cy="417"/>
            </a:xfrm>
          </p:grpSpPr>
          <p:grpSp>
            <p:nvGrpSpPr>
              <p:cNvPr id="9" name="Group 61"/>
              <p:cNvGrpSpPr>
                <a:grpSpLocks/>
              </p:cNvGrpSpPr>
              <p:nvPr/>
            </p:nvGrpSpPr>
            <p:grpSpPr bwMode="auto">
              <a:xfrm>
                <a:off x="3183" y="3218"/>
                <a:ext cx="125" cy="125"/>
                <a:chOff x="3183" y="3218"/>
                <a:chExt cx="125" cy="125"/>
              </a:xfrm>
            </p:grpSpPr>
            <p:sp>
              <p:nvSpPr>
                <p:cNvPr id="77152" name="Rectangle 62"/>
                <p:cNvSpPr>
                  <a:spLocks noChangeArrowheads="1"/>
                </p:cNvSpPr>
                <p:nvPr/>
              </p:nvSpPr>
              <p:spPr bwMode="auto">
                <a:xfrm>
                  <a:off x="3183" y="3218"/>
                  <a:ext cx="125" cy="125"/>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53" name="Rectangle 63"/>
                <p:cNvSpPr>
                  <a:spLocks noChangeArrowheads="1"/>
                </p:cNvSpPr>
                <p:nvPr/>
              </p:nvSpPr>
              <p:spPr bwMode="auto">
                <a:xfrm>
                  <a:off x="3183" y="3218"/>
                  <a:ext cx="125" cy="125"/>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41" name="Rectangle 64"/>
              <p:cNvSpPr>
                <a:spLocks noChangeArrowheads="1"/>
              </p:cNvSpPr>
              <p:nvPr/>
            </p:nvSpPr>
            <p:spPr bwMode="auto">
              <a:xfrm>
                <a:off x="3216" y="3225"/>
                <a:ext cx="65"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99CC"/>
                    </a:solidFill>
                    <a:latin typeface="Arial" charset="0"/>
                  </a:rPr>
                  <a:t>R</a:t>
                </a:r>
                <a:endParaRPr lang="en-US" b="0" smtClean="0">
                  <a:solidFill>
                    <a:srgbClr val="FFFFFF"/>
                  </a:solidFill>
                </a:endParaRPr>
              </a:p>
            </p:txBody>
          </p:sp>
          <p:sp>
            <p:nvSpPr>
              <p:cNvPr id="77142" name="Freeform 65"/>
              <p:cNvSpPr>
                <a:spLocks/>
              </p:cNvSpPr>
              <p:nvPr/>
            </p:nvSpPr>
            <p:spPr bwMode="auto">
              <a:xfrm>
                <a:off x="3308" y="3093"/>
                <a:ext cx="126" cy="355"/>
              </a:xfrm>
              <a:custGeom>
                <a:avLst/>
                <a:gdLst>
                  <a:gd name="T0" fmla="*/ 0 w 1200"/>
                  <a:gd name="T1" fmla="*/ 0 h 3400"/>
                  <a:gd name="T2" fmla="*/ 0 w 1200"/>
                  <a:gd name="T3" fmla="*/ 0 h 3400"/>
                  <a:gd name="T4" fmla="*/ 0 w 1200"/>
                  <a:gd name="T5" fmla="*/ 0 h 3400"/>
                  <a:gd name="T6" fmla="*/ 0 w 1200"/>
                  <a:gd name="T7" fmla="*/ 0 h 3400"/>
                  <a:gd name="T8" fmla="*/ 0 w 1200"/>
                  <a:gd name="T9" fmla="*/ 0 h 3400"/>
                  <a:gd name="T10" fmla="*/ 0 w 1200"/>
                  <a:gd name="T11" fmla="*/ 0 h 3400"/>
                  <a:gd name="T12" fmla="*/ 0 w 1200"/>
                  <a:gd name="T13" fmla="*/ 0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10" name="Group 66"/>
              <p:cNvGrpSpPr>
                <a:grpSpLocks/>
              </p:cNvGrpSpPr>
              <p:nvPr/>
            </p:nvGrpSpPr>
            <p:grpSpPr bwMode="auto">
              <a:xfrm>
                <a:off x="3434" y="3072"/>
                <a:ext cx="1003" cy="146"/>
                <a:chOff x="3434" y="3072"/>
                <a:chExt cx="1003" cy="146"/>
              </a:xfrm>
            </p:grpSpPr>
            <p:sp>
              <p:nvSpPr>
                <p:cNvPr id="77150" name="Rectangle 67"/>
                <p:cNvSpPr>
                  <a:spLocks noChangeArrowheads="1"/>
                </p:cNvSpPr>
                <p:nvPr/>
              </p:nvSpPr>
              <p:spPr bwMode="auto">
                <a:xfrm>
                  <a:off x="3434" y="3072"/>
                  <a:ext cx="1003"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51" name="Rectangle 68"/>
                <p:cNvSpPr>
                  <a:spLocks noChangeArrowheads="1"/>
                </p:cNvSpPr>
                <p:nvPr/>
              </p:nvSpPr>
              <p:spPr bwMode="auto">
                <a:xfrm>
                  <a:off x="3434" y="3072"/>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44" name="Rectangle 69"/>
              <p:cNvSpPr>
                <a:spLocks noChangeArrowheads="1"/>
              </p:cNvSpPr>
              <p:nvPr/>
            </p:nvSpPr>
            <p:spPr bwMode="auto">
              <a:xfrm>
                <a:off x="3621" y="3104"/>
                <a:ext cx="387"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 </a:t>
                </a:r>
                <a:endParaRPr lang="en-US" b="0" smtClean="0">
                  <a:solidFill>
                    <a:srgbClr val="FFFFFF"/>
                  </a:solidFill>
                </a:endParaRPr>
              </a:p>
            </p:txBody>
          </p:sp>
          <p:sp>
            <p:nvSpPr>
              <p:cNvPr id="77145" name="Rectangle 70"/>
              <p:cNvSpPr>
                <a:spLocks noChangeArrowheads="1"/>
              </p:cNvSpPr>
              <p:nvPr/>
            </p:nvSpPr>
            <p:spPr bwMode="auto">
              <a:xfrm>
                <a:off x="4000" y="3104"/>
                <a:ext cx="262"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mTOR</a:t>
                </a:r>
                <a:endParaRPr lang="en-US" b="0" smtClean="0">
                  <a:solidFill>
                    <a:srgbClr val="FFFFFF"/>
                  </a:solidFill>
                </a:endParaRPr>
              </a:p>
            </p:txBody>
          </p:sp>
          <p:grpSp>
            <p:nvGrpSpPr>
              <p:cNvPr id="11" name="Group 71"/>
              <p:cNvGrpSpPr>
                <a:grpSpLocks/>
              </p:cNvGrpSpPr>
              <p:nvPr/>
            </p:nvGrpSpPr>
            <p:grpSpPr bwMode="auto">
              <a:xfrm>
                <a:off x="3434" y="3343"/>
                <a:ext cx="689" cy="146"/>
                <a:chOff x="3434" y="3343"/>
                <a:chExt cx="689" cy="146"/>
              </a:xfrm>
            </p:grpSpPr>
            <p:sp>
              <p:nvSpPr>
                <p:cNvPr id="77148" name="Rectangle 72"/>
                <p:cNvSpPr>
                  <a:spLocks noChangeArrowheads="1"/>
                </p:cNvSpPr>
                <p:nvPr/>
              </p:nvSpPr>
              <p:spPr bwMode="auto">
                <a:xfrm>
                  <a:off x="3434" y="3343"/>
                  <a:ext cx="689"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49" name="Rectangle 73"/>
                <p:cNvSpPr>
                  <a:spLocks noChangeArrowheads="1"/>
                </p:cNvSpPr>
                <p:nvPr/>
              </p:nvSpPr>
              <p:spPr bwMode="auto">
                <a:xfrm>
                  <a:off x="3434" y="3343"/>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147" name="Rectangle 74"/>
              <p:cNvSpPr>
                <a:spLocks noChangeArrowheads="1"/>
              </p:cNvSpPr>
              <p:nvPr/>
            </p:nvSpPr>
            <p:spPr bwMode="auto">
              <a:xfrm>
                <a:off x="3637" y="3375"/>
                <a:ext cx="311"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a:t>
                </a:r>
                <a:endParaRPr lang="en-US" b="0" smtClean="0">
                  <a:solidFill>
                    <a:srgbClr val="FFFFFF"/>
                  </a:solidFill>
                </a:endParaRPr>
              </a:p>
            </p:txBody>
          </p:sp>
        </p:grpSp>
        <p:grpSp>
          <p:nvGrpSpPr>
            <p:cNvPr id="12" name="Group 75"/>
            <p:cNvGrpSpPr>
              <a:grpSpLocks/>
            </p:cNvGrpSpPr>
            <p:nvPr/>
          </p:nvGrpSpPr>
          <p:grpSpPr bwMode="auto">
            <a:xfrm>
              <a:off x="1774825" y="4719638"/>
              <a:ext cx="200025" cy="200025"/>
              <a:chOff x="1118" y="2973"/>
              <a:chExt cx="126" cy="126"/>
            </a:xfrm>
          </p:grpSpPr>
          <p:sp>
            <p:nvSpPr>
              <p:cNvPr id="77138" name="Rectangle 76"/>
              <p:cNvSpPr>
                <a:spLocks noChangeArrowheads="1"/>
              </p:cNvSpPr>
              <p:nvPr/>
            </p:nvSpPr>
            <p:spPr bwMode="auto">
              <a:xfrm>
                <a:off x="1118" y="2973"/>
                <a:ext cx="126"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39" name="Rectangle 77"/>
              <p:cNvSpPr>
                <a:spLocks noChangeArrowheads="1"/>
              </p:cNvSpPr>
              <p:nvPr/>
            </p:nvSpPr>
            <p:spPr bwMode="auto">
              <a:xfrm>
                <a:off x="1118" y="2973"/>
                <a:ext cx="126"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14" name="Rectangle 78"/>
            <p:cNvSpPr>
              <a:spLocks noChangeArrowheads="1"/>
            </p:cNvSpPr>
            <p:nvPr/>
          </p:nvSpPr>
          <p:spPr bwMode="auto">
            <a:xfrm>
              <a:off x="1828800" y="47307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R</a:t>
              </a:r>
              <a:endParaRPr lang="en-US" b="0" smtClean="0">
                <a:solidFill>
                  <a:srgbClr val="FFFFFF"/>
                </a:solidFill>
              </a:endParaRPr>
            </a:p>
          </p:txBody>
        </p:sp>
        <p:grpSp>
          <p:nvGrpSpPr>
            <p:cNvPr id="13" name="Group 88"/>
            <p:cNvGrpSpPr>
              <a:grpSpLocks/>
            </p:cNvGrpSpPr>
            <p:nvPr/>
          </p:nvGrpSpPr>
          <p:grpSpPr bwMode="auto">
            <a:xfrm>
              <a:off x="3157538" y="3524250"/>
              <a:ext cx="200025" cy="2589213"/>
              <a:chOff x="1989" y="2220"/>
              <a:chExt cx="126" cy="1631"/>
            </a:xfrm>
          </p:grpSpPr>
          <p:sp>
            <p:nvSpPr>
              <p:cNvPr id="77136" name="Rectangle 89"/>
              <p:cNvSpPr>
                <a:spLocks noChangeArrowheads="1"/>
              </p:cNvSpPr>
              <p:nvPr/>
            </p:nvSpPr>
            <p:spPr bwMode="auto">
              <a:xfrm>
                <a:off x="1989" y="2220"/>
                <a:ext cx="126" cy="1631"/>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37" name="Rectangle 90"/>
              <p:cNvSpPr>
                <a:spLocks noChangeArrowheads="1"/>
              </p:cNvSpPr>
              <p:nvPr/>
            </p:nvSpPr>
            <p:spPr bwMode="auto">
              <a:xfrm>
                <a:off x="1989" y="2220"/>
                <a:ext cx="126" cy="1631"/>
              </a:xfrm>
              <a:prstGeom prst="rect">
                <a:avLst/>
              </a:prstGeom>
              <a:noFill/>
              <a:ln w="7938"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16" name="Rectangle 91"/>
            <p:cNvSpPr>
              <a:spLocks noChangeArrowheads="1"/>
            </p:cNvSpPr>
            <p:nvPr/>
          </p:nvSpPr>
          <p:spPr bwMode="auto">
            <a:xfrm>
              <a:off x="3243263" y="35750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R</a:t>
              </a:r>
              <a:endParaRPr lang="en-US" b="0" smtClean="0">
                <a:solidFill>
                  <a:srgbClr val="FFFFFF"/>
                </a:solidFill>
              </a:endParaRPr>
            </a:p>
          </p:txBody>
        </p:sp>
        <p:sp>
          <p:nvSpPr>
            <p:cNvPr id="76917" name="Rectangle 92"/>
            <p:cNvSpPr>
              <a:spLocks noChangeArrowheads="1"/>
            </p:cNvSpPr>
            <p:nvPr/>
          </p:nvSpPr>
          <p:spPr bwMode="auto">
            <a:xfrm>
              <a:off x="3243263" y="3733800"/>
              <a:ext cx="3847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a:t>
              </a:r>
              <a:endParaRPr lang="en-US" b="0" smtClean="0">
                <a:solidFill>
                  <a:srgbClr val="FFFFFF"/>
                </a:solidFill>
              </a:endParaRPr>
            </a:p>
          </p:txBody>
        </p:sp>
        <p:sp>
          <p:nvSpPr>
            <p:cNvPr id="76918" name="Rectangle 93"/>
            <p:cNvSpPr>
              <a:spLocks noChangeArrowheads="1"/>
            </p:cNvSpPr>
            <p:nvPr/>
          </p:nvSpPr>
          <p:spPr bwMode="auto">
            <a:xfrm>
              <a:off x="3243263" y="3892550"/>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6919" name="Rectangle 94"/>
            <p:cNvSpPr>
              <a:spLocks noChangeArrowheads="1"/>
            </p:cNvSpPr>
            <p:nvPr/>
          </p:nvSpPr>
          <p:spPr bwMode="auto">
            <a:xfrm>
              <a:off x="3243263" y="4051300"/>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K</a:t>
              </a:r>
              <a:endParaRPr lang="en-US" b="0" smtClean="0">
                <a:solidFill>
                  <a:srgbClr val="FFFFFF"/>
                </a:solidFill>
              </a:endParaRPr>
            </a:p>
          </p:txBody>
        </p:sp>
        <p:sp>
          <p:nvSpPr>
            <p:cNvPr id="76920" name="Rectangle 95"/>
            <p:cNvSpPr>
              <a:spLocks noChangeArrowheads="1"/>
            </p:cNvSpPr>
            <p:nvPr/>
          </p:nvSpPr>
          <p:spPr bwMode="auto">
            <a:xfrm>
              <a:off x="3243263" y="43703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A</a:t>
              </a:r>
              <a:endParaRPr lang="en-US" b="0" smtClean="0">
                <a:solidFill>
                  <a:srgbClr val="FFFFFF"/>
                </a:solidFill>
              </a:endParaRPr>
            </a:p>
          </p:txBody>
        </p:sp>
        <p:sp>
          <p:nvSpPr>
            <p:cNvPr id="76921" name="Rectangle 96"/>
            <p:cNvSpPr>
              <a:spLocks noChangeArrowheads="1"/>
            </p:cNvSpPr>
            <p:nvPr/>
          </p:nvSpPr>
          <p:spPr bwMode="auto">
            <a:xfrm>
              <a:off x="3243263" y="452913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6922" name="Rectangle 97"/>
            <p:cNvSpPr>
              <a:spLocks noChangeArrowheads="1"/>
            </p:cNvSpPr>
            <p:nvPr/>
          </p:nvSpPr>
          <p:spPr bwMode="auto">
            <a:xfrm>
              <a:off x="3243263" y="46878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6923" name="Rectangle 98"/>
            <p:cNvSpPr>
              <a:spLocks noChangeArrowheads="1"/>
            </p:cNvSpPr>
            <p:nvPr/>
          </p:nvSpPr>
          <p:spPr bwMode="auto">
            <a:xfrm>
              <a:off x="3243263" y="484663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E</a:t>
              </a:r>
              <a:endParaRPr lang="en-US" b="0" smtClean="0">
                <a:solidFill>
                  <a:srgbClr val="FFFFFF"/>
                </a:solidFill>
              </a:endParaRPr>
            </a:p>
          </p:txBody>
        </p:sp>
        <p:sp>
          <p:nvSpPr>
            <p:cNvPr id="76924" name="Rectangle 99"/>
            <p:cNvSpPr>
              <a:spLocks noChangeArrowheads="1"/>
            </p:cNvSpPr>
            <p:nvPr/>
          </p:nvSpPr>
          <p:spPr bwMode="auto">
            <a:xfrm>
              <a:off x="3243263" y="50053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6925" name="Rectangle 100"/>
            <p:cNvSpPr>
              <a:spLocks noChangeArrowheads="1"/>
            </p:cNvSpPr>
            <p:nvPr/>
          </p:nvSpPr>
          <p:spPr bwMode="auto">
            <a:xfrm>
              <a:off x="3243263" y="5165725"/>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6926" name="Rectangle 101"/>
            <p:cNvSpPr>
              <a:spLocks noChangeArrowheads="1"/>
            </p:cNvSpPr>
            <p:nvPr/>
          </p:nvSpPr>
          <p:spPr bwMode="auto">
            <a:xfrm>
              <a:off x="3243263" y="5324475"/>
              <a:ext cx="11702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M</a:t>
              </a:r>
              <a:endParaRPr lang="en-US" b="0" smtClean="0">
                <a:solidFill>
                  <a:srgbClr val="FFFFFF"/>
                </a:solidFill>
              </a:endParaRPr>
            </a:p>
          </p:txBody>
        </p:sp>
        <p:sp>
          <p:nvSpPr>
            <p:cNvPr id="76927" name="Rectangle 102"/>
            <p:cNvSpPr>
              <a:spLocks noChangeArrowheads="1"/>
            </p:cNvSpPr>
            <p:nvPr/>
          </p:nvSpPr>
          <p:spPr bwMode="auto">
            <a:xfrm>
              <a:off x="3243263" y="5483225"/>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E</a:t>
              </a:r>
              <a:endParaRPr lang="en-US" b="0" smtClean="0">
                <a:solidFill>
                  <a:srgbClr val="FFFFFF"/>
                </a:solidFill>
              </a:endParaRPr>
            </a:p>
          </p:txBody>
        </p:sp>
        <p:sp>
          <p:nvSpPr>
            <p:cNvPr id="76928" name="Rectangle 103"/>
            <p:cNvSpPr>
              <a:spLocks noChangeArrowheads="1"/>
            </p:cNvSpPr>
            <p:nvPr/>
          </p:nvSpPr>
          <p:spPr bwMode="auto">
            <a:xfrm>
              <a:off x="3243263" y="5641975"/>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N</a:t>
              </a:r>
              <a:endParaRPr lang="en-US" b="0" smtClean="0">
                <a:solidFill>
                  <a:srgbClr val="FFFFFF"/>
                </a:solidFill>
              </a:endParaRPr>
            </a:p>
          </p:txBody>
        </p:sp>
        <p:sp>
          <p:nvSpPr>
            <p:cNvPr id="76929" name="Rectangle 104"/>
            <p:cNvSpPr>
              <a:spLocks noChangeArrowheads="1"/>
            </p:cNvSpPr>
            <p:nvPr/>
          </p:nvSpPr>
          <p:spPr bwMode="auto">
            <a:xfrm>
              <a:off x="3243263" y="5797550"/>
              <a:ext cx="8656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T</a:t>
              </a:r>
              <a:endParaRPr lang="en-US" b="0" smtClean="0">
                <a:solidFill>
                  <a:srgbClr val="FFFFFF"/>
                </a:solidFill>
              </a:endParaRPr>
            </a:p>
          </p:txBody>
        </p:sp>
        <p:sp>
          <p:nvSpPr>
            <p:cNvPr id="76930" name="Freeform 105"/>
            <p:cNvSpPr>
              <a:spLocks noEditPoints="1"/>
            </p:cNvSpPr>
            <p:nvPr/>
          </p:nvSpPr>
          <p:spPr bwMode="auto">
            <a:xfrm>
              <a:off x="2870200" y="3868738"/>
              <a:ext cx="296863" cy="109537"/>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8"/>
                  </a:moveTo>
                  <a:lnTo>
                    <a:pt x="125" y="28"/>
                  </a:lnTo>
                  <a:lnTo>
                    <a:pt x="125" y="41"/>
                  </a:lnTo>
                  <a:lnTo>
                    <a:pt x="0" y="41"/>
                  </a:lnTo>
                  <a:lnTo>
                    <a:pt x="0" y="28"/>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31" name="Freeform 106"/>
            <p:cNvSpPr>
              <a:spLocks noEditPoints="1"/>
            </p:cNvSpPr>
            <p:nvPr/>
          </p:nvSpPr>
          <p:spPr bwMode="auto">
            <a:xfrm>
              <a:off x="3357563" y="3568700"/>
              <a:ext cx="298450" cy="111125"/>
            </a:xfrm>
            <a:custGeom>
              <a:avLst/>
              <a:gdLst>
                <a:gd name="T0" fmla="*/ 0 w 188"/>
                <a:gd name="T1" fmla="*/ 2147483647 h 70"/>
                <a:gd name="T2" fmla="*/ 2147483647 w 188"/>
                <a:gd name="T3" fmla="*/ 2147483647 h 70"/>
                <a:gd name="T4" fmla="*/ 2147483647 w 188"/>
                <a:gd name="T5" fmla="*/ 2147483647 h 70"/>
                <a:gd name="T6" fmla="*/ 0 w 188"/>
                <a:gd name="T7" fmla="*/ 2147483647 h 70"/>
                <a:gd name="T8" fmla="*/ 0 w 188"/>
                <a:gd name="T9" fmla="*/ 2147483647 h 70"/>
                <a:gd name="T10" fmla="*/ 2147483647 w 188"/>
                <a:gd name="T11" fmla="*/ 0 h 70"/>
                <a:gd name="T12" fmla="*/ 2147483647 w 188"/>
                <a:gd name="T13" fmla="*/ 2147483647 h 70"/>
                <a:gd name="T14" fmla="*/ 2147483647 w 188"/>
                <a:gd name="T15" fmla="*/ 2147483647 h 70"/>
                <a:gd name="T16" fmla="*/ 2147483647 w 18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70"/>
                <a:gd name="T29" fmla="*/ 188 w 18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70">
                  <a:moveTo>
                    <a:pt x="0" y="28"/>
                  </a:moveTo>
                  <a:lnTo>
                    <a:pt x="125" y="28"/>
                  </a:lnTo>
                  <a:lnTo>
                    <a:pt x="125" y="42"/>
                  </a:lnTo>
                  <a:lnTo>
                    <a:pt x="0" y="42"/>
                  </a:lnTo>
                  <a:lnTo>
                    <a:pt x="0" y="28"/>
                  </a:lnTo>
                  <a:close/>
                  <a:moveTo>
                    <a:pt x="118" y="0"/>
                  </a:moveTo>
                  <a:lnTo>
                    <a:pt x="188"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32" name="Freeform 107"/>
            <p:cNvSpPr>
              <a:spLocks noEditPoints="1"/>
            </p:cNvSpPr>
            <p:nvPr/>
          </p:nvSpPr>
          <p:spPr bwMode="auto">
            <a:xfrm>
              <a:off x="3357563" y="4364038"/>
              <a:ext cx="298450" cy="111125"/>
            </a:xfrm>
            <a:custGeom>
              <a:avLst/>
              <a:gdLst>
                <a:gd name="T0" fmla="*/ 0 w 188"/>
                <a:gd name="T1" fmla="*/ 2147483647 h 70"/>
                <a:gd name="T2" fmla="*/ 2147483647 w 188"/>
                <a:gd name="T3" fmla="*/ 2147483647 h 70"/>
                <a:gd name="T4" fmla="*/ 2147483647 w 188"/>
                <a:gd name="T5" fmla="*/ 2147483647 h 70"/>
                <a:gd name="T6" fmla="*/ 0 w 188"/>
                <a:gd name="T7" fmla="*/ 2147483647 h 70"/>
                <a:gd name="T8" fmla="*/ 0 w 188"/>
                <a:gd name="T9" fmla="*/ 2147483647 h 70"/>
                <a:gd name="T10" fmla="*/ 2147483647 w 188"/>
                <a:gd name="T11" fmla="*/ 0 h 70"/>
                <a:gd name="T12" fmla="*/ 2147483647 w 188"/>
                <a:gd name="T13" fmla="*/ 2147483647 h 70"/>
                <a:gd name="T14" fmla="*/ 2147483647 w 188"/>
                <a:gd name="T15" fmla="*/ 2147483647 h 70"/>
                <a:gd name="T16" fmla="*/ 2147483647 w 18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70"/>
                <a:gd name="T29" fmla="*/ 188 w 18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70">
                  <a:moveTo>
                    <a:pt x="0" y="28"/>
                  </a:moveTo>
                  <a:lnTo>
                    <a:pt x="125" y="28"/>
                  </a:lnTo>
                  <a:lnTo>
                    <a:pt x="125" y="42"/>
                  </a:lnTo>
                  <a:lnTo>
                    <a:pt x="0" y="42"/>
                  </a:lnTo>
                  <a:lnTo>
                    <a:pt x="0" y="28"/>
                  </a:lnTo>
                  <a:close/>
                  <a:moveTo>
                    <a:pt x="118" y="0"/>
                  </a:moveTo>
                  <a:lnTo>
                    <a:pt x="188"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33" name="Freeform 108"/>
            <p:cNvSpPr>
              <a:spLocks noEditPoints="1"/>
            </p:cNvSpPr>
            <p:nvPr/>
          </p:nvSpPr>
          <p:spPr bwMode="auto">
            <a:xfrm>
              <a:off x="3357563" y="5162550"/>
              <a:ext cx="298450" cy="109538"/>
            </a:xfrm>
            <a:custGeom>
              <a:avLst/>
              <a:gdLst>
                <a:gd name="T0" fmla="*/ 0 w 188"/>
                <a:gd name="T1" fmla="*/ 2147483647 h 69"/>
                <a:gd name="T2" fmla="*/ 2147483647 w 188"/>
                <a:gd name="T3" fmla="*/ 2147483647 h 69"/>
                <a:gd name="T4" fmla="*/ 2147483647 w 188"/>
                <a:gd name="T5" fmla="*/ 2147483647 h 69"/>
                <a:gd name="T6" fmla="*/ 0 w 188"/>
                <a:gd name="T7" fmla="*/ 2147483647 h 69"/>
                <a:gd name="T8" fmla="*/ 0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0" y="27"/>
                  </a:moveTo>
                  <a:lnTo>
                    <a:pt x="125" y="28"/>
                  </a:lnTo>
                  <a:lnTo>
                    <a:pt x="125" y="42"/>
                  </a:lnTo>
                  <a:lnTo>
                    <a:pt x="0" y="41"/>
                  </a:lnTo>
                  <a:lnTo>
                    <a:pt x="0" y="27"/>
                  </a:lnTo>
                  <a:close/>
                  <a:moveTo>
                    <a:pt x="118" y="0"/>
                  </a:moveTo>
                  <a:lnTo>
                    <a:pt x="188"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34" name="Freeform 109"/>
            <p:cNvSpPr>
              <a:spLocks noEditPoints="1"/>
            </p:cNvSpPr>
            <p:nvPr/>
          </p:nvSpPr>
          <p:spPr bwMode="auto">
            <a:xfrm>
              <a:off x="3357563" y="5959475"/>
              <a:ext cx="298450" cy="109538"/>
            </a:xfrm>
            <a:custGeom>
              <a:avLst/>
              <a:gdLst>
                <a:gd name="T0" fmla="*/ 0 w 188"/>
                <a:gd name="T1" fmla="*/ 2147483647 h 69"/>
                <a:gd name="T2" fmla="*/ 2147483647 w 188"/>
                <a:gd name="T3" fmla="*/ 2147483647 h 69"/>
                <a:gd name="T4" fmla="*/ 2147483647 w 188"/>
                <a:gd name="T5" fmla="*/ 2147483647 h 69"/>
                <a:gd name="T6" fmla="*/ 0 w 188"/>
                <a:gd name="T7" fmla="*/ 2147483647 h 69"/>
                <a:gd name="T8" fmla="*/ 0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0" y="28"/>
                  </a:moveTo>
                  <a:lnTo>
                    <a:pt x="125" y="28"/>
                  </a:lnTo>
                  <a:lnTo>
                    <a:pt x="125" y="42"/>
                  </a:lnTo>
                  <a:lnTo>
                    <a:pt x="0" y="42"/>
                  </a:lnTo>
                  <a:lnTo>
                    <a:pt x="0" y="28"/>
                  </a:lnTo>
                  <a:close/>
                  <a:moveTo>
                    <a:pt x="118" y="0"/>
                  </a:moveTo>
                  <a:lnTo>
                    <a:pt x="188"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14" name="Group 110"/>
            <p:cNvGrpSpPr>
              <a:grpSpLocks/>
            </p:cNvGrpSpPr>
            <p:nvPr/>
          </p:nvGrpSpPr>
          <p:grpSpPr bwMode="auto">
            <a:xfrm>
              <a:off x="3656013" y="3524250"/>
              <a:ext cx="1093787" cy="234950"/>
              <a:chOff x="2303" y="2220"/>
              <a:chExt cx="689" cy="148"/>
            </a:xfrm>
          </p:grpSpPr>
          <p:sp>
            <p:nvSpPr>
              <p:cNvPr id="77134" name="Rectangle 111"/>
              <p:cNvSpPr>
                <a:spLocks noChangeArrowheads="1"/>
              </p:cNvSpPr>
              <p:nvPr/>
            </p:nvSpPr>
            <p:spPr bwMode="auto">
              <a:xfrm>
                <a:off x="2303" y="2220"/>
                <a:ext cx="689" cy="148"/>
              </a:xfrm>
              <a:prstGeom prst="rect">
                <a:avLst/>
              </a:prstGeom>
              <a:solidFill>
                <a:srgbClr val="FFFF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35" name="Rectangle 112"/>
              <p:cNvSpPr>
                <a:spLocks noChangeArrowheads="1"/>
              </p:cNvSpPr>
              <p:nvPr/>
            </p:nvSpPr>
            <p:spPr bwMode="auto">
              <a:xfrm>
                <a:off x="2303" y="2220"/>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36" name="Rectangle 113"/>
            <p:cNvSpPr>
              <a:spLocks noChangeArrowheads="1"/>
            </p:cNvSpPr>
            <p:nvPr/>
          </p:nvSpPr>
          <p:spPr bwMode="auto">
            <a:xfrm>
              <a:off x="4067175" y="3575050"/>
              <a:ext cx="28373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CBF</a:t>
              </a:r>
              <a:endParaRPr lang="en-US" b="0" smtClean="0">
                <a:solidFill>
                  <a:srgbClr val="FFFFFF"/>
                </a:solidFill>
              </a:endParaRPr>
            </a:p>
          </p:txBody>
        </p:sp>
        <p:grpSp>
          <p:nvGrpSpPr>
            <p:cNvPr id="15" name="Group 114"/>
            <p:cNvGrpSpPr>
              <a:grpSpLocks/>
            </p:cNvGrpSpPr>
            <p:nvPr/>
          </p:nvGrpSpPr>
          <p:grpSpPr bwMode="auto">
            <a:xfrm>
              <a:off x="3656013" y="4321175"/>
              <a:ext cx="1093787" cy="234950"/>
              <a:chOff x="2303" y="2722"/>
              <a:chExt cx="689" cy="148"/>
            </a:xfrm>
          </p:grpSpPr>
          <p:sp>
            <p:nvSpPr>
              <p:cNvPr id="77132" name="Rectangle 115"/>
              <p:cNvSpPr>
                <a:spLocks noChangeArrowheads="1"/>
              </p:cNvSpPr>
              <p:nvPr/>
            </p:nvSpPr>
            <p:spPr bwMode="auto">
              <a:xfrm>
                <a:off x="2303" y="2722"/>
                <a:ext cx="689" cy="148"/>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33" name="Rectangle 116"/>
              <p:cNvSpPr>
                <a:spLocks noChangeArrowheads="1"/>
              </p:cNvSpPr>
              <p:nvPr/>
            </p:nvSpPr>
            <p:spPr bwMode="auto">
              <a:xfrm>
                <a:off x="2303" y="2722"/>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38" name="Rectangle 117"/>
            <p:cNvSpPr>
              <a:spLocks noChangeArrowheads="1"/>
            </p:cNvSpPr>
            <p:nvPr/>
          </p:nvSpPr>
          <p:spPr bwMode="auto">
            <a:xfrm>
              <a:off x="3914775" y="4371975"/>
              <a:ext cx="450444"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FLT3 +</a:t>
              </a:r>
              <a:endParaRPr lang="en-US" b="0" smtClean="0">
                <a:solidFill>
                  <a:srgbClr val="FFFFFF"/>
                </a:solidFill>
              </a:endParaRPr>
            </a:p>
          </p:txBody>
        </p:sp>
        <p:sp>
          <p:nvSpPr>
            <p:cNvPr id="76939" name="Rectangle 118"/>
            <p:cNvSpPr>
              <a:spLocks noChangeArrowheads="1"/>
            </p:cNvSpPr>
            <p:nvPr/>
          </p:nvSpPr>
          <p:spPr bwMode="auto">
            <a:xfrm>
              <a:off x="4346575" y="4371975"/>
              <a:ext cx="14908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ve</a:t>
              </a:r>
              <a:endParaRPr lang="en-US" b="0" smtClean="0">
                <a:solidFill>
                  <a:srgbClr val="FFFFFF"/>
                </a:solidFill>
              </a:endParaRPr>
            </a:p>
          </p:txBody>
        </p:sp>
        <p:grpSp>
          <p:nvGrpSpPr>
            <p:cNvPr id="16" name="Group 119"/>
            <p:cNvGrpSpPr>
              <a:grpSpLocks/>
            </p:cNvGrpSpPr>
            <p:nvPr/>
          </p:nvGrpSpPr>
          <p:grpSpPr bwMode="auto">
            <a:xfrm>
              <a:off x="3656013" y="5878513"/>
              <a:ext cx="1093787" cy="234950"/>
              <a:chOff x="2303" y="3703"/>
              <a:chExt cx="689" cy="148"/>
            </a:xfrm>
          </p:grpSpPr>
          <p:sp>
            <p:nvSpPr>
              <p:cNvPr id="77130" name="Rectangle 120"/>
              <p:cNvSpPr>
                <a:spLocks noChangeArrowheads="1"/>
              </p:cNvSpPr>
              <p:nvPr/>
            </p:nvSpPr>
            <p:spPr bwMode="auto">
              <a:xfrm>
                <a:off x="2303" y="3703"/>
                <a:ext cx="689" cy="148"/>
              </a:xfrm>
              <a:prstGeom prst="rect">
                <a:avLst/>
              </a:prstGeom>
              <a:solidFill>
                <a:srgbClr val="CC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31" name="Rectangle 121"/>
              <p:cNvSpPr>
                <a:spLocks noChangeArrowheads="1"/>
              </p:cNvSpPr>
              <p:nvPr/>
            </p:nvSpPr>
            <p:spPr bwMode="auto">
              <a:xfrm>
                <a:off x="2303" y="3703"/>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41" name="Rectangle 122"/>
            <p:cNvSpPr>
              <a:spLocks noChangeArrowheads="1"/>
            </p:cNvSpPr>
            <p:nvPr/>
          </p:nvSpPr>
          <p:spPr bwMode="auto">
            <a:xfrm>
              <a:off x="3916363" y="5929313"/>
              <a:ext cx="556243"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Poor risk</a:t>
              </a:r>
              <a:endParaRPr lang="en-US" b="0" smtClean="0">
                <a:solidFill>
                  <a:srgbClr val="FFFFFF"/>
                </a:solidFill>
              </a:endParaRPr>
            </a:p>
          </p:txBody>
        </p:sp>
        <p:grpSp>
          <p:nvGrpSpPr>
            <p:cNvPr id="17" name="Group 123"/>
            <p:cNvGrpSpPr>
              <a:grpSpLocks/>
            </p:cNvGrpSpPr>
            <p:nvPr/>
          </p:nvGrpSpPr>
          <p:grpSpPr bwMode="auto">
            <a:xfrm>
              <a:off x="3656013" y="5081588"/>
              <a:ext cx="1093787" cy="236537"/>
              <a:chOff x="2303" y="3201"/>
              <a:chExt cx="689" cy="149"/>
            </a:xfrm>
          </p:grpSpPr>
          <p:sp>
            <p:nvSpPr>
              <p:cNvPr id="77128" name="Rectangle 124"/>
              <p:cNvSpPr>
                <a:spLocks noChangeArrowheads="1"/>
              </p:cNvSpPr>
              <p:nvPr/>
            </p:nvSpPr>
            <p:spPr bwMode="auto">
              <a:xfrm>
                <a:off x="2303" y="3201"/>
                <a:ext cx="689" cy="149"/>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29" name="Rectangle 125"/>
              <p:cNvSpPr>
                <a:spLocks noChangeArrowheads="1"/>
              </p:cNvSpPr>
              <p:nvPr/>
            </p:nvSpPr>
            <p:spPr bwMode="auto">
              <a:xfrm>
                <a:off x="2303" y="3201"/>
                <a:ext cx="689" cy="149"/>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43" name="Rectangle 126"/>
            <p:cNvSpPr>
              <a:spLocks noChangeArrowheads="1"/>
            </p:cNvSpPr>
            <p:nvPr/>
          </p:nvSpPr>
          <p:spPr bwMode="auto">
            <a:xfrm>
              <a:off x="3989388" y="5133975"/>
              <a:ext cx="42159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Others</a:t>
              </a:r>
              <a:endParaRPr lang="en-US" b="0" smtClean="0">
                <a:solidFill>
                  <a:srgbClr val="FFFFFF"/>
                </a:solidFill>
              </a:endParaRPr>
            </a:p>
          </p:txBody>
        </p:sp>
        <p:sp>
          <p:nvSpPr>
            <p:cNvPr id="76944" name="Freeform 127"/>
            <p:cNvSpPr>
              <a:spLocks noEditPoints="1"/>
            </p:cNvSpPr>
            <p:nvPr/>
          </p:nvSpPr>
          <p:spPr bwMode="auto">
            <a:xfrm>
              <a:off x="4751388" y="3568700"/>
              <a:ext cx="606425" cy="111125"/>
            </a:xfrm>
            <a:custGeom>
              <a:avLst/>
              <a:gdLst>
                <a:gd name="T0" fmla="*/ 0 w 382"/>
                <a:gd name="T1" fmla="*/ 2147483647 h 70"/>
                <a:gd name="T2" fmla="*/ 2147483647 w 382"/>
                <a:gd name="T3" fmla="*/ 2147483647 h 70"/>
                <a:gd name="T4" fmla="*/ 2147483647 w 382"/>
                <a:gd name="T5" fmla="*/ 2147483647 h 70"/>
                <a:gd name="T6" fmla="*/ 0 w 382"/>
                <a:gd name="T7" fmla="*/ 2147483647 h 70"/>
                <a:gd name="T8" fmla="*/ 0 w 382"/>
                <a:gd name="T9" fmla="*/ 2147483647 h 70"/>
                <a:gd name="T10" fmla="*/ 2147483647 w 382"/>
                <a:gd name="T11" fmla="*/ 0 h 70"/>
                <a:gd name="T12" fmla="*/ 2147483647 w 382"/>
                <a:gd name="T13" fmla="*/ 2147483647 h 70"/>
                <a:gd name="T14" fmla="*/ 2147483647 w 382"/>
                <a:gd name="T15" fmla="*/ 2147483647 h 70"/>
                <a:gd name="T16" fmla="*/ 2147483647 w 38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70"/>
                <a:gd name="T29" fmla="*/ 382 w 38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70">
                  <a:moveTo>
                    <a:pt x="0" y="28"/>
                  </a:moveTo>
                  <a:lnTo>
                    <a:pt x="320" y="28"/>
                  </a:lnTo>
                  <a:lnTo>
                    <a:pt x="320" y="42"/>
                  </a:lnTo>
                  <a:lnTo>
                    <a:pt x="0" y="42"/>
                  </a:lnTo>
                  <a:lnTo>
                    <a:pt x="0" y="28"/>
                  </a:lnTo>
                  <a:close/>
                  <a:moveTo>
                    <a:pt x="313" y="0"/>
                  </a:moveTo>
                  <a:lnTo>
                    <a:pt x="382" y="35"/>
                  </a:lnTo>
                  <a:lnTo>
                    <a:pt x="313" y="70"/>
                  </a:lnTo>
                  <a:lnTo>
                    <a:pt x="313"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45" name="Freeform 128"/>
            <p:cNvSpPr>
              <a:spLocks noEditPoints="1"/>
            </p:cNvSpPr>
            <p:nvPr/>
          </p:nvSpPr>
          <p:spPr bwMode="auto">
            <a:xfrm>
              <a:off x="4751388" y="4364038"/>
              <a:ext cx="296862" cy="111125"/>
            </a:xfrm>
            <a:custGeom>
              <a:avLst/>
              <a:gdLst>
                <a:gd name="T0" fmla="*/ 0 w 187"/>
                <a:gd name="T1" fmla="*/ 2147483647 h 70"/>
                <a:gd name="T2" fmla="*/ 2147483647 w 187"/>
                <a:gd name="T3" fmla="*/ 2147483647 h 70"/>
                <a:gd name="T4" fmla="*/ 2147483647 w 187"/>
                <a:gd name="T5" fmla="*/ 2147483647 h 70"/>
                <a:gd name="T6" fmla="*/ 0 w 187"/>
                <a:gd name="T7" fmla="*/ 2147483647 h 70"/>
                <a:gd name="T8" fmla="*/ 0 w 187"/>
                <a:gd name="T9" fmla="*/ 2147483647 h 70"/>
                <a:gd name="T10" fmla="*/ 2147483647 w 187"/>
                <a:gd name="T11" fmla="*/ 0 h 70"/>
                <a:gd name="T12" fmla="*/ 2147483647 w 187"/>
                <a:gd name="T13" fmla="*/ 2147483647 h 70"/>
                <a:gd name="T14" fmla="*/ 2147483647 w 187"/>
                <a:gd name="T15" fmla="*/ 2147483647 h 70"/>
                <a:gd name="T16" fmla="*/ 2147483647 w 187"/>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70"/>
                <a:gd name="T29" fmla="*/ 187 w 18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70">
                  <a:moveTo>
                    <a:pt x="0" y="28"/>
                  </a:moveTo>
                  <a:lnTo>
                    <a:pt x="125" y="28"/>
                  </a:lnTo>
                  <a:lnTo>
                    <a:pt x="125" y="42"/>
                  </a:lnTo>
                  <a:lnTo>
                    <a:pt x="0" y="42"/>
                  </a:lnTo>
                  <a:lnTo>
                    <a:pt x="0" y="28"/>
                  </a:lnTo>
                  <a:close/>
                  <a:moveTo>
                    <a:pt x="118" y="0"/>
                  </a:moveTo>
                  <a:lnTo>
                    <a:pt x="187"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46" name="Freeform 129"/>
            <p:cNvSpPr>
              <a:spLocks noEditPoints="1"/>
            </p:cNvSpPr>
            <p:nvPr/>
          </p:nvSpPr>
          <p:spPr bwMode="auto">
            <a:xfrm>
              <a:off x="4751388" y="5162550"/>
              <a:ext cx="296862" cy="109538"/>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7"/>
                  </a:moveTo>
                  <a:lnTo>
                    <a:pt x="125" y="28"/>
                  </a:lnTo>
                  <a:lnTo>
                    <a:pt x="125" y="42"/>
                  </a:lnTo>
                  <a:lnTo>
                    <a:pt x="0" y="41"/>
                  </a:lnTo>
                  <a:lnTo>
                    <a:pt x="0" y="27"/>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947" name="Freeform 130"/>
            <p:cNvSpPr>
              <a:spLocks noEditPoints="1"/>
            </p:cNvSpPr>
            <p:nvPr/>
          </p:nvSpPr>
          <p:spPr bwMode="auto">
            <a:xfrm>
              <a:off x="4751388" y="5959475"/>
              <a:ext cx="296862" cy="109538"/>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8"/>
                  </a:moveTo>
                  <a:lnTo>
                    <a:pt x="125" y="28"/>
                  </a:lnTo>
                  <a:lnTo>
                    <a:pt x="125" y="42"/>
                  </a:lnTo>
                  <a:lnTo>
                    <a:pt x="0" y="42"/>
                  </a:lnTo>
                  <a:lnTo>
                    <a:pt x="0" y="28"/>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18" name="Group 131"/>
            <p:cNvGrpSpPr>
              <a:grpSpLocks/>
            </p:cNvGrpSpPr>
            <p:nvPr/>
          </p:nvGrpSpPr>
          <p:grpSpPr bwMode="auto">
            <a:xfrm>
              <a:off x="5473700" y="3525838"/>
              <a:ext cx="1095375" cy="234950"/>
              <a:chOff x="3375" y="2221"/>
              <a:chExt cx="690" cy="148"/>
            </a:xfrm>
          </p:grpSpPr>
          <p:sp>
            <p:nvSpPr>
              <p:cNvPr id="77126" name="Rectangle 132"/>
              <p:cNvSpPr>
                <a:spLocks noChangeArrowheads="1"/>
              </p:cNvSpPr>
              <p:nvPr/>
            </p:nvSpPr>
            <p:spPr bwMode="auto">
              <a:xfrm>
                <a:off x="3375" y="2221"/>
                <a:ext cx="690" cy="148"/>
              </a:xfrm>
              <a:prstGeom prst="rect">
                <a:avLst/>
              </a:prstGeom>
              <a:solidFill>
                <a:srgbClr val="FFFF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27" name="Rectangle 133"/>
              <p:cNvSpPr>
                <a:spLocks noChangeArrowheads="1"/>
              </p:cNvSpPr>
              <p:nvPr/>
            </p:nvSpPr>
            <p:spPr bwMode="auto">
              <a:xfrm>
                <a:off x="3375" y="2221"/>
                <a:ext cx="690"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49" name="Rectangle 134"/>
            <p:cNvSpPr>
              <a:spLocks noChangeArrowheads="1"/>
            </p:cNvSpPr>
            <p:nvPr/>
          </p:nvSpPr>
          <p:spPr bwMode="auto">
            <a:xfrm>
              <a:off x="5795963" y="3576638"/>
              <a:ext cx="455253"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a:t>
              </a:r>
              <a:endParaRPr lang="en-US" b="0" smtClean="0">
                <a:solidFill>
                  <a:srgbClr val="FFFFFF"/>
                </a:solidFill>
              </a:endParaRPr>
            </a:p>
          </p:txBody>
        </p:sp>
        <p:sp>
          <p:nvSpPr>
            <p:cNvPr id="76950" name="Freeform 135"/>
            <p:cNvSpPr>
              <a:spLocks/>
            </p:cNvSpPr>
            <p:nvPr/>
          </p:nvSpPr>
          <p:spPr bwMode="auto">
            <a:xfrm>
              <a:off x="1974850" y="3924300"/>
              <a:ext cx="198438" cy="1793875"/>
            </a:xfrm>
            <a:custGeom>
              <a:avLst/>
              <a:gdLst>
                <a:gd name="T0" fmla="*/ 2147483647 w 1200"/>
                <a:gd name="T1" fmla="*/ 0 h 10816"/>
                <a:gd name="T2" fmla="*/ 2147483647 w 1200"/>
                <a:gd name="T3" fmla="*/ 2147483647 h 10816"/>
                <a:gd name="T4" fmla="*/ 2147483647 w 1200"/>
                <a:gd name="T5" fmla="*/ 2147483647 h 10816"/>
                <a:gd name="T6" fmla="*/ 0 w 1200"/>
                <a:gd name="T7" fmla="*/ 2147483647 h 10816"/>
                <a:gd name="T8" fmla="*/ 2147483647 w 1200"/>
                <a:gd name="T9" fmla="*/ 2147483647 h 10816"/>
                <a:gd name="T10" fmla="*/ 2147483647 w 1200"/>
                <a:gd name="T11" fmla="*/ 2147483647 h 10816"/>
                <a:gd name="T12" fmla="*/ 2147483647 w 1200"/>
                <a:gd name="T13" fmla="*/ 2147483647 h 10816"/>
                <a:gd name="T14" fmla="*/ 0 60000 65536"/>
                <a:gd name="T15" fmla="*/ 0 60000 65536"/>
                <a:gd name="T16" fmla="*/ 0 60000 65536"/>
                <a:gd name="T17" fmla="*/ 0 60000 65536"/>
                <a:gd name="T18" fmla="*/ 0 60000 65536"/>
                <a:gd name="T19" fmla="*/ 0 60000 65536"/>
                <a:gd name="T20" fmla="*/ 0 60000 65536"/>
                <a:gd name="T21" fmla="*/ 0 w 1200"/>
                <a:gd name="T22" fmla="*/ 0 h 10816"/>
                <a:gd name="T23" fmla="*/ 1200 w 1200"/>
                <a:gd name="T24" fmla="*/ 10816 h 10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10816">
                  <a:moveTo>
                    <a:pt x="1200" y="0"/>
                  </a:moveTo>
                  <a:cubicBezTo>
                    <a:pt x="869" y="0"/>
                    <a:pt x="600" y="403"/>
                    <a:pt x="600" y="901"/>
                  </a:cubicBezTo>
                  <a:lnTo>
                    <a:pt x="600" y="4507"/>
                  </a:lnTo>
                  <a:cubicBezTo>
                    <a:pt x="600" y="5005"/>
                    <a:pt x="332" y="5408"/>
                    <a:pt x="0" y="5408"/>
                  </a:cubicBezTo>
                  <a:cubicBezTo>
                    <a:pt x="332" y="5408"/>
                    <a:pt x="600" y="5812"/>
                    <a:pt x="600" y="6310"/>
                  </a:cubicBezTo>
                  <a:lnTo>
                    <a:pt x="600" y="9915"/>
                  </a:lnTo>
                  <a:cubicBezTo>
                    <a:pt x="600" y="10413"/>
                    <a:pt x="869" y="10816"/>
                    <a:pt x="1200" y="10816"/>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19" name="Group 141"/>
            <p:cNvGrpSpPr>
              <a:grpSpLocks/>
            </p:cNvGrpSpPr>
            <p:nvPr/>
          </p:nvGrpSpPr>
          <p:grpSpPr bwMode="auto">
            <a:xfrm>
              <a:off x="2173288" y="5616575"/>
              <a:ext cx="796925" cy="215900"/>
              <a:chOff x="1369" y="3538"/>
              <a:chExt cx="502" cy="136"/>
            </a:xfrm>
          </p:grpSpPr>
          <p:sp>
            <p:nvSpPr>
              <p:cNvPr id="77124" name="Rectangle 142"/>
              <p:cNvSpPr>
                <a:spLocks noChangeArrowheads="1"/>
              </p:cNvSpPr>
              <p:nvPr/>
            </p:nvSpPr>
            <p:spPr bwMode="auto">
              <a:xfrm>
                <a:off x="1369" y="3538"/>
                <a:ext cx="502" cy="136"/>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25" name="Rectangle 143"/>
              <p:cNvSpPr>
                <a:spLocks noChangeArrowheads="1"/>
              </p:cNvSpPr>
              <p:nvPr/>
            </p:nvSpPr>
            <p:spPr bwMode="auto">
              <a:xfrm>
                <a:off x="1369" y="3538"/>
                <a:ext cx="502" cy="13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52" name="Rectangle 144"/>
            <p:cNvSpPr>
              <a:spLocks noChangeArrowheads="1"/>
            </p:cNvSpPr>
            <p:nvPr/>
          </p:nvSpPr>
          <p:spPr bwMode="auto">
            <a:xfrm>
              <a:off x="2289175" y="5670550"/>
              <a:ext cx="535403"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+GO</a:t>
              </a:r>
              <a:endParaRPr lang="en-US" b="0" smtClean="0">
                <a:solidFill>
                  <a:srgbClr val="FFFFFF"/>
                </a:solidFill>
              </a:endParaRPr>
            </a:p>
          </p:txBody>
        </p:sp>
        <p:sp>
          <p:nvSpPr>
            <p:cNvPr id="76953" name="Rectangle 145"/>
            <p:cNvSpPr>
              <a:spLocks noChangeArrowheads="1"/>
            </p:cNvSpPr>
            <p:nvPr/>
          </p:nvSpPr>
          <p:spPr bwMode="auto">
            <a:xfrm>
              <a:off x="2800350" y="5702300"/>
              <a:ext cx="57708" cy="123111"/>
            </a:xfrm>
            <a:prstGeom prst="rect">
              <a:avLst/>
            </a:prstGeom>
            <a:noFill/>
            <a:ln w="9525">
              <a:noFill/>
              <a:miter lim="800000"/>
              <a:headEnd/>
              <a:tailEnd/>
            </a:ln>
          </p:spPr>
          <p:txBody>
            <a:bodyPr wrap="none" lIns="0" tIns="0" rIns="0" bIns="0">
              <a:spAutoFit/>
            </a:bodyPr>
            <a:lstStyle/>
            <a:p>
              <a:pPr eaLnBrk="1" hangingPunct="1"/>
              <a:r>
                <a:rPr lang="en-US" sz="800" b="0" smtClean="0">
                  <a:solidFill>
                    <a:srgbClr val="000000"/>
                  </a:solidFill>
                  <a:latin typeface="Arial" charset="0"/>
                </a:rPr>
                <a:t>6</a:t>
              </a:r>
              <a:endParaRPr lang="en-US" b="0" smtClean="0">
                <a:solidFill>
                  <a:srgbClr val="FFFFFF"/>
                </a:solidFill>
              </a:endParaRPr>
            </a:p>
          </p:txBody>
        </p:sp>
        <p:grpSp>
          <p:nvGrpSpPr>
            <p:cNvPr id="20" name="Group 146"/>
            <p:cNvGrpSpPr>
              <a:grpSpLocks/>
            </p:cNvGrpSpPr>
            <p:nvPr/>
          </p:nvGrpSpPr>
          <p:grpSpPr bwMode="auto">
            <a:xfrm>
              <a:off x="2173288" y="3824288"/>
              <a:ext cx="796925" cy="215900"/>
              <a:chOff x="1369" y="2409"/>
              <a:chExt cx="502" cy="136"/>
            </a:xfrm>
          </p:grpSpPr>
          <p:sp>
            <p:nvSpPr>
              <p:cNvPr id="77122" name="Rectangle 147"/>
              <p:cNvSpPr>
                <a:spLocks noChangeArrowheads="1"/>
              </p:cNvSpPr>
              <p:nvPr/>
            </p:nvSpPr>
            <p:spPr bwMode="auto">
              <a:xfrm>
                <a:off x="1369" y="2409"/>
                <a:ext cx="502" cy="136"/>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23" name="Rectangle 148"/>
              <p:cNvSpPr>
                <a:spLocks noChangeArrowheads="1"/>
              </p:cNvSpPr>
              <p:nvPr/>
            </p:nvSpPr>
            <p:spPr bwMode="auto">
              <a:xfrm>
                <a:off x="1369" y="2409"/>
                <a:ext cx="502" cy="13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55" name="Rectangle 149"/>
            <p:cNvSpPr>
              <a:spLocks noChangeArrowheads="1"/>
            </p:cNvSpPr>
            <p:nvPr/>
          </p:nvSpPr>
          <p:spPr bwMode="auto">
            <a:xfrm>
              <a:off x="2432050" y="3875088"/>
              <a:ext cx="291747"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ADE</a:t>
              </a:r>
              <a:endParaRPr lang="en-US" b="0" smtClean="0">
                <a:solidFill>
                  <a:srgbClr val="FFFFFF"/>
                </a:solidFill>
              </a:endParaRPr>
            </a:p>
          </p:txBody>
        </p:sp>
        <p:sp>
          <p:nvSpPr>
            <p:cNvPr id="76956" name="Freeform 155"/>
            <p:cNvSpPr>
              <a:spLocks/>
            </p:cNvSpPr>
            <p:nvPr/>
          </p:nvSpPr>
          <p:spPr bwMode="auto">
            <a:xfrm>
              <a:off x="7232650" y="3448050"/>
              <a:ext cx="198438" cy="1990725"/>
            </a:xfrm>
            <a:custGeom>
              <a:avLst/>
              <a:gdLst>
                <a:gd name="T0" fmla="*/ 0 w 600"/>
                <a:gd name="T1" fmla="*/ 0 h 6000"/>
                <a:gd name="T2" fmla="*/ 2147483647 w 600"/>
                <a:gd name="T3" fmla="*/ 2147483647 h 6000"/>
                <a:gd name="T4" fmla="*/ 2147483647 w 600"/>
                <a:gd name="T5" fmla="*/ 2147483647 h 6000"/>
                <a:gd name="T6" fmla="*/ 2147483647 w 600"/>
                <a:gd name="T7" fmla="*/ 2147483647 h 6000"/>
                <a:gd name="T8" fmla="*/ 2147483647 w 600"/>
                <a:gd name="T9" fmla="*/ 2147483647 h 6000"/>
                <a:gd name="T10" fmla="*/ 2147483647 w 600"/>
                <a:gd name="T11" fmla="*/ 2147483647 h 6000"/>
                <a:gd name="T12" fmla="*/ 0 w 600"/>
                <a:gd name="T13" fmla="*/ 2147483647 h 6000"/>
                <a:gd name="T14" fmla="*/ 0 60000 65536"/>
                <a:gd name="T15" fmla="*/ 0 60000 65536"/>
                <a:gd name="T16" fmla="*/ 0 60000 65536"/>
                <a:gd name="T17" fmla="*/ 0 60000 65536"/>
                <a:gd name="T18" fmla="*/ 0 60000 65536"/>
                <a:gd name="T19" fmla="*/ 0 60000 65536"/>
                <a:gd name="T20" fmla="*/ 0 60000 65536"/>
                <a:gd name="T21" fmla="*/ 0 w 600"/>
                <a:gd name="T22" fmla="*/ 0 h 6000"/>
                <a:gd name="T23" fmla="*/ 600 w 600"/>
                <a:gd name="T24" fmla="*/ 6000 h 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6000">
                  <a:moveTo>
                    <a:pt x="0" y="0"/>
                  </a:moveTo>
                  <a:cubicBezTo>
                    <a:pt x="166" y="0"/>
                    <a:pt x="300" y="224"/>
                    <a:pt x="300" y="500"/>
                  </a:cubicBezTo>
                  <a:lnTo>
                    <a:pt x="300" y="2500"/>
                  </a:lnTo>
                  <a:cubicBezTo>
                    <a:pt x="300" y="2776"/>
                    <a:pt x="435" y="3000"/>
                    <a:pt x="600" y="3000"/>
                  </a:cubicBezTo>
                  <a:cubicBezTo>
                    <a:pt x="435" y="3000"/>
                    <a:pt x="300" y="3224"/>
                    <a:pt x="300" y="3500"/>
                  </a:cubicBezTo>
                  <a:lnTo>
                    <a:pt x="300" y="5500"/>
                  </a:lnTo>
                  <a:cubicBezTo>
                    <a:pt x="300" y="5776"/>
                    <a:pt x="166" y="6000"/>
                    <a:pt x="0" y="6000"/>
                  </a:cubicBezTo>
                </a:path>
              </a:pathLst>
            </a:custGeom>
            <a:noFill/>
            <a:ln w="22225" cap="flat">
              <a:solidFill>
                <a:srgbClr val="FFFFFF"/>
              </a:solidFill>
              <a:prstDash val="solid"/>
              <a:round/>
              <a:headEnd/>
              <a:tailEnd/>
            </a:ln>
          </p:spPr>
          <p:txBody>
            <a:bodyPr/>
            <a:lstStyle/>
            <a:p>
              <a:endParaRPr lang="en-GB" b="0" smtClean="0">
                <a:solidFill>
                  <a:srgbClr val="000000"/>
                </a:solidFill>
              </a:endParaRPr>
            </a:p>
          </p:txBody>
        </p:sp>
        <p:grpSp>
          <p:nvGrpSpPr>
            <p:cNvPr id="21" name="Group 156"/>
            <p:cNvGrpSpPr>
              <a:grpSpLocks/>
            </p:cNvGrpSpPr>
            <p:nvPr/>
          </p:nvGrpSpPr>
          <p:grpSpPr bwMode="auto">
            <a:xfrm>
              <a:off x="7680325" y="3717925"/>
              <a:ext cx="1095375" cy="1393825"/>
              <a:chOff x="4838" y="2360"/>
              <a:chExt cx="690" cy="878"/>
            </a:xfrm>
          </p:grpSpPr>
          <p:sp>
            <p:nvSpPr>
              <p:cNvPr id="77120" name="Rectangle 157"/>
              <p:cNvSpPr>
                <a:spLocks noChangeArrowheads="1"/>
              </p:cNvSpPr>
              <p:nvPr/>
            </p:nvSpPr>
            <p:spPr bwMode="auto">
              <a:xfrm>
                <a:off x="4838" y="2360"/>
                <a:ext cx="690" cy="878"/>
              </a:xfrm>
              <a:prstGeom prst="rect">
                <a:avLst/>
              </a:prstGeom>
              <a:solidFill>
                <a:srgbClr val="CC99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21" name="Rectangle 158"/>
              <p:cNvSpPr>
                <a:spLocks noChangeArrowheads="1"/>
              </p:cNvSpPr>
              <p:nvPr/>
            </p:nvSpPr>
            <p:spPr bwMode="auto">
              <a:xfrm>
                <a:off x="4838" y="2360"/>
                <a:ext cx="690" cy="87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58" name="Rectangle 159"/>
            <p:cNvSpPr>
              <a:spLocks noChangeArrowheads="1"/>
            </p:cNvSpPr>
            <p:nvPr/>
          </p:nvSpPr>
          <p:spPr bwMode="auto">
            <a:xfrm>
              <a:off x="7967663" y="3771900"/>
              <a:ext cx="476092"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Consol</a:t>
              </a:r>
              <a:endParaRPr lang="en-US" b="0" smtClean="0">
                <a:solidFill>
                  <a:srgbClr val="FFFFFF"/>
                </a:solidFill>
              </a:endParaRPr>
            </a:p>
          </p:txBody>
        </p:sp>
        <p:sp>
          <p:nvSpPr>
            <p:cNvPr id="76959" name="Rectangle 160"/>
            <p:cNvSpPr>
              <a:spLocks noChangeArrowheads="1"/>
            </p:cNvSpPr>
            <p:nvPr/>
          </p:nvSpPr>
          <p:spPr bwMode="auto">
            <a:xfrm>
              <a:off x="7967663" y="3933825"/>
              <a:ext cx="522287" cy="6350"/>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960" name="Rectangle 161"/>
            <p:cNvSpPr>
              <a:spLocks noChangeArrowheads="1"/>
            </p:cNvSpPr>
            <p:nvPr/>
          </p:nvSpPr>
          <p:spPr bwMode="auto">
            <a:xfrm>
              <a:off x="7781925" y="4143375"/>
              <a:ext cx="827150"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3v4 courses</a:t>
              </a:r>
              <a:endParaRPr lang="en-US" b="0" smtClean="0">
                <a:solidFill>
                  <a:srgbClr val="FFFFFF"/>
                </a:solidFill>
              </a:endParaRPr>
            </a:p>
          </p:txBody>
        </p:sp>
        <p:sp>
          <p:nvSpPr>
            <p:cNvPr id="76961" name="Rectangle 162"/>
            <p:cNvSpPr>
              <a:spLocks noChangeArrowheads="1"/>
            </p:cNvSpPr>
            <p:nvPr/>
          </p:nvSpPr>
          <p:spPr bwMode="auto">
            <a:xfrm>
              <a:off x="7999413" y="4327525"/>
              <a:ext cx="444032"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MACE</a:t>
              </a:r>
              <a:endParaRPr lang="en-US" b="0" smtClean="0">
                <a:solidFill>
                  <a:srgbClr val="FFFFFF"/>
                </a:solidFill>
              </a:endParaRPr>
            </a:p>
          </p:txBody>
        </p:sp>
        <p:sp>
          <p:nvSpPr>
            <p:cNvPr id="76962" name="Rectangle 163"/>
            <p:cNvSpPr>
              <a:spLocks noChangeArrowheads="1"/>
            </p:cNvSpPr>
            <p:nvPr/>
          </p:nvSpPr>
          <p:spPr bwMode="auto">
            <a:xfrm>
              <a:off x="8185150" y="4513263"/>
              <a:ext cx="76944"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v</a:t>
              </a:r>
              <a:endParaRPr lang="en-US" b="0" smtClean="0">
                <a:solidFill>
                  <a:srgbClr val="FFFFFF"/>
                </a:solidFill>
              </a:endParaRPr>
            </a:p>
          </p:txBody>
        </p:sp>
        <p:sp>
          <p:nvSpPr>
            <p:cNvPr id="76963" name="Rectangle 164"/>
            <p:cNvSpPr>
              <a:spLocks noChangeArrowheads="1"/>
            </p:cNvSpPr>
            <p:nvPr/>
          </p:nvSpPr>
          <p:spPr bwMode="auto">
            <a:xfrm>
              <a:off x="7999413" y="4697413"/>
              <a:ext cx="487313"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MACE </a:t>
              </a:r>
              <a:endParaRPr lang="en-US" b="0" smtClean="0">
                <a:solidFill>
                  <a:srgbClr val="FFFFFF"/>
                </a:solidFill>
              </a:endParaRPr>
            </a:p>
          </p:txBody>
        </p:sp>
        <p:sp>
          <p:nvSpPr>
            <p:cNvPr id="76964" name="Rectangle 165"/>
            <p:cNvSpPr>
              <a:spLocks noChangeArrowheads="1"/>
            </p:cNvSpPr>
            <p:nvPr/>
          </p:nvSpPr>
          <p:spPr bwMode="auto">
            <a:xfrm>
              <a:off x="7939088" y="4883150"/>
              <a:ext cx="89768"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a:t>
              </a:r>
              <a:endParaRPr lang="en-US" b="0" smtClean="0">
                <a:solidFill>
                  <a:srgbClr val="FFFFFF"/>
                </a:solidFill>
              </a:endParaRPr>
            </a:p>
          </p:txBody>
        </p:sp>
        <p:sp>
          <p:nvSpPr>
            <p:cNvPr id="76965" name="Rectangle 166"/>
            <p:cNvSpPr>
              <a:spLocks noChangeArrowheads="1"/>
            </p:cNvSpPr>
            <p:nvPr/>
          </p:nvSpPr>
          <p:spPr bwMode="auto">
            <a:xfrm>
              <a:off x="8027988" y="4883150"/>
              <a:ext cx="460062"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MidAC</a:t>
              </a:r>
              <a:endParaRPr lang="en-US" b="0" smtClean="0">
                <a:solidFill>
                  <a:srgbClr val="FFFFFF"/>
                </a:solidFill>
              </a:endParaRPr>
            </a:p>
          </p:txBody>
        </p:sp>
        <p:sp>
          <p:nvSpPr>
            <p:cNvPr id="76966" name="Freeform 237"/>
            <p:cNvSpPr>
              <a:spLocks noEditPoints="1"/>
            </p:cNvSpPr>
            <p:nvPr/>
          </p:nvSpPr>
          <p:spPr bwMode="auto">
            <a:xfrm>
              <a:off x="2870200" y="5659438"/>
              <a:ext cx="296863" cy="111125"/>
            </a:xfrm>
            <a:custGeom>
              <a:avLst/>
              <a:gdLst>
                <a:gd name="T0" fmla="*/ 0 w 187"/>
                <a:gd name="T1" fmla="*/ 2147483647 h 70"/>
                <a:gd name="T2" fmla="*/ 2147483647 w 187"/>
                <a:gd name="T3" fmla="*/ 2147483647 h 70"/>
                <a:gd name="T4" fmla="*/ 2147483647 w 187"/>
                <a:gd name="T5" fmla="*/ 2147483647 h 70"/>
                <a:gd name="T6" fmla="*/ 0 w 187"/>
                <a:gd name="T7" fmla="*/ 2147483647 h 70"/>
                <a:gd name="T8" fmla="*/ 0 w 187"/>
                <a:gd name="T9" fmla="*/ 2147483647 h 70"/>
                <a:gd name="T10" fmla="*/ 2147483647 w 187"/>
                <a:gd name="T11" fmla="*/ 0 h 70"/>
                <a:gd name="T12" fmla="*/ 2147483647 w 187"/>
                <a:gd name="T13" fmla="*/ 2147483647 h 70"/>
                <a:gd name="T14" fmla="*/ 2147483647 w 187"/>
                <a:gd name="T15" fmla="*/ 2147483647 h 70"/>
                <a:gd name="T16" fmla="*/ 2147483647 w 187"/>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70"/>
                <a:gd name="T29" fmla="*/ 187 w 18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70">
                  <a:moveTo>
                    <a:pt x="0" y="28"/>
                  </a:moveTo>
                  <a:lnTo>
                    <a:pt x="125" y="28"/>
                  </a:lnTo>
                  <a:lnTo>
                    <a:pt x="125" y="42"/>
                  </a:lnTo>
                  <a:lnTo>
                    <a:pt x="0" y="42"/>
                  </a:lnTo>
                  <a:lnTo>
                    <a:pt x="0" y="28"/>
                  </a:lnTo>
                  <a:close/>
                  <a:moveTo>
                    <a:pt x="118" y="0"/>
                  </a:moveTo>
                  <a:lnTo>
                    <a:pt x="187"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22" name="Group 240"/>
            <p:cNvGrpSpPr>
              <a:grpSpLocks/>
            </p:cNvGrpSpPr>
            <p:nvPr/>
          </p:nvGrpSpPr>
          <p:grpSpPr bwMode="auto">
            <a:xfrm>
              <a:off x="5053013" y="4311650"/>
              <a:ext cx="198437" cy="200025"/>
              <a:chOff x="3183" y="2716"/>
              <a:chExt cx="125" cy="126"/>
            </a:xfrm>
          </p:grpSpPr>
          <p:sp>
            <p:nvSpPr>
              <p:cNvPr id="77118" name="Rectangle 241"/>
              <p:cNvSpPr>
                <a:spLocks noChangeArrowheads="1"/>
              </p:cNvSpPr>
              <p:nvPr/>
            </p:nvSpPr>
            <p:spPr bwMode="auto">
              <a:xfrm>
                <a:off x="3183" y="2716"/>
                <a:ext cx="125"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19" name="Rectangle 242"/>
              <p:cNvSpPr>
                <a:spLocks noChangeArrowheads="1"/>
              </p:cNvSpPr>
              <p:nvPr/>
            </p:nvSpPr>
            <p:spPr bwMode="auto">
              <a:xfrm>
                <a:off x="3183" y="2716"/>
                <a:ext cx="125"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68" name="Rectangle 243"/>
            <p:cNvSpPr>
              <a:spLocks noChangeArrowheads="1"/>
            </p:cNvSpPr>
            <p:nvPr/>
          </p:nvSpPr>
          <p:spPr bwMode="auto">
            <a:xfrm>
              <a:off x="5105400" y="43243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CCFFCC"/>
                  </a:solidFill>
                  <a:latin typeface="Arial" charset="0"/>
                </a:rPr>
                <a:t>R</a:t>
              </a:r>
              <a:endParaRPr lang="en-US" b="0" smtClean="0">
                <a:solidFill>
                  <a:srgbClr val="FFFFFF"/>
                </a:solidFill>
              </a:endParaRPr>
            </a:p>
          </p:txBody>
        </p:sp>
        <p:sp>
          <p:nvSpPr>
            <p:cNvPr id="76969" name="Freeform 244"/>
            <p:cNvSpPr>
              <a:spLocks/>
            </p:cNvSpPr>
            <p:nvPr/>
          </p:nvSpPr>
          <p:spPr bwMode="auto">
            <a:xfrm>
              <a:off x="5251450" y="4113213"/>
              <a:ext cx="200025" cy="563562"/>
            </a:xfrm>
            <a:custGeom>
              <a:avLst/>
              <a:gdLst>
                <a:gd name="T0" fmla="*/ 2147483647 w 1200"/>
                <a:gd name="T1" fmla="*/ 0 h 3400"/>
                <a:gd name="T2" fmla="*/ 2147483647 w 1200"/>
                <a:gd name="T3" fmla="*/ 2147483647 h 3400"/>
                <a:gd name="T4" fmla="*/ 2147483647 w 1200"/>
                <a:gd name="T5" fmla="*/ 2147483647 h 3400"/>
                <a:gd name="T6" fmla="*/ 0 w 1200"/>
                <a:gd name="T7" fmla="*/ 2147483647 h 3400"/>
                <a:gd name="T8" fmla="*/ 2147483647 w 1200"/>
                <a:gd name="T9" fmla="*/ 2147483647 h 3400"/>
                <a:gd name="T10" fmla="*/ 2147483647 w 1200"/>
                <a:gd name="T11" fmla="*/ 2147483647 h 3400"/>
                <a:gd name="T12" fmla="*/ 2147483647 w 1200"/>
                <a:gd name="T13" fmla="*/ 2147483647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23" name="Group 245"/>
            <p:cNvGrpSpPr>
              <a:grpSpLocks/>
            </p:cNvGrpSpPr>
            <p:nvPr/>
          </p:nvGrpSpPr>
          <p:grpSpPr bwMode="auto">
            <a:xfrm>
              <a:off x="5451475" y="4079875"/>
              <a:ext cx="1592263" cy="231775"/>
              <a:chOff x="3434" y="2570"/>
              <a:chExt cx="1003" cy="146"/>
            </a:xfrm>
          </p:grpSpPr>
          <p:sp>
            <p:nvSpPr>
              <p:cNvPr id="77116" name="Rectangle 246"/>
              <p:cNvSpPr>
                <a:spLocks noChangeArrowheads="1"/>
              </p:cNvSpPr>
              <p:nvPr/>
            </p:nvSpPr>
            <p:spPr bwMode="auto">
              <a:xfrm>
                <a:off x="3434" y="2570"/>
                <a:ext cx="1003"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17" name="Rectangle 247"/>
              <p:cNvSpPr>
                <a:spLocks noChangeArrowheads="1"/>
              </p:cNvSpPr>
              <p:nvPr/>
            </p:nvSpPr>
            <p:spPr bwMode="auto">
              <a:xfrm>
                <a:off x="3434" y="2570"/>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71" name="Rectangle 248"/>
            <p:cNvSpPr>
              <a:spLocks noChangeArrowheads="1"/>
            </p:cNvSpPr>
            <p:nvPr/>
          </p:nvSpPr>
          <p:spPr bwMode="auto">
            <a:xfrm>
              <a:off x="5678488" y="4130675"/>
              <a:ext cx="905697"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 CEP</a:t>
              </a:r>
              <a:endParaRPr lang="en-US" b="0" smtClean="0">
                <a:solidFill>
                  <a:srgbClr val="FFFFFF"/>
                </a:solidFill>
              </a:endParaRPr>
            </a:p>
          </p:txBody>
        </p:sp>
        <p:sp>
          <p:nvSpPr>
            <p:cNvPr id="76972" name="Rectangle 249"/>
            <p:cNvSpPr>
              <a:spLocks noChangeArrowheads="1"/>
            </p:cNvSpPr>
            <p:nvPr/>
          </p:nvSpPr>
          <p:spPr bwMode="auto">
            <a:xfrm>
              <a:off x="6551613" y="4130675"/>
              <a:ext cx="4648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t>
              </a:r>
              <a:endParaRPr lang="en-US" b="0" smtClean="0">
                <a:solidFill>
                  <a:srgbClr val="FFFFFF"/>
                </a:solidFill>
              </a:endParaRPr>
            </a:p>
          </p:txBody>
        </p:sp>
        <p:sp>
          <p:nvSpPr>
            <p:cNvPr id="76973" name="Rectangle 250"/>
            <p:cNvSpPr>
              <a:spLocks noChangeArrowheads="1"/>
            </p:cNvSpPr>
            <p:nvPr/>
          </p:nvSpPr>
          <p:spPr bwMode="auto">
            <a:xfrm>
              <a:off x="6596063" y="4130675"/>
              <a:ext cx="23564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701</a:t>
              </a:r>
              <a:endParaRPr lang="en-US" b="0" smtClean="0">
                <a:solidFill>
                  <a:srgbClr val="FFFFFF"/>
                </a:solidFill>
              </a:endParaRPr>
            </a:p>
          </p:txBody>
        </p:sp>
        <p:grpSp>
          <p:nvGrpSpPr>
            <p:cNvPr id="24" name="Group 251"/>
            <p:cNvGrpSpPr>
              <a:grpSpLocks/>
            </p:cNvGrpSpPr>
            <p:nvPr/>
          </p:nvGrpSpPr>
          <p:grpSpPr bwMode="auto">
            <a:xfrm>
              <a:off x="5451475" y="4510088"/>
              <a:ext cx="1093788" cy="231775"/>
              <a:chOff x="3434" y="2841"/>
              <a:chExt cx="689" cy="146"/>
            </a:xfrm>
          </p:grpSpPr>
          <p:sp>
            <p:nvSpPr>
              <p:cNvPr id="77114" name="Rectangle 252"/>
              <p:cNvSpPr>
                <a:spLocks noChangeArrowheads="1"/>
              </p:cNvSpPr>
              <p:nvPr/>
            </p:nvSpPr>
            <p:spPr bwMode="auto">
              <a:xfrm>
                <a:off x="3434" y="2841"/>
                <a:ext cx="689"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15" name="Rectangle 253"/>
              <p:cNvSpPr>
                <a:spLocks noChangeArrowheads="1"/>
              </p:cNvSpPr>
              <p:nvPr/>
            </p:nvSpPr>
            <p:spPr bwMode="auto">
              <a:xfrm>
                <a:off x="3434" y="2841"/>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75" name="Rectangle 254"/>
            <p:cNvSpPr>
              <a:spLocks noChangeArrowheads="1"/>
            </p:cNvSpPr>
            <p:nvPr/>
          </p:nvSpPr>
          <p:spPr bwMode="auto">
            <a:xfrm>
              <a:off x="5773738" y="4560888"/>
              <a:ext cx="493725"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a:t>
              </a:r>
              <a:endParaRPr lang="en-US" b="0" smtClean="0">
                <a:solidFill>
                  <a:srgbClr val="FFFFFF"/>
                </a:solidFill>
              </a:endParaRPr>
            </a:p>
          </p:txBody>
        </p:sp>
        <p:grpSp>
          <p:nvGrpSpPr>
            <p:cNvPr id="25" name="Group 255"/>
            <p:cNvGrpSpPr>
              <a:grpSpLocks/>
            </p:cNvGrpSpPr>
            <p:nvPr/>
          </p:nvGrpSpPr>
          <p:grpSpPr bwMode="auto">
            <a:xfrm>
              <a:off x="5053013" y="4311650"/>
              <a:ext cx="198437" cy="200025"/>
              <a:chOff x="3183" y="2716"/>
              <a:chExt cx="125" cy="126"/>
            </a:xfrm>
          </p:grpSpPr>
          <p:sp>
            <p:nvSpPr>
              <p:cNvPr id="77112" name="Rectangle 256"/>
              <p:cNvSpPr>
                <a:spLocks noChangeArrowheads="1"/>
              </p:cNvSpPr>
              <p:nvPr/>
            </p:nvSpPr>
            <p:spPr bwMode="auto">
              <a:xfrm>
                <a:off x="3183" y="2716"/>
                <a:ext cx="125"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13" name="Rectangle 257"/>
              <p:cNvSpPr>
                <a:spLocks noChangeArrowheads="1"/>
              </p:cNvSpPr>
              <p:nvPr/>
            </p:nvSpPr>
            <p:spPr bwMode="auto">
              <a:xfrm>
                <a:off x="3183" y="2716"/>
                <a:ext cx="125"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77" name="Rectangle 258"/>
            <p:cNvSpPr>
              <a:spLocks noChangeArrowheads="1"/>
            </p:cNvSpPr>
            <p:nvPr/>
          </p:nvSpPr>
          <p:spPr bwMode="auto">
            <a:xfrm>
              <a:off x="5105400" y="43243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CCFFCC"/>
                  </a:solidFill>
                  <a:latin typeface="Arial" charset="0"/>
                </a:rPr>
                <a:t>R</a:t>
              </a:r>
              <a:endParaRPr lang="en-US" b="0" smtClean="0">
                <a:solidFill>
                  <a:srgbClr val="FFFFFF"/>
                </a:solidFill>
              </a:endParaRPr>
            </a:p>
          </p:txBody>
        </p:sp>
        <p:sp>
          <p:nvSpPr>
            <p:cNvPr id="76978" name="Freeform 259"/>
            <p:cNvSpPr>
              <a:spLocks/>
            </p:cNvSpPr>
            <p:nvPr/>
          </p:nvSpPr>
          <p:spPr bwMode="auto">
            <a:xfrm>
              <a:off x="5251450" y="4113213"/>
              <a:ext cx="200025" cy="563562"/>
            </a:xfrm>
            <a:custGeom>
              <a:avLst/>
              <a:gdLst>
                <a:gd name="T0" fmla="*/ 2147483647 w 1200"/>
                <a:gd name="T1" fmla="*/ 0 h 3400"/>
                <a:gd name="T2" fmla="*/ 2147483647 w 1200"/>
                <a:gd name="T3" fmla="*/ 2147483647 h 3400"/>
                <a:gd name="T4" fmla="*/ 2147483647 w 1200"/>
                <a:gd name="T5" fmla="*/ 2147483647 h 3400"/>
                <a:gd name="T6" fmla="*/ 0 w 1200"/>
                <a:gd name="T7" fmla="*/ 2147483647 h 3400"/>
                <a:gd name="T8" fmla="*/ 2147483647 w 1200"/>
                <a:gd name="T9" fmla="*/ 2147483647 h 3400"/>
                <a:gd name="T10" fmla="*/ 2147483647 w 1200"/>
                <a:gd name="T11" fmla="*/ 2147483647 h 3400"/>
                <a:gd name="T12" fmla="*/ 2147483647 w 1200"/>
                <a:gd name="T13" fmla="*/ 2147483647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26" name="Group 260"/>
            <p:cNvGrpSpPr>
              <a:grpSpLocks/>
            </p:cNvGrpSpPr>
            <p:nvPr/>
          </p:nvGrpSpPr>
          <p:grpSpPr bwMode="auto">
            <a:xfrm>
              <a:off x="5451475" y="4079875"/>
              <a:ext cx="1592263" cy="231775"/>
              <a:chOff x="3434" y="2570"/>
              <a:chExt cx="1003" cy="146"/>
            </a:xfrm>
          </p:grpSpPr>
          <p:sp>
            <p:nvSpPr>
              <p:cNvPr id="77110" name="Rectangle 261"/>
              <p:cNvSpPr>
                <a:spLocks noChangeArrowheads="1"/>
              </p:cNvSpPr>
              <p:nvPr/>
            </p:nvSpPr>
            <p:spPr bwMode="auto">
              <a:xfrm>
                <a:off x="3434" y="2570"/>
                <a:ext cx="1003"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11" name="Rectangle 262"/>
              <p:cNvSpPr>
                <a:spLocks noChangeArrowheads="1"/>
              </p:cNvSpPr>
              <p:nvPr/>
            </p:nvSpPr>
            <p:spPr bwMode="auto">
              <a:xfrm>
                <a:off x="3434" y="2570"/>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80" name="Rectangle 263"/>
            <p:cNvSpPr>
              <a:spLocks noChangeArrowheads="1"/>
            </p:cNvSpPr>
            <p:nvPr/>
          </p:nvSpPr>
          <p:spPr bwMode="auto">
            <a:xfrm>
              <a:off x="5507038" y="4111625"/>
              <a:ext cx="136736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(50mg) + CEP701</a:t>
              </a:r>
              <a:endParaRPr lang="en-US" b="0" smtClean="0">
                <a:solidFill>
                  <a:srgbClr val="FFFFFF"/>
                </a:solidFill>
              </a:endParaRPr>
            </a:p>
          </p:txBody>
        </p:sp>
        <p:sp>
          <p:nvSpPr>
            <p:cNvPr id="76981" name="Rectangle 264"/>
            <p:cNvSpPr>
              <a:spLocks noChangeArrowheads="1"/>
            </p:cNvSpPr>
            <p:nvPr/>
          </p:nvSpPr>
          <p:spPr bwMode="auto">
            <a:xfrm>
              <a:off x="6551613" y="4130675"/>
              <a:ext cx="4648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t>
              </a:r>
              <a:endParaRPr lang="en-US" b="0" smtClean="0">
                <a:solidFill>
                  <a:srgbClr val="FFFFFF"/>
                </a:solidFill>
              </a:endParaRPr>
            </a:p>
          </p:txBody>
        </p:sp>
        <p:grpSp>
          <p:nvGrpSpPr>
            <p:cNvPr id="27" name="Group 266"/>
            <p:cNvGrpSpPr>
              <a:grpSpLocks/>
            </p:cNvGrpSpPr>
            <p:nvPr/>
          </p:nvGrpSpPr>
          <p:grpSpPr bwMode="auto">
            <a:xfrm>
              <a:off x="5451475" y="4510088"/>
              <a:ext cx="1093788" cy="231775"/>
              <a:chOff x="3434" y="2841"/>
              <a:chExt cx="689" cy="146"/>
            </a:xfrm>
          </p:grpSpPr>
          <p:sp>
            <p:nvSpPr>
              <p:cNvPr id="77108" name="Rectangle 267"/>
              <p:cNvSpPr>
                <a:spLocks noChangeArrowheads="1"/>
              </p:cNvSpPr>
              <p:nvPr/>
            </p:nvSpPr>
            <p:spPr bwMode="auto">
              <a:xfrm>
                <a:off x="3434" y="2841"/>
                <a:ext cx="689" cy="146"/>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09" name="Rectangle 268"/>
              <p:cNvSpPr>
                <a:spLocks noChangeArrowheads="1"/>
              </p:cNvSpPr>
              <p:nvPr/>
            </p:nvSpPr>
            <p:spPr bwMode="auto">
              <a:xfrm>
                <a:off x="3434" y="2841"/>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83" name="Rectangle 269"/>
            <p:cNvSpPr>
              <a:spLocks noChangeArrowheads="1"/>
            </p:cNvSpPr>
            <p:nvPr/>
          </p:nvSpPr>
          <p:spPr bwMode="auto">
            <a:xfrm>
              <a:off x="5507038" y="4541838"/>
              <a:ext cx="719749"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(50mg) </a:t>
              </a:r>
              <a:endParaRPr lang="en-US" b="0" smtClean="0">
                <a:solidFill>
                  <a:srgbClr val="FFFFFF"/>
                </a:solidFill>
              </a:endParaRPr>
            </a:p>
          </p:txBody>
        </p:sp>
        <p:grpSp>
          <p:nvGrpSpPr>
            <p:cNvPr id="28" name="Group 270"/>
            <p:cNvGrpSpPr>
              <a:grpSpLocks/>
            </p:cNvGrpSpPr>
            <p:nvPr/>
          </p:nvGrpSpPr>
          <p:grpSpPr bwMode="auto">
            <a:xfrm>
              <a:off x="5053013" y="5916613"/>
              <a:ext cx="198437" cy="198437"/>
              <a:chOff x="3183" y="3727"/>
              <a:chExt cx="125" cy="125"/>
            </a:xfrm>
          </p:grpSpPr>
          <p:sp>
            <p:nvSpPr>
              <p:cNvPr id="77106" name="Rectangle 271"/>
              <p:cNvSpPr>
                <a:spLocks noChangeArrowheads="1"/>
              </p:cNvSpPr>
              <p:nvPr/>
            </p:nvSpPr>
            <p:spPr bwMode="auto">
              <a:xfrm>
                <a:off x="3183" y="3727"/>
                <a:ext cx="125" cy="125"/>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07" name="Rectangle 272"/>
              <p:cNvSpPr>
                <a:spLocks noChangeArrowheads="1"/>
              </p:cNvSpPr>
              <p:nvPr/>
            </p:nvSpPr>
            <p:spPr bwMode="auto">
              <a:xfrm>
                <a:off x="3183" y="3727"/>
                <a:ext cx="125" cy="125"/>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85" name="Rectangle 273"/>
            <p:cNvSpPr>
              <a:spLocks noChangeArrowheads="1"/>
            </p:cNvSpPr>
            <p:nvPr/>
          </p:nvSpPr>
          <p:spPr bwMode="auto">
            <a:xfrm>
              <a:off x="5105400" y="5927725"/>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CCFFFF"/>
                  </a:solidFill>
                  <a:latin typeface="Arial" charset="0"/>
                </a:rPr>
                <a:t>R</a:t>
              </a:r>
              <a:endParaRPr lang="en-US" b="0" smtClean="0">
                <a:solidFill>
                  <a:srgbClr val="FFFFFF"/>
                </a:solidFill>
              </a:endParaRPr>
            </a:p>
          </p:txBody>
        </p:sp>
        <p:sp>
          <p:nvSpPr>
            <p:cNvPr id="76986" name="Freeform 274"/>
            <p:cNvSpPr>
              <a:spLocks/>
            </p:cNvSpPr>
            <p:nvPr/>
          </p:nvSpPr>
          <p:spPr bwMode="auto">
            <a:xfrm>
              <a:off x="5251450" y="5716588"/>
              <a:ext cx="200025" cy="565150"/>
            </a:xfrm>
            <a:custGeom>
              <a:avLst/>
              <a:gdLst>
                <a:gd name="T0" fmla="*/ 2147483647 w 600"/>
                <a:gd name="T1" fmla="*/ 0 h 1704"/>
                <a:gd name="T2" fmla="*/ 2147483647 w 600"/>
                <a:gd name="T3" fmla="*/ 2147483647 h 1704"/>
                <a:gd name="T4" fmla="*/ 2147483647 w 600"/>
                <a:gd name="T5" fmla="*/ 2147483647 h 1704"/>
                <a:gd name="T6" fmla="*/ 0 w 600"/>
                <a:gd name="T7" fmla="*/ 2147483647 h 1704"/>
                <a:gd name="T8" fmla="*/ 2147483647 w 600"/>
                <a:gd name="T9" fmla="*/ 2147483647 h 1704"/>
                <a:gd name="T10" fmla="*/ 2147483647 w 600"/>
                <a:gd name="T11" fmla="*/ 2147483647 h 1704"/>
                <a:gd name="T12" fmla="*/ 2147483647 w 600"/>
                <a:gd name="T13" fmla="*/ 2147483647 h 1704"/>
                <a:gd name="T14" fmla="*/ 0 60000 65536"/>
                <a:gd name="T15" fmla="*/ 0 60000 65536"/>
                <a:gd name="T16" fmla="*/ 0 60000 65536"/>
                <a:gd name="T17" fmla="*/ 0 60000 65536"/>
                <a:gd name="T18" fmla="*/ 0 60000 65536"/>
                <a:gd name="T19" fmla="*/ 0 60000 65536"/>
                <a:gd name="T20" fmla="*/ 0 60000 65536"/>
                <a:gd name="T21" fmla="*/ 0 w 600"/>
                <a:gd name="T22" fmla="*/ 0 h 1704"/>
                <a:gd name="T23" fmla="*/ 600 w 600"/>
                <a:gd name="T24" fmla="*/ 1704 h 1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1704">
                  <a:moveTo>
                    <a:pt x="600" y="0"/>
                  </a:moveTo>
                  <a:cubicBezTo>
                    <a:pt x="435" y="0"/>
                    <a:pt x="300" y="63"/>
                    <a:pt x="300" y="142"/>
                  </a:cubicBezTo>
                  <a:lnTo>
                    <a:pt x="300" y="710"/>
                  </a:lnTo>
                  <a:cubicBezTo>
                    <a:pt x="300" y="788"/>
                    <a:pt x="166" y="852"/>
                    <a:pt x="0" y="852"/>
                  </a:cubicBezTo>
                  <a:cubicBezTo>
                    <a:pt x="166" y="852"/>
                    <a:pt x="300" y="915"/>
                    <a:pt x="300" y="994"/>
                  </a:cubicBezTo>
                  <a:lnTo>
                    <a:pt x="300" y="1562"/>
                  </a:lnTo>
                  <a:cubicBezTo>
                    <a:pt x="300" y="1640"/>
                    <a:pt x="435" y="1704"/>
                    <a:pt x="600" y="1704"/>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sp>
          <p:nvSpPr>
            <p:cNvPr id="76987" name="Rectangle 275"/>
            <p:cNvSpPr>
              <a:spLocks noChangeArrowheads="1"/>
            </p:cNvSpPr>
            <p:nvPr/>
          </p:nvSpPr>
          <p:spPr bwMode="auto">
            <a:xfrm>
              <a:off x="6059488" y="6264275"/>
              <a:ext cx="4648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a:t>
              </a:r>
              <a:endParaRPr lang="en-US" b="0" smtClean="0">
                <a:solidFill>
                  <a:srgbClr val="FFFFFF"/>
                </a:solidFill>
              </a:endParaRPr>
            </a:p>
          </p:txBody>
        </p:sp>
        <p:sp>
          <p:nvSpPr>
            <p:cNvPr id="76988" name="Freeform 276"/>
            <p:cNvSpPr>
              <a:spLocks/>
            </p:cNvSpPr>
            <p:nvPr/>
          </p:nvSpPr>
          <p:spPr bwMode="auto">
            <a:xfrm>
              <a:off x="6816725" y="5751513"/>
              <a:ext cx="331788" cy="479425"/>
            </a:xfrm>
            <a:custGeom>
              <a:avLst/>
              <a:gdLst>
                <a:gd name="T0" fmla="*/ 0 w 300"/>
                <a:gd name="T1" fmla="*/ 0 h 2100"/>
                <a:gd name="T2" fmla="*/ 2147483647 w 300"/>
                <a:gd name="T3" fmla="*/ 2147483647 h 2100"/>
                <a:gd name="T4" fmla="*/ 2147483647 w 300"/>
                <a:gd name="T5" fmla="*/ 2147483647 h 2100"/>
                <a:gd name="T6" fmla="*/ 2147483647 w 300"/>
                <a:gd name="T7" fmla="*/ 2147483647 h 2100"/>
                <a:gd name="T8" fmla="*/ 2147483647 w 300"/>
                <a:gd name="T9" fmla="*/ 2147483647 h 2100"/>
                <a:gd name="T10" fmla="*/ 2147483647 w 300"/>
                <a:gd name="T11" fmla="*/ 2147483647 h 2100"/>
                <a:gd name="T12" fmla="*/ 0 w 300"/>
                <a:gd name="T13" fmla="*/ 2147483647 h 2100"/>
                <a:gd name="T14" fmla="*/ 0 60000 65536"/>
                <a:gd name="T15" fmla="*/ 0 60000 65536"/>
                <a:gd name="T16" fmla="*/ 0 60000 65536"/>
                <a:gd name="T17" fmla="*/ 0 60000 65536"/>
                <a:gd name="T18" fmla="*/ 0 60000 65536"/>
                <a:gd name="T19" fmla="*/ 0 60000 65536"/>
                <a:gd name="T20" fmla="*/ 0 60000 65536"/>
                <a:gd name="T21" fmla="*/ 0 w 300"/>
                <a:gd name="T22" fmla="*/ 0 h 2100"/>
                <a:gd name="T23" fmla="*/ 300 w 300"/>
                <a:gd name="T24" fmla="*/ 2100 h 2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2100">
                  <a:moveTo>
                    <a:pt x="0" y="0"/>
                  </a:moveTo>
                  <a:cubicBezTo>
                    <a:pt x="83" y="0"/>
                    <a:pt x="150" y="78"/>
                    <a:pt x="150" y="175"/>
                  </a:cubicBezTo>
                  <a:lnTo>
                    <a:pt x="150" y="875"/>
                  </a:lnTo>
                  <a:cubicBezTo>
                    <a:pt x="150" y="971"/>
                    <a:pt x="217" y="1050"/>
                    <a:pt x="300" y="1050"/>
                  </a:cubicBezTo>
                  <a:cubicBezTo>
                    <a:pt x="217" y="1050"/>
                    <a:pt x="150" y="1128"/>
                    <a:pt x="150" y="1225"/>
                  </a:cubicBezTo>
                  <a:lnTo>
                    <a:pt x="150" y="1925"/>
                  </a:lnTo>
                  <a:cubicBezTo>
                    <a:pt x="150" y="2021"/>
                    <a:pt x="83" y="2100"/>
                    <a:pt x="0" y="2100"/>
                  </a:cubicBezTo>
                </a:path>
              </a:pathLst>
            </a:custGeom>
            <a:noFill/>
            <a:ln w="28575" cap="rnd" cmpd="sng">
              <a:solidFill>
                <a:srgbClr val="FFFFFF"/>
              </a:solidFill>
              <a:prstDash val="solid"/>
              <a:round/>
              <a:headEnd/>
              <a:tailEnd/>
            </a:ln>
          </p:spPr>
          <p:txBody>
            <a:bodyPr/>
            <a:lstStyle/>
            <a:p>
              <a:endParaRPr lang="en-GB" b="0" smtClean="0">
                <a:solidFill>
                  <a:srgbClr val="000000"/>
                </a:solidFill>
              </a:endParaRPr>
            </a:p>
          </p:txBody>
        </p:sp>
        <p:grpSp>
          <p:nvGrpSpPr>
            <p:cNvPr id="29" name="Group 277"/>
            <p:cNvGrpSpPr>
              <a:grpSpLocks/>
            </p:cNvGrpSpPr>
            <p:nvPr/>
          </p:nvGrpSpPr>
          <p:grpSpPr bwMode="auto">
            <a:xfrm>
              <a:off x="5053013" y="5108575"/>
              <a:ext cx="198437" cy="198438"/>
              <a:chOff x="3183" y="3218"/>
              <a:chExt cx="125" cy="125"/>
            </a:xfrm>
          </p:grpSpPr>
          <p:sp>
            <p:nvSpPr>
              <p:cNvPr id="77104" name="Rectangle 278"/>
              <p:cNvSpPr>
                <a:spLocks noChangeArrowheads="1"/>
              </p:cNvSpPr>
              <p:nvPr/>
            </p:nvSpPr>
            <p:spPr bwMode="auto">
              <a:xfrm>
                <a:off x="3183" y="3218"/>
                <a:ext cx="125" cy="125"/>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05" name="Rectangle 279"/>
              <p:cNvSpPr>
                <a:spLocks noChangeArrowheads="1"/>
              </p:cNvSpPr>
              <p:nvPr/>
            </p:nvSpPr>
            <p:spPr bwMode="auto">
              <a:xfrm>
                <a:off x="3183" y="3218"/>
                <a:ext cx="125" cy="125"/>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90" name="Rectangle 280"/>
            <p:cNvSpPr>
              <a:spLocks noChangeArrowheads="1"/>
            </p:cNvSpPr>
            <p:nvPr/>
          </p:nvSpPr>
          <p:spPr bwMode="auto">
            <a:xfrm>
              <a:off x="5105400" y="5119688"/>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99CC"/>
                  </a:solidFill>
                  <a:latin typeface="Arial" charset="0"/>
                </a:rPr>
                <a:t>R</a:t>
              </a:r>
              <a:endParaRPr lang="en-US" b="0" smtClean="0">
                <a:solidFill>
                  <a:srgbClr val="FFFFFF"/>
                </a:solidFill>
              </a:endParaRPr>
            </a:p>
          </p:txBody>
        </p:sp>
        <p:sp>
          <p:nvSpPr>
            <p:cNvPr id="76991" name="Freeform 281"/>
            <p:cNvSpPr>
              <a:spLocks/>
            </p:cNvSpPr>
            <p:nvPr/>
          </p:nvSpPr>
          <p:spPr bwMode="auto">
            <a:xfrm>
              <a:off x="5251450" y="4910138"/>
              <a:ext cx="200025" cy="563562"/>
            </a:xfrm>
            <a:custGeom>
              <a:avLst/>
              <a:gdLst>
                <a:gd name="T0" fmla="*/ 2147483647 w 1200"/>
                <a:gd name="T1" fmla="*/ 0 h 3400"/>
                <a:gd name="T2" fmla="*/ 2147483647 w 1200"/>
                <a:gd name="T3" fmla="*/ 2147483647 h 3400"/>
                <a:gd name="T4" fmla="*/ 2147483647 w 1200"/>
                <a:gd name="T5" fmla="*/ 2147483647 h 3400"/>
                <a:gd name="T6" fmla="*/ 0 w 1200"/>
                <a:gd name="T7" fmla="*/ 2147483647 h 3400"/>
                <a:gd name="T8" fmla="*/ 2147483647 w 1200"/>
                <a:gd name="T9" fmla="*/ 2147483647 h 3400"/>
                <a:gd name="T10" fmla="*/ 2147483647 w 1200"/>
                <a:gd name="T11" fmla="*/ 2147483647 h 3400"/>
                <a:gd name="T12" fmla="*/ 2147483647 w 1200"/>
                <a:gd name="T13" fmla="*/ 2147483647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30" name="Group 282"/>
            <p:cNvGrpSpPr>
              <a:grpSpLocks/>
            </p:cNvGrpSpPr>
            <p:nvPr/>
          </p:nvGrpSpPr>
          <p:grpSpPr bwMode="auto">
            <a:xfrm>
              <a:off x="5451475" y="4876800"/>
              <a:ext cx="1592263" cy="231775"/>
              <a:chOff x="3434" y="3072"/>
              <a:chExt cx="1003" cy="146"/>
            </a:xfrm>
          </p:grpSpPr>
          <p:sp>
            <p:nvSpPr>
              <p:cNvPr id="77102" name="Rectangle 283"/>
              <p:cNvSpPr>
                <a:spLocks noChangeArrowheads="1"/>
              </p:cNvSpPr>
              <p:nvPr/>
            </p:nvSpPr>
            <p:spPr bwMode="auto">
              <a:xfrm>
                <a:off x="3434" y="3072"/>
                <a:ext cx="1003"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03" name="Rectangle 284"/>
              <p:cNvSpPr>
                <a:spLocks noChangeArrowheads="1"/>
              </p:cNvSpPr>
              <p:nvPr/>
            </p:nvSpPr>
            <p:spPr bwMode="auto">
              <a:xfrm>
                <a:off x="3434" y="3072"/>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93" name="Rectangle 285"/>
            <p:cNvSpPr>
              <a:spLocks noChangeArrowheads="1"/>
            </p:cNvSpPr>
            <p:nvPr/>
          </p:nvSpPr>
          <p:spPr bwMode="auto">
            <a:xfrm>
              <a:off x="5748338" y="4927600"/>
              <a:ext cx="613951"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 </a:t>
              </a:r>
              <a:endParaRPr lang="en-US" b="0" smtClean="0">
                <a:solidFill>
                  <a:srgbClr val="FFFFFF"/>
                </a:solidFill>
              </a:endParaRPr>
            </a:p>
          </p:txBody>
        </p:sp>
        <p:sp>
          <p:nvSpPr>
            <p:cNvPr id="76994" name="Rectangle 286"/>
            <p:cNvSpPr>
              <a:spLocks noChangeArrowheads="1"/>
            </p:cNvSpPr>
            <p:nvPr/>
          </p:nvSpPr>
          <p:spPr bwMode="auto">
            <a:xfrm>
              <a:off x="6350000" y="4927600"/>
              <a:ext cx="4151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mTOR</a:t>
              </a:r>
              <a:endParaRPr lang="en-US" b="0" smtClean="0">
                <a:solidFill>
                  <a:srgbClr val="FFFFFF"/>
                </a:solidFill>
              </a:endParaRPr>
            </a:p>
          </p:txBody>
        </p:sp>
        <p:grpSp>
          <p:nvGrpSpPr>
            <p:cNvPr id="31" name="Group 287"/>
            <p:cNvGrpSpPr>
              <a:grpSpLocks/>
            </p:cNvGrpSpPr>
            <p:nvPr/>
          </p:nvGrpSpPr>
          <p:grpSpPr bwMode="auto">
            <a:xfrm>
              <a:off x="5451475" y="5307013"/>
              <a:ext cx="1093788" cy="231775"/>
              <a:chOff x="3434" y="3343"/>
              <a:chExt cx="689" cy="146"/>
            </a:xfrm>
          </p:grpSpPr>
          <p:sp>
            <p:nvSpPr>
              <p:cNvPr id="77100" name="Rectangle 288"/>
              <p:cNvSpPr>
                <a:spLocks noChangeArrowheads="1"/>
              </p:cNvSpPr>
              <p:nvPr/>
            </p:nvSpPr>
            <p:spPr bwMode="auto">
              <a:xfrm>
                <a:off x="3434" y="3343"/>
                <a:ext cx="689"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101" name="Rectangle 289"/>
              <p:cNvSpPr>
                <a:spLocks noChangeArrowheads="1"/>
              </p:cNvSpPr>
              <p:nvPr/>
            </p:nvSpPr>
            <p:spPr bwMode="auto">
              <a:xfrm>
                <a:off x="3434" y="3343"/>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96" name="Rectangle 290"/>
            <p:cNvSpPr>
              <a:spLocks noChangeArrowheads="1"/>
            </p:cNvSpPr>
            <p:nvPr/>
          </p:nvSpPr>
          <p:spPr bwMode="auto">
            <a:xfrm>
              <a:off x="5773738" y="5357813"/>
              <a:ext cx="493725"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Chemo </a:t>
              </a:r>
              <a:endParaRPr lang="en-US" b="0" smtClean="0">
                <a:solidFill>
                  <a:srgbClr val="FFFFFF"/>
                </a:solidFill>
              </a:endParaRPr>
            </a:p>
          </p:txBody>
        </p:sp>
        <p:grpSp>
          <p:nvGrpSpPr>
            <p:cNvPr id="76800" name="Group 291"/>
            <p:cNvGrpSpPr>
              <a:grpSpLocks/>
            </p:cNvGrpSpPr>
            <p:nvPr/>
          </p:nvGrpSpPr>
          <p:grpSpPr bwMode="auto">
            <a:xfrm>
              <a:off x="5053013" y="5108575"/>
              <a:ext cx="198437" cy="198438"/>
              <a:chOff x="3183" y="3218"/>
              <a:chExt cx="125" cy="125"/>
            </a:xfrm>
          </p:grpSpPr>
          <p:sp>
            <p:nvSpPr>
              <p:cNvPr id="77098" name="Rectangle 292"/>
              <p:cNvSpPr>
                <a:spLocks noChangeArrowheads="1"/>
              </p:cNvSpPr>
              <p:nvPr/>
            </p:nvSpPr>
            <p:spPr bwMode="auto">
              <a:xfrm>
                <a:off x="3183" y="3218"/>
                <a:ext cx="125" cy="125"/>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99" name="Rectangle 293"/>
              <p:cNvSpPr>
                <a:spLocks noChangeArrowheads="1"/>
              </p:cNvSpPr>
              <p:nvPr/>
            </p:nvSpPr>
            <p:spPr bwMode="auto">
              <a:xfrm>
                <a:off x="3183" y="3218"/>
                <a:ext cx="125" cy="125"/>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998" name="Rectangle 294"/>
            <p:cNvSpPr>
              <a:spLocks noChangeArrowheads="1"/>
            </p:cNvSpPr>
            <p:nvPr/>
          </p:nvSpPr>
          <p:spPr bwMode="auto">
            <a:xfrm>
              <a:off x="5105400" y="5119688"/>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99CC"/>
                  </a:solidFill>
                  <a:latin typeface="Arial" charset="0"/>
                </a:rPr>
                <a:t>R</a:t>
              </a:r>
              <a:endParaRPr lang="en-US" b="0" smtClean="0">
                <a:solidFill>
                  <a:srgbClr val="FFFFFF"/>
                </a:solidFill>
              </a:endParaRPr>
            </a:p>
          </p:txBody>
        </p:sp>
        <p:sp>
          <p:nvSpPr>
            <p:cNvPr id="76999" name="Freeform 295"/>
            <p:cNvSpPr>
              <a:spLocks/>
            </p:cNvSpPr>
            <p:nvPr/>
          </p:nvSpPr>
          <p:spPr bwMode="auto">
            <a:xfrm>
              <a:off x="5251450" y="4910138"/>
              <a:ext cx="200025" cy="563562"/>
            </a:xfrm>
            <a:custGeom>
              <a:avLst/>
              <a:gdLst>
                <a:gd name="T0" fmla="*/ 2147483647 w 1200"/>
                <a:gd name="T1" fmla="*/ 0 h 3400"/>
                <a:gd name="T2" fmla="*/ 2147483647 w 1200"/>
                <a:gd name="T3" fmla="*/ 2147483647 h 3400"/>
                <a:gd name="T4" fmla="*/ 2147483647 w 1200"/>
                <a:gd name="T5" fmla="*/ 2147483647 h 3400"/>
                <a:gd name="T6" fmla="*/ 0 w 1200"/>
                <a:gd name="T7" fmla="*/ 2147483647 h 3400"/>
                <a:gd name="T8" fmla="*/ 2147483647 w 1200"/>
                <a:gd name="T9" fmla="*/ 2147483647 h 3400"/>
                <a:gd name="T10" fmla="*/ 2147483647 w 1200"/>
                <a:gd name="T11" fmla="*/ 2147483647 h 3400"/>
                <a:gd name="T12" fmla="*/ 2147483647 w 1200"/>
                <a:gd name="T13" fmla="*/ 2147483647 h 3400"/>
                <a:gd name="T14" fmla="*/ 0 60000 65536"/>
                <a:gd name="T15" fmla="*/ 0 60000 65536"/>
                <a:gd name="T16" fmla="*/ 0 60000 65536"/>
                <a:gd name="T17" fmla="*/ 0 60000 65536"/>
                <a:gd name="T18" fmla="*/ 0 60000 65536"/>
                <a:gd name="T19" fmla="*/ 0 60000 65536"/>
                <a:gd name="T20" fmla="*/ 0 60000 65536"/>
                <a:gd name="T21" fmla="*/ 0 w 1200"/>
                <a:gd name="T22" fmla="*/ 0 h 3400"/>
                <a:gd name="T23" fmla="*/ 1200 w 1200"/>
                <a:gd name="T24" fmla="*/ 3400 h 3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3400">
                  <a:moveTo>
                    <a:pt x="1200" y="0"/>
                  </a:moveTo>
                  <a:cubicBezTo>
                    <a:pt x="869" y="0"/>
                    <a:pt x="600" y="127"/>
                    <a:pt x="600" y="284"/>
                  </a:cubicBezTo>
                  <a:lnTo>
                    <a:pt x="600" y="1417"/>
                  </a:lnTo>
                  <a:cubicBezTo>
                    <a:pt x="600" y="1574"/>
                    <a:pt x="332" y="1700"/>
                    <a:pt x="0" y="1700"/>
                  </a:cubicBezTo>
                  <a:cubicBezTo>
                    <a:pt x="332" y="1700"/>
                    <a:pt x="600" y="1827"/>
                    <a:pt x="600" y="1984"/>
                  </a:cubicBezTo>
                  <a:lnTo>
                    <a:pt x="600" y="3117"/>
                  </a:lnTo>
                  <a:cubicBezTo>
                    <a:pt x="600" y="3274"/>
                    <a:pt x="869" y="3400"/>
                    <a:pt x="1200" y="3400"/>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76801" name="Group 296"/>
            <p:cNvGrpSpPr>
              <a:grpSpLocks/>
            </p:cNvGrpSpPr>
            <p:nvPr/>
          </p:nvGrpSpPr>
          <p:grpSpPr bwMode="auto">
            <a:xfrm>
              <a:off x="5451475" y="4876800"/>
              <a:ext cx="1592263" cy="231775"/>
              <a:chOff x="3434" y="3072"/>
              <a:chExt cx="1003" cy="146"/>
            </a:xfrm>
          </p:grpSpPr>
          <p:sp>
            <p:nvSpPr>
              <p:cNvPr id="77096" name="Rectangle 297"/>
              <p:cNvSpPr>
                <a:spLocks noChangeArrowheads="1"/>
              </p:cNvSpPr>
              <p:nvPr/>
            </p:nvSpPr>
            <p:spPr bwMode="auto">
              <a:xfrm>
                <a:off x="3434" y="3072"/>
                <a:ext cx="1003"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97" name="Rectangle 298"/>
              <p:cNvSpPr>
                <a:spLocks noChangeArrowheads="1"/>
              </p:cNvSpPr>
              <p:nvPr/>
            </p:nvSpPr>
            <p:spPr bwMode="auto">
              <a:xfrm>
                <a:off x="3434" y="3072"/>
                <a:ext cx="1003"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01" name="Rectangle 299"/>
            <p:cNvSpPr>
              <a:spLocks noChangeArrowheads="1"/>
            </p:cNvSpPr>
            <p:nvPr/>
          </p:nvSpPr>
          <p:spPr bwMode="auto">
            <a:xfrm>
              <a:off x="5507038" y="4937125"/>
              <a:ext cx="1332096"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(50mg)  + mTOR </a:t>
              </a:r>
              <a:endParaRPr lang="en-US" b="0" smtClean="0">
                <a:solidFill>
                  <a:srgbClr val="FFFFFF"/>
                </a:solidFill>
              </a:endParaRPr>
            </a:p>
          </p:txBody>
        </p:sp>
        <p:grpSp>
          <p:nvGrpSpPr>
            <p:cNvPr id="76804" name="Group 301"/>
            <p:cNvGrpSpPr>
              <a:grpSpLocks/>
            </p:cNvGrpSpPr>
            <p:nvPr/>
          </p:nvGrpSpPr>
          <p:grpSpPr bwMode="auto">
            <a:xfrm>
              <a:off x="5451475" y="5307013"/>
              <a:ext cx="1093788" cy="231775"/>
              <a:chOff x="3434" y="3343"/>
              <a:chExt cx="689" cy="146"/>
            </a:xfrm>
          </p:grpSpPr>
          <p:sp>
            <p:nvSpPr>
              <p:cNvPr id="77094" name="Rectangle 302"/>
              <p:cNvSpPr>
                <a:spLocks noChangeArrowheads="1"/>
              </p:cNvSpPr>
              <p:nvPr/>
            </p:nvSpPr>
            <p:spPr bwMode="auto">
              <a:xfrm>
                <a:off x="3434" y="3343"/>
                <a:ext cx="689" cy="146"/>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95" name="Rectangle 303"/>
              <p:cNvSpPr>
                <a:spLocks noChangeArrowheads="1"/>
              </p:cNvSpPr>
              <p:nvPr/>
            </p:nvSpPr>
            <p:spPr bwMode="auto">
              <a:xfrm>
                <a:off x="3434" y="3343"/>
                <a:ext cx="689" cy="14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03" name="Rectangle 304"/>
            <p:cNvSpPr>
              <a:spLocks noChangeArrowheads="1"/>
            </p:cNvSpPr>
            <p:nvPr/>
          </p:nvSpPr>
          <p:spPr bwMode="auto">
            <a:xfrm>
              <a:off x="5507038" y="5338763"/>
              <a:ext cx="719749"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(50mg) </a:t>
              </a:r>
              <a:endParaRPr lang="en-US" b="0" smtClean="0">
                <a:solidFill>
                  <a:srgbClr val="FFFFFF"/>
                </a:solidFill>
              </a:endParaRPr>
            </a:p>
          </p:txBody>
        </p:sp>
        <p:grpSp>
          <p:nvGrpSpPr>
            <p:cNvPr id="76805" name="Group 305"/>
            <p:cNvGrpSpPr>
              <a:grpSpLocks/>
            </p:cNvGrpSpPr>
            <p:nvPr/>
          </p:nvGrpSpPr>
          <p:grpSpPr bwMode="auto">
            <a:xfrm>
              <a:off x="7164288" y="5517232"/>
              <a:ext cx="1470025" cy="792088"/>
              <a:chOff x="4309" y="3642"/>
              <a:chExt cx="587" cy="249"/>
            </a:xfrm>
          </p:grpSpPr>
          <p:sp>
            <p:nvSpPr>
              <p:cNvPr id="77092" name="Rectangle 306"/>
              <p:cNvSpPr>
                <a:spLocks noChangeArrowheads="1"/>
              </p:cNvSpPr>
              <p:nvPr/>
            </p:nvSpPr>
            <p:spPr bwMode="auto">
              <a:xfrm>
                <a:off x="4309" y="3642"/>
                <a:ext cx="587" cy="249"/>
              </a:xfrm>
              <a:prstGeom prst="rect">
                <a:avLst/>
              </a:prstGeom>
              <a:solidFill>
                <a:srgbClr val="CCFFFF"/>
              </a:solidFill>
              <a:ln w="9525">
                <a:noFill/>
                <a:miter lim="800000"/>
                <a:headEnd/>
                <a:tailEnd/>
              </a:ln>
            </p:spPr>
            <p:txBody>
              <a:bodyPr anchor="ctr"/>
              <a:lstStyle/>
              <a:p>
                <a:pPr eaLnBrk="1" hangingPunct="1">
                  <a:lnSpc>
                    <a:spcPct val="150000"/>
                  </a:lnSpc>
                </a:pPr>
                <a:r>
                  <a:rPr lang="en-GB" sz="1200" b="0" smtClean="0">
                    <a:solidFill>
                      <a:srgbClr val="000000"/>
                    </a:solidFill>
                    <a:latin typeface="Arial" charset="0"/>
                  </a:rPr>
                  <a:t>       Stem cell      </a:t>
                </a:r>
              </a:p>
              <a:p>
                <a:pPr eaLnBrk="1" hangingPunct="1">
                  <a:lnSpc>
                    <a:spcPct val="150000"/>
                  </a:lnSpc>
                </a:pPr>
                <a:r>
                  <a:rPr lang="en-GB" sz="1200" b="0" smtClean="0">
                    <a:solidFill>
                      <a:srgbClr val="000000"/>
                    </a:solidFill>
                    <a:latin typeface="Arial" charset="0"/>
                  </a:rPr>
                  <a:t>       transplant</a:t>
                </a:r>
              </a:p>
              <a:p>
                <a:pPr eaLnBrk="1" hangingPunct="1">
                  <a:lnSpc>
                    <a:spcPct val="150000"/>
                  </a:lnSpc>
                </a:pPr>
                <a:r>
                  <a:rPr lang="en-GB" sz="1200" b="0" smtClean="0">
                    <a:solidFill>
                      <a:srgbClr val="000000"/>
                    </a:solidFill>
                    <a:latin typeface="Arial" charset="0"/>
                  </a:rPr>
                  <a:t>– if appropriate</a:t>
                </a:r>
                <a:endParaRPr lang="en-US" sz="1200" b="0" smtClean="0">
                  <a:solidFill>
                    <a:srgbClr val="000000"/>
                  </a:solidFill>
                  <a:latin typeface="Arial" charset="0"/>
                </a:endParaRPr>
              </a:p>
            </p:txBody>
          </p:sp>
          <p:sp>
            <p:nvSpPr>
              <p:cNvPr id="77093" name="Rectangle 307"/>
              <p:cNvSpPr>
                <a:spLocks noChangeArrowheads="1"/>
              </p:cNvSpPr>
              <p:nvPr/>
            </p:nvSpPr>
            <p:spPr bwMode="auto">
              <a:xfrm>
                <a:off x="4309" y="3642"/>
                <a:ext cx="587" cy="249"/>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grpSp>
          <p:nvGrpSpPr>
            <p:cNvPr id="76807" name="Group 308"/>
            <p:cNvGrpSpPr>
              <a:grpSpLocks/>
            </p:cNvGrpSpPr>
            <p:nvPr/>
          </p:nvGrpSpPr>
          <p:grpSpPr bwMode="auto">
            <a:xfrm>
              <a:off x="1774825" y="4719638"/>
              <a:ext cx="200025" cy="200025"/>
              <a:chOff x="1118" y="2973"/>
              <a:chExt cx="126" cy="126"/>
            </a:xfrm>
          </p:grpSpPr>
          <p:sp>
            <p:nvSpPr>
              <p:cNvPr id="77090" name="Rectangle 309"/>
              <p:cNvSpPr>
                <a:spLocks noChangeArrowheads="1"/>
              </p:cNvSpPr>
              <p:nvPr/>
            </p:nvSpPr>
            <p:spPr bwMode="auto">
              <a:xfrm>
                <a:off x="1118" y="2973"/>
                <a:ext cx="126"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91" name="Rectangle 310"/>
              <p:cNvSpPr>
                <a:spLocks noChangeArrowheads="1"/>
              </p:cNvSpPr>
              <p:nvPr/>
            </p:nvSpPr>
            <p:spPr bwMode="auto">
              <a:xfrm>
                <a:off x="1118" y="2973"/>
                <a:ext cx="126"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06" name="Rectangle 311"/>
            <p:cNvSpPr>
              <a:spLocks noChangeArrowheads="1"/>
            </p:cNvSpPr>
            <p:nvPr/>
          </p:nvSpPr>
          <p:spPr bwMode="auto">
            <a:xfrm>
              <a:off x="1828800" y="47307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R</a:t>
              </a:r>
              <a:endParaRPr lang="en-US" b="0" smtClean="0">
                <a:solidFill>
                  <a:srgbClr val="FFFFFF"/>
                </a:solidFill>
              </a:endParaRPr>
            </a:p>
          </p:txBody>
        </p:sp>
        <p:grpSp>
          <p:nvGrpSpPr>
            <p:cNvPr id="76810" name="Group 379"/>
            <p:cNvGrpSpPr>
              <a:grpSpLocks/>
            </p:cNvGrpSpPr>
            <p:nvPr/>
          </p:nvGrpSpPr>
          <p:grpSpPr bwMode="auto">
            <a:xfrm>
              <a:off x="371475" y="4575175"/>
              <a:ext cx="1392238" cy="496888"/>
              <a:chOff x="371475" y="4575175"/>
              <a:chExt cx="1392238" cy="496888"/>
            </a:xfrm>
          </p:grpSpPr>
          <p:sp>
            <p:nvSpPr>
              <p:cNvPr id="77074" name="Freeform 80"/>
              <p:cNvSpPr>
                <a:spLocks noEditPoints="1"/>
              </p:cNvSpPr>
              <p:nvPr/>
            </p:nvSpPr>
            <p:spPr bwMode="auto">
              <a:xfrm>
                <a:off x="1465263" y="4764088"/>
                <a:ext cx="298450" cy="109537"/>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76813" name="Group 81"/>
              <p:cNvGrpSpPr>
                <a:grpSpLocks/>
              </p:cNvGrpSpPr>
              <p:nvPr/>
            </p:nvGrpSpPr>
            <p:grpSpPr bwMode="auto">
              <a:xfrm>
                <a:off x="371475" y="4575175"/>
                <a:ext cx="1093788" cy="496888"/>
                <a:chOff x="234" y="2882"/>
                <a:chExt cx="689" cy="313"/>
              </a:xfrm>
            </p:grpSpPr>
            <p:sp>
              <p:nvSpPr>
                <p:cNvPr id="77088" name="Rectangle 82"/>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89" name="Rectangle 83"/>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76" name="Rectangle 84"/>
              <p:cNvSpPr>
                <a:spLocks noChangeArrowheads="1"/>
              </p:cNvSpPr>
              <p:nvPr/>
            </p:nvSpPr>
            <p:spPr bwMode="auto">
              <a:xfrm>
                <a:off x="542925" y="4632325"/>
                <a:ext cx="328616"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Non</a:t>
                </a:r>
                <a:endParaRPr lang="en-US" b="0" smtClean="0">
                  <a:solidFill>
                    <a:srgbClr val="FFFFFF"/>
                  </a:solidFill>
                </a:endParaRPr>
              </a:p>
            </p:txBody>
          </p:sp>
          <p:sp>
            <p:nvSpPr>
              <p:cNvPr id="77077" name="Rectangle 85"/>
              <p:cNvSpPr>
                <a:spLocks noChangeArrowheads="1"/>
              </p:cNvSpPr>
              <p:nvPr/>
            </p:nvSpPr>
            <p:spPr bwMode="auto">
              <a:xfrm>
                <a:off x="884238" y="4632325"/>
                <a:ext cx="5931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t>
                </a:r>
                <a:endParaRPr lang="en-US" b="0" smtClean="0">
                  <a:solidFill>
                    <a:srgbClr val="FFFFFF"/>
                  </a:solidFill>
                </a:endParaRPr>
              </a:p>
            </p:txBody>
          </p:sp>
          <p:sp>
            <p:nvSpPr>
              <p:cNvPr id="77078" name="Rectangle 86"/>
              <p:cNvSpPr>
                <a:spLocks noChangeArrowheads="1"/>
              </p:cNvSpPr>
              <p:nvPr/>
            </p:nvSpPr>
            <p:spPr bwMode="auto">
              <a:xfrm>
                <a:off x="946150" y="4632325"/>
                <a:ext cx="38286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APL </a:t>
                </a:r>
                <a:endParaRPr lang="en-US" b="0" smtClean="0">
                  <a:solidFill>
                    <a:srgbClr val="FFFFFF"/>
                  </a:solidFill>
                </a:endParaRPr>
              </a:p>
            </p:txBody>
          </p:sp>
          <p:sp>
            <p:nvSpPr>
              <p:cNvPr id="77079" name="Rectangle 87"/>
              <p:cNvSpPr>
                <a:spLocks noChangeArrowheads="1"/>
              </p:cNvSpPr>
              <p:nvPr/>
            </p:nvSpPr>
            <p:spPr bwMode="auto">
              <a:xfrm>
                <a:off x="581025" y="4845050"/>
                <a:ext cx="626775"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patients</a:t>
                </a:r>
                <a:endParaRPr lang="en-US" b="0" smtClean="0">
                  <a:solidFill>
                    <a:srgbClr val="FFFFFF"/>
                  </a:solidFill>
                </a:endParaRPr>
              </a:p>
            </p:txBody>
          </p:sp>
          <p:sp>
            <p:nvSpPr>
              <p:cNvPr id="77080" name="Freeform 313"/>
              <p:cNvSpPr>
                <a:spLocks noEditPoints="1"/>
              </p:cNvSpPr>
              <p:nvPr/>
            </p:nvSpPr>
            <p:spPr bwMode="auto">
              <a:xfrm>
                <a:off x="1465263" y="4764088"/>
                <a:ext cx="298450" cy="109537"/>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76816" name="Group 314"/>
              <p:cNvGrpSpPr>
                <a:grpSpLocks/>
              </p:cNvGrpSpPr>
              <p:nvPr/>
            </p:nvGrpSpPr>
            <p:grpSpPr bwMode="auto">
              <a:xfrm>
                <a:off x="371475" y="4575175"/>
                <a:ext cx="1093788" cy="496888"/>
                <a:chOff x="234" y="2882"/>
                <a:chExt cx="689" cy="313"/>
              </a:xfrm>
            </p:grpSpPr>
            <p:sp>
              <p:nvSpPr>
                <p:cNvPr id="77086"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87"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82" name="Rectangle 317"/>
              <p:cNvSpPr>
                <a:spLocks noChangeArrowheads="1"/>
              </p:cNvSpPr>
              <p:nvPr/>
            </p:nvSpPr>
            <p:spPr bwMode="auto">
              <a:xfrm>
                <a:off x="542925" y="4632325"/>
                <a:ext cx="328616"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Non</a:t>
                </a:r>
                <a:endParaRPr lang="en-US" b="0" smtClean="0">
                  <a:solidFill>
                    <a:srgbClr val="FFFFFF"/>
                  </a:solidFill>
                </a:endParaRPr>
              </a:p>
            </p:txBody>
          </p:sp>
          <p:sp>
            <p:nvSpPr>
              <p:cNvPr id="77083" name="Rectangle 318"/>
              <p:cNvSpPr>
                <a:spLocks noChangeArrowheads="1"/>
              </p:cNvSpPr>
              <p:nvPr/>
            </p:nvSpPr>
            <p:spPr bwMode="auto">
              <a:xfrm>
                <a:off x="884238" y="4632325"/>
                <a:ext cx="5931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t>
                </a:r>
                <a:endParaRPr lang="en-US" b="0" smtClean="0">
                  <a:solidFill>
                    <a:srgbClr val="FFFFFF"/>
                  </a:solidFill>
                </a:endParaRPr>
              </a:p>
            </p:txBody>
          </p:sp>
          <p:sp>
            <p:nvSpPr>
              <p:cNvPr id="77084" name="Rectangle 319"/>
              <p:cNvSpPr>
                <a:spLocks noChangeArrowheads="1"/>
              </p:cNvSpPr>
              <p:nvPr/>
            </p:nvSpPr>
            <p:spPr bwMode="auto">
              <a:xfrm>
                <a:off x="946150" y="4632325"/>
                <a:ext cx="38286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APL </a:t>
                </a:r>
                <a:endParaRPr lang="en-US" b="0" smtClean="0">
                  <a:solidFill>
                    <a:srgbClr val="FFFFFF"/>
                  </a:solidFill>
                </a:endParaRPr>
              </a:p>
            </p:txBody>
          </p:sp>
          <p:sp>
            <p:nvSpPr>
              <p:cNvPr id="77085" name="Rectangle 320"/>
              <p:cNvSpPr>
                <a:spLocks noChangeArrowheads="1"/>
              </p:cNvSpPr>
              <p:nvPr/>
            </p:nvSpPr>
            <p:spPr bwMode="auto">
              <a:xfrm>
                <a:off x="581025" y="4845050"/>
                <a:ext cx="626775"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patients</a:t>
                </a:r>
                <a:endParaRPr lang="en-US" b="0" smtClean="0">
                  <a:solidFill>
                    <a:srgbClr val="FFFFFF"/>
                  </a:solidFill>
                </a:endParaRPr>
              </a:p>
            </p:txBody>
          </p:sp>
        </p:grpSp>
        <p:grpSp>
          <p:nvGrpSpPr>
            <p:cNvPr id="76822" name="Group 321"/>
            <p:cNvGrpSpPr>
              <a:grpSpLocks/>
            </p:cNvGrpSpPr>
            <p:nvPr/>
          </p:nvGrpSpPr>
          <p:grpSpPr bwMode="auto">
            <a:xfrm>
              <a:off x="3157538" y="3524250"/>
              <a:ext cx="200025" cy="2589213"/>
              <a:chOff x="1989" y="2220"/>
              <a:chExt cx="126" cy="1631"/>
            </a:xfrm>
          </p:grpSpPr>
          <p:sp>
            <p:nvSpPr>
              <p:cNvPr id="77072" name="Rectangle 322"/>
              <p:cNvSpPr>
                <a:spLocks noChangeArrowheads="1"/>
              </p:cNvSpPr>
              <p:nvPr/>
            </p:nvSpPr>
            <p:spPr bwMode="auto">
              <a:xfrm>
                <a:off x="1989" y="2220"/>
                <a:ext cx="126" cy="1631"/>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73" name="Rectangle 323"/>
              <p:cNvSpPr>
                <a:spLocks noChangeArrowheads="1"/>
              </p:cNvSpPr>
              <p:nvPr/>
            </p:nvSpPr>
            <p:spPr bwMode="auto">
              <a:xfrm>
                <a:off x="1989" y="2220"/>
                <a:ext cx="126" cy="1631"/>
              </a:xfrm>
              <a:prstGeom prst="rect">
                <a:avLst/>
              </a:prstGeom>
              <a:noFill/>
              <a:ln w="7938"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09" name="Rectangle 324"/>
            <p:cNvSpPr>
              <a:spLocks noChangeArrowheads="1"/>
            </p:cNvSpPr>
            <p:nvPr/>
          </p:nvSpPr>
          <p:spPr bwMode="auto">
            <a:xfrm>
              <a:off x="3243263" y="3575050"/>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R</a:t>
              </a:r>
              <a:endParaRPr lang="en-US" b="0" smtClean="0">
                <a:solidFill>
                  <a:srgbClr val="FFFFFF"/>
                </a:solidFill>
              </a:endParaRPr>
            </a:p>
          </p:txBody>
        </p:sp>
        <p:sp>
          <p:nvSpPr>
            <p:cNvPr id="77010" name="Rectangle 325"/>
            <p:cNvSpPr>
              <a:spLocks noChangeArrowheads="1"/>
            </p:cNvSpPr>
            <p:nvPr/>
          </p:nvSpPr>
          <p:spPr bwMode="auto">
            <a:xfrm>
              <a:off x="3243263" y="3733800"/>
              <a:ext cx="3847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a:t>
              </a:r>
              <a:endParaRPr lang="en-US" b="0" smtClean="0">
                <a:solidFill>
                  <a:srgbClr val="FFFFFF"/>
                </a:solidFill>
              </a:endParaRPr>
            </a:p>
          </p:txBody>
        </p:sp>
        <p:sp>
          <p:nvSpPr>
            <p:cNvPr id="77011" name="Rectangle 326"/>
            <p:cNvSpPr>
              <a:spLocks noChangeArrowheads="1"/>
            </p:cNvSpPr>
            <p:nvPr/>
          </p:nvSpPr>
          <p:spPr bwMode="auto">
            <a:xfrm>
              <a:off x="3243263" y="3892550"/>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7012" name="Rectangle 327"/>
            <p:cNvSpPr>
              <a:spLocks noChangeArrowheads="1"/>
            </p:cNvSpPr>
            <p:nvPr/>
          </p:nvSpPr>
          <p:spPr bwMode="auto">
            <a:xfrm>
              <a:off x="3243263" y="4051300"/>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K</a:t>
              </a:r>
              <a:endParaRPr lang="en-US" b="0" smtClean="0">
                <a:solidFill>
                  <a:srgbClr val="FFFFFF"/>
                </a:solidFill>
              </a:endParaRPr>
            </a:p>
          </p:txBody>
        </p:sp>
        <p:sp>
          <p:nvSpPr>
            <p:cNvPr id="77013" name="Rectangle 328"/>
            <p:cNvSpPr>
              <a:spLocks noChangeArrowheads="1"/>
            </p:cNvSpPr>
            <p:nvPr/>
          </p:nvSpPr>
          <p:spPr bwMode="auto">
            <a:xfrm>
              <a:off x="3243263" y="43703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A</a:t>
              </a:r>
              <a:endParaRPr lang="en-US" b="0" smtClean="0">
                <a:solidFill>
                  <a:srgbClr val="FFFFFF"/>
                </a:solidFill>
              </a:endParaRPr>
            </a:p>
          </p:txBody>
        </p:sp>
        <p:sp>
          <p:nvSpPr>
            <p:cNvPr id="77014" name="Rectangle 329"/>
            <p:cNvSpPr>
              <a:spLocks noChangeArrowheads="1"/>
            </p:cNvSpPr>
            <p:nvPr/>
          </p:nvSpPr>
          <p:spPr bwMode="auto">
            <a:xfrm>
              <a:off x="3243263" y="452913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7015" name="Rectangle 330"/>
            <p:cNvSpPr>
              <a:spLocks noChangeArrowheads="1"/>
            </p:cNvSpPr>
            <p:nvPr/>
          </p:nvSpPr>
          <p:spPr bwMode="auto">
            <a:xfrm>
              <a:off x="3243263" y="46878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7016" name="Rectangle 331"/>
            <p:cNvSpPr>
              <a:spLocks noChangeArrowheads="1"/>
            </p:cNvSpPr>
            <p:nvPr/>
          </p:nvSpPr>
          <p:spPr bwMode="auto">
            <a:xfrm>
              <a:off x="3243263" y="484663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E</a:t>
              </a:r>
              <a:endParaRPr lang="en-US" b="0" smtClean="0">
                <a:solidFill>
                  <a:srgbClr val="FFFFFF"/>
                </a:solidFill>
              </a:endParaRPr>
            </a:p>
          </p:txBody>
        </p:sp>
        <p:sp>
          <p:nvSpPr>
            <p:cNvPr id="77017" name="Rectangle 332"/>
            <p:cNvSpPr>
              <a:spLocks noChangeArrowheads="1"/>
            </p:cNvSpPr>
            <p:nvPr/>
          </p:nvSpPr>
          <p:spPr bwMode="auto">
            <a:xfrm>
              <a:off x="3243263" y="5005388"/>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7018" name="Rectangle 333"/>
            <p:cNvSpPr>
              <a:spLocks noChangeArrowheads="1"/>
            </p:cNvSpPr>
            <p:nvPr/>
          </p:nvSpPr>
          <p:spPr bwMode="auto">
            <a:xfrm>
              <a:off x="3243263" y="5165725"/>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S</a:t>
              </a:r>
              <a:endParaRPr lang="en-US" b="0" smtClean="0">
                <a:solidFill>
                  <a:srgbClr val="FFFFFF"/>
                </a:solidFill>
              </a:endParaRPr>
            </a:p>
          </p:txBody>
        </p:sp>
        <p:sp>
          <p:nvSpPr>
            <p:cNvPr id="77019" name="Rectangle 334"/>
            <p:cNvSpPr>
              <a:spLocks noChangeArrowheads="1"/>
            </p:cNvSpPr>
            <p:nvPr/>
          </p:nvSpPr>
          <p:spPr bwMode="auto">
            <a:xfrm>
              <a:off x="3243263" y="5324475"/>
              <a:ext cx="11702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M</a:t>
              </a:r>
              <a:endParaRPr lang="en-US" b="0" smtClean="0">
                <a:solidFill>
                  <a:srgbClr val="FFFFFF"/>
                </a:solidFill>
              </a:endParaRPr>
            </a:p>
          </p:txBody>
        </p:sp>
        <p:sp>
          <p:nvSpPr>
            <p:cNvPr id="77020" name="Rectangle 335"/>
            <p:cNvSpPr>
              <a:spLocks noChangeArrowheads="1"/>
            </p:cNvSpPr>
            <p:nvPr/>
          </p:nvSpPr>
          <p:spPr bwMode="auto">
            <a:xfrm>
              <a:off x="3243263" y="5483225"/>
              <a:ext cx="94578"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E</a:t>
              </a:r>
              <a:endParaRPr lang="en-US" b="0" smtClean="0">
                <a:solidFill>
                  <a:srgbClr val="FFFFFF"/>
                </a:solidFill>
              </a:endParaRPr>
            </a:p>
          </p:txBody>
        </p:sp>
        <p:sp>
          <p:nvSpPr>
            <p:cNvPr id="77021" name="Rectangle 336"/>
            <p:cNvSpPr>
              <a:spLocks noChangeArrowheads="1"/>
            </p:cNvSpPr>
            <p:nvPr/>
          </p:nvSpPr>
          <p:spPr bwMode="auto">
            <a:xfrm>
              <a:off x="3243263" y="5641975"/>
              <a:ext cx="10259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N</a:t>
              </a:r>
              <a:endParaRPr lang="en-US" b="0" smtClean="0">
                <a:solidFill>
                  <a:srgbClr val="FFFFFF"/>
                </a:solidFill>
              </a:endParaRPr>
            </a:p>
          </p:txBody>
        </p:sp>
        <p:sp>
          <p:nvSpPr>
            <p:cNvPr id="77022" name="Rectangle 337"/>
            <p:cNvSpPr>
              <a:spLocks noChangeArrowheads="1"/>
            </p:cNvSpPr>
            <p:nvPr/>
          </p:nvSpPr>
          <p:spPr bwMode="auto">
            <a:xfrm>
              <a:off x="3243263" y="5797550"/>
              <a:ext cx="8656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T</a:t>
              </a:r>
              <a:endParaRPr lang="en-US" b="0" smtClean="0">
                <a:solidFill>
                  <a:srgbClr val="FFFFFF"/>
                </a:solidFill>
              </a:endParaRPr>
            </a:p>
          </p:txBody>
        </p:sp>
        <p:sp>
          <p:nvSpPr>
            <p:cNvPr id="77023" name="Freeform 338"/>
            <p:cNvSpPr>
              <a:spLocks noEditPoints="1"/>
            </p:cNvSpPr>
            <p:nvPr/>
          </p:nvSpPr>
          <p:spPr bwMode="auto">
            <a:xfrm>
              <a:off x="2870200" y="3868738"/>
              <a:ext cx="296863" cy="109537"/>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8"/>
                  </a:moveTo>
                  <a:lnTo>
                    <a:pt x="125" y="28"/>
                  </a:lnTo>
                  <a:lnTo>
                    <a:pt x="125" y="41"/>
                  </a:lnTo>
                  <a:lnTo>
                    <a:pt x="0" y="41"/>
                  </a:lnTo>
                  <a:lnTo>
                    <a:pt x="0" y="28"/>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24" name="Freeform 339"/>
            <p:cNvSpPr>
              <a:spLocks noEditPoints="1"/>
            </p:cNvSpPr>
            <p:nvPr/>
          </p:nvSpPr>
          <p:spPr bwMode="auto">
            <a:xfrm>
              <a:off x="3357563" y="3568700"/>
              <a:ext cx="298450" cy="111125"/>
            </a:xfrm>
            <a:custGeom>
              <a:avLst/>
              <a:gdLst>
                <a:gd name="T0" fmla="*/ 0 w 188"/>
                <a:gd name="T1" fmla="*/ 2147483647 h 70"/>
                <a:gd name="T2" fmla="*/ 2147483647 w 188"/>
                <a:gd name="T3" fmla="*/ 2147483647 h 70"/>
                <a:gd name="T4" fmla="*/ 2147483647 w 188"/>
                <a:gd name="T5" fmla="*/ 2147483647 h 70"/>
                <a:gd name="T6" fmla="*/ 0 w 188"/>
                <a:gd name="T7" fmla="*/ 2147483647 h 70"/>
                <a:gd name="T8" fmla="*/ 0 w 188"/>
                <a:gd name="T9" fmla="*/ 2147483647 h 70"/>
                <a:gd name="T10" fmla="*/ 2147483647 w 188"/>
                <a:gd name="T11" fmla="*/ 0 h 70"/>
                <a:gd name="T12" fmla="*/ 2147483647 w 188"/>
                <a:gd name="T13" fmla="*/ 2147483647 h 70"/>
                <a:gd name="T14" fmla="*/ 2147483647 w 188"/>
                <a:gd name="T15" fmla="*/ 2147483647 h 70"/>
                <a:gd name="T16" fmla="*/ 2147483647 w 18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70"/>
                <a:gd name="T29" fmla="*/ 188 w 18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70">
                  <a:moveTo>
                    <a:pt x="0" y="28"/>
                  </a:moveTo>
                  <a:lnTo>
                    <a:pt x="125" y="28"/>
                  </a:lnTo>
                  <a:lnTo>
                    <a:pt x="125" y="42"/>
                  </a:lnTo>
                  <a:lnTo>
                    <a:pt x="0" y="42"/>
                  </a:lnTo>
                  <a:lnTo>
                    <a:pt x="0" y="28"/>
                  </a:lnTo>
                  <a:close/>
                  <a:moveTo>
                    <a:pt x="118" y="0"/>
                  </a:moveTo>
                  <a:lnTo>
                    <a:pt x="188"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25" name="Freeform 340"/>
            <p:cNvSpPr>
              <a:spLocks noEditPoints="1"/>
            </p:cNvSpPr>
            <p:nvPr/>
          </p:nvSpPr>
          <p:spPr bwMode="auto">
            <a:xfrm>
              <a:off x="3357563" y="4364038"/>
              <a:ext cx="298450" cy="111125"/>
            </a:xfrm>
            <a:custGeom>
              <a:avLst/>
              <a:gdLst>
                <a:gd name="T0" fmla="*/ 0 w 188"/>
                <a:gd name="T1" fmla="*/ 2147483647 h 70"/>
                <a:gd name="T2" fmla="*/ 2147483647 w 188"/>
                <a:gd name="T3" fmla="*/ 2147483647 h 70"/>
                <a:gd name="T4" fmla="*/ 2147483647 w 188"/>
                <a:gd name="T5" fmla="*/ 2147483647 h 70"/>
                <a:gd name="T6" fmla="*/ 0 w 188"/>
                <a:gd name="T7" fmla="*/ 2147483647 h 70"/>
                <a:gd name="T8" fmla="*/ 0 w 188"/>
                <a:gd name="T9" fmla="*/ 2147483647 h 70"/>
                <a:gd name="T10" fmla="*/ 2147483647 w 188"/>
                <a:gd name="T11" fmla="*/ 0 h 70"/>
                <a:gd name="T12" fmla="*/ 2147483647 w 188"/>
                <a:gd name="T13" fmla="*/ 2147483647 h 70"/>
                <a:gd name="T14" fmla="*/ 2147483647 w 188"/>
                <a:gd name="T15" fmla="*/ 2147483647 h 70"/>
                <a:gd name="T16" fmla="*/ 2147483647 w 18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70"/>
                <a:gd name="T29" fmla="*/ 188 w 18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70">
                  <a:moveTo>
                    <a:pt x="0" y="28"/>
                  </a:moveTo>
                  <a:lnTo>
                    <a:pt x="125" y="28"/>
                  </a:lnTo>
                  <a:lnTo>
                    <a:pt x="125" y="42"/>
                  </a:lnTo>
                  <a:lnTo>
                    <a:pt x="0" y="42"/>
                  </a:lnTo>
                  <a:lnTo>
                    <a:pt x="0" y="28"/>
                  </a:lnTo>
                  <a:close/>
                  <a:moveTo>
                    <a:pt x="118" y="0"/>
                  </a:moveTo>
                  <a:lnTo>
                    <a:pt x="188"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26" name="Freeform 341"/>
            <p:cNvSpPr>
              <a:spLocks noEditPoints="1"/>
            </p:cNvSpPr>
            <p:nvPr/>
          </p:nvSpPr>
          <p:spPr bwMode="auto">
            <a:xfrm>
              <a:off x="3357563" y="5162550"/>
              <a:ext cx="298450" cy="109538"/>
            </a:xfrm>
            <a:custGeom>
              <a:avLst/>
              <a:gdLst>
                <a:gd name="T0" fmla="*/ 0 w 188"/>
                <a:gd name="T1" fmla="*/ 2147483647 h 69"/>
                <a:gd name="T2" fmla="*/ 2147483647 w 188"/>
                <a:gd name="T3" fmla="*/ 2147483647 h 69"/>
                <a:gd name="T4" fmla="*/ 2147483647 w 188"/>
                <a:gd name="T5" fmla="*/ 2147483647 h 69"/>
                <a:gd name="T6" fmla="*/ 0 w 188"/>
                <a:gd name="T7" fmla="*/ 2147483647 h 69"/>
                <a:gd name="T8" fmla="*/ 0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0" y="27"/>
                  </a:moveTo>
                  <a:lnTo>
                    <a:pt x="125" y="28"/>
                  </a:lnTo>
                  <a:lnTo>
                    <a:pt x="125" y="42"/>
                  </a:lnTo>
                  <a:lnTo>
                    <a:pt x="0" y="41"/>
                  </a:lnTo>
                  <a:lnTo>
                    <a:pt x="0" y="27"/>
                  </a:lnTo>
                  <a:close/>
                  <a:moveTo>
                    <a:pt x="118" y="0"/>
                  </a:moveTo>
                  <a:lnTo>
                    <a:pt x="188"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27" name="Freeform 342"/>
            <p:cNvSpPr>
              <a:spLocks noEditPoints="1"/>
            </p:cNvSpPr>
            <p:nvPr/>
          </p:nvSpPr>
          <p:spPr bwMode="auto">
            <a:xfrm>
              <a:off x="3357563" y="5959475"/>
              <a:ext cx="298450" cy="109538"/>
            </a:xfrm>
            <a:custGeom>
              <a:avLst/>
              <a:gdLst>
                <a:gd name="T0" fmla="*/ 0 w 188"/>
                <a:gd name="T1" fmla="*/ 2147483647 h 69"/>
                <a:gd name="T2" fmla="*/ 2147483647 w 188"/>
                <a:gd name="T3" fmla="*/ 2147483647 h 69"/>
                <a:gd name="T4" fmla="*/ 2147483647 w 188"/>
                <a:gd name="T5" fmla="*/ 2147483647 h 69"/>
                <a:gd name="T6" fmla="*/ 0 w 188"/>
                <a:gd name="T7" fmla="*/ 2147483647 h 69"/>
                <a:gd name="T8" fmla="*/ 0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0" y="28"/>
                  </a:moveTo>
                  <a:lnTo>
                    <a:pt x="125" y="28"/>
                  </a:lnTo>
                  <a:lnTo>
                    <a:pt x="125" y="42"/>
                  </a:lnTo>
                  <a:lnTo>
                    <a:pt x="0" y="42"/>
                  </a:lnTo>
                  <a:lnTo>
                    <a:pt x="0" y="28"/>
                  </a:lnTo>
                  <a:close/>
                  <a:moveTo>
                    <a:pt x="118" y="0"/>
                  </a:moveTo>
                  <a:lnTo>
                    <a:pt x="188"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76823" name="Group 343"/>
            <p:cNvGrpSpPr>
              <a:grpSpLocks/>
            </p:cNvGrpSpPr>
            <p:nvPr/>
          </p:nvGrpSpPr>
          <p:grpSpPr bwMode="auto">
            <a:xfrm>
              <a:off x="3656013" y="3524250"/>
              <a:ext cx="1093787" cy="234950"/>
              <a:chOff x="2303" y="2220"/>
              <a:chExt cx="689" cy="148"/>
            </a:xfrm>
          </p:grpSpPr>
          <p:sp>
            <p:nvSpPr>
              <p:cNvPr id="77070" name="Rectangle 344"/>
              <p:cNvSpPr>
                <a:spLocks noChangeArrowheads="1"/>
              </p:cNvSpPr>
              <p:nvPr/>
            </p:nvSpPr>
            <p:spPr bwMode="auto">
              <a:xfrm>
                <a:off x="2303" y="2220"/>
                <a:ext cx="689" cy="148"/>
              </a:xfrm>
              <a:prstGeom prst="rect">
                <a:avLst/>
              </a:prstGeom>
              <a:solidFill>
                <a:srgbClr val="FFFF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71" name="Rectangle 345"/>
              <p:cNvSpPr>
                <a:spLocks noChangeArrowheads="1"/>
              </p:cNvSpPr>
              <p:nvPr/>
            </p:nvSpPr>
            <p:spPr bwMode="auto">
              <a:xfrm>
                <a:off x="2303" y="2220"/>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29" name="Rectangle 346"/>
            <p:cNvSpPr>
              <a:spLocks noChangeArrowheads="1"/>
            </p:cNvSpPr>
            <p:nvPr/>
          </p:nvSpPr>
          <p:spPr bwMode="auto">
            <a:xfrm>
              <a:off x="4067175" y="3575050"/>
              <a:ext cx="283732"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CBF</a:t>
              </a:r>
              <a:endParaRPr lang="en-US" b="0" smtClean="0">
                <a:solidFill>
                  <a:srgbClr val="FFFFFF"/>
                </a:solidFill>
              </a:endParaRPr>
            </a:p>
          </p:txBody>
        </p:sp>
        <p:grpSp>
          <p:nvGrpSpPr>
            <p:cNvPr id="76825" name="Group 347"/>
            <p:cNvGrpSpPr>
              <a:grpSpLocks/>
            </p:cNvGrpSpPr>
            <p:nvPr/>
          </p:nvGrpSpPr>
          <p:grpSpPr bwMode="auto">
            <a:xfrm>
              <a:off x="3656013" y="4321175"/>
              <a:ext cx="1093787" cy="234950"/>
              <a:chOff x="2303" y="2722"/>
              <a:chExt cx="689" cy="148"/>
            </a:xfrm>
          </p:grpSpPr>
          <p:sp>
            <p:nvSpPr>
              <p:cNvPr id="77068" name="Rectangle 348"/>
              <p:cNvSpPr>
                <a:spLocks noChangeArrowheads="1"/>
              </p:cNvSpPr>
              <p:nvPr/>
            </p:nvSpPr>
            <p:spPr bwMode="auto">
              <a:xfrm>
                <a:off x="2303" y="2722"/>
                <a:ext cx="689" cy="148"/>
              </a:xfrm>
              <a:prstGeom prst="rect">
                <a:avLst/>
              </a:prstGeom>
              <a:solidFill>
                <a:srgbClr val="CCFF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69" name="Rectangle 349"/>
              <p:cNvSpPr>
                <a:spLocks noChangeArrowheads="1"/>
              </p:cNvSpPr>
              <p:nvPr/>
            </p:nvSpPr>
            <p:spPr bwMode="auto">
              <a:xfrm>
                <a:off x="2303" y="2722"/>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31" name="Rectangle 350"/>
            <p:cNvSpPr>
              <a:spLocks noChangeArrowheads="1"/>
            </p:cNvSpPr>
            <p:nvPr/>
          </p:nvSpPr>
          <p:spPr bwMode="auto">
            <a:xfrm>
              <a:off x="3914775" y="4371975"/>
              <a:ext cx="450444"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FLT3 +</a:t>
              </a:r>
              <a:endParaRPr lang="en-US" b="0" smtClean="0">
                <a:solidFill>
                  <a:srgbClr val="FFFFFF"/>
                </a:solidFill>
              </a:endParaRPr>
            </a:p>
          </p:txBody>
        </p:sp>
        <p:sp>
          <p:nvSpPr>
            <p:cNvPr id="77032" name="Rectangle 351"/>
            <p:cNvSpPr>
              <a:spLocks noChangeArrowheads="1"/>
            </p:cNvSpPr>
            <p:nvPr/>
          </p:nvSpPr>
          <p:spPr bwMode="auto">
            <a:xfrm>
              <a:off x="4378325" y="4371975"/>
              <a:ext cx="226024"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ve  </a:t>
              </a:r>
              <a:endParaRPr lang="en-US" b="0" smtClean="0">
                <a:solidFill>
                  <a:srgbClr val="FFFFFF"/>
                </a:solidFill>
              </a:endParaRPr>
            </a:p>
          </p:txBody>
        </p:sp>
        <p:grpSp>
          <p:nvGrpSpPr>
            <p:cNvPr id="76826" name="Group 352"/>
            <p:cNvGrpSpPr>
              <a:grpSpLocks/>
            </p:cNvGrpSpPr>
            <p:nvPr/>
          </p:nvGrpSpPr>
          <p:grpSpPr bwMode="auto">
            <a:xfrm>
              <a:off x="3656013" y="5878513"/>
              <a:ext cx="1093787" cy="234950"/>
              <a:chOff x="2303" y="3703"/>
              <a:chExt cx="689" cy="148"/>
            </a:xfrm>
          </p:grpSpPr>
          <p:sp>
            <p:nvSpPr>
              <p:cNvPr id="77066" name="Rectangle 353"/>
              <p:cNvSpPr>
                <a:spLocks noChangeArrowheads="1"/>
              </p:cNvSpPr>
              <p:nvPr/>
            </p:nvSpPr>
            <p:spPr bwMode="auto">
              <a:xfrm>
                <a:off x="2303" y="3703"/>
                <a:ext cx="689" cy="148"/>
              </a:xfrm>
              <a:prstGeom prst="rect">
                <a:avLst/>
              </a:prstGeom>
              <a:solidFill>
                <a:srgbClr val="CC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67" name="Rectangle 354"/>
              <p:cNvSpPr>
                <a:spLocks noChangeArrowheads="1"/>
              </p:cNvSpPr>
              <p:nvPr/>
            </p:nvSpPr>
            <p:spPr bwMode="auto">
              <a:xfrm>
                <a:off x="2303" y="3703"/>
                <a:ext cx="689"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34" name="Rectangle 355"/>
            <p:cNvSpPr>
              <a:spLocks noChangeArrowheads="1"/>
            </p:cNvSpPr>
            <p:nvPr/>
          </p:nvSpPr>
          <p:spPr bwMode="auto">
            <a:xfrm>
              <a:off x="3916363" y="5929313"/>
              <a:ext cx="556243"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Poor risk</a:t>
              </a:r>
              <a:endParaRPr lang="en-US" b="0" smtClean="0">
                <a:solidFill>
                  <a:srgbClr val="FFFFFF"/>
                </a:solidFill>
              </a:endParaRPr>
            </a:p>
          </p:txBody>
        </p:sp>
        <p:grpSp>
          <p:nvGrpSpPr>
            <p:cNvPr id="76829" name="Group 356"/>
            <p:cNvGrpSpPr>
              <a:grpSpLocks/>
            </p:cNvGrpSpPr>
            <p:nvPr/>
          </p:nvGrpSpPr>
          <p:grpSpPr bwMode="auto">
            <a:xfrm>
              <a:off x="3656013" y="5081588"/>
              <a:ext cx="1093787" cy="236537"/>
              <a:chOff x="2303" y="3201"/>
              <a:chExt cx="689" cy="149"/>
            </a:xfrm>
          </p:grpSpPr>
          <p:sp>
            <p:nvSpPr>
              <p:cNvPr id="77064" name="Rectangle 357"/>
              <p:cNvSpPr>
                <a:spLocks noChangeArrowheads="1"/>
              </p:cNvSpPr>
              <p:nvPr/>
            </p:nvSpPr>
            <p:spPr bwMode="auto">
              <a:xfrm>
                <a:off x="2303" y="3201"/>
                <a:ext cx="689" cy="149"/>
              </a:xfrm>
              <a:prstGeom prst="rect">
                <a:avLst/>
              </a:prstGeom>
              <a:solidFill>
                <a:srgbClr val="FF99CC"/>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65" name="Rectangle 358"/>
              <p:cNvSpPr>
                <a:spLocks noChangeArrowheads="1"/>
              </p:cNvSpPr>
              <p:nvPr/>
            </p:nvSpPr>
            <p:spPr bwMode="auto">
              <a:xfrm>
                <a:off x="2303" y="3201"/>
                <a:ext cx="689" cy="149"/>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36" name="Rectangle 359"/>
            <p:cNvSpPr>
              <a:spLocks noChangeArrowheads="1"/>
            </p:cNvSpPr>
            <p:nvPr/>
          </p:nvSpPr>
          <p:spPr bwMode="auto">
            <a:xfrm>
              <a:off x="3989388" y="5133975"/>
              <a:ext cx="42159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Others</a:t>
              </a:r>
              <a:endParaRPr lang="en-US" b="0" smtClean="0">
                <a:solidFill>
                  <a:srgbClr val="FFFFFF"/>
                </a:solidFill>
              </a:endParaRPr>
            </a:p>
          </p:txBody>
        </p:sp>
        <p:sp>
          <p:nvSpPr>
            <p:cNvPr id="77037" name="Freeform 360"/>
            <p:cNvSpPr>
              <a:spLocks noEditPoints="1"/>
            </p:cNvSpPr>
            <p:nvPr/>
          </p:nvSpPr>
          <p:spPr bwMode="auto">
            <a:xfrm>
              <a:off x="4751388" y="3568700"/>
              <a:ext cx="606425" cy="111125"/>
            </a:xfrm>
            <a:custGeom>
              <a:avLst/>
              <a:gdLst>
                <a:gd name="T0" fmla="*/ 0 w 382"/>
                <a:gd name="T1" fmla="*/ 2147483647 h 70"/>
                <a:gd name="T2" fmla="*/ 2147483647 w 382"/>
                <a:gd name="T3" fmla="*/ 2147483647 h 70"/>
                <a:gd name="T4" fmla="*/ 2147483647 w 382"/>
                <a:gd name="T5" fmla="*/ 2147483647 h 70"/>
                <a:gd name="T6" fmla="*/ 0 w 382"/>
                <a:gd name="T7" fmla="*/ 2147483647 h 70"/>
                <a:gd name="T8" fmla="*/ 0 w 382"/>
                <a:gd name="T9" fmla="*/ 2147483647 h 70"/>
                <a:gd name="T10" fmla="*/ 2147483647 w 382"/>
                <a:gd name="T11" fmla="*/ 0 h 70"/>
                <a:gd name="T12" fmla="*/ 2147483647 w 382"/>
                <a:gd name="T13" fmla="*/ 2147483647 h 70"/>
                <a:gd name="T14" fmla="*/ 2147483647 w 382"/>
                <a:gd name="T15" fmla="*/ 2147483647 h 70"/>
                <a:gd name="T16" fmla="*/ 2147483647 w 38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70"/>
                <a:gd name="T29" fmla="*/ 382 w 38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70">
                  <a:moveTo>
                    <a:pt x="0" y="28"/>
                  </a:moveTo>
                  <a:lnTo>
                    <a:pt x="320" y="28"/>
                  </a:lnTo>
                  <a:lnTo>
                    <a:pt x="320" y="42"/>
                  </a:lnTo>
                  <a:lnTo>
                    <a:pt x="0" y="42"/>
                  </a:lnTo>
                  <a:lnTo>
                    <a:pt x="0" y="28"/>
                  </a:lnTo>
                  <a:close/>
                  <a:moveTo>
                    <a:pt x="313" y="0"/>
                  </a:moveTo>
                  <a:lnTo>
                    <a:pt x="382" y="35"/>
                  </a:lnTo>
                  <a:lnTo>
                    <a:pt x="313" y="70"/>
                  </a:lnTo>
                  <a:lnTo>
                    <a:pt x="313"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38" name="Freeform 361"/>
            <p:cNvSpPr>
              <a:spLocks noEditPoints="1"/>
            </p:cNvSpPr>
            <p:nvPr/>
          </p:nvSpPr>
          <p:spPr bwMode="auto">
            <a:xfrm>
              <a:off x="4751388" y="4364038"/>
              <a:ext cx="296862" cy="111125"/>
            </a:xfrm>
            <a:custGeom>
              <a:avLst/>
              <a:gdLst>
                <a:gd name="T0" fmla="*/ 0 w 187"/>
                <a:gd name="T1" fmla="*/ 2147483647 h 70"/>
                <a:gd name="T2" fmla="*/ 2147483647 w 187"/>
                <a:gd name="T3" fmla="*/ 2147483647 h 70"/>
                <a:gd name="T4" fmla="*/ 2147483647 w 187"/>
                <a:gd name="T5" fmla="*/ 2147483647 h 70"/>
                <a:gd name="T6" fmla="*/ 0 w 187"/>
                <a:gd name="T7" fmla="*/ 2147483647 h 70"/>
                <a:gd name="T8" fmla="*/ 0 w 187"/>
                <a:gd name="T9" fmla="*/ 2147483647 h 70"/>
                <a:gd name="T10" fmla="*/ 2147483647 w 187"/>
                <a:gd name="T11" fmla="*/ 0 h 70"/>
                <a:gd name="T12" fmla="*/ 2147483647 w 187"/>
                <a:gd name="T13" fmla="*/ 2147483647 h 70"/>
                <a:gd name="T14" fmla="*/ 2147483647 w 187"/>
                <a:gd name="T15" fmla="*/ 2147483647 h 70"/>
                <a:gd name="T16" fmla="*/ 2147483647 w 187"/>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70"/>
                <a:gd name="T29" fmla="*/ 187 w 18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70">
                  <a:moveTo>
                    <a:pt x="0" y="28"/>
                  </a:moveTo>
                  <a:lnTo>
                    <a:pt x="125" y="28"/>
                  </a:lnTo>
                  <a:lnTo>
                    <a:pt x="125" y="42"/>
                  </a:lnTo>
                  <a:lnTo>
                    <a:pt x="0" y="42"/>
                  </a:lnTo>
                  <a:lnTo>
                    <a:pt x="0" y="28"/>
                  </a:lnTo>
                  <a:close/>
                  <a:moveTo>
                    <a:pt x="118" y="0"/>
                  </a:moveTo>
                  <a:lnTo>
                    <a:pt x="187" y="35"/>
                  </a:lnTo>
                  <a:lnTo>
                    <a:pt x="118" y="70"/>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39" name="Freeform 362"/>
            <p:cNvSpPr>
              <a:spLocks noEditPoints="1"/>
            </p:cNvSpPr>
            <p:nvPr/>
          </p:nvSpPr>
          <p:spPr bwMode="auto">
            <a:xfrm>
              <a:off x="4751388" y="5162550"/>
              <a:ext cx="296862" cy="109538"/>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7"/>
                  </a:moveTo>
                  <a:lnTo>
                    <a:pt x="125" y="28"/>
                  </a:lnTo>
                  <a:lnTo>
                    <a:pt x="125" y="42"/>
                  </a:lnTo>
                  <a:lnTo>
                    <a:pt x="0" y="41"/>
                  </a:lnTo>
                  <a:lnTo>
                    <a:pt x="0" y="27"/>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7040" name="Freeform 363"/>
            <p:cNvSpPr>
              <a:spLocks noEditPoints="1"/>
            </p:cNvSpPr>
            <p:nvPr/>
          </p:nvSpPr>
          <p:spPr bwMode="auto">
            <a:xfrm>
              <a:off x="4751388" y="5959475"/>
              <a:ext cx="296862" cy="109538"/>
            </a:xfrm>
            <a:custGeom>
              <a:avLst/>
              <a:gdLst>
                <a:gd name="T0" fmla="*/ 0 w 187"/>
                <a:gd name="T1" fmla="*/ 2147483647 h 69"/>
                <a:gd name="T2" fmla="*/ 2147483647 w 187"/>
                <a:gd name="T3" fmla="*/ 2147483647 h 69"/>
                <a:gd name="T4" fmla="*/ 2147483647 w 187"/>
                <a:gd name="T5" fmla="*/ 2147483647 h 69"/>
                <a:gd name="T6" fmla="*/ 0 w 187"/>
                <a:gd name="T7" fmla="*/ 2147483647 h 69"/>
                <a:gd name="T8" fmla="*/ 0 w 187"/>
                <a:gd name="T9" fmla="*/ 2147483647 h 69"/>
                <a:gd name="T10" fmla="*/ 2147483647 w 187"/>
                <a:gd name="T11" fmla="*/ 0 h 69"/>
                <a:gd name="T12" fmla="*/ 2147483647 w 187"/>
                <a:gd name="T13" fmla="*/ 2147483647 h 69"/>
                <a:gd name="T14" fmla="*/ 2147483647 w 187"/>
                <a:gd name="T15" fmla="*/ 2147483647 h 69"/>
                <a:gd name="T16" fmla="*/ 2147483647 w 18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0" y="28"/>
                  </a:moveTo>
                  <a:lnTo>
                    <a:pt x="125" y="28"/>
                  </a:lnTo>
                  <a:lnTo>
                    <a:pt x="125" y="42"/>
                  </a:lnTo>
                  <a:lnTo>
                    <a:pt x="0" y="42"/>
                  </a:lnTo>
                  <a:lnTo>
                    <a:pt x="0" y="28"/>
                  </a:lnTo>
                  <a:close/>
                  <a:moveTo>
                    <a:pt x="118" y="0"/>
                  </a:moveTo>
                  <a:lnTo>
                    <a:pt x="187" y="35"/>
                  </a:lnTo>
                  <a:lnTo>
                    <a:pt x="118" y="69"/>
                  </a:lnTo>
                  <a:lnTo>
                    <a:pt x="118"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76831" name="Group 364"/>
            <p:cNvGrpSpPr>
              <a:grpSpLocks/>
            </p:cNvGrpSpPr>
            <p:nvPr/>
          </p:nvGrpSpPr>
          <p:grpSpPr bwMode="auto">
            <a:xfrm>
              <a:off x="5473700" y="3525838"/>
              <a:ext cx="1095375" cy="234950"/>
              <a:chOff x="3375" y="2221"/>
              <a:chExt cx="690" cy="148"/>
            </a:xfrm>
          </p:grpSpPr>
          <p:sp>
            <p:nvSpPr>
              <p:cNvPr id="77062" name="Rectangle 365"/>
              <p:cNvSpPr>
                <a:spLocks noChangeArrowheads="1"/>
              </p:cNvSpPr>
              <p:nvPr/>
            </p:nvSpPr>
            <p:spPr bwMode="auto">
              <a:xfrm>
                <a:off x="3375" y="2221"/>
                <a:ext cx="690" cy="148"/>
              </a:xfrm>
              <a:prstGeom prst="rect">
                <a:avLst/>
              </a:prstGeom>
              <a:solidFill>
                <a:srgbClr val="FFFF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63" name="Rectangle 366"/>
              <p:cNvSpPr>
                <a:spLocks noChangeArrowheads="1"/>
              </p:cNvSpPr>
              <p:nvPr/>
            </p:nvSpPr>
            <p:spPr bwMode="auto">
              <a:xfrm>
                <a:off x="3375" y="2221"/>
                <a:ext cx="690" cy="14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42" name="Rectangle 367"/>
            <p:cNvSpPr>
              <a:spLocks noChangeArrowheads="1"/>
            </p:cNvSpPr>
            <p:nvPr/>
          </p:nvSpPr>
          <p:spPr bwMode="auto">
            <a:xfrm>
              <a:off x="5507038" y="3557588"/>
              <a:ext cx="101951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(50mg) +GO</a:t>
              </a:r>
              <a:endParaRPr lang="en-US" b="0" smtClean="0">
                <a:solidFill>
                  <a:srgbClr val="FFFFFF"/>
                </a:solidFill>
              </a:endParaRPr>
            </a:p>
          </p:txBody>
        </p:sp>
        <p:sp>
          <p:nvSpPr>
            <p:cNvPr id="77043" name="Freeform 368"/>
            <p:cNvSpPr>
              <a:spLocks/>
            </p:cNvSpPr>
            <p:nvPr/>
          </p:nvSpPr>
          <p:spPr bwMode="auto">
            <a:xfrm>
              <a:off x="1974850" y="3924300"/>
              <a:ext cx="198438" cy="1793875"/>
            </a:xfrm>
            <a:custGeom>
              <a:avLst/>
              <a:gdLst>
                <a:gd name="T0" fmla="*/ 2147483647 w 1200"/>
                <a:gd name="T1" fmla="*/ 0 h 10816"/>
                <a:gd name="T2" fmla="*/ 2147483647 w 1200"/>
                <a:gd name="T3" fmla="*/ 2147483647 h 10816"/>
                <a:gd name="T4" fmla="*/ 2147483647 w 1200"/>
                <a:gd name="T5" fmla="*/ 2147483647 h 10816"/>
                <a:gd name="T6" fmla="*/ 0 w 1200"/>
                <a:gd name="T7" fmla="*/ 2147483647 h 10816"/>
                <a:gd name="T8" fmla="*/ 2147483647 w 1200"/>
                <a:gd name="T9" fmla="*/ 2147483647 h 10816"/>
                <a:gd name="T10" fmla="*/ 2147483647 w 1200"/>
                <a:gd name="T11" fmla="*/ 2147483647 h 10816"/>
                <a:gd name="T12" fmla="*/ 2147483647 w 1200"/>
                <a:gd name="T13" fmla="*/ 2147483647 h 10816"/>
                <a:gd name="T14" fmla="*/ 0 60000 65536"/>
                <a:gd name="T15" fmla="*/ 0 60000 65536"/>
                <a:gd name="T16" fmla="*/ 0 60000 65536"/>
                <a:gd name="T17" fmla="*/ 0 60000 65536"/>
                <a:gd name="T18" fmla="*/ 0 60000 65536"/>
                <a:gd name="T19" fmla="*/ 0 60000 65536"/>
                <a:gd name="T20" fmla="*/ 0 60000 65536"/>
                <a:gd name="T21" fmla="*/ 0 w 1200"/>
                <a:gd name="T22" fmla="*/ 0 h 10816"/>
                <a:gd name="T23" fmla="*/ 1200 w 1200"/>
                <a:gd name="T24" fmla="*/ 10816 h 10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10816">
                  <a:moveTo>
                    <a:pt x="1200" y="0"/>
                  </a:moveTo>
                  <a:cubicBezTo>
                    <a:pt x="869" y="0"/>
                    <a:pt x="600" y="403"/>
                    <a:pt x="600" y="901"/>
                  </a:cubicBezTo>
                  <a:lnTo>
                    <a:pt x="600" y="4507"/>
                  </a:lnTo>
                  <a:cubicBezTo>
                    <a:pt x="600" y="5005"/>
                    <a:pt x="332" y="5408"/>
                    <a:pt x="0" y="5408"/>
                  </a:cubicBezTo>
                  <a:cubicBezTo>
                    <a:pt x="332" y="5408"/>
                    <a:pt x="600" y="5812"/>
                    <a:pt x="600" y="6310"/>
                  </a:cubicBezTo>
                  <a:lnTo>
                    <a:pt x="600" y="9915"/>
                  </a:lnTo>
                  <a:cubicBezTo>
                    <a:pt x="600" y="10413"/>
                    <a:pt x="869" y="10816"/>
                    <a:pt x="1200" y="10816"/>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76836" name="Group 374"/>
            <p:cNvGrpSpPr>
              <a:grpSpLocks/>
            </p:cNvGrpSpPr>
            <p:nvPr/>
          </p:nvGrpSpPr>
          <p:grpSpPr bwMode="auto">
            <a:xfrm>
              <a:off x="2173288" y="5616575"/>
              <a:ext cx="796925" cy="215900"/>
              <a:chOff x="1369" y="3538"/>
              <a:chExt cx="502" cy="136"/>
            </a:xfrm>
          </p:grpSpPr>
          <p:sp>
            <p:nvSpPr>
              <p:cNvPr id="77060" name="Rectangle 375"/>
              <p:cNvSpPr>
                <a:spLocks noChangeArrowheads="1"/>
              </p:cNvSpPr>
              <p:nvPr/>
            </p:nvSpPr>
            <p:spPr bwMode="auto">
              <a:xfrm>
                <a:off x="1369" y="3538"/>
                <a:ext cx="502" cy="136"/>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61" name="Rectangle 376"/>
              <p:cNvSpPr>
                <a:spLocks noChangeArrowheads="1"/>
              </p:cNvSpPr>
              <p:nvPr/>
            </p:nvSpPr>
            <p:spPr bwMode="auto">
              <a:xfrm>
                <a:off x="1369" y="3538"/>
                <a:ext cx="502" cy="13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45" name="Rectangle 377"/>
            <p:cNvSpPr>
              <a:spLocks noChangeArrowheads="1"/>
            </p:cNvSpPr>
            <p:nvPr/>
          </p:nvSpPr>
          <p:spPr bwMode="auto">
            <a:xfrm>
              <a:off x="2222500" y="5641975"/>
              <a:ext cx="681277"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(60mg)</a:t>
              </a:r>
              <a:endParaRPr lang="en-US" b="0" smtClean="0">
                <a:solidFill>
                  <a:srgbClr val="FFFFFF"/>
                </a:solidFill>
              </a:endParaRPr>
            </a:p>
          </p:txBody>
        </p:sp>
        <p:grpSp>
          <p:nvGrpSpPr>
            <p:cNvPr id="76838" name="Group 379"/>
            <p:cNvGrpSpPr>
              <a:grpSpLocks/>
            </p:cNvGrpSpPr>
            <p:nvPr/>
          </p:nvGrpSpPr>
          <p:grpSpPr bwMode="auto">
            <a:xfrm>
              <a:off x="2173288" y="3824288"/>
              <a:ext cx="796925" cy="215900"/>
              <a:chOff x="1369" y="2409"/>
              <a:chExt cx="502" cy="136"/>
            </a:xfrm>
          </p:grpSpPr>
          <p:sp>
            <p:nvSpPr>
              <p:cNvPr id="77058" name="Rectangle 380"/>
              <p:cNvSpPr>
                <a:spLocks noChangeArrowheads="1"/>
              </p:cNvSpPr>
              <p:nvPr/>
            </p:nvSpPr>
            <p:spPr bwMode="auto">
              <a:xfrm>
                <a:off x="1369" y="2409"/>
                <a:ext cx="502" cy="136"/>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59" name="Rectangle 381"/>
              <p:cNvSpPr>
                <a:spLocks noChangeArrowheads="1"/>
              </p:cNvSpPr>
              <p:nvPr/>
            </p:nvSpPr>
            <p:spPr bwMode="auto">
              <a:xfrm>
                <a:off x="1369" y="2409"/>
                <a:ext cx="502" cy="13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47" name="Rectangle 382"/>
            <p:cNvSpPr>
              <a:spLocks noChangeArrowheads="1"/>
            </p:cNvSpPr>
            <p:nvPr/>
          </p:nvSpPr>
          <p:spPr bwMode="auto">
            <a:xfrm>
              <a:off x="2232025" y="3846513"/>
              <a:ext cx="681277"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000000"/>
                  </a:solidFill>
                  <a:latin typeface="Arial" charset="0"/>
                </a:rPr>
                <a:t>DA (90mg)</a:t>
              </a:r>
              <a:endParaRPr lang="en-US" b="0" smtClean="0">
                <a:solidFill>
                  <a:srgbClr val="FFFFFF"/>
                </a:solidFill>
              </a:endParaRPr>
            </a:p>
          </p:txBody>
        </p:sp>
        <p:sp>
          <p:nvSpPr>
            <p:cNvPr id="77048" name="Freeform 388"/>
            <p:cNvSpPr>
              <a:spLocks/>
            </p:cNvSpPr>
            <p:nvPr/>
          </p:nvSpPr>
          <p:spPr bwMode="auto">
            <a:xfrm>
              <a:off x="7232650" y="3448050"/>
              <a:ext cx="198438" cy="1990725"/>
            </a:xfrm>
            <a:custGeom>
              <a:avLst/>
              <a:gdLst>
                <a:gd name="T0" fmla="*/ 0 w 600"/>
                <a:gd name="T1" fmla="*/ 0 h 6000"/>
                <a:gd name="T2" fmla="*/ 2147483647 w 600"/>
                <a:gd name="T3" fmla="*/ 2147483647 h 6000"/>
                <a:gd name="T4" fmla="*/ 2147483647 w 600"/>
                <a:gd name="T5" fmla="*/ 2147483647 h 6000"/>
                <a:gd name="T6" fmla="*/ 2147483647 w 600"/>
                <a:gd name="T7" fmla="*/ 2147483647 h 6000"/>
                <a:gd name="T8" fmla="*/ 2147483647 w 600"/>
                <a:gd name="T9" fmla="*/ 2147483647 h 6000"/>
                <a:gd name="T10" fmla="*/ 2147483647 w 600"/>
                <a:gd name="T11" fmla="*/ 2147483647 h 6000"/>
                <a:gd name="T12" fmla="*/ 0 w 600"/>
                <a:gd name="T13" fmla="*/ 2147483647 h 6000"/>
                <a:gd name="T14" fmla="*/ 0 60000 65536"/>
                <a:gd name="T15" fmla="*/ 0 60000 65536"/>
                <a:gd name="T16" fmla="*/ 0 60000 65536"/>
                <a:gd name="T17" fmla="*/ 0 60000 65536"/>
                <a:gd name="T18" fmla="*/ 0 60000 65536"/>
                <a:gd name="T19" fmla="*/ 0 60000 65536"/>
                <a:gd name="T20" fmla="*/ 0 60000 65536"/>
                <a:gd name="T21" fmla="*/ 0 w 600"/>
                <a:gd name="T22" fmla="*/ 0 h 6000"/>
                <a:gd name="T23" fmla="*/ 600 w 600"/>
                <a:gd name="T24" fmla="*/ 6000 h 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6000">
                  <a:moveTo>
                    <a:pt x="0" y="0"/>
                  </a:moveTo>
                  <a:cubicBezTo>
                    <a:pt x="166" y="0"/>
                    <a:pt x="300" y="224"/>
                    <a:pt x="300" y="500"/>
                  </a:cubicBezTo>
                  <a:lnTo>
                    <a:pt x="300" y="2500"/>
                  </a:lnTo>
                  <a:cubicBezTo>
                    <a:pt x="300" y="2776"/>
                    <a:pt x="435" y="3000"/>
                    <a:pt x="600" y="3000"/>
                  </a:cubicBezTo>
                  <a:cubicBezTo>
                    <a:pt x="435" y="3000"/>
                    <a:pt x="300" y="3224"/>
                    <a:pt x="300" y="3500"/>
                  </a:cubicBezTo>
                  <a:lnTo>
                    <a:pt x="300" y="5500"/>
                  </a:lnTo>
                  <a:cubicBezTo>
                    <a:pt x="300" y="5776"/>
                    <a:pt x="166" y="6000"/>
                    <a:pt x="0" y="6000"/>
                  </a:cubicBezTo>
                </a:path>
              </a:pathLst>
            </a:custGeom>
            <a:noFill/>
            <a:ln w="22225" cap="flat">
              <a:solidFill>
                <a:srgbClr val="FFFFFF"/>
              </a:solidFill>
              <a:prstDash val="solid"/>
              <a:round/>
              <a:headEnd/>
              <a:tailEnd/>
            </a:ln>
          </p:spPr>
          <p:txBody>
            <a:bodyPr/>
            <a:lstStyle/>
            <a:p>
              <a:endParaRPr lang="en-GB" b="0" smtClean="0">
                <a:solidFill>
                  <a:srgbClr val="000000"/>
                </a:solidFill>
              </a:endParaRPr>
            </a:p>
          </p:txBody>
        </p:sp>
        <p:grpSp>
          <p:nvGrpSpPr>
            <p:cNvPr id="76845" name="Group 389"/>
            <p:cNvGrpSpPr>
              <a:grpSpLocks/>
            </p:cNvGrpSpPr>
            <p:nvPr/>
          </p:nvGrpSpPr>
          <p:grpSpPr bwMode="auto">
            <a:xfrm>
              <a:off x="7591425" y="3717925"/>
              <a:ext cx="1408113" cy="1393825"/>
              <a:chOff x="4838" y="2360"/>
              <a:chExt cx="690" cy="878"/>
            </a:xfrm>
          </p:grpSpPr>
          <p:sp>
            <p:nvSpPr>
              <p:cNvPr id="77056" name="Rectangle 390"/>
              <p:cNvSpPr>
                <a:spLocks noChangeArrowheads="1"/>
              </p:cNvSpPr>
              <p:nvPr/>
            </p:nvSpPr>
            <p:spPr bwMode="auto">
              <a:xfrm>
                <a:off x="4838" y="2360"/>
                <a:ext cx="690" cy="878"/>
              </a:xfrm>
              <a:prstGeom prst="rect">
                <a:avLst/>
              </a:prstGeom>
              <a:solidFill>
                <a:srgbClr val="CC99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57" name="Rectangle 391"/>
              <p:cNvSpPr>
                <a:spLocks noChangeArrowheads="1"/>
              </p:cNvSpPr>
              <p:nvPr/>
            </p:nvSpPr>
            <p:spPr bwMode="auto">
              <a:xfrm>
                <a:off x="4838" y="2360"/>
                <a:ext cx="690" cy="878"/>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7050" name="Rectangle 392"/>
            <p:cNvSpPr>
              <a:spLocks noChangeArrowheads="1"/>
            </p:cNvSpPr>
            <p:nvPr/>
          </p:nvSpPr>
          <p:spPr bwMode="auto">
            <a:xfrm>
              <a:off x="7967663" y="3771900"/>
              <a:ext cx="476092"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Consol</a:t>
              </a:r>
              <a:endParaRPr lang="en-US" b="0" smtClean="0">
                <a:solidFill>
                  <a:srgbClr val="FFFFFF"/>
                </a:solidFill>
              </a:endParaRPr>
            </a:p>
          </p:txBody>
        </p:sp>
        <p:sp>
          <p:nvSpPr>
            <p:cNvPr id="77051" name="Rectangle 393"/>
            <p:cNvSpPr>
              <a:spLocks noChangeArrowheads="1"/>
            </p:cNvSpPr>
            <p:nvPr/>
          </p:nvSpPr>
          <p:spPr bwMode="auto">
            <a:xfrm>
              <a:off x="7967663" y="3933825"/>
              <a:ext cx="522287" cy="6350"/>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7052" name="Rectangle 394"/>
            <p:cNvSpPr>
              <a:spLocks noChangeArrowheads="1"/>
            </p:cNvSpPr>
            <p:nvPr/>
          </p:nvSpPr>
          <p:spPr bwMode="auto">
            <a:xfrm>
              <a:off x="7781925" y="4143375"/>
              <a:ext cx="827150"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3v4 courses</a:t>
              </a:r>
              <a:endParaRPr lang="en-US" b="0" smtClean="0">
                <a:solidFill>
                  <a:srgbClr val="FFFFFF"/>
                </a:solidFill>
              </a:endParaRPr>
            </a:p>
          </p:txBody>
        </p:sp>
        <p:sp>
          <p:nvSpPr>
            <p:cNvPr id="77053" name="Rectangle 396"/>
            <p:cNvSpPr>
              <a:spLocks noChangeArrowheads="1"/>
            </p:cNvSpPr>
            <p:nvPr/>
          </p:nvSpPr>
          <p:spPr bwMode="auto">
            <a:xfrm>
              <a:off x="7820025" y="4411663"/>
              <a:ext cx="835165" cy="184666"/>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AraC  3g/m</a:t>
              </a:r>
              <a:r>
                <a:rPr lang="en-US" sz="1200" b="0" baseline="30000" smtClean="0">
                  <a:solidFill>
                    <a:srgbClr val="000000"/>
                  </a:solidFill>
                  <a:latin typeface="Arial" charset="0"/>
                </a:rPr>
                <a:t>2</a:t>
              </a:r>
              <a:endParaRPr lang="en-US" b="0" baseline="30000" smtClean="0">
                <a:solidFill>
                  <a:srgbClr val="FFFFFF"/>
                </a:solidFill>
              </a:endParaRPr>
            </a:p>
          </p:txBody>
        </p:sp>
        <p:sp>
          <p:nvSpPr>
            <p:cNvPr id="77054" name="Rectangle 398"/>
            <p:cNvSpPr>
              <a:spLocks noChangeArrowheads="1"/>
            </p:cNvSpPr>
            <p:nvPr/>
          </p:nvSpPr>
          <p:spPr bwMode="auto">
            <a:xfrm>
              <a:off x="7764463" y="4694238"/>
              <a:ext cx="1194814" cy="369332"/>
            </a:xfrm>
            <a:prstGeom prst="rect">
              <a:avLst/>
            </a:prstGeom>
            <a:noFill/>
            <a:ln w="9525">
              <a:noFill/>
              <a:miter lim="800000"/>
              <a:headEnd/>
              <a:tailEnd/>
            </a:ln>
          </p:spPr>
          <p:txBody>
            <a:bodyPr wrap="none" lIns="0" tIns="0" rIns="0" bIns="0">
              <a:spAutoFit/>
            </a:bodyPr>
            <a:lstStyle/>
            <a:p>
              <a:pPr eaLnBrk="1" hangingPunct="1"/>
              <a:r>
                <a:rPr lang="en-US" sz="1200" b="0" smtClean="0">
                  <a:solidFill>
                    <a:srgbClr val="000000"/>
                  </a:solidFill>
                  <a:latin typeface="Arial" charset="0"/>
                </a:rPr>
                <a:t>Targeted therapy </a:t>
              </a:r>
            </a:p>
            <a:p>
              <a:pPr eaLnBrk="1" hangingPunct="1"/>
              <a:r>
                <a:rPr lang="en-US" sz="1200" b="0" smtClean="0">
                  <a:solidFill>
                    <a:srgbClr val="000000"/>
                  </a:solidFill>
                  <a:latin typeface="Arial" charset="0"/>
                </a:rPr>
                <a:t>carried forward</a:t>
              </a:r>
              <a:endParaRPr lang="en-US" b="0" smtClean="0">
                <a:solidFill>
                  <a:srgbClr val="FFFFFF"/>
                </a:solidFill>
              </a:endParaRPr>
            </a:p>
          </p:txBody>
        </p:sp>
        <p:sp>
          <p:nvSpPr>
            <p:cNvPr id="77055" name="Rectangle 430"/>
            <p:cNvSpPr>
              <a:spLocks noChangeArrowheads="1"/>
            </p:cNvSpPr>
            <p:nvPr/>
          </p:nvSpPr>
          <p:spPr bwMode="auto">
            <a:xfrm>
              <a:off x="5378450" y="5930900"/>
              <a:ext cx="298450" cy="120650"/>
            </a:xfrm>
            <a:prstGeom prst="rect">
              <a:avLst/>
            </a:prstGeom>
            <a:solidFill>
              <a:srgbClr val="230B87"/>
            </a:solidFill>
            <a:ln w="12700">
              <a:solidFill>
                <a:srgbClr val="230B87"/>
              </a:solidFill>
              <a:miter lim="800000"/>
              <a:headEnd/>
              <a:tailEnd/>
            </a:ln>
          </p:spPr>
          <p:txBody>
            <a:bodyPr wrap="none" anchor="ctr"/>
            <a:lstStyle/>
            <a:p>
              <a:pPr eaLnBrk="1" hangingPunct="1"/>
              <a:endParaRPr lang="en-US" sz="1800" b="0" smtClean="0">
                <a:solidFill>
                  <a:srgbClr val="FFFFFF"/>
                </a:solidFill>
                <a:latin typeface="Arial" charset="0"/>
              </a:endParaRPr>
            </a:p>
          </p:txBody>
        </p:sp>
      </p:grpSp>
      <p:grpSp>
        <p:nvGrpSpPr>
          <p:cNvPr id="76856" name="Group 12"/>
          <p:cNvGrpSpPr>
            <a:grpSpLocks/>
          </p:cNvGrpSpPr>
          <p:nvPr/>
        </p:nvGrpSpPr>
        <p:grpSpPr bwMode="auto">
          <a:xfrm>
            <a:off x="325439" y="2133602"/>
            <a:ext cx="2886075" cy="1393825"/>
            <a:chOff x="236" y="1092"/>
            <a:chExt cx="1818" cy="878"/>
          </a:xfrm>
        </p:grpSpPr>
        <p:grpSp>
          <p:nvGrpSpPr>
            <p:cNvPr id="76861" name="Group 13"/>
            <p:cNvGrpSpPr>
              <a:grpSpLocks/>
            </p:cNvGrpSpPr>
            <p:nvPr/>
          </p:nvGrpSpPr>
          <p:grpSpPr bwMode="auto">
            <a:xfrm>
              <a:off x="236" y="1343"/>
              <a:ext cx="690" cy="313"/>
              <a:chOff x="236" y="1343"/>
              <a:chExt cx="690" cy="313"/>
            </a:xfrm>
          </p:grpSpPr>
          <p:sp>
            <p:nvSpPr>
              <p:cNvPr id="76896" name="Rectangle 14"/>
              <p:cNvSpPr>
                <a:spLocks noChangeArrowheads="1"/>
              </p:cNvSpPr>
              <p:nvPr/>
            </p:nvSpPr>
            <p:spPr bwMode="auto">
              <a:xfrm>
                <a:off x="236" y="1343"/>
                <a:ext cx="690" cy="313"/>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97" name="Rectangle 15"/>
              <p:cNvSpPr>
                <a:spLocks noChangeArrowheads="1"/>
              </p:cNvSpPr>
              <p:nvPr/>
            </p:nvSpPr>
            <p:spPr bwMode="auto">
              <a:xfrm>
                <a:off x="236" y="1343"/>
                <a:ext cx="690"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79" name="Rectangle 16"/>
            <p:cNvSpPr>
              <a:spLocks noChangeArrowheads="1"/>
            </p:cNvSpPr>
            <p:nvPr/>
          </p:nvSpPr>
          <p:spPr bwMode="auto">
            <a:xfrm>
              <a:off x="326" y="1375"/>
              <a:ext cx="504"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APL patients</a:t>
              </a:r>
              <a:endParaRPr lang="en-US" b="0" smtClean="0">
                <a:solidFill>
                  <a:srgbClr val="FFFFFF"/>
                </a:solidFill>
              </a:endParaRPr>
            </a:p>
          </p:txBody>
        </p:sp>
        <p:sp>
          <p:nvSpPr>
            <p:cNvPr id="76880" name="Freeform 17"/>
            <p:cNvSpPr>
              <a:spLocks noEditPoints="1"/>
            </p:cNvSpPr>
            <p:nvPr/>
          </p:nvSpPr>
          <p:spPr bwMode="auto">
            <a:xfrm>
              <a:off x="926" y="1465"/>
              <a:ext cx="188" cy="69"/>
            </a:xfrm>
            <a:custGeom>
              <a:avLst/>
              <a:gdLst>
                <a:gd name="T0" fmla="*/ 0 w 188"/>
                <a:gd name="T1" fmla="*/ 28 h 69"/>
                <a:gd name="T2" fmla="*/ 125 w 188"/>
                <a:gd name="T3" fmla="*/ 28 h 69"/>
                <a:gd name="T4" fmla="*/ 125 w 188"/>
                <a:gd name="T5" fmla="*/ 41 h 69"/>
                <a:gd name="T6" fmla="*/ 0 w 188"/>
                <a:gd name="T7" fmla="*/ 41 h 69"/>
                <a:gd name="T8" fmla="*/ 0 w 188"/>
                <a:gd name="T9" fmla="*/ 28 h 69"/>
                <a:gd name="T10" fmla="*/ 118 w 188"/>
                <a:gd name="T11" fmla="*/ 0 h 69"/>
                <a:gd name="T12" fmla="*/ 188 w 188"/>
                <a:gd name="T13" fmla="*/ 35 h 69"/>
                <a:gd name="T14" fmla="*/ 118 w 188"/>
                <a:gd name="T15" fmla="*/ 69 h 69"/>
                <a:gd name="T16" fmla="*/ 118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0" y="28"/>
                  </a:moveTo>
                  <a:lnTo>
                    <a:pt x="125" y="28"/>
                  </a:lnTo>
                  <a:lnTo>
                    <a:pt x="125" y="41"/>
                  </a:lnTo>
                  <a:lnTo>
                    <a:pt x="0" y="41"/>
                  </a:lnTo>
                  <a:lnTo>
                    <a:pt x="0" y="28"/>
                  </a:lnTo>
                  <a:close/>
                  <a:moveTo>
                    <a:pt x="118" y="0"/>
                  </a:moveTo>
                  <a:lnTo>
                    <a:pt x="188" y="35"/>
                  </a:lnTo>
                  <a:lnTo>
                    <a:pt x="118" y="69"/>
                  </a:lnTo>
                  <a:lnTo>
                    <a:pt x="118" y="0"/>
                  </a:lnTo>
                  <a:close/>
                </a:path>
              </a:pathLst>
            </a:custGeom>
            <a:solidFill>
              <a:srgbClr val="000000"/>
            </a:solidFill>
            <a:ln w="1588" cap="flat">
              <a:solidFill>
                <a:srgbClr val="000000"/>
              </a:solidFill>
              <a:prstDash val="solid"/>
              <a:bevel/>
              <a:headEnd/>
              <a:tailEnd/>
            </a:ln>
          </p:spPr>
          <p:txBody>
            <a:bodyPr/>
            <a:lstStyle/>
            <a:p>
              <a:endParaRPr lang="en-GB" b="0" smtClean="0">
                <a:solidFill>
                  <a:srgbClr val="000000"/>
                </a:solidFill>
              </a:endParaRPr>
            </a:p>
          </p:txBody>
        </p:sp>
        <p:grpSp>
          <p:nvGrpSpPr>
            <p:cNvPr id="6177" name="Group 18"/>
            <p:cNvGrpSpPr>
              <a:grpSpLocks/>
            </p:cNvGrpSpPr>
            <p:nvPr/>
          </p:nvGrpSpPr>
          <p:grpSpPr bwMode="auto">
            <a:xfrm>
              <a:off x="1114" y="1426"/>
              <a:ext cx="125" cy="126"/>
              <a:chOff x="1114" y="1426"/>
              <a:chExt cx="125" cy="126"/>
            </a:xfrm>
          </p:grpSpPr>
          <p:sp>
            <p:nvSpPr>
              <p:cNvPr id="76894" name="Rectangle 19"/>
              <p:cNvSpPr>
                <a:spLocks noChangeArrowheads="1"/>
              </p:cNvSpPr>
              <p:nvPr/>
            </p:nvSpPr>
            <p:spPr bwMode="auto">
              <a:xfrm>
                <a:off x="1114" y="1426"/>
                <a:ext cx="125" cy="126"/>
              </a:xfrm>
              <a:prstGeom prst="rect">
                <a:avLst/>
              </a:prstGeom>
              <a:solidFill>
                <a:srgbClr val="00000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95" name="Rectangle 20"/>
              <p:cNvSpPr>
                <a:spLocks noChangeArrowheads="1"/>
              </p:cNvSpPr>
              <p:nvPr/>
            </p:nvSpPr>
            <p:spPr bwMode="auto">
              <a:xfrm>
                <a:off x="1114" y="1426"/>
                <a:ext cx="125" cy="126"/>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82" name="Rectangle 21"/>
            <p:cNvSpPr>
              <a:spLocks noChangeArrowheads="1"/>
            </p:cNvSpPr>
            <p:nvPr/>
          </p:nvSpPr>
          <p:spPr bwMode="auto">
            <a:xfrm>
              <a:off x="1148" y="1433"/>
              <a:ext cx="65"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R</a:t>
              </a:r>
              <a:endParaRPr lang="en-US" b="0" smtClean="0">
                <a:solidFill>
                  <a:srgbClr val="FFFFFF"/>
                </a:solidFill>
              </a:endParaRPr>
            </a:p>
          </p:txBody>
        </p:sp>
        <p:sp>
          <p:nvSpPr>
            <p:cNvPr id="76883" name="Freeform 22"/>
            <p:cNvSpPr>
              <a:spLocks/>
            </p:cNvSpPr>
            <p:nvPr/>
          </p:nvSpPr>
          <p:spPr bwMode="auto">
            <a:xfrm>
              <a:off x="1239" y="1217"/>
              <a:ext cx="126" cy="565"/>
            </a:xfrm>
            <a:custGeom>
              <a:avLst/>
              <a:gdLst>
                <a:gd name="T0" fmla="*/ 0 w 2400"/>
                <a:gd name="T1" fmla="*/ 0 h 10800"/>
                <a:gd name="T2" fmla="*/ 0 w 2400"/>
                <a:gd name="T3" fmla="*/ 0 h 10800"/>
                <a:gd name="T4" fmla="*/ 0 w 2400"/>
                <a:gd name="T5" fmla="*/ 0 h 10800"/>
                <a:gd name="T6" fmla="*/ 0 w 2400"/>
                <a:gd name="T7" fmla="*/ 0 h 10800"/>
                <a:gd name="T8" fmla="*/ 0 w 2400"/>
                <a:gd name="T9" fmla="*/ 0 h 10800"/>
                <a:gd name="T10" fmla="*/ 0 w 2400"/>
                <a:gd name="T11" fmla="*/ 0 h 10800"/>
                <a:gd name="T12" fmla="*/ 0 w 2400"/>
                <a:gd name="T13" fmla="*/ 0 h 10800"/>
                <a:gd name="T14" fmla="*/ 0 60000 65536"/>
                <a:gd name="T15" fmla="*/ 0 60000 65536"/>
                <a:gd name="T16" fmla="*/ 0 60000 65536"/>
                <a:gd name="T17" fmla="*/ 0 60000 65536"/>
                <a:gd name="T18" fmla="*/ 0 60000 65536"/>
                <a:gd name="T19" fmla="*/ 0 60000 65536"/>
                <a:gd name="T20" fmla="*/ 0 60000 65536"/>
                <a:gd name="T21" fmla="*/ 0 w 2400"/>
                <a:gd name="T22" fmla="*/ 0 h 10800"/>
                <a:gd name="T23" fmla="*/ 2400 w 2400"/>
                <a:gd name="T24" fmla="*/ 10800 h 10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0" h="10800">
                  <a:moveTo>
                    <a:pt x="2400" y="0"/>
                  </a:moveTo>
                  <a:cubicBezTo>
                    <a:pt x="1738" y="0"/>
                    <a:pt x="1200" y="403"/>
                    <a:pt x="1200" y="900"/>
                  </a:cubicBezTo>
                  <a:lnTo>
                    <a:pt x="1200" y="4500"/>
                  </a:lnTo>
                  <a:cubicBezTo>
                    <a:pt x="1200" y="4997"/>
                    <a:pt x="663" y="5400"/>
                    <a:pt x="0" y="5400"/>
                  </a:cubicBezTo>
                  <a:cubicBezTo>
                    <a:pt x="663" y="5400"/>
                    <a:pt x="1200" y="5803"/>
                    <a:pt x="1200" y="6300"/>
                  </a:cubicBezTo>
                  <a:lnTo>
                    <a:pt x="1200" y="9900"/>
                  </a:lnTo>
                  <a:cubicBezTo>
                    <a:pt x="1200" y="10397"/>
                    <a:pt x="1738" y="10800"/>
                    <a:pt x="2400" y="10800"/>
                  </a:cubicBezTo>
                </a:path>
              </a:pathLst>
            </a:custGeom>
            <a:noFill/>
            <a:ln w="15875" cap="flat">
              <a:solidFill>
                <a:srgbClr val="000000"/>
              </a:solidFill>
              <a:prstDash val="solid"/>
              <a:round/>
              <a:headEnd/>
              <a:tailEnd/>
            </a:ln>
          </p:spPr>
          <p:txBody>
            <a:bodyPr/>
            <a:lstStyle/>
            <a:p>
              <a:endParaRPr lang="en-GB" b="0" smtClean="0">
                <a:solidFill>
                  <a:srgbClr val="000000"/>
                </a:solidFill>
              </a:endParaRPr>
            </a:p>
          </p:txBody>
        </p:sp>
        <p:grpSp>
          <p:nvGrpSpPr>
            <p:cNvPr id="6178" name="Group 23"/>
            <p:cNvGrpSpPr>
              <a:grpSpLocks/>
            </p:cNvGrpSpPr>
            <p:nvPr/>
          </p:nvGrpSpPr>
          <p:grpSpPr bwMode="auto">
            <a:xfrm>
              <a:off x="1365" y="1092"/>
              <a:ext cx="689" cy="313"/>
              <a:chOff x="1365" y="1092"/>
              <a:chExt cx="689" cy="313"/>
            </a:xfrm>
          </p:grpSpPr>
          <p:sp>
            <p:nvSpPr>
              <p:cNvPr id="76892" name="Rectangle 24"/>
              <p:cNvSpPr>
                <a:spLocks noChangeArrowheads="1"/>
              </p:cNvSpPr>
              <p:nvPr/>
            </p:nvSpPr>
            <p:spPr bwMode="auto">
              <a:xfrm>
                <a:off x="1365" y="1092"/>
                <a:ext cx="689" cy="313"/>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93" name="Rectangle 25"/>
              <p:cNvSpPr>
                <a:spLocks noChangeArrowheads="1"/>
              </p:cNvSpPr>
              <p:nvPr/>
            </p:nvSpPr>
            <p:spPr bwMode="auto">
              <a:xfrm>
                <a:off x="1365" y="109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85" name="Rectangle 26"/>
            <p:cNvSpPr>
              <a:spLocks noChangeArrowheads="1"/>
            </p:cNvSpPr>
            <p:nvPr/>
          </p:nvSpPr>
          <p:spPr bwMode="auto">
            <a:xfrm>
              <a:off x="1507" y="1127"/>
              <a:ext cx="434"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Best AIDA </a:t>
              </a:r>
              <a:endParaRPr lang="en-US" b="0" smtClean="0">
                <a:solidFill>
                  <a:srgbClr val="FFFFFF"/>
                </a:solidFill>
              </a:endParaRPr>
            </a:p>
          </p:txBody>
        </p:sp>
        <p:sp>
          <p:nvSpPr>
            <p:cNvPr id="76886" name="Rectangle 27"/>
            <p:cNvSpPr>
              <a:spLocks noChangeArrowheads="1"/>
            </p:cNvSpPr>
            <p:nvPr/>
          </p:nvSpPr>
          <p:spPr bwMode="auto">
            <a:xfrm>
              <a:off x="1561" y="1224"/>
              <a:ext cx="296"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(Italian)</a:t>
              </a:r>
              <a:endParaRPr lang="en-US" b="0" smtClean="0">
                <a:solidFill>
                  <a:srgbClr val="FFFFFF"/>
                </a:solidFill>
              </a:endParaRPr>
            </a:p>
          </p:txBody>
        </p:sp>
        <p:grpSp>
          <p:nvGrpSpPr>
            <p:cNvPr id="6179" name="Group 28"/>
            <p:cNvGrpSpPr>
              <a:grpSpLocks/>
            </p:cNvGrpSpPr>
            <p:nvPr/>
          </p:nvGrpSpPr>
          <p:grpSpPr bwMode="auto">
            <a:xfrm>
              <a:off x="1365" y="1656"/>
              <a:ext cx="689" cy="314"/>
              <a:chOff x="1365" y="1656"/>
              <a:chExt cx="689" cy="314"/>
            </a:xfrm>
          </p:grpSpPr>
          <p:sp>
            <p:nvSpPr>
              <p:cNvPr id="76890" name="Rectangle 29"/>
              <p:cNvSpPr>
                <a:spLocks noChangeArrowheads="1"/>
              </p:cNvSpPr>
              <p:nvPr/>
            </p:nvSpPr>
            <p:spPr bwMode="auto">
              <a:xfrm>
                <a:off x="1365" y="1656"/>
                <a:ext cx="689" cy="314"/>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91" name="Rectangle 30"/>
              <p:cNvSpPr>
                <a:spLocks noChangeArrowheads="1"/>
              </p:cNvSpPr>
              <p:nvPr/>
            </p:nvSpPr>
            <p:spPr bwMode="auto">
              <a:xfrm>
                <a:off x="1365" y="1656"/>
                <a:ext cx="689" cy="314"/>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88" name="Rectangle 31"/>
            <p:cNvSpPr>
              <a:spLocks noChangeArrowheads="1"/>
            </p:cNvSpPr>
            <p:nvPr/>
          </p:nvSpPr>
          <p:spPr bwMode="auto">
            <a:xfrm>
              <a:off x="1480" y="1691"/>
              <a:ext cx="488"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Chemo free </a:t>
              </a:r>
              <a:endParaRPr lang="en-US" b="0" smtClean="0">
                <a:solidFill>
                  <a:srgbClr val="FFFFFF"/>
                </a:solidFill>
              </a:endParaRPr>
            </a:p>
          </p:txBody>
        </p:sp>
        <p:sp>
          <p:nvSpPr>
            <p:cNvPr id="76889" name="Rectangle 32"/>
            <p:cNvSpPr>
              <a:spLocks noChangeArrowheads="1"/>
            </p:cNvSpPr>
            <p:nvPr/>
          </p:nvSpPr>
          <p:spPr bwMode="auto">
            <a:xfrm>
              <a:off x="1466" y="1789"/>
              <a:ext cx="504" cy="10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(ATRA/ATO)</a:t>
              </a:r>
              <a:endParaRPr lang="en-US" b="0" smtClean="0">
                <a:solidFill>
                  <a:srgbClr val="FFFFFF"/>
                </a:solidFill>
              </a:endParaRPr>
            </a:p>
          </p:txBody>
        </p:sp>
      </p:grpSp>
      <p:sp>
        <p:nvSpPr>
          <p:cNvPr id="76806" name="Rectangle 167"/>
          <p:cNvSpPr>
            <a:spLocks noChangeArrowheads="1"/>
          </p:cNvSpPr>
          <p:nvPr/>
        </p:nvSpPr>
        <p:spPr bwMode="auto">
          <a:xfrm>
            <a:off x="111126" y="1725613"/>
            <a:ext cx="3897313" cy="1808162"/>
          </a:xfrm>
          <a:prstGeom prst="rect">
            <a:avLst/>
          </a:prstGeom>
          <a:solidFill>
            <a:srgbClr val="00279F"/>
          </a:solidFill>
          <a:ln w="9525">
            <a:noFill/>
            <a:miter lim="800000"/>
            <a:headEnd/>
            <a:tailEnd/>
          </a:ln>
        </p:spPr>
        <p:txBody>
          <a:bodyPr/>
          <a:lstStyle/>
          <a:p>
            <a:pPr eaLnBrk="1" hangingPunct="1"/>
            <a:endParaRPr lang="en-US" sz="1800" b="0" smtClean="0">
              <a:solidFill>
                <a:srgbClr val="FFFFFF"/>
              </a:solidFill>
              <a:latin typeface="Arial" charset="0"/>
            </a:endParaRPr>
          </a:p>
        </p:txBody>
      </p:sp>
      <p:grpSp>
        <p:nvGrpSpPr>
          <p:cNvPr id="6180" name="Group 207"/>
          <p:cNvGrpSpPr>
            <a:grpSpLocks/>
          </p:cNvGrpSpPr>
          <p:nvPr/>
        </p:nvGrpSpPr>
        <p:grpSpPr bwMode="auto">
          <a:xfrm>
            <a:off x="2117725" y="2133600"/>
            <a:ext cx="1093788" cy="496888"/>
            <a:chOff x="1365" y="1092"/>
            <a:chExt cx="689" cy="313"/>
          </a:xfrm>
        </p:grpSpPr>
        <p:sp>
          <p:nvSpPr>
            <p:cNvPr id="76876" name="Rectangle 208"/>
            <p:cNvSpPr>
              <a:spLocks noChangeArrowheads="1"/>
            </p:cNvSpPr>
            <p:nvPr/>
          </p:nvSpPr>
          <p:spPr bwMode="auto">
            <a:xfrm>
              <a:off x="1365" y="1092"/>
              <a:ext cx="689" cy="313"/>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77" name="Rectangle 209"/>
            <p:cNvSpPr>
              <a:spLocks noChangeArrowheads="1"/>
            </p:cNvSpPr>
            <p:nvPr/>
          </p:nvSpPr>
          <p:spPr bwMode="auto">
            <a:xfrm>
              <a:off x="1365" y="109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08" name="Rectangle 210"/>
          <p:cNvSpPr>
            <a:spLocks noChangeArrowheads="1"/>
          </p:cNvSpPr>
          <p:nvPr/>
        </p:nvSpPr>
        <p:spPr bwMode="auto">
          <a:xfrm>
            <a:off x="2343151" y="2189164"/>
            <a:ext cx="689291"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Best AIDA </a:t>
            </a:r>
            <a:endParaRPr lang="en-US" b="0" smtClean="0">
              <a:solidFill>
                <a:srgbClr val="FFFFFF"/>
              </a:solidFill>
            </a:endParaRPr>
          </a:p>
        </p:txBody>
      </p:sp>
      <p:sp>
        <p:nvSpPr>
          <p:cNvPr id="76809" name="Rectangle 211"/>
          <p:cNvSpPr>
            <a:spLocks noChangeArrowheads="1"/>
          </p:cNvSpPr>
          <p:nvPr/>
        </p:nvSpPr>
        <p:spPr bwMode="auto">
          <a:xfrm>
            <a:off x="2428875" y="2343152"/>
            <a:ext cx="46968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(Italian)</a:t>
            </a:r>
            <a:endParaRPr lang="en-US" b="0" smtClean="0">
              <a:solidFill>
                <a:srgbClr val="FFFFFF"/>
              </a:solidFill>
            </a:endParaRPr>
          </a:p>
        </p:txBody>
      </p:sp>
      <p:grpSp>
        <p:nvGrpSpPr>
          <p:cNvPr id="6181" name="Group 212"/>
          <p:cNvGrpSpPr>
            <a:grpSpLocks/>
          </p:cNvGrpSpPr>
          <p:nvPr/>
        </p:nvGrpSpPr>
        <p:grpSpPr bwMode="auto">
          <a:xfrm>
            <a:off x="2117725" y="3028952"/>
            <a:ext cx="1093788" cy="498475"/>
            <a:chOff x="1365" y="1656"/>
            <a:chExt cx="689" cy="314"/>
          </a:xfrm>
        </p:grpSpPr>
        <p:sp>
          <p:nvSpPr>
            <p:cNvPr id="76874" name="Rectangle 213"/>
            <p:cNvSpPr>
              <a:spLocks noChangeArrowheads="1"/>
            </p:cNvSpPr>
            <p:nvPr/>
          </p:nvSpPr>
          <p:spPr bwMode="auto">
            <a:xfrm>
              <a:off x="1365" y="1656"/>
              <a:ext cx="689" cy="314"/>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75" name="Rectangle 214"/>
            <p:cNvSpPr>
              <a:spLocks noChangeArrowheads="1"/>
            </p:cNvSpPr>
            <p:nvPr/>
          </p:nvSpPr>
          <p:spPr bwMode="auto">
            <a:xfrm>
              <a:off x="1365" y="1656"/>
              <a:ext cx="689" cy="314"/>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11" name="Rectangle 215"/>
          <p:cNvSpPr>
            <a:spLocks noChangeArrowheads="1"/>
          </p:cNvSpPr>
          <p:nvPr/>
        </p:nvSpPr>
        <p:spPr bwMode="auto">
          <a:xfrm>
            <a:off x="2300289" y="3084514"/>
            <a:ext cx="774251"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Chemo free </a:t>
            </a:r>
            <a:endParaRPr lang="en-US" b="0" smtClean="0">
              <a:solidFill>
                <a:srgbClr val="FFFFFF"/>
              </a:solidFill>
            </a:endParaRPr>
          </a:p>
        </p:txBody>
      </p:sp>
      <p:sp>
        <p:nvSpPr>
          <p:cNvPr id="76812" name="Rectangle 216"/>
          <p:cNvSpPr>
            <a:spLocks noChangeArrowheads="1"/>
          </p:cNvSpPr>
          <p:nvPr/>
        </p:nvSpPr>
        <p:spPr bwMode="auto">
          <a:xfrm>
            <a:off x="2278064" y="3240089"/>
            <a:ext cx="799899"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(ATRA/ATO)</a:t>
            </a:r>
            <a:endParaRPr lang="en-US" b="0" smtClean="0">
              <a:solidFill>
                <a:srgbClr val="FFFFFF"/>
              </a:solidFill>
            </a:endParaRPr>
          </a:p>
        </p:txBody>
      </p:sp>
      <p:grpSp>
        <p:nvGrpSpPr>
          <p:cNvPr id="6182" name="Group 227"/>
          <p:cNvGrpSpPr>
            <a:grpSpLocks/>
          </p:cNvGrpSpPr>
          <p:nvPr/>
        </p:nvGrpSpPr>
        <p:grpSpPr bwMode="auto">
          <a:xfrm>
            <a:off x="2117725" y="2133600"/>
            <a:ext cx="1093788" cy="496888"/>
            <a:chOff x="1365" y="1092"/>
            <a:chExt cx="689" cy="313"/>
          </a:xfrm>
        </p:grpSpPr>
        <p:sp>
          <p:nvSpPr>
            <p:cNvPr id="76872" name="Rectangle 228"/>
            <p:cNvSpPr>
              <a:spLocks noChangeArrowheads="1"/>
            </p:cNvSpPr>
            <p:nvPr/>
          </p:nvSpPr>
          <p:spPr bwMode="auto">
            <a:xfrm>
              <a:off x="1365" y="1092"/>
              <a:ext cx="689" cy="313"/>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73" name="Rectangle 229"/>
            <p:cNvSpPr>
              <a:spLocks noChangeArrowheads="1"/>
            </p:cNvSpPr>
            <p:nvPr/>
          </p:nvSpPr>
          <p:spPr bwMode="auto">
            <a:xfrm>
              <a:off x="1365" y="109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14" name="Rectangle 230"/>
          <p:cNvSpPr>
            <a:spLocks noChangeArrowheads="1"/>
          </p:cNvSpPr>
          <p:nvPr/>
        </p:nvSpPr>
        <p:spPr bwMode="auto">
          <a:xfrm>
            <a:off x="2343151" y="2189164"/>
            <a:ext cx="689291"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Best AIDA </a:t>
            </a:r>
            <a:endParaRPr lang="en-US" b="0" smtClean="0">
              <a:solidFill>
                <a:srgbClr val="FFFFFF"/>
              </a:solidFill>
            </a:endParaRPr>
          </a:p>
        </p:txBody>
      </p:sp>
      <p:sp>
        <p:nvSpPr>
          <p:cNvPr id="76815" name="Rectangle 231"/>
          <p:cNvSpPr>
            <a:spLocks noChangeArrowheads="1"/>
          </p:cNvSpPr>
          <p:nvPr/>
        </p:nvSpPr>
        <p:spPr bwMode="auto">
          <a:xfrm>
            <a:off x="2428875" y="2343152"/>
            <a:ext cx="46968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(Italian)</a:t>
            </a:r>
            <a:endParaRPr lang="en-US" b="0" smtClean="0">
              <a:solidFill>
                <a:srgbClr val="FFFFFF"/>
              </a:solidFill>
            </a:endParaRPr>
          </a:p>
        </p:txBody>
      </p:sp>
      <p:grpSp>
        <p:nvGrpSpPr>
          <p:cNvPr id="6183" name="Group 232"/>
          <p:cNvGrpSpPr>
            <a:grpSpLocks/>
          </p:cNvGrpSpPr>
          <p:nvPr/>
        </p:nvGrpSpPr>
        <p:grpSpPr bwMode="auto">
          <a:xfrm>
            <a:off x="2117725" y="3028952"/>
            <a:ext cx="1093788" cy="498475"/>
            <a:chOff x="1365" y="1656"/>
            <a:chExt cx="689" cy="314"/>
          </a:xfrm>
        </p:grpSpPr>
        <p:sp>
          <p:nvSpPr>
            <p:cNvPr id="76870" name="Rectangle 233"/>
            <p:cNvSpPr>
              <a:spLocks noChangeArrowheads="1"/>
            </p:cNvSpPr>
            <p:nvPr/>
          </p:nvSpPr>
          <p:spPr bwMode="auto">
            <a:xfrm>
              <a:off x="1365" y="1656"/>
              <a:ext cx="689" cy="314"/>
            </a:xfrm>
            <a:prstGeom prst="rect">
              <a:avLst/>
            </a:prstGeom>
            <a:solidFill>
              <a:srgbClr val="C0C0C0"/>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71" name="Rectangle 234"/>
            <p:cNvSpPr>
              <a:spLocks noChangeArrowheads="1"/>
            </p:cNvSpPr>
            <p:nvPr/>
          </p:nvSpPr>
          <p:spPr bwMode="auto">
            <a:xfrm>
              <a:off x="1365" y="1656"/>
              <a:ext cx="689" cy="314"/>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17" name="Rectangle 235"/>
          <p:cNvSpPr>
            <a:spLocks noChangeArrowheads="1"/>
          </p:cNvSpPr>
          <p:nvPr/>
        </p:nvSpPr>
        <p:spPr bwMode="auto">
          <a:xfrm>
            <a:off x="2300289" y="3084514"/>
            <a:ext cx="774251"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Chemo free </a:t>
            </a:r>
            <a:endParaRPr lang="en-US" b="0" smtClean="0">
              <a:solidFill>
                <a:srgbClr val="FFFFFF"/>
              </a:solidFill>
            </a:endParaRPr>
          </a:p>
        </p:txBody>
      </p:sp>
      <p:sp>
        <p:nvSpPr>
          <p:cNvPr id="76818" name="Rectangle 236"/>
          <p:cNvSpPr>
            <a:spLocks noChangeArrowheads="1"/>
          </p:cNvSpPr>
          <p:nvPr/>
        </p:nvSpPr>
        <p:spPr bwMode="auto">
          <a:xfrm>
            <a:off x="2278064" y="3240089"/>
            <a:ext cx="799899"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AFD00"/>
                </a:solidFill>
                <a:latin typeface="Arial" charset="0"/>
              </a:rPr>
              <a:t>(ATRA/ATO)</a:t>
            </a:r>
            <a:endParaRPr lang="en-US" b="0" smtClean="0">
              <a:solidFill>
                <a:srgbClr val="FFFFFF"/>
              </a:solidFill>
            </a:endParaRPr>
          </a:p>
        </p:txBody>
      </p:sp>
      <p:sp>
        <p:nvSpPr>
          <p:cNvPr id="76819" name="Rectangle 400"/>
          <p:cNvSpPr>
            <a:spLocks noChangeArrowheads="1"/>
          </p:cNvSpPr>
          <p:nvPr/>
        </p:nvSpPr>
        <p:spPr bwMode="auto">
          <a:xfrm>
            <a:off x="111126" y="1554163"/>
            <a:ext cx="3897313" cy="2055812"/>
          </a:xfrm>
          <a:prstGeom prst="rect">
            <a:avLst/>
          </a:prstGeom>
          <a:solidFill>
            <a:srgbClr val="000066"/>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20" name="Freeform 80"/>
          <p:cNvSpPr>
            <a:spLocks noEditPoints="1"/>
          </p:cNvSpPr>
          <p:nvPr/>
        </p:nvSpPr>
        <p:spPr bwMode="auto">
          <a:xfrm>
            <a:off x="1511300" y="2433640"/>
            <a:ext cx="298450" cy="109537"/>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821" name="Freeform 313"/>
          <p:cNvSpPr>
            <a:spLocks noEditPoints="1"/>
          </p:cNvSpPr>
          <p:nvPr/>
        </p:nvSpPr>
        <p:spPr bwMode="auto">
          <a:xfrm>
            <a:off x="1511300" y="2433640"/>
            <a:ext cx="298450" cy="109537"/>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6184" name="Group 418"/>
          <p:cNvGrpSpPr>
            <a:grpSpLocks/>
          </p:cNvGrpSpPr>
          <p:nvPr/>
        </p:nvGrpSpPr>
        <p:grpSpPr bwMode="auto">
          <a:xfrm>
            <a:off x="396875" y="2205040"/>
            <a:ext cx="1093788" cy="496887"/>
            <a:chOff x="488430" y="2244130"/>
            <a:chExt cx="1093788" cy="496888"/>
          </a:xfrm>
        </p:grpSpPr>
        <p:grpSp>
          <p:nvGrpSpPr>
            <p:cNvPr id="6185" name="Group 81"/>
            <p:cNvGrpSpPr>
              <a:grpSpLocks/>
            </p:cNvGrpSpPr>
            <p:nvPr/>
          </p:nvGrpSpPr>
          <p:grpSpPr bwMode="auto">
            <a:xfrm>
              <a:off x="488430" y="2244130"/>
              <a:ext cx="1093788" cy="496888"/>
              <a:chOff x="234" y="2882"/>
              <a:chExt cx="689" cy="313"/>
            </a:xfrm>
          </p:grpSpPr>
          <p:sp>
            <p:nvSpPr>
              <p:cNvPr id="76868" name="Rectangle 82"/>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69" name="Rectangle 83"/>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57" name="Rectangle 84"/>
            <p:cNvSpPr>
              <a:spLocks noChangeArrowheads="1"/>
            </p:cNvSpPr>
            <p:nvPr/>
          </p:nvSpPr>
          <p:spPr bwMode="auto">
            <a:xfrm>
              <a:off x="659880" y="2301280"/>
              <a:ext cx="328616"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Non</a:t>
              </a:r>
              <a:endParaRPr lang="en-US" b="0" smtClean="0">
                <a:solidFill>
                  <a:srgbClr val="FFFFFF"/>
                </a:solidFill>
              </a:endParaRPr>
            </a:p>
          </p:txBody>
        </p:sp>
        <p:sp>
          <p:nvSpPr>
            <p:cNvPr id="76858" name="Rectangle 85"/>
            <p:cNvSpPr>
              <a:spLocks noChangeArrowheads="1"/>
            </p:cNvSpPr>
            <p:nvPr/>
          </p:nvSpPr>
          <p:spPr bwMode="auto">
            <a:xfrm>
              <a:off x="1001193" y="2301280"/>
              <a:ext cx="5931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t>
              </a:r>
              <a:endParaRPr lang="en-US" b="0" smtClean="0">
                <a:solidFill>
                  <a:srgbClr val="FFFFFF"/>
                </a:solidFill>
              </a:endParaRPr>
            </a:p>
          </p:txBody>
        </p:sp>
        <p:sp>
          <p:nvSpPr>
            <p:cNvPr id="76859" name="Rectangle 86"/>
            <p:cNvSpPr>
              <a:spLocks noChangeArrowheads="1"/>
            </p:cNvSpPr>
            <p:nvPr/>
          </p:nvSpPr>
          <p:spPr bwMode="auto">
            <a:xfrm>
              <a:off x="1063105" y="2301280"/>
              <a:ext cx="38286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APL </a:t>
              </a:r>
              <a:endParaRPr lang="en-US" b="0" smtClean="0">
                <a:solidFill>
                  <a:srgbClr val="FFFFFF"/>
                </a:solidFill>
              </a:endParaRPr>
            </a:p>
          </p:txBody>
        </p:sp>
        <p:sp>
          <p:nvSpPr>
            <p:cNvPr id="76860" name="Rectangle 87"/>
            <p:cNvSpPr>
              <a:spLocks noChangeArrowheads="1"/>
            </p:cNvSpPr>
            <p:nvPr/>
          </p:nvSpPr>
          <p:spPr bwMode="auto">
            <a:xfrm>
              <a:off x="697980" y="2514005"/>
              <a:ext cx="626775"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patients</a:t>
              </a:r>
              <a:endParaRPr lang="en-US" b="0" smtClean="0">
                <a:solidFill>
                  <a:srgbClr val="FFFFFF"/>
                </a:solidFill>
              </a:endParaRPr>
            </a:p>
          </p:txBody>
        </p:sp>
        <p:grpSp>
          <p:nvGrpSpPr>
            <p:cNvPr id="6186" name="Group 314"/>
            <p:cNvGrpSpPr>
              <a:grpSpLocks/>
            </p:cNvGrpSpPr>
            <p:nvPr/>
          </p:nvGrpSpPr>
          <p:grpSpPr bwMode="auto">
            <a:xfrm>
              <a:off x="488430" y="2244130"/>
              <a:ext cx="1093788" cy="496888"/>
              <a:chOff x="234" y="2882"/>
              <a:chExt cx="689" cy="313"/>
            </a:xfrm>
          </p:grpSpPr>
          <p:sp>
            <p:nvSpPr>
              <p:cNvPr id="76866"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67"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62" name="Rectangle 317"/>
            <p:cNvSpPr>
              <a:spLocks noChangeArrowheads="1"/>
            </p:cNvSpPr>
            <p:nvPr/>
          </p:nvSpPr>
          <p:spPr bwMode="auto">
            <a:xfrm>
              <a:off x="659880" y="2301280"/>
              <a:ext cx="328616"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Non</a:t>
              </a:r>
              <a:endParaRPr lang="en-US" b="0" smtClean="0">
                <a:solidFill>
                  <a:srgbClr val="FFFFFF"/>
                </a:solidFill>
              </a:endParaRPr>
            </a:p>
          </p:txBody>
        </p:sp>
        <p:sp>
          <p:nvSpPr>
            <p:cNvPr id="76863" name="Rectangle 318"/>
            <p:cNvSpPr>
              <a:spLocks noChangeArrowheads="1"/>
            </p:cNvSpPr>
            <p:nvPr/>
          </p:nvSpPr>
          <p:spPr bwMode="auto">
            <a:xfrm>
              <a:off x="1001193" y="2301280"/>
              <a:ext cx="5931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t>
              </a:r>
              <a:endParaRPr lang="en-US" b="0" smtClean="0">
                <a:solidFill>
                  <a:srgbClr val="FFFFFF"/>
                </a:solidFill>
              </a:endParaRPr>
            </a:p>
          </p:txBody>
        </p:sp>
        <p:sp>
          <p:nvSpPr>
            <p:cNvPr id="76864" name="Rectangle 319"/>
            <p:cNvSpPr>
              <a:spLocks noChangeArrowheads="1"/>
            </p:cNvSpPr>
            <p:nvPr/>
          </p:nvSpPr>
          <p:spPr bwMode="auto">
            <a:xfrm>
              <a:off x="1063105" y="2301280"/>
              <a:ext cx="382862"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APL </a:t>
              </a:r>
              <a:endParaRPr lang="en-US" b="0" smtClean="0">
                <a:solidFill>
                  <a:srgbClr val="FFFFFF"/>
                </a:solidFill>
              </a:endParaRPr>
            </a:p>
          </p:txBody>
        </p:sp>
        <p:sp>
          <p:nvSpPr>
            <p:cNvPr id="76865" name="Rectangle 320"/>
            <p:cNvSpPr>
              <a:spLocks noChangeArrowheads="1"/>
            </p:cNvSpPr>
            <p:nvPr/>
          </p:nvSpPr>
          <p:spPr bwMode="auto">
            <a:xfrm>
              <a:off x="697980" y="2514005"/>
              <a:ext cx="626775" cy="215444"/>
            </a:xfrm>
            <a:prstGeom prst="rect">
              <a:avLst/>
            </a:prstGeom>
            <a:noFill/>
            <a:ln w="9525">
              <a:noFill/>
              <a:miter lim="800000"/>
              <a:headEnd/>
              <a:tailEnd/>
            </a:ln>
          </p:spPr>
          <p:txBody>
            <a:bodyPr wrap="none" lIns="0" tIns="0" rIns="0" bIns="0">
              <a:spAutoFit/>
            </a:bodyPr>
            <a:lstStyle/>
            <a:p>
              <a:pPr eaLnBrk="1" hangingPunct="1"/>
              <a:r>
                <a:rPr lang="en-US" sz="1400" b="0" smtClean="0">
                  <a:solidFill>
                    <a:srgbClr val="000000"/>
                  </a:solidFill>
                  <a:latin typeface="Arial" charset="0"/>
                </a:rPr>
                <a:t>patients</a:t>
              </a:r>
              <a:endParaRPr lang="en-US" b="0" smtClean="0">
                <a:solidFill>
                  <a:srgbClr val="FFFFFF"/>
                </a:solidFill>
              </a:endParaRPr>
            </a:p>
          </p:txBody>
        </p:sp>
      </p:grpSp>
      <p:grpSp>
        <p:nvGrpSpPr>
          <p:cNvPr id="6187" name="Group 314"/>
          <p:cNvGrpSpPr>
            <a:grpSpLocks/>
          </p:cNvGrpSpPr>
          <p:nvPr/>
        </p:nvGrpSpPr>
        <p:grpSpPr bwMode="auto">
          <a:xfrm>
            <a:off x="1838325" y="2205040"/>
            <a:ext cx="1093788" cy="496887"/>
            <a:chOff x="234" y="2882"/>
            <a:chExt cx="689" cy="313"/>
          </a:xfrm>
        </p:grpSpPr>
        <p:sp>
          <p:nvSpPr>
            <p:cNvPr id="76854"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55"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24" name="Freeform 368"/>
          <p:cNvSpPr>
            <a:spLocks/>
          </p:cNvSpPr>
          <p:nvPr/>
        </p:nvSpPr>
        <p:spPr bwMode="auto">
          <a:xfrm>
            <a:off x="3425825" y="1955800"/>
            <a:ext cx="217488" cy="1081088"/>
          </a:xfrm>
          <a:custGeom>
            <a:avLst/>
            <a:gdLst>
              <a:gd name="T0" fmla="*/ 2147483647 w 1200"/>
              <a:gd name="T1" fmla="*/ 0 h 10816"/>
              <a:gd name="T2" fmla="*/ 2147483647 w 1200"/>
              <a:gd name="T3" fmla="*/ 2147483647 h 10816"/>
              <a:gd name="T4" fmla="*/ 2147483647 w 1200"/>
              <a:gd name="T5" fmla="*/ 2147483647 h 10816"/>
              <a:gd name="T6" fmla="*/ 0 w 1200"/>
              <a:gd name="T7" fmla="*/ 2147483647 h 10816"/>
              <a:gd name="T8" fmla="*/ 2147483647 w 1200"/>
              <a:gd name="T9" fmla="*/ 2147483647 h 10816"/>
              <a:gd name="T10" fmla="*/ 2147483647 w 1200"/>
              <a:gd name="T11" fmla="*/ 2147483647 h 10816"/>
              <a:gd name="T12" fmla="*/ 2147483647 w 1200"/>
              <a:gd name="T13" fmla="*/ 2147483647 h 10816"/>
              <a:gd name="T14" fmla="*/ 0 60000 65536"/>
              <a:gd name="T15" fmla="*/ 0 60000 65536"/>
              <a:gd name="T16" fmla="*/ 0 60000 65536"/>
              <a:gd name="T17" fmla="*/ 0 60000 65536"/>
              <a:gd name="T18" fmla="*/ 0 60000 65536"/>
              <a:gd name="T19" fmla="*/ 0 60000 65536"/>
              <a:gd name="T20" fmla="*/ 0 60000 65536"/>
              <a:gd name="T21" fmla="*/ 0 w 1200"/>
              <a:gd name="T22" fmla="*/ 0 h 10816"/>
              <a:gd name="T23" fmla="*/ 1200 w 1200"/>
              <a:gd name="T24" fmla="*/ 10816 h 10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10816">
                <a:moveTo>
                  <a:pt x="1200" y="0"/>
                </a:moveTo>
                <a:cubicBezTo>
                  <a:pt x="869" y="0"/>
                  <a:pt x="600" y="403"/>
                  <a:pt x="600" y="901"/>
                </a:cubicBezTo>
                <a:lnTo>
                  <a:pt x="600" y="4507"/>
                </a:lnTo>
                <a:cubicBezTo>
                  <a:pt x="600" y="5005"/>
                  <a:pt x="332" y="5408"/>
                  <a:pt x="0" y="5408"/>
                </a:cubicBezTo>
                <a:cubicBezTo>
                  <a:pt x="332" y="5408"/>
                  <a:pt x="600" y="5812"/>
                  <a:pt x="600" y="6310"/>
                </a:cubicBezTo>
                <a:lnTo>
                  <a:pt x="600" y="9915"/>
                </a:lnTo>
                <a:cubicBezTo>
                  <a:pt x="600" y="10413"/>
                  <a:pt x="869" y="10816"/>
                  <a:pt x="1200" y="10816"/>
                </a:cubicBezTo>
              </a:path>
            </a:pathLst>
          </a:custGeom>
          <a:noFill/>
          <a:ln w="15875" cap="flat">
            <a:solidFill>
              <a:srgbClr val="FFFFFF"/>
            </a:solidFill>
            <a:prstDash val="solid"/>
            <a:round/>
            <a:headEnd/>
            <a:tailEnd/>
          </a:ln>
        </p:spPr>
        <p:txBody>
          <a:bodyPr/>
          <a:lstStyle/>
          <a:p>
            <a:endParaRPr lang="en-GB" b="0" smtClean="0">
              <a:solidFill>
                <a:srgbClr val="000000"/>
              </a:solidFill>
            </a:endParaRPr>
          </a:p>
        </p:txBody>
      </p:sp>
      <p:grpSp>
        <p:nvGrpSpPr>
          <p:cNvPr id="6188" name="Group 314"/>
          <p:cNvGrpSpPr>
            <a:grpSpLocks/>
          </p:cNvGrpSpPr>
          <p:nvPr/>
        </p:nvGrpSpPr>
        <p:grpSpPr bwMode="auto">
          <a:xfrm>
            <a:off x="3635375" y="2852740"/>
            <a:ext cx="1093788" cy="496887"/>
            <a:chOff x="234" y="2882"/>
            <a:chExt cx="689" cy="313"/>
          </a:xfrm>
        </p:grpSpPr>
        <p:sp>
          <p:nvSpPr>
            <p:cNvPr id="76852"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53"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grpSp>
        <p:nvGrpSpPr>
          <p:cNvPr id="6189" name="Group 314"/>
          <p:cNvGrpSpPr>
            <a:grpSpLocks/>
          </p:cNvGrpSpPr>
          <p:nvPr/>
        </p:nvGrpSpPr>
        <p:grpSpPr bwMode="auto">
          <a:xfrm>
            <a:off x="3636963" y="1701800"/>
            <a:ext cx="1093787" cy="496888"/>
            <a:chOff x="234" y="2882"/>
            <a:chExt cx="689" cy="313"/>
          </a:xfrm>
        </p:grpSpPr>
        <p:sp>
          <p:nvSpPr>
            <p:cNvPr id="76850"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51"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27" name="Rectangle 311"/>
          <p:cNvSpPr>
            <a:spLocks noChangeArrowheads="1"/>
          </p:cNvSpPr>
          <p:nvPr/>
        </p:nvSpPr>
        <p:spPr bwMode="auto">
          <a:xfrm>
            <a:off x="3230563" y="2387600"/>
            <a:ext cx="184150" cy="241300"/>
          </a:xfrm>
          <a:prstGeom prst="rect">
            <a:avLst/>
          </a:prstGeom>
          <a:solidFill>
            <a:schemeClr val="tx1"/>
          </a:solidFill>
          <a:ln w="9525">
            <a:solidFill>
              <a:schemeClr val="tx1"/>
            </a:solidFill>
            <a:miter lim="800000"/>
            <a:headEnd/>
            <a:tailEnd/>
          </a:ln>
        </p:spPr>
        <p:txBody>
          <a:bodyPr lIns="36000" tIns="36000" rIns="36000" bIns="36000" anchor="ctr">
            <a:spAutoFit/>
          </a:bodyPr>
          <a:lstStyle/>
          <a:p>
            <a:pPr algn="ctr" eaLnBrk="1" hangingPunct="1"/>
            <a:r>
              <a:rPr lang="en-US" sz="1100" b="0" smtClean="0">
                <a:solidFill>
                  <a:srgbClr val="FFFFFF"/>
                </a:solidFill>
                <a:latin typeface="Arial" charset="0"/>
              </a:rPr>
              <a:t>R</a:t>
            </a:r>
            <a:endParaRPr lang="en-US" b="0" smtClean="0">
              <a:solidFill>
                <a:srgbClr val="FFFFFF"/>
              </a:solidFill>
            </a:endParaRPr>
          </a:p>
        </p:txBody>
      </p:sp>
      <p:sp>
        <p:nvSpPr>
          <p:cNvPr id="76828" name="Freeform 313"/>
          <p:cNvSpPr>
            <a:spLocks noEditPoints="1"/>
          </p:cNvSpPr>
          <p:nvPr/>
        </p:nvSpPr>
        <p:spPr bwMode="auto">
          <a:xfrm>
            <a:off x="2917825" y="2420940"/>
            <a:ext cx="298450" cy="109537"/>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6176" name="TextBox 421"/>
          <p:cNvSpPr txBox="1">
            <a:spLocks noChangeArrowheads="1"/>
          </p:cNvSpPr>
          <p:nvPr/>
        </p:nvSpPr>
        <p:spPr bwMode="auto">
          <a:xfrm>
            <a:off x="323851" y="1412877"/>
            <a:ext cx="2447925" cy="430213"/>
          </a:xfrm>
          <a:prstGeom prst="rect">
            <a:avLst/>
          </a:prstGeom>
          <a:noFill/>
          <a:ln w="9525">
            <a:noFill/>
            <a:miter lim="800000"/>
            <a:headEnd/>
            <a:tailEnd/>
          </a:ln>
        </p:spPr>
        <p:txBody>
          <a:bodyPr>
            <a:spAutoFit/>
          </a:bodyPr>
          <a:lstStyle/>
          <a:p>
            <a:pPr eaLnBrk="1" hangingPunct="1">
              <a:defRPr/>
            </a:pPr>
            <a:r>
              <a:rPr lang="en-GB" sz="2200" u="sng" dirty="0">
                <a:solidFill>
                  <a:srgbClr val="FFFF00"/>
                </a:solidFill>
                <a:effectLst>
                  <a:outerShdw blurRad="38100" dist="38100" dir="2700000" algn="tl">
                    <a:srgbClr val="000000">
                      <a:alpha val="43137"/>
                    </a:srgbClr>
                  </a:outerShdw>
                </a:effectLst>
                <a:latin typeface="Arial" charset="0"/>
              </a:rPr>
              <a:t>MRD monitoring </a:t>
            </a:r>
          </a:p>
        </p:txBody>
      </p:sp>
      <p:sp>
        <p:nvSpPr>
          <p:cNvPr id="76830" name="Freeform 313"/>
          <p:cNvSpPr>
            <a:spLocks noEditPoints="1"/>
          </p:cNvSpPr>
          <p:nvPr/>
        </p:nvSpPr>
        <p:spPr bwMode="auto">
          <a:xfrm>
            <a:off x="4718050" y="1895475"/>
            <a:ext cx="298450" cy="109538"/>
          </a:xfrm>
          <a:custGeom>
            <a:avLst/>
            <a:gdLst>
              <a:gd name="T0" fmla="*/ 2147483647 w 188"/>
              <a:gd name="T1" fmla="*/ 2147483647 h 69"/>
              <a:gd name="T2" fmla="*/ 2147483647 w 188"/>
              <a:gd name="T3" fmla="*/ 2147483647 h 69"/>
              <a:gd name="T4" fmla="*/ 2147483647 w 188"/>
              <a:gd name="T5" fmla="*/ 2147483647 h 69"/>
              <a:gd name="T6" fmla="*/ 0 w 188"/>
              <a:gd name="T7" fmla="*/ 2147483647 h 69"/>
              <a:gd name="T8" fmla="*/ 2147483647 w 188"/>
              <a:gd name="T9" fmla="*/ 2147483647 h 69"/>
              <a:gd name="T10" fmla="*/ 2147483647 w 188"/>
              <a:gd name="T11" fmla="*/ 0 h 69"/>
              <a:gd name="T12" fmla="*/ 2147483647 w 188"/>
              <a:gd name="T13" fmla="*/ 2147483647 h 69"/>
              <a:gd name="T14" fmla="*/ 2147483647 w 188"/>
              <a:gd name="T15" fmla="*/ 2147483647 h 69"/>
              <a:gd name="T16" fmla="*/ 2147483647 w 18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69"/>
              <a:gd name="T29" fmla="*/ 188 w 18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69">
                <a:moveTo>
                  <a:pt x="1" y="27"/>
                </a:moveTo>
                <a:lnTo>
                  <a:pt x="126" y="28"/>
                </a:lnTo>
                <a:lnTo>
                  <a:pt x="126" y="42"/>
                </a:lnTo>
                <a:lnTo>
                  <a:pt x="0" y="41"/>
                </a:lnTo>
                <a:lnTo>
                  <a:pt x="1" y="27"/>
                </a:lnTo>
                <a:close/>
                <a:moveTo>
                  <a:pt x="119" y="0"/>
                </a:moveTo>
                <a:lnTo>
                  <a:pt x="188" y="35"/>
                </a:lnTo>
                <a:lnTo>
                  <a:pt x="119" y="69"/>
                </a:lnTo>
                <a:lnTo>
                  <a:pt x="119"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grpSp>
        <p:nvGrpSpPr>
          <p:cNvPr id="6190" name="Group 314"/>
          <p:cNvGrpSpPr>
            <a:grpSpLocks/>
          </p:cNvGrpSpPr>
          <p:nvPr/>
        </p:nvGrpSpPr>
        <p:grpSpPr bwMode="auto">
          <a:xfrm>
            <a:off x="5035550" y="1689100"/>
            <a:ext cx="1093788" cy="496888"/>
            <a:chOff x="234" y="2882"/>
            <a:chExt cx="689" cy="313"/>
          </a:xfrm>
        </p:grpSpPr>
        <p:sp>
          <p:nvSpPr>
            <p:cNvPr id="76848"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49"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32" name="TextBox 426"/>
          <p:cNvSpPr txBox="1">
            <a:spLocks noChangeArrowheads="1"/>
          </p:cNvSpPr>
          <p:nvPr/>
        </p:nvSpPr>
        <p:spPr bwMode="auto">
          <a:xfrm>
            <a:off x="1841500" y="2173289"/>
            <a:ext cx="1081088" cy="553998"/>
          </a:xfrm>
          <a:prstGeom prst="rect">
            <a:avLst/>
          </a:prstGeom>
          <a:noFill/>
          <a:ln w="9525">
            <a:noFill/>
            <a:miter lim="800000"/>
            <a:headEnd/>
            <a:tailEnd/>
          </a:ln>
        </p:spPr>
        <p:txBody>
          <a:bodyPr>
            <a:spAutoFit/>
          </a:bodyPr>
          <a:lstStyle/>
          <a:p>
            <a:pPr algn="ctr" eaLnBrk="1" hangingPunct="1"/>
            <a:r>
              <a:rPr lang="en-GB" sz="1400" b="0" smtClean="0">
                <a:solidFill>
                  <a:srgbClr val="000000"/>
                </a:solidFill>
                <a:latin typeface="Arial" charset="0"/>
              </a:rPr>
              <a:t>MRD</a:t>
            </a:r>
            <a:r>
              <a:rPr lang="en-GB" b="0" smtClean="0">
                <a:solidFill>
                  <a:srgbClr val="000000"/>
                </a:solidFill>
                <a:latin typeface="Arial" charset="0"/>
              </a:rPr>
              <a:t> </a:t>
            </a:r>
            <a:r>
              <a:rPr lang="en-GB" sz="1400" b="0" smtClean="0">
                <a:solidFill>
                  <a:srgbClr val="000000"/>
                </a:solidFill>
                <a:latin typeface="Arial" charset="0"/>
              </a:rPr>
              <a:t>Marker</a:t>
            </a:r>
          </a:p>
        </p:txBody>
      </p:sp>
      <p:sp>
        <p:nvSpPr>
          <p:cNvPr id="76833" name="TextBox 427"/>
          <p:cNvSpPr txBox="1">
            <a:spLocks noChangeArrowheads="1"/>
          </p:cNvSpPr>
          <p:nvPr/>
        </p:nvSpPr>
        <p:spPr bwMode="auto">
          <a:xfrm>
            <a:off x="1835150" y="2781300"/>
            <a:ext cx="1081088" cy="584200"/>
          </a:xfrm>
          <a:prstGeom prst="rect">
            <a:avLst/>
          </a:prstGeom>
          <a:noFill/>
          <a:ln w="9525">
            <a:noFill/>
            <a:miter lim="800000"/>
            <a:headEnd/>
            <a:tailEnd/>
          </a:ln>
        </p:spPr>
        <p:txBody>
          <a:bodyPr>
            <a:spAutoFit/>
          </a:bodyPr>
          <a:lstStyle/>
          <a:p>
            <a:pPr algn="ctr" eaLnBrk="1" hangingPunct="1"/>
            <a:r>
              <a:rPr lang="en-GB" b="0" smtClean="0">
                <a:solidFill>
                  <a:srgbClr val="000000"/>
                </a:solidFill>
                <a:latin typeface="Arial" charset="0"/>
              </a:rPr>
              <a:t>MRD marker</a:t>
            </a:r>
          </a:p>
        </p:txBody>
      </p:sp>
      <p:sp>
        <p:nvSpPr>
          <p:cNvPr id="76834" name="Rectangle 211"/>
          <p:cNvSpPr>
            <a:spLocks noChangeArrowheads="1"/>
          </p:cNvSpPr>
          <p:nvPr/>
        </p:nvSpPr>
        <p:spPr bwMode="auto">
          <a:xfrm>
            <a:off x="2428875" y="2990852"/>
            <a:ext cx="46968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(Italian)</a:t>
            </a:r>
            <a:endParaRPr lang="en-US" b="0" smtClean="0">
              <a:solidFill>
                <a:srgbClr val="FFFFFF"/>
              </a:solidFill>
            </a:endParaRPr>
          </a:p>
        </p:txBody>
      </p:sp>
      <p:sp>
        <p:nvSpPr>
          <p:cNvPr id="76835" name="Rectangle 231"/>
          <p:cNvSpPr>
            <a:spLocks noChangeArrowheads="1"/>
          </p:cNvSpPr>
          <p:nvPr/>
        </p:nvSpPr>
        <p:spPr bwMode="auto">
          <a:xfrm>
            <a:off x="2428875" y="2990852"/>
            <a:ext cx="469680" cy="169277"/>
          </a:xfrm>
          <a:prstGeom prst="rect">
            <a:avLst/>
          </a:prstGeom>
          <a:noFill/>
          <a:ln w="9525">
            <a:noFill/>
            <a:miter lim="800000"/>
            <a:headEnd/>
            <a:tailEnd/>
          </a:ln>
        </p:spPr>
        <p:txBody>
          <a:bodyPr wrap="none" lIns="0" tIns="0" rIns="0" bIns="0">
            <a:spAutoFit/>
          </a:bodyPr>
          <a:lstStyle/>
          <a:p>
            <a:pPr eaLnBrk="1" hangingPunct="1"/>
            <a:r>
              <a:rPr lang="en-US" sz="1100" b="0" smtClean="0">
                <a:solidFill>
                  <a:srgbClr val="FFFFFF"/>
                </a:solidFill>
                <a:latin typeface="Arial" charset="0"/>
              </a:rPr>
              <a:t>(Italian)</a:t>
            </a:r>
            <a:endParaRPr lang="en-US" b="0" smtClean="0">
              <a:solidFill>
                <a:srgbClr val="FFFFFF"/>
              </a:solidFill>
            </a:endParaRPr>
          </a:p>
        </p:txBody>
      </p:sp>
      <p:grpSp>
        <p:nvGrpSpPr>
          <p:cNvPr id="6191" name="Group 314"/>
          <p:cNvGrpSpPr>
            <a:grpSpLocks/>
          </p:cNvGrpSpPr>
          <p:nvPr/>
        </p:nvGrpSpPr>
        <p:grpSpPr bwMode="auto">
          <a:xfrm>
            <a:off x="1838325" y="2854325"/>
            <a:ext cx="1093788" cy="496888"/>
            <a:chOff x="234" y="2882"/>
            <a:chExt cx="689" cy="313"/>
          </a:xfrm>
        </p:grpSpPr>
        <p:sp>
          <p:nvSpPr>
            <p:cNvPr id="76846" name="Rectangle 315"/>
            <p:cNvSpPr>
              <a:spLocks noChangeArrowheads="1"/>
            </p:cNvSpPr>
            <p:nvPr/>
          </p:nvSpPr>
          <p:spPr bwMode="auto">
            <a:xfrm>
              <a:off x="234" y="2882"/>
              <a:ext cx="689" cy="313"/>
            </a:xfrm>
            <a:prstGeom prst="rect">
              <a:avLst/>
            </a:prstGeom>
            <a:solidFill>
              <a:srgbClr val="FFFFFF"/>
            </a:solidFill>
            <a:ln w="9525">
              <a:noFill/>
              <a:miter lim="800000"/>
              <a:headEnd/>
              <a:tailEnd/>
            </a:ln>
          </p:spPr>
          <p:txBody>
            <a:bodyPr/>
            <a:lstStyle/>
            <a:p>
              <a:pPr eaLnBrk="1" hangingPunct="1"/>
              <a:endParaRPr lang="en-US" sz="1800" b="0" smtClean="0">
                <a:solidFill>
                  <a:srgbClr val="FFFFFF"/>
                </a:solidFill>
                <a:latin typeface="Arial" charset="0"/>
              </a:endParaRPr>
            </a:p>
          </p:txBody>
        </p:sp>
        <p:sp>
          <p:nvSpPr>
            <p:cNvPr id="76847" name="Rectangle 316"/>
            <p:cNvSpPr>
              <a:spLocks noChangeArrowheads="1"/>
            </p:cNvSpPr>
            <p:nvPr/>
          </p:nvSpPr>
          <p:spPr bwMode="auto">
            <a:xfrm>
              <a:off x="234" y="2882"/>
              <a:ext cx="689" cy="313"/>
            </a:xfrm>
            <a:prstGeom prst="rect">
              <a:avLst/>
            </a:prstGeom>
            <a:noFill/>
            <a:ln w="15875" cap="rnd">
              <a:solidFill>
                <a:srgbClr val="000000"/>
              </a:solidFill>
              <a:miter lim="800000"/>
              <a:headEnd/>
              <a:tailEnd/>
            </a:ln>
          </p:spPr>
          <p:txBody>
            <a:bodyPr/>
            <a:lstStyle/>
            <a:p>
              <a:pPr eaLnBrk="1" hangingPunct="1"/>
              <a:endParaRPr lang="en-US" sz="1800" b="0" smtClean="0">
                <a:solidFill>
                  <a:srgbClr val="FFFFFF"/>
                </a:solidFill>
                <a:latin typeface="Arial" charset="0"/>
              </a:endParaRPr>
            </a:p>
          </p:txBody>
        </p:sp>
      </p:grpSp>
      <p:sp>
        <p:nvSpPr>
          <p:cNvPr id="76837" name="TextBox 435"/>
          <p:cNvSpPr txBox="1">
            <a:spLocks noChangeArrowheads="1"/>
          </p:cNvSpPr>
          <p:nvPr/>
        </p:nvSpPr>
        <p:spPr bwMode="auto">
          <a:xfrm>
            <a:off x="1835150" y="2827340"/>
            <a:ext cx="1081088" cy="523875"/>
          </a:xfrm>
          <a:prstGeom prst="rect">
            <a:avLst/>
          </a:prstGeom>
          <a:noFill/>
          <a:ln w="9525">
            <a:noFill/>
            <a:miter lim="800000"/>
            <a:headEnd/>
            <a:tailEnd/>
          </a:ln>
        </p:spPr>
        <p:txBody>
          <a:bodyPr>
            <a:spAutoFit/>
          </a:bodyPr>
          <a:lstStyle/>
          <a:p>
            <a:pPr algn="ctr" eaLnBrk="1" hangingPunct="1"/>
            <a:r>
              <a:rPr lang="en-GB" sz="1400" b="0" smtClean="0">
                <a:solidFill>
                  <a:srgbClr val="000000"/>
                </a:solidFill>
                <a:latin typeface="Arial" charset="0"/>
              </a:rPr>
              <a:t>No MRD Marker</a:t>
            </a:r>
          </a:p>
        </p:txBody>
      </p:sp>
      <p:sp>
        <p:nvSpPr>
          <p:cNvPr id="437" name="Bent-Up Arrow 436"/>
          <p:cNvSpPr/>
          <p:nvPr/>
        </p:nvSpPr>
        <p:spPr bwMode="auto">
          <a:xfrm rot="5400000">
            <a:off x="1106489" y="2503490"/>
            <a:ext cx="503237" cy="915987"/>
          </a:xfrm>
          <a:prstGeom prst="bentUpArrow">
            <a:avLst>
              <a:gd name="adj1" fmla="val 1568"/>
              <a:gd name="adj2" fmla="val 10639"/>
              <a:gd name="adj3" fmla="val 2248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b="0">
              <a:solidFill>
                <a:prstClr val="white"/>
              </a:solidFill>
            </a:endParaRPr>
          </a:p>
        </p:txBody>
      </p:sp>
      <p:sp>
        <p:nvSpPr>
          <p:cNvPr id="76839" name="TextBox 439"/>
          <p:cNvSpPr txBox="1">
            <a:spLocks noChangeArrowheads="1"/>
          </p:cNvSpPr>
          <p:nvPr/>
        </p:nvSpPr>
        <p:spPr bwMode="auto">
          <a:xfrm>
            <a:off x="3635375" y="1666877"/>
            <a:ext cx="1081088" cy="523875"/>
          </a:xfrm>
          <a:prstGeom prst="rect">
            <a:avLst/>
          </a:prstGeom>
          <a:noFill/>
          <a:ln w="9525">
            <a:noFill/>
            <a:miter lim="800000"/>
            <a:headEnd/>
            <a:tailEnd/>
          </a:ln>
        </p:spPr>
        <p:txBody>
          <a:bodyPr>
            <a:spAutoFit/>
          </a:bodyPr>
          <a:lstStyle/>
          <a:p>
            <a:pPr algn="ctr" eaLnBrk="1" hangingPunct="1"/>
            <a:r>
              <a:rPr lang="en-GB" sz="1400" b="0" smtClean="0">
                <a:solidFill>
                  <a:srgbClr val="000000"/>
                </a:solidFill>
                <a:latin typeface="Arial" charset="0"/>
              </a:rPr>
              <a:t>Monitor Disease</a:t>
            </a:r>
          </a:p>
        </p:txBody>
      </p:sp>
      <p:sp>
        <p:nvSpPr>
          <p:cNvPr id="76840" name="TextBox 440"/>
          <p:cNvSpPr txBox="1">
            <a:spLocks noChangeArrowheads="1"/>
          </p:cNvSpPr>
          <p:nvPr/>
        </p:nvSpPr>
        <p:spPr bwMode="auto">
          <a:xfrm>
            <a:off x="3597276" y="2813051"/>
            <a:ext cx="1152525" cy="523220"/>
          </a:xfrm>
          <a:prstGeom prst="rect">
            <a:avLst/>
          </a:prstGeom>
          <a:noFill/>
          <a:ln w="9525">
            <a:noFill/>
            <a:miter lim="800000"/>
            <a:headEnd/>
            <a:tailEnd/>
          </a:ln>
        </p:spPr>
        <p:txBody>
          <a:bodyPr>
            <a:spAutoFit/>
          </a:bodyPr>
          <a:lstStyle/>
          <a:p>
            <a:pPr algn="ctr" eaLnBrk="1" hangingPunct="1"/>
            <a:r>
              <a:rPr lang="en-GB" sz="1400" b="0" smtClean="0">
                <a:solidFill>
                  <a:srgbClr val="000000"/>
                </a:solidFill>
                <a:latin typeface="Arial" charset="0"/>
              </a:rPr>
              <a:t>No Monitoring</a:t>
            </a:r>
          </a:p>
        </p:txBody>
      </p:sp>
      <p:sp>
        <p:nvSpPr>
          <p:cNvPr id="76841" name="Freeform 360"/>
          <p:cNvSpPr>
            <a:spLocks noEditPoints="1"/>
          </p:cNvSpPr>
          <p:nvPr/>
        </p:nvSpPr>
        <p:spPr bwMode="auto">
          <a:xfrm>
            <a:off x="2930525" y="3068638"/>
            <a:ext cx="704850" cy="127000"/>
          </a:xfrm>
          <a:custGeom>
            <a:avLst/>
            <a:gdLst>
              <a:gd name="T0" fmla="*/ 0 w 382"/>
              <a:gd name="T1" fmla="*/ 2147483647 h 70"/>
              <a:gd name="T2" fmla="*/ 2147483647 w 382"/>
              <a:gd name="T3" fmla="*/ 2147483647 h 70"/>
              <a:gd name="T4" fmla="*/ 2147483647 w 382"/>
              <a:gd name="T5" fmla="*/ 2147483647 h 70"/>
              <a:gd name="T6" fmla="*/ 0 w 382"/>
              <a:gd name="T7" fmla="*/ 2147483647 h 70"/>
              <a:gd name="T8" fmla="*/ 0 w 382"/>
              <a:gd name="T9" fmla="*/ 2147483647 h 70"/>
              <a:gd name="T10" fmla="*/ 2147483647 w 382"/>
              <a:gd name="T11" fmla="*/ 0 h 70"/>
              <a:gd name="T12" fmla="*/ 2147483647 w 382"/>
              <a:gd name="T13" fmla="*/ 2147483647 h 70"/>
              <a:gd name="T14" fmla="*/ 2147483647 w 382"/>
              <a:gd name="T15" fmla="*/ 2147483647 h 70"/>
              <a:gd name="T16" fmla="*/ 2147483647 w 38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70"/>
              <a:gd name="T29" fmla="*/ 382 w 38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70">
                <a:moveTo>
                  <a:pt x="0" y="28"/>
                </a:moveTo>
                <a:lnTo>
                  <a:pt x="320" y="28"/>
                </a:lnTo>
                <a:lnTo>
                  <a:pt x="320" y="42"/>
                </a:lnTo>
                <a:lnTo>
                  <a:pt x="0" y="42"/>
                </a:lnTo>
                <a:lnTo>
                  <a:pt x="0" y="28"/>
                </a:lnTo>
                <a:close/>
                <a:moveTo>
                  <a:pt x="313" y="0"/>
                </a:moveTo>
                <a:lnTo>
                  <a:pt x="382" y="35"/>
                </a:lnTo>
                <a:lnTo>
                  <a:pt x="313" y="70"/>
                </a:lnTo>
                <a:lnTo>
                  <a:pt x="313" y="0"/>
                </a:lnTo>
                <a:close/>
              </a:path>
            </a:pathLst>
          </a:custGeom>
          <a:solidFill>
            <a:srgbClr val="FFFFFF"/>
          </a:solidFill>
          <a:ln w="1588" cap="flat">
            <a:solidFill>
              <a:srgbClr val="FFFFFF"/>
            </a:solidFill>
            <a:prstDash val="solid"/>
            <a:bevel/>
            <a:headEnd/>
            <a:tailEnd/>
          </a:ln>
        </p:spPr>
        <p:txBody>
          <a:bodyPr/>
          <a:lstStyle/>
          <a:p>
            <a:endParaRPr lang="en-GB" b="0" smtClean="0">
              <a:solidFill>
                <a:srgbClr val="000000"/>
              </a:solidFill>
            </a:endParaRPr>
          </a:p>
        </p:txBody>
      </p:sp>
      <p:sp>
        <p:nvSpPr>
          <p:cNvPr id="76842" name="TextBox 446"/>
          <p:cNvSpPr txBox="1">
            <a:spLocks noChangeArrowheads="1"/>
          </p:cNvSpPr>
          <p:nvPr/>
        </p:nvSpPr>
        <p:spPr bwMode="auto">
          <a:xfrm>
            <a:off x="5065713" y="1682752"/>
            <a:ext cx="1079500" cy="523875"/>
          </a:xfrm>
          <a:prstGeom prst="rect">
            <a:avLst/>
          </a:prstGeom>
          <a:noFill/>
          <a:ln w="9525">
            <a:noFill/>
            <a:miter lim="800000"/>
            <a:headEnd/>
            <a:tailEnd/>
          </a:ln>
        </p:spPr>
        <p:txBody>
          <a:bodyPr>
            <a:spAutoFit/>
          </a:bodyPr>
          <a:lstStyle/>
          <a:p>
            <a:pPr algn="ctr" eaLnBrk="1" hangingPunct="1"/>
            <a:r>
              <a:rPr lang="en-GB" sz="1400" b="0" smtClean="0">
                <a:solidFill>
                  <a:srgbClr val="000000"/>
                </a:solidFill>
                <a:latin typeface="Arial" charset="0"/>
              </a:rPr>
              <a:t>Report</a:t>
            </a:r>
          </a:p>
          <a:p>
            <a:pPr algn="ctr" eaLnBrk="1" hangingPunct="1"/>
            <a:r>
              <a:rPr lang="en-GB" sz="1400" b="0" smtClean="0">
                <a:solidFill>
                  <a:srgbClr val="000000"/>
                </a:solidFill>
                <a:latin typeface="Arial" charset="0"/>
              </a:rPr>
              <a:t>Results</a:t>
            </a:r>
          </a:p>
        </p:txBody>
      </p:sp>
      <p:sp>
        <p:nvSpPr>
          <p:cNvPr id="76843" name="TextBox 447"/>
          <p:cNvSpPr txBox="1">
            <a:spLocks noChangeArrowheads="1"/>
          </p:cNvSpPr>
          <p:nvPr/>
        </p:nvSpPr>
        <p:spPr bwMode="auto">
          <a:xfrm>
            <a:off x="3348038" y="2636838"/>
            <a:ext cx="144462" cy="246062"/>
          </a:xfrm>
          <a:prstGeom prst="rect">
            <a:avLst/>
          </a:prstGeom>
          <a:noFill/>
          <a:ln w="9525">
            <a:noFill/>
            <a:miter lim="800000"/>
            <a:headEnd/>
            <a:tailEnd/>
          </a:ln>
        </p:spPr>
        <p:txBody>
          <a:bodyPr>
            <a:spAutoFit/>
          </a:bodyPr>
          <a:lstStyle/>
          <a:p>
            <a:pPr eaLnBrk="1" hangingPunct="1"/>
            <a:r>
              <a:rPr lang="en-GB" sz="1000" b="0" smtClean="0">
                <a:solidFill>
                  <a:srgbClr val="FFFFFF"/>
                </a:solidFill>
                <a:latin typeface="Arial" charset="0"/>
              </a:rPr>
              <a:t>1</a:t>
            </a:r>
          </a:p>
        </p:txBody>
      </p:sp>
      <p:sp>
        <p:nvSpPr>
          <p:cNvPr id="76844" name="TextBox 448"/>
          <p:cNvSpPr txBox="1">
            <a:spLocks noChangeArrowheads="1"/>
          </p:cNvSpPr>
          <p:nvPr/>
        </p:nvSpPr>
        <p:spPr bwMode="auto">
          <a:xfrm>
            <a:off x="3348038" y="2092326"/>
            <a:ext cx="144462" cy="246063"/>
          </a:xfrm>
          <a:prstGeom prst="rect">
            <a:avLst/>
          </a:prstGeom>
          <a:noFill/>
          <a:ln w="9525">
            <a:noFill/>
            <a:miter lim="800000"/>
            <a:headEnd/>
            <a:tailEnd/>
          </a:ln>
        </p:spPr>
        <p:txBody>
          <a:bodyPr>
            <a:spAutoFit/>
          </a:bodyPr>
          <a:lstStyle/>
          <a:p>
            <a:pPr eaLnBrk="1" hangingPunct="1"/>
            <a:r>
              <a:rPr lang="en-GB" sz="1000" b="0" smtClean="0">
                <a:solidFill>
                  <a:srgbClr val="FFFFFF"/>
                </a:solidFill>
                <a:latin typeface="Arial" charset="0"/>
              </a:rPr>
              <a:t>2</a:t>
            </a:r>
          </a:p>
        </p:txBody>
      </p:sp>
      <p:sp>
        <p:nvSpPr>
          <p:cNvPr id="373" name="Rectangle 2"/>
          <p:cNvSpPr txBox="1">
            <a:spLocks noChangeArrowheads="1"/>
          </p:cNvSpPr>
          <p:nvPr/>
        </p:nvSpPr>
        <p:spPr bwMode="auto">
          <a:xfrm>
            <a:off x="0" y="-17461"/>
            <a:ext cx="9144000" cy="1143001"/>
          </a:xfrm>
          <a:prstGeom prst="rect">
            <a:avLst/>
          </a:prstGeom>
          <a:noFill/>
          <a:ln w="12700">
            <a:noFill/>
            <a:miter lim="800000"/>
            <a:headEnd/>
            <a:tailEnd/>
          </a:ln>
        </p:spPr>
        <p:txBody>
          <a:bodyPr lIns="90487" tIns="44450" rIns="90487" bIns="44450" anchor="ctr"/>
          <a:lstStyle/>
          <a:p>
            <a:pPr algn="ctr">
              <a:defRPr/>
            </a:pPr>
            <a:r>
              <a:rPr lang="en-US" sz="2600" kern="0" dirty="0">
                <a:solidFill>
                  <a:srgbClr val="FFFF00"/>
                </a:solidFill>
                <a:effectLst>
                  <a:outerShdw blurRad="38100" dist="38100" dir="2700000" algn="tl">
                    <a:srgbClr val="000000">
                      <a:alpha val="43137"/>
                    </a:srgbClr>
                  </a:outerShdw>
                </a:effectLst>
                <a:latin typeface="Helvetica" pitchFamily="34" charset="0"/>
              </a:rPr>
              <a:t>Determining the clinical utility, cost-effectiveness &amp; impact on quality of life of MRD monitoring in AML17 </a:t>
            </a:r>
            <a:endParaRPr lang="en-US" sz="2600" b="0" kern="0" dirty="0">
              <a:solidFill>
                <a:srgbClr val="FFFF00"/>
              </a:solidFill>
              <a:effectLst>
                <a:outerShdw blurRad="38100" dist="38100" dir="2700000" algn="tl">
                  <a:srgbClr val="000000">
                    <a:alpha val="43137"/>
                  </a:srgbClr>
                </a:outerShdw>
              </a:effectLst>
              <a:latin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65100" y="1187450"/>
            <a:ext cx="8890000" cy="546009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smtClean="0">
              <a:solidFill>
                <a:srgbClr val="FFFFFF"/>
              </a:solidFill>
              <a:latin typeface="Times New Roman" pitchFamily="18" charset="0"/>
            </a:endParaRPr>
          </a:p>
        </p:txBody>
      </p:sp>
      <p:sp>
        <p:nvSpPr>
          <p:cNvPr id="259074" name="Rectangle 2"/>
          <p:cNvSpPr>
            <a:spLocks noGrp="1" noChangeArrowheads="1"/>
          </p:cNvSpPr>
          <p:nvPr>
            <p:ph type="title"/>
          </p:nvPr>
        </p:nvSpPr>
        <p:spPr>
          <a:xfrm>
            <a:off x="265113" y="-56466"/>
            <a:ext cx="8675687" cy="1143000"/>
          </a:xfrm>
        </p:spPr>
        <p:txBody>
          <a:bodyPr/>
          <a:lstStyle/>
          <a:p>
            <a:r>
              <a:rPr lang="en-GB" sz="3000" b="1" dirty="0" smtClean="0">
                <a:solidFill>
                  <a:srgbClr val="FFFF00"/>
                </a:solidFill>
                <a:effectLst>
                  <a:outerShdw blurRad="38100" dist="38100" dir="2700000" algn="tl">
                    <a:srgbClr val="000000"/>
                  </a:outerShdw>
                </a:effectLst>
                <a:latin typeface="Helvetica" pitchFamily="34" charset="0"/>
              </a:rPr>
              <a:t>Potential of next generation sequencing approaches to track treatment response</a:t>
            </a:r>
            <a:endParaRPr lang="en-GB" sz="3000" b="1" dirty="0">
              <a:solidFill>
                <a:srgbClr val="FFFF00"/>
              </a:solidFill>
              <a:effectLst>
                <a:outerShdw blurRad="38100" dist="38100" dir="2700000" algn="tl">
                  <a:srgbClr val="000000"/>
                </a:outerShdw>
              </a:effectLst>
              <a:latin typeface="Helvetica" pitchFamily="34" charset="0"/>
            </a:endParaRPr>
          </a:p>
        </p:txBody>
      </p:sp>
      <p:sp>
        <p:nvSpPr>
          <p:cNvPr id="14" name="Text Box 7"/>
          <p:cNvSpPr txBox="1">
            <a:spLocks noChangeArrowheads="1"/>
          </p:cNvSpPr>
          <p:nvPr/>
        </p:nvSpPr>
        <p:spPr bwMode="auto">
          <a:xfrm>
            <a:off x="273050" y="6295337"/>
            <a:ext cx="3246402" cy="276807"/>
          </a:xfrm>
          <a:prstGeom prst="rect">
            <a:avLst/>
          </a:prstGeom>
          <a:noFill/>
          <a:ln w="12700">
            <a:noFill/>
            <a:miter lim="800000"/>
            <a:headEnd/>
            <a:tailEnd/>
          </a:ln>
          <a:effectLst/>
        </p:spPr>
        <p:txBody>
          <a:bodyPr wrap="none">
            <a:spAutoFit/>
          </a:bodyPr>
          <a:lstStyle/>
          <a:p>
            <a:pPr>
              <a:lnSpc>
                <a:spcPct val="120000"/>
              </a:lnSpc>
            </a:pPr>
            <a:r>
              <a:rPr lang="en-GB" sz="1100" dirty="0" err="1" smtClean="0">
                <a:solidFill>
                  <a:srgbClr val="000000"/>
                </a:solidFill>
                <a:latin typeface="Helvetica" pitchFamily="34" charset="0"/>
              </a:rPr>
              <a:t>Thol</a:t>
            </a:r>
            <a:r>
              <a:rPr lang="en-GB" sz="1100" dirty="0" smtClean="0">
                <a:solidFill>
                  <a:srgbClr val="000000"/>
                </a:solidFill>
                <a:latin typeface="Helvetica" pitchFamily="34" charset="0"/>
              </a:rPr>
              <a:t> </a:t>
            </a:r>
            <a:r>
              <a:rPr lang="en-GB" sz="1100" i="1" dirty="0" smtClean="0">
                <a:solidFill>
                  <a:srgbClr val="000000"/>
                </a:solidFill>
                <a:latin typeface="Helvetica" pitchFamily="34" charset="0"/>
              </a:rPr>
              <a:t>et al</a:t>
            </a:r>
            <a:r>
              <a:rPr lang="en-GB" sz="1100" dirty="0" smtClean="0">
                <a:solidFill>
                  <a:srgbClr val="000000"/>
                </a:solidFill>
                <a:latin typeface="Helvetica" pitchFamily="34" charset="0"/>
              </a:rPr>
              <a:t>. </a:t>
            </a:r>
            <a:r>
              <a:rPr lang="en-GB" sz="1100" i="1" dirty="0" smtClean="0">
                <a:solidFill>
                  <a:srgbClr val="000000"/>
                </a:solidFill>
                <a:latin typeface="Helvetica" pitchFamily="34" charset="0"/>
              </a:rPr>
              <a:t>Genes Chromosomes Cancer </a:t>
            </a:r>
            <a:r>
              <a:rPr lang="en-GB" sz="1100" dirty="0" smtClean="0">
                <a:solidFill>
                  <a:srgbClr val="000000"/>
                </a:solidFill>
                <a:latin typeface="Helvetica" pitchFamily="34" charset="0"/>
              </a:rPr>
              <a:t>2012.</a:t>
            </a:r>
            <a:endParaRPr lang="en-US" sz="1100" dirty="0">
              <a:solidFill>
                <a:srgbClr val="000000"/>
              </a:solidFill>
              <a:latin typeface="Helvetica" pitchFamily="34" charset="0"/>
            </a:endParaRPr>
          </a:p>
        </p:txBody>
      </p:sp>
      <p:pic>
        <p:nvPicPr>
          <p:cNvPr id="64514" name="Picture 2"/>
          <p:cNvPicPr>
            <a:picLocks noChangeAspect="1" noChangeArrowheads="1"/>
          </p:cNvPicPr>
          <p:nvPr/>
        </p:nvPicPr>
        <p:blipFill>
          <a:blip r:embed="rId2" cstate="print"/>
          <a:srcRect/>
          <a:stretch>
            <a:fillRect/>
          </a:stretch>
        </p:blipFill>
        <p:spPr bwMode="auto">
          <a:xfrm>
            <a:off x="221393" y="1834458"/>
            <a:ext cx="4192666" cy="228759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177800" y="4256465"/>
            <a:ext cx="4216369" cy="1970614"/>
          </a:xfrm>
          <a:prstGeom prst="rect">
            <a:avLst/>
          </a:prstGeom>
          <a:noFill/>
          <a:ln w="9525">
            <a:noFill/>
            <a:miter lim="800000"/>
            <a:headEnd/>
            <a:tailEnd/>
          </a:ln>
          <a:effectLst/>
        </p:spPr>
      </p:pic>
      <p:pic>
        <p:nvPicPr>
          <p:cNvPr id="64516" name="Picture 4"/>
          <p:cNvPicPr>
            <a:picLocks noChangeAspect="1" noChangeArrowheads="1"/>
          </p:cNvPicPr>
          <p:nvPr/>
        </p:nvPicPr>
        <p:blipFill>
          <a:blip r:embed="rId4" cstate="print"/>
          <a:srcRect/>
          <a:stretch>
            <a:fillRect/>
          </a:stretch>
        </p:blipFill>
        <p:spPr bwMode="auto">
          <a:xfrm>
            <a:off x="4334060" y="1191297"/>
            <a:ext cx="4772025" cy="5381625"/>
          </a:xfrm>
          <a:prstGeom prst="rect">
            <a:avLst/>
          </a:prstGeom>
          <a:noFill/>
          <a:ln w="9525">
            <a:noFill/>
            <a:miter lim="800000"/>
            <a:headEnd/>
            <a:tailEnd/>
          </a:ln>
          <a:effectLst/>
        </p:spPr>
      </p:pic>
      <p:sp>
        <p:nvSpPr>
          <p:cNvPr id="19" name="TextBox 18"/>
          <p:cNvSpPr txBox="1"/>
          <p:nvPr/>
        </p:nvSpPr>
        <p:spPr>
          <a:xfrm>
            <a:off x="1514239" y="4483100"/>
            <a:ext cx="841705" cy="276999"/>
          </a:xfrm>
          <a:prstGeom prst="rect">
            <a:avLst/>
          </a:prstGeom>
          <a:noFill/>
        </p:spPr>
        <p:txBody>
          <a:bodyPr wrap="none" rtlCol="0">
            <a:spAutoFit/>
          </a:bodyPr>
          <a:lstStyle/>
          <a:p>
            <a:pPr eaLnBrk="1" hangingPunct="1"/>
            <a:r>
              <a:rPr lang="en-GB" sz="1200" i="1" dirty="0" smtClean="0">
                <a:solidFill>
                  <a:srgbClr val="000000"/>
                </a:solidFill>
                <a:latin typeface="Arial" charset="0"/>
              </a:rPr>
              <a:t>FLT3-ITD</a:t>
            </a:r>
            <a:endParaRPr lang="en-GB" sz="1200" i="1" dirty="0">
              <a:solidFill>
                <a:srgbClr val="000000"/>
              </a:solidFill>
              <a:latin typeface="Arial" charset="0"/>
            </a:endParaRPr>
          </a:p>
        </p:txBody>
      </p:sp>
      <p:sp>
        <p:nvSpPr>
          <p:cNvPr id="20" name="TextBox 19"/>
          <p:cNvSpPr txBox="1"/>
          <p:nvPr/>
        </p:nvSpPr>
        <p:spPr>
          <a:xfrm>
            <a:off x="1466854" y="1514929"/>
            <a:ext cx="936475" cy="276999"/>
          </a:xfrm>
          <a:prstGeom prst="rect">
            <a:avLst/>
          </a:prstGeom>
          <a:noFill/>
        </p:spPr>
        <p:txBody>
          <a:bodyPr wrap="none" rtlCol="0">
            <a:spAutoFit/>
          </a:bodyPr>
          <a:lstStyle/>
          <a:p>
            <a:pPr eaLnBrk="1" hangingPunct="1"/>
            <a:r>
              <a:rPr lang="en-GB" sz="1200" i="1" dirty="0" smtClean="0">
                <a:solidFill>
                  <a:srgbClr val="000000"/>
                </a:solidFill>
                <a:latin typeface="Arial" charset="0"/>
              </a:rPr>
              <a:t>NPM1</a:t>
            </a:r>
            <a:r>
              <a:rPr lang="en-GB" sz="1200" dirty="0" smtClean="0">
                <a:solidFill>
                  <a:srgbClr val="000000"/>
                </a:solidFill>
                <a:latin typeface="Arial" charset="0"/>
              </a:rPr>
              <a:t> </a:t>
            </a:r>
            <a:r>
              <a:rPr lang="en-GB" sz="1200" dirty="0" err="1" smtClean="0">
                <a:solidFill>
                  <a:srgbClr val="000000"/>
                </a:solidFill>
                <a:latin typeface="Arial" charset="0"/>
              </a:rPr>
              <a:t>mut</a:t>
            </a:r>
            <a:endParaRPr lang="en-GB" sz="1200" dirty="0">
              <a:solidFill>
                <a:srgbClr val="000000"/>
              </a:solidFill>
              <a:latin typeface="Arial" charset="0"/>
            </a:endParaRPr>
          </a:p>
        </p:txBody>
      </p:sp>
      <p:sp>
        <p:nvSpPr>
          <p:cNvPr id="21" name="Rectangle 20"/>
          <p:cNvSpPr/>
          <p:nvPr/>
        </p:nvSpPr>
        <p:spPr bwMode="auto">
          <a:xfrm>
            <a:off x="4339771" y="1262743"/>
            <a:ext cx="4630057" cy="188686"/>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smtClean="0">
              <a:solidFill>
                <a:srgbClr val="FFFFFF"/>
              </a:solidFill>
              <a:latin typeface="Times New Roman" pitchFamily="18" charset="0"/>
            </a:endParaRPr>
          </a:p>
        </p:txBody>
      </p:sp>
      <p:sp>
        <p:nvSpPr>
          <p:cNvPr id="22" name="TextBox 21"/>
          <p:cNvSpPr txBox="1"/>
          <p:nvPr/>
        </p:nvSpPr>
        <p:spPr>
          <a:xfrm>
            <a:off x="5886455" y="1246415"/>
            <a:ext cx="1143968" cy="276999"/>
          </a:xfrm>
          <a:prstGeom prst="rect">
            <a:avLst/>
          </a:prstGeom>
          <a:noFill/>
        </p:spPr>
        <p:txBody>
          <a:bodyPr wrap="none" rtlCol="0">
            <a:spAutoFit/>
          </a:bodyPr>
          <a:lstStyle/>
          <a:p>
            <a:pPr eaLnBrk="1" hangingPunct="1"/>
            <a:r>
              <a:rPr lang="en-GB" sz="1200" i="1" dirty="0" smtClean="0">
                <a:solidFill>
                  <a:srgbClr val="000000"/>
                </a:solidFill>
                <a:latin typeface="Arial" charset="0"/>
              </a:rPr>
              <a:t>DNMT3A </a:t>
            </a:r>
            <a:r>
              <a:rPr lang="en-GB" sz="1200" dirty="0" err="1" smtClean="0">
                <a:solidFill>
                  <a:srgbClr val="000000"/>
                </a:solidFill>
                <a:latin typeface="Arial" charset="0"/>
              </a:rPr>
              <a:t>mut</a:t>
            </a:r>
            <a:endParaRPr lang="en-GB" sz="1200" dirty="0">
              <a:solidFill>
                <a:srgbClr val="000000"/>
              </a:solidFill>
              <a:latin typeface="Arial" charset="0"/>
            </a:endParaRPr>
          </a:p>
        </p:txBody>
      </p:sp>
      <p:sp>
        <p:nvSpPr>
          <p:cNvPr id="23" name="Text Box 7"/>
          <p:cNvSpPr txBox="1">
            <a:spLocks noChangeArrowheads="1"/>
          </p:cNvSpPr>
          <p:nvPr/>
        </p:nvSpPr>
        <p:spPr bwMode="auto">
          <a:xfrm>
            <a:off x="4547507" y="6259051"/>
            <a:ext cx="3940502" cy="295466"/>
          </a:xfrm>
          <a:prstGeom prst="rect">
            <a:avLst/>
          </a:prstGeom>
          <a:noFill/>
          <a:ln w="12700">
            <a:noFill/>
            <a:miter lim="800000"/>
            <a:headEnd/>
            <a:tailEnd/>
          </a:ln>
          <a:effectLst/>
        </p:spPr>
        <p:txBody>
          <a:bodyPr wrap="none">
            <a:spAutoFit/>
          </a:bodyPr>
          <a:lstStyle/>
          <a:p>
            <a:pPr>
              <a:lnSpc>
                <a:spcPct val="120000"/>
              </a:lnSpc>
            </a:pPr>
            <a:r>
              <a:rPr lang="en-GB" sz="1100" dirty="0" smtClean="0">
                <a:solidFill>
                  <a:srgbClr val="000000"/>
                </a:solidFill>
                <a:latin typeface="Helvetica" pitchFamily="34" charset="0"/>
              </a:rPr>
              <a:t>Ivey A, Simpson MA, Burnett AK &amp; </a:t>
            </a:r>
            <a:r>
              <a:rPr lang="en-GB" sz="1100" dirty="0" err="1" smtClean="0">
                <a:solidFill>
                  <a:srgbClr val="000000"/>
                </a:solidFill>
                <a:latin typeface="Helvetica" pitchFamily="34" charset="0"/>
              </a:rPr>
              <a:t>Grimwade</a:t>
            </a:r>
            <a:r>
              <a:rPr lang="en-GB" sz="1100" dirty="0" smtClean="0">
                <a:solidFill>
                  <a:srgbClr val="000000"/>
                </a:solidFill>
                <a:latin typeface="Helvetica" pitchFamily="34" charset="0"/>
              </a:rPr>
              <a:t> D, </a:t>
            </a:r>
            <a:r>
              <a:rPr lang="en-GB" sz="1100" dirty="0" err="1" smtClean="0">
                <a:solidFill>
                  <a:srgbClr val="000000"/>
                </a:solidFill>
                <a:latin typeface="Helvetica" pitchFamily="34" charset="0"/>
              </a:rPr>
              <a:t>unpubl</a:t>
            </a:r>
            <a:r>
              <a:rPr lang="en-GB" sz="1100" dirty="0" smtClean="0">
                <a:solidFill>
                  <a:srgbClr val="000000"/>
                </a:solidFill>
                <a:latin typeface="Helvetica" pitchFamily="34" charset="0"/>
              </a:rPr>
              <a:t>.</a:t>
            </a:r>
            <a:endParaRPr lang="en-US" sz="1100" dirty="0">
              <a:solidFill>
                <a:srgbClr val="000000"/>
              </a:solidFill>
              <a:latin typeface="Helvetic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146050" y="666750"/>
            <a:ext cx="9170988" cy="6281738"/>
          </a:xfrm>
          <a:prstGeom prst="rect">
            <a:avLst/>
          </a:prstGeom>
          <a:noFill/>
          <a:ln w="9525">
            <a:noFill/>
            <a:miter lim="800000"/>
            <a:headEnd/>
            <a:tailEnd/>
          </a:ln>
          <a:effectLst/>
        </p:spPr>
      </p:pic>
      <p:sp>
        <p:nvSpPr>
          <p:cNvPr id="188419" name="Rectangle 3"/>
          <p:cNvSpPr>
            <a:spLocks noChangeArrowheads="1"/>
          </p:cNvSpPr>
          <p:nvPr/>
        </p:nvSpPr>
        <p:spPr bwMode="auto">
          <a:xfrm>
            <a:off x="-698499" y="6294438"/>
            <a:ext cx="10229850" cy="2144712"/>
          </a:xfrm>
          <a:prstGeom prst="rect">
            <a:avLst/>
          </a:prstGeom>
          <a:solidFill>
            <a:srgbClr val="000066"/>
          </a:solidFill>
          <a:ln w="12700">
            <a:solidFill>
              <a:srgbClr val="000066"/>
            </a:solidFill>
            <a:miter lim="800000"/>
            <a:headEnd/>
            <a:tailEnd/>
          </a:ln>
          <a:effectLst/>
        </p:spPr>
        <p:txBody>
          <a:bodyPr wrap="none" anchor="ctr"/>
          <a:lstStyle/>
          <a:p>
            <a:pPr algn="ctr"/>
            <a:endParaRPr lang="en-US" sz="2400">
              <a:solidFill>
                <a:srgbClr val="FFFFFF"/>
              </a:solidFill>
              <a:latin typeface="Helvetica" pitchFamily="34" charset="0"/>
            </a:endParaRPr>
          </a:p>
        </p:txBody>
      </p:sp>
      <p:sp>
        <p:nvSpPr>
          <p:cNvPr id="188420" name="Rectangle 4"/>
          <p:cNvSpPr>
            <a:spLocks noChangeArrowheads="1"/>
          </p:cNvSpPr>
          <p:nvPr/>
        </p:nvSpPr>
        <p:spPr bwMode="auto">
          <a:xfrm>
            <a:off x="-698499" y="339726"/>
            <a:ext cx="10448925" cy="987425"/>
          </a:xfrm>
          <a:prstGeom prst="rect">
            <a:avLst/>
          </a:prstGeom>
          <a:solidFill>
            <a:srgbClr val="000066"/>
          </a:solidFill>
          <a:ln w="12700">
            <a:solidFill>
              <a:srgbClr val="000066"/>
            </a:solidFill>
            <a:miter lim="800000"/>
            <a:headEnd/>
            <a:tailEnd/>
          </a:ln>
          <a:effectLst/>
        </p:spPr>
        <p:txBody>
          <a:bodyPr wrap="none" anchor="ctr"/>
          <a:lstStyle/>
          <a:p>
            <a:pPr eaLnBrk="1" hangingPunct="1"/>
            <a:endParaRPr lang="en-GB" sz="900" b="0">
              <a:solidFill>
                <a:srgbClr val="FAFD00"/>
              </a:solidFill>
              <a:latin typeface="Arial" charset="0"/>
            </a:endParaRPr>
          </a:p>
        </p:txBody>
      </p:sp>
      <p:sp>
        <p:nvSpPr>
          <p:cNvPr id="188421" name="Rectangle 5"/>
          <p:cNvSpPr>
            <a:spLocks noChangeArrowheads="1"/>
          </p:cNvSpPr>
          <p:nvPr/>
        </p:nvSpPr>
        <p:spPr bwMode="auto">
          <a:xfrm>
            <a:off x="-1149349" y="222250"/>
            <a:ext cx="1535113" cy="8288338"/>
          </a:xfrm>
          <a:prstGeom prst="rect">
            <a:avLst/>
          </a:prstGeom>
          <a:solidFill>
            <a:srgbClr val="000066"/>
          </a:solidFill>
          <a:ln w="12700">
            <a:solidFill>
              <a:srgbClr val="000066"/>
            </a:solidFill>
            <a:miter lim="800000"/>
            <a:headEnd/>
            <a:tailEnd/>
          </a:ln>
          <a:effectLst/>
        </p:spPr>
        <p:txBody>
          <a:bodyPr wrap="none" anchor="ctr"/>
          <a:lstStyle/>
          <a:p>
            <a:pPr algn="ctr"/>
            <a:endParaRPr lang="en-US" sz="2400">
              <a:solidFill>
                <a:srgbClr val="FFFFFF"/>
              </a:solidFill>
              <a:latin typeface="Helvetica" pitchFamily="34" charset="0"/>
            </a:endParaRPr>
          </a:p>
        </p:txBody>
      </p:sp>
      <p:sp>
        <p:nvSpPr>
          <p:cNvPr id="220162" name="Rectangle 2"/>
          <p:cNvSpPr>
            <a:spLocks noGrp="1" noChangeArrowheads="1"/>
          </p:cNvSpPr>
          <p:nvPr>
            <p:ph type="title" idx="4294967295"/>
          </p:nvPr>
        </p:nvSpPr>
        <p:spPr>
          <a:xfrm>
            <a:off x="708025" y="52388"/>
            <a:ext cx="7772400" cy="1143000"/>
          </a:xfrm>
        </p:spPr>
        <p:txBody>
          <a:bodyPr/>
          <a:lstStyle/>
          <a:p>
            <a:r>
              <a:rPr lang="en-GB" sz="2800" b="1">
                <a:effectLst>
                  <a:outerShdw blurRad="38100" dist="38100" dir="2700000" algn="tl">
                    <a:srgbClr val="000000"/>
                  </a:outerShdw>
                </a:effectLst>
                <a:latin typeface="Helvetica" pitchFamily="34" charset="0"/>
              </a:rPr>
              <a:t>Outcome of cytogenetic entities recognised in 2008 WHO classification</a:t>
            </a:r>
            <a:endParaRPr lang="en-US" sz="2800" b="1">
              <a:effectLst>
                <a:outerShdw blurRad="38100" dist="38100" dir="2700000" algn="tl">
                  <a:srgbClr val="000000"/>
                </a:outerShdw>
              </a:effectLst>
              <a:latin typeface="Helvetica" pitchFamily="34" charset="0"/>
            </a:endParaRPr>
          </a:p>
        </p:txBody>
      </p:sp>
      <p:sp>
        <p:nvSpPr>
          <p:cNvPr id="188423" name="Text Box 7"/>
          <p:cNvSpPr txBox="1">
            <a:spLocks noChangeArrowheads="1"/>
          </p:cNvSpPr>
          <p:nvPr/>
        </p:nvSpPr>
        <p:spPr bwMode="auto">
          <a:xfrm>
            <a:off x="95250" y="6375400"/>
            <a:ext cx="6145080" cy="338554"/>
          </a:xfrm>
          <a:prstGeom prst="rect">
            <a:avLst/>
          </a:prstGeom>
          <a:noFill/>
          <a:ln w="12700">
            <a:noFill/>
            <a:miter lim="800000"/>
            <a:headEnd/>
            <a:tailEnd/>
          </a:ln>
          <a:effectLst/>
        </p:spPr>
        <p:txBody>
          <a:bodyPr wrap="none">
            <a:spAutoFit/>
          </a:bodyPr>
          <a:lstStyle/>
          <a:p>
            <a:r>
              <a:rPr lang="en-GB">
                <a:solidFill>
                  <a:srgbClr val="FFFFFF"/>
                </a:solidFill>
                <a:latin typeface="Helvetica" pitchFamily="34" charset="0"/>
              </a:rPr>
              <a:t>Analysis of 5,876 cases entered in MRC AML10, 12 &amp; 15 trials</a:t>
            </a:r>
          </a:p>
        </p:txBody>
      </p:sp>
      <p:sp>
        <p:nvSpPr>
          <p:cNvPr id="188424" name="Text Box 8"/>
          <p:cNvSpPr txBox="1">
            <a:spLocks noChangeArrowheads="1"/>
          </p:cNvSpPr>
          <p:nvPr/>
        </p:nvSpPr>
        <p:spPr bwMode="auto">
          <a:xfrm>
            <a:off x="6564313" y="2889252"/>
            <a:ext cx="639919" cy="246221"/>
          </a:xfrm>
          <a:prstGeom prst="rect">
            <a:avLst/>
          </a:prstGeom>
          <a:noFill/>
          <a:ln w="12700">
            <a:noFill/>
            <a:miter lim="800000"/>
            <a:headEnd/>
            <a:tailEnd/>
          </a:ln>
          <a:effectLst/>
        </p:spPr>
        <p:txBody>
          <a:bodyPr wrap="none">
            <a:spAutoFit/>
          </a:bodyPr>
          <a:lstStyle/>
          <a:p>
            <a:r>
              <a:rPr lang="en-GB" sz="1000">
                <a:solidFill>
                  <a:srgbClr val="000000"/>
                </a:solidFill>
                <a:latin typeface="Helvetica" pitchFamily="34" charset="0"/>
              </a:rPr>
              <a:t>t(15;17)</a:t>
            </a:r>
          </a:p>
        </p:txBody>
      </p:sp>
      <p:sp>
        <p:nvSpPr>
          <p:cNvPr id="188425" name="Text Box 9"/>
          <p:cNvSpPr txBox="1">
            <a:spLocks noChangeArrowheads="1"/>
          </p:cNvSpPr>
          <p:nvPr/>
        </p:nvSpPr>
        <p:spPr bwMode="auto">
          <a:xfrm>
            <a:off x="6596063" y="3238502"/>
            <a:ext cx="569387" cy="246221"/>
          </a:xfrm>
          <a:prstGeom prst="rect">
            <a:avLst/>
          </a:prstGeom>
          <a:noFill/>
          <a:ln w="12700">
            <a:noFill/>
            <a:miter lim="800000"/>
            <a:headEnd/>
            <a:tailEnd/>
          </a:ln>
          <a:effectLst/>
        </p:spPr>
        <p:txBody>
          <a:bodyPr wrap="none">
            <a:spAutoFit/>
          </a:bodyPr>
          <a:lstStyle/>
          <a:p>
            <a:r>
              <a:rPr lang="en-GB" sz="1000">
                <a:solidFill>
                  <a:srgbClr val="FC0128"/>
                </a:solidFill>
                <a:latin typeface="Helvetica" pitchFamily="34" charset="0"/>
              </a:rPr>
              <a:t>t(8;21)</a:t>
            </a:r>
          </a:p>
        </p:txBody>
      </p:sp>
      <p:sp>
        <p:nvSpPr>
          <p:cNvPr id="188426" name="Text Box 10"/>
          <p:cNvSpPr txBox="1">
            <a:spLocks noChangeArrowheads="1"/>
          </p:cNvSpPr>
          <p:nvPr/>
        </p:nvSpPr>
        <p:spPr bwMode="auto">
          <a:xfrm>
            <a:off x="6584950" y="3475039"/>
            <a:ext cx="596638" cy="246221"/>
          </a:xfrm>
          <a:prstGeom prst="rect">
            <a:avLst/>
          </a:prstGeom>
          <a:noFill/>
          <a:ln w="12700">
            <a:noFill/>
            <a:miter lim="800000"/>
            <a:headEnd/>
            <a:tailEnd/>
          </a:ln>
          <a:effectLst/>
        </p:spPr>
        <p:txBody>
          <a:bodyPr wrap="none">
            <a:spAutoFit/>
          </a:bodyPr>
          <a:lstStyle/>
          <a:p>
            <a:r>
              <a:rPr lang="en-GB" sz="1000">
                <a:solidFill>
                  <a:srgbClr val="00FF00"/>
                </a:solidFill>
                <a:latin typeface="Helvetica" pitchFamily="34" charset="0"/>
              </a:rPr>
              <a:t>inv(16)</a:t>
            </a:r>
          </a:p>
        </p:txBody>
      </p:sp>
      <p:sp>
        <p:nvSpPr>
          <p:cNvPr id="188427" name="Text Box 11"/>
          <p:cNvSpPr txBox="1">
            <a:spLocks noChangeArrowheads="1"/>
          </p:cNvSpPr>
          <p:nvPr/>
        </p:nvSpPr>
        <p:spPr bwMode="auto">
          <a:xfrm>
            <a:off x="6596063" y="3876675"/>
            <a:ext cx="569387" cy="246221"/>
          </a:xfrm>
          <a:prstGeom prst="rect">
            <a:avLst/>
          </a:prstGeom>
          <a:noFill/>
          <a:ln w="12700">
            <a:noFill/>
            <a:miter lim="800000"/>
            <a:headEnd/>
            <a:tailEnd/>
          </a:ln>
          <a:effectLst/>
        </p:spPr>
        <p:txBody>
          <a:bodyPr wrap="none">
            <a:spAutoFit/>
          </a:bodyPr>
          <a:lstStyle/>
          <a:p>
            <a:r>
              <a:rPr lang="en-GB" sz="1000">
                <a:solidFill>
                  <a:srgbClr val="0000FF"/>
                </a:solidFill>
                <a:latin typeface="Helvetica" pitchFamily="34" charset="0"/>
              </a:rPr>
              <a:t>t(9;11)</a:t>
            </a:r>
          </a:p>
        </p:txBody>
      </p:sp>
      <p:sp>
        <p:nvSpPr>
          <p:cNvPr id="188428" name="Text Box 12"/>
          <p:cNvSpPr txBox="1">
            <a:spLocks noChangeArrowheads="1"/>
          </p:cNvSpPr>
          <p:nvPr/>
        </p:nvSpPr>
        <p:spPr bwMode="auto">
          <a:xfrm>
            <a:off x="6626226" y="4271965"/>
            <a:ext cx="498855" cy="246221"/>
          </a:xfrm>
          <a:prstGeom prst="rect">
            <a:avLst/>
          </a:prstGeom>
          <a:noFill/>
          <a:ln w="12700">
            <a:noFill/>
            <a:miter lim="800000"/>
            <a:headEnd/>
            <a:tailEnd/>
          </a:ln>
          <a:effectLst/>
        </p:spPr>
        <p:txBody>
          <a:bodyPr wrap="none">
            <a:spAutoFit/>
          </a:bodyPr>
          <a:lstStyle/>
          <a:p>
            <a:r>
              <a:rPr lang="en-GB" sz="1000">
                <a:solidFill>
                  <a:srgbClr val="669900"/>
                </a:solidFill>
                <a:latin typeface="Helvetica" pitchFamily="34" charset="0"/>
              </a:rPr>
              <a:t>t(6;9)</a:t>
            </a:r>
          </a:p>
        </p:txBody>
      </p:sp>
      <p:sp>
        <p:nvSpPr>
          <p:cNvPr id="188429" name="Text Box 13"/>
          <p:cNvSpPr txBox="1">
            <a:spLocks noChangeArrowheads="1"/>
          </p:cNvSpPr>
          <p:nvPr/>
        </p:nvSpPr>
        <p:spPr bwMode="auto">
          <a:xfrm>
            <a:off x="6613525" y="5043490"/>
            <a:ext cx="526106" cy="246221"/>
          </a:xfrm>
          <a:prstGeom prst="rect">
            <a:avLst/>
          </a:prstGeom>
          <a:noFill/>
          <a:ln w="12700">
            <a:noFill/>
            <a:miter lim="800000"/>
            <a:headEnd/>
            <a:tailEnd/>
          </a:ln>
          <a:effectLst/>
        </p:spPr>
        <p:txBody>
          <a:bodyPr wrap="none">
            <a:spAutoFit/>
          </a:bodyPr>
          <a:lstStyle/>
          <a:p>
            <a:r>
              <a:rPr lang="en-GB" sz="1000">
                <a:solidFill>
                  <a:srgbClr val="33CCCC"/>
                </a:solidFill>
                <a:latin typeface="Helvetica" pitchFamily="34" charset="0"/>
              </a:rPr>
              <a:t>inv(3)</a:t>
            </a:r>
          </a:p>
        </p:txBody>
      </p:sp>
      <p:sp>
        <p:nvSpPr>
          <p:cNvPr id="188430" name="Text Box 14"/>
          <p:cNvSpPr txBox="1">
            <a:spLocks noChangeArrowheads="1"/>
          </p:cNvSpPr>
          <p:nvPr/>
        </p:nvSpPr>
        <p:spPr bwMode="auto">
          <a:xfrm>
            <a:off x="6594475" y="4875215"/>
            <a:ext cx="569387" cy="246221"/>
          </a:xfrm>
          <a:prstGeom prst="rect">
            <a:avLst/>
          </a:prstGeom>
          <a:noFill/>
          <a:ln w="12700">
            <a:noFill/>
            <a:miter lim="800000"/>
            <a:headEnd/>
            <a:tailEnd/>
          </a:ln>
          <a:effectLst/>
        </p:spPr>
        <p:txBody>
          <a:bodyPr wrap="none">
            <a:spAutoFit/>
          </a:bodyPr>
          <a:lstStyle/>
          <a:p>
            <a:r>
              <a:rPr lang="en-GB" sz="1000">
                <a:solidFill>
                  <a:srgbClr val="9900CC"/>
                </a:solidFill>
                <a:latin typeface="Helvetica" pitchFamily="34" charset="0"/>
              </a:rPr>
              <a:t>t(9;22)</a:t>
            </a:r>
          </a:p>
        </p:txBody>
      </p:sp>
      <p:sp>
        <p:nvSpPr>
          <p:cNvPr id="188431" name="Text Box 15"/>
          <p:cNvSpPr txBox="1">
            <a:spLocks noChangeArrowheads="1"/>
          </p:cNvSpPr>
          <p:nvPr/>
        </p:nvSpPr>
        <p:spPr bwMode="auto">
          <a:xfrm>
            <a:off x="7815264" y="4862515"/>
            <a:ext cx="931665" cy="246221"/>
          </a:xfrm>
          <a:prstGeom prst="rect">
            <a:avLst/>
          </a:prstGeom>
          <a:noFill/>
          <a:ln w="12700">
            <a:noFill/>
            <a:miter lim="800000"/>
            <a:headEnd/>
            <a:tailEnd/>
          </a:ln>
          <a:effectLst/>
        </p:spPr>
        <p:txBody>
          <a:bodyPr wrap="none">
            <a:spAutoFit/>
          </a:bodyPr>
          <a:lstStyle/>
          <a:p>
            <a:r>
              <a:rPr lang="en-GB" sz="1000">
                <a:solidFill>
                  <a:srgbClr val="FFCC66"/>
                </a:solidFill>
                <a:latin typeface="Helvetica" pitchFamily="34" charset="0"/>
              </a:rPr>
              <a:t>MDS-related</a:t>
            </a:r>
          </a:p>
        </p:txBody>
      </p:sp>
      <p:sp>
        <p:nvSpPr>
          <p:cNvPr id="188432" name="Text Box 16"/>
          <p:cNvSpPr txBox="1">
            <a:spLocks noChangeArrowheads="1"/>
          </p:cNvSpPr>
          <p:nvPr/>
        </p:nvSpPr>
        <p:spPr bwMode="auto">
          <a:xfrm>
            <a:off x="6548438" y="4476752"/>
            <a:ext cx="675185" cy="246221"/>
          </a:xfrm>
          <a:prstGeom prst="rect">
            <a:avLst/>
          </a:prstGeom>
          <a:noFill/>
          <a:ln w="12700">
            <a:noFill/>
            <a:miter lim="800000"/>
            <a:headEnd/>
            <a:tailEnd/>
          </a:ln>
          <a:effectLst/>
        </p:spPr>
        <p:txBody>
          <a:bodyPr wrap="none">
            <a:spAutoFit/>
          </a:bodyPr>
          <a:lstStyle/>
          <a:p>
            <a:r>
              <a:rPr lang="en-GB" sz="1000">
                <a:solidFill>
                  <a:srgbClr val="919191"/>
                </a:solidFill>
                <a:latin typeface="Helvetica" pitchFamily="34" charset="0"/>
              </a:rPr>
              <a:t>t(11q23)</a:t>
            </a:r>
          </a:p>
        </p:txBody>
      </p:sp>
      <p:sp>
        <p:nvSpPr>
          <p:cNvPr id="188433" name="Rectangle 17"/>
          <p:cNvSpPr>
            <a:spLocks noChangeArrowheads="1"/>
          </p:cNvSpPr>
          <p:nvPr/>
        </p:nvSpPr>
        <p:spPr bwMode="auto">
          <a:xfrm>
            <a:off x="8743950" y="438150"/>
            <a:ext cx="1535113" cy="8288338"/>
          </a:xfrm>
          <a:prstGeom prst="rect">
            <a:avLst/>
          </a:prstGeom>
          <a:solidFill>
            <a:srgbClr val="000066"/>
          </a:solidFill>
          <a:ln w="12700">
            <a:solidFill>
              <a:srgbClr val="000066"/>
            </a:solidFill>
            <a:miter lim="800000"/>
            <a:headEnd/>
            <a:tailEnd/>
          </a:ln>
          <a:effectLst/>
        </p:spPr>
        <p:txBody>
          <a:bodyPr wrap="none" anchor="ctr"/>
          <a:lstStyle/>
          <a:p>
            <a:pPr algn="ctr"/>
            <a:endParaRPr lang="en-US" sz="2400">
              <a:solidFill>
                <a:srgbClr val="FFFFFF"/>
              </a:solidFill>
              <a:latin typeface="Helvetica" pitchFamily="34" charset="0"/>
            </a:endParaRPr>
          </a:p>
        </p:txBody>
      </p:sp>
      <p:sp>
        <p:nvSpPr>
          <p:cNvPr id="188434" name="Text Box 18"/>
          <p:cNvSpPr txBox="1">
            <a:spLocks noChangeArrowheads="1"/>
          </p:cNvSpPr>
          <p:nvPr/>
        </p:nvSpPr>
        <p:spPr bwMode="auto">
          <a:xfrm>
            <a:off x="350838" y="6013450"/>
            <a:ext cx="3449637" cy="274638"/>
          </a:xfrm>
          <a:prstGeom prst="rect">
            <a:avLst/>
          </a:prstGeom>
          <a:noFill/>
          <a:ln w="12700">
            <a:noFill/>
            <a:miter lim="800000"/>
            <a:headEnd/>
            <a:tailEnd/>
          </a:ln>
          <a:effectLst/>
        </p:spPr>
        <p:txBody>
          <a:bodyPr>
            <a:spAutoFit/>
          </a:bodyPr>
          <a:lstStyle/>
          <a:p>
            <a:r>
              <a:rPr lang="en-GB" sz="1200">
                <a:solidFill>
                  <a:srgbClr val="000000"/>
                </a:solidFill>
                <a:latin typeface="Helvetica" pitchFamily="34" charset="0"/>
              </a:rPr>
              <a:t>Grimwade </a:t>
            </a:r>
            <a:r>
              <a:rPr lang="en-GB" sz="1200" i="1">
                <a:solidFill>
                  <a:srgbClr val="000000"/>
                </a:solidFill>
                <a:latin typeface="Helvetica" pitchFamily="34" charset="0"/>
              </a:rPr>
              <a:t>et al.</a:t>
            </a:r>
            <a:r>
              <a:rPr lang="en-GB" sz="1200">
                <a:solidFill>
                  <a:srgbClr val="000000"/>
                </a:solidFill>
                <a:latin typeface="Helvetica" pitchFamily="34" charset="0"/>
              </a:rPr>
              <a:t> </a:t>
            </a:r>
            <a:r>
              <a:rPr lang="en-GB" sz="1200" i="1">
                <a:solidFill>
                  <a:srgbClr val="000000"/>
                </a:solidFill>
                <a:latin typeface="Helvetica" pitchFamily="34" charset="0"/>
              </a:rPr>
              <a:t>Blood</a:t>
            </a:r>
            <a:r>
              <a:rPr lang="en-GB" sz="1200">
                <a:solidFill>
                  <a:srgbClr val="000000"/>
                </a:solidFill>
                <a:latin typeface="Helvetica" pitchFamily="34" charset="0"/>
              </a:rPr>
              <a:t>. 2010;116: 354-365.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14363" y="28575"/>
            <a:ext cx="7772400" cy="1143000"/>
          </a:xfrm>
        </p:spPr>
        <p:txBody>
          <a:bodyPr/>
          <a:lstStyle/>
          <a:p>
            <a:r>
              <a:rPr lang="en-GB" sz="4000" b="1">
                <a:effectLst>
                  <a:outerShdw blurRad="38100" dist="38100" dir="2700000" algn="tl">
                    <a:srgbClr val="000000"/>
                  </a:outerShdw>
                </a:effectLst>
                <a:latin typeface="Helvetica" pitchFamily="34" charset="0"/>
              </a:rPr>
              <a:t>Conclusions</a:t>
            </a:r>
            <a:endParaRPr lang="en-US" sz="4000" b="1">
              <a:effectLst>
                <a:outerShdw blurRad="38100" dist="38100" dir="2700000" algn="tl">
                  <a:srgbClr val="000000"/>
                </a:outerShdw>
              </a:effectLst>
              <a:latin typeface="Helvetica" pitchFamily="34" charset="0"/>
            </a:endParaRPr>
          </a:p>
        </p:txBody>
      </p:sp>
      <p:sp>
        <p:nvSpPr>
          <p:cNvPr id="663555" name="Rectangle 3"/>
          <p:cNvSpPr>
            <a:spLocks noGrp="1" noChangeArrowheads="1"/>
          </p:cNvSpPr>
          <p:nvPr>
            <p:ph type="body" idx="1"/>
          </p:nvPr>
        </p:nvSpPr>
        <p:spPr>
          <a:xfrm>
            <a:off x="209550" y="1508125"/>
            <a:ext cx="8629650" cy="5540375"/>
          </a:xfrm>
        </p:spPr>
        <p:txBody>
          <a:bodyPr/>
          <a:lstStyle/>
          <a:p>
            <a:r>
              <a:rPr lang="en-GB" sz="2800" b="1">
                <a:solidFill>
                  <a:srgbClr val="FFFFFF"/>
                </a:solidFill>
                <a:latin typeface="Helvetica" pitchFamily="34" charset="0"/>
              </a:rPr>
              <a:t>Characterisation of APL has provided significant insights into leukaemia biology				</a:t>
            </a:r>
          </a:p>
          <a:p>
            <a:r>
              <a:rPr lang="en-GB" sz="2800" b="1">
                <a:solidFill>
                  <a:srgbClr val="FFFFFF"/>
                </a:solidFill>
                <a:latin typeface="Helvetica" pitchFamily="34" charset="0"/>
              </a:rPr>
              <a:t>Molecularly-targeted therapies using ATRA &amp; arsenic have transformed the management and outcome for patients with APL				</a:t>
            </a:r>
          </a:p>
          <a:p>
            <a:pPr lvl="1"/>
            <a:endParaRPr lang="en-GB" sz="2400" b="1">
              <a:solidFill>
                <a:srgbClr val="FFFFFF"/>
              </a:solidFill>
              <a:latin typeface="Helvetica" pitchFamily="34" charset="0"/>
            </a:endParaRPr>
          </a:p>
          <a:p>
            <a:r>
              <a:rPr lang="en-GB" sz="2800" b="1">
                <a:solidFill>
                  <a:srgbClr val="FFFFFF"/>
                </a:solidFill>
                <a:latin typeface="Helvetica" pitchFamily="34" charset="0"/>
              </a:rPr>
              <a:t>Molecular diagnostics and monitoring allow a personalized medicine approach, serving as a model for other subsets of leukaemia		</a:t>
            </a:r>
            <a:endParaRPr lang="en-US" sz="2800" b="1">
              <a:solidFill>
                <a:srgbClr val="FFFFFF"/>
              </a:solidFill>
              <a:latin typeface="Helvetic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848350" y="3187701"/>
            <a:ext cx="3017838" cy="2981325"/>
            <a:chOff x="3246" y="2405"/>
            <a:chExt cx="1179" cy="1389"/>
          </a:xfrm>
        </p:grpSpPr>
        <p:pic>
          <p:nvPicPr>
            <p:cNvPr id="673795" name="Picture 3" descr="Cover"/>
            <p:cNvPicPr>
              <a:picLocks noChangeAspect="1" noChangeArrowheads="1"/>
            </p:cNvPicPr>
            <p:nvPr/>
          </p:nvPicPr>
          <p:blipFill>
            <a:blip r:link="rId3" cstate="print"/>
            <a:srcRect/>
            <a:stretch>
              <a:fillRect/>
            </a:stretch>
          </p:blipFill>
          <p:spPr bwMode="auto">
            <a:xfrm>
              <a:off x="3367" y="2534"/>
              <a:ext cx="922" cy="1082"/>
            </a:xfrm>
            <a:prstGeom prst="rect">
              <a:avLst/>
            </a:prstGeom>
            <a:solidFill>
              <a:schemeClr val="bg1"/>
            </a:solidFill>
            <a:ln w="9525">
              <a:noFill/>
              <a:miter lim="800000"/>
              <a:headEnd/>
              <a:tailEnd/>
            </a:ln>
          </p:spPr>
        </p:pic>
        <p:sp>
          <p:nvSpPr>
            <p:cNvPr id="673796" name="Rectangle 4"/>
            <p:cNvSpPr>
              <a:spLocks noChangeArrowheads="1"/>
            </p:cNvSpPr>
            <p:nvPr/>
          </p:nvSpPr>
          <p:spPr bwMode="auto">
            <a:xfrm>
              <a:off x="3246" y="2405"/>
              <a:ext cx="423" cy="1389"/>
            </a:xfrm>
            <a:prstGeom prst="rect">
              <a:avLst/>
            </a:prstGeom>
            <a:solidFill>
              <a:schemeClr val="bg1"/>
            </a:solidFill>
            <a:ln w="9525">
              <a:noFill/>
              <a:miter lim="800000"/>
              <a:headEnd/>
              <a:tailEnd/>
            </a:ln>
            <a:effectLst/>
          </p:spPr>
          <p:txBody>
            <a:bodyPr wrap="none" anchor="ctr"/>
            <a:lstStyle/>
            <a:p>
              <a:endParaRPr lang="en-GB">
                <a:solidFill>
                  <a:srgbClr val="FAFD00"/>
                </a:solidFill>
              </a:endParaRPr>
            </a:p>
          </p:txBody>
        </p:sp>
        <p:sp>
          <p:nvSpPr>
            <p:cNvPr id="673797" name="Rectangle 5"/>
            <p:cNvSpPr>
              <a:spLocks noChangeArrowheads="1"/>
            </p:cNvSpPr>
            <p:nvPr/>
          </p:nvSpPr>
          <p:spPr bwMode="auto">
            <a:xfrm>
              <a:off x="3528" y="2898"/>
              <a:ext cx="897" cy="723"/>
            </a:xfrm>
            <a:prstGeom prst="rect">
              <a:avLst/>
            </a:prstGeom>
            <a:solidFill>
              <a:schemeClr val="bg1"/>
            </a:solidFill>
            <a:ln w="9525">
              <a:noFill/>
              <a:miter lim="800000"/>
              <a:headEnd/>
              <a:tailEnd/>
            </a:ln>
            <a:effectLst/>
          </p:spPr>
          <p:txBody>
            <a:bodyPr wrap="none" anchor="ctr"/>
            <a:lstStyle/>
            <a:p>
              <a:endParaRPr lang="en-GB">
                <a:solidFill>
                  <a:srgbClr val="FAFD00"/>
                </a:solidFill>
              </a:endParaRPr>
            </a:p>
          </p:txBody>
        </p:sp>
        <p:sp>
          <p:nvSpPr>
            <p:cNvPr id="673798" name="Rectangle 6"/>
            <p:cNvSpPr>
              <a:spLocks noChangeArrowheads="1"/>
            </p:cNvSpPr>
            <p:nvPr/>
          </p:nvSpPr>
          <p:spPr bwMode="auto">
            <a:xfrm>
              <a:off x="4154" y="2451"/>
              <a:ext cx="271" cy="614"/>
            </a:xfrm>
            <a:prstGeom prst="rect">
              <a:avLst/>
            </a:prstGeom>
            <a:solidFill>
              <a:schemeClr val="bg1"/>
            </a:solidFill>
            <a:ln w="9525">
              <a:noFill/>
              <a:miter lim="800000"/>
              <a:headEnd/>
              <a:tailEnd/>
            </a:ln>
            <a:effectLst/>
          </p:spPr>
          <p:txBody>
            <a:bodyPr wrap="none" anchor="ctr"/>
            <a:lstStyle/>
            <a:p>
              <a:endParaRPr lang="en-GB">
                <a:solidFill>
                  <a:srgbClr val="FAFD00"/>
                </a:solidFill>
              </a:endParaRPr>
            </a:p>
          </p:txBody>
        </p:sp>
      </p:grpSp>
      <p:graphicFrame>
        <p:nvGraphicFramePr>
          <p:cNvPr id="673799" name="Object 7"/>
          <p:cNvGraphicFramePr>
            <a:graphicFrameLocks noChangeAspect="1"/>
          </p:cNvGraphicFramePr>
          <p:nvPr/>
        </p:nvGraphicFramePr>
        <p:xfrm>
          <a:off x="366713" y="873456"/>
          <a:ext cx="8553450" cy="8167688"/>
        </p:xfrm>
        <a:graphic>
          <a:graphicData uri="http://schemas.openxmlformats.org/presentationml/2006/ole">
            <mc:AlternateContent xmlns:mc="http://schemas.openxmlformats.org/markup-compatibility/2006">
              <mc:Choice xmlns:v="urn:schemas-microsoft-com:vml" Requires="v">
                <p:oleObj spid="_x0000_s602115" name="Document" r:id="rId4" imgW="11704097" imgH="11185503" progId="Word.Document.8">
                  <p:embed/>
                </p:oleObj>
              </mc:Choice>
              <mc:Fallback>
                <p:oleObj name="Document" r:id="rId4" imgW="11704097" imgH="11185503"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873456"/>
                        <a:ext cx="8553450" cy="8167688"/>
                      </a:xfrm>
                      <a:prstGeom prst="rect">
                        <a:avLst/>
                      </a:prstGeom>
                      <a:solidFill>
                        <a:srgbClr val="0000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3800" name="Text Box 8"/>
          <p:cNvSpPr txBox="1">
            <a:spLocks noChangeArrowheads="1"/>
          </p:cNvSpPr>
          <p:nvPr/>
        </p:nvSpPr>
        <p:spPr bwMode="auto">
          <a:xfrm>
            <a:off x="2905125" y="131168"/>
            <a:ext cx="3562194" cy="523220"/>
          </a:xfrm>
          <a:prstGeom prst="rect">
            <a:avLst/>
          </a:prstGeom>
          <a:noFill/>
          <a:ln w="9525">
            <a:noFill/>
            <a:miter lim="800000"/>
            <a:headEnd/>
            <a:tailEnd/>
          </a:ln>
          <a:effectLst/>
        </p:spPr>
        <p:txBody>
          <a:bodyPr wrap="none">
            <a:spAutoFit/>
          </a:bodyPr>
          <a:lstStyle/>
          <a:p>
            <a:pPr eaLnBrk="1" hangingPunct="1"/>
            <a:r>
              <a:rPr lang="en-GB" sz="2800" dirty="0">
                <a:solidFill>
                  <a:srgbClr val="FFFF66"/>
                </a:solidFill>
                <a:effectLst>
                  <a:outerShdw blurRad="38100" dist="38100" dir="2700000" algn="tl">
                    <a:srgbClr val="000000"/>
                  </a:outerShdw>
                </a:effectLst>
                <a:latin typeface="Helvetica" pitchFamily="34" charset="0"/>
              </a:rPr>
              <a:t>Acknowledgements</a:t>
            </a:r>
            <a:endParaRPr lang="en-US" sz="2800" dirty="0">
              <a:solidFill>
                <a:srgbClr val="FFFF66"/>
              </a:solidFill>
              <a:effectLst>
                <a:outerShdw blurRad="38100" dist="38100" dir="2700000" algn="tl">
                  <a:srgbClr val="000000"/>
                </a:outerShdw>
              </a:effectLst>
              <a:latin typeface="Helvetica" pitchFamily="34" charset="0"/>
            </a:endParaRPr>
          </a:p>
        </p:txBody>
      </p:sp>
      <p:sp>
        <p:nvSpPr>
          <p:cNvPr id="673801" name="Text Box 9"/>
          <p:cNvSpPr txBox="1">
            <a:spLocks noChangeArrowheads="1"/>
          </p:cNvSpPr>
          <p:nvPr/>
        </p:nvSpPr>
        <p:spPr bwMode="auto">
          <a:xfrm>
            <a:off x="4922839" y="2066925"/>
            <a:ext cx="3877985" cy="5047536"/>
          </a:xfrm>
          <a:prstGeom prst="rect">
            <a:avLst/>
          </a:prstGeom>
          <a:noFill/>
          <a:ln w="12700">
            <a:noFill/>
            <a:miter lim="800000"/>
            <a:headEnd/>
            <a:tailEnd/>
          </a:ln>
          <a:effectLst/>
        </p:spPr>
        <p:txBody>
          <a:bodyPr wrap="none">
            <a:spAutoFit/>
          </a:bodyPr>
          <a:lstStyle/>
          <a:p>
            <a:r>
              <a:rPr lang="en-GB" sz="1400" dirty="0">
                <a:solidFill>
                  <a:srgbClr val="FAFD00"/>
                </a:solidFill>
                <a:latin typeface="Helvetica" pitchFamily="34" charset="0"/>
              </a:rPr>
              <a:t>Rayne Institute,</a:t>
            </a:r>
          </a:p>
          <a:p>
            <a:r>
              <a:rPr lang="en-GB" sz="1400" dirty="0">
                <a:solidFill>
                  <a:srgbClr val="FAFD00"/>
                </a:solidFill>
                <a:latin typeface="Helvetica" pitchFamily="34" charset="0"/>
              </a:rPr>
              <a:t>King’s College London</a:t>
            </a:r>
          </a:p>
          <a:p>
            <a:endParaRPr lang="en-GB" sz="1200" dirty="0">
              <a:solidFill>
                <a:srgbClr val="FAFD00"/>
              </a:solidFill>
              <a:latin typeface="Helvetica" pitchFamily="34" charset="0"/>
            </a:endParaRPr>
          </a:p>
          <a:p>
            <a:r>
              <a:rPr lang="en-GB" sz="1200" dirty="0">
                <a:solidFill>
                  <a:srgbClr val="FFFFFF"/>
                </a:solidFill>
                <a:latin typeface="Helvetica" pitchFamily="34" charset="0"/>
              </a:rPr>
              <a:t>Bernd </a:t>
            </a:r>
            <a:r>
              <a:rPr lang="en-GB" sz="1200" dirty="0" err="1">
                <a:solidFill>
                  <a:srgbClr val="FFFFFF"/>
                </a:solidFill>
                <a:latin typeface="Helvetica" pitchFamily="34" charset="0"/>
              </a:rPr>
              <a:t>Zeisig</a:t>
            </a:r>
            <a:endParaRPr lang="en-GB" sz="1200" dirty="0">
              <a:solidFill>
                <a:srgbClr val="FFFFFF"/>
              </a:solidFill>
              <a:latin typeface="Helvetica" pitchFamily="34" charset="0"/>
            </a:endParaRPr>
          </a:p>
          <a:p>
            <a:r>
              <a:rPr lang="en-GB" sz="1200" dirty="0">
                <a:solidFill>
                  <a:srgbClr val="FFFFFF"/>
                </a:solidFill>
                <a:latin typeface="Helvetica" pitchFamily="34" charset="0"/>
              </a:rPr>
              <a:t>Eric </a:t>
            </a:r>
            <a:r>
              <a:rPr lang="en-GB" sz="1200" dirty="0" smtClean="0">
                <a:solidFill>
                  <a:srgbClr val="FFFFFF"/>
                </a:solidFill>
                <a:latin typeface="Helvetica" pitchFamily="34" charset="0"/>
              </a:rPr>
              <a:t>So</a:t>
            </a:r>
            <a:endParaRPr lang="en-GB" sz="1200" dirty="0">
              <a:solidFill>
                <a:srgbClr val="FFFFFF"/>
              </a:solidFill>
              <a:latin typeface="Helvetica" pitchFamily="34" charset="0"/>
            </a:endParaRPr>
          </a:p>
          <a:p>
            <a:endParaRPr lang="en-GB" sz="1400" dirty="0">
              <a:solidFill>
                <a:srgbClr val="FAFD00"/>
              </a:solidFill>
              <a:latin typeface="Helvetica" pitchFamily="34" charset="0"/>
            </a:endParaRPr>
          </a:p>
          <a:p>
            <a:r>
              <a:rPr lang="en-GB" sz="1400" dirty="0">
                <a:solidFill>
                  <a:srgbClr val="FAFD00"/>
                </a:solidFill>
                <a:latin typeface="Helvetica" pitchFamily="34" charset="0"/>
              </a:rPr>
              <a:t>Cancer Genetics Lab,</a:t>
            </a:r>
          </a:p>
          <a:p>
            <a:r>
              <a:rPr lang="en-GB" sz="1400" dirty="0">
                <a:solidFill>
                  <a:srgbClr val="FAFD00"/>
                </a:solidFill>
                <a:latin typeface="Helvetica" pitchFamily="34" charset="0"/>
              </a:rPr>
              <a:t>King’s College London		</a:t>
            </a:r>
          </a:p>
          <a:p>
            <a:endParaRPr lang="en-GB" sz="1200" dirty="0">
              <a:solidFill>
                <a:srgbClr val="FFFFFF"/>
              </a:solidFill>
              <a:effectLst>
                <a:outerShdw blurRad="38100" dist="38100" dir="2700000" algn="tl">
                  <a:srgbClr val="000000"/>
                </a:outerShdw>
              </a:effectLst>
              <a:latin typeface="Helvetica" pitchFamily="34" charset="0"/>
            </a:endParaRPr>
          </a:p>
          <a:p>
            <a:r>
              <a:rPr lang="en-GB" sz="1200" dirty="0" err="1" smtClean="0">
                <a:solidFill>
                  <a:srgbClr val="FFFFFF"/>
                </a:solidFill>
                <a:latin typeface="Helvetica" pitchFamily="34" charset="0"/>
              </a:rPr>
              <a:t>Edwige</a:t>
            </a:r>
            <a:r>
              <a:rPr lang="en-GB" sz="1200" dirty="0" smtClean="0">
                <a:solidFill>
                  <a:srgbClr val="FFFFFF"/>
                </a:solidFill>
                <a:latin typeface="Helvetica" pitchFamily="34" charset="0"/>
              </a:rPr>
              <a:t> </a:t>
            </a:r>
            <a:r>
              <a:rPr lang="en-GB" sz="1200" dirty="0" err="1" smtClean="0">
                <a:solidFill>
                  <a:srgbClr val="FFFFFF"/>
                </a:solidFill>
                <a:latin typeface="Helvetica" pitchFamily="34" charset="0"/>
              </a:rPr>
              <a:t>Voisset</a:t>
            </a:r>
            <a:endParaRPr lang="en-GB" sz="1200" dirty="0">
              <a:solidFill>
                <a:srgbClr val="FFFFFF"/>
              </a:solidFill>
              <a:latin typeface="Helvetica" pitchFamily="34" charset="0"/>
            </a:endParaRPr>
          </a:p>
          <a:p>
            <a:r>
              <a:rPr lang="en-GB" sz="1200" dirty="0">
                <a:solidFill>
                  <a:srgbClr val="FFFFFF"/>
                </a:solidFill>
                <a:latin typeface="Helvetica" pitchFamily="34" charset="0"/>
              </a:rPr>
              <a:t>Eva </a:t>
            </a:r>
            <a:r>
              <a:rPr lang="en-GB" sz="1200" dirty="0" err="1">
                <a:solidFill>
                  <a:srgbClr val="FFFFFF"/>
                </a:solidFill>
                <a:latin typeface="Helvetica" pitchFamily="34" charset="0"/>
              </a:rPr>
              <a:t>Moravcsik</a:t>
            </a:r>
            <a:endParaRPr lang="en-GB" sz="1200" dirty="0">
              <a:solidFill>
                <a:srgbClr val="FFFFFF"/>
              </a:solidFill>
              <a:latin typeface="Helvetica" pitchFamily="34" charset="0"/>
            </a:endParaRPr>
          </a:p>
          <a:p>
            <a:r>
              <a:rPr lang="en-GB" sz="1200" dirty="0">
                <a:solidFill>
                  <a:srgbClr val="FFFFFF"/>
                </a:solidFill>
                <a:latin typeface="Helvetica" pitchFamily="34" charset="0"/>
              </a:rPr>
              <a:t>Adam Ivey</a:t>
            </a:r>
          </a:p>
          <a:p>
            <a:r>
              <a:rPr lang="en-GB" sz="1200" dirty="0">
                <a:solidFill>
                  <a:srgbClr val="FFFFFF"/>
                </a:solidFill>
                <a:latin typeface="Helvetica" pitchFamily="34" charset="0"/>
              </a:rPr>
              <a:t>Melanie </a:t>
            </a:r>
            <a:r>
              <a:rPr lang="en-GB" sz="1200" dirty="0" err="1">
                <a:solidFill>
                  <a:srgbClr val="FFFFFF"/>
                </a:solidFill>
                <a:latin typeface="Helvetica" pitchFamily="34" charset="0"/>
              </a:rPr>
              <a:t>Joannides</a:t>
            </a:r>
            <a:endParaRPr lang="en-GB" sz="1200" dirty="0">
              <a:solidFill>
                <a:srgbClr val="FFFFFF"/>
              </a:solidFill>
              <a:latin typeface="Helvetica" pitchFamily="34" charset="0"/>
            </a:endParaRPr>
          </a:p>
          <a:p>
            <a:r>
              <a:rPr lang="en-GB" sz="1200" dirty="0" err="1">
                <a:solidFill>
                  <a:srgbClr val="FFFFFF"/>
                </a:solidFill>
                <a:latin typeface="Helvetica" pitchFamily="34" charset="0"/>
              </a:rPr>
              <a:t>Jelena</a:t>
            </a:r>
            <a:r>
              <a:rPr lang="en-GB" sz="1200" dirty="0">
                <a:solidFill>
                  <a:srgbClr val="FFFFFF"/>
                </a:solidFill>
                <a:latin typeface="Helvetica" pitchFamily="34" charset="0"/>
              </a:rPr>
              <a:t> </a:t>
            </a:r>
            <a:r>
              <a:rPr lang="en-GB" sz="1200" dirty="0" err="1" smtClean="0">
                <a:solidFill>
                  <a:srgbClr val="FFFFFF"/>
                </a:solidFill>
                <a:latin typeface="Helvetica" pitchFamily="34" charset="0"/>
              </a:rPr>
              <a:t>Jovanovic</a:t>
            </a:r>
            <a:endParaRPr lang="en-GB" sz="1200" dirty="0" smtClean="0">
              <a:solidFill>
                <a:srgbClr val="FFFFFF"/>
              </a:solidFill>
              <a:latin typeface="Helvetica" pitchFamily="34" charset="0"/>
            </a:endParaRPr>
          </a:p>
          <a:p>
            <a:r>
              <a:rPr lang="en-GB" sz="1200" dirty="0" smtClean="0">
                <a:solidFill>
                  <a:srgbClr val="FFFFFF"/>
                </a:solidFill>
                <a:latin typeface="Helvetica" pitchFamily="34" charset="0"/>
              </a:rPr>
              <a:t>Andre </a:t>
            </a:r>
            <a:r>
              <a:rPr lang="en-GB" sz="1200" dirty="0" err="1" smtClean="0">
                <a:solidFill>
                  <a:srgbClr val="FFFFFF"/>
                </a:solidFill>
                <a:latin typeface="Helvetica" pitchFamily="34" charset="0"/>
              </a:rPr>
              <a:t>Kűhnl</a:t>
            </a:r>
            <a:endParaRPr lang="en-GB" sz="1200" dirty="0">
              <a:solidFill>
                <a:srgbClr val="FFFFFF"/>
              </a:solidFill>
              <a:latin typeface="Helvetica" pitchFamily="34" charset="0"/>
            </a:endParaRPr>
          </a:p>
          <a:p>
            <a:r>
              <a:rPr lang="en-GB" sz="1200" dirty="0" smtClean="0">
                <a:solidFill>
                  <a:srgbClr val="FFFFFF"/>
                </a:solidFill>
                <a:latin typeface="Helvetica" pitchFamily="34" charset="0"/>
              </a:rPr>
              <a:t>Richard Dillon</a:t>
            </a:r>
            <a:endParaRPr lang="en-GB" sz="1200" dirty="0">
              <a:solidFill>
                <a:srgbClr val="FFFFFF"/>
              </a:solidFill>
              <a:latin typeface="Helvetica" pitchFamily="34" charset="0"/>
            </a:endParaRPr>
          </a:p>
          <a:p>
            <a:r>
              <a:rPr lang="en-GB" sz="1200" dirty="0">
                <a:solidFill>
                  <a:srgbClr val="FFFFFF"/>
                </a:solidFill>
                <a:latin typeface="Helvetica" pitchFamily="34" charset="0"/>
              </a:rPr>
              <a:t>Ellen Solomon</a:t>
            </a:r>
          </a:p>
          <a:p>
            <a:endParaRPr lang="en-US" sz="1200" dirty="0">
              <a:solidFill>
                <a:srgbClr val="FFFFFF"/>
              </a:solidFill>
              <a:latin typeface="Helvetica" pitchFamily="34" charset="0"/>
            </a:endParaRPr>
          </a:p>
          <a:p>
            <a:endParaRPr lang="en-US" sz="1200" dirty="0">
              <a:solidFill>
                <a:srgbClr val="FFFFFF"/>
              </a:solidFill>
              <a:latin typeface="Helvetica" pitchFamily="34" charset="0"/>
            </a:endParaRPr>
          </a:p>
          <a:p>
            <a:pPr eaLnBrk="1" hangingPunct="1"/>
            <a:r>
              <a:rPr lang="en-GB" sz="1400" dirty="0">
                <a:solidFill>
                  <a:srgbClr val="FAFD00"/>
                </a:solidFill>
                <a:latin typeface="Helvetica" pitchFamily="34" charset="0"/>
              </a:rPr>
              <a:t>GSTS Pathology</a:t>
            </a:r>
          </a:p>
          <a:p>
            <a:pPr eaLnBrk="1" hangingPunct="1"/>
            <a:endParaRPr lang="en-GB" sz="1000" dirty="0">
              <a:solidFill>
                <a:srgbClr val="FAFD00"/>
              </a:solidFill>
              <a:latin typeface="Helvetica" pitchFamily="34" charset="0"/>
            </a:endParaRPr>
          </a:p>
          <a:p>
            <a:pPr eaLnBrk="1" hangingPunct="1"/>
            <a:r>
              <a:rPr lang="en-GB" sz="1200" dirty="0">
                <a:solidFill>
                  <a:srgbClr val="FFFFFF"/>
                </a:solidFill>
                <a:latin typeface="Helvetica" pitchFamily="34" charset="0"/>
              </a:rPr>
              <a:t>Yvonne Morgan</a:t>
            </a:r>
          </a:p>
          <a:p>
            <a:pPr eaLnBrk="1" hangingPunct="1"/>
            <a:r>
              <a:rPr lang="en-GB" sz="1200" dirty="0">
                <a:solidFill>
                  <a:srgbClr val="FFFFFF"/>
                </a:solidFill>
                <a:latin typeface="Helvetica" pitchFamily="34" charset="0"/>
              </a:rPr>
              <a:t>Khalid </a:t>
            </a:r>
            <a:r>
              <a:rPr lang="en-GB" sz="1200" dirty="0" err="1">
                <a:solidFill>
                  <a:srgbClr val="FFFFFF"/>
                </a:solidFill>
                <a:latin typeface="Helvetica" pitchFamily="34" charset="0"/>
              </a:rPr>
              <a:t>Tobal</a:t>
            </a:r>
            <a:endParaRPr lang="en-GB" sz="1200" dirty="0">
              <a:solidFill>
                <a:srgbClr val="FFFFFF"/>
              </a:solidFill>
              <a:latin typeface="Helvetica" pitchFamily="34" charset="0"/>
            </a:endParaRPr>
          </a:p>
          <a:p>
            <a:pPr eaLnBrk="1" hangingPunct="1"/>
            <a:r>
              <a:rPr lang="en-GB" sz="1200" dirty="0">
                <a:solidFill>
                  <a:srgbClr val="FFFFFF"/>
                </a:solidFill>
                <a:latin typeface="Helvetica" pitchFamily="34" charset="0"/>
              </a:rPr>
              <a:t>Beverley Hunt</a:t>
            </a:r>
          </a:p>
          <a:p>
            <a:endParaRPr lang="en-US" sz="1200" dirty="0">
              <a:solidFill>
                <a:srgbClr val="FFFFFF"/>
              </a:solidFill>
              <a:latin typeface="Helvetica" pitchFamily="34" charset="0"/>
            </a:endParaRPr>
          </a:p>
        </p:txBody>
      </p:sp>
      <p:pic>
        <p:nvPicPr>
          <p:cNvPr id="673803" name="Picture 11" descr="LLResearch logo CMYK"/>
          <p:cNvPicPr>
            <a:picLocks noChangeAspect="1" noChangeArrowheads="1"/>
          </p:cNvPicPr>
          <p:nvPr/>
        </p:nvPicPr>
        <p:blipFill>
          <a:blip r:embed="rId6" cstate="print"/>
          <a:srcRect/>
          <a:stretch>
            <a:fillRect/>
          </a:stretch>
        </p:blipFill>
        <p:spPr bwMode="auto">
          <a:xfrm>
            <a:off x="6975475" y="6121400"/>
            <a:ext cx="183515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65126" y="203200"/>
            <a:ext cx="8583613" cy="1143000"/>
          </a:xfrm>
        </p:spPr>
        <p:txBody>
          <a:bodyPr/>
          <a:lstStyle/>
          <a:p>
            <a:r>
              <a:rPr lang="en-GB" sz="3600" b="1">
                <a:solidFill>
                  <a:srgbClr val="FFFF00"/>
                </a:solidFill>
                <a:effectLst>
                  <a:outerShdw blurRad="38100" dist="38100" dir="2700000" algn="tl">
                    <a:srgbClr val="000000"/>
                  </a:outerShdw>
                </a:effectLst>
                <a:latin typeface="Helvetica" pitchFamily="34" charset="0"/>
              </a:rPr>
              <a:t>Disruption of normal haematopoeisis by leukaemia-associated mutations</a:t>
            </a:r>
            <a:endParaRPr lang="en-US" sz="3600" b="1">
              <a:solidFill>
                <a:srgbClr val="FFFF00"/>
              </a:solidFill>
              <a:effectLst>
                <a:outerShdw blurRad="38100" dist="38100" dir="2700000" algn="tl">
                  <a:srgbClr val="000000"/>
                </a:outerShdw>
              </a:effectLst>
              <a:latin typeface="Helvetica" pitchFamily="34" charset="0"/>
            </a:endParaRPr>
          </a:p>
        </p:txBody>
      </p:sp>
      <p:sp>
        <p:nvSpPr>
          <p:cNvPr id="168963" name="Rectangle 3"/>
          <p:cNvSpPr>
            <a:spLocks noChangeArrowheads="1"/>
          </p:cNvSpPr>
          <p:nvPr/>
        </p:nvSpPr>
        <p:spPr bwMode="auto">
          <a:xfrm>
            <a:off x="385764" y="4006852"/>
            <a:ext cx="906466"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latin typeface="Helvetica" pitchFamily="34" charset="0"/>
              </a:rPr>
              <a:t>LT-HSC</a:t>
            </a:r>
          </a:p>
        </p:txBody>
      </p:sp>
      <p:sp>
        <p:nvSpPr>
          <p:cNvPr id="168964" name="Rectangle 4"/>
          <p:cNvSpPr>
            <a:spLocks noChangeArrowheads="1"/>
          </p:cNvSpPr>
          <p:nvPr/>
        </p:nvSpPr>
        <p:spPr bwMode="auto">
          <a:xfrm>
            <a:off x="2265363" y="3956052"/>
            <a:ext cx="932883"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latin typeface="Helvetica" pitchFamily="34" charset="0"/>
              </a:rPr>
              <a:t>ST-HSC</a:t>
            </a:r>
          </a:p>
        </p:txBody>
      </p:sp>
      <p:sp>
        <p:nvSpPr>
          <p:cNvPr id="168965" name="Rectangle 5"/>
          <p:cNvSpPr>
            <a:spLocks noChangeArrowheads="1"/>
          </p:cNvSpPr>
          <p:nvPr/>
        </p:nvSpPr>
        <p:spPr bwMode="auto">
          <a:xfrm>
            <a:off x="4062413" y="5684840"/>
            <a:ext cx="637994"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latin typeface="Helvetica" pitchFamily="34" charset="0"/>
              </a:rPr>
              <a:t>CMP</a:t>
            </a:r>
          </a:p>
        </p:txBody>
      </p:sp>
      <p:sp>
        <p:nvSpPr>
          <p:cNvPr id="168966" name="Rectangle 6"/>
          <p:cNvSpPr>
            <a:spLocks noChangeArrowheads="1"/>
          </p:cNvSpPr>
          <p:nvPr/>
        </p:nvSpPr>
        <p:spPr bwMode="auto">
          <a:xfrm>
            <a:off x="5702300" y="2573340"/>
            <a:ext cx="591508"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latin typeface="Helvetica" pitchFamily="34" charset="0"/>
              </a:rPr>
              <a:t>CLP</a:t>
            </a:r>
          </a:p>
        </p:txBody>
      </p:sp>
      <p:sp>
        <p:nvSpPr>
          <p:cNvPr id="168967" name="Line 7"/>
          <p:cNvSpPr>
            <a:spLocks noChangeShapeType="1"/>
          </p:cNvSpPr>
          <p:nvPr/>
        </p:nvSpPr>
        <p:spPr bwMode="auto">
          <a:xfrm flipV="1">
            <a:off x="4656138" y="2549527"/>
            <a:ext cx="869950" cy="739775"/>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8968" name="Line 8"/>
          <p:cNvSpPr>
            <a:spLocks noChangeShapeType="1"/>
          </p:cNvSpPr>
          <p:nvPr/>
        </p:nvSpPr>
        <p:spPr bwMode="auto">
          <a:xfrm>
            <a:off x="2895601" y="4413250"/>
            <a:ext cx="865188" cy="768350"/>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grpSp>
        <p:nvGrpSpPr>
          <p:cNvPr id="2" name="Group 9"/>
          <p:cNvGrpSpPr>
            <a:grpSpLocks/>
          </p:cNvGrpSpPr>
          <p:nvPr/>
        </p:nvGrpSpPr>
        <p:grpSpPr bwMode="auto">
          <a:xfrm>
            <a:off x="6397625" y="1941514"/>
            <a:ext cx="655638" cy="617537"/>
            <a:chOff x="2265" y="4079"/>
            <a:chExt cx="361" cy="370"/>
          </a:xfrm>
        </p:grpSpPr>
        <p:sp>
          <p:nvSpPr>
            <p:cNvPr id="168970" name="Line 10"/>
            <p:cNvSpPr>
              <a:spLocks noChangeShapeType="1"/>
            </p:cNvSpPr>
            <p:nvPr/>
          </p:nvSpPr>
          <p:spPr bwMode="auto">
            <a:xfrm flipV="1">
              <a:off x="2265" y="4079"/>
              <a:ext cx="361" cy="114"/>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8971" name="Line 11"/>
            <p:cNvSpPr>
              <a:spLocks noChangeShapeType="1"/>
            </p:cNvSpPr>
            <p:nvPr/>
          </p:nvSpPr>
          <p:spPr bwMode="auto">
            <a:xfrm>
              <a:off x="2265" y="4335"/>
              <a:ext cx="361" cy="114"/>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grpSp>
      <p:grpSp>
        <p:nvGrpSpPr>
          <p:cNvPr id="3" name="Group 12"/>
          <p:cNvGrpSpPr>
            <a:grpSpLocks/>
          </p:cNvGrpSpPr>
          <p:nvPr/>
        </p:nvGrpSpPr>
        <p:grpSpPr bwMode="auto">
          <a:xfrm>
            <a:off x="4772025" y="4976815"/>
            <a:ext cx="769938" cy="687387"/>
            <a:chOff x="2265" y="4079"/>
            <a:chExt cx="361" cy="370"/>
          </a:xfrm>
        </p:grpSpPr>
        <p:sp>
          <p:nvSpPr>
            <p:cNvPr id="168973" name="Line 13"/>
            <p:cNvSpPr>
              <a:spLocks noChangeShapeType="1"/>
            </p:cNvSpPr>
            <p:nvPr/>
          </p:nvSpPr>
          <p:spPr bwMode="auto">
            <a:xfrm flipV="1">
              <a:off x="2265" y="4079"/>
              <a:ext cx="361" cy="114"/>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8974" name="Line 14"/>
            <p:cNvSpPr>
              <a:spLocks noChangeShapeType="1"/>
            </p:cNvSpPr>
            <p:nvPr/>
          </p:nvSpPr>
          <p:spPr bwMode="auto">
            <a:xfrm>
              <a:off x="2265" y="4335"/>
              <a:ext cx="361" cy="114"/>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grpSp>
      <p:sp>
        <p:nvSpPr>
          <p:cNvPr id="168975" name="Oval 15"/>
          <p:cNvSpPr>
            <a:spLocks noChangeArrowheads="1"/>
          </p:cNvSpPr>
          <p:nvPr/>
        </p:nvSpPr>
        <p:spPr bwMode="auto">
          <a:xfrm>
            <a:off x="469900" y="3362325"/>
            <a:ext cx="668338" cy="56038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76" name="Oval 16"/>
          <p:cNvSpPr>
            <a:spLocks noChangeArrowheads="1"/>
          </p:cNvSpPr>
          <p:nvPr/>
        </p:nvSpPr>
        <p:spPr bwMode="auto">
          <a:xfrm>
            <a:off x="568326" y="3425825"/>
            <a:ext cx="441325" cy="433388"/>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77" name="Oval 17"/>
          <p:cNvSpPr>
            <a:spLocks noChangeArrowheads="1"/>
          </p:cNvSpPr>
          <p:nvPr/>
        </p:nvSpPr>
        <p:spPr bwMode="auto">
          <a:xfrm>
            <a:off x="4024314" y="5018090"/>
            <a:ext cx="668337" cy="560387"/>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78" name="Oval 18"/>
          <p:cNvSpPr>
            <a:spLocks noChangeArrowheads="1"/>
          </p:cNvSpPr>
          <p:nvPr/>
        </p:nvSpPr>
        <p:spPr bwMode="auto">
          <a:xfrm>
            <a:off x="4122738" y="5081590"/>
            <a:ext cx="442912" cy="433387"/>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grpSp>
        <p:nvGrpSpPr>
          <p:cNvPr id="4" name="Group 19"/>
          <p:cNvGrpSpPr>
            <a:grpSpLocks/>
          </p:cNvGrpSpPr>
          <p:nvPr/>
        </p:nvGrpSpPr>
        <p:grpSpPr bwMode="auto">
          <a:xfrm>
            <a:off x="2244725" y="3367088"/>
            <a:ext cx="668338" cy="560387"/>
            <a:chOff x="1563" y="1275"/>
            <a:chExt cx="421" cy="368"/>
          </a:xfrm>
        </p:grpSpPr>
        <p:sp>
          <p:nvSpPr>
            <p:cNvPr id="168980" name="Oval 20"/>
            <p:cNvSpPr>
              <a:spLocks noChangeArrowheads="1"/>
            </p:cNvSpPr>
            <p:nvPr/>
          </p:nvSpPr>
          <p:spPr bwMode="auto">
            <a:xfrm>
              <a:off x="1563" y="1275"/>
              <a:ext cx="421" cy="36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81" name="Oval 21"/>
            <p:cNvSpPr>
              <a:spLocks noChangeArrowheads="1"/>
            </p:cNvSpPr>
            <p:nvPr/>
          </p:nvSpPr>
          <p:spPr bwMode="auto">
            <a:xfrm>
              <a:off x="1625" y="1317"/>
              <a:ext cx="278" cy="284"/>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grpSp>
      <p:grpSp>
        <p:nvGrpSpPr>
          <p:cNvPr id="5" name="Group 22"/>
          <p:cNvGrpSpPr>
            <a:grpSpLocks/>
          </p:cNvGrpSpPr>
          <p:nvPr/>
        </p:nvGrpSpPr>
        <p:grpSpPr bwMode="auto">
          <a:xfrm>
            <a:off x="5624514" y="1973265"/>
            <a:ext cx="668337" cy="560387"/>
            <a:chOff x="1563" y="1275"/>
            <a:chExt cx="421" cy="368"/>
          </a:xfrm>
        </p:grpSpPr>
        <p:sp>
          <p:nvSpPr>
            <p:cNvPr id="168983" name="Oval 23"/>
            <p:cNvSpPr>
              <a:spLocks noChangeArrowheads="1"/>
            </p:cNvSpPr>
            <p:nvPr/>
          </p:nvSpPr>
          <p:spPr bwMode="auto">
            <a:xfrm>
              <a:off x="1563" y="1275"/>
              <a:ext cx="421" cy="36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84" name="Oval 24"/>
            <p:cNvSpPr>
              <a:spLocks noChangeArrowheads="1"/>
            </p:cNvSpPr>
            <p:nvPr/>
          </p:nvSpPr>
          <p:spPr bwMode="auto">
            <a:xfrm>
              <a:off x="1625" y="1317"/>
              <a:ext cx="278" cy="284"/>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grpSp>
      <p:sp>
        <p:nvSpPr>
          <p:cNvPr id="168985" name="Text Box 25"/>
          <p:cNvSpPr txBox="1">
            <a:spLocks noChangeArrowheads="1"/>
          </p:cNvSpPr>
          <p:nvPr/>
        </p:nvSpPr>
        <p:spPr bwMode="auto">
          <a:xfrm>
            <a:off x="7421563" y="1774825"/>
            <a:ext cx="184731" cy="307777"/>
          </a:xfrm>
          <a:prstGeom prst="rect">
            <a:avLst/>
          </a:prstGeom>
          <a:noFill/>
          <a:ln w="12700">
            <a:noFill/>
            <a:miter lim="800000"/>
            <a:headEnd/>
            <a:tailEnd/>
          </a:ln>
          <a:effectLst/>
        </p:spPr>
        <p:txBody>
          <a:bodyPr wrap="none">
            <a:spAutoFit/>
          </a:bodyPr>
          <a:lstStyle/>
          <a:p>
            <a:endParaRPr lang="en-US" sz="1400" b="0">
              <a:solidFill>
                <a:srgbClr val="FFFFFF"/>
              </a:solidFill>
              <a:latin typeface="Helvetica" pitchFamily="34" charset="0"/>
            </a:endParaRPr>
          </a:p>
        </p:txBody>
      </p:sp>
      <p:sp>
        <p:nvSpPr>
          <p:cNvPr id="168986" name="Oval 26"/>
          <p:cNvSpPr>
            <a:spLocks noChangeArrowheads="1"/>
          </p:cNvSpPr>
          <p:nvPr/>
        </p:nvSpPr>
        <p:spPr bwMode="auto">
          <a:xfrm>
            <a:off x="7213600" y="1638300"/>
            <a:ext cx="668338" cy="56038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87" name="Oval 27"/>
          <p:cNvSpPr>
            <a:spLocks noChangeArrowheads="1"/>
          </p:cNvSpPr>
          <p:nvPr/>
        </p:nvSpPr>
        <p:spPr bwMode="auto">
          <a:xfrm>
            <a:off x="7312026" y="1700213"/>
            <a:ext cx="442913" cy="434975"/>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88" name="Rectangle 28"/>
          <p:cNvSpPr>
            <a:spLocks noChangeArrowheads="1"/>
          </p:cNvSpPr>
          <p:nvPr/>
        </p:nvSpPr>
        <p:spPr bwMode="auto">
          <a:xfrm>
            <a:off x="7308850" y="1768476"/>
            <a:ext cx="363881" cy="274434"/>
          </a:xfrm>
          <a:prstGeom prst="rect">
            <a:avLst/>
          </a:prstGeom>
          <a:noFill/>
          <a:ln w="12700">
            <a:noFill/>
            <a:miter lim="800000"/>
            <a:headEnd/>
            <a:tailEnd/>
          </a:ln>
          <a:effectLst/>
        </p:spPr>
        <p:txBody>
          <a:bodyPr wrap="none" lIns="90487" tIns="44450" rIns="90487" bIns="44450">
            <a:spAutoFit/>
          </a:bodyPr>
          <a:lstStyle/>
          <a:p>
            <a:r>
              <a:rPr lang="en-GB" sz="1200">
                <a:solidFill>
                  <a:srgbClr val="FFFFFF"/>
                </a:solidFill>
                <a:latin typeface="Helvetica" pitchFamily="34" charset="0"/>
              </a:rPr>
              <a:t>  T</a:t>
            </a:r>
          </a:p>
        </p:txBody>
      </p:sp>
      <p:sp>
        <p:nvSpPr>
          <p:cNvPr id="168989" name="Text Box 29"/>
          <p:cNvSpPr txBox="1">
            <a:spLocks noChangeArrowheads="1"/>
          </p:cNvSpPr>
          <p:nvPr/>
        </p:nvSpPr>
        <p:spPr bwMode="auto">
          <a:xfrm>
            <a:off x="7421563" y="2598738"/>
            <a:ext cx="184731" cy="307777"/>
          </a:xfrm>
          <a:prstGeom prst="rect">
            <a:avLst/>
          </a:prstGeom>
          <a:noFill/>
          <a:ln w="12700">
            <a:noFill/>
            <a:miter lim="800000"/>
            <a:headEnd/>
            <a:tailEnd/>
          </a:ln>
          <a:effectLst/>
        </p:spPr>
        <p:txBody>
          <a:bodyPr wrap="none">
            <a:spAutoFit/>
          </a:bodyPr>
          <a:lstStyle/>
          <a:p>
            <a:endParaRPr lang="en-US" sz="1400" b="0">
              <a:solidFill>
                <a:srgbClr val="FFFFFF"/>
              </a:solidFill>
              <a:latin typeface="Helvetica" pitchFamily="34" charset="0"/>
            </a:endParaRPr>
          </a:p>
        </p:txBody>
      </p:sp>
      <p:sp>
        <p:nvSpPr>
          <p:cNvPr id="168990" name="Oval 30"/>
          <p:cNvSpPr>
            <a:spLocks noChangeArrowheads="1"/>
          </p:cNvSpPr>
          <p:nvPr/>
        </p:nvSpPr>
        <p:spPr bwMode="auto">
          <a:xfrm>
            <a:off x="7213600" y="2462215"/>
            <a:ext cx="668338" cy="560387"/>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91" name="Oval 31"/>
          <p:cNvSpPr>
            <a:spLocks noChangeArrowheads="1"/>
          </p:cNvSpPr>
          <p:nvPr/>
        </p:nvSpPr>
        <p:spPr bwMode="auto">
          <a:xfrm>
            <a:off x="7312026" y="2524127"/>
            <a:ext cx="442913" cy="434975"/>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92" name="Rectangle 32"/>
          <p:cNvSpPr>
            <a:spLocks noChangeArrowheads="1"/>
          </p:cNvSpPr>
          <p:nvPr/>
        </p:nvSpPr>
        <p:spPr bwMode="auto">
          <a:xfrm>
            <a:off x="7405688" y="2635251"/>
            <a:ext cx="293349" cy="274434"/>
          </a:xfrm>
          <a:prstGeom prst="rect">
            <a:avLst/>
          </a:prstGeom>
          <a:noFill/>
          <a:ln w="12700">
            <a:noFill/>
            <a:miter lim="800000"/>
            <a:headEnd/>
            <a:tailEnd/>
          </a:ln>
          <a:effectLst/>
        </p:spPr>
        <p:txBody>
          <a:bodyPr wrap="none" lIns="90487" tIns="44450" rIns="90487" bIns="44450">
            <a:spAutoFit/>
          </a:bodyPr>
          <a:lstStyle/>
          <a:p>
            <a:r>
              <a:rPr lang="en-GB" sz="1200">
                <a:solidFill>
                  <a:srgbClr val="FFFFFF"/>
                </a:solidFill>
                <a:latin typeface="Helvetica" pitchFamily="34" charset="0"/>
              </a:rPr>
              <a:t>B</a:t>
            </a:r>
          </a:p>
        </p:txBody>
      </p:sp>
      <p:grpSp>
        <p:nvGrpSpPr>
          <p:cNvPr id="6" name="Group 33"/>
          <p:cNvGrpSpPr>
            <a:grpSpLocks/>
          </p:cNvGrpSpPr>
          <p:nvPr/>
        </p:nvGrpSpPr>
        <p:grpSpPr bwMode="auto">
          <a:xfrm>
            <a:off x="5627689" y="4600575"/>
            <a:ext cx="668337" cy="560388"/>
            <a:chOff x="614" y="3259"/>
            <a:chExt cx="421" cy="368"/>
          </a:xfrm>
        </p:grpSpPr>
        <p:sp>
          <p:nvSpPr>
            <p:cNvPr id="168994" name="Text Box 34"/>
            <p:cNvSpPr txBox="1">
              <a:spLocks noChangeArrowheads="1"/>
            </p:cNvSpPr>
            <p:nvPr/>
          </p:nvSpPr>
          <p:spPr bwMode="auto">
            <a:xfrm>
              <a:off x="745" y="3349"/>
              <a:ext cx="116" cy="202"/>
            </a:xfrm>
            <a:prstGeom prst="rect">
              <a:avLst/>
            </a:prstGeom>
            <a:noFill/>
            <a:ln w="12700">
              <a:noFill/>
              <a:miter lim="800000"/>
              <a:headEnd/>
              <a:tailEnd/>
            </a:ln>
            <a:effectLst/>
          </p:spPr>
          <p:txBody>
            <a:bodyPr wrap="none">
              <a:spAutoFit/>
            </a:bodyPr>
            <a:lstStyle/>
            <a:p>
              <a:endParaRPr lang="en-US" sz="1400" b="0">
                <a:solidFill>
                  <a:srgbClr val="FFFFFF"/>
                </a:solidFill>
                <a:latin typeface="Helvetica" pitchFamily="34" charset="0"/>
              </a:endParaRPr>
            </a:p>
          </p:txBody>
        </p:sp>
        <p:sp>
          <p:nvSpPr>
            <p:cNvPr id="168995" name="Oval 35"/>
            <p:cNvSpPr>
              <a:spLocks noChangeArrowheads="1"/>
            </p:cNvSpPr>
            <p:nvPr/>
          </p:nvSpPr>
          <p:spPr bwMode="auto">
            <a:xfrm>
              <a:off x="614" y="3259"/>
              <a:ext cx="421" cy="36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96" name="Oval 36"/>
            <p:cNvSpPr>
              <a:spLocks noChangeArrowheads="1"/>
            </p:cNvSpPr>
            <p:nvPr/>
          </p:nvSpPr>
          <p:spPr bwMode="auto">
            <a:xfrm>
              <a:off x="676" y="3300"/>
              <a:ext cx="279" cy="285"/>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8997" name="Rectangle 37"/>
            <p:cNvSpPr>
              <a:spLocks noChangeArrowheads="1"/>
            </p:cNvSpPr>
            <p:nvPr/>
          </p:nvSpPr>
          <p:spPr bwMode="auto">
            <a:xfrm>
              <a:off x="647" y="3344"/>
              <a:ext cx="115" cy="200"/>
            </a:xfrm>
            <a:prstGeom prst="rect">
              <a:avLst/>
            </a:prstGeom>
            <a:noFill/>
            <a:ln w="12700">
              <a:noFill/>
              <a:miter lim="800000"/>
              <a:headEnd/>
              <a:tailEnd/>
            </a:ln>
            <a:effectLst/>
          </p:spPr>
          <p:txBody>
            <a:bodyPr wrap="none" lIns="90487" tIns="44450" rIns="90487" bIns="44450">
              <a:spAutoFit/>
            </a:bodyPr>
            <a:lstStyle/>
            <a:p>
              <a:endParaRPr lang="en-US" sz="1400">
                <a:solidFill>
                  <a:srgbClr val="FFFFFF"/>
                </a:solidFill>
                <a:latin typeface="Helvetica" pitchFamily="34" charset="0"/>
              </a:endParaRPr>
            </a:p>
          </p:txBody>
        </p:sp>
      </p:grpSp>
      <p:grpSp>
        <p:nvGrpSpPr>
          <p:cNvPr id="7" name="Group 38"/>
          <p:cNvGrpSpPr>
            <a:grpSpLocks/>
          </p:cNvGrpSpPr>
          <p:nvPr/>
        </p:nvGrpSpPr>
        <p:grpSpPr bwMode="auto">
          <a:xfrm>
            <a:off x="5627689" y="5424490"/>
            <a:ext cx="668337" cy="560387"/>
            <a:chOff x="614" y="3259"/>
            <a:chExt cx="421" cy="368"/>
          </a:xfrm>
        </p:grpSpPr>
        <p:sp>
          <p:nvSpPr>
            <p:cNvPr id="168999" name="Text Box 39"/>
            <p:cNvSpPr txBox="1">
              <a:spLocks noChangeArrowheads="1"/>
            </p:cNvSpPr>
            <p:nvPr/>
          </p:nvSpPr>
          <p:spPr bwMode="auto">
            <a:xfrm>
              <a:off x="745" y="3349"/>
              <a:ext cx="116" cy="202"/>
            </a:xfrm>
            <a:prstGeom prst="rect">
              <a:avLst/>
            </a:prstGeom>
            <a:noFill/>
            <a:ln w="12700">
              <a:noFill/>
              <a:miter lim="800000"/>
              <a:headEnd/>
              <a:tailEnd/>
            </a:ln>
            <a:effectLst/>
          </p:spPr>
          <p:txBody>
            <a:bodyPr wrap="none">
              <a:spAutoFit/>
            </a:bodyPr>
            <a:lstStyle/>
            <a:p>
              <a:endParaRPr lang="en-US" sz="1400" b="0">
                <a:solidFill>
                  <a:srgbClr val="FFFFFF"/>
                </a:solidFill>
                <a:latin typeface="Helvetica" pitchFamily="34" charset="0"/>
              </a:endParaRPr>
            </a:p>
          </p:txBody>
        </p:sp>
        <p:sp>
          <p:nvSpPr>
            <p:cNvPr id="169000" name="Oval 40"/>
            <p:cNvSpPr>
              <a:spLocks noChangeArrowheads="1"/>
            </p:cNvSpPr>
            <p:nvPr/>
          </p:nvSpPr>
          <p:spPr bwMode="auto">
            <a:xfrm>
              <a:off x="614" y="3259"/>
              <a:ext cx="421" cy="36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01" name="Oval 41"/>
            <p:cNvSpPr>
              <a:spLocks noChangeArrowheads="1"/>
            </p:cNvSpPr>
            <p:nvPr/>
          </p:nvSpPr>
          <p:spPr bwMode="auto">
            <a:xfrm>
              <a:off x="676" y="3300"/>
              <a:ext cx="279" cy="285"/>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02" name="Rectangle 42"/>
            <p:cNvSpPr>
              <a:spLocks noChangeArrowheads="1"/>
            </p:cNvSpPr>
            <p:nvPr/>
          </p:nvSpPr>
          <p:spPr bwMode="auto">
            <a:xfrm>
              <a:off x="647" y="3344"/>
              <a:ext cx="115" cy="200"/>
            </a:xfrm>
            <a:prstGeom prst="rect">
              <a:avLst/>
            </a:prstGeom>
            <a:noFill/>
            <a:ln w="12700">
              <a:noFill/>
              <a:miter lim="800000"/>
              <a:headEnd/>
              <a:tailEnd/>
            </a:ln>
            <a:effectLst/>
          </p:spPr>
          <p:txBody>
            <a:bodyPr wrap="none" lIns="90487" tIns="44450" rIns="90487" bIns="44450">
              <a:spAutoFit/>
            </a:bodyPr>
            <a:lstStyle/>
            <a:p>
              <a:endParaRPr lang="en-US" sz="1400">
                <a:solidFill>
                  <a:srgbClr val="FFFFFF"/>
                </a:solidFill>
                <a:latin typeface="Helvetica" pitchFamily="34" charset="0"/>
              </a:endParaRPr>
            </a:p>
          </p:txBody>
        </p:sp>
      </p:grpSp>
      <p:sp>
        <p:nvSpPr>
          <p:cNvPr id="169003" name="Text Box 43"/>
          <p:cNvSpPr txBox="1">
            <a:spLocks noChangeArrowheads="1"/>
          </p:cNvSpPr>
          <p:nvPr/>
        </p:nvSpPr>
        <p:spPr bwMode="auto">
          <a:xfrm>
            <a:off x="430214" y="6394452"/>
            <a:ext cx="7855484" cy="584775"/>
          </a:xfrm>
          <a:prstGeom prst="rect">
            <a:avLst/>
          </a:prstGeom>
          <a:noFill/>
          <a:ln w="12700">
            <a:noFill/>
            <a:miter lim="800000"/>
            <a:headEnd/>
            <a:tailEnd/>
          </a:ln>
          <a:effectLst/>
        </p:spPr>
        <p:txBody>
          <a:bodyPr wrap="none">
            <a:spAutoFit/>
          </a:bodyPr>
          <a:lstStyle/>
          <a:p>
            <a:r>
              <a:rPr lang="en-GB">
                <a:solidFill>
                  <a:srgbClr val="99FFCC"/>
                </a:solidFill>
                <a:latin typeface="Helvetica" pitchFamily="34" charset="0"/>
              </a:rPr>
              <a:t>Haematopoietic road map according to Adolfsson </a:t>
            </a:r>
            <a:r>
              <a:rPr lang="en-GB" i="1">
                <a:solidFill>
                  <a:srgbClr val="99FFCC"/>
                </a:solidFill>
                <a:latin typeface="Helvetica" pitchFamily="34" charset="0"/>
              </a:rPr>
              <a:t>et al</a:t>
            </a:r>
            <a:r>
              <a:rPr lang="en-GB">
                <a:solidFill>
                  <a:srgbClr val="99FFCC"/>
                </a:solidFill>
                <a:latin typeface="Helvetica" pitchFamily="34" charset="0"/>
              </a:rPr>
              <a:t>.</a:t>
            </a:r>
            <a:r>
              <a:rPr lang="en-GB" i="1">
                <a:solidFill>
                  <a:srgbClr val="99FFCC"/>
                </a:solidFill>
                <a:latin typeface="Helvetica" pitchFamily="34" charset="0"/>
              </a:rPr>
              <a:t> Cell</a:t>
            </a:r>
            <a:r>
              <a:rPr lang="en-GB">
                <a:solidFill>
                  <a:srgbClr val="99FFCC"/>
                </a:solidFill>
                <a:latin typeface="Helvetica" pitchFamily="34" charset="0"/>
              </a:rPr>
              <a:t> 2005; 121: 295-306</a:t>
            </a:r>
          </a:p>
          <a:p>
            <a:endParaRPr lang="en-US">
              <a:solidFill>
                <a:srgbClr val="FAFD00"/>
              </a:solidFill>
            </a:endParaRPr>
          </a:p>
        </p:txBody>
      </p:sp>
      <p:sp>
        <p:nvSpPr>
          <p:cNvPr id="169004" name="Rectangle 44"/>
          <p:cNvSpPr>
            <a:spLocks noChangeArrowheads="1"/>
          </p:cNvSpPr>
          <p:nvPr/>
        </p:nvSpPr>
        <p:spPr bwMode="auto">
          <a:xfrm>
            <a:off x="4037014" y="3986213"/>
            <a:ext cx="751808" cy="335989"/>
          </a:xfrm>
          <a:prstGeom prst="rect">
            <a:avLst/>
          </a:prstGeom>
          <a:noFill/>
          <a:ln w="12700">
            <a:noFill/>
            <a:miter lim="800000"/>
            <a:headEnd/>
            <a:tailEnd/>
          </a:ln>
          <a:effectLst/>
        </p:spPr>
        <p:txBody>
          <a:bodyPr wrap="none" lIns="90487" tIns="44450" rIns="90487" bIns="44450">
            <a:spAutoFit/>
          </a:bodyPr>
          <a:lstStyle/>
          <a:p>
            <a:r>
              <a:rPr lang="en-GB">
                <a:solidFill>
                  <a:srgbClr val="FFFFFF"/>
                </a:solidFill>
                <a:latin typeface="Helvetica" pitchFamily="34" charset="0"/>
              </a:rPr>
              <a:t>LMPP</a:t>
            </a:r>
          </a:p>
        </p:txBody>
      </p:sp>
      <p:grpSp>
        <p:nvGrpSpPr>
          <p:cNvPr id="8" name="Group 45"/>
          <p:cNvGrpSpPr>
            <a:grpSpLocks/>
          </p:cNvGrpSpPr>
          <p:nvPr/>
        </p:nvGrpSpPr>
        <p:grpSpPr bwMode="auto">
          <a:xfrm>
            <a:off x="4016375" y="3365500"/>
            <a:ext cx="668338" cy="560388"/>
            <a:chOff x="1563" y="1275"/>
            <a:chExt cx="421" cy="368"/>
          </a:xfrm>
        </p:grpSpPr>
        <p:sp>
          <p:nvSpPr>
            <p:cNvPr id="169006" name="Oval 46"/>
            <p:cNvSpPr>
              <a:spLocks noChangeArrowheads="1"/>
            </p:cNvSpPr>
            <p:nvPr/>
          </p:nvSpPr>
          <p:spPr bwMode="auto">
            <a:xfrm>
              <a:off x="1563" y="1275"/>
              <a:ext cx="421" cy="368"/>
            </a:xfrm>
            <a:prstGeom prst="ellipse">
              <a:avLst/>
            </a:prstGeom>
            <a:solidFill>
              <a:srgbClr val="CC99FF"/>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07" name="Oval 47"/>
            <p:cNvSpPr>
              <a:spLocks noChangeArrowheads="1"/>
            </p:cNvSpPr>
            <p:nvPr/>
          </p:nvSpPr>
          <p:spPr bwMode="auto">
            <a:xfrm>
              <a:off x="1625" y="1317"/>
              <a:ext cx="278" cy="284"/>
            </a:xfrm>
            <a:prstGeom prst="ellipse">
              <a:avLst/>
            </a:prstGeom>
            <a:solidFill>
              <a:srgbClr val="660066"/>
            </a:solidFill>
            <a:ln w="12700">
              <a:solidFill>
                <a:srgbClr val="292929"/>
              </a:solidFill>
              <a:round/>
              <a:headEnd/>
              <a:tailEnd/>
            </a:ln>
            <a:effectLst/>
          </p:spPr>
          <p:txBody>
            <a:bodyPr wrap="none" anchor="ctr"/>
            <a:lstStyle/>
            <a:p>
              <a:pPr eaLnBrk="1" hangingPunct="1"/>
              <a:endParaRPr lang="en-GB" sz="900" b="0">
                <a:solidFill>
                  <a:srgbClr val="FAFD00"/>
                </a:solidFill>
                <a:latin typeface="Arial" charset="0"/>
              </a:endParaRPr>
            </a:p>
          </p:txBody>
        </p:sp>
      </p:grpSp>
      <p:sp>
        <p:nvSpPr>
          <p:cNvPr id="169008" name="Line 48"/>
          <p:cNvSpPr>
            <a:spLocks noChangeShapeType="1"/>
          </p:cNvSpPr>
          <p:nvPr/>
        </p:nvSpPr>
        <p:spPr bwMode="auto">
          <a:xfrm>
            <a:off x="4686300" y="3941765"/>
            <a:ext cx="865188" cy="681037"/>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9009" name="Line 49"/>
          <p:cNvSpPr>
            <a:spLocks noChangeShapeType="1"/>
          </p:cNvSpPr>
          <p:nvPr/>
        </p:nvSpPr>
        <p:spPr bwMode="auto">
          <a:xfrm>
            <a:off x="3082926" y="3649663"/>
            <a:ext cx="835025" cy="0"/>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9010" name="Rectangle 50"/>
          <p:cNvSpPr>
            <a:spLocks noChangeArrowheads="1"/>
          </p:cNvSpPr>
          <p:nvPr/>
        </p:nvSpPr>
        <p:spPr bwMode="auto">
          <a:xfrm>
            <a:off x="5586413" y="4770438"/>
            <a:ext cx="620362" cy="274434"/>
          </a:xfrm>
          <a:prstGeom prst="rect">
            <a:avLst/>
          </a:prstGeom>
          <a:noFill/>
          <a:ln w="12700">
            <a:noFill/>
            <a:miter lim="800000"/>
            <a:headEnd/>
            <a:tailEnd/>
          </a:ln>
          <a:effectLst/>
        </p:spPr>
        <p:txBody>
          <a:bodyPr wrap="none" lIns="90487" tIns="44450" rIns="90487" bIns="44450">
            <a:spAutoFit/>
          </a:bodyPr>
          <a:lstStyle/>
          <a:p>
            <a:r>
              <a:rPr lang="en-GB" sz="1200">
                <a:solidFill>
                  <a:srgbClr val="FFFFFF"/>
                </a:solidFill>
                <a:latin typeface="Helvetica" pitchFamily="34" charset="0"/>
              </a:rPr>
              <a:t>  GMP</a:t>
            </a:r>
          </a:p>
        </p:txBody>
      </p:sp>
      <p:sp>
        <p:nvSpPr>
          <p:cNvPr id="169011" name="Rectangle 51"/>
          <p:cNvSpPr>
            <a:spLocks noChangeArrowheads="1"/>
          </p:cNvSpPr>
          <p:nvPr/>
        </p:nvSpPr>
        <p:spPr bwMode="auto">
          <a:xfrm>
            <a:off x="5672139" y="5594351"/>
            <a:ext cx="601126" cy="274434"/>
          </a:xfrm>
          <a:prstGeom prst="rect">
            <a:avLst/>
          </a:prstGeom>
          <a:noFill/>
          <a:ln w="12700">
            <a:noFill/>
            <a:miter lim="800000"/>
            <a:headEnd/>
            <a:tailEnd/>
          </a:ln>
          <a:effectLst/>
        </p:spPr>
        <p:txBody>
          <a:bodyPr wrap="none" lIns="90487" tIns="44450" rIns="90487" bIns="44450">
            <a:spAutoFit/>
          </a:bodyPr>
          <a:lstStyle/>
          <a:p>
            <a:r>
              <a:rPr lang="en-GB" sz="1200">
                <a:solidFill>
                  <a:srgbClr val="FFFFFF"/>
                </a:solidFill>
                <a:latin typeface="Helvetica" pitchFamily="34" charset="0"/>
              </a:rPr>
              <a:t>MkEP</a:t>
            </a:r>
          </a:p>
        </p:txBody>
      </p:sp>
      <p:sp>
        <p:nvSpPr>
          <p:cNvPr id="169012" name="Line 52"/>
          <p:cNvSpPr>
            <a:spLocks noChangeShapeType="1"/>
          </p:cNvSpPr>
          <p:nvPr/>
        </p:nvSpPr>
        <p:spPr bwMode="auto">
          <a:xfrm>
            <a:off x="1298576" y="3651250"/>
            <a:ext cx="835025" cy="0"/>
          </a:xfrm>
          <a:prstGeom prst="line">
            <a:avLst/>
          </a:prstGeom>
          <a:noFill/>
          <a:ln w="28575">
            <a:solidFill>
              <a:srgbClr val="FFFFFF"/>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9013" name="AutoShape 53"/>
          <p:cNvSpPr>
            <a:spLocks noChangeArrowheads="1"/>
          </p:cNvSpPr>
          <p:nvPr/>
        </p:nvSpPr>
        <p:spPr bwMode="auto">
          <a:xfrm>
            <a:off x="373064" y="2689225"/>
            <a:ext cx="676275" cy="571500"/>
          </a:xfrm>
          <a:prstGeom prst="lightningBolt">
            <a:avLst/>
          </a:prstGeom>
          <a:solidFill>
            <a:schemeClr val="hlink"/>
          </a:solidFill>
          <a:ln w="12700">
            <a:solidFill>
              <a:schemeClr val="tx1"/>
            </a:solidFill>
            <a:miter lim="800000"/>
            <a:headEnd/>
            <a:tailEnd/>
          </a:ln>
          <a:effectLst/>
        </p:spPr>
        <p:txBody>
          <a:bodyPr wrap="none" anchor="ctr"/>
          <a:lstStyle/>
          <a:p>
            <a:pPr eaLnBrk="1" hangingPunct="1"/>
            <a:endParaRPr lang="en-GB" sz="900" b="0">
              <a:solidFill>
                <a:srgbClr val="FAFD00"/>
              </a:solidFill>
              <a:latin typeface="Arial" charset="0"/>
            </a:endParaRPr>
          </a:p>
        </p:txBody>
      </p:sp>
      <p:sp>
        <p:nvSpPr>
          <p:cNvPr id="169014" name="AutoShape 54"/>
          <p:cNvSpPr>
            <a:spLocks noChangeArrowheads="1"/>
          </p:cNvSpPr>
          <p:nvPr/>
        </p:nvSpPr>
        <p:spPr bwMode="auto">
          <a:xfrm>
            <a:off x="1901826" y="2689225"/>
            <a:ext cx="677863" cy="571500"/>
          </a:xfrm>
          <a:prstGeom prst="lightningBolt">
            <a:avLst/>
          </a:prstGeom>
          <a:solidFill>
            <a:schemeClr val="hlink"/>
          </a:solidFill>
          <a:ln w="12700">
            <a:solidFill>
              <a:schemeClr val="tx1"/>
            </a:solidFill>
            <a:miter lim="800000"/>
            <a:headEnd/>
            <a:tailEnd/>
          </a:ln>
          <a:effectLst/>
        </p:spPr>
        <p:txBody>
          <a:bodyPr wrap="none" anchor="ctr"/>
          <a:lstStyle/>
          <a:p>
            <a:pPr eaLnBrk="1" hangingPunct="1"/>
            <a:endParaRPr lang="en-GB" sz="900" b="0">
              <a:solidFill>
                <a:srgbClr val="FAFD00"/>
              </a:solidFill>
              <a:latin typeface="Arial" charset="0"/>
            </a:endParaRPr>
          </a:p>
        </p:txBody>
      </p:sp>
      <p:sp>
        <p:nvSpPr>
          <p:cNvPr id="169015" name="AutoShape 55"/>
          <p:cNvSpPr>
            <a:spLocks noChangeArrowheads="1"/>
          </p:cNvSpPr>
          <p:nvPr/>
        </p:nvSpPr>
        <p:spPr bwMode="auto">
          <a:xfrm>
            <a:off x="3498851" y="2689225"/>
            <a:ext cx="677863" cy="571500"/>
          </a:xfrm>
          <a:prstGeom prst="lightningBolt">
            <a:avLst/>
          </a:prstGeom>
          <a:solidFill>
            <a:schemeClr val="hlink"/>
          </a:solidFill>
          <a:ln w="12700">
            <a:solidFill>
              <a:schemeClr val="tx1"/>
            </a:solidFill>
            <a:miter lim="800000"/>
            <a:headEnd/>
            <a:tailEnd/>
          </a:ln>
          <a:effectLst/>
        </p:spPr>
        <p:txBody>
          <a:bodyPr wrap="none" anchor="ctr"/>
          <a:lstStyle/>
          <a:p>
            <a:pPr eaLnBrk="1" hangingPunct="1"/>
            <a:endParaRPr lang="en-GB" sz="900" b="0">
              <a:solidFill>
                <a:srgbClr val="FAFD00"/>
              </a:solidFill>
              <a:latin typeface="Arial" charset="0"/>
            </a:endParaRPr>
          </a:p>
        </p:txBody>
      </p:sp>
      <p:sp>
        <p:nvSpPr>
          <p:cNvPr id="169016" name="AutoShape 56"/>
          <p:cNvSpPr>
            <a:spLocks noChangeArrowheads="1"/>
          </p:cNvSpPr>
          <p:nvPr/>
        </p:nvSpPr>
        <p:spPr bwMode="auto">
          <a:xfrm>
            <a:off x="3436938" y="4324350"/>
            <a:ext cx="677862" cy="571500"/>
          </a:xfrm>
          <a:prstGeom prst="lightningBolt">
            <a:avLst/>
          </a:prstGeom>
          <a:solidFill>
            <a:schemeClr val="hlink"/>
          </a:solidFill>
          <a:ln w="12700">
            <a:solidFill>
              <a:schemeClr val="tx1"/>
            </a:solidFill>
            <a:miter lim="800000"/>
            <a:headEnd/>
            <a:tailEnd/>
          </a:ln>
          <a:effectLst/>
        </p:spPr>
        <p:txBody>
          <a:bodyPr wrap="none" anchor="ctr"/>
          <a:lstStyle/>
          <a:p>
            <a:pPr eaLnBrk="1" hangingPunct="1"/>
            <a:endParaRPr lang="en-GB" sz="900" b="0">
              <a:solidFill>
                <a:srgbClr val="FAFD00"/>
              </a:solidFill>
              <a:latin typeface="Arial" charset="0"/>
            </a:endParaRPr>
          </a:p>
        </p:txBody>
      </p:sp>
      <p:sp>
        <p:nvSpPr>
          <p:cNvPr id="169017" name="AutoShape 57"/>
          <p:cNvSpPr>
            <a:spLocks noChangeArrowheads="1"/>
          </p:cNvSpPr>
          <p:nvPr/>
        </p:nvSpPr>
        <p:spPr bwMode="auto">
          <a:xfrm>
            <a:off x="5305426" y="3930650"/>
            <a:ext cx="677863" cy="571500"/>
          </a:xfrm>
          <a:prstGeom prst="lightningBolt">
            <a:avLst/>
          </a:prstGeom>
          <a:solidFill>
            <a:schemeClr val="hlink"/>
          </a:solidFill>
          <a:ln w="12700">
            <a:solidFill>
              <a:schemeClr val="tx1"/>
            </a:solidFill>
            <a:miter lim="800000"/>
            <a:headEnd/>
            <a:tailEnd/>
          </a:ln>
          <a:effectLst/>
        </p:spPr>
        <p:txBody>
          <a:bodyPr wrap="none" anchor="ctr"/>
          <a:lstStyle/>
          <a:p>
            <a:pPr eaLnBrk="1" hangingPunct="1"/>
            <a:endParaRPr lang="en-GB" sz="900" b="0">
              <a:solidFill>
                <a:srgbClr val="FAFD00"/>
              </a:solidFill>
              <a:latin typeface="Arial" charset="0"/>
            </a:endParaRPr>
          </a:p>
        </p:txBody>
      </p:sp>
      <p:grpSp>
        <p:nvGrpSpPr>
          <p:cNvPr id="9" name="Group 58"/>
          <p:cNvGrpSpPr>
            <a:grpSpLocks/>
          </p:cNvGrpSpPr>
          <p:nvPr/>
        </p:nvGrpSpPr>
        <p:grpSpPr bwMode="auto">
          <a:xfrm>
            <a:off x="7234237" y="3159125"/>
            <a:ext cx="1912279" cy="901700"/>
            <a:chOff x="3940" y="1834"/>
            <a:chExt cx="1405" cy="424"/>
          </a:xfrm>
        </p:grpSpPr>
        <p:sp>
          <p:nvSpPr>
            <p:cNvPr id="169019" name="Oval 59"/>
            <p:cNvSpPr>
              <a:spLocks noChangeArrowheads="1"/>
            </p:cNvSpPr>
            <p:nvPr/>
          </p:nvSpPr>
          <p:spPr bwMode="auto">
            <a:xfrm>
              <a:off x="3940" y="1834"/>
              <a:ext cx="568" cy="424"/>
            </a:xfrm>
            <a:prstGeom prst="ellipse">
              <a:avLst/>
            </a:prstGeom>
            <a:solidFill>
              <a:schemeClr val="accent1"/>
            </a:solidFill>
            <a:ln w="12700">
              <a:solidFill>
                <a:srgbClr val="000000"/>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20" name="Oval 60"/>
            <p:cNvSpPr>
              <a:spLocks noChangeArrowheads="1"/>
            </p:cNvSpPr>
            <p:nvPr/>
          </p:nvSpPr>
          <p:spPr bwMode="auto">
            <a:xfrm>
              <a:off x="4009" y="1906"/>
              <a:ext cx="149" cy="262"/>
            </a:xfrm>
            <a:prstGeom prst="ellipse">
              <a:avLst/>
            </a:prstGeom>
            <a:solidFill>
              <a:srgbClr val="9435DB"/>
            </a:solidFill>
            <a:ln w="12700">
              <a:solidFill>
                <a:srgbClr val="9435DB"/>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21" name="Oval 61"/>
            <p:cNvSpPr>
              <a:spLocks noChangeArrowheads="1"/>
            </p:cNvSpPr>
            <p:nvPr/>
          </p:nvSpPr>
          <p:spPr bwMode="auto">
            <a:xfrm>
              <a:off x="4096" y="1906"/>
              <a:ext cx="328" cy="304"/>
            </a:xfrm>
            <a:prstGeom prst="ellipse">
              <a:avLst/>
            </a:prstGeom>
            <a:solidFill>
              <a:srgbClr val="9435DB"/>
            </a:solidFill>
            <a:ln w="12700">
              <a:solidFill>
                <a:srgbClr val="9435DB"/>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22" name="Line 62"/>
            <p:cNvSpPr>
              <a:spLocks noChangeShapeType="1"/>
            </p:cNvSpPr>
            <p:nvPr/>
          </p:nvSpPr>
          <p:spPr bwMode="auto">
            <a:xfrm flipH="1">
              <a:off x="4432" y="1984"/>
              <a:ext cx="39" cy="170"/>
            </a:xfrm>
            <a:prstGeom prst="line">
              <a:avLst/>
            </a:prstGeom>
            <a:noFill/>
            <a:ln w="28575">
              <a:solidFill>
                <a:srgbClr val="9435DB"/>
              </a:solidFill>
              <a:round/>
              <a:headEnd/>
              <a:tailEnd/>
            </a:ln>
            <a:effectLst/>
          </p:spPr>
          <p:txBody>
            <a:bodyPr wrap="none" anchor="ctr"/>
            <a:lstStyle/>
            <a:p>
              <a:pPr eaLnBrk="1" hangingPunct="1"/>
              <a:endParaRPr lang="en-GB" sz="900" b="0">
                <a:solidFill>
                  <a:srgbClr val="FAFD00"/>
                </a:solidFill>
                <a:latin typeface="Arial" charset="0"/>
              </a:endParaRPr>
            </a:p>
          </p:txBody>
        </p:sp>
        <p:sp>
          <p:nvSpPr>
            <p:cNvPr id="169023" name="Text Box 63"/>
            <p:cNvSpPr txBox="1">
              <a:spLocks noChangeArrowheads="1"/>
            </p:cNvSpPr>
            <p:nvPr/>
          </p:nvSpPr>
          <p:spPr bwMode="auto">
            <a:xfrm>
              <a:off x="4719" y="1936"/>
              <a:ext cx="626" cy="217"/>
            </a:xfrm>
            <a:prstGeom prst="rect">
              <a:avLst/>
            </a:prstGeom>
            <a:solidFill>
              <a:srgbClr val="CCFFFF"/>
            </a:solidFill>
            <a:ln w="12700">
              <a:solidFill>
                <a:schemeClr val="hlink"/>
              </a:solidFill>
              <a:miter lim="800000"/>
              <a:headEnd/>
              <a:tailEnd/>
            </a:ln>
            <a:effectLst/>
          </p:spPr>
          <p:txBody>
            <a:bodyPr wrap="none">
              <a:spAutoFit/>
            </a:bodyPr>
            <a:lstStyle/>
            <a:p>
              <a:r>
                <a:rPr lang="en-GB" sz="2400">
                  <a:solidFill>
                    <a:srgbClr val="FC0128"/>
                  </a:solidFill>
                  <a:latin typeface="Helvetica" pitchFamily="34" charset="0"/>
                </a:rPr>
                <a:t>AML</a:t>
              </a:r>
              <a:endParaRPr lang="en-GB" sz="2400" b="0">
                <a:solidFill>
                  <a:srgbClr val="FAFD00"/>
                </a:solidFill>
                <a:latin typeface="Helvetica" pitchFamily="34" charset="0"/>
              </a:endParaRPr>
            </a:p>
          </p:txBody>
        </p:sp>
      </p:grpSp>
      <p:grpSp>
        <p:nvGrpSpPr>
          <p:cNvPr id="10" name="Group 64"/>
          <p:cNvGrpSpPr>
            <a:grpSpLocks/>
          </p:cNvGrpSpPr>
          <p:nvPr/>
        </p:nvGrpSpPr>
        <p:grpSpPr bwMode="auto">
          <a:xfrm>
            <a:off x="5621339" y="3603625"/>
            <a:ext cx="1817687" cy="1309688"/>
            <a:chOff x="2340" y="2054"/>
            <a:chExt cx="1648" cy="825"/>
          </a:xfrm>
        </p:grpSpPr>
        <p:grpSp>
          <p:nvGrpSpPr>
            <p:cNvPr id="11" name="Group 65"/>
            <p:cNvGrpSpPr>
              <a:grpSpLocks/>
            </p:cNvGrpSpPr>
            <p:nvPr/>
          </p:nvGrpSpPr>
          <p:grpSpPr bwMode="auto">
            <a:xfrm>
              <a:off x="2340" y="2054"/>
              <a:ext cx="1648" cy="825"/>
              <a:chOff x="2340" y="2054"/>
              <a:chExt cx="1648" cy="825"/>
            </a:xfrm>
          </p:grpSpPr>
          <p:sp>
            <p:nvSpPr>
              <p:cNvPr id="169026" name="Line 66"/>
              <p:cNvSpPr>
                <a:spLocks noChangeShapeType="1"/>
              </p:cNvSpPr>
              <p:nvPr/>
            </p:nvSpPr>
            <p:spPr bwMode="auto">
              <a:xfrm flipV="1">
                <a:off x="3355" y="2413"/>
                <a:ext cx="633" cy="466"/>
              </a:xfrm>
              <a:prstGeom prst="line">
                <a:avLst/>
              </a:prstGeom>
              <a:noFill/>
              <a:ln w="152400">
                <a:solidFill>
                  <a:schemeClr val="hlink"/>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sp>
            <p:nvSpPr>
              <p:cNvPr id="169027" name="Line 67"/>
              <p:cNvSpPr>
                <a:spLocks noChangeShapeType="1"/>
              </p:cNvSpPr>
              <p:nvPr/>
            </p:nvSpPr>
            <p:spPr bwMode="auto">
              <a:xfrm>
                <a:off x="2340" y="2054"/>
                <a:ext cx="1230" cy="0"/>
              </a:xfrm>
              <a:prstGeom prst="line">
                <a:avLst/>
              </a:prstGeom>
              <a:noFill/>
              <a:ln w="152400">
                <a:solidFill>
                  <a:schemeClr val="hlink"/>
                </a:solidFill>
                <a:round/>
                <a:headEnd/>
                <a:tailEnd type="triangle" w="med" len="med"/>
              </a:ln>
              <a:effectLst/>
            </p:spPr>
            <p:txBody>
              <a:bodyPr wrap="none" anchor="ctr"/>
              <a:lstStyle/>
              <a:p>
                <a:pPr eaLnBrk="1" hangingPunct="1"/>
                <a:endParaRPr lang="en-GB" sz="900" b="0">
                  <a:solidFill>
                    <a:srgbClr val="FAFD00"/>
                  </a:solidFill>
                  <a:latin typeface="Arial" charset="0"/>
                </a:endParaRPr>
              </a:p>
            </p:txBody>
          </p:sp>
        </p:grpSp>
        <p:sp>
          <p:nvSpPr>
            <p:cNvPr id="169028" name="Text Box 68"/>
            <p:cNvSpPr txBox="1">
              <a:spLocks noChangeArrowheads="1"/>
            </p:cNvSpPr>
            <p:nvPr/>
          </p:nvSpPr>
          <p:spPr bwMode="auto">
            <a:xfrm>
              <a:off x="2691" y="2208"/>
              <a:ext cx="1179" cy="485"/>
            </a:xfrm>
            <a:prstGeom prst="rect">
              <a:avLst/>
            </a:prstGeom>
            <a:noFill/>
            <a:ln w="12700">
              <a:noFill/>
              <a:miter lim="800000"/>
              <a:headEnd/>
              <a:tailEnd/>
            </a:ln>
            <a:effectLst/>
          </p:spPr>
          <p:txBody>
            <a:bodyPr wrap="none">
              <a:spAutoFit/>
            </a:bodyPr>
            <a:lstStyle/>
            <a:p>
              <a:r>
                <a:rPr lang="en-GB" sz="2200">
                  <a:solidFill>
                    <a:srgbClr val="000066"/>
                  </a:solidFill>
                  <a:latin typeface="Helvetica" pitchFamily="34" charset="0"/>
                </a:rPr>
                <a:t>Fusion</a:t>
              </a:r>
            </a:p>
            <a:p>
              <a:r>
                <a:rPr lang="en-GB" sz="2200">
                  <a:solidFill>
                    <a:srgbClr val="000066"/>
                  </a:solidFill>
                  <a:latin typeface="Helvetica" pitchFamily="34" charset="0"/>
                </a:rPr>
                <a:t>protein</a:t>
              </a:r>
              <a:r>
                <a:rPr lang="en-GB" sz="2200">
                  <a:solidFill>
                    <a:srgbClr val="FC0128"/>
                  </a:solidFill>
                  <a:latin typeface="Helvetica" pitchFamily="34" charset="0"/>
                </a:rPr>
                <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0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0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0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0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0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ppt_w/2"/>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13" grpId="0" animBg="1"/>
      <p:bldP spid="169014" grpId="0" animBg="1"/>
      <p:bldP spid="169015" grpId="0" animBg="1"/>
      <p:bldP spid="169016" grpId="0" animBg="1"/>
      <p:bldP spid="1690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404515" y="1037227"/>
            <a:ext cx="3411940" cy="5643349"/>
          </a:xfrm>
          <a:prstGeom prst="rect">
            <a:avLst/>
          </a:prstGeom>
          <a:solidFill>
            <a:srgbClr val="FFFFFF"/>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
        <p:nvSpPr>
          <p:cNvPr id="5" name="Rectangle 2"/>
          <p:cNvSpPr>
            <a:spLocks noChangeArrowheads="1"/>
          </p:cNvSpPr>
          <p:nvPr/>
        </p:nvSpPr>
        <p:spPr bwMode="auto">
          <a:xfrm>
            <a:off x="80792" y="-272708"/>
            <a:ext cx="8629650" cy="1625601"/>
          </a:xfrm>
          <a:prstGeom prst="rect">
            <a:avLst/>
          </a:prstGeom>
          <a:noFill/>
          <a:ln w="12700">
            <a:noFill/>
            <a:miter lim="800000"/>
            <a:headEnd/>
            <a:tailEnd/>
          </a:ln>
          <a:effectLst/>
        </p:spPr>
        <p:txBody>
          <a:bodyPr lIns="90487" tIns="44450" rIns="90487" bIns="44450" anchor="ctr"/>
          <a:lstStyle/>
          <a:p>
            <a:pPr algn="ctr"/>
            <a:r>
              <a:rPr lang="en-GB" sz="2800" dirty="0" smtClean="0">
                <a:solidFill>
                  <a:srgbClr val="FAFD00"/>
                </a:solidFill>
                <a:effectLst>
                  <a:outerShdw blurRad="38100" dist="38100" dir="2700000" algn="tl">
                    <a:srgbClr val="000000"/>
                  </a:outerShdw>
                </a:effectLst>
                <a:latin typeface="Helvetica" pitchFamily="34" charset="0"/>
              </a:rPr>
              <a:t>Acute </a:t>
            </a:r>
            <a:r>
              <a:rPr lang="en-GB" sz="2800" dirty="0" err="1" smtClean="0">
                <a:solidFill>
                  <a:srgbClr val="FAFD00"/>
                </a:solidFill>
                <a:effectLst>
                  <a:outerShdw blurRad="38100" dist="38100" dir="2700000" algn="tl">
                    <a:srgbClr val="000000"/>
                  </a:outerShdw>
                </a:effectLst>
                <a:latin typeface="Helvetica" pitchFamily="34" charset="0"/>
              </a:rPr>
              <a:t>promyelocytic</a:t>
            </a:r>
            <a:r>
              <a:rPr lang="en-GB" sz="2800" dirty="0" smtClean="0">
                <a:solidFill>
                  <a:srgbClr val="FAFD00"/>
                </a:solidFill>
                <a:effectLst>
                  <a:outerShdw blurRad="38100" dist="38100" dir="2700000" algn="tl">
                    <a:srgbClr val="000000"/>
                  </a:outerShdw>
                </a:effectLst>
                <a:latin typeface="Helvetica" pitchFamily="34" charset="0"/>
              </a:rPr>
              <a:t> leukaemia (APL) was first success for molecularly-targeted therapy</a:t>
            </a:r>
            <a:endParaRPr lang="en-GB" sz="2800" dirty="0">
              <a:solidFill>
                <a:srgbClr val="FAFD00"/>
              </a:solidFill>
              <a:effectLst>
                <a:outerShdw blurRad="38100" dist="38100" dir="2700000" algn="tl">
                  <a:srgbClr val="000000"/>
                </a:outerShdw>
              </a:effectLst>
              <a:latin typeface="Helvetica" pitchFamily="34" charset="0"/>
            </a:endParaRPr>
          </a:p>
        </p:txBody>
      </p:sp>
      <p:pic>
        <p:nvPicPr>
          <p:cNvPr id="3" name="Picture 2" descr="Hillestad.jpeg"/>
          <p:cNvPicPr>
            <a:picLocks noChangeAspect="1"/>
          </p:cNvPicPr>
          <p:nvPr/>
        </p:nvPicPr>
        <p:blipFill>
          <a:blip r:embed="rId3" cstate="print"/>
          <a:stretch>
            <a:fillRect/>
          </a:stretch>
        </p:blipFill>
        <p:spPr>
          <a:xfrm>
            <a:off x="256071" y="1493118"/>
            <a:ext cx="4886991" cy="6858000"/>
          </a:xfrm>
          <a:prstGeom prst="rect">
            <a:avLst/>
          </a:prstGeom>
        </p:spPr>
      </p:pic>
      <p:pic>
        <p:nvPicPr>
          <p:cNvPr id="723970" name="Picture 2" descr="http://ars.els-cdn.com/content/image/1-s2.0-S152169260800114X-gr2.jpg"/>
          <p:cNvPicPr>
            <a:picLocks noChangeAspect="1" noChangeArrowheads="1"/>
          </p:cNvPicPr>
          <p:nvPr/>
        </p:nvPicPr>
        <p:blipFill>
          <a:blip r:embed="rId4" cstate="print"/>
          <a:srcRect/>
          <a:stretch>
            <a:fillRect/>
          </a:stretch>
        </p:blipFill>
        <p:spPr bwMode="auto">
          <a:xfrm>
            <a:off x="5521616" y="3403273"/>
            <a:ext cx="3159228" cy="3159228"/>
          </a:xfrm>
          <a:prstGeom prst="rect">
            <a:avLst/>
          </a:prstGeom>
          <a:noFill/>
        </p:spPr>
      </p:pic>
      <p:pic>
        <p:nvPicPr>
          <p:cNvPr id="723972" name="Picture 4" descr="http://www.pharmacy-and-drugs.com/illnessessimages/acute-promyelocytic-leukemia.jpg"/>
          <p:cNvPicPr>
            <a:picLocks noChangeAspect="1" noChangeArrowheads="1"/>
          </p:cNvPicPr>
          <p:nvPr/>
        </p:nvPicPr>
        <p:blipFill>
          <a:blip r:embed="rId5" cstate="print"/>
          <a:srcRect/>
          <a:stretch>
            <a:fillRect/>
          </a:stretch>
        </p:blipFill>
        <p:spPr bwMode="auto">
          <a:xfrm>
            <a:off x="5512498" y="1159235"/>
            <a:ext cx="3184979" cy="2110048"/>
          </a:xfrm>
          <a:prstGeom prst="rect">
            <a:avLst/>
          </a:prstGeom>
          <a:noFill/>
        </p:spPr>
      </p:pic>
      <p:sp>
        <p:nvSpPr>
          <p:cNvPr id="6" name="Rectangle 5"/>
          <p:cNvSpPr/>
          <p:nvPr/>
        </p:nvSpPr>
        <p:spPr bwMode="auto">
          <a:xfrm>
            <a:off x="-307779" y="6047855"/>
            <a:ext cx="5565227" cy="2538249"/>
          </a:xfrm>
          <a:prstGeom prst="rect">
            <a:avLst/>
          </a:prstGeom>
          <a:solidFill>
            <a:srgbClr val="000066"/>
          </a:solidFill>
          <a:ln w="1270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FAFD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74818" name="Rectangle 2"/>
          <p:cNvSpPr>
            <a:spLocks noChangeArrowheads="1"/>
          </p:cNvSpPr>
          <p:nvPr/>
        </p:nvSpPr>
        <p:spPr bwMode="auto">
          <a:xfrm>
            <a:off x="4714875" y="2938463"/>
            <a:ext cx="4076700" cy="1447800"/>
          </a:xfrm>
          <a:prstGeom prst="rect">
            <a:avLst/>
          </a:prstGeom>
          <a:solidFill>
            <a:srgbClr val="FFFF99"/>
          </a:solidFill>
          <a:ln w="9525">
            <a:solidFill>
              <a:schemeClr val="hlink"/>
            </a:solidFill>
            <a:miter lim="800000"/>
            <a:headEnd/>
            <a:tailEnd/>
          </a:ln>
        </p:spPr>
        <p:txBody>
          <a:bodyPr wrap="none" anchor="ctr"/>
          <a:lstStyle/>
          <a:p>
            <a:pPr algn="ctr"/>
            <a:endParaRPr lang="en-US">
              <a:solidFill>
                <a:srgbClr val="FAFD00"/>
              </a:solidFill>
            </a:endParaRPr>
          </a:p>
        </p:txBody>
      </p:sp>
      <p:sp>
        <p:nvSpPr>
          <p:cNvPr id="674819" name="Rectangle 3"/>
          <p:cNvSpPr>
            <a:spLocks noChangeArrowheads="1"/>
          </p:cNvSpPr>
          <p:nvPr/>
        </p:nvSpPr>
        <p:spPr bwMode="auto">
          <a:xfrm>
            <a:off x="225011" y="-4763"/>
            <a:ext cx="8752717" cy="1054135"/>
          </a:xfrm>
          <a:prstGeom prst="rect">
            <a:avLst/>
          </a:prstGeom>
          <a:noFill/>
          <a:ln w="9525">
            <a:noFill/>
            <a:miter lim="800000"/>
            <a:headEnd/>
            <a:tailEnd/>
          </a:ln>
          <a:effectLst/>
        </p:spPr>
        <p:txBody>
          <a:bodyPr wrap="none">
            <a:spAutoFit/>
          </a:bodyPr>
          <a:lstStyle/>
          <a:p>
            <a:pPr algn="ctr" eaLnBrk="1" hangingPunct="1">
              <a:lnSpc>
                <a:spcPct val="125000"/>
              </a:lnSpc>
              <a:defRPr/>
            </a:pPr>
            <a:r>
              <a:rPr lang="en-GB" sz="3000">
                <a:solidFill>
                  <a:srgbClr val="FFFF00"/>
                </a:solidFill>
                <a:effectLst>
                  <a:outerShdw blurRad="38100" dist="38100" dir="2700000" algn="tl">
                    <a:srgbClr val="000000"/>
                  </a:outerShdw>
                </a:effectLst>
                <a:latin typeface="Helvetica" pitchFamily="34" charset="0"/>
              </a:rPr>
              <a:t>First success for molecularly targeted therapy:</a:t>
            </a:r>
          </a:p>
          <a:p>
            <a:pPr algn="ctr" eaLnBrk="1" hangingPunct="1">
              <a:lnSpc>
                <a:spcPct val="125000"/>
              </a:lnSpc>
              <a:defRPr/>
            </a:pPr>
            <a:r>
              <a:rPr lang="en-GB" sz="2000">
                <a:solidFill>
                  <a:srgbClr val="FFFF00"/>
                </a:solidFill>
                <a:effectLst>
                  <a:outerShdw blurRad="38100" dist="38100" dir="2700000" algn="tl">
                    <a:srgbClr val="000000"/>
                  </a:outerShdw>
                </a:effectLst>
                <a:latin typeface="Helvetica" pitchFamily="34" charset="0"/>
              </a:rPr>
              <a:t>Targeting of PML-RAR</a:t>
            </a:r>
            <a:r>
              <a:rPr lang="en-GB" sz="2000">
                <a:solidFill>
                  <a:srgbClr val="FFFF00"/>
                </a:solidFill>
                <a:effectLst>
                  <a:outerShdw blurRad="38100" dist="38100" dir="2700000" algn="tl">
                    <a:srgbClr val="000000"/>
                  </a:outerShdw>
                </a:effectLst>
                <a:latin typeface="Symbol" pitchFamily="18" charset="2"/>
              </a:rPr>
              <a:t>a</a:t>
            </a:r>
            <a:r>
              <a:rPr lang="en-GB" sz="2000">
                <a:solidFill>
                  <a:srgbClr val="FFFF00"/>
                </a:solidFill>
                <a:effectLst>
                  <a:outerShdw blurRad="38100" dist="38100" dir="2700000" algn="tl">
                    <a:srgbClr val="000000"/>
                  </a:outerShdw>
                </a:effectLst>
                <a:latin typeface="Helvetica" pitchFamily="34" charset="0"/>
              </a:rPr>
              <a:t> oncoprotein formed by t(15;17)  in APL</a:t>
            </a:r>
          </a:p>
        </p:txBody>
      </p:sp>
      <p:grpSp>
        <p:nvGrpSpPr>
          <p:cNvPr id="2" name="Group 4"/>
          <p:cNvGrpSpPr>
            <a:grpSpLocks/>
          </p:cNvGrpSpPr>
          <p:nvPr/>
        </p:nvGrpSpPr>
        <p:grpSpPr bwMode="auto">
          <a:xfrm>
            <a:off x="1390651" y="4110040"/>
            <a:ext cx="182563" cy="2039937"/>
            <a:chOff x="876" y="2764"/>
            <a:chExt cx="115" cy="1285"/>
          </a:xfrm>
        </p:grpSpPr>
        <p:sp>
          <p:nvSpPr>
            <p:cNvPr id="47262" name="Rectangle 5"/>
            <p:cNvSpPr>
              <a:spLocks noChangeArrowheads="1"/>
            </p:cNvSpPr>
            <p:nvPr/>
          </p:nvSpPr>
          <p:spPr bwMode="auto">
            <a:xfrm>
              <a:off x="880" y="2765"/>
              <a:ext cx="106" cy="185"/>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263" name="Rectangle 6"/>
            <p:cNvSpPr>
              <a:spLocks noChangeArrowheads="1"/>
            </p:cNvSpPr>
            <p:nvPr/>
          </p:nvSpPr>
          <p:spPr bwMode="auto">
            <a:xfrm>
              <a:off x="877" y="2850"/>
              <a:ext cx="109" cy="183"/>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64" name="Rectangle 7"/>
            <p:cNvSpPr>
              <a:spLocks noChangeArrowheads="1"/>
            </p:cNvSpPr>
            <p:nvPr/>
          </p:nvSpPr>
          <p:spPr bwMode="auto">
            <a:xfrm>
              <a:off x="880" y="2967"/>
              <a:ext cx="106" cy="183"/>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265" name="Rectangle 8"/>
            <p:cNvSpPr>
              <a:spLocks noChangeArrowheads="1"/>
            </p:cNvSpPr>
            <p:nvPr/>
          </p:nvSpPr>
          <p:spPr bwMode="auto">
            <a:xfrm>
              <a:off x="878" y="3048"/>
              <a:ext cx="108" cy="184"/>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66" name="Rectangle 9"/>
            <p:cNvSpPr>
              <a:spLocks noChangeArrowheads="1"/>
            </p:cNvSpPr>
            <p:nvPr/>
          </p:nvSpPr>
          <p:spPr bwMode="auto">
            <a:xfrm>
              <a:off x="880" y="3124"/>
              <a:ext cx="106" cy="184"/>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267" name="Rectangle 10"/>
            <p:cNvSpPr>
              <a:spLocks noChangeArrowheads="1"/>
            </p:cNvSpPr>
            <p:nvPr/>
          </p:nvSpPr>
          <p:spPr bwMode="auto">
            <a:xfrm>
              <a:off x="881" y="3224"/>
              <a:ext cx="106" cy="183"/>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68" name="Rectangle 11"/>
            <p:cNvSpPr>
              <a:spLocks noChangeArrowheads="1"/>
            </p:cNvSpPr>
            <p:nvPr/>
          </p:nvSpPr>
          <p:spPr bwMode="auto">
            <a:xfrm>
              <a:off x="880" y="3237"/>
              <a:ext cx="107" cy="184"/>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269" name="Rectangle 12"/>
            <p:cNvSpPr>
              <a:spLocks noChangeArrowheads="1"/>
            </p:cNvSpPr>
            <p:nvPr/>
          </p:nvSpPr>
          <p:spPr bwMode="auto">
            <a:xfrm>
              <a:off x="877" y="3418"/>
              <a:ext cx="114" cy="184"/>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70" name="Rectangle 13"/>
            <p:cNvSpPr>
              <a:spLocks noChangeArrowheads="1"/>
            </p:cNvSpPr>
            <p:nvPr/>
          </p:nvSpPr>
          <p:spPr bwMode="auto">
            <a:xfrm>
              <a:off x="877" y="3479"/>
              <a:ext cx="109" cy="184"/>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271" name="Rectangle 14"/>
            <p:cNvSpPr>
              <a:spLocks noChangeArrowheads="1"/>
            </p:cNvSpPr>
            <p:nvPr/>
          </p:nvSpPr>
          <p:spPr bwMode="auto">
            <a:xfrm>
              <a:off x="878" y="3513"/>
              <a:ext cx="112" cy="184"/>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72" name="Rectangle 15"/>
            <p:cNvSpPr>
              <a:spLocks noChangeArrowheads="1"/>
            </p:cNvSpPr>
            <p:nvPr/>
          </p:nvSpPr>
          <p:spPr bwMode="auto">
            <a:xfrm>
              <a:off x="880" y="3619"/>
              <a:ext cx="110" cy="185"/>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273" name="Rectangle 16"/>
            <p:cNvSpPr>
              <a:spLocks noChangeArrowheads="1"/>
            </p:cNvSpPr>
            <p:nvPr/>
          </p:nvSpPr>
          <p:spPr bwMode="auto">
            <a:xfrm>
              <a:off x="877" y="3712"/>
              <a:ext cx="113" cy="183"/>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74" name="Rectangle 17"/>
            <p:cNvSpPr>
              <a:spLocks noChangeArrowheads="1"/>
            </p:cNvSpPr>
            <p:nvPr/>
          </p:nvSpPr>
          <p:spPr bwMode="auto">
            <a:xfrm>
              <a:off x="879" y="3791"/>
              <a:ext cx="111" cy="185"/>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275" name="Rectangle 18"/>
            <p:cNvSpPr>
              <a:spLocks noChangeArrowheads="1"/>
            </p:cNvSpPr>
            <p:nvPr/>
          </p:nvSpPr>
          <p:spPr bwMode="auto">
            <a:xfrm>
              <a:off x="877" y="3815"/>
              <a:ext cx="114" cy="184"/>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276" name="Oval 19"/>
            <p:cNvSpPr>
              <a:spLocks noChangeArrowheads="1"/>
            </p:cNvSpPr>
            <p:nvPr/>
          </p:nvSpPr>
          <p:spPr bwMode="auto">
            <a:xfrm>
              <a:off x="876" y="3948"/>
              <a:ext cx="115" cy="101"/>
            </a:xfrm>
            <a:prstGeom prst="ellipse">
              <a:avLst/>
            </a:prstGeom>
            <a:solidFill>
              <a:srgbClr val="000000"/>
            </a:solidFill>
            <a:ln w="9525">
              <a:solidFill>
                <a:srgbClr val="000000"/>
              </a:solidFill>
              <a:round/>
              <a:headEnd/>
              <a:tailEnd/>
            </a:ln>
          </p:spPr>
          <p:txBody>
            <a:bodyPr wrap="none" anchor="ctr"/>
            <a:lstStyle/>
            <a:p>
              <a:endParaRPr lang="en-US">
                <a:solidFill>
                  <a:srgbClr val="FAFD00"/>
                </a:solidFill>
              </a:endParaRPr>
            </a:p>
          </p:txBody>
        </p:sp>
        <p:cxnSp>
          <p:nvCxnSpPr>
            <p:cNvPr id="47277" name="AutoShape 20"/>
            <p:cNvCxnSpPr>
              <a:cxnSpLocks noChangeShapeType="1"/>
              <a:endCxn id="47276" idx="2"/>
            </p:cNvCxnSpPr>
            <p:nvPr/>
          </p:nvCxnSpPr>
          <p:spPr bwMode="auto">
            <a:xfrm flipH="1">
              <a:off x="876" y="2768"/>
              <a:ext cx="1" cy="1231"/>
            </a:xfrm>
            <a:prstGeom prst="straightConnector1">
              <a:avLst/>
            </a:prstGeom>
            <a:noFill/>
            <a:ln w="9525">
              <a:solidFill>
                <a:srgbClr val="000000"/>
              </a:solidFill>
              <a:round/>
              <a:headEnd/>
              <a:tailEnd/>
            </a:ln>
          </p:spPr>
        </p:cxnSp>
        <p:cxnSp>
          <p:nvCxnSpPr>
            <p:cNvPr id="47278" name="AutoShape 21"/>
            <p:cNvCxnSpPr>
              <a:cxnSpLocks noChangeShapeType="1"/>
              <a:stCxn id="47276" idx="6"/>
            </p:cNvCxnSpPr>
            <p:nvPr/>
          </p:nvCxnSpPr>
          <p:spPr bwMode="auto">
            <a:xfrm flipH="1" flipV="1">
              <a:off x="987" y="2768"/>
              <a:ext cx="4" cy="1231"/>
            </a:xfrm>
            <a:prstGeom prst="straightConnector1">
              <a:avLst/>
            </a:prstGeom>
            <a:noFill/>
            <a:ln w="9525">
              <a:solidFill>
                <a:srgbClr val="000000"/>
              </a:solidFill>
              <a:round/>
              <a:headEnd/>
              <a:tailEnd/>
            </a:ln>
          </p:spPr>
        </p:cxnSp>
        <p:cxnSp>
          <p:nvCxnSpPr>
            <p:cNvPr id="47279" name="AutoShape 22"/>
            <p:cNvCxnSpPr>
              <a:cxnSpLocks noChangeShapeType="1"/>
            </p:cNvCxnSpPr>
            <p:nvPr/>
          </p:nvCxnSpPr>
          <p:spPr bwMode="auto">
            <a:xfrm>
              <a:off x="877" y="2764"/>
              <a:ext cx="110" cy="1"/>
            </a:xfrm>
            <a:prstGeom prst="straightConnector1">
              <a:avLst/>
            </a:prstGeom>
            <a:noFill/>
            <a:ln w="9525">
              <a:solidFill>
                <a:srgbClr val="000000"/>
              </a:solidFill>
              <a:round/>
              <a:headEnd/>
              <a:tailEnd/>
            </a:ln>
          </p:spPr>
        </p:cxnSp>
      </p:grpSp>
      <p:sp>
        <p:nvSpPr>
          <p:cNvPr id="47109" name="AutoShape 23"/>
          <p:cNvSpPr>
            <a:spLocks noChangeArrowheads="1"/>
          </p:cNvSpPr>
          <p:nvPr/>
        </p:nvSpPr>
        <p:spPr bwMode="auto">
          <a:xfrm>
            <a:off x="1771650" y="3776663"/>
            <a:ext cx="700088" cy="131762"/>
          </a:xfrm>
          <a:prstGeom prst="rightArrow">
            <a:avLst>
              <a:gd name="adj1" fmla="val 50000"/>
              <a:gd name="adj2" fmla="val 132832"/>
            </a:avLst>
          </a:prstGeom>
          <a:solidFill>
            <a:srgbClr val="FFFFFF"/>
          </a:solidFill>
          <a:ln w="9525" algn="ctr">
            <a:solidFill>
              <a:srgbClr val="FFFFFF"/>
            </a:solidFill>
            <a:miter lim="800000"/>
            <a:headEnd/>
            <a:tailEnd/>
          </a:ln>
        </p:spPr>
        <p:txBody>
          <a:bodyPr wrap="none" anchor="ctr"/>
          <a:lstStyle/>
          <a:p>
            <a:endParaRPr lang="en-US">
              <a:solidFill>
                <a:srgbClr val="FAFD00"/>
              </a:solidFill>
            </a:endParaRPr>
          </a:p>
        </p:txBody>
      </p:sp>
      <p:grpSp>
        <p:nvGrpSpPr>
          <p:cNvPr id="3" name="Group 24"/>
          <p:cNvGrpSpPr>
            <a:grpSpLocks/>
          </p:cNvGrpSpPr>
          <p:nvPr/>
        </p:nvGrpSpPr>
        <p:grpSpPr bwMode="auto">
          <a:xfrm>
            <a:off x="695326" y="4152901"/>
            <a:ext cx="544513" cy="207963"/>
            <a:chOff x="1752" y="9117"/>
            <a:chExt cx="394" cy="152"/>
          </a:xfrm>
        </p:grpSpPr>
        <p:sp>
          <p:nvSpPr>
            <p:cNvPr id="47260" name="AutoShape 25"/>
            <p:cNvSpPr>
              <a:spLocks noChangeArrowheads="1"/>
            </p:cNvSpPr>
            <p:nvPr/>
          </p:nvSpPr>
          <p:spPr bwMode="auto">
            <a:xfrm rot="-2049582">
              <a:off x="1752" y="9117"/>
              <a:ext cx="348" cy="66"/>
            </a:xfrm>
            <a:prstGeom prst="rightArrow">
              <a:avLst>
                <a:gd name="adj1" fmla="val 50000"/>
                <a:gd name="adj2" fmla="val 131818"/>
              </a:avLst>
            </a:prstGeom>
            <a:solidFill>
              <a:srgbClr val="FFFFFF"/>
            </a:solidFill>
            <a:ln w="9525" algn="ctr">
              <a:solidFill>
                <a:srgbClr val="FFFFFF"/>
              </a:solidFill>
              <a:miter lim="800000"/>
              <a:headEnd/>
              <a:tailEnd/>
            </a:ln>
          </p:spPr>
          <p:txBody>
            <a:bodyPr wrap="none" anchor="ctr"/>
            <a:lstStyle/>
            <a:p>
              <a:endParaRPr lang="en-US">
                <a:solidFill>
                  <a:srgbClr val="FAFD00"/>
                </a:solidFill>
              </a:endParaRPr>
            </a:p>
          </p:txBody>
        </p:sp>
        <p:sp>
          <p:nvSpPr>
            <p:cNvPr id="47261" name="AutoShape 26"/>
            <p:cNvSpPr>
              <a:spLocks noChangeArrowheads="1"/>
            </p:cNvSpPr>
            <p:nvPr/>
          </p:nvSpPr>
          <p:spPr bwMode="auto">
            <a:xfrm rot="8715454">
              <a:off x="1798" y="9203"/>
              <a:ext cx="348" cy="66"/>
            </a:xfrm>
            <a:prstGeom prst="rightArrow">
              <a:avLst>
                <a:gd name="adj1" fmla="val 50000"/>
                <a:gd name="adj2" fmla="val 131818"/>
              </a:avLst>
            </a:prstGeom>
            <a:solidFill>
              <a:srgbClr val="FFFFFF"/>
            </a:solidFill>
            <a:ln w="9525" algn="ctr">
              <a:solidFill>
                <a:srgbClr val="FFFFFF"/>
              </a:solidFill>
              <a:miter lim="800000"/>
              <a:headEnd/>
              <a:tailEnd/>
            </a:ln>
          </p:spPr>
          <p:txBody>
            <a:bodyPr wrap="none" anchor="ctr"/>
            <a:lstStyle/>
            <a:p>
              <a:endParaRPr lang="en-US">
                <a:solidFill>
                  <a:srgbClr val="FAFD00"/>
                </a:solidFill>
              </a:endParaRPr>
            </a:p>
          </p:txBody>
        </p:sp>
      </p:grpSp>
      <p:sp>
        <p:nvSpPr>
          <p:cNvPr id="674843" name="Text Box 27"/>
          <p:cNvSpPr txBox="1">
            <a:spLocks noChangeArrowheads="1"/>
          </p:cNvSpPr>
          <p:nvPr/>
        </p:nvSpPr>
        <p:spPr bwMode="auto">
          <a:xfrm>
            <a:off x="228600" y="1968500"/>
            <a:ext cx="470000" cy="400110"/>
          </a:xfrm>
          <a:prstGeom prst="rect">
            <a:avLst/>
          </a:prstGeom>
          <a:noFill/>
          <a:ln w="9525">
            <a:noFill/>
            <a:miter lim="800000"/>
            <a:headEnd/>
            <a:tailEnd/>
          </a:ln>
          <a:effectLst/>
        </p:spPr>
        <p:txBody>
          <a:bodyPr wrap="none">
            <a:spAutoFit/>
          </a:bodyPr>
          <a:lstStyle/>
          <a:p>
            <a:pPr eaLnBrk="1" hangingPunct="1">
              <a:defRPr/>
            </a:pPr>
            <a:r>
              <a:rPr lang="en-GB" sz="2000">
                <a:solidFill>
                  <a:srgbClr val="FFFFFF"/>
                </a:solidFill>
                <a:effectLst>
                  <a:outerShdw blurRad="38100" dist="38100" dir="2700000" algn="tl">
                    <a:srgbClr val="000000"/>
                  </a:outerShdw>
                </a:effectLst>
                <a:latin typeface="Kings Caslon Display Regular" pitchFamily="-32" charset="0"/>
              </a:rPr>
              <a:t>15</a:t>
            </a:r>
          </a:p>
        </p:txBody>
      </p:sp>
      <p:sp>
        <p:nvSpPr>
          <p:cNvPr id="674844" name="Text Box 28"/>
          <p:cNvSpPr txBox="1">
            <a:spLocks noChangeArrowheads="1"/>
          </p:cNvSpPr>
          <p:nvPr/>
        </p:nvSpPr>
        <p:spPr bwMode="auto">
          <a:xfrm>
            <a:off x="1255714" y="1968500"/>
            <a:ext cx="470000" cy="400110"/>
          </a:xfrm>
          <a:prstGeom prst="rect">
            <a:avLst/>
          </a:prstGeom>
          <a:noFill/>
          <a:ln w="9525">
            <a:noFill/>
            <a:miter lim="800000"/>
            <a:headEnd/>
            <a:tailEnd/>
          </a:ln>
          <a:effectLst/>
        </p:spPr>
        <p:txBody>
          <a:bodyPr wrap="none">
            <a:spAutoFit/>
          </a:bodyPr>
          <a:lstStyle/>
          <a:p>
            <a:pPr eaLnBrk="1" hangingPunct="1">
              <a:defRPr/>
            </a:pPr>
            <a:r>
              <a:rPr lang="en-GB" sz="2000">
                <a:solidFill>
                  <a:srgbClr val="FFFFFF"/>
                </a:solidFill>
                <a:effectLst>
                  <a:outerShdw blurRad="38100" dist="38100" dir="2700000" algn="tl">
                    <a:srgbClr val="000000"/>
                  </a:outerShdw>
                </a:effectLst>
                <a:latin typeface="Kings Caslon Display Regular" pitchFamily="-32" charset="0"/>
              </a:rPr>
              <a:t>17</a:t>
            </a:r>
          </a:p>
        </p:txBody>
      </p:sp>
      <p:grpSp>
        <p:nvGrpSpPr>
          <p:cNvPr id="4" name="Group 29"/>
          <p:cNvGrpSpPr>
            <a:grpSpLocks/>
          </p:cNvGrpSpPr>
          <p:nvPr/>
        </p:nvGrpSpPr>
        <p:grpSpPr bwMode="auto">
          <a:xfrm>
            <a:off x="363538" y="5145090"/>
            <a:ext cx="188912" cy="1063625"/>
            <a:chOff x="229" y="3338"/>
            <a:chExt cx="119" cy="670"/>
          </a:xfrm>
        </p:grpSpPr>
        <p:cxnSp>
          <p:nvCxnSpPr>
            <p:cNvPr id="47249" name="AutoShape 30"/>
            <p:cNvCxnSpPr>
              <a:cxnSpLocks noChangeShapeType="1"/>
            </p:cNvCxnSpPr>
            <p:nvPr/>
          </p:nvCxnSpPr>
          <p:spPr bwMode="auto">
            <a:xfrm>
              <a:off x="240" y="3356"/>
              <a:ext cx="103" cy="0"/>
            </a:xfrm>
            <a:prstGeom prst="straightConnector1">
              <a:avLst/>
            </a:prstGeom>
            <a:noFill/>
            <a:ln w="9525">
              <a:solidFill>
                <a:srgbClr val="000000"/>
              </a:solidFill>
              <a:round/>
              <a:headEnd/>
              <a:tailEnd/>
            </a:ln>
          </p:spPr>
        </p:cxnSp>
        <p:sp>
          <p:nvSpPr>
            <p:cNvPr id="47250" name="Rectangle 31"/>
            <p:cNvSpPr>
              <a:spLocks noChangeArrowheads="1"/>
            </p:cNvSpPr>
            <p:nvPr/>
          </p:nvSpPr>
          <p:spPr bwMode="auto">
            <a:xfrm>
              <a:off x="231" y="3637"/>
              <a:ext cx="117" cy="123"/>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51" name="Rectangle 32"/>
            <p:cNvSpPr>
              <a:spLocks noChangeArrowheads="1"/>
            </p:cNvSpPr>
            <p:nvPr/>
          </p:nvSpPr>
          <p:spPr bwMode="auto">
            <a:xfrm>
              <a:off x="233" y="3455"/>
              <a:ext cx="109" cy="107"/>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52" name="Rectangle 33"/>
            <p:cNvSpPr>
              <a:spLocks noChangeArrowheads="1"/>
            </p:cNvSpPr>
            <p:nvPr/>
          </p:nvSpPr>
          <p:spPr bwMode="auto">
            <a:xfrm>
              <a:off x="233" y="3370"/>
              <a:ext cx="110" cy="107"/>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53" name="Rectangle 34"/>
            <p:cNvSpPr>
              <a:spLocks noChangeArrowheads="1"/>
            </p:cNvSpPr>
            <p:nvPr/>
          </p:nvSpPr>
          <p:spPr bwMode="auto">
            <a:xfrm>
              <a:off x="229" y="3339"/>
              <a:ext cx="113" cy="57"/>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54" name="Oval 35"/>
            <p:cNvSpPr>
              <a:spLocks noChangeArrowheads="1"/>
            </p:cNvSpPr>
            <p:nvPr/>
          </p:nvSpPr>
          <p:spPr bwMode="auto">
            <a:xfrm>
              <a:off x="229" y="3906"/>
              <a:ext cx="119" cy="102"/>
            </a:xfrm>
            <a:prstGeom prst="ellipse">
              <a:avLst/>
            </a:prstGeom>
            <a:solidFill>
              <a:srgbClr val="FFFFFF"/>
            </a:solidFill>
            <a:ln w="9525">
              <a:solidFill>
                <a:srgbClr val="000000"/>
              </a:solidFill>
              <a:round/>
              <a:headEnd/>
              <a:tailEnd/>
            </a:ln>
          </p:spPr>
          <p:txBody>
            <a:bodyPr wrap="none" anchor="ctr"/>
            <a:lstStyle/>
            <a:p>
              <a:endParaRPr lang="en-US">
                <a:solidFill>
                  <a:srgbClr val="FAFD00"/>
                </a:solidFill>
              </a:endParaRPr>
            </a:p>
          </p:txBody>
        </p:sp>
        <p:sp>
          <p:nvSpPr>
            <p:cNvPr id="47255" name="Rectangle 36"/>
            <p:cNvSpPr>
              <a:spLocks noChangeArrowheads="1"/>
            </p:cNvSpPr>
            <p:nvPr/>
          </p:nvSpPr>
          <p:spPr bwMode="auto">
            <a:xfrm>
              <a:off x="233" y="3534"/>
              <a:ext cx="114" cy="106"/>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56" name="Rectangle 37"/>
            <p:cNvSpPr>
              <a:spLocks noChangeArrowheads="1"/>
            </p:cNvSpPr>
            <p:nvPr/>
          </p:nvSpPr>
          <p:spPr bwMode="auto">
            <a:xfrm>
              <a:off x="233" y="3758"/>
              <a:ext cx="110" cy="117"/>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57" name="Rectangle 38"/>
            <p:cNvSpPr>
              <a:spLocks noChangeArrowheads="1"/>
            </p:cNvSpPr>
            <p:nvPr/>
          </p:nvSpPr>
          <p:spPr bwMode="auto">
            <a:xfrm>
              <a:off x="233" y="3827"/>
              <a:ext cx="114" cy="131"/>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cxnSp>
          <p:nvCxnSpPr>
            <p:cNvPr id="47258" name="AutoShape 39"/>
            <p:cNvCxnSpPr>
              <a:cxnSpLocks noChangeShapeType="1"/>
              <a:endCxn id="47254" idx="6"/>
            </p:cNvCxnSpPr>
            <p:nvPr/>
          </p:nvCxnSpPr>
          <p:spPr bwMode="auto">
            <a:xfrm>
              <a:off x="343" y="3338"/>
              <a:ext cx="5" cy="619"/>
            </a:xfrm>
            <a:prstGeom prst="straightConnector1">
              <a:avLst/>
            </a:prstGeom>
            <a:noFill/>
            <a:ln w="9525">
              <a:solidFill>
                <a:srgbClr val="000000"/>
              </a:solidFill>
              <a:round/>
              <a:headEnd/>
              <a:tailEnd/>
            </a:ln>
          </p:spPr>
        </p:cxnSp>
        <p:cxnSp>
          <p:nvCxnSpPr>
            <p:cNvPr id="47259" name="AutoShape 40"/>
            <p:cNvCxnSpPr>
              <a:cxnSpLocks noChangeShapeType="1"/>
              <a:endCxn id="47254" idx="2"/>
            </p:cNvCxnSpPr>
            <p:nvPr/>
          </p:nvCxnSpPr>
          <p:spPr bwMode="auto">
            <a:xfrm flipH="1">
              <a:off x="229" y="3339"/>
              <a:ext cx="3" cy="618"/>
            </a:xfrm>
            <a:prstGeom prst="straightConnector1">
              <a:avLst/>
            </a:prstGeom>
            <a:noFill/>
            <a:ln w="9525">
              <a:solidFill>
                <a:srgbClr val="000000"/>
              </a:solidFill>
              <a:round/>
              <a:headEnd/>
              <a:tailEnd/>
            </a:ln>
          </p:spPr>
        </p:cxnSp>
      </p:grpSp>
      <p:grpSp>
        <p:nvGrpSpPr>
          <p:cNvPr id="5" name="Group 41"/>
          <p:cNvGrpSpPr>
            <a:grpSpLocks/>
          </p:cNvGrpSpPr>
          <p:nvPr/>
        </p:nvGrpSpPr>
        <p:grpSpPr bwMode="auto">
          <a:xfrm>
            <a:off x="366713" y="2559050"/>
            <a:ext cx="184150" cy="2592388"/>
            <a:chOff x="231" y="1709"/>
            <a:chExt cx="116" cy="1633"/>
          </a:xfrm>
        </p:grpSpPr>
        <p:sp>
          <p:nvSpPr>
            <p:cNvPr id="47219" name="Rectangle 42"/>
            <p:cNvSpPr>
              <a:spLocks noChangeArrowheads="1"/>
            </p:cNvSpPr>
            <p:nvPr/>
          </p:nvSpPr>
          <p:spPr bwMode="auto">
            <a:xfrm>
              <a:off x="235" y="3207"/>
              <a:ext cx="106" cy="132"/>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20" name="Rectangle 43"/>
            <p:cNvSpPr>
              <a:spLocks noChangeArrowheads="1"/>
            </p:cNvSpPr>
            <p:nvPr/>
          </p:nvSpPr>
          <p:spPr bwMode="auto">
            <a:xfrm>
              <a:off x="235" y="3013"/>
              <a:ext cx="107" cy="103"/>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21" name="Rectangle 44"/>
            <p:cNvSpPr>
              <a:spLocks noChangeArrowheads="1"/>
            </p:cNvSpPr>
            <p:nvPr/>
          </p:nvSpPr>
          <p:spPr bwMode="auto">
            <a:xfrm>
              <a:off x="235" y="3116"/>
              <a:ext cx="110" cy="109"/>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222" name="Rectangle 45"/>
            <p:cNvSpPr>
              <a:spLocks noChangeArrowheads="1"/>
            </p:cNvSpPr>
            <p:nvPr/>
          </p:nvSpPr>
          <p:spPr bwMode="auto">
            <a:xfrm>
              <a:off x="235" y="2929"/>
              <a:ext cx="106" cy="100"/>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223" name="Rectangle 46"/>
            <p:cNvSpPr>
              <a:spLocks noChangeArrowheads="1"/>
            </p:cNvSpPr>
            <p:nvPr/>
          </p:nvSpPr>
          <p:spPr bwMode="auto">
            <a:xfrm>
              <a:off x="235" y="2827"/>
              <a:ext cx="106" cy="115"/>
            </a:xfrm>
            <a:prstGeom prst="rect">
              <a:avLst/>
            </a:prstGeom>
            <a:solidFill>
              <a:srgbClr val="003399"/>
            </a:solidFill>
            <a:ln w="9525">
              <a:noFill/>
              <a:miter lim="800000"/>
              <a:headEnd/>
              <a:tailEnd/>
            </a:ln>
          </p:spPr>
          <p:txBody>
            <a:bodyPr wrap="none" anchor="ctr"/>
            <a:lstStyle/>
            <a:p>
              <a:endParaRPr lang="en-US">
                <a:solidFill>
                  <a:srgbClr val="FAFD00"/>
                </a:solidFill>
              </a:endParaRPr>
            </a:p>
          </p:txBody>
        </p:sp>
        <p:sp>
          <p:nvSpPr>
            <p:cNvPr id="47224" name="Rectangle 47"/>
            <p:cNvSpPr>
              <a:spLocks noChangeArrowheads="1"/>
            </p:cNvSpPr>
            <p:nvPr/>
          </p:nvSpPr>
          <p:spPr bwMode="auto">
            <a:xfrm>
              <a:off x="235" y="2723"/>
              <a:ext cx="106" cy="104"/>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25" name="Rectangle 48"/>
            <p:cNvSpPr>
              <a:spLocks noChangeArrowheads="1"/>
            </p:cNvSpPr>
            <p:nvPr/>
          </p:nvSpPr>
          <p:spPr bwMode="auto">
            <a:xfrm>
              <a:off x="235" y="2579"/>
              <a:ext cx="108" cy="105"/>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26" name="Rectangle 49"/>
            <p:cNvSpPr>
              <a:spLocks noChangeArrowheads="1"/>
            </p:cNvSpPr>
            <p:nvPr/>
          </p:nvSpPr>
          <p:spPr bwMode="auto">
            <a:xfrm>
              <a:off x="235" y="2510"/>
              <a:ext cx="108" cy="100"/>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227" name="Rectangle 50"/>
            <p:cNvSpPr>
              <a:spLocks noChangeArrowheads="1"/>
            </p:cNvSpPr>
            <p:nvPr/>
          </p:nvSpPr>
          <p:spPr bwMode="auto">
            <a:xfrm>
              <a:off x="235" y="2288"/>
              <a:ext cx="110" cy="104"/>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28" name="Rectangle 51"/>
            <p:cNvSpPr>
              <a:spLocks noChangeArrowheads="1"/>
            </p:cNvSpPr>
            <p:nvPr/>
          </p:nvSpPr>
          <p:spPr bwMode="auto">
            <a:xfrm>
              <a:off x="235" y="2651"/>
              <a:ext cx="107" cy="117"/>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29" name="Rectangle 52"/>
            <p:cNvSpPr>
              <a:spLocks noChangeArrowheads="1"/>
            </p:cNvSpPr>
            <p:nvPr/>
          </p:nvSpPr>
          <p:spPr bwMode="auto">
            <a:xfrm>
              <a:off x="235" y="2231"/>
              <a:ext cx="109" cy="101"/>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230" name="Rectangle 53"/>
            <p:cNvSpPr>
              <a:spLocks noChangeArrowheads="1"/>
            </p:cNvSpPr>
            <p:nvPr/>
          </p:nvSpPr>
          <p:spPr bwMode="auto">
            <a:xfrm>
              <a:off x="235" y="2209"/>
              <a:ext cx="112" cy="100"/>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31" name="Rectangle 54"/>
            <p:cNvSpPr>
              <a:spLocks noChangeArrowheads="1"/>
            </p:cNvSpPr>
            <p:nvPr/>
          </p:nvSpPr>
          <p:spPr bwMode="auto">
            <a:xfrm>
              <a:off x="235" y="2163"/>
              <a:ext cx="108" cy="113"/>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232" name="Rectangle 55"/>
            <p:cNvSpPr>
              <a:spLocks noChangeArrowheads="1"/>
            </p:cNvSpPr>
            <p:nvPr/>
          </p:nvSpPr>
          <p:spPr bwMode="auto">
            <a:xfrm>
              <a:off x="247" y="1872"/>
              <a:ext cx="84" cy="52"/>
            </a:xfrm>
            <a:prstGeom prst="rect">
              <a:avLst/>
            </a:prstGeom>
            <a:solidFill>
              <a:srgbClr val="00CCFF"/>
            </a:solidFill>
            <a:ln w="9525">
              <a:noFill/>
              <a:miter lim="800000"/>
              <a:headEnd/>
              <a:tailEnd/>
            </a:ln>
          </p:spPr>
          <p:txBody>
            <a:bodyPr wrap="none" anchor="ctr"/>
            <a:lstStyle/>
            <a:p>
              <a:endParaRPr lang="en-US">
                <a:solidFill>
                  <a:srgbClr val="FAFD00"/>
                </a:solidFill>
              </a:endParaRPr>
            </a:p>
          </p:txBody>
        </p:sp>
        <p:sp>
          <p:nvSpPr>
            <p:cNvPr id="47233" name="Rectangle 56"/>
            <p:cNvSpPr>
              <a:spLocks noChangeArrowheads="1"/>
            </p:cNvSpPr>
            <p:nvPr/>
          </p:nvSpPr>
          <p:spPr bwMode="auto">
            <a:xfrm>
              <a:off x="240" y="1912"/>
              <a:ext cx="101" cy="51"/>
            </a:xfrm>
            <a:prstGeom prst="rect">
              <a:avLst/>
            </a:prstGeom>
            <a:solidFill>
              <a:srgbClr val="00CCFF"/>
            </a:solidFill>
            <a:ln w="9525">
              <a:noFill/>
              <a:miter lim="800000"/>
              <a:headEnd/>
              <a:tailEnd/>
            </a:ln>
          </p:spPr>
          <p:txBody>
            <a:bodyPr wrap="none" anchor="ctr"/>
            <a:lstStyle/>
            <a:p>
              <a:endParaRPr lang="en-US">
                <a:solidFill>
                  <a:srgbClr val="FAFD00"/>
                </a:solidFill>
              </a:endParaRPr>
            </a:p>
          </p:txBody>
        </p:sp>
        <p:sp>
          <p:nvSpPr>
            <p:cNvPr id="47234" name="Oval 57"/>
            <p:cNvSpPr>
              <a:spLocks noChangeArrowheads="1"/>
            </p:cNvSpPr>
            <p:nvPr/>
          </p:nvSpPr>
          <p:spPr bwMode="auto">
            <a:xfrm>
              <a:off x="231" y="1709"/>
              <a:ext cx="115" cy="101"/>
            </a:xfrm>
            <a:prstGeom prst="ellipse">
              <a:avLst/>
            </a:prstGeom>
            <a:solidFill>
              <a:srgbClr val="00CCFF"/>
            </a:solidFill>
            <a:ln w="9525">
              <a:solidFill>
                <a:srgbClr val="000000"/>
              </a:solidFill>
              <a:round/>
              <a:headEnd/>
              <a:tailEnd/>
            </a:ln>
          </p:spPr>
          <p:txBody>
            <a:bodyPr wrap="none" anchor="ctr"/>
            <a:lstStyle/>
            <a:p>
              <a:endParaRPr lang="en-US">
                <a:solidFill>
                  <a:srgbClr val="FAFD00"/>
                </a:solidFill>
              </a:endParaRPr>
            </a:p>
          </p:txBody>
        </p:sp>
        <p:sp>
          <p:nvSpPr>
            <p:cNvPr id="47235" name="Rectangle 58"/>
            <p:cNvSpPr>
              <a:spLocks noChangeArrowheads="1"/>
            </p:cNvSpPr>
            <p:nvPr/>
          </p:nvSpPr>
          <p:spPr bwMode="auto">
            <a:xfrm rot="5400000">
              <a:off x="265" y="1750"/>
              <a:ext cx="49" cy="95"/>
            </a:xfrm>
            <a:prstGeom prst="rect">
              <a:avLst/>
            </a:prstGeom>
            <a:solidFill>
              <a:srgbClr val="99CCFF"/>
            </a:solidFill>
            <a:ln w="9525">
              <a:noFill/>
              <a:miter lim="800000"/>
              <a:headEnd/>
              <a:tailEnd/>
            </a:ln>
          </p:spPr>
          <p:txBody>
            <a:bodyPr wrap="none" anchor="ctr"/>
            <a:lstStyle/>
            <a:p>
              <a:endParaRPr lang="en-US">
                <a:solidFill>
                  <a:srgbClr val="FAFD00"/>
                </a:solidFill>
              </a:endParaRPr>
            </a:p>
          </p:txBody>
        </p:sp>
        <p:sp>
          <p:nvSpPr>
            <p:cNvPr id="47236" name="AutoShape 59"/>
            <p:cNvSpPr>
              <a:spLocks noChangeArrowheads="1"/>
            </p:cNvSpPr>
            <p:nvPr/>
          </p:nvSpPr>
          <p:spPr bwMode="auto">
            <a:xfrm>
              <a:off x="236" y="2042"/>
              <a:ext cx="110" cy="68"/>
            </a:xfrm>
            <a:prstGeom prst="triangle">
              <a:avLst>
                <a:gd name="adj" fmla="val 50000"/>
              </a:avLst>
            </a:prstGeom>
            <a:solidFill>
              <a:srgbClr val="99CCFF"/>
            </a:solidFill>
            <a:ln w="9525">
              <a:solidFill>
                <a:srgbClr val="000000"/>
              </a:solidFill>
              <a:miter lim="800000"/>
              <a:headEnd/>
              <a:tailEnd/>
            </a:ln>
          </p:spPr>
          <p:txBody>
            <a:bodyPr wrap="none" anchor="ctr"/>
            <a:lstStyle/>
            <a:p>
              <a:endParaRPr lang="en-US">
                <a:solidFill>
                  <a:srgbClr val="FAFD00"/>
                </a:solidFill>
              </a:endParaRPr>
            </a:p>
          </p:txBody>
        </p:sp>
        <p:sp>
          <p:nvSpPr>
            <p:cNvPr id="47237" name="AutoShape 60"/>
            <p:cNvSpPr>
              <a:spLocks noChangeArrowheads="1"/>
            </p:cNvSpPr>
            <p:nvPr/>
          </p:nvSpPr>
          <p:spPr bwMode="auto">
            <a:xfrm rot="10800000">
              <a:off x="236" y="1966"/>
              <a:ext cx="110" cy="68"/>
            </a:xfrm>
            <a:prstGeom prst="triangle">
              <a:avLst>
                <a:gd name="adj" fmla="val 50000"/>
              </a:avLst>
            </a:prstGeom>
            <a:solidFill>
              <a:srgbClr val="99CCFF"/>
            </a:solidFill>
            <a:ln w="9525">
              <a:solidFill>
                <a:srgbClr val="000000"/>
              </a:solidFill>
              <a:miter lim="800000"/>
              <a:headEnd/>
              <a:tailEnd/>
            </a:ln>
          </p:spPr>
          <p:txBody>
            <a:bodyPr wrap="none" anchor="ctr"/>
            <a:lstStyle/>
            <a:p>
              <a:endParaRPr lang="en-US">
                <a:solidFill>
                  <a:srgbClr val="FAFD00"/>
                </a:solidFill>
              </a:endParaRPr>
            </a:p>
          </p:txBody>
        </p:sp>
        <p:sp>
          <p:nvSpPr>
            <p:cNvPr id="47238" name="Rectangle 61"/>
            <p:cNvSpPr>
              <a:spLocks noChangeArrowheads="1"/>
            </p:cNvSpPr>
            <p:nvPr/>
          </p:nvSpPr>
          <p:spPr bwMode="auto">
            <a:xfrm>
              <a:off x="251" y="1818"/>
              <a:ext cx="78" cy="79"/>
            </a:xfrm>
            <a:prstGeom prst="rect">
              <a:avLst/>
            </a:prstGeom>
            <a:solidFill>
              <a:srgbClr val="99CCFF"/>
            </a:solidFill>
            <a:ln w="9525">
              <a:noFill/>
              <a:miter lim="800000"/>
              <a:headEnd/>
              <a:tailEnd/>
            </a:ln>
          </p:spPr>
          <p:txBody>
            <a:bodyPr wrap="none" anchor="ctr"/>
            <a:lstStyle/>
            <a:p>
              <a:endParaRPr lang="en-US">
                <a:solidFill>
                  <a:srgbClr val="FAFD00"/>
                </a:solidFill>
              </a:endParaRPr>
            </a:p>
          </p:txBody>
        </p:sp>
        <p:cxnSp>
          <p:nvCxnSpPr>
            <p:cNvPr id="47239" name="AutoShape 62"/>
            <p:cNvCxnSpPr>
              <a:cxnSpLocks noChangeShapeType="1"/>
              <a:stCxn id="47234" idx="2"/>
              <a:endCxn id="47238" idx="1"/>
            </p:cNvCxnSpPr>
            <p:nvPr/>
          </p:nvCxnSpPr>
          <p:spPr bwMode="auto">
            <a:xfrm>
              <a:off x="231" y="1759"/>
              <a:ext cx="20" cy="98"/>
            </a:xfrm>
            <a:prstGeom prst="straightConnector1">
              <a:avLst/>
            </a:prstGeom>
            <a:noFill/>
            <a:ln w="9525">
              <a:solidFill>
                <a:srgbClr val="000000"/>
              </a:solidFill>
              <a:round/>
              <a:headEnd/>
              <a:tailEnd/>
            </a:ln>
          </p:spPr>
        </p:cxnSp>
        <p:cxnSp>
          <p:nvCxnSpPr>
            <p:cNvPr id="47240" name="AutoShape 63"/>
            <p:cNvCxnSpPr>
              <a:cxnSpLocks noChangeShapeType="1"/>
              <a:stCxn id="47234" idx="6"/>
              <a:endCxn id="47238" idx="3"/>
            </p:cNvCxnSpPr>
            <p:nvPr/>
          </p:nvCxnSpPr>
          <p:spPr bwMode="auto">
            <a:xfrm flipH="1">
              <a:off x="329" y="1759"/>
              <a:ext cx="17" cy="98"/>
            </a:xfrm>
            <a:prstGeom prst="straightConnector1">
              <a:avLst/>
            </a:prstGeom>
            <a:noFill/>
            <a:ln w="9525">
              <a:solidFill>
                <a:srgbClr val="000000"/>
              </a:solidFill>
              <a:round/>
              <a:headEnd/>
              <a:tailEnd/>
            </a:ln>
          </p:spPr>
        </p:cxnSp>
        <p:cxnSp>
          <p:nvCxnSpPr>
            <p:cNvPr id="47241" name="AutoShape 64"/>
            <p:cNvCxnSpPr>
              <a:cxnSpLocks noChangeShapeType="1"/>
              <a:stCxn id="47238" idx="1"/>
              <a:endCxn id="47237" idx="4"/>
            </p:cNvCxnSpPr>
            <p:nvPr/>
          </p:nvCxnSpPr>
          <p:spPr bwMode="auto">
            <a:xfrm flipH="1">
              <a:off x="236" y="1857"/>
              <a:ext cx="15" cy="109"/>
            </a:xfrm>
            <a:prstGeom prst="straightConnector1">
              <a:avLst/>
            </a:prstGeom>
            <a:noFill/>
            <a:ln w="9525">
              <a:solidFill>
                <a:srgbClr val="000000"/>
              </a:solidFill>
              <a:round/>
              <a:headEnd/>
              <a:tailEnd/>
            </a:ln>
          </p:spPr>
        </p:cxnSp>
        <p:cxnSp>
          <p:nvCxnSpPr>
            <p:cNvPr id="47242" name="AutoShape 65"/>
            <p:cNvCxnSpPr>
              <a:cxnSpLocks noChangeShapeType="1"/>
              <a:stCxn id="47238" idx="3"/>
              <a:endCxn id="47237" idx="2"/>
            </p:cNvCxnSpPr>
            <p:nvPr/>
          </p:nvCxnSpPr>
          <p:spPr bwMode="auto">
            <a:xfrm>
              <a:off x="329" y="1857"/>
              <a:ext cx="17" cy="109"/>
            </a:xfrm>
            <a:prstGeom prst="straightConnector1">
              <a:avLst/>
            </a:prstGeom>
            <a:noFill/>
            <a:ln w="9525">
              <a:solidFill>
                <a:srgbClr val="000000"/>
              </a:solidFill>
              <a:round/>
              <a:headEnd/>
              <a:tailEnd/>
            </a:ln>
          </p:spPr>
        </p:cxnSp>
        <p:sp>
          <p:nvSpPr>
            <p:cNvPr id="47243" name="Rectangle 66"/>
            <p:cNvSpPr>
              <a:spLocks noChangeArrowheads="1"/>
            </p:cNvSpPr>
            <p:nvPr/>
          </p:nvSpPr>
          <p:spPr bwMode="auto">
            <a:xfrm>
              <a:off x="235" y="2485"/>
              <a:ext cx="107" cy="104"/>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44" name="Rectangle 67"/>
            <p:cNvSpPr>
              <a:spLocks noChangeArrowheads="1"/>
            </p:cNvSpPr>
            <p:nvPr/>
          </p:nvSpPr>
          <p:spPr bwMode="auto">
            <a:xfrm>
              <a:off x="235" y="2389"/>
              <a:ext cx="110" cy="139"/>
            </a:xfrm>
            <a:prstGeom prst="rect">
              <a:avLst/>
            </a:prstGeom>
            <a:solidFill>
              <a:srgbClr val="003399"/>
            </a:solidFill>
            <a:ln w="9525">
              <a:noFill/>
              <a:miter lim="800000"/>
              <a:headEnd/>
              <a:tailEnd/>
            </a:ln>
          </p:spPr>
          <p:txBody>
            <a:bodyPr wrap="none" anchor="ctr"/>
            <a:lstStyle/>
            <a:p>
              <a:endParaRPr lang="en-US">
                <a:solidFill>
                  <a:srgbClr val="FAFD00"/>
                </a:solidFill>
              </a:endParaRPr>
            </a:p>
          </p:txBody>
        </p:sp>
        <p:sp>
          <p:nvSpPr>
            <p:cNvPr id="47245" name="Rectangle 68"/>
            <p:cNvSpPr>
              <a:spLocks noChangeArrowheads="1"/>
            </p:cNvSpPr>
            <p:nvPr/>
          </p:nvSpPr>
          <p:spPr bwMode="auto">
            <a:xfrm>
              <a:off x="235" y="2113"/>
              <a:ext cx="107" cy="100"/>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cxnSp>
          <p:nvCxnSpPr>
            <p:cNvPr id="47246" name="AutoShape 69"/>
            <p:cNvCxnSpPr>
              <a:cxnSpLocks noChangeShapeType="1"/>
              <a:stCxn id="47236" idx="2"/>
            </p:cNvCxnSpPr>
            <p:nvPr/>
          </p:nvCxnSpPr>
          <p:spPr bwMode="auto">
            <a:xfrm flipH="1">
              <a:off x="232" y="2110"/>
              <a:ext cx="4" cy="1232"/>
            </a:xfrm>
            <a:prstGeom prst="straightConnector1">
              <a:avLst/>
            </a:prstGeom>
            <a:noFill/>
            <a:ln w="9525">
              <a:solidFill>
                <a:srgbClr val="000000"/>
              </a:solidFill>
              <a:round/>
              <a:headEnd/>
              <a:tailEnd/>
            </a:ln>
          </p:spPr>
        </p:cxnSp>
        <p:cxnSp>
          <p:nvCxnSpPr>
            <p:cNvPr id="47247" name="AutoShape 70"/>
            <p:cNvCxnSpPr>
              <a:cxnSpLocks noChangeShapeType="1"/>
              <a:stCxn id="47236" idx="4"/>
            </p:cNvCxnSpPr>
            <p:nvPr/>
          </p:nvCxnSpPr>
          <p:spPr bwMode="auto">
            <a:xfrm flipH="1">
              <a:off x="342" y="2110"/>
              <a:ext cx="4" cy="1229"/>
            </a:xfrm>
            <a:prstGeom prst="straightConnector1">
              <a:avLst/>
            </a:prstGeom>
            <a:noFill/>
            <a:ln w="9525">
              <a:solidFill>
                <a:srgbClr val="000000"/>
              </a:solidFill>
              <a:round/>
              <a:headEnd/>
              <a:tailEnd/>
            </a:ln>
          </p:spPr>
        </p:cxnSp>
        <p:cxnSp>
          <p:nvCxnSpPr>
            <p:cNvPr id="47248" name="AutoShape 71"/>
            <p:cNvCxnSpPr>
              <a:cxnSpLocks noChangeShapeType="1"/>
            </p:cNvCxnSpPr>
            <p:nvPr/>
          </p:nvCxnSpPr>
          <p:spPr bwMode="auto">
            <a:xfrm>
              <a:off x="235" y="3337"/>
              <a:ext cx="108" cy="0"/>
            </a:xfrm>
            <a:prstGeom prst="straightConnector1">
              <a:avLst/>
            </a:prstGeom>
            <a:noFill/>
            <a:ln w="9525">
              <a:solidFill>
                <a:srgbClr val="000000"/>
              </a:solidFill>
              <a:round/>
              <a:headEnd/>
              <a:tailEnd/>
            </a:ln>
          </p:spPr>
        </p:cxnSp>
      </p:grpSp>
      <p:grpSp>
        <p:nvGrpSpPr>
          <p:cNvPr id="6" name="Group 72"/>
          <p:cNvGrpSpPr>
            <a:grpSpLocks/>
          </p:cNvGrpSpPr>
          <p:nvPr/>
        </p:nvGrpSpPr>
        <p:grpSpPr bwMode="auto">
          <a:xfrm>
            <a:off x="366713" y="2536827"/>
            <a:ext cx="188912" cy="3694113"/>
            <a:chOff x="74" y="1681"/>
            <a:chExt cx="119" cy="2327"/>
          </a:xfrm>
        </p:grpSpPr>
        <p:sp>
          <p:nvSpPr>
            <p:cNvPr id="47182" name="Rectangle 73"/>
            <p:cNvSpPr>
              <a:spLocks noChangeArrowheads="1"/>
            </p:cNvSpPr>
            <p:nvPr/>
          </p:nvSpPr>
          <p:spPr bwMode="auto">
            <a:xfrm>
              <a:off x="74" y="3032"/>
              <a:ext cx="117"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183" name="Rectangle 74"/>
            <p:cNvSpPr>
              <a:spLocks noChangeArrowheads="1"/>
            </p:cNvSpPr>
            <p:nvPr/>
          </p:nvSpPr>
          <p:spPr bwMode="auto">
            <a:xfrm>
              <a:off x="74" y="2945"/>
              <a:ext cx="118" cy="95"/>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184" name="Rectangle 75"/>
            <p:cNvSpPr>
              <a:spLocks noChangeArrowheads="1"/>
            </p:cNvSpPr>
            <p:nvPr/>
          </p:nvSpPr>
          <p:spPr bwMode="auto">
            <a:xfrm>
              <a:off x="74" y="2839"/>
              <a:ext cx="119" cy="120"/>
            </a:xfrm>
            <a:prstGeom prst="rect">
              <a:avLst/>
            </a:prstGeom>
            <a:solidFill>
              <a:srgbClr val="003399"/>
            </a:solidFill>
            <a:ln w="9525">
              <a:noFill/>
              <a:miter lim="800000"/>
              <a:headEnd/>
              <a:tailEnd/>
            </a:ln>
          </p:spPr>
          <p:txBody>
            <a:bodyPr wrap="none" anchor="ctr"/>
            <a:lstStyle/>
            <a:p>
              <a:endParaRPr lang="en-US">
                <a:solidFill>
                  <a:srgbClr val="FAFD00"/>
                </a:solidFill>
              </a:endParaRPr>
            </a:p>
          </p:txBody>
        </p:sp>
        <p:sp>
          <p:nvSpPr>
            <p:cNvPr id="47185" name="Rectangle 76"/>
            <p:cNvSpPr>
              <a:spLocks noChangeArrowheads="1"/>
            </p:cNvSpPr>
            <p:nvPr/>
          </p:nvSpPr>
          <p:spPr bwMode="auto">
            <a:xfrm>
              <a:off x="74" y="2731"/>
              <a:ext cx="118"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186" name="Rectangle 77"/>
            <p:cNvSpPr>
              <a:spLocks noChangeArrowheads="1"/>
            </p:cNvSpPr>
            <p:nvPr/>
          </p:nvSpPr>
          <p:spPr bwMode="auto">
            <a:xfrm>
              <a:off x="78" y="2583"/>
              <a:ext cx="109"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187" name="Rectangle 78"/>
            <p:cNvSpPr>
              <a:spLocks noChangeArrowheads="1"/>
            </p:cNvSpPr>
            <p:nvPr/>
          </p:nvSpPr>
          <p:spPr bwMode="auto">
            <a:xfrm>
              <a:off x="75" y="2511"/>
              <a:ext cx="114" cy="104"/>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188" name="Rectangle 79"/>
            <p:cNvSpPr>
              <a:spLocks noChangeArrowheads="1"/>
            </p:cNvSpPr>
            <p:nvPr/>
          </p:nvSpPr>
          <p:spPr bwMode="auto">
            <a:xfrm>
              <a:off x="79" y="2281"/>
              <a:ext cx="113"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189" name="Rectangle 80"/>
            <p:cNvSpPr>
              <a:spLocks noChangeArrowheads="1"/>
            </p:cNvSpPr>
            <p:nvPr/>
          </p:nvSpPr>
          <p:spPr bwMode="auto">
            <a:xfrm>
              <a:off x="74" y="2657"/>
              <a:ext cx="116" cy="121"/>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190" name="Rectangle 81"/>
            <p:cNvSpPr>
              <a:spLocks noChangeArrowheads="1"/>
            </p:cNvSpPr>
            <p:nvPr/>
          </p:nvSpPr>
          <p:spPr bwMode="auto">
            <a:xfrm>
              <a:off x="77" y="2222"/>
              <a:ext cx="115" cy="103"/>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191" name="Rectangle 82"/>
            <p:cNvSpPr>
              <a:spLocks noChangeArrowheads="1"/>
            </p:cNvSpPr>
            <p:nvPr/>
          </p:nvSpPr>
          <p:spPr bwMode="auto">
            <a:xfrm>
              <a:off x="79" y="2200"/>
              <a:ext cx="110" cy="103"/>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192" name="Rectangle 83"/>
            <p:cNvSpPr>
              <a:spLocks noChangeArrowheads="1"/>
            </p:cNvSpPr>
            <p:nvPr/>
          </p:nvSpPr>
          <p:spPr bwMode="auto">
            <a:xfrm>
              <a:off x="77" y="2151"/>
              <a:ext cx="114" cy="103"/>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193" name="Rectangle 84"/>
            <p:cNvSpPr>
              <a:spLocks noChangeArrowheads="1"/>
            </p:cNvSpPr>
            <p:nvPr/>
          </p:nvSpPr>
          <p:spPr bwMode="auto">
            <a:xfrm>
              <a:off x="90" y="1850"/>
              <a:ext cx="88" cy="54"/>
            </a:xfrm>
            <a:prstGeom prst="rect">
              <a:avLst/>
            </a:prstGeom>
            <a:solidFill>
              <a:srgbClr val="00CCFF"/>
            </a:solidFill>
            <a:ln w="9525">
              <a:noFill/>
              <a:miter lim="800000"/>
              <a:headEnd/>
              <a:tailEnd/>
            </a:ln>
          </p:spPr>
          <p:txBody>
            <a:bodyPr wrap="none" anchor="ctr"/>
            <a:lstStyle/>
            <a:p>
              <a:endParaRPr lang="en-US">
                <a:solidFill>
                  <a:srgbClr val="FAFD00"/>
                </a:solidFill>
              </a:endParaRPr>
            </a:p>
          </p:txBody>
        </p:sp>
        <p:sp>
          <p:nvSpPr>
            <p:cNvPr id="47194" name="Rectangle 85"/>
            <p:cNvSpPr>
              <a:spLocks noChangeArrowheads="1"/>
            </p:cNvSpPr>
            <p:nvPr/>
          </p:nvSpPr>
          <p:spPr bwMode="auto">
            <a:xfrm>
              <a:off x="86" y="1891"/>
              <a:ext cx="101" cy="53"/>
            </a:xfrm>
            <a:prstGeom prst="rect">
              <a:avLst/>
            </a:prstGeom>
            <a:solidFill>
              <a:srgbClr val="00CCFF"/>
            </a:solidFill>
            <a:ln w="9525">
              <a:noFill/>
              <a:miter lim="800000"/>
              <a:headEnd/>
              <a:tailEnd/>
            </a:ln>
          </p:spPr>
          <p:txBody>
            <a:bodyPr wrap="none" anchor="ctr"/>
            <a:lstStyle/>
            <a:p>
              <a:endParaRPr lang="en-US">
                <a:solidFill>
                  <a:srgbClr val="FAFD00"/>
                </a:solidFill>
              </a:endParaRPr>
            </a:p>
          </p:txBody>
        </p:sp>
        <p:sp>
          <p:nvSpPr>
            <p:cNvPr id="47195" name="Oval 86"/>
            <p:cNvSpPr>
              <a:spLocks noChangeArrowheads="1"/>
            </p:cNvSpPr>
            <p:nvPr/>
          </p:nvSpPr>
          <p:spPr bwMode="auto">
            <a:xfrm>
              <a:off x="74" y="1681"/>
              <a:ext cx="119" cy="104"/>
            </a:xfrm>
            <a:prstGeom prst="ellipse">
              <a:avLst/>
            </a:prstGeom>
            <a:solidFill>
              <a:srgbClr val="00CCFF"/>
            </a:solidFill>
            <a:ln w="9525">
              <a:solidFill>
                <a:srgbClr val="000000"/>
              </a:solidFill>
              <a:round/>
              <a:headEnd/>
              <a:tailEnd/>
            </a:ln>
          </p:spPr>
          <p:txBody>
            <a:bodyPr wrap="none" anchor="ctr"/>
            <a:lstStyle/>
            <a:p>
              <a:endParaRPr lang="en-US">
                <a:solidFill>
                  <a:srgbClr val="FAFD00"/>
                </a:solidFill>
              </a:endParaRPr>
            </a:p>
          </p:txBody>
        </p:sp>
        <p:sp>
          <p:nvSpPr>
            <p:cNvPr id="47196" name="Rectangle 87"/>
            <p:cNvSpPr>
              <a:spLocks noChangeArrowheads="1"/>
            </p:cNvSpPr>
            <p:nvPr/>
          </p:nvSpPr>
          <p:spPr bwMode="auto">
            <a:xfrm rot="5400000">
              <a:off x="108" y="1724"/>
              <a:ext cx="52" cy="98"/>
            </a:xfrm>
            <a:prstGeom prst="rect">
              <a:avLst/>
            </a:prstGeom>
            <a:solidFill>
              <a:srgbClr val="99CCFF"/>
            </a:solidFill>
            <a:ln w="9525">
              <a:noFill/>
              <a:miter lim="800000"/>
              <a:headEnd/>
              <a:tailEnd/>
            </a:ln>
          </p:spPr>
          <p:txBody>
            <a:bodyPr wrap="none" anchor="ctr"/>
            <a:lstStyle/>
            <a:p>
              <a:endParaRPr lang="en-US">
                <a:solidFill>
                  <a:srgbClr val="FAFD00"/>
                </a:solidFill>
              </a:endParaRPr>
            </a:p>
          </p:txBody>
        </p:sp>
        <p:sp>
          <p:nvSpPr>
            <p:cNvPr id="47197" name="AutoShape 88"/>
            <p:cNvSpPr>
              <a:spLocks noChangeArrowheads="1"/>
            </p:cNvSpPr>
            <p:nvPr/>
          </p:nvSpPr>
          <p:spPr bwMode="auto">
            <a:xfrm>
              <a:off x="77" y="2025"/>
              <a:ext cx="114" cy="71"/>
            </a:xfrm>
            <a:prstGeom prst="triangle">
              <a:avLst>
                <a:gd name="adj" fmla="val 50000"/>
              </a:avLst>
            </a:prstGeom>
            <a:solidFill>
              <a:srgbClr val="99CCFF"/>
            </a:solidFill>
            <a:ln w="9525">
              <a:solidFill>
                <a:srgbClr val="000000"/>
              </a:solidFill>
              <a:miter lim="800000"/>
              <a:headEnd/>
              <a:tailEnd/>
            </a:ln>
          </p:spPr>
          <p:txBody>
            <a:bodyPr wrap="none" anchor="ctr"/>
            <a:lstStyle/>
            <a:p>
              <a:endParaRPr lang="en-US">
                <a:solidFill>
                  <a:srgbClr val="FAFD00"/>
                </a:solidFill>
              </a:endParaRPr>
            </a:p>
          </p:txBody>
        </p:sp>
        <p:sp>
          <p:nvSpPr>
            <p:cNvPr id="47198" name="AutoShape 89"/>
            <p:cNvSpPr>
              <a:spLocks noChangeArrowheads="1"/>
            </p:cNvSpPr>
            <p:nvPr/>
          </p:nvSpPr>
          <p:spPr bwMode="auto">
            <a:xfrm rot="10800000">
              <a:off x="79" y="1948"/>
              <a:ext cx="114" cy="70"/>
            </a:xfrm>
            <a:prstGeom prst="triangle">
              <a:avLst>
                <a:gd name="adj" fmla="val 50000"/>
              </a:avLst>
            </a:prstGeom>
            <a:solidFill>
              <a:srgbClr val="99CCFF"/>
            </a:solidFill>
            <a:ln w="9525">
              <a:solidFill>
                <a:srgbClr val="000000"/>
              </a:solidFill>
              <a:miter lim="800000"/>
              <a:headEnd/>
              <a:tailEnd/>
            </a:ln>
          </p:spPr>
          <p:txBody>
            <a:bodyPr wrap="none" anchor="ctr"/>
            <a:lstStyle/>
            <a:p>
              <a:endParaRPr lang="en-US">
                <a:solidFill>
                  <a:srgbClr val="FAFD00"/>
                </a:solidFill>
              </a:endParaRPr>
            </a:p>
          </p:txBody>
        </p:sp>
        <p:sp>
          <p:nvSpPr>
            <p:cNvPr id="47199" name="Rectangle 90"/>
            <p:cNvSpPr>
              <a:spLocks noChangeArrowheads="1"/>
            </p:cNvSpPr>
            <p:nvPr/>
          </p:nvSpPr>
          <p:spPr bwMode="auto">
            <a:xfrm>
              <a:off x="94" y="1794"/>
              <a:ext cx="80" cy="82"/>
            </a:xfrm>
            <a:prstGeom prst="rect">
              <a:avLst/>
            </a:prstGeom>
            <a:solidFill>
              <a:srgbClr val="99CCFF"/>
            </a:solidFill>
            <a:ln w="9525">
              <a:noFill/>
              <a:miter lim="800000"/>
              <a:headEnd/>
              <a:tailEnd/>
            </a:ln>
          </p:spPr>
          <p:txBody>
            <a:bodyPr wrap="none" anchor="ctr"/>
            <a:lstStyle/>
            <a:p>
              <a:endParaRPr lang="en-US">
                <a:solidFill>
                  <a:srgbClr val="FAFD00"/>
                </a:solidFill>
              </a:endParaRPr>
            </a:p>
          </p:txBody>
        </p:sp>
        <p:cxnSp>
          <p:nvCxnSpPr>
            <p:cNvPr id="47200" name="AutoShape 91"/>
            <p:cNvCxnSpPr>
              <a:cxnSpLocks noChangeShapeType="1"/>
              <a:stCxn id="47195" idx="2"/>
              <a:endCxn id="47199" idx="1"/>
            </p:cNvCxnSpPr>
            <p:nvPr/>
          </p:nvCxnSpPr>
          <p:spPr bwMode="auto">
            <a:xfrm>
              <a:off x="74" y="1734"/>
              <a:ext cx="20" cy="102"/>
            </a:xfrm>
            <a:prstGeom prst="straightConnector1">
              <a:avLst/>
            </a:prstGeom>
            <a:noFill/>
            <a:ln w="9525">
              <a:solidFill>
                <a:srgbClr val="000000"/>
              </a:solidFill>
              <a:round/>
              <a:headEnd/>
              <a:tailEnd/>
            </a:ln>
          </p:spPr>
        </p:cxnSp>
        <p:cxnSp>
          <p:nvCxnSpPr>
            <p:cNvPr id="47201" name="AutoShape 92"/>
            <p:cNvCxnSpPr>
              <a:cxnSpLocks noChangeShapeType="1"/>
              <a:stCxn id="47195" idx="6"/>
              <a:endCxn id="47199" idx="3"/>
            </p:cNvCxnSpPr>
            <p:nvPr/>
          </p:nvCxnSpPr>
          <p:spPr bwMode="auto">
            <a:xfrm flipH="1">
              <a:off x="174" y="1734"/>
              <a:ext cx="19" cy="101"/>
            </a:xfrm>
            <a:prstGeom prst="straightConnector1">
              <a:avLst/>
            </a:prstGeom>
            <a:noFill/>
            <a:ln w="9525">
              <a:solidFill>
                <a:srgbClr val="000000"/>
              </a:solidFill>
              <a:round/>
              <a:headEnd/>
              <a:tailEnd/>
            </a:ln>
          </p:spPr>
        </p:cxnSp>
        <p:cxnSp>
          <p:nvCxnSpPr>
            <p:cNvPr id="47202" name="AutoShape 93"/>
            <p:cNvCxnSpPr>
              <a:cxnSpLocks noChangeShapeType="1"/>
              <a:stCxn id="47199" idx="1"/>
              <a:endCxn id="47198" idx="4"/>
            </p:cNvCxnSpPr>
            <p:nvPr/>
          </p:nvCxnSpPr>
          <p:spPr bwMode="auto">
            <a:xfrm flipH="1">
              <a:off x="79" y="1836"/>
              <a:ext cx="15" cy="113"/>
            </a:xfrm>
            <a:prstGeom prst="straightConnector1">
              <a:avLst/>
            </a:prstGeom>
            <a:noFill/>
            <a:ln w="9525">
              <a:solidFill>
                <a:srgbClr val="000000"/>
              </a:solidFill>
              <a:round/>
              <a:headEnd/>
              <a:tailEnd/>
            </a:ln>
          </p:spPr>
        </p:cxnSp>
        <p:cxnSp>
          <p:nvCxnSpPr>
            <p:cNvPr id="47203" name="AutoShape 94"/>
            <p:cNvCxnSpPr>
              <a:cxnSpLocks noChangeShapeType="1"/>
              <a:stCxn id="47199" idx="3"/>
              <a:endCxn id="47198" idx="2"/>
            </p:cNvCxnSpPr>
            <p:nvPr/>
          </p:nvCxnSpPr>
          <p:spPr bwMode="auto">
            <a:xfrm>
              <a:off x="174" y="1836"/>
              <a:ext cx="19" cy="113"/>
            </a:xfrm>
            <a:prstGeom prst="straightConnector1">
              <a:avLst/>
            </a:prstGeom>
            <a:noFill/>
            <a:ln w="9525">
              <a:solidFill>
                <a:srgbClr val="000000"/>
              </a:solidFill>
              <a:round/>
              <a:headEnd/>
              <a:tailEnd/>
            </a:ln>
          </p:spPr>
        </p:cxnSp>
        <p:sp>
          <p:nvSpPr>
            <p:cNvPr id="47204" name="Rectangle 95"/>
            <p:cNvSpPr>
              <a:spLocks noChangeArrowheads="1"/>
            </p:cNvSpPr>
            <p:nvPr/>
          </p:nvSpPr>
          <p:spPr bwMode="auto">
            <a:xfrm>
              <a:off x="78" y="2485"/>
              <a:ext cx="114" cy="107"/>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05" name="Rectangle 96"/>
            <p:cNvSpPr>
              <a:spLocks noChangeArrowheads="1"/>
            </p:cNvSpPr>
            <p:nvPr/>
          </p:nvSpPr>
          <p:spPr bwMode="auto">
            <a:xfrm>
              <a:off x="74" y="2385"/>
              <a:ext cx="117" cy="144"/>
            </a:xfrm>
            <a:prstGeom prst="rect">
              <a:avLst/>
            </a:prstGeom>
            <a:solidFill>
              <a:srgbClr val="003399"/>
            </a:solidFill>
            <a:ln w="9525">
              <a:noFill/>
              <a:miter lim="800000"/>
              <a:headEnd/>
              <a:tailEnd/>
            </a:ln>
          </p:spPr>
          <p:txBody>
            <a:bodyPr wrap="none" anchor="ctr"/>
            <a:lstStyle/>
            <a:p>
              <a:endParaRPr lang="en-US">
                <a:solidFill>
                  <a:srgbClr val="FAFD00"/>
                </a:solidFill>
              </a:endParaRPr>
            </a:p>
          </p:txBody>
        </p:sp>
        <p:sp>
          <p:nvSpPr>
            <p:cNvPr id="47206" name="Rectangle 97"/>
            <p:cNvSpPr>
              <a:spLocks noChangeArrowheads="1"/>
            </p:cNvSpPr>
            <p:nvPr/>
          </p:nvSpPr>
          <p:spPr bwMode="auto">
            <a:xfrm>
              <a:off x="80" y="2100"/>
              <a:ext cx="110" cy="104"/>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07" name="Rectangle 98"/>
            <p:cNvSpPr>
              <a:spLocks noChangeArrowheads="1"/>
            </p:cNvSpPr>
            <p:nvPr/>
          </p:nvSpPr>
          <p:spPr bwMode="auto">
            <a:xfrm>
              <a:off x="74" y="3165"/>
              <a:ext cx="117"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08" name="Rectangle 99"/>
            <p:cNvSpPr>
              <a:spLocks noChangeArrowheads="1"/>
            </p:cNvSpPr>
            <p:nvPr/>
          </p:nvSpPr>
          <p:spPr bwMode="auto">
            <a:xfrm>
              <a:off x="74" y="3089"/>
              <a:ext cx="118" cy="113"/>
            </a:xfrm>
            <a:prstGeom prst="rect">
              <a:avLst/>
            </a:prstGeom>
            <a:solidFill>
              <a:srgbClr val="66CCFF"/>
            </a:solidFill>
            <a:ln w="9525">
              <a:noFill/>
              <a:miter lim="800000"/>
              <a:headEnd/>
              <a:tailEnd/>
            </a:ln>
          </p:spPr>
          <p:txBody>
            <a:bodyPr wrap="none" anchor="ctr"/>
            <a:lstStyle/>
            <a:p>
              <a:endParaRPr lang="en-US">
                <a:solidFill>
                  <a:srgbClr val="FAFD00"/>
                </a:solidFill>
              </a:endParaRPr>
            </a:p>
          </p:txBody>
        </p:sp>
        <p:sp>
          <p:nvSpPr>
            <p:cNvPr id="47209" name="Rectangle 100"/>
            <p:cNvSpPr>
              <a:spLocks noChangeArrowheads="1"/>
            </p:cNvSpPr>
            <p:nvPr/>
          </p:nvSpPr>
          <p:spPr bwMode="auto">
            <a:xfrm>
              <a:off x="74" y="3633"/>
              <a:ext cx="114" cy="125"/>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10" name="Rectangle 101"/>
            <p:cNvSpPr>
              <a:spLocks noChangeArrowheads="1"/>
            </p:cNvSpPr>
            <p:nvPr/>
          </p:nvSpPr>
          <p:spPr bwMode="auto">
            <a:xfrm>
              <a:off x="74" y="3451"/>
              <a:ext cx="115" cy="106"/>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11" name="Rectangle 102"/>
            <p:cNvSpPr>
              <a:spLocks noChangeArrowheads="1"/>
            </p:cNvSpPr>
            <p:nvPr/>
          </p:nvSpPr>
          <p:spPr bwMode="auto">
            <a:xfrm>
              <a:off x="75" y="3365"/>
              <a:ext cx="114" cy="108"/>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12" name="Rectangle 103"/>
            <p:cNvSpPr>
              <a:spLocks noChangeArrowheads="1"/>
            </p:cNvSpPr>
            <p:nvPr/>
          </p:nvSpPr>
          <p:spPr bwMode="auto">
            <a:xfrm>
              <a:off x="74" y="3271"/>
              <a:ext cx="115" cy="108"/>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sp>
          <p:nvSpPr>
            <p:cNvPr id="47213" name="Oval 104"/>
            <p:cNvSpPr>
              <a:spLocks noChangeArrowheads="1"/>
            </p:cNvSpPr>
            <p:nvPr/>
          </p:nvSpPr>
          <p:spPr bwMode="auto">
            <a:xfrm>
              <a:off x="74" y="3904"/>
              <a:ext cx="119" cy="104"/>
            </a:xfrm>
            <a:prstGeom prst="ellipse">
              <a:avLst/>
            </a:prstGeom>
            <a:solidFill>
              <a:srgbClr val="FFFFFF"/>
            </a:solidFill>
            <a:ln w="9525">
              <a:solidFill>
                <a:srgbClr val="000000"/>
              </a:solidFill>
              <a:round/>
              <a:headEnd/>
              <a:tailEnd/>
            </a:ln>
          </p:spPr>
          <p:txBody>
            <a:bodyPr wrap="none" anchor="ctr"/>
            <a:lstStyle/>
            <a:p>
              <a:endParaRPr lang="en-US">
                <a:solidFill>
                  <a:srgbClr val="FAFD00"/>
                </a:solidFill>
              </a:endParaRPr>
            </a:p>
          </p:txBody>
        </p:sp>
        <p:sp>
          <p:nvSpPr>
            <p:cNvPr id="47214" name="Rectangle 105"/>
            <p:cNvSpPr>
              <a:spLocks noChangeArrowheads="1"/>
            </p:cNvSpPr>
            <p:nvPr/>
          </p:nvSpPr>
          <p:spPr bwMode="auto">
            <a:xfrm>
              <a:off x="74" y="3529"/>
              <a:ext cx="119" cy="108"/>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15" name="Rectangle 106"/>
            <p:cNvSpPr>
              <a:spLocks noChangeArrowheads="1"/>
            </p:cNvSpPr>
            <p:nvPr/>
          </p:nvSpPr>
          <p:spPr bwMode="auto">
            <a:xfrm>
              <a:off x="74" y="3756"/>
              <a:ext cx="115" cy="119"/>
            </a:xfrm>
            <a:prstGeom prst="rect">
              <a:avLst/>
            </a:prstGeom>
            <a:solidFill>
              <a:srgbClr val="3333FF"/>
            </a:solidFill>
            <a:ln w="9525">
              <a:noFill/>
              <a:miter lim="800000"/>
              <a:headEnd/>
              <a:tailEnd/>
            </a:ln>
          </p:spPr>
          <p:txBody>
            <a:bodyPr wrap="none" anchor="ctr"/>
            <a:lstStyle/>
            <a:p>
              <a:endParaRPr lang="en-US">
                <a:solidFill>
                  <a:srgbClr val="FAFD00"/>
                </a:solidFill>
              </a:endParaRPr>
            </a:p>
          </p:txBody>
        </p:sp>
        <p:sp>
          <p:nvSpPr>
            <p:cNvPr id="47216" name="Rectangle 107"/>
            <p:cNvSpPr>
              <a:spLocks noChangeArrowheads="1"/>
            </p:cNvSpPr>
            <p:nvPr/>
          </p:nvSpPr>
          <p:spPr bwMode="auto">
            <a:xfrm>
              <a:off x="74" y="3827"/>
              <a:ext cx="118" cy="130"/>
            </a:xfrm>
            <a:prstGeom prst="rect">
              <a:avLst/>
            </a:prstGeom>
            <a:solidFill>
              <a:srgbClr val="FFFFFF"/>
            </a:solidFill>
            <a:ln w="9525">
              <a:noFill/>
              <a:miter lim="800000"/>
              <a:headEnd/>
              <a:tailEnd/>
            </a:ln>
          </p:spPr>
          <p:txBody>
            <a:bodyPr wrap="none" anchor="ctr"/>
            <a:lstStyle/>
            <a:p>
              <a:endParaRPr lang="en-US">
                <a:solidFill>
                  <a:srgbClr val="FAFD00"/>
                </a:solidFill>
              </a:endParaRPr>
            </a:p>
          </p:txBody>
        </p:sp>
        <p:cxnSp>
          <p:nvCxnSpPr>
            <p:cNvPr id="47217" name="AutoShape 108"/>
            <p:cNvCxnSpPr>
              <a:cxnSpLocks noChangeShapeType="1"/>
            </p:cNvCxnSpPr>
            <p:nvPr/>
          </p:nvCxnSpPr>
          <p:spPr bwMode="auto">
            <a:xfrm>
              <a:off x="189" y="2098"/>
              <a:ext cx="1" cy="1876"/>
            </a:xfrm>
            <a:prstGeom prst="straightConnector1">
              <a:avLst/>
            </a:prstGeom>
            <a:noFill/>
            <a:ln w="9525">
              <a:solidFill>
                <a:srgbClr val="000000"/>
              </a:solidFill>
              <a:round/>
              <a:headEnd/>
              <a:tailEnd/>
            </a:ln>
          </p:spPr>
        </p:cxnSp>
        <p:cxnSp>
          <p:nvCxnSpPr>
            <p:cNvPr id="47218" name="AutoShape 109"/>
            <p:cNvCxnSpPr>
              <a:cxnSpLocks noChangeShapeType="1"/>
              <a:endCxn id="47213" idx="2"/>
            </p:cNvCxnSpPr>
            <p:nvPr/>
          </p:nvCxnSpPr>
          <p:spPr bwMode="auto">
            <a:xfrm flipH="1">
              <a:off x="74" y="2099"/>
              <a:ext cx="4" cy="1857"/>
            </a:xfrm>
            <a:prstGeom prst="straightConnector1">
              <a:avLst/>
            </a:prstGeom>
            <a:noFill/>
            <a:ln w="9525">
              <a:solidFill>
                <a:srgbClr val="000000"/>
              </a:solidFill>
              <a:round/>
              <a:headEnd/>
              <a:tailEnd/>
            </a:ln>
          </p:spPr>
        </p:cxnSp>
      </p:grpSp>
      <p:grpSp>
        <p:nvGrpSpPr>
          <p:cNvPr id="7" name="Group 110"/>
          <p:cNvGrpSpPr>
            <a:grpSpLocks/>
          </p:cNvGrpSpPr>
          <p:nvPr/>
        </p:nvGrpSpPr>
        <p:grpSpPr bwMode="auto">
          <a:xfrm>
            <a:off x="1384300" y="2478088"/>
            <a:ext cx="190500" cy="1630362"/>
            <a:chOff x="872" y="1658"/>
            <a:chExt cx="120" cy="1027"/>
          </a:xfrm>
        </p:grpSpPr>
        <p:sp>
          <p:nvSpPr>
            <p:cNvPr id="47167" name="Rectangle 111"/>
            <p:cNvSpPr>
              <a:spLocks noChangeArrowheads="1"/>
            </p:cNvSpPr>
            <p:nvPr/>
          </p:nvSpPr>
          <p:spPr bwMode="auto">
            <a:xfrm>
              <a:off x="872" y="1731"/>
              <a:ext cx="115" cy="185"/>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168" name="Rectangle 112"/>
            <p:cNvSpPr>
              <a:spLocks noChangeArrowheads="1"/>
            </p:cNvSpPr>
            <p:nvPr/>
          </p:nvSpPr>
          <p:spPr bwMode="auto">
            <a:xfrm>
              <a:off x="872" y="1824"/>
              <a:ext cx="119" cy="203"/>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69" name="Rectangle 113"/>
            <p:cNvSpPr>
              <a:spLocks noChangeArrowheads="1"/>
            </p:cNvSpPr>
            <p:nvPr/>
          </p:nvSpPr>
          <p:spPr bwMode="auto">
            <a:xfrm>
              <a:off x="872" y="1956"/>
              <a:ext cx="115" cy="184"/>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170" name="Rectangle 114"/>
            <p:cNvSpPr>
              <a:spLocks noChangeArrowheads="1"/>
            </p:cNvSpPr>
            <p:nvPr/>
          </p:nvSpPr>
          <p:spPr bwMode="auto">
            <a:xfrm>
              <a:off x="876" y="2394"/>
              <a:ext cx="111" cy="185"/>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71" name="Rectangle 115"/>
            <p:cNvSpPr>
              <a:spLocks noChangeArrowheads="1"/>
            </p:cNvSpPr>
            <p:nvPr/>
          </p:nvSpPr>
          <p:spPr bwMode="auto">
            <a:xfrm>
              <a:off x="881" y="2492"/>
              <a:ext cx="107" cy="192"/>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172" name="Oval 116"/>
            <p:cNvSpPr>
              <a:spLocks noChangeArrowheads="1"/>
            </p:cNvSpPr>
            <p:nvPr/>
          </p:nvSpPr>
          <p:spPr bwMode="auto">
            <a:xfrm>
              <a:off x="872" y="1658"/>
              <a:ext cx="116" cy="101"/>
            </a:xfrm>
            <a:prstGeom prst="ellipse">
              <a:avLst/>
            </a:prstGeom>
            <a:solidFill>
              <a:srgbClr val="000000"/>
            </a:solidFill>
            <a:ln w="9525">
              <a:solidFill>
                <a:srgbClr val="000000"/>
              </a:solidFill>
              <a:round/>
              <a:headEnd/>
              <a:tailEnd/>
            </a:ln>
          </p:spPr>
          <p:txBody>
            <a:bodyPr wrap="none" anchor="ctr"/>
            <a:lstStyle/>
            <a:p>
              <a:endParaRPr lang="en-US">
                <a:solidFill>
                  <a:srgbClr val="FAFD00"/>
                </a:solidFill>
              </a:endParaRPr>
            </a:p>
          </p:txBody>
        </p:sp>
        <p:sp>
          <p:nvSpPr>
            <p:cNvPr id="47173" name="AutoShape 117"/>
            <p:cNvSpPr>
              <a:spLocks noChangeArrowheads="1"/>
            </p:cNvSpPr>
            <p:nvPr/>
          </p:nvSpPr>
          <p:spPr bwMode="auto">
            <a:xfrm rot="10800000">
              <a:off x="876" y="2248"/>
              <a:ext cx="111" cy="69"/>
            </a:xfrm>
            <a:prstGeom prst="triangle">
              <a:avLst>
                <a:gd name="adj" fmla="val 50000"/>
              </a:avLst>
            </a:prstGeom>
            <a:solidFill>
              <a:srgbClr val="DDDDDD"/>
            </a:solidFill>
            <a:ln w="9525">
              <a:solidFill>
                <a:srgbClr val="000000"/>
              </a:solidFill>
              <a:miter lim="800000"/>
              <a:headEnd/>
              <a:tailEnd/>
            </a:ln>
          </p:spPr>
          <p:txBody>
            <a:bodyPr wrap="none" anchor="ctr"/>
            <a:lstStyle/>
            <a:p>
              <a:endParaRPr lang="en-US">
                <a:solidFill>
                  <a:srgbClr val="FAFD00"/>
                </a:solidFill>
              </a:endParaRPr>
            </a:p>
          </p:txBody>
        </p:sp>
        <p:sp>
          <p:nvSpPr>
            <p:cNvPr id="47174" name="AutoShape 118"/>
            <p:cNvSpPr>
              <a:spLocks noChangeArrowheads="1"/>
            </p:cNvSpPr>
            <p:nvPr/>
          </p:nvSpPr>
          <p:spPr bwMode="auto">
            <a:xfrm>
              <a:off x="876" y="2325"/>
              <a:ext cx="111" cy="69"/>
            </a:xfrm>
            <a:prstGeom prst="triangle">
              <a:avLst>
                <a:gd name="adj" fmla="val 50000"/>
              </a:avLst>
            </a:prstGeom>
            <a:solidFill>
              <a:srgbClr val="DDDDDD"/>
            </a:solidFill>
            <a:ln w="9525">
              <a:solidFill>
                <a:srgbClr val="000000"/>
              </a:solidFill>
              <a:miter lim="800000"/>
              <a:headEnd/>
              <a:tailEnd/>
            </a:ln>
          </p:spPr>
          <p:txBody>
            <a:bodyPr wrap="none" anchor="ctr"/>
            <a:lstStyle/>
            <a:p>
              <a:endParaRPr lang="en-US">
                <a:solidFill>
                  <a:srgbClr val="FAFD00"/>
                </a:solidFill>
              </a:endParaRPr>
            </a:p>
          </p:txBody>
        </p:sp>
        <p:cxnSp>
          <p:nvCxnSpPr>
            <p:cNvPr id="47175" name="AutoShape 119"/>
            <p:cNvCxnSpPr>
              <a:cxnSpLocks noChangeShapeType="1"/>
            </p:cNvCxnSpPr>
            <p:nvPr/>
          </p:nvCxnSpPr>
          <p:spPr bwMode="auto">
            <a:xfrm>
              <a:off x="872" y="1708"/>
              <a:ext cx="4" cy="540"/>
            </a:xfrm>
            <a:prstGeom prst="straightConnector1">
              <a:avLst/>
            </a:prstGeom>
            <a:noFill/>
            <a:ln w="9525">
              <a:solidFill>
                <a:srgbClr val="000000"/>
              </a:solidFill>
              <a:round/>
              <a:headEnd/>
              <a:tailEnd/>
            </a:ln>
          </p:spPr>
        </p:cxnSp>
        <p:cxnSp>
          <p:nvCxnSpPr>
            <p:cNvPr id="47176" name="AutoShape 120"/>
            <p:cNvCxnSpPr>
              <a:cxnSpLocks noChangeShapeType="1"/>
              <a:stCxn id="47172" idx="6"/>
              <a:endCxn id="47173" idx="2"/>
            </p:cNvCxnSpPr>
            <p:nvPr/>
          </p:nvCxnSpPr>
          <p:spPr bwMode="auto">
            <a:xfrm flipH="1">
              <a:off x="987" y="1708"/>
              <a:ext cx="1" cy="540"/>
            </a:xfrm>
            <a:prstGeom prst="straightConnector1">
              <a:avLst/>
            </a:prstGeom>
            <a:noFill/>
            <a:ln w="9525">
              <a:solidFill>
                <a:srgbClr val="000000"/>
              </a:solidFill>
              <a:round/>
              <a:headEnd/>
              <a:tailEnd/>
            </a:ln>
          </p:spPr>
        </p:cxnSp>
        <p:cxnSp>
          <p:nvCxnSpPr>
            <p:cNvPr id="47177" name="AutoShape 121"/>
            <p:cNvCxnSpPr>
              <a:cxnSpLocks noChangeShapeType="1"/>
              <a:stCxn id="47174" idx="2"/>
            </p:cNvCxnSpPr>
            <p:nvPr/>
          </p:nvCxnSpPr>
          <p:spPr bwMode="auto">
            <a:xfrm>
              <a:off x="876" y="2394"/>
              <a:ext cx="1" cy="289"/>
            </a:xfrm>
            <a:prstGeom prst="straightConnector1">
              <a:avLst/>
            </a:prstGeom>
            <a:noFill/>
            <a:ln w="9525">
              <a:solidFill>
                <a:srgbClr val="000000"/>
              </a:solidFill>
              <a:round/>
              <a:headEnd/>
              <a:tailEnd/>
            </a:ln>
          </p:spPr>
        </p:cxnSp>
        <p:cxnSp>
          <p:nvCxnSpPr>
            <p:cNvPr id="47178" name="AutoShape 122"/>
            <p:cNvCxnSpPr>
              <a:cxnSpLocks noChangeShapeType="1"/>
              <a:stCxn id="47174" idx="4"/>
            </p:cNvCxnSpPr>
            <p:nvPr/>
          </p:nvCxnSpPr>
          <p:spPr bwMode="auto">
            <a:xfrm>
              <a:off x="987" y="2394"/>
              <a:ext cx="0" cy="289"/>
            </a:xfrm>
            <a:prstGeom prst="straightConnector1">
              <a:avLst/>
            </a:prstGeom>
            <a:noFill/>
            <a:ln w="9525">
              <a:solidFill>
                <a:srgbClr val="000000"/>
              </a:solidFill>
              <a:round/>
              <a:headEnd/>
              <a:tailEnd/>
            </a:ln>
          </p:spPr>
        </p:cxnSp>
        <p:sp>
          <p:nvSpPr>
            <p:cNvPr id="47179" name="Rectangle 123"/>
            <p:cNvSpPr>
              <a:spLocks noChangeArrowheads="1"/>
            </p:cNvSpPr>
            <p:nvPr/>
          </p:nvSpPr>
          <p:spPr bwMode="auto">
            <a:xfrm>
              <a:off x="872" y="2066"/>
              <a:ext cx="120" cy="20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80" name="Rectangle 124"/>
            <p:cNvSpPr>
              <a:spLocks noChangeArrowheads="1"/>
            </p:cNvSpPr>
            <p:nvPr/>
          </p:nvSpPr>
          <p:spPr bwMode="auto">
            <a:xfrm>
              <a:off x="872" y="1716"/>
              <a:ext cx="119" cy="5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cxnSp>
          <p:nvCxnSpPr>
            <p:cNvPr id="47181" name="AutoShape 125"/>
            <p:cNvCxnSpPr>
              <a:cxnSpLocks noChangeShapeType="1"/>
            </p:cNvCxnSpPr>
            <p:nvPr/>
          </p:nvCxnSpPr>
          <p:spPr bwMode="auto">
            <a:xfrm>
              <a:off x="880" y="2685"/>
              <a:ext cx="106" cy="0"/>
            </a:xfrm>
            <a:prstGeom prst="straightConnector1">
              <a:avLst/>
            </a:prstGeom>
            <a:noFill/>
            <a:ln w="9525">
              <a:solidFill>
                <a:srgbClr val="000000"/>
              </a:solidFill>
              <a:round/>
              <a:headEnd/>
              <a:tailEnd/>
            </a:ln>
          </p:spPr>
        </p:cxnSp>
      </p:grpSp>
      <p:grpSp>
        <p:nvGrpSpPr>
          <p:cNvPr id="8" name="Group 126"/>
          <p:cNvGrpSpPr>
            <a:grpSpLocks/>
          </p:cNvGrpSpPr>
          <p:nvPr/>
        </p:nvGrpSpPr>
        <p:grpSpPr bwMode="auto">
          <a:xfrm>
            <a:off x="1379539" y="2474913"/>
            <a:ext cx="192087" cy="3670300"/>
            <a:chOff x="734" y="1650"/>
            <a:chExt cx="121" cy="2312"/>
          </a:xfrm>
        </p:grpSpPr>
        <p:sp>
          <p:nvSpPr>
            <p:cNvPr id="47134" name="Rectangle 127"/>
            <p:cNvSpPr>
              <a:spLocks noChangeArrowheads="1"/>
            </p:cNvSpPr>
            <p:nvPr/>
          </p:nvSpPr>
          <p:spPr bwMode="auto">
            <a:xfrm>
              <a:off x="738" y="1724"/>
              <a:ext cx="117" cy="188"/>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135" name="Rectangle 128"/>
            <p:cNvSpPr>
              <a:spLocks noChangeArrowheads="1"/>
            </p:cNvSpPr>
            <p:nvPr/>
          </p:nvSpPr>
          <p:spPr bwMode="auto">
            <a:xfrm>
              <a:off x="738" y="1819"/>
              <a:ext cx="117" cy="206"/>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36" name="Rectangle 129"/>
            <p:cNvSpPr>
              <a:spLocks noChangeArrowheads="1"/>
            </p:cNvSpPr>
            <p:nvPr/>
          </p:nvSpPr>
          <p:spPr bwMode="auto">
            <a:xfrm>
              <a:off x="737" y="1952"/>
              <a:ext cx="114" cy="188"/>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137" name="Rectangle 130"/>
            <p:cNvSpPr>
              <a:spLocks noChangeArrowheads="1"/>
            </p:cNvSpPr>
            <p:nvPr/>
          </p:nvSpPr>
          <p:spPr bwMode="auto">
            <a:xfrm>
              <a:off x="742" y="2397"/>
              <a:ext cx="109" cy="188"/>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38" name="Rectangle 131"/>
            <p:cNvSpPr>
              <a:spLocks noChangeArrowheads="1"/>
            </p:cNvSpPr>
            <p:nvPr/>
          </p:nvSpPr>
          <p:spPr bwMode="auto">
            <a:xfrm>
              <a:off x="739" y="2497"/>
              <a:ext cx="112" cy="189"/>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139" name="Oval 132"/>
            <p:cNvSpPr>
              <a:spLocks noChangeArrowheads="1"/>
            </p:cNvSpPr>
            <p:nvPr/>
          </p:nvSpPr>
          <p:spPr bwMode="auto">
            <a:xfrm>
              <a:off x="735" y="1650"/>
              <a:ext cx="119" cy="103"/>
            </a:xfrm>
            <a:prstGeom prst="ellipse">
              <a:avLst/>
            </a:prstGeom>
            <a:solidFill>
              <a:srgbClr val="000000"/>
            </a:solidFill>
            <a:ln w="9525">
              <a:solidFill>
                <a:srgbClr val="000000"/>
              </a:solidFill>
              <a:round/>
              <a:headEnd/>
              <a:tailEnd/>
            </a:ln>
          </p:spPr>
          <p:txBody>
            <a:bodyPr wrap="none" anchor="ctr"/>
            <a:lstStyle/>
            <a:p>
              <a:endParaRPr lang="en-US">
                <a:solidFill>
                  <a:srgbClr val="FAFD00"/>
                </a:solidFill>
              </a:endParaRPr>
            </a:p>
          </p:txBody>
        </p:sp>
        <p:sp>
          <p:nvSpPr>
            <p:cNvPr id="47140" name="AutoShape 133"/>
            <p:cNvSpPr>
              <a:spLocks noChangeArrowheads="1"/>
            </p:cNvSpPr>
            <p:nvPr/>
          </p:nvSpPr>
          <p:spPr bwMode="auto">
            <a:xfrm rot="10800000">
              <a:off x="739" y="2249"/>
              <a:ext cx="113" cy="70"/>
            </a:xfrm>
            <a:prstGeom prst="triangle">
              <a:avLst>
                <a:gd name="adj" fmla="val 50000"/>
              </a:avLst>
            </a:prstGeom>
            <a:solidFill>
              <a:srgbClr val="DDDDDD"/>
            </a:solidFill>
            <a:ln w="9525">
              <a:solidFill>
                <a:srgbClr val="000000"/>
              </a:solidFill>
              <a:miter lim="800000"/>
              <a:headEnd/>
              <a:tailEnd/>
            </a:ln>
          </p:spPr>
          <p:txBody>
            <a:bodyPr wrap="none" anchor="ctr"/>
            <a:lstStyle/>
            <a:p>
              <a:endParaRPr lang="en-US">
                <a:solidFill>
                  <a:srgbClr val="FAFD00"/>
                </a:solidFill>
              </a:endParaRPr>
            </a:p>
          </p:txBody>
        </p:sp>
        <p:sp>
          <p:nvSpPr>
            <p:cNvPr id="47141" name="AutoShape 134"/>
            <p:cNvSpPr>
              <a:spLocks noChangeArrowheads="1"/>
            </p:cNvSpPr>
            <p:nvPr/>
          </p:nvSpPr>
          <p:spPr bwMode="auto">
            <a:xfrm>
              <a:off x="739" y="2327"/>
              <a:ext cx="113" cy="70"/>
            </a:xfrm>
            <a:prstGeom prst="triangle">
              <a:avLst>
                <a:gd name="adj" fmla="val 50000"/>
              </a:avLst>
            </a:prstGeom>
            <a:solidFill>
              <a:srgbClr val="DDDDDD"/>
            </a:solidFill>
            <a:ln w="9525">
              <a:solidFill>
                <a:srgbClr val="000000"/>
              </a:solidFill>
              <a:miter lim="800000"/>
              <a:headEnd/>
              <a:tailEnd/>
            </a:ln>
          </p:spPr>
          <p:txBody>
            <a:bodyPr wrap="none" anchor="ctr"/>
            <a:lstStyle/>
            <a:p>
              <a:endParaRPr lang="en-US">
                <a:solidFill>
                  <a:srgbClr val="FAFD00"/>
                </a:solidFill>
              </a:endParaRPr>
            </a:p>
          </p:txBody>
        </p:sp>
        <p:cxnSp>
          <p:nvCxnSpPr>
            <p:cNvPr id="47142" name="AutoShape 135"/>
            <p:cNvCxnSpPr>
              <a:cxnSpLocks noChangeShapeType="1"/>
              <a:stCxn id="47141" idx="2"/>
            </p:cNvCxnSpPr>
            <p:nvPr/>
          </p:nvCxnSpPr>
          <p:spPr bwMode="auto">
            <a:xfrm>
              <a:off x="739" y="2397"/>
              <a:ext cx="2" cy="294"/>
            </a:xfrm>
            <a:prstGeom prst="straightConnector1">
              <a:avLst/>
            </a:prstGeom>
            <a:noFill/>
            <a:ln w="9525">
              <a:solidFill>
                <a:srgbClr val="000000"/>
              </a:solidFill>
              <a:round/>
              <a:headEnd/>
              <a:tailEnd/>
            </a:ln>
          </p:spPr>
        </p:cxnSp>
        <p:cxnSp>
          <p:nvCxnSpPr>
            <p:cNvPr id="47143" name="AutoShape 136"/>
            <p:cNvCxnSpPr>
              <a:cxnSpLocks noChangeShapeType="1"/>
              <a:stCxn id="47141" idx="4"/>
            </p:cNvCxnSpPr>
            <p:nvPr/>
          </p:nvCxnSpPr>
          <p:spPr bwMode="auto">
            <a:xfrm>
              <a:off x="852" y="2397"/>
              <a:ext cx="0" cy="294"/>
            </a:xfrm>
            <a:prstGeom prst="straightConnector1">
              <a:avLst/>
            </a:prstGeom>
            <a:noFill/>
            <a:ln w="9525">
              <a:solidFill>
                <a:srgbClr val="000000"/>
              </a:solidFill>
              <a:round/>
              <a:headEnd/>
              <a:tailEnd/>
            </a:ln>
          </p:spPr>
        </p:cxnSp>
        <p:sp>
          <p:nvSpPr>
            <p:cNvPr id="47144" name="Rectangle 137"/>
            <p:cNvSpPr>
              <a:spLocks noChangeArrowheads="1"/>
            </p:cNvSpPr>
            <p:nvPr/>
          </p:nvSpPr>
          <p:spPr bwMode="auto">
            <a:xfrm>
              <a:off x="739" y="2064"/>
              <a:ext cx="115" cy="205"/>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45" name="Rectangle 138"/>
            <p:cNvSpPr>
              <a:spLocks noChangeArrowheads="1"/>
            </p:cNvSpPr>
            <p:nvPr/>
          </p:nvSpPr>
          <p:spPr bwMode="auto">
            <a:xfrm>
              <a:off x="734" y="1709"/>
              <a:ext cx="121" cy="53"/>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cxnSp>
          <p:nvCxnSpPr>
            <p:cNvPr id="47146" name="AutoShape 139"/>
            <p:cNvCxnSpPr>
              <a:cxnSpLocks noChangeShapeType="1"/>
            </p:cNvCxnSpPr>
            <p:nvPr/>
          </p:nvCxnSpPr>
          <p:spPr bwMode="auto">
            <a:xfrm>
              <a:off x="747" y="2693"/>
              <a:ext cx="105" cy="0"/>
            </a:xfrm>
            <a:prstGeom prst="straightConnector1">
              <a:avLst/>
            </a:prstGeom>
            <a:noFill/>
            <a:ln w="9525">
              <a:solidFill>
                <a:srgbClr val="000000"/>
              </a:solidFill>
              <a:round/>
              <a:headEnd/>
              <a:tailEnd/>
            </a:ln>
          </p:spPr>
        </p:cxnSp>
        <p:sp>
          <p:nvSpPr>
            <p:cNvPr id="47147" name="Rectangle 140"/>
            <p:cNvSpPr>
              <a:spLocks noChangeArrowheads="1"/>
            </p:cNvSpPr>
            <p:nvPr/>
          </p:nvSpPr>
          <p:spPr bwMode="auto">
            <a:xfrm>
              <a:off x="741" y="2685"/>
              <a:ext cx="109"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48" name="Rectangle 141"/>
            <p:cNvSpPr>
              <a:spLocks noChangeArrowheads="1"/>
            </p:cNvSpPr>
            <p:nvPr/>
          </p:nvSpPr>
          <p:spPr bwMode="auto">
            <a:xfrm>
              <a:off x="742" y="2702"/>
              <a:ext cx="105" cy="184"/>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149" name="Rectangle 142"/>
            <p:cNvSpPr>
              <a:spLocks noChangeArrowheads="1"/>
            </p:cNvSpPr>
            <p:nvPr/>
          </p:nvSpPr>
          <p:spPr bwMode="auto">
            <a:xfrm>
              <a:off x="742" y="2772"/>
              <a:ext cx="110"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50" name="Rectangle 143"/>
            <p:cNvSpPr>
              <a:spLocks noChangeArrowheads="1"/>
            </p:cNvSpPr>
            <p:nvPr/>
          </p:nvSpPr>
          <p:spPr bwMode="auto">
            <a:xfrm>
              <a:off x="742" y="2888"/>
              <a:ext cx="107" cy="182"/>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151" name="Rectangle 144"/>
            <p:cNvSpPr>
              <a:spLocks noChangeArrowheads="1"/>
            </p:cNvSpPr>
            <p:nvPr/>
          </p:nvSpPr>
          <p:spPr bwMode="auto">
            <a:xfrm>
              <a:off x="740" y="2969"/>
              <a:ext cx="109"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52" name="Rectangle 145"/>
            <p:cNvSpPr>
              <a:spLocks noChangeArrowheads="1"/>
            </p:cNvSpPr>
            <p:nvPr/>
          </p:nvSpPr>
          <p:spPr bwMode="auto">
            <a:xfrm>
              <a:off x="742" y="3045"/>
              <a:ext cx="111" cy="182"/>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153" name="Rectangle 146"/>
            <p:cNvSpPr>
              <a:spLocks noChangeArrowheads="1"/>
            </p:cNvSpPr>
            <p:nvPr/>
          </p:nvSpPr>
          <p:spPr bwMode="auto">
            <a:xfrm>
              <a:off x="743" y="3143"/>
              <a:ext cx="107"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54" name="Rectangle 147"/>
            <p:cNvSpPr>
              <a:spLocks noChangeArrowheads="1"/>
            </p:cNvSpPr>
            <p:nvPr/>
          </p:nvSpPr>
          <p:spPr bwMode="auto">
            <a:xfrm>
              <a:off x="742" y="3157"/>
              <a:ext cx="112" cy="182"/>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155" name="Rectangle 148"/>
            <p:cNvSpPr>
              <a:spLocks noChangeArrowheads="1"/>
            </p:cNvSpPr>
            <p:nvPr/>
          </p:nvSpPr>
          <p:spPr bwMode="auto">
            <a:xfrm>
              <a:off x="739" y="3336"/>
              <a:ext cx="111"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56" name="Rectangle 149"/>
            <p:cNvSpPr>
              <a:spLocks noChangeArrowheads="1"/>
            </p:cNvSpPr>
            <p:nvPr/>
          </p:nvSpPr>
          <p:spPr bwMode="auto">
            <a:xfrm>
              <a:off x="739" y="3397"/>
              <a:ext cx="113" cy="182"/>
            </a:xfrm>
            <a:prstGeom prst="rect">
              <a:avLst/>
            </a:prstGeom>
            <a:solidFill>
              <a:srgbClr val="FF7C80"/>
            </a:solidFill>
            <a:ln w="9525">
              <a:noFill/>
              <a:miter lim="800000"/>
              <a:headEnd/>
              <a:tailEnd/>
            </a:ln>
          </p:spPr>
          <p:txBody>
            <a:bodyPr wrap="none" anchor="ctr"/>
            <a:lstStyle/>
            <a:p>
              <a:endParaRPr lang="en-US">
                <a:solidFill>
                  <a:srgbClr val="FAFD00"/>
                </a:solidFill>
              </a:endParaRPr>
            </a:p>
          </p:txBody>
        </p:sp>
        <p:sp>
          <p:nvSpPr>
            <p:cNvPr id="47157" name="Rectangle 150"/>
            <p:cNvSpPr>
              <a:spLocks noChangeArrowheads="1"/>
            </p:cNvSpPr>
            <p:nvPr/>
          </p:nvSpPr>
          <p:spPr bwMode="auto">
            <a:xfrm>
              <a:off x="739" y="3431"/>
              <a:ext cx="112"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58" name="Rectangle 151"/>
            <p:cNvSpPr>
              <a:spLocks noChangeArrowheads="1"/>
            </p:cNvSpPr>
            <p:nvPr/>
          </p:nvSpPr>
          <p:spPr bwMode="auto">
            <a:xfrm>
              <a:off x="742" y="3536"/>
              <a:ext cx="108" cy="183"/>
            </a:xfrm>
            <a:prstGeom prst="rect">
              <a:avLst/>
            </a:prstGeom>
            <a:solidFill>
              <a:srgbClr val="FF0000"/>
            </a:solidFill>
            <a:ln w="9525">
              <a:noFill/>
              <a:miter lim="800000"/>
              <a:headEnd/>
              <a:tailEnd/>
            </a:ln>
          </p:spPr>
          <p:txBody>
            <a:bodyPr wrap="none" anchor="ctr"/>
            <a:lstStyle/>
            <a:p>
              <a:endParaRPr lang="en-US">
                <a:solidFill>
                  <a:srgbClr val="FAFD00"/>
                </a:solidFill>
              </a:endParaRPr>
            </a:p>
          </p:txBody>
        </p:sp>
        <p:sp>
          <p:nvSpPr>
            <p:cNvPr id="47159" name="Rectangle 152"/>
            <p:cNvSpPr>
              <a:spLocks noChangeArrowheads="1"/>
            </p:cNvSpPr>
            <p:nvPr/>
          </p:nvSpPr>
          <p:spPr bwMode="auto">
            <a:xfrm>
              <a:off x="739" y="3632"/>
              <a:ext cx="112" cy="178"/>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60" name="Rectangle 153"/>
            <p:cNvSpPr>
              <a:spLocks noChangeArrowheads="1"/>
            </p:cNvSpPr>
            <p:nvPr/>
          </p:nvSpPr>
          <p:spPr bwMode="auto">
            <a:xfrm>
              <a:off x="741" y="3706"/>
              <a:ext cx="107" cy="183"/>
            </a:xfrm>
            <a:prstGeom prst="rect">
              <a:avLst/>
            </a:prstGeom>
            <a:solidFill>
              <a:srgbClr val="808080"/>
            </a:solidFill>
            <a:ln w="9525">
              <a:noFill/>
              <a:miter lim="800000"/>
              <a:headEnd/>
              <a:tailEnd/>
            </a:ln>
          </p:spPr>
          <p:txBody>
            <a:bodyPr wrap="none" anchor="ctr"/>
            <a:lstStyle/>
            <a:p>
              <a:endParaRPr lang="en-US">
                <a:solidFill>
                  <a:srgbClr val="FAFD00"/>
                </a:solidFill>
              </a:endParaRPr>
            </a:p>
          </p:txBody>
        </p:sp>
        <p:sp>
          <p:nvSpPr>
            <p:cNvPr id="47161" name="Rectangle 154"/>
            <p:cNvSpPr>
              <a:spLocks noChangeArrowheads="1"/>
            </p:cNvSpPr>
            <p:nvPr/>
          </p:nvSpPr>
          <p:spPr bwMode="auto">
            <a:xfrm>
              <a:off x="739" y="3730"/>
              <a:ext cx="112" cy="182"/>
            </a:xfrm>
            <a:prstGeom prst="rect">
              <a:avLst/>
            </a:prstGeom>
            <a:solidFill>
              <a:srgbClr val="000000"/>
            </a:solidFill>
            <a:ln w="9525">
              <a:noFill/>
              <a:miter lim="800000"/>
              <a:headEnd/>
              <a:tailEnd/>
            </a:ln>
          </p:spPr>
          <p:txBody>
            <a:bodyPr wrap="none" anchor="ctr"/>
            <a:lstStyle/>
            <a:p>
              <a:endParaRPr lang="en-US">
                <a:solidFill>
                  <a:srgbClr val="FAFD00"/>
                </a:solidFill>
              </a:endParaRPr>
            </a:p>
          </p:txBody>
        </p:sp>
        <p:sp>
          <p:nvSpPr>
            <p:cNvPr id="47162" name="Oval 155"/>
            <p:cNvSpPr>
              <a:spLocks noChangeArrowheads="1"/>
            </p:cNvSpPr>
            <p:nvPr/>
          </p:nvSpPr>
          <p:spPr bwMode="auto">
            <a:xfrm>
              <a:off x="738" y="3862"/>
              <a:ext cx="114" cy="100"/>
            </a:xfrm>
            <a:prstGeom prst="ellipse">
              <a:avLst/>
            </a:prstGeom>
            <a:solidFill>
              <a:srgbClr val="000000"/>
            </a:solidFill>
            <a:ln w="9525">
              <a:solidFill>
                <a:srgbClr val="000000"/>
              </a:solidFill>
              <a:round/>
              <a:headEnd/>
              <a:tailEnd/>
            </a:ln>
          </p:spPr>
          <p:txBody>
            <a:bodyPr wrap="none" anchor="ctr"/>
            <a:lstStyle/>
            <a:p>
              <a:endParaRPr lang="en-US">
                <a:solidFill>
                  <a:srgbClr val="FAFD00"/>
                </a:solidFill>
              </a:endParaRPr>
            </a:p>
          </p:txBody>
        </p:sp>
        <p:cxnSp>
          <p:nvCxnSpPr>
            <p:cNvPr id="47163" name="AutoShape 156"/>
            <p:cNvCxnSpPr>
              <a:cxnSpLocks noChangeShapeType="1"/>
              <a:stCxn id="47141" idx="2"/>
              <a:endCxn id="47162" idx="2"/>
            </p:cNvCxnSpPr>
            <p:nvPr/>
          </p:nvCxnSpPr>
          <p:spPr bwMode="auto">
            <a:xfrm flipH="1">
              <a:off x="738" y="2397"/>
              <a:ext cx="1" cy="1515"/>
            </a:xfrm>
            <a:prstGeom prst="straightConnector1">
              <a:avLst/>
            </a:prstGeom>
            <a:noFill/>
            <a:ln w="9525">
              <a:solidFill>
                <a:srgbClr val="000000"/>
              </a:solidFill>
              <a:round/>
              <a:headEnd/>
              <a:tailEnd/>
            </a:ln>
          </p:spPr>
        </p:cxnSp>
        <p:cxnSp>
          <p:nvCxnSpPr>
            <p:cNvPr id="47164" name="AutoShape 157"/>
            <p:cNvCxnSpPr>
              <a:cxnSpLocks noChangeShapeType="1"/>
              <a:stCxn id="47162" idx="6"/>
            </p:cNvCxnSpPr>
            <p:nvPr/>
          </p:nvCxnSpPr>
          <p:spPr bwMode="auto">
            <a:xfrm flipH="1" flipV="1">
              <a:off x="851" y="2691"/>
              <a:ext cx="1" cy="1221"/>
            </a:xfrm>
            <a:prstGeom prst="straightConnector1">
              <a:avLst/>
            </a:prstGeom>
            <a:noFill/>
            <a:ln w="9525">
              <a:solidFill>
                <a:srgbClr val="000000"/>
              </a:solidFill>
              <a:round/>
              <a:headEnd/>
              <a:tailEnd/>
            </a:ln>
          </p:spPr>
        </p:cxnSp>
        <p:cxnSp>
          <p:nvCxnSpPr>
            <p:cNvPr id="47165" name="AutoShape 158"/>
            <p:cNvCxnSpPr>
              <a:cxnSpLocks noChangeShapeType="1"/>
            </p:cNvCxnSpPr>
            <p:nvPr/>
          </p:nvCxnSpPr>
          <p:spPr bwMode="auto">
            <a:xfrm>
              <a:off x="735" y="1706"/>
              <a:ext cx="4" cy="559"/>
            </a:xfrm>
            <a:prstGeom prst="straightConnector1">
              <a:avLst/>
            </a:prstGeom>
            <a:noFill/>
            <a:ln w="9525">
              <a:solidFill>
                <a:srgbClr val="000000"/>
              </a:solidFill>
              <a:round/>
              <a:headEnd/>
              <a:tailEnd/>
            </a:ln>
          </p:spPr>
        </p:cxnSp>
        <p:cxnSp>
          <p:nvCxnSpPr>
            <p:cNvPr id="47166" name="AutoShape 159"/>
            <p:cNvCxnSpPr>
              <a:cxnSpLocks noChangeShapeType="1"/>
            </p:cNvCxnSpPr>
            <p:nvPr/>
          </p:nvCxnSpPr>
          <p:spPr bwMode="auto">
            <a:xfrm>
              <a:off x="854" y="1704"/>
              <a:ext cx="0" cy="560"/>
            </a:xfrm>
            <a:prstGeom prst="straightConnector1">
              <a:avLst/>
            </a:prstGeom>
            <a:noFill/>
            <a:ln w="9525">
              <a:solidFill>
                <a:srgbClr val="000000"/>
              </a:solidFill>
              <a:round/>
              <a:headEnd/>
              <a:tailEnd/>
            </a:ln>
          </p:spPr>
        </p:cxnSp>
      </p:grpSp>
      <p:sp>
        <p:nvSpPr>
          <p:cNvPr id="674976" name="Line 160"/>
          <p:cNvSpPr>
            <a:spLocks noChangeShapeType="1"/>
          </p:cNvSpPr>
          <p:nvPr/>
        </p:nvSpPr>
        <p:spPr bwMode="auto">
          <a:xfrm flipH="1">
            <a:off x="3392489" y="3825875"/>
            <a:ext cx="1260475" cy="1588"/>
          </a:xfrm>
          <a:prstGeom prst="line">
            <a:avLst/>
          </a:prstGeom>
          <a:noFill/>
          <a:ln w="38100">
            <a:solidFill>
              <a:schemeClr val="tx1"/>
            </a:solidFill>
            <a:round/>
            <a:headEnd type="triangle" w="med" len="med"/>
            <a:tailEnd/>
          </a:ln>
        </p:spPr>
        <p:txBody>
          <a:bodyPr wrap="none" anchor="ctr"/>
          <a:lstStyle/>
          <a:p>
            <a:endParaRPr lang="en-GB">
              <a:solidFill>
                <a:srgbClr val="FAFD00"/>
              </a:solidFill>
            </a:endParaRPr>
          </a:p>
        </p:txBody>
      </p:sp>
      <p:sp>
        <p:nvSpPr>
          <p:cNvPr id="674977" name="Oval 161"/>
          <p:cNvSpPr>
            <a:spLocks noChangeArrowheads="1"/>
          </p:cNvSpPr>
          <p:nvPr/>
        </p:nvSpPr>
        <p:spPr bwMode="auto">
          <a:xfrm>
            <a:off x="2660651" y="3541714"/>
            <a:ext cx="727075" cy="568325"/>
          </a:xfrm>
          <a:prstGeom prst="ellipse">
            <a:avLst/>
          </a:prstGeom>
          <a:noFill/>
          <a:ln w="38100" algn="ctr">
            <a:solidFill>
              <a:schemeClr val="tx1"/>
            </a:solidFill>
            <a:round/>
            <a:headEnd/>
            <a:tailEnd/>
          </a:ln>
        </p:spPr>
        <p:txBody>
          <a:bodyPr wrap="none" anchor="ctr"/>
          <a:lstStyle/>
          <a:p>
            <a:endParaRPr lang="en-US">
              <a:solidFill>
                <a:srgbClr val="FAFD00"/>
              </a:solidFill>
            </a:endParaRPr>
          </a:p>
        </p:txBody>
      </p:sp>
      <p:pic>
        <p:nvPicPr>
          <p:cNvPr id="674978" name="Picture 162" descr="LAM3"/>
          <p:cNvPicPr>
            <a:picLocks noChangeAspect="1" noChangeArrowheads="1"/>
          </p:cNvPicPr>
          <p:nvPr/>
        </p:nvPicPr>
        <p:blipFill>
          <a:blip r:embed="rId2" cstate="print"/>
          <a:srcRect l="2019" t="5104" r="31328" b="24010"/>
          <a:stretch>
            <a:fillRect/>
          </a:stretch>
        </p:blipFill>
        <p:spPr bwMode="auto">
          <a:xfrm>
            <a:off x="6067425" y="4995865"/>
            <a:ext cx="2147888" cy="1716087"/>
          </a:xfrm>
          <a:prstGeom prst="rect">
            <a:avLst/>
          </a:prstGeom>
          <a:noFill/>
          <a:ln w="9525">
            <a:noFill/>
            <a:miter lim="800000"/>
            <a:headEnd/>
            <a:tailEnd/>
          </a:ln>
        </p:spPr>
      </p:pic>
      <p:sp>
        <p:nvSpPr>
          <p:cNvPr id="47121" name="Text Box 163"/>
          <p:cNvSpPr txBox="1">
            <a:spLocks noChangeArrowheads="1"/>
          </p:cNvSpPr>
          <p:nvPr/>
        </p:nvSpPr>
        <p:spPr bwMode="auto">
          <a:xfrm>
            <a:off x="1909764" y="5934076"/>
            <a:ext cx="4031873" cy="800219"/>
          </a:xfrm>
          <a:prstGeom prst="rect">
            <a:avLst/>
          </a:prstGeom>
          <a:noFill/>
          <a:ln w="12700">
            <a:noFill/>
            <a:miter lim="800000"/>
            <a:headEnd/>
            <a:tailEnd/>
          </a:ln>
        </p:spPr>
        <p:txBody>
          <a:bodyPr wrap="none">
            <a:spAutoFit/>
          </a:bodyPr>
          <a:lstStyle/>
          <a:p>
            <a:r>
              <a:rPr lang="en-GB" sz="1400">
                <a:solidFill>
                  <a:srgbClr val="FFFFFF"/>
                </a:solidFill>
                <a:latin typeface="Helvetica" pitchFamily="34" charset="0"/>
              </a:rPr>
              <a:t>Borrow </a:t>
            </a:r>
            <a:r>
              <a:rPr lang="en-GB" sz="1400" i="1">
                <a:solidFill>
                  <a:srgbClr val="FFFFFF"/>
                </a:solidFill>
                <a:latin typeface="Helvetica" pitchFamily="34" charset="0"/>
              </a:rPr>
              <a:t>et al</a:t>
            </a:r>
            <a:r>
              <a:rPr lang="en-GB" sz="1400">
                <a:solidFill>
                  <a:srgbClr val="FFFFFF"/>
                </a:solidFill>
                <a:latin typeface="Helvetica" pitchFamily="34" charset="0"/>
              </a:rPr>
              <a:t>, </a:t>
            </a:r>
            <a:r>
              <a:rPr lang="en-GB" sz="1400" i="1">
                <a:solidFill>
                  <a:srgbClr val="FFFFFF"/>
                </a:solidFill>
                <a:latin typeface="Helvetica" pitchFamily="34" charset="0"/>
              </a:rPr>
              <a:t>Science</a:t>
            </a:r>
            <a:r>
              <a:rPr lang="en-GB" sz="1400">
                <a:solidFill>
                  <a:srgbClr val="FFFFFF"/>
                </a:solidFill>
                <a:latin typeface="Helvetica" pitchFamily="34" charset="0"/>
              </a:rPr>
              <a:t> 1990; 249: 1577-1580.</a:t>
            </a:r>
            <a:r>
              <a:rPr lang="en-US" sz="1400">
                <a:solidFill>
                  <a:srgbClr val="FFFFFF"/>
                </a:solidFill>
                <a:latin typeface="Helvetica" pitchFamily="34" charset="0"/>
              </a:rPr>
              <a:t> </a:t>
            </a:r>
            <a:endParaRPr lang="en-GB" sz="1400">
              <a:solidFill>
                <a:srgbClr val="FFFFFF"/>
              </a:solidFill>
              <a:latin typeface="Helvetica" pitchFamily="34" charset="0"/>
            </a:endParaRPr>
          </a:p>
          <a:p>
            <a:r>
              <a:rPr lang="en-GB" sz="1400">
                <a:solidFill>
                  <a:srgbClr val="FFFFFF"/>
                </a:solidFill>
                <a:latin typeface="Helvetica" pitchFamily="34" charset="0"/>
              </a:rPr>
              <a:t>de Th</a:t>
            </a:r>
            <a:r>
              <a:rPr lang="en-US" sz="1400">
                <a:solidFill>
                  <a:srgbClr val="FFFFFF"/>
                </a:solidFill>
                <a:latin typeface="Helvetica" pitchFamily="34" charset="0"/>
              </a:rPr>
              <a:t>é</a:t>
            </a:r>
            <a:r>
              <a:rPr lang="en-GB" sz="1400">
                <a:solidFill>
                  <a:srgbClr val="FFFFFF"/>
                </a:solidFill>
                <a:latin typeface="Helvetica" pitchFamily="34" charset="0"/>
              </a:rPr>
              <a:t> </a:t>
            </a:r>
            <a:r>
              <a:rPr lang="en-GB" sz="1400" i="1">
                <a:solidFill>
                  <a:srgbClr val="FFFFFF"/>
                </a:solidFill>
                <a:latin typeface="Helvetica" pitchFamily="34" charset="0"/>
              </a:rPr>
              <a:t>et al</a:t>
            </a:r>
            <a:r>
              <a:rPr lang="en-GB" sz="1400">
                <a:solidFill>
                  <a:srgbClr val="FFFFFF"/>
                </a:solidFill>
                <a:latin typeface="Helvetica" pitchFamily="34" charset="0"/>
              </a:rPr>
              <a:t>, </a:t>
            </a:r>
            <a:r>
              <a:rPr lang="en-GB" sz="1400" i="1">
                <a:solidFill>
                  <a:srgbClr val="FFFFFF"/>
                </a:solidFill>
                <a:latin typeface="Helvetica" pitchFamily="34" charset="0"/>
              </a:rPr>
              <a:t>Nature</a:t>
            </a:r>
            <a:r>
              <a:rPr lang="en-GB" sz="1400">
                <a:solidFill>
                  <a:srgbClr val="FFFFFF"/>
                </a:solidFill>
                <a:latin typeface="Helvetica" pitchFamily="34" charset="0"/>
              </a:rPr>
              <a:t> 1990; 347: 558-61.</a:t>
            </a:r>
            <a:r>
              <a:rPr lang="en-US">
                <a:solidFill>
                  <a:srgbClr val="FAFD00"/>
                </a:solidFill>
              </a:rPr>
              <a:t> </a:t>
            </a:r>
            <a:endParaRPr lang="en-GB" sz="1400">
              <a:solidFill>
                <a:srgbClr val="FFFFFF"/>
              </a:solidFill>
              <a:latin typeface="Helvetica" pitchFamily="34" charset="0"/>
            </a:endParaRPr>
          </a:p>
          <a:p>
            <a:r>
              <a:rPr lang="en-GB" sz="1400">
                <a:solidFill>
                  <a:srgbClr val="FFFFFF"/>
                </a:solidFill>
                <a:latin typeface="Helvetica" pitchFamily="34" charset="0"/>
              </a:rPr>
              <a:t>Goddard </a:t>
            </a:r>
            <a:r>
              <a:rPr lang="en-GB" sz="1400" i="1">
                <a:solidFill>
                  <a:srgbClr val="FFFFFF"/>
                </a:solidFill>
                <a:latin typeface="Helvetica" pitchFamily="34" charset="0"/>
              </a:rPr>
              <a:t>et al</a:t>
            </a:r>
            <a:r>
              <a:rPr lang="en-GB" sz="1400">
                <a:solidFill>
                  <a:srgbClr val="FFFFFF"/>
                </a:solidFill>
                <a:latin typeface="Helvetica" pitchFamily="34" charset="0"/>
              </a:rPr>
              <a:t>, </a:t>
            </a:r>
            <a:r>
              <a:rPr lang="en-GB" sz="1400" i="1">
                <a:solidFill>
                  <a:srgbClr val="FFFFFF"/>
                </a:solidFill>
                <a:latin typeface="Helvetica" pitchFamily="34" charset="0"/>
              </a:rPr>
              <a:t>Science</a:t>
            </a:r>
            <a:r>
              <a:rPr lang="en-GB" sz="1400">
                <a:solidFill>
                  <a:srgbClr val="FFFFFF"/>
                </a:solidFill>
                <a:latin typeface="Helvetica" pitchFamily="34" charset="0"/>
              </a:rPr>
              <a:t> 1991; 254: 1371-1374.</a:t>
            </a:r>
            <a:r>
              <a:rPr lang="en-US">
                <a:solidFill>
                  <a:srgbClr val="FAFD00"/>
                </a:solidFill>
              </a:rPr>
              <a:t> </a:t>
            </a:r>
          </a:p>
        </p:txBody>
      </p:sp>
      <p:pic>
        <p:nvPicPr>
          <p:cNvPr id="674980" name="Picture 164"/>
          <p:cNvPicPr>
            <a:picLocks noChangeAspect="1" noChangeArrowheads="1"/>
          </p:cNvPicPr>
          <p:nvPr/>
        </p:nvPicPr>
        <p:blipFill>
          <a:blip r:embed="rId3" cstate="print"/>
          <a:srcRect/>
          <a:stretch>
            <a:fillRect/>
          </a:stretch>
        </p:blipFill>
        <p:spPr bwMode="auto">
          <a:xfrm>
            <a:off x="4983163" y="3679825"/>
            <a:ext cx="3633787" cy="354013"/>
          </a:xfrm>
          <a:prstGeom prst="rect">
            <a:avLst/>
          </a:prstGeom>
          <a:noFill/>
          <a:ln w="9525">
            <a:noFill/>
            <a:miter lim="800000"/>
            <a:headEnd/>
            <a:tailEnd/>
          </a:ln>
        </p:spPr>
      </p:pic>
      <p:sp>
        <p:nvSpPr>
          <p:cNvPr id="674981" name="Text Box 165"/>
          <p:cNvSpPr txBox="1">
            <a:spLocks noChangeArrowheads="1"/>
          </p:cNvSpPr>
          <p:nvPr/>
        </p:nvSpPr>
        <p:spPr bwMode="auto">
          <a:xfrm>
            <a:off x="6008688" y="2946401"/>
            <a:ext cx="2068195" cy="523220"/>
          </a:xfrm>
          <a:prstGeom prst="rect">
            <a:avLst/>
          </a:prstGeom>
          <a:noFill/>
          <a:ln w="12700">
            <a:noFill/>
            <a:miter lim="800000"/>
            <a:headEnd/>
            <a:tailEnd/>
          </a:ln>
        </p:spPr>
        <p:txBody>
          <a:bodyPr wrap="none">
            <a:spAutoFit/>
          </a:bodyPr>
          <a:lstStyle/>
          <a:p>
            <a:r>
              <a:rPr lang="en-GB" sz="2800">
                <a:solidFill>
                  <a:srgbClr val="292929"/>
                </a:solidFill>
                <a:latin typeface="Helvetica" pitchFamily="34" charset="0"/>
              </a:rPr>
              <a:t>PML-RAR</a:t>
            </a:r>
            <a:r>
              <a:rPr lang="en-GB" sz="2800">
                <a:solidFill>
                  <a:srgbClr val="292929"/>
                </a:solidFill>
                <a:latin typeface="Symbol" pitchFamily="18" charset="2"/>
              </a:rPr>
              <a:t>a</a:t>
            </a:r>
          </a:p>
        </p:txBody>
      </p:sp>
      <p:sp>
        <p:nvSpPr>
          <p:cNvPr id="47124" name="Text Box 166"/>
          <p:cNvSpPr txBox="1">
            <a:spLocks noChangeArrowheads="1"/>
          </p:cNvSpPr>
          <p:nvPr/>
        </p:nvSpPr>
        <p:spPr bwMode="auto">
          <a:xfrm>
            <a:off x="519114" y="4975226"/>
            <a:ext cx="562975" cy="307777"/>
          </a:xfrm>
          <a:prstGeom prst="rect">
            <a:avLst/>
          </a:prstGeom>
          <a:noFill/>
          <a:ln w="12700">
            <a:noFill/>
            <a:miter lim="800000"/>
            <a:headEnd/>
            <a:tailEnd/>
          </a:ln>
        </p:spPr>
        <p:txBody>
          <a:bodyPr wrap="none">
            <a:spAutoFit/>
          </a:bodyPr>
          <a:lstStyle/>
          <a:p>
            <a:r>
              <a:rPr lang="en-GB" sz="1400" i="1">
                <a:solidFill>
                  <a:srgbClr val="FFFFFF"/>
                </a:solidFill>
                <a:latin typeface="Helvetica" pitchFamily="34" charset="0"/>
              </a:rPr>
              <a:t>PML</a:t>
            </a:r>
          </a:p>
        </p:txBody>
      </p:sp>
      <p:sp>
        <p:nvSpPr>
          <p:cNvPr id="47125" name="Text Box 167"/>
          <p:cNvSpPr txBox="1">
            <a:spLocks noChangeArrowheads="1"/>
          </p:cNvSpPr>
          <p:nvPr/>
        </p:nvSpPr>
        <p:spPr bwMode="auto">
          <a:xfrm>
            <a:off x="1546226" y="3925889"/>
            <a:ext cx="704039" cy="307777"/>
          </a:xfrm>
          <a:prstGeom prst="rect">
            <a:avLst/>
          </a:prstGeom>
          <a:noFill/>
          <a:ln w="12700">
            <a:noFill/>
            <a:miter lim="800000"/>
            <a:headEnd/>
            <a:tailEnd/>
          </a:ln>
        </p:spPr>
        <p:txBody>
          <a:bodyPr wrap="none">
            <a:spAutoFit/>
          </a:bodyPr>
          <a:lstStyle/>
          <a:p>
            <a:r>
              <a:rPr lang="en-GB" sz="1400" i="1">
                <a:solidFill>
                  <a:srgbClr val="FFFFFF"/>
                </a:solidFill>
                <a:latin typeface="Helvetica" pitchFamily="34" charset="0"/>
              </a:rPr>
              <a:t>RARA</a:t>
            </a:r>
          </a:p>
        </p:txBody>
      </p:sp>
      <p:sp>
        <p:nvSpPr>
          <p:cNvPr id="674984" name="Line 168"/>
          <p:cNvSpPr>
            <a:spLocks noChangeShapeType="1"/>
          </p:cNvSpPr>
          <p:nvPr/>
        </p:nvSpPr>
        <p:spPr bwMode="auto">
          <a:xfrm>
            <a:off x="7140575" y="4513265"/>
            <a:ext cx="0" cy="363537"/>
          </a:xfrm>
          <a:prstGeom prst="line">
            <a:avLst/>
          </a:prstGeom>
          <a:noFill/>
          <a:ln w="57150">
            <a:solidFill>
              <a:schemeClr val="tx1"/>
            </a:solidFill>
            <a:round/>
            <a:headEnd/>
            <a:tailEnd type="triangle" w="med" len="med"/>
          </a:ln>
        </p:spPr>
        <p:txBody>
          <a:bodyPr/>
          <a:lstStyle/>
          <a:p>
            <a:endParaRPr lang="en-GB">
              <a:solidFill>
                <a:srgbClr val="FAFD00"/>
              </a:solidFill>
            </a:endParaRPr>
          </a:p>
        </p:txBody>
      </p:sp>
      <p:sp>
        <p:nvSpPr>
          <p:cNvPr id="674985" name="Text Box 169"/>
          <p:cNvSpPr txBox="1">
            <a:spLocks noChangeArrowheads="1"/>
          </p:cNvSpPr>
          <p:nvPr/>
        </p:nvSpPr>
        <p:spPr bwMode="auto">
          <a:xfrm>
            <a:off x="8328025" y="6294439"/>
            <a:ext cx="699230" cy="400110"/>
          </a:xfrm>
          <a:prstGeom prst="rect">
            <a:avLst/>
          </a:prstGeom>
          <a:noFill/>
          <a:ln w="12700">
            <a:noFill/>
            <a:miter lim="800000"/>
            <a:headEnd/>
            <a:tailEnd/>
          </a:ln>
        </p:spPr>
        <p:txBody>
          <a:bodyPr wrap="none">
            <a:spAutoFit/>
          </a:bodyPr>
          <a:lstStyle/>
          <a:p>
            <a:r>
              <a:rPr lang="en-GB" sz="2000">
                <a:solidFill>
                  <a:srgbClr val="FAFD00"/>
                </a:solidFill>
                <a:latin typeface="Helvetica" pitchFamily="34" charset="0"/>
              </a:rPr>
              <a:t>APL</a:t>
            </a:r>
          </a:p>
        </p:txBody>
      </p:sp>
      <p:sp>
        <p:nvSpPr>
          <p:cNvPr id="674986" name="Oval 170"/>
          <p:cNvSpPr>
            <a:spLocks noChangeArrowheads="1"/>
          </p:cNvSpPr>
          <p:nvPr/>
        </p:nvSpPr>
        <p:spPr bwMode="auto">
          <a:xfrm>
            <a:off x="7996238" y="3482976"/>
            <a:ext cx="260350" cy="233363"/>
          </a:xfrm>
          <a:prstGeom prst="ellipse">
            <a:avLst/>
          </a:prstGeom>
          <a:gradFill rotWithShape="1">
            <a:gsLst>
              <a:gs pos="0">
                <a:srgbClr val="FFFFFF"/>
              </a:gs>
              <a:gs pos="100000">
                <a:srgbClr val="FF9900"/>
              </a:gs>
            </a:gsLst>
            <a:path path="shape">
              <a:fillToRect l="50000" t="50000" r="50000" b="50000"/>
            </a:path>
          </a:gradFill>
          <a:ln w="9525">
            <a:solidFill>
              <a:srgbClr val="000000"/>
            </a:solidFill>
            <a:round/>
            <a:headEnd/>
            <a:tailEnd/>
          </a:ln>
        </p:spPr>
        <p:txBody>
          <a:bodyPr wrap="none" anchor="ctr"/>
          <a:lstStyle/>
          <a:p>
            <a:endParaRPr lang="en-US">
              <a:solidFill>
                <a:srgbClr val="FAFD00"/>
              </a:solidFill>
            </a:endParaRPr>
          </a:p>
        </p:txBody>
      </p:sp>
      <p:sp>
        <p:nvSpPr>
          <p:cNvPr id="674987" name="Text Box 171"/>
          <p:cNvSpPr txBox="1">
            <a:spLocks noChangeArrowheads="1"/>
          </p:cNvSpPr>
          <p:nvPr/>
        </p:nvSpPr>
        <p:spPr bwMode="auto">
          <a:xfrm>
            <a:off x="8181975" y="3349626"/>
            <a:ext cx="405880" cy="276999"/>
          </a:xfrm>
          <a:prstGeom prst="rect">
            <a:avLst/>
          </a:prstGeom>
          <a:noFill/>
          <a:ln w="9525">
            <a:noFill/>
            <a:miter lim="800000"/>
            <a:headEnd/>
            <a:tailEnd/>
          </a:ln>
        </p:spPr>
        <p:txBody>
          <a:bodyPr wrap="none">
            <a:spAutoFit/>
          </a:bodyPr>
          <a:lstStyle/>
          <a:p>
            <a:pPr eaLnBrk="1" hangingPunct="1"/>
            <a:r>
              <a:rPr lang="en-GB" sz="1200">
                <a:solidFill>
                  <a:srgbClr val="000000"/>
                </a:solidFill>
                <a:latin typeface="Helvetica" pitchFamily="34" charset="0"/>
              </a:rPr>
              <a:t>RA</a:t>
            </a:r>
          </a:p>
        </p:txBody>
      </p:sp>
      <p:pic>
        <p:nvPicPr>
          <p:cNvPr id="674988" name="Picture 172" descr="lnf"/>
          <p:cNvPicPr>
            <a:picLocks noChangeAspect="1" noChangeArrowheads="1"/>
          </p:cNvPicPr>
          <p:nvPr/>
        </p:nvPicPr>
        <p:blipFill>
          <a:blip r:embed="rId4" cstate="print"/>
          <a:srcRect/>
          <a:stretch>
            <a:fillRect/>
          </a:stretch>
        </p:blipFill>
        <p:spPr bwMode="auto">
          <a:xfrm>
            <a:off x="6032500" y="4913315"/>
            <a:ext cx="2174875" cy="1812925"/>
          </a:xfrm>
          <a:prstGeom prst="rect">
            <a:avLst/>
          </a:prstGeom>
          <a:noFill/>
          <a:ln w="9525">
            <a:noFill/>
            <a:miter lim="800000"/>
            <a:headEnd/>
            <a:tailEnd/>
          </a:ln>
        </p:spPr>
      </p:pic>
      <p:sp>
        <p:nvSpPr>
          <p:cNvPr id="674989" name="Oval 173"/>
          <p:cNvSpPr>
            <a:spLocks noChangeArrowheads="1"/>
          </p:cNvSpPr>
          <p:nvPr/>
        </p:nvSpPr>
        <p:spPr bwMode="auto">
          <a:xfrm>
            <a:off x="6048376" y="6362702"/>
            <a:ext cx="381000" cy="314325"/>
          </a:xfrm>
          <a:prstGeom prst="ellipse">
            <a:avLst/>
          </a:prstGeom>
          <a:solidFill>
            <a:srgbClr val="FFFFFF"/>
          </a:solidFill>
          <a:ln w="9525">
            <a:noFill/>
            <a:round/>
            <a:headEnd/>
            <a:tailEnd/>
          </a:ln>
        </p:spPr>
        <p:txBody>
          <a:bodyPr wrap="none" anchor="ctr"/>
          <a:lstStyle/>
          <a:p>
            <a:endParaRPr lang="en-US">
              <a:solidFill>
                <a:srgbClr val="FAFD00"/>
              </a:solidFill>
            </a:endParaRPr>
          </a:p>
        </p:txBody>
      </p:sp>
      <p:sp>
        <p:nvSpPr>
          <p:cNvPr id="674990" name="Line 174"/>
          <p:cNvSpPr>
            <a:spLocks noChangeShapeType="1"/>
          </p:cNvSpPr>
          <p:nvPr/>
        </p:nvSpPr>
        <p:spPr bwMode="auto">
          <a:xfrm>
            <a:off x="7137400" y="4533900"/>
            <a:ext cx="6350" cy="336550"/>
          </a:xfrm>
          <a:prstGeom prst="line">
            <a:avLst/>
          </a:prstGeom>
          <a:noFill/>
          <a:ln w="57150">
            <a:noFill/>
            <a:round/>
            <a:headEnd/>
            <a:tailEnd type="triangle" w="med" len="med"/>
          </a:ln>
        </p:spPr>
        <p:txBody>
          <a:bodyPr/>
          <a:lstStyle/>
          <a:p>
            <a:endParaRPr lang="en-GB">
              <a:solidFill>
                <a:srgbClr val="FAFD00"/>
              </a:solidFill>
            </a:endParaRPr>
          </a:p>
        </p:txBody>
      </p:sp>
      <p:sp>
        <p:nvSpPr>
          <p:cNvPr id="674991" name="Rectangle 175"/>
          <p:cNvSpPr>
            <a:spLocks noChangeArrowheads="1"/>
          </p:cNvSpPr>
          <p:nvPr/>
        </p:nvSpPr>
        <p:spPr bwMode="auto">
          <a:xfrm>
            <a:off x="8369301" y="6076950"/>
            <a:ext cx="685800" cy="781050"/>
          </a:xfrm>
          <a:prstGeom prst="rect">
            <a:avLst/>
          </a:prstGeom>
          <a:solidFill>
            <a:srgbClr val="000066"/>
          </a:solidFill>
          <a:ln w="9525">
            <a:noFill/>
            <a:miter lim="800000"/>
            <a:headEnd/>
            <a:tailEnd/>
          </a:ln>
        </p:spPr>
        <p:txBody>
          <a:bodyPr wrap="none" anchor="ctr"/>
          <a:lstStyle/>
          <a:p>
            <a:endParaRPr lang="en-US">
              <a:solidFill>
                <a:srgbClr val="FAFD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4.81481E-6 L 0.28282 -0.19584 " pathEditMode="relative" rAng="0" ptsTypes="AA">
                                      <p:cBhvr>
                                        <p:cTn id="6" dur="2000" fill="hold"/>
                                        <p:tgtEl>
                                          <p:spTgt spid="5"/>
                                        </p:tgtEl>
                                        <p:attrNameLst>
                                          <p:attrName>ppt_x</p:attrName>
                                          <p:attrName>ppt_y</p:attrName>
                                        </p:attrNameLst>
                                      </p:cBhvr>
                                      <p:rCtr x="14100" y="-9800"/>
                                    </p:animMotion>
                                  </p:childTnLst>
                                </p:cTn>
                              </p:par>
                              <p:par>
                                <p:cTn id="7" presetID="56" presetClass="path" presetSubtype="0" accel="50000" decel="50000" fill="hold" nodeType="withEffect">
                                  <p:stCondLst>
                                    <p:cond delay="0"/>
                                  </p:stCondLst>
                                  <p:childTnLst>
                                    <p:animMotion origin="layout" path="M 8.33333E-7 2.27567E-6 L 0.17135 -0.04626 " pathEditMode="relative" rAng="0" ptsTypes="AA">
                                      <p:cBhvr>
                                        <p:cTn id="8" dur="2000" fill="hold"/>
                                        <p:tgtEl>
                                          <p:spTgt spid="2"/>
                                        </p:tgtEl>
                                        <p:attrNameLst>
                                          <p:attrName>ppt_x</p:attrName>
                                          <p:attrName>ppt_y</p:attrName>
                                        </p:attrNameLst>
                                      </p:cBhvr>
                                      <p:rCtr x="8600" y="-2300"/>
                                    </p:animMotion>
                                  </p:childTnLst>
                                </p:cTn>
                              </p:par>
                              <p:par>
                                <p:cTn id="9" presetID="56" presetClass="path" presetSubtype="0" accel="50000" decel="50000" fill="hold" nodeType="withEffect">
                                  <p:stCondLst>
                                    <p:cond delay="0"/>
                                  </p:stCondLst>
                                  <p:childTnLst>
                                    <p:animMotion origin="layout" path="M 4.44444E-6 -7.40741E-7 L 0.22916 -0.04074 " pathEditMode="relative" rAng="0" ptsTypes="AA">
                                      <p:cBhvr>
                                        <p:cTn id="10" dur="2000" fill="hold"/>
                                        <p:tgtEl>
                                          <p:spTgt spid="7"/>
                                        </p:tgtEl>
                                        <p:attrNameLst>
                                          <p:attrName>ppt_x</p:attrName>
                                          <p:attrName>ppt_y</p:attrName>
                                        </p:attrNameLst>
                                      </p:cBhvr>
                                      <p:rCtr x="11500" y="-2000"/>
                                    </p:animMotion>
                                  </p:childTnLst>
                                </p:cTn>
                              </p:par>
                              <p:par>
                                <p:cTn id="11" presetID="56" presetClass="path" presetSubtype="0" accel="50000" decel="50000" fill="hold" nodeType="withEffect">
                                  <p:stCondLst>
                                    <p:cond delay="0"/>
                                  </p:stCondLst>
                                  <p:childTnLst>
                                    <p:animMotion origin="layout" path="M 6.93889E-18 4.07407E-6 L 0.34149 -0.19005 " pathEditMode="relative" rAng="0" ptsTypes="AA">
                                      <p:cBhvr>
                                        <p:cTn id="12" dur="2000" fill="hold"/>
                                        <p:tgtEl>
                                          <p:spTgt spid="4"/>
                                        </p:tgtEl>
                                        <p:attrNameLst>
                                          <p:attrName>ppt_x</p:attrName>
                                          <p:attrName>ppt_y</p:attrName>
                                        </p:attrNameLst>
                                      </p:cBhvr>
                                      <p:rCtr x="17100" y="-95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48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49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49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49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49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49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49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49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674986"/>
                                        </p:tgtEl>
                                        <p:attrNameLst>
                                          <p:attrName>style.visibility</p:attrName>
                                        </p:attrNameLst>
                                      </p:cBhvr>
                                      <p:to>
                                        <p:strVal val="visible"/>
                                      </p:to>
                                    </p:set>
                                    <p:anim calcmode="lin" valueType="num">
                                      <p:cBhvr additive="base">
                                        <p:cTn id="37" dur="1000" fill="hold"/>
                                        <p:tgtEl>
                                          <p:spTgt spid="674986"/>
                                        </p:tgtEl>
                                        <p:attrNameLst>
                                          <p:attrName>ppt_x</p:attrName>
                                        </p:attrNameLst>
                                      </p:cBhvr>
                                      <p:tavLst>
                                        <p:tav tm="0">
                                          <p:val>
                                            <p:strVal val="1+#ppt_w/2"/>
                                          </p:val>
                                        </p:tav>
                                        <p:tav tm="100000">
                                          <p:val>
                                            <p:strVal val="#ppt_x"/>
                                          </p:val>
                                        </p:tav>
                                      </p:tavLst>
                                    </p:anim>
                                    <p:anim calcmode="lin" valueType="num">
                                      <p:cBhvr additive="base">
                                        <p:cTn id="38" dur="1000" fill="hold"/>
                                        <p:tgtEl>
                                          <p:spTgt spid="674986"/>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674987"/>
                                        </p:tgtEl>
                                        <p:attrNameLst>
                                          <p:attrName>style.visibility</p:attrName>
                                        </p:attrNameLst>
                                      </p:cBhvr>
                                      <p:to>
                                        <p:strVal val="visible"/>
                                      </p:to>
                                    </p:set>
                                    <p:anim calcmode="lin" valueType="num">
                                      <p:cBhvr additive="base">
                                        <p:cTn id="41" dur="1000" fill="hold"/>
                                        <p:tgtEl>
                                          <p:spTgt spid="674987"/>
                                        </p:tgtEl>
                                        <p:attrNameLst>
                                          <p:attrName>ppt_x</p:attrName>
                                        </p:attrNameLst>
                                      </p:cBhvr>
                                      <p:tavLst>
                                        <p:tav tm="0">
                                          <p:val>
                                            <p:strVal val="1+#ppt_w/2"/>
                                          </p:val>
                                        </p:tav>
                                        <p:tav tm="100000">
                                          <p:val>
                                            <p:strVal val="#ppt_x"/>
                                          </p:val>
                                        </p:tav>
                                      </p:tavLst>
                                    </p:anim>
                                    <p:anim calcmode="lin" valueType="num">
                                      <p:cBhvr additive="base">
                                        <p:cTn id="42" dur="1000" fill="hold"/>
                                        <p:tgtEl>
                                          <p:spTgt spid="674987"/>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1" presetClass="entr" presetSubtype="0" fill="hold" grpId="0" nodeType="afterEffect" nodePh="1">
                                  <p:stCondLst>
                                    <p:cond delay="0"/>
                                  </p:stCondLst>
                                  <p:endCondLst>
                                    <p:cond evt="begin" delay="0">
                                      <p:tn val="44"/>
                                    </p:cond>
                                  </p:endCondLst>
                                  <p:childTnLst>
                                    <p:set>
                                      <p:cBhvr>
                                        <p:cTn id="45" dur="1" fill="hold">
                                          <p:stCondLst>
                                            <p:cond delay="0"/>
                                          </p:stCondLst>
                                        </p:cTn>
                                        <p:tgtEl>
                                          <p:spTgt spid="674990"/>
                                        </p:tgtEl>
                                        <p:attrNameLst>
                                          <p:attrName>style.visibility</p:attrName>
                                        </p:attrNameLst>
                                      </p:cBhvr>
                                      <p:to>
                                        <p:strVal val="visible"/>
                                      </p:to>
                                    </p:se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674988"/>
                                        </p:tgtEl>
                                        <p:attrNameLst>
                                          <p:attrName>style.visibility</p:attrName>
                                        </p:attrNameLst>
                                      </p:cBhvr>
                                      <p:to>
                                        <p:strVal val="visible"/>
                                      </p:to>
                                    </p:set>
                                    <p:animEffect transition="in" filter="dissolve">
                                      <p:cBhvr>
                                        <p:cTn id="49" dur="500"/>
                                        <p:tgtEl>
                                          <p:spTgt spid="674988"/>
                                        </p:tgtEl>
                                      </p:cBhvr>
                                    </p:animEffect>
                                  </p:childTnLst>
                                </p:cTn>
                              </p:par>
                            </p:childTnLst>
                          </p:cTn>
                        </p:par>
                        <p:par>
                          <p:cTn id="50" fill="hold">
                            <p:stCondLst>
                              <p:cond delay="1500"/>
                            </p:stCondLst>
                            <p:childTnLst>
                              <p:par>
                                <p:cTn id="51" presetID="1" presetClass="entr" presetSubtype="0" fill="hold" grpId="1" nodeType="afterEffect" nodePh="1">
                                  <p:stCondLst>
                                    <p:cond delay="0"/>
                                  </p:stCondLst>
                                  <p:endCondLst>
                                    <p:cond evt="begin" delay="0">
                                      <p:tn val="51"/>
                                    </p:cond>
                                  </p:endCondLst>
                                  <p:childTnLst>
                                    <p:set>
                                      <p:cBhvr>
                                        <p:cTn id="52" dur="1" fill="hold">
                                          <p:stCondLst>
                                            <p:cond delay="0"/>
                                          </p:stCondLst>
                                        </p:cTn>
                                        <p:tgtEl>
                                          <p:spTgt spid="674990"/>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nodeType="afterEffect">
                                  <p:stCondLst>
                                    <p:cond delay="0"/>
                                  </p:stCondLst>
                                  <p:childTnLst>
                                    <p:set>
                                      <p:cBhvr>
                                        <p:cTn id="55" dur="1" fill="hold">
                                          <p:stCondLst>
                                            <p:cond delay="0"/>
                                          </p:stCondLst>
                                        </p:cTn>
                                        <p:tgtEl>
                                          <p:spTgt spid="674988"/>
                                        </p:tgtEl>
                                        <p:attrNameLst>
                                          <p:attrName>style.visibility</p:attrName>
                                        </p:attrNameLst>
                                      </p:cBhvr>
                                      <p:to>
                                        <p:strVal val="visible"/>
                                      </p:to>
                                    </p:set>
                                  </p:childTnLst>
                                </p:cTn>
                              </p:par>
                            </p:childTnLst>
                          </p:cTn>
                        </p:par>
                        <p:par>
                          <p:cTn id="56" fill="hold">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6749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4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8" grpId="0" animBg="1"/>
      <p:bldP spid="674976" grpId="0" animBg="1"/>
      <p:bldP spid="674977" grpId="0" animBg="1"/>
      <p:bldP spid="674981" grpId="0"/>
      <p:bldP spid="674984" grpId="0" animBg="1"/>
      <p:bldP spid="674985" grpId="0"/>
      <p:bldP spid="674986" grpId="0" animBg="1"/>
      <p:bldP spid="674987" grpId="0"/>
      <p:bldP spid="674989" grpId="0" animBg="1"/>
      <p:bldP spid="674990" grpId="0" animBg="1"/>
      <p:bldP spid="674990" grpId="1" animBg="1"/>
      <p:bldP spid="6749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8130" name="Picture 2" descr="MRC AML TRIALS -ATRA"/>
          <p:cNvPicPr>
            <a:picLocks noGrp="1" noChangeAspect="1" noChangeArrowheads="1"/>
          </p:cNvPicPr>
          <p:nvPr>
            <p:ph idx="1"/>
          </p:nvPr>
        </p:nvPicPr>
        <p:blipFill>
          <a:blip r:embed="rId2" cstate="print"/>
          <a:srcRect/>
          <a:stretch>
            <a:fillRect/>
          </a:stretch>
        </p:blipFill>
        <p:spPr>
          <a:xfrm>
            <a:off x="-25399" y="693738"/>
            <a:ext cx="9280525" cy="6186487"/>
          </a:xfrm>
          <a:noFill/>
        </p:spPr>
      </p:pic>
      <p:sp>
        <p:nvSpPr>
          <p:cNvPr id="48131" name="Rectangle 3"/>
          <p:cNvSpPr>
            <a:spLocks noChangeArrowheads="1"/>
          </p:cNvSpPr>
          <p:nvPr/>
        </p:nvSpPr>
        <p:spPr bwMode="auto">
          <a:xfrm>
            <a:off x="-57150" y="0"/>
            <a:ext cx="9321800" cy="1236663"/>
          </a:xfrm>
          <a:prstGeom prst="rect">
            <a:avLst/>
          </a:prstGeom>
          <a:solidFill>
            <a:srgbClr val="000066"/>
          </a:solidFill>
          <a:ln w="12700">
            <a:noFill/>
            <a:miter lim="800000"/>
            <a:headEnd/>
            <a:tailEnd/>
          </a:ln>
        </p:spPr>
        <p:txBody>
          <a:bodyPr wrap="none" anchor="ctr"/>
          <a:lstStyle/>
          <a:p>
            <a:endParaRPr lang="en-US">
              <a:solidFill>
                <a:srgbClr val="FAFD00"/>
              </a:solidFill>
            </a:endParaRPr>
          </a:p>
        </p:txBody>
      </p:sp>
      <p:sp>
        <p:nvSpPr>
          <p:cNvPr id="529412" name="Rectangle 4"/>
          <p:cNvSpPr>
            <a:spLocks noGrp="1" noChangeArrowheads="1"/>
          </p:cNvSpPr>
          <p:nvPr>
            <p:ph type="title"/>
          </p:nvPr>
        </p:nvSpPr>
        <p:spPr>
          <a:xfrm>
            <a:off x="955675" y="50800"/>
            <a:ext cx="7772400" cy="1143000"/>
          </a:xfrm>
        </p:spPr>
        <p:txBody>
          <a:bodyPr/>
          <a:lstStyle/>
          <a:p>
            <a:pPr>
              <a:defRPr/>
            </a:pPr>
            <a:r>
              <a:rPr lang="en-GB" sz="2400" b="1" smtClean="0">
                <a:effectLst>
                  <a:outerShdw blurRad="38100" dist="38100" dir="2700000" algn="tl">
                    <a:srgbClr val="000000"/>
                  </a:outerShdw>
                </a:effectLst>
                <a:latin typeface="Helvetica" pitchFamily="34" charset="0"/>
              </a:rPr>
              <a:t>Impact of molecularly targeted therapy – </a:t>
            </a:r>
            <a:br>
              <a:rPr lang="en-GB" sz="2400" b="1" smtClean="0">
                <a:effectLst>
                  <a:outerShdw blurRad="38100" dist="38100" dir="2700000" algn="tl">
                    <a:srgbClr val="000000"/>
                  </a:outerShdw>
                </a:effectLst>
                <a:latin typeface="Helvetica" pitchFamily="34" charset="0"/>
              </a:rPr>
            </a:br>
            <a:r>
              <a:rPr lang="en-GB" sz="2400" b="1" smtClean="0">
                <a:effectLst>
                  <a:outerShdw blurRad="38100" dist="38100" dir="2700000" algn="tl">
                    <a:srgbClr val="000000"/>
                  </a:outerShdw>
                </a:effectLst>
                <a:latin typeface="Helvetica" pitchFamily="34" charset="0"/>
              </a:rPr>
              <a:t>all </a:t>
            </a:r>
            <a:r>
              <a:rPr lang="en-GB" sz="2400" b="1" i="1" smtClean="0">
                <a:effectLst>
                  <a:outerShdw blurRad="38100" dist="38100" dir="2700000" algn="tl">
                    <a:srgbClr val="000000"/>
                  </a:outerShdw>
                </a:effectLst>
                <a:latin typeface="Helvetica" pitchFamily="34" charset="0"/>
              </a:rPr>
              <a:t>trans</a:t>
            </a:r>
            <a:r>
              <a:rPr lang="en-GB" sz="2400" b="1" smtClean="0">
                <a:effectLst>
                  <a:outerShdw blurRad="38100" dist="38100" dir="2700000" algn="tl">
                    <a:srgbClr val="000000"/>
                  </a:outerShdw>
                </a:effectLst>
                <a:latin typeface="Helvetica" pitchFamily="34" charset="0"/>
              </a:rPr>
              <a:t>retinoic acid (ATRA) on outcome in APL</a:t>
            </a:r>
            <a:endParaRPr lang="en-US" sz="2400" b="1" smtClean="0">
              <a:effectLst>
                <a:outerShdw blurRad="38100" dist="38100" dir="2700000" algn="tl">
                  <a:srgbClr val="000000"/>
                </a:outerShdw>
              </a:effectLst>
              <a:latin typeface="Helvetica" pitchFamily="34" charset="0"/>
            </a:endParaRPr>
          </a:p>
        </p:txBody>
      </p:sp>
      <p:sp>
        <p:nvSpPr>
          <p:cNvPr id="529413" name="Text Box 5"/>
          <p:cNvSpPr txBox="1">
            <a:spLocks noChangeArrowheads="1"/>
          </p:cNvSpPr>
          <p:nvPr/>
        </p:nvSpPr>
        <p:spPr bwMode="auto">
          <a:xfrm>
            <a:off x="6910388" y="3614738"/>
            <a:ext cx="1136080" cy="338554"/>
          </a:xfrm>
          <a:prstGeom prst="rect">
            <a:avLst/>
          </a:prstGeom>
          <a:noFill/>
          <a:ln w="12700">
            <a:noFill/>
            <a:miter lim="800000"/>
            <a:headEnd/>
            <a:tailEnd/>
          </a:ln>
          <a:effectLst/>
        </p:spPr>
        <p:txBody>
          <a:bodyPr wrap="none">
            <a:spAutoFit/>
          </a:bodyPr>
          <a:lstStyle/>
          <a:p>
            <a:pPr>
              <a:defRPr/>
            </a:pPr>
            <a:r>
              <a:rPr lang="en-GB">
                <a:solidFill>
                  <a:srgbClr val="FAFD00"/>
                </a:solidFill>
                <a:effectLst>
                  <a:outerShdw blurRad="38100" dist="38100" dir="2700000" algn="tl">
                    <a:srgbClr val="000000"/>
                  </a:outerShdw>
                </a:effectLst>
                <a:latin typeface="Helvetica" pitchFamily="34" charset="0"/>
              </a:rPr>
              <a:t>Pre-ATRA</a:t>
            </a:r>
            <a:endParaRPr lang="en-US">
              <a:solidFill>
                <a:srgbClr val="FAFD00"/>
              </a:solidFill>
              <a:effectLst>
                <a:outerShdw blurRad="38100" dist="38100" dir="2700000" algn="tl">
                  <a:srgbClr val="000000"/>
                </a:outerShdw>
              </a:effectLst>
              <a:latin typeface="Helvetica" pitchFamily="34" charset="0"/>
            </a:endParaRPr>
          </a:p>
        </p:txBody>
      </p:sp>
      <p:sp>
        <p:nvSpPr>
          <p:cNvPr id="529414" name="Text Box 6"/>
          <p:cNvSpPr txBox="1">
            <a:spLocks noChangeArrowheads="1"/>
          </p:cNvSpPr>
          <p:nvPr/>
        </p:nvSpPr>
        <p:spPr bwMode="auto">
          <a:xfrm>
            <a:off x="6854826" y="2497138"/>
            <a:ext cx="1249894" cy="338554"/>
          </a:xfrm>
          <a:prstGeom prst="rect">
            <a:avLst/>
          </a:prstGeom>
          <a:noFill/>
          <a:ln w="12700">
            <a:noFill/>
            <a:miter lim="800000"/>
            <a:headEnd/>
            <a:tailEnd/>
          </a:ln>
          <a:effectLst/>
        </p:spPr>
        <p:txBody>
          <a:bodyPr wrap="none">
            <a:spAutoFit/>
          </a:bodyPr>
          <a:lstStyle/>
          <a:p>
            <a:pPr>
              <a:defRPr/>
            </a:pPr>
            <a:r>
              <a:rPr lang="en-GB">
                <a:solidFill>
                  <a:srgbClr val="FAFD00"/>
                </a:solidFill>
                <a:effectLst>
                  <a:outerShdw blurRad="38100" dist="38100" dir="2700000" algn="tl">
                    <a:srgbClr val="000000"/>
                  </a:outerShdw>
                </a:effectLst>
                <a:latin typeface="Helvetica" pitchFamily="34" charset="0"/>
              </a:rPr>
              <a:t>Post-ATRA</a:t>
            </a:r>
            <a:endParaRPr lang="en-US">
              <a:solidFill>
                <a:srgbClr val="FAFD00"/>
              </a:solidFill>
              <a:effectLst>
                <a:outerShdw blurRad="38100" dist="38100" dir="2700000" algn="tl">
                  <a:srgbClr val="000000"/>
                </a:outerShdw>
              </a:effectLst>
              <a:latin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595314" y="-6986"/>
            <a:ext cx="8091487" cy="1143000"/>
          </a:xfrm>
        </p:spPr>
        <p:txBody>
          <a:bodyPr/>
          <a:lstStyle/>
          <a:p>
            <a:r>
              <a:rPr lang="en-GB" sz="3200" b="1" dirty="0" smtClean="0">
                <a:effectLst>
                  <a:outerShdw blurRad="38100" dist="38100" dir="2700000" algn="tl">
                    <a:srgbClr val="000000"/>
                  </a:outerShdw>
                </a:effectLst>
                <a:latin typeface="Helvetica" pitchFamily="34" charset="0"/>
              </a:rPr>
              <a:t>Development of ATRA to treat APL</a:t>
            </a:r>
            <a:endParaRPr lang="en-GB" sz="3200" b="1" dirty="0">
              <a:effectLst>
                <a:outerShdw blurRad="38100" dist="38100" dir="2700000" algn="tl">
                  <a:srgbClr val="000000"/>
                </a:outerShdw>
              </a:effectLst>
              <a:latin typeface="Helvetica" pitchFamily="34" charset="0"/>
            </a:endParaRPr>
          </a:p>
        </p:txBody>
      </p:sp>
      <p:sp>
        <p:nvSpPr>
          <p:cNvPr id="457759" name="Rectangle 31"/>
          <p:cNvSpPr>
            <a:spLocks noChangeArrowheads="1"/>
          </p:cNvSpPr>
          <p:nvPr/>
        </p:nvSpPr>
        <p:spPr bwMode="auto">
          <a:xfrm>
            <a:off x="552450" y="1257300"/>
            <a:ext cx="8248650" cy="5353050"/>
          </a:xfrm>
          <a:prstGeom prst="rect">
            <a:avLst/>
          </a:prstGeom>
          <a:solidFill>
            <a:srgbClr val="FFFFCC"/>
          </a:solidFill>
          <a:ln w="9525">
            <a:solidFill>
              <a:schemeClr val="hlink"/>
            </a:solidFill>
            <a:miter lim="800000"/>
            <a:headEnd/>
            <a:tailEnd/>
          </a:ln>
          <a:effectLst/>
        </p:spPr>
        <p:txBody>
          <a:bodyPr wrap="none" anchor="ctr"/>
          <a:lstStyle/>
          <a:p>
            <a:pPr algn="ctr" eaLnBrk="1" hangingPunct="1"/>
            <a:endParaRPr lang="en-US" sz="900" b="0" dirty="0" smtClean="0">
              <a:solidFill>
                <a:srgbClr val="FAFD00"/>
              </a:solidFill>
              <a:latin typeface="Arial" charset="0"/>
            </a:endParaRPr>
          </a:p>
        </p:txBody>
      </p:sp>
      <p:sp>
        <p:nvSpPr>
          <p:cNvPr id="457734" name="Line 6"/>
          <p:cNvSpPr>
            <a:spLocks noChangeShapeType="1"/>
          </p:cNvSpPr>
          <p:nvPr/>
        </p:nvSpPr>
        <p:spPr bwMode="auto">
          <a:xfrm>
            <a:off x="857250" y="5943600"/>
            <a:ext cx="7715250" cy="0"/>
          </a:xfrm>
          <a:prstGeom prst="line">
            <a:avLst/>
          </a:prstGeom>
          <a:noFill/>
          <a:ln w="76200">
            <a:solidFill>
              <a:srgbClr val="000000"/>
            </a:solidFill>
            <a:round/>
            <a:headEnd/>
            <a:tailEnd type="triangle" w="med" len="med"/>
          </a:ln>
          <a:effectLst/>
        </p:spPr>
        <p:txBody>
          <a:bodyPr/>
          <a:lstStyle/>
          <a:p>
            <a:pPr eaLnBrk="1" hangingPunct="1"/>
            <a:endParaRPr lang="en-GB" sz="900" b="0" smtClean="0">
              <a:solidFill>
                <a:srgbClr val="FAFD00"/>
              </a:solidFill>
              <a:latin typeface="Arial" charset="0"/>
            </a:endParaRPr>
          </a:p>
        </p:txBody>
      </p:sp>
      <p:sp>
        <p:nvSpPr>
          <p:cNvPr id="457735" name="Line 7"/>
          <p:cNvSpPr>
            <a:spLocks noChangeShapeType="1"/>
          </p:cNvSpPr>
          <p:nvPr/>
        </p:nvSpPr>
        <p:spPr bwMode="auto">
          <a:xfrm>
            <a:off x="1104900"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37" name="Line 9"/>
          <p:cNvSpPr>
            <a:spLocks noChangeShapeType="1"/>
          </p:cNvSpPr>
          <p:nvPr/>
        </p:nvSpPr>
        <p:spPr bwMode="auto">
          <a:xfrm>
            <a:off x="2292642"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41" name="Line 13"/>
          <p:cNvSpPr>
            <a:spLocks noChangeShapeType="1"/>
          </p:cNvSpPr>
          <p:nvPr/>
        </p:nvSpPr>
        <p:spPr bwMode="auto">
          <a:xfrm>
            <a:off x="3480384"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43" name="Line 15"/>
          <p:cNvSpPr>
            <a:spLocks noChangeShapeType="1"/>
          </p:cNvSpPr>
          <p:nvPr/>
        </p:nvSpPr>
        <p:spPr bwMode="auto">
          <a:xfrm>
            <a:off x="4668126"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45" name="Line 17"/>
          <p:cNvSpPr>
            <a:spLocks noChangeShapeType="1"/>
          </p:cNvSpPr>
          <p:nvPr/>
        </p:nvSpPr>
        <p:spPr bwMode="auto">
          <a:xfrm>
            <a:off x="5855868"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47" name="Line 19"/>
          <p:cNvSpPr>
            <a:spLocks noChangeShapeType="1"/>
          </p:cNvSpPr>
          <p:nvPr/>
        </p:nvSpPr>
        <p:spPr bwMode="auto">
          <a:xfrm>
            <a:off x="7043610"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48" name="Line 20"/>
          <p:cNvSpPr>
            <a:spLocks noChangeShapeType="1"/>
          </p:cNvSpPr>
          <p:nvPr/>
        </p:nvSpPr>
        <p:spPr bwMode="auto">
          <a:xfrm>
            <a:off x="8231353" y="5948299"/>
            <a:ext cx="0" cy="285750"/>
          </a:xfrm>
          <a:prstGeom prst="line">
            <a:avLst/>
          </a:prstGeom>
          <a:noFill/>
          <a:ln w="28575">
            <a:solidFill>
              <a:srgbClr val="000000"/>
            </a:solidFill>
            <a:round/>
            <a:headEnd/>
            <a:tailEnd/>
          </a:ln>
          <a:effectLst/>
        </p:spPr>
        <p:txBody>
          <a:bodyPr/>
          <a:lstStyle/>
          <a:p>
            <a:pPr eaLnBrk="1" hangingPunct="1"/>
            <a:endParaRPr lang="en-GB" sz="900" b="0" smtClean="0">
              <a:solidFill>
                <a:srgbClr val="FAFD00"/>
              </a:solidFill>
              <a:latin typeface="Arial" charset="0"/>
            </a:endParaRPr>
          </a:p>
        </p:txBody>
      </p:sp>
      <p:sp>
        <p:nvSpPr>
          <p:cNvPr id="457750" name="Text Box 22"/>
          <p:cNvSpPr txBox="1">
            <a:spLocks noChangeArrowheads="1"/>
          </p:cNvSpPr>
          <p:nvPr/>
        </p:nvSpPr>
        <p:spPr bwMode="auto">
          <a:xfrm>
            <a:off x="784226"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1950</a:t>
            </a:r>
          </a:p>
        </p:txBody>
      </p:sp>
      <p:sp>
        <p:nvSpPr>
          <p:cNvPr id="457752" name="Text Box 24"/>
          <p:cNvSpPr txBox="1">
            <a:spLocks noChangeArrowheads="1"/>
          </p:cNvSpPr>
          <p:nvPr/>
        </p:nvSpPr>
        <p:spPr bwMode="auto">
          <a:xfrm>
            <a:off x="3171501"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1970</a:t>
            </a:r>
          </a:p>
        </p:txBody>
      </p:sp>
      <p:sp>
        <p:nvSpPr>
          <p:cNvPr id="457753" name="Text Box 25"/>
          <p:cNvSpPr txBox="1">
            <a:spLocks noChangeArrowheads="1"/>
          </p:cNvSpPr>
          <p:nvPr/>
        </p:nvSpPr>
        <p:spPr bwMode="auto">
          <a:xfrm>
            <a:off x="4355200"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1980</a:t>
            </a:r>
          </a:p>
        </p:txBody>
      </p:sp>
      <p:sp>
        <p:nvSpPr>
          <p:cNvPr id="457754" name="Text Box 26"/>
          <p:cNvSpPr txBox="1">
            <a:spLocks noChangeArrowheads="1"/>
          </p:cNvSpPr>
          <p:nvPr/>
        </p:nvSpPr>
        <p:spPr bwMode="auto">
          <a:xfrm>
            <a:off x="5539726"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1990</a:t>
            </a:r>
          </a:p>
        </p:txBody>
      </p:sp>
      <p:sp>
        <p:nvSpPr>
          <p:cNvPr id="457755" name="Text Box 27"/>
          <p:cNvSpPr txBox="1">
            <a:spLocks noChangeArrowheads="1"/>
          </p:cNvSpPr>
          <p:nvPr/>
        </p:nvSpPr>
        <p:spPr bwMode="auto">
          <a:xfrm>
            <a:off x="6728951"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2000</a:t>
            </a:r>
          </a:p>
        </p:txBody>
      </p:sp>
      <p:sp>
        <p:nvSpPr>
          <p:cNvPr id="457756" name="Text Box 28"/>
          <p:cNvSpPr txBox="1">
            <a:spLocks noChangeArrowheads="1"/>
          </p:cNvSpPr>
          <p:nvPr/>
        </p:nvSpPr>
        <p:spPr bwMode="auto">
          <a:xfrm>
            <a:off x="7913875" y="6269038"/>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2010</a:t>
            </a:r>
          </a:p>
        </p:txBody>
      </p:sp>
      <p:sp>
        <p:nvSpPr>
          <p:cNvPr id="457758" name="Text Box 30"/>
          <p:cNvSpPr txBox="1">
            <a:spLocks noChangeArrowheads="1"/>
          </p:cNvSpPr>
          <p:nvPr/>
        </p:nvSpPr>
        <p:spPr bwMode="auto">
          <a:xfrm>
            <a:off x="1965672" y="6267450"/>
            <a:ext cx="639919" cy="338554"/>
          </a:xfrm>
          <a:prstGeom prst="rect">
            <a:avLst/>
          </a:prstGeom>
          <a:noFill/>
          <a:ln w="9525">
            <a:noFill/>
            <a:miter lim="800000"/>
            <a:headEnd/>
            <a:tailEnd/>
          </a:ln>
          <a:effectLst/>
        </p:spPr>
        <p:txBody>
          <a:bodyPr wrap="none">
            <a:spAutoFit/>
          </a:bodyPr>
          <a:lstStyle/>
          <a:p>
            <a:pPr eaLnBrk="1" hangingPunct="1"/>
            <a:r>
              <a:rPr lang="en-GB" dirty="0" smtClean="0">
                <a:solidFill>
                  <a:srgbClr val="000000"/>
                </a:solidFill>
                <a:latin typeface="Arial" charset="0"/>
              </a:rPr>
              <a:t>1960</a:t>
            </a:r>
          </a:p>
        </p:txBody>
      </p:sp>
      <p:sp>
        <p:nvSpPr>
          <p:cNvPr id="457783" name="Text Box 55"/>
          <p:cNvSpPr txBox="1">
            <a:spLocks noChangeArrowheads="1"/>
          </p:cNvSpPr>
          <p:nvPr/>
        </p:nvSpPr>
        <p:spPr bwMode="auto">
          <a:xfrm>
            <a:off x="962409" y="4870672"/>
            <a:ext cx="2205797" cy="461665"/>
          </a:xfrm>
          <a:prstGeom prst="rect">
            <a:avLst/>
          </a:prstGeom>
          <a:noFill/>
          <a:ln w="19050">
            <a:solidFill>
              <a:srgbClr val="FF0000"/>
            </a:solidFill>
            <a:miter lim="800000"/>
            <a:headEnd/>
            <a:tailEnd/>
          </a:ln>
          <a:effectLst/>
          <a:scene3d>
            <a:camera prst="orthographicFront"/>
            <a:lightRig rig="threePt" dir="t"/>
          </a:scene3d>
          <a:sp3d>
            <a:bevelT/>
          </a:sp3d>
        </p:spPr>
        <p:txBody>
          <a:bodyPr wrap="none">
            <a:spAutoFit/>
          </a:bodyPr>
          <a:lstStyle/>
          <a:p>
            <a:pPr algn="ctr" eaLnBrk="1" hangingPunct="1"/>
            <a:r>
              <a:rPr lang="en-GB" sz="1400" dirty="0" smtClean="0">
                <a:solidFill>
                  <a:srgbClr val="000000"/>
                </a:solidFill>
                <a:latin typeface="Arial" charset="0"/>
              </a:rPr>
              <a:t>First description of APL</a:t>
            </a:r>
          </a:p>
          <a:p>
            <a:pPr algn="ctr" eaLnBrk="1" hangingPunct="1"/>
            <a:r>
              <a:rPr lang="en-GB" sz="1000" dirty="0" smtClean="0">
                <a:solidFill>
                  <a:srgbClr val="000000"/>
                </a:solidFill>
                <a:latin typeface="Arial" charset="0"/>
              </a:rPr>
              <a:t>(</a:t>
            </a:r>
            <a:r>
              <a:rPr lang="en-GB" sz="1000" dirty="0" err="1" smtClean="0">
                <a:solidFill>
                  <a:srgbClr val="000000"/>
                </a:solidFill>
                <a:latin typeface="Arial" charset="0"/>
              </a:rPr>
              <a:t>Hillestad</a:t>
            </a:r>
            <a:r>
              <a:rPr lang="en-GB" sz="1000" dirty="0" smtClean="0">
                <a:solidFill>
                  <a:srgbClr val="000000"/>
                </a:solidFill>
                <a:latin typeface="Arial" charset="0"/>
              </a:rPr>
              <a:t> 1957)</a:t>
            </a:r>
          </a:p>
        </p:txBody>
      </p:sp>
      <p:cxnSp>
        <p:nvCxnSpPr>
          <p:cNvPr id="51" name="Straight Arrow Connector 50"/>
          <p:cNvCxnSpPr>
            <a:stCxn id="457783" idx="2"/>
          </p:cNvCxnSpPr>
          <p:nvPr/>
        </p:nvCxnSpPr>
        <p:spPr>
          <a:xfrm>
            <a:off x="2065308" y="5332337"/>
            <a:ext cx="1000" cy="4158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 Box 55"/>
          <p:cNvSpPr txBox="1">
            <a:spLocks noChangeArrowheads="1"/>
          </p:cNvSpPr>
          <p:nvPr/>
        </p:nvSpPr>
        <p:spPr bwMode="auto">
          <a:xfrm>
            <a:off x="2458193" y="3513061"/>
            <a:ext cx="2481942" cy="677108"/>
          </a:xfrm>
          <a:prstGeom prst="rect">
            <a:avLst/>
          </a:prstGeom>
          <a:noFill/>
          <a:ln w="19050">
            <a:solidFill>
              <a:srgbClr val="FF0000"/>
            </a:solidFill>
            <a:miter lim="800000"/>
            <a:headEnd/>
            <a:tailEnd/>
          </a:ln>
          <a:effectLst/>
          <a:scene3d>
            <a:camera prst="orthographicFront"/>
            <a:lightRig rig="threePt" dir="t"/>
          </a:scene3d>
          <a:sp3d>
            <a:bevelT/>
          </a:sp3d>
        </p:spPr>
        <p:txBody>
          <a:bodyPr wrap="square">
            <a:spAutoFit/>
          </a:bodyPr>
          <a:lstStyle/>
          <a:p>
            <a:pPr algn="ctr" eaLnBrk="1" hangingPunct="1"/>
            <a:r>
              <a:rPr lang="en-GB" sz="1400" dirty="0" smtClean="0">
                <a:solidFill>
                  <a:srgbClr val="000000"/>
                </a:solidFill>
                <a:latin typeface="Arial" pitchFamily="34" charset="0"/>
                <a:cs typeface="Arial" pitchFamily="34" charset="0"/>
              </a:rPr>
              <a:t>ATRA found </a:t>
            </a:r>
            <a:r>
              <a:rPr lang="en-GB" sz="1400" smtClean="0">
                <a:solidFill>
                  <a:srgbClr val="000000"/>
                </a:solidFill>
                <a:latin typeface="Arial" pitchFamily="34" charset="0"/>
                <a:cs typeface="Arial" pitchFamily="34" charset="0"/>
              </a:rPr>
              <a:t>to </a:t>
            </a:r>
          </a:p>
          <a:p>
            <a:pPr algn="ctr" eaLnBrk="1" hangingPunct="1"/>
            <a:r>
              <a:rPr lang="en-GB" sz="1400" smtClean="0">
                <a:solidFill>
                  <a:srgbClr val="000000"/>
                </a:solidFill>
                <a:latin typeface="Arial" pitchFamily="34" charset="0"/>
                <a:cs typeface="Arial" pitchFamily="34" charset="0"/>
              </a:rPr>
              <a:t>differentiate 1° APL </a:t>
            </a:r>
            <a:r>
              <a:rPr lang="en-GB" sz="1400" dirty="0" smtClean="0">
                <a:solidFill>
                  <a:srgbClr val="000000"/>
                </a:solidFill>
                <a:latin typeface="Arial" pitchFamily="34" charset="0"/>
                <a:cs typeface="Arial" pitchFamily="34" charset="0"/>
              </a:rPr>
              <a:t>cells</a:t>
            </a:r>
          </a:p>
          <a:p>
            <a:pPr algn="ctr" eaLnBrk="1" hangingPunct="1"/>
            <a:r>
              <a:rPr lang="en-GB" sz="1000" dirty="0" smtClean="0">
                <a:solidFill>
                  <a:srgbClr val="000000"/>
                </a:solidFill>
                <a:latin typeface="Arial" charset="0"/>
              </a:rPr>
              <a:t>(</a:t>
            </a:r>
            <a:r>
              <a:rPr lang="en-GB" sz="1000" dirty="0" err="1" smtClean="0">
                <a:solidFill>
                  <a:srgbClr val="000000"/>
                </a:solidFill>
                <a:latin typeface="Arial" charset="0"/>
              </a:rPr>
              <a:t>Breitman</a:t>
            </a:r>
            <a:r>
              <a:rPr lang="en-GB" sz="1000" dirty="0" smtClean="0">
                <a:solidFill>
                  <a:srgbClr val="000000"/>
                </a:solidFill>
                <a:latin typeface="Arial" charset="0"/>
              </a:rPr>
              <a:t> 1981)</a:t>
            </a:r>
          </a:p>
        </p:txBody>
      </p:sp>
      <p:cxnSp>
        <p:nvCxnSpPr>
          <p:cNvPr id="53" name="Straight Arrow Connector 52"/>
          <p:cNvCxnSpPr/>
          <p:nvPr/>
        </p:nvCxnSpPr>
        <p:spPr>
          <a:xfrm>
            <a:off x="4719638" y="4195763"/>
            <a:ext cx="11250" cy="156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 Box 55"/>
          <p:cNvSpPr txBox="1">
            <a:spLocks noChangeArrowheads="1"/>
          </p:cNvSpPr>
          <p:nvPr/>
        </p:nvSpPr>
        <p:spPr bwMode="auto">
          <a:xfrm>
            <a:off x="3314360" y="2726535"/>
            <a:ext cx="2372445" cy="677108"/>
          </a:xfrm>
          <a:prstGeom prst="rect">
            <a:avLst/>
          </a:prstGeom>
          <a:noFill/>
          <a:ln w="19050">
            <a:solidFill>
              <a:srgbClr val="FF0000"/>
            </a:solidFill>
            <a:miter lim="800000"/>
            <a:headEnd/>
            <a:tailEnd/>
          </a:ln>
          <a:effectLst/>
          <a:scene3d>
            <a:camera prst="orthographicFront"/>
            <a:lightRig rig="threePt" dir="t"/>
          </a:scene3d>
          <a:sp3d>
            <a:bevelT/>
          </a:sp3d>
        </p:spPr>
        <p:txBody>
          <a:bodyPr wrap="none">
            <a:spAutoFit/>
          </a:bodyPr>
          <a:lstStyle/>
          <a:p>
            <a:pPr algn="ctr" eaLnBrk="1" hangingPunct="1"/>
            <a:r>
              <a:rPr lang="en-GB" sz="1400" dirty="0" smtClean="0">
                <a:solidFill>
                  <a:srgbClr val="000000"/>
                </a:solidFill>
                <a:latin typeface="Arial" charset="0"/>
              </a:rPr>
              <a:t>ATRA reported to induce </a:t>
            </a:r>
          </a:p>
          <a:p>
            <a:pPr algn="ctr" eaLnBrk="1" hangingPunct="1"/>
            <a:r>
              <a:rPr lang="en-GB" sz="1400" dirty="0" smtClean="0">
                <a:solidFill>
                  <a:srgbClr val="000000"/>
                </a:solidFill>
                <a:latin typeface="Arial" charset="0"/>
              </a:rPr>
              <a:t>remission in APL patients</a:t>
            </a:r>
          </a:p>
          <a:p>
            <a:pPr algn="ctr" eaLnBrk="1" hangingPunct="1"/>
            <a:r>
              <a:rPr lang="en-GB" sz="1000" dirty="0" smtClean="0">
                <a:solidFill>
                  <a:srgbClr val="000000"/>
                </a:solidFill>
                <a:latin typeface="Arial" charset="0"/>
              </a:rPr>
              <a:t>(Huang 1988)</a:t>
            </a:r>
          </a:p>
        </p:txBody>
      </p:sp>
      <p:cxnSp>
        <p:nvCxnSpPr>
          <p:cNvPr id="59" name="Straight Arrow Connector 58"/>
          <p:cNvCxnSpPr/>
          <p:nvPr/>
        </p:nvCxnSpPr>
        <p:spPr>
          <a:xfrm>
            <a:off x="5548313" y="3405188"/>
            <a:ext cx="10410" cy="23489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3835022" y="2155452"/>
            <a:ext cx="2142693" cy="461665"/>
          </a:xfrm>
          <a:prstGeom prst="rect">
            <a:avLst/>
          </a:prstGeom>
          <a:noFill/>
          <a:ln w="19050">
            <a:solidFill>
              <a:srgbClr val="FF0000"/>
            </a:solidFill>
            <a:miter lim="800000"/>
            <a:headEnd/>
            <a:tailEnd/>
          </a:ln>
          <a:effectLst/>
          <a:scene3d>
            <a:camera prst="orthographicFront"/>
            <a:lightRig rig="threePt" dir="t"/>
          </a:scene3d>
          <a:sp3d>
            <a:bevelT/>
          </a:sp3d>
        </p:spPr>
        <p:txBody>
          <a:bodyPr wrap="square">
            <a:spAutoFit/>
          </a:bodyPr>
          <a:lstStyle/>
          <a:p>
            <a:pPr algn="ctr" eaLnBrk="1" hangingPunct="1"/>
            <a:r>
              <a:rPr lang="en-GB" sz="1400" dirty="0" smtClean="0">
                <a:solidFill>
                  <a:srgbClr val="000000"/>
                </a:solidFill>
                <a:latin typeface="Arial" charset="0"/>
              </a:rPr>
              <a:t>Cloning of the t(15;17)</a:t>
            </a:r>
          </a:p>
          <a:p>
            <a:pPr algn="ctr" eaLnBrk="1" hangingPunct="1"/>
            <a:r>
              <a:rPr lang="en-GB" sz="1000" dirty="0" smtClean="0">
                <a:solidFill>
                  <a:srgbClr val="000000"/>
                </a:solidFill>
                <a:latin typeface="Arial" charset="0"/>
              </a:rPr>
              <a:t>(Borrow; de </a:t>
            </a:r>
            <a:r>
              <a:rPr lang="en-GB" sz="1000" dirty="0" err="1" smtClean="0">
                <a:solidFill>
                  <a:srgbClr val="000000"/>
                </a:solidFill>
                <a:latin typeface="Arial" charset="0"/>
              </a:rPr>
              <a:t>Th</a:t>
            </a:r>
            <a:r>
              <a:rPr lang="en-GB" sz="1000" dirty="0" err="1" smtClean="0">
                <a:solidFill>
                  <a:srgbClr val="000000"/>
                </a:solidFill>
                <a:latin typeface="Arial" pitchFamily="34" charset="0"/>
                <a:cs typeface="Arial" pitchFamily="34" charset="0"/>
              </a:rPr>
              <a:t>é</a:t>
            </a:r>
            <a:r>
              <a:rPr lang="en-GB" sz="1000" dirty="0" smtClean="0">
                <a:solidFill>
                  <a:srgbClr val="000000"/>
                </a:solidFill>
                <a:latin typeface="Arial" pitchFamily="34" charset="0"/>
                <a:cs typeface="Arial" pitchFamily="34" charset="0"/>
              </a:rPr>
              <a:t> </a:t>
            </a:r>
            <a:r>
              <a:rPr lang="en-GB" sz="1000" dirty="0" smtClean="0">
                <a:solidFill>
                  <a:srgbClr val="000000"/>
                </a:solidFill>
                <a:latin typeface="Arial" charset="0"/>
              </a:rPr>
              <a:t>1990)</a:t>
            </a:r>
          </a:p>
        </p:txBody>
      </p:sp>
      <p:cxnSp>
        <p:nvCxnSpPr>
          <p:cNvPr id="67" name="Straight Arrow Connector 66"/>
          <p:cNvCxnSpPr/>
          <p:nvPr/>
        </p:nvCxnSpPr>
        <p:spPr>
          <a:xfrm>
            <a:off x="5857875" y="2619375"/>
            <a:ext cx="3377" cy="31370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 Box 55"/>
          <p:cNvSpPr txBox="1">
            <a:spLocks noChangeArrowheads="1"/>
          </p:cNvSpPr>
          <p:nvPr/>
        </p:nvSpPr>
        <p:spPr bwMode="auto">
          <a:xfrm>
            <a:off x="4227970" y="1368926"/>
            <a:ext cx="3312125" cy="677108"/>
          </a:xfrm>
          <a:prstGeom prst="rect">
            <a:avLst/>
          </a:prstGeom>
          <a:noFill/>
          <a:ln w="19050">
            <a:solidFill>
              <a:srgbClr val="FF0000"/>
            </a:solidFill>
            <a:miter lim="800000"/>
            <a:headEnd/>
            <a:tailEnd/>
          </a:ln>
          <a:effectLst/>
          <a:scene3d>
            <a:camera prst="orthographicFront"/>
            <a:lightRig rig="threePt" dir="t"/>
          </a:scene3d>
          <a:sp3d>
            <a:bevelT/>
          </a:sp3d>
        </p:spPr>
        <p:txBody>
          <a:bodyPr wrap="none">
            <a:spAutoFit/>
          </a:bodyPr>
          <a:lstStyle/>
          <a:p>
            <a:pPr algn="ctr" eaLnBrk="1" hangingPunct="1"/>
            <a:r>
              <a:rPr lang="en-GB" sz="1400" dirty="0" smtClean="0">
                <a:solidFill>
                  <a:srgbClr val="000000"/>
                </a:solidFill>
                <a:latin typeface="Arial" charset="0"/>
              </a:rPr>
              <a:t>Demonstration of benefit of addition </a:t>
            </a:r>
          </a:p>
          <a:p>
            <a:pPr algn="ctr" eaLnBrk="1" hangingPunct="1"/>
            <a:r>
              <a:rPr lang="en-GB" sz="1400" dirty="0" smtClean="0">
                <a:solidFill>
                  <a:srgbClr val="000000"/>
                </a:solidFill>
                <a:latin typeface="Arial" charset="0"/>
              </a:rPr>
              <a:t>of ATRA to chemo in </a:t>
            </a:r>
            <a:r>
              <a:rPr lang="en-GB" sz="1400" dirty="0" err="1" smtClean="0">
                <a:solidFill>
                  <a:srgbClr val="000000"/>
                </a:solidFill>
                <a:latin typeface="Arial" charset="0"/>
              </a:rPr>
              <a:t>RCTs</a:t>
            </a:r>
            <a:endParaRPr lang="en-GB" sz="1400" dirty="0" smtClean="0">
              <a:solidFill>
                <a:srgbClr val="000000"/>
              </a:solidFill>
              <a:latin typeface="Arial" charset="0"/>
            </a:endParaRPr>
          </a:p>
          <a:p>
            <a:pPr algn="ctr" eaLnBrk="1" hangingPunct="1"/>
            <a:r>
              <a:rPr lang="en-GB" sz="1000" dirty="0" smtClean="0">
                <a:solidFill>
                  <a:srgbClr val="000000"/>
                </a:solidFill>
                <a:latin typeface="Arial" charset="0"/>
              </a:rPr>
              <a:t>(</a:t>
            </a:r>
            <a:r>
              <a:rPr lang="en-GB" sz="1000" dirty="0" err="1" smtClean="0">
                <a:solidFill>
                  <a:srgbClr val="000000"/>
                </a:solidFill>
                <a:latin typeface="Arial" charset="0"/>
              </a:rPr>
              <a:t>Fenaux</a:t>
            </a:r>
            <a:r>
              <a:rPr lang="en-GB" sz="1000" dirty="0" smtClean="0">
                <a:solidFill>
                  <a:srgbClr val="000000"/>
                </a:solidFill>
                <a:latin typeface="Arial" charset="0"/>
              </a:rPr>
              <a:t> 1993; Tallman 1997)</a:t>
            </a:r>
          </a:p>
        </p:txBody>
      </p:sp>
      <p:cxnSp>
        <p:nvCxnSpPr>
          <p:cNvPr id="69" name="Straight Arrow Connector 68"/>
          <p:cNvCxnSpPr/>
          <p:nvPr/>
        </p:nvCxnSpPr>
        <p:spPr>
          <a:xfrm flipH="1">
            <a:off x="6791589" y="2043113"/>
            <a:ext cx="4499" cy="37019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37527" y="3916907"/>
            <a:ext cx="1774211" cy="13648"/>
          </a:xfrm>
          <a:prstGeom prst="straightConnector1">
            <a:avLst/>
          </a:prstGeom>
          <a:ln w="120650">
            <a:solidFill>
              <a:srgbClr val="FF9900"/>
            </a:solidFill>
            <a:headEnd type="none" w="med" len="med"/>
            <a:tailEnd type="triangle" w="med" len="med"/>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35" name="Text Box 55"/>
          <p:cNvSpPr txBox="1">
            <a:spLocks noChangeArrowheads="1"/>
          </p:cNvSpPr>
          <p:nvPr/>
        </p:nvSpPr>
        <p:spPr bwMode="auto">
          <a:xfrm>
            <a:off x="6878479" y="4214608"/>
            <a:ext cx="1883386" cy="523220"/>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2700000" scaled="1"/>
            <a:tileRect/>
          </a:gradFill>
          <a:ln w="19050">
            <a:solidFill>
              <a:srgbClr val="000066"/>
            </a:solidFill>
            <a:miter lim="800000"/>
            <a:headEnd/>
            <a:tailEnd/>
          </a:ln>
          <a:effectLst/>
        </p:spPr>
        <p:txBody>
          <a:bodyPr wrap="square">
            <a:spAutoFit/>
          </a:bodyPr>
          <a:lstStyle/>
          <a:p>
            <a:pPr algn="ctr" eaLnBrk="1" hangingPunct="1"/>
            <a:r>
              <a:rPr lang="en-GB" sz="1400" dirty="0" smtClean="0">
                <a:solidFill>
                  <a:srgbClr val="000000"/>
                </a:solidFill>
                <a:latin typeface="Arial" charset="0"/>
              </a:rPr>
              <a:t>ATRA as standard </a:t>
            </a:r>
          </a:p>
          <a:p>
            <a:pPr algn="ctr" eaLnBrk="1" hangingPunct="1"/>
            <a:r>
              <a:rPr lang="en-GB" sz="1400" dirty="0" smtClean="0">
                <a:solidFill>
                  <a:srgbClr val="000000"/>
                </a:solidFill>
                <a:latin typeface="Arial" charset="0"/>
              </a:rPr>
              <a:t>of care in UK </a:t>
            </a:r>
            <a:endParaRPr lang="en-GB" sz="1000" dirty="0" smtClean="0">
              <a:solidFill>
                <a:srgbClr val="000000"/>
              </a:solidFill>
              <a:latin typeface="Arial" charset="0"/>
            </a:endParaRPr>
          </a:p>
        </p:txBody>
      </p:sp>
      <p:cxnSp>
        <p:nvCxnSpPr>
          <p:cNvPr id="41" name="Straight Arrow Connector 40"/>
          <p:cNvCxnSpPr/>
          <p:nvPr/>
        </p:nvCxnSpPr>
        <p:spPr>
          <a:xfrm flipH="1">
            <a:off x="6290859" y="2047875"/>
            <a:ext cx="5166" cy="37044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52913" y="4757738"/>
            <a:ext cx="6273" cy="10076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 Box 55"/>
          <p:cNvSpPr txBox="1">
            <a:spLocks noChangeArrowheads="1"/>
          </p:cNvSpPr>
          <p:nvPr/>
        </p:nvSpPr>
        <p:spPr bwMode="auto">
          <a:xfrm>
            <a:off x="2231228" y="4299587"/>
            <a:ext cx="2142693" cy="461665"/>
          </a:xfrm>
          <a:prstGeom prst="rect">
            <a:avLst/>
          </a:prstGeom>
          <a:noFill/>
          <a:ln w="19050">
            <a:solidFill>
              <a:srgbClr val="FF0000"/>
            </a:solidFill>
            <a:miter lim="800000"/>
            <a:headEnd/>
            <a:tailEnd/>
          </a:ln>
          <a:effectLst/>
          <a:scene3d>
            <a:camera prst="orthographicFront"/>
            <a:lightRig rig="threePt" dir="t"/>
          </a:scene3d>
          <a:sp3d>
            <a:bevelT/>
          </a:sp3d>
        </p:spPr>
        <p:txBody>
          <a:bodyPr wrap="square">
            <a:spAutoFit/>
          </a:bodyPr>
          <a:lstStyle/>
          <a:p>
            <a:pPr algn="ctr" eaLnBrk="1" hangingPunct="1"/>
            <a:r>
              <a:rPr lang="en-GB" sz="1400" dirty="0" smtClean="0">
                <a:solidFill>
                  <a:srgbClr val="000000"/>
                </a:solidFill>
                <a:latin typeface="Arial" charset="0"/>
              </a:rPr>
              <a:t>t(15;17) identified</a:t>
            </a:r>
          </a:p>
          <a:p>
            <a:pPr algn="ctr" eaLnBrk="1" hangingPunct="1"/>
            <a:r>
              <a:rPr lang="en-GB" sz="1000" dirty="0" smtClean="0">
                <a:solidFill>
                  <a:srgbClr val="000000"/>
                </a:solidFill>
                <a:latin typeface="Arial" charset="0"/>
              </a:rPr>
              <a:t>(Rowley 1977)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9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Líneas dobles">
  <a:themeElements>
    <a:clrScheme name="">
      <a:dk1>
        <a:srgbClr val="000000"/>
      </a:dk1>
      <a:lt1>
        <a:srgbClr val="FFFFFF"/>
      </a:lt1>
      <a:dk2>
        <a:srgbClr val="990066"/>
      </a:dk2>
      <a:lt2>
        <a:srgbClr val="00CCCC"/>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fontScheme name="Líneas dob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íneas dobles 1">
        <a:dk1>
          <a:srgbClr val="000000"/>
        </a:dk1>
        <a:lt1>
          <a:srgbClr val="FFFFCC"/>
        </a:lt1>
        <a:dk2>
          <a:srgbClr val="996600"/>
        </a:dk2>
        <a:lt2>
          <a:srgbClr val="FFFFCC"/>
        </a:lt2>
        <a:accent1>
          <a:srgbClr val="FFCC00"/>
        </a:accent1>
        <a:accent2>
          <a:srgbClr val="6666FF"/>
        </a:accent2>
        <a:accent3>
          <a:srgbClr val="FFFFE2"/>
        </a:accent3>
        <a:accent4>
          <a:srgbClr val="000000"/>
        </a:accent4>
        <a:accent5>
          <a:srgbClr val="FFE2AA"/>
        </a:accent5>
        <a:accent6>
          <a:srgbClr val="5C5CE7"/>
        </a:accent6>
        <a:hlink>
          <a:srgbClr val="999933"/>
        </a:hlink>
        <a:folHlink>
          <a:srgbClr val="990066"/>
        </a:folHlink>
      </a:clrScheme>
      <a:clrMap bg1="lt1" tx1="dk1" bg2="lt2" tx2="dk2" accent1="accent1" accent2="accent2" accent3="accent3" accent4="accent4" accent5="accent5" accent6="accent6" hlink="hlink" folHlink="folHlink"/>
    </a:extraClrScheme>
    <a:extraClrScheme>
      <a:clrScheme name="Líneas dobles 2">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Microsoft PowerPoint 4">
  <a:themeElements>
    <a:clrScheme name="Custom 6">
      <a:dk1>
        <a:srgbClr val="919191"/>
      </a:dk1>
      <a:lt1>
        <a:srgbClr val="FAFD00"/>
      </a:lt1>
      <a:dk2>
        <a:srgbClr val="002060"/>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2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icrosoft PowerPoint 4">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Microsoft PowerPoint 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ntitled 1">
  <a:themeElements>
    <a:clrScheme name="">
      <a:dk1>
        <a:srgbClr val="919191"/>
      </a:dk1>
      <a:lt1>
        <a:srgbClr val="FAFD00"/>
      </a:lt1>
      <a:dk2>
        <a:srgbClr val="00279F"/>
      </a:dk2>
      <a:lt2>
        <a:srgbClr val="FAFD00"/>
      </a:lt2>
      <a:accent1>
        <a:srgbClr val="618FFD"/>
      </a:accent1>
      <a:accent2>
        <a:srgbClr val="00AE00"/>
      </a:accent2>
      <a:accent3>
        <a:srgbClr val="AAACCD"/>
      </a:accent3>
      <a:accent4>
        <a:srgbClr val="D6D8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CW Hard Drive:Desktop Folder:Applications:Microsoft PowerPoint 4:</Template>
  <TotalTime>7319</TotalTime>
  <Pages>12</Pages>
  <Words>2112</Words>
  <Application>Microsoft Office PowerPoint</Application>
  <PresentationFormat>On-screen Show (4:3)</PresentationFormat>
  <Paragraphs>727</Paragraphs>
  <Slides>41</Slides>
  <Notes>9</Notes>
  <HiddenSlides>0</HiddenSlides>
  <MMClips>0</MMClips>
  <ScaleCrop>false</ScaleCrop>
  <HeadingPairs>
    <vt:vector size="6" baseType="variant">
      <vt:variant>
        <vt:lpstr>Theme</vt:lpstr>
      </vt:variant>
      <vt:variant>
        <vt:i4>22</vt:i4>
      </vt:variant>
      <vt:variant>
        <vt:lpstr>Embedded OLE Servers</vt:lpstr>
      </vt:variant>
      <vt:variant>
        <vt:i4>2</vt:i4>
      </vt:variant>
      <vt:variant>
        <vt:lpstr>Slide Titles</vt:lpstr>
      </vt:variant>
      <vt:variant>
        <vt:i4>41</vt:i4>
      </vt:variant>
    </vt:vector>
  </HeadingPairs>
  <TitlesOfParts>
    <vt:vector size="65" baseType="lpstr">
      <vt:lpstr>untitled 1</vt:lpstr>
      <vt:lpstr>1_untitled 1</vt:lpstr>
      <vt:lpstr>1_Microsoft PowerPoint 4</vt:lpstr>
      <vt:lpstr>2_untitled 1</vt:lpstr>
      <vt:lpstr>4_Default Design</vt:lpstr>
      <vt:lpstr>3_untitled 1</vt:lpstr>
      <vt:lpstr>2_Microsoft PowerPoint 4</vt:lpstr>
      <vt:lpstr>Microsoft PowerPoint 4</vt:lpstr>
      <vt:lpstr>4_untitled 1</vt:lpstr>
      <vt:lpstr>2_Default Design</vt:lpstr>
      <vt:lpstr>5_untitled 1</vt:lpstr>
      <vt:lpstr>Blank Presentation</vt:lpstr>
      <vt:lpstr>Líneas dobles</vt:lpstr>
      <vt:lpstr>5_Microsoft PowerPoint 4</vt:lpstr>
      <vt:lpstr>7_Microsoft PowerPoint 4</vt:lpstr>
      <vt:lpstr>5_Standarddesign</vt:lpstr>
      <vt:lpstr>8_Microsoft PowerPoint 4</vt:lpstr>
      <vt:lpstr>6_Microsoft PowerPoint 4</vt:lpstr>
      <vt:lpstr>9_untitled 1</vt:lpstr>
      <vt:lpstr>6_untitled 1</vt:lpstr>
      <vt:lpstr>7_untitled 1</vt:lpstr>
      <vt:lpstr>3_Microsoft PowerPoint 4</vt:lpstr>
      <vt:lpstr>Chart</vt:lpstr>
      <vt:lpstr>Document</vt:lpstr>
      <vt:lpstr>PowerPoint Presentation</vt:lpstr>
      <vt:lpstr>PowerPoint Presentation</vt:lpstr>
      <vt:lpstr>PowerPoint Presentation</vt:lpstr>
      <vt:lpstr>Outcome of cytogenetic entities recognised in 2008 WHO classification</vt:lpstr>
      <vt:lpstr>Disruption of normal haematopoeisis by leukaemia-associated mutations</vt:lpstr>
      <vt:lpstr>PowerPoint Presentation</vt:lpstr>
      <vt:lpstr>PowerPoint Presentation</vt:lpstr>
      <vt:lpstr>Impact of molecularly targeted therapy –  all transretinoic acid (ATRA) on outcome in APL</vt:lpstr>
      <vt:lpstr>Development of ATRA to treat APL</vt:lpstr>
      <vt:lpstr>PowerPoint Presentation</vt:lpstr>
      <vt:lpstr>PowerPoint Presentation</vt:lpstr>
      <vt:lpstr>PowerPoint Presentation</vt:lpstr>
      <vt:lpstr>Arsenic trioxide (ATO) induces degradation of the PML-RARa oncoprotein to induce remission of APL</vt:lpstr>
      <vt:lpstr>Utility to mouse models of leukaemia to develop novel treatment approaches</vt:lpstr>
      <vt:lpstr>PowerPoint Presentation</vt:lpstr>
      <vt:lpstr>PowerPoint Presentation</vt:lpstr>
      <vt:lpstr>PowerPoint Presentation</vt:lpstr>
      <vt:lpstr>Aetiology of acute promyelocytic leukaemia</vt:lpstr>
      <vt:lpstr>PowerPoint Presentation</vt:lpstr>
      <vt:lpstr>PowerPoint Presentation</vt:lpstr>
      <vt:lpstr>PowerPoint Presentation</vt:lpstr>
      <vt:lpstr>PowerPoint Presentation</vt:lpstr>
      <vt:lpstr>The APL challenge: How to improve on outcome already achieved with ATRA &amp; anthracycline-based chemotherapy?</vt:lpstr>
      <vt:lpstr>Real-time quantitative PCR (RT-qPCR) amplification of  APL fusion transcripts can detect submicroscopic levels of disease </vt:lpstr>
      <vt:lpstr>PowerPoint Presentation</vt:lpstr>
      <vt:lpstr>PowerPoint Presentation</vt:lpstr>
      <vt:lpstr>Serial monitoring of MRD by RT-qPCR  to guide patient management</vt:lpstr>
      <vt:lpstr>Evaluation of MRD monitoring &amp; pre-emptive therapy to reduce rates of frank relapse in PML-RARA+ APL in MRC AML15 trial</vt:lpstr>
      <vt:lpstr>Causes of treatment failure &amp; death in  PML-RARA+ APL in MRC AML15 </vt:lpstr>
      <vt:lpstr>Deintensified MRD-directed therapy  in paediatric APL: ICC APL Study 01</vt:lpstr>
      <vt:lpstr>Molecular monitoring can allow less toxic treatment protocols to be tested </vt:lpstr>
      <vt:lpstr>MRD monitoring to guide de-intensified treatment for PML-RARA+ APL in NCRI AML17 trial</vt:lpstr>
      <vt:lpstr>Favourable outcome of APL is maintained with less intensive therapy used in conjunction with sequential MRD monitoring</vt:lpstr>
      <vt:lpstr>PowerPoint Presentation</vt:lpstr>
      <vt:lpstr>Impact of anti-CD33 targeted therapy (gemtuzumab ozogamicin) in CBF AML</vt:lpstr>
      <vt:lpstr>Molecular MRD detection in NCRI AML17 trial</vt:lpstr>
      <vt:lpstr>Sequential monitoring for leukaemia-specific transcripts to predict relapse</vt:lpstr>
      <vt:lpstr>PowerPoint Presentation</vt:lpstr>
      <vt:lpstr>Potential of next generation sequencing approaches to track treatment response</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Paediatric Research Unit</dc:creator>
  <cp:lastModifiedBy>Shiel, Nuala</cp:lastModifiedBy>
  <cp:revision>1010</cp:revision>
  <cp:lastPrinted>2009-04-22T19:24:48Z</cp:lastPrinted>
  <dcterms:created xsi:type="dcterms:W3CDTF">2000-03-26T13:29:12Z</dcterms:created>
  <dcterms:modified xsi:type="dcterms:W3CDTF">2012-11-28T12:11:33Z</dcterms:modified>
</cp:coreProperties>
</file>