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266" r:id="rId2"/>
    <p:sldId id="530" r:id="rId3"/>
    <p:sldId id="527" r:id="rId4"/>
    <p:sldId id="518" r:id="rId5"/>
    <p:sldId id="517" r:id="rId6"/>
    <p:sldId id="521" r:id="rId7"/>
    <p:sldId id="523" r:id="rId8"/>
    <p:sldId id="519" r:id="rId9"/>
    <p:sldId id="281" r:id="rId10"/>
    <p:sldId id="525" r:id="rId11"/>
    <p:sldId id="536" r:id="rId12"/>
    <p:sldId id="547" r:id="rId13"/>
    <p:sldId id="538" r:id="rId14"/>
    <p:sldId id="540" r:id="rId15"/>
    <p:sldId id="543" r:id="rId16"/>
    <p:sldId id="544" r:id="rId17"/>
    <p:sldId id="545" r:id="rId18"/>
    <p:sldId id="546" r:id="rId19"/>
    <p:sldId id="553" r:id="rId20"/>
    <p:sldId id="478" r:id="rId21"/>
    <p:sldId id="554" r:id="rId22"/>
    <p:sldId id="500" r:id="rId23"/>
    <p:sldId id="526" r:id="rId24"/>
    <p:sldId id="501" r:id="rId25"/>
    <p:sldId id="528" r:id="rId26"/>
    <p:sldId id="529" r:id="rId27"/>
    <p:sldId id="531" r:id="rId28"/>
    <p:sldId id="539" r:id="rId29"/>
    <p:sldId id="557" r:id="rId30"/>
    <p:sldId id="535" r:id="rId31"/>
    <p:sldId id="532" r:id="rId32"/>
    <p:sldId id="533" r:id="rId33"/>
    <p:sldId id="484" r:id="rId34"/>
    <p:sldId id="497" r:id="rId35"/>
    <p:sldId id="451" r:id="rId36"/>
    <p:sldId id="552" r:id="rId37"/>
    <p:sldId id="549" r:id="rId38"/>
    <p:sldId id="555" r:id="rId39"/>
    <p:sldId id="542" r:id="rId40"/>
    <p:sldId id="556" r:id="rId41"/>
  </p:sldIdLst>
  <p:sldSz cx="9144000" cy="6858000" type="screen4x3"/>
  <p:notesSz cx="6669088" cy="9926638"/>
  <p:defaultTextStyle>
    <a:defPPr>
      <a:defRPr lang="da-DK"/>
    </a:defPPr>
    <a:lvl1pPr algn="l" rtl="0" fontAlgn="base">
      <a:spcBef>
        <a:spcPct val="0"/>
      </a:spcBef>
      <a:spcAft>
        <a:spcPct val="0"/>
      </a:spcAft>
      <a:defRPr sz="2400" b="1" i="1" kern="1200">
        <a:solidFill>
          <a:srgbClr val="6E6E6F"/>
        </a:solidFill>
        <a:latin typeface="Verdana" pitchFamily="34" charset="0"/>
        <a:ea typeface="+mn-ea"/>
        <a:cs typeface="Times New Roman" pitchFamily="18" charset="0"/>
      </a:defRPr>
    </a:lvl1pPr>
    <a:lvl2pPr marL="457200" algn="l" rtl="0" fontAlgn="base">
      <a:spcBef>
        <a:spcPct val="0"/>
      </a:spcBef>
      <a:spcAft>
        <a:spcPct val="0"/>
      </a:spcAft>
      <a:defRPr sz="2400" b="1" i="1" kern="1200">
        <a:solidFill>
          <a:srgbClr val="6E6E6F"/>
        </a:solidFill>
        <a:latin typeface="Verdana" pitchFamily="34" charset="0"/>
        <a:ea typeface="+mn-ea"/>
        <a:cs typeface="Times New Roman" pitchFamily="18" charset="0"/>
      </a:defRPr>
    </a:lvl2pPr>
    <a:lvl3pPr marL="914400" algn="l" rtl="0" fontAlgn="base">
      <a:spcBef>
        <a:spcPct val="0"/>
      </a:spcBef>
      <a:spcAft>
        <a:spcPct val="0"/>
      </a:spcAft>
      <a:defRPr sz="2400" b="1" i="1" kern="1200">
        <a:solidFill>
          <a:srgbClr val="6E6E6F"/>
        </a:solidFill>
        <a:latin typeface="Verdana" pitchFamily="34" charset="0"/>
        <a:ea typeface="+mn-ea"/>
        <a:cs typeface="Times New Roman" pitchFamily="18" charset="0"/>
      </a:defRPr>
    </a:lvl3pPr>
    <a:lvl4pPr marL="1371600" algn="l" rtl="0" fontAlgn="base">
      <a:spcBef>
        <a:spcPct val="0"/>
      </a:spcBef>
      <a:spcAft>
        <a:spcPct val="0"/>
      </a:spcAft>
      <a:defRPr sz="2400" b="1" i="1" kern="1200">
        <a:solidFill>
          <a:srgbClr val="6E6E6F"/>
        </a:solidFill>
        <a:latin typeface="Verdana" pitchFamily="34" charset="0"/>
        <a:ea typeface="+mn-ea"/>
        <a:cs typeface="Times New Roman" pitchFamily="18" charset="0"/>
      </a:defRPr>
    </a:lvl4pPr>
    <a:lvl5pPr marL="1828800" algn="l" rtl="0" fontAlgn="base">
      <a:spcBef>
        <a:spcPct val="0"/>
      </a:spcBef>
      <a:spcAft>
        <a:spcPct val="0"/>
      </a:spcAft>
      <a:defRPr sz="2400" b="1" i="1" kern="1200">
        <a:solidFill>
          <a:srgbClr val="6E6E6F"/>
        </a:solidFill>
        <a:latin typeface="Verdana" pitchFamily="34" charset="0"/>
        <a:ea typeface="+mn-ea"/>
        <a:cs typeface="Times New Roman" pitchFamily="18" charset="0"/>
      </a:defRPr>
    </a:lvl5pPr>
    <a:lvl6pPr marL="2286000" algn="l" defTabSz="914400" rtl="0" eaLnBrk="1" latinLnBrk="0" hangingPunct="1">
      <a:defRPr sz="2400" b="1" i="1" kern="1200">
        <a:solidFill>
          <a:srgbClr val="6E6E6F"/>
        </a:solidFill>
        <a:latin typeface="Verdana" pitchFamily="34" charset="0"/>
        <a:ea typeface="+mn-ea"/>
        <a:cs typeface="Times New Roman" pitchFamily="18" charset="0"/>
      </a:defRPr>
    </a:lvl6pPr>
    <a:lvl7pPr marL="2743200" algn="l" defTabSz="914400" rtl="0" eaLnBrk="1" latinLnBrk="0" hangingPunct="1">
      <a:defRPr sz="2400" b="1" i="1" kern="1200">
        <a:solidFill>
          <a:srgbClr val="6E6E6F"/>
        </a:solidFill>
        <a:latin typeface="Verdana" pitchFamily="34" charset="0"/>
        <a:ea typeface="+mn-ea"/>
        <a:cs typeface="Times New Roman" pitchFamily="18" charset="0"/>
      </a:defRPr>
    </a:lvl7pPr>
    <a:lvl8pPr marL="3200400" algn="l" defTabSz="914400" rtl="0" eaLnBrk="1" latinLnBrk="0" hangingPunct="1">
      <a:defRPr sz="2400" b="1" i="1" kern="1200">
        <a:solidFill>
          <a:srgbClr val="6E6E6F"/>
        </a:solidFill>
        <a:latin typeface="Verdana" pitchFamily="34" charset="0"/>
        <a:ea typeface="+mn-ea"/>
        <a:cs typeface="Times New Roman" pitchFamily="18" charset="0"/>
      </a:defRPr>
    </a:lvl8pPr>
    <a:lvl9pPr marL="3657600" algn="l" defTabSz="914400" rtl="0" eaLnBrk="1" latinLnBrk="0" hangingPunct="1">
      <a:defRPr sz="2400" b="1" i="1" kern="1200">
        <a:solidFill>
          <a:srgbClr val="6E6E6F"/>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404"/>
    <a:srgbClr val="FFFF66"/>
    <a:srgbClr val="6E6E6F"/>
    <a:srgbClr val="DC0217"/>
    <a:srgbClr val="4B4F55"/>
    <a:srgbClr val="1B0807"/>
    <a:srgbClr val="C2C2C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0647" autoAdjust="0"/>
  </p:normalViewPr>
  <p:slideViewPr>
    <p:cSldViewPr>
      <p:cViewPr>
        <p:scale>
          <a:sx n="50" d="100"/>
          <a:sy n="50" d="100"/>
        </p:scale>
        <p:origin x="-804" y="-222"/>
      </p:cViewPr>
      <p:guideLst>
        <p:guide orient="horz" pos="4032"/>
        <p:guide pos="528"/>
        <p:guide pos="5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368" y="1416"/>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solidFill>
                  <a:schemeClr val="tx1"/>
                </a:solidFill>
                <a:latin typeface="Times New Roman" pitchFamily="18" charset="0"/>
              </a:defRPr>
            </a:lvl1pPr>
          </a:lstStyle>
          <a:p>
            <a:endParaRPr lang="da-DK"/>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solidFill>
                  <a:schemeClr val="tx1"/>
                </a:solidFill>
                <a:latin typeface="Times New Roman" pitchFamily="18" charset="0"/>
              </a:defRPr>
            </a:lvl1pPr>
          </a:lstStyle>
          <a:p>
            <a:endParaRPr lang="da-DK"/>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solidFill>
                  <a:schemeClr val="tx1"/>
                </a:solidFill>
                <a:latin typeface="Times New Roman" pitchFamily="18" charset="0"/>
              </a:defRPr>
            </a:lvl1pPr>
          </a:lstStyle>
          <a:p>
            <a:endParaRPr lang="da-DK"/>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solidFill>
                  <a:schemeClr val="tx1"/>
                </a:solidFill>
                <a:latin typeface="Times New Roman" pitchFamily="18" charset="0"/>
              </a:defRPr>
            </a:lvl1pPr>
          </a:lstStyle>
          <a:p>
            <a:fld id="{9CF038D0-FE93-4A75-87DD-A60D69140BC0}" type="slidenum">
              <a:rPr lang="da-DK"/>
              <a:pPr/>
              <a:t>‹#›</a:t>
            </a:fld>
            <a:endParaRPr lang="da-DK"/>
          </a:p>
        </p:txBody>
      </p:sp>
    </p:spTree>
    <p:extLst>
      <p:ext uri="{BB962C8B-B14F-4D97-AF65-F5344CB8AC3E}">
        <p14:creationId xmlns:p14="http://schemas.microsoft.com/office/powerpoint/2010/main" val="2715894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i="0">
                <a:solidFill>
                  <a:schemeClr val="tx1"/>
                </a:solidFill>
                <a:latin typeface="Times New Roman" pitchFamily="18" charset="0"/>
              </a:defRPr>
            </a:lvl1pPr>
          </a:lstStyle>
          <a:p>
            <a:endParaRPr lang="da-DK"/>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i="0">
                <a:solidFill>
                  <a:schemeClr val="tx1"/>
                </a:solidFill>
                <a:latin typeface="Times New Roman" pitchFamily="18" charset="0"/>
              </a:defRPr>
            </a:lvl1pPr>
          </a:lstStyle>
          <a:p>
            <a:endParaRPr lang="da-DK"/>
          </a:p>
        </p:txBody>
      </p:sp>
      <p:sp>
        <p:nvSpPr>
          <p:cNvPr id="7172"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i="0">
                <a:solidFill>
                  <a:schemeClr val="tx1"/>
                </a:solidFill>
                <a:latin typeface="Times New Roman" pitchFamily="18" charset="0"/>
              </a:defRPr>
            </a:lvl1pPr>
          </a:lstStyle>
          <a:p>
            <a:endParaRPr lang="da-DK"/>
          </a:p>
        </p:txBody>
      </p:sp>
      <p:sp>
        <p:nvSpPr>
          <p:cNvPr id="717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solidFill>
                  <a:schemeClr val="tx1"/>
                </a:solidFill>
                <a:latin typeface="Times New Roman" pitchFamily="18" charset="0"/>
              </a:defRPr>
            </a:lvl1pPr>
          </a:lstStyle>
          <a:p>
            <a:fld id="{3336577E-69EE-4FE5-8846-A74CB82647D0}" type="slidenum">
              <a:rPr lang="da-DK"/>
              <a:pPr/>
              <a:t>‹#›</a:t>
            </a:fld>
            <a:endParaRPr lang="da-DK"/>
          </a:p>
        </p:txBody>
      </p:sp>
    </p:spTree>
    <p:extLst>
      <p:ext uri="{BB962C8B-B14F-4D97-AF65-F5344CB8AC3E}">
        <p14:creationId xmlns:p14="http://schemas.microsoft.com/office/powerpoint/2010/main" val="15617922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06C298-2F3F-4356-8983-5CBFF41531B1}" type="slidenum">
              <a:rPr lang="da-DK"/>
              <a:pPr/>
              <a:t>1</a:t>
            </a:fld>
            <a:endParaRPr lang="da-DK"/>
          </a:p>
        </p:txBody>
      </p:sp>
      <p:sp>
        <p:nvSpPr>
          <p:cNvPr id="105474" name="Rectangle 2"/>
          <p:cNvSpPr>
            <a:spLocks noGrp="1" noRot="1" noChangeAspect="1" noChangeArrowheads="1" noTextEdit="1"/>
          </p:cNvSpPr>
          <p:nvPr>
            <p:ph type="sldImg"/>
          </p:nvPr>
        </p:nvSpPr>
        <p:spPr>
          <a:xfrm>
            <a:off x="847725" y="744538"/>
            <a:ext cx="3417888" cy="2563812"/>
          </a:xfrm>
          <a:ln/>
        </p:spPr>
      </p:sp>
      <p:sp>
        <p:nvSpPr>
          <p:cNvPr id="105475" name="Rectangle 3"/>
          <p:cNvSpPr>
            <a:spLocks noGrp="1" noChangeArrowheads="1"/>
          </p:cNvSpPr>
          <p:nvPr>
            <p:ph type="body" idx="1"/>
          </p:nvPr>
        </p:nvSpPr>
        <p:spPr>
          <a:xfrm>
            <a:off x="889000" y="3640138"/>
            <a:ext cx="4891088" cy="5541962"/>
          </a:xfrm>
        </p:spPr>
        <p:txBody>
          <a:bodyPr/>
          <a:lstStyle/>
          <a:p>
            <a:endParaRPr 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Each segment of the pie chart refers</a:t>
            </a:r>
            <a:r>
              <a:rPr lang="en-GB" baseline="0" dirty="0" smtClean="0"/>
              <a:t> to the relative abundance of each clone.  TCI quite polyclonal with a few relatively abundant clones on a large polyclonal background whereas HAY has larger clones on an abundant background.</a:t>
            </a:r>
          </a:p>
          <a:p>
            <a:endParaRPr lang="en-GB" baseline="0" dirty="0" smtClean="0"/>
          </a:p>
          <a:p>
            <a:r>
              <a:rPr lang="en-GB" baseline="0" dirty="0" smtClean="0"/>
              <a:t>Acute </a:t>
            </a:r>
            <a:r>
              <a:rPr lang="en-GB" baseline="0" dirty="0" err="1" smtClean="0"/>
              <a:t>leuks</a:t>
            </a:r>
            <a:r>
              <a:rPr lang="en-GB" baseline="0" dirty="0" smtClean="0"/>
              <a:t> describe.  It is frequently said that ATL has monoclonal disease but TDC (right) at diagnosis shows a dominant clone with a </a:t>
            </a:r>
            <a:r>
              <a:rPr lang="en-GB" baseline="0" dirty="0" err="1" smtClean="0"/>
              <a:t>oligoclonal</a:t>
            </a:r>
            <a:r>
              <a:rPr lang="en-GB" baseline="0" dirty="0" smtClean="0"/>
              <a:t> background.</a:t>
            </a:r>
          </a:p>
          <a:p>
            <a:r>
              <a:rPr lang="en-GB" baseline="0" dirty="0" smtClean="0"/>
              <a:t>Raise the fundamental question of how to interpret these pie charts.  We cannot say with complete certainty which is the malignant clone.  Malignant behaviour is defined by growth in vivo. It is presumed to be the most abundant clone.</a:t>
            </a:r>
          </a:p>
          <a:p>
            <a:endParaRPr lang="en-GB" baseline="0" dirty="0" smtClean="0"/>
          </a:p>
          <a:p>
            <a:r>
              <a:rPr lang="en-GB" baseline="0" dirty="0" smtClean="0"/>
              <a:t>It is a fundamental point of HTLV-1 biology to determine whether there is a single copy of HTLV-1 integrated into each host genome.   </a:t>
            </a:r>
          </a:p>
          <a:p>
            <a:endParaRPr lang="en-GB" dirty="0"/>
          </a:p>
        </p:txBody>
      </p:sp>
      <p:sp>
        <p:nvSpPr>
          <p:cNvPr id="4" name="Slide Number Placeholder 3"/>
          <p:cNvSpPr>
            <a:spLocks noGrp="1"/>
          </p:cNvSpPr>
          <p:nvPr>
            <p:ph type="sldNum" sz="quarter" idx="10"/>
          </p:nvPr>
        </p:nvSpPr>
        <p:spPr/>
        <p:txBody>
          <a:bodyPr/>
          <a:lstStyle/>
          <a:p>
            <a:pPr>
              <a:defRPr/>
            </a:pPr>
            <a:fld id="{FFC58B61-7CE9-48A4-9AB6-96A6966A6F16}" type="slidenum">
              <a:rPr lang="da-DK" smtClean="0"/>
              <a:pPr>
                <a:defRPr/>
              </a:pPr>
              <a:t>30</a:t>
            </a:fld>
            <a:endParaRPr lang="da-D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smtClean="0"/>
          </a:p>
          <a:p>
            <a:endParaRPr lang="en-GB" dirty="0" smtClean="0"/>
          </a:p>
          <a:p>
            <a:r>
              <a:rPr lang="en-GB" dirty="0" smtClean="0"/>
              <a:t>The</a:t>
            </a:r>
            <a:r>
              <a:rPr lang="en-GB" baseline="0" dirty="0" smtClean="0"/>
              <a:t> typically described mechanisms of retroviral </a:t>
            </a:r>
            <a:r>
              <a:rPr lang="en-GB" baseline="0" dirty="0" err="1" smtClean="0"/>
              <a:t>oncogenesis</a:t>
            </a:r>
            <a:r>
              <a:rPr lang="en-GB" baseline="0" dirty="0" smtClean="0"/>
              <a:t> are those which are rapidly transforming e.g. RSV which occurs by transduction of cellular </a:t>
            </a:r>
            <a:r>
              <a:rPr lang="en-GB" baseline="0" dirty="0" err="1" smtClean="0"/>
              <a:t>oncogene</a:t>
            </a:r>
            <a:r>
              <a:rPr lang="en-GB" baseline="0" dirty="0" smtClean="0"/>
              <a:t> to the proviral genome.  In this example this occurs at the expense of </a:t>
            </a:r>
            <a:r>
              <a:rPr lang="en-GB" baseline="0" dirty="0" err="1" smtClean="0"/>
              <a:t>env</a:t>
            </a:r>
            <a:r>
              <a:rPr lang="en-GB" baseline="0" dirty="0" smtClean="0"/>
              <a:t>. </a:t>
            </a:r>
          </a:p>
          <a:p>
            <a:endParaRPr lang="en-GB" baseline="0" dirty="0" smtClean="0"/>
          </a:p>
          <a:p>
            <a:r>
              <a:rPr lang="en-GB" baseline="0" dirty="0" err="1" smtClean="0"/>
              <a:t>Src</a:t>
            </a:r>
            <a:r>
              <a:rPr lang="en-GB" baseline="0" dirty="0" smtClean="0"/>
              <a:t> is a non receptor tyrosine kinase which signals for the cells to divide.</a:t>
            </a:r>
          </a:p>
          <a:p>
            <a:endParaRPr lang="en-GB" baseline="0" dirty="0" smtClean="0"/>
          </a:p>
          <a:p>
            <a:r>
              <a:rPr lang="en-GB" baseline="0" dirty="0" smtClean="0"/>
              <a:t>Second mechanism which is a model of chronic transformation over months occurs in Avian </a:t>
            </a:r>
            <a:r>
              <a:rPr lang="en-GB" baseline="0" dirty="0" err="1" smtClean="0"/>
              <a:t>leukosis</a:t>
            </a:r>
            <a:r>
              <a:rPr lang="en-GB" baseline="0" dirty="0" smtClean="0"/>
              <a:t> virus.  These </a:t>
            </a:r>
            <a:r>
              <a:rPr lang="en-GB" baseline="0" dirty="0" err="1" smtClean="0"/>
              <a:t>proviruses</a:t>
            </a:r>
            <a:r>
              <a:rPr lang="en-GB" baseline="0" dirty="0" smtClean="0"/>
              <a:t> don’t contain a v-</a:t>
            </a:r>
            <a:r>
              <a:rPr lang="en-GB" baseline="0" dirty="0" err="1" smtClean="0"/>
              <a:t>onc</a:t>
            </a:r>
            <a:r>
              <a:rPr lang="en-GB" baseline="0" dirty="0" smtClean="0"/>
              <a:t> and the provirus is inserted either upstream or downstream of the cellular </a:t>
            </a:r>
            <a:r>
              <a:rPr lang="en-GB" baseline="0" dirty="0" err="1" smtClean="0"/>
              <a:t>oncogene</a:t>
            </a:r>
            <a:r>
              <a:rPr lang="en-GB" baseline="0" dirty="0" smtClean="0"/>
              <a:t> and either the cellular gene is transcribed under the influence of the viral </a:t>
            </a:r>
            <a:r>
              <a:rPr lang="en-GB" baseline="0" dirty="0" err="1" smtClean="0"/>
              <a:t>promotor</a:t>
            </a:r>
            <a:r>
              <a:rPr lang="en-GB" baseline="0" dirty="0" smtClean="0"/>
              <a:t> or enhancer.  </a:t>
            </a:r>
            <a:r>
              <a:rPr lang="en-GB" baseline="0" dirty="0" err="1" smtClean="0"/>
              <a:t>Th</a:t>
            </a:r>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2.  chronic:  ALV integrates anywhere in genome but in tumours always</a:t>
            </a:r>
            <a:r>
              <a:rPr lang="en-GB" baseline="0" dirty="0" smtClean="0"/>
              <a:t> in a similar position (ALV &gt;80% are near cellular gene c-</a:t>
            </a:r>
            <a:r>
              <a:rPr lang="en-GB" baseline="0" dirty="0" err="1" smtClean="0"/>
              <a:t>myc</a:t>
            </a:r>
            <a:r>
              <a:rPr lang="en-GB" baseline="0" dirty="0" smtClean="0"/>
              <a:t>).  Level of c-</a:t>
            </a:r>
            <a:r>
              <a:rPr lang="en-GB" baseline="0" dirty="0" err="1" smtClean="0"/>
              <a:t>myc</a:t>
            </a:r>
            <a:r>
              <a:rPr lang="en-GB" baseline="0" dirty="0" smtClean="0"/>
              <a:t> translation greatly increased i.e. Insertion next to c-</a:t>
            </a:r>
            <a:r>
              <a:rPr lang="en-GB" baseline="0" dirty="0" err="1" smtClean="0"/>
              <a:t>myc</a:t>
            </a:r>
            <a:r>
              <a:rPr lang="en-GB" baseline="0" dirty="0" smtClean="0"/>
              <a:t> is like carrying v-</a:t>
            </a:r>
            <a:r>
              <a:rPr lang="en-GB" baseline="0" dirty="0" err="1" smtClean="0"/>
              <a:t>onc</a:t>
            </a:r>
            <a:r>
              <a:rPr lang="en-GB" baseline="0" dirty="0" smtClean="0"/>
              <a:t>.</a:t>
            </a:r>
          </a:p>
          <a:p>
            <a:r>
              <a:rPr lang="en-GB" baseline="0" dirty="0" smtClean="0"/>
              <a:t>If provirus upstream c-</a:t>
            </a:r>
            <a:r>
              <a:rPr lang="en-GB" baseline="0" dirty="0" err="1" smtClean="0"/>
              <a:t>myc</a:t>
            </a:r>
            <a:r>
              <a:rPr lang="en-GB" baseline="0" dirty="0" smtClean="0"/>
              <a:t> comes under LTR </a:t>
            </a:r>
            <a:r>
              <a:rPr lang="en-GB" baseline="0" dirty="0" err="1" smtClean="0"/>
              <a:t>promotor</a:t>
            </a:r>
            <a:r>
              <a:rPr lang="en-GB" baseline="0" dirty="0" smtClean="0"/>
              <a:t> “</a:t>
            </a:r>
            <a:r>
              <a:rPr lang="en-GB" baseline="0" dirty="0" err="1" smtClean="0"/>
              <a:t>promotor</a:t>
            </a:r>
            <a:r>
              <a:rPr lang="en-GB" baseline="0" dirty="0" smtClean="0"/>
              <a:t> insertion”</a:t>
            </a:r>
          </a:p>
          <a:p>
            <a:r>
              <a:rPr lang="en-GB" baseline="0" dirty="0" smtClean="0"/>
              <a:t>Also known as “</a:t>
            </a:r>
            <a:r>
              <a:rPr lang="en-GB" baseline="0" dirty="0" err="1" smtClean="0"/>
              <a:t>insertional</a:t>
            </a:r>
            <a:r>
              <a:rPr lang="en-GB" baseline="0" dirty="0" smtClean="0"/>
              <a:t> mutagenesis” which is a current clinical problem with gene therapy trials.</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BAB32AA-5CBB-463B-8821-0E4D2B6B86FF}" type="slidenum">
              <a:rPr lang="en-GB" smtClean="0"/>
              <a:pPr/>
              <a:t>31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Retroviral</a:t>
            </a:r>
            <a:r>
              <a:rPr lang="en-GB" baseline="0" dirty="0" smtClean="0"/>
              <a:t> integration first investigated 25 years ago and shown no common locus for integration.</a:t>
            </a:r>
          </a:p>
          <a:p>
            <a:endParaRPr lang="en-GB" baseline="0" dirty="0" smtClean="0"/>
          </a:p>
          <a:p>
            <a:r>
              <a:rPr lang="en-GB" baseline="0" dirty="0" smtClean="0"/>
              <a:t>Another 20 years, following completion of human genome projects that it was revisited.  2 publications in 2004 and 2005 showing conflicting results.  First publication by </a:t>
            </a:r>
            <a:r>
              <a:rPr lang="en-GB" baseline="0" dirty="0" err="1" smtClean="0"/>
              <a:t>Hanai</a:t>
            </a:r>
            <a:r>
              <a:rPr lang="en-GB" baseline="0" dirty="0" smtClean="0"/>
              <a:t>, suggested 52 % within gene</a:t>
            </a:r>
          </a:p>
          <a:p>
            <a:r>
              <a:rPr lang="en-GB" baseline="0" dirty="0" err="1" smtClean="0"/>
              <a:t>Doi</a:t>
            </a:r>
            <a:r>
              <a:rPr lang="en-GB" baseline="0" dirty="0" smtClean="0"/>
              <a:t> et al show less 30% (like random) but in 70% ATL cases favour TSS and disfavour </a:t>
            </a:r>
            <a:r>
              <a:rPr lang="en-GB" baseline="0" dirty="0" err="1" smtClean="0"/>
              <a:t>alphoid</a:t>
            </a:r>
            <a:r>
              <a:rPr lang="en-GB" baseline="0" dirty="0" smtClean="0"/>
              <a:t> </a:t>
            </a:r>
            <a:r>
              <a:rPr lang="en-GB" baseline="0" dirty="0" err="1" smtClean="0"/>
              <a:t>repetas</a:t>
            </a:r>
            <a:r>
              <a:rPr lang="en-GB" baseline="0" dirty="0" smtClean="0"/>
              <a:t> suggesting integration in sites favouring viral gene </a:t>
            </a:r>
            <a:r>
              <a:rPr lang="en-GB" baseline="0" dirty="0" err="1" smtClean="0"/>
              <a:t>transcripton</a:t>
            </a:r>
            <a:endParaRPr lang="en-GB" baseline="0" dirty="0" smtClean="0"/>
          </a:p>
          <a:p>
            <a:endParaRPr lang="en-GB" baseline="0" dirty="0" smtClean="0"/>
          </a:p>
          <a:p>
            <a:r>
              <a:rPr lang="en-GB" baseline="0" dirty="0" smtClean="0"/>
              <a:t>More recently in this lab, </a:t>
            </a:r>
            <a:r>
              <a:rPr lang="en-GB" baseline="0" dirty="0" err="1" smtClean="0"/>
              <a:t>Nico</a:t>
            </a:r>
            <a:r>
              <a:rPr lang="en-GB" baseline="0" dirty="0" smtClean="0"/>
              <a:t> published a high throughput approach</a:t>
            </a:r>
            <a:endParaRPr lang="en-GB" dirty="0"/>
          </a:p>
        </p:txBody>
      </p:sp>
      <p:sp>
        <p:nvSpPr>
          <p:cNvPr id="4" name="Slide Number Placeholder 3"/>
          <p:cNvSpPr>
            <a:spLocks noGrp="1"/>
          </p:cNvSpPr>
          <p:nvPr>
            <p:ph type="sldNum" sz="quarter" idx="10"/>
          </p:nvPr>
        </p:nvSpPr>
        <p:spPr/>
        <p:txBody>
          <a:bodyPr/>
          <a:lstStyle/>
          <a:p>
            <a:fld id="{7BAB32AA-5CBB-463B-8821-0E4D2B6B86FF}" type="slidenum">
              <a:rPr lang="en-GB" smtClean="0"/>
              <a:pPr/>
              <a:t>32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of the 4 sub forms of adult</a:t>
            </a:r>
            <a:r>
              <a:rPr lang="en-GB" baseline="0" dirty="0" smtClean="0"/>
              <a:t> T cell leukaemia</a:t>
            </a:r>
          </a:p>
          <a:p>
            <a:r>
              <a:rPr lang="en-GB" baseline="0" dirty="0" smtClean="0"/>
              <a:t>All associated with appalling clinical outcome.    Aggressive subtypes have median survival of around 6-10 months</a:t>
            </a:r>
          </a:p>
          <a:p>
            <a:endParaRPr lang="en-GB" baseline="0" dirty="0" smtClean="0"/>
          </a:p>
          <a:p>
            <a:r>
              <a:rPr lang="en-GB" baseline="0" dirty="0" smtClean="0"/>
              <a:t>Chronic subtype is regarded as indolent:  Historically based upon 20 yr old Japanese data suggesting 4yr overall survival of 26%</a:t>
            </a:r>
          </a:p>
          <a:p>
            <a:r>
              <a:rPr lang="en-GB" baseline="0" dirty="0" smtClean="0"/>
              <a:t>Treatment lead by the French 2 yrs ago shows promising results.</a:t>
            </a:r>
          </a:p>
          <a:p>
            <a:endParaRPr lang="en-GB" dirty="0" smtClean="0"/>
          </a:p>
          <a:p>
            <a:r>
              <a:rPr lang="en-GB" dirty="0" smtClean="0"/>
              <a:t>Recent re-look at long term follow up.  Curve doesn’t plateau</a:t>
            </a:r>
            <a:r>
              <a:rPr lang="en-GB" baseline="0" dirty="0" smtClean="0"/>
              <a:t> and median survival around 4 years, despite advances in supportive management.</a:t>
            </a:r>
          </a:p>
          <a:p>
            <a:endParaRPr lang="en-GB" baseline="0" dirty="0" smtClean="0"/>
          </a:p>
          <a:p>
            <a:r>
              <a:rPr lang="en-GB" baseline="0" dirty="0" smtClean="0"/>
              <a:t>AZT is antiretroviral and IFN immune </a:t>
            </a:r>
            <a:r>
              <a:rPr lang="en-GB" baseline="0" dirty="0" err="1" smtClean="0"/>
              <a:t>modulatory</a:t>
            </a:r>
            <a:r>
              <a:rPr lang="en-GB" baseline="0" dirty="0" smtClean="0"/>
              <a:t> –</a:t>
            </a:r>
            <a:r>
              <a:rPr lang="en-GB" baseline="0" dirty="0" err="1" smtClean="0"/>
              <a:t>mechansim</a:t>
            </a:r>
            <a:r>
              <a:rPr lang="en-GB" baseline="0" dirty="0" smtClean="0"/>
              <a:t> by which they work in HTLV-1 s not clear.</a:t>
            </a:r>
            <a:endParaRPr lang="en-GB" dirty="0"/>
          </a:p>
        </p:txBody>
      </p:sp>
      <p:sp>
        <p:nvSpPr>
          <p:cNvPr id="4" name="Slide Number Placeholder 3"/>
          <p:cNvSpPr>
            <a:spLocks noGrp="1"/>
          </p:cNvSpPr>
          <p:nvPr>
            <p:ph type="sldNum" sz="quarter" idx="10"/>
          </p:nvPr>
        </p:nvSpPr>
        <p:spPr/>
        <p:txBody>
          <a:bodyPr/>
          <a:lstStyle/>
          <a:p>
            <a:pPr>
              <a:defRPr/>
            </a:pPr>
            <a:fld id="{FFC58B61-7CE9-48A4-9AB6-96A6966A6F16}" type="slidenum">
              <a:rPr lang="da-DK" smtClean="0"/>
              <a:pPr>
                <a:defRPr/>
              </a:pPr>
              <a:t>37</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22165DA-4E82-4A67-86D2-EA56B7B9A067}" type="slidenum">
              <a:rPr lang="en-GB" smtClean="0"/>
              <a:pPr/>
              <a:t>39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36577E-69EE-4FE5-8846-A74CB82647D0}" type="slidenum">
              <a:rPr lang="da-DK" smtClean="0"/>
              <a:pPr/>
              <a:t>40</a:t>
            </a:fld>
            <a:endParaRPr lang="da-DK"/>
          </a:p>
        </p:txBody>
      </p:sp>
    </p:spTree>
    <p:extLst>
      <p:ext uri="{BB962C8B-B14F-4D97-AF65-F5344CB8AC3E}">
        <p14:creationId xmlns:p14="http://schemas.microsoft.com/office/powerpoint/2010/main" val="663722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 million infected worldwide.</a:t>
            </a:r>
            <a:r>
              <a:rPr lang="en-GB" baseline="0" dirty="0" smtClean="0"/>
              <a:t>  Burden of disease is in parts of Japan, </a:t>
            </a:r>
            <a:r>
              <a:rPr lang="en-GB" baseline="0" dirty="0" err="1" smtClean="0"/>
              <a:t>Carribean</a:t>
            </a:r>
            <a:r>
              <a:rPr lang="en-GB" baseline="0" dirty="0" smtClean="0"/>
              <a:t>, South America and Sub Saharan Africa.</a:t>
            </a:r>
          </a:p>
          <a:p>
            <a:r>
              <a:rPr lang="en-GB" baseline="0" dirty="0" smtClean="0"/>
              <a:t>Majority AC but not always benign condition.  Predisposition to VZV and TB.</a:t>
            </a:r>
          </a:p>
          <a:p>
            <a:r>
              <a:rPr lang="en-GB" baseline="0" dirty="0" err="1" smtClean="0"/>
              <a:t>Strongyloides</a:t>
            </a:r>
            <a:r>
              <a:rPr lang="en-GB" baseline="0" dirty="0" smtClean="0"/>
              <a:t> ,a parasitic disorder also common in tropics, usually benign (bit of tummy ache and diarrhoea) results in a </a:t>
            </a:r>
            <a:r>
              <a:rPr lang="en-GB" baseline="0" dirty="0" err="1" smtClean="0"/>
              <a:t>hyperinfection</a:t>
            </a:r>
            <a:r>
              <a:rPr lang="en-GB" baseline="0" dirty="0" smtClean="0"/>
              <a:t> in about 1/3 of HTLV- infected  patients and death 85%</a:t>
            </a:r>
          </a:p>
          <a:p>
            <a:endParaRPr lang="en-GB" baseline="0" dirty="0" smtClean="0"/>
          </a:p>
          <a:p>
            <a:r>
              <a:rPr lang="en-GB" baseline="0" dirty="0" smtClean="0"/>
              <a:t>Aggressive clinical diseases are ATL and HAM/TSP with a lifetime risk around 5%.  Some differences globally</a:t>
            </a:r>
          </a:p>
          <a:p>
            <a:r>
              <a:rPr lang="en-GB" baseline="0" dirty="0" smtClean="0"/>
              <a:t>	- Japanese median onset 10 years older than the </a:t>
            </a:r>
            <a:r>
              <a:rPr lang="en-GB" baseline="0" dirty="0" err="1" smtClean="0"/>
              <a:t>carribean</a:t>
            </a:r>
            <a:r>
              <a:rPr lang="en-GB" baseline="0" dirty="0" smtClean="0"/>
              <a:t>, Indolent subtypes much more common in South America than Japan</a:t>
            </a:r>
          </a:p>
          <a:p>
            <a:r>
              <a:rPr lang="en-GB" baseline="0" dirty="0" smtClean="0"/>
              <a:t>	- Unusual to see HAM and ATL together in Japan but reasonably common here.</a:t>
            </a:r>
          </a:p>
        </p:txBody>
      </p:sp>
      <p:sp>
        <p:nvSpPr>
          <p:cNvPr id="4" name="Slide Number Placeholder 3"/>
          <p:cNvSpPr>
            <a:spLocks noGrp="1"/>
          </p:cNvSpPr>
          <p:nvPr>
            <p:ph type="sldNum" sz="quarter" idx="10"/>
          </p:nvPr>
        </p:nvSpPr>
        <p:spPr/>
        <p:txBody>
          <a:bodyPr/>
          <a:lstStyle/>
          <a:p>
            <a:fld id="{7BAB32AA-5CBB-463B-8821-0E4D2B6B86FF}"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ATL main cause of </a:t>
            </a:r>
            <a:r>
              <a:rPr lang="en-GB" dirty="0" err="1" smtClean="0"/>
              <a:t>leuk</a:t>
            </a:r>
            <a:r>
              <a:rPr lang="en-GB" dirty="0" smtClean="0"/>
              <a:t> in endemic parts of Japan</a:t>
            </a:r>
            <a:endParaRPr lang="en-GB" dirty="0"/>
          </a:p>
        </p:txBody>
      </p:sp>
      <p:sp>
        <p:nvSpPr>
          <p:cNvPr id="4" name="Slide Number Placeholder 3"/>
          <p:cNvSpPr>
            <a:spLocks noGrp="1"/>
          </p:cNvSpPr>
          <p:nvPr>
            <p:ph type="sldNum" sz="quarter" idx="10"/>
          </p:nvPr>
        </p:nvSpPr>
        <p:spPr/>
        <p:txBody>
          <a:bodyPr/>
          <a:lstStyle/>
          <a:p>
            <a:pPr>
              <a:defRPr/>
            </a:pPr>
            <a:fld id="{FFC58B61-7CE9-48A4-9AB6-96A6966A6F16}" type="slidenum">
              <a:rPr lang="da-DK" smtClean="0"/>
              <a:pPr>
                <a:defRPr/>
              </a:pPr>
              <a:t>4</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70F6B-8CED-4795-B354-95E4CA9E2B32}" type="slidenum">
              <a:rPr lang="da-DK"/>
              <a:pPr/>
              <a:t>5</a:t>
            </a:fld>
            <a:endParaRPr lang="da-DK"/>
          </a:p>
        </p:txBody>
      </p:sp>
      <p:sp>
        <p:nvSpPr>
          <p:cNvPr id="262146" name="Rectangle 2"/>
          <p:cNvSpPr>
            <a:spLocks noGrp="1" noRot="1" noChangeAspect="1" noChangeArrowheads="1" noTextEdit="1"/>
          </p:cNvSpPr>
          <p:nvPr>
            <p:ph type="sldImg"/>
          </p:nvPr>
        </p:nvSpPr>
        <p:spPr bwMode="auto">
          <a:xfrm>
            <a:off x="854075" y="744538"/>
            <a:ext cx="4962525" cy="3722687"/>
          </a:xfrm>
          <a:prstGeom prst="rect">
            <a:avLst/>
          </a:prstGeom>
          <a:solidFill>
            <a:srgbClr val="FFFFFF"/>
          </a:solidFill>
          <a:ln>
            <a:solidFill>
              <a:srgbClr val="000000"/>
            </a:solidFill>
            <a:miter lim="800000"/>
            <a:headEnd/>
            <a:tailEnd/>
          </a:ln>
        </p:spPr>
      </p:sp>
      <p:sp>
        <p:nvSpPr>
          <p:cNvPr id="262147" name="Rectangle 3"/>
          <p:cNvSpPr>
            <a:spLocks noGrp="1" noChangeArrowheads="1"/>
          </p:cNvSpPr>
          <p:nvPr>
            <p:ph type="body" idx="1"/>
          </p:nvPr>
        </p:nvSpPr>
        <p:spPr bwMode="auto">
          <a:xfrm>
            <a:off x="889000" y="4714875"/>
            <a:ext cx="4891088" cy="4467225"/>
          </a:xfrm>
          <a:prstGeom prst="rect">
            <a:avLst/>
          </a:prstGeom>
          <a:solidFill>
            <a:srgbClr val="FFFFFF"/>
          </a:solidFill>
          <a:ln>
            <a:solidFill>
              <a:srgbClr val="000000"/>
            </a:solidFill>
            <a:miter lim="800000"/>
            <a:headEnd/>
            <a:tailEnd/>
          </a:ln>
        </p:spPr>
        <p:txBody>
          <a:bodyPr/>
          <a:lstStyle/>
          <a:p>
            <a:pPr marL="0" indent="0">
              <a:buFont typeface="Arial" pitchFamily="34" charset="0"/>
              <a:buNone/>
            </a:pP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2721D-07AC-4F0F-BD0E-BB6902743AF4}" type="slidenum">
              <a:rPr lang="en-GB"/>
              <a:pPr/>
              <a:t>15</a:t>
            </a:fld>
            <a:endParaRPr lang="en-GB"/>
          </a:p>
        </p:txBody>
      </p:sp>
      <p:sp>
        <p:nvSpPr>
          <p:cNvPr id="632834" name="Rectangle 2"/>
          <p:cNvSpPr>
            <a:spLocks noGrp="1" noRot="1" noChangeAspect="1" noChangeArrowheads="1" noTextEdit="1"/>
          </p:cNvSpPr>
          <p:nvPr>
            <p:ph type="sldImg"/>
          </p:nvPr>
        </p:nvSpPr>
        <p:spPr>
          <a:ln/>
        </p:spPr>
      </p:sp>
      <p:sp>
        <p:nvSpPr>
          <p:cNvPr id="63283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0B287-DDCF-45AC-8023-1EFDDD870904}" type="slidenum">
              <a:rPr lang="en-GB"/>
              <a:pPr/>
              <a:t>20</a:t>
            </a:fld>
            <a:endParaRPr lang="en-GB"/>
          </a:p>
        </p:txBody>
      </p:sp>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3D403-22E2-4C1A-BA7B-59454D2C875C}" type="slidenum">
              <a:rPr lang="da-DK"/>
              <a:pPr/>
              <a:t>22</a:t>
            </a:fld>
            <a:endParaRPr lang="da-DK"/>
          </a:p>
        </p:txBody>
      </p:sp>
      <p:sp>
        <p:nvSpPr>
          <p:cNvPr id="369666" name="Rectangle 2"/>
          <p:cNvSpPr>
            <a:spLocks noGrp="1" noRot="1" noChangeAspect="1" noChangeArrowheads="1"/>
          </p:cNvSpPr>
          <p:nvPr>
            <p:ph type="sldImg"/>
          </p:nvPr>
        </p:nvSpPr>
        <p:spPr bwMode="auto">
          <a:xfrm>
            <a:off x="854075" y="744538"/>
            <a:ext cx="4962525" cy="3722687"/>
          </a:xfrm>
          <a:prstGeom prst="rect">
            <a:avLst/>
          </a:prstGeom>
          <a:solidFill>
            <a:srgbClr val="FFFFFF"/>
          </a:solidFill>
          <a:ln>
            <a:solidFill>
              <a:srgbClr val="000000"/>
            </a:solidFill>
            <a:miter lim="800000"/>
            <a:headEnd/>
            <a:tailEnd/>
          </a:ln>
        </p:spPr>
      </p:sp>
      <p:sp>
        <p:nvSpPr>
          <p:cNvPr id="369667" name="Rectangle 3"/>
          <p:cNvSpPr>
            <a:spLocks noGrp="1" noChangeArrowheads="1"/>
          </p:cNvSpPr>
          <p:nvPr>
            <p:ph type="body" idx="1"/>
          </p:nvPr>
        </p:nvSpPr>
        <p:spPr bwMode="auto">
          <a:xfrm>
            <a:off x="889000" y="4714875"/>
            <a:ext cx="4891088" cy="4467225"/>
          </a:xfrm>
          <a:prstGeom prst="rect">
            <a:avLst/>
          </a:prstGeom>
          <a:solidFill>
            <a:srgbClr val="FFFFFF"/>
          </a:solidFill>
          <a:ln>
            <a:solidFill>
              <a:srgbClr val="000000"/>
            </a:solidFill>
            <a:miter lim="800000"/>
            <a:headEnd/>
            <a:tailEnd/>
          </a:ln>
        </p:spPr>
        <p:txBody>
          <a:bodyPr/>
          <a:lstStyle/>
          <a:p>
            <a:r>
              <a:rPr lang="en-GB" dirty="0"/>
              <a:t>This process of replication through cell division is thought to contribute to the conserved nature of the HTLV-I genome. Here you can see that many isolates of HTLV-I are only 1-2% divergent with the most divergent, the Melanesian subtype clustering with an STLV isolate from Indonesia. There are no monkeys in Melanesia and the population, isolated until the last century has lived there at least 5,000 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36577E-69EE-4FE5-8846-A74CB82647D0}" type="slidenum">
              <a:rPr lang="da-DK" smtClean="0"/>
              <a:pPr/>
              <a:t>24</a:t>
            </a:fld>
            <a:endParaRPr lang="da-DK"/>
          </a:p>
        </p:txBody>
      </p:sp>
    </p:spTree>
    <p:extLst>
      <p:ext uri="{BB962C8B-B14F-4D97-AF65-F5344CB8AC3E}">
        <p14:creationId xmlns:p14="http://schemas.microsoft.com/office/powerpoint/2010/main" val="1170441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36577E-69EE-4FE5-8846-A74CB82647D0}" type="slidenum">
              <a:rPr lang="da-DK" smtClean="0"/>
              <a:pPr/>
              <a:t>25</a:t>
            </a:fld>
            <a:endParaRPr lang="da-DK"/>
          </a:p>
        </p:txBody>
      </p:sp>
    </p:spTree>
    <p:extLst>
      <p:ext uri="{BB962C8B-B14F-4D97-AF65-F5344CB8AC3E}">
        <p14:creationId xmlns:p14="http://schemas.microsoft.com/office/powerpoint/2010/main" val="36381676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38A1189-B780-4AE6-B3A6-126AD598FE92}" type="datetimeFigureOut">
              <a:rPr lang="en-GB" smtClean="0"/>
              <a:t>28/11/2012</a:t>
            </a:fld>
            <a:endParaRPr lang="en-GB"/>
          </a:p>
        </p:txBody>
      </p:sp>
      <p:sp>
        <p:nvSpPr>
          <p:cNvPr id="5" name="Footer Placeholder 4"/>
          <p:cNvSpPr>
            <a:spLocks noGrp="1"/>
          </p:cNvSpPr>
          <p:nvPr>
            <p:ph type="ftr" sz="quarter" idx="11"/>
          </p:nvPr>
        </p:nvSpPr>
        <p:spPr/>
        <p:txBody>
          <a:bodyPr/>
          <a:lstStyle/>
          <a:p>
            <a:r>
              <a:rPr lang="da-DK" smtClean="0"/>
              <a:t>sdfgafgafga</a:t>
            </a:r>
            <a:endParaRPr lang="da-DK"/>
          </a:p>
        </p:txBody>
      </p:sp>
      <p:sp>
        <p:nvSpPr>
          <p:cNvPr id="6" name="Slide Number Placeholder 5"/>
          <p:cNvSpPr>
            <a:spLocks noGrp="1"/>
          </p:cNvSpPr>
          <p:nvPr>
            <p:ph type="sldNum" sz="quarter" idx="12"/>
          </p:nvPr>
        </p:nvSpPr>
        <p:spPr/>
        <p:txBody>
          <a:bodyPr/>
          <a:lstStyle/>
          <a:p>
            <a:fld id="{CDE26134-EA8E-4FAE-8BAA-2895A83C879C}" type="slidenum">
              <a:rPr lang="da-DK" smtClean="0"/>
              <a:pPr/>
              <a:t>‹#›</a:t>
            </a:fld>
            <a:endParaRPr lang="da-DK"/>
          </a:p>
        </p:txBody>
      </p:sp>
      <p:pic>
        <p:nvPicPr>
          <p:cNvPr id="7" name="Picture 20" descr="Front_Top_A"/>
          <p:cNvPicPr>
            <a:picLocks noChangeAspect="1" noChangeArrowheads="1"/>
          </p:cNvPicPr>
          <p:nvPr userDrawn="1"/>
        </p:nvPicPr>
        <p:blipFill>
          <a:blip r:embed="rId2" cstate="print"/>
          <a:srcRect/>
          <a:stretch>
            <a:fillRect/>
          </a:stretch>
        </p:blipFill>
        <p:spPr bwMode="auto">
          <a:xfrm>
            <a:off x="0" y="0"/>
            <a:ext cx="9144000" cy="1863725"/>
          </a:xfrm>
          <a:prstGeom prst="rect">
            <a:avLst/>
          </a:prstGeom>
          <a:noFill/>
        </p:spPr>
      </p:pic>
      <p:pic>
        <p:nvPicPr>
          <p:cNvPr id="8" name="Picture 17" descr="IMP_Logo_White"/>
          <p:cNvPicPr>
            <a:picLocks noChangeAspect="1" noChangeArrowheads="1"/>
          </p:cNvPicPr>
          <p:nvPr userDrawn="1"/>
        </p:nvPicPr>
        <p:blipFill>
          <a:blip r:embed="rId3" cstate="print"/>
          <a:srcRect/>
          <a:stretch>
            <a:fillRect/>
          </a:stretch>
        </p:blipFill>
        <p:spPr bwMode="auto">
          <a:xfrm>
            <a:off x="838200" y="152400"/>
            <a:ext cx="2514600" cy="661988"/>
          </a:xfrm>
          <a:prstGeom prst="rect">
            <a:avLst/>
          </a:prstGeom>
          <a:noFill/>
        </p:spPr>
      </p:pic>
      <p:sp>
        <p:nvSpPr>
          <p:cNvPr id="9" name="Rectangle 22"/>
          <p:cNvSpPr>
            <a:spLocks noChangeArrowheads="1"/>
          </p:cNvSpPr>
          <p:nvPr userDrawn="1"/>
        </p:nvSpPr>
        <p:spPr bwMode="auto">
          <a:xfrm>
            <a:off x="857250" y="3429000"/>
            <a:ext cx="7524750" cy="533400"/>
          </a:xfrm>
          <a:prstGeom prst="rect">
            <a:avLst/>
          </a:prstGeom>
          <a:noFill/>
          <a:ln w="9525">
            <a:noFill/>
            <a:miter lim="800000"/>
            <a:headEnd/>
            <a:tailEnd/>
          </a:ln>
          <a:effectLst/>
        </p:spPr>
        <p:txBody>
          <a:bodyPr lIns="0" tIns="0" rIns="0" bIns="0"/>
          <a:lstStyle/>
          <a:p>
            <a:endParaRPr lang="en-US" sz="3900" b="0" i="0">
              <a:solidFill>
                <a:srgbClr val="C51538"/>
              </a:solidFill>
              <a:latin typeface="Impact" pitchFamily="34" charset="0"/>
            </a:endParaRPr>
          </a:p>
        </p:txBody>
      </p:sp>
    </p:spTree>
    <p:extLst>
      <p:ext uri="{BB962C8B-B14F-4D97-AF65-F5344CB8AC3E}">
        <p14:creationId xmlns:p14="http://schemas.microsoft.com/office/powerpoint/2010/main" val="441187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8A1189-B780-4AE6-B3A6-126AD598FE92}" type="datetimeFigureOut">
              <a:rPr lang="en-GB" smtClean="0"/>
              <a:t>28/11/2012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285864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8A1189-B780-4AE6-B3A6-126AD598FE92}" type="datetimeFigureOut">
              <a:rPr lang="en-GB" smtClean="0"/>
              <a:t>28/11/2012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30034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38200" y="1943100"/>
            <a:ext cx="7543800" cy="4457700"/>
          </a:xfrm>
        </p:spPr>
        <p:txBody>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38A1189-B780-4AE6-B3A6-126AD598FE92}" type="datetimeFigureOut">
              <a:rPr lang="en-GB" smtClean="0"/>
              <a:t>28/11/2012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3248739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8A1189-B780-4AE6-B3A6-126AD598FE92}" type="datetimeFigureOut">
              <a:rPr lang="en-GB" smtClean="0"/>
              <a:t>28/11/2012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316541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8A1189-B780-4AE6-B3A6-126AD598FE92}" type="datetimeFigureOut">
              <a:rPr lang="en-GB" smtClean="0"/>
              <a:t>28/11/2012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165374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38A1189-B780-4AE6-B3A6-126AD598FE92}" type="datetimeFigureOut">
              <a:rPr lang="en-GB" smtClean="0"/>
              <a:t>28/11/2012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255676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38A1189-B780-4AE6-B3A6-126AD598FE92}" type="datetimeFigureOut">
              <a:rPr lang="en-GB" smtClean="0"/>
              <a:t>28/11/2012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239402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A1189-B780-4AE6-B3A6-126AD598FE92}" type="datetimeFigureOut">
              <a:rPr lang="en-GB" smtClean="0"/>
              <a:t>28/11/2012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240861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1189-B780-4AE6-B3A6-126AD598FE92}" type="datetimeFigureOut">
              <a:rPr lang="en-GB" smtClean="0"/>
              <a:t>28/11/2012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54205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8A1189-B780-4AE6-B3A6-126AD598FE92}" type="datetimeFigureOut">
              <a:rPr lang="en-GB" smtClean="0"/>
              <a:t>28/11/2012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A549968-3FF1-4508-860C-5A5EE875EE00}" type="slidenum">
              <a:rPr lang="en-GB" smtClean="0"/>
              <a:t>‹#›</a:t>
            </a:fld>
            <a:endParaRPr lang="en-GB"/>
          </a:p>
        </p:txBody>
      </p:sp>
    </p:spTree>
    <p:extLst>
      <p:ext uri="{BB962C8B-B14F-4D97-AF65-F5344CB8AC3E}">
        <p14:creationId xmlns:p14="http://schemas.microsoft.com/office/powerpoint/2010/main" val="2667793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A1189-B780-4AE6-B3A6-126AD598FE92}" type="datetimeFigureOut">
              <a:rPr lang="en-GB" smtClean="0"/>
              <a:t>28/11/2012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49968-3FF1-4508-860C-5A5EE875EE00}" type="slidenum">
              <a:rPr lang="en-GB" smtClean="0"/>
              <a:t>‹#›</a:t>
            </a:fld>
            <a:endParaRPr lang="en-GB"/>
          </a:p>
        </p:txBody>
      </p:sp>
      <p:pic>
        <p:nvPicPr>
          <p:cNvPr id="7" name="Picture 39" descr="Second_Top"/>
          <p:cNvPicPr>
            <a:picLocks noChangeAspect="1" noChangeArrowheads="1"/>
          </p:cNvPicPr>
          <p:nvPr userDrawn="1"/>
        </p:nvPicPr>
        <p:blipFill>
          <a:blip r:embed="rId14" cstate="print"/>
          <a:srcRect/>
          <a:stretch>
            <a:fillRect/>
          </a:stretch>
        </p:blipFill>
        <p:spPr bwMode="auto">
          <a:xfrm>
            <a:off x="0" y="0"/>
            <a:ext cx="9144000" cy="1479550"/>
          </a:xfrm>
          <a:prstGeom prst="rect">
            <a:avLst/>
          </a:prstGeom>
          <a:noFill/>
        </p:spPr>
      </p:pic>
      <p:pic>
        <p:nvPicPr>
          <p:cNvPr id="8" name="Picture 40" descr="IMP_Logo_2Colour"/>
          <p:cNvPicPr>
            <a:picLocks noChangeAspect="1" noChangeArrowheads="1"/>
          </p:cNvPicPr>
          <p:nvPr userDrawn="1"/>
        </p:nvPicPr>
        <p:blipFill>
          <a:blip r:embed="rId15" cstate="print"/>
          <a:srcRect/>
          <a:stretch>
            <a:fillRect/>
          </a:stretch>
        </p:blipFill>
        <p:spPr bwMode="auto">
          <a:xfrm>
            <a:off x="838200" y="120650"/>
            <a:ext cx="1524000" cy="400050"/>
          </a:xfrm>
          <a:prstGeom prst="rect">
            <a:avLst/>
          </a:prstGeom>
          <a:noFill/>
        </p:spPr>
      </p:pic>
    </p:spTree>
    <p:extLst>
      <p:ext uri="{BB962C8B-B14F-4D97-AF65-F5344CB8AC3E}">
        <p14:creationId xmlns:p14="http://schemas.microsoft.com/office/powerpoint/2010/main" val="26347628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Microsoft_Excel_97-2003_Worksheet1.xls"/></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a:xfrm>
            <a:off x="838200" y="2438400"/>
            <a:ext cx="7543800" cy="1219200"/>
          </a:xfrm>
          <a:noFill/>
        </p:spPr>
        <p:txBody>
          <a:bodyPr>
            <a:normAutofit/>
          </a:bodyPr>
          <a:lstStyle/>
          <a:p>
            <a:r>
              <a:rPr lang="en-GB" sz="6000" dirty="0" smtClean="0">
                <a:latin typeface="Arial" pitchFamily="34" charset="0"/>
              </a:rPr>
              <a:t>HTLV-1 and </a:t>
            </a:r>
            <a:r>
              <a:rPr lang="en-GB" sz="6000" dirty="0" smtClean="0">
                <a:latin typeface="Arial" pitchFamily="34" charset="0"/>
              </a:rPr>
              <a:t>ATLL</a:t>
            </a:r>
            <a:endParaRPr lang="en-GB" sz="6000" dirty="0">
              <a:latin typeface="Arial" pitchFamily="34" charset="0"/>
            </a:endParaRPr>
          </a:p>
        </p:txBody>
      </p:sp>
      <p:sp>
        <p:nvSpPr>
          <p:cNvPr id="39951" name="Rectangle 15"/>
          <p:cNvSpPr>
            <a:spLocks noGrp="1" noChangeArrowheads="1"/>
          </p:cNvSpPr>
          <p:nvPr>
            <p:ph type="subTitle" idx="1"/>
          </p:nvPr>
        </p:nvSpPr>
        <p:spPr>
          <a:xfrm>
            <a:off x="838200" y="4221088"/>
            <a:ext cx="7543800" cy="1368152"/>
          </a:xfrm>
        </p:spPr>
        <p:txBody>
          <a:bodyPr>
            <a:normAutofit fontScale="92500" lnSpcReduction="20000"/>
          </a:bodyPr>
          <a:lstStyle/>
          <a:p>
            <a:r>
              <a:rPr lang="en-US" sz="3500" dirty="0" smtClean="0">
                <a:latin typeface="Arial" pitchFamily="34" charset="0"/>
                <a:cs typeface="Arial" pitchFamily="34" charset="0"/>
              </a:rPr>
              <a:t>Lucy B Cook</a:t>
            </a:r>
          </a:p>
          <a:p>
            <a:r>
              <a:rPr lang="en-US" sz="3000" dirty="0" smtClean="0">
                <a:latin typeface="Arial" pitchFamily="34" charset="0"/>
                <a:cs typeface="Arial" pitchFamily="34" charset="0"/>
              </a:rPr>
              <a:t>Clinical Research Fellow</a:t>
            </a:r>
          </a:p>
          <a:p>
            <a:r>
              <a:rPr lang="en-US" sz="3000" dirty="0" smtClean="0">
                <a:latin typeface="Arial" pitchFamily="34" charset="0"/>
                <a:cs typeface="Arial" pitchFamily="34" charset="0"/>
              </a:rPr>
              <a:t>l.cook@imperial.ac.uk</a:t>
            </a:r>
          </a:p>
          <a:p>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HTLV-1 associated myelopathy (HAM)</a:t>
            </a:r>
            <a:endParaRPr lang="en-GB" dirty="0"/>
          </a:p>
        </p:txBody>
      </p:sp>
      <p:sp>
        <p:nvSpPr>
          <p:cNvPr id="3" name="Content Placeholder 2"/>
          <p:cNvSpPr>
            <a:spLocks noGrp="1"/>
          </p:cNvSpPr>
          <p:nvPr>
            <p:ph idx="1"/>
          </p:nvPr>
        </p:nvSpPr>
        <p:spPr/>
        <p:txBody>
          <a:bodyPr>
            <a:normAutofit fontScale="70000" lnSpcReduction="20000"/>
          </a:bodyPr>
          <a:lstStyle/>
          <a:p>
            <a:r>
              <a:rPr lang="en-GB" b="1" dirty="0" smtClean="0"/>
              <a:t>‘Tropical Spastic </a:t>
            </a:r>
            <a:r>
              <a:rPr lang="en-GB" b="1" dirty="0" err="1" smtClean="0"/>
              <a:t>paraparesis</a:t>
            </a:r>
            <a:r>
              <a:rPr lang="en-GB" b="1" dirty="0" smtClean="0"/>
              <a:t>’ (old name)</a:t>
            </a:r>
          </a:p>
          <a:p>
            <a:endParaRPr lang="en-GB" b="1" dirty="0"/>
          </a:p>
          <a:p>
            <a:pPr eaLnBrk="0" hangingPunct="0"/>
            <a:r>
              <a:rPr lang="en-GB" dirty="0">
                <a:solidFill>
                  <a:schemeClr val="tx2"/>
                </a:solidFill>
                <a:latin typeface="Book Antiqua" pitchFamily="18" charset="0"/>
              </a:rPr>
              <a:t>Weak &amp; Stiff legs</a:t>
            </a:r>
          </a:p>
          <a:p>
            <a:pPr eaLnBrk="0" hangingPunct="0"/>
            <a:r>
              <a:rPr lang="en-GB" dirty="0">
                <a:solidFill>
                  <a:schemeClr val="tx2"/>
                </a:solidFill>
                <a:latin typeface="Book Antiqua" pitchFamily="18" charset="0"/>
              </a:rPr>
              <a:t>Lumbar Pain </a:t>
            </a:r>
            <a:r>
              <a:rPr lang="en-GB" dirty="0">
                <a:solidFill>
                  <a:schemeClr val="tx2"/>
                </a:solidFill>
                <a:latin typeface="Book Antiqua" pitchFamily="18" charset="0"/>
                <a:sym typeface="Symbol" pitchFamily="18" charset="2"/>
              </a:rPr>
              <a:t> leg pain</a:t>
            </a:r>
          </a:p>
          <a:p>
            <a:pPr eaLnBrk="0" hangingPunct="0"/>
            <a:r>
              <a:rPr lang="en-GB" dirty="0">
                <a:solidFill>
                  <a:schemeClr val="tx2"/>
                </a:solidFill>
                <a:latin typeface="Book Antiqua" pitchFamily="18" charset="0"/>
                <a:sym typeface="Symbol" pitchFamily="18" charset="2"/>
              </a:rPr>
              <a:t>Bladder Dysfunction</a:t>
            </a:r>
          </a:p>
          <a:p>
            <a:pPr eaLnBrk="0" hangingPunct="0"/>
            <a:r>
              <a:rPr lang="en-GB" dirty="0">
                <a:solidFill>
                  <a:schemeClr val="tx2"/>
                </a:solidFill>
                <a:latin typeface="Book Antiqua" pitchFamily="18" charset="0"/>
                <a:sym typeface="Symbol" pitchFamily="18" charset="2"/>
              </a:rPr>
              <a:t>Erectile dysfunction</a:t>
            </a:r>
          </a:p>
          <a:p>
            <a:pPr eaLnBrk="0" hangingPunct="0"/>
            <a:r>
              <a:rPr lang="en-GB" dirty="0">
                <a:solidFill>
                  <a:schemeClr val="tx2"/>
                </a:solidFill>
                <a:latin typeface="Book Antiqua" pitchFamily="18" charset="0"/>
                <a:sym typeface="Symbol" pitchFamily="18" charset="2"/>
              </a:rPr>
              <a:t>Constipation</a:t>
            </a:r>
            <a:endParaRPr lang="en-GB" dirty="0">
              <a:solidFill>
                <a:schemeClr val="tx2"/>
              </a:solidFill>
              <a:latin typeface="Book Antiqua" pitchFamily="18" charset="0"/>
            </a:endParaRPr>
          </a:p>
          <a:p>
            <a:endParaRPr lang="en-GB" b="1" dirty="0" smtClean="0"/>
          </a:p>
          <a:p>
            <a:r>
              <a:rPr lang="en-GB" b="1" dirty="0" smtClean="0"/>
              <a:t>-</a:t>
            </a:r>
            <a:r>
              <a:rPr lang="en-GB" dirty="0" smtClean="0">
                <a:sym typeface="Wingdings" pitchFamily="2" charset="2"/>
              </a:rPr>
              <a:t>  Resembles primary progressive </a:t>
            </a:r>
          </a:p>
          <a:p>
            <a:r>
              <a:rPr lang="en-GB" dirty="0" smtClean="0">
                <a:sym typeface="Wingdings" pitchFamily="2" charset="2"/>
              </a:rPr>
              <a:t>multiple sclerosis</a:t>
            </a:r>
          </a:p>
          <a:p>
            <a:endParaRPr lang="en-GB" b="1" dirty="0">
              <a:sym typeface="Wingdings" pitchFamily="2" charset="2"/>
            </a:endParaRPr>
          </a:p>
          <a:p>
            <a:r>
              <a:rPr lang="en-GB" b="1" dirty="0" smtClean="0">
                <a:sym typeface="Wingdings" pitchFamily="2" charset="2"/>
              </a:rPr>
              <a:t>HTLV-1 antibody identified in CSF</a:t>
            </a:r>
          </a:p>
          <a:p>
            <a:r>
              <a:rPr lang="en-GB" b="1" dirty="0" smtClean="0">
                <a:sym typeface="Wingdings" pitchFamily="2" charset="2"/>
              </a:rPr>
              <a:t>So now called HAM</a:t>
            </a:r>
            <a:endParaRPr lang="en-GB" b="1" dirty="0"/>
          </a:p>
        </p:txBody>
      </p:sp>
      <p:pic>
        <p:nvPicPr>
          <p:cNvPr id="4" name="Picture 2" descr="C:\My Documents\My Pictures\HAMwalk2.JPG"/>
          <p:cNvPicPr>
            <a:picLocks noChangeAspect="1" noChangeArrowheads="1"/>
          </p:cNvPicPr>
          <p:nvPr/>
        </p:nvPicPr>
        <p:blipFill>
          <a:blip r:embed="rId2" cstate="print"/>
          <a:srcRect/>
          <a:stretch>
            <a:fillRect/>
          </a:stretch>
        </p:blipFill>
        <p:spPr bwMode="auto">
          <a:xfrm>
            <a:off x="5584108" y="1330232"/>
            <a:ext cx="3315880" cy="4973820"/>
          </a:xfrm>
          <a:prstGeom prst="rect">
            <a:avLst/>
          </a:prstGeom>
          <a:noFill/>
        </p:spPr>
      </p:pic>
      <p:sp>
        <p:nvSpPr>
          <p:cNvPr id="5" name="Rectangle 3"/>
          <p:cNvSpPr>
            <a:spLocks noChangeArrowheads="1"/>
          </p:cNvSpPr>
          <p:nvPr/>
        </p:nvSpPr>
        <p:spPr bwMode="auto">
          <a:xfrm>
            <a:off x="6749326" y="1914451"/>
            <a:ext cx="406400" cy="528397"/>
          </a:xfrm>
          <a:prstGeom prst="rect">
            <a:avLst/>
          </a:prstGeom>
          <a:solidFill>
            <a:srgbClr val="040404"/>
          </a:solidFill>
          <a:ln w="9525">
            <a:solidFill>
              <a:srgbClr val="040404"/>
            </a:solidFill>
            <a:miter lim="800000"/>
            <a:headEnd/>
            <a:tailEnd/>
          </a:ln>
          <a:effectLst/>
        </p:spPr>
        <p:txBody>
          <a:bodyPr wrap="none" anchor="ctr"/>
          <a:lstStyle/>
          <a:p>
            <a:endParaRPr lang="en-GB"/>
          </a:p>
        </p:txBody>
      </p:sp>
      <p:sp>
        <p:nvSpPr>
          <p:cNvPr id="6" name="Rectangle 5"/>
          <p:cNvSpPr/>
          <p:nvPr/>
        </p:nvSpPr>
        <p:spPr>
          <a:xfrm>
            <a:off x="106377" y="6304052"/>
            <a:ext cx="9037623" cy="584775"/>
          </a:xfrm>
          <a:prstGeom prst="rect">
            <a:avLst/>
          </a:prstGeom>
        </p:spPr>
        <p:txBody>
          <a:bodyPr wrap="square">
            <a:spAutoFit/>
          </a:bodyPr>
          <a:lstStyle/>
          <a:p>
            <a:r>
              <a:rPr lang="da-DK" sz="1600" b="0" i="0" dirty="0">
                <a:solidFill>
                  <a:schemeClr val="tx1"/>
                </a:solidFill>
                <a:latin typeface="Arial" pitchFamily="34" charset="0"/>
              </a:rPr>
              <a:t>Lancet. 1985 Aug 24;2(8452):407-10. Antibodies to human T-lymphotropic virus type-I in patients with tropical spastic paraparesis. </a:t>
            </a:r>
          </a:p>
        </p:txBody>
      </p:sp>
    </p:spTree>
    <p:extLst>
      <p:ext uri="{BB962C8B-B14F-4D97-AF65-F5344CB8AC3E}">
        <p14:creationId xmlns:p14="http://schemas.microsoft.com/office/powerpoint/2010/main" val="650995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Major problem</a:t>
            </a:r>
            <a:endParaRPr lang="en-GB" dirty="0"/>
          </a:p>
        </p:txBody>
      </p:sp>
      <p:sp>
        <p:nvSpPr>
          <p:cNvPr id="3" name="Content Placeholder 2"/>
          <p:cNvSpPr>
            <a:spLocks noGrp="1"/>
          </p:cNvSpPr>
          <p:nvPr>
            <p:ph idx="1"/>
          </p:nvPr>
        </p:nvSpPr>
        <p:spPr/>
        <p:txBody>
          <a:bodyPr/>
          <a:lstStyle/>
          <a:p>
            <a:r>
              <a:rPr lang="en-GB" dirty="0" smtClean="0"/>
              <a:t>No means of predicting who will get disease</a:t>
            </a:r>
          </a:p>
          <a:p>
            <a:pPr marL="0" indent="0">
              <a:buNone/>
            </a:pPr>
            <a:r>
              <a:rPr lang="en-GB" dirty="0" smtClean="0"/>
              <a:t>	- Diseases of long clinical latency </a:t>
            </a:r>
          </a:p>
          <a:p>
            <a:endParaRPr lang="en-GB" dirty="0"/>
          </a:p>
          <a:p>
            <a:r>
              <a:rPr lang="en-GB" dirty="0" smtClean="0"/>
              <a:t>Very little effective treatment for either clinical condition, both of which are aggressive disorders</a:t>
            </a:r>
            <a:endParaRPr lang="en-GB" dirty="0"/>
          </a:p>
        </p:txBody>
      </p:sp>
    </p:spTree>
    <p:extLst>
      <p:ext uri="{BB962C8B-B14F-4D97-AF65-F5344CB8AC3E}">
        <p14:creationId xmlns:p14="http://schemas.microsoft.com/office/powerpoint/2010/main" val="337193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Risk of clinical disease</a:t>
            </a:r>
            <a:r>
              <a:rPr lang="en-GB" dirty="0"/>
              <a:t> </a:t>
            </a:r>
            <a:r>
              <a:rPr lang="en-GB" dirty="0" smtClean="0"/>
              <a:t>rises with </a:t>
            </a:r>
            <a:r>
              <a:rPr lang="en-GB" dirty="0" err="1" smtClean="0"/>
              <a:t>proviral</a:t>
            </a:r>
            <a:r>
              <a:rPr lang="en-GB" dirty="0" smtClean="0"/>
              <a:t> load &gt;10%</a:t>
            </a:r>
            <a:endParaRPr lang="en-GB" dirty="0"/>
          </a:p>
        </p:txBody>
      </p:sp>
      <p:pic>
        <p:nvPicPr>
          <p:cNvPr id="453634" name="Picture 2"/>
          <p:cNvPicPr>
            <a:picLocks noChangeAspect="1" noChangeArrowheads="1"/>
          </p:cNvPicPr>
          <p:nvPr/>
        </p:nvPicPr>
        <p:blipFill>
          <a:blip r:embed="rId2" cstate="print"/>
          <a:srcRect/>
          <a:stretch>
            <a:fillRect/>
          </a:stretch>
        </p:blipFill>
        <p:spPr bwMode="auto">
          <a:xfrm>
            <a:off x="356762" y="1484784"/>
            <a:ext cx="8607726" cy="5373216"/>
          </a:xfrm>
          <a:prstGeom prst="rect">
            <a:avLst/>
          </a:prstGeom>
          <a:noFill/>
        </p:spPr>
      </p:pic>
    </p:spTree>
    <p:extLst>
      <p:ext uri="{BB962C8B-B14F-4D97-AF65-F5344CB8AC3E}">
        <p14:creationId xmlns:p14="http://schemas.microsoft.com/office/powerpoint/2010/main" val="3791391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a:xfrm>
            <a:off x="467544" y="332656"/>
            <a:ext cx="8229600" cy="1143000"/>
          </a:xfrm>
        </p:spPr>
        <p:txBody>
          <a:bodyPr>
            <a:normAutofit fontScale="90000"/>
          </a:bodyPr>
          <a:lstStyle/>
          <a:p>
            <a:r>
              <a:rPr lang="en-GB" dirty="0" smtClean="0"/>
              <a:t>Within an individual the </a:t>
            </a:r>
            <a:r>
              <a:rPr lang="en-GB" dirty="0" err="1" smtClean="0"/>
              <a:t>proviral</a:t>
            </a:r>
            <a:r>
              <a:rPr lang="en-GB" dirty="0" smtClean="0"/>
              <a:t> load (PVL) stays stable over years</a:t>
            </a:r>
            <a:endParaRPr lang="en-GB" dirty="0"/>
          </a:p>
        </p:txBody>
      </p:sp>
      <p:graphicFrame>
        <p:nvGraphicFramePr>
          <p:cNvPr id="425987" name="Object 3"/>
          <p:cNvGraphicFramePr>
            <a:graphicFrameLocks noChangeAspect="1"/>
          </p:cNvGraphicFramePr>
          <p:nvPr>
            <p:extLst>
              <p:ext uri="{D42A27DB-BD31-4B8C-83A1-F6EECF244321}">
                <p14:modId xmlns:p14="http://schemas.microsoft.com/office/powerpoint/2010/main" val="2261275040"/>
              </p:ext>
            </p:extLst>
          </p:nvPr>
        </p:nvGraphicFramePr>
        <p:xfrm>
          <a:off x="-108520" y="1772816"/>
          <a:ext cx="7282596" cy="4707806"/>
        </p:xfrm>
        <a:graphic>
          <a:graphicData uri="http://schemas.openxmlformats.org/presentationml/2006/ole">
            <mc:AlternateContent xmlns:mc="http://schemas.openxmlformats.org/markup-compatibility/2006">
              <mc:Choice xmlns:v="urn:schemas-microsoft-com:vml" Requires="v">
                <p:oleObj spid="_x0000_s534545" name="Chart" r:id="rId4" imgW="6903000" imgH="4454280" progId="Excel.Sheet.8">
                  <p:embed/>
                </p:oleObj>
              </mc:Choice>
              <mc:Fallback>
                <p:oleObj name="Chart" r:id="rId4" imgW="6903000" imgH="445428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20" y="1772816"/>
                        <a:ext cx="7282596" cy="4707806"/>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747500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en-GB" dirty="0" err="1" smtClean="0"/>
              <a:t>Shimoyama</a:t>
            </a:r>
            <a:r>
              <a:rPr lang="en-GB" dirty="0" smtClean="0"/>
              <a:t>/ WHO (2008)</a:t>
            </a:r>
            <a:endParaRPr lang="en-GB" dirty="0"/>
          </a:p>
        </p:txBody>
      </p:sp>
      <p:sp>
        <p:nvSpPr>
          <p:cNvPr id="3" name="Content Placeholder 2"/>
          <p:cNvSpPr>
            <a:spLocks noGrp="1"/>
          </p:cNvSpPr>
          <p:nvPr>
            <p:ph sz="half" idx="1"/>
          </p:nvPr>
        </p:nvSpPr>
        <p:spPr>
          <a:xfrm>
            <a:off x="513567" y="1612145"/>
            <a:ext cx="4186808" cy="5141168"/>
          </a:xfrm>
        </p:spPr>
        <p:txBody>
          <a:bodyPr>
            <a:normAutofit fontScale="77500" lnSpcReduction="20000"/>
          </a:bodyPr>
          <a:lstStyle/>
          <a:p>
            <a:r>
              <a:rPr lang="en-GB" b="1" dirty="0" smtClean="0"/>
              <a:t>Acute (60%) </a:t>
            </a:r>
            <a:r>
              <a:rPr lang="en-GB" dirty="0" smtClean="0"/>
              <a:t>-  </a:t>
            </a:r>
            <a:r>
              <a:rPr lang="en-GB" sz="2000" dirty="0" smtClean="0"/>
              <a:t>↑↑WCC, Skin lesions, LN,  multiple viscera involved (liver/spleen/gut/lungs/CNS...)</a:t>
            </a:r>
          </a:p>
          <a:p>
            <a:pPr>
              <a:buNone/>
            </a:pPr>
            <a:r>
              <a:rPr lang="en-GB" sz="2000" dirty="0" smtClean="0"/>
              <a:t>       ↑Ca</a:t>
            </a:r>
            <a:r>
              <a:rPr lang="en-GB" sz="2000" baseline="30000" dirty="0" smtClean="0"/>
              <a:t>2+ </a:t>
            </a:r>
            <a:r>
              <a:rPr lang="en-GB" sz="2000" dirty="0" smtClean="0"/>
              <a:t> (70%)↑LDH, ↑ Eos</a:t>
            </a:r>
          </a:p>
          <a:p>
            <a:pPr>
              <a:buNone/>
            </a:pPr>
            <a:r>
              <a:rPr lang="en-GB" sz="2000" dirty="0" smtClean="0"/>
              <a:t>       </a:t>
            </a:r>
            <a:r>
              <a:rPr lang="en-GB" sz="2000" dirty="0" smtClean="0">
                <a:solidFill>
                  <a:srgbClr val="FF0000"/>
                </a:solidFill>
              </a:rPr>
              <a:t>Median survival:  6 months</a:t>
            </a:r>
          </a:p>
          <a:p>
            <a:r>
              <a:rPr lang="en-GB" b="1" dirty="0" err="1" smtClean="0"/>
              <a:t>Lymphomatous</a:t>
            </a:r>
            <a:r>
              <a:rPr lang="en-GB" b="1" dirty="0" smtClean="0"/>
              <a:t> (20%)</a:t>
            </a:r>
          </a:p>
          <a:p>
            <a:pPr>
              <a:buNone/>
            </a:pPr>
            <a:r>
              <a:rPr lang="en-GB" sz="2000" dirty="0" smtClean="0"/>
              <a:t>	Marked LN  (aggressive) with ↑LDH,  &lt;1% ATL on film</a:t>
            </a:r>
          </a:p>
          <a:p>
            <a:pPr>
              <a:buNone/>
            </a:pPr>
            <a:r>
              <a:rPr lang="en-GB" sz="2000" dirty="0" smtClean="0"/>
              <a:t>         +/- skin/viscera,  +/- ↑Ca </a:t>
            </a:r>
          </a:p>
          <a:p>
            <a:pPr>
              <a:buNone/>
            </a:pPr>
            <a:r>
              <a:rPr lang="en-GB" sz="2000" dirty="0" smtClean="0"/>
              <a:t>       </a:t>
            </a:r>
            <a:r>
              <a:rPr lang="en-GB" sz="2000" dirty="0" smtClean="0">
                <a:solidFill>
                  <a:srgbClr val="FF0000"/>
                </a:solidFill>
              </a:rPr>
              <a:t>Median survival: 10 months</a:t>
            </a:r>
          </a:p>
          <a:p>
            <a:r>
              <a:rPr lang="en-GB" b="1" dirty="0" smtClean="0"/>
              <a:t>Chronic (15%) </a:t>
            </a:r>
          </a:p>
          <a:p>
            <a:pPr>
              <a:buNone/>
            </a:pPr>
            <a:r>
              <a:rPr lang="en-GB" sz="2300" b="1" dirty="0" smtClean="0"/>
              <a:t>       </a:t>
            </a:r>
            <a:r>
              <a:rPr lang="en-GB" sz="2300" dirty="0" smtClean="0"/>
              <a:t>&gt;5% ATLL cells with ↑abs LØ</a:t>
            </a:r>
          </a:p>
          <a:p>
            <a:pPr>
              <a:buNone/>
            </a:pPr>
            <a:r>
              <a:rPr lang="en-GB" sz="2300" dirty="0" smtClean="0"/>
              <a:t>        Skin, liver, lung, LN only</a:t>
            </a:r>
          </a:p>
          <a:p>
            <a:pPr>
              <a:buNone/>
            </a:pPr>
            <a:r>
              <a:rPr lang="en-GB" sz="2300" dirty="0" smtClean="0"/>
              <a:t>        </a:t>
            </a:r>
            <a:r>
              <a:rPr lang="en-GB" sz="2300" dirty="0" smtClean="0">
                <a:solidFill>
                  <a:srgbClr val="FF0000"/>
                </a:solidFill>
              </a:rPr>
              <a:t>Median survival: 2 years</a:t>
            </a:r>
          </a:p>
          <a:p>
            <a:r>
              <a:rPr lang="en-GB" b="1" dirty="0" smtClean="0"/>
              <a:t>Smouldering (5%)</a:t>
            </a:r>
          </a:p>
          <a:p>
            <a:pPr>
              <a:buNone/>
            </a:pPr>
            <a:r>
              <a:rPr lang="en-GB" sz="2300" dirty="0" smtClean="0"/>
              <a:t>      1-5% ATLL cells, normal abs LØ</a:t>
            </a:r>
          </a:p>
          <a:p>
            <a:pPr>
              <a:buNone/>
            </a:pPr>
            <a:r>
              <a:rPr lang="en-GB" sz="2300" dirty="0" smtClean="0"/>
              <a:t>       Skin/lung infiltrates only</a:t>
            </a:r>
          </a:p>
          <a:p>
            <a:pPr>
              <a:buNone/>
            </a:pPr>
            <a:r>
              <a:rPr lang="en-GB" sz="2300" dirty="0" smtClean="0"/>
              <a:t>       </a:t>
            </a:r>
            <a:r>
              <a:rPr lang="en-GB" sz="2300" dirty="0" smtClean="0">
                <a:solidFill>
                  <a:srgbClr val="FF0000"/>
                </a:solidFill>
              </a:rPr>
              <a:t>Median survival: &gt;2 years</a:t>
            </a:r>
          </a:p>
          <a:p>
            <a:pPr>
              <a:buNone/>
            </a:pPr>
            <a:endParaRPr lang="en-GB" sz="2200" dirty="0" smtClean="0"/>
          </a:p>
          <a:p>
            <a:pPr>
              <a:buNone/>
            </a:pPr>
            <a:endParaRPr lang="en-GB" sz="2200" dirty="0" smtClean="0"/>
          </a:p>
          <a:p>
            <a:pPr>
              <a:buNone/>
            </a:pPr>
            <a:endParaRPr lang="en-GB" dirty="0"/>
          </a:p>
        </p:txBody>
      </p:sp>
      <p:sp>
        <p:nvSpPr>
          <p:cNvPr id="5" name="Right Brace 4"/>
          <p:cNvSpPr/>
          <p:nvPr/>
        </p:nvSpPr>
        <p:spPr>
          <a:xfrm>
            <a:off x="4427984" y="1628800"/>
            <a:ext cx="360040" cy="2736304"/>
          </a:xfrm>
          <a:prstGeom prst="rightBrace">
            <a:avLst>
              <a:gd name="adj1" fmla="val 833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4788024" y="1772816"/>
            <a:ext cx="6120680" cy="461665"/>
          </a:xfrm>
          <a:prstGeom prst="rect">
            <a:avLst/>
          </a:prstGeom>
          <a:noFill/>
        </p:spPr>
        <p:txBody>
          <a:bodyPr wrap="square" rtlCol="0">
            <a:spAutoFit/>
          </a:bodyPr>
          <a:lstStyle/>
          <a:p>
            <a:pPr>
              <a:buFont typeface="Arial" pitchFamily="34" charset="0"/>
              <a:buChar char="•"/>
            </a:pPr>
            <a:r>
              <a:rPr lang="en-GB" dirty="0" smtClean="0"/>
              <a:t>Aggressive</a:t>
            </a:r>
            <a:r>
              <a:rPr lang="en-GB" baseline="30000" dirty="0" smtClean="0"/>
              <a:t>+++</a:t>
            </a:r>
          </a:p>
        </p:txBody>
      </p:sp>
      <p:sp>
        <p:nvSpPr>
          <p:cNvPr id="8" name="Right Brace 7"/>
          <p:cNvSpPr/>
          <p:nvPr/>
        </p:nvSpPr>
        <p:spPr>
          <a:xfrm>
            <a:off x="4427984" y="4365104"/>
            <a:ext cx="432048" cy="20882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TextBox 8"/>
          <p:cNvSpPr txBox="1"/>
          <p:nvPr/>
        </p:nvSpPr>
        <p:spPr>
          <a:xfrm>
            <a:off x="4932040" y="4941168"/>
            <a:ext cx="3168352" cy="461665"/>
          </a:xfrm>
          <a:prstGeom prst="rect">
            <a:avLst/>
          </a:prstGeom>
          <a:noFill/>
        </p:spPr>
        <p:txBody>
          <a:bodyPr wrap="square" rtlCol="0">
            <a:spAutoFit/>
          </a:bodyPr>
          <a:lstStyle/>
          <a:p>
            <a:pPr>
              <a:buFont typeface="Arial" pitchFamily="34" charset="0"/>
              <a:buChar char="•"/>
            </a:pPr>
            <a:r>
              <a:rPr lang="en-GB" dirty="0" smtClean="0"/>
              <a:t>‘Indolent’</a:t>
            </a:r>
          </a:p>
        </p:txBody>
      </p:sp>
    </p:spTree>
    <p:extLst>
      <p:ext uri="{BB962C8B-B14F-4D97-AF65-F5344CB8AC3E}">
        <p14:creationId xmlns:p14="http://schemas.microsoft.com/office/powerpoint/2010/main" val="3738385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1810" name="Picture 2" descr="joseph2_010886"/>
          <p:cNvPicPr>
            <a:picLocks noChangeAspect="1" noChangeArrowheads="1"/>
          </p:cNvPicPr>
          <p:nvPr/>
        </p:nvPicPr>
        <p:blipFill>
          <a:blip r:embed="rId3" cstate="print"/>
          <a:srcRect/>
          <a:stretch>
            <a:fillRect/>
          </a:stretch>
        </p:blipFill>
        <p:spPr bwMode="auto">
          <a:xfrm>
            <a:off x="0" y="0"/>
            <a:ext cx="2638778" cy="4343400"/>
          </a:xfrm>
          <a:prstGeom prst="rect">
            <a:avLst/>
          </a:prstGeom>
          <a:noFill/>
        </p:spPr>
      </p:pic>
      <p:pic>
        <p:nvPicPr>
          <p:cNvPr id="631811" name="Picture 3" descr="joseph5_010886"/>
          <p:cNvPicPr>
            <a:picLocks noChangeAspect="1" noChangeArrowheads="1"/>
          </p:cNvPicPr>
          <p:nvPr/>
        </p:nvPicPr>
        <p:blipFill>
          <a:blip r:embed="rId4" cstate="print"/>
          <a:srcRect/>
          <a:stretch>
            <a:fillRect/>
          </a:stretch>
        </p:blipFill>
        <p:spPr bwMode="auto">
          <a:xfrm>
            <a:off x="2777067" y="0"/>
            <a:ext cx="2638778" cy="4343400"/>
          </a:xfrm>
          <a:prstGeom prst="rect">
            <a:avLst/>
          </a:prstGeom>
          <a:noFill/>
        </p:spPr>
      </p:pic>
      <p:pic>
        <p:nvPicPr>
          <p:cNvPr id="631812" name="Picture 4" descr="Cut Lymphoma post PUVA3"/>
          <p:cNvPicPr>
            <a:picLocks noChangeAspect="1" noChangeArrowheads="1"/>
          </p:cNvPicPr>
          <p:nvPr/>
        </p:nvPicPr>
        <p:blipFill>
          <a:blip r:embed="rId5" cstate="print"/>
          <a:srcRect/>
          <a:stretch>
            <a:fillRect/>
          </a:stretch>
        </p:blipFill>
        <p:spPr bwMode="auto">
          <a:xfrm>
            <a:off x="5283200" y="3600450"/>
            <a:ext cx="3860800" cy="3257550"/>
          </a:xfrm>
          <a:prstGeom prst="rect">
            <a:avLst/>
          </a:prstGeom>
          <a:noFill/>
        </p:spPr>
      </p:pic>
    </p:spTree>
    <p:extLst>
      <p:ext uri="{BB962C8B-B14F-4D97-AF65-F5344CB8AC3E}">
        <p14:creationId xmlns:p14="http://schemas.microsoft.com/office/powerpoint/2010/main" val="904055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3858" name="Picture 2" descr="ATLL - nail dystrophy"/>
          <p:cNvPicPr>
            <a:picLocks noChangeAspect="1" noChangeArrowheads="1"/>
          </p:cNvPicPr>
          <p:nvPr/>
        </p:nvPicPr>
        <p:blipFill>
          <a:blip r:embed="rId2" cstate="print"/>
          <a:srcRect/>
          <a:stretch>
            <a:fillRect/>
          </a:stretch>
        </p:blipFill>
        <p:spPr bwMode="auto">
          <a:xfrm>
            <a:off x="412044" y="-20638"/>
            <a:ext cx="8150578" cy="6878638"/>
          </a:xfrm>
          <a:prstGeom prst="rect">
            <a:avLst/>
          </a:prstGeom>
          <a:noFill/>
        </p:spPr>
      </p:pic>
    </p:spTree>
    <p:extLst>
      <p:ext uri="{BB962C8B-B14F-4D97-AF65-F5344CB8AC3E}">
        <p14:creationId xmlns:p14="http://schemas.microsoft.com/office/powerpoint/2010/main" val="111681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82" name="Picture 2" descr="ATLL- ulcerating"/>
          <p:cNvPicPr>
            <a:picLocks noChangeAspect="1" noChangeArrowheads="1"/>
          </p:cNvPicPr>
          <p:nvPr/>
        </p:nvPicPr>
        <p:blipFill>
          <a:blip r:embed="rId2" cstate="print"/>
          <a:srcRect/>
          <a:stretch>
            <a:fillRect/>
          </a:stretch>
        </p:blipFill>
        <p:spPr bwMode="auto">
          <a:xfrm>
            <a:off x="512234" y="0"/>
            <a:ext cx="8156222" cy="6884988"/>
          </a:xfrm>
          <a:prstGeom prst="rect">
            <a:avLst/>
          </a:prstGeom>
          <a:noFill/>
        </p:spPr>
      </p:pic>
    </p:spTree>
    <p:extLst>
      <p:ext uri="{BB962C8B-B14F-4D97-AF65-F5344CB8AC3E}">
        <p14:creationId xmlns:p14="http://schemas.microsoft.com/office/powerpoint/2010/main" val="345805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906" name="Picture 2" descr="DSCN007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586843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Clinical diagnosis</a:t>
            </a:r>
            <a:endParaRPr lang="en-GB" dirty="0"/>
          </a:p>
        </p:txBody>
      </p:sp>
      <p:sp>
        <p:nvSpPr>
          <p:cNvPr id="3" name="Content Placeholder 2"/>
          <p:cNvSpPr>
            <a:spLocks noGrp="1"/>
          </p:cNvSpPr>
          <p:nvPr>
            <p:ph sz="half" idx="1"/>
          </p:nvPr>
        </p:nvSpPr>
        <p:spPr/>
        <p:txBody>
          <a:bodyPr>
            <a:normAutofit/>
          </a:bodyPr>
          <a:lstStyle/>
          <a:p>
            <a:r>
              <a:rPr lang="en-GB" dirty="0" smtClean="0"/>
              <a:t>Full blood count</a:t>
            </a:r>
          </a:p>
          <a:p>
            <a:endParaRPr lang="en-GB" dirty="0"/>
          </a:p>
          <a:p>
            <a:r>
              <a:rPr lang="en-GB" dirty="0" smtClean="0"/>
              <a:t>Film</a:t>
            </a:r>
          </a:p>
          <a:p>
            <a:pPr marL="0" indent="0">
              <a:buNone/>
            </a:pPr>
            <a:endParaRPr lang="en-GB" dirty="0"/>
          </a:p>
          <a:p>
            <a:endParaRPr lang="en-GB" dirty="0" smtClean="0"/>
          </a:p>
          <a:p>
            <a:endParaRPr lang="en-GB" dirty="0"/>
          </a:p>
          <a:p>
            <a:r>
              <a:rPr lang="en-GB" dirty="0" smtClean="0"/>
              <a:t>Biochemistry</a:t>
            </a:r>
          </a:p>
          <a:p>
            <a:pPr marL="0" indent="0">
              <a:buNone/>
            </a:pPr>
            <a:r>
              <a:rPr lang="en-GB" dirty="0"/>
              <a:t> </a:t>
            </a:r>
            <a:r>
              <a:rPr lang="en-GB" dirty="0" smtClean="0"/>
              <a:t>     </a:t>
            </a:r>
            <a:r>
              <a:rPr lang="en-GB" dirty="0" err="1" smtClean="0"/>
              <a:t>Corr</a:t>
            </a:r>
            <a:r>
              <a:rPr lang="en-GB" dirty="0" smtClean="0"/>
              <a:t> </a:t>
            </a:r>
            <a:r>
              <a:rPr lang="en-GB" dirty="0" err="1" smtClean="0"/>
              <a:t>Ca</a:t>
            </a:r>
            <a:r>
              <a:rPr lang="en-GB" dirty="0" smtClean="0"/>
              <a:t>, LDH</a:t>
            </a:r>
          </a:p>
          <a:p>
            <a:pPr marL="0" indent="0">
              <a:buNone/>
            </a:pPr>
            <a:endParaRPr lang="en-GB" dirty="0"/>
          </a:p>
        </p:txBody>
      </p:sp>
      <p:sp>
        <p:nvSpPr>
          <p:cNvPr id="4" name="Content Placeholder 3"/>
          <p:cNvSpPr>
            <a:spLocks noGrp="1"/>
          </p:cNvSpPr>
          <p:nvPr>
            <p:ph sz="half" idx="2"/>
          </p:nvPr>
        </p:nvSpPr>
        <p:spPr/>
        <p:txBody>
          <a:bodyPr>
            <a:normAutofit/>
          </a:bodyPr>
          <a:lstStyle/>
          <a:p>
            <a:r>
              <a:rPr lang="en-GB" dirty="0" smtClean="0"/>
              <a:t>Imaging</a:t>
            </a:r>
            <a:endParaRPr lang="en-GB" dirty="0"/>
          </a:p>
        </p:txBody>
      </p:sp>
      <p:pic>
        <p:nvPicPr>
          <p:cNvPr id="535554" name="Picture 2" descr="http://upload.wikimedia.org/wikipedia/commons/thumb/4/42/SVCCXR.PNG/220px-SVCCX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92896"/>
            <a:ext cx="3940166" cy="3689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TLL"/>
          <p:cNvPicPr>
            <a:picLocks noChangeAspect="1" noChangeArrowheads="1"/>
          </p:cNvPicPr>
          <p:nvPr/>
        </p:nvPicPr>
        <p:blipFill>
          <a:blip r:embed="rId3" cstate="print"/>
          <a:srcRect/>
          <a:stretch>
            <a:fillRect/>
          </a:stretch>
        </p:blipFill>
        <p:spPr bwMode="auto">
          <a:xfrm>
            <a:off x="1619672" y="2492896"/>
            <a:ext cx="2976330" cy="2232248"/>
          </a:xfrm>
          <a:prstGeom prst="rect">
            <a:avLst/>
          </a:prstGeom>
          <a:noFill/>
        </p:spPr>
      </p:pic>
    </p:spTree>
    <p:extLst>
      <p:ext uri="{BB962C8B-B14F-4D97-AF65-F5344CB8AC3E}">
        <p14:creationId xmlns:p14="http://schemas.microsoft.com/office/powerpoint/2010/main" val="3651970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Background ;  HTLV- associated diseases/ transmission/epidemiology</a:t>
            </a:r>
          </a:p>
          <a:p>
            <a:endParaRPr lang="en-GB" dirty="0"/>
          </a:p>
          <a:p>
            <a:r>
              <a:rPr lang="en-GB" dirty="0" smtClean="0"/>
              <a:t>History:  How HTLV-1 discovered and general importance to molecular biology</a:t>
            </a:r>
          </a:p>
          <a:p>
            <a:endParaRPr lang="en-GB" dirty="0" smtClean="0"/>
          </a:p>
          <a:p>
            <a:r>
              <a:rPr lang="en-GB" dirty="0" smtClean="0"/>
              <a:t>HTLV-1 structure and replication</a:t>
            </a:r>
          </a:p>
          <a:p>
            <a:endParaRPr lang="en-GB" dirty="0"/>
          </a:p>
          <a:p>
            <a:r>
              <a:rPr lang="en-GB" dirty="0" smtClean="0"/>
              <a:t>How the provirus may drive leukaemia</a:t>
            </a:r>
          </a:p>
          <a:p>
            <a:endParaRPr lang="en-GB" dirty="0"/>
          </a:p>
          <a:p>
            <a:r>
              <a:rPr lang="en-GB" dirty="0" smtClean="0"/>
              <a:t>Current treatment for Adult T cell leukaemia</a:t>
            </a:r>
          </a:p>
          <a:p>
            <a:endParaRPr lang="en-GB" dirty="0"/>
          </a:p>
          <a:p>
            <a:endParaRPr lang="en-GB" dirty="0" smtClean="0"/>
          </a:p>
          <a:p>
            <a:endParaRPr lang="en-GB" dirty="0"/>
          </a:p>
          <a:p>
            <a:endParaRPr lang="en-GB" dirty="0"/>
          </a:p>
          <a:p>
            <a:endParaRPr lang="en-GB" dirty="0" smtClean="0"/>
          </a:p>
          <a:p>
            <a:endParaRPr lang="en-GB" dirty="0" smtClean="0"/>
          </a:p>
          <a:p>
            <a:endParaRPr lang="en-GB" dirty="0"/>
          </a:p>
        </p:txBody>
      </p:sp>
    </p:spTree>
    <p:extLst>
      <p:ext uri="{BB962C8B-B14F-4D97-AF65-F5344CB8AC3E}">
        <p14:creationId xmlns:p14="http://schemas.microsoft.com/office/powerpoint/2010/main" val="745907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2" descr="ATLL"/>
          <p:cNvPicPr>
            <a:picLocks noChangeAspect="1" noChangeArrowheads="1"/>
          </p:cNvPicPr>
          <p:nvPr/>
        </p:nvPicPr>
        <p:blipFill>
          <a:blip r:embed="rId3" cstate="print"/>
          <a:srcRect/>
          <a:stretch>
            <a:fillRect/>
          </a:stretch>
        </p:blipFill>
        <p:spPr bwMode="auto">
          <a:xfrm>
            <a:off x="395536" y="90010"/>
            <a:ext cx="8748464" cy="656134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Specialist diagnostic tests</a:t>
            </a:r>
            <a:endParaRPr lang="en-GB" dirty="0"/>
          </a:p>
        </p:txBody>
      </p:sp>
      <p:sp>
        <p:nvSpPr>
          <p:cNvPr id="3" name="Text Placeholder 2"/>
          <p:cNvSpPr>
            <a:spLocks noGrp="1"/>
          </p:cNvSpPr>
          <p:nvPr>
            <p:ph type="body" idx="1"/>
          </p:nvPr>
        </p:nvSpPr>
        <p:spPr/>
        <p:txBody>
          <a:bodyPr/>
          <a:lstStyle/>
          <a:p>
            <a:endParaRPr lang="en-GB" dirty="0"/>
          </a:p>
        </p:txBody>
      </p:sp>
      <p:sp>
        <p:nvSpPr>
          <p:cNvPr id="4" name="Content Placeholder 3"/>
          <p:cNvSpPr>
            <a:spLocks noGrp="1"/>
          </p:cNvSpPr>
          <p:nvPr>
            <p:ph sz="half" idx="2"/>
          </p:nvPr>
        </p:nvSpPr>
        <p:spPr>
          <a:xfrm>
            <a:off x="467544" y="1844824"/>
            <a:ext cx="4040188" cy="4566493"/>
          </a:xfrm>
        </p:spPr>
        <p:txBody>
          <a:bodyPr>
            <a:normAutofit fontScale="92500" lnSpcReduction="10000"/>
          </a:bodyPr>
          <a:lstStyle/>
          <a:p>
            <a:r>
              <a:rPr lang="en-GB" b="1" dirty="0" smtClean="0"/>
              <a:t>Bone marrow biopsy</a:t>
            </a:r>
          </a:p>
          <a:p>
            <a:endParaRPr lang="en-GB" dirty="0"/>
          </a:p>
          <a:p>
            <a:r>
              <a:rPr lang="en-GB" b="1" dirty="0" smtClean="0"/>
              <a:t>Flow </a:t>
            </a:r>
            <a:r>
              <a:rPr lang="en-GB" b="1" dirty="0" err="1" smtClean="0"/>
              <a:t>cytometry</a:t>
            </a:r>
            <a:r>
              <a:rPr lang="en-GB" b="1" dirty="0" smtClean="0"/>
              <a:t> </a:t>
            </a:r>
            <a:r>
              <a:rPr lang="en-GB" dirty="0" smtClean="0"/>
              <a:t>(min panel)</a:t>
            </a:r>
          </a:p>
          <a:p>
            <a:pPr marL="0" indent="0">
              <a:buNone/>
            </a:pPr>
            <a:r>
              <a:rPr lang="en-GB" dirty="0" smtClean="0"/>
              <a:t>CD3 (weak), CD4+, CD25+, HLADR +</a:t>
            </a:r>
          </a:p>
          <a:p>
            <a:pPr marL="0" indent="0">
              <a:buNone/>
            </a:pPr>
            <a:r>
              <a:rPr lang="en-GB" dirty="0" smtClean="0"/>
              <a:t>CD8 usually negative, CD7 </a:t>
            </a:r>
            <a:r>
              <a:rPr lang="en-GB" dirty="0" err="1" smtClean="0"/>
              <a:t>neg</a:t>
            </a:r>
            <a:endParaRPr lang="en-GB" dirty="0" smtClean="0"/>
          </a:p>
          <a:p>
            <a:pPr marL="0" indent="0">
              <a:buNone/>
            </a:pPr>
            <a:r>
              <a:rPr lang="en-GB" dirty="0" smtClean="0"/>
              <a:t>TCR </a:t>
            </a:r>
            <a:r>
              <a:rPr lang="el-GR" dirty="0" smtClean="0"/>
              <a:t>α</a:t>
            </a:r>
            <a:r>
              <a:rPr lang="en-GB" dirty="0" smtClean="0"/>
              <a:t>/</a:t>
            </a:r>
            <a:r>
              <a:rPr lang="el-GR" dirty="0" smtClean="0"/>
              <a:t>β</a:t>
            </a:r>
            <a:r>
              <a:rPr lang="en-GB" dirty="0" smtClean="0"/>
              <a:t> clonally rearranged</a:t>
            </a:r>
            <a:endParaRPr lang="en-GB" dirty="0"/>
          </a:p>
          <a:p>
            <a:pPr marL="0" indent="0">
              <a:buNone/>
            </a:pPr>
            <a:endParaRPr lang="en-GB" dirty="0" smtClean="0"/>
          </a:p>
          <a:p>
            <a:r>
              <a:rPr lang="en-GB" b="1" dirty="0" err="1" smtClean="0"/>
              <a:t>Cytogentics</a:t>
            </a:r>
            <a:endParaRPr lang="en-GB" b="1" dirty="0" smtClean="0"/>
          </a:p>
          <a:p>
            <a:pPr marL="457200" lvl="1" indent="0">
              <a:buNone/>
            </a:pPr>
            <a:r>
              <a:rPr lang="en-GB" dirty="0" smtClean="0"/>
              <a:t>Multiple anomalies may be seen</a:t>
            </a:r>
          </a:p>
          <a:p>
            <a:pPr marL="457200" lvl="1" indent="0">
              <a:buNone/>
            </a:pPr>
            <a:r>
              <a:rPr lang="en-GB" dirty="0" smtClean="0"/>
              <a:t>(or normal)</a:t>
            </a:r>
          </a:p>
          <a:p>
            <a:pPr marL="457200" lvl="1" indent="0">
              <a:buNone/>
            </a:pPr>
            <a:r>
              <a:rPr lang="en-GB" dirty="0" smtClean="0"/>
              <a:t>Nil recurrent (diagnostic)</a:t>
            </a:r>
          </a:p>
          <a:p>
            <a:endParaRPr lang="en-GB" b="1" dirty="0"/>
          </a:p>
          <a:p>
            <a:pPr marL="0" indent="0">
              <a:buNone/>
            </a:pPr>
            <a:endParaRPr lang="en-GB" dirty="0"/>
          </a:p>
        </p:txBody>
      </p:sp>
      <p:sp>
        <p:nvSpPr>
          <p:cNvPr id="5" name="Text Placeholder 4"/>
          <p:cNvSpPr>
            <a:spLocks noGrp="1"/>
          </p:cNvSpPr>
          <p:nvPr>
            <p:ph type="body" sz="quarter" idx="3"/>
          </p:nvPr>
        </p:nvSpPr>
        <p:spPr/>
        <p:txBody>
          <a:bodyPr/>
          <a:lstStyle/>
          <a:p>
            <a:endParaRPr lang="en-GB" dirty="0"/>
          </a:p>
        </p:txBody>
      </p:sp>
      <p:sp>
        <p:nvSpPr>
          <p:cNvPr id="6" name="Content Placeholder 5"/>
          <p:cNvSpPr>
            <a:spLocks noGrp="1"/>
          </p:cNvSpPr>
          <p:nvPr>
            <p:ph sz="quarter" idx="4"/>
          </p:nvPr>
        </p:nvSpPr>
        <p:spPr/>
        <p:txBody>
          <a:bodyPr/>
          <a:lstStyle/>
          <a:p>
            <a:r>
              <a:rPr lang="en-GB" dirty="0" smtClean="0"/>
              <a:t>HTLV-1 serology</a:t>
            </a:r>
          </a:p>
          <a:p>
            <a:endParaRPr lang="en-GB" dirty="0"/>
          </a:p>
          <a:p>
            <a:r>
              <a:rPr lang="en-GB" dirty="0" smtClean="0"/>
              <a:t>LUMBAR PUNCTURE</a:t>
            </a:r>
          </a:p>
          <a:p>
            <a:pPr lvl="1"/>
            <a:r>
              <a:rPr lang="en-GB" dirty="0" smtClean="0"/>
              <a:t>Check for CNS disease</a:t>
            </a:r>
          </a:p>
          <a:p>
            <a:pPr lvl="1"/>
            <a:r>
              <a:rPr lang="en-GB" dirty="0" smtClean="0"/>
              <a:t>Exclude </a:t>
            </a:r>
            <a:r>
              <a:rPr lang="en-GB" dirty="0" err="1" smtClean="0"/>
              <a:t>cryptococcus</a:t>
            </a:r>
            <a:r>
              <a:rPr lang="en-GB" dirty="0" smtClean="0"/>
              <a:t> (common)</a:t>
            </a:r>
          </a:p>
          <a:p>
            <a:pPr lvl="1"/>
            <a:endParaRPr lang="en-GB" dirty="0"/>
          </a:p>
          <a:p>
            <a:pPr marL="457200" lvl="1" indent="0">
              <a:buNone/>
            </a:pPr>
            <a:r>
              <a:rPr lang="en-GB" b="1" dirty="0" smtClean="0"/>
              <a:t>Endoscopy </a:t>
            </a:r>
            <a:r>
              <a:rPr lang="en-GB" dirty="0" smtClean="0"/>
              <a:t> – GI tract often involved</a:t>
            </a:r>
          </a:p>
        </p:txBody>
      </p:sp>
    </p:spTree>
    <p:extLst>
      <p:ext uri="{BB962C8B-B14F-4D97-AF65-F5344CB8AC3E}">
        <p14:creationId xmlns:p14="http://schemas.microsoft.com/office/powerpoint/2010/main" val="4063767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42" name="Picture 2" descr="01.jpg                                                         0000A2CEG3 HD                          B71F493B:"/>
          <p:cNvPicPr>
            <a:picLocks noChangeAspect="1" noChangeArrowheads="1"/>
          </p:cNvPicPr>
          <p:nvPr/>
        </p:nvPicPr>
        <p:blipFill>
          <a:blip r:embed="rId3" cstate="print"/>
          <a:srcRect/>
          <a:stretch>
            <a:fillRect/>
          </a:stretch>
        </p:blipFill>
        <p:spPr bwMode="auto">
          <a:xfrm>
            <a:off x="-19585" y="1412776"/>
            <a:ext cx="4519578" cy="5290160"/>
          </a:xfrm>
          <a:prstGeom prst="rect">
            <a:avLst/>
          </a:prstGeom>
          <a:noFill/>
        </p:spPr>
      </p:pic>
      <p:sp>
        <p:nvSpPr>
          <p:cNvPr id="368643" name="Rectangle 3"/>
          <p:cNvSpPr>
            <a:spLocks noGrp="1" noChangeArrowheads="1"/>
          </p:cNvSpPr>
          <p:nvPr>
            <p:ph type="title"/>
          </p:nvPr>
        </p:nvSpPr>
        <p:spPr>
          <a:xfrm>
            <a:off x="838200" y="457200"/>
            <a:ext cx="7543800" cy="638175"/>
          </a:xfrm>
        </p:spPr>
        <p:txBody>
          <a:bodyPr>
            <a:normAutofit fontScale="90000"/>
          </a:bodyPr>
          <a:lstStyle/>
          <a:p>
            <a:r>
              <a:rPr lang="en-GB" dirty="0" smtClean="0"/>
              <a:t>HTLV-1  (and STLV-1 ) genome is  conserved</a:t>
            </a:r>
            <a:endParaRPr lang="en-GB" dirty="0"/>
          </a:p>
        </p:txBody>
      </p:sp>
      <p:sp>
        <p:nvSpPr>
          <p:cNvPr id="2" name="TextBox 1"/>
          <p:cNvSpPr txBox="1"/>
          <p:nvPr/>
        </p:nvSpPr>
        <p:spPr>
          <a:xfrm>
            <a:off x="4932040" y="1916832"/>
            <a:ext cx="3528392" cy="3416320"/>
          </a:xfrm>
          <a:prstGeom prst="rect">
            <a:avLst/>
          </a:prstGeom>
          <a:noFill/>
        </p:spPr>
        <p:txBody>
          <a:bodyPr wrap="square" rtlCol="0">
            <a:spAutoFit/>
          </a:bodyPr>
          <a:lstStyle/>
          <a:p>
            <a:pPr marL="342900" indent="-342900">
              <a:buFont typeface="Arial" pitchFamily="34" charset="0"/>
              <a:buChar char="•"/>
            </a:pPr>
            <a:r>
              <a:rPr lang="en-GB" dirty="0" smtClean="0"/>
              <a:t>1-2% divergence between HTLV-1 and STLV-1 genomes</a:t>
            </a:r>
          </a:p>
          <a:p>
            <a:pPr marL="342900" indent="-342900">
              <a:buFont typeface="Arial" pitchFamily="34" charset="0"/>
              <a:buChar char="•"/>
            </a:pPr>
            <a:endParaRPr lang="en-GB" dirty="0"/>
          </a:p>
          <a:p>
            <a:pPr marL="342900" indent="-342900">
              <a:buFont typeface="Arial" pitchFamily="34" charset="0"/>
              <a:buChar char="•"/>
            </a:pPr>
            <a:r>
              <a:rPr lang="en-GB" dirty="0" smtClean="0"/>
              <a:t>Disease phenotype does not relate to viral genotype</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HTLV-1</a:t>
            </a:r>
            <a:endParaRPr lang="en-GB" dirty="0"/>
          </a:p>
        </p:txBody>
      </p:sp>
      <p:pic>
        <p:nvPicPr>
          <p:cNvPr id="4" name="Content Placeholder 3" descr="C:\Documents and Settings\lbcook\My Documents\My Pictures\HTLV-1_ORF.jpg"/>
          <p:cNvPicPr>
            <a:picLocks noGrp="1"/>
          </p:cNvPicPr>
          <p:nvPr>
            <p:ph idx="1"/>
          </p:nvPr>
        </p:nvPicPr>
        <p:blipFill>
          <a:blip r:embed="rId2" cstate="print"/>
          <a:srcRect/>
          <a:stretch>
            <a:fillRect/>
          </a:stretch>
        </p:blipFill>
        <p:spPr bwMode="auto">
          <a:xfrm>
            <a:off x="827584" y="2348880"/>
            <a:ext cx="4464496" cy="3888432"/>
          </a:xfrm>
          <a:prstGeom prst="rect">
            <a:avLst/>
          </a:prstGeom>
          <a:noFill/>
          <a:ln w="9525">
            <a:noFill/>
            <a:miter lim="800000"/>
            <a:headEnd/>
            <a:tailEnd/>
          </a:ln>
        </p:spPr>
      </p:pic>
      <p:sp>
        <p:nvSpPr>
          <p:cNvPr id="5" name="Text Placeholder 4"/>
          <p:cNvSpPr txBox="1">
            <a:spLocks/>
          </p:cNvSpPr>
          <p:nvPr/>
        </p:nvSpPr>
        <p:spPr>
          <a:xfrm>
            <a:off x="5580112" y="1772816"/>
            <a:ext cx="3008313" cy="4691063"/>
          </a:xfrm>
          <a:prstGeom prst="rect">
            <a:avLst/>
          </a:prstGeom>
        </p:spPr>
        <p:txBody>
          <a:bodyPr>
            <a:normAutofit fontScale="92500" lnSpcReduction="20000"/>
          </a:bodyPr>
          <a:lstStyle>
            <a:lvl1pPr algn="l" rtl="0" fontAlgn="base">
              <a:spcBef>
                <a:spcPct val="20000"/>
              </a:spcBef>
              <a:spcAft>
                <a:spcPct val="0"/>
              </a:spcAft>
              <a:defRPr>
                <a:solidFill>
                  <a:srgbClr val="4B4F55"/>
                </a:solidFill>
                <a:latin typeface="+mn-lt"/>
                <a:ea typeface="+mn-ea"/>
                <a:cs typeface="+mn-cs"/>
              </a:defRPr>
            </a:lvl1pPr>
            <a:lvl2pPr marL="571500" indent="-190500" algn="l" rtl="0" fontAlgn="base">
              <a:spcBef>
                <a:spcPct val="20000"/>
              </a:spcBef>
              <a:spcAft>
                <a:spcPct val="0"/>
              </a:spcAft>
              <a:buChar char="•"/>
              <a:defRPr sz="1600">
                <a:solidFill>
                  <a:srgbClr val="4B4F55"/>
                </a:solidFill>
                <a:latin typeface="+mn-lt"/>
              </a:defRPr>
            </a:lvl2pPr>
            <a:lvl3pPr marL="952500" indent="-190500" algn="l" rtl="0" fontAlgn="base">
              <a:spcBef>
                <a:spcPct val="20000"/>
              </a:spcBef>
              <a:spcAft>
                <a:spcPct val="0"/>
              </a:spcAft>
              <a:buChar char="»"/>
              <a:defRPr sz="1600">
                <a:solidFill>
                  <a:srgbClr val="4B4F55"/>
                </a:solidFill>
                <a:latin typeface="+mn-lt"/>
              </a:defRPr>
            </a:lvl3pPr>
            <a:lvl4pPr marL="1333500" indent="-190500" algn="l" rtl="0" fontAlgn="base">
              <a:spcBef>
                <a:spcPct val="20000"/>
              </a:spcBef>
              <a:spcAft>
                <a:spcPct val="0"/>
              </a:spcAft>
              <a:buFont typeface="Wingdings" pitchFamily="2" charset="2"/>
              <a:buChar char="§"/>
              <a:defRPr sz="1400">
                <a:solidFill>
                  <a:srgbClr val="4B4F55"/>
                </a:solidFill>
                <a:latin typeface="+mn-lt"/>
              </a:defRPr>
            </a:lvl4pPr>
            <a:lvl5pPr marL="1727200" indent="-203200" algn="l" rtl="0" fontAlgn="base">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a:lstStyle>
          <a:p>
            <a:r>
              <a:rPr lang="en-GB" sz="2400" dirty="0" smtClean="0">
                <a:solidFill>
                  <a:srgbClr val="FF0000"/>
                </a:solidFill>
              </a:rPr>
              <a:t>Tax</a:t>
            </a:r>
            <a:r>
              <a:rPr lang="en-GB" sz="2400" dirty="0" smtClean="0"/>
              <a:t> (</a:t>
            </a:r>
            <a:r>
              <a:rPr lang="en-GB" sz="2400" dirty="0" err="1" smtClean="0"/>
              <a:t>transactivator</a:t>
            </a:r>
            <a:r>
              <a:rPr lang="en-GB" sz="2400" dirty="0" smtClean="0"/>
              <a:t>)</a:t>
            </a:r>
          </a:p>
          <a:p>
            <a:pPr>
              <a:buFont typeface="Arial" pitchFamily="34" charset="0"/>
              <a:buChar char="•"/>
            </a:pPr>
            <a:r>
              <a:rPr lang="en-GB" sz="2400" dirty="0" smtClean="0"/>
              <a:t> Immortalises human cells</a:t>
            </a:r>
          </a:p>
          <a:p>
            <a:pPr>
              <a:buFont typeface="Arial" pitchFamily="34" charset="0"/>
              <a:buChar char="•"/>
            </a:pPr>
            <a:r>
              <a:rPr lang="en-GB" sz="2400" dirty="0" smtClean="0"/>
              <a:t>Tax </a:t>
            </a:r>
            <a:r>
              <a:rPr lang="en-GB" sz="2400" dirty="0" err="1" smtClean="0"/>
              <a:t>transgenics</a:t>
            </a:r>
            <a:r>
              <a:rPr lang="en-GB" sz="2400" dirty="0" smtClean="0"/>
              <a:t> drive tumour formation</a:t>
            </a:r>
          </a:p>
          <a:p>
            <a:pPr>
              <a:buFont typeface="Arial" pitchFamily="34" charset="0"/>
              <a:buChar char="•"/>
            </a:pPr>
            <a:r>
              <a:rPr lang="en-GB" dirty="0" smtClean="0"/>
              <a:t>Tax </a:t>
            </a:r>
            <a:r>
              <a:rPr lang="en-GB" dirty="0" err="1" smtClean="0"/>
              <a:t>immunodominant</a:t>
            </a:r>
            <a:r>
              <a:rPr lang="en-GB" dirty="0" smtClean="0"/>
              <a:t> (CTL response)</a:t>
            </a:r>
          </a:p>
          <a:p>
            <a:pPr>
              <a:buFont typeface="Arial" pitchFamily="34" charset="0"/>
              <a:buChar char="•"/>
            </a:pPr>
            <a:r>
              <a:rPr lang="en-GB" sz="2400" dirty="0" smtClean="0"/>
              <a:t>Expressed protein in 40% ATL cases</a:t>
            </a:r>
          </a:p>
          <a:p>
            <a:pPr>
              <a:buFont typeface="Arial" pitchFamily="34" charset="0"/>
              <a:buChar char="•"/>
            </a:pPr>
            <a:endParaRPr lang="en-GB" sz="2400" dirty="0" smtClean="0"/>
          </a:p>
          <a:p>
            <a:r>
              <a:rPr lang="en-GB" sz="2400" dirty="0" smtClean="0">
                <a:solidFill>
                  <a:srgbClr val="FF0000"/>
                </a:solidFill>
              </a:rPr>
              <a:t>HBZ</a:t>
            </a:r>
          </a:p>
          <a:p>
            <a:pPr>
              <a:buFont typeface="Arial" pitchFamily="34" charset="0"/>
              <a:buChar char="•"/>
            </a:pPr>
            <a:r>
              <a:rPr lang="en-GB" sz="2400" dirty="0" smtClean="0"/>
              <a:t> HBZ </a:t>
            </a:r>
            <a:r>
              <a:rPr lang="en-GB" sz="2400" dirty="0" err="1" smtClean="0"/>
              <a:t>transgenics</a:t>
            </a:r>
            <a:r>
              <a:rPr lang="en-GB" sz="2400" dirty="0" smtClean="0"/>
              <a:t> develop tumours</a:t>
            </a:r>
          </a:p>
          <a:p>
            <a:pPr>
              <a:buFont typeface="Arial" pitchFamily="34" charset="0"/>
              <a:buChar char="•"/>
            </a:pPr>
            <a:r>
              <a:rPr lang="en-GB" dirty="0" smtClean="0"/>
              <a:t>HBZ mRNA expression 100% ATL cases</a:t>
            </a:r>
            <a:endParaRPr lang="en-GB" dirty="0"/>
          </a:p>
        </p:txBody>
      </p:sp>
    </p:spTree>
    <p:extLst>
      <p:ext uri="{BB962C8B-B14F-4D97-AF65-F5344CB8AC3E}">
        <p14:creationId xmlns:p14="http://schemas.microsoft.com/office/powerpoint/2010/main" val="2093880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title"/>
          </p:nvPr>
        </p:nvSpPr>
        <p:spPr/>
        <p:txBody>
          <a:bodyPr/>
          <a:lstStyle/>
          <a:p>
            <a:pPr algn="ctr"/>
            <a:endParaRPr lang="en-GB" sz="2800" dirty="0"/>
          </a:p>
        </p:txBody>
      </p:sp>
      <p:pic>
        <p:nvPicPr>
          <p:cNvPr id="533506" name="Picture 2" descr="http://staff.jccc.net/pdecell/bio205/retrovir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0"/>
            <a:ext cx="56002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982176"/>
            <a:ext cx="3168352" cy="5262979"/>
          </a:xfrm>
          <a:prstGeom prst="rect">
            <a:avLst/>
          </a:prstGeom>
          <a:noFill/>
        </p:spPr>
        <p:txBody>
          <a:bodyPr wrap="square" rtlCol="0">
            <a:spAutoFit/>
          </a:bodyPr>
          <a:lstStyle/>
          <a:p>
            <a:r>
              <a:rPr lang="en-GB" dirty="0" smtClean="0">
                <a:solidFill>
                  <a:srgbClr val="FF0000"/>
                </a:solidFill>
              </a:rPr>
              <a:t>HTLV life cycle</a:t>
            </a:r>
          </a:p>
          <a:p>
            <a:endParaRPr lang="en-GB" dirty="0"/>
          </a:p>
          <a:p>
            <a:pPr marL="342900" indent="-342900">
              <a:buFont typeface="Arial" pitchFamily="34" charset="0"/>
              <a:buChar char="•"/>
            </a:pPr>
            <a:r>
              <a:rPr lang="en-GB" dirty="0" smtClean="0"/>
              <a:t>Following integration host machinery hijacked:  </a:t>
            </a:r>
          </a:p>
          <a:p>
            <a:pPr marL="342900" indent="-342900">
              <a:buFont typeface="Arial" pitchFamily="34" charset="0"/>
              <a:buChar char="•"/>
            </a:pPr>
            <a:endParaRPr lang="en-GB" dirty="0"/>
          </a:p>
          <a:p>
            <a:r>
              <a:rPr lang="en-GB" dirty="0" smtClean="0"/>
              <a:t>Allows viral replication and repackaging and expression of viral genes within host cell</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Viral spread (1):   INFECTIOUS and MITOTIC</a:t>
            </a:r>
            <a:endParaRPr lang="en-GB" dirty="0"/>
          </a:p>
        </p:txBody>
      </p:sp>
      <p:sp>
        <p:nvSpPr>
          <p:cNvPr id="3" name="Text Placeholder 2"/>
          <p:cNvSpPr>
            <a:spLocks noGrp="1"/>
          </p:cNvSpPr>
          <p:nvPr>
            <p:ph type="body" idx="1"/>
          </p:nvPr>
        </p:nvSpPr>
        <p:spPr/>
        <p:txBody>
          <a:bodyPr/>
          <a:lstStyle/>
          <a:p>
            <a:r>
              <a:rPr lang="en-GB" dirty="0" smtClean="0"/>
              <a:t>1.  Infectious spread</a:t>
            </a:r>
            <a:endParaRPr lang="en-GB" dirty="0"/>
          </a:p>
        </p:txBody>
      </p:sp>
      <p:sp>
        <p:nvSpPr>
          <p:cNvPr id="4" name="Content Placeholder 3"/>
          <p:cNvSpPr>
            <a:spLocks noGrp="1"/>
          </p:cNvSpPr>
          <p:nvPr>
            <p:ph sz="half" idx="2"/>
          </p:nvPr>
        </p:nvSpPr>
        <p:spPr>
          <a:xfrm>
            <a:off x="457200" y="2174874"/>
            <a:ext cx="4040188" cy="4350469"/>
          </a:xfrm>
        </p:spPr>
        <p:txBody>
          <a:bodyPr>
            <a:normAutofit lnSpcReduction="10000"/>
          </a:bodyPr>
          <a:lstStyle/>
          <a:p>
            <a:r>
              <a:rPr lang="en-GB" dirty="0" smtClean="0"/>
              <a:t>Viral particles spread by</a:t>
            </a:r>
          </a:p>
          <a:p>
            <a:r>
              <a:rPr lang="en-GB" dirty="0" smtClean="0"/>
              <a:t>Cell-cell contact</a:t>
            </a:r>
          </a:p>
          <a:p>
            <a:endParaRPr lang="en-GB" dirty="0"/>
          </a:p>
          <a:p>
            <a:r>
              <a:rPr lang="en-GB" dirty="0" smtClean="0"/>
              <a:t>No free </a:t>
            </a:r>
            <a:r>
              <a:rPr lang="en-GB" dirty="0" err="1" smtClean="0"/>
              <a:t>virions</a:t>
            </a:r>
            <a:r>
              <a:rPr lang="en-GB" dirty="0" smtClean="0"/>
              <a:t> detected in plasma</a:t>
            </a:r>
          </a:p>
          <a:p>
            <a:endParaRPr lang="en-GB" dirty="0"/>
          </a:p>
          <a:p>
            <a:pPr marL="342900" indent="-342900">
              <a:buFont typeface="Arial" pitchFamily="34" charset="0"/>
              <a:buChar char="•"/>
            </a:pPr>
            <a:r>
              <a:rPr lang="en-GB" dirty="0" smtClean="0"/>
              <a:t>Important early in </a:t>
            </a:r>
          </a:p>
          <a:p>
            <a:r>
              <a:rPr lang="en-GB" dirty="0" smtClean="0"/>
              <a:t>Infection for viral spread.</a:t>
            </a:r>
          </a:p>
          <a:p>
            <a:endParaRPr lang="en-GB" dirty="0"/>
          </a:p>
          <a:p>
            <a:r>
              <a:rPr lang="en-GB" dirty="0" smtClean="0"/>
              <a:t>Significance in chronic infection unknown</a:t>
            </a:r>
          </a:p>
        </p:txBody>
      </p:sp>
      <p:sp>
        <p:nvSpPr>
          <p:cNvPr id="5" name="Text Placeholder 4"/>
          <p:cNvSpPr>
            <a:spLocks noGrp="1"/>
          </p:cNvSpPr>
          <p:nvPr>
            <p:ph type="body" sz="quarter" idx="3"/>
          </p:nvPr>
        </p:nvSpPr>
        <p:spPr/>
        <p:txBody>
          <a:bodyPr/>
          <a:lstStyle/>
          <a:p>
            <a:endParaRPr lang="en-GB"/>
          </a:p>
        </p:txBody>
      </p:sp>
      <p:sp>
        <p:nvSpPr>
          <p:cNvPr id="6" name="Content Placeholder 5"/>
          <p:cNvSpPr>
            <a:spLocks noGrp="1"/>
          </p:cNvSpPr>
          <p:nvPr>
            <p:ph sz="quarter" idx="4"/>
          </p:nvPr>
        </p:nvSpPr>
        <p:spPr/>
        <p:txBody>
          <a:bodyPr/>
          <a:lstStyle/>
          <a:p>
            <a:endParaRPr lang="en-GB" dirty="0"/>
          </a:p>
        </p:txBody>
      </p:sp>
      <p:pic>
        <p:nvPicPr>
          <p:cNvPr id="7" name="Picture 2" descr="Nejmeddine_Fig-3d"/>
          <p:cNvPicPr>
            <a:picLocks noChangeAspect="1" noChangeArrowheads="1"/>
          </p:cNvPicPr>
          <p:nvPr/>
        </p:nvPicPr>
        <p:blipFill>
          <a:blip r:embed="rId3" cstate="print"/>
          <a:srcRect/>
          <a:stretch>
            <a:fillRect/>
          </a:stretch>
        </p:blipFill>
        <p:spPr bwMode="auto">
          <a:xfrm>
            <a:off x="3933929" y="1844824"/>
            <a:ext cx="4967279" cy="4248472"/>
          </a:xfrm>
          <a:prstGeom prst="rect">
            <a:avLst/>
          </a:prstGeom>
          <a:noFill/>
        </p:spPr>
      </p:pic>
      <p:pic>
        <p:nvPicPr>
          <p:cNvPr id="8" name="Picture 2" descr="Nejmeddine_Fig-3d"/>
          <p:cNvPicPr>
            <a:picLocks noChangeAspect="1" noChangeArrowheads="1"/>
          </p:cNvPicPr>
          <p:nvPr/>
        </p:nvPicPr>
        <p:blipFill>
          <a:blip r:embed="rId3" cstate="print"/>
          <a:srcRect/>
          <a:stretch>
            <a:fillRect/>
          </a:stretch>
        </p:blipFill>
        <p:spPr bwMode="auto">
          <a:xfrm>
            <a:off x="4106069" y="1790869"/>
            <a:ext cx="4742373" cy="4056112"/>
          </a:xfrm>
          <a:prstGeom prst="rect">
            <a:avLst/>
          </a:prstGeom>
          <a:noFill/>
        </p:spPr>
      </p:pic>
      <p:sp>
        <p:nvSpPr>
          <p:cNvPr id="9" name="Text Box 6"/>
          <p:cNvSpPr txBox="1">
            <a:spLocks noChangeArrowheads="1"/>
          </p:cNvSpPr>
          <p:nvPr/>
        </p:nvSpPr>
        <p:spPr bwMode="auto">
          <a:xfrm>
            <a:off x="6000749" y="1934344"/>
            <a:ext cx="872868" cy="646331"/>
          </a:xfrm>
          <a:prstGeom prst="rect">
            <a:avLst/>
          </a:prstGeom>
          <a:noFill/>
          <a:ln w="9525">
            <a:noFill/>
            <a:miter lim="800000"/>
            <a:headEnd/>
            <a:tailEnd/>
          </a:ln>
          <a:effectLst/>
        </p:spPr>
        <p:txBody>
          <a:bodyPr wrap="none">
            <a:spAutoFit/>
          </a:bodyPr>
          <a:lstStyle/>
          <a:p>
            <a:r>
              <a:rPr lang="en-GB" sz="1800" i="0" dirty="0">
                <a:solidFill>
                  <a:srgbClr val="040404"/>
                </a:solidFill>
                <a:latin typeface="Arial" pitchFamily="34" charset="0"/>
                <a:cs typeface="Arial" pitchFamily="34" charset="0"/>
              </a:rPr>
              <a:t>Target</a:t>
            </a:r>
          </a:p>
          <a:p>
            <a:r>
              <a:rPr lang="en-GB" sz="1800" i="0" dirty="0">
                <a:solidFill>
                  <a:srgbClr val="040404"/>
                </a:solidFill>
                <a:latin typeface="Arial" pitchFamily="34" charset="0"/>
                <a:cs typeface="Arial" pitchFamily="34" charset="0"/>
              </a:rPr>
              <a:t>T-cell</a:t>
            </a:r>
          </a:p>
        </p:txBody>
      </p:sp>
      <p:sp>
        <p:nvSpPr>
          <p:cNvPr id="10" name="Text Box 5"/>
          <p:cNvSpPr txBox="1">
            <a:spLocks noChangeArrowheads="1"/>
          </p:cNvSpPr>
          <p:nvPr/>
        </p:nvSpPr>
        <p:spPr bwMode="auto">
          <a:xfrm>
            <a:off x="6019800" y="5226050"/>
            <a:ext cx="864339" cy="646331"/>
          </a:xfrm>
          <a:prstGeom prst="rect">
            <a:avLst/>
          </a:prstGeom>
          <a:noFill/>
          <a:ln w="9525">
            <a:noFill/>
            <a:miter lim="800000"/>
            <a:headEnd/>
            <a:tailEnd/>
          </a:ln>
          <a:effectLst/>
        </p:spPr>
        <p:txBody>
          <a:bodyPr wrap="none">
            <a:spAutoFit/>
          </a:bodyPr>
          <a:lstStyle/>
          <a:p>
            <a:r>
              <a:rPr lang="en-GB" sz="1800" i="0" dirty="0">
                <a:solidFill>
                  <a:srgbClr val="040404"/>
                </a:solidFill>
                <a:latin typeface="Arial" pitchFamily="34" charset="0"/>
                <a:cs typeface="Arial" pitchFamily="34" charset="0"/>
              </a:rPr>
              <a:t>Donor</a:t>
            </a:r>
          </a:p>
          <a:p>
            <a:r>
              <a:rPr lang="en-GB" sz="1800" i="0" dirty="0">
                <a:solidFill>
                  <a:srgbClr val="040404"/>
                </a:solidFill>
                <a:latin typeface="Arial" pitchFamily="34" charset="0"/>
                <a:cs typeface="Arial" pitchFamily="34" charset="0"/>
              </a:rPr>
              <a:t>T-cell</a:t>
            </a:r>
          </a:p>
        </p:txBody>
      </p:sp>
      <p:sp>
        <p:nvSpPr>
          <p:cNvPr id="11" name="Notched Right Arrow 10"/>
          <p:cNvSpPr/>
          <p:nvPr/>
        </p:nvSpPr>
        <p:spPr bwMode="auto">
          <a:xfrm rot="1162934">
            <a:off x="3148963" y="2886634"/>
            <a:ext cx="3464294" cy="450850"/>
          </a:xfrm>
          <a:prstGeom prst="notched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26603705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Viral spread </a:t>
            </a:r>
            <a:r>
              <a:rPr lang="en-GB" dirty="0" smtClean="0"/>
              <a:t>(2):   </a:t>
            </a:r>
            <a:r>
              <a:rPr lang="en-GB" dirty="0"/>
              <a:t>INFECTIOUS and MITOTIC</a:t>
            </a:r>
          </a:p>
        </p:txBody>
      </p:sp>
      <p:sp>
        <p:nvSpPr>
          <p:cNvPr id="3" name="Text Placeholder 2"/>
          <p:cNvSpPr>
            <a:spLocks noGrp="1"/>
          </p:cNvSpPr>
          <p:nvPr>
            <p:ph type="body" idx="1"/>
          </p:nvPr>
        </p:nvSpPr>
        <p:spPr/>
        <p:txBody>
          <a:bodyPr/>
          <a:lstStyle/>
          <a:p>
            <a:r>
              <a:rPr lang="en-GB" dirty="0" smtClean="0"/>
              <a:t>2.  MITOTIC SPREAD</a:t>
            </a:r>
            <a:endParaRPr lang="en-GB" dirty="0"/>
          </a:p>
        </p:txBody>
      </p:sp>
      <p:sp>
        <p:nvSpPr>
          <p:cNvPr id="4" name="Content Placeholder 3"/>
          <p:cNvSpPr>
            <a:spLocks noGrp="1"/>
          </p:cNvSpPr>
          <p:nvPr>
            <p:ph sz="half" idx="2"/>
          </p:nvPr>
        </p:nvSpPr>
        <p:spPr/>
        <p:txBody>
          <a:bodyPr>
            <a:normAutofit lnSpcReduction="10000"/>
          </a:bodyPr>
          <a:lstStyle/>
          <a:p>
            <a:pPr>
              <a:buNone/>
            </a:pPr>
            <a:endParaRPr lang="en-US" dirty="0" smtClean="0">
              <a:solidFill>
                <a:schemeClr val="tx2"/>
              </a:solidFill>
            </a:endParaRPr>
          </a:p>
          <a:p>
            <a:pPr>
              <a:buNone/>
            </a:pPr>
            <a:r>
              <a:rPr lang="en-US" dirty="0" smtClean="0">
                <a:solidFill>
                  <a:schemeClr val="tx2"/>
                </a:solidFill>
              </a:rPr>
              <a:t>Chronic </a:t>
            </a:r>
            <a:r>
              <a:rPr lang="en-US" dirty="0">
                <a:solidFill>
                  <a:schemeClr val="tx2"/>
                </a:solidFill>
              </a:rPr>
              <a:t>Infection</a:t>
            </a:r>
          </a:p>
          <a:p>
            <a:r>
              <a:rPr lang="en-US" dirty="0"/>
              <a:t>Virus persists by driving clonal expansion of infected CD4+ T cells (mitotic replication</a:t>
            </a:r>
            <a:r>
              <a:rPr lang="en-US" dirty="0" smtClean="0"/>
              <a:t>)</a:t>
            </a:r>
          </a:p>
          <a:p>
            <a:endParaRPr lang="en-US" dirty="0"/>
          </a:p>
          <a:p>
            <a:r>
              <a:rPr lang="en-US" dirty="0" smtClean="0"/>
              <a:t>(which is why anti-</a:t>
            </a:r>
            <a:r>
              <a:rPr lang="en-US" dirty="0" err="1" smtClean="0"/>
              <a:t>retrovirals</a:t>
            </a:r>
            <a:r>
              <a:rPr lang="en-US" dirty="0" smtClean="0"/>
              <a:t> have no significant effect)</a:t>
            </a:r>
            <a:endParaRPr lang="en-US" dirty="0"/>
          </a:p>
          <a:p>
            <a:endParaRPr lang="en-GB" dirty="0"/>
          </a:p>
        </p:txBody>
      </p:sp>
      <p:sp>
        <p:nvSpPr>
          <p:cNvPr id="6" name="Content Placeholder 5"/>
          <p:cNvSpPr>
            <a:spLocks noGrp="1"/>
          </p:cNvSpPr>
          <p:nvPr>
            <p:ph sz="quarter" idx="4"/>
          </p:nvPr>
        </p:nvSpPr>
        <p:spPr/>
        <p:txBody>
          <a:bodyPr/>
          <a:lstStyle/>
          <a:p>
            <a:pPr>
              <a:buNone/>
            </a:pPr>
            <a:r>
              <a:rPr lang="en-US" b="1" dirty="0">
                <a:solidFill>
                  <a:schemeClr val="tx2"/>
                </a:solidFill>
              </a:rPr>
              <a:t>Clones</a:t>
            </a:r>
          </a:p>
          <a:p>
            <a:r>
              <a:rPr lang="en-US" dirty="0"/>
              <a:t>Group of cells with same unique integration site (UIS)</a:t>
            </a:r>
            <a:r>
              <a:rPr lang="en-US" dirty="0">
                <a:solidFill>
                  <a:schemeClr val="tx2"/>
                </a:solidFill>
              </a:rPr>
              <a:t>.</a:t>
            </a:r>
          </a:p>
          <a:p>
            <a:pPr>
              <a:buNone/>
            </a:pPr>
            <a:endParaRPr lang="en-US" dirty="0" smtClean="0">
              <a:solidFill>
                <a:schemeClr val="tx2"/>
              </a:solidFill>
            </a:endParaRPr>
          </a:p>
          <a:p>
            <a:pPr>
              <a:buNone/>
            </a:pPr>
            <a:endParaRPr lang="en-US" dirty="0">
              <a:solidFill>
                <a:schemeClr val="tx2"/>
              </a:solidFill>
            </a:endParaRPr>
          </a:p>
          <a:p>
            <a:pPr>
              <a:buNone/>
            </a:pPr>
            <a:endParaRPr lang="en-US" dirty="0">
              <a:solidFill>
                <a:schemeClr val="tx2"/>
              </a:solidFill>
            </a:endParaRPr>
          </a:p>
          <a:p>
            <a:pPr>
              <a:buNone/>
            </a:pPr>
            <a:endParaRPr lang="en-US" dirty="0">
              <a:solidFill>
                <a:schemeClr val="tx2"/>
              </a:solidFill>
            </a:endParaRPr>
          </a:p>
          <a:p>
            <a:pPr>
              <a:buNone/>
            </a:pPr>
            <a:endParaRPr lang="en-GB" dirty="0"/>
          </a:p>
          <a:p>
            <a:endParaRPr lang="en-GB" dirty="0"/>
          </a:p>
        </p:txBody>
      </p:sp>
      <p:sp>
        <p:nvSpPr>
          <p:cNvPr id="7" name="Oval 6"/>
          <p:cNvSpPr/>
          <p:nvPr/>
        </p:nvSpPr>
        <p:spPr>
          <a:xfrm>
            <a:off x="6300192" y="3717032"/>
            <a:ext cx="914400" cy="914400"/>
          </a:xfrm>
          <a:prstGeom prst="ellipse">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6228184" y="4653136"/>
            <a:ext cx="914400" cy="914400"/>
          </a:xfrm>
          <a:prstGeom prst="ellipse">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6372200" y="5157192"/>
            <a:ext cx="637728" cy="0"/>
          </a:xfrm>
          <a:prstGeom prst="line">
            <a:avLst/>
          </a:prstGeom>
          <a:ln/>
        </p:spPr>
        <p:style>
          <a:lnRef idx="2">
            <a:schemeClr val="dk1"/>
          </a:lnRef>
          <a:fillRef idx="0">
            <a:schemeClr val="dk1"/>
          </a:fillRef>
          <a:effectRef idx="1">
            <a:schemeClr val="dk1"/>
          </a:effectRef>
          <a:fontRef idx="minor">
            <a:schemeClr val="tx1"/>
          </a:fontRef>
        </p:style>
      </p:cxnSp>
      <p:sp>
        <p:nvSpPr>
          <p:cNvPr id="10" name="Oval 9"/>
          <p:cNvSpPr/>
          <p:nvPr/>
        </p:nvSpPr>
        <p:spPr>
          <a:xfrm>
            <a:off x="7092280" y="4149080"/>
            <a:ext cx="914400" cy="914400"/>
          </a:xfrm>
          <a:prstGeom prst="ellipse">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469360" y="5157192"/>
            <a:ext cx="288032"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cxnSp>
        <p:nvCxnSpPr>
          <p:cNvPr id="12" name="Straight Connector 11"/>
          <p:cNvCxnSpPr/>
          <p:nvPr/>
        </p:nvCxnSpPr>
        <p:spPr>
          <a:xfrm>
            <a:off x="6504856" y="4174232"/>
            <a:ext cx="637728" cy="0"/>
          </a:xfrm>
          <a:prstGeom prst="line">
            <a:avLst/>
          </a:prstGeo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6600981" y="4174232"/>
            <a:ext cx="288032"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cxnSp>
        <p:nvCxnSpPr>
          <p:cNvPr id="14" name="Straight Connector 13"/>
          <p:cNvCxnSpPr/>
          <p:nvPr/>
        </p:nvCxnSpPr>
        <p:spPr>
          <a:xfrm>
            <a:off x="7217568" y="4636053"/>
            <a:ext cx="637728" cy="0"/>
          </a:xfrm>
          <a:prstGeom prst="line">
            <a:avLst/>
          </a:prstGeom>
          <a:ln/>
        </p:spPr>
        <p:style>
          <a:lnRef idx="2">
            <a:schemeClr val="dk1"/>
          </a:lnRef>
          <a:fillRef idx="0">
            <a:schemeClr val="dk1"/>
          </a:fillRef>
          <a:effectRef idx="1">
            <a:schemeClr val="dk1"/>
          </a:effectRef>
          <a:fontRef idx="minor">
            <a:schemeClr val="tx1"/>
          </a:fontRef>
        </p:style>
      </p:cxnSp>
      <p:cxnSp>
        <p:nvCxnSpPr>
          <p:cNvPr id="15" name="Straight Connector 14"/>
          <p:cNvCxnSpPr/>
          <p:nvPr/>
        </p:nvCxnSpPr>
        <p:spPr>
          <a:xfrm>
            <a:off x="7314728" y="4636053"/>
            <a:ext cx="288032" cy="0"/>
          </a:xfrm>
          <a:prstGeom prst="line">
            <a:avLst/>
          </a:prstGeom>
          <a:ln>
            <a:solidFill>
              <a:schemeClr val="bg2"/>
            </a:solidFill>
          </a:ln>
        </p:spPr>
        <p:style>
          <a:lnRef idx="2">
            <a:schemeClr val="accent5"/>
          </a:lnRef>
          <a:fillRef idx="0">
            <a:schemeClr val="accent5"/>
          </a:fillRef>
          <a:effectRef idx="1">
            <a:schemeClr val="accent5"/>
          </a:effectRef>
          <a:fontRef idx="minor">
            <a:schemeClr val="tx1"/>
          </a:fontRef>
        </p:style>
      </p:cxnSp>
      <p:sp>
        <p:nvSpPr>
          <p:cNvPr id="16" name="Oval 15"/>
          <p:cNvSpPr/>
          <p:nvPr/>
        </p:nvSpPr>
        <p:spPr>
          <a:xfrm>
            <a:off x="4644008" y="4026768"/>
            <a:ext cx="914400" cy="914400"/>
          </a:xfrm>
          <a:prstGeom prst="ellipse">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4788024" y="4530824"/>
            <a:ext cx="637728" cy="0"/>
          </a:xfrm>
          <a:prstGeom prst="line">
            <a:avLst/>
          </a:prstGeo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5148064" y="4530824"/>
            <a:ext cx="288032"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a:xfrm>
            <a:off x="4599902" y="3795935"/>
            <a:ext cx="1512168" cy="307777"/>
          </a:xfrm>
          <a:prstGeom prst="rect">
            <a:avLst/>
          </a:prstGeom>
          <a:noFill/>
        </p:spPr>
        <p:txBody>
          <a:bodyPr wrap="square" rtlCol="0">
            <a:spAutoFit/>
          </a:bodyPr>
          <a:lstStyle/>
          <a:p>
            <a:r>
              <a:rPr lang="en-GB" sz="1400" dirty="0" smtClean="0"/>
              <a:t>Clone A</a:t>
            </a:r>
            <a:endParaRPr lang="en-GB" sz="1400" dirty="0"/>
          </a:p>
        </p:txBody>
      </p:sp>
      <p:sp>
        <p:nvSpPr>
          <p:cNvPr id="20" name="TextBox 19"/>
          <p:cNvSpPr txBox="1"/>
          <p:nvPr/>
        </p:nvSpPr>
        <p:spPr>
          <a:xfrm>
            <a:off x="6386500" y="3746510"/>
            <a:ext cx="1512168" cy="307777"/>
          </a:xfrm>
          <a:prstGeom prst="rect">
            <a:avLst/>
          </a:prstGeom>
          <a:noFill/>
        </p:spPr>
        <p:txBody>
          <a:bodyPr wrap="square" rtlCol="0">
            <a:spAutoFit/>
          </a:bodyPr>
          <a:lstStyle/>
          <a:p>
            <a:r>
              <a:rPr lang="en-GB" sz="1400" dirty="0" smtClean="0"/>
              <a:t>Clone B</a:t>
            </a:r>
            <a:endParaRPr lang="en-GB" sz="1400" dirty="0"/>
          </a:p>
        </p:txBody>
      </p:sp>
    </p:spTree>
    <p:extLst>
      <p:ext uri="{BB962C8B-B14F-4D97-AF65-F5344CB8AC3E}">
        <p14:creationId xmlns:p14="http://schemas.microsoft.com/office/powerpoint/2010/main" val="22675676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Mitosis and ATL</a:t>
            </a:r>
            <a:endParaRPr lang="en-GB" dirty="0"/>
          </a:p>
        </p:txBody>
      </p:sp>
      <p:sp>
        <p:nvSpPr>
          <p:cNvPr id="7" name="Content Placeholder 6"/>
          <p:cNvSpPr>
            <a:spLocks noGrp="1"/>
          </p:cNvSpPr>
          <p:nvPr>
            <p:ph idx="1"/>
          </p:nvPr>
        </p:nvSpPr>
        <p:spPr/>
        <p:txBody>
          <a:bodyPr/>
          <a:lstStyle/>
          <a:p>
            <a:r>
              <a:rPr lang="en-GB" dirty="0" smtClean="0"/>
              <a:t>HTLV-1 drives clonal expansion</a:t>
            </a:r>
          </a:p>
          <a:p>
            <a:pPr lvl="1"/>
            <a:r>
              <a:rPr lang="en-GB" dirty="0" smtClean="0"/>
              <a:t>Mechanisms unclear</a:t>
            </a:r>
          </a:p>
          <a:p>
            <a:pPr lvl="1"/>
            <a:r>
              <a:rPr lang="en-GB" dirty="0" err="1" smtClean="0"/>
              <a:t>Proviral</a:t>
            </a:r>
            <a:r>
              <a:rPr lang="en-GB" dirty="0" smtClean="0"/>
              <a:t> Tax expression and HBZ expression promote cellular proliferation</a:t>
            </a:r>
          </a:p>
          <a:p>
            <a:pPr lvl="1"/>
            <a:r>
              <a:rPr lang="en-GB" dirty="0" smtClean="0"/>
              <a:t>Some component of host environment  (genetics e.g. HLA type, genetic alterations permissive environment), poor CTL response</a:t>
            </a:r>
          </a:p>
          <a:p>
            <a:pPr lvl="1"/>
            <a:r>
              <a:rPr lang="en-GB" dirty="0" smtClean="0"/>
              <a:t>Integration event selected in a ‘proliferative’ region of the genome</a:t>
            </a:r>
          </a:p>
        </p:txBody>
      </p:sp>
    </p:spTree>
    <p:extLst>
      <p:ext uri="{BB962C8B-B14F-4D97-AF65-F5344CB8AC3E}">
        <p14:creationId xmlns:p14="http://schemas.microsoft.com/office/powerpoint/2010/main" val="3736934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3" descr="nrc2111-f2"/>
          <p:cNvPicPr>
            <a:picLocks noGrp="1" noChangeAspect="1" noChangeArrowheads="1"/>
          </p:cNvPicPr>
          <p:nvPr>
            <p:ph idx="1"/>
          </p:nvPr>
        </p:nvPicPr>
        <p:blipFill>
          <a:blip r:embed="rId2" cstate="print"/>
          <a:srcRect/>
          <a:stretch>
            <a:fillRect/>
          </a:stretch>
        </p:blipFill>
        <p:spPr bwMode="auto">
          <a:xfrm>
            <a:off x="601281" y="536693"/>
            <a:ext cx="8381857" cy="5628611"/>
          </a:xfrm>
          <a:prstGeom prst="rect">
            <a:avLst/>
          </a:prstGeom>
          <a:noFill/>
          <a:ln w="9525">
            <a:noFill/>
            <a:miter lim="800000"/>
            <a:headEnd/>
            <a:tailEnd/>
          </a:ln>
        </p:spPr>
      </p:pic>
    </p:spTree>
    <p:extLst>
      <p:ext uri="{BB962C8B-B14F-4D97-AF65-F5344CB8AC3E}">
        <p14:creationId xmlns:p14="http://schemas.microsoft.com/office/powerpoint/2010/main" val="129731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smtClean="0"/>
              <a:t>Effects of viral genes on host genome</a:t>
            </a:r>
            <a:endParaRPr lang="en-GB" dirty="0"/>
          </a:p>
        </p:txBody>
      </p:sp>
      <p:sp>
        <p:nvSpPr>
          <p:cNvPr id="8" name="Text Placeholder 7"/>
          <p:cNvSpPr>
            <a:spLocks noGrp="1"/>
          </p:cNvSpPr>
          <p:nvPr>
            <p:ph type="body" idx="1"/>
          </p:nvPr>
        </p:nvSpPr>
        <p:spPr/>
        <p:txBody>
          <a:bodyPr/>
          <a:lstStyle/>
          <a:p>
            <a:r>
              <a:rPr lang="en-GB" dirty="0" smtClean="0"/>
              <a:t>TAX</a:t>
            </a:r>
            <a:endParaRPr lang="en-GB" dirty="0"/>
          </a:p>
        </p:txBody>
      </p:sp>
      <p:sp>
        <p:nvSpPr>
          <p:cNvPr id="9" name="Content Placeholder 8"/>
          <p:cNvSpPr>
            <a:spLocks noGrp="1"/>
          </p:cNvSpPr>
          <p:nvPr>
            <p:ph sz="half" idx="2"/>
          </p:nvPr>
        </p:nvSpPr>
        <p:spPr/>
        <p:txBody>
          <a:bodyPr>
            <a:normAutofit fontScale="92500"/>
          </a:bodyPr>
          <a:lstStyle/>
          <a:p>
            <a:r>
              <a:rPr lang="en-GB" dirty="0" smtClean="0"/>
              <a:t>Pro proliferative </a:t>
            </a:r>
          </a:p>
          <a:p>
            <a:pPr marL="0" indent="0">
              <a:buNone/>
            </a:pPr>
            <a:r>
              <a:rPr lang="en-GB" dirty="0" smtClean="0"/>
              <a:t>‘</a:t>
            </a:r>
            <a:r>
              <a:rPr lang="en-GB" dirty="0" err="1" smtClean="0"/>
              <a:t>Transactivator</a:t>
            </a:r>
            <a:r>
              <a:rPr lang="en-GB" dirty="0" smtClean="0"/>
              <a:t>’ viral transcription from 5’LTR.</a:t>
            </a:r>
          </a:p>
          <a:p>
            <a:r>
              <a:rPr lang="en-GB" dirty="0" smtClean="0"/>
              <a:t>Decreases apoptosis</a:t>
            </a:r>
          </a:p>
          <a:p>
            <a:r>
              <a:rPr lang="en-GB" dirty="0" smtClean="0"/>
              <a:t>Impairs cell-cycle checkpoints</a:t>
            </a:r>
          </a:p>
          <a:p>
            <a:r>
              <a:rPr lang="en-GB" dirty="0" smtClean="0"/>
              <a:t>Induces DNA damage</a:t>
            </a:r>
          </a:p>
          <a:p>
            <a:r>
              <a:rPr lang="en-GB" dirty="0" smtClean="0"/>
              <a:t>Immortalises T cells</a:t>
            </a:r>
          </a:p>
          <a:p>
            <a:r>
              <a:rPr lang="en-GB" dirty="0" err="1" smtClean="0"/>
              <a:t>Immunodominant</a:t>
            </a:r>
            <a:r>
              <a:rPr lang="en-GB" dirty="0" smtClean="0"/>
              <a:t> (immune escape mechanisms)</a:t>
            </a:r>
          </a:p>
          <a:p>
            <a:pPr marL="0" indent="0">
              <a:buNone/>
            </a:pPr>
            <a:r>
              <a:rPr lang="en-GB" dirty="0" smtClean="0">
                <a:solidFill>
                  <a:srgbClr val="FF0000"/>
                </a:solidFill>
              </a:rPr>
              <a:t>Early role in ATL development</a:t>
            </a:r>
          </a:p>
          <a:p>
            <a:endParaRPr lang="en-GB" dirty="0" smtClean="0"/>
          </a:p>
        </p:txBody>
      </p:sp>
      <p:sp>
        <p:nvSpPr>
          <p:cNvPr id="10" name="Text Placeholder 9"/>
          <p:cNvSpPr>
            <a:spLocks noGrp="1"/>
          </p:cNvSpPr>
          <p:nvPr>
            <p:ph type="body" sz="quarter" idx="3"/>
          </p:nvPr>
        </p:nvSpPr>
        <p:spPr/>
        <p:txBody>
          <a:bodyPr/>
          <a:lstStyle/>
          <a:p>
            <a:r>
              <a:rPr lang="en-GB" dirty="0" smtClean="0"/>
              <a:t>HBZ</a:t>
            </a:r>
            <a:endParaRPr lang="en-GB" dirty="0"/>
          </a:p>
        </p:txBody>
      </p:sp>
      <p:sp>
        <p:nvSpPr>
          <p:cNvPr id="11" name="Content Placeholder 10"/>
          <p:cNvSpPr>
            <a:spLocks noGrp="1"/>
          </p:cNvSpPr>
          <p:nvPr>
            <p:ph sz="quarter" idx="4"/>
          </p:nvPr>
        </p:nvSpPr>
        <p:spPr/>
        <p:txBody>
          <a:bodyPr>
            <a:normAutofit fontScale="92500" lnSpcReduction="20000"/>
          </a:bodyPr>
          <a:lstStyle/>
          <a:p>
            <a:pPr marL="0" indent="0">
              <a:buNone/>
            </a:pPr>
            <a:r>
              <a:rPr lang="en-GB" dirty="0" smtClean="0"/>
              <a:t>Protein not easily detected</a:t>
            </a:r>
          </a:p>
          <a:p>
            <a:pPr marL="0" indent="0">
              <a:buNone/>
            </a:pPr>
            <a:r>
              <a:rPr lang="en-GB" dirty="0" smtClean="0"/>
              <a:t>mRNA:- </a:t>
            </a:r>
          </a:p>
          <a:p>
            <a:r>
              <a:rPr lang="en-GB" dirty="0" smtClean="0"/>
              <a:t>Can inhibit Tax</a:t>
            </a:r>
          </a:p>
          <a:p>
            <a:endParaRPr lang="en-GB" dirty="0"/>
          </a:p>
          <a:p>
            <a:r>
              <a:rPr lang="en-GB" dirty="0" smtClean="0"/>
              <a:t>Present in all ATL cases</a:t>
            </a:r>
          </a:p>
          <a:p>
            <a:endParaRPr lang="en-GB" dirty="0"/>
          </a:p>
          <a:p>
            <a:r>
              <a:rPr lang="en-GB" dirty="0" smtClean="0"/>
              <a:t>Not </a:t>
            </a:r>
            <a:r>
              <a:rPr lang="en-GB" dirty="0" err="1" smtClean="0"/>
              <a:t>immunodominant</a:t>
            </a:r>
            <a:endParaRPr lang="en-GB" dirty="0" smtClean="0"/>
          </a:p>
          <a:p>
            <a:endParaRPr lang="en-GB" dirty="0"/>
          </a:p>
          <a:p>
            <a:endParaRPr lang="en-GB" dirty="0" smtClean="0"/>
          </a:p>
          <a:p>
            <a:pPr marL="0" indent="0">
              <a:buNone/>
            </a:pPr>
            <a:endParaRPr lang="en-GB" dirty="0"/>
          </a:p>
          <a:p>
            <a:pPr marL="0" indent="0">
              <a:buNone/>
            </a:pPr>
            <a:r>
              <a:rPr lang="en-GB" dirty="0" smtClean="0">
                <a:solidFill>
                  <a:srgbClr val="FF0000"/>
                </a:solidFill>
              </a:rPr>
              <a:t>Maintains transformed cells</a:t>
            </a:r>
          </a:p>
        </p:txBody>
      </p:sp>
    </p:spTree>
    <p:extLst>
      <p:ext uri="{BB962C8B-B14F-4D97-AF65-F5344CB8AC3E}">
        <p14:creationId xmlns:p14="http://schemas.microsoft.com/office/powerpoint/2010/main" val="615853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HTLV-1 associated disease</a:t>
            </a:r>
            <a:endParaRPr lang="en-GB" dirty="0"/>
          </a:p>
        </p:txBody>
      </p:sp>
      <p:sp>
        <p:nvSpPr>
          <p:cNvPr id="8" name="Text Placeholder 7"/>
          <p:cNvSpPr>
            <a:spLocks noGrp="1"/>
          </p:cNvSpPr>
          <p:nvPr>
            <p:ph type="body" idx="1"/>
          </p:nvPr>
        </p:nvSpPr>
        <p:spPr>
          <a:xfrm>
            <a:off x="251520" y="1340768"/>
            <a:ext cx="4101852" cy="762099"/>
          </a:xfrm>
        </p:spPr>
        <p:txBody>
          <a:bodyPr>
            <a:noAutofit/>
          </a:bodyPr>
          <a:lstStyle/>
          <a:p>
            <a:endParaRPr lang="en-GB" sz="2000" dirty="0" smtClean="0"/>
          </a:p>
          <a:p>
            <a:r>
              <a:rPr lang="en-GB" sz="2000" dirty="0" smtClean="0"/>
              <a:t>Asymptomatic carriers </a:t>
            </a:r>
          </a:p>
          <a:p>
            <a:r>
              <a:rPr lang="en-GB" sz="2000" dirty="0" smtClean="0"/>
              <a:t>~90-95%</a:t>
            </a:r>
            <a:endParaRPr lang="en-GB" sz="2000" dirty="0"/>
          </a:p>
        </p:txBody>
      </p:sp>
      <p:sp>
        <p:nvSpPr>
          <p:cNvPr id="9" name="Content Placeholder 8"/>
          <p:cNvSpPr>
            <a:spLocks noGrp="1"/>
          </p:cNvSpPr>
          <p:nvPr>
            <p:ph sz="half" idx="2"/>
          </p:nvPr>
        </p:nvSpPr>
        <p:spPr>
          <a:xfrm>
            <a:off x="179512" y="2476114"/>
            <a:ext cx="3538736" cy="2118221"/>
          </a:xfrm>
        </p:spPr>
        <p:txBody>
          <a:bodyPr>
            <a:normAutofit lnSpcReduction="10000"/>
          </a:bodyPr>
          <a:lstStyle/>
          <a:p>
            <a:r>
              <a:rPr lang="en-GB" sz="2200" b="1" dirty="0" smtClean="0"/>
              <a:t>Infectious complications</a:t>
            </a:r>
          </a:p>
          <a:p>
            <a:pPr lvl="1"/>
            <a:r>
              <a:rPr lang="en-GB" sz="1900" dirty="0" smtClean="0"/>
              <a:t>Recurrent VZV infection</a:t>
            </a:r>
          </a:p>
          <a:p>
            <a:pPr lvl="1"/>
            <a:r>
              <a:rPr lang="en-GB" sz="1900" dirty="0" smtClean="0"/>
              <a:t>TB co-infection </a:t>
            </a:r>
          </a:p>
          <a:p>
            <a:pPr lvl="1"/>
            <a:r>
              <a:rPr lang="en-GB" sz="1900" dirty="0" err="1" smtClean="0"/>
              <a:t>Strongyloides</a:t>
            </a:r>
            <a:r>
              <a:rPr lang="en-GB" sz="1900" dirty="0" smtClean="0"/>
              <a:t> </a:t>
            </a:r>
            <a:r>
              <a:rPr lang="en-GB" sz="1900" dirty="0" err="1" smtClean="0"/>
              <a:t>stercoralis</a:t>
            </a:r>
            <a:endParaRPr lang="en-GB" sz="1900" dirty="0" smtClean="0"/>
          </a:p>
          <a:p>
            <a:pPr lvl="1"/>
            <a:r>
              <a:rPr lang="en-GB" sz="1900" dirty="0" smtClean="0"/>
              <a:t>Infective dermatitis</a:t>
            </a:r>
          </a:p>
          <a:p>
            <a:pPr marL="0" lvl="1" indent="0">
              <a:buNone/>
              <a:tabLst>
                <a:tab pos="628650" algn="l"/>
              </a:tabLst>
            </a:pPr>
            <a:r>
              <a:rPr lang="en-GB" sz="2400" dirty="0" smtClean="0"/>
              <a:t>	</a:t>
            </a:r>
          </a:p>
        </p:txBody>
      </p:sp>
      <p:sp>
        <p:nvSpPr>
          <p:cNvPr id="10" name="Text Placeholder 9"/>
          <p:cNvSpPr>
            <a:spLocks noGrp="1"/>
          </p:cNvSpPr>
          <p:nvPr>
            <p:ph type="body" sz="quarter" idx="3"/>
          </p:nvPr>
        </p:nvSpPr>
        <p:spPr>
          <a:xfrm>
            <a:off x="4644008" y="1124744"/>
            <a:ext cx="4041775" cy="639762"/>
          </a:xfrm>
        </p:spPr>
        <p:txBody>
          <a:bodyPr>
            <a:normAutofit/>
          </a:bodyPr>
          <a:lstStyle/>
          <a:p>
            <a:r>
              <a:rPr lang="en-GB" dirty="0" smtClean="0"/>
              <a:t>Aggressive clinical diseases</a:t>
            </a:r>
            <a:endParaRPr lang="en-GB" dirty="0"/>
          </a:p>
        </p:txBody>
      </p:sp>
      <p:sp>
        <p:nvSpPr>
          <p:cNvPr id="11" name="Content Placeholder 10"/>
          <p:cNvSpPr>
            <a:spLocks noGrp="1"/>
          </p:cNvSpPr>
          <p:nvPr>
            <p:ph sz="quarter" idx="4"/>
          </p:nvPr>
        </p:nvSpPr>
        <p:spPr>
          <a:xfrm>
            <a:off x="4355976" y="2204864"/>
            <a:ext cx="4788024" cy="3951288"/>
          </a:xfrm>
        </p:spPr>
        <p:txBody>
          <a:bodyPr>
            <a:normAutofit fontScale="85000" lnSpcReduction="20000"/>
          </a:bodyPr>
          <a:lstStyle/>
          <a:p>
            <a:pPr>
              <a:buNone/>
            </a:pPr>
            <a:r>
              <a:rPr lang="en-GB" dirty="0" smtClean="0"/>
              <a:t>Adult T cell leukaemia / lymphoma    </a:t>
            </a:r>
          </a:p>
          <a:p>
            <a:pPr>
              <a:buNone/>
            </a:pPr>
            <a:r>
              <a:rPr lang="en-GB" dirty="0" smtClean="0"/>
              <a:t>	- </a:t>
            </a:r>
            <a:r>
              <a:rPr lang="en-GB" sz="2100" dirty="0" smtClean="0"/>
              <a:t>Lifetime risk if infected in infancy ~ 5% </a:t>
            </a:r>
          </a:p>
          <a:p>
            <a:pPr>
              <a:buNone/>
            </a:pPr>
            <a:r>
              <a:rPr lang="en-GB" sz="2100" dirty="0" smtClean="0"/>
              <a:t>	- males &gt; female</a:t>
            </a:r>
          </a:p>
          <a:p>
            <a:pPr>
              <a:buNone/>
            </a:pPr>
            <a:r>
              <a:rPr lang="en-GB" sz="2100" dirty="0" smtClean="0"/>
              <a:t>	- 4 subtypes:  ‘Aggressive ‘</a:t>
            </a:r>
          </a:p>
          <a:p>
            <a:pPr>
              <a:buNone/>
            </a:pPr>
            <a:r>
              <a:rPr lang="en-GB" sz="2100" dirty="0" smtClean="0"/>
              <a:t>		       ‘Indolent’</a:t>
            </a:r>
          </a:p>
          <a:p>
            <a:pPr>
              <a:buNone/>
            </a:pPr>
            <a:r>
              <a:rPr lang="en-GB" sz="2000" dirty="0" smtClean="0"/>
              <a:t>	</a:t>
            </a:r>
          </a:p>
          <a:p>
            <a:pPr>
              <a:buNone/>
            </a:pPr>
            <a:r>
              <a:rPr lang="en-GB" dirty="0" smtClean="0"/>
              <a:t>HTLV-1 associated </a:t>
            </a:r>
            <a:r>
              <a:rPr lang="en-GB" dirty="0" err="1" smtClean="0"/>
              <a:t>myopathy</a:t>
            </a:r>
            <a:r>
              <a:rPr lang="en-GB" dirty="0" smtClean="0"/>
              <a:t>/tropical spastic paraparesis </a:t>
            </a:r>
          </a:p>
          <a:p>
            <a:pPr lvl="1"/>
            <a:r>
              <a:rPr lang="en-GB" sz="2100" dirty="0" smtClean="0"/>
              <a:t>Lifetime risk ~3% </a:t>
            </a:r>
          </a:p>
          <a:p>
            <a:pPr lvl="1"/>
            <a:r>
              <a:rPr lang="en-GB" sz="2100" dirty="0" smtClean="0"/>
              <a:t>Females &gt; males</a:t>
            </a:r>
          </a:p>
          <a:p>
            <a:pPr lvl="1">
              <a:buNone/>
            </a:pPr>
            <a:endParaRPr lang="en-GB" dirty="0" smtClean="0"/>
          </a:p>
          <a:p>
            <a:pPr lvl="1">
              <a:buNone/>
            </a:pPr>
            <a:endParaRPr lang="en-GB" dirty="0" smtClean="0"/>
          </a:p>
          <a:p>
            <a:pPr marL="285750" lvl="1">
              <a:buNone/>
            </a:pPr>
            <a:r>
              <a:rPr lang="en-GB" sz="2400" dirty="0" smtClean="0"/>
              <a:t>‘Other’ inflammatory disorders </a:t>
            </a:r>
          </a:p>
          <a:p>
            <a:pPr marL="285750" lvl="1">
              <a:buNone/>
            </a:pPr>
            <a:r>
              <a:rPr lang="en-GB" dirty="0" smtClean="0"/>
              <a:t>	</a:t>
            </a:r>
            <a:r>
              <a:rPr lang="en-GB" sz="2100" dirty="0" smtClean="0"/>
              <a:t>- </a:t>
            </a:r>
            <a:r>
              <a:rPr lang="en-GB" sz="2100" dirty="0" err="1" smtClean="0"/>
              <a:t>alveolitis</a:t>
            </a:r>
            <a:r>
              <a:rPr lang="en-GB" sz="2100" dirty="0" smtClean="0"/>
              <a:t>, </a:t>
            </a:r>
            <a:r>
              <a:rPr lang="en-GB" sz="2100" dirty="0" err="1" smtClean="0"/>
              <a:t>uveitis</a:t>
            </a:r>
            <a:r>
              <a:rPr lang="en-GB" sz="2100" dirty="0" smtClean="0"/>
              <a:t>, </a:t>
            </a:r>
            <a:r>
              <a:rPr lang="en-GB" sz="2100" dirty="0" err="1" smtClean="0"/>
              <a:t>polymyositis</a:t>
            </a:r>
            <a:r>
              <a:rPr lang="en-GB" b="1" dirty="0" smtClean="0"/>
              <a:t>	</a:t>
            </a:r>
          </a:p>
        </p:txBody>
      </p:sp>
      <p:pic>
        <p:nvPicPr>
          <p:cNvPr id="12" name="Picture 3"/>
          <p:cNvPicPr>
            <a:picLocks noChangeAspect="1" noChangeArrowheads="1"/>
          </p:cNvPicPr>
          <p:nvPr/>
        </p:nvPicPr>
        <p:blipFill>
          <a:blip r:embed="rId3" cstate="print"/>
          <a:stretch>
            <a:fillRect/>
          </a:stretch>
        </p:blipFill>
        <p:spPr bwMode="auto">
          <a:xfrm>
            <a:off x="946087" y="4581128"/>
            <a:ext cx="2304257" cy="1679072"/>
          </a:xfrm>
          <a:prstGeom prst="rect">
            <a:avLst/>
          </a:prstGeom>
          <a:noFill/>
          <a:ln w="9525">
            <a:noFill/>
            <a:round/>
            <a:headEnd/>
            <a:tailEnd/>
          </a:ln>
          <a:effectLst/>
        </p:spPr>
      </p:pic>
      <p:sp>
        <p:nvSpPr>
          <p:cNvPr id="2" name="Rectangle 1"/>
          <p:cNvSpPr/>
          <p:nvPr/>
        </p:nvSpPr>
        <p:spPr bwMode="auto">
          <a:xfrm>
            <a:off x="3923928" y="1556792"/>
            <a:ext cx="216024" cy="48965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36037144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 y="620688"/>
            <a:ext cx="8229600" cy="1143000"/>
          </a:xfrm>
        </p:spPr>
        <p:txBody>
          <a:bodyPr>
            <a:normAutofit fontScale="90000"/>
          </a:bodyPr>
          <a:lstStyle/>
          <a:p>
            <a:r>
              <a:rPr lang="en-GB" dirty="0" smtClean="0"/>
              <a:t>Clonal expansion in different disease states</a:t>
            </a:r>
            <a:br>
              <a:rPr lang="en-GB" dirty="0" smtClean="0"/>
            </a:br>
            <a:endParaRPr lang="en-GB" dirty="0"/>
          </a:p>
        </p:txBody>
      </p:sp>
      <p:sp>
        <p:nvSpPr>
          <p:cNvPr id="6" name="Content Placeholder 5"/>
          <p:cNvSpPr>
            <a:spLocks noGrp="1"/>
          </p:cNvSpPr>
          <p:nvPr>
            <p:ph idx="1"/>
          </p:nvPr>
        </p:nvSpPr>
        <p:spPr>
          <a:xfrm>
            <a:off x="0" y="1916832"/>
            <a:ext cx="8964488" cy="4457700"/>
          </a:xfrm>
        </p:spPr>
        <p:txBody>
          <a:bodyPr/>
          <a:lstStyle/>
          <a:p>
            <a:r>
              <a:rPr lang="en-GB" sz="2400" dirty="0" smtClean="0"/>
              <a:t>Pattern of clonal distribution differs between patients </a:t>
            </a:r>
          </a:p>
          <a:p>
            <a:endParaRPr lang="en-GB" dirty="0" smtClean="0"/>
          </a:p>
          <a:p>
            <a:endParaRPr lang="en-GB" dirty="0" smtClean="0"/>
          </a:p>
          <a:p>
            <a:pPr>
              <a:buNone/>
            </a:pPr>
            <a:r>
              <a:rPr lang="en-GB" dirty="0" smtClean="0"/>
              <a:t> </a:t>
            </a:r>
            <a:endParaRPr lang="en-GB" dirty="0"/>
          </a:p>
        </p:txBody>
      </p:sp>
      <p:sp>
        <p:nvSpPr>
          <p:cNvPr id="7" name="Rectangle 6"/>
          <p:cNvSpPr/>
          <p:nvPr/>
        </p:nvSpPr>
        <p:spPr>
          <a:xfrm>
            <a:off x="899592" y="3645024"/>
            <a:ext cx="7056784" cy="461665"/>
          </a:xfrm>
          <a:prstGeom prst="rect">
            <a:avLst/>
          </a:prstGeom>
        </p:spPr>
        <p:txBody>
          <a:bodyPr wrap="square">
            <a:spAutoFit/>
          </a:bodyPr>
          <a:lstStyle/>
          <a:p>
            <a:pPr eaLnBrk="1" hangingPunct="1"/>
            <a:endParaRPr lang="en-GB" dirty="0" smtClean="0"/>
          </a:p>
        </p:txBody>
      </p:sp>
      <p:sp>
        <p:nvSpPr>
          <p:cNvPr id="16" name="TextBox 15"/>
          <p:cNvSpPr txBox="1"/>
          <p:nvPr/>
        </p:nvSpPr>
        <p:spPr>
          <a:xfrm>
            <a:off x="251520" y="2708920"/>
            <a:ext cx="8568952" cy="276999"/>
          </a:xfrm>
          <a:prstGeom prst="rect">
            <a:avLst/>
          </a:prstGeom>
          <a:noFill/>
        </p:spPr>
        <p:txBody>
          <a:bodyPr wrap="square" rtlCol="0">
            <a:spAutoFit/>
          </a:bodyPr>
          <a:lstStyle/>
          <a:p>
            <a:r>
              <a:rPr lang="en-GB" sz="1200" b="1" dirty="0" smtClean="0"/>
              <a:t>     Asymptomatic	    HAM/TSP           chronic ATL          Lymphoma (LN)                  Acute ATL</a:t>
            </a:r>
            <a:endParaRPr lang="en-GB" sz="1200" b="1" dirty="0"/>
          </a:p>
        </p:txBody>
      </p:sp>
      <p:pic>
        <p:nvPicPr>
          <p:cNvPr id="13" name="Picture 6"/>
          <p:cNvPicPr>
            <a:picLocks noChangeAspect="1" noChangeArrowheads="1"/>
          </p:cNvPicPr>
          <p:nvPr/>
        </p:nvPicPr>
        <p:blipFill>
          <a:blip r:embed="rId3" cstate="print"/>
          <a:srcRect l="13226" t="4239" r="13242" b="8167"/>
          <a:stretch>
            <a:fillRect/>
          </a:stretch>
        </p:blipFill>
        <p:spPr bwMode="auto">
          <a:xfrm>
            <a:off x="5436096" y="3140968"/>
            <a:ext cx="1276946" cy="1100069"/>
          </a:xfrm>
          <a:prstGeom prst="rect">
            <a:avLst/>
          </a:prstGeom>
          <a:solidFill>
            <a:srgbClr val="DC0217"/>
          </a:solidFill>
          <a:ln w="9525">
            <a:noFill/>
            <a:miter lim="800000"/>
            <a:headEnd/>
            <a:tailEnd/>
          </a:ln>
        </p:spPr>
      </p:pic>
      <p:pic>
        <p:nvPicPr>
          <p:cNvPr id="14" name="Picture 13"/>
          <p:cNvPicPr>
            <a:picLocks noChangeAspect="1" noChangeArrowheads="1"/>
          </p:cNvPicPr>
          <p:nvPr/>
        </p:nvPicPr>
        <p:blipFill>
          <a:blip r:embed="rId4" cstate="print"/>
          <a:srcRect l="11429" t="1688" r="11429" b="2156"/>
          <a:stretch>
            <a:fillRect/>
          </a:stretch>
        </p:blipFill>
        <p:spPr bwMode="auto">
          <a:xfrm>
            <a:off x="465198" y="3140968"/>
            <a:ext cx="1323573" cy="1080119"/>
          </a:xfrm>
          <a:prstGeom prst="rect">
            <a:avLst/>
          </a:prstGeom>
          <a:noFill/>
          <a:ln w="9525">
            <a:noFill/>
            <a:miter lim="800000"/>
            <a:headEnd/>
            <a:tailEnd/>
          </a:ln>
          <a:effectLst/>
        </p:spPr>
      </p:pic>
      <p:pic>
        <p:nvPicPr>
          <p:cNvPr id="18" name="Picture 4"/>
          <p:cNvPicPr>
            <a:picLocks noChangeAspect="1" noChangeArrowheads="1"/>
          </p:cNvPicPr>
          <p:nvPr/>
        </p:nvPicPr>
        <p:blipFill>
          <a:blip r:embed="rId5" cstate="print"/>
          <a:srcRect l="11463" t="1532" r="11190" b="2156"/>
          <a:stretch>
            <a:fillRect/>
          </a:stretch>
        </p:blipFill>
        <p:spPr bwMode="auto">
          <a:xfrm>
            <a:off x="2265672" y="3140969"/>
            <a:ext cx="1328786" cy="1083254"/>
          </a:xfrm>
          <a:prstGeom prst="rect">
            <a:avLst/>
          </a:prstGeom>
          <a:noFill/>
          <a:ln w="9525">
            <a:noFill/>
            <a:miter lim="800000"/>
            <a:headEnd/>
            <a:tailEnd/>
          </a:ln>
          <a:effectLst/>
        </p:spPr>
      </p:pic>
      <p:pic>
        <p:nvPicPr>
          <p:cNvPr id="21" name="Picture 7"/>
          <p:cNvPicPr>
            <a:picLocks noChangeAspect="1" noChangeArrowheads="1"/>
          </p:cNvPicPr>
          <p:nvPr/>
        </p:nvPicPr>
        <p:blipFill>
          <a:blip r:embed="rId6" cstate="print"/>
          <a:srcRect l="14996" t="3407" r="15285" b="6086"/>
          <a:stretch>
            <a:fillRect/>
          </a:stretch>
        </p:blipFill>
        <p:spPr bwMode="auto">
          <a:xfrm>
            <a:off x="3923928" y="3140968"/>
            <a:ext cx="1296144" cy="1101119"/>
          </a:xfrm>
          <a:prstGeom prst="rect">
            <a:avLst/>
          </a:prstGeom>
          <a:noFill/>
          <a:ln w="9525">
            <a:noFill/>
            <a:miter lim="800000"/>
            <a:headEnd/>
            <a:tailEnd/>
          </a:ln>
          <a:effectLst/>
        </p:spPr>
      </p:pic>
      <p:pic>
        <p:nvPicPr>
          <p:cNvPr id="49154" name="Picture 2"/>
          <p:cNvPicPr>
            <a:picLocks noChangeAspect="1" noChangeArrowheads="1"/>
          </p:cNvPicPr>
          <p:nvPr/>
        </p:nvPicPr>
        <p:blipFill>
          <a:blip r:embed="rId7" cstate="print"/>
          <a:srcRect/>
          <a:stretch>
            <a:fillRect/>
          </a:stretch>
        </p:blipFill>
        <p:spPr bwMode="auto">
          <a:xfrm>
            <a:off x="7092280" y="3140968"/>
            <a:ext cx="1835696" cy="1193017"/>
          </a:xfrm>
          <a:prstGeom prst="rect">
            <a:avLst/>
          </a:prstGeom>
          <a:noFill/>
          <a:ln w="9525">
            <a:noFill/>
            <a:miter lim="800000"/>
            <a:headEnd/>
            <a:tailEnd/>
          </a:ln>
        </p:spPr>
      </p:pic>
      <p:sp>
        <p:nvSpPr>
          <p:cNvPr id="25" name="TextBox 24"/>
          <p:cNvSpPr txBox="1"/>
          <p:nvPr/>
        </p:nvSpPr>
        <p:spPr>
          <a:xfrm>
            <a:off x="0" y="4365104"/>
            <a:ext cx="8964488" cy="830997"/>
          </a:xfrm>
          <a:prstGeom prst="rect">
            <a:avLst/>
          </a:prstGeom>
          <a:noFill/>
          <a:ln>
            <a:solidFill>
              <a:srgbClr val="C2C2C2"/>
            </a:solidFill>
          </a:ln>
        </p:spPr>
        <p:txBody>
          <a:bodyPr wrap="square" rtlCol="0">
            <a:spAutoFit/>
          </a:bodyPr>
          <a:lstStyle/>
          <a:p>
            <a:r>
              <a:rPr lang="en-GB" sz="1400" b="1" dirty="0" smtClean="0"/>
              <a:t>OCI:</a:t>
            </a:r>
            <a:r>
              <a:rPr lang="en-GB" sz="1400" dirty="0" smtClean="0"/>
              <a:t>       </a:t>
            </a:r>
            <a:r>
              <a:rPr lang="en-GB" sz="1600" dirty="0" smtClean="0"/>
              <a:t>0.48	          0.43                   0.83	     0.85                    0.72</a:t>
            </a:r>
          </a:p>
          <a:p>
            <a:r>
              <a:rPr lang="en-GB" sz="1400" b="1" dirty="0" smtClean="0"/>
              <a:t>Clones</a:t>
            </a:r>
            <a:r>
              <a:rPr lang="en-GB" sz="1600" b="1" dirty="0" smtClean="0"/>
              <a:t>:</a:t>
            </a:r>
            <a:r>
              <a:rPr lang="en-GB" sz="1600" dirty="0" smtClean="0"/>
              <a:t>  471                 1442                   269                   5                       77</a:t>
            </a:r>
          </a:p>
          <a:p>
            <a:r>
              <a:rPr lang="en-GB" sz="1600" b="1" dirty="0" smtClean="0"/>
              <a:t>PVL:      </a:t>
            </a:r>
            <a:r>
              <a:rPr lang="en-GB" sz="1600" dirty="0" smtClean="0"/>
              <a:t>3%                 16%                   18%	       74%                   58%</a:t>
            </a:r>
            <a:endParaRPr lang="en-GB" sz="1600" dirty="0"/>
          </a:p>
        </p:txBody>
      </p:sp>
      <p:sp>
        <p:nvSpPr>
          <p:cNvPr id="3" name="TextBox 2"/>
          <p:cNvSpPr txBox="1"/>
          <p:nvPr/>
        </p:nvSpPr>
        <p:spPr>
          <a:xfrm>
            <a:off x="817577" y="5196101"/>
            <a:ext cx="6984776" cy="1692771"/>
          </a:xfrm>
          <a:prstGeom prst="rect">
            <a:avLst/>
          </a:prstGeom>
          <a:noFill/>
        </p:spPr>
        <p:txBody>
          <a:bodyPr wrap="square" rtlCol="0">
            <a:spAutoFit/>
          </a:bodyPr>
          <a:lstStyle/>
          <a:p>
            <a:r>
              <a:rPr lang="en-GB" dirty="0" smtClean="0"/>
              <a:t>Each segment of pie represents relative size of a single clone in 1 patient.  </a:t>
            </a:r>
          </a:p>
          <a:p>
            <a:r>
              <a:rPr lang="en-GB" sz="1600" dirty="0" smtClean="0"/>
              <a:t>OCI =</a:t>
            </a:r>
            <a:r>
              <a:rPr lang="en-GB" sz="1600" dirty="0" err="1" smtClean="0"/>
              <a:t>oligoclonality</a:t>
            </a:r>
            <a:r>
              <a:rPr lang="en-GB" sz="1600" dirty="0" smtClean="0"/>
              <a:t> index and is Scored from 0-1, 0= poly, 1= monoclonal</a:t>
            </a:r>
            <a:endParaRPr lang="en-GB" sz="1600" dirty="0"/>
          </a:p>
        </p:txBody>
      </p:sp>
    </p:spTree>
    <p:extLst>
      <p:ext uri="{BB962C8B-B14F-4D97-AF65-F5344CB8AC3E}">
        <p14:creationId xmlns:p14="http://schemas.microsoft.com/office/powerpoint/2010/main" val="25281479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do other retroviruses cause cancer?</a:t>
            </a:r>
            <a:endParaRPr lang="en-GB" dirty="0"/>
          </a:p>
        </p:txBody>
      </p:sp>
      <p:sp>
        <p:nvSpPr>
          <p:cNvPr id="3" name="Content Placeholder 2"/>
          <p:cNvSpPr>
            <a:spLocks noGrp="1"/>
          </p:cNvSpPr>
          <p:nvPr>
            <p:ph idx="1"/>
          </p:nvPr>
        </p:nvSpPr>
        <p:spPr>
          <a:xfrm>
            <a:off x="179512" y="2060848"/>
            <a:ext cx="8784976" cy="4536504"/>
          </a:xfrm>
        </p:spPr>
        <p:txBody>
          <a:bodyPr>
            <a:normAutofit/>
          </a:bodyPr>
          <a:lstStyle/>
          <a:p>
            <a:pPr marL="514350" indent="-514350">
              <a:buAutoNum type="arabicPeriod"/>
            </a:pPr>
            <a:r>
              <a:rPr lang="en-GB" sz="2400" dirty="0" smtClean="0"/>
              <a:t>Transduction of cellular oncogene - rapidly transforming (days/weeks)  e.g. Rous sarcoma virus</a:t>
            </a:r>
          </a:p>
          <a:p>
            <a:pPr marL="514350" indent="-514350">
              <a:buNone/>
            </a:pPr>
            <a:endParaRPr lang="en-GB" sz="2400" dirty="0" smtClean="0"/>
          </a:p>
          <a:p>
            <a:pPr marL="514350" indent="-514350">
              <a:buNone/>
            </a:pPr>
            <a:endParaRPr lang="en-GB" dirty="0"/>
          </a:p>
          <a:p>
            <a:pPr marL="514350" indent="-514350">
              <a:buNone/>
            </a:pPr>
            <a:endParaRPr lang="en-GB" dirty="0"/>
          </a:p>
          <a:p>
            <a:pPr marL="514350" indent="-514350">
              <a:buNone/>
            </a:pPr>
            <a:r>
              <a:rPr lang="en-GB" sz="2400" dirty="0" smtClean="0"/>
              <a:t>2. 	</a:t>
            </a:r>
            <a:r>
              <a:rPr lang="en-GB" sz="2400" dirty="0" err="1" smtClean="0"/>
              <a:t>Cis</a:t>
            </a:r>
            <a:r>
              <a:rPr lang="en-GB" sz="2400" dirty="0" smtClean="0"/>
              <a:t>-activating -chronically transforming (months) e.g. ALV  </a:t>
            </a:r>
          </a:p>
          <a:p>
            <a:pPr marL="914400" lvl="1" indent="-514350">
              <a:buNone/>
            </a:pPr>
            <a:r>
              <a:rPr lang="en-GB" sz="2000" dirty="0"/>
              <a:t>	</a:t>
            </a:r>
            <a:r>
              <a:rPr lang="en-GB" sz="2000" dirty="0" smtClean="0"/>
              <a:t>	</a:t>
            </a:r>
          </a:p>
          <a:p>
            <a:pPr marL="514350" indent="-514350">
              <a:buNone/>
            </a:pPr>
            <a:r>
              <a:rPr lang="en-GB" sz="2400" dirty="0" smtClean="0"/>
              <a:t> 	                 </a:t>
            </a:r>
          </a:p>
          <a:p>
            <a:pPr marL="514350" indent="-514350">
              <a:buNone/>
            </a:pPr>
            <a:endParaRPr lang="en-GB" sz="2400" dirty="0" smtClean="0"/>
          </a:p>
          <a:p>
            <a:pPr marL="514350" indent="-514350">
              <a:buNone/>
            </a:pPr>
            <a:endParaRPr lang="en-GB" sz="2400" dirty="0"/>
          </a:p>
        </p:txBody>
      </p:sp>
      <p:sp>
        <p:nvSpPr>
          <p:cNvPr id="17" name="Rectangle 16"/>
          <p:cNvSpPr/>
          <p:nvPr/>
        </p:nvSpPr>
        <p:spPr>
          <a:xfrm rot="10800000" flipV="1">
            <a:off x="3774412" y="4891474"/>
            <a:ext cx="1325601" cy="232691"/>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host </a:t>
            </a:r>
            <a:endParaRPr lang="en-GB" dirty="0">
              <a:solidFill>
                <a:schemeClr val="tx1"/>
              </a:solidFill>
            </a:endParaRPr>
          </a:p>
        </p:txBody>
      </p:sp>
      <p:sp>
        <p:nvSpPr>
          <p:cNvPr id="4" name="Rectangle 3"/>
          <p:cNvSpPr/>
          <p:nvPr/>
        </p:nvSpPr>
        <p:spPr>
          <a:xfrm>
            <a:off x="1151619" y="2848193"/>
            <a:ext cx="1008112"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832139" y="2841218"/>
            <a:ext cx="1080120"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2159731" y="2841218"/>
            <a:ext cx="3672408" cy="2160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67744" y="2780928"/>
            <a:ext cx="648072" cy="307777"/>
          </a:xfrm>
          <a:prstGeom prst="rect">
            <a:avLst/>
          </a:prstGeom>
          <a:noFill/>
        </p:spPr>
        <p:txBody>
          <a:bodyPr wrap="square" rtlCol="0">
            <a:spAutoFit/>
          </a:bodyPr>
          <a:lstStyle/>
          <a:p>
            <a:r>
              <a:rPr lang="en-GB" sz="1400" i="1" dirty="0" smtClean="0"/>
              <a:t>gag</a:t>
            </a:r>
            <a:endParaRPr lang="en-GB" sz="1400" i="1" dirty="0"/>
          </a:p>
        </p:txBody>
      </p:sp>
      <p:sp>
        <p:nvSpPr>
          <p:cNvPr id="9" name="TextBox 8"/>
          <p:cNvSpPr txBox="1"/>
          <p:nvPr/>
        </p:nvSpPr>
        <p:spPr>
          <a:xfrm>
            <a:off x="2843808" y="2802317"/>
            <a:ext cx="648072" cy="307777"/>
          </a:xfrm>
          <a:prstGeom prst="rect">
            <a:avLst/>
          </a:prstGeom>
          <a:noFill/>
        </p:spPr>
        <p:txBody>
          <a:bodyPr wrap="square" rtlCol="0">
            <a:spAutoFit/>
          </a:bodyPr>
          <a:lstStyle/>
          <a:p>
            <a:r>
              <a:rPr lang="en-GB" sz="1400" i="1" dirty="0" err="1" smtClean="0"/>
              <a:t>pol</a:t>
            </a:r>
            <a:endParaRPr lang="en-GB" sz="1400" i="1" dirty="0"/>
          </a:p>
        </p:txBody>
      </p:sp>
      <p:sp>
        <p:nvSpPr>
          <p:cNvPr id="10" name="TextBox 9"/>
          <p:cNvSpPr txBox="1"/>
          <p:nvPr/>
        </p:nvSpPr>
        <p:spPr>
          <a:xfrm>
            <a:off x="3347863" y="2780928"/>
            <a:ext cx="648072" cy="307777"/>
          </a:xfrm>
          <a:prstGeom prst="rect">
            <a:avLst/>
          </a:prstGeom>
          <a:noFill/>
        </p:spPr>
        <p:txBody>
          <a:bodyPr wrap="square" rtlCol="0">
            <a:spAutoFit/>
          </a:bodyPr>
          <a:lstStyle/>
          <a:p>
            <a:r>
              <a:rPr lang="en-GB" sz="1400" i="1" dirty="0" err="1" smtClean="0"/>
              <a:t>env</a:t>
            </a:r>
            <a:endParaRPr lang="en-GB" sz="1400" i="1" dirty="0"/>
          </a:p>
        </p:txBody>
      </p:sp>
      <p:sp>
        <p:nvSpPr>
          <p:cNvPr id="11" name="Rectangle 10"/>
          <p:cNvSpPr/>
          <p:nvPr/>
        </p:nvSpPr>
        <p:spPr>
          <a:xfrm>
            <a:off x="4103947" y="2862607"/>
            <a:ext cx="1728192"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12" name="TextBox 11"/>
          <p:cNvSpPr txBox="1"/>
          <p:nvPr/>
        </p:nvSpPr>
        <p:spPr>
          <a:xfrm>
            <a:off x="4427984" y="2816730"/>
            <a:ext cx="648072" cy="307777"/>
          </a:xfrm>
          <a:prstGeom prst="rect">
            <a:avLst/>
          </a:prstGeom>
          <a:noFill/>
        </p:spPr>
        <p:txBody>
          <a:bodyPr wrap="square" rtlCol="0">
            <a:spAutoFit/>
          </a:bodyPr>
          <a:lstStyle/>
          <a:p>
            <a:r>
              <a:rPr lang="en-GB" sz="1400" i="1" dirty="0" err="1" smtClean="0"/>
              <a:t>src</a:t>
            </a:r>
            <a:endParaRPr lang="en-GB" sz="1400" i="1" dirty="0"/>
          </a:p>
        </p:txBody>
      </p:sp>
      <p:sp>
        <p:nvSpPr>
          <p:cNvPr id="13" name="TextBox 12"/>
          <p:cNvSpPr txBox="1"/>
          <p:nvPr/>
        </p:nvSpPr>
        <p:spPr>
          <a:xfrm rot="10800000" flipV="1">
            <a:off x="1267091" y="2817857"/>
            <a:ext cx="648072" cy="307777"/>
          </a:xfrm>
          <a:prstGeom prst="rect">
            <a:avLst/>
          </a:prstGeom>
          <a:noFill/>
        </p:spPr>
        <p:txBody>
          <a:bodyPr wrap="square" rtlCol="0">
            <a:spAutoFit/>
          </a:bodyPr>
          <a:lstStyle/>
          <a:p>
            <a:r>
              <a:rPr lang="en-GB" sz="1400" i="1" dirty="0" smtClean="0"/>
              <a:t>5’ LTR</a:t>
            </a:r>
            <a:endParaRPr lang="en-GB" sz="1400" i="1" dirty="0"/>
          </a:p>
        </p:txBody>
      </p:sp>
      <p:sp>
        <p:nvSpPr>
          <p:cNvPr id="14" name="TextBox 13"/>
          <p:cNvSpPr txBox="1"/>
          <p:nvPr/>
        </p:nvSpPr>
        <p:spPr>
          <a:xfrm>
            <a:off x="5940151" y="2802317"/>
            <a:ext cx="972107" cy="307777"/>
          </a:xfrm>
          <a:prstGeom prst="rect">
            <a:avLst/>
          </a:prstGeom>
          <a:noFill/>
        </p:spPr>
        <p:txBody>
          <a:bodyPr wrap="square" rtlCol="0">
            <a:spAutoFit/>
          </a:bodyPr>
          <a:lstStyle/>
          <a:p>
            <a:r>
              <a:rPr lang="en-GB" sz="1400" i="1" dirty="0" smtClean="0"/>
              <a:t>3’ LTR</a:t>
            </a:r>
            <a:endParaRPr lang="en-GB" sz="1400" i="1" dirty="0"/>
          </a:p>
        </p:txBody>
      </p:sp>
      <p:sp>
        <p:nvSpPr>
          <p:cNvPr id="15" name="Rectangle 14"/>
          <p:cNvSpPr/>
          <p:nvPr/>
        </p:nvSpPr>
        <p:spPr>
          <a:xfrm>
            <a:off x="2123728" y="4884137"/>
            <a:ext cx="1332147" cy="2160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provirus</a:t>
            </a:r>
            <a:endParaRPr lang="en-GB" sz="2000" dirty="0">
              <a:solidFill>
                <a:schemeClr val="tx1"/>
              </a:solidFill>
            </a:endParaRPr>
          </a:p>
        </p:txBody>
      </p:sp>
      <p:sp>
        <p:nvSpPr>
          <p:cNvPr id="16" name="Rectangle 15"/>
          <p:cNvSpPr/>
          <p:nvPr/>
        </p:nvSpPr>
        <p:spPr>
          <a:xfrm>
            <a:off x="1835696" y="4884137"/>
            <a:ext cx="288032"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100014" y="4908142"/>
            <a:ext cx="1440160" cy="21602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tx1"/>
                </a:solidFill>
              </a:rPr>
              <a:t>myc</a:t>
            </a:r>
            <a:endParaRPr lang="en-GB" dirty="0">
              <a:solidFill>
                <a:schemeClr val="tx1"/>
              </a:solidFill>
            </a:endParaRPr>
          </a:p>
        </p:txBody>
      </p:sp>
      <p:sp>
        <p:nvSpPr>
          <p:cNvPr id="35" name="TextBox 34"/>
          <p:cNvSpPr txBox="1"/>
          <p:nvPr/>
        </p:nvSpPr>
        <p:spPr>
          <a:xfrm>
            <a:off x="744846" y="5301208"/>
            <a:ext cx="7488832" cy="1077218"/>
          </a:xfrm>
          <a:prstGeom prst="rect">
            <a:avLst/>
          </a:prstGeom>
          <a:solidFill>
            <a:schemeClr val="bg1"/>
          </a:solidFill>
          <a:ln>
            <a:solidFill>
              <a:schemeClr val="bg1"/>
            </a:solidFill>
          </a:ln>
        </p:spPr>
        <p:txBody>
          <a:bodyPr wrap="square" rtlCol="0">
            <a:spAutoFit/>
          </a:bodyPr>
          <a:lstStyle/>
          <a:p>
            <a:pPr>
              <a:buFont typeface="Arial" pitchFamily="34" charset="0"/>
              <a:buChar char="•"/>
            </a:pPr>
            <a:r>
              <a:rPr lang="en-GB" sz="1600" b="1" dirty="0" err="1" smtClean="0"/>
              <a:t>Promotor</a:t>
            </a:r>
            <a:r>
              <a:rPr lang="en-GB" sz="1600" b="1" dirty="0" smtClean="0"/>
              <a:t> insertion </a:t>
            </a:r>
            <a:r>
              <a:rPr lang="en-GB" sz="1600" dirty="0" smtClean="0"/>
              <a:t>(PV upstream) - transcription initiated from viral </a:t>
            </a:r>
            <a:r>
              <a:rPr lang="en-GB" sz="1600" dirty="0" err="1" smtClean="0"/>
              <a:t>promotor</a:t>
            </a:r>
            <a:endParaRPr lang="en-GB" sz="1600" dirty="0" smtClean="0"/>
          </a:p>
          <a:p>
            <a:pPr>
              <a:buFont typeface="Arial" pitchFamily="34" charset="0"/>
              <a:buChar char="•"/>
            </a:pPr>
            <a:endParaRPr lang="en-GB" sz="1600" dirty="0" smtClean="0"/>
          </a:p>
          <a:p>
            <a:pPr>
              <a:buFont typeface="Arial" pitchFamily="34" charset="0"/>
              <a:buChar char="•"/>
            </a:pPr>
            <a:r>
              <a:rPr lang="en-GB" sz="1600" b="1" dirty="0" smtClean="0"/>
              <a:t>Enhancer insertion </a:t>
            </a:r>
            <a:r>
              <a:rPr lang="en-GB" sz="1600" dirty="0" smtClean="0"/>
              <a:t>(PV up or downstream) - transcription initiated from host cellular </a:t>
            </a:r>
            <a:r>
              <a:rPr lang="en-GB" sz="1600" dirty="0" err="1" smtClean="0"/>
              <a:t>promotor</a:t>
            </a:r>
            <a:endParaRPr lang="en-GB" sz="1600" dirty="0" smtClean="0"/>
          </a:p>
        </p:txBody>
      </p:sp>
      <p:sp>
        <p:nvSpPr>
          <p:cNvPr id="40" name="TextBox 39"/>
          <p:cNvSpPr txBox="1"/>
          <p:nvPr/>
        </p:nvSpPr>
        <p:spPr>
          <a:xfrm>
            <a:off x="1079612" y="3345374"/>
            <a:ext cx="7344816" cy="1077218"/>
          </a:xfrm>
          <a:prstGeom prst="rect">
            <a:avLst/>
          </a:prstGeom>
          <a:noFill/>
          <a:ln>
            <a:noFill/>
          </a:ln>
        </p:spPr>
        <p:txBody>
          <a:bodyPr wrap="square" rtlCol="0">
            <a:spAutoFit/>
          </a:bodyPr>
          <a:lstStyle/>
          <a:p>
            <a:r>
              <a:rPr lang="en-GB" sz="1600" b="1" dirty="0" smtClean="0"/>
              <a:t>Transduction</a:t>
            </a:r>
            <a:r>
              <a:rPr lang="en-GB" sz="1600" dirty="0" smtClean="0"/>
              <a:t> of cellular oncogene – provirus contains viral oncogene v-</a:t>
            </a:r>
            <a:r>
              <a:rPr lang="en-GB" sz="1600" dirty="0" err="1" smtClean="0"/>
              <a:t>src</a:t>
            </a:r>
            <a:endParaRPr lang="en-GB" sz="1600" dirty="0" smtClean="0"/>
          </a:p>
          <a:p>
            <a:r>
              <a:rPr lang="en-GB" sz="1600" dirty="0" smtClean="0"/>
              <a:t>(one off chance event that viral genome now contains an oncogene)</a:t>
            </a:r>
            <a:endParaRPr lang="en-GB" sz="1600" dirty="0"/>
          </a:p>
        </p:txBody>
      </p:sp>
      <p:sp>
        <p:nvSpPr>
          <p:cNvPr id="23" name="Rectangle 22"/>
          <p:cNvSpPr/>
          <p:nvPr/>
        </p:nvSpPr>
        <p:spPr>
          <a:xfrm>
            <a:off x="3455875" y="4891474"/>
            <a:ext cx="288032" cy="2160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6540174" y="4908142"/>
            <a:ext cx="1656184" cy="216024"/>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n>
                  <a:solidFill>
                    <a:schemeClr val="tx1"/>
                  </a:solidFill>
                  <a:prstDash val="sysDot"/>
                </a:ln>
                <a:solidFill>
                  <a:schemeClr val="tx1"/>
                </a:solidFill>
              </a:rPr>
              <a:t> </a:t>
            </a:r>
            <a:endParaRPr lang="en-GB" dirty="0">
              <a:ln>
                <a:solidFill>
                  <a:schemeClr val="tx1"/>
                </a:solidFill>
                <a:prstDash val="sysDot"/>
              </a:ln>
              <a:solidFill>
                <a:schemeClr val="tx1"/>
              </a:solidFill>
            </a:endParaRPr>
          </a:p>
        </p:txBody>
      </p:sp>
      <p:sp>
        <p:nvSpPr>
          <p:cNvPr id="25" name="Rectangle 24"/>
          <p:cNvSpPr/>
          <p:nvPr/>
        </p:nvSpPr>
        <p:spPr>
          <a:xfrm>
            <a:off x="179512" y="4884137"/>
            <a:ext cx="1656184" cy="216024"/>
          </a:xfrm>
          <a:prstGeom prst="rect">
            <a:avLst/>
          </a:prstGeom>
          <a:solidFill>
            <a:schemeClr val="accent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 </a:t>
            </a:r>
            <a:endParaRPr lang="en-GB" dirty="0">
              <a:solidFill>
                <a:schemeClr val="tx1"/>
              </a:solidFill>
            </a:endParaRPr>
          </a:p>
        </p:txBody>
      </p:sp>
    </p:spTree>
    <p:extLst>
      <p:ext uri="{BB962C8B-B14F-4D97-AF65-F5344CB8AC3E}">
        <p14:creationId xmlns:p14="http://schemas.microsoft.com/office/powerpoint/2010/main" val="3136659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44" y="116632"/>
            <a:ext cx="8229600" cy="1143000"/>
          </a:xfrm>
        </p:spPr>
        <p:txBody>
          <a:bodyPr/>
          <a:lstStyle/>
          <a:p>
            <a:r>
              <a:rPr lang="en-GB" dirty="0" smtClean="0"/>
              <a:t>Retroviral integration ATL</a:t>
            </a:r>
            <a:endParaRPr lang="en-GB" dirty="0"/>
          </a:p>
        </p:txBody>
      </p:sp>
      <p:sp>
        <p:nvSpPr>
          <p:cNvPr id="3" name="Content Placeholder 2"/>
          <p:cNvSpPr>
            <a:spLocks noGrp="1"/>
          </p:cNvSpPr>
          <p:nvPr>
            <p:ph idx="1"/>
          </p:nvPr>
        </p:nvSpPr>
        <p:spPr>
          <a:xfrm>
            <a:off x="457200" y="1412776"/>
            <a:ext cx="8507288" cy="4713387"/>
          </a:xfrm>
        </p:spPr>
        <p:txBody>
          <a:bodyPr/>
          <a:lstStyle/>
          <a:p>
            <a:pPr>
              <a:buNone/>
            </a:pPr>
            <a:endParaRPr lang="en-GB" dirty="0" smtClean="0"/>
          </a:p>
          <a:p>
            <a:pPr>
              <a:buNone/>
            </a:pPr>
            <a:endParaRPr lang="en-GB" dirty="0"/>
          </a:p>
        </p:txBody>
      </p:sp>
      <p:cxnSp>
        <p:nvCxnSpPr>
          <p:cNvPr id="11" name="Straight Arrow Connector 10"/>
          <p:cNvCxnSpPr/>
          <p:nvPr/>
        </p:nvCxnSpPr>
        <p:spPr>
          <a:xfrm>
            <a:off x="7956376" y="6093296"/>
            <a:ext cx="2160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71600" y="2060848"/>
            <a:ext cx="7344816" cy="2677656"/>
          </a:xfrm>
          <a:prstGeom prst="rect">
            <a:avLst/>
          </a:prstGeom>
          <a:noFill/>
        </p:spPr>
        <p:txBody>
          <a:bodyPr wrap="square" rtlCol="0">
            <a:spAutoFit/>
          </a:bodyPr>
          <a:lstStyle/>
          <a:p>
            <a:pPr marL="342900" indent="-342900">
              <a:buFont typeface="Arial" pitchFamily="34" charset="0"/>
              <a:buChar char="•"/>
            </a:pPr>
            <a:r>
              <a:rPr lang="en-GB" dirty="0" smtClean="0"/>
              <a:t>No single common locus of integration </a:t>
            </a:r>
          </a:p>
          <a:p>
            <a:pPr marL="342900" indent="-342900">
              <a:buFont typeface="Arial" pitchFamily="34" charset="0"/>
              <a:buChar char="•"/>
            </a:pPr>
            <a:endParaRPr lang="en-GB" dirty="0"/>
          </a:p>
          <a:p>
            <a:pPr marL="342900" indent="-342900">
              <a:buFont typeface="Arial" pitchFamily="34" charset="0"/>
              <a:buChar char="•"/>
            </a:pPr>
            <a:r>
              <a:rPr lang="en-GB" dirty="0" smtClean="0"/>
              <a:t>Preference to integrations within genes and active regions of the genome (e.g. </a:t>
            </a:r>
            <a:r>
              <a:rPr lang="en-GB" dirty="0" err="1" smtClean="0"/>
              <a:t>CpG</a:t>
            </a:r>
            <a:r>
              <a:rPr lang="en-GB" dirty="0" smtClean="0"/>
              <a:t> islands, activating epigenetic marks)</a:t>
            </a:r>
          </a:p>
          <a:p>
            <a:endParaRPr lang="en-GB" dirty="0"/>
          </a:p>
        </p:txBody>
      </p:sp>
    </p:spTree>
    <p:extLst>
      <p:ext uri="{BB962C8B-B14F-4D97-AF65-F5344CB8AC3E}">
        <p14:creationId xmlns:p14="http://schemas.microsoft.com/office/powerpoint/2010/main" val="36403001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is at risk of ATLL?</a:t>
            </a:r>
            <a:endParaRPr lang="en-GB" dirty="0"/>
          </a:p>
        </p:txBody>
      </p:sp>
      <p:pic>
        <p:nvPicPr>
          <p:cNvPr id="453634" name="Picture 2"/>
          <p:cNvPicPr>
            <a:picLocks noChangeAspect="1" noChangeArrowheads="1"/>
          </p:cNvPicPr>
          <p:nvPr/>
        </p:nvPicPr>
        <p:blipFill>
          <a:blip r:embed="rId2" cstate="print"/>
          <a:srcRect/>
          <a:stretch>
            <a:fillRect/>
          </a:stretch>
        </p:blipFill>
        <p:spPr bwMode="auto">
          <a:xfrm>
            <a:off x="356762" y="1484784"/>
            <a:ext cx="8607726" cy="5373216"/>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idx="4294967295"/>
          </p:nvPr>
        </p:nvSpPr>
        <p:spPr>
          <a:xfrm>
            <a:off x="0" y="274638"/>
            <a:ext cx="8229600" cy="1143000"/>
          </a:xfrm>
        </p:spPr>
        <p:txBody>
          <a:bodyPr/>
          <a:lstStyle/>
          <a:p>
            <a:pPr algn="ctr"/>
            <a:r>
              <a:rPr lang="en-GB" sz="3200" dirty="0" err="1"/>
              <a:t>Shimoyama</a:t>
            </a:r>
            <a:r>
              <a:rPr lang="en-GB" sz="3200" dirty="0"/>
              <a:t> classification – outcome data</a:t>
            </a:r>
          </a:p>
        </p:txBody>
      </p:sp>
      <p:graphicFrame>
        <p:nvGraphicFramePr>
          <p:cNvPr id="595017" name="Group 73"/>
          <p:cNvGraphicFramePr>
            <a:graphicFrameLocks noGrp="1"/>
          </p:cNvGraphicFramePr>
          <p:nvPr/>
        </p:nvGraphicFramePr>
        <p:xfrm>
          <a:off x="677333" y="1981201"/>
          <a:ext cx="7704666" cy="3600451"/>
        </p:xfrm>
        <a:graphic>
          <a:graphicData uri="http://schemas.openxmlformats.org/drawingml/2006/table">
            <a:tbl>
              <a:tblPr/>
              <a:tblGrid>
                <a:gridCol w="1803400"/>
                <a:gridCol w="2132189"/>
                <a:gridCol w="1803400"/>
                <a:gridCol w="1965677"/>
              </a:tblGrid>
              <a:tr h="9874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Mean survival (months)</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2 year survival</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4 year survival</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Smouldering</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NR</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77.7</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62.8</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Chronic</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24.3</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52.4</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26.9</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3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Lymphoma</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10.2</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21.3</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5.7</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96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Acute</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6.2</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smtClean="0">
                          <a:ln>
                            <a:noFill/>
                          </a:ln>
                          <a:solidFill>
                            <a:schemeClr val="tx1"/>
                          </a:solidFill>
                          <a:effectLst/>
                          <a:latin typeface="Times New Roman" pitchFamily="18" charset="0"/>
                          <a:cs typeface="Times New Roman" pitchFamily="18" charset="0"/>
                        </a:rPr>
                        <a:t>16.7</a:t>
                      </a:r>
                      <a:endParaRPr kumimoji="0" lang="en-GB" sz="2200" b="1" i="0" u="none" strike="noStrike" cap="none" normalizeH="0" baseline="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GB" sz="2200" b="1" i="0" u="none" strike="noStrike" cap="none" normalizeH="0" baseline="0" dirty="0" smtClean="0">
                          <a:ln>
                            <a:noFill/>
                          </a:ln>
                          <a:solidFill>
                            <a:schemeClr val="tx1"/>
                          </a:solidFill>
                          <a:effectLst/>
                          <a:latin typeface="Times New Roman" pitchFamily="18" charset="0"/>
                          <a:cs typeface="Times New Roman" pitchFamily="18" charset="0"/>
                        </a:rPr>
                        <a:t>5</a:t>
                      </a:r>
                      <a:endParaRPr kumimoji="0" lang="en-GB" sz="2200" b="1" i="0" u="none" strike="noStrike" cap="none" normalizeH="0" baseline="0" dirty="0" smtClean="0">
                        <a:ln>
                          <a:noFill/>
                        </a:ln>
                        <a:solidFill>
                          <a:schemeClr val="tx1"/>
                        </a:solidFill>
                        <a:effectLst/>
                        <a:latin typeface="Times New Roman" pitchFamily="18" charset="0"/>
                      </a:endParaRPr>
                    </a:p>
                  </a:txBody>
                  <a:tcPr marL="81280" marR="812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667456" y="260350"/>
            <a:ext cx="7772400" cy="1143000"/>
          </a:xfrm>
        </p:spPr>
        <p:txBody>
          <a:bodyPr>
            <a:normAutofit fontScale="90000"/>
          </a:bodyPr>
          <a:lstStyle/>
          <a:p>
            <a:r>
              <a:rPr lang="en-GB" dirty="0"/>
              <a:t>Survival by </a:t>
            </a:r>
            <a:r>
              <a:rPr lang="en-GB" dirty="0" smtClean="0"/>
              <a:t>therapy combined for all disease types (first line therapy)</a:t>
            </a:r>
            <a:endParaRPr lang="en-GB" dirty="0"/>
          </a:p>
        </p:txBody>
      </p:sp>
      <p:pic>
        <p:nvPicPr>
          <p:cNvPr id="630787" name="Picture 3" descr="Figure 1b August 28 NEJM"/>
          <p:cNvPicPr>
            <a:picLocks noChangeAspect="1" noChangeArrowheads="1"/>
          </p:cNvPicPr>
          <p:nvPr/>
        </p:nvPicPr>
        <p:blipFill>
          <a:blip r:embed="rId2" cstate="print"/>
          <a:srcRect/>
          <a:stretch>
            <a:fillRect/>
          </a:stretch>
        </p:blipFill>
        <p:spPr bwMode="auto">
          <a:xfrm>
            <a:off x="1043608" y="1444118"/>
            <a:ext cx="7795592" cy="4950549"/>
          </a:xfrm>
          <a:prstGeom prst="rect">
            <a:avLst/>
          </a:prstGeom>
          <a:noFill/>
        </p:spPr>
      </p:pic>
      <p:sp>
        <p:nvSpPr>
          <p:cNvPr id="4" name="TextBox 3"/>
          <p:cNvSpPr txBox="1"/>
          <p:nvPr/>
        </p:nvSpPr>
        <p:spPr>
          <a:xfrm>
            <a:off x="4716016" y="6453336"/>
            <a:ext cx="3960440" cy="338554"/>
          </a:xfrm>
          <a:prstGeom prst="rect">
            <a:avLst/>
          </a:prstGeom>
          <a:noFill/>
        </p:spPr>
        <p:txBody>
          <a:bodyPr wrap="square" rtlCol="0">
            <a:spAutoFit/>
          </a:bodyPr>
          <a:lstStyle/>
          <a:p>
            <a:r>
              <a:rPr lang="en-GB" sz="1600" b="0" dirty="0" err="1" smtClean="0"/>
              <a:t>Bazarbachi</a:t>
            </a:r>
            <a:r>
              <a:rPr lang="en-GB" sz="1600" b="0" dirty="0" smtClean="0"/>
              <a:t> et al, </a:t>
            </a:r>
            <a:r>
              <a:rPr lang="en-GB" sz="1600" dirty="0" smtClean="0"/>
              <a:t>JCO 2010</a:t>
            </a:r>
            <a:endParaRPr lang="en-GB" sz="1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Treatment by subgroup</a:t>
            </a:r>
            <a:endParaRPr lang="en-GB" dirty="0"/>
          </a:p>
        </p:txBody>
      </p:sp>
      <p:sp>
        <p:nvSpPr>
          <p:cNvPr id="4" name="Content Placeholder 3"/>
          <p:cNvSpPr>
            <a:spLocks noGrp="1"/>
          </p:cNvSpPr>
          <p:nvPr>
            <p:ph sz="half" idx="1"/>
          </p:nvPr>
        </p:nvSpPr>
        <p:spPr>
          <a:xfrm>
            <a:off x="179512" y="1628800"/>
            <a:ext cx="8640960" cy="5040560"/>
          </a:xfrm>
        </p:spPr>
        <p:txBody>
          <a:bodyPr>
            <a:normAutofit fontScale="47500" lnSpcReduction="20000"/>
          </a:bodyPr>
          <a:lstStyle/>
          <a:p>
            <a:r>
              <a:rPr lang="en-GB" sz="3800" b="1" dirty="0" smtClean="0"/>
              <a:t>Aggressive disease (pure lymphoma or bulky lymphoma with leukaemia)</a:t>
            </a:r>
          </a:p>
          <a:p>
            <a:endParaRPr lang="en-GB" sz="3800" dirty="0"/>
          </a:p>
          <a:p>
            <a:r>
              <a:rPr lang="en-GB" sz="3800" dirty="0" smtClean="0"/>
              <a:t>CHOP + AZT/IFN*</a:t>
            </a:r>
          </a:p>
          <a:p>
            <a:pPr lvl="1"/>
            <a:endParaRPr lang="en-GB" sz="3800" dirty="0"/>
          </a:p>
          <a:p>
            <a:pPr marL="0" indent="0">
              <a:buNone/>
            </a:pPr>
            <a:r>
              <a:rPr lang="en-GB" sz="3800" dirty="0" err="1" smtClean="0"/>
              <a:t>Qn</a:t>
            </a:r>
            <a:r>
              <a:rPr lang="en-GB" sz="3800" dirty="0" smtClean="0"/>
              <a:t>:  When to start antivirals?</a:t>
            </a:r>
          </a:p>
          <a:p>
            <a:pPr marL="0" indent="0">
              <a:buNone/>
            </a:pPr>
            <a:endParaRPr lang="en-GB" sz="3800" dirty="0"/>
          </a:p>
          <a:p>
            <a:r>
              <a:rPr lang="en-GB" sz="3800" dirty="0" smtClean="0"/>
              <a:t>At diagnosis with chemo?</a:t>
            </a:r>
          </a:p>
          <a:p>
            <a:r>
              <a:rPr lang="en-GB" sz="3800" dirty="0" smtClean="0"/>
              <a:t>2 cycles chemo then AZT/IFN?</a:t>
            </a:r>
          </a:p>
          <a:p>
            <a:r>
              <a:rPr lang="en-GB" sz="3800" dirty="0" smtClean="0"/>
              <a:t>When in remission?</a:t>
            </a:r>
          </a:p>
          <a:p>
            <a:pPr marL="0" indent="0">
              <a:buNone/>
            </a:pPr>
            <a:endParaRPr lang="en-GB" sz="3800" dirty="0"/>
          </a:p>
          <a:p>
            <a:pPr marL="0" indent="0">
              <a:buNone/>
            </a:pPr>
            <a:r>
              <a:rPr lang="en-GB" sz="3800" b="1" dirty="0" smtClean="0"/>
              <a:t>NEEDS RCT</a:t>
            </a:r>
          </a:p>
          <a:p>
            <a:endParaRPr lang="en-GB" sz="3800" dirty="0"/>
          </a:p>
          <a:p>
            <a:pPr marL="0" indent="0">
              <a:buNone/>
            </a:pPr>
            <a:endParaRPr lang="en-GB" sz="3800" dirty="0" smtClean="0"/>
          </a:p>
          <a:p>
            <a:endParaRPr lang="en-GB" sz="3800" dirty="0" smtClean="0"/>
          </a:p>
          <a:p>
            <a:pPr marL="0" indent="0">
              <a:buNone/>
            </a:pPr>
            <a:r>
              <a:rPr lang="en-GB" sz="3800" dirty="0" smtClean="0"/>
              <a:t>AZT= </a:t>
            </a:r>
            <a:r>
              <a:rPr lang="en-GB" sz="3800" dirty="0" err="1" smtClean="0"/>
              <a:t>zidovudine</a:t>
            </a:r>
            <a:endParaRPr lang="en-GB" sz="3800" dirty="0" smtClean="0"/>
          </a:p>
          <a:p>
            <a:pPr marL="0" indent="0">
              <a:buNone/>
            </a:pPr>
            <a:r>
              <a:rPr lang="en-GB" sz="3800" dirty="0" smtClean="0"/>
              <a:t>IFN= interferon alpha</a:t>
            </a:r>
          </a:p>
          <a:p>
            <a:pPr marL="0" indent="0">
              <a:buNone/>
            </a:pPr>
            <a:endParaRPr lang="en-GB" sz="3800" dirty="0"/>
          </a:p>
          <a:p>
            <a:pPr marL="0" indent="0">
              <a:buNone/>
            </a:pPr>
            <a:r>
              <a:rPr lang="en-GB" sz="3800" b="1" dirty="0" smtClean="0"/>
              <a:t>Mechanism AZT NOT antiviral , but unknown (probably pro-</a:t>
            </a:r>
            <a:r>
              <a:rPr lang="en-GB" sz="3800" b="1" dirty="0" err="1" smtClean="0"/>
              <a:t>poptotic</a:t>
            </a:r>
            <a:r>
              <a:rPr lang="en-GB" sz="3800" b="1" dirty="0" smtClean="0"/>
              <a:t>)</a:t>
            </a:r>
          </a:p>
          <a:p>
            <a:pPr marL="0" indent="0">
              <a:buNone/>
            </a:pPr>
            <a:endParaRPr lang="en-GB" b="1" dirty="0"/>
          </a:p>
        </p:txBody>
      </p:sp>
    </p:spTree>
    <p:extLst>
      <p:ext uri="{BB962C8B-B14F-4D97-AF65-F5344CB8AC3E}">
        <p14:creationId xmlns:p14="http://schemas.microsoft.com/office/powerpoint/2010/main" val="2533955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Chronic Adult T cell leukaemia/lymphoma</a:t>
            </a:r>
            <a:endParaRPr lang="en-GB" dirty="0"/>
          </a:p>
        </p:txBody>
      </p:sp>
      <p:sp>
        <p:nvSpPr>
          <p:cNvPr id="3" name="Content Placeholder 2"/>
          <p:cNvSpPr>
            <a:spLocks noGrp="1"/>
          </p:cNvSpPr>
          <p:nvPr>
            <p:ph idx="1"/>
          </p:nvPr>
        </p:nvSpPr>
        <p:spPr>
          <a:xfrm>
            <a:off x="755576" y="1556792"/>
            <a:ext cx="7770440" cy="4772000"/>
          </a:xfrm>
        </p:spPr>
        <p:txBody>
          <a:bodyPr>
            <a:normAutofit fontScale="92500" lnSpcReduction="10000"/>
          </a:bodyPr>
          <a:lstStyle/>
          <a:p>
            <a:r>
              <a:rPr lang="en-GB" sz="2400" dirty="0" smtClean="0"/>
              <a:t> Indolent disease ?			</a:t>
            </a:r>
          </a:p>
          <a:p>
            <a:pPr>
              <a:buNone/>
            </a:pPr>
            <a:endParaRPr lang="en-GB" sz="2400"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endParaRPr lang="en-GB" sz="1600" b="1" dirty="0" smtClean="0"/>
          </a:p>
          <a:p>
            <a:pPr>
              <a:buNone/>
            </a:pPr>
            <a:r>
              <a:rPr lang="en-GB" sz="1600" b="1" dirty="0" smtClean="0"/>
              <a:t>Death:  </a:t>
            </a:r>
            <a:r>
              <a:rPr lang="en-GB" sz="1600" dirty="0" smtClean="0"/>
              <a:t>Transformation to acute ATL (aggressive disease), bulky disease (multi organ failure), drug resistance, </a:t>
            </a:r>
            <a:r>
              <a:rPr lang="en-GB" sz="1600" dirty="0" err="1" smtClean="0"/>
              <a:t>hypercalcaemia,opportunistic</a:t>
            </a:r>
            <a:r>
              <a:rPr lang="en-GB" sz="1600" dirty="0" smtClean="0"/>
              <a:t> infection due to T cell immunodeficiency</a:t>
            </a:r>
          </a:p>
          <a:p>
            <a:pPr>
              <a:buNone/>
            </a:pPr>
            <a:endParaRPr lang="en-GB" dirty="0"/>
          </a:p>
        </p:txBody>
      </p:sp>
      <p:sp>
        <p:nvSpPr>
          <p:cNvPr id="4" name="Text Box 4"/>
          <p:cNvSpPr txBox="1">
            <a:spLocks noChangeArrowheads="1"/>
          </p:cNvSpPr>
          <p:nvPr/>
        </p:nvSpPr>
        <p:spPr bwMode="auto">
          <a:xfrm>
            <a:off x="0" y="6353944"/>
            <a:ext cx="3744416" cy="50405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tab pos="723900" algn="l"/>
                <a:tab pos="1447800" algn="l"/>
                <a:tab pos="2171700" algn="l"/>
                <a:tab pos="2895600" algn="l"/>
                <a:tab pos="3619500" algn="l"/>
              </a:tabLst>
              <a:defRPr/>
            </a:pPr>
            <a:r>
              <a:rPr kumimoji="0" lang="en-GB" sz="1200" b="1" i="0" u="none" strike="noStrike" kern="0" cap="none" spc="0" normalizeH="0" baseline="0" noProof="0" smtClean="0">
                <a:ln>
                  <a:noFill/>
                </a:ln>
                <a:solidFill>
                  <a:srgbClr val="000000"/>
                </a:solidFill>
                <a:effectLst/>
                <a:uLnTx/>
                <a:uFillTx/>
                <a:latin typeface="Arial" charset="0"/>
                <a:ea typeface="ＭＳ Ｐゴシック" charset="0"/>
                <a:cs typeface="msgothic" charset="0"/>
              </a:rPr>
              <a:t>Takasaki Y et al. Blood 2010;115:4337-4343</a:t>
            </a:r>
            <a:endParaRPr kumimoji="0" lang="en-GB" sz="1200" b="1" i="0" u="none" strike="noStrike" kern="0" cap="none" spc="0" normalizeH="0" baseline="0" noProof="0" dirty="0">
              <a:ln>
                <a:noFill/>
              </a:ln>
              <a:solidFill>
                <a:srgbClr val="000000"/>
              </a:solidFill>
              <a:effectLst/>
              <a:uLnTx/>
              <a:uFillTx/>
              <a:latin typeface="Arial" charset="0"/>
              <a:ea typeface="ＭＳ Ｐゴシック" charset="0"/>
              <a:cs typeface="msgothic"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2"/>
            <a:ext cx="611561" cy="15845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 r="50212" b="15584"/>
          <a:stretch/>
        </p:blipFill>
        <p:spPr bwMode="auto">
          <a:xfrm>
            <a:off x="539552" y="2204864"/>
            <a:ext cx="3082924" cy="2808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66095"/>
          <a:stretch/>
        </p:blipFill>
        <p:spPr bwMode="auto">
          <a:xfrm>
            <a:off x="4932040" y="2060848"/>
            <a:ext cx="3585523" cy="2567136"/>
          </a:xfrm>
          <a:prstGeom prst="rect">
            <a:avLst/>
          </a:prstGeom>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tyle>
          <a:lnRef idx="2">
            <a:schemeClr val="dk1"/>
          </a:lnRef>
          <a:fillRef idx="1">
            <a:schemeClr val="lt1"/>
          </a:fillRef>
          <a:effectRef idx="0">
            <a:schemeClr val="dk1"/>
          </a:effectRef>
          <a:fontRef idx="minor">
            <a:schemeClr val="dk1"/>
          </a:fontRef>
        </p:style>
      </p:pic>
      <p:sp>
        <p:nvSpPr>
          <p:cNvPr id="8" name="Text Box 4"/>
          <p:cNvSpPr txBox="1">
            <a:spLocks noChangeArrowheads="1"/>
          </p:cNvSpPr>
          <p:nvPr/>
        </p:nvSpPr>
        <p:spPr bwMode="auto">
          <a:xfrm>
            <a:off x="4644008" y="6309320"/>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200" b="1" dirty="0" err="1">
                <a:latin typeface="Arial" charset="0"/>
              </a:rPr>
              <a:t>Bazarbachi</a:t>
            </a:r>
            <a:r>
              <a:rPr lang="en-GB" sz="1200" b="1" dirty="0">
                <a:latin typeface="Arial" charset="0"/>
              </a:rPr>
              <a:t> A et al. JCO 2010;28:4177-4183</a:t>
            </a:r>
          </a:p>
        </p:txBody>
      </p:sp>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6605588"/>
            <a:ext cx="2159000" cy="252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 name="TextBox 11"/>
          <p:cNvSpPr txBox="1"/>
          <p:nvPr/>
        </p:nvSpPr>
        <p:spPr>
          <a:xfrm>
            <a:off x="4860032" y="1412776"/>
            <a:ext cx="3528392" cy="400110"/>
          </a:xfrm>
          <a:prstGeom prst="rect">
            <a:avLst/>
          </a:prstGeom>
          <a:noFill/>
        </p:spPr>
        <p:txBody>
          <a:bodyPr wrap="square" rtlCol="0">
            <a:spAutoFit/>
          </a:bodyPr>
          <a:lstStyle/>
          <a:p>
            <a:r>
              <a:rPr lang="en-GB" sz="2000" dirty="0" smtClean="0"/>
              <a:t>AZT and Interferon</a:t>
            </a:r>
            <a:endParaRPr lang="en-GB" sz="2000" dirty="0"/>
          </a:p>
        </p:txBody>
      </p:sp>
    </p:spTree>
    <p:extLst>
      <p:ext uri="{BB962C8B-B14F-4D97-AF65-F5344CB8AC3E}">
        <p14:creationId xmlns:p14="http://schemas.microsoft.com/office/powerpoint/2010/main" val="328566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relapse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Standard options</a:t>
            </a:r>
          </a:p>
          <a:p>
            <a:r>
              <a:rPr lang="en-GB" dirty="0"/>
              <a:t>	</a:t>
            </a:r>
            <a:r>
              <a:rPr lang="en-GB" dirty="0" smtClean="0"/>
              <a:t>Variety of intensive leukaemia/lymphoma salvage combinations (e.g. DHAP)</a:t>
            </a:r>
          </a:p>
          <a:p>
            <a:r>
              <a:rPr lang="en-GB" dirty="0" smtClean="0"/>
              <a:t>‘Novel therapies’</a:t>
            </a:r>
          </a:p>
          <a:p>
            <a:pPr marL="457200" lvl="1" indent="0">
              <a:buNone/>
            </a:pPr>
            <a:r>
              <a:rPr lang="en-GB" dirty="0" smtClean="0"/>
              <a:t>-   Anti CD25</a:t>
            </a:r>
          </a:p>
          <a:p>
            <a:pPr lvl="1">
              <a:buFontTx/>
              <a:buChar char="-"/>
            </a:pPr>
            <a:r>
              <a:rPr lang="en-GB" dirty="0" smtClean="0"/>
              <a:t>Anti CCR4</a:t>
            </a:r>
          </a:p>
          <a:p>
            <a:pPr lvl="1">
              <a:buFontTx/>
              <a:buChar char="-"/>
            </a:pPr>
            <a:r>
              <a:rPr lang="en-GB" dirty="0" smtClean="0"/>
              <a:t>HDAC inhibitors</a:t>
            </a:r>
          </a:p>
          <a:p>
            <a:pPr lvl="1">
              <a:buFontTx/>
              <a:buChar char="-"/>
            </a:pPr>
            <a:r>
              <a:rPr lang="en-GB" dirty="0" err="1" smtClean="0"/>
              <a:t>Bortezomib</a:t>
            </a:r>
            <a:endParaRPr lang="en-GB" dirty="0" smtClean="0"/>
          </a:p>
          <a:p>
            <a:pPr lvl="1">
              <a:buFontTx/>
              <a:buChar char="-"/>
            </a:pPr>
            <a:r>
              <a:rPr lang="en-GB" dirty="0" smtClean="0"/>
              <a:t>Arsenic trioxide</a:t>
            </a:r>
          </a:p>
          <a:p>
            <a:pPr lvl="1">
              <a:buFontTx/>
              <a:buChar char="-"/>
            </a:pPr>
            <a:r>
              <a:rPr lang="en-GB" dirty="0" smtClean="0"/>
              <a:t>Allogeneic bone marrow transplantation</a:t>
            </a:r>
            <a:endParaRPr lang="en-GB" dirty="0"/>
          </a:p>
        </p:txBody>
      </p:sp>
    </p:spTree>
    <p:extLst>
      <p:ext uri="{BB962C8B-B14F-4D97-AF65-F5344CB8AC3E}">
        <p14:creationId xmlns:p14="http://schemas.microsoft.com/office/powerpoint/2010/main" val="680637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476672"/>
            <a:ext cx="8219256" cy="940966"/>
          </a:xfrm>
        </p:spPr>
        <p:txBody>
          <a:bodyPr>
            <a:normAutofit fontScale="90000"/>
          </a:bodyPr>
          <a:lstStyle/>
          <a:p>
            <a:r>
              <a:rPr lang="en-GB" dirty="0" smtClean="0"/>
              <a:t>Allogeneic BMT  “curative” but not suitable.....</a:t>
            </a:r>
            <a:endParaRPr lang="en-GB" dirty="0"/>
          </a:p>
        </p:txBody>
      </p:sp>
      <p:sp>
        <p:nvSpPr>
          <p:cNvPr id="6" name="Content Placeholder 5"/>
          <p:cNvSpPr>
            <a:spLocks noGrp="1"/>
          </p:cNvSpPr>
          <p:nvPr>
            <p:ph idx="1"/>
          </p:nvPr>
        </p:nvSpPr>
        <p:spPr>
          <a:xfrm>
            <a:off x="251520" y="1556792"/>
            <a:ext cx="8892480" cy="5301208"/>
          </a:xfrm>
        </p:spPr>
        <p:txBody>
          <a:bodyPr>
            <a:normAutofit fontScale="55000" lnSpcReduction="20000"/>
          </a:bodyPr>
          <a:lstStyle/>
          <a:p>
            <a:pPr lvl="1">
              <a:buFont typeface="Arial" pitchFamily="34" charset="0"/>
              <a:buChar char="•"/>
            </a:pPr>
            <a:r>
              <a:rPr lang="en-GB" sz="4200" b="1" dirty="0" smtClean="0"/>
              <a:t>Principle: </a:t>
            </a:r>
            <a:r>
              <a:rPr lang="en-GB" sz="4200" dirty="0" smtClean="0"/>
              <a:t>Transplant kills tumour cells and provides  new immune surveillance </a:t>
            </a:r>
          </a:p>
          <a:p>
            <a:pPr lvl="2"/>
            <a:r>
              <a:rPr lang="en-GB" sz="2900" dirty="0" smtClean="0"/>
              <a:t>Directly via conditioning</a:t>
            </a:r>
          </a:p>
          <a:p>
            <a:pPr lvl="2"/>
            <a:r>
              <a:rPr lang="en-GB" sz="2900" dirty="0" smtClean="0"/>
              <a:t>Graft versus leukaemia/lymphoma – takes ~ 3months to establish</a:t>
            </a:r>
          </a:p>
          <a:p>
            <a:pPr lvl="2"/>
            <a:r>
              <a:rPr lang="en-GB" sz="2900" dirty="0" smtClean="0"/>
              <a:t>Donor lymphocyte infusions (GVL)</a:t>
            </a:r>
          </a:p>
          <a:p>
            <a:pPr lvl="2">
              <a:buNone/>
            </a:pPr>
            <a:endParaRPr lang="en-GB" b="1" dirty="0" smtClean="0"/>
          </a:p>
          <a:p>
            <a:pPr lvl="2">
              <a:buNone/>
            </a:pPr>
            <a:r>
              <a:rPr lang="en-GB" sz="3400" b="1" dirty="0" smtClean="0"/>
              <a:t>Conditioning –  Fully ablative versus reduced intensity (RIC)</a:t>
            </a:r>
          </a:p>
          <a:p>
            <a:pPr lvl="2"/>
            <a:r>
              <a:rPr lang="en-GB" sz="2900" dirty="0" smtClean="0">
                <a:solidFill>
                  <a:schemeClr val="accent2">
                    <a:lumMod val="75000"/>
                  </a:schemeClr>
                </a:solidFill>
              </a:rPr>
              <a:t>TBI </a:t>
            </a:r>
            <a:r>
              <a:rPr lang="en-GB" sz="2900" dirty="0" smtClean="0"/>
              <a:t>based.  High TRM.  Ideally &lt; 40 yrs.   Problem as most ATLL patients are older, co-morbidities; PD.</a:t>
            </a:r>
          </a:p>
          <a:p>
            <a:pPr lvl="1">
              <a:buNone/>
            </a:pPr>
            <a:r>
              <a:rPr lang="en-GB" sz="2900" dirty="0" smtClean="0"/>
              <a:t>		       TRM 40-60%  100 days   (Fukushima et al, Kato et al)</a:t>
            </a:r>
          </a:p>
          <a:p>
            <a:pPr lvl="1">
              <a:buNone/>
            </a:pPr>
            <a:r>
              <a:rPr lang="en-GB" sz="2900" dirty="0" smtClean="0"/>
              <a:t>		</a:t>
            </a:r>
            <a:endParaRPr lang="en-GB" dirty="0" smtClean="0"/>
          </a:p>
          <a:p>
            <a:pPr lvl="1">
              <a:buNone/>
            </a:pPr>
            <a:r>
              <a:rPr lang="en-GB" dirty="0" smtClean="0"/>
              <a:t>	</a:t>
            </a:r>
            <a:r>
              <a:rPr lang="en-GB" sz="2900" dirty="0" smtClean="0"/>
              <a:t>         </a:t>
            </a:r>
            <a:r>
              <a:rPr lang="en-GB" sz="2900" dirty="0" smtClean="0">
                <a:solidFill>
                  <a:schemeClr val="accent2">
                    <a:lumMod val="75000"/>
                  </a:schemeClr>
                </a:solidFill>
              </a:rPr>
              <a:t> RIC</a:t>
            </a:r>
            <a:r>
              <a:rPr lang="en-GB" sz="2900" dirty="0" smtClean="0"/>
              <a:t>: More recent – Immunosuppressive chemotherapy regimens (Flu/Bu, ATG)</a:t>
            </a:r>
          </a:p>
          <a:p>
            <a:pPr lvl="1">
              <a:buNone/>
            </a:pPr>
            <a:r>
              <a:rPr lang="en-GB" sz="2900" dirty="0" smtClean="0"/>
              <a:t>                  </a:t>
            </a:r>
            <a:r>
              <a:rPr lang="en-GB" sz="2900" dirty="0" err="1" smtClean="0"/>
              <a:t>Tanosaki</a:t>
            </a:r>
            <a:r>
              <a:rPr lang="en-GB" sz="2900" dirty="0" smtClean="0"/>
              <a:t> et al:  TRM 10% first 100 days, 24% overall</a:t>
            </a:r>
          </a:p>
          <a:p>
            <a:pPr lvl="1">
              <a:buNone/>
            </a:pPr>
            <a:r>
              <a:rPr lang="en-GB" sz="2900" dirty="0" smtClean="0">
                <a:solidFill>
                  <a:schemeClr val="accent2">
                    <a:lumMod val="75000"/>
                  </a:schemeClr>
                </a:solidFill>
              </a:rPr>
              <a:t>                  </a:t>
            </a:r>
            <a:r>
              <a:rPr lang="en-GB" sz="2900" dirty="0" smtClean="0"/>
              <a:t>CMV reactivation 83%</a:t>
            </a:r>
            <a:r>
              <a:rPr lang="en-GB" sz="2900" dirty="0" smtClean="0">
                <a:solidFill>
                  <a:schemeClr val="accent2">
                    <a:lumMod val="75000"/>
                  </a:schemeClr>
                </a:solidFill>
              </a:rPr>
              <a:t> </a:t>
            </a:r>
          </a:p>
          <a:p>
            <a:pPr lvl="1">
              <a:buNone/>
            </a:pPr>
            <a:endParaRPr lang="en-GB" sz="2900" dirty="0" smtClean="0">
              <a:solidFill>
                <a:schemeClr val="accent2">
                  <a:lumMod val="75000"/>
                </a:schemeClr>
              </a:solidFill>
            </a:endParaRPr>
          </a:p>
          <a:p>
            <a:pPr lvl="1">
              <a:buNone/>
            </a:pPr>
            <a:r>
              <a:rPr lang="en-GB" dirty="0" smtClean="0"/>
              <a:t>    	 	       “Graft versus tumour” effect (and GVHD) – takes weeks/ months</a:t>
            </a:r>
          </a:p>
          <a:p>
            <a:pPr lvl="1">
              <a:buNone/>
            </a:pPr>
            <a:r>
              <a:rPr lang="en-GB" dirty="0" smtClean="0"/>
              <a:t>                    Amenable to DLI </a:t>
            </a:r>
          </a:p>
          <a:p>
            <a:pPr lvl="1">
              <a:buNone/>
            </a:pPr>
            <a:endParaRPr lang="en-GB" dirty="0" smtClean="0"/>
          </a:p>
          <a:p>
            <a:pPr lvl="1">
              <a:buNone/>
            </a:pPr>
            <a:r>
              <a:rPr lang="en-GB" sz="2900" b="1" dirty="0" smtClean="0"/>
              <a:t>	</a:t>
            </a:r>
            <a:r>
              <a:rPr lang="en-GB" sz="3400" b="1" dirty="0" smtClean="0"/>
              <a:t>Further consideration</a:t>
            </a:r>
            <a:r>
              <a:rPr lang="en-GB" sz="2900" dirty="0" smtClean="0"/>
              <a:t>: Japan: 2/3 sib donors HTLV-1 infected.  </a:t>
            </a:r>
          </a:p>
          <a:p>
            <a:pPr lvl="1">
              <a:buNone/>
            </a:pPr>
            <a:r>
              <a:rPr lang="en-GB" sz="2900" dirty="0" smtClean="0"/>
              <a:t>     </a:t>
            </a:r>
            <a:r>
              <a:rPr lang="en-GB" sz="2900" dirty="0"/>
              <a:t> </a:t>
            </a:r>
            <a:r>
              <a:rPr lang="en-GB" sz="2900" dirty="0" smtClean="0"/>
              <a:t>ATL relapses can be donor derived.</a:t>
            </a:r>
            <a:endParaRPr lang="en-GB" dirty="0"/>
          </a:p>
        </p:txBody>
      </p:sp>
    </p:spTree>
    <p:extLst>
      <p:ext uri="{BB962C8B-B14F-4D97-AF65-F5344CB8AC3E}">
        <p14:creationId xmlns:p14="http://schemas.microsoft.com/office/powerpoint/2010/main" val="34738561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HTLV-1:  Introduction</a:t>
            </a:r>
            <a:endParaRPr lang="en-GB" dirty="0"/>
          </a:p>
        </p:txBody>
      </p:sp>
      <p:sp>
        <p:nvSpPr>
          <p:cNvPr id="6" name="Content Placeholder 5"/>
          <p:cNvSpPr>
            <a:spLocks noGrp="1"/>
          </p:cNvSpPr>
          <p:nvPr>
            <p:ph idx="1"/>
          </p:nvPr>
        </p:nvSpPr>
        <p:spPr>
          <a:xfrm>
            <a:off x="755576" y="1556792"/>
            <a:ext cx="7704856" cy="5112568"/>
          </a:xfrm>
        </p:spPr>
        <p:txBody>
          <a:bodyPr>
            <a:normAutofit lnSpcReduction="10000"/>
          </a:bodyPr>
          <a:lstStyle/>
          <a:p>
            <a:pPr>
              <a:buNone/>
            </a:pPr>
            <a:r>
              <a:rPr lang="en-GB" sz="2400" dirty="0" smtClean="0">
                <a:solidFill>
                  <a:schemeClr val="tx2"/>
                </a:solidFill>
              </a:rPr>
              <a:t>20 million infected worldwide</a:t>
            </a:r>
          </a:p>
          <a:p>
            <a:r>
              <a:rPr lang="en-GB" sz="2400" dirty="0" smtClean="0"/>
              <a:t>Japan, Caribbean, S. America, Sub-Saharan  Africa</a:t>
            </a:r>
          </a:p>
          <a:p>
            <a:pPr>
              <a:buNone/>
            </a:pPr>
            <a:endParaRPr lang="en-GB" dirty="0" smtClean="0"/>
          </a:p>
          <a:p>
            <a:pPr>
              <a:buNone/>
            </a:pPr>
            <a:r>
              <a:rPr lang="en-US" sz="2400" dirty="0" smtClean="0">
                <a:solidFill>
                  <a:srgbClr val="1F497D"/>
                </a:solidFill>
              </a:rPr>
              <a:t>Transmission</a:t>
            </a:r>
          </a:p>
          <a:p>
            <a:r>
              <a:rPr lang="en-US" sz="2400" b="1" dirty="0" smtClean="0"/>
              <a:t>Breast milk</a:t>
            </a:r>
            <a:r>
              <a:rPr lang="en-US" sz="2400" dirty="0" smtClean="0"/>
              <a:t>, sexual, infected blood products</a:t>
            </a:r>
          </a:p>
          <a:p>
            <a:endParaRPr lang="en-US" sz="2400" dirty="0"/>
          </a:p>
          <a:p>
            <a:endParaRPr lang="en-US" sz="2400" dirty="0" smtClean="0"/>
          </a:p>
          <a:p>
            <a:endParaRPr lang="en-US" sz="2400" dirty="0"/>
          </a:p>
          <a:p>
            <a:r>
              <a:rPr lang="en-US" sz="2400" dirty="0" smtClean="0"/>
              <a:t>Important to remember:  Most of family also infected </a:t>
            </a:r>
          </a:p>
          <a:p>
            <a:r>
              <a:rPr lang="en-US" sz="2400" dirty="0" smtClean="0"/>
              <a:t>(need screening, less suitable as HLA-matched donors for allograft, may also be at risk of developing clinical disease….)</a:t>
            </a:r>
          </a:p>
          <a:p>
            <a:endParaRPr lang="en-US" sz="2400" dirty="0" smtClean="0"/>
          </a:p>
          <a:p>
            <a:endParaRPr lang="en-US" sz="2400" dirty="0" smtClean="0"/>
          </a:p>
          <a:p>
            <a:pPr>
              <a:buNone/>
            </a:pPr>
            <a:endParaRPr lang="en-GB" dirty="0"/>
          </a:p>
        </p:txBody>
      </p:sp>
      <p:cxnSp>
        <p:nvCxnSpPr>
          <p:cNvPr id="3" name="Straight Arrow Connector 2"/>
          <p:cNvCxnSpPr/>
          <p:nvPr/>
        </p:nvCxnSpPr>
        <p:spPr bwMode="auto">
          <a:xfrm>
            <a:off x="1619672" y="3573016"/>
            <a:ext cx="1224136" cy="1296144"/>
          </a:xfrm>
          <a:prstGeom prst="straightConnector1">
            <a:avLst/>
          </a:prstGeom>
          <a:solidFill>
            <a:schemeClr val="accent1"/>
          </a:solidFill>
          <a:ln w="9525" cap="flat" cmpd="sng" algn="ctr">
            <a:noFill/>
            <a:prstDash val="solid"/>
            <a:round/>
            <a:headEnd type="none" w="med" len="med"/>
            <a:tailEnd type="arrow"/>
          </a:ln>
          <a:effectLst/>
        </p:spPr>
      </p:cxnSp>
      <p:sp>
        <p:nvSpPr>
          <p:cNvPr id="7" name="Down Arrow 6"/>
          <p:cNvSpPr/>
          <p:nvPr/>
        </p:nvSpPr>
        <p:spPr bwMode="auto">
          <a:xfrm>
            <a:off x="1403648" y="3573016"/>
            <a:ext cx="414046" cy="1440160"/>
          </a:xfrm>
          <a:prstGeom prst="down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3897588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dirty="0" smtClean="0"/>
              <a:t>Thank you!</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89163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2" descr="Taylor Map"/>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61129" name="Oval 9"/>
          <p:cNvSpPr>
            <a:spLocks noChangeArrowheads="1"/>
          </p:cNvSpPr>
          <p:nvPr/>
        </p:nvSpPr>
        <p:spPr bwMode="auto">
          <a:xfrm>
            <a:off x="4876800" y="2286000"/>
            <a:ext cx="203200" cy="152400"/>
          </a:xfrm>
          <a:prstGeom prst="ellipse">
            <a:avLst/>
          </a:prstGeom>
          <a:solidFill>
            <a:srgbClr val="CC0099"/>
          </a:solidFill>
          <a:ln w="12700">
            <a:solidFill>
              <a:schemeClr val="tx1"/>
            </a:solidFill>
            <a:round/>
            <a:headEnd/>
            <a:tailEnd/>
          </a:ln>
          <a:effectLst/>
        </p:spPr>
        <p:txBody>
          <a:bodyPr wrap="none" anchor="ctr"/>
          <a:lstStyle/>
          <a:p>
            <a:endParaRPr lang="en-GB"/>
          </a:p>
        </p:txBody>
      </p:sp>
    </p:spTree>
    <p:extLst>
      <p:ext uri="{BB962C8B-B14F-4D97-AF65-F5344CB8AC3E}">
        <p14:creationId xmlns:p14="http://schemas.microsoft.com/office/powerpoint/2010/main" val="32924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1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09600"/>
            <a:ext cx="7914456" cy="638175"/>
          </a:xfrm>
        </p:spPr>
        <p:txBody>
          <a:bodyPr>
            <a:noAutofit/>
          </a:bodyPr>
          <a:lstStyle/>
          <a:p>
            <a:pPr algn="ctr"/>
            <a:r>
              <a:rPr lang="en-GB" sz="3200" dirty="0" smtClean="0"/>
              <a:t>History (1):   Early 1970s:  Disproving the dogma</a:t>
            </a:r>
            <a:endParaRPr lang="en-GB" sz="3200" dirty="0"/>
          </a:p>
        </p:txBody>
      </p:sp>
      <p:sp>
        <p:nvSpPr>
          <p:cNvPr id="3" name="Content Placeholder 2"/>
          <p:cNvSpPr>
            <a:spLocks noGrp="1"/>
          </p:cNvSpPr>
          <p:nvPr>
            <p:ph idx="1"/>
          </p:nvPr>
        </p:nvSpPr>
        <p:spPr>
          <a:xfrm>
            <a:off x="755576" y="1484784"/>
            <a:ext cx="8136904" cy="5373216"/>
          </a:xfrm>
        </p:spPr>
        <p:txBody>
          <a:bodyPr>
            <a:normAutofit fontScale="92500" lnSpcReduction="10000"/>
          </a:bodyPr>
          <a:lstStyle/>
          <a:p>
            <a:r>
              <a:rPr lang="en-GB" sz="2400" dirty="0" smtClean="0"/>
              <a:t>Originally thought DNA                  RNA                  protein</a:t>
            </a:r>
          </a:p>
          <a:p>
            <a:endParaRPr lang="en-GB" sz="2400" dirty="0"/>
          </a:p>
          <a:p>
            <a:pPr marL="342900" indent="-342900">
              <a:buFont typeface="Arial" pitchFamily="34" charset="0"/>
              <a:buChar char="•"/>
            </a:pPr>
            <a:r>
              <a:rPr lang="en-GB" sz="2400" dirty="0" smtClean="0"/>
              <a:t>Known animal retroviruses (RNA viruses) caused cancers.  No known human retroviruses.</a:t>
            </a:r>
          </a:p>
          <a:p>
            <a:r>
              <a:rPr lang="en-GB" sz="2400" dirty="0" smtClean="0"/>
              <a:t>     </a:t>
            </a:r>
            <a:r>
              <a:rPr lang="en-GB" sz="2400" dirty="0" err="1" smtClean="0"/>
              <a:t>e.g</a:t>
            </a:r>
            <a:r>
              <a:rPr lang="en-GB" sz="2400" dirty="0" smtClean="0"/>
              <a:t> Rous sarcoma virus                sarcoma</a:t>
            </a:r>
          </a:p>
          <a:p>
            <a:r>
              <a:rPr lang="en-GB" sz="2400" dirty="0"/>
              <a:t>	</a:t>
            </a:r>
            <a:r>
              <a:rPr lang="en-GB" sz="2400" dirty="0" smtClean="0"/>
              <a:t>Bovine leukaemia virus               </a:t>
            </a:r>
            <a:r>
              <a:rPr lang="en-GB" sz="2400" dirty="0" err="1" smtClean="0"/>
              <a:t>leuk</a:t>
            </a:r>
            <a:r>
              <a:rPr lang="en-GB" sz="2400" dirty="0" smtClean="0"/>
              <a:t>/lymphoma</a:t>
            </a:r>
            <a:endParaRPr lang="en-GB" sz="2400" dirty="0"/>
          </a:p>
          <a:p>
            <a:pPr marL="285750" indent="-285750">
              <a:buFont typeface="Arial" pitchFamily="34" charset="0"/>
              <a:buChar char="•"/>
            </a:pPr>
            <a:endParaRPr lang="en-GB" dirty="0" smtClean="0"/>
          </a:p>
          <a:p>
            <a:pPr marL="285750" indent="-285750">
              <a:buFont typeface="Arial" pitchFamily="34" charset="0"/>
              <a:buChar char="•"/>
            </a:pPr>
            <a:r>
              <a:rPr lang="en-GB" sz="2400" dirty="0" smtClean="0"/>
              <a:t>1970:  2 groups identified </a:t>
            </a:r>
            <a:r>
              <a:rPr lang="en-GB" sz="2400" dirty="0" err="1" smtClean="0"/>
              <a:t>virions</a:t>
            </a:r>
            <a:r>
              <a:rPr lang="en-GB" sz="2400" dirty="0" smtClean="0"/>
              <a:t> containing an RNA-dependent DNA polymerase (reverse transcriptase) </a:t>
            </a:r>
          </a:p>
          <a:p>
            <a:pPr lvl="1" indent="0">
              <a:buNone/>
            </a:pPr>
            <a:r>
              <a:rPr lang="en-GB" sz="2000" dirty="0" smtClean="0"/>
              <a:t>RNA            DNA	      RNA</a:t>
            </a:r>
            <a:r>
              <a:rPr lang="en-GB" sz="2000" dirty="0"/>
              <a:t> </a:t>
            </a:r>
            <a:r>
              <a:rPr lang="en-GB" sz="2000" dirty="0" smtClean="0"/>
              <a:t>          protein</a:t>
            </a:r>
          </a:p>
          <a:p>
            <a:pPr lvl="1" indent="0">
              <a:buNone/>
            </a:pPr>
            <a:endParaRPr lang="en-GB" sz="2000" dirty="0" smtClean="0"/>
          </a:p>
          <a:p>
            <a:pPr lvl="1" indent="0">
              <a:buNone/>
            </a:pPr>
            <a:r>
              <a:rPr lang="en-GB" sz="1900" dirty="0" smtClean="0"/>
              <a:t>Nobel prize in 1975:</a:t>
            </a:r>
          </a:p>
          <a:p>
            <a:r>
              <a:rPr lang="en-GB" sz="2100" dirty="0" smtClean="0"/>
              <a:t>David </a:t>
            </a:r>
            <a:r>
              <a:rPr lang="en-GB" sz="2100" b="1" dirty="0" smtClean="0"/>
              <a:t>Baltimore, </a:t>
            </a:r>
            <a:r>
              <a:rPr lang="fr-FR" sz="2100" i="1" dirty="0" smtClean="0"/>
              <a:t>Nature</a:t>
            </a:r>
            <a:r>
              <a:rPr lang="fr-FR" sz="2100" dirty="0" smtClean="0"/>
              <a:t> 226, 1209 - 1211 (27 </a:t>
            </a:r>
            <a:r>
              <a:rPr lang="fr-FR" sz="2100" dirty="0" err="1" smtClean="0"/>
              <a:t>June</a:t>
            </a:r>
            <a:r>
              <a:rPr lang="fr-FR" sz="2100" dirty="0" smtClean="0"/>
              <a:t> 1970); </a:t>
            </a:r>
          </a:p>
          <a:p>
            <a:r>
              <a:rPr lang="en-GB" sz="2100" dirty="0" smtClean="0"/>
              <a:t>Howard </a:t>
            </a:r>
            <a:r>
              <a:rPr lang="en-GB" sz="2100" b="1" dirty="0" smtClean="0"/>
              <a:t>Temin</a:t>
            </a:r>
            <a:r>
              <a:rPr lang="en-GB" sz="2100" dirty="0" smtClean="0"/>
              <a:t> &amp; Satoshi </a:t>
            </a:r>
            <a:r>
              <a:rPr lang="en-GB" sz="2100" dirty="0" err="1" smtClean="0"/>
              <a:t>Mizutani</a:t>
            </a:r>
            <a:r>
              <a:rPr lang="en-GB" sz="2100" dirty="0" smtClean="0"/>
              <a:t> </a:t>
            </a:r>
            <a:r>
              <a:rPr lang="fr-FR" sz="2100" i="1" dirty="0" smtClean="0"/>
              <a:t>Nature</a:t>
            </a:r>
            <a:r>
              <a:rPr lang="fr-FR" sz="2100" dirty="0" smtClean="0"/>
              <a:t> 226, 1211 - 1213 (27 </a:t>
            </a:r>
            <a:r>
              <a:rPr lang="fr-FR" sz="2100" dirty="0" err="1" smtClean="0"/>
              <a:t>June</a:t>
            </a:r>
            <a:r>
              <a:rPr lang="fr-FR" sz="2100" dirty="0" smtClean="0"/>
              <a:t> 1970)</a:t>
            </a:r>
            <a:endParaRPr lang="en-GB" sz="2100" dirty="0" smtClean="0"/>
          </a:p>
          <a:p>
            <a:endParaRPr lang="en-GB" dirty="0" smtClean="0"/>
          </a:p>
          <a:p>
            <a:endParaRPr lang="en-GB" dirty="0" smtClean="0"/>
          </a:p>
          <a:p>
            <a:endParaRPr lang="en-GB" b="1" dirty="0" smtClean="0"/>
          </a:p>
          <a:p>
            <a:endParaRPr lang="en-GB" b="1" dirty="0" smtClean="0"/>
          </a:p>
          <a:p>
            <a:endParaRPr lang="en-GB" b="1" dirty="0"/>
          </a:p>
          <a:p>
            <a:endParaRPr lang="en-GB" dirty="0" smtClean="0"/>
          </a:p>
          <a:p>
            <a:endParaRPr lang="en-GB" dirty="0"/>
          </a:p>
        </p:txBody>
      </p:sp>
      <p:pic>
        <p:nvPicPr>
          <p:cNvPr id="532482" name="Picture 2" descr="C:\Users\lbcook\AppData\Local\Microsoft\Windows\Temporary Internet Files\Content.IE5\9AGQ80QP\MC9003637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3243" y="1444689"/>
            <a:ext cx="929945" cy="632765"/>
          </a:xfrm>
          <a:prstGeom prst="rect">
            <a:avLst/>
          </a:prstGeom>
          <a:noFill/>
          <a:extLst>
            <a:ext uri="{909E8E84-426E-40DD-AFC4-6F175D3DCCD1}">
              <a14:hiddenFill xmlns:a14="http://schemas.microsoft.com/office/drawing/2010/main">
                <a:solidFill>
                  <a:srgbClr val="FFFFFF"/>
                </a:solidFill>
              </a14:hiddenFill>
            </a:ext>
          </a:extLst>
        </p:spPr>
      </p:pic>
      <p:sp>
        <p:nvSpPr>
          <p:cNvPr id="4" name="Notched Right Arrow 3"/>
          <p:cNvSpPr/>
          <p:nvPr/>
        </p:nvSpPr>
        <p:spPr bwMode="auto">
          <a:xfrm>
            <a:off x="4325391" y="3212976"/>
            <a:ext cx="978408" cy="484632"/>
          </a:xfrm>
          <a:prstGeom prst="notched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sp>
        <p:nvSpPr>
          <p:cNvPr id="6" name="Notched Right Arrow 5"/>
          <p:cNvSpPr/>
          <p:nvPr/>
        </p:nvSpPr>
        <p:spPr bwMode="auto">
          <a:xfrm>
            <a:off x="4104515" y="2926728"/>
            <a:ext cx="978408" cy="484632"/>
          </a:xfrm>
          <a:prstGeom prst="notched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pic>
        <p:nvPicPr>
          <p:cNvPr id="532483" name="Picture 3" descr="C:\Users\lbcook\AppData\Local\Microsoft\Windows\Temporary Internet Files\Content.IE5\9AGQ80QP\MC9003637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922" y="1444688"/>
            <a:ext cx="929945" cy="632765"/>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bwMode="auto">
          <a:xfrm>
            <a:off x="4380936" y="4714204"/>
            <a:ext cx="489204" cy="4846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sp>
        <p:nvSpPr>
          <p:cNvPr id="9" name="Right Arrow 8"/>
          <p:cNvSpPr/>
          <p:nvPr/>
        </p:nvSpPr>
        <p:spPr bwMode="auto">
          <a:xfrm>
            <a:off x="2051720" y="4714204"/>
            <a:ext cx="489204" cy="4846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sp>
        <p:nvSpPr>
          <p:cNvPr id="10" name="Right Arrow 9"/>
          <p:cNvSpPr/>
          <p:nvPr/>
        </p:nvSpPr>
        <p:spPr bwMode="auto">
          <a:xfrm>
            <a:off x="3188065" y="4737363"/>
            <a:ext cx="489204" cy="484632"/>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1" i="1" u="none" strike="noStrike" cap="none" normalizeH="0" baseline="0" smtClean="0">
              <a:ln>
                <a:noFill/>
              </a:ln>
              <a:solidFill>
                <a:srgbClr val="6E6E6F"/>
              </a:solidFill>
              <a:effectLst/>
              <a:latin typeface="Verdana" pitchFamily="34" charset="0"/>
              <a:cs typeface="Times New Roman" pitchFamily="18" charset="0"/>
            </a:endParaRPr>
          </a:p>
        </p:txBody>
      </p:sp>
    </p:spTree>
    <p:extLst>
      <p:ext uri="{BB962C8B-B14F-4D97-AF65-F5344CB8AC3E}">
        <p14:creationId xmlns:p14="http://schemas.microsoft.com/office/powerpoint/2010/main" val="2409036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normAutofit fontScale="90000"/>
          </a:bodyPr>
          <a:lstStyle/>
          <a:p>
            <a:pPr algn="ctr"/>
            <a:r>
              <a:rPr lang="en-GB" dirty="0" smtClean="0"/>
              <a:t>History (2): Identification of first human retrovirus</a:t>
            </a:r>
            <a:endParaRPr lang="en-GB" dirty="0"/>
          </a:p>
        </p:txBody>
      </p:sp>
      <p:sp>
        <p:nvSpPr>
          <p:cNvPr id="254981" name="Text Box 5"/>
          <p:cNvSpPr txBox="1">
            <a:spLocks noChangeArrowheads="1"/>
          </p:cNvSpPr>
          <p:nvPr/>
        </p:nvSpPr>
        <p:spPr bwMode="auto">
          <a:xfrm>
            <a:off x="1187624" y="1524000"/>
            <a:ext cx="7803976" cy="2708434"/>
          </a:xfrm>
          <a:prstGeom prst="rect">
            <a:avLst/>
          </a:prstGeom>
          <a:noFill/>
          <a:ln w="9525">
            <a:noFill/>
            <a:miter lim="800000"/>
            <a:headEnd/>
            <a:tailEnd/>
          </a:ln>
          <a:effectLst/>
        </p:spPr>
        <p:txBody>
          <a:bodyPr wrap="square">
            <a:spAutoFit/>
          </a:bodyPr>
          <a:lstStyle/>
          <a:p>
            <a:pPr>
              <a:spcBef>
                <a:spcPct val="50000"/>
              </a:spcBef>
            </a:pPr>
            <a:r>
              <a:rPr lang="en-GB" sz="2000" b="0" dirty="0" smtClean="0">
                <a:solidFill>
                  <a:schemeClr val="tx1"/>
                </a:solidFill>
                <a:latin typeface="+mn-lt"/>
                <a:ea typeface="SimHei" pitchFamily="49" charset="-122"/>
              </a:rPr>
              <a:t>Robert Gallo (USA),  1970s:-</a:t>
            </a:r>
          </a:p>
          <a:p>
            <a:pPr marL="285750" indent="-285750">
              <a:spcBef>
                <a:spcPct val="50000"/>
              </a:spcBef>
              <a:buFont typeface="Arial" pitchFamily="34" charset="0"/>
              <a:buChar char="•"/>
            </a:pPr>
            <a:r>
              <a:rPr lang="en-GB" sz="2000" b="0" dirty="0" smtClean="0">
                <a:solidFill>
                  <a:schemeClr val="tx1"/>
                </a:solidFill>
                <a:latin typeface="+mn-lt"/>
                <a:ea typeface="SimHei" pitchFamily="49" charset="-122"/>
              </a:rPr>
              <a:t>Identified IL2 as an important </a:t>
            </a:r>
            <a:r>
              <a:rPr lang="en-GB" sz="2000" b="0" dirty="0" err="1" smtClean="0">
                <a:solidFill>
                  <a:schemeClr val="tx1"/>
                </a:solidFill>
                <a:latin typeface="+mn-lt"/>
                <a:ea typeface="SimHei" pitchFamily="49" charset="-122"/>
              </a:rPr>
              <a:t>chemokines</a:t>
            </a:r>
            <a:r>
              <a:rPr lang="en-GB" sz="2000" b="0" dirty="0" smtClean="0">
                <a:solidFill>
                  <a:schemeClr val="tx1"/>
                </a:solidFill>
                <a:latin typeface="+mn-lt"/>
                <a:ea typeface="SimHei" pitchFamily="49" charset="-122"/>
              </a:rPr>
              <a:t> to maintain growth </a:t>
            </a:r>
            <a:r>
              <a:rPr lang="en-GB" sz="2000" b="0" dirty="0" err="1" smtClean="0">
                <a:solidFill>
                  <a:schemeClr val="tx1"/>
                </a:solidFill>
                <a:latin typeface="+mn-lt"/>
                <a:ea typeface="SimHei" pitchFamily="49" charset="-122"/>
              </a:rPr>
              <a:t>leukaemic</a:t>
            </a:r>
            <a:r>
              <a:rPr lang="en-GB" sz="2000" b="0" dirty="0" smtClean="0">
                <a:solidFill>
                  <a:schemeClr val="tx1"/>
                </a:solidFill>
                <a:latin typeface="+mn-lt"/>
                <a:ea typeface="SimHei" pitchFamily="49" charset="-122"/>
              </a:rPr>
              <a:t> cell lines.</a:t>
            </a:r>
          </a:p>
          <a:p>
            <a:pPr marL="285750" indent="-285750">
              <a:spcBef>
                <a:spcPct val="50000"/>
              </a:spcBef>
              <a:buFont typeface="Arial" pitchFamily="34" charset="0"/>
              <a:buChar char="•"/>
            </a:pPr>
            <a:r>
              <a:rPr lang="en-GB" sz="2000" b="0" dirty="0" smtClean="0">
                <a:solidFill>
                  <a:schemeClr val="tx1"/>
                </a:solidFill>
                <a:latin typeface="+mn-lt"/>
                <a:ea typeface="SimHei" pitchFamily="49" charset="-122"/>
              </a:rPr>
              <a:t>Working on T cells from a patient with “Mycosis </a:t>
            </a:r>
            <a:r>
              <a:rPr lang="en-GB" sz="2000" b="0" dirty="0" err="1" smtClean="0">
                <a:solidFill>
                  <a:schemeClr val="tx1"/>
                </a:solidFill>
                <a:latin typeface="+mn-lt"/>
                <a:ea typeface="SimHei" pitchFamily="49" charset="-122"/>
              </a:rPr>
              <a:t>Fungoides</a:t>
            </a:r>
            <a:r>
              <a:rPr lang="en-GB" sz="2000" b="0" dirty="0" smtClean="0">
                <a:solidFill>
                  <a:schemeClr val="tx1"/>
                </a:solidFill>
                <a:latin typeface="+mn-lt"/>
                <a:ea typeface="SimHei" pitchFamily="49" charset="-122"/>
              </a:rPr>
              <a:t>” (cutaneous T cell lymphoma) and following discovery of reverse transcriptase identified retroviral particles from peripheral blood of this patient</a:t>
            </a:r>
            <a:endParaRPr lang="en-GB" sz="2000" b="0" dirty="0">
              <a:solidFill>
                <a:schemeClr val="tx1"/>
              </a:solidFill>
              <a:latin typeface="+mn-lt"/>
              <a:ea typeface="SimHei" pitchFamily="49" charset="-122"/>
            </a:endParaRPr>
          </a:p>
          <a:p>
            <a:pPr marL="285750" indent="-285750">
              <a:spcBef>
                <a:spcPct val="50000"/>
              </a:spcBef>
              <a:buFont typeface="Arial" pitchFamily="34" charset="0"/>
              <a:buChar char="•"/>
            </a:pPr>
            <a:endParaRPr lang="en-GB" sz="2000" b="0" dirty="0">
              <a:solidFill>
                <a:schemeClr val="tx1"/>
              </a:solidFill>
            </a:endParaRPr>
          </a:p>
        </p:txBody>
      </p:sp>
      <p:pic>
        <p:nvPicPr>
          <p:cNvPr id="6" name="Picture 25" descr="C:\My Documents\Images\HTLV-EM.jpg"/>
          <p:cNvPicPr>
            <a:picLocks noChangeAspect="1" noChangeArrowheads="1"/>
          </p:cNvPicPr>
          <p:nvPr/>
        </p:nvPicPr>
        <p:blipFill>
          <a:blip r:embed="rId2" cstate="print"/>
          <a:srcRect/>
          <a:stretch>
            <a:fillRect/>
          </a:stretch>
        </p:blipFill>
        <p:spPr bwMode="auto">
          <a:xfrm>
            <a:off x="467544" y="3961088"/>
            <a:ext cx="4392488" cy="2598889"/>
          </a:xfrm>
          <a:prstGeom prst="rect">
            <a:avLst/>
          </a:prstGeom>
          <a:noFill/>
        </p:spPr>
      </p:pic>
      <p:sp>
        <p:nvSpPr>
          <p:cNvPr id="2" name="Rectangle 1"/>
          <p:cNvSpPr/>
          <p:nvPr/>
        </p:nvSpPr>
        <p:spPr>
          <a:xfrm>
            <a:off x="5652120" y="5109602"/>
            <a:ext cx="3165309" cy="1815882"/>
          </a:xfrm>
          <a:prstGeom prst="rect">
            <a:avLst/>
          </a:prstGeom>
        </p:spPr>
        <p:txBody>
          <a:bodyPr wrap="square">
            <a:spAutoFit/>
          </a:bodyPr>
          <a:lstStyle/>
          <a:p>
            <a:r>
              <a:rPr lang="da-DK" sz="1600" b="0" i="0" dirty="0">
                <a:solidFill>
                  <a:srgbClr val="040404"/>
                </a:solidFill>
                <a:latin typeface="+mn-lt"/>
              </a:rPr>
              <a:t>Proc. Natl. Acad. Sci. USA 1980; 77 (12): 7415-7419</a:t>
            </a:r>
          </a:p>
          <a:p>
            <a:r>
              <a:rPr lang="da-DK" sz="1600" b="0" i="0" dirty="0">
                <a:solidFill>
                  <a:srgbClr val="040404"/>
                </a:solidFill>
                <a:latin typeface="+mn-lt"/>
              </a:rPr>
              <a:t>BERNARD J. </a:t>
            </a:r>
            <a:r>
              <a:rPr lang="da-DK" sz="1600" b="0" i="0" dirty="0" smtClean="0">
                <a:solidFill>
                  <a:srgbClr val="040404"/>
                </a:solidFill>
                <a:latin typeface="+mn-lt"/>
              </a:rPr>
              <a:t>POIESZ, </a:t>
            </a:r>
            <a:r>
              <a:rPr lang="da-DK" sz="1600" b="0" i="0" dirty="0">
                <a:solidFill>
                  <a:srgbClr val="040404"/>
                </a:solidFill>
                <a:latin typeface="+mn-lt"/>
              </a:rPr>
              <a:t>FRANCIS W. </a:t>
            </a:r>
            <a:r>
              <a:rPr lang="da-DK" sz="1600" b="0" i="0" dirty="0" smtClean="0">
                <a:solidFill>
                  <a:srgbClr val="040404"/>
                </a:solidFill>
                <a:latin typeface="+mn-lt"/>
              </a:rPr>
              <a:t>RUSCETT, </a:t>
            </a:r>
            <a:r>
              <a:rPr lang="da-DK" sz="1600" b="0" i="0" dirty="0">
                <a:solidFill>
                  <a:srgbClr val="040404"/>
                </a:solidFill>
                <a:latin typeface="+mn-lt"/>
              </a:rPr>
              <a:t>ADI F. GAZDAR, PAUL A. BUNN, JOHN D. MINNA, &amp; ROBERT C. </a:t>
            </a:r>
            <a:r>
              <a:rPr lang="da-DK" sz="1600" b="0" i="0" dirty="0" smtClean="0">
                <a:solidFill>
                  <a:srgbClr val="040404"/>
                </a:solidFill>
                <a:latin typeface="+mn-lt"/>
              </a:rPr>
              <a:t>GALLO</a:t>
            </a:r>
            <a:endParaRPr lang="da-DK" sz="1600" b="0" i="0" dirty="0">
              <a:solidFill>
                <a:srgbClr val="040404"/>
              </a:solidFill>
              <a:latin typeface="+mn-lt"/>
            </a:endParaRPr>
          </a:p>
        </p:txBody>
      </p:sp>
    </p:spTree>
    <p:extLst>
      <p:ext uri="{BB962C8B-B14F-4D97-AF65-F5344CB8AC3E}">
        <p14:creationId xmlns:p14="http://schemas.microsoft.com/office/powerpoint/2010/main" val="2323626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609600" y="609600"/>
            <a:ext cx="8229600" cy="638175"/>
          </a:xfrm>
        </p:spPr>
        <p:txBody>
          <a:bodyPr>
            <a:normAutofit fontScale="90000"/>
          </a:bodyPr>
          <a:lstStyle/>
          <a:p>
            <a:pPr algn="ctr"/>
            <a:r>
              <a:rPr lang="en-GB" dirty="0" smtClean="0"/>
              <a:t>History [3]: Description </a:t>
            </a:r>
            <a:r>
              <a:rPr lang="en-GB" dirty="0"/>
              <a:t>of Adult T-cell Leukaemia/Lymphoma</a:t>
            </a:r>
          </a:p>
        </p:txBody>
      </p:sp>
      <p:sp>
        <p:nvSpPr>
          <p:cNvPr id="244739" name="Rectangle 3"/>
          <p:cNvSpPr>
            <a:spLocks noGrp="1" noChangeArrowheads="1"/>
          </p:cNvSpPr>
          <p:nvPr>
            <p:ph idx="1"/>
          </p:nvPr>
        </p:nvSpPr>
        <p:spPr>
          <a:xfrm>
            <a:off x="179512" y="6237312"/>
            <a:ext cx="8511480" cy="443248"/>
          </a:xfrm>
        </p:spPr>
        <p:txBody>
          <a:bodyPr>
            <a:normAutofit fontScale="70000" lnSpcReduction="20000"/>
          </a:bodyPr>
          <a:lstStyle/>
          <a:p>
            <a:pPr algn="r"/>
            <a:r>
              <a:rPr lang="en-GB" sz="2000" dirty="0"/>
              <a:t>Uchiyama, T., et al., </a:t>
            </a:r>
            <a:r>
              <a:rPr lang="en-GB" sz="2000" i="1" dirty="0"/>
              <a:t>Adult T-cell </a:t>
            </a:r>
            <a:r>
              <a:rPr lang="en-GB" sz="2000" i="1" dirty="0" err="1"/>
              <a:t>leukemia</a:t>
            </a:r>
            <a:r>
              <a:rPr lang="en-GB" sz="2000" i="1" dirty="0"/>
              <a:t>: clinical and hematologic features of 16 cases.</a:t>
            </a:r>
            <a:r>
              <a:rPr lang="en-GB" sz="2000" dirty="0"/>
              <a:t> Blood, 1977. </a:t>
            </a:r>
            <a:r>
              <a:rPr lang="en-GB" sz="2000" b="1" dirty="0"/>
              <a:t>50</a:t>
            </a:r>
            <a:r>
              <a:rPr lang="en-GB" sz="2000" dirty="0"/>
              <a:t>(3): p. 481-92</a:t>
            </a:r>
            <a:endParaRPr lang="en-GB" sz="2000" i="1" dirty="0"/>
          </a:p>
        </p:txBody>
      </p:sp>
      <p:pic>
        <p:nvPicPr>
          <p:cNvPr id="244740" name="Picture 4" descr="C:\Users\Graham\Documents\Presentations\Pictures\Flower cell2.jpg"/>
          <p:cNvPicPr>
            <a:picLocks noChangeAspect="1" noChangeArrowheads="1"/>
          </p:cNvPicPr>
          <p:nvPr/>
        </p:nvPicPr>
        <p:blipFill>
          <a:blip r:embed="rId2" cstate="print"/>
          <a:srcRect/>
          <a:stretch>
            <a:fillRect/>
          </a:stretch>
        </p:blipFill>
        <p:spPr bwMode="auto">
          <a:xfrm>
            <a:off x="4370512" y="2264916"/>
            <a:ext cx="4191000" cy="2616200"/>
          </a:xfrm>
          <a:prstGeom prst="rect">
            <a:avLst/>
          </a:prstGeom>
          <a:noFill/>
        </p:spPr>
      </p:pic>
      <p:sp>
        <p:nvSpPr>
          <p:cNvPr id="2" name="TextBox 1"/>
          <p:cNvSpPr txBox="1"/>
          <p:nvPr/>
        </p:nvSpPr>
        <p:spPr>
          <a:xfrm>
            <a:off x="179512" y="1864856"/>
            <a:ext cx="3600400" cy="3785652"/>
          </a:xfrm>
          <a:prstGeom prst="rect">
            <a:avLst/>
          </a:prstGeom>
          <a:noFill/>
        </p:spPr>
        <p:txBody>
          <a:bodyPr wrap="square" rtlCol="0">
            <a:spAutoFit/>
          </a:bodyPr>
          <a:lstStyle/>
          <a:p>
            <a:r>
              <a:rPr lang="en-GB" sz="2000" dirty="0">
                <a:solidFill>
                  <a:schemeClr val="tx1"/>
                </a:solidFill>
                <a:latin typeface="+mn-lt"/>
              </a:rPr>
              <a:t>C</a:t>
            </a:r>
            <a:r>
              <a:rPr lang="en-GB" sz="2000" dirty="0" smtClean="0">
                <a:solidFill>
                  <a:schemeClr val="tx1"/>
                </a:solidFill>
                <a:latin typeface="+mn-lt"/>
              </a:rPr>
              <a:t>lusters of cases of an aggressive malignancy with special morphological features and clinical phenotype seen in Southern Japan, suggesting infectious agent…..</a:t>
            </a:r>
          </a:p>
          <a:p>
            <a:endParaRPr lang="en-GB" sz="2000" dirty="0">
              <a:solidFill>
                <a:schemeClr val="tx1"/>
              </a:solidFill>
              <a:latin typeface="+mn-lt"/>
            </a:endParaRPr>
          </a:p>
          <a:p>
            <a:r>
              <a:rPr lang="en-GB" sz="2000" dirty="0" smtClean="0">
                <a:solidFill>
                  <a:schemeClr val="tx1"/>
                </a:solidFill>
                <a:latin typeface="+mn-lt"/>
              </a:rPr>
              <a:t>Following on from Gallo’s work identifying retroviral particles it was shown that these Japanese cases also had same retrovirus </a:t>
            </a:r>
            <a:r>
              <a:rPr lang="en-GB" sz="2000" dirty="0" smtClean="0">
                <a:solidFill>
                  <a:schemeClr val="tx1"/>
                </a:solidFill>
                <a:latin typeface="+mn-lt"/>
                <a:sym typeface="Wingdings" pitchFamily="2" charset="2"/>
              </a:rPr>
              <a:t> named HTLV-1</a:t>
            </a:r>
            <a:endParaRPr lang="en-GB" sz="2000" dirty="0">
              <a:solidFill>
                <a:schemeClr val="tx1"/>
              </a:solidFill>
              <a:latin typeface="+mn-lt"/>
            </a:endParaRPr>
          </a:p>
        </p:txBody>
      </p:sp>
      <p:sp>
        <p:nvSpPr>
          <p:cNvPr id="3" name="TextBox 2"/>
          <p:cNvSpPr txBox="1"/>
          <p:nvPr/>
        </p:nvSpPr>
        <p:spPr>
          <a:xfrm>
            <a:off x="4788024" y="5085184"/>
            <a:ext cx="3456384" cy="461665"/>
          </a:xfrm>
          <a:prstGeom prst="rect">
            <a:avLst/>
          </a:prstGeom>
          <a:noFill/>
        </p:spPr>
        <p:txBody>
          <a:bodyPr wrap="square" rtlCol="0">
            <a:spAutoFit/>
          </a:bodyPr>
          <a:lstStyle/>
          <a:p>
            <a:r>
              <a:rPr lang="en-GB" dirty="0" smtClean="0"/>
              <a:t>“FLOWER CELL”</a:t>
            </a:r>
            <a:endParaRPr lang="en-GB" dirty="0"/>
          </a:p>
        </p:txBody>
      </p:sp>
    </p:spTree>
    <p:extLst>
      <p:ext uri="{BB962C8B-B14F-4D97-AF65-F5344CB8AC3E}">
        <p14:creationId xmlns:p14="http://schemas.microsoft.com/office/powerpoint/2010/main" val="543301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304800" y="548681"/>
            <a:ext cx="8534400" cy="746720"/>
          </a:xfrm>
        </p:spPr>
        <p:txBody>
          <a:bodyPr>
            <a:noAutofit/>
          </a:bodyPr>
          <a:lstStyle/>
          <a:p>
            <a:pPr algn="ctr"/>
            <a:r>
              <a:rPr lang="en-GB" sz="2800" b="1" dirty="0" smtClean="0"/>
              <a:t>History [4]:  ATLL </a:t>
            </a:r>
            <a:r>
              <a:rPr lang="en-GB" sz="2800" b="1" dirty="0"/>
              <a:t>described in patients from the West </a:t>
            </a:r>
            <a:r>
              <a:rPr lang="en-GB" sz="2800" b="1" dirty="0" smtClean="0"/>
              <a:t>Indies in an unexpected quarter</a:t>
            </a:r>
            <a:r>
              <a:rPr lang="en-GB" sz="2800" dirty="0" smtClean="0"/>
              <a:t> </a:t>
            </a:r>
            <a:endParaRPr lang="en-GB" sz="2800" dirty="0"/>
          </a:p>
        </p:txBody>
      </p:sp>
      <p:pic>
        <p:nvPicPr>
          <p:cNvPr id="259076" name="Picture 4" descr="C:\Users\Graham\Pictures\Royal Marsden Hospital.jpg"/>
          <p:cNvPicPr>
            <a:picLocks noChangeAspect="1" noChangeArrowheads="1"/>
          </p:cNvPicPr>
          <p:nvPr/>
        </p:nvPicPr>
        <p:blipFill>
          <a:blip r:embed="rId2" cstate="print"/>
          <a:srcRect/>
          <a:stretch>
            <a:fillRect/>
          </a:stretch>
        </p:blipFill>
        <p:spPr bwMode="auto">
          <a:xfrm>
            <a:off x="179512" y="1739900"/>
            <a:ext cx="5688632" cy="3476386"/>
          </a:xfrm>
          <a:prstGeom prst="rect">
            <a:avLst/>
          </a:prstGeom>
          <a:noFill/>
        </p:spPr>
      </p:pic>
      <p:sp>
        <p:nvSpPr>
          <p:cNvPr id="259077" name="Text Box 5"/>
          <p:cNvSpPr txBox="1">
            <a:spLocks noChangeArrowheads="1"/>
          </p:cNvSpPr>
          <p:nvPr/>
        </p:nvSpPr>
        <p:spPr bwMode="auto">
          <a:xfrm>
            <a:off x="175274" y="5301208"/>
            <a:ext cx="8077200" cy="1360488"/>
          </a:xfrm>
          <a:prstGeom prst="rect">
            <a:avLst/>
          </a:prstGeom>
          <a:noFill/>
          <a:ln w="9525">
            <a:noFill/>
            <a:miter lim="800000"/>
            <a:headEnd/>
            <a:tailEnd/>
          </a:ln>
          <a:effectLst/>
        </p:spPr>
        <p:txBody>
          <a:bodyPr>
            <a:spAutoFit/>
          </a:bodyPr>
          <a:lstStyle/>
          <a:p>
            <a:pPr>
              <a:spcBef>
                <a:spcPct val="50000"/>
              </a:spcBef>
            </a:pPr>
            <a:r>
              <a:rPr lang="en-GB" sz="1600" b="0" dirty="0" err="1">
                <a:latin typeface="Arial Unicode MS" pitchFamily="34" charset="-128"/>
              </a:rPr>
              <a:t>Catovsky</a:t>
            </a:r>
            <a:r>
              <a:rPr lang="en-GB" sz="1600" b="0" dirty="0">
                <a:latin typeface="Arial Unicode MS" pitchFamily="34" charset="-128"/>
              </a:rPr>
              <a:t> D, Greaves MF, Rose M, Galton DA, </a:t>
            </a:r>
            <a:r>
              <a:rPr lang="en-GB" sz="1600" b="0" dirty="0" err="1">
                <a:latin typeface="Arial Unicode MS" pitchFamily="34" charset="-128"/>
              </a:rPr>
              <a:t>Goolden</a:t>
            </a:r>
            <a:r>
              <a:rPr lang="en-GB" sz="1600" b="0" dirty="0">
                <a:latin typeface="Arial Unicode MS" pitchFamily="34" charset="-128"/>
              </a:rPr>
              <a:t> AW, </a:t>
            </a:r>
            <a:r>
              <a:rPr lang="en-GB" sz="1600" b="0" dirty="0" err="1">
                <a:latin typeface="Arial Unicode MS" pitchFamily="34" charset="-128"/>
              </a:rPr>
              <a:t>McCluskey</a:t>
            </a:r>
            <a:r>
              <a:rPr lang="en-GB" sz="1600" b="0" dirty="0">
                <a:latin typeface="Arial Unicode MS" pitchFamily="34" charset="-128"/>
              </a:rPr>
              <a:t> DR, White JM, </a:t>
            </a:r>
            <a:r>
              <a:rPr lang="en-GB" sz="1600" b="0" dirty="0" err="1">
                <a:latin typeface="Arial Unicode MS" pitchFamily="34" charset="-128"/>
              </a:rPr>
              <a:t>Lampert</a:t>
            </a:r>
            <a:r>
              <a:rPr lang="en-GB" sz="1600" b="0" dirty="0">
                <a:latin typeface="Arial Unicode MS" pitchFamily="34" charset="-128"/>
              </a:rPr>
              <a:t> I, Bourikas G, Ireland R, Brownell AI, Bridges JM, </a:t>
            </a:r>
            <a:r>
              <a:rPr lang="en-GB" sz="1600" b="0" dirty="0" err="1">
                <a:latin typeface="Arial Unicode MS" pitchFamily="34" charset="-128"/>
              </a:rPr>
              <a:t>Blattner</a:t>
            </a:r>
            <a:r>
              <a:rPr lang="en-GB" sz="1600" b="0" dirty="0">
                <a:latin typeface="Arial Unicode MS" pitchFamily="34" charset="-128"/>
              </a:rPr>
              <a:t> WA, Gallo RC</a:t>
            </a:r>
            <a:r>
              <a:rPr lang="en-GB" sz="1600" b="0" dirty="0"/>
              <a:t> </a:t>
            </a:r>
          </a:p>
          <a:p>
            <a:pPr>
              <a:spcBef>
                <a:spcPct val="50000"/>
              </a:spcBef>
            </a:pPr>
            <a:endParaRPr lang="en-GB" sz="1600" b="0" dirty="0">
              <a:latin typeface="Arial Unicode MS" pitchFamily="34" charset="-128"/>
            </a:endParaRPr>
          </a:p>
          <a:p>
            <a:pPr>
              <a:spcBef>
                <a:spcPct val="50000"/>
              </a:spcBef>
            </a:pPr>
            <a:r>
              <a:rPr lang="en-GB" sz="1800" b="0" dirty="0">
                <a:latin typeface="Arial" pitchFamily="34" charset="0"/>
              </a:rPr>
              <a:t>Lancet. 1982 Mar 20;1(8273):639-43 </a:t>
            </a:r>
          </a:p>
        </p:txBody>
      </p:sp>
      <p:sp>
        <p:nvSpPr>
          <p:cNvPr id="2" name="TextBox 1"/>
          <p:cNvSpPr txBox="1"/>
          <p:nvPr/>
        </p:nvSpPr>
        <p:spPr>
          <a:xfrm>
            <a:off x="6101793" y="1676856"/>
            <a:ext cx="2664296" cy="3539430"/>
          </a:xfrm>
          <a:prstGeom prst="rect">
            <a:avLst/>
          </a:prstGeom>
          <a:noFill/>
        </p:spPr>
        <p:txBody>
          <a:bodyPr wrap="square" rtlCol="0">
            <a:spAutoFit/>
          </a:bodyPr>
          <a:lstStyle/>
          <a:p>
            <a:r>
              <a:rPr lang="en-GB" sz="3200" dirty="0" smtClean="0">
                <a:solidFill>
                  <a:schemeClr val="tx1"/>
                </a:solidFill>
                <a:latin typeface="+mn-lt"/>
              </a:rPr>
              <a:t>In London the connection was made between diseases in West Indies and Japan!</a:t>
            </a:r>
            <a:endParaRPr lang="en-GB" sz="3200" dirty="0">
              <a:solidFill>
                <a:schemeClr val="tx1"/>
              </a:solidFill>
              <a:latin typeface="+mn-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2144</TotalTime>
  <Words>2060</Words>
  <Application>Microsoft Office PowerPoint</Application>
  <PresentationFormat>On-screen Show (4:3)</PresentationFormat>
  <Paragraphs>434</Paragraphs>
  <Slides>40</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Office Theme</vt:lpstr>
      <vt:lpstr>Chart</vt:lpstr>
      <vt:lpstr>HTLV-1 and ATLL</vt:lpstr>
      <vt:lpstr>Outline</vt:lpstr>
      <vt:lpstr>HTLV-1 associated disease</vt:lpstr>
      <vt:lpstr>HTLV-1:  Introduction</vt:lpstr>
      <vt:lpstr>PowerPoint Presentation</vt:lpstr>
      <vt:lpstr>History (1):   Early 1970s:  Disproving the dogma</vt:lpstr>
      <vt:lpstr>History (2): Identification of first human retrovirus</vt:lpstr>
      <vt:lpstr>History [3]: Description of Adult T-cell Leukaemia/Lymphoma</vt:lpstr>
      <vt:lpstr>History [4]:  ATLL described in patients from the West Indies in an unexpected quarter </vt:lpstr>
      <vt:lpstr>HTLV-1 associated myelopathy (HAM)</vt:lpstr>
      <vt:lpstr>Major problem</vt:lpstr>
      <vt:lpstr>Risk of clinical disease rises with proviral load &gt;10%</vt:lpstr>
      <vt:lpstr>Within an individual the proviral load (PVL) stays stable over years</vt:lpstr>
      <vt:lpstr>Shimoyama/ WHO (2008)</vt:lpstr>
      <vt:lpstr>PowerPoint Presentation</vt:lpstr>
      <vt:lpstr>PowerPoint Presentation</vt:lpstr>
      <vt:lpstr>PowerPoint Presentation</vt:lpstr>
      <vt:lpstr>PowerPoint Presentation</vt:lpstr>
      <vt:lpstr>Clinical diagnosis</vt:lpstr>
      <vt:lpstr>PowerPoint Presentation</vt:lpstr>
      <vt:lpstr>Specialist diagnostic tests</vt:lpstr>
      <vt:lpstr>HTLV-1  (and STLV-1 ) genome is  conserved</vt:lpstr>
      <vt:lpstr>Structure HTLV-1</vt:lpstr>
      <vt:lpstr>PowerPoint Presentation</vt:lpstr>
      <vt:lpstr>Viral spread (1):   INFECTIOUS and MITOTIC</vt:lpstr>
      <vt:lpstr>Viral spread (2):   INFECTIOUS and MITOTIC</vt:lpstr>
      <vt:lpstr>Mitosis and ATL</vt:lpstr>
      <vt:lpstr>PowerPoint Presentation</vt:lpstr>
      <vt:lpstr>Effects of viral genes on host genome</vt:lpstr>
      <vt:lpstr>Clonal expansion in different disease states </vt:lpstr>
      <vt:lpstr>How do other retroviruses cause cancer?</vt:lpstr>
      <vt:lpstr>Retroviral integration ATL</vt:lpstr>
      <vt:lpstr>Who is at risk of ATLL?</vt:lpstr>
      <vt:lpstr>Shimoyama classification – outcome data</vt:lpstr>
      <vt:lpstr>Survival by therapy combined for all disease types (first line therapy)</vt:lpstr>
      <vt:lpstr>Treatment by subgroup</vt:lpstr>
      <vt:lpstr>Chronic Adult T cell leukaemia/lymphoma</vt:lpstr>
      <vt:lpstr>At relapse</vt:lpstr>
      <vt:lpstr>Allogeneic BMT  “curative” but not suitable.....</vt:lpstr>
      <vt:lpstr>Thank you!</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Taylor, Graham P</dc:creator>
  <cp:lastModifiedBy>Shiel, Nuala</cp:lastModifiedBy>
  <cp:revision>202</cp:revision>
  <dcterms:modified xsi:type="dcterms:W3CDTF">2012-11-28T14:51:19Z</dcterms:modified>
</cp:coreProperties>
</file>