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2"/>
  </p:notesMasterIdLst>
  <p:handoutMasterIdLst>
    <p:handoutMasterId r:id="rId73"/>
  </p:handoutMasterIdLst>
  <p:sldIdLst>
    <p:sldId id="282" r:id="rId3"/>
    <p:sldId id="573" r:id="rId4"/>
    <p:sldId id="549" r:id="rId5"/>
    <p:sldId id="562" r:id="rId6"/>
    <p:sldId id="546" r:id="rId7"/>
    <p:sldId id="547" r:id="rId8"/>
    <p:sldId id="548" r:id="rId9"/>
    <p:sldId id="443" r:id="rId10"/>
    <p:sldId id="461" r:id="rId11"/>
    <p:sldId id="445" r:id="rId12"/>
    <p:sldId id="552" r:id="rId13"/>
    <p:sldId id="553" r:id="rId14"/>
    <p:sldId id="321" r:id="rId15"/>
    <p:sldId id="446" r:id="rId16"/>
    <p:sldId id="534" r:id="rId17"/>
    <p:sldId id="456" r:id="rId18"/>
    <p:sldId id="455" r:id="rId19"/>
    <p:sldId id="447" r:id="rId20"/>
    <p:sldId id="449" r:id="rId21"/>
    <p:sldId id="450" r:id="rId22"/>
    <p:sldId id="451" r:id="rId23"/>
    <p:sldId id="452" r:id="rId24"/>
    <p:sldId id="522" r:id="rId25"/>
    <p:sldId id="384" r:id="rId26"/>
    <p:sldId id="554" r:id="rId27"/>
    <p:sldId id="555" r:id="rId28"/>
    <p:sldId id="550" r:id="rId29"/>
    <p:sldId id="560" r:id="rId30"/>
    <p:sldId id="561" r:id="rId31"/>
    <p:sldId id="564" r:id="rId32"/>
    <p:sldId id="570" r:id="rId33"/>
    <p:sldId id="559" r:id="rId34"/>
    <p:sldId id="565" r:id="rId35"/>
    <p:sldId id="571" r:id="rId36"/>
    <p:sldId id="551" r:id="rId37"/>
    <p:sldId id="556" r:id="rId38"/>
    <p:sldId id="563" r:id="rId39"/>
    <p:sldId id="567" r:id="rId40"/>
    <p:sldId id="557" r:id="rId41"/>
    <p:sldId id="558" r:id="rId42"/>
    <p:sldId id="566" r:id="rId43"/>
    <p:sldId id="462" r:id="rId44"/>
    <p:sldId id="531" r:id="rId45"/>
    <p:sldId id="532" r:id="rId46"/>
    <p:sldId id="533" r:id="rId47"/>
    <p:sldId id="301" r:id="rId48"/>
    <p:sldId id="463" r:id="rId49"/>
    <p:sldId id="464" r:id="rId50"/>
    <p:sldId id="466" r:id="rId51"/>
    <p:sldId id="467" r:id="rId52"/>
    <p:sldId id="468" r:id="rId53"/>
    <p:sldId id="524" r:id="rId54"/>
    <p:sldId id="469" r:id="rId55"/>
    <p:sldId id="530" r:id="rId56"/>
    <p:sldId id="476" r:id="rId57"/>
    <p:sldId id="477" r:id="rId58"/>
    <p:sldId id="478" r:id="rId59"/>
    <p:sldId id="537" r:id="rId60"/>
    <p:sldId id="483" r:id="rId61"/>
    <p:sldId id="484" r:id="rId62"/>
    <p:sldId id="535" r:id="rId63"/>
    <p:sldId id="568" r:id="rId64"/>
    <p:sldId id="487" r:id="rId65"/>
    <p:sldId id="572" r:id="rId66"/>
    <p:sldId id="458" r:id="rId67"/>
    <p:sldId id="459" r:id="rId68"/>
    <p:sldId id="460" r:id="rId69"/>
    <p:sldId id="538" r:id="rId70"/>
    <p:sldId id="569" r:id="rId71"/>
  </p:sldIdLst>
  <p:sldSz cx="9144000" cy="6858000" type="screen4x3"/>
  <p:notesSz cx="6858000" cy="96234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3300"/>
    <a:srgbClr val="FF5050"/>
    <a:srgbClr val="6699FF"/>
    <a:srgbClr val="FF00FF"/>
    <a:srgbClr val="FFFF00"/>
    <a:srgbClr val="990099"/>
    <a:srgbClr val="E6E7F2"/>
    <a:srgbClr val="F0F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4" autoAdjust="0"/>
    <p:restoredTop sz="94728" autoAdjust="0"/>
  </p:normalViewPr>
  <p:slideViewPr>
    <p:cSldViewPr>
      <p:cViewPr>
        <p:scale>
          <a:sx n="50" d="100"/>
          <a:sy n="50" d="100"/>
        </p:scale>
        <p:origin x="-798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5.xml"/><Relationship Id="rId2" Type="http://schemas.openxmlformats.org/officeDocument/2006/relationships/slide" Target="slides/slide24.xml"/><Relationship Id="rId1" Type="http://schemas.openxmlformats.org/officeDocument/2006/relationships/slide" Target="slides/slide13.xml"/><Relationship Id="rId6" Type="http://schemas.openxmlformats.org/officeDocument/2006/relationships/slide" Target="slides/slide52.xml"/><Relationship Id="rId5" Type="http://schemas.openxmlformats.org/officeDocument/2006/relationships/slide" Target="slides/slide46.xml"/><Relationship Id="rId4" Type="http://schemas.openxmlformats.org/officeDocument/2006/relationships/slide" Target="slides/slide4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 Rates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CR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0.75000000000000011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379904"/>
        <c:axId val="62381440"/>
      </c:barChart>
      <c:catAx>
        <c:axId val="62379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2381440"/>
        <c:crosses val="autoZero"/>
        <c:auto val="1"/>
        <c:lblAlgn val="ctr"/>
        <c:lblOffset val="100"/>
        <c:noMultiLvlLbl val="0"/>
      </c:catAx>
      <c:valAx>
        <c:axId val="6238144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623799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dirty="0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2413"/>
            <a:ext cx="29718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142413"/>
            <a:ext cx="29718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C29C57F-4D5A-40D1-84EF-414639E16CA3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6098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dirty="0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572000"/>
            <a:ext cx="502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00058BF-0C89-4EBB-9608-CF113D6A1682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99469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6C75A-3134-4DB8-9F21-AA9341E005F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B13EB-ED8A-421E-BD72-96F428B6DC6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79A5D-5D7A-42F7-A0DE-6922BAC1ED6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0F7AC-BF91-42C5-8ABD-98CC77D86D6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B4159-E9D0-4029-AC70-5F1BFB4C136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49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277CF-32CA-4AC3-B36E-7E890A2E618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9BBF8-1731-4FB8-907A-998EC87A88E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145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74E03-4919-4A83-9725-7B4A998B983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C3AEB-EB6D-4A32-B64D-FE0C575B8C3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9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A5C95-84B1-4DD0-B08E-EBA1659C674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982E9-F4BB-44D4-863E-54F713FDB02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07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D6E7A-8637-4B27-BEA8-D79090BB9FB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1AC25-842E-47A0-970A-D0FCD5AC5E0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111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B1150-3FAF-4790-9B74-07090BF0B9C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A73D7-464D-4CC0-BC25-FB6B92C53C2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15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0C112-7AC9-4FDF-9168-39286E0899A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F6190-8C0C-4DE4-98B2-B6E2350F76D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45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A7A22-FCAC-4FE6-97BC-059E292EB01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8591B-770B-4C28-AC4E-5A787841C22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67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FA7C4A-57A9-4858-A6C6-DA4957B2AB1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54BCB-78BB-4F92-BDB9-6401172EFC1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3CD37-5118-481B-87FB-0387DD75714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704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BA8F6-9149-4F73-8D1F-C1B77AC6CF5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DB0DE-5E81-41D9-84AF-00DDA7EFB6A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667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5F058-6F20-41ED-B9F0-78963A6F511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A809E-FE4F-4CA8-8150-527980AEBF0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344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1E0A0-8731-4862-941E-7F8ABCA9B38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8E8854-4635-42FD-8283-F73C252DB04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80C6C-A7F2-4A0D-AC8A-C2D75796490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5B3AF-DE89-4BD4-BF19-3DE27131A34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9F287-4E10-4995-B075-8612598F472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A8706-7EF6-4771-92C5-6CFCDF08599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103117-101B-428D-A866-7558152AB2C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48AFEE1-DAC2-44D1-B30E-8087570E9B13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22CBFB4-0046-4865-94D2-518E31B8D45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77E1D98-2D90-4E35-92BE-4A0CD95F302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5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arecrowgarden.com/images/getting-sticks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lo.com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1700808"/>
            <a:ext cx="8713788" cy="1905000"/>
          </a:xfrm>
        </p:spPr>
        <p:txBody>
          <a:bodyPr/>
          <a:lstStyle/>
          <a:p>
            <a:r>
              <a:rPr lang="en-GB" u="sng" dirty="0">
                <a:solidFill>
                  <a:schemeClr val="bg1"/>
                </a:solidFill>
                <a:latin typeface="Arial" charset="0"/>
              </a:rPr>
              <a:t>Acute P</a:t>
            </a:r>
            <a:r>
              <a:rPr lang="en-GB" u="sng" dirty="0" smtClean="0">
                <a:solidFill>
                  <a:schemeClr val="bg1"/>
                </a:solidFill>
                <a:latin typeface="Arial" charset="0"/>
              </a:rPr>
              <a:t>romyelocytic Leukaemia</a:t>
            </a:r>
            <a:r>
              <a:rPr lang="en-GB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n-GB" dirty="0" smtClean="0">
                <a:solidFill>
                  <a:schemeClr val="bg1"/>
                </a:solidFill>
                <a:latin typeface="Arial" charset="0"/>
              </a:rPr>
            </a:br>
            <a:r>
              <a:rPr lang="en-GB" b="1" dirty="0" smtClean="0">
                <a:solidFill>
                  <a:schemeClr val="bg1"/>
                </a:solidFill>
                <a:latin typeface="Arial" charset="0"/>
              </a:rPr>
              <a:t>From Highly Fatal to Highly Curable !!</a:t>
            </a:r>
            <a:endParaRPr lang="en-GB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3922426"/>
            <a:ext cx="6669112" cy="2643206"/>
          </a:xfrm>
        </p:spPr>
        <p:txBody>
          <a:bodyPr/>
          <a:lstStyle/>
          <a:p>
            <a:r>
              <a:rPr lang="en-GB" b="1" dirty="0" smtClean="0">
                <a:latin typeface="Arial" charset="0"/>
              </a:rPr>
              <a:t>Dr Vishal Jayakar</a:t>
            </a:r>
          </a:p>
          <a:p>
            <a:r>
              <a:rPr lang="en-GB" dirty="0" smtClean="0">
                <a:latin typeface="Arial" charset="0"/>
              </a:rPr>
              <a:t>Consultant Haematologist</a:t>
            </a:r>
          </a:p>
          <a:p>
            <a:r>
              <a:rPr lang="en-GB" sz="2800" dirty="0" smtClean="0">
                <a:latin typeface="Arial" charset="0"/>
              </a:rPr>
              <a:t>Kingston &amp; Royal Marsden Hospitals</a:t>
            </a:r>
            <a:endParaRPr lang="en-GB" sz="2800" dirty="0">
              <a:latin typeface="Arial" charset="0"/>
            </a:endParaRPr>
          </a:p>
          <a:p>
            <a:r>
              <a:rPr lang="en-GB" sz="2800" dirty="0" smtClean="0">
                <a:solidFill>
                  <a:srgbClr val="6699FF"/>
                </a:solidFill>
                <a:latin typeface="Arial" charset="0"/>
              </a:rPr>
              <a:t>With thanks to BJ Bain and Sasha Marks</a:t>
            </a:r>
            <a:endParaRPr lang="en-GB" sz="2800" dirty="0">
              <a:solidFill>
                <a:srgbClr val="6699FF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530"/>
            <a:ext cx="2124000" cy="146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204" y="3356992"/>
            <a:ext cx="1980000" cy="199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08962" cy="19812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  <a:br>
              <a:rPr lang="en-GB" altLang="en-GB" sz="4000" b="1" dirty="0">
                <a:latin typeface="Arial" charset="0"/>
              </a:rPr>
            </a:br>
            <a:r>
              <a:rPr lang="en-GB" altLang="en-GB" sz="4000" b="1" dirty="0">
                <a:latin typeface="Arial" charset="0"/>
                <a:cs typeface="Times New Roman" pitchFamily="18" charset="0"/>
              </a:rPr>
              <a:t>Clinical features</a:t>
            </a:r>
            <a:endParaRPr lang="en-GB" altLang="en-GB" sz="4000" b="1" dirty="0">
              <a:latin typeface="Arial" charset="0"/>
            </a:endParaRPr>
          </a:p>
        </p:txBody>
      </p:sp>
      <p:grpSp>
        <p:nvGrpSpPr>
          <p:cNvPr id="239622" name="Group 6"/>
          <p:cNvGrpSpPr>
            <a:grpSpLocks/>
          </p:cNvGrpSpPr>
          <p:nvPr/>
        </p:nvGrpSpPr>
        <p:grpSpPr bwMode="auto">
          <a:xfrm>
            <a:off x="3200400" y="2063750"/>
            <a:ext cx="0" cy="2286000"/>
            <a:chOff x="0" y="0"/>
            <a:chExt cx="0" cy="1440"/>
          </a:xfrm>
        </p:grpSpPr>
        <p:sp>
          <p:nvSpPr>
            <p:cNvPr id="23961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3962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2000" dirty="0"/>
                <a:t> </a:t>
              </a:r>
              <a:r>
                <a:rPr lang="en-US" dirty="0"/>
                <a:t>                                   </a:t>
              </a:r>
            </a:p>
          </p:txBody>
        </p:sp>
      </p:grpSp>
      <p:pic>
        <p:nvPicPr>
          <p:cNvPr id="239621" name="Picture 5" descr="Xs0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2133600"/>
            <a:ext cx="5181600" cy="3603625"/>
          </a:xfrm>
          <a:prstGeom prst="rect">
            <a:avLst/>
          </a:prstGeom>
          <a:noFill/>
        </p:spPr>
      </p:pic>
      <p:sp>
        <p:nvSpPr>
          <p:cNvPr id="239623" name="Text Box 7"/>
          <p:cNvSpPr txBox="1">
            <a:spLocks noChangeArrowheads="1"/>
          </p:cNvSpPr>
          <p:nvPr/>
        </p:nvSpPr>
        <p:spPr bwMode="auto">
          <a:xfrm>
            <a:off x="611188" y="6021388"/>
            <a:ext cx="7920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Arial" charset="0"/>
              </a:rPr>
              <a:t>Cerebral haemorrhage about a week after presentation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8928" y="6581001"/>
            <a:ext cx="5715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© Wiley-Blackwell from Bain BJ, Interactive Haematology Imagebank, 2</a:t>
            </a:r>
            <a:r>
              <a:rPr lang="en-GB" sz="1200" baseline="30000" dirty="0" smtClean="0"/>
              <a:t>nd</a:t>
            </a:r>
            <a:r>
              <a:rPr lang="en-GB" sz="1200" dirty="0" smtClean="0"/>
              <a:t> Edition, 2012 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51025"/>
            <a:ext cx="7772400" cy="1143000"/>
          </a:xfrm>
        </p:spPr>
        <p:txBody>
          <a:bodyPr/>
          <a:lstStyle/>
          <a:p>
            <a:r>
              <a:rPr lang="en-GB" dirty="0" smtClean="0"/>
              <a:t>DIC-APML (85% of cases)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4762500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00" y="1268760"/>
            <a:ext cx="5364000" cy="533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90640" y="4791472"/>
            <a:ext cx="5760640" cy="2066528"/>
          </a:xfrm>
          <a:prstGeom prst="ellipse">
            <a:avLst/>
          </a:prstGeom>
          <a:solidFill>
            <a:srgbClr val="66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en-GB" b="1" dirty="0" smtClean="0"/>
              <a:t>Expression of tissue factor</a:t>
            </a:r>
          </a:p>
          <a:p>
            <a:pPr marL="342900" indent="-342900" algn="ctr">
              <a:buFont typeface="Wingdings" pitchFamily="2" charset="2"/>
              <a:buChar char="Ø"/>
            </a:pPr>
            <a:r>
              <a:rPr lang="en-GB" b="1" dirty="0" smtClean="0"/>
              <a:t>Increased fibrinolytic activity – annexin II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17315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APML-DIAGNOSIS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GB" b="1" dirty="0" smtClean="0"/>
              <a:t>BLOOD FILM</a:t>
            </a:r>
          </a:p>
          <a:p>
            <a:pPr>
              <a:buFont typeface="Wingdings" pitchFamily="2" charset="2"/>
              <a:buChar char="ü"/>
            </a:pPr>
            <a:r>
              <a:rPr lang="en-GB" b="1" dirty="0" smtClean="0"/>
              <a:t>BONE MARROW ASPIRATE</a:t>
            </a:r>
          </a:p>
          <a:p>
            <a:pPr>
              <a:buFont typeface="Wingdings" pitchFamily="2" charset="2"/>
              <a:buChar char="ü"/>
            </a:pPr>
            <a:r>
              <a:rPr lang="en-GB" b="1" dirty="0" smtClean="0"/>
              <a:t>FISH FOR t(15;17)</a:t>
            </a:r>
          </a:p>
          <a:p>
            <a:pPr>
              <a:buFont typeface="Wingdings" pitchFamily="2" charset="2"/>
              <a:buChar char="ü"/>
            </a:pPr>
            <a:r>
              <a:rPr lang="en-GB" b="1" dirty="0" smtClean="0"/>
              <a:t>CYTOGENETICS</a:t>
            </a:r>
          </a:p>
          <a:p>
            <a:pPr>
              <a:buFont typeface="Wingdings" pitchFamily="2" charset="2"/>
              <a:buChar char="ü"/>
            </a:pPr>
            <a:r>
              <a:rPr lang="en-GB" b="1" dirty="0" smtClean="0"/>
              <a:t>ANTI-PML ANTIBODY</a:t>
            </a:r>
            <a:endParaRPr lang="en-GB" b="1" dirty="0"/>
          </a:p>
        </p:txBody>
      </p:sp>
      <p:sp>
        <p:nvSpPr>
          <p:cNvPr id="4" name="Oval 3"/>
          <p:cNvSpPr/>
          <p:nvPr/>
        </p:nvSpPr>
        <p:spPr>
          <a:xfrm>
            <a:off x="4427984" y="4797152"/>
            <a:ext cx="4320480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RAPID DIAGNOSIS</a:t>
            </a:r>
          </a:p>
          <a:p>
            <a:pPr algn="ctr"/>
            <a:r>
              <a:rPr lang="en-GB" b="1" dirty="0" smtClean="0"/>
              <a:t>AND TREATMENT MANDATORY!</a:t>
            </a:r>
            <a:endParaRPr lang="en-GB" b="1" dirty="0"/>
          </a:p>
        </p:txBody>
      </p:sp>
      <p:sp>
        <p:nvSpPr>
          <p:cNvPr id="5" name="Oval 4"/>
          <p:cNvSpPr/>
          <p:nvPr/>
        </p:nvSpPr>
        <p:spPr>
          <a:xfrm>
            <a:off x="5220072" y="3232661"/>
            <a:ext cx="4032448" cy="156247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Does Immunophenotyping have a role?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303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134350" cy="19812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</a:t>
            </a:r>
            <a:r>
              <a:rPr lang="en-GB" altLang="en-GB" sz="4000" b="1" dirty="0" smtClean="0">
                <a:latin typeface="Arial" charset="0"/>
              </a:rPr>
              <a:t>leukaemia</a:t>
            </a:r>
            <a:br>
              <a:rPr lang="en-GB" altLang="en-GB" sz="4000" b="1" dirty="0" smtClean="0">
                <a:latin typeface="Arial" charset="0"/>
              </a:rPr>
            </a:br>
            <a:r>
              <a:rPr lang="en-GB" altLang="en-GB" sz="4000" b="1" dirty="0" smtClean="0">
                <a:latin typeface="Arial" charset="0"/>
              </a:rPr>
              <a:t>DIAGNOSIS</a:t>
            </a:r>
            <a:endParaRPr lang="en-GB" altLang="en-GB" sz="4000" b="1" dirty="0">
              <a:latin typeface="Arial" charset="0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349500"/>
            <a:ext cx="3529013" cy="1752600"/>
          </a:xfrm>
        </p:spPr>
        <p:txBody>
          <a:bodyPr/>
          <a:lstStyle/>
          <a:p>
            <a:r>
              <a:rPr lang="en-GB" sz="2800" dirty="0">
                <a:latin typeface="Arial" charset="0"/>
              </a:rPr>
              <a:t>Classical M3 AML with t(15;17) </a:t>
            </a:r>
          </a:p>
        </p:txBody>
      </p:sp>
      <p:grpSp>
        <p:nvGrpSpPr>
          <p:cNvPr id="74756" name="Group 4"/>
          <p:cNvGrpSpPr>
            <a:grpSpLocks/>
          </p:cNvGrpSpPr>
          <p:nvPr/>
        </p:nvGrpSpPr>
        <p:grpSpPr bwMode="auto">
          <a:xfrm>
            <a:off x="3532188" y="1452563"/>
            <a:ext cx="0" cy="3459162"/>
            <a:chOff x="0" y="0"/>
            <a:chExt cx="0" cy="2179"/>
          </a:xfrm>
        </p:grpSpPr>
        <p:sp>
          <p:nvSpPr>
            <p:cNvPr id="7475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74758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  </a:t>
              </a:r>
              <a:r>
                <a:rPr lang="en-US" sz="19700" dirty="0">
                  <a:latin typeface="Times" pitchFamily="18" charset="0"/>
                </a:rPr>
                <a:t> </a:t>
              </a:r>
              <a:r>
                <a:rPr lang="en-US" dirty="0">
                  <a:latin typeface="Times" pitchFamily="18" charset="0"/>
                </a:rPr>
                <a:t>                          </a:t>
              </a:r>
            </a:p>
          </p:txBody>
        </p:sp>
      </p:grpSp>
      <p:pic>
        <p:nvPicPr>
          <p:cNvPr id="74759" name="Picture 7" descr="B09s01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1916113"/>
            <a:ext cx="2782888" cy="4191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74763" name="Group 11"/>
          <p:cNvGrpSpPr>
            <a:grpSpLocks/>
          </p:cNvGrpSpPr>
          <p:nvPr/>
        </p:nvGrpSpPr>
        <p:grpSpPr bwMode="auto">
          <a:xfrm>
            <a:off x="3532188" y="1452563"/>
            <a:ext cx="0" cy="3459162"/>
            <a:chOff x="0" y="0"/>
            <a:chExt cx="0" cy="2179"/>
          </a:xfrm>
        </p:grpSpPr>
        <p:sp>
          <p:nvSpPr>
            <p:cNvPr id="74760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74761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14844" y="6581001"/>
            <a:ext cx="4429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© Wiley-Blackwell from Bain BJ, Blood Cells, 4</a:t>
            </a:r>
            <a:r>
              <a:rPr lang="en-GB" sz="1200" baseline="30000" dirty="0" smtClean="0"/>
              <a:t>th</a:t>
            </a:r>
            <a:r>
              <a:rPr lang="en-GB" sz="1200" dirty="0" smtClean="0"/>
              <a:t> Edn,, 2006 </a:t>
            </a:r>
            <a:endParaRPr lang="en-GB" sz="1200" dirty="0"/>
          </a:p>
        </p:txBody>
      </p:sp>
      <p:sp>
        <p:nvSpPr>
          <p:cNvPr id="2" name="Oval 1"/>
          <p:cNvSpPr/>
          <p:nvPr/>
        </p:nvSpPr>
        <p:spPr>
          <a:xfrm>
            <a:off x="251520" y="4617530"/>
            <a:ext cx="3995936" cy="1461021"/>
          </a:xfrm>
          <a:prstGeom prst="ellipse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RAPID DIAGNOSIS</a:t>
            </a:r>
          </a:p>
          <a:p>
            <a:pPr algn="ctr"/>
            <a:r>
              <a:rPr lang="en-GB" b="1" dirty="0" smtClean="0">
                <a:solidFill>
                  <a:schemeClr val="tx1"/>
                </a:solidFill>
              </a:rPr>
              <a:t>ESSENTIAL!</a:t>
            </a:r>
            <a:endParaRPr lang="en-GB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80400" cy="19812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438400"/>
            <a:ext cx="3200400" cy="1752600"/>
          </a:xfrm>
        </p:spPr>
        <p:txBody>
          <a:bodyPr/>
          <a:lstStyle/>
          <a:p>
            <a:r>
              <a:rPr lang="en-GB" sz="2800" dirty="0">
                <a:latin typeface="Arial" charset="0"/>
              </a:rPr>
              <a:t>Classical M3 AML with t(15;17)</a:t>
            </a:r>
          </a:p>
        </p:txBody>
      </p:sp>
      <p:grpSp>
        <p:nvGrpSpPr>
          <p:cNvPr id="240644" name="Group 4"/>
          <p:cNvGrpSpPr>
            <a:grpSpLocks/>
          </p:cNvGrpSpPr>
          <p:nvPr/>
        </p:nvGrpSpPr>
        <p:grpSpPr bwMode="auto">
          <a:xfrm>
            <a:off x="3532188" y="1452563"/>
            <a:ext cx="0" cy="3459162"/>
            <a:chOff x="0" y="0"/>
            <a:chExt cx="0" cy="2179"/>
          </a:xfrm>
        </p:grpSpPr>
        <p:sp>
          <p:nvSpPr>
            <p:cNvPr id="24064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0646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  </a:t>
              </a:r>
              <a:r>
                <a:rPr lang="en-US" sz="19700" dirty="0">
                  <a:latin typeface="Times" pitchFamily="18" charset="0"/>
                </a:rPr>
                <a:t> </a:t>
              </a:r>
              <a:r>
                <a:rPr lang="en-US" dirty="0">
                  <a:latin typeface="Times" pitchFamily="18" charset="0"/>
                </a:rPr>
                <a:t>                          </a:t>
              </a:r>
            </a:p>
          </p:txBody>
        </p:sp>
      </p:grpSp>
      <p:grpSp>
        <p:nvGrpSpPr>
          <p:cNvPr id="240648" name="Group 8"/>
          <p:cNvGrpSpPr>
            <a:grpSpLocks/>
          </p:cNvGrpSpPr>
          <p:nvPr/>
        </p:nvGrpSpPr>
        <p:grpSpPr bwMode="auto">
          <a:xfrm>
            <a:off x="3532188" y="1452563"/>
            <a:ext cx="0" cy="3459162"/>
            <a:chOff x="0" y="0"/>
            <a:chExt cx="0" cy="2179"/>
          </a:xfrm>
        </p:grpSpPr>
        <p:sp>
          <p:nvSpPr>
            <p:cNvPr id="240649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0650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0654" name="Group 14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240651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0652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pic>
        <p:nvPicPr>
          <p:cNvPr id="240653" name="Picture 13" descr="L01s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1844675"/>
            <a:ext cx="2649537" cy="4032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429092" y="6581001"/>
            <a:ext cx="4714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© Wiley-Blackwell from Bain BJ, Leukaemia Diagnosis 4</a:t>
            </a:r>
            <a:r>
              <a:rPr lang="en-GB" sz="1200" baseline="30000" dirty="0" smtClean="0"/>
              <a:t>th</a:t>
            </a:r>
            <a:r>
              <a:rPr lang="en-GB" sz="1200" dirty="0" smtClean="0"/>
              <a:t> Edn,, 2010 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496300" cy="19812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28775"/>
            <a:ext cx="3200400" cy="2133600"/>
          </a:xfrm>
        </p:spPr>
        <p:txBody>
          <a:bodyPr/>
          <a:lstStyle/>
          <a:p>
            <a:r>
              <a:rPr lang="en-GB" sz="2800" dirty="0">
                <a:latin typeface="Arial" charset="0"/>
              </a:rPr>
              <a:t>Classical M3 AML with t(15;17)</a:t>
            </a:r>
            <a:endParaRPr lang="en-GB" sz="2800" dirty="0">
              <a:latin typeface="Arial" charset="0"/>
              <a:cs typeface="Times New Roman" pitchFamily="18" charset="0"/>
            </a:endParaRPr>
          </a:p>
          <a:p>
            <a:r>
              <a:rPr lang="en-GB" sz="2800" dirty="0" smtClean="0">
                <a:latin typeface="Arial" charset="0"/>
                <a:cs typeface="Times New Roman" pitchFamily="18" charset="0"/>
              </a:rPr>
              <a:t>faggot </a:t>
            </a:r>
            <a:r>
              <a:rPr lang="en-GB" sz="2800" dirty="0">
                <a:latin typeface="Arial" charset="0"/>
                <a:cs typeface="Times New Roman" pitchFamily="18" charset="0"/>
              </a:rPr>
              <a:t>cell</a:t>
            </a:r>
            <a:endParaRPr lang="en-GB" sz="2800" dirty="0">
              <a:latin typeface="Arial" charset="0"/>
            </a:endParaRPr>
          </a:p>
        </p:txBody>
      </p:sp>
      <p:grpSp>
        <p:nvGrpSpPr>
          <p:cNvPr id="333828" name="Group 4"/>
          <p:cNvGrpSpPr>
            <a:grpSpLocks/>
          </p:cNvGrpSpPr>
          <p:nvPr/>
        </p:nvGrpSpPr>
        <p:grpSpPr bwMode="auto">
          <a:xfrm>
            <a:off x="3532188" y="1452563"/>
            <a:ext cx="0" cy="3459162"/>
            <a:chOff x="0" y="0"/>
            <a:chExt cx="0" cy="2179"/>
          </a:xfrm>
        </p:grpSpPr>
        <p:sp>
          <p:nvSpPr>
            <p:cNvPr id="33382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333830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  </a:t>
              </a:r>
              <a:r>
                <a:rPr lang="en-US" sz="19700" dirty="0">
                  <a:latin typeface="Times" pitchFamily="18" charset="0"/>
                </a:rPr>
                <a:t> </a:t>
              </a:r>
              <a:r>
                <a:rPr lang="en-US" dirty="0">
                  <a:latin typeface="Times" pitchFamily="18" charset="0"/>
                </a:rPr>
                <a:t>                          </a:t>
              </a:r>
            </a:p>
          </p:txBody>
        </p:sp>
      </p:grpSp>
      <p:grpSp>
        <p:nvGrpSpPr>
          <p:cNvPr id="333831" name="Group 7"/>
          <p:cNvGrpSpPr>
            <a:grpSpLocks/>
          </p:cNvGrpSpPr>
          <p:nvPr/>
        </p:nvGrpSpPr>
        <p:grpSpPr bwMode="auto">
          <a:xfrm>
            <a:off x="3532188" y="1452563"/>
            <a:ext cx="0" cy="3459162"/>
            <a:chOff x="0" y="0"/>
            <a:chExt cx="0" cy="2179"/>
          </a:xfrm>
        </p:grpSpPr>
        <p:sp>
          <p:nvSpPr>
            <p:cNvPr id="333832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333833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333834" name="Group 10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333835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333836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pic>
        <p:nvPicPr>
          <p:cNvPr id="333839" name="Picture 15" descr="m3"/>
          <p:cNvPicPr>
            <a:picLocks noChangeAspect="1" noChangeArrowheads="1"/>
          </p:cNvPicPr>
          <p:nvPr/>
        </p:nvPicPr>
        <p:blipFill>
          <a:blip r:embed="rId2" cstate="print"/>
          <a:srcRect l="15501" r="13287"/>
          <a:stretch>
            <a:fillRect/>
          </a:stretch>
        </p:blipFill>
        <p:spPr bwMode="auto">
          <a:xfrm>
            <a:off x="3705225" y="2060575"/>
            <a:ext cx="4084638" cy="38052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3840" name="Text Box 16"/>
          <p:cNvSpPr txBox="1">
            <a:spLocks noChangeArrowheads="1"/>
          </p:cNvSpPr>
          <p:nvPr/>
        </p:nvSpPr>
        <p:spPr bwMode="auto">
          <a:xfrm>
            <a:off x="7215174" y="6581001"/>
            <a:ext cx="19288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>
                <a:latin typeface="Arial" charset="0"/>
              </a:rPr>
              <a:t>From www.pathguy.com</a:t>
            </a:r>
          </a:p>
        </p:txBody>
      </p:sp>
      <p:pic>
        <p:nvPicPr>
          <p:cNvPr id="333842" name="Picture 18" descr="See full size 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3789363"/>
            <a:ext cx="1955800" cy="20589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07375" cy="19812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438400"/>
            <a:ext cx="3505200" cy="1676400"/>
          </a:xfrm>
        </p:spPr>
        <p:txBody>
          <a:bodyPr/>
          <a:lstStyle/>
          <a:p>
            <a:r>
              <a:rPr lang="en-GB" sz="2800" dirty="0">
                <a:latin typeface="Arial" charset="0"/>
              </a:rPr>
              <a:t>M3 variant AML with t(15;17)</a:t>
            </a:r>
          </a:p>
          <a:p>
            <a:pPr>
              <a:buFontTx/>
              <a:buNone/>
            </a:pPr>
            <a:r>
              <a:rPr lang="en-GB" sz="2800" dirty="0">
                <a:latin typeface="Arial" charset="0"/>
                <a:cs typeface="Times New Roman" pitchFamily="18" charset="0"/>
              </a:rPr>
              <a:t>    </a:t>
            </a:r>
            <a:r>
              <a:rPr lang="en-GB" sz="2800" dirty="0">
                <a:latin typeface="Arial" charset="0"/>
              </a:rPr>
              <a:t>blood film</a:t>
            </a:r>
          </a:p>
          <a:p>
            <a:endParaRPr lang="en-GB" dirty="0"/>
          </a:p>
        </p:txBody>
      </p:sp>
      <p:grpSp>
        <p:nvGrpSpPr>
          <p:cNvPr id="250884" name="Group 4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25088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50886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  </a:t>
              </a:r>
              <a:r>
                <a:rPr lang="en-US" sz="19700" dirty="0">
                  <a:latin typeface="Times" pitchFamily="18" charset="0"/>
                </a:rPr>
                <a:t> </a:t>
              </a:r>
              <a:r>
                <a:rPr lang="en-US" dirty="0">
                  <a:latin typeface="Times" pitchFamily="18" charset="0"/>
                </a:rPr>
                <a:t>                          </a:t>
              </a:r>
            </a:p>
          </p:txBody>
        </p:sp>
      </p:grpSp>
      <p:pic>
        <p:nvPicPr>
          <p:cNvPr id="250887" name="Picture 7" descr="L01s019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16113"/>
            <a:ext cx="2730500" cy="41560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00530" y="6581001"/>
            <a:ext cx="4643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© Wiley-Blackwell from Bain BJ, Leukaemia Diagnosis 4</a:t>
            </a:r>
            <a:r>
              <a:rPr lang="en-GB" sz="1200" baseline="30000" dirty="0" smtClean="0"/>
              <a:t>th</a:t>
            </a:r>
            <a:r>
              <a:rPr lang="en-GB" sz="1200" dirty="0" smtClean="0"/>
              <a:t> Edn, 2006 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8278812" cy="19812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438400"/>
            <a:ext cx="3200400" cy="1752600"/>
          </a:xfrm>
        </p:spPr>
        <p:txBody>
          <a:bodyPr/>
          <a:lstStyle/>
          <a:p>
            <a:r>
              <a:rPr lang="en-GB" sz="2800" dirty="0">
                <a:latin typeface="Arial" charset="0"/>
              </a:rPr>
              <a:t>M3 variant AML with t(15;17)</a:t>
            </a:r>
            <a:r>
              <a:rPr lang="en-GB" sz="2800" dirty="0">
                <a:latin typeface="Arial" charset="0"/>
                <a:cs typeface="Times New Roman" pitchFamily="18" charset="0"/>
              </a:rPr>
              <a:t> </a:t>
            </a:r>
            <a:r>
              <a:rPr lang="en-GB" sz="2800" dirty="0">
                <a:latin typeface="Arial" charset="0"/>
              </a:rPr>
              <a:t>blood film</a:t>
            </a:r>
          </a:p>
        </p:txBody>
      </p:sp>
      <p:grpSp>
        <p:nvGrpSpPr>
          <p:cNvPr id="249860" name="Group 4"/>
          <p:cNvGrpSpPr>
            <a:grpSpLocks/>
          </p:cNvGrpSpPr>
          <p:nvPr/>
        </p:nvGrpSpPr>
        <p:grpSpPr bwMode="auto">
          <a:xfrm>
            <a:off x="3532188" y="1452563"/>
            <a:ext cx="0" cy="3459162"/>
            <a:chOff x="0" y="0"/>
            <a:chExt cx="0" cy="2179"/>
          </a:xfrm>
        </p:grpSpPr>
        <p:sp>
          <p:nvSpPr>
            <p:cNvPr id="24986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9862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  </a:t>
              </a:r>
              <a:r>
                <a:rPr lang="en-US" sz="19700" dirty="0">
                  <a:latin typeface="Times" pitchFamily="18" charset="0"/>
                </a:rPr>
                <a:t> </a:t>
              </a:r>
              <a:r>
                <a:rPr lang="en-US" dirty="0">
                  <a:latin typeface="Times" pitchFamily="18" charset="0"/>
                </a:rPr>
                <a:t>                          </a:t>
              </a:r>
            </a:p>
          </p:txBody>
        </p:sp>
      </p:grpSp>
      <p:grpSp>
        <p:nvGrpSpPr>
          <p:cNvPr id="249863" name="Group 7"/>
          <p:cNvGrpSpPr>
            <a:grpSpLocks/>
          </p:cNvGrpSpPr>
          <p:nvPr/>
        </p:nvGrpSpPr>
        <p:grpSpPr bwMode="auto">
          <a:xfrm>
            <a:off x="3532188" y="1452563"/>
            <a:ext cx="0" cy="3459162"/>
            <a:chOff x="0" y="0"/>
            <a:chExt cx="0" cy="2179"/>
          </a:xfrm>
        </p:grpSpPr>
        <p:sp>
          <p:nvSpPr>
            <p:cNvPr id="249864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9865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9866" name="Group 10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249867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9868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9869" name="Group 13"/>
          <p:cNvGrpSpPr>
            <a:grpSpLocks/>
          </p:cNvGrpSpPr>
          <p:nvPr/>
        </p:nvGrpSpPr>
        <p:grpSpPr bwMode="auto">
          <a:xfrm>
            <a:off x="3532188" y="1457325"/>
            <a:ext cx="0" cy="3444875"/>
            <a:chOff x="0" y="0"/>
            <a:chExt cx="0" cy="2170"/>
          </a:xfrm>
        </p:grpSpPr>
        <p:sp>
          <p:nvSpPr>
            <p:cNvPr id="249870" name="Rectangle 1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9871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0" cy="2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6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9872" name="Group 16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249873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9874" name="Rectangle 18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pic>
        <p:nvPicPr>
          <p:cNvPr id="249875" name="Picture 19" descr="L01s017"/>
          <p:cNvPicPr>
            <a:picLocks noChangeAspect="1" noChangeArrowheads="1"/>
          </p:cNvPicPr>
          <p:nvPr/>
        </p:nvPicPr>
        <p:blipFill>
          <a:blip r:embed="rId2" cstate="print"/>
          <a:srcRect b="12230"/>
          <a:stretch>
            <a:fillRect/>
          </a:stretch>
        </p:blipFill>
        <p:spPr bwMode="auto">
          <a:xfrm>
            <a:off x="4140200" y="2133600"/>
            <a:ext cx="2905125" cy="3879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4500530" y="6581001"/>
            <a:ext cx="4643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© Wiley-Blackwell from Bain BJ, Leukaemia Diagnosis 4</a:t>
            </a:r>
            <a:r>
              <a:rPr lang="en-GB" sz="1200" baseline="30000" dirty="0" smtClean="0"/>
              <a:t>th</a:t>
            </a:r>
            <a:r>
              <a:rPr lang="en-GB" sz="1200" dirty="0" smtClean="0"/>
              <a:t> Edn, 2006 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8077200" cy="10668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5229225"/>
            <a:ext cx="7543800" cy="45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dirty="0">
                <a:latin typeface="Arial" charset="0"/>
              </a:rPr>
              <a:t>M3 variant AML with t(15;17)</a:t>
            </a:r>
            <a:r>
              <a:rPr lang="en-GB" sz="2800" dirty="0">
                <a:latin typeface="Arial" charset="0"/>
                <a:cs typeface="Times New Roman" pitchFamily="18" charset="0"/>
              </a:rPr>
              <a:t>—</a:t>
            </a:r>
            <a:r>
              <a:rPr lang="en-GB" sz="2800" dirty="0">
                <a:latin typeface="Arial" charset="0"/>
              </a:rPr>
              <a:t>blood film</a:t>
            </a:r>
          </a:p>
          <a:p>
            <a:pPr>
              <a:lnSpc>
                <a:spcPct val="90000"/>
              </a:lnSpc>
            </a:pPr>
            <a:endParaRPr lang="en-GB" sz="2800" dirty="0"/>
          </a:p>
        </p:txBody>
      </p:sp>
      <p:grpSp>
        <p:nvGrpSpPr>
          <p:cNvPr id="241668" name="Group 4"/>
          <p:cNvGrpSpPr>
            <a:grpSpLocks/>
          </p:cNvGrpSpPr>
          <p:nvPr/>
        </p:nvGrpSpPr>
        <p:grpSpPr bwMode="auto">
          <a:xfrm>
            <a:off x="3532188" y="1452563"/>
            <a:ext cx="0" cy="3459162"/>
            <a:chOff x="0" y="0"/>
            <a:chExt cx="0" cy="2179"/>
          </a:xfrm>
        </p:grpSpPr>
        <p:sp>
          <p:nvSpPr>
            <p:cNvPr id="24166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1670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  </a:t>
              </a:r>
              <a:r>
                <a:rPr lang="en-US" sz="19700" dirty="0">
                  <a:latin typeface="Times" pitchFamily="18" charset="0"/>
                </a:rPr>
                <a:t> </a:t>
              </a:r>
              <a:r>
                <a:rPr lang="en-US" dirty="0">
                  <a:latin typeface="Times" pitchFamily="18" charset="0"/>
                </a:rPr>
                <a:t>                          </a:t>
              </a:r>
            </a:p>
          </p:txBody>
        </p:sp>
      </p:grpSp>
      <p:grpSp>
        <p:nvGrpSpPr>
          <p:cNvPr id="241671" name="Group 7"/>
          <p:cNvGrpSpPr>
            <a:grpSpLocks/>
          </p:cNvGrpSpPr>
          <p:nvPr/>
        </p:nvGrpSpPr>
        <p:grpSpPr bwMode="auto">
          <a:xfrm>
            <a:off x="3532188" y="1452563"/>
            <a:ext cx="0" cy="3459162"/>
            <a:chOff x="0" y="0"/>
            <a:chExt cx="0" cy="2179"/>
          </a:xfrm>
        </p:grpSpPr>
        <p:sp>
          <p:nvSpPr>
            <p:cNvPr id="241672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1673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1674" name="Group 10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241675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1676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1681" name="Group 17"/>
          <p:cNvGrpSpPr>
            <a:grpSpLocks/>
          </p:cNvGrpSpPr>
          <p:nvPr/>
        </p:nvGrpSpPr>
        <p:grpSpPr bwMode="auto">
          <a:xfrm>
            <a:off x="3532188" y="1457325"/>
            <a:ext cx="0" cy="3444875"/>
            <a:chOff x="0" y="0"/>
            <a:chExt cx="0" cy="2170"/>
          </a:xfrm>
        </p:grpSpPr>
        <p:sp>
          <p:nvSpPr>
            <p:cNvPr id="241678" name="Rectangle 1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1679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0" cy="2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6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pic>
        <p:nvPicPr>
          <p:cNvPr id="241683" name="Picture 19" descr="AML-M3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557338"/>
            <a:ext cx="4679950" cy="31321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1684" name="Text Box 20"/>
          <p:cNvSpPr txBox="1">
            <a:spLocks noChangeArrowheads="1"/>
          </p:cNvSpPr>
          <p:nvPr/>
        </p:nvSpPr>
        <p:spPr bwMode="auto">
          <a:xfrm>
            <a:off x="6486508" y="6581001"/>
            <a:ext cx="26574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>
                <a:latin typeface="Arial" charset="0"/>
              </a:rPr>
              <a:t>From http://labmed.hallym.ac.kr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458200" cy="19812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438400"/>
            <a:ext cx="3200400" cy="1752600"/>
          </a:xfrm>
        </p:spPr>
        <p:txBody>
          <a:bodyPr/>
          <a:lstStyle/>
          <a:p>
            <a:r>
              <a:rPr lang="en-GB" sz="2800" dirty="0">
                <a:latin typeface="Arial" charset="0"/>
              </a:rPr>
              <a:t>M3 variant AML with t(15;17) bone marrow</a:t>
            </a:r>
          </a:p>
        </p:txBody>
      </p:sp>
      <p:grpSp>
        <p:nvGrpSpPr>
          <p:cNvPr id="243716" name="Group 4"/>
          <p:cNvGrpSpPr>
            <a:grpSpLocks/>
          </p:cNvGrpSpPr>
          <p:nvPr/>
        </p:nvGrpSpPr>
        <p:grpSpPr bwMode="auto">
          <a:xfrm>
            <a:off x="3532188" y="1452563"/>
            <a:ext cx="0" cy="3459162"/>
            <a:chOff x="0" y="0"/>
            <a:chExt cx="0" cy="2179"/>
          </a:xfrm>
        </p:grpSpPr>
        <p:sp>
          <p:nvSpPr>
            <p:cNvPr id="24371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3718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  </a:t>
              </a:r>
              <a:r>
                <a:rPr lang="en-US" sz="19700" dirty="0">
                  <a:latin typeface="Times" pitchFamily="18" charset="0"/>
                </a:rPr>
                <a:t> </a:t>
              </a:r>
              <a:r>
                <a:rPr lang="en-US" dirty="0">
                  <a:latin typeface="Times" pitchFamily="18" charset="0"/>
                </a:rPr>
                <a:t>                          </a:t>
              </a:r>
            </a:p>
          </p:txBody>
        </p:sp>
      </p:grpSp>
      <p:grpSp>
        <p:nvGrpSpPr>
          <p:cNvPr id="243719" name="Group 7"/>
          <p:cNvGrpSpPr>
            <a:grpSpLocks/>
          </p:cNvGrpSpPr>
          <p:nvPr/>
        </p:nvGrpSpPr>
        <p:grpSpPr bwMode="auto">
          <a:xfrm>
            <a:off x="3532188" y="1452563"/>
            <a:ext cx="0" cy="3459162"/>
            <a:chOff x="0" y="0"/>
            <a:chExt cx="0" cy="2179"/>
          </a:xfrm>
        </p:grpSpPr>
        <p:sp>
          <p:nvSpPr>
            <p:cNvPr id="243720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3721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3722" name="Group 10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243723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3724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3725" name="Group 13"/>
          <p:cNvGrpSpPr>
            <a:grpSpLocks/>
          </p:cNvGrpSpPr>
          <p:nvPr/>
        </p:nvGrpSpPr>
        <p:grpSpPr bwMode="auto">
          <a:xfrm>
            <a:off x="3532188" y="1457325"/>
            <a:ext cx="0" cy="3444875"/>
            <a:chOff x="0" y="0"/>
            <a:chExt cx="0" cy="2170"/>
          </a:xfrm>
        </p:grpSpPr>
        <p:sp>
          <p:nvSpPr>
            <p:cNvPr id="243726" name="Rectangle 1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3727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0" cy="2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6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3728" name="Group 16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243729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3730" name="Rectangle 18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3735" name="Group 23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243732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3733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pic>
        <p:nvPicPr>
          <p:cNvPr id="243734" name="Picture 22" descr="L01s019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1844675"/>
            <a:ext cx="2657475" cy="4044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4500530" y="6581001"/>
            <a:ext cx="4643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© Wiley-Blackwell from Bain BJ, Leukaemia Diagnosis 4</a:t>
            </a:r>
            <a:r>
              <a:rPr lang="en-GB" sz="1200" baseline="30000" dirty="0" smtClean="0"/>
              <a:t>th</a:t>
            </a:r>
            <a:r>
              <a:rPr lang="en-GB" sz="1200" dirty="0" smtClean="0"/>
              <a:t> Edn, 2006 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772400" cy="1143000"/>
          </a:xfrm>
        </p:spPr>
        <p:txBody>
          <a:bodyPr/>
          <a:lstStyle/>
          <a:p>
            <a:r>
              <a:rPr lang="en-GB" dirty="0" smtClean="0"/>
              <a:t>A MYTH……..</a:t>
            </a:r>
            <a:endParaRPr lang="en-GB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2597121" cy="384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00808"/>
            <a:ext cx="3672000" cy="27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896795" y="4529002"/>
            <a:ext cx="4788024" cy="2016224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HOLLYWOOD…</a:t>
            </a:r>
          </a:p>
          <a:p>
            <a:pPr algn="ctr"/>
            <a:r>
              <a:rPr lang="en-GB" b="1" dirty="0" smtClean="0"/>
              <a:t>NOT THE IDEAL TOOL TO LEARN MEDICINE!</a:t>
            </a:r>
          </a:p>
          <a:p>
            <a:pPr algn="ctr"/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1475656" y="5537114"/>
            <a:ext cx="1202432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KATE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1520" y="2276872"/>
            <a:ext cx="1418456" cy="576064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ANNA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3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-171450"/>
            <a:ext cx="8280400" cy="215265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438400"/>
            <a:ext cx="3429000" cy="2286000"/>
          </a:xfrm>
        </p:spPr>
        <p:txBody>
          <a:bodyPr/>
          <a:lstStyle/>
          <a:p>
            <a:r>
              <a:rPr lang="en-GB" sz="2800" dirty="0">
                <a:latin typeface="Arial" charset="0"/>
              </a:rPr>
              <a:t>M3 variant AML with t(15;17)</a:t>
            </a:r>
            <a:r>
              <a:rPr lang="en-GB" sz="2800" dirty="0">
                <a:latin typeface="Arial" charset="0"/>
                <a:cs typeface="Times New Roman" pitchFamily="18" charset="0"/>
              </a:rPr>
              <a:t>, </a:t>
            </a:r>
            <a:r>
              <a:rPr lang="en-GB" sz="2800" dirty="0">
                <a:latin typeface="Arial" charset="0"/>
              </a:rPr>
              <a:t> bone marrow</a:t>
            </a:r>
          </a:p>
          <a:p>
            <a:r>
              <a:rPr lang="en-GB" sz="2800" dirty="0">
                <a:latin typeface="Arial" charset="0"/>
                <a:cs typeface="Times New Roman" pitchFamily="18" charset="0"/>
              </a:rPr>
              <a:t>peroxidase</a:t>
            </a:r>
          </a:p>
        </p:txBody>
      </p:sp>
      <p:grpSp>
        <p:nvGrpSpPr>
          <p:cNvPr id="244740" name="Group 4"/>
          <p:cNvGrpSpPr>
            <a:grpSpLocks/>
          </p:cNvGrpSpPr>
          <p:nvPr/>
        </p:nvGrpSpPr>
        <p:grpSpPr bwMode="auto">
          <a:xfrm>
            <a:off x="3532188" y="1452563"/>
            <a:ext cx="0" cy="3459162"/>
            <a:chOff x="0" y="0"/>
            <a:chExt cx="0" cy="2179"/>
          </a:xfrm>
        </p:grpSpPr>
        <p:sp>
          <p:nvSpPr>
            <p:cNvPr id="2447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4742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  </a:t>
              </a:r>
              <a:r>
                <a:rPr lang="en-US" sz="19700" dirty="0">
                  <a:latin typeface="Times" pitchFamily="18" charset="0"/>
                </a:rPr>
                <a:t> </a:t>
              </a:r>
              <a:r>
                <a:rPr lang="en-US" dirty="0">
                  <a:latin typeface="Times" pitchFamily="18" charset="0"/>
                </a:rPr>
                <a:t>                          </a:t>
              </a:r>
            </a:p>
          </p:txBody>
        </p:sp>
      </p:grpSp>
      <p:grpSp>
        <p:nvGrpSpPr>
          <p:cNvPr id="244743" name="Group 7"/>
          <p:cNvGrpSpPr>
            <a:grpSpLocks/>
          </p:cNvGrpSpPr>
          <p:nvPr/>
        </p:nvGrpSpPr>
        <p:grpSpPr bwMode="auto">
          <a:xfrm>
            <a:off x="3532188" y="1452563"/>
            <a:ext cx="0" cy="3459162"/>
            <a:chOff x="0" y="0"/>
            <a:chExt cx="0" cy="2179"/>
          </a:xfrm>
        </p:grpSpPr>
        <p:sp>
          <p:nvSpPr>
            <p:cNvPr id="244744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4745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4746" name="Group 10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244747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4748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4749" name="Group 13"/>
          <p:cNvGrpSpPr>
            <a:grpSpLocks/>
          </p:cNvGrpSpPr>
          <p:nvPr/>
        </p:nvGrpSpPr>
        <p:grpSpPr bwMode="auto">
          <a:xfrm>
            <a:off x="3532188" y="1457325"/>
            <a:ext cx="0" cy="3444875"/>
            <a:chOff x="0" y="0"/>
            <a:chExt cx="0" cy="2170"/>
          </a:xfrm>
        </p:grpSpPr>
        <p:sp>
          <p:nvSpPr>
            <p:cNvPr id="244750" name="Rectangle 1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4751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0" cy="2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6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4752" name="Group 16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244753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4754" name="Rectangle 18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4755" name="Group 19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244756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4757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4762" name="Group 26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244759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4760" name="Rectangle 24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pic>
        <p:nvPicPr>
          <p:cNvPr id="244761" name="Picture 25" descr="L01s019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773238"/>
            <a:ext cx="2636837" cy="4013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4500530" y="6581001"/>
            <a:ext cx="4643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© Wiley-Blackwell from Bain BJ, Leukaemia Diagnosis 4</a:t>
            </a:r>
            <a:r>
              <a:rPr lang="en-GB" sz="1200" baseline="30000" dirty="0" smtClean="0"/>
              <a:t>th</a:t>
            </a:r>
            <a:r>
              <a:rPr lang="en-GB" sz="1200" dirty="0" smtClean="0"/>
              <a:t> Edn, 2006 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280400" cy="19812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438400"/>
            <a:ext cx="3505200" cy="2514600"/>
          </a:xfrm>
        </p:spPr>
        <p:txBody>
          <a:bodyPr/>
          <a:lstStyle/>
          <a:p>
            <a:r>
              <a:rPr lang="en-GB" sz="2800" dirty="0">
                <a:latin typeface="Arial" charset="0"/>
              </a:rPr>
              <a:t>M3 variant AML with t(15;17)</a:t>
            </a:r>
          </a:p>
          <a:p>
            <a:pPr>
              <a:buFontTx/>
              <a:buNone/>
            </a:pPr>
            <a:r>
              <a:rPr lang="en-GB" sz="2800" dirty="0">
                <a:latin typeface="Arial" charset="0"/>
              </a:rPr>
              <a:t>    bone marrow </a:t>
            </a:r>
            <a:r>
              <a:rPr lang="en-GB" sz="2800" dirty="0">
                <a:latin typeface="Arial" charset="0"/>
                <a:cs typeface="Times New Roman" pitchFamily="18" charset="0"/>
              </a:rPr>
              <a:t>Sudan black B</a:t>
            </a:r>
          </a:p>
        </p:txBody>
      </p:sp>
      <p:grpSp>
        <p:nvGrpSpPr>
          <p:cNvPr id="245764" name="Group 4"/>
          <p:cNvGrpSpPr>
            <a:grpSpLocks/>
          </p:cNvGrpSpPr>
          <p:nvPr/>
        </p:nvGrpSpPr>
        <p:grpSpPr bwMode="auto">
          <a:xfrm>
            <a:off x="3532188" y="1452563"/>
            <a:ext cx="0" cy="3459162"/>
            <a:chOff x="0" y="0"/>
            <a:chExt cx="0" cy="2179"/>
          </a:xfrm>
        </p:grpSpPr>
        <p:sp>
          <p:nvSpPr>
            <p:cNvPr id="24576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5766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  </a:t>
              </a:r>
              <a:r>
                <a:rPr lang="en-US" sz="19700" dirty="0">
                  <a:latin typeface="Times" pitchFamily="18" charset="0"/>
                </a:rPr>
                <a:t> </a:t>
              </a:r>
              <a:r>
                <a:rPr lang="en-US" dirty="0">
                  <a:latin typeface="Times" pitchFamily="18" charset="0"/>
                </a:rPr>
                <a:t>                          </a:t>
              </a:r>
            </a:p>
          </p:txBody>
        </p:sp>
      </p:grpSp>
      <p:grpSp>
        <p:nvGrpSpPr>
          <p:cNvPr id="245767" name="Group 7"/>
          <p:cNvGrpSpPr>
            <a:grpSpLocks/>
          </p:cNvGrpSpPr>
          <p:nvPr/>
        </p:nvGrpSpPr>
        <p:grpSpPr bwMode="auto">
          <a:xfrm>
            <a:off x="3532188" y="1452563"/>
            <a:ext cx="0" cy="3459162"/>
            <a:chOff x="0" y="0"/>
            <a:chExt cx="0" cy="2179"/>
          </a:xfrm>
        </p:grpSpPr>
        <p:sp>
          <p:nvSpPr>
            <p:cNvPr id="245768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5769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5770" name="Group 10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245771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5772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5773" name="Group 13"/>
          <p:cNvGrpSpPr>
            <a:grpSpLocks/>
          </p:cNvGrpSpPr>
          <p:nvPr/>
        </p:nvGrpSpPr>
        <p:grpSpPr bwMode="auto">
          <a:xfrm>
            <a:off x="3532188" y="1457325"/>
            <a:ext cx="0" cy="3444875"/>
            <a:chOff x="0" y="0"/>
            <a:chExt cx="0" cy="2170"/>
          </a:xfrm>
        </p:grpSpPr>
        <p:sp>
          <p:nvSpPr>
            <p:cNvPr id="245774" name="Rectangle 1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5775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0" cy="2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6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5776" name="Group 16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245777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5778" name="Rectangle 18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5779" name="Group 19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245780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5781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5785" name="Group 25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245782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5783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pic>
        <p:nvPicPr>
          <p:cNvPr id="245784" name="Picture 24" descr="L01s019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773238"/>
            <a:ext cx="2730500" cy="41560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4500530" y="6581001"/>
            <a:ext cx="4643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© Wiley-Blackwell from Bain BJ, Leukaemia Diagnosis 4</a:t>
            </a:r>
            <a:r>
              <a:rPr lang="en-GB" sz="1200" baseline="30000" dirty="0" smtClean="0"/>
              <a:t>th</a:t>
            </a:r>
            <a:r>
              <a:rPr lang="en-GB" sz="1200" dirty="0" smtClean="0"/>
              <a:t> Edn, 2006 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8064500" cy="19812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438400"/>
            <a:ext cx="3429000" cy="2590800"/>
          </a:xfrm>
        </p:spPr>
        <p:txBody>
          <a:bodyPr/>
          <a:lstStyle/>
          <a:p>
            <a:r>
              <a:rPr lang="en-GB" sz="2800" dirty="0">
                <a:latin typeface="Arial" charset="0"/>
              </a:rPr>
              <a:t>M3 variant AML with t(15;17), bone marrow chloroacetate esterase</a:t>
            </a:r>
          </a:p>
        </p:txBody>
      </p:sp>
      <p:grpSp>
        <p:nvGrpSpPr>
          <p:cNvPr id="246788" name="Group 4"/>
          <p:cNvGrpSpPr>
            <a:grpSpLocks/>
          </p:cNvGrpSpPr>
          <p:nvPr/>
        </p:nvGrpSpPr>
        <p:grpSpPr bwMode="auto">
          <a:xfrm>
            <a:off x="3532188" y="1452563"/>
            <a:ext cx="0" cy="3459162"/>
            <a:chOff x="0" y="0"/>
            <a:chExt cx="0" cy="2179"/>
          </a:xfrm>
        </p:grpSpPr>
        <p:sp>
          <p:nvSpPr>
            <p:cNvPr id="24678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6790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  </a:t>
              </a:r>
              <a:r>
                <a:rPr lang="en-US" sz="19700" dirty="0">
                  <a:latin typeface="Times" pitchFamily="18" charset="0"/>
                </a:rPr>
                <a:t> </a:t>
              </a:r>
              <a:r>
                <a:rPr lang="en-US" dirty="0">
                  <a:latin typeface="Times" pitchFamily="18" charset="0"/>
                </a:rPr>
                <a:t>                          </a:t>
              </a:r>
            </a:p>
          </p:txBody>
        </p:sp>
      </p:grpSp>
      <p:grpSp>
        <p:nvGrpSpPr>
          <p:cNvPr id="246791" name="Group 7"/>
          <p:cNvGrpSpPr>
            <a:grpSpLocks/>
          </p:cNvGrpSpPr>
          <p:nvPr/>
        </p:nvGrpSpPr>
        <p:grpSpPr bwMode="auto">
          <a:xfrm>
            <a:off x="3532188" y="1452563"/>
            <a:ext cx="0" cy="3459162"/>
            <a:chOff x="0" y="0"/>
            <a:chExt cx="0" cy="2179"/>
          </a:xfrm>
        </p:grpSpPr>
        <p:sp>
          <p:nvSpPr>
            <p:cNvPr id="246792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6793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6794" name="Group 10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246795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6796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6797" name="Group 13"/>
          <p:cNvGrpSpPr>
            <a:grpSpLocks/>
          </p:cNvGrpSpPr>
          <p:nvPr/>
        </p:nvGrpSpPr>
        <p:grpSpPr bwMode="auto">
          <a:xfrm>
            <a:off x="3532188" y="1457325"/>
            <a:ext cx="0" cy="3444875"/>
            <a:chOff x="0" y="0"/>
            <a:chExt cx="0" cy="2170"/>
          </a:xfrm>
        </p:grpSpPr>
        <p:sp>
          <p:nvSpPr>
            <p:cNvPr id="246798" name="Rectangle 1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6799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0" cy="2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6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6800" name="Group 16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246801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6802" name="Rectangle 18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6803" name="Group 19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246804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6805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grpSp>
        <p:nvGrpSpPr>
          <p:cNvPr id="246809" name="Group 25"/>
          <p:cNvGrpSpPr>
            <a:grpSpLocks/>
          </p:cNvGrpSpPr>
          <p:nvPr/>
        </p:nvGrpSpPr>
        <p:grpSpPr bwMode="auto">
          <a:xfrm>
            <a:off x="3543300" y="1452563"/>
            <a:ext cx="0" cy="3459162"/>
            <a:chOff x="0" y="0"/>
            <a:chExt cx="0" cy="2179"/>
          </a:xfrm>
        </p:grpSpPr>
        <p:sp>
          <p:nvSpPr>
            <p:cNvPr id="246806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6807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/>
                <a:t>  </a:t>
              </a:r>
              <a:r>
                <a:rPr lang="en-US" sz="19700" dirty="0"/>
                <a:t> </a:t>
              </a:r>
              <a:r>
                <a:rPr lang="en-US" dirty="0"/>
                <a:t>                          </a:t>
              </a:r>
            </a:p>
          </p:txBody>
        </p:sp>
      </p:grpSp>
      <p:pic>
        <p:nvPicPr>
          <p:cNvPr id="246808" name="Picture 24" descr="L01s019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773238"/>
            <a:ext cx="2649537" cy="40338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4500530" y="6581001"/>
            <a:ext cx="4643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© Wiley-Blackwell from Bain BJ, Leukaemia Diagnosis 4</a:t>
            </a:r>
            <a:r>
              <a:rPr lang="en-GB" sz="1200" baseline="30000" dirty="0" smtClean="0"/>
              <a:t>th</a:t>
            </a:r>
            <a:r>
              <a:rPr lang="en-GB" sz="1200" dirty="0" smtClean="0"/>
              <a:t> Edn, 2006 </a:t>
            </a:r>
            <a:endParaRPr lang="en-GB" sz="1200" dirty="0"/>
          </a:p>
        </p:txBody>
      </p:sp>
      <p:sp>
        <p:nvSpPr>
          <p:cNvPr id="2" name="Oval 1"/>
          <p:cNvSpPr/>
          <p:nvPr/>
        </p:nvSpPr>
        <p:spPr>
          <a:xfrm>
            <a:off x="0" y="5661248"/>
            <a:ext cx="4572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Immunophenotyping?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497887" cy="19812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438400"/>
            <a:ext cx="3581400" cy="3505200"/>
          </a:xfrm>
        </p:spPr>
        <p:txBody>
          <a:bodyPr/>
          <a:lstStyle/>
          <a:p>
            <a:pPr>
              <a:buFontTx/>
              <a:buNone/>
            </a:pPr>
            <a:r>
              <a:rPr lang="en-GB" sz="2800" dirty="0">
                <a:latin typeface="Arial" charset="0"/>
              </a:rPr>
              <a:t>   Karyogram of classical M3 and variant M3 AML showing t(15;17)(q22;q21)</a:t>
            </a:r>
          </a:p>
        </p:txBody>
      </p:sp>
      <p:grpSp>
        <p:nvGrpSpPr>
          <p:cNvPr id="318468" name="Group 4"/>
          <p:cNvGrpSpPr>
            <a:grpSpLocks/>
          </p:cNvGrpSpPr>
          <p:nvPr/>
        </p:nvGrpSpPr>
        <p:grpSpPr bwMode="auto">
          <a:xfrm>
            <a:off x="3200400" y="2114550"/>
            <a:ext cx="0" cy="2179638"/>
            <a:chOff x="0" y="0"/>
            <a:chExt cx="0" cy="1373"/>
          </a:xfrm>
        </p:grpSpPr>
        <p:sp>
          <p:nvSpPr>
            <p:cNvPr id="31846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318470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0" cy="1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  </a:t>
              </a:r>
              <a:r>
                <a:rPr lang="en-US" sz="11300" dirty="0">
                  <a:latin typeface="Times" pitchFamily="18" charset="0"/>
                </a:rPr>
                <a:t> </a:t>
              </a:r>
              <a:r>
                <a:rPr lang="en-US" dirty="0">
                  <a:latin typeface="Times" pitchFamily="18" charset="0"/>
                </a:rPr>
                <a:t>                                   </a:t>
              </a:r>
            </a:p>
          </p:txBody>
        </p:sp>
      </p:grpSp>
      <p:pic>
        <p:nvPicPr>
          <p:cNvPr id="318471" name="Picture 7" descr="L02s013"/>
          <p:cNvPicPr>
            <a:picLocks noChangeAspect="1" noChangeArrowheads="1"/>
          </p:cNvPicPr>
          <p:nvPr/>
        </p:nvPicPr>
        <p:blipFill>
          <a:blip r:embed="rId2" cstate="print"/>
          <a:srcRect l="5414" r="2461"/>
          <a:stretch>
            <a:fillRect/>
          </a:stretch>
        </p:blipFill>
        <p:spPr bwMode="auto">
          <a:xfrm>
            <a:off x="3500438" y="1916113"/>
            <a:ext cx="4754562" cy="33988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00530" y="6581001"/>
            <a:ext cx="4643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© Wiley-Blackwell from Bain BJ, Leukaemia Diagnosis 4</a:t>
            </a:r>
            <a:r>
              <a:rPr lang="en-GB" sz="1200" baseline="30000" dirty="0" smtClean="0"/>
              <a:t>th</a:t>
            </a:r>
            <a:r>
              <a:rPr lang="en-GB" sz="1200" dirty="0" smtClean="0"/>
              <a:t> Edn, 2006 </a:t>
            </a:r>
            <a:endParaRPr lang="en-GB" sz="1200" dirty="0"/>
          </a:p>
        </p:txBody>
      </p:sp>
      <p:sp>
        <p:nvSpPr>
          <p:cNvPr id="2" name="Oval 1"/>
          <p:cNvSpPr/>
          <p:nvPr/>
        </p:nvSpPr>
        <p:spPr>
          <a:xfrm>
            <a:off x="142844" y="5072074"/>
            <a:ext cx="5357850" cy="157163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Waiting for conventional cytogenetics by G banding can delay the diagnosis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278813" cy="19812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</a:p>
        </p:txBody>
      </p:sp>
      <p:grpSp>
        <p:nvGrpSpPr>
          <p:cNvPr id="167940" name="Group 2052"/>
          <p:cNvGrpSpPr>
            <a:grpSpLocks/>
          </p:cNvGrpSpPr>
          <p:nvPr/>
        </p:nvGrpSpPr>
        <p:grpSpPr bwMode="auto">
          <a:xfrm>
            <a:off x="3532188" y="1452563"/>
            <a:ext cx="0" cy="3459162"/>
            <a:chOff x="0" y="0"/>
            <a:chExt cx="0" cy="2179"/>
          </a:xfrm>
        </p:grpSpPr>
        <p:sp>
          <p:nvSpPr>
            <p:cNvPr id="167941" name="Rectangle 2053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167942" name="Rectangle 2054"/>
            <p:cNvSpPr>
              <a:spLocks noChangeArrowheads="1"/>
            </p:cNvSpPr>
            <p:nvPr/>
          </p:nvSpPr>
          <p:spPr bwMode="auto">
            <a:xfrm>
              <a:off x="0" y="0"/>
              <a:ext cx="0" cy="2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>
                  <a:latin typeface="Times" pitchFamily="18" charset="0"/>
                </a:rPr>
                <a:t>  </a:t>
              </a:r>
              <a:r>
                <a:rPr lang="en-US" sz="19700" dirty="0">
                  <a:latin typeface="Times" pitchFamily="18" charset="0"/>
                </a:rPr>
                <a:t> </a:t>
              </a:r>
              <a:r>
                <a:rPr lang="en-US" dirty="0">
                  <a:latin typeface="Times" pitchFamily="18" charset="0"/>
                </a:rPr>
                <a:t>                          </a:t>
              </a:r>
            </a:p>
          </p:txBody>
        </p:sp>
      </p:grpSp>
      <p:pic>
        <p:nvPicPr>
          <p:cNvPr id="167944" name="Picture 2056" descr="L02S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700213"/>
            <a:ext cx="5715000" cy="32146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7945" name="Rectangle 2057"/>
          <p:cNvSpPr>
            <a:spLocks noChangeArrowheads="1"/>
          </p:cNvSpPr>
          <p:nvPr/>
        </p:nvSpPr>
        <p:spPr bwMode="auto">
          <a:xfrm>
            <a:off x="323850" y="5157788"/>
            <a:ext cx="83518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2800" dirty="0"/>
              <a:t>   </a:t>
            </a:r>
            <a:r>
              <a:rPr lang="en-GB" sz="2800" dirty="0">
                <a:latin typeface="Arial" charset="0"/>
              </a:rPr>
              <a:t>Typical promyelocytic leukaemia results from t(15;17)(q22;q21) with formation of two fusion genes, </a:t>
            </a:r>
            <a:r>
              <a:rPr lang="en-GB" sz="2800" i="1" dirty="0">
                <a:latin typeface="Arial" charset="0"/>
              </a:rPr>
              <a:t>PML-RARA</a:t>
            </a:r>
            <a:r>
              <a:rPr lang="en-GB" sz="2800" dirty="0">
                <a:latin typeface="Arial" charset="0"/>
              </a:rPr>
              <a:t> and </a:t>
            </a:r>
            <a:r>
              <a:rPr lang="en-GB" sz="2800" i="1" dirty="0">
                <a:latin typeface="Arial" charset="0"/>
              </a:rPr>
              <a:t>RARA-PML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00530" y="6581001"/>
            <a:ext cx="4643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© Wiley-Blackwell from Bain BJ, Leukaemia Diagnosis 4</a:t>
            </a:r>
            <a:r>
              <a:rPr lang="en-GB" sz="1200" baseline="30000" dirty="0" smtClean="0"/>
              <a:t>th</a:t>
            </a:r>
            <a:r>
              <a:rPr lang="en-GB" sz="1200" dirty="0" smtClean="0"/>
              <a:t> Edn, 2006 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02613" cy="19812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5300663"/>
            <a:ext cx="8353425" cy="1368425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   </a:t>
            </a:r>
            <a:r>
              <a:rPr lang="en-GB" sz="2800" dirty="0">
                <a:latin typeface="Arial" charset="0"/>
              </a:rPr>
              <a:t>Distribution of PML in normal cell and in other types of leukaemia</a:t>
            </a:r>
          </a:p>
        </p:txBody>
      </p:sp>
      <p:grpSp>
        <p:nvGrpSpPr>
          <p:cNvPr id="324612" name="Group 4"/>
          <p:cNvGrpSpPr>
            <a:grpSpLocks/>
          </p:cNvGrpSpPr>
          <p:nvPr/>
        </p:nvGrpSpPr>
        <p:grpSpPr bwMode="auto">
          <a:xfrm>
            <a:off x="3081338" y="1989138"/>
            <a:ext cx="0" cy="2422525"/>
            <a:chOff x="0" y="0"/>
            <a:chExt cx="0" cy="1526"/>
          </a:xfrm>
        </p:grpSpPr>
        <p:sp>
          <p:nvSpPr>
            <p:cNvPr id="32461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24614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0" cy="1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r>
                <a:rPr lang="en-US" dirty="0">
                  <a:solidFill>
                    <a:srgbClr val="000000"/>
                  </a:solidFill>
                  <a:latin typeface="Times" pitchFamily="18" charset="0"/>
                </a:rPr>
                <a:t>  </a:t>
              </a:r>
              <a:r>
                <a:rPr lang="en-US" sz="12900" dirty="0">
                  <a:solidFill>
                    <a:srgbClr val="000000"/>
                  </a:solidFill>
                  <a:latin typeface="Times" pitchFamily="18" charset="0"/>
                </a:rPr>
                <a:t> </a:t>
              </a:r>
              <a:r>
                <a:rPr lang="en-US" dirty="0">
                  <a:solidFill>
                    <a:srgbClr val="000000"/>
                  </a:solidFill>
                  <a:latin typeface="Times" pitchFamily="18" charset="0"/>
                </a:rPr>
                <a:t>                                      </a:t>
              </a:r>
            </a:p>
          </p:txBody>
        </p:sp>
      </p:grpSp>
      <p:pic>
        <p:nvPicPr>
          <p:cNvPr id="324615" name="Picture 7" descr="L02s01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700213"/>
            <a:ext cx="4897438" cy="3378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00530" y="6581001"/>
            <a:ext cx="4643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0000"/>
                </a:solidFill>
              </a:rPr>
              <a:t>© Wiley-Blackwell from Bain BJ, Leukaemia Diagnosis 4</a:t>
            </a:r>
            <a:r>
              <a:rPr lang="en-GB" sz="1200" baseline="30000" dirty="0" smtClean="0">
                <a:solidFill>
                  <a:srgbClr val="000000"/>
                </a:solidFill>
              </a:rPr>
              <a:t>th</a:t>
            </a:r>
            <a:r>
              <a:rPr lang="en-GB" sz="1200" dirty="0" smtClean="0">
                <a:solidFill>
                  <a:srgbClr val="000000"/>
                </a:solidFill>
              </a:rPr>
              <a:t> Edn, 2006 </a:t>
            </a:r>
            <a:endParaRPr lang="en-GB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75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424862" cy="19812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5489575"/>
            <a:ext cx="8316913" cy="1368425"/>
          </a:xfrm>
        </p:spPr>
        <p:txBody>
          <a:bodyPr/>
          <a:lstStyle/>
          <a:p>
            <a:pPr>
              <a:buFontTx/>
              <a:buNone/>
            </a:pPr>
            <a:r>
              <a:rPr lang="en-GB" sz="2800" dirty="0">
                <a:latin typeface="Arial" charset="0"/>
              </a:rPr>
              <a:t>   Microparticulate distribution of PML in M3 and M3 variant AML</a:t>
            </a:r>
          </a:p>
        </p:txBody>
      </p:sp>
      <p:pic>
        <p:nvPicPr>
          <p:cNvPr id="325636" name="Picture 4" descr="L02S014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628775"/>
            <a:ext cx="4994275" cy="34988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00530" y="6581001"/>
            <a:ext cx="4643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000000"/>
                </a:solidFill>
              </a:rPr>
              <a:t>© Wiley-Blackwell from Bain BJ, Leukaemia Diagnosis 4</a:t>
            </a:r>
            <a:r>
              <a:rPr lang="en-GB" sz="1200" baseline="30000" dirty="0" smtClean="0">
                <a:solidFill>
                  <a:srgbClr val="000000"/>
                </a:solidFill>
              </a:rPr>
              <a:t>th</a:t>
            </a:r>
            <a:r>
              <a:rPr lang="en-GB" sz="1200" dirty="0" smtClean="0">
                <a:solidFill>
                  <a:srgbClr val="000000"/>
                </a:solidFill>
              </a:rPr>
              <a:t> Edn, 2006 </a:t>
            </a:r>
            <a:endParaRPr lang="en-GB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0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670" y="189210"/>
            <a:ext cx="7772400" cy="1143000"/>
          </a:xfrm>
        </p:spPr>
        <p:txBody>
          <a:bodyPr/>
          <a:lstStyle/>
          <a:p>
            <a:r>
              <a:rPr lang="en-GB" b="1" dirty="0" smtClean="0"/>
              <a:t>APML-HISTORY!</a:t>
            </a:r>
            <a:endParaRPr lang="en-GB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44400"/>
            <a:ext cx="4860000" cy="53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0648"/>
            <a:ext cx="13335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60032" y="6425952"/>
            <a:ext cx="216024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/>
              <a:t>Blood 2008 </a:t>
            </a:r>
            <a:r>
              <a:rPr lang="en-GB" sz="1200" dirty="0"/>
              <a:t>111: 2505-2515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60848"/>
            <a:ext cx="2857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9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APML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b="1" dirty="0" smtClean="0"/>
              <a:t>First described by Swedish author Hillestad- 1957 (3 patients)</a:t>
            </a:r>
          </a:p>
          <a:p>
            <a:pPr>
              <a:buFont typeface="Wingdings" pitchFamily="2" charset="2"/>
              <a:buChar char="Ø"/>
            </a:pPr>
            <a:r>
              <a:rPr lang="en-GB" b="1" dirty="0" smtClean="0"/>
              <a:t>Further described by Bernard et al-1959 (20 patients)</a:t>
            </a:r>
          </a:p>
          <a:p>
            <a:pPr>
              <a:buFont typeface="Wingdings" pitchFamily="2" charset="2"/>
              <a:buChar char="Ø"/>
            </a:pPr>
            <a:r>
              <a:rPr lang="en-GB" b="1" dirty="0" smtClean="0"/>
              <a:t>Bernard demonstrated that APML leukaemic cells were sensitive to anthracycline- 1973</a:t>
            </a:r>
          </a:p>
          <a:p>
            <a:pPr>
              <a:buFont typeface="Wingdings" pitchFamily="2" charset="2"/>
              <a:buChar char="Ø"/>
            </a:pPr>
            <a:r>
              <a:rPr lang="en-GB" b="1" dirty="0" smtClean="0"/>
              <a:t>t(15:17) was identified by Rowley et al-1977</a:t>
            </a:r>
          </a:p>
          <a:p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3"/>
            <a:ext cx="1800000" cy="190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75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Before 1985…………..</a:t>
            </a:r>
            <a:endParaRPr lang="en-GB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3634623"/>
              </p:ext>
            </p:extLst>
          </p:nvPr>
        </p:nvGraphicFramePr>
        <p:xfrm>
          <a:off x="685800" y="1981200"/>
          <a:ext cx="7772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4"/>
          <p:cNvSpPr/>
          <p:nvPr/>
        </p:nvSpPr>
        <p:spPr>
          <a:xfrm>
            <a:off x="4644008" y="5816122"/>
            <a:ext cx="4248472" cy="10081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BUT CURE 35-45%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9873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WHICH LEUKAEMIA WOULD YOU WANT TO HAVE?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48880"/>
            <a:ext cx="2771775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3347864" y="1988840"/>
            <a:ext cx="2808312" cy="1476744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Ideally none!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474045" y="3465584"/>
            <a:ext cx="3312368" cy="2088232"/>
          </a:xfrm>
          <a:prstGeom prst="cloudCallout">
            <a:avLst/>
          </a:prstGeom>
          <a:solidFill>
            <a:srgbClr val="66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But if forced to, I’ll take APML!</a:t>
            </a:r>
            <a:endParaRPr lang="en-GB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94627"/>
            <a:ext cx="1440000" cy="226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65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b="1" dirty="0" smtClean="0">
                <a:solidFill>
                  <a:schemeClr val="bg1"/>
                </a:solidFill>
              </a:rPr>
              <a:t>1985</a:t>
            </a:r>
            <a:r>
              <a:rPr lang="en-GB" sz="6000" dirty="0" smtClean="0">
                <a:solidFill>
                  <a:schemeClr val="bg1"/>
                </a:solidFill>
              </a:rPr>
              <a:t>..</a:t>
            </a:r>
            <a:r>
              <a:rPr lang="en-GB" dirty="0" smtClean="0">
                <a:solidFill>
                  <a:schemeClr val="bg1"/>
                </a:solidFill>
              </a:rPr>
              <a:t/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 NEW PAGE IN THE HISTORY OF APML….!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89467"/>
            <a:ext cx="57150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300192" y="3356992"/>
            <a:ext cx="302433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ATRA + CHEMO!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625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CONFUCIUS PHILOSOPHY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276000" cy="493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923928" y="2348880"/>
            <a:ext cx="5040560" cy="2952329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NOT LAW AND PUNISHMENT</a:t>
            </a:r>
          </a:p>
          <a:p>
            <a:pPr algn="ctr"/>
            <a:r>
              <a:rPr lang="en-GB" b="1" dirty="0" smtClean="0"/>
              <a:t>BUT GUIDANCE AND RITES WILL INSTIL SENSE OF SHAME AND RIGHT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7540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STORY OF THE EAST…!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4" y="1772816"/>
            <a:ext cx="3960000" cy="496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>
            <a:off x="2383423" y="314096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CC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788024" y="2420888"/>
            <a:ext cx="4139952" cy="4176464"/>
          </a:xfrm>
          <a:prstGeom prst="ellipse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if cancer cells are considered elements with “bad” social </a:t>
            </a:r>
            <a:r>
              <a:rPr lang="en-GB" dirty="0" smtClean="0"/>
              <a:t>behaviour </a:t>
            </a:r>
            <a:r>
              <a:rPr lang="en-GB" dirty="0"/>
              <a:t>in our body, “educating” rather than killing these elements might represent a much better solution</a:t>
            </a:r>
          </a:p>
        </p:txBody>
      </p:sp>
    </p:spTree>
    <p:extLst>
      <p:ext uri="{BB962C8B-B14F-4D97-AF65-F5344CB8AC3E}">
        <p14:creationId xmlns:p14="http://schemas.microsoft.com/office/powerpoint/2010/main" val="13469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CONFUCIUS PHILOSOPHY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b="1" dirty="0" smtClean="0"/>
              <a:t>APML- BLOCKAGE OF GRANULOCYTIC DIFFERENTIATION AT THE PROMYELOCYTIC STAGE…….</a:t>
            </a:r>
            <a:endParaRPr lang="en-GB" sz="28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10" y="3429000"/>
            <a:ext cx="3888000" cy="27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628" y="3068960"/>
            <a:ext cx="1908000" cy="288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25498"/>
            <a:ext cx="2304000" cy="250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5724128" y="3068960"/>
            <a:ext cx="19945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CANCER CELL</a:t>
            </a:r>
          </a:p>
          <a:p>
            <a:pPr algn="ctr"/>
            <a:r>
              <a:rPr lang="en-GB" sz="1400" dirty="0" smtClean="0"/>
              <a:t>DIRECTED…</a:t>
            </a:r>
            <a:endParaRPr lang="en-GB" sz="1400" dirty="0"/>
          </a:p>
        </p:txBody>
      </p:sp>
      <p:sp>
        <p:nvSpPr>
          <p:cNvPr id="6" name="Oval 5"/>
          <p:cNvSpPr/>
          <p:nvPr/>
        </p:nvSpPr>
        <p:spPr>
          <a:xfrm>
            <a:off x="1331640" y="5583560"/>
            <a:ext cx="2519848" cy="1274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Killing cancer cells is not the only way to success…….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40657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Facilitate Differentiation</a:t>
            </a:r>
            <a:br>
              <a:rPr lang="en-GB" b="1" dirty="0" smtClean="0"/>
            </a:br>
            <a:r>
              <a:rPr lang="en-GB" b="1" dirty="0" smtClean="0"/>
              <a:t>A new mechanism of combating leukaemia!</a:t>
            </a:r>
            <a:endParaRPr lang="en-GB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77392"/>
            <a:ext cx="38766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ft Arrow 3"/>
          <p:cNvSpPr/>
          <p:nvPr/>
        </p:nvSpPr>
        <p:spPr>
          <a:xfrm>
            <a:off x="1628645" y="409181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05064"/>
            <a:ext cx="12573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091817"/>
            <a:ext cx="12858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652120" y="4383397"/>
            <a:ext cx="1512168" cy="272034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554" y="4869160"/>
            <a:ext cx="12573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405" y="5093609"/>
            <a:ext cx="1255885" cy="10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687" y="2929965"/>
            <a:ext cx="1255713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own Arrow Callout 6"/>
          <p:cNvSpPr/>
          <p:nvPr/>
        </p:nvSpPr>
        <p:spPr>
          <a:xfrm>
            <a:off x="5489548" y="3370959"/>
            <a:ext cx="2194708" cy="1029201"/>
          </a:xfrm>
          <a:prstGeom prst="downArrowCallou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ATRA</a:t>
            </a:r>
          </a:p>
          <a:p>
            <a:pPr algn="ctr"/>
            <a:r>
              <a:rPr lang="en-GB" dirty="0"/>
              <a:t>t</a:t>
            </a:r>
            <a:r>
              <a:rPr lang="en-GB" dirty="0" smtClean="0"/>
              <a:t>o unblock..!</a:t>
            </a:r>
            <a:endParaRPr lang="en-GB" dirty="0"/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681" y="2706483"/>
            <a:ext cx="12858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256" y="5237145"/>
            <a:ext cx="12858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15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4500000" cy="34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03648" y="5301208"/>
            <a:ext cx="3024336" cy="12241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rgbClr val="FFFFCC"/>
                </a:solidFill>
              </a:rPr>
              <a:t>Fig 3. Huang Meng Er (first author of the first</a:t>
            </a:r>
          </a:p>
          <a:p>
            <a:pPr algn="ctr"/>
            <a:r>
              <a:rPr lang="en-GB" sz="1050" dirty="0">
                <a:solidFill>
                  <a:srgbClr val="FFFFCC"/>
                </a:solidFill>
              </a:rPr>
              <a:t>report on ATRA in APL), Wang Zhen Yi,</a:t>
            </a:r>
          </a:p>
          <a:p>
            <a:pPr algn="ctr"/>
            <a:r>
              <a:rPr lang="en-GB" sz="1050" dirty="0">
                <a:solidFill>
                  <a:srgbClr val="FFFFCC"/>
                </a:solidFill>
              </a:rPr>
              <a:t>Degos Laurent and Dr Chang in Shanghai in</a:t>
            </a:r>
          </a:p>
          <a:p>
            <a:pPr algn="ctr"/>
            <a:r>
              <a:rPr lang="en-GB" sz="1050" dirty="0">
                <a:solidFill>
                  <a:srgbClr val="FFFFCC"/>
                </a:solidFill>
              </a:rPr>
              <a:t>1987 when the first APL patients were treated</a:t>
            </a:r>
          </a:p>
          <a:p>
            <a:pPr algn="ctr"/>
            <a:r>
              <a:rPr lang="en-GB" sz="1050" dirty="0">
                <a:solidFill>
                  <a:srgbClr val="FFFFCC"/>
                </a:solidFill>
              </a:rPr>
              <a:t>with all-trans retinoic acid. </a:t>
            </a:r>
            <a:endParaRPr lang="en-GB" sz="1050" dirty="0" smtClean="0">
              <a:solidFill>
                <a:srgbClr val="FFFFCC"/>
              </a:solidFill>
            </a:endParaRPr>
          </a:p>
          <a:p>
            <a:pPr algn="ctr"/>
            <a:r>
              <a:rPr lang="en-GB" sz="1000" dirty="0" smtClean="0">
                <a:solidFill>
                  <a:srgbClr val="FFFFCC">
                    <a:lumMod val="10000"/>
                  </a:srgbClr>
                </a:solidFill>
              </a:rPr>
              <a:t>British </a:t>
            </a:r>
            <a:r>
              <a:rPr lang="en-GB" sz="1000" dirty="0">
                <a:solidFill>
                  <a:srgbClr val="FFFFCC">
                    <a:lumMod val="10000"/>
                  </a:srgbClr>
                </a:solidFill>
              </a:rPr>
              <a:t>Journal of Haematology 122: 539–553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16188"/>
            <a:ext cx="2016000" cy="216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84984"/>
            <a:ext cx="4356000" cy="351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785054" y="260648"/>
            <a:ext cx="4680520" cy="1202432"/>
          </a:xfrm>
          <a:prstGeom prst="ellipse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FIRST 6 PATIENTS TREATED WITH ATRA!-1987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822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345638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5148064" y="4000504"/>
            <a:ext cx="3888432" cy="2164800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rgbClr val="FFFFCC"/>
                </a:solidFill>
              </a:rPr>
              <a:t>The </a:t>
            </a:r>
            <a:r>
              <a:rPr lang="en-GB" sz="1400" b="1" dirty="0">
                <a:solidFill>
                  <a:srgbClr val="FFFFCC"/>
                </a:solidFill>
              </a:rPr>
              <a:t>first production of all-trans retinoic acid for </a:t>
            </a:r>
            <a:r>
              <a:rPr lang="en-GB" sz="1400" b="1" dirty="0" smtClean="0">
                <a:solidFill>
                  <a:srgbClr val="FFFFCC"/>
                </a:solidFill>
              </a:rPr>
              <a:t>clinical use</a:t>
            </a:r>
            <a:r>
              <a:rPr lang="en-GB" sz="1400" b="1" dirty="0">
                <a:solidFill>
                  <a:srgbClr val="FFFFCC"/>
                </a:solidFill>
              </a:rPr>
              <a:t>,</a:t>
            </a:r>
          </a:p>
          <a:p>
            <a:pPr algn="ctr"/>
            <a:r>
              <a:rPr lang="en-GB" sz="1400" b="1" dirty="0">
                <a:solidFill>
                  <a:srgbClr val="FFFFCC"/>
                </a:solidFill>
              </a:rPr>
              <a:t>as 10 mg tablets, made by the Shanghai Pharmaceutical Unit</a:t>
            </a:r>
            <a:r>
              <a:rPr lang="en-GB" sz="1200" dirty="0">
                <a:solidFill>
                  <a:srgbClr val="FFFFCC"/>
                </a:solidFill>
              </a:rPr>
              <a:t>.</a:t>
            </a:r>
          </a:p>
          <a:p>
            <a:pPr algn="ctr"/>
            <a:r>
              <a:rPr lang="en-GB" sz="1200" dirty="0">
                <a:solidFill>
                  <a:srgbClr val="FFFFCC"/>
                </a:solidFill>
              </a:rPr>
              <a:t>Courtesy of L. Degos. </a:t>
            </a:r>
            <a:endParaRPr lang="en-GB" sz="1200" dirty="0" smtClean="0">
              <a:solidFill>
                <a:srgbClr val="FFFFCC"/>
              </a:solidFill>
            </a:endParaRPr>
          </a:p>
          <a:p>
            <a:pPr algn="ctr"/>
            <a:r>
              <a:rPr lang="en-GB" sz="1200" dirty="0" smtClean="0">
                <a:solidFill>
                  <a:srgbClr val="FFFFCC"/>
                </a:solidFill>
              </a:rPr>
              <a:t>British </a:t>
            </a:r>
            <a:r>
              <a:rPr lang="en-GB" sz="1200" dirty="0">
                <a:solidFill>
                  <a:srgbClr val="FFFFCC"/>
                </a:solidFill>
              </a:rPr>
              <a:t>Journal of Haematology 122: 539–553</a:t>
            </a:r>
          </a:p>
        </p:txBody>
      </p:sp>
    </p:spTree>
    <p:extLst>
      <p:ext uri="{BB962C8B-B14F-4D97-AF65-F5344CB8AC3E}">
        <p14:creationId xmlns:p14="http://schemas.microsoft.com/office/powerpoint/2010/main" val="272428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08963" cy="11430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  <a:endParaRPr lang="en-GB" sz="4000" dirty="0">
              <a:latin typeface="Arial" charset="0"/>
            </a:endParaRP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85918" y="5715016"/>
            <a:ext cx="4824413" cy="665162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   </a:t>
            </a:r>
            <a:r>
              <a:rPr lang="en-GB" sz="2000" dirty="0">
                <a:latin typeface="Arial" charset="0"/>
              </a:rPr>
              <a:t>Degos et al. (1995) Blood, 85, 2643.</a:t>
            </a:r>
          </a:p>
        </p:txBody>
      </p:sp>
      <p:pic>
        <p:nvPicPr>
          <p:cNvPr id="280580" name="Picture 4" descr="Untitled-Scanned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484313"/>
            <a:ext cx="4968875" cy="4124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620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Arsenic Story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CHINESE STORY (Again!)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601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230649" cy="60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04048" y="4653136"/>
            <a:ext cx="3563888" cy="1296144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FFFFCC"/>
                </a:solidFill>
              </a:rPr>
              <a:t>Textbook of medicine for students in 1894, stating that ‘the</a:t>
            </a:r>
          </a:p>
          <a:p>
            <a:pPr algn="ctr"/>
            <a:r>
              <a:rPr lang="en-GB" sz="1400" b="1" dirty="0">
                <a:solidFill>
                  <a:srgbClr val="FFFFCC"/>
                </a:solidFill>
              </a:rPr>
              <a:t>best treatment for leukaemia is arsenic…’. With the permission of</a:t>
            </a:r>
          </a:p>
          <a:p>
            <a:pPr algn="ctr"/>
            <a:r>
              <a:rPr lang="en-GB" sz="1400" b="1" dirty="0">
                <a:solidFill>
                  <a:srgbClr val="FFFFCC"/>
                </a:solidFill>
              </a:rPr>
              <a:t>Masson, Paris, France</a:t>
            </a:r>
            <a:r>
              <a:rPr lang="en-GB" sz="1400" dirty="0">
                <a:solidFill>
                  <a:srgbClr val="FFFFCC"/>
                </a:solidFill>
              </a:rPr>
              <a:t>. </a:t>
            </a:r>
            <a:endParaRPr lang="en-GB" sz="1400" dirty="0" smtClean="0">
              <a:solidFill>
                <a:srgbClr val="FFFFCC"/>
              </a:solidFill>
            </a:endParaRPr>
          </a:p>
          <a:p>
            <a:pPr algn="ctr"/>
            <a:r>
              <a:rPr lang="en-GB" sz="1400" dirty="0" smtClean="0">
                <a:solidFill>
                  <a:srgbClr val="FFFFCC"/>
                </a:solidFill>
              </a:rPr>
              <a:t>British </a:t>
            </a:r>
            <a:r>
              <a:rPr lang="en-GB" sz="1400" dirty="0">
                <a:solidFill>
                  <a:srgbClr val="FFFFCC"/>
                </a:solidFill>
              </a:rPr>
              <a:t>Journal of Haematology 122: 539–553</a:t>
            </a:r>
          </a:p>
        </p:txBody>
      </p:sp>
    </p:spTree>
    <p:extLst>
      <p:ext uri="{BB962C8B-B14F-4D97-AF65-F5344CB8AC3E}">
        <p14:creationId xmlns:p14="http://schemas.microsoft.com/office/powerpoint/2010/main" val="226823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459788" cy="11430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  <a:endParaRPr lang="en-GB" sz="4000" dirty="0">
              <a:latin typeface="Arial" charset="0"/>
            </a:endParaRP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4480" y="6072206"/>
            <a:ext cx="6096000" cy="609600"/>
          </a:xfrm>
        </p:spPr>
        <p:txBody>
          <a:bodyPr/>
          <a:lstStyle/>
          <a:p>
            <a:pPr>
              <a:buFontTx/>
              <a:buNone/>
            </a:pPr>
            <a:r>
              <a:rPr lang="en-GB" sz="2000" dirty="0">
                <a:latin typeface="Arial" charset="0"/>
              </a:rPr>
              <a:t>Schoch et al. (2003) Blood, 102, 2395</a:t>
            </a:r>
            <a:r>
              <a:rPr lang="en-GB" sz="2000" dirty="0"/>
              <a:t>.</a:t>
            </a:r>
          </a:p>
        </p:txBody>
      </p:sp>
      <p:pic>
        <p:nvPicPr>
          <p:cNvPr id="281604" name="Picture 4" descr="AMLCyto Schoch2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268413"/>
            <a:ext cx="5638800" cy="4702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734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475252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5220072" y="4869160"/>
            <a:ext cx="3528392" cy="1656184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FFFFCC"/>
                </a:solidFill>
              </a:rPr>
              <a:t>Production of the first arsenic preparation by the Harbin</a:t>
            </a:r>
          </a:p>
          <a:p>
            <a:pPr algn="ctr"/>
            <a:r>
              <a:rPr lang="en-GB" sz="1400" dirty="0">
                <a:solidFill>
                  <a:srgbClr val="FFFFCC"/>
                </a:solidFill>
              </a:rPr>
              <a:t>Medical University (1995). Courtesy of L. Degos. </a:t>
            </a:r>
            <a:endParaRPr lang="en-GB" sz="1400" dirty="0" smtClean="0">
              <a:solidFill>
                <a:srgbClr val="FFFFCC"/>
              </a:solidFill>
            </a:endParaRPr>
          </a:p>
          <a:p>
            <a:pPr algn="ctr"/>
            <a:r>
              <a:rPr lang="en-GB" sz="1400" dirty="0" smtClean="0">
                <a:solidFill>
                  <a:srgbClr val="FFFFCC"/>
                </a:solidFill>
              </a:rPr>
              <a:t>British </a:t>
            </a:r>
            <a:r>
              <a:rPr lang="en-GB" sz="1400" dirty="0">
                <a:solidFill>
                  <a:srgbClr val="FFFFCC"/>
                </a:solidFill>
              </a:rPr>
              <a:t>Journal of Haematology 122: 539–553</a:t>
            </a:r>
          </a:p>
        </p:txBody>
      </p:sp>
    </p:spTree>
    <p:extLst>
      <p:ext uri="{BB962C8B-B14F-4D97-AF65-F5344CB8AC3E}">
        <p14:creationId xmlns:p14="http://schemas.microsoft.com/office/powerpoint/2010/main" val="131295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24644"/>
            <a:ext cx="7772400" cy="1143000"/>
          </a:xfrm>
        </p:spPr>
        <p:txBody>
          <a:bodyPr/>
          <a:lstStyle/>
          <a:p>
            <a:r>
              <a:rPr lang="en-GB" b="1" u="sng" dirty="0" smtClean="0"/>
              <a:t>THE 3 ERAS OF APML</a:t>
            </a:r>
            <a:endParaRPr lang="en-GB" b="1" u="sng" dirty="0"/>
          </a:p>
        </p:txBody>
      </p:sp>
      <p:sp>
        <p:nvSpPr>
          <p:cNvPr id="4" name="Oval 3"/>
          <p:cNvSpPr/>
          <p:nvPr/>
        </p:nvSpPr>
        <p:spPr>
          <a:xfrm>
            <a:off x="395536" y="2204864"/>
            <a:ext cx="3096344" cy="914400"/>
          </a:xfrm>
          <a:prstGeom prst="ellipse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1957-1987</a:t>
            </a:r>
            <a:endParaRPr lang="en-GB" b="1" dirty="0"/>
          </a:p>
        </p:txBody>
      </p:sp>
      <p:sp>
        <p:nvSpPr>
          <p:cNvPr id="5" name="Oval 4"/>
          <p:cNvSpPr/>
          <p:nvPr/>
        </p:nvSpPr>
        <p:spPr>
          <a:xfrm>
            <a:off x="3419872" y="3501008"/>
            <a:ext cx="2520280" cy="914400"/>
          </a:xfrm>
          <a:prstGeom prst="ellipse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1988-1993</a:t>
            </a:r>
            <a:endParaRPr lang="en-GB" b="1" dirty="0"/>
          </a:p>
        </p:txBody>
      </p:sp>
      <p:sp>
        <p:nvSpPr>
          <p:cNvPr id="6" name="Oval 5"/>
          <p:cNvSpPr/>
          <p:nvPr/>
        </p:nvSpPr>
        <p:spPr>
          <a:xfrm>
            <a:off x="6444208" y="4941168"/>
            <a:ext cx="2592288" cy="914400"/>
          </a:xfrm>
          <a:prstGeom prst="ellipse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1993…….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87016" y="1567644"/>
            <a:ext cx="2113384" cy="55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PRE-ATRA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139952" y="2665988"/>
            <a:ext cx="230425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ATRA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444208" y="4340391"/>
            <a:ext cx="2699792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ARSENIC PHASE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558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675687" cy="19812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</a:t>
            </a:r>
            <a:r>
              <a:rPr lang="en-GB" altLang="en-GB" sz="4000" b="1" dirty="0" smtClean="0">
                <a:latin typeface="Arial" charset="0"/>
              </a:rPr>
              <a:t>Promyelocytic </a:t>
            </a:r>
            <a:r>
              <a:rPr lang="en-GB" altLang="en-GB" sz="4000" b="1" dirty="0">
                <a:latin typeface="Arial" charset="0"/>
              </a:rPr>
              <a:t>Leukaemia </a:t>
            </a:r>
            <a:r>
              <a:rPr lang="en-GB" altLang="en-GB" sz="4000" b="1" dirty="0">
                <a:latin typeface="Arial" charset="0"/>
                <a:cs typeface="Times New Roman" pitchFamily="18" charset="0"/>
              </a:rPr>
              <a:t>Oncogenic mechanisms</a:t>
            </a:r>
            <a:endParaRPr lang="en-GB" altLang="en-GB" sz="4000" b="1" dirty="0">
              <a:latin typeface="Arial" charset="0"/>
            </a:endParaRP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276475"/>
            <a:ext cx="7848600" cy="3505200"/>
          </a:xfrm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GB" sz="2800" i="1" dirty="0">
                <a:latin typeface="Arial" charset="0"/>
              </a:rPr>
              <a:t>PML-RARA</a:t>
            </a:r>
            <a:r>
              <a:rPr lang="en-GB" sz="2800" dirty="0">
                <a:latin typeface="Arial" charset="0"/>
              </a:rPr>
              <a:t> is expressed in all cases</a:t>
            </a:r>
          </a:p>
          <a:p>
            <a:pPr eaLnBrk="0" hangingPunct="0">
              <a:spcBef>
                <a:spcPct val="0"/>
              </a:spcBef>
            </a:pPr>
            <a:r>
              <a:rPr lang="en-GB" sz="2800" i="1" dirty="0">
                <a:latin typeface="Arial" charset="0"/>
              </a:rPr>
              <a:t>RARA-PML </a:t>
            </a:r>
            <a:r>
              <a:rPr lang="en-GB" sz="2800" dirty="0">
                <a:latin typeface="Arial" charset="0"/>
              </a:rPr>
              <a:t>is expressed in about 70% of  patients</a:t>
            </a:r>
            <a:endParaRPr lang="en-GB" altLang="en-GB" sz="2800" dirty="0">
              <a:latin typeface="Arial" charset="0"/>
              <a:sym typeface="Symbol" pitchFamily="18" charset="2"/>
            </a:endParaRPr>
          </a:p>
          <a:p>
            <a:pPr eaLnBrk="0" hangingPunct="0">
              <a:spcBef>
                <a:spcPct val="0"/>
              </a:spcBef>
            </a:pPr>
            <a:r>
              <a:rPr lang="en-GB" sz="2800" i="1" dirty="0">
                <a:latin typeface="Arial" charset="0"/>
              </a:rPr>
              <a:t>PML-RARA</a:t>
            </a:r>
            <a:r>
              <a:rPr lang="en-GB" sz="2800" dirty="0">
                <a:latin typeface="Arial" charset="0"/>
              </a:rPr>
              <a:t> is therefore more likely to be relevant to leukaemogenesis</a:t>
            </a:r>
          </a:p>
          <a:p>
            <a:pPr eaLnBrk="0" hangingPunct="0">
              <a:spcBef>
                <a:spcPct val="0"/>
              </a:spcBef>
            </a:pPr>
            <a:r>
              <a:rPr lang="en-GB" altLang="en-GB" sz="2800" dirty="0">
                <a:latin typeface="Arial" charset="0"/>
              </a:rPr>
              <a:t>A supplementary role for </a:t>
            </a:r>
            <a:r>
              <a:rPr lang="en-GB" altLang="en-GB" sz="2800" i="1" dirty="0">
                <a:latin typeface="Arial" charset="0"/>
              </a:rPr>
              <a:t>RARA-PML</a:t>
            </a:r>
            <a:r>
              <a:rPr lang="en-GB" altLang="en-GB" sz="2800" dirty="0">
                <a:latin typeface="Arial" charset="0"/>
              </a:rPr>
              <a:t> is not excluded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9050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 </a:t>
            </a:r>
            <a:r>
              <a:rPr lang="en-GB" altLang="en-GB" sz="4000" b="1" dirty="0">
                <a:latin typeface="Arial" charset="0"/>
                <a:cs typeface="Times New Roman" pitchFamily="18" charset="0"/>
              </a:rPr>
              <a:t>Oncogenic mechanisms</a:t>
            </a:r>
            <a:endParaRPr lang="en-GB" altLang="en-GB" sz="4000" b="1" dirty="0">
              <a:latin typeface="Arial" charset="0"/>
            </a:endParaRPr>
          </a:p>
        </p:txBody>
      </p:sp>
      <p:pic>
        <p:nvPicPr>
          <p:cNvPr id="330759" name="Picture 7" descr="img04-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2205038"/>
            <a:ext cx="4572000" cy="38973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572332" y="6581001"/>
            <a:ext cx="1571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Source not recorded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905000"/>
          </a:xfrm>
        </p:spPr>
        <p:txBody>
          <a:bodyPr/>
          <a:lstStyle/>
          <a:p>
            <a:r>
              <a:rPr lang="en-GB" altLang="en-GB" b="1" dirty="0">
                <a:latin typeface="Arial" charset="0"/>
              </a:rPr>
              <a:t>Acute promyelocytic leukaemia </a:t>
            </a:r>
            <a:r>
              <a:rPr lang="en-GB" altLang="en-GB" b="1" dirty="0">
                <a:latin typeface="Arial" charset="0"/>
                <a:cs typeface="Times New Roman" pitchFamily="18" charset="0"/>
              </a:rPr>
              <a:t>Oncogenic mechanisms</a:t>
            </a:r>
            <a:endParaRPr lang="en-GB" altLang="en-GB" b="1" dirty="0">
              <a:latin typeface="Arial" charset="0"/>
            </a:endParaRPr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2284" y="6524604"/>
            <a:ext cx="2371716" cy="333396"/>
          </a:xfrm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GB" sz="1200" dirty="0"/>
              <a:t>www.webtie.org/sots/meetings</a:t>
            </a:r>
            <a:endParaRPr lang="en-GB" altLang="en-GB" sz="1200" dirty="0"/>
          </a:p>
        </p:txBody>
      </p:sp>
      <p:pic>
        <p:nvPicPr>
          <p:cNvPr id="331782" name="Picture 6" descr="slide14_trans"/>
          <p:cNvPicPr>
            <a:picLocks noChangeAspect="1" noChangeArrowheads="1"/>
          </p:cNvPicPr>
          <p:nvPr/>
        </p:nvPicPr>
        <p:blipFill>
          <a:blip r:embed="rId2" cstate="print"/>
          <a:srcRect t="8047" b="9471"/>
          <a:stretch>
            <a:fillRect/>
          </a:stretch>
        </p:blipFill>
        <p:spPr bwMode="auto">
          <a:xfrm>
            <a:off x="1547813" y="1844675"/>
            <a:ext cx="6096000" cy="3786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954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 </a:t>
            </a:r>
            <a:r>
              <a:rPr lang="en-GB" altLang="en-GB" sz="4000" b="1" dirty="0">
                <a:latin typeface="Arial" charset="0"/>
                <a:cs typeface="Times New Roman" pitchFamily="18" charset="0"/>
              </a:rPr>
              <a:t>Oncogenic mechanisms</a:t>
            </a:r>
            <a:endParaRPr lang="en-GB" altLang="en-GB" sz="4000" b="1" dirty="0">
              <a:latin typeface="Arial" charset="0"/>
            </a:endParaRPr>
          </a:p>
        </p:txBody>
      </p:sp>
      <p:pic>
        <p:nvPicPr>
          <p:cNvPr id="332806" name="Picture 6" descr="img04-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700213"/>
            <a:ext cx="6858000" cy="4446587"/>
          </a:xfrm>
          <a:prstGeom prst="rect">
            <a:avLst/>
          </a:prstGeom>
          <a:noFill/>
        </p:spPr>
      </p:pic>
      <p:sp>
        <p:nvSpPr>
          <p:cNvPr id="332807" name="Rectangle 7"/>
          <p:cNvSpPr>
            <a:spLocks noChangeArrowheads="1"/>
          </p:cNvSpPr>
          <p:nvPr/>
        </p:nvSpPr>
        <p:spPr bwMode="auto">
          <a:xfrm>
            <a:off x="1143000" y="1206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332809" name="Rectangle 9"/>
          <p:cNvSpPr>
            <a:spLocks noChangeArrowheads="1"/>
          </p:cNvSpPr>
          <p:nvPr/>
        </p:nvSpPr>
        <p:spPr bwMode="auto">
          <a:xfrm>
            <a:off x="5700714" y="6602391"/>
            <a:ext cx="3443286" cy="25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</a:pPr>
            <a:r>
              <a:rPr lang="en-GB" sz="1200" dirty="0">
                <a:solidFill>
                  <a:schemeClr val="accent2"/>
                </a:solidFill>
                <a:latin typeface="Arial" charset="0"/>
                <a:hlinkClick r:id="rId3"/>
              </a:rPr>
              <a:t>www.scielo.com</a:t>
            </a:r>
            <a:r>
              <a:rPr lang="en-GB" sz="1200" dirty="0">
                <a:solidFill>
                  <a:schemeClr val="accent2"/>
                </a:solidFill>
                <a:latin typeface="Arial" charset="0"/>
              </a:rPr>
              <a:t>,</a:t>
            </a:r>
            <a:r>
              <a:rPr lang="en-GB" sz="1200" dirty="0">
                <a:latin typeface="Arial" charset="0"/>
              </a:rPr>
              <a:t> Revista M</a:t>
            </a:r>
            <a:r>
              <a:rPr lang="en-GB" sz="1200" dirty="0">
                <a:latin typeface="Arial" charset="0"/>
                <a:cs typeface="Times New Roman" pitchFamily="18" charset="0"/>
              </a:rPr>
              <a:t>é</a:t>
            </a:r>
            <a:r>
              <a:rPr lang="en-GB" sz="1200" dirty="0">
                <a:latin typeface="Arial" charset="0"/>
              </a:rPr>
              <a:t>dica de Chile</a:t>
            </a:r>
            <a:endParaRPr lang="en-GB" altLang="en-GB" sz="1200" dirty="0">
              <a:latin typeface="Arial" charset="0"/>
            </a:endParaRPr>
          </a:p>
        </p:txBody>
      </p:sp>
      <p:sp>
        <p:nvSpPr>
          <p:cNvPr id="332810" name="Rectangle 10"/>
          <p:cNvSpPr>
            <a:spLocks noChangeArrowheads="1"/>
          </p:cNvSpPr>
          <p:nvPr/>
        </p:nvSpPr>
        <p:spPr bwMode="auto">
          <a:xfrm>
            <a:off x="533400" y="5257800"/>
            <a:ext cx="30480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000" dirty="0">
                <a:latin typeface="Arial" charset="0"/>
              </a:rPr>
              <a:t>Normal cell, PML red, </a:t>
            </a:r>
          </a:p>
          <a:p>
            <a:pPr algn="ctr"/>
            <a:r>
              <a:rPr lang="en-GB" sz="2000" dirty="0">
                <a:latin typeface="Arial" charset="0"/>
              </a:rPr>
              <a:t>RARA green</a:t>
            </a:r>
          </a:p>
        </p:txBody>
      </p:sp>
      <p:sp>
        <p:nvSpPr>
          <p:cNvPr id="332811" name="Rectangle 11"/>
          <p:cNvSpPr>
            <a:spLocks noChangeArrowheads="1"/>
          </p:cNvSpPr>
          <p:nvPr/>
        </p:nvSpPr>
        <p:spPr bwMode="auto">
          <a:xfrm>
            <a:off x="4572000" y="5300663"/>
            <a:ext cx="3995738" cy="876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000" dirty="0">
                <a:latin typeface="Arial" charset="0"/>
              </a:rPr>
              <a:t>Abnormal cell, PML red, RARA </a:t>
            </a:r>
          </a:p>
          <a:p>
            <a:pPr algn="ctr"/>
            <a:r>
              <a:rPr lang="en-GB" sz="2000" dirty="0">
                <a:latin typeface="Arial" charset="0"/>
              </a:rPr>
              <a:t>green, yellow fusion signal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642350" cy="19812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 dirty="0">
                <a:latin typeface="Arial" charset="0"/>
              </a:rPr>
              <a:t>Here is an explanation of some of the molecular mechanisms believed to be operating</a:t>
            </a:r>
          </a:p>
          <a:p>
            <a:endParaRPr lang="en-GB" sz="2800" dirty="0">
              <a:latin typeface="Arial" charset="0"/>
            </a:endParaRPr>
          </a:p>
          <a:p>
            <a:r>
              <a:rPr lang="en-GB" sz="2800" dirty="0">
                <a:latin typeface="Arial" charset="0"/>
              </a:rPr>
              <a:t>You will hear this again in another lecture so this is just a first 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610600" cy="1219200"/>
          </a:xfrm>
        </p:spPr>
        <p:txBody>
          <a:bodyPr/>
          <a:lstStyle/>
          <a:p>
            <a:r>
              <a:rPr lang="en-GB" sz="4000" b="1" dirty="0">
                <a:latin typeface="Arial" charset="0"/>
              </a:rPr>
              <a:t>Action of RAR</a:t>
            </a:r>
            <a:r>
              <a:rPr lang="en-GB" sz="4000" b="1" dirty="0">
                <a:latin typeface="Arial" charset="0"/>
                <a:cs typeface="Times New Roman" pitchFamily="18" charset="0"/>
              </a:rPr>
              <a:t>α in normal cells in the absence of retinoic acid (RA)</a:t>
            </a:r>
            <a:endParaRPr lang="en-GB" sz="4000" b="1" dirty="0">
              <a:latin typeface="Arial" charset="0"/>
            </a:endParaRPr>
          </a:p>
        </p:txBody>
      </p:sp>
      <p:sp>
        <p:nvSpPr>
          <p:cNvPr id="258058" name="Text Box 10"/>
          <p:cNvSpPr txBox="1">
            <a:spLocks noChangeArrowheads="1"/>
          </p:cNvSpPr>
          <p:nvPr/>
        </p:nvSpPr>
        <p:spPr bwMode="auto">
          <a:xfrm>
            <a:off x="4859338" y="1628775"/>
            <a:ext cx="409575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Arial" charset="0"/>
                <a:cs typeface="Times New Roman" pitchFamily="18" charset="0"/>
              </a:rPr>
              <a:t> RARα dimerizes with retinoid X receptor (RXR) through its zinc finger domain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cs typeface="Times New Roman" pitchFamily="18" charset="0"/>
              </a:rPr>
              <a:t> </a:t>
            </a:r>
            <a:r>
              <a:rPr lang="en-GB" dirty="0">
                <a:latin typeface="Arial" charset="0"/>
                <a:cs typeface="Times New Roman" pitchFamily="18" charset="0"/>
              </a:rPr>
              <a:t>The RARα-RXR dimer binds to retinoic acid response elements (RARE) in the promoter of target genes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GB" dirty="0"/>
          </a:p>
        </p:txBody>
      </p:sp>
      <p:grpSp>
        <p:nvGrpSpPr>
          <p:cNvPr id="258063" name="Group 15"/>
          <p:cNvGrpSpPr>
            <a:grpSpLocks/>
          </p:cNvGrpSpPr>
          <p:nvPr/>
        </p:nvGrpSpPr>
        <p:grpSpPr bwMode="auto">
          <a:xfrm>
            <a:off x="323850" y="2636838"/>
            <a:ext cx="4019550" cy="1905000"/>
            <a:chOff x="204" y="1661"/>
            <a:chExt cx="2532" cy="1200"/>
          </a:xfrm>
        </p:grpSpPr>
        <p:sp>
          <p:nvSpPr>
            <p:cNvPr id="258056" name="Text Box 8"/>
            <p:cNvSpPr txBox="1">
              <a:spLocks noChangeArrowheads="1"/>
            </p:cNvSpPr>
            <p:nvPr/>
          </p:nvSpPr>
          <p:spPr bwMode="auto">
            <a:xfrm>
              <a:off x="2112" y="1680"/>
              <a:ext cx="62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RAR</a:t>
              </a:r>
              <a:r>
                <a:rPr lang="en-GB" dirty="0">
                  <a:latin typeface="Arial" charset="0"/>
                  <a:cs typeface="Times New Roman" pitchFamily="18" charset="0"/>
                </a:rPr>
                <a:t>α</a:t>
              </a:r>
              <a:endParaRPr lang="en-GB" dirty="0">
                <a:latin typeface="Arial" charset="0"/>
              </a:endParaRPr>
            </a:p>
          </p:txBody>
        </p:sp>
        <p:sp>
          <p:nvSpPr>
            <p:cNvPr id="258051" name="AutoShape 3"/>
            <p:cNvSpPr>
              <a:spLocks noChangeArrowheads="1"/>
            </p:cNvSpPr>
            <p:nvPr/>
          </p:nvSpPr>
          <p:spPr bwMode="auto">
            <a:xfrm rot="-23033317">
              <a:off x="204" y="1933"/>
              <a:ext cx="2304" cy="192"/>
            </a:xfrm>
            <a:prstGeom prst="flowChartAlternate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8052" name="AutoShape 4"/>
            <p:cNvSpPr>
              <a:spLocks noChangeArrowheads="1"/>
            </p:cNvSpPr>
            <p:nvPr/>
          </p:nvSpPr>
          <p:spPr bwMode="auto">
            <a:xfrm rot="-1367218">
              <a:off x="1093" y="1909"/>
              <a:ext cx="633" cy="232"/>
            </a:xfrm>
            <a:prstGeom prst="roundRect">
              <a:avLst>
                <a:gd name="adj" fmla="val 16667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8053" name="Text Box 5"/>
            <p:cNvSpPr txBox="1">
              <a:spLocks noChangeArrowheads="1"/>
            </p:cNvSpPr>
            <p:nvPr/>
          </p:nvSpPr>
          <p:spPr bwMode="auto">
            <a:xfrm>
              <a:off x="720" y="1661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RARE</a:t>
              </a:r>
            </a:p>
          </p:txBody>
        </p:sp>
        <p:sp>
          <p:nvSpPr>
            <p:cNvPr id="258054" name="Oval 6"/>
            <p:cNvSpPr>
              <a:spLocks noChangeArrowheads="1"/>
            </p:cNvSpPr>
            <p:nvPr/>
          </p:nvSpPr>
          <p:spPr bwMode="auto">
            <a:xfrm>
              <a:off x="1008" y="2189"/>
              <a:ext cx="576" cy="5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8055" name="Oval 7"/>
            <p:cNvSpPr>
              <a:spLocks noChangeArrowheads="1"/>
            </p:cNvSpPr>
            <p:nvPr/>
          </p:nvSpPr>
          <p:spPr bwMode="auto">
            <a:xfrm>
              <a:off x="1536" y="1949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8057" name="Text Box 9"/>
            <p:cNvSpPr txBox="1">
              <a:spLocks noChangeArrowheads="1"/>
            </p:cNvSpPr>
            <p:nvPr/>
          </p:nvSpPr>
          <p:spPr bwMode="auto">
            <a:xfrm>
              <a:off x="528" y="2573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RXR</a:t>
              </a:r>
            </a:p>
          </p:txBody>
        </p:sp>
        <p:sp>
          <p:nvSpPr>
            <p:cNvPr id="258059" name="Oval 11"/>
            <p:cNvSpPr>
              <a:spLocks noChangeArrowheads="1"/>
            </p:cNvSpPr>
            <p:nvPr/>
          </p:nvSpPr>
          <p:spPr bwMode="auto">
            <a:xfrm rot="-3117375">
              <a:off x="1560" y="2261"/>
              <a:ext cx="144" cy="192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58060" name="Oval 12"/>
          <p:cNvSpPr>
            <a:spLocks noChangeArrowheads="1"/>
          </p:cNvSpPr>
          <p:nvPr/>
        </p:nvSpPr>
        <p:spPr bwMode="auto">
          <a:xfrm rot="-3117375">
            <a:off x="6194425" y="2814638"/>
            <a:ext cx="228600" cy="304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8061" name="Text Box 13"/>
          <p:cNvSpPr txBox="1">
            <a:spLocks noChangeArrowheads="1"/>
          </p:cNvSpPr>
          <p:nvPr/>
        </p:nvSpPr>
        <p:spPr bwMode="auto">
          <a:xfrm>
            <a:off x="381000" y="5943600"/>
            <a:ext cx="6858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latin typeface="Arial" charset="0"/>
              </a:rPr>
              <a:t>Jones and Saha (2002) </a:t>
            </a:r>
            <a:r>
              <a:rPr lang="en-GB" sz="2000" i="1" dirty="0">
                <a:latin typeface="Arial" charset="0"/>
              </a:rPr>
              <a:t>Br J Haematol</a:t>
            </a:r>
            <a:r>
              <a:rPr lang="en-GB" sz="2000" dirty="0">
                <a:latin typeface="Arial" charset="0"/>
              </a:rPr>
              <a:t>, </a:t>
            </a:r>
            <a:r>
              <a:rPr lang="en-GB" sz="2000" b="1" dirty="0">
                <a:latin typeface="Arial" charset="0"/>
              </a:rPr>
              <a:t>118</a:t>
            </a:r>
            <a:r>
              <a:rPr lang="en-GB" sz="2000" dirty="0">
                <a:latin typeface="Arial" charset="0"/>
              </a:rPr>
              <a:t>, 714  Mistry </a:t>
            </a:r>
            <a:r>
              <a:rPr lang="en-GB" sz="2000" i="1" dirty="0">
                <a:latin typeface="Arial" charset="0"/>
              </a:rPr>
              <a:t>et al</a:t>
            </a:r>
            <a:r>
              <a:rPr lang="en-GB" sz="2000" dirty="0">
                <a:latin typeface="Arial" charset="0"/>
              </a:rPr>
              <a:t>. (2003) </a:t>
            </a:r>
            <a:r>
              <a:rPr lang="en-GB" sz="2000" i="1" dirty="0">
                <a:latin typeface="Arial" charset="0"/>
              </a:rPr>
              <a:t>Blood Rev</a:t>
            </a:r>
            <a:r>
              <a:rPr lang="en-GB" sz="2000" dirty="0">
                <a:latin typeface="Arial" charset="0"/>
              </a:rPr>
              <a:t>, </a:t>
            </a:r>
            <a:r>
              <a:rPr lang="en-GB" sz="2000" b="1" dirty="0">
                <a:latin typeface="Arial" charset="0"/>
              </a:rPr>
              <a:t>17</a:t>
            </a:r>
            <a:r>
              <a:rPr lang="en-GB" sz="2000" dirty="0">
                <a:latin typeface="Arial" charset="0"/>
              </a:rPr>
              <a:t>, 71-97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15306" y="6581001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B. J. Bain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82" name="Text Box 10"/>
          <p:cNvSpPr txBox="1">
            <a:spLocks noChangeArrowheads="1"/>
          </p:cNvSpPr>
          <p:nvPr/>
        </p:nvSpPr>
        <p:spPr bwMode="auto">
          <a:xfrm>
            <a:off x="5292725" y="1557338"/>
            <a:ext cx="3851275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Arial" charset="0"/>
              </a:rPr>
              <a:t> RAR</a:t>
            </a:r>
            <a:r>
              <a:rPr lang="en-GB" dirty="0">
                <a:latin typeface="Arial" charset="0"/>
                <a:cs typeface="Times New Roman" pitchFamily="18" charset="0"/>
              </a:rPr>
              <a:t>α interacts with nuclear receptor co-repressor (NCoR) through a large ligand interacting/ligand-dependent transactivation domain</a:t>
            </a:r>
            <a:r>
              <a:rPr lang="en-GB" sz="2800" dirty="0"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800" dirty="0">
                <a:cs typeface="Times New Roman" pitchFamily="18" charset="0"/>
              </a:rPr>
              <a:t> </a:t>
            </a:r>
            <a:r>
              <a:rPr lang="en-GB" dirty="0">
                <a:latin typeface="Arial" charset="0"/>
                <a:cs typeface="Times New Roman" pitchFamily="18" charset="0"/>
              </a:rPr>
              <a:t>it recruits Sin3 and histone deacetylase (HDAC) to form a repressor complex</a:t>
            </a:r>
          </a:p>
        </p:txBody>
      </p:sp>
      <p:sp>
        <p:nvSpPr>
          <p:cNvPr id="259089" name="Text Box 17"/>
          <p:cNvSpPr txBox="1">
            <a:spLocks noChangeArrowheads="1"/>
          </p:cNvSpPr>
          <p:nvPr/>
        </p:nvSpPr>
        <p:spPr bwMode="auto">
          <a:xfrm>
            <a:off x="0" y="5734050"/>
            <a:ext cx="5410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latin typeface="Arial" charset="0"/>
              </a:rPr>
              <a:t>CHROMATIN CONDENSATION REPRESSION OF TRANSCRIPTION</a:t>
            </a:r>
          </a:p>
        </p:txBody>
      </p:sp>
      <p:sp>
        <p:nvSpPr>
          <p:cNvPr id="259087" name="Text Box 15"/>
          <p:cNvSpPr txBox="1">
            <a:spLocks noChangeArrowheads="1"/>
          </p:cNvSpPr>
          <p:nvPr/>
        </p:nvSpPr>
        <p:spPr bwMode="auto">
          <a:xfrm>
            <a:off x="3960813" y="3355975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Arial" charset="0"/>
              </a:rPr>
              <a:t>HDAC</a:t>
            </a:r>
          </a:p>
        </p:txBody>
      </p:sp>
      <p:sp>
        <p:nvSpPr>
          <p:cNvPr id="259075" name="AutoShape 3"/>
          <p:cNvSpPr>
            <a:spLocks noChangeArrowheads="1"/>
          </p:cNvSpPr>
          <p:nvPr/>
        </p:nvSpPr>
        <p:spPr bwMode="auto">
          <a:xfrm rot="-23033317">
            <a:off x="0" y="2301875"/>
            <a:ext cx="3657600" cy="304800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259098" name="Group 26"/>
          <p:cNvGrpSpPr>
            <a:grpSpLocks/>
          </p:cNvGrpSpPr>
          <p:nvPr/>
        </p:nvGrpSpPr>
        <p:grpSpPr bwMode="auto">
          <a:xfrm>
            <a:off x="533400" y="1844675"/>
            <a:ext cx="3859213" cy="3198813"/>
            <a:chOff x="336" y="1162"/>
            <a:chExt cx="2431" cy="2015"/>
          </a:xfrm>
        </p:grpSpPr>
        <p:sp>
          <p:nvSpPr>
            <p:cNvPr id="259076" name="AutoShape 4"/>
            <p:cNvSpPr>
              <a:spLocks noChangeArrowheads="1"/>
            </p:cNvSpPr>
            <p:nvPr/>
          </p:nvSpPr>
          <p:spPr bwMode="auto">
            <a:xfrm rot="-1367218">
              <a:off x="866" y="1406"/>
              <a:ext cx="707" cy="192"/>
            </a:xfrm>
            <a:prstGeom prst="roundRect">
              <a:avLst>
                <a:gd name="adj" fmla="val 16667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9077" name="Text Box 5"/>
            <p:cNvSpPr txBox="1">
              <a:spLocks noChangeArrowheads="1"/>
            </p:cNvSpPr>
            <p:nvPr/>
          </p:nvSpPr>
          <p:spPr bwMode="auto">
            <a:xfrm>
              <a:off x="528" y="1162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RARE</a:t>
              </a:r>
            </a:p>
          </p:txBody>
        </p:sp>
        <p:sp>
          <p:nvSpPr>
            <p:cNvPr id="259078" name="Oval 6"/>
            <p:cNvSpPr>
              <a:spLocks noChangeArrowheads="1"/>
            </p:cNvSpPr>
            <p:nvPr/>
          </p:nvSpPr>
          <p:spPr bwMode="auto">
            <a:xfrm>
              <a:off x="816" y="1690"/>
              <a:ext cx="576" cy="5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9079" name="Oval 7"/>
            <p:cNvSpPr>
              <a:spLocks noChangeArrowheads="1"/>
            </p:cNvSpPr>
            <p:nvPr/>
          </p:nvSpPr>
          <p:spPr bwMode="auto">
            <a:xfrm>
              <a:off x="1344" y="1450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9080" name="Text Box 8"/>
            <p:cNvSpPr txBox="1">
              <a:spLocks noChangeArrowheads="1"/>
            </p:cNvSpPr>
            <p:nvPr/>
          </p:nvSpPr>
          <p:spPr bwMode="auto">
            <a:xfrm>
              <a:off x="1920" y="1498"/>
              <a:ext cx="62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RAR</a:t>
              </a:r>
              <a:r>
                <a:rPr lang="en-GB" dirty="0">
                  <a:latin typeface="Arial" charset="0"/>
                  <a:cs typeface="Times New Roman" pitchFamily="18" charset="0"/>
                </a:rPr>
                <a:t>α</a:t>
              </a:r>
              <a:endParaRPr lang="en-GB" dirty="0">
                <a:latin typeface="Arial" charset="0"/>
              </a:endParaRPr>
            </a:p>
          </p:txBody>
        </p:sp>
        <p:sp>
          <p:nvSpPr>
            <p:cNvPr id="259081" name="Text Box 9"/>
            <p:cNvSpPr txBox="1">
              <a:spLocks noChangeArrowheads="1"/>
            </p:cNvSpPr>
            <p:nvPr/>
          </p:nvSpPr>
          <p:spPr bwMode="auto">
            <a:xfrm>
              <a:off x="336" y="2074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RXR</a:t>
              </a:r>
            </a:p>
          </p:txBody>
        </p:sp>
        <p:sp>
          <p:nvSpPr>
            <p:cNvPr id="259083" name="Oval 11"/>
            <p:cNvSpPr>
              <a:spLocks noChangeArrowheads="1"/>
            </p:cNvSpPr>
            <p:nvPr/>
          </p:nvSpPr>
          <p:spPr bwMode="auto">
            <a:xfrm rot="-2605528">
              <a:off x="1776" y="1930"/>
              <a:ext cx="432" cy="6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9084" name="Oval 12"/>
            <p:cNvSpPr>
              <a:spLocks noChangeArrowheads="1"/>
            </p:cNvSpPr>
            <p:nvPr/>
          </p:nvSpPr>
          <p:spPr bwMode="auto">
            <a:xfrm>
              <a:off x="2256" y="2314"/>
              <a:ext cx="480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9085" name="Oval 13"/>
            <p:cNvSpPr>
              <a:spLocks noChangeArrowheads="1"/>
            </p:cNvSpPr>
            <p:nvPr/>
          </p:nvSpPr>
          <p:spPr bwMode="auto">
            <a:xfrm>
              <a:off x="1968" y="2554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9086" name="Text Box 14"/>
            <p:cNvSpPr txBox="1">
              <a:spLocks noChangeArrowheads="1"/>
            </p:cNvSpPr>
            <p:nvPr/>
          </p:nvSpPr>
          <p:spPr bwMode="auto">
            <a:xfrm>
              <a:off x="1968" y="1786"/>
              <a:ext cx="7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NCoR</a:t>
              </a:r>
            </a:p>
          </p:txBody>
        </p:sp>
        <p:sp>
          <p:nvSpPr>
            <p:cNvPr id="259088" name="Text Box 16"/>
            <p:cNvSpPr txBox="1">
              <a:spLocks noChangeArrowheads="1"/>
            </p:cNvSpPr>
            <p:nvPr/>
          </p:nvSpPr>
          <p:spPr bwMode="auto">
            <a:xfrm>
              <a:off x="1361" y="2602"/>
              <a:ext cx="6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Sin3</a:t>
              </a:r>
            </a:p>
          </p:txBody>
        </p:sp>
        <p:sp>
          <p:nvSpPr>
            <p:cNvPr id="259090" name="AutoShape 18"/>
            <p:cNvSpPr>
              <a:spLocks noChangeArrowheads="1"/>
            </p:cNvSpPr>
            <p:nvPr/>
          </p:nvSpPr>
          <p:spPr bwMode="auto">
            <a:xfrm rot="-15470724">
              <a:off x="1127" y="2387"/>
              <a:ext cx="335" cy="1246"/>
            </a:xfrm>
            <a:prstGeom prst="curvedLeftArrow">
              <a:avLst>
                <a:gd name="adj1" fmla="val 74388"/>
                <a:gd name="adj2" fmla="val 148776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9091" name="Oval 19"/>
            <p:cNvSpPr>
              <a:spLocks noChangeArrowheads="1"/>
            </p:cNvSpPr>
            <p:nvPr/>
          </p:nvSpPr>
          <p:spPr bwMode="auto">
            <a:xfrm rot="-3117375">
              <a:off x="1368" y="1762"/>
              <a:ext cx="144" cy="192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9092" name="Oval 20"/>
            <p:cNvSpPr>
              <a:spLocks noChangeArrowheads="1"/>
            </p:cNvSpPr>
            <p:nvPr/>
          </p:nvSpPr>
          <p:spPr bwMode="auto">
            <a:xfrm rot="-1875833">
              <a:off x="1584" y="1882"/>
              <a:ext cx="288" cy="96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59093" name="Oval 21"/>
          <p:cNvSpPr>
            <a:spLocks noChangeArrowheads="1"/>
          </p:cNvSpPr>
          <p:nvPr/>
        </p:nvSpPr>
        <p:spPr bwMode="auto">
          <a:xfrm rot="-1875833">
            <a:off x="6516688" y="4005263"/>
            <a:ext cx="457200" cy="152400"/>
          </a:xfrm>
          <a:prstGeom prst="ellipse">
            <a:avLst/>
          </a:prstGeom>
          <a:solidFill>
            <a:srgbClr val="CC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9095" name="Rectangle 23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610600" cy="1219200"/>
          </a:xfrm>
          <a:noFill/>
          <a:ln/>
        </p:spPr>
        <p:txBody>
          <a:bodyPr/>
          <a:lstStyle/>
          <a:p>
            <a:r>
              <a:rPr lang="en-GB" sz="4000" b="1" dirty="0">
                <a:latin typeface="Arial" charset="0"/>
              </a:rPr>
              <a:t>Action of RAR</a:t>
            </a:r>
            <a:r>
              <a:rPr lang="en-GB" sz="4000" b="1" dirty="0">
                <a:latin typeface="Arial" charset="0"/>
                <a:cs typeface="Times New Roman" pitchFamily="18" charset="0"/>
              </a:rPr>
              <a:t>α in normal cells in the absence of retinoic acid (RA)</a:t>
            </a:r>
            <a:endParaRPr lang="en-GB" sz="4000" b="1" dirty="0"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15306" y="6581001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B. J. Bain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990600"/>
          </a:xfrm>
        </p:spPr>
        <p:txBody>
          <a:bodyPr/>
          <a:lstStyle/>
          <a:p>
            <a:r>
              <a:rPr lang="en-GB" sz="4000" b="1" dirty="0">
                <a:latin typeface="Arial" charset="0"/>
              </a:rPr>
              <a:t>Action of RAR</a:t>
            </a:r>
            <a:r>
              <a:rPr lang="en-GB" sz="4000" b="1" dirty="0">
                <a:latin typeface="Arial" charset="0"/>
                <a:cs typeface="Times New Roman" pitchFamily="18" charset="0"/>
              </a:rPr>
              <a:t>α in normal cells in the presence of retinoic acid (RA)</a:t>
            </a:r>
          </a:p>
        </p:txBody>
      </p:sp>
      <p:sp>
        <p:nvSpPr>
          <p:cNvPr id="261130" name="Text Box 10"/>
          <p:cNvSpPr txBox="1">
            <a:spLocks noChangeArrowheads="1"/>
          </p:cNvSpPr>
          <p:nvPr/>
        </p:nvSpPr>
        <p:spPr bwMode="auto">
          <a:xfrm>
            <a:off x="6011863" y="2276475"/>
            <a:ext cx="2819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dirty="0"/>
              <a:t> </a:t>
            </a:r>
            <a:r>
              <a:rPr lang="en-GB" dirty="0">
                <a:latin typeface="Arial" charset="0"/>
              </a:rPr>
              <a:t>In the presence of its ligand, retinoic acid, the binding of RAR</a:t>
            </a:r>
            <a:r>
              <a:rPr lang="en-GB" dirty="0">
                <a:latin typeface="Arial" charset="0"/>
                <a:cs typeface="Times New Roman" pitchFamily="18" charset="0"/>
              </a:rPr>
              <a:t>α to NCoR  is disrupted and repressor complex formation does not occur</a:t>
            </a:r>
            <a:endParaRPr lang="en-GB" dirty="0">
              <a:latin typeface="Arial" charset="0"/>
            </a:endParaRPr>
          </a:p>
        </p:txBody>
      </p:sp>
      <p:sp>
        <p:nvSpPr>
          <p:cNvPr id="261135" name="Text Box 15"/>
          <p:cNvSpPr txBox="1">
            <a:spLocks noChangeArrowheads="1"/>
          </p:cNvSpPr>
          <p:nvPr/>
        </p:nvSpPr>
        <p:spPr bwMode="auto">
          <a:xfrm>
            <a:off x="4859338" y="38608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Arial" charset="0"/>
              </a:rPr>
              <a:t>HDAC</a:t>
            </a:r>
          </a:p>
        </p:txBody>
      </p:sp>
      <p:grpSp>
        <p:nvGrpSpPr>
          <p:cNvPr id="261142" name="Group 22"/>
          <p:cNvGrpSpPr>
            <a:grpSpLocks/>
          </p:cNvGrpSpPr>
          <p:nvPr/>
        </p:nvGrpSpPr>
        <p:grpSpPr bwMode="auto">
          <a:xfrm>
            <a:off x="0" y="1844675"/>
            <a:ext cx="5181600" cy="3962400"/>
            <a:chOff x="0" y="1162"/>
            <a:chExt cx="3264" cy="2496"/>
          </a:xfrm>
        </p:grpSpPr>
        <p:sp>
          <p:nvSpPr>
            <p:cNvPr id="261123" name="AutoShape 3"/>
            <p:cNvSpPr>
              <a:spLocks noChangeArrowheads="1"/>
            </p:cNvSpPr>
            <p:nvPr/>
          </p:nvSpPr>
          <p:spPr bwMode="auto">
            <a:xfrm rot="-23033317">
              <a:off x="0" y="1450"/>
              <a:ext cx="2304" cy="192"/>
            </a:xfrm>
            <a:prstGeom prst="flowChartAlternate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1124" name="AutoShape 4"/>
            <p:cNvSpPr>
              <a:spLocks noChangeArrowheads="1"/>
            </p:cNvSpPr>
            <p:nvPr/>
          </p:nvSpPr>
          <p:spPr bwMode="auto">
            <a:xfrm rot="-1367218">
              <a:off x="894" y="1411"/>
              <a:ext cx="634" cy="191"/>
            </a:xfrm>
            <a:prstGeom prst="roundRect">
              <a:avLst>
                <a:gd name="adj" fmla="val 16667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1125" name="Text Box 5"/>
            <p:cNvSpPr txBox="1">
              <a:spLocks noChangeArrowheads="1"/>
            </p:cNvSpPr>
            <p:nvPr/>
          </p:nvSpPr>
          <p:spPr bwMode="auto">
            <a:xfrm>
              <a:off x="528" y="1162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RARE</a:t>
              </a:r>
            </a:p>
          </p:txBody>
        </p:sp>
        <p:sp>
          <p:nvSpPr>
            <p:cNvPr id="261126" name="Oval 6"/>
            <p:cNvSpPr>
              <a:spLocks noChangeArrowheads="1"/>
            </p:cNvSpPr>
            <p:nvPr/>
          </p:nvSpPr>
          <p:spPr bwMode="auto">
            <a:xfrm>
              <a:off x="816" y="1690"/>
              <a:ext cx="576" cy="5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1127" name="Oval 7"/>
            <p:cNvSpPr>
              <a:spLocks noChangeArrowheads="1"/>
            </p:cNvSpPr>
            <p:nvPr/>
          </p:nvSpPr>
          <p:spPr bwMode="auto">
            <a:xfrm>
              <a:off x="1344" y="1450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1128" name="Text Box 8"/>
            <p:cNvSpPr txBox="1">
              <a:spLocks noChangeArrowheads="1"/>
            </p:cNvSpPr>
            <p:nvPr/>
          </p:nvSpPr>
          <p:spPr bwMode="auto">
            <a:xfrm>
              <a:off x="1344" y="1594"/>
              <a:ext cx="62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RAR</a:t>
              </a:r>
              <a:r>
                <a:rPr lang="en-GB" dirty="0">
                  <a:latin typeface="Arial" charset="0"/>
                  <a:cs typeface="Times New Roman" pitchFamily="18" charset="0"/>
                </a:rPr>
                <a:t>α</a:t>
              </a:r>
              <a:endParaRPr lang="en-GB" dirty="0">
                <a:latin typeface="Arial" charset="0"/>
              </a:endParaRPr>
            </a:p>
          </p:txBody>
        </p:sp>
        <p:sp>
          <p:nvSpPr>
            <p:cNvPr id="261129" name="Text Box 9"/>
            <p:cNvSpPr txBox="1">
              <a:spLocks noChangeArrowheads="1"/>
            </p:cNvSpPr>
            <p:nvPr/>
          </p:nvSpPr>
          <p:spPr bwMode="auto">
            <a:xfrm>
              <a:off x="336" y="2074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RXR</a:t>
              </a:r>
            </a:p>
          </p:txBody>
        </p:sp>
        <p:sp>
          <p:nvSpPr>
            <p:cNvPr id="261131" name="Oval 11"/>
            <p:cNvSpPr>
              <a:spLocks noChangeArrowheads="1"/>
            </p:cNvSpPr>
            <p:nvPr/>
          </p:nvSpPr>
          <p:spPr bwMode="auto">
            <a:xfrm rot="-2605528">
              <a:off x="2160" y="2362"/>
              <a:ext cx="432" cy="6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1132" name="Oval 12"/>
            <p:cNvSpPr>
              <a:spLocks noChangeArrowheads="1"/>
            </p:cNvSpPr>
            <p:nvPr/>
          </p:nvSpPr>
          <p:spPr bwMode="auto">
            <a:xfrm>
              <a:off x="2784" y="2650"/>
              <a:ext cx="480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1133" name="Oval 13"/>
            <p:cNvSpPr>
              <a:spLocks noChangeArrowheads="1"/>
            </p:cNvSpPr>
            <p:nvPr/>
          </p:nvSpPr>
          <p:spPr bwMode="auto">
            <a:xfrm>
              <a:off x="2400" y="313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1134" name="Text Box 14"/>
            <p:cNvSpPr txBox="1">
              <a:spLocks noChangeArrowheads="1"/>
            </p:cNvSpPr>
            <p:nvPr/>
          </p:nvSpPr>
          <p:spPr bwMode="auto">
            <a:xfrm>
              <a:off x="2400" y="2170"/>
              <a:ext cx="74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NCoR</a:t>
              </a:r>
            </a:p>
          </p:txBody>
        </p:sp>
        <p:sp>
          <p:nvSpPr>
            <p:cNvPr id="261136" name="Text Box 16"/>
            <p:cNvSpPr txBox="1">
              <a:spLocks noChangeArrowheads="1"/>
            </p:cNvSpPr>
            <p:nvPr/>
          </p:nvSpPr>
          <p:spPr bwMode="auto">
            <a:xfrm>
              <a:off x="1735" y="3370"/>
              <a:ext cx="61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Sin3</a:t>
              </a:r>
            </a:p>
          </p:txBody>
        </p:sp>
        <p:sp>
          <p:nvSpPr>
            <p:cNvPr id="261137" name="AutoShape 17"/>
            <p:cNvSpPr>
              <a:spLocks noChangeArrowheads="1"/>
            </p:cNvSpPr>
            <p:nvPr/>
          </p:nvSpPr>
          <p:spPr bwMode="auto">
            <a:xfrm rot="-12172469">
              <a:off x="2160" y="1930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rgbClr val="D4041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1138" name="Text Box 18"/>
            <p:cNvSpPr txBox="1">
              <a:spLocks noChangeArrowheads="1"/>
            </p:cNvSpPr>
            <p:nvPr/>
          </p:nvSpPr>
          <p:spPr bwMode="auto">
            <a:xfrm>
              <a:off x="1632" y="2026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b="1" dirty="0">
                  <a:solidFill>
                    <a:srgbClr val="D4041D"/>
                  </a:solidFill>
                  <a:latin typeface="Arial" charset="0"/>
                </a:rPr>
                <a:t>RA</a:t>
              </a:r>
            </a:p>
          </p:txBody>
        </p:sp>
        <p:sp>
          <p:nvSpPr>
            <p:cNvPr id="261139" name="Oval 19"/>
            <p:cNvSpPr>
              <a:spLocks noChangeArrowheads="1"/>
            </p:cNvSpPr>
            <p:nvPr/>
          </p:nvSpPr>
          <p:spPr bwMode="auto">
            <a:xfrm>
              <a:off x="1632" y="1978"/>
              <a:ext cx="432" cy="43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1140" name="Oval 20"/>
            <p:cNvSpPr>
              <a:spLocks noChangeArrowheads="1"/>
            </p:cNvSpPr>
            <p:nvPr/>
          </p:nvSpPr>
          <p:spPr bwMode="auto">
            <a:xfrm rot="-1875833">
              <a:off x="1584" y="1882"/>
              <a:ext cx="288" cy="96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215306" y="6581001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B. J. Bain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SUCCESS STORY</a:t>
            </a:r>
            <a:br>
              <a:rPr lang="en-GB" dirty="0" smtClean="0"/>
            </a:br>
            <a:r>
              <a:rPr lang="en-GB" dirty="0" smtClean="0"/>
              <a:t>ALMOST LIKE CML…!!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80928"/>
            <a:ext cx="353377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1928802"/>
            <a:ext cx="4032000" cy="474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36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39200" cy="1295400"/>
          </a:xfrm>
        </p:spPr>
        <p:txBody>
          <a:bodyPr/>
          <a:lstStyle/>
          <a:p>
            <a:r>
              <a:rPr lang="en-GB" sz="4000" b="1" dirty="0">
                <a:latin typeface="Arial" charset="0"/>
              </a:rPr>
              <a:t>Action of RAR</a:t>
            </a:r>
            <a:r>
              <a:rPr lang="en-GB" sz="4000" b="1" dirty="0">
                <a:latin typeface="Arial" charset="0"/>
                <a:cs typeface="Times New Roman" pitchFamily="18" charset="0"/>
              </a:rPr>
              <a:t>α in normal cells in the presence of retinoic acid (RA)</a:t>
            </a:r>
          </a:p>
        </p:txBody>
      </p:sp>
      <p:sp>
        <p:nvSpPr>
          <p:cNvPr id="262154" name="Text Box 10"/>
          <p:cNvSpPr txBox="1">
            <a:spLocks noChangeArrowheads="1"/>
          </p:cNvSpPr>
          <p:nvPr/>
        </p:nvSpPr>
        <p:spPr bwMode="auto">
          <a:xfrm>
            <a:off x="5867400" y="2133600"/>
            <a:ext cx="2971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dirty="0"/>
              <a:t> </a:t>
            </a:r>
            <a:r>
              <a:rPr lang="en-GB" dirty="0">
                <a:latin typeface="Arial" charset="0"/>
              </a:rPr>
              <a:t>Instead, RAR</a:t>
            </a:r>
            <a:r>
              <a:rPr lang="en-GB" dirty="0">
                <a:latin typeface="Arial" charset="0"/>
                <a:cs typeface="Times New Roman" pitchFamily="18" charset="0"/>
              </a:rPr>
              <a:t>α recruits transcriptional coactivators such as CREB-binding protein (CBP) and p300 and functions as a ligand-dependent transcription factor</a:t>
            </a:r>
            <a:endParaRPr lang="en-GB" dirty="0">
              <a:latin typeface="Arial" charset="0"/>
            </a:endParaRPr>
          </a:p>
        </p:txBody>
      </p:sp>
      <p:sp>
        <p:nvSpPr>
          <p:cNvPr id="262156" name="Text Box 12"/>
          <p:cNvSpPr txBox="1">
            <a:spLocks noChangeArrowheads="1"/>
          </p:cNvSpPr>
          <p:nvPr/>
        </p:nvSpPr>
        <p:spPr bwMode="auto">
          <a:xfrm>
            <a:off x="0" y="5562600"/>
            <a:ext cx="5562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latin typeface="Arial" charset="0"/>
              </a:rPr>
              <a:t>CHROMATIN RELAXATION ACTIVATION OF TRANSCRIPTION</a:t>
            </a:r>
          </a:p>
        </p:txBody>
      </p:sp>
      <p:sp>
        <p:nvSpPr>
          <p:cNvPr id="262147" name="AutoShape 3"/>
          <p:cNvSpPr>
            <a:spLocks noChangeArrowheads="1"/>
          </p:cNvSpPr>
          <p:nvPr/>
        </p:nvSpPr>
        <p:spPr bwMode="auto">
          <a:xfrm rot="-23033317">
            <a:off x="179388" y="2230438"/>
            <a:ext cx="3657600" cy="304800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262163" name="Group 19"/>
          <p:cNvGrpSpPr>
            <a:grpSpLocks/>
          </p:cNvGrpSpPr>
          <p:nvPr/>
        </p:nvGrpSpPr>
        <p:grpSpPr bwMode="auto">
          <a:xfrm>
            <a:off x="712788" y="1773238"/>
            <a:ext cx="4800600" cy="3198812"/>
            <a:chOff x="449" y="1117"/>
            <a:chExt cx="3024" cy="2015"/>
          </a:xfrm>
        </p:grpSpPr>
        <p:sp>
          <p:nvSpPr>
            <p:cNvPr id="262148" name="AutoShape 4"/>
            <p:cNvSpPr>
              <a:spLocks noChangeArrowheads="1"/>
            </p:cNvSpPr>
            <p:nvPr/>
          </p:nvSpPr>
          <p:spPr bwMode="auto">
            <a:xfrm rot="-1367218">
              <a:off x="1007" y="1366"/>
              <a:ext cx="634" cy="191"/>
            </a:xfrm>
            <a:prstGeom prst="roundRect">
              <a:avLst>
                <a:gd name="adj" fmla="val 16667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2149" name="Text Box 5"/>
            <p:cNvSpPr txBox="1">
              <a:spLocks noChangeArrowheads="1"/>
            </p:cNvSpPr>
            <p:nvPr/>
          </p:nvSpPr>
          <p:spPr bwMode="auto">
            <a:xfrm>
              <a:off x="641" y="1117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RARE</a:t>
              </a:r>
            </a:p>
          </p:txBody>
        </p:sp>
        <p:sp>
          <p:nvSpPr>
            <p:cNvPr id="262150" name="Oval 6"/>
            <p:cNvSpPr>
              <a:spLocks noChangeArrowheads="1"/>
            </p:cNvSpPr>
            <p:nvPr/>
          </p:nvSpPr>
          <p:spPr bwMode="auto">
            <a:xfrm>
              <a:off x="929" y="1645"/>
              <a:ext cx="576" cy="5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2151" name="Oval 7"/>
            <p:cNvSpPr>
              <a:spLocks noChangeArrowheads="1"/>
            </p:cNvSpPr>
            <p:nvPr/>
          </p:nvSpPr>
          <p:spPr bwMode="auto">
            <a:xfrm>
              <a:off x="1457" y="1405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2152" name="Text Box 8"/>
            <p:cNvSpPr txBox="1">
              <a:spLocks noChangeArrowheads="1"/>
            </p:cNvSpPr>
            <p:nvPr/>
          </p:nvSpPr>
          <p:spPr bwMode="auto">
            <a:xfrm>
              <a:off x="1457" y="1501"/>
              <a:ext cx="62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RAR</a:t>
              </a:r>
              <a:r>
                <a:rPr lang="en-GB" dirty="0">
                  <a:latin typeface="Arial" charset="0"/>
                  <a:cs typeface="Times New Roman" pitchFamily="18" charset="0"/>
                </a:rPr>
                <a:t>α</a:t>
              </a:r>
              <a:endParaRPr lang="en-GB" dirty="0">
                <a:latin typeface="Arial" charset="0"/>
              </a:endParaRPr>
            </a:p>
          </p:txBody>
        </p:sp>
        <p:sp>
          <p:nvSpPr>
            <p:cNvPr id="262153" name="Text Box 9"/>
            <p:cNvSpPr txBox="1">
              <a:spLocks noChangeArrowheads="1"/>
            </p:cNvSpPr>
            <p:nvPr/>
          </p:nvSpPr>
          <p:spPr bwMode="auto">
            <a:xfrm>
              <a:off x="449" y="2029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RXR</a:t>
              </a:r>
            </a:p>
          </p:txBody>
        </p:sp>
        <p:sp>
          <p:nvSpPr>
            <p:cNvPr id="262155" name="Text Box 11"/>
            <p:cNvSpPr txBox="1">
              <a:spLocks noChangeArrowheads="1"/>
            </p:cNvSpPr>
            <p:nvPr/>
          </p:nvSpPr>
          <p:spPr bwMode="auto">
            <a:xfrm>
              <a:off x="2417" y="1885"/>
              <a:ext cx="10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CBP/p300</a:t>
              </a:r>
            </a:p>
          </p:txBody>
        </p:sp>
        <p:sp>
          <p:nvSpPr>
            <p:cNvPr id="262157" name="Oval 13"/>
            <p:cNvSpPr>
              <a:spLocks noChangeArrowheads="1"/>
            </p:cNvSpPr>
            <p:nvPr/>
          </p:nvSpPr>
          <p:spPr bwMode="auto">
            <a:xfrm rot="3146026">
              <a:off x="1601" y="2125"/>
              <a:ext cx="960" cy="480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2158" name="AutoShape 14"/>
            <p:cNvSpPr>
              <a:spLocks noChangeArrowheads="1"/>
            </p:cNvSpPr>
            <p:nvPr/>
          </p:nvSpPr>
          <p:spPr bwMode="auto">
            <a:xfrm rot="-15470724">
              <a:off x="1240" y="2342"/>
              <a:ext cx="335" cy="1246"/>
            </a:xfrm>
            <a:prstGeom prst="curvedLeftArrow">
              <a:avLst>
                <a:gd name="adj1" fmla="val 74388"/>
                <a:gd name="adj2" fmla="val 148776"/>
                <a:gd name="adj3" fmla="val 33333"/>
              </a:avLst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2159" name="Text Box 15"/>
            <p:cNvSpPr txBox="1">
              <a:spLocks noChangeArrowheads="1"/>
            </p:cNvSpPr>
            <p:nvPr/>
          </p:nvSpPr>
          <p:spPr bwMode="auto">
            <a:xfrm>
              <a:off x="1985" y="1645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b="1" dirty="0">
                  <a:solidFill>
                    <a:srgbClr val="D4041D"/>
                  </a:solidFill>
                  <a:latin typeface="Arial" charset="0"/>
                </a:rPr>
                <a:t>RA</a:t>
              </a:r>
            </a:p>
          </p:txBody>
        </p:sp>
        <p:sp>
          <p:nvSpPr>
            <p:cNvPr id="262160" name="Oval 16"/>
            <p:cNvSpPr>
              <a:spLocks noChangeArrowheads="1"/>
            </p:cNvSpPr>
            <p:nvPr/>
          </p:nvSpPr>
          <p:spPr bwMode="auto">
            <a:xfrm>
              <a:off x="1985" y="1645"/>
              <a:ext cx="432" cy="43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2161" name="Oval 17"/>
            <p:cNvSpPr>
              <a:spLocks noChangeArrowheads="1"/>
            </p:cNvSpPr>
            <p:nvPr/>
          </p:nvSpPr>
          <p:spPr bwMode="auto">
            <a:xfrm rot="-1875833">
              <a:off x="1745" y="1837"/>
              <a:ext cx="288" cy="96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15306" y="6581001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B. J. Bain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371600"/>
          </a:xfrm>
        </p:spPr>
        <p:txBody>
          <a:bodyPr/>
          <a:lstStyle/>
          <a:p>
            <a:r>
              <a:rPr lang="en-GB" sz="4000" b="1" dirty="0">
                <a:latin typeface="Arial" charset="0"/>
              </a:rPr>
              <a:t>Action of RAR</a:t>
            </a:r>
            <a:r>
              <a:rPr lang="en-GB" sz="4000" b="1" dirty="0">
                <a:latin typeface="Arial" charset="0"/>
                <a:cs typeface="Times New Roman" pitchFamily="18" charset="0"/>
              </a:rPr>
              <a:t>α in normal cells in the presence of retinoic acid (RA)</a:t>
            </a:r>
          </a:p>
        </p:txBody>
      </p:sp>
      <p:sp>
        <p:nvSpPr>
          <p:cNvPr id="263178" name="Text Box 10"/>
          <p:cNvSpPr txBox="1">
            <a:spLocks noChangeArrowheads="1"/>
          </p:cNvSpPr>
          <p:nvPr/>
        </p:nvSpPr>
        <p:spPr bwMode="auto">
          <a:xfrm>
            <a:off x="5867400" y="2420938"/>
            <a:ext cx="2971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Arial" charset="0"/>
              </a:rPr>
              <a:t> Histone acetylase can also be recruited, contributing to a multiprotein co-activator complex</a:t>
            </a:r>
          </a:p>
        </p:txBody>
      </p:sp>
      <p:sp>
        <p:nvSpPr>
          <p:cNvPr id="263180" name="Text Box 12"/>
          <p:cNvSpPr txBox="1">
            <a:spLocks noChangeArrowheads="1"/>
          </p:cNvSpPr>
          <p:nvPr/>
        </p:nvSpPr>
        <p:spPr bwMode="auto">
          <a:xfrm>
            <a:off x="0" y="5562600"/>
            <a:ext cx="5562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latin typeface="Arial" charset="0"/>
              </a:rPr>
              <a:t>CHROMATIN RELAXATION ACTIVATION OF TRANSCRIPTION</a:t>
            </a:r>
          </a:p>
        </p:txBody>
      </p:sp>
      <p:grpSp>
        <p:nvGrpSpPr>
          <p:cNvPr id="263187" name="Group 19"/>
          <p:cNvGrpSpPr>
            <a:grpSpLocks/>
          </p:cNvGrpSpPr>
          <p:nvPr/>
        </p:nvGrpSpPr>
        <p:grpSpPr bwMode="auto">
          <a:xfrm>
            <a:off x="179388" y="1989138"/>
            <a:ext cx="5275262" cy="3198812"/>
            <a:chOff x="113" y="1253"/>
            <a:chExt cx="3323" cy="2015"/>
          </a:xfrm>
        </p:grpSpPr>
        <p:sp>
          <p:nvSpPr>
            <p:cNvPr id="263171" name="AutoShape 3"/>
            <p:cNvSpPr>
              <a:spLocks noChangeArrowheads="1"/>
            </p:cNvSpPr>
            <p:nvPr/>
          </p:nvSpPr>
          <p:spPr bwMode="auto">
            <a:xfrm rot="-23033317">
              <a:off x="113" y="1541"/>
              <a:ext cx="2304" cy="192"/>
            </a:xfrm>
            <a:prstGeom prst="flowChartAlternate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3172" name="AutoShape 4"/>
            <p:cNvSpPr>
              <a:spLocks noChangeArrowheads="1"/>
            </p:cNvSpPr>
            <p:nvPr/>
          </p:nvSpPr>
          <p:spPr bwMode="auto">
            <a:xfrm rot="-1367218">
              <a:off x="1007" y="1502"/>
              <a:ext cx="634" cy="191"/>
            </a:xfrm>
            <a:prstGeom prst="roundRect">
              <a:avLst>
                <a:gd name="adj" fmla="val 16667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3173" name="Text Box 5"/>
            <p:cNvSpPr txBox="1">
              <a:spLocks noChangeArrowheads="1"/>
            </p:cNvSpPr>
            <p:nvPr/>
          </p:nvSpPr>
          <p:spPr bwMode="auto">
            <a:xfrm>
              <a:off x="641" y="1253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RARE</a:t>
              </a:r>
            </a:p>
          </p:txBody>
        </p:sp>
        <p:sp>
          <p:nvSpPr>
            <p:cNvPr id="263174" name="Oval 6"/>
            <p:cNvSpPr>
              <a:spLocks noChangeArrowheads="1"/>
            </p:cNvSpPr>
            <p:nvPr/>
          </p:nvSpPr>
          <p:spPr bwMode="auto">
            <a:xfrm>
              <a:off x="929" y="1781"/>
              <a:ext cx="576" cy="5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3175" name="Oval 7"/>
            <p:cNvSpPr>
              <a:spLocks noChangeArrowheads="1"/>
            </p:cNvSpPr>
            <p:nvPr/>
          </p:nvSpPr>
          <p:spPr bwMode="auto">
            <a:xfrm>
              <a:off x="1457" y="1541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3176" name="Text Box 8"/>
            <p:cNvSpPr txBox="1">
              <a:spLocks noChangeArrowheads="1"/>
            </p:cNvSpPr>
            <p:nvPr/>
          </p:nvSpPr>
          <p:spPr bwMode="auto">
            <a:xfrm>
              <a:off x="1457" y="1637"/>
              <a:ext cx="62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RAR</a:t>
              </a:r>
              <a:r>
                <a:rPr lang="en-GB" dirty="0">
                  <a:latin typeface="Arial" charset="0"/>
                  <a:cs typeface="Times New Roman" pitchFamily="18" charset="0"/>
                </a:rPr>
                <a:t>α</a:t>
              </a:r>
              <a:endParaRPr lang="en-GB" dirty="0">
                <a:latin typeface="Arial" charset="0"/>
              </a:endParaRPr>
            </a:p>
          </p:txBody>
        </p:sp>
        <p:sp>
          <p:nvSpPr>
            <p:cNvPr id="263177" name="Text Box 9"/>
            <p:cNvSpPr txBox="1">
              <a:spLocks noChangeArrowheads="1"/>
            </p:cNvSpPr>
            <p:nvPr/>
          </p:nvSpPr>
          <p:spPr bwMode="auto">
            <a:xfrm>
              <a:off x="449" y="2165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RXR</a:t>
              </a:r>
            </a:p>
          </p:txBody>
        </p:sp>
        <p:sp>
          <p:nvSpPr>
            <p:cNvPr id="263179" name="Text Box 11"/>
            <p:cNvSpPr txBox="1">
              <a:spLocks noChangeArrowheads="1"/>
            </p:cNvSpPr>
            <p:nvPr/>
          </p:nvSpPr>
          <p:spPr bwMode="auto">
            <a:xfrm>
              <a:off x="2417" y="2021"/>
              <a:ext cx="1019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Histone acetylase</a:t>
              </a:r>
            </a:p>
          </p:txBody>
        </p:sp>
        <p:sp>
          <p:nvSpPr>
            <p:cNvPr id="263181" name="Oval 13"/>
            <p:cNvSpPr>
              <a:spLocks noChangeArrowheads="1"/>
            </p:cNvSpPr>
            <p:nvPr/>
          </p:nvSpPr>
          <p:spPr bwMode="auto">
            <a:xfrm rot="3146026">
              <a:off x="1601" y="2261"/>
              <a:ext cx="960" cy="480"/>
            </a:xfrm>
            <a:prstGeom prst="ellipse">
              <a:avLst/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3182" name="AutoShape 14"/>
            <p:cNvSpPr>
              <a:spLocks noChangeArrowheads="1"/>
            </p:cNvSpPr>
            <p:nvPr/>
          </p:nvSpPr>
          <p:spPr bwMode="auto">
            <a:xfrm rot="-15470724">
              <a:off x="1240" y="2478"/>
              <a:ext cx="335" cy="1246"/>
            </a:xfrm>
            <a:prstGeom prst="curvedLeftArrow">
              <a:avLst>
                <a:gd name="adj1" fmla="val 74388"/>
                <a:gd name="adj2" fmla="val 148776"/>
                <a:gd name="adj3" fmla="val 33333"/>
              </a:avLst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3183" name="Text Box 15"/>
            <p:cNvSpPr txBox="1">
              <a:spLocks noChangeArrowheads="1"/>
            </p:cNvSpPr>
            <p:nvPr/>
          </p:nvSpPr>
          <p:spPr bwMode="auto">
            <a:xfrm>
              <a:off x="1985" y="1781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b="1" dirty="0">
                  <a:solidFill>
                    <a:srgbClr val="D4041D"/>
                  </a:solidFill>
                  <a:latin typeface="Arial" charset="0"/>
                </a:rPr>
                <a:t>RA</a:t>
              </a:r>
            </a:p>
          </p:txBody>
        </p:sp>
        <p:sp>
          <p:nvSpPr>
            <p:cNvPr id="263184" name="Oval 16"/>
            <p:cNvSpPr>
              <a:spLocks noChangeArrowheads="1"/>
            </p:cNvSpPr>
            <p:nvPr/>
          </p:nvSpPr>
          <p:spPr bwMode="auto">
            <a:xfrm>
              <a:off x="1985" y="1781"/>
              <a:ext cx="432" cy="43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3185" name="Oval 17"/>
            <p:cNvSpPr>
              <a:spLocks noChangeArrowheads="1"/>
            </p:cNvSpPr>
            <p:nvPr/>
          </p:nvSpPr>
          <p:spPr bwMode="auto">
            <a:xfrm rot="-1875833">
              <a:off x="1745" y="1973"/>
              <a:ext cx="288" cy="96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15306" y="6581001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B. J. Bain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8064500" cy="19812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</a:p>
        </p:txBody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743200"/>
            <a:ext cx="7772400" cy="4114800"/>
          </a:xfrm>
        </p:spPr>
        <p:txBody>
          <a:bodyPr/>
          <a:lstStyle/>
          <a:p>
            <a:r>
              <a:rPr lang="en-GB" sz="2800" dirty="0">
                <a:latin typeface="Arial" charset="0"/>
              </a:rPr>
              <a:t>Therefore, in normal cells, retinoic acid exposure leads to activation of transcription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58200" cy="1371600"/>
          </a:xfrm>
        </p:spPr>
        <p:txBody>
          <a:bodyPr/>
          <a:lstStyle/>
          <a:p>
            <a:r>
              <a:rPr lang="en-GB" sz="4000" b="1" dirty="0">
                <a:latin typeface="Arial" charset="0"/>
              </a:rPr>
              <a:t>Action of RAR</a:t>
            </a:r>
            <a:r>
              <a:rPr lang="en-GB" sz="4000" b="1" dirty="0">
                <a:latin typeface="Arial" charset="0"/>
                <a:cs typeface="Times New Roman" pitchFamily="18" charset="0"/>
              </a:rPr>
              <a:t>α in normal cells in the presence of retinoic acid (RA)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981200"/>
            <a:ext cx="8458200" cy="4876800"/>
          </a:xfrm>
        </p:spPr>
        <p:txBody>
          <a:bodyPr/>
          <a:lstStyle/>
          <a:p>
            <a:r>
              <a:rPr lang="en-GB" sz="2800" dirty="0">
                <a:latin typeface="Arial" charset="0"/>
              </a:rPr>
              <a:t>The down-stream genes activated as a result of  the binding of RAR</a:t>
            </a:r>
            <a:r>
              <a:rPr lang="en-GB" sz="2800" dirty="0">
                <a:latin typeface="Arial" charset="0"/>
                <a:cs typeface="Times New Roman" pitchFamily="18" charset="0"/>
              </a:rPr>
              <a:t>α-RXR dimers to RARE in the presence of retinoic acid are not known with certainty</a:t>
            </a:r>
          </a:p>
          <a:p>
            <a:pPr>
              <a:buFontTx/>
              <a:buNone/>
            </a:pPr>
            <a:r>
              <a:rPr lang="en-GB" sz="2800" dirty="0">
                <a:latin typeface="Arial" charset="0"/>
                <a:cs typeface="Times New Roman" pitchFamily="18" charset="0"/>
              </a:rPr>
              <a:t> </a:t>
            </a:r>
            <a:endParaRPr lang="en-GB" sz="2800" dirty="0">
              <a:latin typeface="Arial" charset="0"/>
            </a:endParaRPr>
          </a:p>
          <a:p>
            <a:r>
              <a:rPr lang="en-GB" sz="2800" dirty="0">
                <a:latin typeface="Arial" charset="0"/>
              </a:rPr>
              <a:t>However, they appear to include</a:t>
            </a:r>
            <a:r>
              <a:rPr lang="en-GB" sz="2800" i="1" dirty="0">
                <a:latin typeface="Arial" charset="0"/>
              </a:rPr>
              <a:t> C/EBP</a:t>
            </a:r>
            <a:r>
              <a:rPr lang="en-GB" sz="2800" i="1" dirty="0">
                <a:latin typeface="Arial" charset="0"/>
                <a:cs typeface="Times New Roman" pitchFamily="18" charset="0"/>
              </a:rPr>
              <a:t>α</a:t>
            </a:r>
            <a:r>
              <a:rPr lang="en-GB" sz="2800" i="1" dirty="0">
                <a:latin typeface="Arial" charset="0"/>
              </a:rPr>
              <a:t> </a:t>
            </a:r>
            <a:r>
              <a:rPr lang="en-GB" sz="2800" dirty="0">
                <a:latin typeface="Arial" charset="0"/>
              </a:rPr>
              <a:t>and </a:t>
            </a:r>
            <a:r>
              <a:rPr lang="en-GB" sz="2800" i="1" dirty="0">
                <a:latin typeface="Arial" charset="0"/>
              </a:rPr>
              <a:t>C/EBP</a:t>
            </a:r>
            <a:r>
              <a:rPr lang="en-GB" sz="2800" i="1" dirty="0">
                <a:latin typeface="Arial" charset="0"/>
                <a:cs typeface="Times New Roman" pitchFamily="18" charset="0"/>
              </a:rPr>
              <a:t>ε</a:t>
            </a:r>
            <a:r>
              <a:rPr lang="en-GB" sz="2800" i="1" dirty="0">
                <a:latin typeface="Arial" charset="0"/>
              </a:rPr>
              <a:t>, </a:t>
            </a:r>
            <a:r>
              <a:rPr lang="en-GB" sz="2800" dirty="0">
                <a:latin typeface="Arial" charset="0"/>
              </a:rPr>
              <a:t>genes encoding transcription factors that are critical for myeloid development</a:t>
            </a:r>
            <a:endParaRPr lang="en-GB" sz="2800" dirty="0"/>
          </a:p>
          <a:p>
            <a:pPr>
              <a:buFontTx/>
              <a:buNone/>
            </a:pPr>
            <a:r>
              <a:rPr lang="en-GB" dirty="0"/>
              <a:t>   </a:t>
            </a:r>
            <a:r>
              <a:rPr lang="en-GB" sz="2000" dirty="0"/>
              <a:t>Sirulnik </a:t>
            </a:r>
            <a:r>
              <a:rPr lang="en-GB" sz="2000" i="1" dirty="0"/>
              <a:t>et al.</a:t>
            </a:r>
            <a:r>
              <a:rPr lang="en-GB" sz="2000" dirty="0"/>
              <a:t> (2003) </a:t>
            </a:r>
            <a:r>
              <a:rPr lang="en-GB" sz="2000" i="1" dirty="0"/>
              <a:t>Best Prac &amp; Res Clin Haematol</a:t>
            </a:r>
            <a:r>
              <a:rPr lang="en-GB" sz="2000" dirty="0"/>
              <a:t>, </a:t>
            </a:r>
            <a:r>
              <a:rPr lang="en-GB" sz="2000" b="1" dirty="0"/>
              <a:t>16</a:t>
            </a:r>
            <a:r>
              <a:rPr lang="en-GB" sz="2000" dirty="0"/>
              <a:t>, 387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10550" cy="19812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276475"/>
            <a:ext cx="7772400" cy="4114800"/>
          </a:xfrm>
        </p:spPr>
        <p:txBody>
          <a:bodyPr/>
          <a:lstStyle/>
          <a:p>
            <a:r>
              <a:rPr lang="en-GB" sz="2800" dirty="0">
                <a:latin typeface="Arial" charset="0"/>
              </a:rPr>
              <a:t>Therefore, in normal cells, retinoic acid exposure leads to activation of transcription</a:t>
            </a:r>
          </a:p>
          <a:p>
            <a:endParaRPr lang="en-GB" sz="2800" dirty="0">
              <a:latin typeface="Arial" charset="0"/>
            </a:endParaRPr>
          </a:p>
          <a:p>
            <a:r>
              <a:rPr lang="en-GB" sz="2800" dirty="0">
                <a:solidFill>
                  <a:schemeClr val="accent2"/>
                </a:solidFill>
                <a:latin typeface="Arial" charset="0"/>
              </a:rPr>
              <a:t>How do the cells in acute promyelocytic leukaemia differ?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188913"/>
            <a:ext cx="6624638" cy="1143000"/>
          </a:xfrm>
        </p:spPr>
        <p:txBody>
          <a:bodyPr/>
          <a:lstStyle/>
          <a:p>
            <a:r>
              <a:rPr lang="en-GB" sz="4000" b="1" dirty="0">
                <a:latin typeface="Arial" charset="0"/>
              </a:rPr>
              <a:t>PML-RAR</a:t>
            </a:r>
            <a:r>
              <a:rPr lang="en-GB" sz="4000" b="1" dirty="0">
                <a:latin typeface="Arial" charset="0"/>
                <a:cs typeface="Times New Roman" pitchFamily="18" charset="0"/>
              </a:rPr>
              <a:t>α fusion protein</a:t>
            </a:r>
            <a:endParaRPr lang="en-GB" sz="4000" b="1" dirty="0">
              <a:latin typeface="Arial" charset="0"/>
            </a:endParaRPr>
          </a:p>
        </p:txBody>
      </p:sp>
      <p:sp>
        <p:nvSpPr>
          <p:cNvPr id="271364" name="Text Box 4"/>
          <p:cNvSpPr txBox="1">
            <a:spLocks noChangeArrowheads="1"/>
          </p:cNvSpPr>
          <p:nvPr/>
        </p:nvSpPr>
        <p:spPr bwMode="auto">
          <a:xfrm>
            <a:off x="5562600" y="1524000"/>
            <a:ext cx="3276600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sz="2800" dirty="0"/>
              <a:t> </a:t>
            </a:r>
            <a:r>
              <a:rPr lang="en-GB" dirty="0">
                <a:latin typeface="Arial" charset="0"/>
              </a:rPr>
              <a:t>PML-RAR</a:t>
            </a:r>
            <a:r>
              <a:rPr lang="en-GB" dirty="0">
                <a:latin typeface="Arial" charset="0"/>
                <a:cs typeface="Times New Roman" pitchFamily="18" charset="0"/>
              </a:rPr>
              <a:t>α dimerizes with RXR and binds PML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800" dirty="0">
                <a:cs typeface="Times New Roman" pitchFamily="18" charset="0"/>
              </a:rPr>
              <a:t> </a:t>
            </a:r>
            <a:r>
              <a:rPr lang="en-GB" dirty="0">
                <a:latin typeface="Arial" charset="0"/>
              </a:rPr>
              <a:t>It</a:t>
            </a:r>
            <a:r>
              <a:rPr lang="en-GB" dirty="0">
                <a:latin typeface="Arial" charset="0"/>
                <a:cs typeface="Times New Roman" pitchFamily="18" charset="0"/>
              </a:rPr>
              <a:t> oligomerizes through the </a:t>
            </a:r>
            <a:r>
              <a:rPr lang="en-GB" dirty="0">
                <a:latin typeface="Arial" charset="0"/>
              </a:rPr>
              <a:t>coiled coil </a:t>
            </a:r>
            <a:r>
              <a:rPr lang="en-GB" dirty="0">
                <a:latin typeface="Arial" charset="0"/>
                <a:cs typeface="Times New Roman" pitchFamily="18" charset="0"/>
              </a:rPr>
              <a:t>domain of PML</a:t>
            </a:r>
            <a:r>
              <a:rPr lang="en-GB" sz="2800" dirty="0"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800" dirty="0">
                <a:cs typeface="Times New Roman" pitchFamily="18" charset="0"/>
              </a:rPr>
              <a:t> </a:t>
            </a:r>
            <a:r>
              <a:rPr lang="en-GB" dirty="0">
                <a:latin typeface="Arial" charset="0"/>
                <a:cs typeface="Times New Roman" pitchFamily="18" charset="0"/>
              </a:rPr>
              <a:t>It then recruits NCoR avidly and a repressor complex is formed</a:t>
            </a: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0" y="5734050"/>
            <a:ext cx="594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latin typeface="Arial" charset="0"/>
              </a:rPr>
              <a:t>CHROMATIN CONDENSATION REPRESSION OF TRANSCRIPTION</a:t>
            </a:r>
          </a:p>
        </p:txBody>
      </p:sp>
      <p:sp>
        <p:nvSpPr>
          <p:cNvPr id="271363" name="Text Box 3"/>
          <p:cNvSpPr txBox="1">
            <a:spLocks noChangeArrowheads="1"/>
          </p:cNvSpPr>
          <p:nvPr/>
        </p:nvSpPr>
        <p:spPr bwMode="auto">
          <a:xfrm>
            <a:off x="2079625" y="2100263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Arial" charset="0"/>
              </a:rPr>
              <a:t>PML-RAR</a:t>
            </a:r>
            <a:r>
              <a:rPr lang="en-GB" dirty="0">
                <a:latin typeface="Arial" charset="0"/>
                <a:cs typeface="Times New Roman" pitchFamily="18" charset="0"/>
              </a:rPr>
              <a:t>α</a:t>
            </a:r>
            <a:endParaRPr lang="en-GB" dirty="0">
              <a:latin typeface="Arial" charset="0"/>
            </a:endParaRPr>
          </a:p>
        </p:txBody>
      </p:sp>
      <p:sp>
        <p:nvSpPr>
          <p:cNvPr id="271366" name="AutoShape 6"/>
          <p:cNvSpPr>
            <a:spLocks noChangeArrowheads="1"/>
          </p:cNvSpPr>
          <p:nvPr/>
        </p:nvSpPr>
        <p:spPr bwMode="auto">
          <a:xfrm rot="-109157">
            <a:off x="1546225" y="2786063"/>
            <a:ext cx="1219200" cy="457200"/>
          </a:xfrm>
          <a:prstGeom prst="flowChartPunchedTape">
            <a:avLst/>
          </a:prstGeom>
          <a:solidFill>
            <a:srgbClr val="99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1367" name="AutoShape 7"/>
          <p:cNvSpPr>
            <a:spLocks noChangeArrowheads="1"/>
          </p:cNvSpPr>
          <p:nvPr/>
        </p:nvSpPr>
        <p:spPr bwMode="auto">
          <a:xfrm rot="1209777">
            <a:off x="1698625" y="2481263"/>
            <a:ext cx="1219200" cy="457200"/>
          </a:xfrm>
          <a:prstGeom prst="flowChartPunchedTape">
            <a:avLst/>
          </a:prstGeom>
          <a:solidFill>
            <a:srgbClr val="99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1368" name="AutoShape 8"/>
          <p:cNvSpPr>
            <a:spLocks noChangeArrowheads="1"/>
          </p:cNvSpPr>
          <p:nvPr/>
        </p:nvSpPr>
        <p:spPr bwMode="auto">
          <a:xfrm rot="-1268372">
            <a:off x="1470025" y="3243263"/>
            <a:ext cx="1219200" cy="457200"/>
          </a:xfrm>
          <a:prstGeom prst="flowChartPunchedTape">
            <a:avLst/>
          </a:prstGeom>
          <a:solidFill>
            <a:srgbClr val="99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1369" name="Oval 9"/>
          <p:cNvSpPr>
            <a:spLocks noChangeArrowheads="1"/>
          </p:cNvSpPr>
          <p:nvPr/>
        </p:nvSpPr>
        <p:spPr bwMode="auto">
          <a:xfrm rot="-2605528">
            <a:off x="2079625" y="3395663"/>
            <a:ext cx="685800" cy="1066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1370" name="Text Box 10"/>
          <p:cNvSpPr txBox="1">
            <a:spLocks noChangeArrowheads="1"/>
          </p:cNvSpPr>
          <p:nvPr/>
        </p:nvSpPr>
        <p:spPr bwMode="auto">
          <a:xfrm>
            <a:off x="1331913" y="4149725"/>
            <a:ext cx="1166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Arial" charset="0"/>
              </a:rPr>
              <a:t>NCoR</a:t>
            </a:r>
          </a:p>
        </p:txBody>
      </p:sp>
      <p:sp>
        <p:nvSpPr>
          <p:cNvPr id="271371" name="Oval 11"/>
          <p:cNvSpPr>
            <a:spLocks noChangeArrowheads="1"/>
          </p:cNvSpPr>
          <p:nvPr/>
        </p:nvSpPr>
        <p:spPr bwMode="auto">
          <a:xfrm>
            <a:off x="2841625" y="3624263"/>
            <a:ext cx="7620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1372" name="Oval 12"/>
          <p:cNvSpPr>
            <a:spLocks noChangeArrowheads="1"/>
          </p:cNvSpPr>
          <p:nvPr/>
        </p:nvSpPr>
        <p:spPr bwMode="auto">
          <a:xfrm>
            <a:off x="2536825" y="4233863"/>
            <a:ext cx="762000" cy="609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1373" name="Text Box 13"/>
          <p:cNvSpPr txBox="1">
            <a:spLocks noChangeArrowheads="1"/>
          </p:cNvSpPr>
          <p:nvPr/>
        </p:nvSpPr>
        <p:spPr bwMode="auto">
          <a:xfrm>
            <a:off x="3492500" y="3429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Arial" charset="0"/>
              </a:rPr>
              <a:t>HDAC</a:t>
            </a:r>
          </a:p>
        </p:txBody>
      </p:sp>
      <p:sp>
        <p:nvSpPr>
          <p:cNvPr id="271374" name="Text Box 14"/>
          <p:cNvSpPr txBox="1">
            <a:spLocks noChangeArrowheads="1"/>
          </p:cNvSpPr>
          <p:nvPr/>
        </p:nvSpPr>
        <p:spPr bwMode="auto">
          <a:xfrm>
            <a:off x="3298825" y="4538663"/>
            <a:ext cx="985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Arial" charset="0"/>
              </a:rPr>
              <a:t>Sin3</a:t>
            </a:r>
          </a:p>
        </p:txBody>
      </p:sp>
      <p:sp>
        <p:nvSpPr>
          <p:cNvPr id="271375" name="AutoShape 15"/>
          <p:cNvSpPr>
            <a:spLocks noChangeArrowheads="1"/>
          </p:cNvSpPr>
          <p:nvPr/>
        </p:nvSpPr>
        <p:spPr bwMode="auto">
          <a:xfrm rot="-25865121">
            <a:off x="-327025" y="2801938"/>
            <a:ext cx="3657600" cy="304800"/>
          </a:xfrm>
          <a:prstGeom prst="flowChartAlternate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1376" name="AutoShape 16"/>
          <p:cNvSpPr>
            <a:spLocks noChangeArrowheads="1"/>
          </p:cNvSpPr>
          <p:nvPr/>
        </p:nvSpPr>
        <p:spPr bwMode="auto">
          <a:xfrm rot="17316374" flipV="1">
            <a:off x="855663" y="2803525"/>
            <a:ext cx="1138238" cy="344487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1377" name="Text Box 17"/>
          <p:cNvSpPr txBox="1">
            <a:spLocks noChangeArrowheads="1"/>
          </p:cNvSpPr>
          <p:nvPr/>
        </p:nvSpPr>
        <p:spPr bwMode="auto">
          <a:xfrm>
            <a:off x="250825" y="2709863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Arial" charset="0"/>
              </a:rPr>
              <a:t>RARE</a:t>
            </a:r>
          </a:p>
        </p:txBody>
      </p:sp>
      <p:sp>
        <p:nvSpPr>
          <p:cNvPr id="271378" name="AutoShape 18"/>
          <p:cNvSpPr>
            <a:spLocks noChangeArrowheads="1"/>
          </p:cNvSpPr>
          <p:nvPr/>
        </p:nvSpPr>
        <p:spPr bwMode="auto">
          <a:xfrm rot="-15470724">
            <a:off x="1583532" y="4196556"/>
            <a:ext cx="531812" cy="1978025"/>
          </a:xfrm>
          <a:prstGeom prst="curvedLeftArrow">
            <a:avLst>
              <a:gd name="adj1" fmla="val 74388"/>
              <a:gd name="adj2" fmla="val 14877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1379" name="Oval 19"/>
          <p:cNvSpPr>
            <a:spLocks noChangeArrowheads="1"/>
          </p:cNvSpPr>
          <p:nvPr/>
        </p:nvSpPr>
        <p:spPr bwMode="auto">
          <a:xfrm>
            <a:off x="1698625" y="2252663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1380" name="Oval 20"/>
          <p:cNvSpPr>
            <a:spLocks noChangeArrowheads="1"/>
          </p:cNvSpPr>
          <p:nvPr/>
        </p:nvSpPr>
        <p:spPr bwMode="auto">
          <a:xfrm>
            <a:off x="1546225" y="2862263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1381" name="Oval 21"/>
          <p:cNvSpPr>
            <a:spLocks noChangeArrowheads="1"/>
          </p:cNvSpPr>
          <p:nvPr/>
        </p:nvSpPr>
        <p:spPr bwMode="auto">
          <a:xfrm>
            <a:off x="1393825" y="3395663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1382" name="Text Box 22"/>
          <p:cNvSpPr txBox="1">
            <a:spLocks noChangeArrowheads="1"/>
          </p:cNvSpPr>
          <p:nvPr/>
        </p:nvSpPr>
        <p:spPr bwMode="auto">
          <a:xfrm>
            <a:off x="1165225" y="1844675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Arial" charset="0"/>
              </a:rPr>
              <a:t>RXR</a:t>
            </a:r>
          </a:p>
        </p:txBody>
      </p:sp>
      <p:sp>
        <p:nvSpPr>
          <p:cNvPr id="271383" name="Oval 23"/>
          <p:cNvSpPr>
            <a:spLocks noChangeArrowheads="1"/>
          </p:cNvSpPr>
          <p:nvPr/>
        </p:nvSpPr>
        <p:spPr bwMode="auto">
          <a:xfrm>
            <a:off x="2460625" y="3167063"/>
            <a:ext cx="3810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1384" name="Oval 24"/>
          <p:cNvSpPr>
            <a:spLocks noChangeArrowheads="1"/>
          </p:cNvSpPr>
          <p:nvPr/>
        </p:nvSpPr>
        <p:spPr bwMode="auto">
          <a:xfrm>
            <a:off x="2536825" y="2862263"/>
            <a:ext cx="3810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1385" name="Oval 25"/>
          <p:cNvSpPr>
            <a:spLocks noChangeArrowheads="1"/>
          </p:cNvSpPr>
          <p:nvPr/>
        </p:nvSpPr>
        <p:spPr bwMode="auto">
          <a:xfrm>
            <a:off x="2689225" y="2557463"/>
            <a:ext cx="3810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1386" name="Text Box 26"/>
          <p:cNvSpPr txBox="1">
            <a:spLocks noChangeArrowheads="1"/>
          </p:cNvSpPr>
          <p:nvPr/>
        </p:nvSpPr>
        <p:spPr bwMode="auto">
          <a:xfrm>
            <a:off x="3070225" y="27813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Arial" charset="0"/>
              </a:rPr>
              <a:t>PML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215306" y="6581001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B. J. Bain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6732587" cy="1143000"/>
          </a:xfrm>
        </p:spPr>
        <p:txBody>
          <a:bodyPr/>
          <a:lstStyle/>
          <a:p>
            <a:r>
              <a:rPr lang="en-GB" sz="4000" b="1" dirty="0">
                <a:latin typeface="Arial" charset="0"/>
              </a:rPr>
              <a:t>PML-RAR</a:t>
            </a:r>
            <a:r>
              <a:rPr lang="en-GB" sz="4000" b="1" dirty="0">
                <a:latin typeface="Arial" charset="0"/>
                <a:cs typeface="Times New Roman" pitchFamily="18" charset="0"/>
              </a:rPr>
              <a:t>α fusion protein</a:t>
            </a:r>
            <a:endParaRPr lang="en-GB" sz="4000" b="1" dirty="0">
              <a:latin typeface="Arial" charset="0"/>
            </a:endParaRPr>
          </a:p>
        </p:txBody>
      </p:sp>
      <p:sp>
        <p:nvSpPr>
          <p:cNvPr id="272388" name="Text Box 4"/>
          <p:cNvSpPr txBox="1">
            <a:spLocks noChangeArrowheads="1"/>
          </p:cNvSpPr>
          <p:nvPr/>
        </p:nvSpPr>
        <p:spPr bwMode="auto">
          <a:xfrm>
            <a:off x="5435600" y="2276475"/>
            <a:ext cx="31877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Arial" charset="0"/>
              </a:rPr>
              <a:t> Formation of this repressor complex is not disrupted by </a:t>
            </a:r>
            <a:r>
              <a:rPr lang="en-GB" b="1" dirty="0">
                <a:latin typeface="Arial" charset="0"/>
              </a:rPr>
              <a:t>physiological</a:t>
            </a:r>
            <a:r>
              <a:rPr lang="en-GB" dirty="0">
                <a:latin typeface="Arial" charset="0"/>
              </a:rPr>
              <a:t> levels of RA</a:t>
            </a:r>
          </a:p>
        </p:txBody>
      </p:sp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0" y="5734050"/>
            <a:ext cx="594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latin typeface="Arial" charset="0"/>
              </a:rPr>
              <a:t>CHROMATIN CONDENSATION REPRESSION OF TRANSCRIPTION</a:t>
            </a:r>
          </a:p>
        </p:txBody>
      </p:sp>
      <p:grpSp>
        <p:nvGrpSpPr>
          <p:cNvPr id="272412" name="Group 28"/>
          <p:cNvGrpSpPr>
            <a:grpSpLocks/>
          </p:cNvGrpSpPr>
          <p:nvPr/>
        </p:nvGrpSpPr>
        <p:grpSpPr bwMode="auto">
          <a:xfrm>
            <a:off x="323850" y="981075"/>
            <a:ext cx="4419600" cy="4325938"/>
            <a:chOff x="192" y="346"/>
            <a:chExt cx="2784" cy="2725"/>
          </a:xfrm>
        </p:grpSpPr>
        <p:sp>
          <p:nvSpPr>
            <p:cNvPr id="272387" name="Text Box 3"/>
            <p:cNvSpPr txBox="1">
              <a:spLocks noChangeArrowheads="1"/>
            </p:cNvSpPr>
            <p:nvPr/>
          </p:nvSpPr>
          <p:spPr bwMode="auto">
            <a:xfrm>
              <a:off x="1344" y="960"/>
              <a:ext cx="15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PML-RAR</a:t>
              </a:r>
              <a:r>
                <a:rPr lang="en-GB" dirty="0">
                  <a:latin typeface="Arial" charset="0"/>
                  <a:cs typeface="Times New Roman" pitchFamily="18" charset="0"/>
                </a:rPr>
                <a:t>α</a:t>
              </a:r>
              <a:endParaRPr lang="en-GB" dirty="0">
                <a:latin typeface="Arial" charset="0"/>
              </a:endParaRPr>
            </a:p>
          </p:txBody>
        </p:sp>
        <p:sp>
          <p:nvSpPr>
            <p:cNvPr id="272390" name="AutoShape 6"/>
            <p:cNvSpPr>
              <a:spLocks noChangeArrowheads="1"/>
            </p:cNvSpPr>
            <p:nvPr/>
          </p:nvSpPr>
          <p:spPr bwMode="auto">
            <a:xfrm rot="-109157">
              <a:off x="1008" y="1392"/>
              <a:ext cx="768" cy="288"/>
            </a:xfrm>
            <a:prstGeom prst="flowChartPunchedTape">
              <a:avLst/>
            </a:prstGeom>
            <a:solidFill>
              <a:srgbClr val="99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2391" name="AutoShape 7"/>
            <p:cNvSpPr>
              <a:spLocks noChangeArrowheads="1"/>
            </p:cNvSpPr>
            <p:nvPr/>
          </p:nvSpPr>
          <p:spPr bwMode="auto">
            <a:xfrm rot="1209777">
              <a:off x="1104" y="1200"/>
              <a:ext cx="768" cy="288"/>
            </a:xfrm>
            <a:prstGeom prst="flowChartPunchedTape">
              <a:avLst/>
            </a:prstGeom>
            <a:solidFill>
              <a:srgbClr val="99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2392" name="AutoShape 8"/>
            <p:cNvSpPr>
              <a:spLocks noChangeArrowheads="1"/>
            </p:cNvSpPr>
            <p:nvPr/>
          </p:nvSpPr>
          <p:spPr bwMode="auto">
            <a:xfrm rot="-1268372">
              <a:off x="960" y="1680"/>
              <a:ext cx="768" cy="288"/>
            </a:xfrm>
            <a:prstGeom prst="flowChartPunchedTape">
              <a:avLst/>
            </a:prstGeom>
            <a:solidFill>
              <a:srgbClr val="99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2393" name="Oval 9"/>
            <p:cNvSpPr>
              <a:spLocks noChangeArrowheads="1"/>
            </p:cNvSpPr>
            <p:nvPr/>
          </p:nvSpPr>
          <p:spPr bwMode="auto">
            <a:xfrm rot="-2605528">
              <a:off x="1344" y="1776"/>
              <a:ext cx="432" cy="6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2394" name="Text Box 10"/>
            <p:cNvSpPr txBox="1">
              <a:spLocks noChangeArrowheads="1"/>
            </p:cNvSpPr>
            <p:nvPr/>
          </p:nvSpPr>
          <p:spPr bwMode="auto">
            <a:xfrm>
              <a:off x="884" y="2205"/>
              <a:ext cx="7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NCoR</a:t>
              </a:r>
            </a:p>
          </p:txBody>
        </p:sp>
        <p:sp>
          <p:nvSpPr>
            <p:cNvPr id="272395" name="Oval 11"/>
            <p:cNvSpPr>
              <a:spLocks noChangeArrowheads="1"/>
            </p:cNvSpPr>
            <p:nvPr/>
          </p:nvSpPr>
          <p:spPr bwMode="auto">
            <a:xfrm>
              <a:off x="1824" y="1920"/>
              <a:ext cx="480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2396" name="Oval 12"/>
            <p:cNvSpPr>
              <a:spLocks noChangeArrowheads="1"/>
            </p:cNvSpPr>
            <p:nvPr/>
          </p:nvSpPr>
          <p:spPr bwMode="auto">
            <a:xfrm>
              <a:off x="1632" y="2304"/>
              <a:ext cx="480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2397" name="Text Box 13"/>
            <p:cNvSpPr txBox="1">
              <a:spLocks noChangeArrowheads="1"/>
            </p:cNvSpPr>
            <p:nvPr/>
          </p:nvSpPr>
          <p:spPr bwMode="auto">
            <a:xfrm>
              <a:off x="2256" y="1680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HDAC</a:t>
              </a:r>
            </a:p>
          </p:txBody>
        </p:sp>
        <p:sp>
          <p:nvSpPr>
            <p:cNvPr id="272398" name="Text Box 14"/>
            <p:cNvSpPr txBox="1">
              <a:spLocks noChangeArrowheads="1"/>
            </p:cNvSpPr>
            <p:nvPr/>
          </p:nvSpPr>
          <p:spPr bwMode="auto">
            <a:xfrm>
              <a:off x="2112" y="2496"/>
              <a:ext cx="6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Sin3</a:t>
              </a:r>
            </a:p>
          </p:txBody>
        </p:sp>
        <p:sp>
          <p:nvSpPr>
            <p:cNvPr id="272399" name="AutoShape 15"/>
            <p:cNvSpPr>
              <a:spLocks noChangeArrowheads="1"/>
            </p:cNvSpPr>
            <p:nvPr/>
          </p:nvSpPr>
          <p:spPr bwMode="auto">
            <a:xfrm rot="-25865121">
              <a:off x="-217" y="1402"/>
              <a:ext cx="2304" cy="192"/>
            </a:xfrm>
            <a:prstGeom prst="flowChartAlternate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2400" name="AutoShape 16"/>
            <p:cNvSpPr>
              <a:spLocks noChangeArrowheads="1"/>
            </p:cNvSpPr>
            <p:nvPr/>
          </p:nvSpPr>
          <p:spPr bwMode="auto">
            <a:xfrm rot="17316374" flipV="1">
              <a:off x="573" y="1403"/>
              <a:ext cx="717" cy="217"/>
            </a:xfrm>
            <a:prstGeom prst="roundRect">
              <a:avLst>
                <a:gd name="adj" fmla="val 16667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2401" name="Text Box 17"/>
            <p:cNvSpPr txBox="1">
              <a:spLocks noChangeArrowheads="1"/>
            </p:cNvSpPr>
            <p:nvPr/>
          </p:nvSpPr>
          <p:spPr bwMode="auto">
            <a:xfrm>
              <a:off x="192" y="1344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RARE</a:t>
              </a:r>
            </a:p>
          </p:txBody>
        </p:sp>
        <p:sp>
          <p:nvSpPr>
            <p:cNvPr id="272402" name="AutoShape 18"/>
            <p:cNvSpPr>
              <a:spLocks noChangeArrowheads="1"/>
            </p:cNvSpPr>
            <p:nvPr/>
          </p:nvSpPr>
          <p:spPr bwMode="auto">
            <a:xfrm rot="-15470724">
              <a:off x="1031" y="2281"/>
              <a:ext cx="335" cy="1246"/>
            </a:xfrm>
            <a:prstGeom prst="curvedLeftArrow">
              <a:avLst>
                <a:gd name="adj1" fmla="val 74388"/>
                <a:gd name="adj2" fmla="val 148776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2403" name="Oval 19"/>
            <p:cNvSpPr>
              <a:spLocks noChangeArrowheads="1"/>
            </p:cNvSpPr>
            <p:nvPr/>
          </p:nvSpPr>
          <p:spPr bwMode="auto">
            <a:xfrm>
              <a:off x="1104" y="1056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2404" name="Oval 20"/>
            <p:cNvSpPr>
              <a:spLocks noChangeArrowheads="1"/>
            </p:cNvSpPr>
            <p:nvPr/>
          </p:nvSpPr>
          <p:spPr bwMode="auto">
            <a:xfrm>
              <a:off x="1008" y="1440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2405" name="Oval 21"/>
            <p:cNvSpPr>
              <a:spLocks noChangeArrowheads="1"/>
            </p:cNvSpPr>
            <p:nvPr/>
          </p:nvSpPr>
          <p:spPr bwMode="auto">
            <a:xfrm>
              <a:off x="912" y="1776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2406" name="Text Box 22"/>
            <p:cNvSpPr txBox="1">
              <a:spLocks noChangeArrowheads="1"/>
            </p:cNvSpPr>
            <p:nvPr/>
          </p:nvSpPr>
          <p:spPr bwMode="auto">
            <a:xfrm>
              <a:off x="703" y="799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RXR</a:t>
              </a:r>
            </a:p>
          </p:txBody>
        </p:sp>
        <p:sp>
          <p:nvSpPr>
            <p:cNvPr id="272407" name="Text Box 23"/>
            <p:cNvSpPr txBox="1">
              <a:spLocks noChangeArrowheads="1"/>
            </p:cNvSpPr>
            <p:nvPr/>
          </p:nvSpPr>
          <p:spPr bwMode="auto">
            <a:xfrm>
              <a:off x="2448" y="1152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b="1" dirty="0">
                  <a:solidFill>
                    <a:srgbClr val="D4041D"/>
                  </a:solidFill>
                  <a:latin typeface="Arial" charset="0"/>
                </a:rPr>
                <a:t>RA</a:t>
              </a:r>
            </a:p>
          </p:txBody>
        </p:sp>
        <p:sp>
          <p:nvSpPr>
            <p:cNvPr id="272408" name="Oval 24"/>
            <p:cNvSpPr>
              <a:spLocks noChangeArrowheads="1"/>
            </p:cNvSpPr>
            <p:nvPr/>
          </p:nvSpPr>
          <p:spPr bwMode="auto">
            <a:xfrm>
              <a:off x="2448" y="1104"/>
              <a:ext cx="432" cy="43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2409" name="Oval 25"/>
            <p:cNvSpPr>
              <a:spLocks noChangeArrowheads="1"/>
            </p:cNvSpPr>
            <p:nvPr/>
          </p:nvSpPr>
          <p:spPr bwMode="auto">
            <a:xfrm>
              <a:off x="1728" y="1248"/>
              <a:ext cx="240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2410" name="Oval 26"/>
            <p:cNvSpPr>
              <a:spLocks noChangeArrowheads="1"/>
            </p:cNvSpPr>
            <p:nvPr/>
          </p:nvSpPr>
          <p:spPr bwMode="auto">
            <a:xfrm>
              <a:off x="1536" y="1440"/>
              <a:ext cx="240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2411" name="Oval 27"/>
            <p:cNvSpPr>
              <a:spLocks noChangeArrowheads="1"/>
            </p:cNvSpPr>
            <p:nvPr/>
          </p:nvSpPr>
          <p:spPr bwMode="auto">
            <a:xfrm>
              <a:off x="1632" y="1680"/>
              <a:ext cx="240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215306" y="6581001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B. J. Bain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0"/>
            <a:ext cx="7416800" cy="1143000"/>
          </a:xfrm>
        </p:spPr>
        <p:txBody>
          <a:bodyPr/>
          <a:lstStyle/>
          <a:p>
            <a:r>
              <a:rPr lang="en-GB" sz="4000" b="1" dirty="0">
                <a:latin typeface="Arial" charset="0"/>
              </a:rPr>
              <a:t>PML-RAR</a:t>
            </a:r>
            <a:r>
              <a:rPr lang="en-GB" sz="4000" b="1" dirty="0">
                <a:latin typeface="Arial" charset="0"/>
                <a:cs typeface="Times New Roman" pitchFamily="18" charset="0"/>
              </a:rPr>
              <a:t>α fusion protein</a:t>
            </a:r>
            <a:endParaRPr lang="en-GB" sz="4000" b="1" dirty="0">
              <a:latin typeface="Arial" charset="0"/>
            </a:endParaRPr>
          </a:p>
        </p:txBody>
      </p:sp>
      <p:sp>
        <p:nvSpPr>
          <p:cNvPr id="273412" name="Text Box 4"/>
          <p:cNvSpPr txBox="1">
            <a:spLocks noChangeArrowheads="1"/>
          </p:cNvSpPr>
          <p:nvPr/>
        </p:nvSpPr>
        <p:spPr bwMode="auto">
          <a:xfrm>
            <a:off x="5715000" y="1412875"/>
            <a:ext cx="34290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Arial" charset="0"/>
              </a:rPr>
              <a:t> Pharmacological doses of RA (e.g. ATRA therapy) disrupt the repressor complex and ‘normality’ is restored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latin typeface="Arial" charset="0"/>
              </a:rPr>
              <a:t> ATRA also degrades PML-RAR</a:t>
            </a:r>
            <a:r>
              <a:rPr lang="en-GB" dirty="0">
                <a:latin typeface="Arial" charset="0"/>
                <a:cs typeface="Times New Roman" pitchFamily="18" charset="0"/>
              </a:rPr>
              <a:t>α,</a:t>
            </a:r>
            <a:r>
              <a:rPr lang="en-GB" dirty="0">
                <a:latin typeface="Arial" charset="0"/>
              </a:rPr>
              <a:t> releasing RXR to bind with RAR</a:t>
            </a:r>
            <a:r>
              <a:rPr lang="en-GB" dirty="0">
                <a:latin typeface="Arial" charset="0"/>
                <a:cs typeface="Times New Roman" pitchFamily="18" charset="0"/>
              </a:rPr>
              <a:t>α and PML to re-form nuclear bodies</a:t>
            </a:r>
            <a:endParaRPr lang="en-GB" dirty="0">
              <a:latin typeface="Arial" charset="0"/>
            </a:endParaRPr>
          </a:p>
        </p:txBody>
      </p:sp>
      <p:sp>
        <p:nvSpPr>
          <p:cNvPr id="273413" name="Text Box 5"/>
          <p:cNvSpPr txBox="1">
            <a:spLocks noChangeArrowheads="1"/>
          </p:cNvSpPr>
          <p:nvPr/>
        </p:nvSpPr>
        <p:spPr bwMode="auto">
          <a:xfrm>
            <a:off x="0" y="5661025"/>
            <a:ext cx="594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latin typeface="Arial" charset="0"/>
              </a:rPr>
              <a:t>CHROMATIN RELAXATION ACTIVATION OF TRANSCRIPTION</a:t>
            </a:r>
          </a:p>
        </p:txBody>
      </p:sp>
      <p:grpSp>
        <p:nvGrpSpPr>
          <p:cNvPr id="273436" name="Group 28"/>
          <p:cNvGrpSpPr>
            <a:grpSpLocks/>
          </p:cNvGrpSpPr>
          <p:nvPr/>
        </p:nvGrpSpPr>
        <p:grpSpPr bwMode="auto">
          <a:xfrm>
            <a:off x="179388" y="981075"/>
            <a:ext cx="5472112" cy="4419600"/>
            <a:chOff x="113" y="336"/>
            <a:chExt cx="3447" cy="2784"/>
          </a:xfrm>
        </p:grpSpPr>
        <p:sp>
          <p:nvSpPr>
            <p:cNvPr id="273411" name="Text Box 3"/>
            <p:cNvSpPr txBox="1">
              <a:spLocks noChangeArrowheads="1"/>
            </p:cNvSpPr>
            <p:nvPr/>
          </p:nvSpPr>
          <p:spPr bwMode="auto">
            <a:xfrm>
              <a:off x="1344" y="960"/>
              <a:ext cx="15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PML-RAR</a:t>
              </a:r>
              <a:r>
                <a:rPr lang="en-GB" dirty="0">
                  <a:latin typeface="Arial" charset="0"/>
                  <a:cs typeface="Times New Roman" pitchFamily="18" charset="0"/>
                </a:rPr>
                <a:t>α</a:t>
              </a:r>
              <a:endParaRPr lang="en-GB" dirty="0">
                <a:latin typeface="Arial" charset="0"/>
              </a:endParaRPr>
            </a:p>
          </p:txBody>
        </p:sp>
        <p:sp>
          <p:nvSpPr>
            <p:cNvPr id="273414" name="AutoShape 6"/>
            <p:cNvSpPr>
              <a:spLocks noChangeArrowheads="1"/>
            </p:cNvSpPr>
            <p:nvPr/>
          </p:nvSpPr>
          <p:spPr bwMode="auto">
            <a:xfrm rot="-109157">
              <a:off x="1008" y="1392"/>
              <a:ext cx="768" cy="288"/>
            </a:xfrm>
            <a:prstGeom prst="flowChartPunchedTape">
              <a:avLst/>
            </a:prstGeom>
            <a:solidFill>
              <a:srgbClr val="99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3415" name="AutoShape 7"/>
            <p:cNvSpPr>
              <a:spLocks noChangeArrowheads="1"/>
            </p:cNvSpPr>
            <p:nvPr/>
          </p:nvSpPr>
          <p:spPr bwMode="auto">
            <a:xfrm rot="1209777">
              <a:off x="1104" y="1200"/>
              <a:ext cx="768" cy="288"/>
            </a:xfrm>
            <a:prstGeom prst="flowChartPunchedTape">
              <a:avLst/>
            </a:prstGeom>
            <a:solidFill>
              <a:srgbClr val="99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3416" name="AutoShape 8"/>
            <p:cNvSpPr>
              <a:spLocks noChangeArrowheads="1"/>
            </p:cNvSpPr>
            <p:nvPr/>
          </p:nvSpPr>
          <p:spPr bwMode="auto">
            <a:xfrm rot="-1268372">
              <a:off x="960" y="1680"/>
              <a:ext cx="768" cy="288"/>
            </a:xfrm>
            <a:prstGeom prst="flowChartPunchedTape">
              <a:avLst/>
            </a:prstGeom>
            <a:solidFill>
              <a:srgbClr val="99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3417" name="Oval 9"/>
            <p:cNvSpPr>
              <a:spLocks noChangeArrowheads="1"/>
            </p:cNvSpPr>
            <p:nvPr/>
          </p:nvSpPr>
          <p:spPr bwMode="auto">
            <a:xfrm rot="-2605528">
              <a:off x="1776" y="1968"/>
              <a:ext cx="432" cy="6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3418" name="Text Box 10"/>
            <p:cNvSpPr txBox="1">
              <a:spLocks noChangeArrowheads="1"/>
            </p:cNvSpPr>
            <p:nvPr/>
          </p:nvSpPr>
          <p:spPr bwMode="auto">
            <a:xfrm>
              <a:off x="884" y="2208"/>
              <a:ext cx="7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NCoR</a:t>
              </a:r>
            </a:p>
          </p:txBody>
        </p:sp>
        <p:sp>
          <p:nvSpPr>
            <p:cNvPr id="273419" name="Oval 11"/>
            <p:cNvSpPr>
              <a:spLocks noChangeArrowheads="1"/>
            </p:cNvSpPr>
            <p:nvPr/>
          </p:nvSpPr>
          <p:spPr bwMode="auto">
            <a:xfrm>
              <a:off x="2592" y="1968"/>
              <a:ext cx="480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3420" name="Oval 12"/>
            <p:cNvSpPr>
              <a:spLocks noChangeArrowheads="1"/>
            </p:cNvSpPr>
            <p:nvPr/>
          </p:nvSpPr>
          <p:spPr bwMode="auto">
            <a:xfrm>
              <a:off x="2448" y="2688"/>
              <a:ext cx="480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3421" name="Text Box 13"/>
            <p:cNvSpPr txBox="1">
              <a:spLocks noChangeArrowheads="1"/>
            </p:cNvSpPr>
            <p:nvPr/>
          </p:nvSpPr>
          <p:spPr bwMode="auto">
            <a:xfrm>
              <a:off x="2544" y="1680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HDAC</a:t>
              </a:r>
            </a:p>
          </p:txBody>
        </p:sp>
        <p:sp>
          <p:nvSpPr>
            <p:cNvPr id="273422" name="Text Box 14"/>
            <p:cNvSpPr txBox="1">
              <a:spLocks noChangeArrowheads="1"/>
            </p:cNvSpPr>
            <p:nvPr/>
          </p:nvSpPr>
          <p:spPr bwMode="auto">
            <a:xfrm>
              <a:off x="2976" y="2544"/>
              <a:ext cx="5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Sin3</a:t>
              </a:r>
            </a:p>
          </p:txBody>
        </p:sp>
        <p:sp>
          <p:nvSpPr>
            <p:cNvPr id="273423" name="AutoShape 15"/>
            <p:cNvSpPr>
              <a:spLocks noChangeArrowheads="1"/>
            </p:cNvSpPr>
            <p:nvPr/>
          </p:nvSpPr>
          <p:spPr bwMode="auto">
            <a:xfrm rot="-25865121">
              <a:off x="-192" y="1392"/>
              <a:ext cx="2304" cy="192"/>
            </a:xfrm>
            <a:prstGeom prst="flowChartAlternate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3424" name="AutoShape 16"/>
            <p:cNvSpPr>
              <a:spLocks noChangeArrowheads="1"/>
            </p:cNvSpPr>
            <p:nvPr/>
          </p:nvSpPr>
          <p:spPr bwMode="auto">
            <a:xfrm rot="17316374" flipV="1">
              <a:off x="573" y="1403"/>
              <a:ext cx="717" cy="217"/>
            </a:xfrm>
            <a:prstGeom prst="roundRect">
              <a:avLst>
                <a:gd name="adj" fmla="val 16667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3425" name="Text Box 17"/>
            <p:cNvSpPr txBox="1">
              <a:spLocks noChangeArrowheads="1"/>
            </p:cNvSpPr>
            <p:nvPr/>
          </p:nvSpPr>
          <p:spPr bwMode="auto">
            <a:xfrm>
              <a:off x="192" y="1344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/>
                <a:t>RARE</a:t>
              </a:r>
            </a:p>
          </p:txBody>
        </p:sp>
        <p:sp>
          <p:nvSpPr>
            <p:cNvPr id="273426" name="Oval 18"/>
            <p:cNvSpPr>
              <a:spLocks noChangeArrowheads="1"/>
            </p:cNvSpPr>
            <p:nvPr/>
          </p:nvSpPr>
          <p:spPr bwMode="auto">
            <a:xfrm>
              <a:off x="528" y="672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3427" name="Oval 19"/>
            <p:cNvSpPr>
              <a:spLocks noChangeArrowheads="1"/>
            </p:cNvSpPr>
            <p:nvPr/>
          </p:nvSpPr>
          <p:spPr bwMode="auto">
            <a:xfrm>
              <a:off x="240" y="480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3428" name="Oval 20"/>
            <p:cNvSpPr>
              <a:spLocks noChangeArrowheads="1"/>
            </p:cNvSpPr>
            <p:nvPr/>
          </p:nvSpPr>
          <p:spPr bwMode="auto">
            <a:xfrm>
              <a:off x="672" y="336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3429" name="Text Box 21"/>
            <p:cNvSpPr txBox="1">
              <a:spLocks noChangeArrowheads="1"/>
            </p:cNvSpPr>
            <p:nvPr/>
          </p:nvSpPr>
          <p:spPr bwMode="auto">
            <a:xfrm>
              <a:off x="113" y="845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Arial" charset="0"/>
                </a:rPr>
                <a:t>RXR</a:t>
              </a:r>
            </a:p>
          </p:txBody>
        </p:sp>
        <p:sp>
          <p:nvSpPr>
            <p:cNvPr id="273430" name="AutoShape 22"/>
            <p:cNvSpPr>
              <a:spLocks noChangeArrowheads="1"/>
            </p:cNvSpPr>
            <p:nvPr/>
          </p:nvSpPr>
          <p:spPr bwMode="auto">
            <a:xfrm rot="8098312">
              <a:off x="1909" y="1355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rgbClr val="D4041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3431" name="Text Box 23"/>
            <p:cNvSpPr txBox="1">
              <a:spLocks noChangeArrowheads="1"/>
            </p:cNvSpPr>
            <p:nvPr/>
          </p:nvSpPr>
          <p:spPr bwMode="auto">
            <a:xfrm>
              <a:off x="2496" y="1056"/>
              <a:ext cx="86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800" b="1" dirty="0">
                  <a:solidFill>
                    <a:srgbClr val="D4041D"/>
                  </a:solidFill>
                  <a:latin typeface="Arial" charset="0"/>
                </a:rPr>
                <a:t>ATRA</a:t>
              </a:r>
            </a:p>
          </p:txBody>
        </p:sp>
        <p:sp>
          <p:nvSpPr>
            <p:cNvPr id="273432" name="AutoShape 24"/>
            <p:cNvSpPr>
              <a:spLocks noChangeArrowheads="1"/>
            </p:cNvSpPr>
            <p:nvPr/>
          </p:nvSpPr>
          <p:spPr bwMode="auto">
            <a:xfrm rot="-15470724">
              <a:off x="1367" y="2281"/>
              <a:ext cx="335" cy="1246"/>
            </a:xfrm>
            <a:prstGeom prst="curvedLeftArrow">
              <a:avLst>
                <a:gd name="adj1" fmla="val 74388"/>
                <a:gd name="adj2" fmla="val 148776"/>
                <a:gd name="adj3" fmla="val 33333"/>
              </a:avLst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lang="en-GB" dirty="0">
                <a:solidFill>
                  <a:schemeClr val="accent2"/>
                </a:solidFill>
              </a:endParaRPr>
            </a:p>
          </p:txBody>
        </p:sp>
        <p:sp>
          <p:nvSpPr>
            <p:cNvPr id="273433" name="Oval 25"/>
            <p:cNvSpPr>
              <a:spLocks noChangeArrowheads="1"/>
            </p:cNvSpPr>
            <p:nvPr/>
          </p:nvSpPr>
          <p:spPr bwMode="auto">
            <a:xfrm>
              <a:off x="192" y="2928"/>
              <a:ext cx="240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3434" name="Oval 26"/>
            <p:cNvSpPr>
              <a:spLocks noChangeArrowheads="1"/>
            </p:cNvSpPr>
            <p:nvPr/>
          </p:nvSpPr>
          <p:spPr bwMode="auto">
            <a:xfrm>
              <a:off x="432" y="2832"/>
              <a:ext cx="240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3435" name="Oval 27"/>
            <p:cNvSpPr>
              <a:spLocks noChangeArrowheads="1"/>
            </p:cNvSpPr>
            <p:nvPr/>
          </p:nvSpPr>
          <p:spPr bwMode="auto">
            <a:xfrm>
              <a:off x="144" y="2688"/>
              <a:ext cx="240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215306" y="6581001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B. J. Bain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7" name="Picture 7" descr="nrc1273-i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2133600"/>
            <a:ext cx="3603625" cy="42465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7928" name="Rectangle 8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713788" cy="1143000"/>
          </a:xfrm>
        </p:spPr>
        <p:txBody>
          <a:bodyPr/>
          <a:lstStyle/>
          <a:p>
            <a:r>
              <a:rPr lang="en-GB" altLang="en-GB" b="1" dirty="0">
                <a:latin typeface="Arial" charset="0"/>
              </a:rPr>
              <a:t>Acute promyelocytic leukaemia</a:t>
            </a:r>
            <a:endParaRPr lang="en-US" b="1" dirty="0">
              <a:latin typeface="Arial" charset="0"/>
            </a:endParaRPr>
          </a:p>
        </p:txBody>
      </p:sp>
      <p:sp>
        <p:nvSpPr>
          <p:cNvPr id="337930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4787900" y="2205038"/>
            <a:ext cx="3810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GB" sz="2400" dirty="0">
                <a:latin typeface="Arial" charset="0"/>
              </a:rPr>
              <a:t>PML-RAR</a:t>
            </a:r>
            <a:r>
              <a:rPr lang="en-GB" altLang="en-GB" sz="2400" dirty="0">
                <a:latin typeface="Arial" charset="0"/>
                <a:sym typeface="Symbol" pitchFamily="18" charset="2"/>
              </a:rPr>
              <a:t> binds more strongly to co-repressors than RAR  and does not dissociate in the presence of physiological levels of RA</a:t>
            </a:r>
          </a:p>
          <a:p>
            <a:pPr>
              <a:lnSpc>
                <a:spcPct val="90000"/>
              </a:lnSpc>
            </a:pPr>
            <a:r>
              <a:rPr lang="en-GB" altLang="en-GB" sz="2400" dirty="0">
                <a:latin typeface="Arial" charset="0"/>
                <a:sym typeface="Symbol" pitchFamily="18" charset="2"/>
              </a:rPr>
              <a:t>However, pharmacological levels of ATRA correct the situation</a:t>
            </a:r>
            <a:endParaRPr lang="en-US" sz="2400" dirty="0">
              <a:latin typeface="Arial" charset="0"/>
              <a:sym typeface="Symbol" pitchFamily="18" charset="2"/>
            </a:endParaRPr>
          </a:p>
        </p:txBody>
      </p:sp>
      <p:sp>
        <p:nvSpPr>
          <p:cNvPr id="337931" name="Rectangle 11"/>
          <p:cNvSpPr>
            <a:spLocks noChangeArrowheads="1"/>
          </p:cNvSpPr>
          <p:nvPr/>
        </p:nvSpPr>
        <p:spPr bwMode="auto">
          <a:xfrm>
            <a:off x="201613" y="1125538"/>
            <a:ext cx="8942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altLang="en-GB" b="1" dirty="0">
                <a:latin typeface="Arial" charset="0"/>
              </a:rPr>
              <a:t>PML-RARA and the promyelocytic leukaemia cell—summary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15306" y="6581001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B. J. Bain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78812" cy="11430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  <a:endParaRPr lang="en-GB" sz="4000" dirty="0">
              <a:latin typeface="Arial" charset="0"/>
            </a:endParaRPr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 dirty="0">
                <a:latin typeface="Arial" charset="0"/>
              </a:rPr>
              <a:t>The net effect of the presence of </a:t>
            </a:r>
            <a:r>
              <a:rPr lang="en-GB" sz="2800" i="1" dirty="0">
                <a:latin typeface="Arial" charset="0"/>
              </a:rPr>
              <a:t>PML-RAR</a:t>
            </a:r>
            <a:r>
              <a:rPr lang="en-GB" sz="2800" i="1" dirty="0">
                <a:latin typeface="Arial" charset="0"/>
                <a:cs typeface="Times New Roman" pitchFamily="18" charset="0"/>
              </a:rPr>
              <a:t>α</a:t>
            </a:r>
            <a:r>
              <a:rPr lang="en-GB" sz="2800" dirty="0">
                <a:latin typeface="Arial" charset="0"/>
                <a:cs typeface="Times New Roman" pitchFamily="18" charset="0"/>
              </a:rPr>
              <a:t> is</a:t>
            </a:r>
          </a:p>
          <a:p>
            <a:pPr lvl="1"/>
            <a:r>
              <a:rPr lang="en-GB" dirty="0">
                <a:latin typeface="Arial" charset="0"/>
                <a:cs typeface="Times New Roman" pitchFamily="18" charset="0"/>
              </a:rPr>
              <a:t>A block in differentiation at the promyelocyte stage</a:t>
            </a:r>
          </a:p>
          <a:p>
            <a:pPr lvl="1"/>
            <a:r>
              <a:rPr lang="en-GB" dirty="0">
                <a:latin typeface="Arial" charset="0"/>
                <a:cs typeface="Times New Roman" pitchFamily="18" charset="0"/>
              </a:rPr>
              <a:t>Continued proliferation</a:t>
            </a:r>
          </a:p>
          <a:p>
            <a:pPr lvl="1"/>
            <a:r>
              <a:rPr lang="en-GB" dirty="0">
                <a:latin typeface="Arial" charset="0"/>
                <a:cs typeface="Times New Roman" pitchFamily="18" charset="0"/>
              </a:rPr>
              <a:t>Failure of apoptosis</a:t>
            </a:r>
            <a:endParaRPr lang="en-GB" dirty="0">
              <a:latin typeface="Arial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157192"/>
            <a:ext cx="1255713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053210"/>
            <a:ext cx="127952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987824" y="5672335"/>
            <a:ext cx="1656184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5286388"/>
            <a:ext cx="12557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STORY OF THE EAST…!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92765"/>
            <a:ext cx="3960000" cy="496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>
            <a:off x="4427984" y="33569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28800"/>
            <a:ext cx="2160000" cy="392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2088000" cy="192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46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496300" cy="11430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  <a:endParaRPr lang="en-GB" sz="4000" dirty="0">
              <a:latin typeface="Arial" charset="0"/>
            </a:endParaRP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844675"/>
            <a:ext cx="7772400" cy="4114800"/>
          </a:xfrm>
        </p:spPr>
        <p:txBody>
          <a:bodyPr/>
          <a:lstStyle/>
          <a:p>
            <a:r>
              <a:rPr lang="en-GB" sz="2800" dirty="0">
                <a:latin typeface="Arial" charset="0"/>
              </a:rPr>
              <a:t>The effects of ATRA are</a:t>
            </a:r>
          </a:p>
          <a:p>
            <a:endParaRPr lang="en-GB" sz="2800" dirty="0">
              <a:latin typeface="Arial" charset="0"/>
              <a:cs typeface="Times New Roman" pitchFamily="18" charset="0"/>
            </a:endParaRPr>
          </a:p>
          <a:p>
            <a:pPr lvl="1"/>
            <a:r>
              <a:rPr lang="en-GB" dirty="0">
                <a:latin typeface="Arial" charset="0"/>
                <a:cs typeface="Times New Roman" pitchFamily="18" charset="0"/>
              </a:rPr>
              <a:t>Induction of terminal differentiation to neutrophils</a:t>
            </a:r>
          </a:p>
          <a:p>
            <a:pPr lvl="1"/>
            <a:r>
              <a:rPr lang="en-GB" dirty="0">
                <a:latin typeface="Arial" charset="0"/>
                <a:cs typeface="Times New Roman" pitchFamily="18" charset="0"/>
              </a:rPr>
              <a:t>Facilitation of apoptosis of neutrophils</a:t>
            </a:r>
          </a:p>
          <a:p>
            <a:pPr lvl="1"/>
            <a:r>
              <a:rPr lang="en-GB" dirty="0">
                <a:latin typeface="Arial" charset="0"/>
                <a:cs typeface="Times New Roman" pitchFamily="18" charset="0"/>
              </a:rPr>
              <a:t>Disappearance of the leukaemic clone as cells of the clone mature and die</a:t>
            </a:r>
          </a:p>
          <a:p>
            <a:pPr lvl="1"/>
            <a:r>
              <a:rPr lang="en-GB" dirty="0">
                <a:latin typeface="Arial" charset="0"/>
                <a:cs typeface="Times New Roman" pitchFamily="18" charset="0"/>
              </a:rPr>
              <a:t>Replacement of the leukaemic clone by normal cells</a:t>
            </a:r>
            <a:endParaRPr lang="en-GB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8208962" cy="11430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  <a:endParaRPr lang="en-GB" sz="4000" dirty="0">
              <a:latin typeface="Arial" charset="0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340768"/>
            <a:ext cx="7924800" cy="4419600"/>
          </a:xfrm>
        </p:spPr>
        <p:txBody>
          <a:bodyPr/>
          <a:lstStyle/>
          <a:p>
            <a:r>
              <a:rPr lang="en-GB" sz="2800" dirty="0">
                <a:latin typeface="Arial" charset="0"/>
              </a:rPr>
              <a:t>ATRA plus chemotherapy is better than either </a:t>
            </a:r>
            <a:r>
              <a:rPr lang="en-GB" sz="2800" dirty="0" smtClean="0">
                <a:latin typeface="Arial" charset="0"/>
              </a:rPr>
              <a:t>alone</a:t>
            </a:r>
            <a:endParaRPr lang="en-GB" sz="2800" dirty="0">
              <a:latin typeface="Arial" charset="0"/>
            </a:endParaRPr>
          </a:p>
          <a:p>
            <a:r>
              <a:rPr lang="en-GB" sz="2800" dirty="0">
                <a:latin typeface="Arial" charset="0"/>
              </a:rPr>
              <a:t>ATRA reduces the DIC and therefore reduces the chance of early death from haemorrhage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3214686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1143000"/>
          </a:xfrm>
        </p:spPr>
        <p:txBody>
          <a:bodyPr/>
          <a:lstStyle/>
          <a:p>
            <a:r>
              <a:rPr lang="en-GB" dirty="0">
                <a:latin typeface="Arial" charset="0"/>
              </a:rPr>
              <a:t>ATRA syndrome</a:t>
            </a:r>
            <a:endParaRPr lang="en-US" dirty="0">
              <a:latin typeface="Arial" charset="0"/>
            </a:endParaRPr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628774"/>
            <a:ext cx="7602564" cy="480062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800" dirty="0">
                <a:latin typeface="Arial" charset="0"/>
              </a:rPr>
              <a:t>Clinical </a:t>
            </a:r>
            <a:r>
              <a:rPr lang="en-GB" sz="2800" dirty="0" smtClean="0">
                <a:latin typeface="Arial" charset="0"/>
              </a:rPr>
              <a:t>syndrome: dyspnoea</a:t>
            </a:r>
            <a:r>
              <a:rPr lang="en-GB" sz="2800" dirty="0">
                <a:latin typeface="Arial" charset="0"/>
              </a:rPr>
              <a:t>, oedema, weight gain, pulmonary infiltrates, </a:t>
            </a:r>
            <a:r>
              <a:rPr lang="en-GB" sz="2800" dirty="0" smtClean="0">
                <a:latin typeface="Arial" charset="0"/>
              </a:rPr>
              <a:t>hypotension</a:t>
            </a:r>
            <a:endParaRPr lang="en-GB" sz="28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GB" sz="2800" dirty="0">
                <a:latin typeface="Arial" charset="0"/>
              </a:rPr>
              <a:t>Occurs early in treatment with ATRA</a:t>
            </a:r>
          </a:p>
          <a:p>
            <a:pPr>
              <a:lnSpc>
                <a:spcPct val="80000"/>
              </a:lnSpc>
            </a:pPr>
            <a:r>
              <a:rPr lang="en-GB" sz="2800" dirty="0">
                <a:latin typeface="Arial" charset="0"/>
              </a:rPr>
              <a:t>Can also occur with ASO treatment</a:t>
            </a:r>
          </a:p>
          <a:p>
            <a:pPr>
              <a:lnSpc>
                <a:spcPct val="80000"/>
              </a:lnSpc>
            </a:pPr>
            <a:r>
              <a:rPr lang="en-GB" sz="2800" dirty="0">
                <a:latin typeface="Arial" charset="0"/>
              </a:rPr>
              <a:t>Aetiology unclear </a:t>
            </a:r>
            <a:r>
              <a:rPr lang="en-GB" sz="2800" dirty="0" smtClean="0">
                <a:latin typeface="Arial" charset="0"/>
              </a:rPr>
              <a:t>but related </a:t>
            </a:r>
            <a:r>
              <a:rPr lang="en-GB" sz="2800" dirty="0">
                <a:latin typeface="Arial" charset="0"/>
              </a:rPr>
              <a:t>to </a:t>
            </a:r>
            <a:r>
              <a:rPr lang="en-GB" sz="2800" dirty="0" smtClean="0">
                <a:latin typeface="Arial" charset="0"/>
              </a:rPr>
              <a:t>rising numbers of </a:t>
            </a:r>
            <a:r>
              <a:rPr lang="en-GB" sz="2800" dirty="0">
                <a:latin typeface="Arial" charset="0"/>
              </a:rPr>
              <a:t>differentiating myeloid cells</a:t>
            </a:r>
          </a:p>
          <a:p>
            <a:pPr>
              <a:lnSpc>
                <a:spcPct val="80000"/>
              </a:lnSpc>
            </a:pPr>
            <a:r>
              <a:rPr lang="en-GB" sz="2800" dirty="0">
                <a:latin typeface="Arial" charset="0"/>
              </a:rPr>
              <a:t>Can be fatal – very </a:t>
            </a:r>
            <a:r>
              <a:rPr lang="en-GB" sz="2800" dirty="0" smtClean="0">
                <a:latin typeface="Arial" charset="0"/>
              </a:rPr>
              <a:t>rarely</a:t>
            </a:r>
            <a:endParaRPr lang="en-GB" sz="28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GB" sz="2800" dirty="0" smtClean="0">
                <a:latin typeface="Arial" charset="0"/>
              </a:rPr>
              <a:t>Treatment: </a:t>
            </a:r>
            <a:r>
              <a:rPr lang="en-GB" sz="2800" b="1" u="sng" dirty="0" smtClean="0">
                <a:latin typeface="Arial" charset="0"/>
              </a:rPr>
              <a:t>dexamethasone</a:t>
            </a:r>
            <a:r>
              <a:rPr lang="en-GB" sz="2800" dirty="0">
                <a:latin typeface="Arial" charset="0"/>
              </a:rPr>
              <a:t>, stop ATRA</a:t>
            </a:r>
            <a:r>
              <a:rPr lang="en-GB" sz="2800" dirty="0"/>
              <a:t> </a:t>
            </a:r>
            <a:r>
              <a:rPr lang="en-GB" sz="2800" dirty="0">
                <a:latin typeface="Arial" charset="0"/>
              </a:rPr>
              <a:t>temporarily</a:t>
            </a:r>
          </a:p>
          <a:p>
            <a:pPr>
              <a:lnSpc>
                <a:spcPct val="80000"/>
              </a:lnSpc>
            </a:pPr>
            <a:r>
              <a:rPr lang="en-GB" sz="2800" dirty="0">
                <a:latin typeface="Arial" charset="0"/>
              </a:rPr>
              <a:t>New term “differentiation syndrome</a:t>
            </a:r>
            <a:r>
              <a:rPr lang="en-GB" sz="2800" dirty="0" smtClean="0">
                <a:latin typeface="Arial" charset="0"/>
              </a:rPr>
              <a:t>” is better since it can also follow ASO</a:t>
            </a:r>
            <a:endParaRPr lang="en-US" sz="2800" dirty="0">
              <a:latin typeface="Arial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060848"/>
            <a:ext cx="19050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69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07375" cy="11430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  <a:endParaRPr lang="en-GB" sz="4000" dirty="0">
              <a:latin typeface="Arial" charset="0"/>
            </a:endParaRPr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204864"/>
            <a:ext cx="7772400" cy="5113337"/>
          </a:xfrm>
        </p:spPr>
        <p:txBody>
          <a:bodyPr/>
          <a:lstStyle/>
          <a:p>
            <a:r>
              <a:rPr lang="en-GB" sz="2400" dirty="0">
                <a:latin typeface="Arial" charset="0"/>
              </a:rPr>
              <a:t>As</a:t>
            </a:r>
            <a:r>
              <a:rPr lang="en-GB" sz="2400" baseline="-25000" dirty="0">
                <a:latin typeface="Arial" charset="0"/>
              </a:rPr>
              <a:t>2</a:t>
            </a:r>
            <a:r>
              <a:rPr lang="en-GB" sz="2400" dirty="0">
                <a:latin typeface="Arial" charset="0"/>
              </a:rPr>
              <a:t>O</a:t>
            </a:r>
            <a:r>
              <a:rPr lang="en-GB" sz="2400" baseline="-25000" dirty="0">
                <a:latin typeface="Arial" charset="0"/>
              </a:rPr>
              <a:t>3</a:t>
            </a:r>
            <a:r>
              <a:rPr lang="en-GB" sz="2400" dirty="0">
                <a:latin typeface="Arial" charset="0"/>
              </a:rPr>
              <a:t> has also been found to be effective in M3 AML with </a:t>
            </a:r>
            <a:r>
              <a:rPr lang="en-GB" sz="2400" i="1" dirty="0">
                <a:latin typeface="Arial" charset="0"/>
              </a:rPr>
              <a:t>PML-RARA</a:t>
            </a:r>
            <a:r>
              <a:rPr lang="en-GB" sz="2400" dirty="0">
                <a:latin typeface="Arial" charset="0"/>
              </a:rPr>
              <a:t> fusion, including ATRA-resistant cases</a:t>
            </a:r>
          </a:p>
          <a:p>
            <a:endParaRPr lang="en-GB" sz="2400" dirty="0">
              <a:latin typeface="Arial" charset="0"/>
            </a:endParaRPr>
          </a:p>
          <a:p>
            <a:r>
              <a:rPr lang="en-GB" sz="2400" dirty="0">
                <a:latin typeface="Arial" charset="0"/>
                <a:cs typeface="Times New Roman" pitchFamily="18" charset="0"/>
              </a:rPr>
              <a:t>It degrades PML-RARα without degrading RARα</a:t>
            </a:r>
          </a:p>
          <a:p>
            <a:endParaRPr lang="en-GB" sz="2400" dirty="0">
              <a:latin typeface="Arial" charset="0"/>
              <a:cs typeface="Times New Roman" pitchFamily="18" charset="0"/>
            </a:endParaRPr>
          </a:p>
          <a:p>
            <a:r>
              <a:rPr lang="en-GB" sz="2400" dirty="0">
                <a:latin typeface="Arial" charset="0"/>
                <a:cs typeface="Times New Roman" pitchFamily="18" charset="0"/>
              </a:rPr>
              <a:t>It also induces apoptosis by an unrelated mechanism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sz="2000" dirty="0">
                <a:latin typeface="Arial" charset="0"/>
              </a:rPr>
              <a:t>Jing 2004 </a:t>
            </a:r>
            <a:r>
              <a:rPr lang="en-GB" sz="2000" i="1" dirty="0">
                <a:latin typeface="Arial" charset="0"/>
              </a:rPr>
              <a:t>Leuk Lymphoma</a:t>
            </a:r>
            <a:r>
              <a:rPr lang="en-GB" sz="2000" dirty="0">
                <a:latin typeface="Arial" charset="0"/>
              </a:rPr>
              <a:t>, 45, 639.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36712"/>
            <a:ext cx="1404000" cy="14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5922218" cy="54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42984" y="5661248"/>
            <a:ext cx="2354560" cy="914400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rgbClr val="FFFFCC"/>
                </a:solidFill>
              </a:rPr>
              <a:t>Acute promyelocytic leukemia: from highly fatal to highly </a:t>
            </a:r>
            <a:r>
              <a:rPr lang="en-GB" sz="1100" dirty="0" smtClean="0">
                <a:solidFill>
                  <a:srgbClr val="FFFFCC"/>
                </a:solidFill>
              </a:rPr>
              <a:t>curable</a:t>
            </a:r>
            <a:r>
              <a:rPr lang="de-DE" sz="1100" dirty="0">
                <a:solidFill>
                  <a:srgbClr val="FFFFCC"/>
                </a:solidFill>
              </a:rPr>
              <a:t>Zhen-Yi Wang and Zhu </a:t>
            </a:r>
            <a:r>
              <a:rPr lang="de-DE" sz="1100" dirty="0" smtClean="0">
                <a:solidFill>
                  <a:srgbClr val="FFFFCC"/>
                </a:solidFill>
              </a:rPr>
              <a:t>Chen</a:t>
            </a:r>
          </a:p>
          <a:p>
            <a:pPr algn="ctr"/>
            <a:r>
              <a:rPr lang="de-DE" sz="1100" dirty="0" smtClean="0">
                <a:solidFill>
                  <a:srgbClr val="FFFFCC"/>
                </a:solidFill>
              </a:rPr>
              <a:t>2008 </a:t>
            </a:r>
            <a:r>
              <a:rPr lang="de-DE" sz="1100" dirty="0">
                <a:solidFill>
                  <a:srgbClr val="FFFFCC"/>
                </a:solidFill>
              </a:rPr>
              <a:t>111: 2505-2515</a:t>
            </a:r>
            <a:endParaRPr lang="en-GB" sz="1100" dirty="0">
              <a:solidFill>
                <a:srgbClr val="FFFFCC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084168"/>
            <a:ext cx="972000" cy="36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01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r>
              <a:rPr lang="en-GB" altLang="en-GB" b="1" dirty="0">
                <a:latin typeface="Arial" charset="0"/>
              </a:rPr>
              <a:t>Acute promyelocytic leukaemia</a:t>
            </a:r>
            <a:r>
              <a:rPr lang="en-GB" altLang="en-GB" b="1" dirty="0">
                <a:latin typeface="Arial" charset="0"/>
                <a:cs typeface="Times New Roman" pitchFamily="18" charset="0"/>
              </a:rPr>
              <a:t/>
            </a:r>
            <a:br>
              <a:rPr lang="en-GB" altLang="en-GB" b="1" dirty="0">
                <a:latin typeface="Arial" charset="0"/>
                <a:cs typeface="Times New Roman" pitchFamily="18" charset="0"/>
              </a:rPr>
            </a:br>
            <a:r>
              <a:rPr lang="en-GB" altLang="en-GB" b="1" dirty="0">
                <a:latin typeface="Arial" charset="0"/>
                <a:cs typeface="Times New Roman" pitchFamily="18" charset="0"/>
              </a:rPr>
              <a:t>Conclusions</a:t>
            </a:r>
            <a:endParaRPr lang="en-GB" dirty="0">
              <a:latin typeface="Arial" charset="0"/>
            </a:endParaRP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628775"/>
            <a:ext cx="80010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dirty="0">
                <a:latin typeface="Arial" charset="0"/>
              </a:rPr>
              <a:t>Acute promyelocytic leukaemia is a unique form of AML</a:t>
            </a:r>
          </a:p>
          <a:p>
            <a:pPr>
              <a:lnSpc>
                <a:spcPct val="90000"/>
              </a:lnSpc>
            </a:pPr>
            <a:endParaRPr lang="en-GB" sz="2800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800" dirty="0">
                <a:latin typeface="Arial" charset="0"/>
                <a:cs typeface="Times New Roman" pitchFamily="18" charset="0"/>
              </a:rPr>
              <a:t>The classical hypergranular and the variant (hypogranular form) are clinically very similar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latin typeface="Arial" charset="0"/>
                <a:cs typeface="Times New Roman" pitchFamily="18" charset="0"/>
              </a:rPr>
              <a:t>The only </a:t>
            </a:r>
            <a:r>
              <a:rPr lang="en-GB" sz="2800" dirty="0" smtClean="0">
                <a:latin typeface="Arial" charset="0"/>
                <a:cs typeface="Times New Roman" pitchFamily="18" charset="0"/>
              </a:rPr>
              <a:t>important difference </a:t>
            </a:r>
            <a:r>
              <a:rPr lang="en-GB" sz="2800" dirty="0">
                <a:latin typeface="Arial" charset="0"/>
                <a:cs typeface="Times New Roman" pitchFamily="18" charset="0"/>
              </a:rPr>
              <a:t>is that the WBC tends to be higher in the variant form</a:t>
            </a:r>
          </a:p>
          <a:p>
            <a:pPr>
              <a:lnSpc>
                <a:spcPct val="90000"/>
              </a:lnSpc>
            </a:pPr>
            <a:endParaRPr lang="en-GB" sz="2800" dirty="0">
              <a:latin typeface="Arial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GB" sz="2800" dirty="0">
                <a:latin typeface="Arial" charset="0"/>
                <a:cs typeface="Times New Roman" pitchFamily="18" charset="0"/>
              </a:rPr>
              <a:t>For this reason the prognosis may be slightly worse in the variant form</a:t>
            </a:r>
            <a:endParaRPr lang="en-GB" sz="2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458200" cy="11430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  <a:br>
              <a:rPr lang="en-GB" altLang="en-GB" sz="4000" b="1" dirty="0">
                <a:latin typeface="Arial" charset="0"/>
              </a:rPr>
            </a:br>
            <a:r>
              <a:rPr lang="en-GB" altLang="en-GB" sz="4000" b="1" dirty="0">
                <a:latin typeface="Arial" charset="0"/>
                <a:cs typeface="Times New Roman" pitchFamily="18" charset="0"/>
              </a:rPr>
              <a:t>Conclusions</a:t>
            </a:r>
            <a:endParaRPr lang="en-GB" sz="4000" dirty="0">
              <a:latin typeface="Arial" charset="0"/>
            </a:endParaRP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933575"/>
            <a:ext cx="8001000" cy="49244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dirty="0">
                <a:latin typeface="Arial" charset="0"/>
              </a:rPr>
              <a:t>This is the first type of acute leukaemia where a specific effective treatment can be related to the underlying molecular mechanism</a:t>
            </a:r>
          </a:p>
          <a:p>
            <a:pPr>
              <a:lnSpc>
                <a:spcPct val="90000"/>
              </a:lnSpc>
            </a:pPr>
            <a:endParaRPr lang="en-GB" sz="2800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800" dirty="0">
                <a:latin typeface="Arial" charset="0"/>
              </a:rPr>
              <a:t>The </a:t>
            </a:r>
            <a:r>
              <a:rPr lang="en-GB" sz="2800" i="1" dirty="0">
                <a:latin typeface="Arial" charset="0"/>
              </a:rPr>
              <a:t>RARA</a:t>
            </a:r>
            <a:r>
              <a:rPr lang="en-GB" sz="2800" dirty="0">
                <a:latin typeface="Arial" charset="0"/>
              </a:rPr>
              <a:t> gene, encoding retinoic acid receptor,  contributes to a fusion gene, </a:t>
            </a:r>
            <a:r>
              <a:rPr lang="en-GB" sz="2800" i="1" dirty="0">
                <a:latin typeface="Arial" charset="0"/>
              </a:rPr>
              <a:t>PML-RARA</a:t>
            </a:r>
            <a:r>
              <a:rPr lang="en-GB" sz="2800" dirty="0">
                <a:latin typeface="Arial" charset="0"/>
              </a:rPr>
              <a:t> and treatment with a retinoic acid analogue (ATRA) has greatly improved the prognosis </a:t>
            </a:r>
          </a:p>
          <a:p>
            <a:pPr>
              <a:lnSpc>
                <a:spcPct val="90000"/>
              </a:lnSpc>
            </a:pPr>
            <a:endParaRPr lang="en-GB" sz="2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1430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  <a:br>
              <a:rPr lang="en-GB" altLang="en-GB" sz="4000" b="1" dirty="0">
                <a:latin typeface="Arial" charset="0"/>
              </a:rPr>
            </a:br>
            <a:r>
              <a:rPr lang="en-GB" altLang="en-GB" sz="4000" b="1" dirty="0">
                <a:latin typeface="Arial" charset="0"/>
                <a:cs typeface="Times New Roman" pitchFamily="18" charset="0"/>
              </a:rPr>
              <a:t>Conclusions</a:t>
            </a:r>
            <a:endParaRPr lang="en-GB" sz="4000" dirty="0">
              <a:latin typeface="Arial" charset="0"/>
            </a:endParaRP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862138"/>
            <a:ext cx="8001000" cy="49958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dirty="0">
                <a:latin typeface="Arial" charset="0"/>
              </a:rPr>
              <a:t>The benefit of ATRA was discovered by empirical observation but its efficacy gives hope that treatment specific to the molecular mechanism may have a similar effect in other form of AML</a:t>
            </a:r>
          </a:p>
          <a:p>
            <a:pPr>
              <a:lnSpc>
                <a:spcPct val="90000"/>
              </a:lnSpc>
            </a:pPr>
            <a:endParaRPr lang="en-GB" sz="2800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800" dirty="0">
                <a:latin typeface="Arial" charset="0"/>
              </a:rPr>
              <a:t>Arsenic has been used for treatment of leukaemia for more than a century</a:t>
            </a:r>
          </a:p>
          <a:p>
            <a:pPr>
              <a:lnSpc>
                <a:spcPct val="90000"/>
              </a:lnSpc>
            </a:pPr>
            <a:endParaRPr lang="en-GB" sz="2800" dirty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sz="2800" dirty="0">
                <a:latin typeface="Arial" charset="0"/>
              </a:rPr>
              <a:t>It appears to be particularly efficacious in this subtype of AML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76250"/>
            <a:ext cx="8458200" cy="1143000"/>
          </a:xfrm>
        </p:spPr>
        <p:txBody>
          <a:bodyPr/>
          <a:lstStyle/>
          <a:p>
            <a:r>
              <a:rPr lang="en-GB" sz="4000" b="1" dirty="0">
                <a:latin typeface="Arial" charset="0"/>
              </a:rPr>
              <a:t>Further lecture on </a:t>
            </a:r>
            <a:br>
              <a:rPr lang="en-GB" sz="4000" b="1" dirty="0">
                <a:latin typeface="Arial" charset="0"/>
              </a:rPr>
            </a:br>
            <a:r>
              <a:rPr lang="en-GB" sz="4000" b="1" dirty="0">
                <a:latin typeface="Arial" charset="0"/>
              </a:rPr>
              <a:t>Acute Promyelocytic Leukaemia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>
                <a:latin typeface="Arial" charset="0"/>
              </a:rPr>
              <a:t>Professor D </a:t>
            </a:r>
            <a:r>
              <a:rPr lang="en-US" dirty="0" err="1" smtClean="0">
                <a:latin typeface="Arial" charset="0"/>
              </a:rPr>
              <a:t>Grimwade</a:t>
            </a:r>
            <a:endParaRPr lang="en-US" dirty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Thursday </a:t>
            </a:r>
            <a:r>
              <a:rPr lang="en-US" dirty="0" smtClean="0">
                <a:latin typeface="Arial" charset="0"/>
              </a:rPr>
              <a:t>29 </a:t>
            </a:r>
            <a:r>
              <a:rPr lang="en-US" dirty="0" smtClean="0">
                <a:latin typeface="Arial" charset="0"/>
              </a:rPr>
              <a:t>November 2013</a:t>
            </a:r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12.30-1.30       </a:t>
            </a:r>
          </a:p>
          <a:p>
            <a:r>
              <a:rPr lang="en-US" dirty="0">
                <a:latin typeface="Arial" charset="0"/>
              </a:rPr>
              <a:t>Cockburn </a:t>
            </a:r>
            <a:r>
              <a:rPr lang="en-GB" dirty="0">
                <a:latin typeface="Arial" charset="0"/>
              </a:rPr>
              <a:t> Lecture Theatre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</a:p>
        </p:txBody>
      </p:sp>
      <p:sp>
        <p:nvSpPr>
          <p:cNvPr id="2" name="Oval 1"/>
          <p:cNvSpPr/>
          <p:nvPr/>
        </p:nvSpPr>
        <p:spPr>
          <a:xfrm>
            <a:off x="359428" y="2204864"/>
            <a:ext cx="3384376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Prof B Bain</a:t>
            </a:r>
          </a:p>
          <a:p>
            <a:pPr algn="ctr"/>
            <a:r>
              <a:rPr lang="en-GB" b="1" dirty="0" smtClean="0"/>
              <a:t>Dr Sasha Marks</a:t>
            </a:r>
            <a:endParaRPr lang="en-GB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86213"/>
            <a:ext cx="1872000" cy="259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323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1571612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323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5210175"/>
            <a:ext cx="11833225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73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STRUCTURE OF THE TALK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GB" b="1" dirty="0" smtClean="0">
                <a:solidFill>
                  <a:schemeClr val="bg1">
                    <a:lumMod val="90000"/>
                  </a:schemeClr>
                </a:solidFill>
              </a:rPr>
              <a:t>Introduction</a:t>
            </a:r>
          </a:p>
          <a:p>
            <a:pPr>
              <a:buFont typeface="Wingdings" pitchFamily="2" charset="2"/>
              <a:buChar char="v"/>
            </a:pPr>
            <a:r>
              <a:rPr lang="en-GB" b="1" dirty="0" smtClean="0">
                <a:solidFill>
                  <a:schemeClr val="bg1">
                    <a:lumMod val="90000"/>
                  </a:schemeClr>
                </a:solidFill>
              </a:rPr>
              <a:t>Clinical Features</a:t>
            </a:r>
          </a:p>
          <a:p>
            <a:pPr>
              <a:buFont typeface="Wingdings" pitchFamily="2" charset="2"/>
              <a:buChar char="v"/>
            </a:pPr>
            <a:r>
              <a:rPr lang="en-GB" b="1" dirty="0" smtClean="0">
                <a:solidFill>
                  <a:schemeClr val="bg1">
                    <a:lumMod val="90000"/>
                  </a:schemeClr>
                </a:solidFill>
              </a:rPr>
              <a:t>Diagnosis</a:t>
            </a:r>
          </a:p>
          <a:p>
            <a:pPr>
              <a:buFont typeface="Wingdings" pitchFamily="2" charset="2"/>
              <a:buChar char="v"/>
            </a:pPr>
            <a:r>
              <a:rPr lang="en-GB" b="1" dirty="0" smtClean="0">
                <a:solidFill>
                  <a:schemeClr val="bg1">
                    <a:lumMod val="90000"/>
                  </a:schemeClr>
                </a:solidFill>
              </a:rPr>
              <a:t>Variants</a:t>
            </a:r>
          </a:p>
          <a:p>
            <a:pPr>
              <a:buFont typeface="Wingdings" pitchFamily="2" charset="2"/>
              <a:buChar char="v"/>
            </a:pPr>
            <a:r>
              <a:rPr lang="en-GB" b="1" dirty="0" smtClean="0">
                <a:solidFill>
                  <a:schemeClr val="bg1">
                    <a:lumMod val="90000"/>
                  </a:schemeClr>
                </a:solidFill>
              </a:rPr>
              <a:t>History</a:t>
            </a:r>
          </a:p>
          <a:p>
            <a:pPr>
              <a:buFont typeface="Wingdings" pitchFamily="2" charset="2"/>
              <a:buChar char="v"/>
            </a:pPr>
            <a:r>
              <a:rPr lang="en-GB" b="1" dirty="0" smtClean="0">
                <a:solidFill>
                  <a:schemeClr val="bg1">
                    <a:lumMod val="90000"/>
                  </a:schemeClr>
                </a:solidFill>
              </a:rPr>
              <a:t>Pathogenesis</a:t>
            </a:r>
          </a:p>
          <a:p>
            <a:pPr>
              <a:buFont typeface="Wingdings" pitchFamily="2" charset="2"/>
              <a:buChar char="v"/>
            </a:pPr>
            <a:r>
              <a:rPr lang="en-GB" b="1" dirty="0" smtClean="0">
                <a:solidFill>
                  <a:schemeClr val="bg1">
                    <a:lumMod val="90000"/>
                  </a:schemeClr>
                </a:solidFill>
              </a:rPr>
              <a:t>Treatment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44824"/>
            <a:ext cx="116205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61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9812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</a:t>
            </a:r>
            <a:r>
              <a:rPr lang="en-GB" altLang="en-GB" sz="4000" b="1" dirty="0" smtClean="0">
                <a:latin typeface="Arial" charset="0"/>
              </a:rPr>
              <a:t>leukaemia</a:t>
            </a:r>
            <a:br>
              <a:rPr lang="en-GB" altLang="en-GB" sz="4000" b="1" dirty="0" smtClean="0">
                <a:latin typeface="Arial" charset="0"/>
              </a:rPr>
            </a:br>
            <a:r>
              <a:rPr lang="en-GB" altLang="en-GB" sz="4000" b="1" dirty="0" smtClean="0">
                <a:latin typeface="Arial" charset="0"/>
              </a:rPr>
              <a:t>INTRODUCTION</a:t>
            </a:r>
            <a:endParaRPr lang="en-GB" altLang="en-GB" sz="4000" b="1" dirty="0">
              <a:latin typeface="Arial" charset="0"/>
            </a:endParaRP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667000"/>
            <a:ext cx="7848600" cy="3048000"/>
          </a:xfrm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lang="en-GB" altLang="en-GB" sz="2800" dirty="0" smtClean="0">
                <a:latin typeface="Arial" charset="0"/>
                <a:sym typeface="Symbol" pitchFamily="18" charset="2"/>
              </a:rPr>
              <a:t>FAB-M3</a:t>
            </a:r>
          </a:p>
          <a:p>
            <a:pPr eaLnBrk="0" hangingPunct="0">
              <a:spcBef>
                <a:spcPct val="0"/>
              </a:spcBef>
            </a:pPr>
            <a:r>
              <a:rPr lang="en-GB" altLang="en-GB" sz="2800" dirty="0" smtClean="0">
                <a:latin typeface="Arial" charset="0"/>
                <a:sym typeface="Symbol" pitchFamily="18" charset="2"/>
              </a:rPr>
              <a:t>5-8% of AML</a:t>
            </a:r>
          </a:p>
          <a:p>
            <a:pPr eaLnBrk="0" hangingPunct="0">
              <a:spcBef>
                <a:spcPct val="0"/>
              </a:spcBef>
            </a:pPr>
            <a:r>
              <a:rPr lang="en-GB" altLang="en-GB" sz="2800" dirty="0" smtClean="0">
                <a:latin typeface="Arial" charset="0"/>
                <a:sym typeface="Symbol" pitchFamily="18" charset="2"/>
              </a:rPr>
              <a:t>Median Age ~40 years</a:t>
            </a:r>
          </a:p>
          <a:p>
            <a:pPr marL="0" indent="0" eaLnBrk="0" hangingPunct="0">
              <a:spcBef>
                <a:spcPct val="0"/>
              </a:spcBef>
              <a:buNone/>
            </a:pPr>
            <a:endParaRPr lang="en-GB" altLang="en-GB" sz="2800" dirty="0" smtClean="0">
              <a:latin typeface="Arial" charset="0"/>
              <a:sym typeface="Symbol" pitchFamily="18" charset="2"/>
            </a:endParaRPr>
          </a:p>
          <a:p>
            <a:pPr eaLnBrk="0" hangingPunct="0">
              <a:spcBef>
                <a:spcPct val="0"/>
              </a:spcBef>
            </a:pPr>
            <a:r>
              <a:rPr lang="en-GB" altLang="en-GB" sz="2800" dirty="0" smtClean="0">
                <a:latin typeface="Arial" charset="0"/>
                <a:sym typeface="Symbol" pitchFamily="18" charset="2"/>
              </a:rPr>
              <a:t>Distinct Subtype- Why?</a:t>
            </a:r>
          </a:p>
          <a:p>
            <a:pPr marL="0" indent="0" eaLnBrk="0" hangingPunct="0">
              <a:spcBef>
                <a:spcPct val="0"/>
              </a:spcBef>
              <a:buNone/>
            </a:pPr>
            <a:r>
              <a:rPr lang="en-GB" altLang="en-GB" sz="2800" dirty="0" smtClean="0">
                <a:latin typeface="Arial" charset="0"/>
                <a:sym typeface="Symbol" pitchFamily="18" charset="2"/>
              </a:rPr>
              <a:t> </a:t>
            </a:r>
            <a:endParaRPr lang="en-GB" altLang="en-GB" sz="2800" dirty="0">
              <a:latin typeface="Arial" charset="0"/>
              <a:sym typeface="Symbol" pitchFamily="18" charset="2"/>
            </a:endParaRPr>
          </a:p>
          <a:p>
            <a:pPr eaLnBrk="0" hangingPunct="0">
              <a:spcBef>
                <a:spcPct val="0"/>
              </a:spcBef>
            </a:pPr>
            <a:endParaRPr lang="en-GB" altLang="en-GB" sz="2800" dirty="0">
              <a:latin typeface="Arial" charset="0"/>
              <a:sym typeface="Symbol" pitchFamily="18" charset="2"/>
            </a:endParaRPr>
          </a:p>
        </p:txBody>
      </p:sp>
      <p:sp>
        <p:nvSpPr>
          <p:cNvPr id="2" name="Oval 1"/>
          <p:cNvSpPr/>
          <p:nvPr/>
        </p:nvSpPr>
        <p:spPr>
          <a:xfrm>
            <a:off x="539552" y="5373216"/>
            <a:ext cx="1656184" cy="91440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t(15;17)</a:t>
            </a:r>
            <a:endParaRPr lang="en-GB" dirty="0"/>
          </a:p>
        </p:txBody>
      </p:sp>
      <p:sp>
        <p:nvSpPr>
          <p:cNvPr id="3" name="Oval 2"/>
          <p:cNvSpPr/>
          <p:nvPr/>
        </p:nvSpPr>
        <p:spPr>
          <a:xfrm>
            <a:off x="3275856" y="5518662"/>
            <a:ext cx="1296144" cy="91440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DIC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5724128" y="5254353"/>
            <a:ext cx="2664296" cy="1368153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CURE WITH</a:t>
            </a:r>
          </a:p>
          <a:p>
            <a:pPr algn="ctr"/>
            <a:r>
              <a:rPr lang="en-GB" dirty="0" smtClean="0"/>
              <a:t>ATRA/ASO !</a:t>
            </a:r>
          </a:p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458200" cy="1981200"/>
          </a:xfrm>
        </p:spPr>
        <p:txBody>
          <a:bodyPr/>
          <a:lstStyle/>
          <a:p>
            <a:r>
              <a:rPr lang="en-GB" altLang="en-GB" sz="4000" b="1" dirty="0">
                <a:latin typeface="Arial" charset="0"/>
              </a:rPr>
              <a:t>Acute promyelocytic leukaemia</a:t>
            </a:r>
            <a:br>
              <a:rPr lang="en-GB" altLang="en-GB" sz="4000" b="1" dirty="0">
                <a:latin typeface="Arial" charset="0"/>
              </a:rPr>
            </a:br>
            <a:r>
              <a:rPr lang="en-GB" altLang="en-GB" sz="4000" b="1" dirty="0" smtClean="0">
                <a:latin typeface="Arial" charset="0"/>
              </a:rPr>
              <a:t>C</a:t>
            </a:r>
            <a:r>
              <a:rPr lang="en-GB" altLang="en-GB" sz="4000" b="1" dirty="0" smtClean="0">
                <a:latin typeface="Arial" charset="0"/>
                <a:cs typeface="Times New Roman" pitchFamily="18" charset="0"/>
              </a:rPr>
              <a:t>LINICAL FEATURES</a:t>
            </a:r>
            <a:endParaRPr lang="en-GB" altLang="en-GB" sz="4000" b="1" dirty="0">
              <a:latin typeface="Arial" charset="0"/>
            </a:endParaRP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349500"/>
            <a:ext cx="7848600" cy="3048000"/>
          </a:xfrm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0"/>
              </a:spcBef>
            </a:pPr>
            <a:r>
              <a:rPr lang="en-GB" altLang="en-GB" sz="2800" dirty="0">
                <a:latin typeface="Arial" charset="0"/>
              </a:rPr>
              <a:t>Presentation with haemorrhage resulting from DIC</a:t>
            </a:r>
            <a:r>
              <a:rPr lang="en-GB" altLang="en-GB" sz="2800" dirty="0">
                <a:latin typeface="Arial" charset="0"/>
                <a:sym typeface="Symbol" pitchFamily="18" charset="2"/>
              </a:rPr>
              <a:t> </a:t>
            </a:r>
          </a:p>
          <a:p>
            <a:pPr eaLnBrk="0" hangingPunct="0">
              <a:lnSpc>
                <a:spcPct val="80000"/>
              </a:lnSpc>
              <a:spcBef>
                <a:spcPct val="0"/>
              </a:spcBef>
            </a:pPr>
            <a:endParaRPr lang="en-GB" altLang="en-GB" sz="2800" dirty="0">
              <a:latin typeface="Arial" charset="0"/>
              <a:sym typeface="Symbol" pitchFamily="18" charset="2"/>
            </a:endParaRPr>
          </a:p>
          <a:p>
            <a:pPr eaLnBrk="0" hangingPunct="0">
              <a:lnSpc>
                <a:spcPct val="80000"/>
              </a:lnSpc>
              <a:spcBef>
                <a:spcPct val="0"/>
              </a:spcBef>
            </a:pPr>
            <a:r>
              <a:rPr lang="en-GB" sz="2800" dirty="0">
                <a:latin typeface="Arial" charset="0"/>
              </a:rPr>
              <a:t>WBC relatively low</a:t>
            </a:r>
          </a:p>
          <a:p>
            <a:pPr eaLnBrk="0" hangingPunct="0">
              <a:lnSpc>
                <a:spcPct val="80000"/>
              </a:lnSpc>
              <a:spcBef>
                <a:spcPct val="0"/>
              </a:spcBef>
            </a:pPr>
            <a:endParaRPr lang="en-GB" sz="2800" dirty="0">
              <a:latin typeface="Arial" charset="0"/>
            </a:endParaRPr>
          </a:p>
          <a:p>
            <a:pPr eaLnBrk="0" hangingPunct="0">
              <a:lnSpc>
                <a:spcPct val="80000"/>
              </a:lnSpc>
              <a:spcBef>
                <a:spcPct val="0"/>
              </a:spcBef>
            </a:pPr>
            <a:r>
              <a:rPr lang="en-GB" altLang="en-GB" sz="2800" dirty="0">
                <a:latin typeface="Arial" charset="0"/>
              </a:rPr>
              <a:t>Platelet count much lower than in other sorts of AML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CC"/>
      </a:lt1>
      <a:dk2>
        <a:srgbClr val="000099"/>
      </a:dk2>
      <a:lt2>
        <a:srgbClr val="808080"/>
      </a:lt2>
      <a:accent1>
        <a:srgbClr val="00CC99"/>
      </a:accent1>
      <a:accent2>
        <a:srgbClr val="3333CC"/>
      </a:accent2>
      <a:accent3>
        <a:srgbClr val="FFFFE2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2269</TotalTime>
  <Words>2083</Words>
  <Application>Microsoft Office PowerPoint</Application>
  <PresentationFormat>On-screen Show (4:3)</PresentationFormat>
  <Paragraphs>386</Paragraphs>
  <Slides>69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Default Design</vt:lpstr>
      <vt:lpstr>Office Theme</vt:lpstr>
      <vt:lpstr>Acute Promyelocytic Leukaemia From Highly Fatal to Highly Curable !!</vt:lpstr>
      <vt:lpstr>A MYTH……..</vt:lpstr>
      <vt:lpstr>WHICH LEUKAEMIA WOULD YOU WANT TO HAVE?</vt:lpstr>
      <vt:lpstr>Acute promyelocytic leukaemia</vt:lpstr>
      <vt:lpstr>A SUCCESS STORY ALMOST LIKE CML…!!</vt:lpstr>
      <vt:lpstr> STORY OF THE EAST…!</vt:lpstr>
      <vt:lpstr>STRUCTURE OF THE TALK</vt:lpstr>
      <vt:lpstr>Acute promyelocytic leukaemia INTRODUCTION</vt:lpstr>
      <vt:lpstr>Acute promyelocytic leukaemia CLINICAL FEATURES</vt:lpstr>
      <vt:lpstr>Acute promyelocytic leukaemia Clinical features</vt:lpstr>
      <vt:lpstr>DIC-APML (85% of cases)</vt:lpstr>
      <vt:lpstr>APML-DIAGNOSIS</vt:lpstr>
      <vt:lpstr>Acute promyelocytic leukaemia DIAGNOSIS</vt:lpstr>
      <vt:lpstr>Acute promyelocytic leukaemia</vt:lpstr>
      <vt:lpstr>Acute promyelocytic leukaemia</vt:lpstr>
      <vt:lpstr>Acute promyelocytic leukaemia</vt:lpstr>
      <vt:lpstr>Acute promyelocytic leukaemia</vt:lpstr>
      <vt:lpstr>Acute promyelocytic leukaemia</vt:lpstr>
      <vt:lpstr>Acute promyelocytic leukaemia</vt:lpstr>
      <vt:lpstr>Acute promyelocytic leukaemia</vt:lpstr>
      <vt:lpstr>Acute promyelocytic leukaemia</vt:lpstr>
      <vt:lpstr>Acute promyelocytic leukaemia</vt:lpstr>
      <vt:lpstr>Acute promyelocytic leukaemia</vt:lpstr>
      <vt:lpstr>Acute promyelocytic leukaemia</vt:lpstr>
      <vt:lpstr>Acute promyelocytic leukaemia</vt:lpstr>
      <vt:lpstr>Acute promyelocytic leukaemia</vt:lpstr>
      <vt:lpstr>APML-HISTORY!</vt:lpstr>
      <vt:lpstr>APML</vt:lpstr>
      <vt:lpstr>Before 1985…………..</vt:lpstr>
      <vt:lpstr>1985.. A NEW PAGE IN THE HISTORY OF APML….!</vt:lpstr>
      <vt:lpstr>CONFUCIUS PHILOSOPHY</vt:lpstr>
      <vt:lpstr> STORY OF THE EAST…!</vt:lpstr>
      <vt:lpstr>CONFUCIUS PHILOSOPHY</vt:lpstr>
      <vt:lpstr>Facilitate Differentiation A new mechanism of combating leukaemia!</vt:lpstr>
      <vt:lpstr>PowerPoint Presentation</vt:lpstr>
      <vt:lpstr>PowerPoint Presentation</vt:lpstr>
      <vt:lpstr>Acute promyelocytic leukaemia</vt:lpstr>
      <vt:lpstr>The Arsenic Story</vt:lpstr>
      <vt:lpstr>PowerPoint Presentation</vt:lpstr>
      <vt:lpstr>PowerPoint Presentation</vt:lpstr>
      <vt:lpstr>THE 3 ERAS OF APML</vt:lpstr>
      <vt:lpstr>Acute Promyelocytic Leukaemia Oncogenic mechanisms</vt:lpstr>
      <vt:lpstr>Acute promyelocytic Leukaemia Oncogenic mechanisms</vt:lpstr>
      <vt:lpstr>Acute promyelocytic leukaemia Oncogenic mechanisms</vt:lpstr>
      <vt:lpstr>Acute promyelocytic leukaemia Oncogenic mechanisms</vt:lpstr>
      <vt:lpstr>Acute promyelocytic leukaemia</vt:lpstr>
      <vt:lpstr>Action of RARα in normal cells in the absence of retinoic acid (RA)</vt:lpstr>
      <vt:lpstr>Action of RARα in normal cells in the absence of retinoic acid (RA)</vt:lpstr>
      <vt:lpstr>Action of RARα in normal cells in the presence of retinoic acid (RA)</vt:lpstr>
      <vt:lpstr>Action of RARα in normal cells in the presence of retinoic acid (RA)</vt:lpstr>
      <vt:lpstr>Action of RARα in normal cells in the presence of retinoic acid (RA)</vt:lpstr>
      <vt:lpstr>Acute promyelocytic leukaemia</vt:lpstr>
      <vt:lpstr>Action of RARα in normal cells in the presence of retinoic acid (RA)</vt:lpstr>
      <vt:lpstr>Acute promyelocytic leukaemia</vt:lpstr>
      <vt:lpstr>PML-RARα fusion protein</vt:lpstr>
      <vt:lpstr>PML-RARα fusion protein</vt:lpstr>
      <vt:lpstr>PML-RARα fusion protein</vt:lpstr>
      <vt:lpstr>Acute promyelocytic leukaemia</vt:lpstr>
      <vt:lpstr>Acute promyelocytic leukaemia</vt:lpstr>
      <vt:lpstr>Acute promyelocytic leukaemia</vt:lpstr>
      <vt:lpstr>Acute promyelocytic leukaemia</vt:lpstr>
      <vt:lpstr>ATRA syndrome</vt:lpstr>
      <vt:lpstr>Acute promyelocytic leukaemia</vt:lpstr>
      <vt:lpstr>PowerPoint Presentation</vt:lpstr>
      <vt:lpstr>Acute promyelocytic leukaemia Conclusions</vt:lpstr>
      <vt:lpstr>Acute promyelocytic leukaemia Conclusions</vt:lpstr>
      <vt:lpstr>Acute promyelocytic leukaemia Conclusions</vt:lpstr>
      <vt:lpstr>Further lecture on  Acute Promyelocytic Leukaemia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Shiel, Nuala</dc:creator>
  <cp:lastModifiedBy>Shiel, Nuala</cp:lastModifiedBy>
  <cp:revision>215</cp:revision>
  <dcterms:created xsi:type="dcterms:W3CDTF">1601-01-01T00:00:00Z</dcterms:created>
  <dcterms:modified xsi:type="dcterms:W3CDTF">2012-11-22T17:22:26Z</dcterms:modified>
</cp:coreProperties>
</file>