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</p:sldMasterIdLst>
  <p:notesMasterIdLst>
    <p:notesMasterId r:id="rId69"/>
  </p:notesMasterIdLst>
  <p:handoutMasterIdLst>
    <p:handoutMasterId r:id="rId70"/>
  </p:handoutMasterIdLst>
  <p:sldIdLst>
    <p:sldId id="328" r:id="rId2"/>
    <p:sldId id="443" r:id="rId3"/>
    <p:sldId id="508" r:id="rId4"/>
    <p:sldId id="444" r:id="rId5"/>
    <p:sldId id="383" r:id="rId6"/>
    <p:sldId id="446" r:id="rId7"/>
    <p:sldId id="445" r:id="rId8"/>
    <p:sldId id="500" r:id="rId9"/>
    <p:sldId id="497" r:id="rId10"/>
    <p:sldId id="449" r:id="rId11"/>
    <p:sldId id="450" r:id="rId12"/>
    <p:sldId id="454" r:id="rId13"/>
    <p:sldId id="451" r:id="rId14"/>
    <p:sldId id="455" r:id="rId15"/>
    <p:sldId id="452" r:id="rId16"/>
    <p:sldId id="518" r:id="rId17"/>
    <p:sldId id="456" r:id="rId18"/>
    <p:sldId id="463" r:id="rId19"/>
    <p:sldId id="520" r:id="rId20"/>
    <p:sldId id="462" r:id="rId21"/>
    <p:sldId id="509" r:id="rId22"/>
    <p:sldId id="465" r:id="rId23"/>
    <p:sldId id="510" r:id="rId24"/>
    <p:sldId id="470" r:id="rId25"/>
    <p:sldId id="519" r:id="rId26"/>
    <p:sldId id="468" r:id="rId27"/>
    <p:sldId id="507" r:id="rId28"/>
    <p:sldId id="469" r:id="rId29"/>
    <p:sldId id="471" r:id="rId30"/>
    <p:sldId id="461" r:id="rId31"/>
    <p:sldId id="472" r:id="rId32"/>
    <p:sldId id="474" r:id="rId33"/>
    <p:sldId id="475" r:id="rId34"/>
    <p:sldId id="521" r:id="rId35"/>
    <p:sldId id="532" r:id="rId36"/>
    <p:sldId id="522" r:id="rId37"/>
    <p:sldId id="523" r:id="rId38"/>
    <p:sldId id="477" r:id="rId39"/>
    <p:sldId id="524" r:id="rId40"/>
    <p:sldId id="514" r:id="rId41"/>
    <p:sldId id="525" r:id="rId42"/>
    <p:sldId id="526" r:id="rId43"/>
    <p:sldId id="528" r:id="rId44"/>
    <p:sldId id="529" r:id="rId45"/>
    <p:sldId id="530" r:id="rId46"/>
    <p:sldId id="527" r:id="rId47"/>
    <p:sldId id="512" r:id="rId48"/>
    <p:sldId id="531" r:id="rId49"/>
    <p:sldId id="480" r:id="rId50"/>
    <p:sldId id="517" r:id="rId51"/>
    <p:sldId id="545" r:id="rId52"/>
    <p:sldId id="481" r:id="rId53"/>
    <p:sldId id="482" r:id="rId54"/>
    <p:sldId id="483" r:id="rId55"/>
    <p:sldId id="484" r:id="rId56"/>
    <p:sldId id="488" r:id="rId57"/>
    <p:sldId id="533" r:id="rId58"/>
    <p:sldId id="492" r:id="rId59"/>
    <p:sldId id="534" r:id="rId60"/>
    <p:sldId id="536" r:id="rId61"/>
    <p:sldId id="538" r:id="rId62"/>
    <p:sldId id="543" r:id="rId63"/>
    <p:sldId id="540" r:id="rId64"/>
    <p:sldId id="541" r:id="rId65"/>
    <p:sldId id="542" r:id="rId66"/>
    <p:sldId id="546" r:id="rId67"/>
    <p:sldId id="544" r:id="rId68"/>
  </p:sldIdLst>
  <p:sldSz cx="9144000" cy="6858000" type="screen4x3"/>
  <p:notesSz cx="6797675" cy="987425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Comic Sans MS" pitchFamily="66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Comic Sans MS" pitchFamily="66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Comic Sans MS" pitchFamily="66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Comic Sans MS" pitchFamily="66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Comic Sans MS" pitchFamily="66" charset="0"/>
        <a:ea typeface="+mn-ea"/>
        <a:cs typeface="Arial" charset="0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Comic Sans MS" pitchFamily="66" charset="0"/>
        <a:ea typeface="+mn-ea"/>
        <a:cs typeface="Arial" charset="0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Comic Sans MS" pitchFamily="66" charset="0"/>
        <a:ea typeface="+mn-ea"/>
        <a:cs typeface="Arial" charset="0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Comic Sans MS" pitchFamily="66" charset="0"/>
        <a:ea typeface="+mn-ea"/>
        <a:cs typeface="Arial" charset="0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Comic Sans MS" pitchFamily="66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99"/>
    <a:srgbClr val="6F0B01"/>
    <a:srgbClr val="FF7575"/>
    <a:srgbClr val="FF00FF"/>
    <a:srgbClr val="66FF33"/>
    <a:srgbClr val="CC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35" autoAdjust="0"/>
    <p:restoredTop sz="93204" autoAdjust="0"/>
  </p:normalViewPr>
  <p:slideViewPr>
    <p:cSldViewPr>
      <p:cViewPr varScale="1">
        <p:scale>
          <a:sx n="49" d="100"/>
          <a:sy n="49" d="100"/>
        </p:scale>
        <p:origin x="-60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8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510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510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510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57ABD0F9-9C8C-4CDE-98F6-144E2B80DFB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08545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1863" y="741363"/>
            <a:ext cx="4935537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691063"/>
            <a:ext cx="5438775" cy="444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B25A7E13-08C4-48A4-9F13-A160CCB30D7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0592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4580CB-E3BD-4E12-A060-C102B36841A9}" type="slidenum">
              <a:rPr lang="en-GB"/>
              <a:pPr/>
              <a:t>1</a:t>
            </a:fld>
            <a:endParaRPr lang="en-GB"/>
          </a:p>
        </p:txBody>
      </p:sp>
      <p:sp>
        <p:nvSpPr>
          <p:cNvPr id="21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691063"/>
            <a:ext cx="4984750" cy="4443412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D47352-078B-49D4-AEE9-BC8BF29AF816}" type="slidenum">
              <a:rPr lang="en-GB"/>
              <a:pPr/>
              <a:t>15</a:t>
            </a:fld>
            <a:endParaRPr lang="en-GB"/>
          </a:p>
        </p:txBody>
      </p:sp>
      <p:sp>
        <p:nvSpPr>
          <p:cNvPr id="443394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3395" name="Rectangle 3"/>
          <p:cNvSpPr>
            <a:spLocks noGrp="1"/>
          </p:cNvSpPr>
          <p:nvPr>
            <p:ph type="body" idx="1"/>
          </p:nvPr>
        </p:nvSpPr>
        <p:spPr>
          <a:xfrm>
            <a:off x="906463" y="4691063"/>
            <a:ext cx="4984750" cy="4443412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1413" y="987425"/>
            <a:ext cx="4514850" cy="33861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37146" y="4700243"/>
            <a:ext cx="4728938" cy="243002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80153" indent="-80153">
              <a:lnSpc>
                <a:spcPct val="94000"/>
              </a:lnSpc>
              <a:spcBef>
                <a:spcPct val="0"/>
              </a:spcBef>
              <a:buSzPct val="45000"/>
              <a:tabLst>
                <a:tab pos="676847" algn="l"/>
                <a:tab pos="1353693" algn="l"/>
                <a:tab pos="2030540" algn="l"/>
                <a:tab pos="2707386" algn="l"/>
                <a:tab pos="3384233" algn="l"/>
                <a:tab pos="4061079" algn="l"/>
                <a:tab pos="4737926" algn="l"/>
              </a:tabLst>
            </a:pPr>
            <a:r>
              <a:rPr lang="en-GB" dirty="0">
                <a:latin typeface="Arial" charset="0"/>
                <a:ea typeface="Gothic" charset="0"/>
                <a:cs typeface="Gothic" charset="0"/>
              </a:rPr>
              <a:t>Dynamic conformational change of VWF under shear. (a) Cartoon (Upper) and selected fluorescence (Lower) images of a video sequence (SI Movie 1, acquired at 25 frames per second) of VWF below and above the critical shear rate of a few thousand s−1. Above </a:t>
            </a:r>
            <a:r>
              <a:rPr lang="en-GB" dirty="0" err="1">
                <a:latin typeface="Arial" charset="0"/>
                <a:ea typeface="Gothic" charset="0"/>
                <a:cs typeface="Gothic" charset="0"/>
              </a:rPr>
              <a:t>γ̇crit</a:t>
            </a:r>
            <a:r>
              <a:rPr lang="en-GB" dirty="0">
                <a:latin typeface="Arial" charset="0"/>
                <a:ea typeface="Gothic" charset="0"/>
                <a:cs typeface="Gothic" charset="0"/>
              </a:rPr>
              <a:t>, the protein is in an elongated conformation. The little yellow spots on the protein are meant to represent a variety of known binding sites. To assure that only unbound VWF was detected, the focus of the microscope was set ≈10 </a:t>
            </a:r>
            <a:r>
              <a:rPr lang="en-GB" dirty="0" err="1">
                <a:latin typeface="Arial" charset="0"/>
                <a:ea typeface="Gothic" charset="0"/>
                <a:cs typeface="Gothic" charset="0"/>
              </a:rPr>
              <a:t>μm</a:t>
            </a:r>
            <a:r>
              <a:rPr lang="en-GB" dirty="0">
                <a:latin typeface="Arial" charset="0"/>
                <a:ea typeface="Gothic" charset="0"/>
                <a:cs typeface="Gothic" charset="0"/>
              </a:rPr>
              <a:t> above the surface of the chip in the middle of the channel. (b) Relaxation of VWF. Selected fluorescence images of a video sequence (SI Movie 1, acquired at 25 frames per second). Once the hydrodynamic shear force is reduced below </a:t>
            </a:r>
            <a:r>
              <a:rPr lang="en-GB" dirty="0" err="1">
                <a:latin typeface="Arial" charset="0"/>
                <a:ea typeface="Gothic" charset="0"/>
                <a:cs typeface="Gothic" charset="0"/>
              </a:rPr>
              <a:t>γ̇crit</a:t>
            </a:r>
            <a:r>
              <a:rPr lang="en-GB" dirty="0">
                <a:latin typeface="Arial" charset="0"/>
                <a:ea typeface="Gothic" charset="0"/>
                <a:cs typeface="Gothic" charset="0"/>
              </a:rPr>
              <a:t> at 0 ms, the protein immediately relaxes back to its compact state. The unfolding process is reversible and presumably does not include protein </a:t>
            </a:r>
            <a:r>
              <a:rPr lang="en-GB" dirty="0" err="1">
                <a:latin typeface="Arial" charset="0"/>
                <a:ea typeface="Gothic" charset="0"/>
                <a:cs typeface="Gothic" charset="0"/>
              </a:rPr>
              <a:t>denaturation</a:t>
            </a:r>
            <a:r>
              <a:rPr lang="en-GB" dirty="0">
                <a:latin typeface="Arial" charset="0"/>
                <a:ea typeface="Gothic" charset="0"/>
                <a:cs typeface="Gothic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E7B848-336D-417F-8A48-725D91820933}" type="slidenum">
              <a:rPr lang="en-GB"/>
              <a:pPr/>
              <a:t>44</a:t>
            </a:fld>
            <a:endParaRPr lang="en-GB"/>
          </a:p>
        </p:txBody>
      </p:sp>
      <p:sp>
        <p:nvSpPr>
          <p:cNvPr id="494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4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8BAD50-2F35-4B9A-BC93-7BD7D337FB1A}" type="slidenum">
              <a:rPr lang="en-GB"/>
              <a:pPr/>
              <a:t>49</a:t>
            </a:fld>
            <a:endParaRPr lang="en-GB"/>
          </a:p>
        </p:txBody>
      </p:sp>
      <p:sp>
        <p:nvSpPr>
          <p:cNvPr id="476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1863" y="741363"/>
            <a:ext cx="4935537" cy="37020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61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463" y="4691063"/>
            <a:ext cx="4984750" cy="4443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GB"/>
              <a:t>Rapid on means ok at high shear. Rapid off means will not be irreversible adhesion.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6E073B-5627-476E-9C40-719D3C6F34D0}" type="slidenum">
              <a:rPr lang="en-GB"/>
              <a:pPr/>
              <a:t>55</a:t>
            </a:fld>
            <a:endParaRPr lang="en-GB"/>
          </a:p>
        </p:txBody>
      </p:sp>
      <p:sp>
        <p:nvSpPr>
          <p:cNvPr id="481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1863" y="741363"/>
            <a:ext cx="4935537" cy="37020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2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463" y="4691063"/>
            <a:ext cx="4984750" cy="4443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A7E13-08C4-48A4-9F13-A160CCB30D7D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D4A8D3-BC9B-4E73-AB9E-79B08BC4B80D}" type="slidenum">
              <a:rPr lang="en-GB"/>
              <a:pPr/>
              <a:t>7</a:t>
            </a:fld>
            <a:endParaRPr lang="en-GB"/>
          </a:p>
        </p:txBody>
      </p:sp>
      <p:sp>
        <p:nvSpPr>
          <p:cNvPr id="4280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6463" y="4705350"/>
            <a:ext cx="4984750" cy="4464050"/>
          </a:xfrm>
          <a:ln/>
        </p:spPr>
        <p:txBody>
          <a:bodyPr lIns="90487" tIns="44450" rIns="90487" bIns="44450"/>
          <a:lstStyle/>
          <a:p>
            <a:endParaRPr lang="en-US"/>
          </a:p>
        </p:txBody>
      </p:sp>
      <p:sp>
        <p:nvSpPr>
          <p:cNvPr id="42803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3788" y="858838"/>
            <a:ext cx="4611687" cy="3459162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193CB1-2CF0-4009-B3A3-85F58E28ACD8}" type="slidenum">
              <a:rPr lang="en-GB"/>
              <a:pPr/>
              <a:t>8</a:t>
            </a:fld>
            <a:endParaRPr lang="en-GB"/>
          </a:p>
        </p:txBody>
      </p:sp>
      <p:sp>
        <p:nvSpPr>
          <p:cNvPr id="502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2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3E49BA-E4D6-4AC2-A0C8-15C266A41AD4}" type="slidenum">
              <a:rPr lang="en-GB"/>
              <a:pPr/>
              <a:t>10</a:t>
            </a:fld>
            <a:endParaRPr lang="en-GB"/>
          </a:p>
        </p:txBody>
      </p:sp>
      <p:sp>
        <p:nvSpPr>
          <p:cNvPr id="437250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7251" name="Rectangle 3"/>
          <p:cNvSpPr>
            <a:spLocks noGrp="1"/>
          </p:cNvSpPr>
          <p:nvPr>
            <p:ph type="body" idx="1"/>
          </p:nvPr>
        </p:nvSpPr>
        <p:spPr>
          <a:xfrm>
            <a:off x="906463" y="4691063"/>
            <a:ext cx="4984750" cy="4443412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F9E7DE-8304-47F8-ADD8-4AF95B6FA2C6}" type="slidenum">
              <a:rPr lang="en-GB"/>
              <a:pPr/>
              <a:t>11</a:t>
            </a:fld>
            <a:endParaRPr lang="en-GB"/>
          </a:p>
        </p:txBody>
      </p:sp>
      <p:sp>
        <p:nvSpPr>
          <p:cNvPr id="439298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Rectangle 3"/>
          <p:cNvSpPr>
            <a:spLocks noGrp="1"/>
          </p:cNvSpPr>
          <p:nvPr>
            <p:ph type="body" idx="1"/>
          </p:nvPr>
        </p:nvSpPr>
        <p:spPr>
          <a:xfrm>
            <a:off x="906463" y="4691063"/>
            <a:ext cx="4984750" cy="4443412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6A577B-6C76-4151-AF49-FD34970DC5D0}" type="slidenum">
              <a:rPr lang="en-GB"/>
              <a:pPr/>
              <a:t>12</a:t>
            </a:fld>
            <a:endParaRPr lang="en-GB"/>
          </a:p>
        </p:txBody>
      </p:sp>
      <p:sp>
        <p:nvSpPr>
          <p:cNvPr id="447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7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B9D507-7A4F-43C6-90A1-292FC51907E5}" type="slidenum">
              <a:rPr lang="en-GB"/>
              <a:pPr/>
              <a:t>13</a:t>
            </a:fld>
            <a:endParaRPr lang="en-GB"/>
          </a:p>
        </p:txBody>
      </p:sp>
      <p:sp>
        <p:nvSpPr>
          <p:cNvPr id="441346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1347" name="Rectangle 3"/>
          <p:cNvSpPr>
            <a:spLocks noGrp="1"/>
          </p:cNvSpPr>
          <p:nvPr>
            <p:ph type="body" idx="1"/>
          </p:nvPr>
        </p:nvSpPr>
        <p:spPr>
          <a:xfrm>
            <a:off x="906463" y="4691063"/>
            <a:ext cx="4984750" cy="4443412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085BDE-712F-4BEA-8C32-DDB5023BA390}" type="slidenum">
              <a:rPr lang="en-GB"/>
              <a:pPr/>
              <a:t>14</a:t>
            </a:fld>
            <a:endParaRPr lang="en-GB"/>
          </a:p>
        </p:txBody>
      </p:sp>
      <p:sp>
        <p:nvSpPr>
          <p:cNvPr id="449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9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658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98659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98660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8661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8662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8663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8664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98665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8666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98667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98668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98669" name="Rectangle 13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198670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198671" name="Rectangle 1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9CF538C-F083-4517-997E-7197794BDCF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DF5E83F-01BA-4C67-8648-931033E35D57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0D15AB9-D74D-4B4A-81E4-738BEB29048C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D485A40-D32D-4047-9272-3EADE2BEEE6D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8954871-6A28-4A53-9068-E2E5A097E19A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D78E412-BB61-40AD-86D8-6DDB8BBA270E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19305D9-B4C8-4E62-A535-E37E4FB8D11A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52595D9-6EAE-4872-A51C-95A9826D1CC6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6EA5D69-6F86-448D-A0A5-E5DE803E6C11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FD3A307-A2B2-4B1C-9D2D-F2D7E0D6B299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BC36B1E-50B8-4E33-8F4B-160BED7D41D8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4B6ADA76-23E2-4B4A-8BAF-BD8289A0C30C}" type="slidenum">
              <a:rPr lang="en-GB"/>
              <a:pPr/>
              <a:t>‹#›</a:t>
            </a:fld>
            <a:endParaRPr lang="en-GB"/>
          </a:p>
        </p:txBody>
      </p:sp>
      <p:grpSp>
        <p:nvGrpSpPr>
          <p:cNvPr id="197636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97637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97638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7639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7640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7641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7642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97643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764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97645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9764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19764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J:\Lectures%202011\VWF_lec_Mov1.avi" TargetMode="Externa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J:\Lectures%202011\VWF_lec_Mov2.avi" TargetMode="Externa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J:\Lectures%202011\1255%201000%20aaaa_vc.mpg" TargetMode="Externa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528" y="764704"/>
            <a:ext cx="8591550" cy="4640263"/>
          </a:xfrm>
        </p:spPr>
        <p:txBody>
          <a:bodyPr/>
          <a:lstStyle/>
          <a:p>
            <a:r>
              <a:rPr lang="en-GB" sz="5400" b="0" dirty="0" smtClean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Von </a:t>
            </a:r>
            <a:r>
              <a:rPr lang="en-GB" sz="5400" b="0" dirty="0" err="1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Willebrand</a:t>
            </a:r>
            <a:r>
              <a:rPr lang="en-GB" sz="5400" b="0" dirty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 Factor</a:t>
            </a:r>
            <a:r>
              <a:rPr lang="en-GB" sz="2800" b="0" dirty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n-GB" sz="2800" b="0" dirty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n-GB" sz="2800" b="0" dirty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GB" sz="2800" b="0" dirty="0" smtClean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n-GB" sz="2800" b="0" dirty="0" smtClean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n-GB" sz="2800" b="0" i="1" dirty="0" smtClean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BSc </a:t>
            </a:r>
            <a:r>
              <a:rPr lang="en-GB" sz="2800" b="0" i="1" dirty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Haematology Foundation</a:t>
            </a:r>
            <a:r>
              <a:rPr lang="en-GB" sz="2800" b="0" dirty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br>
              <a:rPr lang="en-GB" sz="2800" b="0" dirty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n-GB" sz="2800" b="0" dirty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n-GB" sz="2800" b="0" dirty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n-GB" sz="3200" b="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Dr Tom McKinnon</a:t>
            </a:r>
            <a:r>
              <a:rPr lang="en-GB" sz="2800" b="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n-GB" sz="2800" b="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n-GB" sz="2800" b="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n-GB" sz="2800" b="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n-GB" sz="2800" b="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Dept. Haematology, Imperial </a:t>
            </a:r>
            <a:r>
              <a:rPr lang="en-GB" sz="2800" b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College London</a:t>
            </a:r>
            <a:r>
              <a:rPr lang="en-GB" sz="2800" b="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n-GB" sz="2800" b="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n-GB" sz="3200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214019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243888" y="5589588"/>
            <a:ext cx="765175" cy="1196975"/>
          </a:xfrm>
          <a:noFill/>
          <a:ln>
            <a:solidFill>
              <a:srgbClr val="000000"/>
            </a:solidFill>
          </a:ln>
        </p:spPr>
      </p:pic>
      <p:pic>
        <p:nvPicPr>
          <p:cNvPr id="21402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79388" y="6048375"/>
            <a:ext cx="1908175" cy="69373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6" name="Text Box 2"/>
          <p:cNvSpPr txBox="1">
            <a:spLocks noChangeArrowheads="1"/>
          </p:cNvSpPr>
          <p:nvPr/>
        </p:nvSpPr>
        <p:spPr bwMode="auto">
          <a:xfrm>
            <a:off x="4495800" y="457200"/>
            <a:ext cx="1939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solidFill>
                  <a:srgbClr val="FFFF00"/>
                </a:solidFill>
                <a:ea typeface="MS Pゴシック" pitchFamily="-92" charset="-128"/>
              </a:rPr>
              <a:t>VWF monomer</a:t>
            </a:r>
            <a:endParaRPr lang="en-US" sz="1800" b="1">
              <a:solidFill>
                <a:srgbClr val="FFFF00"/>
              </a:solidFill>
              <a:ea typeface="MS Pゴシック" pitchFamily="-92" charset="-128"/>
            </a:endParaRPr>
          </a:p>
        </p:txBody>
      </p:sp>
      <p:grpSp>
        <p:nvGrpSpPr>
          <p:cNvPr id="436227" name="Group 3"/>
          <p:cNvGrpSpPr>
            <a:grpSpLocks/>
          </p:cNvGrpSpPr>
          <p:nvPr/>
        </p:nvGrpSpPr>
        <p:grpSpPr bwMode="auto">
          <a:xfrm>
            <a:off x="2884488" y="374650"/>
            <a:ext cx="1168400" cy="844550"/>
            <a:chOff x="720" y="240"/>
            <a:chExt cx="832" cy="816"/>
          </a:xfrm>
        </p:grpSpPr>
        <p:sp>
          <p:nvSpPr>
            <p:cNvPr id="52228" name="Freeform 4"/>
            <p:cNvSpPr>
              <a:spLocks/>
            </p:cNvSpPr>
            <p:nvPr/>
          </p:nvSpPr>
          <p:spPr bwMode="auto">
            <a:xfrm>
              <a:off x="720" y="240"/>
              <a:ext cx="832" cy="672"/>
            </a:xfrm>
            <a:custGeom>
              <a:avLst/>
              <a:gdLst>
                <a:gd name="T0" fmla="*/ 104 w 832"/>
                <a:gd name="T1" fmla="*/ 672 h 672"/>
                <a:gd name="T2" fmla="*/ 104 w 832"/>
                <a:gd name="T3" fmla="*/ 336 h 672"/>
                <a:gd name="T4" fmla="*/ 728 w 832"/>
                <a:gd name="T5" fmla="*/ 288 h 672"/>
                <a:gd name="T6" fmla="*/ 728 w 832"/>
                <a:gd name="T7" fmla="*/ 0 h 6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32"/>
                <a:gd name="T13" fmla="*/ 0 h 672"/>
                <a:gd name="T14" fmla="*/ 832 w 832"/>
                <a:gd name="T15" fmla="*/ 672 h 6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32" h="672">
                  <a:moveTo>
                    <a:pt x="104" y="672"/>
                  </a:moveTo>
                  <a:cubicBezTo>
                    <a:pt x="52" y="536"/>
                    <a:pt x="0" y="400"/>
                    <a:pt x="104" y="336"/>
                  </a:cubicBezTo>
                  <a:cubicBezTo>
                    <a:pt x="208" y="272"/>
                    <a:pt x="624" y="344"/>
                    <a:pt x="728" y="288"/>
                  </a:cubicBezTo>
                  <a:cubicBezTo>
                    <a:pt x="832" y="232"/>
                    <a:pt x="780" y="116"/>
                    <a:pt x="728" y="0"/>
                  </a:cubicBezTo>
                </a:path>
              </a:pathLst>
            </a:custGeom>
            <a:noFill/>
            <a:ln w="762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GB" sz="1800" b="1" baseline="-25000">
                <a:latin typeface="Arial" charset="0"/>
              </a:endParaRPr>
            </a:p>
          </p:txBody>
        </p:sp>
        <p:sp>
          <p:nvSpPr>
            <p:cNvPr id="52229" name="Line 5"/>
            <p:cNvSpPr>
              <a:spLocks noChangeShapeType="1"/>
            </p:cNvSpPr>
            <p:nvPr/>
          </p:nvSpPr>
          <p:spPr bwMode="auto">
            <a:xfrm>
              <a:off x="816" y="864"/>
              <a:ext cx="0" cy="192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436230" name="Text Box 6"/>
          <p:cNvSpPr txBox="1">
            <a:spLocks noChangeArrowheads="1"/>
          </p:cNvSpPr>
          <p:nvPr/>
        </p:nvSpPr>
        <p:spPr bwMode="auto">
          <a:xfrm>
            <a:off x="3646488" y="0"/>
            <a:ext cx="869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800">
                <a:latin typeface="Arial" charset="0"/>
                <a:ea typeface="MS Pゴシック" pitchFamily="-92" charset="-128"/>
              </a:rPr>
              <a:t>COOH</a:t>
            </a:r>
          </a:p>
        </p:txBody>
      </p:sp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2732088" y="1171575"/>
            <a:ext cx="5540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sz="1600">
                <a:latin typeface="Arial" charset="0"/>
                <a:ea typeface="MS Pゴシック" pitchFamily="-92" charset="-128"/>
              </a:rPr>
              <a:t>NH</a:t>
            </a:r>
            <a:r>
              <a:rPr lang="en-GB" sz="1600" baseline="-25000">
                <a:latin typeface="Arial" charset="0"/>
                <a:ea typeface="MS Pゴシック" pitchFamily="-92" charset="-128"/>
              </a:rPr>
              <a:t>3</a:t>
            </a:r>
            <a:endParaRPr lang="en-GB" sz="1600">
              <a:latin typeface="Arial" charset="0"/>
              <a:ea typeface="MS Pゴシック" pitchFamily="-92" charset="-128"/>
            </a:endParaRPr>
          </a:p>
        </p:txBody>
      </p:sp>
      <p:sp>
        <p:nvSpPr>
          <p:cNvPr id="436232" name="Text Box 8"/>
          <p:cNvSpPr txBox="1">
            <a:spLocks noChangeArrowheads="1"/>
          </p:cNvSpPr>
          <p:nvPr/>
        </p:nvSpPr>
        <p:spPr bwMode="auto">
          <a:xfrm>
            <a:off x="0" y="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2400" b="1">
              <a:latin typeface="Arial" charset="0"/>
              <a:ea typeface="MS Pゴシック" pitchFamily="-92" charset="-128"/>
            </a:endParaRPr>
          </a:p>
        </p:txBody>
      </p:sp>
      <p:sp>
        <p:nvSpPr>
          <p:cNvPr id="436234" name="Line 63"/>
          <p:cNvSpPr>
            <a:spLocks noChangeShapeType="1"/>
          </p:cNvSpPr>
          <p:nvPr/>
        </p:nvSpPr>
        <p:spPr bwMode="auto">
          <a:xfrm>
            <a:off x="3014663" y="1028700"/>
            <a:ext cx="0" cy="196850"/>
          </a:xfrm>
          <a:prstGeom prst="line">
            <a:avLst/>
          </a:prstGeom>
          <a:noFill/>
          <a:ln w="76200">
            <a:solidFill>
              <a:srgbClr val="FF160B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36237" name="Text Box 13"/>
          <p:cNvSpPr txBox="1">
            <a:spLocks noChangeArrowheads="1"/>
          </p:cNvSpPr>
          <p:nvPr/>
        </p:nvSpPr>
        <p:spPr bwMode="auto">
          <a:xfrm>
            <a:off x="179388" y="6308725"/>
            <a:ext cx="25923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>
              <a:latin typeface="Arial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4495800" y="457200"/>
            <a:ext cx="1939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  <a:ea typeface="MS Pゴシック" pitchFamily="-92" charset="-128"/>
              </a:rPr>
              <a:t>VWF monomer</a:t>
            </a:r>
            <a:endParaRPr lang="en-US" sz="1800" b="1">
              <a:effectLst>
                <a:outerShdw blurRad="38100" dist="38100" dir="2700000" algn="tl">
                  <a:srgbClr val="000000"/>
                </a:outerShdw>
              </a:effectLst>
              <a:ea typeface="MS Pゴシック" pitchFamily="-92" charset="-128"/>
            </a:endParaRPr>
          </a:p>
        </p:txBody>
      </p:sp>
      <p:sp>
        <p:nvSpPr>
          <p:cNvPr id="438275" name="Text Box 3"/>
          <p:cNvSpPr txBox="1">
            <a:spLocks noChangeArrowheads="1"/>
          </p:cNvSpPr>
          <p:nvPr/>
        </p:nvSpPr>
        <p:spPr bwMode="auto">
          <a:xfrm>
            <a:off x="468313" y="2701925"/>
            <a:ext cx="791368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 b="1">
                <a:solidFill>
                  <a:srgbClr val="FFFF00"/>
                </a:solidFill>
                <a:ea typeface="MS Pゴシック" pitchFamily="-92" charset="-128"/>
              </a:rPr>
              <a:t>C-terminal dimerisation via the CK knot (ER)</a:t>
            </a:r>
          </a:p>
        </p:txBody>
      </p:sp>
      <p:grpSp>
        <p:nvGrpSpPr>
          <p:cNvPr id="438276" name="Group 4"/>
          <p:cNvGrpSpPr>
            <a:grpSpLocks/>
          </p:cNvGrpSpPr>
          <p:nvPr/>
        </p:nvGrpSpPr>
        <p:grpSpPr bwMode="auto">
          <a:xfrm>
            <a:off x="2884488" y="374650"/>
            <a:ext cx="1168400" cy="844550"/>
            <a:chOff x="720" y="240"/>
            <a:chExt cx="832" cy="816"/>
          </a:xfrm>
        </p:grpSpPr>
        <p:sp>
          <p:nvSpPr>
            <p:cNvPr id="438277" name="Freeform 5"/>
            <p:cNvSpPr>
              <a:spLocks/>
            </p:cNvSpPr>
            <p:nvPr/>
          </p:nvSpPr>
          <p:spPr bwMode="auto">
            <a:xfrm>
              <a:off x="720" y="240"/>
              <a:ext cx="832" cy="672"/>
            </a:xfrm>
            <a:custGeom>
              <a:avLst/>
              <a:gdLst>
                <a:gd name="T0" fmla="*/ 104 w 832"/>
                <a:gd name="T1" fmla="*/ 672 h 672"/>
                <a:gd name="T2" fmla="*/ 104 w 832"/>
                <a:gd name="T3" fmla="*/ 336 h 672"/>
                <a:gd name="T4" fmla="*/ 728 w 832"/>
                <a:gd name="T5" fmla="*/ 288 h 672"/>
                <a:gd name="T6" fmla="*/ 728 w 832"/>
                <a:gd name="T7" fmla="*/ 0 h 6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32"/>
                <a:gd name="T13" fmla="*/ 0 h 672"/>
                <a:gd name="T14" fmla="*/ 832 w 832"/>
                <a:gd name="T15" fmla="*/ 672 h 6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32" h="672">
                  <a:moveTo>
                    <a:pt x="104" y="672"/>
                  </a:moveTo>
                  <a:cubicBezTo>
                    <a:pt x="52" y="536"/>
                    <a:pt x="0" y="400"/>
                    <a:pt x="104" y="336"/>
                  </a:cubicBezTo>
                  <a:cubicBezTo>
                    <a:pt x="208" y="272"/>
                    <a:pt x="624" y="344"/>
                    <a:pt x="728" y="288"/>
                  </a:cubicBezTo>
                  <a:cubicBezTo>
                    <a:pt x="832" y="232"/>
                    <a:pt x="780" y="116"/>
                    <a:pt x="728" y="0"/>
                  </a:cubicBezTo>
                </a:path>
              </a:pathLst>
            </a:custGeom>
            <a:noFill/>
            <a:ln w="762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800" b="1" baseline="-25000">
                <a:latin typeface="Arial" charset="0"/>
              </a:endParaRPr>
            </a:p>
          </p:txBody>
        </p:sp>
        <p:sp>
          <p:nvSpPr>
            <p:cNvPr id="438278" name="Line 6"/>
            <p:cNvSpPr>
              <a:spLocks noChangeShapeType="1"/>
            </p:cNvSpPr>
            <p:nvPr/>
          </p:nvSpPr>
          <p:spPr bwMode="auto">
            <a:xfrm>
              <a:off x="816" y="864"/>
              <a:ext cx="0" cy="192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438279" name="Text Box 7"/>
          <p:cNvSpPr txBox="1">
            <a:spLocks noChangeArrowheads="1"/>
          </p:cNvSpPr>
          <p:nvPr/>
        </p:nvSpPr>
        <p:spPr bwMode="auto">
          <a:xfrm>
            <a:off x="3646488" y="0"/>
            <a:ext cx="869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800">
                <a:latin typeface="Arial" charset="0"/>
                <a:ea typeface="MS Pゴシック" pitchFamily="-92" charset="-128"/>
              </a:rPr>
              <a:t>COOH</a:t>
            </a:r>
          </a:p>
        </p:txBody>
      </p:sp>
      <p:sp>
        <p:nvSpPr>
          <p:cNvPr id="438280" name="Text Box 8"/>
          <p:cNvSpPr txBox="1">
            <a:spLocks noChangeArrowheads="1"/>
          </p:cNvSpPr>
          <p:nvPr/>
        </p:nvSpPr>
        <p:spPr bwMode="auto">
          <a:xfrm>
            <a:off x="2732088" y="1143000"/>
            <a:ext cx="5540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600">
                <a:solidFill>
                  <a:srgbClr val="000066"/>
                </a:solidFill>
                <a:latin typeface="Arial" charset="0"/>
                <a:ea typeface="MS Pゴシック" pitchFamily="-92" charset="-128"/>
              </a:rPr>
              <a:t>NH</a:t>
            </a:r>
            <a:r>
              <a:rPr lang="en-GB" sz="1600" baseline="-25000">
                <a:solidFill>
                  <a:srgbClr val="000066"/>
                </a:solidFill>
                <a:latin typeface="Arial" charset="0"/>
                <a:ea typeface="MS Pゴシック" pitchFamily="-92" charset="-128"/>
              </a:rPr>
              <a:t>3</a:t>
            </a:r>
            <a:endParaRPr lang="en-GB" sz="1600">
              <a:solidFill>
                <a:srgbClr val="000066"/>
              </a:solidFill>
              <a:latin typeface="Arial" charset="0"/>
              <a:ea typeface="MS Pゴシック" pitchFamily="-92" charset="-128"/>
            </a:endParaRPr>
          </a:p>
        </p:txBody>
      </p:sp>
      <p:sp>
        <p:nvSpPr>
          <p:cNvPr id="438281" name="Line 9"/>
          <p:cNvSpPr>
            <a:spLocks noChangeShapeType="1"/>
          </p:cNvSpPr>
          <p:nvPr/>
        </p:nvSpPr>
        <p:spPr bwMode="auto">
          <a:xfrm>
            <a:off x="2438400" y="2068513"/>
            <a:ext cx="228600" cy="0"/>
          </a:xfrm>
          <a:prstGeom prst="line">
            <a:avLst/>
          </a:prstGeom>
          <a:noFill/>
          <a:ln w="762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438282" name="Group 10"/>
          <p:cNvGrpSpPr>
            <a:grpSpLocks/>
          </p:cNvGrpSpPr>
          <p:nvPr/>
        </p:nvGrpSpPr>
        <p:grpSpPr bwMode="auto">
          <a:xfrm>
            <a:off x="1447800" y="1839913"/>
            <a:ext cx="1092200" cy="838200"/>
            <a:chOff x="720" y="240"/>
            <a:chExt cx="832" cy="816"/>
          </a:xfrm>
        </p:grpSpPr>
        <p:sp>
          <p:nvSpPr>
            <p:cNvPr id="438283" name="Freeform 11"/>
            <p:cNvSpPr>
              <a:spLocks/>
            </p:cNvSpPr>
            <p:nvPr/>
          </p:nvSpPr>
          <p:spPr bwMode="auto">
            <a:xfrm>
              <a:off x="720" y="240"/>
              <a:ext cx="832" cy="672"/>
            </a:xfrm>
            <a:custGeom>
              <a:avLst/>
              <a:gdLst>
                <a:gd name="T0" fmla="*/ 104 w 832"/>
                <a:gd name="T1" fmla="*/ 672 h 672"/>
                <a:gd name="T2" fmla="*/ 104 w 832"/>
                <a:gd name="T3" fmla="*/ 336 h 672"/>
                <a:gd name="T4" fmla="*/ 728 w 832"/>
                <a:gd name="T5" fmla="*/ 288 h 672"/>
                <a:gd name="T6" fmla="*/ 728 w 832"/>
                <a:gd name="T7" fmla="*/ 0 h 6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32"/>
                <a:gd name="T13" fmla="*/ 0 h 672"/>
                <a:gd name="T14" fmla="*/ 832 w 832"/>
                <a:gd name="T15" fmla="*/ 672 h 6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32" h="672">
                  <a:moveTo>
                    <a:pt x="104" y="672"/>
                  </a:moveTo>
                  <a:cubicBezTo>
                    <a:pt x="52" y="536"/>
                    <a:pt x="0" y="400"/>
                    <a:pt x="104" y="336"/>
                  </a:cubicBezTo>
                  <a:cubicBezTo>
                    <a:pt x="208" y="272"/>
                    <a:pt x="624" y="344"/>
                    <a:pt x="728" y="288"/>
                  </a:cubicBezTo>
                  <a:cubicBezTo>
                    <a:pt x="832" y="232"/>
                    <a:pt x="780" y="116"/>
                    <a:pt x="728" y="0"/>
                  </a:cubicBezTo>
                </a:path>
              </a:pathLst>
            </a:custGeom>
            <a:noFill/>
            <a:ln w="762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800" b="1" baseline="-25000">
                <a:latin typeface="Arial" charset="0"/>
              </a:endParaRPr>
            </a:p>
          </p:txBody>
        </p:sp>
        <p:sp>
          <p:nvSpPr>
            <p:cNvPr id="438284" name="Line 12"/>
            <p:cNvSpPr>
              <a:spLocks noChangeShapeType="1"/>
            </p:cNvSpPr>
            <p:nvPr/>
          </p:nvSpPr>
          <p:spPr bwMode="auto">
            <a:xfrm>
              <a:off x="816" y="864"/>
              <a:ext cx="0" cy="192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38285" name="Group 13"/>
          <p:cNvGrpSpPr>
            <a:grpSpLocks/>
          </p:cNvGrpSpPr>
          <p:nvPr/>
        </p:nvGrpSpPr>
        <p:grpSpPr bwMode="auto">
          <a:xfrm flipH="1">
            <a:off x="2590800" y="1839913"/>
            <a:ext cx="1066800" cy="838200"/>
            <a:chOff x="720" y="240"/>
            <a:chExt cx="832" cy="816"/>
          </a:xfrm>
        </p:grpSpPr>
        <p:sp>
          <p:nvSpPr>
            <p:cNvPr id="438286" name="Freeform 14"/>
            <p:cNvSpPr>
              <a:spLocks/>
            </p:cNvSpPr>
            <p:nvPr/>
          </p:nvSpPr>
          <p:spPr bwMode="auto">
            <a:xfrm>
              <a:off x="720" y="240"/>
              <a:ext cx="832" cy="672"/>
            </a:xfrm>
            <a:custGeom>
              <a:avLst/>
              <a:gdLst>
                <a:gd name="T0" fmla="*/ 104 w 832"/>
                <a:gd name="T1" fmla="*/ 672 h 672"/>
                <a:gd name="T2" fmla="*/ 104 w 832"/>
                <a:gd name="T3" fmla="*/ 336 h 672"/>
                <a:gd name="T4" fmla="*/ 728 w 832"/>
                <a:gd name="T5" fmla="*/ 288 h 672"/>
                <a:gd name="T6" fmla="*/ 728 w 832"/>
                <a:gd name="T7" fmla="*/ 0 h 6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32"/>
                <a:gd name="T13" fmla="*/ 0 h 672"/>
                <a:gd name="T14" fmla="*/ 832 w 832"/>
                <a:gd name="T15" fmla="*/ 672 h 6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32" h="672">
                  <a:moveTo>
                    <a:pt x="104" y="672"/>
                  </a:moveTo>
                  <a:cubicBezTo>
                    <a:pt x="52" y="536"/>
                    <a:pt x="0" y="400"/>
                    <a:pt x="104" y="336"/>
                  </a:cubicBezTo>
                  <a:cubicBezTo>
                    <a:pt x="208" y="272"/>
                    <a:pt x="624" y="344"/>
                    <a:pt x="728" y="288"/>
                  </a:cubicBezTo>
                  <a:cubicBezTo>
                    <a:pt x="832" y="232"/>
                    <a:pt x="780" y="116"/>
                    <a:pt x="728" y="0"/>
                  </a:cubicBezTo>
                </a:path>
              </a:pathLst>
            </a:custGeom>
            <a:noFill/>
            <a:ln w="762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800" b="1" baseline="-25000">
                <a:latin typeface="Arial" charset="0"/>
              </a:endParaRPr>
            </a:p>
          </p:txBody>
        </p:sp>
        <p:sp>
          <p:nvSpPr>
            <p:cNvPr id="438287" name="Line 15"/>
            <p:cNvSpPr>
              <a:spLocks noChangeShapeType="1"/>
            </p:cNvSpPr>
            <p:nvPr/>
          </p:nvSpPr>
          <p:spPr bwMode="auto">
            <a:xfrm>
              <a:off x="816" y="864"/>
              <a:ext cx="0" cy="192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438288" name="Line 16"/>
          <p:cNvSpPr>
            <a:spLocks noChangeShapeType="1"/>
          </p:cNvSpPr>
          <p:nvPr/>
        </p:nvSpPr>
        <p:spPr bwMode="auto">
          <a:xfrm>
            <a:off x="5638800" y="2068513"/>
            <a:ext cx="228600" cy="0"/>
          </a:xfrm>
          <a:prstGeom prst="line">
            <a:avLst/>
          </a:prstGeom>
          <a:noFill/>
          <a:ln w="762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438289" name="Group 17"/>
          <p:cNvGrpSpPr>
            <a:grpSpLocks/>
          </p:cNvGrpSpPr>
          <p:nvPr/>
        </p:nvGrpSpPr>
        <p:grpSpPr bwMode="auto">
          <a:xfrm>
            <a:off x="4648200" y="1839913"/>
            <a:ext cx="1092200" cy="838200"/>
            <a:chOff x="720" y="240"/>
            <a:chExt cx="832" cy="816"/>
          </a:xfrm>
        </p:grpSpPr>
        <p:sp>
          <p:nvSpPr>
            <p:cNvPr id="438290" name="Freeform 18"/>
            <p:cNvSpPr>
              <a:spLocks/>
            </p:cNvSpPr>
            <p:nvPr/>
          </p:nvSpPr>
          <p:spPr bwMode="auto">
            <a:xfrm>
              <a:off x="720" y="240"/>
              <a:ext cx="832" cy="672"/>
            </a:xfrm>
            <a:custGeom>
              <a:avLst/>
              <a:gdLst>
                <a:gd name="T0" fmla="*/ 104 w 832"/>
                <a:gd name="T1" fmla="*/ 672 h 672"/>
                <a:gd name="T2" fmla="*/ 104 w 832"/>
                <a:gd name="T3" fmla="*/ 336 h 672"/>
                <a:gd name="T4" fmla="*/ 728 w 832"/>
                <a:gd name="T5" fmla="*/ 288 h 672"/>
                <a:gd name="T6" fmla="*/ 728 w 832"/>
                <a:gd name="T7" fmla="*/ 0 h 6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32"/>
                <a:gd name="T13" fmla="*/ 0 h 672"/>
                <a:gd name="T14" fmla="*/ 832 w 832"/>
                <a:gd name="T15" fmla="*/ 672 h 6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32" h="672">
                  <a:moveTo>
                    <a:pt x="104" y="672"/>
                  </a:moveTo>
                  <a:cubicBezTo>
                    <a:pt x="52" y="536"/>
                    <a:pt x="0" y="400"/>
                    <a:pt x="104" y="336"/>
                  </a:cubicBezTo>
                  <a:cubicBezTo>
                    <a:pt x="208" y="272"/>
                    <a:pt x="624" y="344"/>
                    <a:pt x="728" y="288"/>
                  </a:cubicBezTo>
                  <a:cubicBezTo>
                    <a:pt x="832" y="232"/>
                    <a:pt x="780" y="116"/>
                    <a:pt x="728" y="0"/>
                  </a:cubicBezTo>
                </a:path>
              </a:pathLst>
            </a:custGeom>
            <a:noFill/>
            <a:ln w="762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800" b="1" baseline="-25000">
                <a:solidFill>
                  <a:srgbClr val="FFFF00"/>
                </a:solidFill>
                <a:latin typeface="Arial" charset="0"/>
              </a:endParaRPr>
            </a:p>
          </p:txBody>
        </p:sp>
        <p:sp>
          <p:nvSpPr>
            <p:cNvPr id="438291" name="Line 19"/>
            <p:cNvSpPr>
              <a:spLocks noChangeShapeType="1"/>
            </p:cNvSpPr>
            <p:nvPr/>
          </p:nvSpPr>
          <p:spPr bwMode="auto">
            <a:xfrm>
              <a:off x="816" y="864"/>
              <a:ext cx="0" cy="192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38292" name="Group 20"/>
          <p:cNvGrpSpPr>
            <a:grpSpLocks/>
          </p:cNvGrpSpPr>
          <p:nvPr/>
        </p:nvGrpSpPr>
        <p:grpSpPr bwMode="auto">
          <a:xfrm flipH="1">
            <a:off x="5791200" y="1839913"/>
            <a:ext cx="1066800" cy="838200"/>
            <a:chOff x="720" y="240"/>
            <a:chExt cx="832" cy="816"/>
          </a:xfrm>
        </p:grpSpPr>
        <p:sp>
          <p:nvSpPr>
            <p:cNvPr id="438293" name="Freeform 21"/>
            <p:cNvSpPr>
              <a:spLocks/>
            </p:cNvSpPr>
            <p:nvPr/>
          </p:nvSpPr>
          <p:spPr bwMode="auto">
            <a:xfrm>
              <a:off x="720" y="240"/>
              <a:ext cx="832" cy="672"/>
            </a:xfrm>
            <a:custGeom>
              <a:avLst/>
              <a:gdLst>
                <a:gd name="T0" fmla="*/ 104 w 832"/>
                <a:gd name="T1" fmla="*/ 672 h 672"/>
                <a:gd name="T2" fmla="*/ 104 w 832"/>
                <a:gd name="T3" fmla="*/ 336 h 672"/>
                <a:gd name="T4" fmla="*/ 728 w 832"/>
                <a:gd name="T5" fmla="*/ 288 h 672"/>
                <a:gd name="T6" fmla="*/ 728 w 832"/>
                <a:gd name="T7" fmla="*/ 0 h 6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32"/>
                <a:gd name="T13" fmla="*/ 0 h 672"/>
                <a:gd name="T14" fmla="*/ 832 w 832"/>
                <a:gd name="T15" fmla="*/ 672 h 6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32" h="672">
                  <a:moveTo>
                    <a:pt x="104" y="672"/>
                  </a:moveTo>
                  <a:cubicBezTo>
                    <a:pt x="52" y="536"/>
                    <a:pt x="0" y="400"/>
                    <a:pt x="104" y="336"/>
                  </a:cubicBezTo>
                  <a:cubicBezTo>
                    <a:pt x="208" y="272"/>
                    <a:pt x="624" y="344"/>
                    <a:pt x="728" y="288"/>
                  </a:cubicBezTo>
                  <a:cubicBezTo>
                    <a:pt x="832" y="232"/>
                    <a:pt x="780" y="116"/>
                    <a:pt x="728" y="0"/>
                  </a:cubicBezTo>
                </a:path>
              </a:pathLst>
            </a:custGeom>
            <a:noFill/>
            <a:ln w="762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800" b="1" baseline="-25000">
                <a:latin typeface="Arial" charset="0"/>
              </a:endParaRPr>
            </a:p>
          </p:txBody>
        </p:sp>
        <p:sp>
          <p:nvSpPr>
            <p:cNvPr id="438294" name="Line 22"/>
            <p:cNvSpPr>
              <a:spLocks noChangeShapeType="1"/>
            </p:cNvSpPr>
            <p:nvPr/>
          </p:nvSpPr>
          <p:spPr bwMode="auto">
            <a:xfrm>
              <a:off x="816" y="864"/>
              <a:ext cx="0" cy="192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438295" name="Line 23"/>
          <p:cNvSpPr>
            <a:spLocks noChangeShapeType="1"/>
          </p:cNvSpPr>
          <p:nvPr/>
        </p:nvSpPr>
        <p:spPr bwMode="auto">
          <a:xfrm>
            <a:off x="4114800" y="1219200"/>
            <a:ext cx="0" cy="762000"/>
          </a:xfrm>
          <a:prstGeom prst="line">
            <a:avLst/>
          </a:prstGeom>
          <a:noFill/>
          <a:ln w="76200" cmpd="tri">
            <a:solidFill>
              <a:srgbClr val="FF00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38296" name="Oval 25"/>
          <p:cNvSpPr>
            <a:spLocks noChangeArrowheads="1"/>
          </p:cNvSpPr>
          <p:nvPr/>
        </p:nvSpPr>
        <p:spPr bwMode="auto">
          <a:xfrm>
            <a:off x="2286000" y="1752600"/>
            <a:ext cx="533400" cy="533400"/>
          </a:xfrm>
          <a:prstGeom prst="ellipse">
            <a:avLst/>
          </a:prstGeom>
          <a:noFill/>
          <a:ln w="19050">
            <a:solidFill>
              <a:srgbClr val="FFFDFD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 b="1" baseline="-25000">
              <a:latin typeface="Arial" charset="0"/>
            </a:endParaRPr>
          </a:p>
        </p:txBody>
      </p:sp>
      <p:sp>
        <p:nvSpPr>
          <p:cNvPr id="438297" name="Oval 26"/>
          <p:cNvSpPr>
            <a:spLocks noChangeArrowheads="1"/>
          </p:cNvSpPr>
          <p:nvPr/>
        </p:nvSpPr>
        <p:spPr bwMode="auto">
          <a:xfrm>
            <a:off x="5486400" y="1752600"/>
            <a:ext cx="533400" cy="533400"/>
          </a:xfrm>
          <a:prstGeom prst="ellipse">
            <a:avLst/>
          </a:prstGeom>
          <a:noFill/>
          <a:ln w="19050">
            <a:solidFill>
              <a:srgbClr val="FFFDFD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 b="1" baseline="-25000">
              <a:latin typeface="Arial" charset="0"/>
            </a:endParaRPr>
          </a:p>
        </p:txBody>
      </p:sp>
      <p:sp>
        <p:nvSpPr>
          <p:cNvPr id="438300" name="Line 63"/>
          <p:cNvSpPr>
            <a:spLocks noChangeShapeType="1"/>
          </p:cNvSpPr>
          <p:nvPr/>
        </p:nvSpPr>
        <p:spPr bwMode="auto">
          <a:xfrm>
            <a:off x="3529013" y="2500313"/>
            <a:ext cx="0" cy="196850"/>
          </a:xfrm>
          <a:prstGeom prst="line">
            <a:avLst/>
          </a:prstGeom>
          <a:noFill/>
          <a:ln w="76200">
            <a:solidFill>
              <a:srgbClr val="FF160B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38301" name="Line 63"/>
          <p:cNvSpPr>
            <a:spLocks noChangeShapeType="1"/>
          </p:cNvSpPr>
          <p:nvPr/>
        </p:nvSpPr>
        <p:spPr bwMode="auto">
          <a:xfrm>
            <a:off x="3014663" y="1028700"/>
            <a:ext cx="0" cy="196850"/>
          </a:xfrm>
          <a:prstGeom prst="line">
            <a:avLst/>
          </a:prstGeom>
          <a:noFill/>
          <a:ln w="76200">
            <a:solidFill>
              <a:srgbClr val="FF160B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38302" name="Line 63"/>
          <p:cNvSpPr>
            <a:spLocks noChangeShapeType="1"/>
          </p:cNvSpPr>
          <p:nvPr/>
        </p:nvSpPr>
        <p:spPr bwMode="auto">
          <a:xfrm flipH="1">
            <a:off x="4787900" y="2492375"/>
            <a:ext cx="0" cy="185738"/>
          </a:xfrm>
          <a:prstGeom prst="line">
            <a:avLst/>
          </a:prstGeom>
          <a:noFill/>
          <a:ln w="76200">
            <a:solidFill>
              <a:srgbClr val="FF160B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38303" name="Line 63"/>
          <p:cNvSpPr>
            <a:spLocks noChangeShapeType="1"/>
          </p:cNvSpPr>
          <p:nvPr/>
        </p:nvSpPr>
        <p:spPr bwMode="auto">
          <a:xfrm>
            <a:off x="6715125" y="2500313"/>
            <a:ext cx="0" cy="196850"/>
          </a:xfrm>
          <a:prstGeom prst="line">
            <a:avLst/>
          </a:prstGeom>
          <a:noFill/>
          <a:ln w="76200">
            <a:solidFill>
              <a:srgbClr val="FF160B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38306" name="Rectangle 34"/>
          <p:cNvSpPr>
            <a:spLocks noChangeArrowheads="1"/>
          </p:cNvSpPr>
          <p:nvPr/>
        </p:nvSpPr>
        <p:spPr bwMode="auto">
          <a:xfrm>
            <a:off x="179388" y="63087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1800">
              <a:latin typeface="Arial" charset="0"/>
            </a:endParaRPr>
          </a:p>
        </p:txBody>
      </p:sp>
      <p:sp>
        <p:nvSpPr>
          <p:cNvPr id="438307" name="Line 63"/>
          <p:cNvSpPr>
            <a:spLocks noChangeShapeType="1"/>
          </p:cNvSpPr>
          <p:nvPr/>
        </p:nvSpPr>
        <p:spPr bwMode="auto">
          <a:xfrm>
            <a:off x="1576388" y="2520950"/>
            <a:ext cx="0" cy="196850"/>
          </a:xfrm>
          <a:prstGeom prst="line">
            <a:avLst/>
          </a:prstGeom>
          <a:noFill/>
          <a:ln w="76200">
            <a:solidFill>
              <a:srgbClr val="FF160B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AutoShape 47"/>
          <p:cNvSpPr>
            <a:spLocks noChangeAspect="1" noChangeArrowheads="1"/>
          </p:cNvSpPr>
          <p:nvPr/>
        </p:nvSpPr>
        <p:spPr bwMode="auto">
          <a:xfrm>
            <a:off x="0" y="3500438"/>
            <a:ext cx="91440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sz="1800" b="1" baseline="-25000">
              <a:latin typeface="Arial" charset="0"/>
            </a:endParaRPr>
          </a:p>
        </p:txBody>
      </p:sp>
      <p:sp>
        <p:nvSpPr>
          <p:cNvPr id="446467" name="Line 48"/>
          <p:cNvSpPr>
            <a:spLocks noChangeShapeType="1"/>
          </p:cNvSpPr>
          <p:nvPr/>
        </p:nvSpPr>
        <p:spPr bwMode="auto">
          <a:xfrm>
            <a:off x="8572500" y="3843338"/>
            <a:ext cx="8255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46468" name="Line 49"/>
          <p:cNvSpPr>
            <a:spLocks noChangeShapeType="1"/>
          </p:cNvSpPr>
          <p:nvPr/>
        </p:nvSpPr>
        <p:spPr bwMode="auto">
          <a:xfrm>
            <a:off x="8037513" y="3843338"/>
            <a:ext cx="8255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46469" name="Line 50"/>
          <p:cNvSpPr>
            <a:spLocks noChangeShapeType="1"/>
          </p:cNvSpPr>
          <p:nvPr/>
        </p:nvSpPr>
        <p:spPr bwMode="auto">
          <a:xfrm>
            <a:off x="7458075" y="3843338"/>
            <a:ext cx="246063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46470" name="Oval 51"/>
          <p:cNvSpPr>
            <a:spLocks noChangeArrowheads="1"/>
          </p:cNvSpPr>
          <p:nvPr/>
        </p:nvSpPr>
        <p:spPr bwMode="auto">
          <a:xfrm>
            <a:off x="7548563" y="3514725"/>
            <a:ext cx="493712" cy="676275"/>
          </a:xfrm>
          <a:prstGeom prst="ellipse">
            <a:avLst/>
          </a:prstGeom>
          <a:solidFill>
            <a:srgbClr val="3366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eaLnBrk="0" hangingPunct="0"/>
            <a:endParaRPr lang="en-US" sz="1800" b="1" baseline="-25000">
              <a:latin typeface="Arial" charset="0"/>
            </a:endParaRPr>
          </a:p>
        </p:txBody>
      </p:sp>
      <p:sp>
        <p:nvSpPr>
          <p:cNvPr id="446471" name="Line 52"/>
          <p:cNvSpPr>
            <a:spLocks noChangeShapeType="1"/>
          </p:cNvSpPr>
          <p:nvPr/>
        </p:nvSpPr>
        <p:spPr bwMode="auto">
          <a:xfrm>
            <a:off x="6691313" y="3835400"/>
            <a:ext cx="16192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46472" name="Rectangle 53"/>
          <p:cNvSpPr>
            <a:spLocks noChangeArrowheads="1"/>
          </p:cNvSpPr>
          <p:nvPr/>
        </p:nvSpPr>
        <p:spPr bwMode="auto">
          <a:xfrm>
            <a:off x="6802438" y="3560763"/>
            <a:ext cx="163512" cy="554037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endParaRPr lang="en-US" sz="1800" b="1" baseline="-25000">
              <a:latin typeface="Arial" charset="0"/>
            </a:endParaRPr>
          </a:p>
        </p:txBody>
      </p:sp>
      <p:sp>
        <p:nvSpPr>
          <p:cNvPr id="446473" name="Rectangle 54"/>
          <p:cNvSpPr>
            <a:spLocks noChangeArrowheads="1"/>
          </p:cNvSpPr>
          <p:nvPr/>
        </p:nvSpPr>
        <p:spPr bwMode="auto">
          <a:xfrm>
            <a:off x="7051675" y="3560763"/>
            <a:ext cx="163513" cy="554037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endParaRPr lang="en-US" sz="1800" b="1" baseline="-25000">
              <a:latin typeface="Arial" charset="0"/>
            </a:endParaRPr>
          </a:p>
        </p:txBody>
      </p:sp>
      <p:sp>
        <p:nvSpPr>
          <p:cNvPr id="446474" name="Rectangle 55"/>
          <p:cNvSpPr>
            <a:spLocks noChangeArrowheads="1"/>
          </p:cNvSpPr>
          <p:nvPr/>
        </p:nvSpPr>
        <p:spPr bwMode="auto">
          <a:xfrm>
            <a:off x="7292975" y="3560763"/>
            <a:ext cx="163513" cy="554037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endParaRPr lang="en-US" sz="1800" b="1" baseline="-25000">
              <a:latin typeface="Arial" charset="0"/>
            </a:endParaRPr>
          </a:p>
        </p:txBody>
      </p:sp>
      <p:sp>
        <p:nvSpPr>
          <p:cNvPr id="446475" name="Oval 56"/>
          <p:cNvSpPr>
            <a:spLocks noChangeArrowheads="1"/>
          </p:cNvSpPr>
          <p:nvPr/>
        </p:nvSpPr>
        <p:spPr bwMode="auto">
          <a:xfrm>
            <a:off x="8075613" y="3500438"/>
            <a:ext cx="493712" cy="676275"/>
          </a:xfrm>
          <a:prstGeom prst="ellipse">
            <a:avLst/>
          </a:prstGeom>
          <a:solidFill>
            <a:srgbClr val="3366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eaLnBrk="0" hangingPunct="0"/>
            <a:endParaRPr lang="en-US" sz="1800" b="1" baseline="-25000">
              <a:latin typeface="Arial" charset="0"/>
            </a:endParaRPr>
          </a:p>
        </p:txBody>
      </p:sp>
      <p:sp>
        <p:nvSpPr>
          <p:cNvPr id="446476" name="Oval 57"/>
          <p:cNvSpPr>
            <a:spLocks noChangeArrowheads="1"/>
          </p:cNvSpPr>
          <p:nvPr/>
        </p:nvSpPr>
        <p:spPr bwMode="auto">
          <a:xfrm>
            <a:off x="8601075" y="3514725"/>
            <a:ext cx="492125" cy="677863"/>
          </a:xfrm>
          <a:prstGeom prst="ellipse">
            <a:avLst/>
          </a:prstGeom>
          <a:solidFill>
            <a:srgbClr val="3366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US" sz="2400"/>
          </a:p>
        </p:txBody>
      </p:sp>
      <p:grpSp>
        <p:nvGrpSpPr>
          <p:cNvPr id="446477" name="Group 58"/>
          <p:cNvGrpSpPr>
            <a:grpSpLocks/>
          </p:cNvGrpSpPr>
          <p:nvPr/>
        </p:nvGrpSpPr>
        <p:grpSpPr bwMode="auto">
          <a:xfrm>
            <a:off x="0" y="3544888"/>
            <a:ext cx="6705600" cy="581025"/>
            <a:chOff x="385" y="2128"/>
            <a:chExt cx="3704" cy="272"/>
          </a:xfrm>
        </p:grpSpPr>
        <p:sp>
          <p:nvSpPr>
            <p:cNvPr id="446478" name="Rectangle 59"/>
            <p:cNvSpPr>
              <a:spLocks noChangeArrowheads="1"/>
            </p:cNvSpPr>
            <p:nvPr/>
          </p:nvSpPr>
          <p:spPr bwMode="auto">
            <a:xfrm>
              <a:off x="385" y="2141"/>
              <a:ext cx="317" cy="259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eaLnBrk="0" hangingPunct="0"/>
              <a:endParaRPr lang="en-US" sz="1800" b="1" baseline="-25000">
                <a:latin typeface="Arial" charset="0"/>
              </a:endParaRPr>
            </a:p>
          </p:txBody>
        </p:sp>
        <p:sp>
          <p:nvSpPr>
            <p:cNvPr id="446479" name="Rectangle 60"/>
            <p:cNvSpPr>
              <a:spLocks noChangeArrowheads="1"/>
            </p:cNvSpPr>
            <p:nvPr/>
          </p:nvSpPr>
          <p:spPr bwMode="auto">
            <a:xfrm>
              <a:off x="793" y="2141"/>
              <a:ext cx="317" cy="259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eaLnBrk="0" hangingPunct="0"/>
              <a:endParaRPr lang="en-US" sz="1800" b="1" baseline="-25000">
                <a:latin typeface="Arial" charset="0"/>
              </a:endParaRPr>
            </a:p>
          </p:txBody>
        </p:sp>
        <p:sp>
          <p:nvSpPr>
            <p:cNvPr id="446480" name="Rectangle 61"/>
            <p:cNvSpPr>
              <a:spLocks noChangeArrowheads="1"/>
            </p:cNvSpPr>
            <p:nvPr/>
          </p:nvSpPr>
          <p:spPr bwMode="auto">
            <a:xfrm>
              <a:off x="1521" y="2139"/>
              <a:ext cx="317" cy="259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eaLnBrk="0" hangingPunct="0"/>
              <a:endParaRPr lang="en-US" sz="1800" b="1" baseline="-25000">
                <a:latin typeface="Arial" charset="0"/>
              </a:endParaRPr>
            </a:p>
          </p:txBody>
        </p:sp>
        <p:sp>
          <p:nvSpPr>
            <p:cNvPr id="446481" name="Rectangle 62"/>
            <p:cNvSpPr>
              <a:spLocks noChangeArrowheads="1"/>
            </p:cNvSpPr>
            <p:nvPr/>
          </p:nvSpPr>
          <p:spPr bwMode="auto">
            <a:xfrm>
              <a:off x="1247" y="2141"/>
              <a:ext cx="181" cy="259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eaLnBrk="0" hangingPunct="0"/>
              <a:endParaRPr lang="en-US" sz="1800" b="1" baseline="-25000">
                <a:latin typeface="Arial" charset="0"/>
              </a:endParaRPr>
            </a:p>
          </p:txBody>
        </p:sp>
        <p:sp>
          <p:nvSpPr>
            <p:cNvPr id="446482" name="Line 63"/>
            <p:cNvSpPr>
              <a:spLocks noChangeShapeType="1"/>
            </p:cNvSpPr>
            <p:nvPr/>
          </p:nvSpPr>
          <p:spPr bwMode="auto">
            <a:xfrm>
              <a:off x="1111" y="2264"/>
              <a:ext cx="13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6483" name="Line 64"/>
            <p:cNvSpPr>
              <a:spLocks noChangeShapeType="1"/>
            </p:cNvSpPr>
            <p:nvPr/>
          </p:nvSpPr>
          <p:spPr bwMode="auto">
            <a:xfrm>
              <a:off x="702" y="2265"/>
              <a:ext cx="9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6484" name="Line 65"/>
            <p:cNvSpPr>
              <a:spLocks noChangeShapeType="1"/>
            </p:cNvSpPr>
            <p:nvPr/>
          </p:nvSpPr>
          <p:spPr bwMode="auto">
            <a:xfrm>
              <a:off x="1431" y="2264"/>
              <a:ext cx="9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6485" name="Line 66"/>
            <p:cNvSpPr>
              <a:spLocks noChangeShapeType="1"/>
            </p:cNvSpPr>
            <p:nvPr/>
          </p:nvSpPr>
          <p:spPr bwMode="auto">
            <a:xfrm>
              <a:off x="1836" y="2264"/>
              <a:ext cx="13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6486" name="Line 67"/>
            <p:cNvSpPr>
              <a:spLocks noChangeShapeType="1"/>
            </p:cNvSpPr>
            <p:nvPr/>
          </p:nvSpPr>
          <p:spPr bwMode="auto">
            <a:xfrm>
              <a:off x="3054" y="2267"/>
              <a:ext cx="9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6487" name="Line 68"/>
            <p:cNvSpPr>
              <a:spLocks noChangeShapeType="1"/>
            </p:cNvSpPr>
            <p:nvPr/>
          </p:nvSpPr>
          <p:spPr bwMode="auto">
            <a:xfrm>
              <a:off x="3635" y="2267"/>
              <a:ext cx="13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6488" name="Oval 69"/>
            <p:cNvSpPr>
              <a:spLocks noChangeArrowheads="1"/>
            </p:cNvSpPr>
            <p:nvPr/>
          </p:nvSpPr>
          <p:spPr bwMode="auto">
            <a:xfrm>
              <a:off x="2557" y="2128"/>
              <a:ext cx="499" cy="27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eaLnBrk="0" hangingPunct="0"/>
              <a:endParaRPr lang="en-US" sz="1800" b="1" baseline="-25000">
                <a:latin typeface="Arial" charset="0"/>
              </a:endParaRPr>
            </a:p>
          </p:txBody>
        </p:sp>
        <p:sp>
          <p:nvSpPr>
            <p:cNvPr id="446489" name="Oval 70"/>
            <p:cNvSpPr>
              <a:spLocks noChangeArrowheads="1"/>
            </p:cNvSpPr>
            <p:nvPr/>
          </p:nvSpPr>
          <p:spPr bwMode="auto">
            <a:xfrm>
              <a:off x="1973" y="2128"/>
              <a:ext cx="499" cy="27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eaLnBrk="0" hangingPunct="0"/>
              <a:endParaRPr lang="en-US" sz="1800" b="1" baseline="-25000">
                <a:latin typeface="Arial" charset="0"/>
              </a:endParaRPr>
            </a:p>
          </p:txBody>
        </p:sp>
        <p:sp>
          <p:nvSpPr>
            <p:cNvPr id="446490" name="Line 71"/>
            <p:cNvSpPr>
              <a:spLocks noChangeShapeType="1"/>
            </p:cNvSpPr>
            <p:nvPr/>
          </p:nvSpPr>
          <p:spPr bwMode="auto">
            <a:xfrm>
              <a:off x="2471" y="2267"/>
              <a:ext cx="91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6491" name="Oval 72"/>
            <p:cNvSpPr>
              <a:spLocks noChangeArrowheads="1"/>
            </p:cNvSpPr>
            <p:nvPr/>
          </p:nvSpPr>
          <p:spPr bwMode="auto">
            <a:xfrm>
              <a:off x="3144" y="2128"/>
              <a:ext cx="499" cy="27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eaLnBrk="0" hangingPunct="0"/>
              <a:endParaRPr lang="en-US" sz="1800" b="1" baseline="-25000">
                <a:latin typeface="Arial" charset="0"/>
              </a:endParaRPr>
            </a:p>
          </p:txBody>
        </p:sp>
        <p:sp>
          <p:nvSpPr>
            <p:cNvPr id="446492" name="Rectangle 73"/>
            <p:cNvSpPr>
              <a:spLocks noChangeArrowheads="1"/>
            </p:cNvSpPr>
            <p:nvPr/>
          </p:nvSpPr>
          <p:spPr bwMode="auto">
            <a:xfrm>
              <a:off x="3772" y="2136"/>
              <a:ext cx="317" cy="259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eaLnBrk="0" hangingPunct="0"/>
              <a:endParaRPr lang="en-US" sz="1800" b="1" baseline="-25000">
                <a:latin typeface="Arial" charset="0"/>
              </a:endParaRPr>
            </a:p>
          </p:txBody>
        </p:sp>
      </p:grpSp>
      <p:sp>
        <p:nvSpPr>
          <p:cNvPr id="446493" name="Line 74"/>
          <p:cNvSpPr>
            <a:spLocks noChangeShapeType="1"/>
          </p:cNvSpPr>
          <p:nvPr/>
        </p:nvSpPr>
        <p:spPr bwMode="auto">
          <a:xfrm>
            <a:off x="6965950" y="3835400"/>
            <a:ext cx="8255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46494" name="Line 75"/>
          <p:cNvSpPr>
            <a:spLocks noChangeShapeType="1"/>
          </p:cNvSpPr>
          <p:nvPr/>
        </p:nvSpPr>
        <p:spPr bwMode="auto">
          <a:xfrm>
            <a:off x="7215188" y="3835400"/>
            <a:ext cx="8255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46495" name="Text Box 76"/>
          <p:cNvSpPr txBox="1">
            <a:spLocks noChangeArrowheads="1"/>
          </p:cNvSpPr>
          <p:nvPr/>
        </p:nvSpPr>
        <p:spPr bwMode="auto">
          <a:xfrm>
            <a:off x="44450" y="3635375"/>
            <a:ext cx="566738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0350" tIns="30175" rIns="60350" bIns="30175"/>
          <a:lstStyle/>
          <a:p>
            <a:r>
              <a:rPr lang="en-GB" sz="2400" b="1">
                <a:solidFill>
                  <a:srgbClr val="000000"/>
                </a:solidFill>
                <a:latin typeface="Arial" charset="0"/>
              </a:rPr>
              <a:t>D1</a:t>
            </a:r>
            <a:endParaRPr lang="en-GB" sz="2400">
              <a:latin typeface="Arial" charset="0"/>
            </a:endParaRPr>
          </a:p>
        </p:txBody>
      </p:sp>
      <p:sp>
        <p:nvSpPr>
          <p:cNvPr id="446496" name="Text Box 77"/>
          <p:cNvSpPr txBox="1">
            <a:spLocks noChangeArrowheads="1"/>
          </p:cNvSpPr>
          <p:nvPr/>
        </p:nvSpPr>
        <p:spPr bwMode="auto">
          <a:xfrm>
            <a:off x="760413" y="3621088"/>
            <a:ext cx="804862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0350" tIns="30175" rIns="60350" bIns="30175"/>
          <a:lstStyle/>
          <a:p>
            <a:r>
              <a:rPr lang="en-GB" sz="2400" b="1">
                <a:solidFill>
                  <a:srgbClr val="000000"/>
                </a:solidFill>
                <a:latin typeface="Arial" charset="0"/>
              </a:rPr>
              <a:t>D2</a:t>
            </a:r>
          </a:p>
        </p:txBody>
      </p:sp>
      <p:sp>
        <p:nvSpPr>
          <p:cNvPr id="446497" name="Text Box 78"/>
          <p:cNvSpPr txBox="1">
            <a:spLocks noChangeArrowheads="1"/>
          </p:cNvSpPr>
          <p:nvPr/>
        </p:nvSpPr>
        <p:spPr bwMode="auto">
          <a:xfrm>
            <a:off x="1544638" y="3635375"/>
            <a:ext cx="828675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0350" tIns="30175" rIns="60350" bIns="30175"/>
          <a:lstStyle/>
          <a:p>
            <a:r>
              <a:rPr lang="en-GB" sz="2400" b="1">
                <a:solidFill>
                  <a:srgbClr val="000000"/>
                </a:solidFill>
                <a:latin typeface="Arial" charset="0"/>
              </a:rPr>
              <a:t>D'</a:t>
            </a:r>
            <a:endParaRPr lang="en-GB" sz="2400">
              <a:latin typeface="Arial" charset="0"/>
            </a:endParaRPr>
          </a:p>
        </p:txBody>
      </p:sp>
      <p:sp>
        <p:nvSpPr>
          <p:cNvPr id="446498" name="Text Box 79"/>
          <p:cNvSpPr txBox="1">
            <a:spLocks noChangeArrowheads="1"/>
          </p:cNvSpPr>
          <p:nvPr/>
        </p:nvSpPr>
        <p:spPr bwMode="auto">
          <a:xfrm>
            <a:off x="3084513" y="3587750"/>
            <a:ext cx="690562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0350" tIns="30175" rIns="60350" bIns="30175"/>
          <a:lstStyle/>
          <a:p>
            <a:r>
              <a:rPr lang="en-GB" sz="2400" b="1">
                <a:solidFill>
                  <a:srgbClr val="000000"/>
                </a:solidFill>
                <a:latin typeface="Arial" charset="0"/>
              </a:rPr>
              <a:t>A1</a:t>
            </a:r>
            <a:endParaRPr lang="en-GB" sz="2400">
              <a:latin typeface="Arial" charset="0"/>
            </a:endParaRPr>
          </a:p>
        </p:txBody>
      </p:sp>
      <p:sp>
        <p:nvSpPr>
          <p:cNvPr id="446499" name="Text Box 80"/>
          <p:cNvSpPr txBox="1">
            <a:spLocks noChangeArrowheads="1"/>
          </p:cNvSpPr>
          <p:nvPr/>
        </p:nvSpPr>
        <p:spPr bwMode="auto">
          <a:xfrm>
            <a:off x="5208588" y="3616325"/>
            <a:ext cx="568325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0350" tIns="30175" rIns="60350" bIns="30175"/>
          <a:lstStyle/>
          <a:p>
            <a:r>
              <a:rPr lang="en-GB" sz="2400" b="1">
                <a:solidFill>
                  <a:srgbClr val="000000"/>
                </a:solidFill>
                <a:latin typeface="Arial" charset="0"/>
              </a:rPr>
              <a:t>A3</a:t>
            </a:r>
            <a:endParaRPr lang="en-GB" sz="2400">
              <a:latin typeface="Arial" charset="0"/>
            </a:endParaRPr>
          </a:p>
        </p:txBody>
      </p:sp>
      <p:sp>
        <p:nvSpPr>
          <p:cNvPr id="446500" name="Text Box 81"/>
          <p:cNvSpPr txBox="1">
            <a:spLocks noChangeArrowheads="1"/>
          </p:cNvSpPr>
          <p:nvPr/>
        </p:nvSpPr>
        <p:spPr bwMode="auto">
          <a:xfrm>
            <a:off x="6183313" y="3616325"/>
            <a:ext cx="593725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0350" tIns="30175" rIns="60350" bIns="30175"/>
          <a:lstStyle/>
          <a:p>
            <a:r>
              <a:rPr lang="en-GB" sz="2400" b="1">
                <a:solidFill>
                  <a:srgbClr val="000000"/>
                </a:solidFill>
                <a:latin typeface="Arial" charset="0"/>
              </a:rPr>
              <a:t>D4</a:t>
            </a:r>
            <a:endParaRPr lang="en-GB" sz="2400">
              <a:latin typeface="Arial" charset="0"/>
            </a:endParaRPr>
          </a:p>
        </p:txBody>
      </p:sp>
      <p:sp>
        <p:nvSpPr>
          <p:cNvPr id="446501" name="Text Box 82"/>
          <p:cNvSpPr txBox="1">
            <a:spLocks noChangeArrowheads="1"/>
          </p:cNvSpPr>
          <p:nvPr/>
        </p:nvSpPr>
        <p:spPr bwMode="auto">
          <a:xfrm>
            <a:off x="8085138" y="3621088"/>
            <a:ext cx="611187" cy="57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0350" tIns="30175" rIns="60350" bIns="30175"/>
          <a:lstStyle/>
          <a:p>
            <a:r>
              <a:rPr lang="en-GB" sz="2400" b="1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C2</a:t>
            </a:r>
            <a:endParaRPr lang="en-GB" sz="2400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46502" name="Text Box 83"/>
          <p:cNvSpPr txBox="1">
            <a:spLocks noChangeArrowheads="1"/>
          </p:cNvSpPr>
          <p:nvPr/>
        </p:nvSpPr>
        <p:spPr bwMode="auto">
          <a:xfrm>
            <a:off x="1922463" y="3630613"/>
            <a:ext cx="881062" cy="57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0350" tIns="30175" rIns="60350" bIns="30175"/>
          <a:lstStyle/>
          <a:p>
            <a:pPr algn="ctr"/>
            <a:r>
              <a:rPr lang="en-GB" sz="2400" b="1">
                <a:solidFill>
                  <a:srgbClr val="000000"/>
                </a:solidFill>
                <a:latin typeface="Arial" charset="0"/>
              </a:rPr>
              <a:t>D3</a:t>
            </a:r>
            <a:endParaRPr lang="en-GB" sz="2400">
              <a:latin typeface="Arial" charset="0"/>
            </a:endParaRPr>
          </a:p>
        </p:txBody>
      </p:sp>
      <p:sp>
        <p:nvSpPr>
          <p:cNvPr id="446503" name="Text Box 84"/>
          <p:cNvSpPr txBox="1">
            <a:spLocks noChangeArrowheads="1"/>
          </p:cNvSpPr>
          <p:nvPr/>
        </p:nvSpPr>
        <p:spPr bwMode="auto">
          <a:xfrm>
            <a:off x="4138613" y="3625850"/>
            <a:ext cx="625475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0350" tIns="30175" rIns="60350" bIns="30175"/>
          <a:lstStyle/>
          <a:p>
            <a:r>
              <a:rPr lang="en-GB" sz="2400" b="1">
                <a:solidFill>
                  <a:srgbClr val="000000"/>
                </a:solidFill>
                <a:latin typeface="Arial" charset="0"/>
              </a:rPr>
              <a:t>A2</a:t>
            </a:r>
            <a:endParaRPr lang="en-GB" sz="2400">
              <a:latin typeface="Arial" charset="0"/>
            </a:endParaRPr>
          </a:p>
        </p:txBody>
      </p:sp>
      <p:sp>
        <p:nvSpPr>
          <p:cNvPr id="446504" name="Text Box 85"/>
          <p:cNvSpPr txBox="1">
            <a:spLocks noChangeArrowheads="1"/>
          </p:cNvSpPr>
          <p:nvPr/>
        </p:nvSpPr>
        <p:spPr bwMode="auto">
          <a:xfrm>
            <a:off x="7540625" y="3616325"/>
            <a:ext cx="547688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0350" tIns="30175" rIns="60350" bIns="30175"/>
          <a:lstStyle/>
          <a:p>
            <a:r>
              <a:rPr lang="en-GB" sz="2400" b="1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C1</a:t>
            </a:r>
            <a:endParaRPr lang="en-GB" sz="24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1466" name="Text Box 90"/>
          <p:cNvSpPr txBox="1">
            <a:spLocks noChangeArrowheads="1"/>
          </p:cNvSpPr>
          <p:nvPr/>
        </p:nvSpPr>
        <p:spPr bwMode="auto">
          <a:xfrm>
            <a:off x="0" y="5767388"/>
            <a:ext cx="8604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solidFill>
                  <a:srgbClr val="FFFF00"/>
                </a:solidFill>
              </a:rPr>
              <a:t>Propeptide                                         Mature VWF</a:t>
            </a:r>
          </a:p>
        </p:txBody>
      </p:sp>
      <p:sp>
        <p:nvSpPr>
          <p:cNvPr id="446511" name="Text Box 93"/>
          <p:cNvSpPr txBox="1">
            <a:spLocks noChangeArrowheads="1"/>
          </p:cNvSpPr>
          <p:nvPr/>
        </p:nvSpPr>
        <p:spPr bwMode="auto">
          <a:xfrm>
            <a:off x="2700338" y="4687888"/>
            <a:ext cx="13668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/>
          </a:p>
        </p:txBody>
      </p:sp>
      <p:sp>
        <p:nvSpPr>
          <p:cNvPr id="446515" name="Text Box 97"/>
          <p:cNvSpPr txBox="1">
            <a:spLocks noChangeArrowheads="1"/>
          </p:cNvSpPr>
          <p:nvPr/>
        </p:nvSpPr>
        <p:spPr bwMode="auto">
          <a:xfrm>
            <a:off x="8547100" y="3619500"/>
            <a:ext cx="720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1">
                <a:solidFill>
                  <a:srgbClr val="000000"/>
                </a:solidFill>
                <a:latin typeface="Arial" charset="0"/>
              </a:rPr>
              <a:t>CK</a:t>
            </a:r>
          </a:p>
        </p:txBody>
      </p:sp>
      <p:sp>
        <p:nvSpPr>
          <p:cNvPr id="101478" name="Line 102"/>
          <p:cNvSpPr>
            <a:spLocks noChangeShapeType="1"/>
          </p:cNvSpPr>
          <p:nvPr/>
        </p:nvSpPr>
        <p:spPr bwMode="auto">
          <a:xfrm>
            <a:off x="8459788" y="2959100"/>
            <a:ext cx="611187" cy="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 type="triangle" w="lg" len="med"/>
            <a:tailEnd type="triangle" w="lg" len="med"/>
          </a:ln>
        </p:spPr>
        <p:txBody>
          <a:bodyPr/>
          <a:lstStyle/>
          <a:p>
            <a:endParaRPr lang="en-GB"/>
          </a:p>
        </p:txBody>
      </p:sp>
      <p:sp>
        <p:nvSpPr>
          <p:cNvPr id="101479" name="Text Box 103"/>
          <p:cNvSpPr txBox="1">
            <a:spLocks noChangeArrowheads="1"/>
          </p:cNvSpPr>
          <p:nvPr/>
        </p:nvSpPr>
        <p:spPr bwMode="auto">
          <a:xfrm>
            <a:off x="7524750" y="2454275"/>
            <a:ext cx="1943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GB" sz="2000">
                <a:solidFill>
                  <a:srgbClr val="FFFF00"/>
                </a:solidFill>
              </a:rPr>
              <a:t>Dimerisation</a:t>
            </a:r>
          </a:p>
        </p:txBody>
      </p:sp>
      <p:sp>
        <p:nvSpPr>
          <p:cNvPr id="446524" name="TextBox 62"/>
          <p:cNvSpPr txBox="1">
            <a:spLocks noChangeArrowheads="1"/>
          </p:cNvSpPr>
          <p:nvPr/>
        </p:nvSpPr>
        <p:spPr bwMode="auto">
          <a:xfrm>
            <a:off x="6611938" y="3922713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sz="3600" b="1" baseline="-25000">
                <a:latin typeface="Arial" charset="0"/>
              </a:rPr>
              <a:t> B1-3</a:t>
            </a:r>
          </a:p>
        </p:txBody>
      </p:sp>
      <p:sp>
        <p:nvSpPr>
          <p:cNvPr id="101464" name="Line 88"/>
          <p:cNvSpPr>
            <a:spLocks noChangeShapeType="1"/>
          </p:cNvSpPr>
          <p:nvPr/>
        </p:nvSpPr>
        <p:spPr bwMode="auto">
          <a:xfrm>
            <a:off x="0" y="5480050"/>
            <a:ext cx="1258888" cy="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 type="triangle" w="lg" len="lg"/>
            <a:tailEnd type="triangle" w="lg" len="lg"/>
          </a:ln>
        </p:spPr>
        <p:txBody>
          <a:bodyPr/>
          <a:lstStyle/>
          <a:p>
            <a:endParaRPr lang="en-GB"/>
          </a:p>
        </p:txBody>
      </p:sp>
      <p:sp>
        <p:nvSpPr>
          <p:cNvPr id="101467" name="Line 91"/>
          <p:cNvSpPr>
            <a:spLocks noChangeShapeType="1"/>
          </p:cNvSpPr>
          <p:nvPr/>
        </p:nvSpPr>
        <p:spPr bwMode="auto">
          <a:xfrm>
            <a:off x="1619250" y="5480050"/>
            <a:ext cx="7273925" cy="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 type="triangle" w="lg" len="lg"/>
            <a:tailEnd type="triangle" w="lg" len="lg"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3" name="Text Box 3"/>
          <p:cNvSpPr txBox="1">
            <a:spLocks noChangeArrowheads="1"/>
          </p:cNvSpPr>
          <p:nvPr/>
        </p:nvSpPr>
        <p:spPr bwMode="auto">
          <a:xfrm>
            <a:off x="468313" y="2616200"/>
            <a:ext cx="79136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000" b="1">
                <a:solidFill>
                  <a:srgbClr val="FFFF00"/>
                </a:solidFill>
                <a:ea typeface="MS Pゴシック" pitchFamily="-92" charset="-128"/>
              </a:rPr>
              <a:t>C-terminal dimerisation (ER)</a:t>
            </a:r>
          </a:p>
        </p:txBody>
      </p:sp>
      <p:sp>
        <p:nvSpPr>
          <p:cNvPr id="440324" name="Text Box 4"/>
          <p:cNvSpPr txBox="1">
            <a:spLocks noChangeArrowheads="1"/>
          </p:cNvSpPr>
          <p:nvPr/>
        </p:nvSpPr>
        <p:spPr bwMode="auto">
          <a:xfrm>
            <a:off x="0" y="4302125"/>
            <a:ext cx="8915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 b="1">
                <a:ea typeface="MS Pゴシック" pitchFamily="-92" charset="-128"/>
              </a:rPr>
              <a:t>N-terminal multimerisation (Golgi)</a:t>
            </a:r>
          </a:p>
        </p:txBody>
      </p:sp>
      <p:sp>
        <p:nvSpPr>
          <p:cNvPr id="440344" name="Line 24"/>
          <p:cNvSpPr>
            <a:spLocks noChangeShapeType="1"/>
          </p:cNvSpPr>
          <p:nvPr/>
        </p:nvSpPr>
        <p:spPr bwMode="auto">
          <a:xfrm>
            <a:off x="1131888" y="3592513"/>
            <a:ext cx="228600" cy="0"/>
          </a:xfrm>
          <a:prstGeom prst="line">
            <a:avLst/>
          </a:prstGeom>
          <a:noFill/>
          <a:ln w="762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440345" name="Group 25"/>
          <p:cNvGrpSpPr>
            <a:grpSpLocks/>
          </p:cNvGrpSpPr>
          <p:nvPr/>
        </p:nvGrpSpPr>
        <p:grpSpPr bwMode="auto">
          <a:xfrm>
            <a:off x="141288" y="3363913"/>
            <a:ext cx="1092200" cy="838200"/>
            <a:chOff x="720" y="240"/>
            <a:chExt cx="832" cy="816"/>
          </a:xfrm>
        </p:grpSpPr>
        <p:sp>
          <p:nvSpPr>
            <p:cNvPr id="440346" name="Freeform 26"/>
            <p:cNvSpPr>
              <a:spLocks/>
            </p:cNvSpPr>
            <p:nvPr/>
          </p:nvSpPr>
          <p:spPr bwMode="auto">
            <a:xfrm>
              <a:off x="720" y="240"/>
              <a:ext cx="832" cy="672"/>
            </a:xfrm>
            <a:custGeom>
              <a:avLst/>
              <a:gdLst>
                <a:gd name="T0" fmla="*/ 104 w 832"/>
                <a:gd name="T1" fmla="*/ 672 h 672"/>
                <a:gd name="T2" fmla="*/ 104 w 832"/>
                <a:gd name="T3" fmla="*/ 336 h 672"/>
                <a:gd name="T4" fmla="*/ 728 w 832"/>
                <a:gd name="T5" fmla="*/ 288 h 672"/>
                <a:gd name="T6" fmla="*/ 728 w 832"/>
                <a:gd name="T7" fmla="*/ 0 h 6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32"/>
                <a:gd name="T13" fmla="*/ 0 h 672"/>
                <a:gd name="T14" fmla="*/ 832 w 832"/>
                <a:gd name="T15" fmla="*/ 672 h 6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32" h="672">
                  <a:moveTo>
                    <a:pt x="104" y="672"/>
                  </a:moveTo>
                  <a:cubicBezTo>
                    <a:pt x="52" y="536"/>
                    <a:pt x="0" y="400"/>
                    <a:pt x="104" y="336"/>
                  </a:cubicBezTo>
                  <a:cubicBezTo>
                    <a:pt x="208" y="272"/>
                    <a:pt x="624" y="344"/>
                    <a:pt x="728" y="288"/>
                  </a:cubicBezTo>
                  <a:cubicBezTo>
                    <a:pt x="832" y="232"/>
                    <a:pt x="780" y="116"/>
                    <a:pt x="728" y="0"/>
                  </a:cubicBezTo>
                </a:path>
              </a:pathLst>
            </a:custGeom>
            <a:noFill/>
            <a:ln w="762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800" b="1" baseline="-25000">
                <a:latin typeface="Arial" charset="0"/>
              </a:endParaRPr>
            </a:p>
          </p:txBody>
        </p:sp>
        <p:sp>
          <p:nvSpPr>
            <p:cNvPr id="440347" name="Line 27"/>
            <p:cNvSpPr>
              <a:spLocks noChangeShapeType="1"/>
            </p:cNvSpPr>
            <p:nvPr/>
          </p:nvSpPr>
          <p:spPr bwMode="auto">
            <a:xfrm>
              <a:off x="816" y="864"/>
              <a:ext cx="0" cy="192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440348" name="Line 28"/>
          <p:cNvSpPr>
            <a:spLocks noChangeShapeType="1"/>
          </p:cNvSpPr>
          <p:nvPr/>
        </p:nvSpPr>
        <p:spPr bwMode="auto">
          <a:xfrm>
            <a:off x="3341688" y="3592513"/>
            <a:ext cx="228600" cy="0"/>
          </a:xfrm>
          <a:prstGeom prst="line">
            <a:avLst/>
          </a:prstGeom>
          <a:noFill/>
          <a:ln w="762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40349" name="Line 29"/>
          <p:cNvSpPr>
            <a:spLocks noChangeShapeType="1"/>
          </p:cNvSpPr>
          <p:nvPr/>
        </p:nvSpPr>
        <p:spPr bwMode="auto">
          <a:xfrm>
            <a:off x="5551488" y="3592513"/>
            <a:ext cx="228600" cy="0"/>
          </a:xfrm>
          <a:prstGeom prst="line">
            <a:avLst/>
          </a:prstGeom>
          <a:noFill/>
          <a:ln w="762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40350" name="Line 30"/>
          <p:cNvSpPr>
            <a:spLocks noChangeShapeType="1"/>
          </p:cNvSpPr>
          <p:nvPr/>
        </p:nvSpPr>
        <p:spPr bwMode="auto">
          <a:xfrm>
            <a:off x="7761288" y="3592513"/>
            <a:ext cx="228600" cy="0"/>
          </a:xfrm>
          <a:prstGeom prst="line">
            <a:avLst/>
          </a:prstGeom>
          <a:noFill/>
          <a:ln w="762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440351" name="Group 31"/>
          <p:cNvGrpSpPr>
            <a:grpSpLocks/>
          </p:cNvGrpSpPr>
          <p:nvPr/>
        </p:nvGrpSpPr>
        <p:grpSpPr bwMode="auto">
          <a:xfrm flipH="1">
            <a:off x="7913688" y="3363913"/>
            <a:ext cx="1066800" cy="838200"/>
            <a:chOff x="720" y="240"/>
            <a:chExt cx="832" cy="816"/>
          </a:xfrm>
        </p:grpSpPr>
        <p:sp>
          <p:nvSpPr>
            <p:cNvPr id="440352" name="Freeform 32"/>
            <p:cNvSpPr>
              <a:spLocks/>
            </p:cNvSpPr>
            <p:nvPr/>
          </p:nvSpPr>
          <p:spPr bwMode="auto">
            <a:xfrm>
              <a:off x="720" y="240"/>
              <a:ext cx="832" cy="672"/>
            </a:xfrm>
            <a:custGeom>
              <a:avLst/>
              <a:gdLst>
                <a:gd name="T0" fmla="*/ 104 w 832"/>
                <a:gd name="T1" fmla="*/ 672 h 672"/>
                <a:gd name="T2" fmla="*/ 104 w 832"/>
                <a:gd name="T3" fmla="*/ 336 h 672"/>
                <a:gd name="T4" fmla="*/ 728 w 832"/>
                <a:gd name="T5" fmla="*/ 288 h 672"/>
                <a:gd name="T6" fmla="*/ 728 w 832"/>
                <a:gd name="T7" fmla="*/ 0 h 6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32"/>
                <a:gd name="T13" fmla="*/ 0 h 672"/>
                <a:gd name="T14" fmla="*/ 832 w 832"/>
                <a:gd name="T15" fmla="*/ 672 h 6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32" h="672">
                  <a:moveTo>
                    <a:pt x="104" y="672"/>
                  </a:moveTo>
                  <a:cubicBezTo>
                    <a:pt x="52" y="536"/>
                    <a:pt x="0" y="400"/>
                    <a:pt x="104" y="336"/>
                  </a:cubicBezTo>
                  <a:cubicBezTo>
                    <a:pt x="208" y="272"/>
                    <a:pt x="624" y="344"/>
                    <a:pt x="728" y="288"/>
                  </a:cubicBezTo>
                  <a:cubicBezTo>
                    <a:pt x="832" y="232"/>
                    <a:pt x="780" y="116"/>
                    <a:pt x="728" y="0"/>
                  </a:cubicBezTo>
                </a:path>
              </a:pathLst>
            </a:custGeom>
            <a:noFill/>
            <a:ln w="762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800" b="1" baseline="-25000">
                <a:latin typeface="Arial" charset="0"/>
              </a:endParaRPr>
            </a:p>
          </p:txBody>
        </p:sp>
        <p:sp>
          <p:nvSpPr>
            <p:cNvPr id="440353" name="Line 33"/>
            <p:cNvSpPr>
              <a:spLocks noChangeShapeType="1"/>
            </p:cNvSpPr>
            <p:nvPr/>
          </p:nvSpPr>
          <p:spPr bwMode="auto">
            <a:xfrm>
              <a:off x="816" y="864"/>
              <a:ext cx="0" cy="192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40356" name="Group 36"/>
          <p:cNvGrpSpPr>
            <a:grpSpLocks/>
          </p:cNvGrpSpPr>
          <p:nvPr/>
        </p:nvGrpSpPr>
        <p:grpSpPr bwMode="auto">
          <a:xfrm flipH="1">
            <a:off x="1284288" y="3363913"/>
            <a:ext cx="1066800" cy="838200"/>
            <a:chOff x="720" y="240"/>
            <a:chExt cx="832" cy="816"/>
          </a:xfrm>
        </p:grpSpPr>
        <p:sp>
          <p:nvSpPr>
            <p:cNvPr id="440357" name="Freeform 37"/>
            <p:cNvSpPr>
              <a:spLocks/>
            </p:cNvSpPr>
            <p:nvPr/>
          </p:nvSpPr>
          <p:spPr bwMode="auto">
            <a:xfrm>
              <a:off x="720" y="240"/>
              <a:ext cx="832" cy="672"/>
            </a:xfrm>
            <a:custGeom>
              <a:avLst/>
              <a:gdLst>
                <a:gd name="T0" fmla="*/ 104 w 832"/>
                <a:gd name="T1" fmla="*/ 672 h 672"/>
                <a:gd name="T2" fmla="*/ 104 w 832"/>
                <a:gd name="T3" fmla="*/ 336 h 672"/>
                <a:gd name="T4" fmla="*/ 728 w 832"/>
                <a:gd name="T5" fmla="*/ 288 h 672"/>
                <a:gd name="T6" fmla="*/ 728 w 832"/>
                <a:gd name="T7" fmla="*/ 0 h 6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32"/>
                <a:gd name="T13" fmla="*/ 0 h 672"/>
                <a:gd name="T14" fmla="*/ 832 w 832"/>
                <a:gd name="T15" fmla="*/ 672 h 6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32" h="672">
                  <a:moveTo>
                    <a:pt x="104" y="672"/>
                  </a:moveTo>
                  <a:cubicBezTo>
                    <a:pt x="52" y="536"/>
                    <a:pt x="0" y="400"/>
                    <a:pt x="104" y="336"/>
                  </a:cubicBezTo>
                  <a:cubicBezTo>
                    <a:pt x="208" y="272"/>
                    <a:pt x="624" y="344"/>
                    <a:pt x="728" y="288"/>
                  </a:cubicBezTo>
                  <a:cubicBezTo>
                    <a:pt x="832" y="232"/>
                    <a:pt x="780" y="116"/>
                    <a:pt x="728" y="0"/>
                  </a:cubicBezTo>
                </a:path>
              </a:pathLst>
            </a:custGeom>
            <a:noFill/>
            <a:ln w="762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800" b="1" baseline="-25000">
                <a:latin typeface="Arial" charset="0"/>
              </a:endParaRPr>
            </a:p>
          </p:txBody>
        </p:sp>
        <p:sp>
          <p:nvSpPr>
            <p:cNvPr id="440358" name="Line 38"/>
            <p:cNvSpPr>
              <a:spLocks noChangeShapeType="1"/>
            </p:cNvSpPr>
            <p:nvPr/>
          </p:nvSpPr>
          <p:spPr bwMode="auto">
            <a:xfrm>
              <a:off x="816" y="864"/>
              <a:ext cx="0" cy="192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40359" name="Group 39"/>
          <p:cNvGrpSpPr>
            <a:grpSpLocks/>
          </p:cNvGrpSpPr>
          <p:nvPr/>
        </p:nvGrpSpPr>
        <p:grpSpPr bwMode="auto">
          <a:xfrm>
            <a:off x="2351088" y="3363913"/>
            <a:ext cx="1092200" cy="838200"/>
            <a:chOff x="720" y="240"/>
            <a:chExt cx="832" cy="816"/>
          </a:xfrm>
        </p:grpSpPr>
        <p:sp>
          <p:nvSpPr>
            <p:cNvPr id="440360" name="Freeform 40"/>
            <p:cNvSpPr>
              <a:spLocks/>
            </p:cNvSpPr>
            <p:nvPr/>
          </p:nvSpPr>
          <p:spPr bwMode="auto">
            <a:xfrm>
              <a:off x="720" y="240"/>
              <a:ext cx="832" cy="672"/>
            </a:xfrm>
            <a:custGeom>
              <a:avLst/>
              <a:gdLst>
                <a:gd name="T0" fmla="*/ 104 w 832"/>
                <a:gd name="T1" fmla="*/ 672 h 672"/>
                <a:gd name="T2" fmla="*/ 104 w 832"/>
                <a:gd name="T3" fmla="*/ 336 h 672"/>
                <a:gd name="T4" fmla="*/ 728 w 832"/>
                <a:gd name="T5" fmla="*/ 288 h 672"/>
                <a:gd name="T6" fmla="*/ 728 w 832"/>
                <a:gd name="T7" fmla="*/ 0 h 6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32"/>
                <a:gd name="T13" fmla="*/ 0 h 672"/>
                <a:gd name="T14" fmla="*/ 832 w 832"/>
                <a:gd name="T15" fmla="*/ 672 h 6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32" h="672">
                  <a:moveTo>
                    <a:pt x="104" y="672"/>
                  </a:moveTo>
                  <a:cubicBezTo>
                    <a:pt x="52" y="536"/>
                    <a:pt x="0" y="400"/>
                    <a:pt x="104" y="336"/>
                  </a:cubicBezTo>
                  <a:cubicBezTo>
                    <a:pt x="208" y="272"/>
                    <a:pt x="624" y="344"/>
                    <a:pt x="728" y="288"/>
                  </a:cubicBezTo>
                  <a:cubicBezTo>
                    <a:pt x="832" y="232"/>
                    <a:pt x="780" y="116"/>
                    <a:pt x="728" y="0"/>
                  </a:cubicBezTo>
                </a:path>
              </a:pathLst>
            </a:custGeom>
            <a:noFill/>
            <a:ln w="762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800" b="1" baseline="-25000">
                <a:latin typeface="Arial" charset="0"/>
              </a:endParaRPr>
            </a:p>
          </p:txBody>
        </p:sp>
        <p:sp>
          <p:nvSpPr>
            <p:cNvPr id="440361" name="Line 41"/>
            <p:cNvSpPr>
              <a:spLocks noChangeShapeType="1"/>
            </p:cNvSpPr>
            <p:nvPr/>
          </p:nvSpPr>
          <p:spPr bwMode="auto">
            <a:xfrm>
              <a:off x="816" y="864"/>
              <a:ext cx="0" cy="192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440362" name="Line 42"/>
          <p:cNvSpPr>
            <a:spLocks noChangeShapeType="1"/>
          </p:cNvSpPr>
          <p:nvPr/>
        </p:nvSpPr>
        <p:spPr bwMode="auto">
          <a:xfrm>
            <a:off x="2274888" y="3821113"/>
            <a:ext cx="152400" cy="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440367" name="Group 47"/>
          <p:cNvGrpSpPr>
            <a:grpSpLocks/>
          </p:cNvGrpSpPr>
          <p:nvPr/>
        </p:nvGrpSpPr>
        <p:grpSpPr bwMode="auto">
          <a:xfrm flipH="1">
            <a:off x="3494088" y="3363913"/>
            <a:ext cx="1066800" cy="838200"/>
            <a:chOff x="720" y="240"/>
            <a:chExt cx="832" cy="816"/>
          </a:xfrm>
        </p:grpSpPr>
        <p:sp>
          <p:nvSpPr>
            <p:cNvPr id="440368" name="Freeform 48"/>
            <p:cNvSpPr>
              <a:spLocks/>
            </p:cNvSpPr>
            <p:nvPr/>
          </p:nvSpPr>
          <p:spPr bwMode="auto">
            <a:xfrm>
              <a:off x="720" y="240"/>
              <a:ext cx="832" cy="672"/>
            </a:xfrm>
            <a:custGeom>
              <a:avLst/>
              <a:gdLst>
                <a:gd name="T0" fmla="*/ 104 w 832"/>
                <a:gd name="T1" fmla="*/ 672 h 672"/>
                <a:gd name="T2" fmla="*/ 104 w 832"/>
                <a:gd name="T3" fmla="*/ 336 h 672"/>
                <a:gd name="T4" fmla="*/ 728 w 832"/>
                <a:gd name="T5" fmla="*/ 288 h 672"/>
                <a:gd name="T6" fmla="*/ 728 w 832"/>
                <a:gd name="T7" fmla="*/ 0 h 6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32"/>
                <a:gd name="T13" fmla="*/ 0 h 672"/>
                <a:gd name="T14" fmla="*/ 832 w 832"/>
                <a:gd name="T15" fmla="*/ 672 h 6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32" h="672">
                  <a:moveTo>
                    <a:pt x="104" y="672"/>
                  </a:moveTo>
                  <a:cubicBezTo>
                    <a:pt x="52" y="536"/>
                    <a:pt x="0" y="400"/>
                    <a:pt x="104" y="336"/>
                  </a:cubicBezTo>
                  <a:cubicBezTo>
                    <a:pt x="208" y="272"/>
                    <a:pt x="624" y="344"/>
                    <a:pt x="728" y="288"/>
                  </a:cubicBezTo>
                  <a:cubicBezTo>
                    <a:pt x="832" y="232"/>
                    <a:pt x="780" y="116"/>
                    <a:pt x="728" y="0"/>
                  </a:cubicBezTo>
                </a:path>
              </a:pathLst>
            </a:custGeom>
            <a:noFill/>
            <a:ln w="762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800" b="1" baseline="-25000">
                <a:latin typeface="Arial" charset="0"/>
              </a:endParaRPr>
            </a:p>
          </p:txBody>
        </p:sp>
        <p:sp>
          <p:nvSpPr>
            <p:cNvPr id="440369" name="Line 49"/>
            <p:cNvSpPr>
              <a:spLocks noChangeShapeType="1"/>
            </p:cNvSpPr>
            <p:nvPr/>
          </p:nvSpPr>
          <p:spPr bwMode="auto">
            <a:xfrm>
              <a:off x="816" y="864"/>
              <a:ext cx="0" cy="192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40370" name="Group 50"/>
          <p:cNvGrpSpPr>
            <a:grpSpLocks/>
          </p:cNvGrpSpPr>
          <p:nvPr/>
        </p:nvGrpSpPr>
        <p:grpSpPr bwMode="auto">
          <a:xfrm>
            <a:off x="4560888" y="3363913"/>
            <a:ext cx="1092200" cy="838200"/>
            <a:chOff x="720" y="240"/>
            <a:chExt cx="832" cy="816"/>
          </a:xfrm>
        </p:grpSpPr>
        <p:sp>
          <p:nvSpPr>
            <p:cNvPr id="440371" name="Freeform 51"/>
            <p:cNvSpPr>
              <a:spLocks/>
            </p:cNvSpPr>
            <p:nvPr/>
          </p:nvSpPr>
          <p:spPr bwMode="auto">
            <a:xfrm>
              <a:off x="720" y="240"/>
              <a:ext cx="832" cy="672"/>
            </a:xfrm>
            <a:custGeom>
              <a:avLst/>
              <a:gdLst>
                <a:gd name="T0" fmla="*/ 104 w 832"/>
                <a:gd name="T1" fmla="*/ 672 h 672"/>
                <a:gd name="T2" fmla="*/ 104 w 832"/>
                <a:gd name="T3" fmla="*/ 336 h 672"/>
                <a:gd name="T4" fmla="*/ 728 w 832"/>
                <a:gd name="T5" fmla="*/ 288 h 672"/>
                <a:gd name="T6" fmla="*/ 728 w 832"/>
                <a:gd name="T7" fmla="*/ 0 h 6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32"/>
                <a:gd name="T13" fmla="*/ 0 h 672"/>
                <a:gd name="T14" fmla="*/ 832 w 832"/>
                <a:gd name="T15" fmla="*/ 672 h 6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32" h="672">
                  <a:moveTo>
                    <a:pt x="104" y="672"/>
                  </a:moveTo>
                  <a:cubicBezTo>
                    <a:pt x="52" y="536"/>
                    <a:pt x="0" y="400"/>
                    <a:pt x="104" y="336"/>
                  </a:cubicBezTo>
                  <a:cubicBezTo>
                    <a:pt x="208" y="272"/>
                    <a:pt x="624" y="344"/>
                    <a:pt x="728" y="288"/>
                  </a:cubicBezTo>
                  <a:cubicBezTo>
                    <a:pt x="832" y="232"/>
                    <a:pt x="780" y="116"/>
                    <a:pt x="728" y="0"/>
                  </a:cubicBezTo>
                </a:path>
              </a:pathLst>
            </a:custGeom>
            <a:noFill/>
            <a:ln w="762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800" b="1" baseline="-25000">
                <a:latin typeface="Arial" charset="0"/>
              </a:endParaRPr>
            </a:p>
          </p:txBody>
        </p:sp>
        <p:sp>
          <p:nvSpPr>
            <p:cNvPr id="440372" name="Line 52"/>
            <p:cNvSpPr>
              <a:spLocks noChangeShapeType="1"/>
            </p:cNvSpPr>
            <p:nvPr/>
          </p:nvSpPr>
          <p:spPr bwMode="auto">
            <a:xfrm>
              <a:off x="816" y="864"/>
              <a:ext cx="0" cy="192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40373" name="Group 53"/>
          <p:cNvGrpSpPr>
            <a:grpSpLocks/>
          </p:cNvGrpSpPr>
          <p:nvPr/>
        </p:nvGrpSpPr>
        <p:grpSpPr bwMode="auto">
          <a:xfrm flipH="1">
            <a:off x="5703888" y="3363913"/>
            <a:ext cx="1066800" cy="838200"/>
            <a:chOff x="720" y="240"/>
            <a:chExt cx="832" cy="816"/>
          </a:xfrm>
        </p:grpSpPr>
        <p:sp>
          <p:nvSpPr>
            <p:cNvPr id="440374" name="Freeform 54"/>
            <p:cNvSpPr>
              <a:spLocks/>
            </p:cNvSpPr>
            <p:nvPr/>
          </p:nvSpPr>
          <p:spPr bwMode="auto">
            <a:xfrm>
              <a:off x="720" y="240"/>
              <a:ext cx="832" cy="672"/>
            </a:xfrm>
            <a:custGeom>
              <a:avLst/>
              <a:gdLst>
                <a:gd name="T0" fmla="*/ 104 w 832"/>
                <a:gd name="T1" fmla="*/ 672 h 672"/>
                <a:gd name="T2" fmla="*/ 104 w 832"/>
                <a:gd name="T3" fmla="*/ 336 h 672"/>
                <a:gd name="T4" fmla="*/ 728 w 832"/>
                <a:gd name="T5" fmla="*/ 288 h 672"/>
                <a:gd name="T6" fmla="*/ 728 w 832"/>
                <a:gd name="T7" fmla="*/ 0 h 6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32"/>
                <a:gd name="T13" fmla="*/ 0 h 672"/>
                <a:gd name="T14" fmla="*/ 832 w 832"/>
                <a:gd name="T15" fmla="*/ 672 h 6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32" h="672">
                  <a:moveTo>
                    <a:pt x="104" y="672"/>
                  </a:moveTo>
                  <a:cubicBezTo>
                    <a:pt x="52" y="536"/>
                    <a:pt x="0" y="400"/>
                    <a:pt x="104" y="336"/>
                  </a:cubicBezTo>
                  <a:cubicBezTo>
                    <a:pt x="208" y="272"/>
                    <a:pt x="624" y="344"/>
                    <a:pt x="728" y="288"/>
                  </a:cubicBezTo>
                  <a:cubicBezTo>
                    <a:pt x="832" y="232"/>
                    <a:pt x="780" y="116"/>
                    <a:pt x="728" y="0"/>
                  </a:cubicBezTo>
                </a:path>
              </a:pathLst>
            </a:custGeom>
            <a:noFill/>
            <a:ln w="762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800" b="1" baseline="-25000">
                <a:latin typeface="Arial" charset="0"/>
              </a:endParaRPr>
            </a:p>
          </p:txBody>
        </p:sp>
        <p:sp>
          <p:nvSpPr>
            <p:cNvPr id="440375" name="Line 55"/>
            <p:cNvSpPr>
              <a:spLocks noChangeShapeType="1"/>
            </p:cNvSpPr>
            <p:nvPr/>
          </p:nvSpPr>
          <p:spPr bwMode="auto">
            <a:xfrm>
              <a:off x="816" y="864"/>
              <a:ext cx="0" cy="192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40376" name="Group 56"/>
          <p:cNvGrpSpPr>
            <a:grpSpLocks/>
          </p:cNvGrpSpPr>
          <p:nvPr/>
        </p:nvGrpSpPr>
        <p:grpSpPr bwMode="auto">
          <a:xfrm>
            <a:off x="6770688" y="3363913"/>
            <a:ext cx="1092200" cy="838200"/>
            <a:chOff x="720" y="240"/>
            <a:chExt cx="832" cy="816"/>
          </a:xfrm>
        </p:grpSpPr>
        <p:sp>
          <p:nvSpPr>
            <p:cNvPr id="440377" name="Freeform 57"/>
            <p:cNvSpPr>
              <a:spLocks/>
            </p:cNvSpPr>
            <p:nvPr/>
          </p:nvSpPr>
          <p:spPr bwMode="auto">
            <a:xfrm>
              <a:off x="720" y="240"/>
              <a:ext cx="832" cy="672"/>
            </a:xfrm>
            <a:custGeom>
              <a:avLst/>
              <a:gdLst>
                <a:gd name="T0" fmla="*/ 104 w 832"/>
                <a:gd name="T1" fmla="*/ 672 h 672"/>
                <a:gd name="T2" fmla="*/ 104 w 832"/>
                <a:gd name="T3" fmla="*/ 336 h 672"/>
                <a:gd name="T4" fmla="*/ 728 w 832"/>
                <a:gd name="T5" fmla="*/ 288 h 672"/>
                <a:gd name="T6" fmla="*/ 728 w 832"/>
                <a:gd name="T7" fmla="*/ 0 h 6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32"/>
                <a:gd name="T13" fmla="*/ 0 h 672"/>
                <a:gd name="T14" fmla="*/ 832 w 832"/>
                <a:gd name="T15" fmla="*/ 672 h 6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32" h="672">
                  <a:moveTo>
                    <a:pt x="104" y="672"/>
                  </a:moveTo>
                  <a:cubicBezTo>
                    <a:pt x="52" y="536"/>
                    <a:pt x="0" y="400"/>
                    <a:pt x="104" y="336"/>
                  </a:cubicBezTo>
                  <a:cubicBezTo>
                    <a:pt x="208" y="272"/>
                    <a:pt x="624" y="344"/>
                    <a:pt x="728" y="288"/>
                  </a:cubicBezTo>
                  <a:cubicBezTo>
                    <a:pt x="832" y="232"/>
                    <a:pt x="780" y="116"/>
                    <a:pt x="728" y="0"/>
                  </a:cubicBezTo>
                </a:path>
              </a:pathLst>
            </a:custGeom>
            <a:noFill/>
            <a:ln w="762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800" b="1" baseline="-25000">
                <a:latin typeface="Arial" charset="0"/>
              </a:endParaRPr>
            </a:p>
          </p:txBody>
        </p:sp>
        <p:sp>
          <p:nvSpPr>
            <p:cNvPr id="440378" name="Line 58"/>
            <p:cNvSpPr>
              <a:spLocks noChangeShapeType="1"/>
            </p:cNvSpPr>
            <p:nvPr/>
          </p:nvSpPr>
          <p:spPr bwMode="auto">
            <a:xfrm>
              <a:off x="816" y="864"/>
              <a:ext cx="0" cy="192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440379" name="Line 59"/>
          <p:cNvSpPr>
            <a:spLocks noChangeShapeType="1"/>
          </p:cNvSpPr>
          <p:nvPr/>
        </p:nvSpPr>
        <p:spPr bwMode="auto">
          <a:xfrm>
            <a:off x="4484688" y="3821113"/>
            <a:ext cx="152400" cy="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40380" name="Line 60"/>
          <p:cNvSpPr>
            <a:spLocks noChangeShapeType="1"/>
          </p:cNvSpPr>
          <p:nvPr/>
        </p:nvSpPr>
        <p:spPr bwMode="auto">
          <a:xfrm>
            <a:off x="6694488" y="3821113"/>
            <a:ext cx="152400" cy="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40381" name="Line 61"/>
          <p:cNvSpPr>
            <a:spLocks noChangeShapeType="1"/>
          </p:cNvSpPr>
          <p:nvPr/>
        </p:nvSpPr>
        <p:spPr bwMode="auto">
          <a:xfrm>
            <a:off x="4191000" y="2971800"/>
            <a:ext cx="0" cy="533400"/>
          </a:xfrm>
          <a:prstGeom prst="line">
            <a:avLst/>
          </a:prstGeom>
          <a:noFill/>
          <a:ln w="76200" cmpd="tri">
            <a:solidFill>
              <a:srgbClr val="FF00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40382" name="Oval 63"/>
          <p:cNvSpPr>
            <a:spLocks noChangeArrowheads="1"/>
          </p:cNvSpPr>
          <p:nvPr/>
        </p:nvSpPr>
        <p:spPr bwMode="auto">
          <a:xfrm>
            <a:off x="2057400" y="3733800"/>
            <a:ext cx="609600" cy="533400"/>
          </a:xfrm>
          <a:prstGeom prst="ellipse">
            <a:avLst/>
          </a:prstGeom>
          <a:noFill/>
          <a:ln w="19050">
            <a:solidFill>
              <a:srgbClr val="FFFDFD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 b="1" baseline="-25000">
              <a:latin typeface="Arial" charset="0"/>
            </a:endParaRPr>
          </a:p>
        </p:txBody>
      </p:sp>
      <p:sp>
        <p:nvSpPr>
          <p:cNvPr id="440383" name="Oval 64"/>
          <p:cNvSpPr>
            <a:spLocks noChangeArrowheads="1"/>
          </p:cNvSpPr>
          <p:nvPr/>
        </p:nvSpPr>
        <p:spPr bwMode="auto">
          <a:xfrm>
            <a:off x="4267200" y="3733800"/>
            <a:ext cx="609600" cy="533400"/>
          </a:xfrm>
          <a:prstGeom prst="ellipse">
            <a:avLst/>
          </a:prstGeom>
          <a:noFill/>
          <a:ln w="19050">
            <a:solidFill>
              <a:srgbClr val="FFFDFD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 b="1" baseline="-25000">
              <a:latin typeface="Arial" charset="0"/>
            </a:endParaRPr>
          </a:p>
        </p:txBody>
      </p:sp>
      <p:sp>
        <p:nvSpPr>
          <p:cNvPr id="440384" name="Oval 65"/>
          <p:cNvSpPr>
            <a:spLocks noChangeArrowheads="1"/>
          </p:cNvSpPr>
          <p:nvPr/>
        </p:nvSpPr>
        <p:spPr bwMode="auto">
          <a:xfrm>
            <a:off x="6477000" y="3733800"/>
            <a:ext cx="609600" cy="533400"/>
          </a:xfrm>
          <a:prstGeom prst="ellipse">
            <a:avLst/>
          </a:prstGeom>
          <a:noFill/>
          <a:ln w="19050">
            <a:solidFill>
              <a:srgbClr val="FFFDFD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 b="1" baseline="-25000">
              <a:latin typeface="Arial" charset="0"/>
            </a:endParaRPr>
          </a:p>
        </p:txBody>
      </p:sp>
      <p:sp>
        <p:nvSpPr>
          <p:cNvPr id="440391" name="Line 63"/>
          <p:cNvSpPr>
            <a:spLocks noChangeShapeType="1"/>
          </p:cNvSpPr>
          <p:nvPr/>
        </p:nvSpPr>
        <p:spPr bwMode="auto">
          <a:xfrm>
            <a:off x="271463" y="4000500"/>
            <a:ext cx="0" cy="196850"/>
          </a:xfrm>
          <a:prstGeom prst="line">
            <a:avLst/>
          </a:prstGeom>
          <a:noFill/>
          <a:ln w="76200">
            <a:solidFill>
              <a:srgbClr val="FF160B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40392" name="Line 63"/>
          <p:cNvSpPr>
            <a:spLocks noChangeShapeType="1"/>
          </p:cNvSpPr>
          <p:nvPr/>
        </p:nvSpPr>
        <p:spPr bwMode="auto">
          <a:xfrm>
            <a:off x="2214563" y="4000500"/>
            <a:ext cx="0" cy="196850"/>
          </a:xfrm>
          <a:prstGeom prst="line">
            <a:avLst/>
          </a:prstGeom>
          <a:noFill/>
          <a:ln w="76200">
            <a:solidFill>
              <a:srgbClr val="FF160B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40393" name="Line 63"/>
          <p:cNvSpPr>
            <a:spLocks noChangeShapeType="1"/>
          </p:cNvSpPr>
          <p:nvPr/>
        </p:nvSpPr>
        <p:spPr bwMode="auto">
          <a:xfrm>
            <a:off x="2500313" y="4000500"/>
            <a:ext cx="0" cy="196850"/>
          </a:xfrm>
          <a:prstGeom prst="line">
            <a:avLst/>
          </a:prstGeom>
          <a:noFill/>
          <a:ln w="76200">
            <a:solidFill>
              <a:srgbClr val="FF160B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40394" name="Line 63"/>
          <p:cNvSpPr>
            <a:spLocks noChangeShapeType="1"/>
          </p:cNvSpPr>
          <p:nvPr/>
        </p:nvSpPr>
        <p:spPr bwMode="auto">
          <a:xfrm>
            <a:off x="4429125" y="4000500"/>
            <a:ext cx="0" cy="196850"/>
          </a:xfrm>
          <a:prstGeom prst="line">
            <a:avLst/>
          </a:prstGeom>
          <a:noFill/>
          <a:ln w="76200">
            <a:solidFill>
              <a:srgbClr val="FF160B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40395" name="Line 63"/>
          <p:cNvSpPr>
            <a:spLocks noChangeShapeType="1"/>
          </p:cNvSpPr>
          <p:nvPr/>
        </p:nvSpPr>
        <p:spPr bwMode="auto">
          <a:xfrm>
            <a:off x="4714875" y="4000500"/>
            <a:ext cx="0" cy="196850"/>
          </a:xfrm>
          <a:prstGeom prst="line">
            <a:avLst/>
          </a:prstGeom>
          <a:noFill/>
          <a:ln w="76200">
            <a:solidFill>
              <a:srgbClr val="FF160B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40396" name="Line 63"/>
          <p:cNvSpPr>
            <a:spLocks noChangeShapeType="1"/>
          </p:cNvSpPr>
          <p:nvPr/>
        </p:nvSpPr>
        <p:spPr bwMode="auto">
          <a:xfrm>
            <a:off x="6643688" y="4000500"/>
            <a:ext cx="0" cy="196850"/>
          </a:xfrm>
          <a:prstGeom prst="line">
            <a:avLst/>
          </a:prstGeom>
          <a:noFill/>
          <a:ln w="76200">
            <a:solidFill>
              <a:srgbClr val="FF160B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40397" name="Line 63"/>
          <p:cNvSpPr>
            <a:spLocks noChangeShapeType="1"/>
          </p:cNvSpPr>
          <p:nvPr/>
        </p:nvSpPr>
        <p:spPr bwMode="auto">
          <a:xfrm>
            <a:off x="6929438" y="4000500"/>
            <a:ext cx="0" cy="196850"/>
          </a:xfrm>
          <a:prstGeom prst="line">
            <a:avLst/>
          </a:prstGeom>
          <a:noFill/>
          <a:ln w="76200">
            <a:solidFill>
              <a:srgbClr val="FF160B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40398" name="Line 63"/>
          <p:cNvSpPr>
            <a:spLocks noChangeShapeType="1"/>
          </p:cNvSpPr>
          <p:nvPr/>
        </p:nvSpPr>
        <p:spPr bwMode="auto">
          <a:xfrm>
            <a:off x="8858250" y="4000500"/>
            <a:ext cx="0" cy="196850"/>
          </a:xfrm>
          <a:prstGeom prst="line">
            <a:avLst/>
          </a:prstGeom>
          <a:noFill/>
          <a:ln w="76200">
            <a:solidFill>
              <a:srgbClr val="FF160B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40401" name="Rectangle 81"/>
          <p:cNvSpPr>
            <a:spLocks noChangeArrowheads="1"/>
          </p:cNvSpPr>
          <p:nvPr/>
        </p:nvSpPr>
        <p:spPr bwMode="auto">
          <a:xfrm>
            <a:off x="179388" y="63087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1800">
              <a:latin typeface="Arial" charset="0"/>
            </a:endParaRPr>
          </a:p>
        </p:txBody>
      </p:sp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4495800" y="457200"/>
            <a:ext cx="1939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  <a:ea typeface="MS Pゴシック" pitchFamily="-92" charset="-128"/>
              </a:rPr>
              <a:t>VWF monomer</a:t>
            </a:r>
            <a:endParaRPr lang="en-US" sz="1800" b="1">
              <a:effectLst>
                <a:outerShdw blurRad="38100" dist="38100" dir="2700000" algn="tl">
                  <a:srgbClr val="000000"/>
                </a:outerShdw>
              </a:effectLst>
              <a:ea typeface="MS Pゴシック" pitchFamily="-92" charset="-128"/>
            </a:endParaRPr>
          </a:p>
        </p:txBody>
      </p:sp>
      <p:grpSp>
        <p:nvGrpSpPr>
          <p:cNvPr id="440403" name="Group 4"/>
          <p:cNvGrpSpPr>
            <a:grpSpLocks/>
          </p:cNvGrpSpPr>
          <p:nvPr/>
        </p:nvGrpSpPr>
        <p:grpSpPr bwMode="auto">
          <a:xfrm>
            <a:off x="2884488" y="374650"/>
            <a:ext cx="1168400" cy="844550"/>
            <a:chOff x="720" y="240"/>
            <a:chExt cx="832" cy="816"/>
          </a:xfrm>
        </p:grpSpPr>
        <p:sp>
          <p:nvSpPr>
            <p:cNvPr id="440404" name="Freeform 5"/>
            <p:cNvSpPr>
              <a:spLocks/>
            </p:cNvSpPr>
            <p:nvPr/>
          </p:nvSpPr>
          <p:spPr bwMode="auto">
            <a:xfrm>
              <a:off x="720" y="240"/>
              <a:ext cx="832" cy="672"/>
            </a:xfrm>
            <a:custGeom>
              <a:avLst/>
              <a:gdLst>
                <a:gd name="T0" fmla="*/ 104 w 832"/>
                <a:gd name="T1" fmla="*/ 672 h 672"/>
                <a:gd name="T2" fmla="*/ 104 w 832"/>
                <a:gd name="T3" fmla="*/ 336 h 672"/>
                <a:gd name="T4" fmla="*/ 728 w 832"/>
                <a:gd name="T5" fmla="*/ 288 h 672"/>
                <a:gd name="T6" fmla="*/ 728 w 832"/>
                <a:gd name="T7" fmla="*/ 0 h 6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32"/>
                <a:gd name="T13" fmla="*/ 0 h 672"/>
                <a:gd name="T14" fmla="*/ 832 w 832"/>
                <a:gd name="T15" fmla="*/ 672 h 6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32" h="672">
                  <a:moveTo>
                    <a:pt x="104" y="672"/>
                  </a:moveTo>
                  <a:cubicBezTo>
                    <a:pt x="52" y="536"/>
                    <a:pt x="0" y="400"/>
                    <a:pt x="104" y="336"/>
                  </a:cubicBezTo>
                  <a:cubicBezTo>
                    <a:pt x="208" y="272"/>
                    <a:pt x="624" y="344"/>
                    <a:pt x="728" y="288"/>
                  </a:cubicBezTo>
                  <a:cubicBezTo>
                    <a:pt x="832" y="232"/>
                    <a:pt x="780" y="116"/>
                    <a:pt x="728" y="0"/>
                  </a:cubicBezTo>
                </a:path>
              </a:pathLst>
            </a:custGeom>
            <a:noFill/>
            <a:ln w="762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800" b="1" baseline="-25000">
                <a:latin typeface="Arial" charset="0"/>
              </a:endParaRPr>
            </a:p>
          </p:txBody>
        </p:sp>
        <p:sp>
          <p:nvSpPr>
            <p:cNvPr id="440405" name="Line 6"/>
            <p:cNvSpPr>
              <a:spLocks noChangeShapeType="1"/>
            </p:cNvSpPr>
            <p:nvPr/>
          </p:nvSpPr>
          <p:spPr bwMode="auto">
            <a:xfrm>
              <a:off x="816" y="864"/>
              <a:ext cx="0" cy="192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440406" name="Text Box 7"/>
          <p:cNvSpPr txBox="1">
            <a:spLocks noChangeArrowheads="1"/>
          </p:cNvSpPr>
          <p:nvPr/>
        </p:nvSpPr>
        <p:spPr bwMode="auto">
          <a:xfrm>
            <a:off x="3646488" y="0"/>
            <a:ext cx="869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800">
                <a:latin typeface="Arial" charset="0"/>
                <a:ea typeface="MS Pゴシック" pitchFamily="-92" charset="-128"/>
              </a:rPr>
              <a:t>COOH</a:t>
            </a:r>
          </a:p>
        </p:txBody>
      </p:sp>
      <p:sp>
        <p:nvSpPr>
          <p:cNvPr id="440407" name="Text Box 8"/>
          <p:cNvSpPr txBox="1">
            <a:spLocks noChangeArrowheads="1"/>
          </p:cNvSpPr>
          <p:nvPr/>
        </p:nvSpPr>
        <p:spPr bwMode="auto">
          <a:xfrm>
            <a:off x="2732088" y="1143000"/>
            <a:ext cx="5540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600">
                <a:solidFill>
                  <a:srgbClr val="000066"/>
                </a:solidFill>
                <a:latin typeface="Arial" charset="0"/>
                <a:ea typeface="MS Pゴシック" pitchFamily="-92" charset="-128"/>
              </a:rPr>
              <a:t>NH</a:t>
            </a:r>
            <a:r>
              <a:rPr lang="en-GB" sz="1600" baseline="-25000">
                <a:solidFill>
                  <a:srgbClr val="000066"/>
                </a:solidFill>
                <a:latin typeface="Arial" charset="0"/>
                <a:ea typeface="MS Pゴシック" pitchFamily="-92" charset="-128"/>
              </a:rPr>
              <a:t>3</a:t>
            </a:r>
            <a:endParaRPr lang="en-GB" sz="1600">
              <a:solidFill>
                <a:srgbClr val="000066"/>
              </a:solidFill>
              <a:latin typeface="Arial" charset="0"/>
              <a:ea typeface="MS Pゴシック" pitchFamily="-92" charset="-128"/>
            </a:endParaRPr>
          </a:p>
        </p:txBody>
      </p:sp>
      <p:sp>
        <p:nvSpPr>
          <p:cNvPr id="440408" name="Line 9"/>
          <p:cNvSpPr>
            <a:spLocks noChangeShapeType="1"/>
          </p:cNvSpPr>
          <p:nvPr/>
        </p:nvSpPr>
        <p:spPr bwMode="auto">
          <a:xfrm>
            <a:off x="2438400" y="2068513"/>
            <a:ext cx="228600" cy="0"/>
          </a:xfrm>
          <a:prstGeom prst="line">
            <a:avLst/>
          </a:prstGeom>
          <a:noFill/>
          <a:ln w="762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440409" name="Group 10"/>
          <p:cNvGrpSpPr>
            <a:grpSpLocks/>
          </p:cNvGrpSpPr>
          <p:nvPr/>
        </p:nvGrpSpPr>
        <p:grpSpPr bwMode="auto">
          <a:xfrm>
            <a:off x="1447800" y="1839913"/>
            <a:ext cx="1092200" cy="838200"/>
            <a:chOff x="720" y="240"/>
            <a:chExt cx="832" cy="816"/>
          </a:xfrm>
        </p:grpSpPr>
        <p:sp>
          <p:nvSpPr>
            <p:cNvPr id="440410" name="Freeform 11"/>
            <p:cNvSpPr>
              <a:spLocks/>
            </p:cNvSpPr>
            <p:nvPr/>
          </p:nvSpPr>
          <p:spPr bwMode="auto">
            <a:xfrm>
              <a:off x="720" y="240"/>
              <a:ext cx="832" cy="672"/>
            </a:xfrm>
            <a:custGeom>
              <a:avLst/>
              <a:gdLst>
                <a:gd name="T0" fmla="*/ 104 w 832"/>
                <a:gd name="T1" fmla="*/ 672 h 672"/>
                <a:gd name="T2" fmla="*/ 104 w 832"/>
                <a:gd name="T3" fmla="*/ 336 h 672"/>
                <a:gd name="T4" fmla="*/ 728 w 832"/>
                <a:gd name="T5" fmla="*/ 288 h 672"/>
                <a:gd name="T6" fmla="*/ 728 w 832"/>
                <a:gd name="T7" fmla="*/ 0 h 6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32"/>
                <a:gd name="T13" fmla="*/ 0 h 672"/>
                <a:gd name="T14" fmla="*/ 832 w 832"/>
                <a:gd name="T15" fmla="*/ 672 h 6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32" h="672">
                  <a:moveTo>
                    <a:pt x="104" y="672"/>
                  </a:moveTo>
                  <a:cubicBezTo>
                    <a:pt x="52" y="536"/>
                    <a:pt x="0" y="400"/>
                    <a:pt x="104" y="336"/>
                  </a:cubicBezTo>
                  <a:cubicBezTo>
                    <a:pt x="208" y="272"/>
                    <a:pt x="624" y="344"/>
                    <a:pt x="728" y="288"/>
                  </a:cubicBezTo>
                  <a:cubicBezTo>
                    <a:pt x="832" y="232"/>
                    <a:pt x="780" y="116"/>
                    <a:pt x="728" y="0"/>
                  </a:cubicBezTo>
                </a:path>
              </a:pathLst>
            </a:custGeom>
            <a:noFill/>
            <a:ln w="762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800" b="1" baseline="-25000">
                <a:latin typeface="Arial" charset="0"/>
              </a:endParaRPr>
            </a:p>
          </p:txBody>
        </p:sp>
        <p:sp>
          <p:nvSpPr>
            <p:cNvPr id="440411" name="Line 12"/>
            <p:cNvSpPr>
              <a:spLocks noChangeShapeType="1"/>
            </p:cNvSpPr>
            <p:nvPr/>
          </p:nvSpPr>
          <p:spPr bwMode="auto">
            <a:xfrm>
              <a:off x="816" y="864"/>
              <a:ext cx="0" cy="192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40412" name="Group 13"/>
          <p:cNvGrpSpPr>
            <a:grpSpLocks/>
          </p:cNvGrpSpPr>
          <p:nvPr/>
        </p:nvGrpSpPr>
        <p:grpSpPr bwMode="auto">
          <a:xfrm flipH="1">
            <a:off x="2590800" y="1839913"/>
            <a:ext cx="1066800" cy="838200"/>
            <a:chOff x="720" y="240"/>
            <a:chExt cx="832" cy="816"/>
          </a:xfrm>
        </p:grpSpPr>
        <p:sp>
          <p:nvSpPr>
            <p:cNvPr id="440413" name="Freeform 14"/>
            <p:cNvSpPr>
              <a:spLocks/>
            </p:cNvSpPr>
            <p:nvPr/>
          </p:nvSpPr>
          <p:spPr bwMode="auto">
            <a:xfrm>
              <a:off x="720" y="240"/>
              <a:ext cx="832" cy="672"/>
            </a:xfrm>
            <a:custGeom>
              <a:avLst/>
              <a:gdLst>
                <a:gd name="T0" fmla="*/ 104 w 832"/>
                <a:gd name="T1" fmla="*/ 672 h 672"/>
                <a:gd name="T2" fmla="*/ 104 w 832"/>
                <a:gd name="T3" fmla="*/ 336 h 672"/>
                <a:gd name="T4" fmla="*/ 728 w 832"/>
                <a:gd name="T5" fmla="*/ 288 h 672"/>
                <a:gd name="T6" fmla="*/ 728 w 832"/>
                <a:gd name="T7" fmla="*/ 0 h 6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32"/>
                <a:gd name="T13" fmla="*/ 0 h 672"/>
                <a:gd name="T14" fmla="*/ 832 w 832"/>
                <a:gd name="T15" fmla="*/ 672 h 6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32" h="672">
                  <a:moveTo>
                    <a:pt x="104" y="672"/>
                  </a:moveTo>
                  <a:cubicBezTo>
                    <a:pt x="52" y="536"/>
                    <a:pt x="0" y="400"/>
                    <a:pt x="104" y="336"/>
                  </a:cubicBezTo>
                  <a:cubicBezTo>
                    <a:pt x="208" y="272"/>
                    <a:pt x="624" y="344"/>
                    <a:pt x="728" y="288"/>
                  </a:cubicBezTo>
                  <a:cubicBezTo>
                    <a:pt x="832" y="232"/>
                    <a:pt x="780" y="116"/>
                    <a:pt x="728" y="0"/>
                  </a:cubicBezTo>
                </a:path>
              </a:pathLst>
            </a:custGeom>
            <a:noFill/>
            <a:ln w="762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800" b="1" baseline="-25000">
                <a:latin typeface="Arial" charset="0"/>
              </a:endParaRPr>
            </a:p>
          </p:txBody>
        </p:sp>
        <p:sp>
          <p:nvSpPr>
            <p:cNvPr id="440414" name="Line 15"/>
            <p:cNvSpPr>
              <a:spLocks noChangeShapeType="1"/>
            </p:cNvSpPr>
            <p:nvPr/>
          </p:nvSpPr>
          <p:spPr bwMode="auto">
            <a:xfrm>
              <a:off x="816" y="864"/>
              <a:ext cx="0" cy="192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440415" name="Line 16"/>
          <p:cNvSpPr>
            <a:spLocks noChangeShapeType="1"/>
          </p:cNvSpPr>
          <p:nvPr/>
        </p:nvSpPr>
        <p:spPr bwMode="auto">
          <a:xfrm>
            <a:off x="5638800" y="2068513"/>
            <a:ext cx="228600" cy="0"/>
          </a:xfrm>
          <a:prstGeom prst="line">
            <a:avLst/>
          </a:prstGeom>
          <a:noFill/>
          <a:ln w="762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440416" name="Group 17"/>
          <p:cNvGrpSpPr>
            <a:grpSpLocks/>
          </p:cNvGrpSpPr>
          <p:nvPr/>
        </p:nvGrpSpPr>
        <p:grpSpPr bwMode="auto">
          <a:xfrm>
            <a:off x="4648200" y="1839913"/>
            <a:ext cx="1092200" cy="838200"/>
            <a:chOff x="720" y="240"/>
            <a:chExt cx="832" cy="816"/>
          </a:xfrm>
        </p:grpSpPr>
        <p:sp>
          <p:nvSpPr>
            <p:cNvPr id="440417" name="Freeform 18"/>
            <p:cNvSpPr>
              <a:spLocks/>
            </p:cNvSpPr>
            <p:nvPr/>
          </p:nvSpPr>
          <p:spPr bwMode="auto">
            <a:xfrm>
              <a:off x="720" y="240"/>
              <a:ext cx="832" cy="672"/>
            </a:xfrm>
            <a:custGeom>
              <a:avLst/>
              <a:gdLst>
                <a:gd name="T0" fmla="*/ 104 w 832"/>
                <a:gd name="T1" fmla="*/ 672 h 672"/>
                <a:gd name="T2" fmla="*/ 104 w 832"/>
                <a:gd name="T3" fmla="*/ 336 h 672"/>
                <a:gd name="T4" fmla="*/ 728 w 832"/>
                <a:gd name="T5" fmla="*/ 288 h 672"/>
                <a:gd name="T6" fmla="*/ 728 w 832"/>
                <a:gd name="T7" fmla="*/ 0 h 6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32"/>
                <a:gd name="T13" fmla="*/ 0 h 672"/>
                <a:gd name="T14" fmla="*/ 832 w 832"/>
                <a:gd name="T15" fmla="*/ 672 h 6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32" h="672">
                  <a:moveTo>
                    <a:pt x="104" y="672"/>
                  </a:moveTo>
                  <a:cubicBezTo>
                    <a:pt x="52" y="536"/>
                    <a:pt x="0" y="400"/>
                    <a:pt x="104" y="336"/>
                  </a:cubicBezTo>
                  <a:cubicBezTo>
                    <a:pt x="208" y="272"/>
                    <a:pt x="624" y="344"/>
                    <a:pt x="728" y="288"/>
                  </a:cubicBezTo>
                  <a:cubicBezTo>
                    <a:pt x="832" y="232"/>
                    <a:pt x="780" y="116"/>
                    <a:pt x="728" y="0"/>
                  </a:cubicBezTo>
                </a:path>
              </a:pathLst>
            </a:custGeom>
            <a:noFill/>
            <a:ln w="762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800" b="1" baseline="-25000">
                <a:solidFill>
                  <a:srgbClr val="FFFF00"/>
                </a:solidFill>
                <a:latin typeface="Arial" charset="0"/>
              </a:endParaRPr>
            </a:p>
          </p:txBody>
        </p:sp>
        <p:sp>
          <p:nvSpPr>
            <p:cNvPr id="440418" name="Line 19"/>
            <p:cNvSpPr>
              <a:spLocks noChangeShapeType="1"/>
            </p:cNvSpPr>
            <p:nvPr/>
          </p:nvSpPr>
          <p:spPr bwMode="auto">
            <a:xfrm>
              <a:off x="816" y="864"/>
              <a:ext cx="0" cy="192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40419" name="Group 20"/>
          <p:cNvGrpSpPr>
            <a:grpSpLocks/>
          </p:cNvGrpSpPr>
          <p:nvPr/>
        </p:nvGrpSpPr>
        <p:grpSpPr bwMode="auto">
          <a:xfrm flipH="1">
            <a:off x="5791200" y="1839913"/>
            <a:ext cx="1066800" cy="838200"/>
            <a:chOff x="720" y="240"/>
            <a:chExt cx="832" cy="816"/>
          </a:xfrm>
        </p:grpSpPr>
        <p:sp>
          <p:nvSpPr>
            <p:cNvPr id="440420" name="Freeform 21"/>
            <p:cNvSpPr>
              <a:spLocks/>
            </p:cNvSpPr>
            <p:nvPr/>
          </p:nvSpPr>
          <p:spPr bwMode="auto">
            <a:xfrm>
              <a:off x="720" y="240"/>
              <a:ext cx="832" cy="672"/>
            </a:xfrm>
            <a:custGeom>
              <a:avLst/>
              <a:gdLst>
                <a:gd name="T0" fmla="*/ 104 w 832"/>
                <a:gd name="T1" fmla="*/ 672 h 672"/>
                <a:gd name="T2" fmla="*/ 104 w 832"/>
                <a:gd name="T3" fmla="*/ 336 h 672"/>
                <a:gd name="T4" fmla="*/ 728 w 832"/>
                <a:gd name="T5" fmla="*/ 288 h 672"/>
                <a:gd name="T6" fmla="*/ 728 w 832"/>
                <a:gd name="T7" fmla="*/ 0 h 6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32"/>
                <a:gd name="T13" fmla="*/ 0 h 672"/>
                <a:gd name="T14" fmla="*/ 832 w 832"/>
                <a:gd name="T15" fmla="*/ 672 h 6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32" h="672">
                  <a:moveTo>
                    <a:pt x="104" y="672"/>
                  </a:moveTo>
                  <a:cubicBezTo>
                    <a:pt x="52" y="536"/>
                    <a:pt x="0" y="400"/>
                    <a:pt x="104" y="336"/>
                  </a:cubicBezTo>
                  <a:cubicBezTo>
                    <a:pt x="208" y="272"/>
                    <a:pt x="624" y="344"/>
                    <a:pt x="728" y="288"/>
                  </a:cubicBezTo>
                  <a:cubicBezTo>
                    <a:pt x="832" y="232"/>
                    <a:pt x="780" y="116"/>
                    <a:pt x="728" y="0"/>
                  </a:cubicBezTo>
                </a:path>
              </a:pathLst>
            </a:custGeom>
            <a:noFill/>
            <a:ln w="762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800" b="1" baseline="-25000">
                <a:latin typeface="Arial" charset="0"/>
              </a:endParaRPr>
            </a:p>
          </p:txBody>
        </p:sp>
        <p:sp>
          <p:nvSpPr>
            <p:cNvPr id="440421" name="Line 22"/>
            <p:cNvSpPr>
              <a:spLocks noChangeShapeType="1"/>
            </p:cNvSpPr>
            <p:nvPr/>
          </p:nvSpPr>
          <p:spPr bwMode="auto">
            <a:xfrm>
              <a:off x="816" y="864"/>
              <a:ext cx="0" cy="192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440422" name="Line 23"/>
          <p:cNvSpPr>
            <a:spLocks noChangeShapeType="1"/>
          </p:cNvSpPr>
          <p:nvPr/>
        </p:nvSpPr>
        <p:spPr bwMode="auto">
          <a:xfrm>
            <a:off x="4114800" y="1219200"/>
            <a:ext cx="0" cy="762000"/>
          </a:xfrm>
          <a:prstGeom prst="line">
            <a:avLst/>
          </a:prstGeom>
          <a:noFill/>
          <a:ln w="76200" cmpd="tri">
            <a:solidFill>
              <a:srgbClr val="FF00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40423" name="Oval 25"/>
          <p:cNvSpPr>
            <a:spLocks noChangeArrowheads="1"/>
          </p:cNvSpPr>
          <p:nvPr/>
        </p:nvSpPr>
        <p:spPr bwMode="auto">
          <a:xfrm>
            <a:off x="2286000" y="1752600"/>
            <a:ext cx="533400" cy="533400"/>
          </a:xfrm>
          <a:prstGeom prst="ellipse">
            <a:avLst/>
          </a:prstGeom>
          <a:noFill/>
          <a:ln w="19050">
            <a:solidFill>
              <a:srgbClr val="FFFDFD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 b="1" baseline="-25000">
              <a:latin typeface="Arial" charset="0"/>
            </a:endParaRPr>
          </a:p>
        </p:txBody>
      </p:sp>
      <p:sp>
        <p:nvSpPr>
          <p:cNvPr id="440424" name="Oval 26"/>
          <p:cNvSpPr>
            <a:spLocks noChangeArrowheads="1"/>
          </p:cNvSpPr>
          <p:nvPr/>
        </p:nvSpPr>
        <p:spPr bwMode="auto">
          <a:xfrm>
            <a:off x="5486400" y="1752600"/>
            <a:ext cx="533400" cy="533400"/>
          </a:xfrm>
          <a:prstGeom prst="ellipse">
            <a:avLst/>
          </a:prstGeom>
          <a:noFill/>
          <a:ln w="19050">
            <a:solidFill>
              <a:srgbClr val="FFFDFD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 b="1" baseline="-25000">
              <a:latin typeface="Arial" charset="0"/>
            </a:endParaRPr>
          </a:p>
        </p:txBody>
      </p:sp>
      <p:sp>
        <p:nvSpPr>
          <p:cNvPr id="440425" name="Line 63"/>
          <p:cNvSpPr>
            <a:spLocks noChangeShapeType="1"/>
          </p:cNvSpPr>
          <p:nvPr/>
        </p:nvSpPr>
        <p:spPr bwMode="auto">
          <a:xfrm>
            <a:off x="3529013" y="2500313"/>
            <a:ext cx="0" cy="196850"/>
          </a:xfrm>
          <a:prstGeom prst="line">
            <a:avLst/>
          </a:prstGeom>
          <a:noFill/>
          <a:ln w="76200">
            <a:solidFill>
              <a:srgbClr val="FF160B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40426" name="Line 63"/>
          <p:cNvSpPr>
            <a:spLocks noChangeShapeType="1"/>
          </p:cNvSpPr>
          <p:nvPr/>
        </p:nvSpPr>
        <p:spPr bwMode="auto">
          <a:xfrm>
            <a:off x="3014663" y="1028700"/>
            <a:ext cx="0" cy="196850"/>
          </a:xfrm>
          <a:prstGeom prst="line">
            <a:avLst/>
          </a:prstGeom>
          <a:noFill/>
          <a:ln w="76200">
            <a:solidFill>
              <a:srgbClr val="FF160B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40427" name="Line 63"/>
          <p:cNvSpPr>
            <a:spLocks noChangeShapeType="1"/>
          </p:cNvSpPr>
          <p:nvPr/>
        </p:nvSpPr>
        <p:spPr bwMode="auto">
          <a:xfrm flipH="1">
            <a:off x="4787900" y="2492375"/>
            <a:ext cx="0" cy="185738"/>
          </a:xfrm>
          <a:prstGeom prst="line">
            <a:avLst/>
          </a:prstGeom>
          <a:noFill/>
          <a:ln w="76200">
            <a:solidFill>
              <a:srgbClr val="FF160B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40428" name="Line 63"/>
          <p:cNvSpPr>
            <a:spLocks noChangeShapeType="1"/>
          </p:cNvSpPr>
          <p:nvPr/>
        </p:nvSpPr>
        <p:spPr bwMode="auto">
          <a:xfrm>
            <a:off x="6715125" y="2500313"/>
            <a:ext cx="0" cy="196850"/>
          </a:xfrm>
          <a:prstGeom prst="line">
            <a:avLst/>
          </a:prstGeom>
          <a:noFill/>
          <a:ln w="76200">
            <a:solidFill>
              <a:srgbClr val="FF160B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40429" name="Line 63"/>
          <p:cNvSpPr>
            <a:spLocks noChangeShapeType="1"/>
          </p:cNvSpPr>
          <p:nvPr/>
        </p:nvSpPr>
        <p:spPr bwMode="auto">
          <a:xfrm>
            <a:off x="1576388" y="2520950"/>
            <a:ext cx="0" cy="196850"/>
          </a:xfrm>
          <a:prstGeom prst="line">
            <a:avLst/>
          </a:prstGeom>
          <a:noFill/>
          <a:ln w="76200">
            <a:solidFill>
              <a:srgbClr val="FF160B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4" name="AutoShape 47"/>
          <p:cNvSpPr>
            <a:spLocks noChangeAspect="1" noChangeArrowheads="1"/>
          </p:cNvSpPr>
          <p:nvPr/>
        </p:nvSpPr>
        <p:spPr bwMode="auto">
          <a:xfrm>
            <a:off x="0" y="3500438"/>
            <a:ext cx="91440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sz="1800" b="1" baseline="-25000">
              <a:latin typeface="Arial" charset="0"/>
            </a:endParaRPr>
          </a:p>
        </p:txBody>
      </p:sp>
      <p:sp>
        <p:nvSpPr>
          <p:cNvPr id="448515" name="Line 48"/>
          <p:cNvSpPr>
            <a:spLocks noChangeShapeType="1"/>
          </p:cNvSpPr>
          <p:nvPr/>
        </p:nvSpPr>
        <p:spPr bwMode="auto">
          <a:xfrm>
            <a:off x="8572500" y="3843338"/>
            <a:ext cx="8255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48516" name="Line 49"/>
          <p:cNvSpPr>
            <a:spLocks noChangeShapeType="1"/>
          </p:cNvSpPr>
          <p:nvPr/>
        </p:nvSpPr>
        <p:spPr bwMode="auto">
          <a:xfrm>
            <a:off x="8037513" y="3843338"/>
            <a:ext cx="8255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48517" name="Line 50"/>
          <p:cNvSpPr>
            <a:spLocks noChangeShapeType="1"/>
          </p:cNvSpPr>
          <p:nvPr/>
        </p:nvSpPr>
        <p:spPr bwMode="auto">
          <a:xfrm>
            <a:off x="7458075" y="3843338"/>
            <a:ext cx="246063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48518" name="Oval 51"/>
          <p:cNvSpPr>
            <a:spLocks noChangeArrowheads="1"/>
          </p:cNvSpPr>
          <p:nvPr/>
        </p:nvSpPr>
        <p:spPr bwMode="auto">
          <a:xfrm>
            <a:off x="7548563" y="3514725"/>
            <a:ext cx="493712" cy="676275"/>
          </a:xfrm>
          <a:prstGeom prst="ellipse">
            <a:avLst/>
          </a:prstGeom>
          <a:solidFill>
            <a:srgbClr val="3366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eaLnBrk="0" hangingPunct="0"/>
            <a:endParaRPr lang="en-US" sz="1800" b="1" baseline="-25000">
              <a:latin typeface="Arial" charset="0"/>
            </a:endParaRPr>
          </a:p>
        </p:txBody>
      </p:sp>
      <p:sp>
        <p:nvSpPr>
          <p:cNvPr id="448519" name="Line 52"/>
          <p:cNvSpPr>
            <a:spLocks noChangeShapeType="1"/>
          </p:cNvSpPr>
          <p:nvPr/>
        </p:nvSpPr>
        <p:spPr bwMode="auto">
          <a:xfrm>
            <a:off x="6691313" y="3835400"/>
            <a:ext cx="16192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48520" name="Rectangle 53"/>
          <p:cNvSpPr>
            <a:spLocks noChangeArrowheads="1"/>
          </p:cNvSpPr>
          <p:nvPr/>
        </p:nvSpPr>
        <p:spPr bwMode="auto">
          <a:xfrm>
            <a:off x="6802438" y="3560763"/>
            <a:ext cx="163512" cy="554037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endParaRPr lang="en-US" sz="1800" b="1" baseline="-25000">
              <a:latin typeface="Arial" charset="0"/>
            </a:endParaRPr>
          </a:p>
        </p:txBody>
      </p:sp>
      <p:sp>
        <p:nvSpPr>
          <p:cNvPr id="448521" name="Rectangle 54"/>
          <p:cNvSpPr>
            <a:spLocks noChangeArrowheads="1"/>
          </p:cNvSpPr>
          <p:nvPr/>
        </p:nvSpPr>
        <p:spPr bwMode="auto">
          <a:xfrm>
            <a:off x="7051675" y="3560763"/>
            <a:ext cx="163513" cy="554037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endParaRPr lang="en-US" sz="1800" b="1" baseline="-25000">
              <a:latin typeface="Arial" charset="0"/>
            </a:endParaRPr>
          </a:p>
        </p:txBody>
      </p:sp>
      <p:sp>
        <p:nvSpPr>
          <p:cNvPr id="448522" name="Rectangle 55"/>
          <p:cNvSpPr>
            <a:spLocks noChangeArrowheads="1"/>
          </p:cNvSpPr>
          <p:nvPr/>
        </p:nvSpPr>
        <p:spPr bwMode="auto">
          <a:xfrm>
            <a:off x="7292975" y="3560763"/>
            <a:ext cx="163513" cy="554037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endParaRPr lang="en-US" sz="1800" b="1" baseline="-25000">
              <a:latin typeface="Arial" charset="0"/>
            </a:endParaRPr>
          </a:p>
        </p:txBody>
      </p:sp>
      <p:sp>
        <p:nvSpPr>
          <p:cNvPr id="448523" name="Oval 56"/>
          <p:cNvSpPr>
            <a:spLocks noChangeArrowheads="1"/>
          </p:cNvSpPr>
          <p:nvPr/>
        </p:nvSpPr>
        <p:spPr bwMode="auto">
          <a:xfrm>
            <a:off x="8075613" y="3500438"/>
            <a:ext cx="493712" cy="676275"/>
          </a:xfrm>
          <a:prstGeom prst="ellipse">
            <a:avLst/>
          </a:prstGeom>
          <a:solidFill>
            <a:srgbClr val="3366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eaLnBrk="0" hangingPunct="0"/>
            <a:endParaRPr lang="en-US" sz="1800" b="1" baseline="-25000">
              <a:latin typeface="Arial" charset="0"/>
            </a:endParaRPr>
          </a:p>
        </p:txBody>
      </p:sp>
      <p:sp>
        <p:nvSpPr>
          <p:cNvPr id="448524" name="Oval 57"/>
          <p:cNvSpPr>
            <a:spLocks noChangeArrowheads="1"/>
          </p:cNvSpPr>
          <p:nvPr/>
        </p:nvSpPr>
        <p:spPr bwMode="auto">
          <a:xfrm>
            <a:off x="8601075" y="3514725"/>
            <a:ext cx="492125" cy="677863"/>
          </a:xfrm>
          <a:prstGeom prst="ellipse">
            <a:avLst/>
          </a:prstGeom>
          <a:solidFill>
            <a:srgbClr val="3366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US" sz="2400"/>
          </a:p>
        </p:txBody>
      </p:sp>
      <p:grpSp>
        <p:nvGrpSpPr>
          <p:cNvPr id="448525" name="Group 58"/>
          <p:cNvGrpSpPr>
            <a:grpSpLocks/>
          </p:cNvGrpSpPr>
          <p:nvPr/>
        </p:nvGrpSpPr>
        <p:grpSpPr bwMode="auto">
          <a:xfrm>
            <a:off x="0" y="3544888"/>
            <a:ext cx="6705600" cy="581025"/>
            <a:chOff x="385" y="2128"/>
            <a:chExt cx="3704" cy="272"/>
          </a:xfrm>
        </p:grpSpPr>
        <p:sp>
          <p:nvSpPr>
            <p:cNvPr id="448526" name="Rectangle 59"/>
            <p:cNvSpPr>
              <a:spLocks noChangeArrowheads="1"/>
            </p:cNvSpPr>
            <p:nvPr/>
          </p:nvSpPr>
          <p:spPr bwMode="auto">
            <a:xfrm>
              <a:off x="385" y="2141"/>
              <a:ext cx="317" cy="259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eaLnBrk="0" hangingPunct="0"/>
              <a:endParaRPr lang="en-US" sz="1800" b="1" baseline="-25000">
                <a:latin typeface="Arial" charset="0"/>
              </a:endParaRPr>
            </a:p>
          </p:txBody>
        </p:sp>
        <p:sp>
          <p:nvSpPr>
            <p:cNvPr id="448527" name="Rectangle 60"/>
            <p:cNvSpPr>
              <a:spLocks noChangeArrowheads="1"/>
            </p:cNvSpPr>
            <p:nvPr/>
          </p:nvSpPr>
          <p:spPr bwMode="auto">
            <a:xfrm>
              <a:off x="793" y="2141"/>
              <a:ext cx="317" cy="259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eaLnBrk="0" hangingPunct="0"/>
              <a:endParaRPr lang="en-US" sz="1800" b="1" baseline="-25000">
                <a:latin typeface="Arial" charset="0"/>
              </a:endParaRPr>
            </a:p>
          </p:txBody>
        </p:sp>
        <p:sp>
          <p:nvSpPr>
            <p:cNvPr id="448528" name="Rectangle 61"/>
            <p:cNvSpPr>
              <a:spLocks noChangeArrowheads="1"/>
            </p:cNvSpPr>
            <p:nvPr/>
          </p:nvSpPr>
          <p:spPr bwMode="auto">
            <a:xfrm>
              <a:off x="1521" y="2139"/>
              <a:ext cx="317" cy="259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eaLnBrk="0" hangingPunct="0"/>
              <a:endParaRPr lang="en-US" sz="1800" b="1" baseline="-25000">
                <a:latin typeface="Arial" charset="0"/>
              </a:endParaRPr>
            </a:p>
          </p:txBody>
        </p:sp>
        <p:sp>
          <p:nvSpPr>
            <p:cNvPr id="448529" name="Rectangle 62"/>
            <p:cNvSpPr>
              <a:spLocks noChangeArrowheads="1"/>
            </p:cNvSpPr>
            <p:nvPr/>
          </p:nvSpPr>
          <p:spPr bwMode="auto">
            <a:xfrm>
              <a:off x="1247" y="2141"/>
              <a:ext cx="181" cy="259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eaLnBrk="0" hangingPunct="0"/>
              <a:endParaRPr lang="en-US" sz="1800" b="1" baseline="-25000">
                <a:latin typeface="Arial" charset="0"/>
              </a:endParaRPr>
            </a:p>
          </p:txBody>
        </p:sp>
        <p:sp>
          <p:nvSpPr>
            <p:cNvPr id="448530" name="Line 63"/>
            <p:cNvSpPr>
              <a:spLocks noChangeShapeType="1"/>
            </p:cNvSpPr>
            <p:nvPr/>
          </p:nvSpPr>
          <p:spPr bwMode="auto">
            <a:xfrm>
              <a:off x="1111" y="2264"/>
              <a:ext cx="13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8531" name="Line 64"/>
            <p:cNvSpPr>
              <a:spLocks noChangeShapeType="1"/>
            </p:cNvSpPr>
            <p:nvPr/>
          </p:nvSpPr>
          <p:spPr bwMode="auto">
            <a:xfrm>
              <a:off x="702" y="2265"/>
              <a:ext cx="9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8532" name="Line 65"/>
            <p:cNvSpPr>
              <a:spLocks noChangeShapeType="1"/>
            </p:cNvSpPr>
            <p:nvPr/>
          </p:nvSpPr>
          <p:spPr bwMode="auto">
            <a:xfrm>
              <a:off x="1431" y="2264"/>
              <a:ext cx="9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8533" name="Line 66"/>
            <p:cNvSpPr>
              <a:spLocks noChangeShapeType="1"/>
            </p:cNvSpPr>
            <p:nvPr/>
          </p:nvSpPr>
          <p:spPr bwMode="auto">
            <a:xfrm>
              <a:off x="1836" y="2264"/>
              <a:ext cx="13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8534" name="Line 67"/>
            <p:cNvSpPr>
              <a:spLocks noChangeShapeType="1"/>
            </p:cNvSpPr>
            <p:nvPr/>
          </p:nvSpPr>
          <p:spPr bwMode="auto">
            <a:xfrm>
              <a:off x="3054" y="2267"/>
              <a:ext cx="9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8535" name="Line 68"/>
            <p:cNvSpPr>
              <a:spLocks noChangeShapeType="1"/>
            </p:cNvSpPr>
            <p:nvPr/>
          </p:nvSpPr>
          <p:spPr bwMode="auto">
            <a:xfrm>
              <a:off x="3635" y="2267"/>
              <a:ext cx="13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8536" name="Oval 69"/>
            <p:cNvSpPr>
              <a:spLocks noChangeArrowheads="1"/>
            </p:cNvSpPr>
            <p:nvPr/>
          </p:nvSpPr>
          <p:spPr bwMode="auto">
            <a:xfrm>
              <a:off x="2557" y="2128"/>
              <a:ext cx="499" cy="27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eaLnBrk="0" hangingPunct="0"/>
              <a:endParaRPr lang="en-US" sz="1800" b="1" baseline="-25000">
                <a:latin typeface="Arial" charset="0"/>
              </a:endParaRPr>
            </a:p>
          </p:txBody>
        </p:sp>
        <p:sp>
          <p:nvSpPr>
            <p:cNvPr id="448537" name="Oval 70"/>
            <p:cNvSpPr>
              <a:spLocks noChangeArrowheads="1"/>
            </p:cNvSpPr>
            <p:nvPr/>
          </p:nvSpPr>
          <p:spPr bwMode="auto">
            <a:xfrm>
              <a:off x="1973" y="2128"/>
              <a:ext cx="499" cy="27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eaLnBrk="0" hangingPunct="0"/>
              <a:endParaRPr lang="en-US" sz="1800" b="1" baseline="-25000">
                <a:latin typeface="Arial" charset="0"/>
              </a:endParaRPr>
            </a:p>
          </p:txBody>
        </p:sp>
        <p:sp>
          <p:nvSpPr>
            <p:cNvPr id="448538" name="Line 71"/>
            <p:cNvSpPr>
              <a:spLocks noChangeShapeType="1"/>
            </p:cNvSpPr>
            <p:nvPr/>
          </p:nvSpPr>
          <p:spPr bwMode="auto">
            <a:xfrm>
              <a:off x="2471" y="2267"/>
              <a:ext cx="91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8539" name="Oval 72"/>
            <p:cNvSpPr>
              <a:spLocks noChangeArrowheads="1"/>
            </p:cNvSpPr>
            <p:nvPr/>
          </p:nvSpPr>
          <p:spPr bwMode="auto">
            <a:xfrm>
              <a:off x="3144" y="2128"/>
              <a:ext cx="499" cy="27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eaLnBrk="0" hangingPunct="0"/>
              <a:endParaRPr lang="en-US" sz="1800" b="1" baseline="-25000">
                <a:latin typeface="Arial" charset="0"/>
              </a:endParaRPr>
            </a:p>
          </p:txBody>
        </p:sp>
        <p:sp>
          <p:nvSpPr>
            <p:cNvPr id="448540" name="Rectangle 73"/>
            <p:cNvSpPr>
              <a:spLocks noChangeArrowheads="1"/>
            </p:cNvSpPr>
            <p:nvPr/>
          </p:nvSpPr>
          <p:spPr bwMode="auto">
            <a:xfrm>
              <a:off x="3772" y="2136"/>
              <a:ext cx="317" cy="259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eaLnBrk="0" hangingPunct="0"/>
              <a:endParaRPr lang="en-US" sz="1800" b="1" baseline="-25000">
                <a:latin typeface="Arial" charset="0"/>
              </a:endParaRPr>
            </a:p>
          </p:txBody>
        </p:sp>
      </p:grpSp>
      <p:sp>
        <p:nvSpPr>
          <p:cNvPr id="448541" name="Line 74"/>
          <p:cNvSpPr>
            <a:spLocks noChangeShapeType="1"/>
          </p:cNvSpPr>
          <p:nvPr/>
        </p:nvSpPr>
        <p:spPr bwMode="auto">
          <a:xfrm>
            <a:off x="6965950" y="3835400"/>
            <a:ext cx="8255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48542" name="Line 75"/>
          <p:cNvSpPr>
            <a:spLocks noChangeShapeType="1"/>
          </p:cNvSpPr>
          <p:nvPr/>
        </p:nvSpPr>
        <p:spPr bwMode="auto">
          <a:xfrm>
            <a:off x="7215188" y="3835400"/>
            <a:ext cx="8255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48543" name="Text Box 76"/>
          <p:cNvSpPr txBox="1">
            <a:spLocks noChangeArrowheads="1"/>
          </p:cNvSpPr>
          <p:nvPr/>
        </p:nvSpPr>
        <p:spPr bwMode="auto">
          <a:xfrm>
            <a:off x="44450" y="3635375"/>
            <a:ext cx="566738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0350" tIns="30175" rIns="60350" bIns="30175"/>
          <a:lstStyle/>
          <a:p>
            <a:r>
              <a:rPr lang="en-GB" sz="2400" b="1">
                <a:solidFill>
                  <a:srgbClr val="000000"/>
                </a:solidFill>
                <a:latin typeface="Arial" charset="0"/>
              </a:rPr>
              <a:t>D1</a:t>
            </a:r>
            <a:endParaRPr lang="en-GB" sz="2400">
              <a:latin typeface="Arial" charset="0"/>
            </a:endParaRPr>
          </a:p>
        </p:txBody>
      </p:sp>
      <p:sp>
        <p:nvSpPr>
          <p:cNvPr id="448544" name="Text Box 77"/>
          <p:cNvSpPr txBox="1">
            <a:spLocks noChangeArrowheads="1"/>
          </p:cNvSpPr>
          <p:nvPr/>
        </p:nvSpPr>
        <p:spPr bwMode="auto">
          <a:xfrm>
            <a:off x="760413" y="3621088"/>
            <a:ext cx="804862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0350" tIns="30175" rIns="60350" bIns="30175"/>
          <a:lstStyle/>
          <a:p>
            <a:r>
              <a:rPr lang="en-GB" sz="2400" b="1">
                <a:solidFill>
                  <a:srgbClr val="000000"/>
                </a:solidFill>
                <a:latin typeface="Arial" charset="0"/>
              </a:rPr>
              <a:t>D2</a:t>
            </a:r>
          </a:p>
        </p:txBody>
      </p:sp>
      <p:sp>
        <p:nvSpPr>
          <p:cNvPr id="448545" name="Text Box 78"/>
          <p:cNvSpPr txBox="1">
            <a:spLocks noChangeArrowheads="1"/>
          </p:cNvSpPr>
          <p:nvPr/>
        </p:nvSpPr>
        <p:spPr bwMode="auto">
          <a:xfrm>
            <a:off x="1544638" y="3635375"/>
            <a:ext cx="828675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0350" tIns="30175" rIns="60350" bIns="30175"/>
          <a:lstStyle/>
          <a:p>
            <a:r>
              <a:rPr lang="en-GB" sz="2400" b="1">
                <a:solidFill>
                  <a:srgbClr val="000000"/>
                </a:solidFill>
                <a:latin typeface="Arial" charset="0"/>
              </a:rPr>
              <a:t>D'</a:t>
            </a:r>
            <a:endParaRPr lang="en-GB" sz="2400">
              <a:latin typeface="Arial" charset="0"/>
            </a:endParaRPr>
          </a:p>
        </p:txBody>
      </p:sp>
      <p:sp>
        <p:nvSpPr>
          <p:cNvPr id="448546" name="Text Box 79"/>
          <p:cNvSpPr txBox="1">
            <a:spLocks noChangeArrowheads="1"/>
          </p:cNvSpPr>
          <p:nvPr/>
        </p:nvSpPr>
        <p:spPr bwMode="auto">
          <a:xfrm>
            <a:off x="3084513" y="3587750"/>
            <a:ext cx="690562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0350" tIns="30175" rIns="60350" bIns="30175"/>
          <a:lstStyle/>
          <a:p>
            <a:r>
              <a:rPr lang="en-GB" sz="2400" b="1">
                <a:solidFill>
                  <a:srgbClr val="000000"/>
                </a:solidFill>
                <a:latin typeface="Arial" charset="0"/>
              </a:rPr>
              <a:t>A1</a:t>
            </a:r>
            <a:endParaRPr lang="en-GB" sz="2400">
              <a:latin typeface="Arial" charset="0"/>
            </a:endParaRPr>
          </a:p>
        </p:txBody>
      </p:sp>
      <p:sp>
        <p:nvSpPr>
          <p:cNvPr id="448547" name="Text Box 80"/>
          <p:cNvSpPr txBox="1">
            <a:spLocks noChangeArrowheads="1"/>
          </p:cNvSpPr>
          <p:nvPr/>
        </p:nvSpPr>
        <p:spPr bwMode="auto">
          <a:xfrm>
            <a:off x="5208588" y="3616325"/>
            <a:ext cx="568325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0350" tIns="30175" rIns="60350" bIns="30175"/>
          <a:lstStyle/>
          <a:p>
            <a:r>
              <a:rPr lang="en-GB" sz="2400" b="1">
                <a:solidFill>
                  <a:srgbClr val="000000"/>
                </a:solidFill>
                <a:latin typeface="Arial" charset="0"/>
              </a:rPr>
              <a:t>A3</a:t>
            </a:r>
            <a:endParaRPr lang="en-GB" sz="2400">
              <a:latin typeface="Arial" charset="0"/>
            </a:endParaRPr>
          </a:p>
        </p:txBody>
      </p:sp>
      <p:sp>
        <p:nvSpPr>
          <p:cNvPr id="448548" name="Text Box 81"/>
          <p:cNvSpPr txBox="1">
            <a:spLocks noChangeArrowheads="1"/>
          </p:cNvSpPr>
          <p:nvPr/>
        </p:nvSpPr>
        <p:spPr bwMode="auto">
          <a:xfrm>
            <a:off x="6183313" y="3616325"/>
            <a:ext cx="593725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0350" tIns="30175" rIns="60350" bIns="30175"/>
          <a:lstStyle/>
          <a:p>
            <a:r>
              <a:rPr lang="en-GB" sz="2400" b="1">
                <a:solidFill>
                  <a:srgbClr val="000000"/>
                </a:solidFill>
                <a:latin typeface="Arial" charset="0"/>
              </a:rPr>
              <a:t>D4</a:t>
            </a:r>
            <a:endParaRPr lang="en-GB" sz="2400">
              <a:latin typeface="Arial" charset="0"/>
            </a:endParaRPr>
          </a:p>
        </p:txBody>
      </p:sp>
      <p:sp>
        <p:nvSpPr>
          <p:cNvPr id="448549" name="Text Box 82"/>
          <p:cNvSpPr txBox="1">
            <a:spLocks noChangeArrowheads="1"/>
          </p:cNvSpPr>
          <p:nvPr/>
        </p:nvSpPr>
        <p:spPr bwMode="auto">
          <a:xfrm>
            <a:off x="8085138" y="3621088"/>
            <a:ext cx="611187" cy="57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0350" tIns="30175" rIns="60350" bIns="30175"/>
          <a:lstStyle/>
          <a:p>
            <a:r>
              <a:rPr lang="en-GB" sz="2400" b="1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C2</a:t>
            </a:r>
            <a:endParaRPr lang="en-GB" sz="2400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48550" name="Text Box 83"/>
          <p:cNvSpPr txBox="1">
            <a:spLocks noChangeArrowheads="1"/>
          </p:cNvSpPr>
          <p:nvPr/>
        </p:nvSpPr>
        <p:spPr bwMode="auto">
          <a:xfrm>
            <a:off x="1922463" y="3630613"/>
            <a:ext cx="881062" cy="57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0350" tIns="30175" rIns="60350" bIns="30175"/>
          <a:lstStyle/>
          <a:p>
            <a:pPr algn="ctr"/>
            <a:r>
              <a:rPr lang="en-GB" sz="2400" b="1">
                <a:solidFill>
                  <a:srgbClr val="000000"/>
                </a:solidFill>
                <a:latin typeface="Arial" charset="0"/>
              </a:rPr>
              <a:t>D3</a:t>
            </a:r>
            <a:endParaRPr lang="en-GB" sz="2400">
              <a:latin typeface="Arial" charset="0"/>
            </a:endParaRPr>
          </a:p>
        </p:txBody>
      </p:sp>
      <p:sp>
        <p:nvSpPr>
          <p:cNvPr id="448551" name="Text Box 84"/>
          <p:cNvSpPr txBox="1">
            <a:spLocks noChangeArrowheads="1"/>
          </p:cNvSpPr>
          <p:nvPr/>
        </p:nvSpPr>
        <p:spPr bwMode="auto">
          <a:xfrm>
            <a:off x="4138613" y="3625850"/>
            <a:ext cx="625475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0350" tIns="30175" rIns="60350" bIns="30175"/>
          <a:lstStyle/>
          <a:p>
            <a:r>
              <a:rPr lang="en-GB" sz="2400" b="1">
                <a:solidFill>
                  <a:srgbClr val="000000"/>
                </a:solidFill>
                <a:latin typeface="Arial" charset="0"/>
              </a:rPr>
              <a:t>A2</a:t>
            </a:r>
            <a:endParaRPr lang="en-GB" sz="2400">
              <a:latin typeface="Arial" charset="0"/>
            </a:endParaRPr>
          </a:p>
        </p:txBody>
      </p:sp>
      <p:sp>
        <p:nvSpPr>
          <p:cNvPr id="448552" name="Text Box 85"/>
          <p:cNvSpPr txBox="1">
            <a:spLocks noChangeArrowheads="1"/>
          </p:cNvSpPr>
          <p:nvPr/>
        </p:nvSpPr>
        <p:spPr bwMode="auto">
          <a:xfrm>
            <a:off x="7540625" y="3616325"/>
            <a:ext cx="547688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0350" tIns="30175" rIns="60350" bIns="30175"/>
          <a:lstStyle/>
          <a:p>
            <a:r>
              <a:rPr lang="en-GB" sz="2400" b="1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C1</a:t>
            </a:r>
            <a:endParaRPr lang="en-GB" sz="24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1466" name="Text Box 90"/>
          <p:cNvSpPr txBox="1">
            <a:spLocks noChangeArrowheads="1"/>
          </p:cNvSpPr>
          <p:nvPr/>
        </p:nvSpPr>
        <p:spPr bwMode="auto">
          <a:xfrm>
            <a:off x="0" y="5767388"/>
            <a:ext cx="8604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solidFill>
                  <a:srgbClr val="FFFF00"/>
                </a:solidFill>
              </a:rPr>
              <a:t>Propeptide                                         Mature VWF</a:t>
            </a:r>
          </a:p>
        </p:txBody>
      </p:sp>
      <p:sp>
        <p:nvSpPr>
          <p:cNvPr id="448554" name="Text Box 93"/>
          <p:cNvSpPr txBox="1">
            <a:spLocks noChangeArrowheads="1"/>
          </p:cNvSpPr>
          <p:nvPr/>
        </p:nvSpPr>
        <p:spPr bwMode="auto">
          <a:xfrm>
            <a:off x="2700338" y="4687888"/>
            <a:ext cx="13668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/>
          </a:p>
        </p:txBody>
      </p:sp>
      <p:sp>
        <p:nvSpPr>
          <p:cNvPr id="448555" name="Text Box 97"/>
          <p:cNvSpPr txBox="1">
            <a:spLocks noChangeArrowheads="1"/>
          </p:cNvSpPr>
          <p:nvPr/>
        </p:nvSpPr>
        <p:spPr bwMode="auto">
          <a:xfrm>
            <a:off x="8547100" y="3619500"/>
            <a:ext cx="720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1">
                <a:solidFill>
                  <a:srgbClr val="000000"/>
                </a:solidFill>
                <a:latin typeface="Arial" charset="0"/>
              </a:rPr>
              <a:t>CK</a:t>
            </a:r>
          </a:p>
        </p:txBody>
      </p:sp>
      <p:sp>
        <p:nvSpPr>
          <p:cNvPr id="101478" name="Line 102"/>
          <p:cNvSpPr>
            <a:spLocks noChangeShapeType="1"/>
          </p:cNvSpPr>
          <p:nvPr/>
        </p:nvSpPr>
        <p:spPr bwMode="auto">
          <a:xfrm>
            <a:off x="8459788" y="2959100"/>
            <a:ext cx="611187" cy="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 type="triangle" w="lg" len="med"/>
            <a:tailEnd type="triangle" w="lg" len="med"/>
          </a:ln>
        </p:spPr>
        <p:txBody>
          <a:bodyPr/>
          <a:lstStyle/>
          <a:p>
            <a:endParaRPr lang="en-GB"/>
          </a:p>
        </p:txBody>
      </p:sp>
      <p:sp>
        <p:nvSpPr>
          <p:cNvPr id="101479" name="Text Box 103"/>
          <p:cNvSpPr txBox="1">
            <a:spLocks noChangeArrowheads="1"/>
          </p:cNvSpPr>
          <p:nvPr/>
        </p:nvSpPr>
        <p:spPr bwMode="auto">
          <a:xfrm>
            <a:off x="7524750" y="2454275"/>
            <a:ext cx="1943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GB" sz="2000">
                <a:solidFill>
                  <a:srgbClr val="FFFF00"/>
                </a:solidFill>
              </a:rPr>
              <a:t>Dimerisation</a:t>
            </a:r>
          </a:p>
        </p:txBody>
      </p:sp>
      <p:sp>
        <p:nvSpPr>
          <p:cNvPr id="448558" name="TextBox 62"/>
          <p:cNvSpPr txBox="1">
            <a:spLocks noChangeArrowheads="1"/>
          </p:cNvSpPr>
          <p:nvPr/>
        </p:nvSpPr>
        <p:spPr bwMode="auto">
          <a:xfrm>
            <a:off x="6611938" y="3922713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sz="3600" b="1" baseline="-25000">
                <a:latin typeface="Arial" charset="0"/>
              </a:rPr>
              <a:t> B1-3</a:t>
            </a:r>
          </a:p>
        </p:txBody>
      </p:sp>
      <p:sp>
        <p:nvSpPr>
          <p:cNvPr id="101467" name="Line 91"/>
          <p:cNvSpPr>
            <a:spLocks noChangeShapeType="1"/>
          </p:cNvSpPr>
          <p:nvPr/>
        </p:nvSpPr>
        <p:spPr bwMode="auto">
          <a:xfrm>
            <a:off x="1619250" y="5480050"/>
            <a:ext cx="7273925" cy="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 type="triangle" w="lg" len="lg"/>
            <a:tailEnd type="triangle" w="lg" len="lg"/>
          </a:ln>
        </p:spPr>
        <p:txBody>
          <a:bodyPr/>
          <a:lstStyle/>
          <a:p>
            <a:endParaRPr lang="en-GB"/>
          </a:p>
        </p:txBody>
      </p:sp>
      <p:sp>
        <p:nvSpPr>
          <p:cNvPr id="101464" name="Line 88"/>
          <p:cNvSpPr>
            <a:spLocks noChangeShapeType="1"/>
          </p:cNvSpPr>
          <p:nvPr/>
        </p:nvSpPr>
        <p:spPr bwMode="auto">
          <a:xfrm>
            <a:off x="0" y="5480050"/>
            <a:ext cx="1258888" cy="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 type="triangle" w="lg" len="lg"/>
            <a:tailEnd type="triangle" w="lg" len="lg"/>
          </a:ln>
        </p:spPr>
        <p:txBody>
          <a:bodyPr/>
          <a:lstStyle/>
          <a:p>
            <a:endParaRPr lang="en-GB"/>
          </a:p>
        </p:txBody>
      </p:sp>
      <p:sp>
        <p:nvSpPr>
          <p:cNvPr id="101602" name="Line 226"/>
          <p:cNvSpPr>
            <a:spLocks noChangeShapeType="1"/>
          </p:cNvSpPr>
          <p:nvPr/>
        </p:nvSpPr>
        <p:spPr bwMode="auto">
          <a:xfrm>
            <a:off x="179388" y="3141663"/>
            <a:ext cx="2376487" cy="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 type="triangle" w="lg" len="med"/>
            <a:tailEnd type="triangle" w="lg" len="med"/>
          </a:ln>
        </p:spPr>
        <p:txBody>
          <a:bodyPr/>
          <a:lstStyle/>
          <a:p>
            <a:endParaRPr lang="en-GB"/>
          </a:p>
        </p:txBody>
      </p:sp>
      <p:sp>
        <p:nvSpPr>
          <p:cNvPr id="101603" name="Text Box 227"/>
          <p:cNvSpPr txBox="1">
            <a:spLocks noChangeArrowheads="1"/>
          </p:cNvSpPr>
          <p:nvPr/>
        </p:nvSpPr>
        <p:spPr bwMode="auto">
          <a:xfrm>
            <a:off x="107950" y="2565400"/>
            <a:ext cx="2447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000"/>
              <a:t>    </a:t>
            </a:r>
            <a:r>
              <a:rPr lang="en-GB" sz="2000">
                <a:solidFill>
                  <a:srgbClr val="FFFF00"/>
                </a:solidFill>
              </a:rPr>
              <a:t>Multimerisation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429" name="Line 61"/>
          <p:cNvSpPr>
            <a:spLocks noChangeShapeType="1"/>
          </p:cNvSpPr>
          <p:nvPr/>
        </p:nvSpPr>
        <p:spPr bwMode="auto">
          <a:xfrm>
            <a:off x="1143000" y="5410200"/>
            <a:ext cx="228600" cy="0"/>
          </a:xfrm>
          <a:prstGeom prst="line">
            <a:avLst/>
          </a:prstGeom>
          <a:noFill/>
          <a:ln w="762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42430" name="Freeform 62"/>
          <p:cNvSpPr>
            <a:spLocks/>
          </p:cNvSpPr>
          <p:nvPr/>
        </p:nvSpPr>
        <p:spPr bwMode="auto">
          <a:xfrm>
            <a:off x="152400" y="5181600"/>
            <a:ext cx="1092200" cy="690563"/>
          </a:xfrm>
          <a:custGeom>
            <a:avLst/>
            <a:gdLst>
              <a:gd name="T0" fmla="*/ 136525 w 832"/>
              <a:gd name="T1" fmla="*/ 690563 h 672"/>
              <a:gd name="T2" fmla="*/ 136525 w 832"/>
              <a:gd name="T3" fmla="*/ 345282 h 672"/>
              <a:gd name="T4" fmla="*/ 955675 w 832"/>
              <a:gd name="T5" fmla="*/ 295956 h 672"/>
              <a:gd name="T6" fmla="*/ 955675 w 832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  <a:gd name="T12" fmla="*/ 0 w 832"/>
              <a:gd name="T13" fmla="*/ 0 h 672"/>
              <a:gd name="T14" fmla="*/ 832 w 832"/>
              <a:gd name="T15" fmla="*/ 672 h 6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32" h="672">
                <a:moveTo>
                  <a:pt x="104" y="672"/>
                </a:moveTo>
                <a:cubicBezTo>
                  <a:pt x="52" y="536"/>
                  <a:pt x="0" y="400"/>
                  <a:pt x="104" y="336"/>
                </a:cubicBezTo>
                <a:cubicBezTo>
                  <a:pt x="208" y="272"/>
                  <a:pt x="624" y="344"/>
                  <a:pt x="728" y="288"/>
                </a:cubicBezTo>
                <a:cubicBezTo>
                  <a:pt x="832" y="232"/>
                  <a:pt x="780" y="116"/>
                  <a:pt x="728" y="0"/>
                </a:cubicBezTo>
              </a:path>
            </a:pathLst>
          </a:custGeom>
          <a:noFill/>
          <a:ln w="762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 b="1" baseline="-25000">
              <a:latin typeface="Arial" charset="0"/>
            </a:endParaRPr>
          </a:p>
        </p:txBody>
      </p:sp>
      <p:sp>
        <p:nvSpPr>
          <p:cNvPr id="442431" name="Line 63"/>
          <p:cNvSpPr>
            <a:spLocks noChangeShapeType="1"/>
          </p:cNvSpPr>
          <p:nvPr/>
        </p:nvSpPr>
        <p:spPr bwMode="auto">
          <a:xfrm>
            <a:off x="277813" y="6203950"/>
            <a:ext cx="0" cy="196850"/>
          </a:xfrm>
          <a:prstGeom prst="line">
            <a:avLst/>
          </a:prstGeom>
          <a:noFill/>
          <a:ln w="76200">
            <a:solidFill>
              <a:srgbClr val="FF160B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42432" name="Line 64"/>
          <p:cNvSpPr>
            <a:spLocks noChangeShapeType="1"/>
          </p:cNvSpPr>
          <p:nvPr/>
        </p:nvSpPr>
        <p:spPr bwMode="auto">
          <a:xfrm>
            <a:off x="3352800" y="5410200"/>
            <a:ext cx="228600" cy="0"/>
          </a:xfrm>
          <a:prstGeom prst="line">
            <a:avLst/>
          </a:prstGeom>
          <a:noFill/>
          <a:ln w="762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42433" name="Line 65"/>
          <p:cNvSpPr>
            <a:spLocks noChangeShapeType="1"/>
          </p:cNvSpPr>
          <p:nvPr/>
        </p:nvSpPr>
        <p:spPr bwMode="auto">
          <a:xfrm>
            <a:off x="5562600" y="5410200"/>
            <a:ext cx="228600" cy="0"/>
          </a:xfrm>
          <a:prstGeom prst="line">
            <a:avLst/>
          </a:prstGeom>
          <a:noFill/>
          <a:ln w="762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42434" name="Line 66"/>
          <p:cNvSpPr>
            <a:spLocks noChangeShapeType="1"/>
          </p:cNvSpPr>
          <p:nvPr/>
        </p:nvSpPr>
        <p:spPr bwMode="auto">
          <a:xfrm>
            <a:off x="7772400" y="5410200"/>
            <a:ext cx="228600" cy="0"/>
          </a:xfrm>
          <a:prstGeom prst="line">
            <a:avLst/>
          </a:prstGeom>
          <a:noFill/>
          <a:ln w="762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42435" name="Freeform 67"/>
          <p:cNvSpPr>
            <a:spLocks/>
          </p:cNvSpPr>
          <p:nvPr/>
        </p:nvSpPr>
        <p:spPr bwMode="auto">
          <a:xfrm flipH="1">
            <a:off x="7924800" y="5181600"/>
            <a:ext cx="1066800" cy="690563"/>
          </a:xfrm>
          <a:custGeom>
            <a:avLst/>
            <a:gdLst>
              <a:gd name="T0" fmla="*/ 133350 w 832"/>
              <a:gd name="T1" fmla="*/ 690563 h 672"/>
              <a:gd name="T2" fmla="*/ 133350 w 832"/>
              <a:gd name="T3" fmla="*/ 345282 h 672"/>
              <a:gd name="T4" fmla="*/ 933450 w 832"/>
              <a:gd name="T5" fmla="*/ 295956 h 672"/>
              <a:gd name="T6" fmla="*/ 933450 w 832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  <a:gd name="T12" fmla="*/ 0 w 832"/>
              <a:gd name="T13" fmla="*/ 0 h 672"/>
              <a:gd name="T14" fmla="*/ 832 w 832"/>
              <a:gd name="T15" fmla="*/ 672 h 6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32" h="672">
                <a:moveTo>
                  <a:pt x="104" y="672"/>
                </a:moveTo>
                <a:cubicBezTo>
                  <a:pt x="52" y="536"/>
                  <a:pt x="0" y="400"/>
                  <a:pt x="104" y="336"/>
                </a:cubicBezTo>
                <a:cubicBezTo>
                  <a:pt x="208" y="272"/>
                  <a:pt x="624" y="344"/>
                  <a:pt x="728" y="288"/>
                </a:cubicBezTo>
                <a:cubicBezTo>
                  <a:pt x="832" y="232"/>
                  <a:pt x="780" y="116"/>
                  <a:pt x="728" y="0"/>
                </a:cubicBezTo>
              </a:path>
            </a:pathLst>
          </a:custGeom>
          <a:noFill/>
          <a:ln w="762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 b="1" baseline="-25000">
              <a:latin typeface="Arial" charset="0"/>
            </a:endParaRPr>
          </a:p>
        </p:txBody>
      </p:sp>
      <p:sp>
        <p:nvSpPr>
          <p:cNvPr id="442436" name="Line 68"/>
          <p:cNvSpPr>
            <a:spLocks noChangeShapeType="1"/>
          </p:cNvSpPr>
          <p:nvPr/>
        </p:nvSpPr>
        <p:spPr bwMode="auto">
          <a:xfrm flipH="1">
            <a:off x="8867775" y="6203950"/>
            <a:ext cx="0" cy="196850"/>
          </a:xfrm>
          <a:prstGeom prst="line">
            <a:avLst/>
          </a:prstGeom>
          <a:noFill/>
          <a:ln w="76200">
            <a:solidFill>
              <a:srgbClr val="FF160B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42439" name="Freeform 71"/>
          <p:cNvSpPr>
            <a:spLocks/>
          </p:cNvSpPr>
          <p:nvPr/>
        </p:nvSpPr>
        <p:spPr bwMode="auto">
          <a:xfrm flipH="1">
            <a:off x="1295400" y="5181600"/>
            <a:ext cx="1066800" cy="690563"/>
          </a:xfrm>
          <a:custGeom>
            <a:avLst/>
            <a:gdLst>
              <a:gd name="T0" fmla="*/ 133350 w 832"/>
              <a:gd name="T1" fmla="*/ 690563 h 672"/>
              <a:gd name="T2" fmla="*/ 133350 w 832"/>
              <a:gd name="T3" fmla="*/ 345282 h 672"/>
              <a:gd name="T4" fmla="*/ 933450 w 832"/>
              <a:gd name="T5" fmla="*/ 295956 h 672"/>
              <a:gd name="T6" fmla="*/ 933450 w 832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  <a:gd name="T12" fmla="*/ 0 w 832"/>
              <a:gd name="T13" fmla="*/ 0 h 672"/>
              <a:gd name="T14" fmla="*/ 832 w 832"/>
              <a:gd name="T15" fmla="*/ 672 h 6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32" h="672">
                <a:moveTo>
                  <a:pt x="104" y="672"/>
                </a:moveTo>
                <a:cubicBezTo>
                  <a:pt x="52" y="536"/>
                  <a:pt x="0" y="400"/>
                  <a:pt x="104" y="336"/>
                </a:cubicBezTo>
                <a:cubicBezTo>
                  <a:pt x="208" y="272"/>
                  <a:pt x="624" y="344"/>
                  <a:pt x="728" y="288"/>
                </a:cubicBezTo>
                <a:cubicBezTo>
                  <a:pt x="832" y="232"/>
                  <a:pt x="780" y="116"/>
                  <a:pt x="728" y="0"/>
                </a:cubicBezTo>
              </a:path>
            </a:pathLst>
          </a:custGeom>
          <a:noFill/>
          <a:ln w="762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 b="1" baseline="-25000">
              <a:latin typeface="Arial" charset="0"/>
            </a:endParaRPr>
          </a:p>
        </p:txBody>
      </p:sp>
      <p:sp>
        <p:nvSpPr>
          <p:cNvPr id="442440" name="Line 72"/>
          <p:cNvSpPr>
            <a:spLocks noChangeShapeType="1"/>
          </p:cNvSpPr>
          <p:nvPr/>
        </p:nvSpPr>
        <p:spPr bwMode="auto">
          <a:xfrm flipH="1">
            <a:off x="2238375" y="6203950"/>
            <a:ext cx="0" cy="196850"/>
          </a:xfrm>
          <a:prstGeom prst="line">
            <a:avLst/>
          </a:prstGeom>
          <a:noFill/>
          <a:ln w="76200">
            <a:solidFill>
              <a:srgbClr val="FF160B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42441" name="Freeform 73"/>
          <p:cNvSpPr>
            <a:spLocks/>
          </p:cNvSpPr>
          <p:nvPr/>
        </p:nvSpPr>
        <p:spPr bwMode="auto">
          <a:xfrm>
            <a:off x="2362200" y="5181600"/>
            <a:ext cx="1092200" cy="690563"/>
          </a:xfrm>
          <a:custGeom>
            <a:avLst/>
            <a:gdLst>
              <a:gd name="T0" fmla="*/ 136525 w 832"/>
              <a:gd name="T1" fmla="*/ 690563 h 672"/>
              <a:gd name="T2" fmla="*/ 136525 w 832"/>
              <a:gd name="T3" fmla="*/ 345282 h 672"/>
              <a:gd name="T4" fmla="*/ 955675 w 832"/>
              <a:gd name="T5" fmla="*/ 295956 h 672"/>
              <a:gd name="T6" fmla="*/ 955675 w 832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  <a:gd name="T12" fmla="*/ 0 w 832"/>
              <a:gd name="T13" fmla="*/ 0 h 672"/>
              <a:gd name="T14" fmla="*/ 832 w 832"/>
              <a:gd name="T15" fmla="*/ 672 h 6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32" h="672">
                <a:moveTo>
                  <a:pt x="104" y="672"/>
                </a:moveTo>
                <a:cubicBezTo>
                  <a:pt x="52" y="536"/>
                  <a:pt x="0" y="400"/>
                  <a:pt x="104" y="336"/>
                </a:cubicBezTo>
                <a:cubicBezTo>
                  <a:pt x="208" y="272"/>
                  <a:pt x="624" y="344"/>
                  <a:pt x="728" y="288"/>
                </a:cubicBezTo>
                <a:cubicBezTo>
                  <a:pt x="832" y="232"/>
                  <a:pt x="780" y="116"/>
                  <a:pt x="728" y="0"/>
                </a:cubicBezTo>
              </a:path>
            </a:pathLst>
          </a:custGeom>
          <a:noFill/>
          <a:ln w="762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 b="1" baseline="-25000">
              <a:latin typeface="Arial" charset="0"/>
            </a:endParaRPr>
          </a:p>
        </p:txBody>
      </p:sp>
      <p:sp>
        <p:nvSpPr>
          <p:cNvPr id="442442" name="Line 74"/>
          <p:cNvSpPr>
            <a:spLocks noChangeShapeType="1"/>
          </p:cNvSpPr>
          <p:nvPr/>
        </p:nvSpPr>
        <p:spPr bwMode="auto">
          <a:xfrm>
            <a:off x="2487613" y="6203950"/>
            <a:ext cx="0" cy="196850"/>
          </a:xfrm>
          <a:prstGeom prst="line">
            <a:avLst/>
          </a:prstGeom>
          <a:noFill/>
          <a:ln w="76200">
            <a:solidFill>
              <a:srgbClr val="FF160B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42443" name="Line 75"/>
          <p:cNvSpPr>
            <a:spLocks noChangeShapeType="1"/>
          </p:cNvSpPr>
          <p:nvPr/>
        </p:nvSpPr>
        <p:spPr bwMode="auto">
          <a:xfrm>
            <a:off x="2286000" y="5638800"/>
            <a:ext cx="152400" cy="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42448" name="Freeform 80"/>
          <p:cNvSpPr>
            <a:spLocks/>
          </p:cNvSpPr>
          <p:nvPr/>
        </p:nvSpPr>
        <p:spPr bwMode="auto">
          <a:xfrm flipH="1">
            <a:off x="3505200" y="5181600"/>
            <a:ext cx="1066800" cy="690563"/>
          </a:xfrm>
          <a:custGeom>
            <a:avLst/>
            <a:gdLst>
              <a:gd name="T0" fmla="*/ 133350 w 832"/>
              <a:gd name="T1" fmla="*/ 690563 h 672"/>
              <a:gd name="T2" fmla="*/ 133350 w 832"/>
              <a:gd name="T3" fmla="*/ 345282 h 672"/>
              <a:gd name="T4" fmla="*/ 933450 w 832"/>
              <a:gd name="T5" fmla="*/ 295956 h 672"/>
              <a:gd name="T6" fmla="*/ 933450 w 832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  <a:gd name="T12" fmla="*/ 0 w 832"/>
              <a:gd name="T13" fmla="*/ 0 h 672"/>
              <a:gd name="T14" fmla="*/ 832 w 832"/>
              <a:gd name="T15" fmla="*/ 672 h 6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32" h="672">
                <a:moveTo>
                  <a:pt x="104" y="672"/>
                </a:moveTo>
                <a:cubicBezTo>
                  <a:pt x="52" y="536"/>
                  <a:pt x="0" y="400"/>
                  <a:pt x="104" y="336"/>
                </a:cubicBezTo>
                <a:cubicBezTo>
                  <a:pt x="208" y="272"/>
                  <a:pt x="624" y="344"/>
                  <a:pt x="728" y="288"/>
                </a:cubicBezTo>
                <a:cubicBezTo>
                  <a:pt x="832" y="232"/>
                  <a:pt x="780" y="116"/>
                  <a:pt x="728" y="0"/>
                </a:cubicBezTo>
              </a:path>
            </a:pathLst>
          </a:custGeom>
          <a:noFill/>
          <a:ln w="762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 b="1" baseline="-25000">
              <a:latin typeface="Arial" charset="0"/>
            </a:endParaRPr>
          </a:p>
        </p:txBody>
      </p:sp>
      <p:sp>
        <p:nvSpPr>
          <p:cNvPr id="442449" name="Line 81"/>
          <p:cNvSpPr>
            <a:spLocks noChangeShapeType="1"/>
          </p:cNvSpPr>
          <p:nvPr/>
        </p:nvSpPr>
        <p:spPr bwMode="auto">
          <a:xfrm flipH="1">
            <a:off x="4448175" y="6203950"/>
            <a:ext cx="0" cy="196850"/>
          </a:xfrm>
          <a:prstGeom prst="line">
            <a:avLst/>
          </a:prstGeom>
          <a:noFill/>
          <a:ln w="76200">
            <a:solidFill>
              <a:srgbClr val="FF160B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42450" name="Freeform 82"/>
          <p:cNvSpPr>
            <a:spLocks/>
          </p:cNvSpPr>
          <p:nvPr/>
        </p:nvSpPr>
        <p:spPr bwMode="auto">
          <a:xfrm>
            <a:off x="4572000" y="5181600"/>
            <a:ext cx="1092200" cy="690563"/>
          </a:xfrm>
          <a:custGeom>
            <a:avLst/>
            <a:gdLst>
              <a:gd name="T0" fmla="*/ 136525 w 832"/>
              <a:gd name="T1" fmla="*/ 690563 h 672"/>
              <a:gd name="T2" fmla="*/ 136525 w 832"/>
              <a:gd name="T3" fmla="*/ 345282 h 672"/>
              <a:gd name="T4" fmla="*/ 955675 w 832"/>
              <a:gd name="T5" fmla="*/ 295956 h 672"/>
              <a:gd name="T6" fmla="*/ 955675 w 832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  <a:gd name="T12" fmla="*/ 0 w 832"/>
              <a:gd name="T13" fmla="*/ 0 h 672"/>
              <a:gd name="T14" fmla="*/ 832 w 832"/>
              <a:gd name="T15" fmla="*/ 672 h 6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32" h="672">
                <a:moveTo>
                  <a:pt x="104" y="672"/>
                </a:moveTo>
                <a:cubicBezTo>
                  <a:pt x="52" y="536"/>
                  <a:pt x="0" y="400"/>
                  <a:pt x="104" y="336"/>
                </a:cubicBezTo>
                <a:cubicBezTo>
                  <a:pt x="208" y="272"/>
                  <a:pt x="624" y="344"/>
                  <a:pt x="728" y="288"/>
                </a:cubicBezTo>
                <a:cubicBezTo>
                  <a:pt x="832" y="232"/>
                  <a:pt x="780" y="116"/>
                  <a:pt x="728" y="0"/>
                </a:cubicBezTo>
              </a:path>
            </a:pathLst>
          </a:custGeom>
          <a:noFill/>
          <a:ln w="762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 b="1" baseline="-25000">
              <a:latin typeface="Arial" charset="0"/>
            </a:endParaRPr>
          </a:p>
        </p:txBody>
      </p:sp>
      <p:sp>
        <p:nvSpPr>
          <p:cNvPr id="442451" name="Line 83"/>
          <p:cNvSpPr>
            <a:spLocks noChangeShapeType="1"/>
          </p:cNvSpPr>
          <p:nvPr/>
        </p:nvSpPr>
        <p:spPr bwMode="auto">
          <a:xfrm>
            <a:off x="4697413" y="6203950"/>
            <a:ext cx="0" cy="196850"/>
          </a:xfrm>
          <a:prstGeom prst="line">
            <a:avLst/>
          </a:prstGeom>
          <a:noFill/>
          <a:ln w="76200">
            <a:solidFill>
              <a:srgbClr val="FF160B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42452" name="Freeform 84"/>
          <p:cNvSpPr>
            <a:spLocks/>
          </p:cNvSpPr>
          <p:nvPr/>
        </p:nvSpPr>
        <p:spPr bwMode="auto">
          <a:xfrm flipH="1">
            <a:off x="5715000" y="5181600"/>
            <a:ext cx="1066800" cy="690563"/>
          </a:xfrm>
          <a:custGeom>
            <a:avLst/>
            <a:gdLst>
              <a:gd name="T0" fmla="*/ 133350 w 832"/>
              <a:gd name="T1" fmla="*/ 690563 h 672"/>
              <a:gd name="T2" fmla="*/ 133350 w 832"/>
              <a:gd name="T3" fmla="*/ 345282 h 672"/>
              <a:gd name="T4" fmla="*/ 933450 w 832"/>
              <a:gd name="T5" fmla="*/ 295956 h 672"/>
              <a:gd name="T6" fmla="*/ 933450 w 832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  <a:gd name="T12" fmla="*/ 0 w 832"/>
              <a:gd name="T13" fmla="*/ 0 h 672"/>
              <a:gd name="T14" fmla="*/ 832 w 832"/>
              <a:gd name="T15" fmla="*/ 672 h 6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32" h="672">
                <a:moveTo>
                  <a:pt x="104" y="672"/>
                </a:moveTo>
                <a:cubicBezTo>
                  <a:pt x="52" y="536"/>
                  <a:pt x="0" y="400"/>
                  <a:pt x="104" y="336"/>
                </a:cubicBezTo>
                <a:cubicBezTo>
                  <a:pt x="208" y="272"/>
                  <a:pt x="624" y="344"/>
                  <a:pt x="728" y="288"/>
                </a:cubicBezTo>
                <a:cubicBezTo>
                  <a:pt x="832" y="232"/>
                  <a:pt x="780" y="116"/>
                  <a:pt x="728" y="0"/>
                </a:cubicBezTo>
              </a:path>
            </a:pathLst>
          </a:custGeom>
          <a:noFill/>
          <a:ln w="762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 b="1" baseline="-25000">
              <a:latin typeface="Arial" charset="0"/>
            </a:endParaRPr>
          </a:p>
        </p:txBody>
      </p:sp>
      <p:sp>
        <p:nvSpPr>
          <p:cNvPr id="442453" name="Line 85"/>
          <p:cNvSpPr>
            <a:spLocks noChangeShapeType="1"/>
          </p:cNvSpPr>
          <p:nvPr/>
        </p:nvSpPr>
        <p:spPr bwMode="auto">
          <a:xfrm flipH="1">
            <a:off x="6657975" y="6203950"/>
            <a:ext cx="0" cy="196850"/>
          </a:xfrm>
          <a:prstGeom prst="line">
            <a:avLst/>
          </a:prstGeom>
          <a:noFill/>
          <a:ln w="76200">
            <a:solidFill>
              <a:srgbClr val="FF160B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42454" name="Freeform 86"/>
          <p:cNvSpPr>
            <a:spLocks/>
          </p:cNvSpPr>
          <p:nvPr/>
        </p:nvSpPr>
        <p:spPr bwMode="auto">
          <a:xfrm>
            <a:off x="6781800" y="5181600"/>
            <a:ext cx="1092200" cy="690563"/>
          </a:xfrm>
          <a:custGeom>
            <a:avLst/>
            <a:gdLst>
              <a:gd name="T0" fmla="*/ 136525 w 832"/>
              <a:gd name="T1" fmla="*/ 690563 h 672"/>
              <a:gd name="T2" fmla="*/ 136525 w 832"/>
              <a:gd name="T3" fmla="*/ 345282 h 672"/>
              <a:gd name="T4" fmla="*/ 955675 w 832"/>
              <a:gd name="T5" fmla="*/ 295956 h 672"/>
              <a:gd name="T6" fmla="*/ 955675 w 832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  <a:gd name="T12" fmla="*/ 0 w 832"/>
              <a:gd name="T13" fmla="*/ 0 h 672"/>
              <a:gd name="T14" fmla="*/ 832 w 832"/>
              <a:gd name="T15" fmla="*/ 672 h 6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32" h="672">
                <a:moveTo>
                  <a:pt x="104" y="672"/>
                </a:moveTo>
                <a:cubicBezTo>
                  <a:pt x="52" y="536"/>
                  <a:pt x="0" y="400"/>
                  <a:pt x="104" y="336"/>
                </a:cubicBezTo>
                <a:cubicBezTo>
                  <a:pt x="208" y="272"/>
                  <a:pt x="624" y="344"/>
                  <a:pt x="728" y="288"/>
                </a:cubicBezTo>
                <a:cubicBezTo>
                  <a:pt x="832" y="232"/>
                  <a:pt x="780" y="116"/>
                  <a:pt x="728" y="0"/>
                </a:cubicBezTo>
              </a:path>
            </a:pathLst>
          </a:custGeom>
          <a:noFill/>
          <a:ln w="762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 b="1" baseline="-25000">
              <a:latin typeface="Arial" charset="0"/>
            </a:endParaRPr>
          </a:p>
        </p:txBody>
      </p:sp>
      <p:sp>
        <p:nvSpPr>
          <p:cNvPr id="442455" name="Line 87"/>
          <p:cNvSpPr>
            <a:spLocks noChangeShapeType="1"/>
          </p:cNvSpPr>
          <p:nvPr/>
        </p:nvSpPr>
        <p:spPr bwMode="auto">
          <a:xfrm>
            <a:off x="6907213" y="6203950"/>
            <a:ext cx="0" cy="196850"/>
          </a:xfrm>
          <a:prstGeom prst="line">
            <a:avLst/>
          </a:prstGeom>
          <a:noFill/>
          <a:ln w="76200">
            <a:solidFill>
              <a:srgbClr val="FF160B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42456" name="Line 88"/>
          <p:cNvSpPr>
            <a:spLocks noChangeShapeType="1"/>
          </p:cNvSpPr>
          <p:nvPr/>
        </p:nvSpPr>
        <p:spPr bwMode="auto">
          <a:xfrm>
            <a:off x="4495800" y="5638800"/>
            <a:ext cx="152400" cy="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42457" name="Line 89"/>
          <p:cNvSpPr>
            <a:spLocks noChangeShapeType="1"/>
          </p:cNvSpPr>
          <p:nvPr/>
        </p:nvSpPr>
        <p:spPr bwMode="auto">
          <a:xfrm>
            <a:off x="6705600" y="5638800"/>
            <a:ext cx="152400" cy="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8458" name="Text Box 90"/>
          <p:cNvSpPr txBox="1">
            <a:spLocks noChangeArrowheads="1"/>
          </p:cNvSpPr>
          <p:nvPr/>
        </p:nvSpPr>
        <p:spPr bwMode="auto">
          <a:xfrm>
            <a:off x="2971800" y="5791200"/>
            <a:ext cx="920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GB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ゴシック" pitchFamily="-92" charset="-128"/>
              </a:rPr>
              <a:t>Furin</a:t>
            </a:r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Pゴシック" pitchFamily="-92" charset="-128"/>
            </a:endParaRPr>
          </a:p>
        </p:txBody>
      </p:sp>
      <p:sp>
        <p:nvSpPr>
          <p:cNvPr id="442459" name="Text Box 92"/>
          <p:cNvSpPr txBox="1">
            <a:spLocks noChangeArrowheads="1"/>
          </p:cNvSpPr>
          <p:nvPr/>
        </p:nvSpPr>
        <p:spPr bwMode="auto">
          <a:xfrm>
            <a:off x="0" y="6411913"/>
            <a:ext cx="891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000" b="1">
                <a:solidFill>
                  <a:srgbClr val="FFFF00"/>
                </a:solidFill>
                <a:latin typeface="Arial" charset="0"/>
                <a:ea typeface="MS Pゴシック" pitchFamily="-92" charset="-128"/>
              </a:rPr>
              <a:t>Propeptide removal by furin </a:t>
            </a:r>
            <a:r>
              <a:rPr lang="en-US" sz="2000" b="1">
                <a:solidFill>
                  <a:srgbClr val="FFFF00"/>
                </a:solidFill>
                <a:latin typeface="Arial" charset="0"/>
                <a:ea typeface="MS Pゴシック" pitchFamily="-92" charset="-128"/>
                <a:sym typeface="Zapf Dingbats" pitchFamily="1" charset="2"/>
              </a:rPr>
              <a:t></a:t>
            </a:r>
            <a:r>
              <a:rPr lang="en-US" sz="2000" b="1">
                <a:solidFill>
                  <a:srgbClr val="FFFF00"/>
                </a:solidFill>
                <a:latin typeface="Arial" charset="0"/>
                <a:ea typeface="MS Pゴシック" pitchFamily="-92" charset="-128"/>
              </a:rPr>
              <a:t> secretion/storage</a:t>
            </a:r>
          </a:p>
        </p:txBody>
      </p:sp>
      <p:sp>
        <p:nvSpPr>
          <p:cNvPr id="442460" name="Line 93"/>
          <p:cNvSpPr>
            <a:spLocks noChangeShapeType="1"/>
          </p:cNvSpPr>
          <p:nvPr/>
        </p:nvSpPr>
        <p:spPr bwMode="auto">
          <a:xfrm>
            <a:off x="4572000" y="4648200"/>
            <a:ext cx="0" cy="609600"/>
          </a:xfrm>
          <a:prstGeom prst="line">
            <a:avLst/>
          </a:prstGeom>
          <a:noFill/>
          <a:ln w="76200" cmpd="tri">
            <a:solidFill>
              <a:srgbClr val="FF00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42462" name="Oval 95"/>
          <p:cNvSpPr>
            <a:spLocks noChangeArrowheads="1"/>
          </p:cNvSpPr>
          <p:nvPr/>
        </p:nvSpPr>
        <p:spPr bwMode="auto">
          <a:xfrm>
            <a:off x="4000500" y="5786438"/>
            <a:ext cx="214313" cy="214312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1800" b="1" baseline="-25000">
              <a:latin typeface="Arial" charset="0"/>
            </a:endParaRPr>
          </a:p>
        </p:txBody>
      </p:sp>
      <p:sp>
        <p:nvSpPr>
          <p:cNvPr id="442463" name="Oval 96"/>
          <p:cNvSpPr>
            <a:spLocks noChangeArrowheads="1"/>
          </p:cNvSpPr>
          <p:nvPr/>
        </p:nvSpPr>
        <p:spPr bwMode="auto">
          <a:xfrm>
            <a:off x="4000500" y="6072188"/>
            <a:ext cx="214313" cy="214312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1800" b="1" baseline="-25000">
              <a:latin typeface="Arial" charset="0"/>
            </a:endParaRPr>
          </a:p>
        </p:txBody>
      </p:sp>
      <p:cxnSp>
        <p:nvCxnSpPr>
          <p:cNvPr id="442464" name="Straight Connector 98"/>
          <p:cNvCxnSpPr>
            <a:cxnSpLocks noChangeShapeType="1"/>
            <a:stCxn id="442463" idx="6"/>
          </p:cNvCxnSpPr>
          <p:nvPr/>
        </p:nvCxnSpPr>
        <p:spPr bwMode="auto">
          <a:xfrm flipV="1">
            <a:off x="4214813" y="5929313"/>
            <a:ext cx="714375" cy="250825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42465" name="Straight Connector 100"/>
          <p:cNvCxnSpPr>
            <a:cxnSpLocks noChangeShapeType="1"/>
            <a:stCxn id="442462" idx="6"/>
          </p:cNvCxnSpPr>
          <p:nvPr/>
        </p:nvCxnSpPr>
        <p:spPr bwMode="auto">
          <a:xfrm>
            <a:off x="4214813" y="5894388"/>
            <a:ext cx="714375" cy="249237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442480" name="Text Box 3"/>
          <p:cNvSpPr txBox="1">
            <a:spLocks noChangeArrowheads="1"/>
          </p:cNvSpPr>
          <p:nvPr/>
        </p:nvSpPr>
        <p:spPr bwMode="auto">
          <a:xfrm>
            <a:off x="468313" y="2616200"/>
            <a:ext cx="79136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000" b="1">
                <a:solidFill>
                  <a:srgbClr val="FFFF00"/>
                </a:solidFill>
                <a:ea typeface="MS Pゴシック" pitchFamily="-92" charset="-128"/>
              </a:rPr>
              <a:t>C-terminal dimerisation (ER)</a:t>
            </a:r>
          </a:p>
        </p:txBody>
      </p:sp>
      <p:sp>
        <p:nvSpPr>
          <p:cNvPr id="442481" name="Line 24"/>
          <p:cNvSpPr>
            <a:spLocks noChangeShapeType="1"/>
          </p:cNvSpPr>
          <p:nvPr/>
        </p:nvSpPr>
        <p:spPr bwMode="auto">
          <a:xfrm>
            <a:off x="1131888" y="3592513"/>
            <a:ext cx="228600" cy="0"/>
          </a:xfrm>
          <a:prstGeom prst="line">
            <a:avLst/>
          </a:prstGeom>
          <a:noFill/>
          <a:ln w="762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442482" name="Group 25"/>
          <p:cNvGrpSpPr>
            <a:grpSpLocks/>
          </p:cNvGrpSpPr>
          <p:nvPr/>
        </p:nvGrpSpPr>
        <p:grpSpPr bwMode="auto">
          <a:xfrm>
            <a:off x="141288" y="3363913"/>
            <a:ext cx="1092200" cy="838200"/>
            <a:chOff x="720" y="240"/>
            <a:chExt cx="832" cy="816"/>
          </a:xfrm>
        </p:grpSpPr>
        <p:sp>
          <p:nvSpPr>
            <p:cNvPr id="442483" name="Freeform 26"/>
            <p:cNvSpPr>
              <a:spLocks/>
            </p:cNvSpPr>
            <p:nvPr/>
          </p:nvSpPr>
          <p:spPr bwMode="auto">
            <a:xfrm>
              <a:off x="720" y="240"/>
              <a:ext cx="832" cy="672"/>
            </a:xfrm>
            <a:custGeom>
              <a:avLst/>
              <a:gdLst>
                <a:gd name="T0" fmla="*/ 104 w 832"/>
                <a:gd name="T1" fmla="*/ 672 h 672"/>
                <a:gd name="T2" fmla="*/ 104 w 832"/>
                <a:gd name="T3" fmla="*/ 336 h 672"/>
                <a:gd name="T4" fmla="*/ 728 w 832"/>
                <a:gd name="T5" fmla="*/ 288 h 672"/>
                <a:gd name="T6" fmla="*/ 728 w 832"/>
                <a:gd name="T7" fmla="*/ 0 h 6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32"/>
                <a:gd name="T13" fmla="*/ 0 h 672"/>
                <a:gd name="T14" fmla="*/ 832 w 832"/>
                <a:gd name="T15" fmla="*/ 672 h 6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32" h="672">
                  <a:moveTo>
                    <a:pt x="104" y="672"/>
                  </a:moveTo>
                  <a:cubicBezTo>
                    <a:pt x="52" y="536"/>
                    <a:pt x="0" y="400"/>
                    <a:pt x="104" y="336"/>
                  </a:cubicBezTo>
                  <a:cubicBezTo>
                    <a:pt x="208" y="272"/>
                    <a:pt x="624" y="344"/>
                    <a:pt x="728" y="288"/>
                  </a:cubicBezTo>
                  <a:cubicBezTo>
                    <a:pt x="832" y="232"/>
                    <a:pt x="780" y="116"/>
                    <a:pt x="728" y="0"/>
                  </a:cubicBezTo>
                </a:path>
              </a:pathLst>
            </a:custGeom>
            <a:noFill/>
            <a:ln w="762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800" b="1" baseline="-25000">
                <a:latin typeface="Arial" charset="0"/>
              </a:endParaRPr>
            </a:p>
          </p:txBody>
        </p:sp>
        <p:sp>
          <p:nvSpPr>
            <p:cNvPr id="442484" name="Line 27"/>
            <p:cNvSpPr>
              <a:spLocks noChangeShapeType="1"/>
            </p:cNvSpPr>
            <p:nvPr/>
          </p:nvSpPr>
          <p:spPr bwMode="auto">
            <a:xfrm>
              <a:off x="816" y="864"/>
              <a:ext cx="0" cy="192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442485" name="Line 28"/>
          <p:cNvSpPr>
            <a:spLocks noChangeShapeType="1"/>
          </p:cNvSpPr>
          <p:nvPr/>
        </p:nvSpPr>
        <p:spPr bwMode="auto">
          <a:xfrm>
            <a:off x="3341688" y="3592513"/>
            <a:ext cx="228600" cy="0"/>
          </a:xfrm>
          <a:prstGeom prst="line">
            <a:avLst/>
          </a:prstGeom>
          <a:noFill/>
          <a:ln w="762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42486" name="Line 29"/>
          <p:cNvSpPr>
            <a:spLocks noChangeShapeType="1"/>
          </p:cNvSpPr>
          <p:nvPr/>
        </p:nvSpPr>
        <p:spPr bwMode="auto">
          <a:xfrm>
            <a:off x="5551488" y="3592513"/>
            <a:ext cx="228600" cy="0"/>
          </a:xfrm>
          <a:prstGeom prst="line">
            <a:avLst/>
          </a:prstGeom>
          <a:noFill/>
          <a:ln w="762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42487" name="Line 30"/>
          <p:cNvSpPr>
            <a:spLocks noChangeShapeType="1"/>
          </p:cNvSpPr>
          <p:nvPr/>
        </p:nvSpPr>
        <p:spPr bwMode="auto">
          <a:xfrm>
            <a:off x="7761288" y="3592513"/>
            <a:ext cx="228600" cy="0"/>
          </a:xfrm>
          <a:prstGeom prst="line">
            <a:avLst/>
          </a:prstGeom>
          <a:noFill/>
          <a:ln w="762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442488" name="Group 31"/>
          <p:cNvGrpSpPr>
            <a:grpSpLocks/>
          </p:cNvGrpSpPr>
          <p:nvPr/>
        </p:nvGrpSpPr>
        <p:grpSpPr bwMode="auto">
          <a:xfrm flipH="1">
            <a:off x="7913688" y="3363913"/>
            <a:ext cx="1066800" cy="838200"/>
            <a:chOff x="720" y="240"/>
            <a:chExt cx="832" cy="816"/>
          </a:xfrm>
        </p:grpSpPr>
        <p:sp>
          <p:nvSpPr>
            <p:cNvPr id="442489" name="Freeform 32"/>
            <p:cNvSpPr>
              <a:spLocks/>
            </p:cNvSpPr>
            <p:nvPr/>
          </p:nvSpPr>
          <p:spPr bwMode="auto">
            <a:xfrm>
              <a:off x="720" y="240"/>
              <a:ext cx="832" cy="672"/>
            </a:xfrm>
            <a:custGeom>
              <a:avLst/>
              <a:gdLst>
                <a:gd name="T0" fmla="*/ 104 w 832"/>
                <a:gd name="T1" fmla="*/ 672 h 672"/>
                <a:gd name="T2" fmla="*/ 104 w 832"/>
                <a:gd name="T3" fmla="*/ 336 h 672"/>
                <a:gd name="T4" fmla="*/ 728 w 832"/>
                <a:gd name="T5" fmla="*/ 288 h 672"/>
                <a:gd name="T6" fmla="*/ 728 w 832"/>
                <a:gd name="T7" fmla="*/ 0 h 6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32"/>
                <a:gd name="T13" fmla="*/ 0 h 672"/>
                <a:gd name="T14" fmla="*/ 832 w 832"/>
                <a:gd name="T15" fmla="*/ 672 h 6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32" h="672">
                  <a:moveTo>
                    <a:pt x="104" y="672"/>
                  </a:moveTo>
                  <a:cubicBezTo>
                    <a:pt x="52" y="536"/>
                    <a:pt x="0" y="400"/>
                    <a:pt x="104" y="336"/>
                  </a:cubicBezTo>
                  <a:cubicBezTo>
                    <a:pt x="208" y="272"/>
                    <a:pt x="624" y="344"/>
                    <a:pt x="728" y="288"/>
                  </a:cubicBezTo>
                  <a:cubicBezTo>
                    <a:pt x="832" y="232"/>
                    <a:pt x="780" y="116"/>
                    <a:pt x="728" y="0"/>
                  </a:cubicBezTo>
                </a:path>
              </a:pathLst>
            </a:custGeom>
            <a:noFill/>
            <a:ln w="762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800" b="1" baseline="-25000">
                <a:latin typeface="Arial" charset="0"/>
              </a:endParaRPr>
            </a:p>
          </p:txBody>
        </p:sp>
        <p:sp>
          <p:nvSpPr>
            <p:cNvPr id="442490" name="Line 33"/>
            <p:cNvSpPr>
              <a:spLocks noChangeShapeType="1"/>
            </p:cNvSpPr>
            <p:nvPr/>
          </p:nvSpPr>
          <p:spPr bwMode="auto">
            <a:xfrm>
              <a:off x="816" y="864"/>
              <a:ext cx="0" cy="192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42491" name="Group 36"/>
          <p:cNvGrpSpPr>
            <a:grpSpLocks/>
          </p:cNvGrpSpPr>
          <p:nvPr/>
        </p:nvGrpSpPr>
        <p:grpSpPr bwMode="auto">
          <a:xfrm flipH="1">
            <a:off x="1284288" y="3363913"/>
            <a:ext cx="1066800" cy="838200"/>
            <a:chOff x="720" y="240"/>
            <a:chExt cx="832" cy="816"/>
          </a:xfrm>
        </p:grpSpPr>
        <p:sp>
          <p:nvSpPr>
            <p:cNvPr id="442492" name="Freeform 37"/>
            <p:cNvSpPr>
              <a:spLocks/>
            </p:cNvSpPr>
            <p:nvPr/>
          </p:nvSpPr>
          <p:spPr bwMode="auto">
            <a:xfrm>
              <a:off x="720" y="240"/>
              <a:ext cx="832" cy="672"/>
            </a:xfrm>
            <a:custGeom>
              <a:avLst/>
              <a:gdLst>
                <a:gd name="T0" fmla="*/ 104 w 832"/>
                <a:gd name="T1" fmla="*/ 672 h 672"/>
                <a:gd name="T2" fmla="*/ 104 w 832"/>
                <a:gd name="T3" fmla="*/ 336 h 672"/>
                <a:gd name="T4" fmla="*/ 728 w 832"/>
                <a:gd name="T5" fmla="*/ 288 h 672"/>
                <a:gd name="T6" fmla="*/ 728 w 832"/>
                <a:gd name="T7" fmla="*/ 0 h 6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32"/>
                <a:gd name="T13" fmla="*/ 0 h 672"/>
                <a:gd name="T14" fmla="*/ 832 w 832"/>
                <a:gd name="T15" fmla="*/ 672 h 6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32" h="672">
                  <a:moveTo>
                    <a:pt x="104" y="672"/>
                  </a:moveTo>
                  <a:cubicBezTo>
                    <a:pt x="52" y="536"/>
                    <a:pt x="0" y="400"/>
                    <a:pt x="104" y="336"/>
                  </a:cubicBezTo>
                  <a:cubicBezTo>
                    <a:pt x="208" y="272"/>
                    <a:pt x="624" y="344"/>
                    <a:pt x="728" y="288"/>
                  </a:cubicBezTo>
                  <a:cubicBezTo>
                    <a:pt x="832" y="232"/>
                    <a:pt x="780" y="116"/>
                    <a:pt x="728" y="0"/>
                  </a:cubicBezTo>
                </a:path>
              </a:pathLst>
            </a:custGeom>
            <a:noFill/>
            <a:ln w="762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800" b="1" baseline="-25000">
                <a:latin typeface="Arial" charset="0"/>
              </a:endParaRPr>
            </a:p>
          </p:txBody>
        </p:sp>
        <p:sp>
          <p:nvSpPr>
            <p:cNvPr id="442493" name="Line 38"/>
            <p:cNvSpPr>
              <a:spLocks noChangeShapeType="1"/>
            </p:cNvSpPr>
            <p:nvPr/>
          </p:nvSpPr>
          <p:spPr bwMode="auto">
            <a:xfrm>
              <a:off x="816" y="864"/>
              <a:ext cx="0" cy="192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42494" name="Group 39"/>
          <p:cNvGrpSpPr>
            <a:grpSpLocks/>
          </p:cNvGrpSpPr>
          <p:nvPr/>
        </p:nvGrpSpPr>
        <p:grpSpPr bwMode="auto">
          <a:xfrm>
            <a:off x="2351088" y="3363913"/>
            <a:ext cx="1092200" cy="838200"/>
            <a:chOff x="720" y="240"/>
            <a:chExt cx="832" cy="816"/>
          </a:xfrm>
        </p:grpSpPr>
        <p:sp>
          <p:nvSpPr>
            <p:cNvPr id="442495" name="Freeform 40"/>
            <p:cNvSpPr>
              <a:spLocks/>
            </p:cNvSpPr>
            <p:nvPr/>
          </p:nvSpPr>
          <p:spPr bwMode="auto">
            <a:xfrm>
              <a:off x="720" y="240"/>
              <a:ext cx="832" cy="672"/>
            </a:xfrm>
            <a:custGeom>
              <a:avLst/>
              <a:gdLst>
                <a:gd name="T0" fmla="*/ 104 w 832"/>
                <a:gd name="T1" fmla="*/ 672 h 672"/>
                <a:gd name="T2" fmla="*/ 104 w 832"/>
                <a:gd name="T3" fmla="*/ 336 h 672"/>
                <a:gd name="T4" fmla="*/ 728 w 832"/>
                <a:gd name="T5" fmla="*/ 288 h 672"/>
                <a:gd name="T6" fmla="*/ 728 w 832"/>
                <a:gd name="T7" fmla="*/ 0 h 6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32"/>
                <a:gd name="T13" fmla="*/ 0 h 672"/>
                <a:gd name="T14" fmla="*/ 832 w 832"/>
                <a:gd name="T15" fmla="*/ 672 h 6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32" h="672">
                  <a:moveTo>
                    <a:pt x="104" y="672"/>
                  </a:moveTo>
                  <a:cubicBezTo>
                    <a:pt x="52" y="536"/>
                    <a:pt x="0" y="400"/>
                    <a:pt x="104" y="336"/>
                  </a:cubicBezTo>
                  <a:cubicBezTo>
                    <a:pt x="208" y="272"/>
                    <a:pt x="624" y="344"/>
                    <a:pt x="728" y="288"/>
                  </a:cubicBezTo>
                  <a:cubicBezTo>
                    <a:pt x="832" y="232"/>
                    <a:pt x="780" y="116"/>
                    <a:pt x="728" y="0"/>
                  </a:cubicBezTo>
                </a:path>
              </a:pathLst>
            </a:custGeom>
            <a:noFill/>
            <a:ln w="762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800" b="1" baseline="-25000">
                <a:latin typeface="Arial" charset="0"/>
              </a:endParaRPr>
            </a:p>
          </p:txBody>
        </p:sp>
        <p:sp>
          <p:nvSpPr>
            <p:cNvPr id="442496" name="Line 41"/>
            <p:cNvSpPr>
              <a:spLocks noChangeShapeType="1"/>
            </p:cNvSpPr>
            <p:nvPr/>
          </p:nvSpPr>
          <p:spPr bwMode="auto">
            <a:xfrm>
              <a:off x="816" y="864"/>
              <a:ext cx="0" cy="192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442497" name="Line 42"/>
          <p:cNvSpPr>
            <a:spLocks noChangeShapeType="1"/>
          </p:cNvSpPr>
          <p:nvPr/>
        </p:nvSpPr>
        <p:spPr bwMode="auto">
          <a:xfrm>
            <a:off x="2274888" y="3821113"/>
            <a:ext cx="152400" cy="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442498" name="Group 47"/>
          <p:cNvGrpSpPr>
            <a:grpSpLocks/>
          </p:cNvGrpSpPr>
          <p:nvPr/>
        </p:nvGrpSpPr>
        <p:grpSpPr bwMode="auto">
          <a:xfrm flipH="1">
            <a:off x="3494088" y="3363913"/>
            <a:ext cx="1066800" cy="838200"/>
            <a:chOff x="720" y="240"/>
            <a:chExt cx="832" cy="816"/>
          </a:xfrm>
        </p:grpSpPr>
        <p:sp>
          <p:nvSpPr>
            <p:cNvPr id="442499" name="Freeform 48"/>
            <p:cNvSpPr>
              <a:spLocks/>
            </p:cNvSpPr>
            <p:nvPr/>
          </p:nvSpPr>
          <p:spPr bwMode="auto">
            <a:xfrm>
              <a:off x="720" y="240"/>
              <a:ext cx="832" cy="672"/>
            </a:xfrm>
            <a:custGeom>
              <a:avLst/>
              <a:gdLst>
                <a:gd name="T0" fmla="*/ 104 w 832"/>
                <a:gd name="T1" fmla="*/ 672 h 672"/>
                <a:gd name="T2" fmla="*/ 104 w 832"/>
                <a:gd name="T3" fmla="*/ 336 h 672"/>
                <a:gd name="T4" fmla="*/ 728 w 832"/>
                <a:gd name="T5" fmla="*/ 288 h 672"/>
                <a:gd name="T6" fmla="*/ 728 w 832"/>
                <a:gd name="T7" fmla="*/ 0 h 6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32"/>
                <a:gd name="T13" fmla="*/ 0 h 672"/>
                <a:gd name="T14" fmla="*/ 832 w 832"/>
                <a:gd name="T15" fmla="*/ 672 h 6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32" h="672">
                  <a:moveTo>
                    <a:pt x="104" y="672"/>
                  </a:moveTo>
                  <a:cubicBezTo>
                    <a:pt x="52" y="536"/>
                    <a:pt x="0" y="400"/>
                    <a:pt x="104" y="336"/>
                  </a:cubicBezTo>
                  <a:cubicBezTo>
                    <a:pt x="208" y="272"/>
                    <a:pt x="624" y="344"/>
                    <a:pt x="728" y="288"/>
                  </a:cubicBezTo>
                  <a:cubicBezTo>
                    <a:pt x="832" y="232"/>
                    <a:pt x="780" y="116"/>
                    <a:pt x="728" y="0"/>
                  </a:cubicBezTo>
                </a:path>
              </a:pathLst>
            </a:custGeom>
            <a:noFill/>
            <a:ln w="762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800" b="1" baseline="-25000">
                <a:latin typeface="Arial" charset="0"/>
              </a:endParaRPr>
            </a:p>
          </p:txBody>
        </p:sp>
        <p:sp>
          <p:nvSpPr>
            <p:cNvPr id="442500" name="Line 49"/>
            <p:cNvSpPr>
              <a:spLocks noChangeShapeType="1"/>
            </p:cNvSpPr>
            <p:nvPr/>
          </p:nvSpPr>
          <p:spPr bwMode="auto">
            <a:xfrm>
              <a:off x="816" y="864"/>
              <a:ext cx="0" cy="192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42501" name="Group 50"/>
          <p:cNvGrpSpPr>
            <a:grpSpLocks/>
          </p:cNvGrpSpPr>
          <p:nvPr/>
        </p:nvGrpSpPr>
        <p:grpSpPr bwMode="auto">
          <a:xfrm>
            <a:off x="4560888" y="3363913"/>
            <a:ext cx="1092200" cy="838200"/>
            <a:chOff x="720" y="240"/>
            <a:chExt cx="832" cy="816"/>
          </a:xfrm>
        </p:grpSpPr>
        <p:sp>
          <p:nvSpPr>
            <p:cNvPr id="442502" name="Freeform 51"/>
            <p:cNvSpPr>
              <a:spLocks/>
            </p:cNvSpPr>
            <p:nvPr/>
          </p:nvSpPr>
          <p:spPr bwMode="auto">
            <a:xfrm>
              <a:off x="720" y="240"/>
              <a:ext cx="832" cy="672"/>
            </a:xfrm>
            <a:custGeom>
              <a:avLst/>
              <a:gdLst>
                <a:gd name="T0" fmla="*/ 104 w 832"/>
                <a:gd name="T1" fmla="*/ 672 h 672"/>
                <a:gd name="T2" fmla="*/ 104 w 832"/>
                <a:gd name="T3" fmla="*/ 336 h 672"/>
                <a:gd name="T4" fmla="*/ 728 w 832"/>
                <a:gd name="T5" fmla="*/ 288 h 672"/>
                <a:gd name="T6" fmla="*/ 728 w 832"/>
                <a:gd name="T7" fmla="*/ 0 h 6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32"/>
                <a:gd name="T13" fmla="*/ 0 h 672"/>
                <a:gd name="T14" fmla="*/ 832 w 832"/>
                <a:gd name="T15" fmla="*/ 672 h 6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32" h="672">
                  <a:moveTo>
                    <a:pt x="104" y="672"/>
                  </a:moveTo>
                  <a:cubicBezTo>
                    <a:pt x="52" y="536"/>
                    <a:pt x="0" y="400"/>
                    <a:pt x="104" y="336"/>
                  </a:cubicBezTo>
                  <a:cubicBezTo>
                    <a:pt x="208" y="272"/>
                    <a:pt x="624" y="344"/>
                    <a:pt x="728" y="288"/>
                  </a:cubicBezTo>
                  <a:cubicBezTo>
                    <a:pt x="832" y="232"/>
                    <a:pt x="780" y="116"/>
                    <a:pt x="728" y="0"/>
                  </a:cubicBezTo>
                </a:path>
              </a:pathLst>
            </a:custGeom>
            <a:noFill/>
            <a:ln w="762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800" b="1" baseline="-25000">
                <a:latin typeface="Arial" charset="0"/>
              </a:endParaRPr>
            </a:p>
          </p:txBody>
        </p:sp>
        <p:sp>
          <p:nvSpPr>
            <p:cNvPr id="442503" name="Line 52"/>
            <p:cNvSpPr>
              <a:spLocks noChangeShapeType="1"/>
            </p:cNvSpPr>
            <p:nvPr/>
          </p:nvSpPr>
          <p:spPr bwMode="auto">
            <a:xfrm>
              <a:off x="816" y="864"/>
              <a:ext cx="0" cy="192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42504" name="Group 53"/>
          <p:cNvGrpSpPr>
            <a:grpSpLocks/>
          </p:cNvGrpSpPr>
          <p:nvPr/>
        </p:nvGrpSpPr>
        <p:grpSpPr bwMode="auto">
          <a:xfrm flipH="1">
            <a:off x="5703888" y="3363913"/>
            <a:ext cx="1066800" cy="838200"/>
            <a:chOff x="720" y="240"/>
            <a:chExt cx="832" cy="816"/>
          </a:xfrm>
        </p:grpSpPr>
        <p:sp>
          <p:nvSpPr>
            <p:cNvPr id="442505" name="Freeform 54"/>
            <p:cNvSpPr>
              <a:spLocks/>
            </p:cNvSpPr>
            <p:nvPr/>
          </p:nvSpPr>
          <p:spPr bwMode="auto">
            <a:xfrm>
              <a:off x="720" y="240"/>
              <a:ext cx="832" cy="672"/>
            </a:xfrm>
            <a:custGeom>
              <a:avLst/>
              <a:gdLst>
                <a:gd name="T0" fmla="*/ 104 w 832"/>
                <a:gd name="T1" fmla="*/ 672 h 672"/>
                <a:gd name="T2" fmla="*/ 104 w 832"/>
                <a:gd name="T3" fmla="*/ 336 h 672"/>
                <a:gd name="T4" fmla="*/ 728 w 832"/>
                <a:gd name="T5" fmla="*/ 288 h 672"/>
                <a:gd name="T6" fmla="*/ 728 w 832"/>
                <a:gd name="T7" fmla="*/ 0 h 6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32"/>
                <a:gd name="T13" fmla="*/ 0 h 672"/>
                <a:gd name="T14" fmla="*/ 832 w 832"/>
                <a:gd name="T15" fmla="*/ 672 h 6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32" h="672">
                  <a:moveTo>
                    <a:pt x="104" y="672"/>
                  </a:moveTo>
                  <a:cubicBezTo>
                    <a:pt x="52" y="536"/>
                    <a:pt x="0" y="400"/>
                    <a:pt x="104" y="336"/>
                  </a:cubicBezTo>
                  <a:cubicBezTo>
                    <a:pt x="208" y="272"/>
                    <a:pt x="624" y="344"/>
                    <a:pt x="728" y="288"/>
                  </a:cubicBezTo>
                  <a:cubicBezTo>
                    <a:pt x="832" y="232"/>
                    <a:pt x="780" y="116"/>
                    <a:pt x="728" y="0"/>
                  </a:cubicBezTo>
                </a:path>
              </a:pathLst>
            </a:custGeom>
            <a:noFill/>
            <a:ln w="762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800" b="1" baseline="-25000">
                <a:latin typeface="Arial" charset="0"/>
              </a:endParaRPr>
            </a:p>
          </p:txBody>
        </p:sp>
        <p:sp>
          <p:nvSpPr>
            <p:cNvPr id="442506" name="Line 55"/>
            <p:cNvSpPr>
              <a:spLocks noChangeShapeType="1"/>
            </p:cNvSpPr>
            <p:nvPr/>
          </p:nvSpPr>
          <p:spPr bwMode="auto">
            <a:xfrm>
              <a:off x="816" y="864"/>
              <a:ext cx="0" cy="192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42507" name="Group 56"/>
          <p:cNvGrpSpPr>
            <a:grpSpLocks/>
          </p:cNvGrpSpPr>
          <p:nvPr/>
        </p:nvGrpSpPr>
        <p:grpSpPr bwMode="auto">
          <a:xfrm>
            <a:off x="6770688" y="3363913"/>
            <a:ext cx="1092200" cy="838200"/>
            <a:chOff x="720" y="240"/>
            <a:chExt cx="832" cy="816"/>
          </a:xfrm>
        </p:grpSpPr>
        <p:sp>
          <p:nvSpPr>
            <p:cNvPr id="442508" name="Freeform 57"/>
            <p:cNvSpPr>
              <a:spLocks/>
            </p:cNvSpPr>
            <p:nvPr/>
          </p:nvSpPr>
          <p:spPr bwMode="auto">
            <a:xfrm>
              <a:off x="720" y="240"/>
              <a:ext cx="832" cy="672"/>
            </a:xfrm>
            <a:custGeom>
              <a:avLst/>
              <a:gdLst>
                <a:gd name="T0" fmla="*/ 104 w 832"/>
                <a:gd name="T1" fmla="*/ 672 h 672"/>
                <a:gd name="T2" fmla="*/ 104 w 832"/>
                <a:gd name="T3" fmla="*/ 336 h 672"/>
                <a:gd name="T4" fmla="*/ 728 w 832"/>
                <a:gd name="T5" fmla="*/ 288 h 672"/>
                <a:gd name="T6" fmla="*/ 728 w 832"/>
                <a:gd name="T7" fmla="*/ 0 h 6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32"/>
                <a:gd name="T13" fmla="*/ 0 h 672"/>
                <a:gd name="T14" fmla="*/ 832 w 832"/>
                <a:gd name="T15" fmla="*/ 672 h 6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32" h="672">
                  <a:moveTo>
                    <a:pt x="104" y="672"/>
                  </a:moveTo>
                  <a:cubicBezTo>
                    <a:pt x="52" y="536"/>
                    <a:pt x="0" y="400"/>
                    <a:pt x="104" y="336"/>
                  </a:cubicBezTo>
                  <a:cubicBezTo>
                    <a:pt x="208" y="272"/>
                    <a:pt x="624" y="344"/>
                    <a:pt x="728" y="288"/>
                  </a:cubicBezTo>
                  <a:cubicBezTo>
                    <a:pt x="832" y="232"/>
                    <a:pt x="780" y="116"/>
                    <a:pt x="728" y="0"/>
                  </a:cubicBezTo>
                </a:path>
              </a:pathLst>
            </a:custGeom>
            <a:noFill/>
            <a:ln w="762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800" b="1" baseline="-25000">
                <a:latin typeface="Arial" charset="0"/>
              </a:endParaRPr>
            </a:p>
          </p:txBody>
        </p:sp>
        <p:sp>
          <p:nvSpPr>
            <p:cNvPr id="442509" name="Line 58"/>
            <p:cNvSpPr>
              <a:spLocks noChangeShapeType="1"/>
            </p:cNvSpPr>
            <p:nvPr/>
          </p:nvSpPr>
          <p:spPr bwMode="auto">
            <a:xfrm>
              <a:off x="816" y="864"/>
              <a:ext cx="0" cy="192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442510" name="Line 59"/>
          <p:cNvSpPr>
            <a:spLocks noChangeShapeType="1"/>
          </p:cNvSpPr>
          <p:nvPr/>
        </p:nvSpPr>
        <p:spPr bwMode="auto">
          <a:xfrm>
            <a:off x="4484688" y="3821113"/>
            <a:ext cx="152400" cy="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42511" name="Line 60"/>
          <p:cNvSpPr>
            <a:spLocks noChangeShapeType="1"/>
          </p:cNvSpPr>
          <p:nvPr/>
        </p:nvSpPr>
        <p:spPr bwMode="auto">
          <a:xfrm>
            <a:off x="6694488" y="3821113"/>
            <a:ext cx="152400" cy="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42512" name="Line 61"/>
          <p:cNvSpPr>
            <a:spLocks noChangeShapeType="1"/>
          </p:cNvSpPr>
          <p:nvPr/>
        </p:nvSpPr>
        <p:spPr bwMode="auto">
          <a:xfrm>
            <a:off x="4191000" y="2971800"/>
            <a:ext cx="0" cy="533400"/>
          </a:xfrm>
          <a:prstGeom prst="line">
            <a:avLst/>
          </a:prstGeom>
          <a:noFill/>
          <a:ln w="76200" cmpd="tri">
            <a:solidFill>
              <a:srgbClr val="FF00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42513" name="Oval 63"/>
          <p:cNvSpPr>
            <a:spLocks noChangeArrowheads="1"/>
          </p:cNvSpPr>
          <p:nvPr/>
        </p:nvSpPr>
        <p:spPr bwMode="auto">
          <a:xfrm>
            <a:off x="2057400" y="3733800"/>
            <a:ext cx="609600" cy="533400"/>
          </a:xfrm>
          <a:prstGeom prst="ellipse">
            <a:avLst/>
          </a:prstGeom>
          <a:noFill/>
          <a:ln w="19050">
            <a:solidFill>
              <a:srgbClr val="FFFDFD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 b="1" baseline="-25000">
              <a:latin typeface="Arial" charset="0"/>
            </a:endParaRPr>
          </a:p>
        </p:txBody>
      </p:sp>
      <p:sp>
        <p:nvSpPr>
          <p:cNvPr id="442514" name="Oval 64"/>
          <p:cNvSpPr>
            <a:spLocks noChangeArrowheads="1"/>
          </p:cNvSpPr>
          <p:nvPr/>
        </p:nvSpPr>
        <p:spPr bwMode="auto">
          <a:xfrm>
            <a:off x="4267200" y="3733800"/>
            <a:ext cx="609600" cy="533400"/>
          </a:xfrm>
          <a:prstGeom prst="ellipse">
            <a:avLst/>
          </a:prstGeom>
          <a:noFill/>
          <a:ln w="19050">
            <a:solidFill>
              <a:srgbClr val="FFFDFD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 b="1" baseline="-25000">
              <a:latin typeface="Arial" charset="0"/>
            </a:endParaRPr>
          </a:p>
        </p:txBody>
      </p:sp>
      <p:sp>
        <p:nvSpPr>
          <p:cNvPr id="442515" name="Oval 65"/>
          <p:cNvSpPr>
            <a:spLocks noChangeArrowheads="1"/>
          </p:cNvSpPr>
          <p:nvPr/>
        </p:nvSpPr>
        <p:spPr bwMode="auto">
          <a:xfrm>
            <a:off x="6477000" y="3733800"/>
            <a:ext cx="609600" cy="533400"/>
          </a:xfrm>
          <a:prstGeom prst="ellipse">
            <a:avLst/>
          </a:prstGeom>
          <a:noFill/>
          <a:ln w="19050">
            <a:solidFill>
              <a:srgbClr val="FFFDFD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 b="1" baseline="-25000">
              <a:latin typeface="Arial" charset="0"/>
            </a:endParaRPr>
          </a:p>
        </p:txBody>
      </p:sp>
      <p:sp>
        <p:nvSpPr>
          <p:cNvPr id="442516" name="Line 63"/>
          <p:cNvSpPr>
            <a:spLocks noChangeShapeType="1"/>
          </p:cNvSpPr>
          <p:nvPr/>
        </p:nvSpPr>
        <p:spPr bwMode="auto">
          <a:xfrm>
            <a:off x="257175" y="4000500"/>
            <a:ext cx="0" cy="196850"/>
          </a:xfrm>
          <a:prstGeom prst="line">
            <a:avLst/>
          </a:prstGeom>
          <a:noFill/>
          <a:ln w="76200">
            <a:solidFill>
              <a:srgbClr val="FF160B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42517" name="Line 63"/>
          <p:cNvSpPr>
            <a:spLocks noChangeShapeType="1"/>
          </p:cNvSpPr>
          <p:nvPr/>
        </p:nvSpPr>
        <p:spPr bwMode="auto">
          <a:xfrm>
            <a:off x="2228850" y="4000500"/>
            <a:ext cx="0" cy="196850"/>
          </a:xfrm>
          <a:prstGeom prst="line">
            <a:avLst/>
          </a:prstGeom>
          <a:noFill/>
          <a:ln w="76200">
            <a:solidFill>
              <a:srgbClr val="FF160B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42518" name="Line 63"/>
          <p:cNvSpPr>
            <a:spLocks noChangeShapeType="1"/>
          </p:cNvSpPr>
          <p:nvPr/>
        </p:nvSpPr>
        <p:spPr bwMode="auto">
          <a:xfrm>
            <a:off x="2486025" y="4000500"/>
            <a:ext cx="0" cy="196850"/>
          </a:xfrm>
          <a:prstGeom prst="line">
            <a:avLst/>
          </a:prstGeom>
          <a:noFill/>
          <a:ln w="76200">
            <a:solidFill>
              <a:srgbClr val="FF160B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42519" name="Line 63"/>
          <p:cNvSpPr>
            <a:spLocks noChangeShapeType="1"/>
          </p:cNvSpPr>
          <p:nvPr/>
        </p:nvSpPr>
        <p:spPr bwMode="auto">
          <a:xfrm>
            <a:off x="4429125" y="4000500"/>
            <a:ext cx="0" cy="196850"/>
          </a:xfrm>
          <a:prstGeom prst="line">
            <a:avLst/>
          </a:prstGeom>
          <a:noFill/>
          <a:ln w="76200">
            <a:solidFill>
              <a:srgbClr val="FF160B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42520" name="Line 63"/>
          <p:cNvSpPr>
            <a:spLocks noChangeShapeType="1"/>
          </p:cNvSpPr>
          <p:nvPr/>
        </p:nvSpPr>
        <p:spPr bwMode="auto">
          <a:xfrm>
            <a:off x="4700588" y="4000500"/>
            <a:ext cx="0" cy="196850"/>
          </a:xfrm>
          <a:prstGeom prst="line">
            <a:avLst/>
          </a:prstGeom>
          <a:noFill/>
          <a:ln w="76200">
            <a:solidFill>
              <a:srgbClr val="FF160B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42521" name="Line 63"/>
          <p:cNvSpPr>
            <a:spLocks noChangeShapeType="1"/>
          </p:cNvSpPr>
          <p:nvPr/>
        </p:nvSpPr>
        <p:spPr bwMode="auto">
          <a:xfrm>
            <a:off x="6643688" y="4000500"/>
            <a:ext cx="0" cy="196850"/>
          </a:xfrm>
          <a:prstGeom prst="line">
            <a:avLst/>
          </a:prstGeom>
          <a:noFill/>
          <a:ln w="76200">
            <a:solidFill>
              <a:srgbClr val="FF160B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42522" name="Line 63"/>
          <p:cNvSpPr>
            <a:spLocks noChangeShapeType="1"/>
          </p:cNvSpPr>
          <p:nvPr/>
        </p:nvSpPr>
        <p:spPr bwMode="auto">
          <a:xfrm>
            <a:off x="6900863" y="4000500"/>
            <a:ext cx="0" cy="196850"/>
          </a:xfrm>
          <a:prstGeom prst="line">
            <a:avLst/>
          </a:prstGeom>
          <a:noFill/>
          <a:ln w="76200">
            <a:solidFill>
              <a:srgbClr val="FF160B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42523" name="Line 63"/>
          <p:cNvSpPr>
            <a:spLocks noChangeShapeType="1"/>
          </p:cNvSpPr>
          <p:nvPr/>
        </p:nvSpPr>
        <p:spPr bwMode="auto">
          <a:xfrm>
            <a:off x="8858250" y="4000500"/>
            <a:ext cx="0" cy="196850"/>
          </a:xfrm>
          <a:prstGeom prst="line">
            <a:avLst/>
          </a:prstGeom>
          <a:noFill/>
          <a:ln w="76200">
            <a:solidFill>
              <a:srgbClr val="FF160B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4495800" y="457200"/>
            <a:ext cx="1939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  <a:ea typeface="MS Pゴシック" pitchFamily="-92" charset="-128"/>
              </a:rPr>
              <a:t>VWF monomer</a:t>
            </a:r>
            <a:endParaRPr lang="en-US" sz="1800" b="1">
              <a:effectLst>
                <a:outerShdw blurRad="38100" dist="38100" dir="2700000" algn="tl">
                  <a:srgbClr val="000000"/>
                </a:outerShdw>
              </a:effectLst>
              <a:ea typeface="MS Pゴシック" pitchFamily="-92" charset="-128"/>
            </a:endParaRPr>
          </a:p>
        </p:txBody>
      </p:sp>
      <p:grpSp>
        <p:nvGrpSpPr>
          <p:cNvPr id="442525" name="Group 4"/>
          <p:cNvGrpSpPr>
            <a:grpSpLocks/>
          </p:cNvGrpSpPr>
          <p:nvPr/>
        </p:nvGrpSpPr>
        <p:grpSpPr bwMode="auto">
          <a:xfrm>
            <a:off x="2884488" y="374650"/>
            <a:ext cx="1168400" cy="844550"/>
            <a:chOff x="720" y="240"/>
            <a:chExt cx="832" cy="816"/>
          </a:xfrm>
        </p:grpSpPr>
        <p:sp>
          <p:nvSpPr>
            <p:cNvPr id="442526" name="Freeform 5"/>
            <p:cNvSpPr>
              <a:spLocks/>
            </p:cNvSpPr>
            <p:nvPr/>
          </p:nvSpPr>
          <p:spPr bwMode="auto">
            <a:xfrm>
              <a:off x="720" y="240"/>
              <a:ext cx="832" cy="672"/>
            </a:xfrm>
            <a:custGeom>
              <a:avLst/>
              <a:gdLst>
                <a:gd name="T0" fmla="*/ 104 w 832"/>
                <a:gd name="T1" fmla="*/ 672 h 672"/>
                <a:gd name="T2" fmla="*/ 104 w 832"/>
                <a:gd name="T3" fmla="*/ 336 h 672"/>
                <a:gd name="T4" fmla="*/ 728 w 832"/>
                <a:gd name="T5" fmla="*/ 288 h 672"/>
                <a:gd name="T6" fmla="*/ 728 w 832"/>
                <a:gd name="T7" fmla="*/ 0 h 6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32"/>
                <a:gd name="T13" fmla="*/ 0 h 672"/>
                <a:gd name="T14" fmla="*/ 832 w 832"/>
                <a:gd name="T15" fmla="*/ 672 h 6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32" h="672">
                  <a:moveTo>
                    <a:pt x="104" y="672"/>
                  </a:moveTo>
                  <a:cubicBezTo>
                    <a:pt x="52" y="536"/>
                    <a:pt x="0" y="400"/>
                    <a:pt x="104" y="336"/>
                  </a:cubicBezTo>
                  <a:cubicBezTo>
                    <a:pt x="208" y="272"/>
                    <a:pt x="624" y="344"/>
                    <a:pt x="728" y="288"/>
                  </a:cubicBezTo>
                  <a:cubicBezTo>
                    <a:pt x="832" y="232"/>
                    <a:pt x="780" y="116"/>
                    <a:pt x="728" y="0"/>
                  </a:cubicBezTo>
                </a:path>
              </a:pathLst>
            </a:custGeom>
            <a:noFill/>
            <a:ln w="762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800" b="1" baseline="-25000">
                <a:latin typeface="Arial" charset="0"/>
              </a:endParaRPr>
            </a:p>
          </p:txBody>
        </p:sp>
        <p:sp>
          <p:nvSpPr>
            <p:cNvPr id="442527" name="Line 6"/>
            <p:cNvSpPr>
              <a:spLocks noChangeShapeType="1"/>
            </p:cNvSpPr>
            <p:nvPr/>
          </p:nvSpPr>
          <p:spPr bwMode="auto">
            <a:xfrm>
              <a:off x="816" y="864"/>
              <a:ext cx="0" cy="192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442528" name="Text Box 7"/>
          <p:cNvSpPr txBox="1">
            <a:spLocks noChangeArrowheads="1"/>
          </p:cNvSpPr>
          <p:nvPr/>
        </p:nvSpPr>
        <p:spPr bwMode="auto">
          <a:xfrm>
            <a:off x="3646488" y="0"/>
            <a:ext cx="869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800">
                <a:latin typeface="Arial" charset="0"/>
                <a:ea typeface="MS Pゴシック" pitchFamily="-92" charset="-128"/>
              </a:rPr>
              <a:t>COOH</a:t>
            </a:r>
          </a:p>
        </p:txBody>
      </p:sp>
      <p:sp>
        <p:nvSpPr>
          <p:cNvPr id="442529" name="Text Box 8"/>
          <p:cNvSpPr txBox="1">
            <a:spLocks noChangeArrowheads="1"/>
          </p:cNvSpPr>
          <p:nvPr/>
        </p:nvSpPr>
        <p:spPr bwMode="auto">
          <a:xfrm>
            <a:off x="2732088" y="1143000"/>
            <a:ext cx="5540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600">
                <a:solidFill>
                  <a:srgbClr val="000066"/>
                </a:solidFill>
                <a:latin typeface="Arial" charset="0"/>
                <a:ea typeface="MS Pゴシック" pitchFamily="-92" charset="-128"/>
              </a:rPr>
              <a:t>NH</a:t>
            </a:r>
            <a:r>
              <a:rPr lang="en-GB" sz="1600" baseline="-25000">
                <a:solidFill>
                  <a:srgbClr val="000066"/>
                </a:solidFill>
                <a:latin typeface="Arial" charset="0"/>
                <a:ea typeface="MS Pゴシック" pitchFamily="-92" charset="-128"/>
              </a:rPr>
              <a:t>3</a:t>
            </a:r>
            <a:endParaRPr lang="en-GB" sz="1600">
              <a:solidFill>
                <a:srgbClr val="000066"/>
              </a:solidFill>
              <a:latin typeface="Arial" charset="0"/>
              <a:ea typeface="MS Pゴシック" pitchFamily="-92" charset="-128"/>
            </a:endParaRPr>
          </a:p>
        </p:txBody>
      </p:sp>
      <p:sp>
        <p:nvSpPr>
          <p:cNvPr id="442530" name="Line 9"/>
          <p:cNvSpPr>
            <a:spLocks noChangeShapeType="1"/>
          </p:cNvSpPr>
          <p:nvPr/>
        </p:nvSpPr>
        <p:spPr bwMode="auto">
          <a:xfrm>
            <a:off x="2438400" y="2068513"/>
            <a:ext cx="228600" cy="0"/>
          </a:xfrm>
          <a:prstGeom prst="line">
            <a:avLst/>
          </a:prstGeom>
          <a:noFill/>
          <a:ln w="762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442531" name="Group 10"/>
          <p:cNvGrpSpPr>
            <a:grpSpLocks/>
          </p:cNvGrpSpPr>
          <p:nvPr/>
        </p:nvGrpSpPr>
        <p:grpSpPr bwMode="auto">
          <a:xfrm>
            <a:off x="1447800" y="1839913"/>
            <a:ext cx="1092200" cy="838200"/>
            <a:chOff x="720" y="240"/>
            <a:chExt cx="832" cy="816"/>
          </a:xfrm>
        </p:grpSpPr>
        <p:sp>
          <p:nvSpPr>
            <p:cNvPr id="442532" name="Freeform 11"/>
            <p:cNvSpPr>
              <a:spLocks/>
            </p:cNvSpPr>
            <p:nvPr/>
          </p:nvSpPr>
          <p:spPr bwMode="auto">
            <a:xfrm>
              <a:off x="720" y="240"/>
              <a:ext cx="832" cy="672"/>
            </a:xfrm>
            <a:custGeom>
              <a:avLst/>
              <a:gdLst>
                <a:gd name="T0" fmla="*/ 104 w 832"/>
                <a:gd name="T1" fmla="*/ 672 h 672"/>
                <a:gd name="T2" fmla="*/ 104 w 832"/>
                <a:gd name="T3" fmla="*/ 336 h 672"/>
                <a:gd name="T4" fmla="*/ 728 w 832"/>
                <a:gd name="T5" fmla="*/ 288 h 672"/>
                <a:gd name="T6" fmla="*/ 728 w 832"/>
                <a:gd name="T7" fmla="*/ 0 h 6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32"/>
                <a:gd name="T13" fmla="*/ 0 h 672"/>
                <a:gd name="T14" fmla="*/ 832 w 832"/>
                <a:gd name="T15" fmla="*/ 672 h 6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32" h="672">
                  <a:moveTo>
                    <a:pt x="104" y="672"/>
                  </a:moveTo>
                  <a:cubicBezTo>
                    <a:pt x="52" y="536"/>
                    <a:pt x="0" y="400"/>
                    <a:pt x="104" y="336"/>
                  </a:cubicBezTo>
                  <a:cubicBezTo>
                    <a:pt x="208" y="272"/>
                    <a:pt x="624" y="344"/>
                    <a:pt x="728" y="288"/>
                  </a:cubicBezTo>
                  <a:cubicBezTo>
                    <a:pt x="832" y="232"/>
                    <a:pt x="780" y="116"/>
                    <a:pt x="728" y="0"/>
                  </a:cubicBezTo>
                </a:path>
              </a:pathLst>
            </a:custGeom>
            <a:noFill/>
            <a:ln w="762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800" b="1" baseline="-25000">
                <a:latin typeface="Arial" charset="0"/>
              </a:endParaRPr>
            </a:p>
          </p:txBody>
        </p:sp>
        <p:sp>
          <p:nvSpPr>
            <p:cNvPr id="442533" name="Line 12"/>
            <p:cNvSpPr>
              <a:spLocks noChangeShapeType="1"/>
            </p:cNvSpPr>
            <p:nvPr/>
          </p:nvSpPr>
          <p:spPr bwMode="auto">
            <a:xfrm>
              <a:off x="816" y="864"/>
              <a:ext cx="0" cy="192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42534" name="Group 13"/>
          <p:cNvGrpSpPr>
            <a:grpSpLocks/>
          </p:cNvGrpSpPr>
          <p:nvPr/>
        </p:nvGrpSpPr>
        <p:grpSpPr bwMode="auto">
          <a:xfrm flipH="1">
            <a:off x="2590800" y="1839913"/>
            <a:ext cx="1066800" cy="838200"/>
            <a:chOff x="720" y="240"/>
            <a:chExt cx="832" cy="816"/>
          </a:xfrm>
        </p:grpSpPr>
        <p:sp>
          <p:nvSpPr>
            <p:cNvPr id="442535" name="Freeform 14"/>
            <p:cNvSpPr>
              <a:spLocks/>
            </p:cNvSpPr>
            <p:nvPr/>
          </p:nvSpPr>
          <p:spPr bwMode="auto">
            <a:xfrm>
              <a:off x="720" y="240"/>
              <a:ext cx="832" cy="672"/>
            </a:xfrm>
            <a:custGeom>
              <a:avLst/>
              <a:gdLst>
                <a:gd name="T0" fmla="*/ 104 w 832"/>
                <a:gd name="T1" fmla="*/ 672 h 672"/>
                <a:gd name="T2" fmla="*/ 104 w 832"/>
                <a:gd name="T3" fmla="*/ 336 h 672"/>
                <a:gd name="T4" fmla="*/ 728 w 832"/>
                <a:gd name="T5" fmla="*/ 288 h 672"/>
                <a:gd name="T6" fmla="*/ 728 w 832"/>
                <a:gd name="T7" fmla="*/ 0 h 6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32"/>
                <a:gd name="T13" fmla="*/ 0 h 672"/>
                <a:gd name="T14" fmla="*/ 832 w 832"/>
                <a:gd name="T15" fmla="*/ 672 h 6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32" h="672">
                  <a:moveTo>
                    <a:pt x="104" y="672"/>
                  </a:moveTo>
                  <a:cubicBezTo>
                    <a:pt x="52" y="536"/>
                    <a:pt x="0" y="400"/>
                    <a:pt x="104" y="336"/>
                  </a:cubicBezTo>
                  <a:cubicBezTo>
                    <a:pt x="208" y="272"/>
                    <a:pt x="624" y="344"/>
                    <a:pt x="728" y="288"/>
                  </a:cubicBezTo>
                  <a:cubicBezTo>
                    <a:pt x="832" y="232"/>
                    <a:pt x="780" y="116"/>
                    <a:pt x="728" y="0"/>
                  </a:cubicBezTo>
                </a:path>
              </a:pathLst>
            </a:custGeom>
            <a:noFill/>
            <a:ln w="762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800" b="1" baseline="-25000">
                <a:latin typeface="Arial" charset="0"/>
              </a:endParaRPr>
            </a:p>
          </p:txBody>
        </p:sp>
        <p:sp>
          <p:nvSpPr>
            <p:cNvPr id="442536" name="Line 15"/>
            <p:cNvSpPr>
              <a:spLocks noChangeShapeType="1"/>
            </p:cNvSpPr>
            <p:nvPr/>
          </p:nvSpPr>
          <p:spPr bwMode="auto">
            <a:xfrm>
              <a:off x="816" y="864"/>
              <a:ext cx="0" cy="192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442537" name="Line 16"/>
          <p:cNvSpPr>
            <a:spLocks noChangeShapeType="1"/>
          </p:cNvSpPr>
          <p:nvPr/>
        </p:nvSpPr>
        <p:spPr bwMode="auto">
          <a:xfrm>
            <a:off x="5638800" y="2068513"/>
            <a:ext cx="228600" cy="0"/>
          </a:xfrm>
          <a:prstGeom prst="line">
            <a:avLst/>
          </a:prstGeom>
          <a:noFill/>
          <a:ln w="762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442538" name="Group 17"/>
          <p:cNvGrpSpPr>
            <a:grpSpLocks/>
          </p:cNvGrpSpPr>
          <p:nvPr/>
        </p:nvGrpSpPr>
        <p:grpSpPr bwMode="auto">
          <a:xfrm>
            <a:off x="4648200" y="1839913"/>
            <a:ext cx="1092200" cy="838200"/>
            <a:chOff x="720" y="240"/>
            <a:chExt cx="832" cy="816"/>
          </a:xfrm>
        </p:grpSpPr>
        <p:sp>
          <p:nvSpPr>
            <p:cNvPr id="442539" name="Freeform 18"/>
            <p:cNvSpPr>
              <a:spLocks/>
            </p:cNvSpPr>
            <p:nvPr/>
          </p:nvSpPr>
          <p:spPr bwMode="auto">
            <a:xfrm>
              <a:off x="720" y="240"/>
              <a:ext cx="832" cy="672"/>
            </a:xfrm>
            <a:custGeom>
              <a:avLst/>
              <a:gdLst>
                <a:gd name="T0" fmla="*/ 104 w 832"/>
                <a:gd name="T1" fmla="*/ 672 h 672"/>
                <a:gd name="T2" fmla="*/ 104 w 832"/>
                <a:gd name="T3" fmla="*/ 336 h 672"/>
                <a:gd name="T4" fmla="*/ 728 w 832"/>
                <a:gd name="T5" fmla="*/ 288 h 672"/>
                <a:gd name="T6" fmla="*/ 728 w 832"/>
                <a:gd name="T7" fmla="*/ 0 h 6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32"/>
                <a:gd name="T13" fmla="*/ 0 h 672"/>
                <a:gd name="T14" fmla="*/ 832 w 832"/>
                <a:gd name="T15" fmla="*/ 672 h 6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32" h="672">
                  <a:moveTo>
                    <a:pt x="104" y="672"/>
                  </a:moveTo>
                  <a:cubicBezTo>
                    <a:pt x="52" y="536"/>
                    <a:pt x="0" y="400"/>
                    <a:pt x="104" y="336"/>
                  </a:cubicBezTo>
                  <a:cubicBezTo>
                    <a:pt x="208" y="272"/>
                    <a:pt x="624" y="344"/>
                    <a:pt x="728" y="288"/>
                  </a:cubicBezTo>
                  <a:cubicBezTo>
                    <a:pt x="832" y="232"/>
                    <a:pt x="780" y="116"/>
                    <a:pt x="728" y="0"/>
                  </a:cubicBezTo>
                </a:path>
              </a:pathLst>
            </a:custGeom>
            <a:noFill/>
            <a:ln w="762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800" b="1" baseline="-25000">
                <a:solidFill>
                  <a:srgbClr val="FFFF00"/>
                </a:solidFill>
                <a:latin typeface="Arial" charset="0"/>
              </a:endParaRPr>
            </a:p>
          </p:txBody>
        </p:sp>
        <p:sp>
          <p:nvSpPr>
            <p:cNvPr id="442540" name="Line 19"/>
            <p:cNvSpPr>
              <a:spLocks noChangeShapeType="1"/>
            </p:cNvSpPr>
            <p:nvPr/>
          </p:nvSpPr>
          <p:spPr bwMode="auto">
            <a:xfrm>
              <a:off x="816" y="864"/>
              <a:ext cx="0" cy="192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42541" name="Group 20"/>
          <p:cNvGrpSpPr>
            <a:grpSpLocks/>
          </p:cNvGrpSpPr>
          <p:nvPr/>
        </p:nvGrpSpPr>
        <p:grpSpPr bwMode="auto">
          <a:xfrm flipH="1">
            <a:off x="5791200" y="1839913"/>
            <a:ext cx="1066800" cy="838200"/>
            <a:chOff x="720" y="240"/>
            <a:chExt cx="832" cy="816"/>
          </a:xfrm>
        </p:grpSpPr>
        <p:sp>
          <p:nvSpPr>
            <p:cNvPr id="442542" name="Freeform 21"/>
            <p:cNvSpPr>
              <a:spLocks/>
            </p:cNvSpPr>
            <p:nvPr/>
          </p:nvSpPr>
          <p:spPr bwMode="auto">
            <a:xfrm>
              <a:off x="720" y="240"/>
              <a:ext cx="832" cy="672"/>
            </a:xfrm>
            <a:custGeom>
              <a:avLst/>
              <a:gdLst>
                <a:gd name="T0" fmla="*/ 104 w 832"/>
                <a:gd name="T1" fmla="*/ 672 h 672"/>
                <a:gd name="T2" fmla="*/ 104 w 832"/>
                <a:gd name="T3" fmla="*/ 336 h 672"/>
                <a:gd name="T4" fmla="*/ 728 w 832"/>
                <a:gd name="T5" fmla="*/ 288 h 672"/>
                <a:gd name="T6" fmla="*/ 728 w 832"/>
                <a:gd name="T7" fmla="*/ 0 h 6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32"/>
                <a:gd name="T13" fmla="*/ 0 h 672"/>
                <a:gd name="T14" fmla="*/ 832 w 832"/>
                <a:gd name="T15" fmla="*/ 672 h 6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32" h="672">
                  <a:moveTo>
                    <a:pt x="104" y="672"/>
                  </a:moveTo>
                  <a:cubicBezTo>
                    <a:pt x="52" y="536"/>
                    <a:pt x="0" y="400"/>
                    <a:pt x="104" y="336"/>
                  </a:cubicBezTo>
                  <a:cubicBezTo>
                    <a:pt x="208" y="272"/>
                    <a:pt x="624" y="344"/>
                    <a:pt x="728" y="288"/>
                  </a:cubicBezTo>
                  <a:cubicBezTo>
                    <a:pt x="832" y="232"/>
                    <a:pt x="780" y="116"/>
                    <a:pt x="728" y="0"/>
                  </a:cubicBezTo>
                </a:path>
              </a:pathLst>
            </a:custGeom>
            <a:noFill/>
            <a:ln w="762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800" b="1" baseline="-25000">
                <a:latin typeface="Arial" charset="0"/>
              </a:endParaRPr>
            </a:p>
          </p:txBody>
        </p:sp>
        <p:sp>
          <p:nvSpPr>
            <p:cNvPr id="442543" name="Line 22"/>
            <p:cNvSpPr>
              <a:spLocks noChangeShapeType="1"/>
            </p:cNvSpPr>
            <p:nvPr/>
          </p:nvSpPr>
          <p:spPr bwMode="auto">
            <a:xfrm>
              <a:off x="816" y="864"/>
              <a:ext cx="0" cy="192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442544" name="Line 23"/>
          <p:cNvSpPr>
            <a:spLocks noChangeShapeType="1"/>
          </p:cNvSpPr>
          <p:nvPr/>
        </p:nvSpPr>
        <p:spPr bwMode="auto">
          <a:xfrm>
            <a:off x="4114800" y="1219200"/>
            <a:ext cx="0" cy="762000"/>
          </a:xfrm>
          <a:prstGeom prst="line">
            <a:avLst/>
          </a:prstGeom>
          <a:noFill/>
          <a:ln w="76200" cmpd="tri">
            <a:solidFill>
              <a:srgbClr val="FF00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42545" name="Oval 25"/>
          <p:cNvSpPr>
            <a:spLocks noChangeArrowheads="1"/>
          </p:cNvSpPr>
          <p:nvPr/>
        </p:nvSpPr>
        <p:spPr bwMode="auto">
          <a:xfrm>
            <a:off x="2286000" y="1752600"/>
            <a:ext cx="533400" cy="533400"/>
          </a:xfrm>
          <a:prstGeom prst="ellipse">
            <a:avLst/>
          </a:prstGeom>
          <a:noFill/>
          <a:ln w="19050">
            <a:solidFill>
              <a:srgbClr val="FFFDFD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 b="1" baseline="-25000">
              <a:latin typeface="Arial" charset="0"/>
            </a:endParaRPr>
          </a:p>
        </p:txBody>
      </p:sp>
      <p:sp>
        <p:nvSpPr>
          <p:cNvPr id="442546" name="Oval 26"/>
          <p:cNvSpPr>
            <a:spLocks noChangeArrowheads="1"/>
          </p:cNvSpPr>
          <p:nvPr/>
        </p:nvSpPr>
        <p:spPr bwMode="auto">
          <a:xfrm>
            <a:off x="5486400" y="1752600"/>
            <a:ext cx="533400" cy="533400"/>
          </a:xfrm>
          <a:prstGeom prst="ellipse">
            <a:avLst/>
          </a:prstGeom>
          <a:noFill/>
          <a:ln w="19050">
            <a:solidFill>
              <a:srgbClr val="FFFDFD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 b="1" baseline="-25000">
              <a:latin typeface="Arial" charset="0"/>
            </a:endParaRPr>
          </a:p>
        </p:txBody>
      </p:sp>
      <p:sp>
        <p:nvSpPr>
          <p:cNvPr id="442547" name="Line 63"/>
          <p:cNvSpPr>
            <a:spLocks noChangeShapeType="1"/>
          </p:cNvSpPr>
          <p:nvPr/>
        </p:nvSpPr>
        <p:spPr bwMode="auto">
          <a:xfrm>
            <a:off x="3529013" y="2500313"/>
            <a:ext cx="0" cy="196850"/>
          </a:xfrm>
          <a:prstGeom prst="line">
            <a:avLst/>
          </a:prstGeom>
          <a:noFill/>
          <a:ln w="76200">
            <a:solidFill>
              <a:srgbClr val="FF160B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42548" name="Line 63"/>
          <p:cNvSpPr>
            <a:spLocks noChangeShapeType="1"/>
          </p:cNvSpPr>
          <p:nvPr/>
        </p:nvSpPr>
        <p:spPr bwMode="auto">
          <a:xfrm>
            <a:off x="3014663" y="1028700"/>
            <a:ext cx="0" cy="196850"/>
          </a:xfrm>
          <a:prstGeom prst="line">
            <a:avLst/>
          </a:prstGeom>
          <a:noFill/>
          <a:ln w="76200">
            <a:solidFill>
              <a:srgbClr val="FF160B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42549" name="Line 63"/>
          <p:cNvSpPr>
            <a:spLocks noChangeShapeType="1"/>
          </p:cNvSpPr>
          <p:nvPr/>
        </p:nvSpPr>
        <p:spPr bwMode="auto">
          <a:xfrm flipH="1">
            <a:off x="4773613" y="2492375"/>
            <a:ext cx="0" cy="185738"/>
          </a:xfrm>
          <a:prstGeom prst="line">
            <a:avLst/>
          </a:prstGeom>
          <a:noFill/>
          <a:ln w="76200">
            <a:solidFill>
              <a:srgbClr val="FF160B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42550" name="Line 63"/>
          <p:cNvSpPr>
            <a:spLocks noChangeShapeType="1"/>
          </p:cNvSpPr>
          <p:nvPr/>
        </p:nvSpPr>
        <p:spPr bwMode="auto">
          <a:xfrm>
            <a:off x="6715125" y="2500313"/>
            <a:ext cx="0" cy="196850"/>
          </a:xfrm>
          <a:prstGeom prst="line">
            <a:avLst/>
          </a:prstGeom>
          <a:noFill/>
          <a:ln w="76200">
            <a:solidFill>
              <a:srgbClr val="FF160B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42551" name="Line 63"/>
          <p:cNvSpPr>
            <a:spLocks noChangeShapeType="1"/>
          </p:cNvSpPr>
          <p:nvPr/>
        </p:nvSpPr>
        <p:spPr bwMode="auto">
          <a:xfrm>
            <a:off x="1576388" y="2520950"/>
            <a:ext cx="0" cy="196850"/>
          </a:xfrm>
          <a:prstGeom prst="line">
            <a:avLst/>
          </a:prstGeom>
          <a:noFill/>
          <a:ln w="76200">
            <a:solidFill>
              <a:srgbClr val="FF160B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42552" name="Text Box 4"/>
          <p:cNvSpPr txBox="1">
            <a:spLocks noChangeArrowheads="1"/>
          </p:cNvSpPr>
          <p:nvPr/>
        </p:nvSpPr>
        <p:spPr bwMode="auto">
          <a:xfrm>
            <a:off x="0" y="4302125"/>
            <a:ext cx="891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000" b="1">
                <a:ea typeface="MS Pゴシック" pitchFamily="-92" charset="-128"/>
              </a:rPr>
              <a:t>N-terminal multimerisation (Golgi)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>
                <a:solidFill>
                  <a:srgbClr val="FFFF00"/>
                </a:solidFill>
                <a:latin typeface="Comic Sans MS" pitchFamily="66" charset="0"/>
              </a:rPr>
              <a:t>VWF propeptide (VWF Ag II)</a:t>
            </a:r>
          </a:p>
        </p:txBody>
      </p:sp>
      <p:sp>
        <p:nvSpPr>
          <p:cNvPr id="451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6250" y="1558925"/>
            <a:ext cx="8229600" cy="4530725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GB">
                <a:latin typeface="Comic Sans MS" pitchFamily="66" charset="0"/>
              </a:rPr>
              <a:t>Essential for multimerisation</a:t>
            </a:r>
          </a:p>
          <a:p>
            <a:pPr>
              <a:lnSpc>
                <a:spcPct val="130000"/>
              </a:lnSpc>
            </a:pPr>
            <a:r>
              <a:rPr lang="en-GB">
                <a:latin typeface="Comic Sans MS" pitchFamily="66" charset="0"/>
              </a:rPr>
              <a:t>Can act in cis or trans</a:t>
            </a:r>
          </a:p>
          <a:p>
            <a:pPr>
              <a:lnSpc>
                <a:spcPct val="130000"/>
              </a:lnSpc>
            </a:pPr>
            <a:r>
              <a:rPr lang="en-GB">
                <a:latin typeface="Comic Sans MS" pitchFamily="66" charset="0"/>
              </a:rPr>
              <a:t>Has disulphide isomerase activity</a:t>
            </a:r>
          </a:p>
          <a:p>
            <a:pPr>
              <a:lnSpc>
                <a:spcPct val="130000"/>
              </a:lnSpc>
            </a:pPr>
            <a:r>
              <a:rPr lang="en-GB">
                <a:latin typeface="Comic Sans MS" pitchFamily="66" charset="0"/>
              </a:rPr>
              <a:t>Essential for direction to WPB </a:t>
            </a:r>
          </a:p>
          <a:p>
            <a:pPr>
              <a:lnSpc>
                <a:spcPct val="130000"/>
              </a:lnSpc>
            </a:pPr>
            <a:r>
              <a:rPr lang="en-GB">
                <a:latin typeface="Comic Sans MS" pitchFamily="66" charset="0"/>
              </a:rPr>
              <a:t>Not required for VWF function</a:t>
            </a:r>
          </a:p>
          <a:p>
            <a:pPr>
              <a:lnSpc>
                <a:spcPct val="130000"/>
              </a:lnSpc>
            </a:pPr>
            <a:r>
              <a:rPr lang="en-GB">
                <a:latin typeface="Comic Sans MS" pitchFamily="66" charset="0"/>
              </a:rPr>
              <a:t>Secreted with VWF and circulates in plasma (no clear function)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rgbClr val="FFFF00"/>
                </a:solidFill>
                <a:latin typeface="Comic Sans MS" pitchFamily="66" charset="0"/>
              </a:rPr>
              <a:t>VWF Structure</a:t>
            </a:r>
          </a:p>
        </p:txBody>
      </p:sp>
      <p:graphicFrame>
        <p:nvGraphicFramePr>
          <p:cNvPr id="450563" name="Object 3"/>
          <p:cNvGraphicFramePr>
            <a:graphicFrameLocks noGrp="1" noChangeAspect="1"/>
          </p:cNvGraphicFramePr>
          <p:nvPr>
            <p:ph sz="half" idx="2"/>
          </p:nvPr>
        </p:nvGraphicFramePr>
        <p:xfrm>
          <a:off x="4648200" y="1911350"/>
          <a:ext cx="4038600" cy="3902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565" name="Bitmap Image" r:id="rId3" imgW="1095528" imgH="1057423" progId="PBrush">
                  <p:embed/>
                </p:oleObj>
              </mc:Choice>
              <mc:Fallback>
                <p:oleObj name="Bitmap Image" r:id="rId3" imgW="1095528" imgH="1057423" progId="PBrush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911350"/>
                        <a:ext cx="4038600" cy="3902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564" name="Object 4"/>
          <p:cNvGraphicFramePr>
            <a:graphicFrameLocks noGrp="1" noChangeAspect="1"/>
          </p:cNvGraphicFramePr>
          <p:nvPr>
            <p:ph sz="half" idx="1"/>
          </p:nvPr>
        </p:nvGraphicFramePr>
        <p:xfrm>
          <a:off x="457200" y="1908175"/>
          <a:ext cx="4038600" cy="3906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566" name="Bitmap Image" r:id="rId5" imgW="1123810" imgH="1085714" progId="PBrush">
                  <p:embed/>
                </p:oleObj>
              </mc:Choice>
              <mc:Fallback>
                <p:oleObj name="Bitmap Image" r:id="rId5" imgW="1123810" imgH="1085714" progId="PBrush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908175"/>
                        <a:ext cx="4038600" cy="3906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FF00"/>
                </a:solidFill>
                <a:latin typeface="Comic Sans MS" pitchFamily="66" charset="0"/>
              </a:rPr>
              <a:t>VWF structure: Summary</a:t>
            </a:r>
          </a:p>
        </p:txBody>
      </p:sp>
      <p:sp>
        <p:nvSpPr>
          <p:cNvPr id="457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341438"/>
            <a:ext cx="8229600" cy="5183187"/>
          </a:xfrm>
        </p:spPr>
        <p:txBody>
          <a:bodyPr/>
          <a:lstStyle/>
          <a:p>
            <a:pPr>
              <a:lnSpc>
                <a:spcPct val="125000"/>
              </a:lnSpc>
            </a:pPr>
            <a:r>
              <a:rPr lang="en-GB">
                <a:solidFill>
                  <a:srgbClr val="FF0000"/>
                </a:solidFill>
                <a:latin typeface="Comic Sans MS" pitchFamily="66" charset="0"/>
              </a:rPr>
              <a:t>VWF is a complex molecule!!!</a:t>
            </a:r>
          </a:p>
          <a:p>
            <a:pPr lvl="1">
              <a:lnSpc>
                <a:spcPct val="125000"/>
              </a:lnSpc>
            </a:pPr>
            <a:r>
              <a:rPr lang="en-GB">
                <a:solidFill>
                  <a:srgbClr val="FFFF00"/>
                </a:solidFill>
                <a:latin typeface="Comic Sans MS" pitchFamily="66" charset="0"/>
              </a:rPr>
              <a:t>Each monomer has multiple functional sites</a:t>
            </a:r>
          </a:p>
          <a:p>
            <a:pPr lvl="1">
              <a:lnSpc>
                <a:spcPct val="125000"/>
              </a:lnSpc>
            </a:pPr>
            <a:r>
              <a:rPr lang="en-GB">
                <a:solidFill>
                  <a:srgbClr val="FFFF00"/>
                </a:solidFill>
                <a:latin typeface="Comic Sans MS" pitchFamily="66" charset="0"/>
              </a:rPr>
              <a:t>Monomers are assembled into large multimers</a:t>
            </a:r>
          </a:p>
          <a:p>
            <a:pPr lvl="1">
              <a:lnSpc>
                <a:spcPct val="125000"/>
              </a:lnSpc>
            </a:pPr>
            <a:r>
              <a:rPr lang="en-GB">
                <a:solidFill>
                  <a:srgbClr val="FFFF00"/>
                </a:solidFill>
                <a:latin typeface="Comic Sans MS" pitchFamily="66" charset="0"/>
              </a:rPr>
              <a:t>Multimers undergo extensive processing</a:t>
            </a:r>
          </a:p>
          <a:p>
            <a:pPr lvl="2">
              <a:lnSpc>
                <a:spcPct val="125000"/>
              </a:lnSpc>
            </a:pPr>
            <a:r>
              <a:rPr lang="en-GB" sz="2800">
                <a:solidFill>
                  <a:srgbClr val="FFFF00"/>
                </a:solidFill>
                <a:latin typeface="Comic Sans MS" pitchFamily="66" charset="0"/>
              </a:rPr>
              <a:t>Propeptide cleavage</a:t>
            </a:r>
          </a:p>
          <a:p>
            <a:pPr lvl="2">
              <a:lnSpc>
                <a:spcPct val="125000"/>
              </a:lnSpc>
            </a:pPr>
            <a:r>
              <a:rPr lang="en-GB" sz="2800">
                <a:solidFill>
                  <a:srgbClr val="FFFF00"/>
                </a:solidFill>
                <a:latin typeface="Comic Sans MS" pitchFamily="66" charset="0"/>
              </a:rPr>
              <a:t>Glycosylation</a:t>
            </a:r>
          </a:p>
          <a:p>
            <a:pPr lvl="1">
              <a:lnSpc>
                <a:spcPct val="125000"/>
              </a:lnSpc>
            </a:pPr>
            <a:r>
              <a:rPr lang="en-GB">
                <a:solidFill>
                  <a:srgbClr val="FFFF00"/>
                </a:solidFill>
                <a:latin typeface="Comic Sans MS" pitchFamily="66" charset="0"/>
              </a:rPr>
              <a:t>Multimers can adopt globular or linear configuration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Text Box 2"/>
          <p:cNvSpPr txBox="1">
            <a:spLocks noChangeArrowheads="1"/>
          </p:cNvSpPr>
          <p:nvPr/>
        </p:nvSpPr>
        <p:spPr bwMode="auto">
          <a:xfrm>
            <a:off x="0" y="381000"/>
            <a:ext cx="8915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3200" b="1">
                <a:solidFill>
                  <a:schemeClr val="hlink"/>
                </a:solidFill>
              </a:rPr>
              <a:t>Electrophoresis to analyse plasma VWF multimers</a:t>
            </a:r>
          </a:p>
        </p:txBody>
      </p:sp>
      <p:graphicFrame>
        <p:nvGraphicFramePr>
          <p:cNvPr id="483331" name="Object 3"/>
          <p:cNvGraphicFramePr>
            <a:graphicFrameLocks noChangeAspect="1"/>
          </p:cNvGraphicFramePr>
          <p:nvPr/>
        </p:nvGraphicFramePr>
        <p:xfrm>
          <a:off x="2843213" y="1628775"/>
          <a:ext cx="3041650" cy="487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387" name="CorelPhotoPaint.Image.8" r:id="rId3" imgW="1706739" imgH="2736878" progId="">
                  <p:embed/>
                </p:oleObj>
              </mc:Choice>
              <mc:Fallback>
                <p:oleObj name="CorelPhotoPaint.Image.8" r:id="rId3" imgW="1706739" imgH="2736878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1628775"/>
                        <a:ext cx="3041650" cy="487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3332" name="Text Box 4"/>
          <p:cNvSpPr txBox="1">
            <a:spLocks noChangeArrowheads="1"/>
          </p:cNvSpPr>
          <p:nvPr/>
        </p:nvSpPr>
        <p:spPr bwMode="auto">
          <a:xfrm>
            <a:off x="6227763" y="1620838"/>
            <a:ext cx="2089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Arial" charset="0"/>
              </a:rPr>
              <a:t>High molecular</a:t>
            </a:r>
          </a:p>
          <a:p>
            <a:pPr eaLnBrk="0" hangingPunct="0"/>
            <a:r>
              <a:rPr lang="en-US" sz="2000">
                <a:latin typeface="Arial" charset="0"/>
              </a:rPr>
              <a:t>weight multimers</a:t>
            </a:r>
          </a:p>
        </p:txBody>
      </p:sp>
      <p:sp>
        <p:nvSpPr>
          <p:cNvPr id="483333" name="Line 5"/>
          <p:cNvSpPr>
            <a:spLocks noChangeShapeType="1"/>
          </p:cNvSpPr>
          <p:nvPr/>
        </p:nvSpPr>
        <p:spPr bwMode="auto">
          <a:xfrm>
            <a:off x="7402513" y="2600325"/>
            <a:ext cx="0" cy="304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83334" name="Text Box 6"/>
          <p:cNvSpPr txBox="1">
            <a:spLocks noChangeArrowheads="1"/>
          </p:cNvSpPr>
          <p:nvPr/>
        </p:nvSpPr>
        <p:spPr bwMode="auto">
          <a:xfrm>
            <a:off x="6942138" y="6056313"/>
            <a:ext cx="946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Arial" charset="0"/>
              </a:rPr>
              <a:t>dimers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solidFill>
                  <a:srgbClr val="FFFF00"/>
                </a:solidFill>
                <a:latin typeface="Comic Sans MS" pitchFamily="66" charset="0"/>
              </a:rPr>
              <a:t>Von Willebrand factor: learning objectives</a:t>
            </a:r>
            <a:endParaRPr lang="en-GB" sz="400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424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66138" cy="4530725"/>
          </a:xfrm>
        </p:spPr>
        <p:txBody>
          <a:bodyPr/>
          <a:lstStyle/>
          <a:p>
            <a:r>
              <a:rPr lang="en-US"/>
              <a:t> </a:t>
            </a:r>
            <a:r>
              <a:rPr lang="en-US">
                <a:latin typeface="Comic Sans MS" pitchFamily="66" charset="0"/>
              </a:rPr>
              <a:t>Understand the roles of VWF in haemostasis</a:t>
            </a:r>
          </a:p>
          <a:p>
            <a:r>
              <a:rPr lang="en-US">
                <a:latin typeface="Comic Sans MS" pitchFamily="66" charset="0"/>
              </a:rPr>
              <a:t> Understand the structure-function relationship of VWF</a:t>
            </a:r>
          </a:p>
          <a:p>
            <a:r>
              <a:rPr lang="en-US">
                <a:latin typeface="Comic Sans MS" pitchFamily="66" charset="0"/>
              </a:rPr>
              <a:t> Understand the way VWF is produced and regulated</a:t>
            </a:r>
          </a:p>
          <a:p>
            <a:r>
              <a:rPr lang="en-US">
                <a:latin typeface="Comic Sans MS" pitchFamily="66" charset="0"/>
              </a:rPr>
              <a:t> Understand the haemostatic defect in von Willebrand disease</a:t>
            </a:r>
            <a:endParaRPr lang="en-GB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06" name="Text Box 2"/>
          <p:cNvSpPr txBox="1">
            <a:spLocks noChangeArrowheads="1"/>
          </p:cNvSpPr>
          <p:nvPr/>
        </p:nvSpPr>
        <p:spPr bwMode="auto">
          <a:xfrm>
            <a:off x="1116013" y="703263"/>
            <a:ext cx="61849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4000" b="1">
                <a:solidFill>
                  <a:srgbClr val="FFFF00"/>
                </a:solidFill>
              </a:rPr>
              <a:t>VWF: sites of synthesis</a:t>
            </a:r>
          </a:p>
        </p:txBody>
      </p:sp>
      <p:sp>
        <p:nvSpPr>
          <p:cNvPr id="456707" name="Text Box 3"/>
          <p:cNvSpPr txBox="1">
            <a:spLocks noChangeArrowheads="1"/>
          </p:cNvSpPr>
          <p:nvPr/>
        </p:nvSpPr>
        <p:spPr bwMode="auto">
          <a:xfrm>
            <a:off x="684213" y="1844675"/>
            <a:ext cx="784860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800"/>
              <a:t>1. </a:t>
            </a:r>
            <a:r>
              <a:rPr lang="en-US" sz="2800" b="1" u="sng"/>
              <a:t>Vascular endothelial cells</a:t>
            </a:r>
            <a:r>
              <a:rPr lang="en-US" sz="2800"/>
              <a:t> - main source of plasma VWF</a:t>
            </a:r>
          </a:p>
          <a:p>
            <a:pPr eaLnBrk="0" hangingPunct="0"/>
            <a:r>
              <a:rPr lang="en-US" sz="2800"/>
              <a:t>	</a:t>
            </a:r>
          </a:p>
          <a:p>
            <a:pPr eaLnBrk="0" hangingPunct="0"/>
            <a:endParaRPr lang="en-US" sz="2800"/>
          </a:p>
          <a:p>
            <a:pPr eaLnBrk="0" hangingPunct="0"/>
            <a:r>
              <a:rPr lang="en-US" sz="2800"/>
              <a:t>2.</a:t>
            </a:r>
            <a:r>
              <a:rPr lang="en-US" sz="2800" u="sng"/>
              <a:t> </a:t>
            </a:r>
            <a:r>
              <a:rPr lang="en-US" sz="2800" b="1" u="sng"/>
              <a:t>Megakaryocytes</a:t>
            </a:r>
            <a:r>
              <a:rPr lang="en-US" sz="2800" b="1"/>
              <a:t> </a:t>
            </a:r>
            <a:r>
              <a:rPr lang="en-US" sz="2800"/>
              <a:t>- do not contribute significantly to plasma VWF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06" name="Text Box 2"/>
          <p:cNvSpPr txBox="1">
            <a:spLocks noChangeArrowheads="1"/>
          </p:cNvSpPr>
          <p:nvPr/>
        </p:nvSpPr>
        <p:spPr bwMode="auto">
          <a:xfrm>
            <a:off x="1116013" y="703263"/>
            <a:ext cx="61849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4000" b="1">
                <a:solidFill>
                  <a:srgbClr val="FFFF00"/>
                </a:solidFill>
              </a:rPr>
              <a:t>VWF: sites of synthesis</a:t>
            </a:r>
          </a:p>
        </p:txBody>
      </p:sp>
      <p:sp>
        <p:nvSpPr>
          <p:cNvPr id="456707" name="Text Box 3"/>
          <p:cNvSpPr txBox="1">
            <a:spLocks noChangeArrowheads="1"/>
          </p:cNvSpPr>
          <p:nvPr/>
        </p:nvSpPr>
        <p:spPr bwMode="auto">
          <a:xfrm>
            <a:off x="684213" y="1844675"/>
            <a:ext cx="78486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buFontTx/>
              <a:buChar char="-"/>
            </a:pPr>
            <a:r>
              <a:rPr lang="en-US" sz="2800" dirty="0" smtClean="0"/>
              <a:t>VWF expression is highest in the lung, brain and heart</a:t>
            </a:r>
          </a:p>
          <a:p>
            <a:pPr eaLnBrk="0" hangingPunct="0">
              <a:buFontTx/>
              <a:buChar char="-"/>
            </a:pPr>
            <a:endParaRPr lang="en-US" sz="2800" dirty="0"/>
          </a:p>
          <a:p>
            <a:pPr eaLnBrk="0" hangingPunct="0">
              <a:buFontTx/>
              <a:buChar char="-"/>
            </a:pPr>
            <a:r>
              <a:rPr lang="en-US" sz="2800" dirty="0"/>
              <a:t> </a:t>
            </a:r>
            <a:r>
              <a:rPr lang="en-US" sz="2800" dirty="0" smtClean="0"/>
              <a:t>In general higher levels are seen in larger vessels and in venous EC compared to arterial EC</a:t>
            </a:r>
            <a:endParaRPr lang="en-US" sz="2800" dirty="0"/>
          </a:p>
          <a:p>
            <a:pPr eaLnBrk="0" hangingPunct="0"/>
            <a:r>
              <a:rPr lang="en-US" sz="2800" dirty="0"/>
              <a:t>	</a:t>
            </a:r>
          </a:p>
          <a:p>
            <a:pPr eaLnBrk="0" hangingPunct="0"/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Text Box 2"/>
          <p:cNvSpPr txBox="1">
            <a:spLocks noChangeArrowheads="1"/>
          </p:cNvSpPr>
          <p:nvPr/>
        </p:nvSpPr>
        <p:spPr bwMode="auto">
          <a:xfrm>
            <a:off x="428596" y="214290"/>
            <a:ext cx="85170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3600" b="1" dirty="0">
                <a:solidFill>
                  <a:srgbClr val="FFFF00"/>
                </a:solidFill>
              </a:rPr>
              <a:t>VWF: synthesis (1): Endothelial </a:t>
            </a:r>
            <a:r>
              <a:rPr lang="en-US" sz="3600" b="1" dirty="0" smtClean="0">
                <a:solidFill>
                  <a:srgbClr val="FFFF00"/>
                </a:solidFill>
              </a:rPr>
              <a:t>cells</a:t>
            </a:r>
          </a:p>
          <a:p>
            <a:pPr algn="ctr" eaLnBrk="0" hangingPunct="0"/>
            <a:r>
              <a:rPr lang="en-US" sz="3600" b="1" dirty="0" smtClean="0"/>
              <a:t>Traditional view</a:t>
            </a:r>
            <a:endParaRPr lang="en-US" sz="2400" dirty="0"/>
          </a:p>
        </p:txBody>
      </p:sp>
      <p:sp>
        <p:nvSpPr>
          <p:cNvPr id="459779" name="AutoShape 3"/>
          <p:cNvSpPr>
            <a:spLocks noChangeArrowheads="1"/>
          </p:cNvSpPr>
          <p:nvPr/>
        </p:nvSpPr>
        <p:spPr bwMode="auto">
          <a:xfrm>
            <a:off x="533400" y="3048000"/>
            <a:ext cx="5029200" cy="2438400"/>
          </a:xfrm>
          <a:prstGeom prst="roundRect">
            <a:avLst>
              <a:gd name="adj" fmla="val 16667"/>
            </a:avLst>
          </a:prstGeom>
          <a:solidFill>
            <a:srgbClr val="FF9933"/>
          </a:solidFill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2400">
              <a:latin typeface="Times" charset="0"/>
            </a:endParaRPr>
          </a:p>
        </p:txBody>
      </p:sp>
      <p:sp>
        <p:nvSpPr>
          <p:cNvPr id="459780" name="Freeform 4"/>
          <p:cNvSpPr>
            <a:spLocks/>
          </p:cNvSpPr>
          <p:nvPr/>
        </p:nvSpPr>
        <p:spPr bwMode="auto">
          <a:xfrm>
            <a:off x="381000" y="5510213"/>
            <a:ext cx="6096000" cy="509587"/>
          </a:xfrm>
          <a:custGeom>
            <a:avLst/>
            <a:gdLst/>
            <a:ahLst/>
            <a:cxnLst>
              <a:cxn ang="0">
                <a:pos x="0" y="209"/>
              </a:cxn>
              <a:cxn ang="0">
                <a:pos x="384" y="17"/>
              </a:cxn>
              <a:cxn ang="0">
                <a:pos x="720" y="305"/>
              </a:cxn>
              <a:cxn ang="0">
                <a:pos x="1104" y="113"/>
              </a:cxn>
              <a:cxn ang="0">
                <a:pos x="1440" y="305"/>
              </a:cxn>
              <a:cxn ang="0">
                <a:pos x="1680" y="65"/>
              </a:cxn>
              <a:cxn ang="0">
                <a:pos x="2016" y="305"/>
              </a:cxn>
              <a:cxn ang="0">
                <a:pos x="2256" y="65"/>
              </a:cxn>
              <a:cxn ang="0">
                <a:pos x="2544" y="257"/>
              </a:cxn>
              <a:cxn ang="0">
                <a:pos x="2784" y="17"/>
              </a:cxn>
              <a:cxn ang="0">
                <a:pos x="3072" y="257"/>
              </a:cxn>
              <a:cxn ang="0">
                <a:pos x="3264" y="65"/>
              </a:cxn>
              <a:cxn ang="0">
                <a:pos x="3600" y="209"/>
              </a:cxn>
              <a:cxn ang="0">
                <a:pos x="3840" y="17"/>
              </a:cxn>
              <a:cxn ang="0">
                <a:pos x="4176" y="209"/>
              </a:cxn>
              <a:cxn ang="0">
                <a:pos x="4416" y="17"/>
              </a:cxn>
            </a:cxnLst>
            <a:rect l="0" t="0" r="r" b="b"/>
            <a:pathLst>
              <a:path w="4416" h="321">
                <a:moveTo>
                  <a:pt x="0" y="209"/>
                </a:moveTo>
                <a:cubicBezTo>
                  <a:pt x="131" y="104"/>
                  <a:pt x="263" y="0"/>
                  <a:pt x="384" y="17"/>
                </a:cubicBezTo>
                <a:cubicBezTo>
                  <a:pt x="504" y="33"/>
                  <a:pt x="599" y="288"/>
                  <a:pt x="720" y="305"/>
                </a:cubicBezTo>
                <a:cubicBezTo>
                  <a:pt x="840" y="321"/>
                  <a:pt x="984" y="113"/>
                  <a:pt x="1104" y="113"/>
                </a:cubicBezTo>
                <a:cubicBezTo>
                  <a:pt x="1224" y="113"/>
                  <a:pt x="1344" y="313"/>
                  <a:pt x="1440" y="305"/>
                </a:cubicBezTo>
                <a:cubicBezTo>
                  <a:pt x="1536" y="297"/>
                  <a:pt x="1584" y="65"/>
                  <a:pt x="1680" y="65"/>
                </a:cubicBezTo>
                <a:cubicBezTo>
                  <a:pt x="1776" y="65"/>
                  <a:pt x="1920" y="305"/>
                  <a:pt x="2016" y="305"/>
                </a:cubicBezTo>
                <a:cubicBezTo>
                  <a:pt x="2112" y="305"/>
                  <a:pt x="2168" y="73"/>
                  <a:pt x="2256" y="65"/>
                </a:cubicBezTo>
                <a:cubicBezTo>
                  <a:pt x="2344" y="57"/>
                  <a:pt x="2456" y="265"/>
                  <a:pt x="2544" y="257"/>
                </a:cubicBezTo>
                <a:cubicBezTo>
                  <a:pt x="2632" y="249"/>
                  <a:pt x="2696" y="17"/>
                  <a:pt x="2784" y="17"/>
                </a:cubicBezTo>
                <a:cubicBezTo>
                  <a:pt x="2872" y="17"/>
                  <a:pt x="2992" y="249"/>
                  <a:pt x="3072" y="257"/>
                </a:cubicBezTo>
                <a:cubicBezTo>
                  <a:pt x="3152" y="265"/>
                  <a:pt x="3176" y="73"/>
                  <a:pt x="3264" y="65"/>
                </a:cubicBezTo>
                <a:cubicBezTo>
                  <a:pt x="3352" y="57"/>
                  <a:pt x="3504" y="217"/>
                  <a:pt x="3600" y="209"/>
                </a:cubicBezTo>
                <a:cubicBezTo>
                  <a:pt x="3696" y="201"/>
                  <a:pt x="3744" y="17"/>
                  <a:pt x="3840" y="17"/>
                </a:cubicBezTo>
                <a:cubicBezTo>
                  <a:pt x="3936" y="17"/>
                  <a:pt x="4080" y="209"/>
                  <a:pt x="4176" y="209"/>
                </a:cubicBezTo>
                <a:cubicBezTo>
                  <a:pt x="4272" y="209"/>
                  <a:pt x="4376" y="49"/>
                  <a:pt x="4416" y="17"/>
                </a:cubicBezTo>
              </a:path>
            </a:pathLst>
          </a:custGeom>
          <a:noFill/>
          <a:ln w="38100" cmpd="sng">
            <a:solidFill>
              <a:srgbClr val="B7B7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59781" name="Freeform 5"/>
          <p:cNvSpPr>
            <a:spLocks/>
          </p:cNvSpPr>
          <p:nvPr/>
        </p:nvSpPr>
        <p:spPr bwMode="auto">
          <a:xfrm>
            <a:off x="533400" y="5562600"/>
            <a:ext cx="6019800" cy="509588"/>
          </a:xfrm>
          <a:custGeom>
            <a:avLst/>
            <a:gdLst/>
            <a:ahLst/>
            <a:cxnLst>
              <a:cxn ang="0">
                <a:pos x="0" y="209"/>
              </a:cxn>
              <a:cxn ang="0">
                <a:pos x="384" y="17"/>
              </a:cxn>
              <a:cxn ang="0">
                <a:pos x="720" y="305"/>
              </a:cxn>
              <a:cxn ang="0">
                <a:pos x="1104" y="113"/>
              </a:cxn>
              <a:cxn ang="0">
                <a:pos x="1440" y="305"/>
              </a:cxn>
              <a:cxn ang="0">
                <a:pos x="1680" y="65"/>
              </a:cxn>
              <a:cxn ang="0">
                <a:pos x="2016" y="305"/>
              </a:cxn>
              <a:cxn ang="0">
                <a:pos x="2256" y="65"/>
              </a:cxn>
              <a:cxn ang="0">
                <a:pos x="2544" y="257"/>
              </a:cxn>
              <a:cxn ang="0">
                <a:pos x="2784" y="17"/>
              </a:cxn>
              <a:cxn ang="0">
                <a:pos x="3072" y="257"/>
              </a:cxn>
              <a:cxn ang="0">
                <a:pos x="3264" y="65"/>
              </a:cxn>
              <a:cxn ang="0">
                <a:pos x="3600" y="209"/>
              </a:cxn>
              <a:cxn ang="0">
                <a:pos x="3840" y="17"/>
              </a:cxn>
              <a:cxn ang="0">
                <a:pos x="4176" y="209"/>
              </a:cxn>
              <a:cxn ang="0">
                <a:pos x="4416" y="17"/>
              </a:cxn>
            </a:cxnLst>
            <a:rect l="0" t="0" r="r" b="b"/>
            <a:pathLst>
              <a:path w="4416" h="321">
                <a:moveTo>
                  <a:pt x="0" y="209"/>
                </a:moveTo>
                <a:cubicBezTo>
                  <a:pt x="131" y="104"/>
                  <a:pt x="263" y="0"/>
                  <a:pt x="384" y="17"/>
                </a:cubicBezTo>
                <a:cubicBezTo>
                  <a:pt x="504" y="33"/>
                  <a:pt x="599" y="288"/>
                  <a:pt x="720" y="305"/>
                </a:cubicBezTo>
                <a:cubicBezTo>
                  <a:pt x="840" y="321"/>
                  <a:pt x="984" y="113"/>
                  <a:pt x="1104" y="113"/>
                </a:cubicBezTo>
                <a:cubicBezTo>
                  <a:pt x="1224" y="113"/>
                  <a:pt x="1344" y="313"/>
                  <a:pt x="1440" y="305"/>
                </a:cubicBezTo>
                <a:cubicBezTo>
                  <a:pt x="1536" y="297"/>
                  <a:pt x="1584" y="65"/>
                  <a:pt x="1680" y="65"/>
                </a:cubicBezTo>
                <a:cubicBezTo>
                  <a:pt x="1776" y="65"/>
                  <a:pt x="1920" y="305"/>
                  <a:pt x="2016" y="305"/>
                </a:cubicBezTo>
                <a:cubicBezTo>
                  <a:pt x="2112" y="305"/>
                  <a:pt x="2168" y="73"/>
                  <a:pt x="2256" y="65"/>
                </a:cubicBezTo>
                <a:cubicBezTo>
                  <a:pt x="2344" y="57"/>
                  <a:pt x="2456" y="265"/>
                  <a:pt x="2544" y="257"/>
                </a:cubicBezTo>
                <a:cubicBezTo>
                  <a:pt x="2632" y="249"/>
                  <a:pt x="2696" y="17"/>
                  <a:pt x="2784" y="17"/>
                </a:cubicBezTo>
                <a:cubicBezTo>
                  <a:pt x="2872" y="17"/>
                  <a:pt x="2992" y="249"/>
                  <a:pt x="3072" y="257"/>
                </a:cubicBezTo>
                <a:cubicBezTo>
                  <a:pt x="3152" y="265"/>
                  <a:pt x="3176" y="73"/>
                  <a:pt x="3264" y="65"/>
                </a:cubicBezTo>
                <a:cubicBezTo>
                  <a:pt x="3352" y="57"/>
                  <a:pt x="3504" y="217"/>
                  <a:pt x="3600" y="209"/>
                </a:cubicBezTo>
                <a:cubicBezTo>
                  <a:pt x="3696" y="201"/>
                  <a:pt x="3744" y="17"/>
                  <a:pt x="3840" y="17"/>
                </a:cubicBezTo>
                <a:cubicBezTo>
                  <a:pt x="3936" y="17"/>
                  <a:pt x="4080" y="209"/>
                  <a:pt x="4176" y="209"/>
                </a:cubicBezTo>
                <a:cubicBezTo>
                  <a:pt x="4272" y="209"/>
                  <a:pt x="4376" y="49"/>
                  <a:pt x="4416" y="17"/>
                </a:cubicBezTo>
              </a:path>
            </a:pathLst>
          </a:custGeom>
          <a:noFill/>
          <a:ln w="38100" cmpd="sng">
            <a:solidFill>
              <a:srgbClr val="B7B7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59782" name="Freeform 6"/>
          <p:cNvSpPr>
            <a:spLocks/>
          </p:cNvSpPr>
          <p:nvPr/>
        </p:nvSpPr>
        <p:spPr bwMode="auto">
          <a:xfrm>
            <a:off x="284163" y="5445125"/>
            <a:ext cx="6248400" cy="509588"/>
          </a:xfrm>
          <a:custGeom>
            <a:avLst/>
            <a:gdLst/>
            <a:ahLst/>
            <a:cxnLst>
              <a:cxn ang="0">
                <a:pos x="0" y="209"/>
              </a:cxn>
              <a:cxn ang="0">
                <a:pos x="384" y="17"/>
              </a:cxn>
              <a:cxn ang="0">
                <a:pos x="720" y="305"/>
              </a:cxn>
              <a:cxn ang="0">
                <a:pos x="1104" y="113"/>
              </a:cxn>
              <a:cxn ang="0">
                <a:pos x="1440" y="305"/>
              </a:cxn>
              <a:cxn ang="0">
                <a:pos x="1680" y="65"/>
              </a:cxn>
              <a:cxn ang="0">
                <a:pos x="2016" y="305"/>
              </a:cxn>
              <a:cxn ang="0">
                <a:pos x="2256" y="65"/>
              </a:cxn>
              <a:cxn ang="0">
                <a:pos x="2544" y="257"/>
              </a:cxn>
              <a:cxn ang="0">
                <a:pos x="2784" y="17"/>
              </a:cxn>
              <a:cxn ang="0">
                <a:pos x="3072" y="257"/>
              </a:cxn>
              <a:cxn ang="0">
                <a:pos x="3264" y="65"/>
              </a:cxn>
              <a:cxn ang="0">
                <a:pos x="3600" y="209"/>
              </a:cxn>
              <a:cxn ang="0">
                <a:pos x="3840" y="17"/>
              </a:cxn>
              <a:cxn ang="0">
                <a:pos x="4176" y="209"/>
              </a:cxn>
              <a:cxn ang="0">
                <a:pos x="4416" y="17"/>
              </a:cxn>
            </a:cxnLst>
            <a:rect l="0" t="0" r="r" b="b"/>
            <a:pathLst>
              <a:path w="4416" h="321">
                <a:moveTo>
                  <a:pt x="0" y="209"/>
                </a:moveTo>
                <a:cubicBezTo>
                  <a:pt x="131" y="104"/>
                  <a:pt x="263" y="0"/>
                  <a:pt x="384" y="17"/>
                </a:cubicBezTo>
                <a:cubicBezTo>
                  <a:pt x="504" y="33"/>
                  <a:pt x="599" y="288"/>
                  <a:pt x="720" y="305"/>
                </a:cubicBezTo>
                <a:cubicBezTo>
                  <a:pt x="840" y="321"/>
                  <a:pt x="984" y="113"/>
                  <a:pt x="1104" y="113"/>
                </a:cubicBezTo>
                <a:cubicBezTo>
                  <a:pt x="1224" y="113"/>
                  <a:pt x="1344" y="313"/>
                  <a:pt x="1440" y="305"/>
                </a:cubicBezTo>
                <a:cubicBezTo>
                  <a:pt x="1536" y="297"/>
                  <a:pt x="1584" y="65"/>
                  <a:pt x="1680" y="65"/>
                </a:cubicBezTo>
                <a:cubicBezTo>
                  <a:pt x="1776" y="65"/>
                  <a:pt x="1920" y="305"/>
                  <a:pt x="2016" y="305"/>
                </a:cubicBezTo>
                <a:cubicBezTo>
                  <a:pt x="2112" y="305"/>
                  <a:pt x="2168" y="73"/>
                  <a:pt x="2256" y="65"/>
                </a:cubicBezTo>
                <a:cubicBezTo>
                  <a:pt x="2344" y="57"/>
                  <a:pt x="2456" y="265"/>
                  <a:pt x="2544" y="257"/>
                </a:cubicBezTo>
                <a:cubicBezTo>
                  <a:pt x="2632" y="249"/>
                  <a:pt x="2696" y="17"/>
                  <a:pt x="2784" y="17"/>
                </a:cubicBezTo>
                <a:cubicBezTo>
                  <a:pt x="2872" y="17"/>
                  <a:pt x="2992" y="249"/>
                  <a:pt x="3072" y="257"/>
                </a:cubicBezTo>
                <a:cubicBezTo>
                  <a:pt x="3152" y="265"/>
                  <a:pt x="3176" y="73"/>
                  <a:pt x="3264" y="65"/>
                </a:cubicBezTo>
                <a:cubicBezTo>
                  <a:pt x="3352" y="57"/>
                  <a:pt x="3504" y="217"/>
                  <a:pt x="3600" y="209"/>
                </a:cubicBezTo>
                <a:cubicBezTo>
                  <a:pt x="3696" y="201"/>
                  <a:pt x="3744" y="17"/>
                  <a:pt x="3840" y="17"/>
                </a:cubicBezTo>
                <a:cubicBezTo>
                  <a:pt x="3936" y="17"/>
                  <a:pt x="4080" y="209"/>
                  <a:pt x="4176" y="209"/>
                </a:cubicBezTo>
                <a:cubicBezTo>
                  <a:pt x="4272" y="209"/>
                  <a:pt x="4376" y="49"/>
                  <a:pt x="4416" y="17"/>
                </a:cubicBezTo>
              </a:path>
            </a:pathLst>
          </a:custGeom>
          <a:noFill/>
          <a:ln w="38100" cmpd="sng">
            <a:solidFill>
              <a:srgbClr val="B7B7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59783" name="Freeform 7"/>
          <p:cNvSpPr>
            <a:spLocks/>
          </p:cNvSpPr>
          <p:nvPr/>
        </p:nvSpPr>
        <p:spPr bwMode="auto">
          <a:xfrm>
            <a:off x="533400" y="5715000"/>
            <a:ext cx="6324600" cy="357188"/>
          </a:xfrm>
          <a:custGeom>
            <a:avLst/>
            <a:gdLst/>
            <a:ahLst/>
            <a:cxnLst>
              <a:cxn ang="0">
                <a:pos x="0" y="209"/>
              </a:cxn>
              <a:cxn ang="0">
                <a:pos x="384" y="17"/>
              </a:cxn>
              <a:cxn ang="0">
                <a:pos x="720" y="305"/>
              </a:cxn>
              <a:cxn ang="0">
                <a:pos x="1104" y="113"/>
              </a:cxn>
              <a:cxn ang="0">
                <a:pos x="1440" y="305"/>
              </a:cxn>
              <a:cxn ang="0">
                <a:pos x="1680" y="65"/>
              </a:cxn>
              <a:cxn ang="0">
                <a:pos x="2016" y="305"/>
              </a:cxn>
              <a:cxn ang="0">
                <a:pos x="2256" y="65"/>
              </a:cxn>
              <a:cxn ang="0">
                <a:pos x="2544" y="257"/>
              </a:cxn>
              <a:cxn ang="0">
                <a:pos x="2784" y="17"/>
              </a:cxn>
              <a:cxn ang="0">
                <a:pos x="3072" y="257"/>
              </a:cxn>
              <a:cxn ang="0">
                <a:pos x="3264" y="65"/>
              </a:cxn>
              <a:cxn ang="0">
                <a:pos x="3600" y="209"/>
              </a:cxn>
              <a:cxn ang="0">
                <a:pos x="3840" y="17"/>
              </a:cxn>
              <a:cxn ang="0">
                <a:pos x="4176" y="209"/>
              </a:cxn>
              <a:cxn ang="0">
                <a:pos x="4416" y="17"/>
              </a:cxn>
            </a:cxnLst>
            <a:rect l="0" t="0" r="r" b="b"/>
            <a:pathLst>
              <a:path w="4416" h="321">
                <a:moveTo>
                  <a:pt x="0" y="209"/>
                </a:moveTo>
                <a:cubicBezTo>
                  <a:pt x="131" y="104"/>
                  <a:pt x="263" y="0"/>
                  <a:pt x="384" y="17"/>
                </a:cubicBezTo>
                <a:cubicBezTo>
                  <a:pt x="504" y="33"/>
                  <a:pt x="599" y="288"/>
                  <a:pt x="720" y="305"/>
                </a:cubicBezTo>
                <a:cubicBezTo>
                  <a:pt x="840" y="321"/>
                  <a:pt x="984" y="113"/>
                  <a:pt x="1104" y="113"/>
                </a:cubicBezTo>
                <a:cubicBezTo>
                  <a:pt x="1224" y="113"/>
                  <a:pt x="1344" y="313"/>
                  <a:pt x="1440" y="305"/>
                </a:cubicBezTo>
                <a:cubicBezTo>
                  <a:pt x="1536" y="297"/>
                  <a:pt x="1584" y="65"/>
                  <a:pt x="1680" y="65"/>
                </a:cubicBezTo>
                <a:cubicBezTo>
                  <a:pt x="1776" y="65"/>
                  <a:pt x="1920" y="305"/>
                  <a:pt x="2016" y="305"/>
                </a:cubicBezTo>
                <a:cubicBezTo>
                  <a:pt x="2112" y="305"/>
                  <a:pt x="2168" y="73"/>
                  <a:pt x="2256" y="65"/>
                </a:cubicBezTo>
                <a:cubicBezTo>
                  <a:pt x="2344" y="57"/>
                  <a:pt x="2456" y="265"/>
                  <a:pt x="2544" y="257"/>
                </a:cubicBezTo>
                <a:cubicBezTo>
                  <a:pt x="2632" y="249"/>
                  <a:pt x="2696" y="17"/>
                  <a:pt x="2784" y="17"/>
                </a:cubicBezTo>
                <a:cubicBezTo>
                  <a:pt x="2872" y="17"/>
                  <a:pt x="2992" y="249"/>
                  <a:pt x="3072" y="257"/>
                </a:cubicBezTo>
                <a:cubicBezTo>
                  <a:pt x="3152" y="265"/>
                  <a:pt x="3176" y="73"/>
                  <a:pt x="3264" y="65"/>
                </a:cubicBezTo>
                <a:cubicBezTo>
                  <a:pt x="3352" y="57"/>
                  <a:pt x="3504" y="217"/>
                  <a:pt x="3600" y="209"/>
                </a:cubicBezTo>
                <a:cubicBezTo>
                  <a:pt x="3696" y="201"/>
                  <a:pt x="3744" y="17"/>
                  <a:pt x="3840" y="17"/>
                </a:cubicBezTo>
                <a:cubicBezTo>
                  <a:pt x="3936" y="17"/>
                  <a:pt x="4080" y="209"/>
                  <a:pt x="4176" y="209"/>
                </a:cubicBezTo>
                <a:cubicBezTo>
                  <a:pt x="4272" y="209"/>
                  <a:pt x="4376" y="49"/>
                  <a:pt x="4416" y="17"/>
                </a:cubicBezTo>
              </a:path>
            </a:pathLst>
          </a:custGeom>
          <a:noFill/>
          <a:ln w="38100" cmpd="sng">
            <a:solidFill>
              <a:srgbClr val="B7B7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59784" name="Freeform 8"/>
          <p:cNvSpPr>
            <a:spLocks/>
          </p:cNvSpPr>
          <p:nvPr/>
        </p:nvSpPr>
        <p:spPr bwMode="auto">
          <a:xfrm>
            <a:off x="304800" y="5486400"/>
            <a:ext cx="5562600" cy="509588"/>
          </a:xfrm>
          <a:custGeom>
            <a:avLst/>
            <a:gdLst/>
            <a:ahLst/>
            <a:cxnLst>
              <a:cxn ang="0">
                <a:pos x="0" y="209"/>
              </a:cxn>
              <a:cxn ang="0">
                <a:pos x="384" y="17"/>
              </a:cxn>
              <a:cxn ang="0">
                <a:pos x="720" y="305"/>
              </a:cxn>
              <a:cxn ang="0">
                <a:pos x="1104" y="113"/>
              </a:cxn>
              <a:cxn ang="0">
                <a:pos x="1440" y="305"/>
              </a:cxn>
              <a:cxn ang="0">
                <a:pos x="1680" y="65"/>
              </a:cxn>
              <a:cxn ang="0">
                <a:pos x="2016" y="305"/>
              </a:cxn>
              <a:cxn ang="0">
                <a:pos x="2256" y="65"/>
              </a:cxn>
              <a:cxn ang="0">
                <a:pos x="2544" y="257"/>
              </a:cxn>
              <a:cxn ang="0">
                <a:pos x="2784" y="17"/>
              </a:cxn>
              <a:cxn ang="0">
                <a:pos x="3072" y="257"/>
              </a:cxn>
              <a:cxn ang="0">
                <a:pos x="3264" y="65"/>
              </a:cxn>
              <a:cxn ang="0">
                <a:pos x="3600" y="209"/>
              </a:cxn>
              <a:cxn ang="0">
                <a:pos x="3840" y="17"/>
              </a:cxn>
              <a:cxn ang="0">
                <a:pos x="4176" y="209"/>
              </a:cxn>
              <a:cxn ang="0">
                <a:pos x="4416" y="17"/>
              </a:cxn>
            </a:cxnLst>
            <a:rect l="0" t="0" r="r" b="b"/>
            <a:pathLst>
              <a:path w="4416" h="321">
                <a:moveTo>
                  <a:pt x="0" y="209"/>
                </a:moveTo>
                <a:cubicBezTo>
                  <a:pt x="131" y="104"/>
                  <a:pt x="263" y="0"/>
                  <a:pt x="384" y="17"/>
                </a:cubicBezTo>
                <a:cubicBezTo>
                  <a:pt x="504" y="33"/>
                  <a:pt x="599" y="288"/>
                  <a:pt x="720" y="305"/>
                </a:cubicBezTo>
                <a:cubicBezTo>
                  <a:pt x="840" y="321"/>
                  <a:pt x="984" y="113"/>
                  <a:pt x="1104" y="113"/>
                </a:cubicBezTo>
                <a:cubicBezTo>
                  <a:pt x="1224" y="113"/>
                  <a:pt x="1344" y="313"/>
                  <a:pt x="1440" y="305"/>
                </a:cubicBezTo>
                <a:cubicBezTo>
                  <a:pt x="1536" y="297"/>
                  <a:pt x="1584" y="65"/>
                  <a:pt x="1680" y="65"/>
                </a:cubicBezTo>
                <a:cubicBezTo>
                  <a:pt x="1776" y="65"/>
                  <a:pt x="1920" y="305"/>
                  <a:pt x="2016" y="305"/>
                </a:cubicBezTo>
                <a:cubicBezTo>
                  <a:pt x="2112" y="305"/>
                  <a:pt x="2168" y="73"/>
                  <a:pt x="2256" y="65"/>
                </a:cubicBezTo>
                <a:cubicBezTo>
                  <a:pt x="2344" y="57"/>
                  <a:pt x="2456" y="265"/>
                  <a:pt x="2544" y="257"/>
                </a:cubicBezTo>
                <a:cubicBezTo>
                  <a:pt x="2632" y="249"/>
                  <a:pt x="2696" y="17"/>
                  <a:pt x="2784" y="17"/>
                </a:cubicBezTo>
                <a:cubicBezTo>
                  <a:pt x="2872" y="17"/>
                  <a:pt x="2992" y="249"/>
                  <a:pt x="3072" y="257"/>
                </a:cubicBezTo>
                <a:cubicBezTo>
                  <a:pt x="3152" y="265"/>
                  <a:pt x="3176" y="73"/>
                  <a:pt x="3264" y="65"/>
                </a:cubicBezTo>
                <a:cubicBezTo>
                  <a:pt x="3352" y="57"/>
                  <a:pt x="3504" y="217"/>
                  <a:pt x="3600" y="209"/>
                </a:cubicBezTo>
                <a:cubicBezTo>
                  <a:pt x="3696" y="201"/>
                  <a:pt x="3744" y="17"/>
                  <a:pt x="3840" y="17"/>
                </a:cubicBezTo>
                <a:cubicBezTo>
                  <a:pt x="3936" y="17"/>
                  <a:pt x="4080" y="209"/>
                  <a:pt x="4176" y="209"/>
                </a:cubicBezTo>
                <a:cubicBezTo>
                  <a:pt x="4272" y="209"/>
                  <a:pt x="4376" y="49"/>
                  <a:pt x="4416" y="17"/>
                </a:cubicBezTo>
              </a:path>
            </a:pathLst>
          </a:custGeom>
          <a:noFill/>
          <a:ln w="38100" cmpd="sng">
            <a:solidFill>
              <a:srgbClr val="B7B7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59785" name="Oval 9"/>
          <p:cNvSpPr>
            <a:spLocks noChangeArrowheads="1"/>
          </p:cNvSpPr>
          <p:nvPr/>
        </p:nvSpPr>
        <p:spPr bwMode="auto">
          <a:xfrm>
            <a:off x="4038600" y="4191000"/>
            <a:ext cx="174625" cy="195263"/>
          </a:xfrm>
          <a:prstGeom prst="ellipse">
            <a:avLst/>
          </a:prstGeom>
          <a:solidFill>
            <a:srgbClr val="009900"/>
          </a:solidFill>
          <a:ln w="1905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59786" name="Oval 10"/>
          <p:cNvSpPr>
            <a:spLocks noChangeArrowheads="1"/>
          </p:cNvSpPr>
          <p:nvPr/>
        </p:nvSpPr>
        <p:spPr bwMode="auto">
          <a:xfrm>
            <a:off x="4267200" y="3505200"/>
            <a:ext cx="174625" cy="195263"/>
          </a:xfrm>
          <a:prstGeom prst="ellipse">
            <a:avLst/>
          </a:prstGeom>
          <a:solidFill>
            <a:srgbClr val="009900"/>
          </a:solidFill>
          <a:ln w="1905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59787" name="Oval 11"/>
          <p:cNvSpPr>
            <a:spLocks noChangeArrowheads="1"/>
          </p:cNvSpPr>
          <p:nvPr/>
        </p:nvSpPr>
        <p:spPr bwMode="auto">
          <a:xfrm>
            <a:off x="4648200" y="4267200"/>
            <a:ext cx="174625" cy="195263"/>
          </a:xfrm>
          <a:prstGeom prst="ellipse">
            <a:avLst/>
          </a:prstGeom>
          <a:solidFill>
            <a:srgbClr val="009900"/>
          </a:solidFill>
          <a:ln w="1905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59788" name="Oval 12"/>
          <p:cNvSpPr>
            <a:spLocks noChangeArrowheads="1"/>
          </p:cNvSpPr>
          <p:nvPr/>
        </p:nvSpPr>
        <p:spPr bwMode="auto">
          <a:xfrm>
            <a:off x="4800600" y="3429000"/>
            <a:ext cx="174625" cy="195263"/>
          </a:xfrm>
          <a:prstGeom prst="ellipse">
            <a:avLst/>
          </a:prstGeom>
          <a:solidFill>
            <a:srgbClr val="009900"/>
          </a:solidFill>
          <a:ln w="1905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59789" name="Freeform 13"/>
          <p:cNvSpPr>
            <a:spLocks/>
          </p:cNvSpPr>
          <p:nvPr/>
        </p:nvSpPr>
        <p:spPr bwMode="auto">
          <a:xfrm>
            <a:off x="762000" y="4533900"/>
            <a:ext cx="1066800" cy="800100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96" y="24"/>
              </a:cxn>
              <a:cxn ang="0">
                <a:pos x="144" y="168"/>
              </a:cxn>
              <a:cxn ang="0">
                <a:pos x="288" y="168"/>
              </a:cxn>
              <a:cxn ang="0">
                <a:pos x="336" y="264"/>
              </a:cxn>
              <a:cxn ang="0">
                <a:pos x="480" y="312"/>
              </a:cxn>
              <a:cxn ang="0">
                <a:pos x="528" y="408"/>
              </a:cxn>
              <a:cxn ang="0">
                <a:pos x="624" y="408"/>
              </a:cxn>
              <a:cxn ang="0">
                <a:pos x="672" y="504"/>
              </a:cxn>
            </a:cxnLst>
            <a:rect l="0" t="0" r="r" b="b"/>
            <a:pathLst>
              <a:path w="672" h="504">
                <a:moveTo>
                  <a:pt x="0" y="24"/>
                </a:moveTo>
                <a:cubicBezTo>
                  <a:pt x="36" y="12"/>
                  <a:pt x="72" y="0"/>
                  <a:pt x="96" y="24"/>
                </a:cubicBezTo>
                <a:cubicBezTo>
                  <a:pt x="120" y="48"/>
                  <a:pt x="112" y="144"/>
                  <a:pt x="144" y="168"/>
                </a:cubicBezTo>
                <a:cubicBezTo>
                  <a:pt x="176" y="192"/>
                  <a:pt x="256" y="152"/>
                  <a:pt x="288" y="168"/>
                </a:cubicBezTo>
                <a:cubicBezTo>
                  <a:pt x="320" y="184"/>
                  <a:pt x="304" y="240"/>
                  <a:pt x="336" y="264"/>
                </a:cubicBezTo>
                <a:cubicBezTo>
                  <a:pt x="368" y="288"/>
                  <a:pt x="448" y="288"/>
                  <a:pt x="480" y="312"/>
                </a:cubicBezTo>
                <a:cubicBezTo>
                  <a:pt x="512" y="336"/>
                  <a:pt x="504" y="392"/>
                  <a:pt x="528" y="408"/>
                </a:cubicBezTo>
                <a:cubicBezTo>
                  <a:pt x="552" y="424"/>
                  <a:pt x="600" y="392"/>
                  <a:pt x="624" y="408"/>
                </a:cubicBezTo>
                <a:cubicBezTo>
                  <a:pt x="648" y="424"/>
                  <a:pt x="660" y="464"/>
                  <a:pt x="672" y="504"/>
                </a:cubicBezTo>
              </a:path>
            </a:pathLst>
          </a:custGeom>
          <a:noFill/>
          <a:ln w="19050" cmpd="sng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59790" name="Oval 14"/>
          <p:cNvSpPr>
            <a:spLocks noChangeArrowheads="1"/>
          </p:cNvSpPr>
          <p:nvPr/>
        </p:nvSpPr>
        <p:spPr bwMode="auto">
          <a:xfrm>
            <a:off x="762000" y="4572000"/>
            <a:ext cx="74613" cy="74613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59791" name="Oval 15"/>
          <p:cNvSpPr>
            <a:spLocks noChangeArrowheads="1"/>
          </p:cNvSpPr>
          <p:nvPr/>
        </p:nvSpPr>
        <p:spPr bwMode="auto">
          <a:xfrm>
            <a:off x="914400" y="4724400"/>
            <a:ext cx="74613" cy="74613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59792" name="Oval 16"/>
          <p:cNvSpPr>
            <a:spLocks noChangeArrowheads="1"/>
          </p:cNvSpPr>
          <p:nvPr/>
        </p:nvSpPr>
        <p:spPr bwMode="auto">
          <a:xfrm>
            <a:off x="1066800" y="4800600"/>
            <a:ext cx="74613" cy="74613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59793" name="Oval 17"/>
          <p:cNvSpPr>
            <a:spLocks noChangeArrowheads="1"/>
          </p:cNvSpPr>
          <p:nvPr/>
        </p:nvSpPr>
        <p:spPr bwMode="auto">
          <a:xfrm>
            <a:off x="1219200" y="4876800"/>
            <a:ext cx="74613" cy="74613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59794" name="Oval 18"/>
          <p:cNvSpPr>
            <a:spLocks noChangeArrowheads="1"/>
          </p:cNvSpPr>
          <p:nvPr/>
        </p:nvSpPr>
        <p:spPr bwMode="auto">
          <a:xfrm>
            <a:off x="1447800" y="5029200"/>
            <a:ext cx="74613" cy="74613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59795" name="Oval 19"/>
          <p:cNvSpPr>
            <a:spLocks noChangeArrowheads="1"/>
          </p:cNvSpPr>
          <p:nvPr/>
        </p:nvSpPr>
        <p:spPr bwMode="auto">
          <a:xfrm>
            <a:off x="1676400" y="5181600"/>
            <a:ext cx="74613" cy="74613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59796" name="Freeform 20"/>
          <p:cNvSpPr>
            <a:spLocks/>
          </p:cNvSpPr>
          <p:nvPr/>
        </p:nvSpPr>
        <p:spPr bwMode="auto">
          <a:xfrm>
            <a:off x="1066800" y="4114800"/>
            <a:ext cx="1095375" cy="703263"/>
          </a:xfrm>
          <a:custGeom>
            <a:avLst/>
            <a:gdLst/>
            <a:ahLst/>
            <a:cxnLst>
              <a:cxn ang="0">
                <a:pos x="56" y="59"/>
              </a:cxn>
              <a:cxn ang="0">
                <a:pos x="200" y="59"/>
              </a:cxn>
              <a:cxn ang="0">
                <a:pos x="296" y="155"/>
              </a:cxn>
              <a:cxn ang="0">
                <a:pos x="440" y="155"/>
              </a:cxn>
              <a:cxn ang="0">
                <a:pos x="488" y="251"/>
              </a:cxn>
              <a:cxn ang="0">
                <a:pos x="584" y="299"/>
              </a:cxn>
              <a:cxn ang="0">
                <a:pos x="632" y="395"/>
              </a:cxn>
              <a:cxn ang="0">
                <a:pos x="680" y="443"/>
              </a:cxn>
              <a:cxn ang="0">
                <a:pos x="680" y="395"/>
              </a:cxn>
              <a:cxn ang="0">
                <a:pos x="618" y="275"/>
              </a:cxn>
              <a:cxn ang="0">
                <a:pos x="526" y="231"/>
              </a:cxn>
              <a:cxn ang="0">
                <a:pos x="480" y="121"/>
              </a:cxn>
              <a:cxn ang="0">
                <a:pos x="320" y="109"/>
              </a:cxn>
              <a:cxn ang="0">
                <a:pos x="224" y="15"/>
              </a:cxn>
              <a:cxn ang="0">
                <a:pos x="36" y="23"/>
              </a:cxn>
              <a:cxn ang="0">
                <a:pos x="14" y="43"/>
              </a:cxn>
              <a:cxn ang="0">
                <a:pos x="56" y="59"/>
              </a:cxn>
            </a:cxnLst>
            <a:rect l="0" t="0" r="r" b="b"/>
            <a:pathLst>
              <a:path w="690" h="443">
                <a:moveTo>
                  <a:pt x="56" y="59"/>
                </a:moveTo>
                <a:cubicBezTo>
                  <a:pt x="87" y="61"/>
                  <a:pt x="160" y="43"/>
                  <a:pt x="200" y="59"/>
                </a:cubicBezTo>
                <a:cubicBezTo>
                  <a:pt x="240" y="75"/>
                  <a:pt x="256" y="139"/>
                  <a:pt x="296" y="155"/>
                </a:cubicBezTo>
                <a:cubicBezTo>
                  <a:pt x="336" y="171"/>
                  <a:pt x="408" y="139"/>
                  <a:pt x="440" y="155"/>
                </a:cubicBezTo>
                <a:cubicBezTo>
                  <a:pt x="472" y="171"/>
                  <a:pt x="464" y="227"/>
                  <a:pt x="488" y="251"/>
                </a:cubicBezTo>
                <a:cubicBezTo>
                  <a:pt x="512" y="275"/>
                  <a:pt x="560" y="275"/>
                  <a:pt x="584" y="299"/>
                </a:cubicBezTo>
                <a:cubicBezTo>
                  <a:pt x="608" y="323"/>
                  <a:pt x="616" y="371"/>
                  <a:pt x="632" y="395"/>
                </a:cubicBezTo>
                <a:cubicBezTo>
                  <a:pt x="648" y="419"/>
                  <a:pt x="672" y="443"/>
                  <a:pt x="680" y="443"/>
                </a:cubicBezTo>
                <a:cubicBezTo>
                  <a:pt x="688" y="443"/>
                  <a:pt x="690" y="422"/>
                  <a:pt x="680" y="395"/>
                </a:cubicBezTo>
                <a:cubicBezTo>
                  <a:pt x="669" y="367"/>
                  <a:pt x="643" y="302"/>
                  <a:pt x="618" y="275"/>
                </a:cubicBezTo>
                <a:cubicBezTo>
                  <a:pt x="592" y="247"/>
                  <a:pt x="549" y="256"/>
                  <a:pt x="526" y="231"/>
                </a:cubicBezTo>
                <a:cubicBezTo>
                  <a:pt x="502" y="205"/>
                  <a:pt x="514" y="141"/>
                  <a:pt x="480" y="121"/>
                </a:cubicBezTo>
                <a:cubicBezTo>
                  <a:pt x="445" y="100"/>
                  <a:pt x="362" y="126"/>
                  <a:pt x="320" y="109"/>
                </a:cubicBezTo>
                <a:cubicBezTo>
                  <a:pt x="277" y="91"/>
                  <a:pt x="271" y="29"/>
                  <a:pt x="224" y="15"/>
                </a:cubicBezTo>
                <a:cubicBezTo>
                  <a:pt x="176" y="0"/>
                  <a:pt x="71" y="18"/>
                  <a:pt x="36" y="23"/>
                </a:cubicBezTo>
                <a:cubicBezTo>
                  <a:pt x="0" y="27"/>
                  <a:pt x="10" y="37"/>
                  <a:pt x="14" y="43"/>
                </a:cubicBezTo>
                <a:cubicBezTo>
                  <a:pt x="17" y="48"/>
                  <a:pt x="25" y="56"/>
                  <a:pt x="56" y="59"/>
                </a:cubicBezTo>
                <a:close/>
              </a:path>
            </a:pathLst>
          </a:custGeom>
          <a:solidFill>
            <a:srgbClr val="009900"/>
          </a:solidFill>
          <a:ln w="19050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59797" name="Text Box 21"/>
          <p:cNvSpPr txBox="1">
            <a:spLocks noChangeArrowheads="1"/>
          </p:cNvSpPr>
          <p:nvPr/>
        </p:nvSpPr>
        <p:spPr bwMode="auto">
          <a:xfrm>
            <a:off x="762000" y="4959350"/>
            <a:ext cx="5032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</a:rPr>
              <a:t>ER</a:t>
            </a:r>
          </a:p>
        </p:txBody>
      </p:sp>
      <p:sp>
        <p:nvSpPr>
          <p:cNvPr id="459798" name="Text Box 22"/>
          <p:cNvSpPr txBox="1">
            <a:spLocks noChangeArrowheads="1"/>
          </p:cNvSpPr>
          <p:nvPr/>
        </p:nvSpPr>
        <p:spPr bwMode="auto">
          <a:xfrm>
            <a:off x="2193925" y="4360863"/>
            <a:ext cx="752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</a:rPr>
              <a:t>Golg</a:t>
            </a:r>
            <a:r>
              <a:rPr lang="en-US" sz="2000">
                <a:solidFill>
                  <a:srgbClr val="000000"/>
                </a:solidFill>
                <a:latin typeface="Arial" charset="0"/>
              </a:rPr>
              <a:t>i</a:t>
            </a:r>
          </a:p>
        </p:txBody>
      </p:sp>
      <p:sp>
        <p:nvSpPr>
          <p:cNvPr id="459799" name="Text Box 23"/>
          <p:cNvSpPr txBox="1">
            <a:spLocks noChangeArrowheads="1"/>
          </p:cNvSpPr>
          <p:nvPr/>
        </p:nvSpPr>
        <p:spPr bwMode="auto">
          <a:xfrm>
            <a:off x="5939277" y="3212976"/>
            <a:ext cx="320472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 b="1" dirty="0" err="1">
                <a:latin typeface="Arial" charset="0"/>
              </a:rPr>
              <a:t>Weibel</a:t>
            </a:r>
            <a:r>
              <a:rPr lang="en-US" sz="2000" b="1" dirty="0">
                <a:latin typeface="Arial" charset="0"/>
              </a:rPr>
              <a:t>-Palade bodies</a:t>
            </a:r>
          </a:p>
          <a:p>
            <a:pPr eaLnBrk="0" hangingPunct="0"/>
            <a:r>
              <a:rPr lang="en-US" sz="2000" b="1" dirty="0">
                <a:latin typeface="Arial" charset="0"/>
              </a:rPr>
              <a:t>Regulated path (5</a:t>
            </a:r>
            <a:r>
              <a:rPr lang="en-US" sz="2000" b="1" dirty="0" smtClean="0">
                <a:latin typeface="Arial" charset="0"/>
              </a:rPr>
              <a:t>%)</a:t>
            </a:r>
          </a:p>
          <a:p>
            <a:pPr eaLnBrk="0" hangingPunct="0"/>
            <a:endParaRPr lang="en-US" sz="2000" b="1" dirty="0" smtClean="0">
              <a:latin typeface="Arial" charset="0"/>
            </a:endParaRPr>
          </a:p>
          <a:p>
            <a:pPr eaLnBrk="0" hangingPunct="0"/>
            <a:r>
              <a:rPr lang="en-US" sz="2000" b="1" i="1" dirty="0" smtClean="0">
                <a:solidFill>
                  <a:srgbClr val="FFFF00"/>
                </a:solidFill>
                <a:latin typeface="Arial" charset="0"/>
              </a:rPr>
              <a:t>Released in response to </a:t>
            </a:r>
          </a:p>
          <a:p>
            <a:pPr eaLnBrk="0" hangingPunct="0"/>
            <a:r>
              <a:rPr lang="en-US" sz="2000" b="1" i="1" dirty="0" smtClean="0">
                <a:solidFill>
                  <a:srgbClr val="FFFF00"/>
                </a:solidFill>
                <a:latin typeface="Arial" charset="0"/>
              </a:rPr>
              <a:t>Epinephrine, DDAVP, </a:t>
            </a:r>
          </a:p>
          <a:p>
            <a:pPr eaLnBrk="0" hangingPunct="0"/>
            <a:r>
              <a:rPr lang="en-US" sz="2000" b="1" i="1" dirty="0" smtClean="0">
                <a:solidFill>
                  <a:srgbClr val="FFFF00"/>
                </a:solidFill>
                <a:latin typeface="Arial" charset="0"/>
              </a:rPr>
              <a:t>Histamine, thrombin etc</a:t>
            </a:r>
            <a:endParaRPr lang="en-US" sz="2000" b="1" i="1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459800" name="Arc 24"/>
          <p:cNvSpPr>
            <a:spLocks/>
          </p:cNvSpPr>
          <p:nvPr/>
        </p:nvSpPr>
        <p:spPr bwMode="auto">
          <a:xfrm flipV="1">
            <a:off x="1905000" y="2590800"/>
            <a:ext cx="838200" cy="16002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59801" name="Arc 25"/>
          <p:cNvSpPr>
            <a:spLocks/>
          </p:cNvSpPr>
          <p:nvPr/>
        </p:nvSpPr>
        <p:spPr bwMode="auto">
          <a:xfrm>
            <a:off x="1971675" y="4213225"/>
            <a:ext cx="1716088" cy="1373188"/>
          </a:xfrm>
          <a:custGeom>
            <a:avLst/>
            <a:gdLst>
              <a:gd name="G0" fmla="+- 2707 0 0"/>
              <a:gd name="G1" fmla="+- 21600 0 0"/>
              <a:gd name="G2" fmla="+- 21600 0 0"/>
              <a:gd name="T0" fmla="*/ 0 w 24168"/>
              <a:gd name="T1" fmla="*/ 171 h 21600"/>
              <a:gd name="T2" fmla="*/ 24168 w 24168"/>
              <a:gd name="T3" fmla="*/ 19159 h 21600"/>
              <a:gd name="T4" fmla="*/ 2707 w 2416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4168" h="21600" fill="none" extrusionOk="0">
                <a:moveTo>
                  <a:pt x="-1" y="170"/>
                </a:moveTo>
                <a:cubicBezTo>
                  <a:pt x="897" y="56"/>
                  <a:pt x="1801" y="-1"/>
                  <a:pt x="2707" y="0"/>
                </a:cubicBezTo>
                <a:cubicBezTo>
                  <a:pt x="13691" y="0"/>
                  <a:pt x="22927" y="8244"/>
                  <a:pt x="24168" y="19158"/>
                </a:cubicBezTo>
              </a:path>
              <a:path w="24168" h="21600" stroke="0" extrusionOk="0">
                <a:moveTo>
                  <a:pt x="-1" y="170"/>
                </a:moveTo>
                <a:cubicBezTo>
                  <a:pt x="897" y="56"/>
                  <a:pt x="1801" y="-1"/>
                  <a:pt x="2707" y="0"/>
                </a:cubicBezTo>
                <a:cubicBezTo>
                  <a:pt x="13691" y="0"/>
                  <a:pt x="22927" y="8244"/>
                  <a:pt x="24168" y="19158"/>
                </a:cubicBezTo>
                <a:lnTo>
                  <a:pt x="2707" y="21600"/>
                </a:lnTo>
                <a:close/>
              </a:path>
            </a:pathLst>
          </a:cu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59802" name="Arc 26"/>
          <p:cNvSpPr>
            <a:spLocks/>
          </p:cNvSpPr>
          <p:nvPr/>
        </p:nvSpPr>
        <p:spPr bwMode="auto">
          <a:xfrm flipV="1">
            <a:off x="2143125" y="3868738"/>
            <a:ext cx="2057400" cy="304800"/>
          </a:xfrm>
          <a:custGeom>
            <a:avLst/>
            <a:gdLst>
              <a:gd name="G0" fmla="+- 2707 0 0"/>
              <a:gd name="G1" fmla="+- 21600 0 0"/>
              <a:gd name="G2" fmla="+- 21600 0 0"/>
              <a:gd name="T0" fmla="*/ 0 w 24168"/>
              <a:gd name="T1" fmla="*/ 171 h 21600"/>
              <a:gd name="T2" fmla="*/ 24168 w 24168"/>
              <a:gd name="T3" fmla="*/ 19159 h 21600"/>
              <a:gd name="T4" fmla="*/ 2707 w 2416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4168" h="21600" fill="none" extrusionOk="0">
                <a:moveTo>
                  <a:pt x="-1" y="170"/>
                </a:moveTo>
                <a:cubicBezTo>
                  <a:pt x="897" y="56"/>
                  <a:pt x="1801" y="-1"/>
                  <a:pt x="2707" y="0"/>
                </a:cubicBezTo>
                <a:cubicBezTo>
                  <a:pt x="13691" y="0"/>
                  <a:pt x="22927" y="8244"/>
                  <a:pt x="24168" y="19158"/>
                </a:cubicBezTo>
              </a:path>
              <a:path w="24168" h="21600" stroke="0" extrusionOk="0">
                <a:moveTo>
                  <a:pt x="-1" y="170"/>
                </a:moveTo>
                <a:cubicBezTo>
                  <a:pt x="897" y="56"/>
                  <a:pt x="1801" y="-1"/>
                  <a:pt x="2707" y="0"/>
                </a:cubicBezTo>
                <a:cubicBezTo>
                  <a:pt x="13691" y="0"/>
                  <a:pt x="22927" y="8244"/>
                  <a:pt x="24168" y="19158"/>
                </a:cubicBezTo>
                <a:lnTo>
                  <a:pt x="2707" y="21600"/>
                </a:lnTo>
                <a:close/>
              </a:path>
            </a:pathLst>
          </a:cu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59803" name="Text Box 27"/>
          <p:cNvSpPr txBox="1">
            <a:spLocks noChangeArrowheads="1"/>
          </p:cNvSpPr>
          <p:nvPr/>
        </p:nvSpPr>
        <p:spPr bwMode="auto">
          <a:xfrm>
            <a:off x="1243013" y="1779588"/>
            <a:ext cx="11382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solidFill>
                  <a:srgbClr val="FFFF00"/>
                </a:solidFill>
              </a:rPr>
              <a:t>Lumenal</a:t>
            </a:r>
          </a:p>
        </p:txBody>
      </p:sp>
      <p:sp>
        <p:nvSpPr>
          <p:cNvPr id="459804" name="Text Box 28"/>
          <p:cNvSpPr txBox="1">
            <a:spLocks noChangeArrowheads="1"/>
          </p:cNvSpPr>
          <p:nvPr/>
        </p:nvSpPr>
        <p:spPr bwMode="auto">
          <a:xfrm>
            <a:off x="1050925" y="6243638"/>
            <a:ext cx="14049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solidFill>
                  <a:srgbClr val="FFFF00"/>
                </a:solidFill>
              </a:rPr>
              <a:t>Ablumenal</a:t>
            </a:r>
          </a:p>
        </p:txBody>
      </p:sp>
      <p:sp>
        <p:nvSpPr>
          <p:cNvPr id="459805" name="Text Box 29"/>
          <p:cNvSpPr txBox="1">
            <a:spLocks noChangeArrowheads="1"/>
          </p:cNvSpPr>
          <p:nvPr/>
        </p:nvSpPr>
        <p:spPr bwMode="auto">
          <a:xfrm>
            <a:off x="6642100" y="5351463"/>
            <a:ext cx="2068513" cy="701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solidFill>
                  <a:srgbClr val="FF0000"/>
                </a:solidFill>
              </a:rPr>
              <a:t>Sub endothelial</a:t>
            </a:r>
          </a:p>
          <a:p>
            <a:pPr eaLnBrk="0" hangingPunct="0"/>
            <a:r>
              <a:rPr lang="en-US" sz="2000" b="1">
                <a:solidFill>
                  <a:srgbClr val="FF0000"/>
                </a:solidFill>
              </a:rPr>
              <a:t>matrix</a:t>
            </a:r>
          </a:p>
        </p:txBody>
      </p:sp>
      <p:sp>
        <p:nvSpPr>
          <p:cNvPr id="459806" name="Line 30"/>
          <p:cNvSpPr>
            <a:spLocks noChangeShapeType="1"/>
          </p:cNvSpPr>
          <p:nvPr/>
        </p:nvSpPr>
        <p:spPr bwMode="auto">
          <a:xfrm>
            <a:off x="5181600" y="3581400"/>
            <a:ext cx="762000" cy="1524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59807" name="Line 31"/>
          <p:cNvSpPr>
            <a:spLocks noChangeShapeType="1"/>
          </p:cNvSpPr>
          <p:nvPr/>
        </p:nvSpPr>
        <p:spPr bwMode="auto">
          <a:xfrm flipV="1">
            <a:off x="4953000" y="3810000"/>
            <a:ext cx="990600" cy="5334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59808" name="Freeform 32"/>
          <p:cNvSpPr>
            <a:spLocks/>
          </p:cNvSpPr>
          <p:nvPr/>
        </p:nvSpPr>
        <p:spPr bwMode="auto">
          <a:xfrm>
            <a:off x="855663" y="4256088"/>
            <a:ext cx="1201737" cy="963612"/>
          </a:xfrm>
          <a:custGeom>
            <a:avLst/>
            <a:gdLst/>
            <a:ahLst/>
            <a:cxnLst>
              <a:cxn ang="0">
                <a:pos x="37" y="7"/>
              </a:cxn>
              <a:cxn ang="0">
                <a:pos x="181" y="55"/>
              </a:cxn>
              <a:cxn ang="0">
                <a:pos x="277" y="199"/>
              </a:cxn>
              <a:cxn ang="0">
                <a:pos x="421" y="199"/>
              </a:cxn>
              <a:cxn ang="0">
                <a:pos x="469" y="343"/>
              </a:cxn>
              <a:cxn ang="0">
                <a:pos x="613" y="391"/>
              </a:cxn>
              <a:cxn ang="0">
                <a:pos x="709" y="535"/>
              </a:cxn>
              <a:cxn ang="0">
                <a:pos x="757" y="583"/>
              </a:cxn>
              <a:cxn ang="0">
                <a:pos x="709" y="583"/>
              </a:cxn>
              <a:cxn ang="0">
                <a:pos x="613" y="439"/>
              </a:cxn>
              <a:cxn ang="0">
                <a:pos x="421" y="391"/>
              </a:cxn>
              <a:cxn ang="0">
                <a:pos x="399" y="253"/>
              </a:cxn>
              <a:cxn ang="0">
                <a:pos x="235" y="237"/>
              </a:cxn>
              <a:cxn ang="0">
                <a:pos x="171" y="93"/>
              </a:cxn>
              <a:cxn ang="0">
                <a:pos x="33" y="53"/>
              </a:cxn>
              <a:cxn ang="0">
                <a:pos x="1" y="17"/>
              </a:cxn>
              <a:cxn ang="0">
                <a:pos x="37" y="7"/>
              </a:cxn>
            </a:cxnLst>
            <a:rect l="0" t="0" r="r" b="b"/>
            <a:pathLst>
              <a:path w="757" h="607">
                <a:moveTo>
                  <a:pt x="37" y="7"/>
                </a:moveTo>
                <a:cubicBezTo>
                  <a:pt x="67" y="13"/>
                  <a:pt x="141" y="23"/>
                  <a:pt x="181" y="55"/>
                </a:cubicBezTo>
                <a:cubicBezTo>
                  <a:pt x="221" y="87"/>
                  <a:pt x="237" y="175"/>
                  <a:pt x="277" y="199"/>
                </a:cubicBezTo>
                <a:cubicBezTo>
                  <a:pt x="316" y="222"/>
                  <a:pt x="389" y="175"/>
                  <a:pt x="421" y="199"/>
                </a:cubicBezTo>
                <a:cubicBezTo>
                  <a:pt x="453" y="223"/>
                  <a:pt x="437" y="311"/>
                  <a:pt x="469" y="343"/>
                </a:cubicBezTo>
                <a:cubicBezTo>
                  <a:pt x="501" y="375"/>
                  <a:pt x="573" y="359"/>
                  <a:pt x="613" y="391"/>
                </a:cubicBezTo>
                <a:cubicBezTo>
                  <a:pt x="653" y="423"/>
                  <a:pt x="685" y="503"/>
                  <a:pt x="709" y="535"/>
                </a:cubicBezTo>
                <a:cubicBezTo>
                  <a:pt x="733" y="567"/>
                  <a:pt x="757" y="575"/>
                  <a:pt x="757" y="583"/>
                </a:cubicBezTo>
                <a:cubicBezTo>
                  <a:pt x="757" y="591"/>
                  <a:pt x="733" y="607"/>
                  <a:pt x="709" y="583"/>
                </a:cubicBezTo>
                <a:cubicBezTo>
                  <a:pt x="685" y="559"/>
                  <a:pt x="661" y="471"/>
                  <a:pt x="613" y="439"/>
                </a:cubicBezTo>
                <a:cubicBezTo>
                  <a:pt x="564" y="406"/>
                  <a:pt x="456" y="421"/>
                  <a:pt x="421" y="391"/>
                </a:cubicBezTo>
                <a:cubicBezTo>
                  <a:pt x="385" y="360"/>
                  <a:pt x="430" y="278"/>
                  <a:pt x="399" y="253"/>
                </a:cubicBezTo>
                <a:cubicBezTo>
                  <a:pt x="368" y="227"/>
                  <a:pt x="272" y="263"/>
                  <a:pt x="235" y="237"/>
                </a:cubicBezTo>
                <a:cubicBezTo>
                  <a:pt x="197" y="210"/>
                  <a:pt x="204" y="123"/>
                  <a:pt x="171" y="93"/>
                </a:cubicBezTo>
                <a:cubicBezTo>
                  <a:pt x="137" y="62"/>
                  <a:pt x="61" y="65"/>
                  <a:pt x="33" y="53"/>
                </a:cubicBezTo>
                <a:cubicBezTo>
                  <a:pt x="4" y="40"/>
                  <a:pt x="0" y="24"/>
                  <a:pt x="1" y="17"/>
                </a:cubicBezTo>
                <a:cubicBezTo>
                  <a:pt x="2" y="9"/>
                  <a:pt x="7" y="0"/>
                  <a:pt x="37" y="7"/>
                </a:cubicBezTo>
                <a:close/>
              </a:path>
            </a:pathLst>
          </a:custGeom>
          <a:solidFill>
            <a:srgbClr val="009900"/>
          </a:solidFill>
          <a:ln w="19050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59809" name="Freeform 33"/>
          <p:cNvSpPr>
            <a:spLocks/>
          </p:cNvSpPr>
          <p:nvPr/>
        </p:nvSpPr>
        <p:spPr bwMode="auto">
          <a:xfrm>
            <a:off x="1371600" y="3886200"/>
            <a:ext cx="412750" cy="228600"/>
          </a:xfrm>
          <a:custGeom>
            <a:avLst/>
            <a:gdLst/>
            <a:ahLst/>
            <a:cxnLst>
              <a:cxn ang="0">
                <a:pos x="77" y="27"/>
              </a:cxn>
              <a:cxn ang="0">
                <a:pos x="135" y="5"/>
              </a:cxn>
              <a:cxn ang="0">
                <a:pos x="163" y="55"/>
              </a:cxn>
              <a:cxn ang="0">
                <a:pos x="213" y="65"/>
              </a:cxn>
              <a:cxn ang="0">
                <a:pos x="257" y="133"/>
              </a:cxn>
              <a:cxn ang="0">
                <a:pos x="231" y="141"/>
              </a:cxn>
              <a:cxn ang="0">
                <a:pos x="201" y="95"/>
              </a:cxn>
              <a:cxn ang="0">
                <a:pos x="149" y="85"/>
              </a:cxn>
              <a:cxn ang="0">
                <a:pos x="125" y="43"/>
              </a:cxn>
              <a:cxn ang="0">
                <a:pos x="39" y="69"/>
              </a:cxn>
              <a:cxn ang="0">
                <a:pos x="3" y="57"/>
              </a:cxn>
              <a:cxn ang="0">
                <a:pos x="23" y="35"/>
              </a:cxn>
              <a:cxn ang="0">
                <a:pos x="77" y="27"/>
              </a:cxn>
            </a:cxnLst>
            <a:rect l="0" t="0" r="r" b="b"/>
            <a:pathLst>
              <a:path w="260" h="147">
                <a:moveTo>
                  <a:pt x="77" y="27"/>
                </a:moveTo>
                <a:cubicBezTo>
                  <a:pt x="95" y="22"/>
                  <a:pt x="120" y="0"/>
                  <a:pt x="135" y="5"/>
                </a:cubicBezTo>
                <a:cubicBezTo>
                  <a:pt x="149" y="9"/>
                  <a:pt x="150" y="45"/>
                  <a:pt x="163" y="55"/>
                </a:cubicBezTo>
                <a:cubicBezTo>
                  <a:pt x="176" y="65"/>
                  <a:pt x="197" y="52"/>
                  <a:pt x="213" y="65"/>
                </a:cubicBezTo>
                <a:cubicBezTo>
                  <a:pt x="228" y="78"/>
                  <a:pt x="254" y="120"/>
                  <a:pt x="257" y="133"/>
                </a:cubicBezTo>
                <a:cubicBezTo>
                  <a:pt x="260" y="145"/>
                  <a:pt x="240" y="147"/>
                  <a:pt x="231" y="141"/>
                </a:cubicBezTo>
                <a:cubicBezTo>
                  <a:pt x="221" y="134"/>
                  <a:pt x="214" y="104"/>
                  <a:pt x="201" y="95"/>
                </a:cubicBezTo>
                <a:cubicBezTo>
                  <a:pt x="187" y="85"/>
                  <a:pt x="161" y="93"/>
                  <a:pt x="149" y="85"/>
                </a:cubicBezTo>
                <a:cubicBezTo>
                  <a:pt x="136" y="76"/>
                  <a:pt x="143" y="45"/>
                  <a:pt x="125" y="43"/>
                </a:cubicBezTo>
                <a:cubicBezTo>
                  <a:pt x="106" y="40"/>
                  <a:pt x="59" y="66"/>
                  <a:pt x="39" y="69"/>
                </a:cubicBezTo>
                <a:cubicBezTo>
                  <a:pt x="18" y="71"/>
                  <a:pt x="5" y="62"/>
                  <a:pt x="3" y="57"/>
                </a:cubicBezTo>
                <a:cubicBezTo>
                  <a:pt x="0" y="51"/>
                  <a:pt x="12" y="39"/>
                  <a:pt x="23" y="35"/>
                </a:cubicBezTo>
                <a:cubicBezTo>
                  <a:pt x="33" y="30"/>
                  <a:pt x="58" y="32"/>
                  <a:pt x="77" y="27"/>
                </a:cubicBezTo>
                <a:close/>
              </a:path>
            </a:pathLst>
          </a:custGeom>
          <a:solidFill>
            <a:srgbClr val="009900"/>
          </a:solidFill>
          <a:ln w="19050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59810" name="Freeform 34"/>
          <p:cNvSpPr>
            <a:spLocks/>
          </p:cNvSpPr>
          <p:nvPr/>
        </p:nvSpPr>
        <p:spPr bwMode="auto">
          <a:xfrm>
            <a:off x="1538288" y="3633788"/>
            <a:ext cx="280987" cy="187325"/>
          </a:xfrm>
          <a:custGeom>
            <a:avLst/>
            <a:gdLst/>
            <a:ahLst/>
            <a:cxnLst>
              <a:cxn ang="0">
                <a:pos x="41" y="25"/>
              </a:cxn>
              <a:cxn ang="0">
                <a:pos x="107" y="9"/>
              </a:cxn>
              <a:cxn ang="0">
                <a:pos x="171" y="77"/>
              </a:cxn>
              <a:cxn ang="0">
                <a:pos x="145" y="111"/>
              </a:cxn>
              <a:cxn ang="0">
                <a:pos x="95" y="113"/>
              </a:cxn>
              <a:cxn ang="0">
                <a:pos x="71" y="79"/>
              </a:cxn>
              <a:cxn ang="0">
                <a:pos x="23" y="83"/>
              </a:cxn>
              <a:cxn ang="0">
                <a:pos x="3" y="53"/>
              </a:cxn>
              <a:cxn ang="0">
                <a:pos x="41" y="25"/>
              </a:cxn>
            </a:cxnLst>
            <a:rect l="0" t="0" r="r" b="b"/>
            <a:pathLst>
              <a:path w="177" h="118">
                <a:moveTo>
                  <a:pt x="41" y="25"/>
                </a:moveTo>
                <a:cubicBezTo>
                  <a:pt x="58" y="17"/>
                  <a:pt x="85" y="0"/>
                  <a:pt x="107" y="9"/>
                </a:cubicBezTo>
                <a:cubicBezTo>
                  <a:pt x="128" y="17"/>
                  <a:pt x="164" y="60"/>
                  <a:pt x="171" y="77"/>
                </a:cubicBezTo>
                <a:cubicBezTo>
                  <a:pt x="177" y="93"/>
                  <a:pt x="157" y="105"/>
                  <a:pt x="145" y="111"/>
                </a:cubicBezTo>
                <a:cubicBezTo>
                  <a:pt x="132" y="116"/>
                  <a:pt x="107" y="118"/>
                  <a:pt x="95" y="113"/>
                </a:cubicBezTo>
                <a:cubicBezTo>
                  <a:pt x="82" y="107"/>
                  <a:pt x="83" y="84"/>
                  <a:pt x="71" y="79"/>
                </a:cubicBezTo>
                <a:cubicBezTo>
                  <a:pt x="58" y="73"/>
                  <a:pt x="34" y="87"/>
                  <a:pt x="23" y="83"/>
                </a:cubicBezTo>
                <a:cubicBezTo>
                  <a:pt x="11" y="78"/>
                  <a:pt x="0" y="61"/>
                  <a:pt x="3" y="53"/>
                </a:cubicBezTo>
                <a:cubicBezTo>
                  <a:pt x="5" y="44"/>
                  <a:pt x="23" y="32"/>
                  <a:pt x="41" y="25"/>
                </a:cubicBezTo>
                <a:close/>
              </a:path>
            </a:pathLst>
          </a:custGeom>
          <a:solidFill>
            <a:srgbClr val="009900"/>
          </a:solidFill>
          <a:ln w="19050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59811" name="Text Box 35"/>
          <p:cNvSpPr txBox="1">
            <a:spLocks noChangeArrowheads="1"/>
          </p:cNvSpPr>
          <p:nvPr/>
        </p:nvSpPr>
        <p:spPr bwMode="auto">
          <a:xfrm>
            <a:off x="2716213" y="2181225"/>
            <a:ext cx="26701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sz="2000" b="1">
                <a:latin typeface="Arial" charset="0"/>
              </a:rPr>
              <a:t>Constitutive path (95%)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1143000"/>
          </a:xfrm>
        </p:spPr>
        <p:txBody>
          <a:bodyPr/>
          <a:lstStyle/>
          <a:p>
            <a:pPr eaLnBrk="0" hangingPunct="0"/>
            <a:r>
              <a:rPr lang="en-US" sz="3600" dirty="0">
                <a:solidFill>
                  <a:srgbClr val="FFFF00"/>
                </a:solidFill>
                <a:latin typeface="Comic Sans MS" pitchFamily="66" charset="0"/>
              </a:rPr>
              <a:t>VWF: synthesis </a:t>
            </a:r>
            <a:r>
              <a:rPr lang="en-US" sz="3600" dirty="0" smtClean="0">
                <a:solidFill>
                  <a:srgbClr val="FFFF00"/>
                </a:solidFill>
                <a:latin typeface="Comic Sans MS" pitchFamily="66" charset="0"/>
              </a:rPr>
              <a:t>(2): </a:t>
            </a:r>
            <a:r>
              <a:rPr lang="en-US" sz="3600" dirty="0">
                <a:solidFill>
                  <a:srgbClr val="FFFF00"/>
                </a:solidFill>
                <a:latin typeface="Comic Sans MS" pitchFamily="66" charset="0"/>
              </a:rPr>
              <a:t>Endothelial cells</a:t>
            </a:r>
            <a:br>
              <a:rPr lang="en-US" sz="3600" dirty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en-US" sz="3600" dirty="0" smtClean="0">
                <a:solidFill>
                  <a:schemeClr val="tx1"/>
                </a:solidFill>
                <a:latin typeface="Comic Sans MS" pitchFamily="66" charset="0"/>
              </a:rPr>
              <a:t>Recent </a:t>
            </a:r>
            <a:r>
              <a:rPr lang="en-US" sz="3600" dirty="0">
                <a:solidFill>
                  <a:schemeClr val="tx1"/>
                </a:solidFill>
                <a:latin typeface="Comic Sans MS" pitchFamily="66" charset="0"/>
              </a:rPr>
              <a:t>view</a:t>
            </a:r>
            <a:r>
              <a:rPr lang="en-US" sz="3200" dirty="0" smtClean="0">
                <a:solidFill>
                  <a:srgbClr val="FFFF00"/>
                </a:solidFill>
              </a:rPr>
              <a:t/>
            </a:r>
            <a:br>
              <a:rPr lang="en-US" sz="3200" dirty="0" smtClean="0">
                <a:solidFill>
                  <a:srgbClr val="FFFF00"/>
                </a:solidFill>
              </a:rPr>
            </a:br>
            <a:endParaRPr lang="en-GB" dirty="0"/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533400" y="3048000"/>
            <a:ext cx="5029200" cy="2438400"/>
          </a:xfrm>
          <a:prstGeom prst="roundRect">
            <a:avLst>
              <a:gd name="adj" fmla="val 16667"/>
            </a:avLst>
          </a:prstGeom>
          <a:solidFill>
            <a:srgbClr val="FF9933"/>
          </a:solidFill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2400">
              <a:latin typeface="Times" charset="0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381000" y="5510213"/>
            <a:ext cx="6096000" cy="509587"/>
          </a:xfrm>
          <a:custGeom>
            <a:avLst/>
            <a:gdLst/>
            <a:ahLst/>
            <a:cxnLst>
              <a:cxn ang="0">
                <a:pos x="0" y="209"/>
              </a:cxn>
              <a:cxn ang="0">
                <a:pos x="384" y="17"/>
              </a:cxn>
              <a:cxn ang="0">
                <a:pos x="720" y="305"/>
              </a:cxn>
              <a:cxn ang="0">
                <a:pos x="1104" y="113"/>
              </a:cxn>
              <a:cxn ang="0">
                <a:pos x="1440" y="305"/>
              </a:cxn>
              <a:cxn ang="0">
                <a:pos x="1680" y="65"/>
              </a:cxn>
              <a:cxn ang="0">
                <a:pos x="2016" y="305"/>
              </a:cxn>
              <a:cxn ang="0">
                <a:pos x="2256" y="65"/>
              </a:cxn>
              <a:cxn ang="0">
                <a:pos x="2544" y="257"/>
              </a:cxn>
              <a:cxn ang="0">
                <a:pos x="2784" y="17"/>
              </a:cxn>
              <a:cxn ang="0">
                <a:pos x="3072" y="257"/>
              </a:cxn>
              <a:cxn ang="0">
                <a:pos x="3264" y="65"/>
              </a:cxn>
              <a:cxn ang="0">
                <a:pos x="3600" y="209"/>
              </a:cxn>
              <a:cxn ang="0">
                <a:pos x="3840" y="17"/>
              </a:cxn>
              <a:cxn ang="0">
                <a:pos x="4176" y="209"/>
              </a:cxn>
              <a:cxn ang="0">
                <a:pos x="4416" y="17"/>
              </a:cxn>
            </a:cxnLst>
            <a:rect l="0" t="0" r="r" b="b"/>
            <a:pathLst>
              <a:path w="4416" h="321">
                <a:moveTo>
                  <a:pt x="0" y="209"/>
                </a:moveTo>
                <a:cubicBezTo>
                  <a:pt x="131" y="104"/>
                  <a:pt x="263" y="0"/>
                  <a:pt x="384" y="17"/>
                </a:cubicBezTo>
                <a:cubicBezTo>
                  <a:pt x="504" y="33"/>
                  <a:pt x="599" y="288"/>
                  <a:pt x="720" y="305"/>
                </a:cubicBezTo>
                <a:cubicBezTo>
                  <a:pt x="840" y="321"/>
                  <a:pt x="984" y="113"/>
                  <a:pt x="1104" y="113"/>
                </a:cubicBezTo>
                <a:cubicBezTo>
                  <a:pt x="1224" y="113"/>
                  <a:pt x="1344" y="313"/>
                  <a:pt x="1440" y="305"/>
                </a:cubicBezTo>
                <a:cubicBezTo>
                  <a:pt x="1536" y="297"/>
                  <a:pt x="1584" y="65"/>
                  <a:pt x="1680" y="65"/>
                </a:cubicBezTo>
                <a:cubicBezTo>
                  <a:pt x="1776" y="65"/>
                  <a:pt x="1920" y="305"/>
                  <a:pt x="2016" y="305"/>
                </a:cubicBezTo>
                <a:cubicBezTo>
                  <a:pt x="2112" y="305"/>
                  <a:pt x="2168" y="73"/>
                  <a:pt x="2256" y="65"/>
                </a:cubicBezTo>
                <a:cubicBezTo>
                  <a:pt x="2344" y="57"/>
                  <a:pt x="2456" y="265"/>
                  <a:pt x="2544" y="257"/>
                </a:cubicBezTo>
                <a:cubicBezTo>
                  <a:pt x="2632" y="249"/>
                  <a:pt x="2696" y="17"/>
                  <a:pt x="2784" y="17"/>
                </a:cubicBezTo>
                <a:cubicBezTo>
                  <a:pt x="2872" y="17"/>
                  <a:pt x="2992" y="249"/>
                  <a:pt x="3072" y="257"/>
                </a:cubicBezTo>
                <a:cubicBezTo>
                  <a:pt x="3152" y="265"/>
                  <a:pt x="3176" y="73"/>
                  <a:pt x="3264" y="65"/>
                </a:cubicBezTo>
                <a:cubicBezTo>
                  <a:pt x="3352" y="57"/>
                  <a:pt x="3504" y="217"/>
                  <a:pt x="3600" y="209"/>
                </a:cubicBezTo>
                <a:cubicBezTo>
                  <a:pt x="3696" y="201"/>
                  <a:pt x="3744" y="17"/>
                  <a:pt x="3840" y="17"/>
                </a:cubicBezTo>
                <a:cubicBezTo>
                  <a:pt x="3936" y="17"/>
                  <a:pt x="4080" y="209"/>
                  <a:pt x="4176" y="209"/>
                </a:cubicBezTo>
                <a:cubicBezTo>
                  <a:pt x="4272" y="209"/>
                  <a:pt x="4376" y="49"/>
                  <a:pt x="4416" y="17"/>
                </a:cubicBezTo>
              </a:path>
            </a:pathLst>
          </a:custGeom>
          <a:noFill/>
          <a:ln w="38100" cmpd="sng">
            <a:solidFill>
              <a:srgbClr val="B7B7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533400" y="5562600"/>
            <a:ext cx="6019800" cy="509588"/>
          </a:xfrm>
          <a:custGeom>
            <a:avLst/>
            <a:gdLst/>
            <a:ahLst/>
            <a:cxnLst>
              <a:cxn ang="0">
                <a:pos x="0" y="209"/>
              </a:cxn>
              <a:cxn ang="0">
                <a:pos x="384" y="17"/>
              </a:cxn>
              <a:cxn ang="0">
                <a:pos x="720" y="305"/>
              </a:cxn>
              <a:cxn ang="0">
                <a:pos x="1104" y="113"/>
              </a:cxn>
              <a:cxn ang="0">
                <a:pos x="1440" y="305"/>
              </a:cxn>
              <a:cxn ang="0">
                <a:pos x="1680" y="65"/>
              </a:cxn>
              <a:cxn ang="0">
                <a:pos x="2016" y="305"/>
              </a:cxn>
              <a:cxn ang="0">
                <a:pos x="2256" y="65"/>
              </a:cxn>
              <a:cxn ang="0">
                <a:pos x="2544" y="257"/>
              </a:cxn>
              <a:cxn ang="0">
                <a:pos x="2784" y="17"/>
              </a:cxn>
              <a:cxn ang="0">
                <a:pos x="3072" y="257"/>
              </a:cxn>
              <a:cxn ang="0">
                <a:pos x="3264" y="65"/>
              </a:cxn>
              <a:cxn ang="0">
                <a:pos x="3600" y="209"/>
              </a:cxn>
              <a:cxn ang="0">
                <a:pos x="3840" y="17"/>
              </a:cxn>
              <a:cxn ang="0">
                <a:pos x="4176" y="209"/>
              </a:cxn>
              <a:cxn ang="0">
                <a:pos x="4416" y="17"/>
              </a:cxn>
            </a:cxnLst>
            <a:rect l="0" t="0" r="r" b="b"/>
            <a:pathLst>
              <a:path w="4416" h="321">
                <a:moveTo>
                  <a:pt x="0" y="209"/>
                </a:moveTo>
                <a:cubicBezTo>
                  <a:pt x="131" y="104"/>
                  <a:pt x="263" y="0"/>
                  <a:pt x="384" y="17"/>
                </a:cubicBezTo>
                <a:cubicBezTo>
                  <a:pt x="504" y="33"/>
                  <a:pt x="599" y="288"/>
                  <a:pt x="720" y="305"/>
                </a:cubicBezTo>
                <a:cubicBezTo>
                  <a:pt x="840" y="321"/>
                  <a:pt x="984" y="113"/>
                  <a:pt x="1104" y="113"/>
                </a:cubicBezTo>
                <a:cubicBezTo>
                  <a:pt x="1224" y="113"/>
                  <a:pt x="1344" y="313"/>
                  <a:pt x="1440" y="305"/>
                </a:cubicBezTo>
                <a:cubicBezTo>
                  <a:pt x="1536" y="297"/>
                  <a:pt x="1584" y="65"/>
                  <a:pt x="1680" y="65"/>
                </a:cubicBezTo>
                <a:cubicBezTo>
                  <a:pt x="1776" y="65"/>
                  <a:pt x="1920" y="305"/>
                  <a:pt x="2016" y="305"/>
                </a:cubicBezTo>
                <a:cubicBezTo>
                  <a:pt x="2112" y="305"/>
                  <a:pt x="2168" y="73"/>
                  <a:pt x="2256" y="65"/>
                </a:cubicBezTo>
                <a:cubicBezTo>
                  <a:pt x="2344" y="57"/>
                  <a:pt x="2456" y="265"/>
                  <a:pt x="2544" y="257"/>
                </a:cubicBezTo>
                <a:cubicBezTo>
                  <a:pt x="2632" y="249"/>
                  <a:pt x="2696" y="17"/>
                  <a:pt x="2784" y="17"/>
                </a:cubicBezTo>
                <a:cubicBezTo>
                  <a:pt x="2872" y="17"/>
                  <a:pt x="2992" y="249"/>
                  <a:pt x="3072" y="257"/>
                </a:cubicBezTo>
                <a:cubicBezTo>
                  <a:pt x="3152" y="265"/>
                  <a:pt x="3176" y="73"/>
                  <a:pt x="3264" y="65"/>
                </a:cubicBezTo>
                <a:cubicBezTo>
                  <a:pt x="3352" y="57"/>
                  <a:pt x="3504" y="217"/>
                  <a:pt x="3600" y="209"/>
                </a:cubicBezTo>
                <a:cubicBezTo>
                  <a:pt x="3696" y="201"/>
                  <a:pt x="3744" y="17"/>
                  <a:pt x="3840" y="17"/>
                </a:cubicBezTo>
                <a:cubicBezTo>
                  <a:pt x="3936" y="17"/>
                  <a:pt x="4080" y="209"/>
                  <a:pt x="4176" y="209"/>
                </a:cubicBezTo>
                <a:cubicBezTo>
                  <a:pt x="4272" y="209"/>
                  <a:pt x="4376" y="49"/>
                  <a:pt x="4416" y="17"/>
                </a:cubicBezTo>
              </a:path>
            </a:pathLst>
          </a:custGeom>
          <a:noFill/>
          <a:ln w="38100" cmpd="sng">
            <a:solidFill>
              <a:srgbClr val="B7B7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284163" y="5445125"/>
            <a:ext cx="6248400" cy="509588"/>
          </a:xfrm>
          <a:custGeom>
            <a:avLst/>
            <a:gdLst/>
            <a:ahLst/>
            <a:cxnLst>
              <a:cxn ang="0">
                <a:pos x="0" y="209"/>
              </a:cxn>
              <a:cxn ang="0">
                <a:pos x="384" y="17"/>
              </a:cxn>
              <a:cxn ang="0">
                <a:pos x="720" y="305"/>
              </a:cxn>
              <a:cxn ang="0">
                <a:pos x="1104" y="113"/>
              </a:cxn>
              <a:cxn ang="0">
                <a:pos x="1440" y="305"/>
              </a:cxn>
              <a:cxn ang="0">
                <a:pos x="1680" y="65"/>
              </a:cxn>
              <a:cxn ang="0">
                <a:pos x="2016" y="305"/>
              </a:cxn>
              <a:cxn ang="0">
                <a:pos x="2256" y="65"/>
              </a:cxn>
              <a:cxn ang="0">
                <a:pos x="2544" y="257"/>
              </a:cxn>
              <a:cxn ang="0">
                <a:pos x="2784" y="17"/>
              </a:cxn>
              <a:cxn ang="0">
                <a:pos x="3072" y="257"/>
              </a:cxn>
              <a:cxn ang="0">
                <a:pos x="3264" y="65"/>
              </a:cxn>
              <a:cxn ang="0">
                <a:pos x="3600" y="209"/>
              </a:cxn>
              <a:cxn ang="0">
                <a:pos x="3840" y="17"/>
              </a:cxn>
              <a:cxn ang="0">
                <a:pos x="4176" y="209"/>
              </a:cxn>
              <a:cxn ang="0">
                <a:pos x="4416" y="17"/>
              </a:cxn>
            </a:cxnLst>
            <a:rect l="0" t="0" r="r" b="b"/>
            <a:pathLst>
              <a:path w="4416" h="321">
                <a:moveTo>
                  <a:pt x="0" y="209"/>
                </a:moveTo>
                <a:cubicBezTo>
                  <a:pt x="131" y="104"/>
                  <a:pt x="263" y="0"/>
                  <a:pt x="384" y="17"/>
                </a:cubicBezTo>
                <a:cubicBezTo>
                  <a:pt x="504" y="33"/>
                  <a:pt x="599" y="288"/>
                  <a:pt x="720" y="305"/>
                </a:cubicBezTo>
                <a:cubicBezTo>
                  <a:pt x="840" y="321"/>
                  <a:pt x="984" y="113"/>
                  <a:pt x="1104" y="113"/>
                </a:cubicBezTo>
                <a:cubicBezTo>
                  <a:pt x="1224" y="113"/>
                  <a:pt x="1344" y="313"/>
                  <a:pt x="1440" y="305"/>
                </a:cubicBezTo>
                <a:cubicBezTo>
                  <a:pt x="1536" y="297"/>
                  <a:pt x="1584" y="65"/>
                  <a:pt x="1680" y="65"/>
                </a:cubicBezTo>
                <a:cubicBezTo>
                  <a:pt x="1776" y="65"/>
                  <a:pt x="1920" y="305"/>
                  <a:pt x="2016" y="305"/>
                </a:cubicBezTo>
                <a:cubicBezTo>
                  <a:pt x="2112" y="305"/>
                  <a:pt x="2168" y="73"/>
                  <a:pt x="2256" y="65"/>
                </a:cubicBezTo>
                <a:cubicBezTo>
                  <a:pt x="2344" y="57"/>
                  <a:pt x="2456" y="265"/>
                  <a:pt x="2544" y="257"/>
                </a:cubicBezTo>
                <a:cubicBezTo>
                  <a:pt x="2632" y="249"/>
                  <a:pt x="2696" y="17"/>
                  <a:pt x="2784" y="17"/>
                </a:cubicBezTo>
                <a:cubicBezTo>
                  <a:pt x="2872" y="17"/>
                  <a:pt x="2992" y="249"/>
                  <a:pt x="3072" y="257"/>
                </a:cubicBezTo>
                <a:cubicBezTo>
                  <a:pt x="3152" y="265"/>
                  <a:pt x="3176" y="73"/>
                  <a:pt x="3264" y="65"/>
                </a:cubicBezTo>
                <a:cubicBezTo>
                  <a:pt x="3352" y="57"/>
                  <a:pt x="3504" y="217"/>
                  <a:pt x="3600" y="209"/>
                </a:cubicBezTo>
                <a:cubicBezTo>
                  <a:pt x="3696" y="201"/>
                  <a:pt x="3744" y="17"/>
                  <a:pt x="3840" y="17"/>
                </a:cubicBezTo>
                <a:cubicBezTo>
                  <a:pt x="3936" y="17"/>
                  <a:pt x="4080" y="209"/>
                  <a:pt x="4176" y="209"/>
                </a:cubicBezTo>
                <a:cubicBezTo>
                  <a:pt x="4272" y="209"/>
                  <a:pt x="4376" y="49"/>
                  <a:pt x="4416" y="17"/>
                </a:cubicBezTo>
              </a:path>
            </a:pathLst>
          </a:custGeom>
          <a:noFill/>
          <a:ln w="38100" cmpd="sng">
            <a:solidFill>
              <a:srgbClr val="B7B7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33400" y="5715000"/>
            <a:ext cx="6324600" cy="357188"/>
          </a:xfrm>
          <a:custGeom>
            <a:avLst/>
            <a:gdLst/>
            <a:ahLst/>
            <a:cxnLst>
              <a:cxn ang="0">
                <a:pos x="0" y="209"/>
              </a:cxn>
              <a:cxn ang="0">
                <a:pos x="384" y="17"/>
              </a:cxn>
              <a:cxn ang="0">
                <a:pos x="720" y="305"/>
              </a:cxn>
              <a:cxn ang="0">
                <a:pos x="1104" y="113"/>
              </a:cxn>
              <a:cxn ang="0">
                <a:pos x="1440" y="305"/>
              </a:cxn>
              <a:cxn ang="0">
                <a:pos x="1680" y="65"/>
              </a:cxn>
              <a:cxn ang="0">
                <a:pos x="2016" y="305"/>
              </a:cxn>
              <a:cxn ang="0">
                <a:pos x="2256" y="65"/>
              </a:cxn>
              <a:cxn ang="0">
                <a:pos x="2544" y="257"/>
              </a:cxn>
              <a:cxn ang="0">
                <a:pos x="2784" y="17"/>
              </a:cxn>
              <a:cxn ang="0">
                <a:pos x="3072" y="257"/>
              </a:cxn>
              <a:cxn ang="0">
                <a:pos x="3264" y="65"/>
              </a:cxn>
              <a:cxn ang="0">
                <a:pos x="3600" y="209"/>
              </a:cxn>
              <a:cxn ang="0">
                <a:pos x="3840" y="17"/>
              </a:cxn>
              <a:cxn ang="0">
                <a:pos x="4176" y="209"/>
              </a:cxn>
              <a:cxn ang="0">
                <a:pos x="4416" y="17"/>
              </a:cxn>
            </a:cxnLst>
            <a:rect l="0" t="0" r="r" b="b"/>
            <a:pathLst>
              <a:path w="4416" h="321">
                <a:moveTo>
                  <a:pt x="0" y="209"/>
                </a:moveTo>
                <a:cubicBezTo>
                  <a:pt x="131" y="104"/>
                  <a:pt x="263" y="0"/>
                  <a:pt x="384" y="17"/>
                </a:cubicBezTo>
                <a:cubicBezTo>
                  <a:pt x="504" y="33"/>
                  <a:pt x="599" y="288"/>
                  <a:pt x="720" y="305"/>
                </a:cubicBezTo>
                <a:cubicBezTo>
                  <a:pt x="840" y="321"/>
                  <a:pt x="984" y="113"/>
                  <a:pt x="1104" y="113"/>
                </a:cubicBezTo>
                <a:cubicBezTo>
                  <a:pt x="1224" y="113"/>
                  <a:pt x="1344" y="313"/>
                  <a:pt x="1440" y="305"/>
                </a:cubicBezTo>
                <a:cubicBezTo>
                  <a:pt x="1536" y="297"/>
                  <a:pt x="1584" y="65"/>
                  <a:pt x="1680" y="65"/>
                </a:cubicBezTo>
                <a:cubicBezTo>
                  <a:pt x="1776" y="65"/>
                  <a:pt x="1920" y="305"/>
                  <a:pt x="2016" y="305"/>
                </a:cubicBezTo>
                <a:cubicBezTo>
                  <a:pt x="2112" y="305"/>
                  <a:pt x="2168" y="73"/>
                  <a:pt x="2256" y="65"/>
                </a:cubicBezTo>
                <a:cubicBezTo>
                  <a:pt x="2344" y="57"/>
                  <a:pt x="2456" y="265"/>
                  <a:pt x="2544" y="257"/>
                </a:cubicBezTo>
                <a:cubicBezTo>
                  <a:pt x="2632" y="249"/>
                  <a:pt x="2696" y="17"/>
                  <a:pt x="2784" y="17"/>
                </a:cubicBezTo>
                <a:cubicBezTo>
                  <a:pt x="2872" y="17"/>
                  <a:pt x="2992" y="249"/>
                  <a:pt x="3072" y="257"/>
                </a:cubicBezTo>
                <a:cubicBezTo>
                  <a:pt x="3152" y="265"/>
                  <a:pt x="3176" y="73"/>
                  <a:pt x="3264" y="65"/>
                </a:cubicBezTo>
                <a:cubicBezTo>
                  <a:pt x="3352" y="57"/>
                  <a:pt x="3504" y="217"/>
                  <a:pt x="3600" y="209"/>
                </a:cubicBezTo>
                <a:cubicBezTo>
                  <a:pt x="3696" y="201"/>
                  <a:pt x="3744" y="17"/>
                  <a:pt x="3840" y="17"/>
                </a:cubicBezTo>
                <a:cubicBezTo>
                  <a:pt x="3936" y="17"/>
                  <a:pt x="4080" y="209"/>
                  <a:pt x="4176" y="209"/>
                </a:cubicBezTo>
                <a:cubicBezTo>
                  <a:pt x="4272" y="209"/>
                  <a:pt x="4376" y="49"/>
                  <a:pt x="4416" y="17"/>
                </a:cubicBezTo>
              </a:path>
            </a:pathLst>
          </a:custGeom>
          <a:noFill/>
          <a:ln w="38100" cmpd="sng">
            <a:solidFill>
              <a:srgbClr val="B7B7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304800" y="5486400"/>
            <a:ext cx="5562600" cy="509588"/>
          </a:xfrm>
          <a:custGeom>
            <a:avLst/>
            <a:gdLst/>
            <a:ahLst/>
            <a:cxnLst>
              <a:cxn ang="0">
                <a:pos x="0" y="209"/>
              </a:cxn>
              <a:cxn ang="0">
                <a:pos x="384" y="17"/>
              </a:cxn>
              <a:cxn ang="0">
                <a:pos x="720" y="305"/>
              </a:cxn>
              <a:cxn ang="0">
                <a:pos x="1104" y="113"/>
              </a:cxn>
              <a:cxn ang="0">
                <a:pos x="1440" y="305"/>
              </a:cxn>
              <a:cxn ang="0">
                <a:pos x="1680" y="65"/>
              </a:cxn>
              <a:cxn ang="0">
                <a:pos x="2016" y="305"/>
              </a:cxn>
              <a:cxn ang="0">
                <a:pos x="2256" y="65"/>
              </a:cxn>
              <a:cxn ang="0">
                <a:pos x="2544" y="257"/>
              </a:cxn>
              <a:cxn ang="0">
                <a:pos x="2784" y="17"/>
              </a:cxn>
              <a:cxn ang="0">
                <a:pos x="3072" y="257"/>
              </a:cxn>
              <a:cxn ang="0">
                <a:pos x="3264" y="65"/>
              </a:cxn>
              <a:cxn ang="0">
                <a:pos x="3600" y="209"/>
              </a:cxn>
              <a:cxn ang="0">
                <a:pos x="3840" y="17"/>
              </a:cxn>
              <a:cxn ang="0">
                <a:pos x="4176" y="209"/>
              </a:cxn>
              <a:cxn ang="0">
                <a:pos x="4416" y="17"/>
              </a:cxn>
            </a:cxnLst>
            <a:rect l="0" t="0" r="r" b="b"/>
            <a:pathLst>
              <a:path w="4416" h="321">
                <a:moveTo>
                  <a:pt x="0" y="209"/>
                </a:moveTo>
                <a:cubicBezTo>
                  <a:pt x="131" y="104"/>
                  <a:pt x="263" y="0"/>
                  <a:pt x="384" y="17"/>
                </a:cubicBezTo>
                <a:cubicBezTo>
                  <a:pt x="504" y="33"/>
                  <a:pt x="599" y="288"/>
                  <a:pt x="720" y="305"/>
                </a:cubicBezTo>
                <a:cubicBezTo>
                  <a:pt x="840" y="321"/>
                  <a:pt x="984" y="113"/>
                  <a:pt x="1104" y="113"/>
                </a:cubicBezTo>
                <a:cubicBezTo>
                  <a:pt x="1224" y="113"/>
                  <a:pt x="1344" y="313"/>
                  <a:pt x="1440" y="305"/>
                </a:cubicBezTo>
                <a:cubicBezTo>
                  <a:pt x="1536" y="297"/>
                  <a:pt x="1584" y="65"/>
                  <a:pt x="1680" y="65"/>
                </a:cubicBezTo>
                <a:cubicBezTo>
                  <a:pt x="1776" y="65"/>
                  <a:pt x="1920" y="305"/>
                  <a:pt x="2016" y="305"/>
                </a:cubicBezTo>
                <a:cubicBezTo>
                  <a:pt x="2112" y="305"/>
                  <a:pt x="2168" y="73"/>
                  <a:pt x="2256" y="65"/>
                </a:cubicBezTo>
                <a:cubicBezTo>
                  <a:pt x="2344" y="57"/>
                  <a:pt x="2456" y="265"/>
                  <a:pt x="2544" y="257"/>
                </a:cubicBezTo>
                <a:cubicBezTo>
                  <a:pt x="2632" y="249"/>
                  <a:pt x="2696" y="17"/>
                  <a:pt x="2784" y="17"/>
                </a:cubicBezTo>
                <a:cubicBezTo>
                  <a:pt x="2872" y="17"/>
                  <a:pt x="2992" y="249"/>
                  <a:pt x="3072" y="257"/>
                </a:cubicBezTo>
                <a:cubicBezTo>
                  <a:pt x="3152" y="265"/>
                  <a:pt x="3176" y="73"/>
                  <a:pt x="3264" y="65"/>
                </a:cubicBezTo>
                <a:cubicBezTo>
                  <a:pt x="3352" y="57"/>
                  <a:pt x="3504" y="217"/>
                  <a:pt x="3600" y="209"/>
                </a:cubicBezTo>
                <a:cubicBezTo>
                  <a:pt x="3696" y="201"/>
                  <a:pt x="3744" y="17"/>
                  <a:pt x="3840" y="17"/>
                </a:cubicBezTo>
                <a:cubicBezTo>
                  <a:pt x="3936" y="17"/>
                  <a:pt x="4080" y="209"/>
                  <a:pt x="4176" y="209"/>
                </a:cubicBezTo>
                <a:cubicBezTo>
                  <a:pt x="4272" y="209"/>
                  <a:pt x="4376" y="49"/>
                  <a:pt x="4416" y="17"/>
                </a:cubicBezTo>
              </a:path>
            </a:pathLst>
          </a:custGeom>
          <a:noFill/>
          <a:ln w="38100" cmpd="sng">
            <a:solidFill>
              <a:srgbClr val="B7B7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4397375" y="5019687"/>
            <a:ext cx="174625" cy="195263"/>
          </a:xfrm>
          <a:prstGeom prst="ellipse">
            <a:avLst/>
          </a:prstGeom>
          <a:solidFill>
            <a:srgbClr val="009900"/>
          </a:solidFill>
          <a:ln w="1905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4397375" y="4733935"/>
            <a:ext cx="174625" cy="195263"/>
          </a:xfrm>
          <a:prstGeom prst="ellipse">
            <a:avLst/>
          </a:prstGeom>
          <a:solidFill>
            <a:srgbClr val="009900"/>
          </a:solidFill>
          <a:ln w="1905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4648200" y="5019687"/>
            <a:ext cx="174625" cy="195263"/>
          </a:xfrm>
          <a:prstGeom prst="ellipse">
            <a:avLst/>
          </a:prstGeom>
          <a:solidFill>
            <a:srgbClr val="009900"/>
          </a:solidFill>
          <a:ln w="1905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4643438" y="4786322"/>
            <a:ext cx="174625" cy="195263"/>
          </a:xfrm>
          <a:prstGeom prst="ellipse">
            <a:avLst/>
          </a:prstGeom>
          <a:solidFill>
            <a:srgbClr val="009900"/>
          </a:solidFill>
          <a:ln w="1905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762000" y="4533900"/>
            <a:ext cx="1066800" cy="800100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96" y="24"/>
              </a:cxn>
              <a:cxn ang="0">
                <a:pos x="144" y="168"/>
              </a:cxn>
              <a:cxn ang="0">
                <a:pos x="288" y="168"/>
              </a:cxn>
              <a:cxn ang="0">
                <a:pos x="336" y="264"/>
              </a:cxn>
              <a:cxn ang="0">
                <a:pos x="480" y="312"/>
              </a:cxn>
              <a:cxn ang="0">
                <a:pos x="528" y="408"/>
              </a:cxn>
              <a:cxn ang="0">
                <a:pos x="624" y="408"/>
              </a:cxn>
              <a:cxn ang="0">
                <a:pos x="672" y="504"/>
              </a:cxn>
            </a:cxnLst>
            <a:rect l="0" t="0" r="r" b="b"/>
            <a:pathLst>
              <a:path w="672" h="504">
                <a:moveTo>
                  <a:pt x="0" y="24"/>
                </a:moveTo>
                <a:cubicBezTo>
                  <a:pt x="36" y="12"/>
                  <a:pt x="72" y="0"/>
                  <a:pt x="96" y="24"/>
                </a:cubicBezTo>
                <a:cubicBezTo>
                  <a:pt x="120" y="48"/>
                  <a:pt x="112" y="144"/>
                  <a:pt x="144" y="168"/>
                </a:cubicBezTo>
                <a:cubicBezTo>
                  <a:pt x="176" y="192"/>
                  <a:pt x="256" y="152"/>
                  <a:pt x="288" y="168"/>
                </a:cubicBezTo>
                <a:cubicBezTo>
                  <a:pt x="320" y="184"/>
                  <a:pt x="304" y="240"/>
                  <a:pt x="336" y="264"/>
                </a:cubicBezTo>
                <a:cubicBezTo>
                  <a:pt x="368" y="288"/>
                  <a:pt x="448" y="288"/>
                  <a:pt x="480" y="312"/>
                </a:cubicBezTo>
                <a:cubicBezTo>
                  <a:pt x="512" y="336"/>
                  <a:pt x="504" y="392"/>
                  <a:pt x="528" y="408"/>
                </a:cubicBezTo>
                <a:cubicBezTo>
                  <a:pt x="552" y="424"/>
                  <a:pt x="600" y="392"/>
                  <a:pt x="624" y="408"/>
                </a:cubicBezTo>
                <a:cubicBezTo>
                  <a:pt x="648" y="424"/>
                  <a:pt x="660" y="464"/>
                  <a:pt x="672" y="504"/>
                </a:cubicBezTo>
              </a:path>
            </a:pathLst>
          </a:custGeom>
          <a:noFill/>
          <a:ln w="19050" cmpd="sng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762000" y="4572000"/>
            <a:ext cx="74613" cy="74613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914400" y="4724400"/>
            <a:ext cx="74613" cy="74613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1066800" y="4800600"/>
            <a:ext cx="74613" cy="74613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1219200" y="4876800"/>
            <a:ext cx="74613" cy="74613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1447800" y="5029200"/>
            <a:ext cx="74613" cy="74613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1676400" y="5181600"/>
            <a:ext cx="74613" cy="74613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1066800" y="4114800"/>
            <a:ext cx="1095375" cy="703263"/>
          </a:xfrm>
          <a:custGeom>
            <a:avLst/>
            <a:gdLst/>
            <a:ahLst/>
            <a:cxnLst>
              <a:cxn ang="0">
                <a:pos x="56" y="59"/>
              </a:cxn>
              <a:cxn ang="0">
                <a:pos x="200" y="59"/>
              </a:cxn>
              <a:cxn ang="0">
                <a:pos x="296" y="155"/>
              </a:cxn>
              <a:cxn ang="0">
                <a:pos x="440" y="155"/>
              </a:cxn>
              <a:cxn ang="0">
                <a:pos x="488" y="251"/>
              </a:cxn>
              <a:cxn ang="0">
                <a:pos x="584" y="299"/>
              </a:cxn>
              <a:cxn ang="0">
                <a:pos x="632" y="395"/>
              </a:cxn>
              <a:cxn ang="0">
                <a:pos x="680" y="443"/>
              </a:cxn>
              <a:cxn ang="0">
                <a:pos x="680" y="395"/>
              </a:cxn>
              <a:cxn ang="0">
                <a:pos x="618" y="275"/>
              </a:cxn>
              <a:cxn ang="0">
                <a:pos x="526" y="231"/>
              </a:cxn>
              <a:cxn ang="0">
                <a:pos x="480" y="121"/>
              </a:cxn>
              <a:cxn ang="0">
                <a:pos x="320" y="109"/>
              </a:cxn>
              <a:cxn ang="0">
                <a:pos x="224" y="15"/>
              </a:cxn>
              <a:cxn ang="0">
                <a:pos x="36" y="23"/>
              </a:cxn>
              <a:cxn ang="0">
                <a:pos x="14" y="43"/>
              </a:cxn>
              <a:cxn ang="0">
                <a:pos x="56" y="59"/>
              </a:cxn>
            </a:cxnLst>
            <a:rect l="0" t="0" r="r" b="b"/>
            <a:pathLst>
              <a:path w="690" h="443">
                <a:moveTo>
                  <a:pt x="56" y="59"/>
                </a:moveTo>
                <a:cubicBezTo>
                  <a:pt x="87" y="61"/>
                  <a:pt x="160" y="43"/>
                  <a:pt x="200" y="59"/>
                </a:cubicBezTo>
                <a:cubicBezTo>
                  <a:pt x="240" y="75"/>
                  <a:pt x="256" y="139"/>
                  <a:pt x="296" y="155"/>
                </a:cubicBezTo>
                <a:cubicBezTo>
                  <a:pt x="336" y="171"/>
                  <a:pt x="408" y="139"/>
                  <a:pt x="440" y="155"/>
                </a:cubicBezTo>
                <a:cubicBezTo>
                  <a:pt x="472" y="171"/>
                  <a:pt x="464" y="227"/>
                  <a:pt x="488" y="251"/>
                </a:cubicBezTo>
                <a:cubicBezTo>
                  <a:pt x="512" y="275"/>
                  <a:pt x="560" y="275"/>
                  <a:pt x="584" y="299"/>
                </a:cubicBezTo>
                <a:cubicBezTo>
                  <a:pt x="608" y="323"/>
                  <a:pt x="616" y="371"/>
                  <a:pt x="632" y="395"/>
                </a:cubicBezTo>
                <a:cubicBezTo>
                  <a:pt x="648" y="419"/>
                  <a:pt x="672" y="443"/>
                  <a:pt x="680" y="443"/>
                </a:cubicBezTo>
                <a:cubicBezTo>
                  <a:pt x="688" y="443"/>
                  <a:pt x="690" y="422"/>
                  <a:pt x="680" y="395"/>
                </a:cubicBezTo>
                <a:cubicBezTo>
                  <a:pt x="669" y="367"/>
                  <a:pt x="643" y="302"/>
                  <a:pt x="618" y="275"/>
                </a:cubicBezTo>
                <a:cubicBezTo>
                  <a:pt x="592" y="247"/>
                  <a:pt x="549" y="256"/>
                  <a:pt x="526" y="231"/>
                </a:cubicBezTo>
                <a:cubicBezTo>
                  <a:pt x="502" y="205"/>
                  <a:pt x="514" y="141"/>
                  <a:pt x="480" y="121"/>
                </a:cubicBezTo>
                <a:cubicBezTo>
                  <a:pt x="445" y="100"/>
                  <a:pt x="362" y="126"/>
                  <a:pt x="320" y="109"/>
                </a:cubicBezTo>
                <a:cubicBezTo>
                  <a:pt x="277" y="91"/>
                  <a:pt x="271" y="29"/>
                  <a:pt x="224" y="15"/>
                </a:cubicBezTo>
                <a:cubicBezTo>
                  <a:pt x="176" y="0"/>
                  <a:pt x="71" y="18"/>
                  <a:pt x="36" y="23"/>
                </a:cubicBezTo>
                <a:cubicBezTo>
                  <a:pt x="0" y="27"/>
                  <a:pt x="10" y="37"/>
                  <a:pt x="14" y="43"/>
                </a:cubicBezTo>
                <a:cubicBezTo>
                  <a:pt x="17" y="48"/>
                  <a:pt x="25" y="56"/>
                  <a:pt x="56" y="59"/>
                </a:cubicBezTo>
                <a:close/>
              </a:path>
            </a:pathLst>
          </a:custGeom>
          <a:solidFill>
            <a:srgbClr val="009900"/>
          </a:solidFill>
          <a:ln w="19050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762000" y="4959350"/>
            <a:ext cx="5032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</a:rPr>
              <a:t>ER</a:t>
            </a:r>
          </a:p>
        </p:txBody>
      </p:sp>
      <p:sp>
        <p:nvSpPr>
          <p:cNvPr id="23" name="Text Box 22"/>
          <p:cNvSpPr txBox="1">
            <a:spLocks noChangeArrowheads="1"/>
          </p:cNvSpPr>
          <p:nvPr/>
        </p:nvSpPr>
        <p:spPr bwMode="auto">
          <a:xfrm>
            <a:off x="2193925" y="4360863"/>
            <a:ext cx="752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</a:rPr>
              <a:t>Golg</a:t>
            </a:r>
            <a:r>
              <a:rPr lang="en-US" sz="2000">
                <a:solidFill>
                  <a:srgbClr val="000000"/>
                </a:solidFill>
                <a:latin typeface="Arial" charset="0"/>
              </a:rPr>
              <a:t>i</a:t>
            </a:r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5989638" y="4227523"/>
            <a:ext cx="279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 b="1" dirty="0">
                <a:latin typeface="Arial" charset="0"/>
              </a:rPr>
              <a:t>Weibel-Palade bodies</a:t>
            </a:r>
          </a:p>
          <a:p>
            <a:pPr eaLnBrk="0" hangingPunct="0"/>
            <a:r>
              <a:rPr lang="en-US" sz="2000" b="1" dirty="0">
                <a:latin typeface="Arial" charset="0"/>
              </a:rPr>
              <a:t>Regulated path </a:t>
            </a:r>
          </a:p>
        </p:txBody>
      </p:sp>
      <p:sp>
        <p:nvSpPr>
          <p:cNvPr id="25" name="Arc 24"/>
          <p:cNvSpPr>
            <a:spLocks/>
          </p:cNvSpPr>
          <p:nvPr/>
        </p:nvSpPr>
        <p:spPr bwMode="auto">
          <a:xfrm flipV="1">
            <a:off x="1905000" y="2590800"/>
            <a:ext cx="838200" cy="16002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6" name="Arc 25"/>
          <p:cNvSpPr>
            <a:spLocks/>
          </p:cNvSpPr>
          <p:nvPr/>
        </p:nvSpPr>
        <p:spPr bwMode="auto">
          <a:xfrm>
            <a:off x="1971675" y="4213225"/>
            <a:ext cx="1716088" cy="1373188"/>
          </a:xfrm>
          <a:custGeom>
            <a:avLst/>
            <a:gdLst>
              <a:gd name="G0" fmla="+- 2707 0 0"/>
              <a:gd name="G1" fmla="+- 21600 0 0"/>
              <a:gd name="G2" fmla="+- 21600 0 0"/>
              <a:gd name="T0" fmla="*/ 0 w 24168"/>
              <a:gd name="T1" fmla="*/ 171 h 21600"/>
              <a:gd name="T2" fmla="*/ 24168 w 24168"/>
              <a:gd name="T3" fmla="*/ 19159 h 21600"/>
              <a:gd name="T4" fmla="*/ 2707 w 2416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4168" h="21600" fill="none" extrusionOk="0">
                <a:moveTo>
                  <a:pt x="-1" y="170"/>
                </a:moveTo>
                <a:cubicBezTo>
                  <a:pt x="897" y="56"/>
                  <a:pt x="1801" y="-1"/>
                  <a:pt x="2707" y="0"/>
                </a:cubicBezTo>
                <a:cubicBezTo>
                  <a:pt x="13691" y="0"/>
                  <a:pt x="22927" y="8244"/>
                  <a:pt x="24168" y="19158"/>
                </a:cubicBezTo>
              </a:path>
              <a:path w="24168" h="21600" stroke="0" extrusionOk="0">
                <a:moveTo>
                  <a:pt x="-1" y="170"/>
                </a:moveTo>
                <a:cubicBezTo>
                  <a:pt x="897" y="56"/>
                  <a:pt x="1801" y="-1"/>
                  <a:pt x="2707" y="0"/>
                </a:cubicBezTo>
                <a:cubicBezTo>
                  <a:pt x="13691" y="0"/>
                  <a:pt x="22927" y="8244"/>
                  <a:pt x="24168" y="19158"/>
                </a:cubicBezTo>
                <a:lnTo>
                  <a:pt x="2707" y="21600"/>
                </a:lnTo>
                <a:close/>
              </a:path>
            </a:pathLst>
          </a:cu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7" name="Arc 26"/>
          <p:cNvSpPr>
            <a:spLocks/>
          </p:cNvSpPr>
          <p:nvPr/>
        </p:nvSpPr>
        <p:spPr bwMode="auto">
          <a:xfrm flipV="1">
            <a:off x="2143125" y="3868738"/>
            <a:ext cx="2057400" cy="304800"/>
          </a:xfrm>
          <a:custGeom>
            <a:avLst/>
            <a:gdLst>
              <a:gd name="G0" fmla="+- 2707 0 0"/>
              <a:gd name="G1" fmla="+- 21600 0 0"/>
              <a:gd name="G2" fmla="+- 21600 0 0"/>
              <a:gd name="T0" fmla="*/ 0 w 24168"/>
              <a:gd name="T1" fmla="*/ 171 h 21600"/>
              <a:gd name="T2" fmla="*/ 24168 w 24168"/>
              <a:gd name="T3" fmla="*/ 19159 h 21600"/>
              <a:gd name="T4" fmla="*/ 2707 w 2416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4168" h="21600" fill="none" extrusionOk="0">
                <a:moveTo>
                  <a:pt x="-1" y="170"/>
                </a:moveTo>
                <a:cubicBezTo>
                  <a:pt x="897" y="56"/>
                  <a:pt x="1801" y="-1"/>
                  <a:pt x="2707" y="0"/>
                </a:cubicBezTo>
                <a:cubicBezTo>
                  <a:pt x="13691" y="0"/>
                  <a:pt x="22927" y="8244"/>
                  <a:pt x="24168" y="19158"/>
                </a:cubicBezTo>
              </a:path>
              <a:path w="24168" h="21600" stroke="0" extrusionOk="0">
                <a:moveTo>
                  <a:pt x="-1" y="170"/>
                </a:moveTo>
                <a:cubicBezTo>
                  <a:pt x="897" y="56"/>
                  <a:pt x="1801" y="-1"/>
                  <a:pt x="2707" y="0"/>
                </a:cubicBezTo>
                <a:cubicBezTo>
                  <a:pt x="13691" y="0"/>
                  <a:pt x="22927" y="8244"/>
                  <a:pt x="24168" y="19158"/>
                </a:cubicBezTo>
                <a:lnTo>
                  <a:pt x="2707" y="21600"/>
                </a:lnTo>
                <a:close/>
              </a:path>
            </a:pathLst>
          </a:cu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8" name="Text Box 27"/>
          <p:cNvSpPr txBox="1">
            <a:spLocks noChangeArrowheads="1"/>
          </p:cNvSpPr>
          <p:nvPr/>
        </p:nvSpPr>
        <p:spPr bwMode="auto">
          <a:xfrm>
            <a:off x="1243013" y="1779588"/>
            <a:ext cx="11382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solidFill>
                  <a:srgbClr val="FFFF00"/>
                </a:solidFill>
              </a:rPr>
              <a:t>Lumenal</a:t>
            </a:r>
          </a:p>
        </p:txBody>
      </p:sp>
      <p:sp>
        <p:nvSpPr>
          <p:cNvPr id="29" name="Text Box 28"/>
          <p:cNvSpPr txBox="1">
            <a:spLocks noChangeArrowheads="1"/>
          </p:cNvSpPr>
          <p:nvPr/>
        </p:nvSpPr>
        <p:spPr bwMode="auto">
          <a:xfrm>
            <a:off x="1050925" y="6243638"/>
            <a:ext cx="14049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solidFill>
                  <a:srgbClr val="FFFF00"/>
                </a:solidFill>
              </a:rPr>
              <a:t>Ablumenal</a:t>
            </a:r>
          </a:p>
        </p:txBody>
      </p:sp>
      <p:sp>
        <p:nvSpPr>
          <p:cNvPr id="30" name="Text Box 29"/>
          <p:cNvSpPr txBox="1">
            <a:spLocks noChangeArrowheads="1"/>
          </p:cNvSpPr>
          <p:nvPr/>
        </p:nvSpPr>
        <p:spPr bwMode="auto">
          <a:xfrm>
            <a:off x="6642100" y="5351463"/>
            <a:ext cx="2068513" cy="701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solidFill>
                  <a:srgbClr val="FF0000"/>
                </a:solidFill>
              </a:rPr>
              <a:t>Sub endothelial</a:t>
            </a:r>
          </a:p>
          <a:p>
            <a:pPr eaLnBrk="0" hangingPunct="0"/>
            <a:r>
              <a:rPr lang="en-US" sz="2000" b="1">
                <a:solidFill>
                  <a:srgbClr val="FF0000"/>
                </a:solidFill>
              </a:rPr>
              <a:t>matrix</a:t>
            </a:r>
          </a:p>
        </p:txBody>
      </p:sp>
      <p:sp>
        <p:nvSpPr>
          <p:cNvPr id="31" name="Line 30"/>
          <p:cNvSpPr>
            <a:spLocks noChangeShapeType="1"/>
          </p:cNvSpPr>
          <p:nvPr/>
        </p:nvSpPr>
        <p:spPr bwMode="auto">
          <a:xfrm flipV="1">
            <a:off x="4929190" y="4572008"/>
            <a:ext cx="1014410" cy="214314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2" name="Line 31"/>
          <p:cNvSpPr>
            <a:spLocks noChangeShapeType="1"/>
          </p:cNvSpPr>
          <p:nvPr/>
        </p:nvSpPr>
        <p:spPr bwMode="auto">
          <a:xfrm flipV="1">
            <a:off x="4953000" y="4681550"/>
            <a:ext cx="990600" cy="5334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3" name="Freeform 32"/>
          <p:cNvSpPr>
            <a:spLocks/>
          </p:cNvSpPr>
          <p:nvPr/>
        </p:nvSpPr>
        <p:spPr bwMode="auto">
          <a:xfrm>
            <a:off x="855663" y="4256088"/>
            <a:ext cx="1201737" cy="963612"/>
          </a:xfrm>
          <a:custGeom>
            <a:avLst/>
            <a:gdLst/>
            <a:ahLst/>
            <a:cxnLst>
              <a:cxn ang="0">
                <a:pos x="37" y="7"/>
              </a:cxn>
              <a:cxn ang="0">
                <a:pos x="181" y="55"/>
              </a:cxn>
              <a:cxn ang="0">
                <a:pos x="277" y="199"/>
              </a:cxn>
              <a:cxn ang="0">
                <a:pos x="421" y="199"/>
              </a:cxn>
              <a:cxn ang="0">
                <a:pos x="469" y="343"/>
              </a:cxn>
              <a:cxn ang="0">
                <a:pos x="613" y="391"/>
              </a:cxn>
              <a:cxn ang="0">
                <a:pos x="709" y="535"/>
              </a:cxn>
              <a:cxn ang="0">
                <a:pos x="757" y="583"/>
              </a:cxn>
              <a:cxn ang="0">
                <a:pos x="709" y="583"/>
              </a:cxn>
              <a:cxn ang="0">
                <a:pos x="613" y="439"/>
              </a:cxn>
              <a:cxn ang="0">
                <a:pos x="421" y="391"/>
              </a:cxn>
              <a:cxn ang="0">
                <a:pos x="399" y="253"/>
              </a:cxn>
              <a:cxn ang="0">
                <a:pos x="235" y="237"/>
              </a:cxn>
              <a:cxn ang="0">
                <a:pos x="171" y="93"/>
              </a:cxn>
              <a:cxn ang="0">
                <a:pos x="33" y="53"/>
              </a:cxn>
              <a:cxn ang="0">
                <a:pos x="1" y="17"/>
              </a:cxn>
              <a:cxn ang="0">
                <a:pos x="37" y="7"/>
              </a:cxn>
            </a:cxnLst>
            <a:rect l="0" t="0" r="r" b="b"/>
            <a:pathLst>
              <a:path w="757" h="607">
                <a:moveTo>
                  <a:pt x="37" y="7"/>
                </a:moveTo>
                <a:cubicBezTo>
                  <a:pt x="67" y="13"/>
                  <a:pt x="141" y="23"/>
                  <a:pt x="181" y="55"/>
                </a:cubicBezTo>
                <a:cubicBezTo>
                  <a:pt x="221" y="87"/>
                  <a:pt x="237" y="175"/>
                  <a:pt x="277" y="199"/>
                </a:cubicBezTo>
                <a:cubicBezTo>
                  <a:pt x="316" y="222"/>
                  <a:pt x="389" y="175"/>
                  <a:pt x="421" y="199"/>
                </a:cubicBezTo>
                <a:cubicBezTo>
                  <a:pt x="453" y="223"/>
                  <a:pt x="437" y="311"/>
                  <a:pt x="469" y="343"/>
                </a:cubicBezTo>
                <a:cubicBezTo>
                  <a:pt x="501" y="375"/>
                  <a:pt x="573" y="359"/>
                  <a:pt x="613" y="391"/>
                </a:cubicBezTo>
                <a:cubicBezTo>
                  <a:pt x="653" y="423"/>
                  <a:pt x="685" y="503"/>
                  <a:pt x="709" y="535"/>
                </a:cubicBezTo>
                <a:cubicBezTo>
                  <a:pt x="733" y="567"/>
                  <a:pt x="757" y="575"/>
                  <a:pt x="757" y="583"/>
                </a:cubicBezTo>
                <a:cubicBezTo>
                  <a:pt x="757" y="591"/>
                  <a:pt x="733" y="607"/>
                  <a:pt x="709" y="583"/>
                </a:cubicBezTo>
                <a:cubicBezTo>
                  <a:pt x="685" y="559"/>
                  <a:pt x="661" y="471"/>
                  <a:pt x="613" y="439"/>
                </a:cubicBezTo>
                <a:cubicBezTo>
                  <a:pt x="564" y="406"/>
                  <a:pt x="456" y="421"/>
                  <a:pt x="421" y="391"/>
                </a:cubicBezTo>
                <a:cubicBezTo>
                  <a:pt x="385" y="360"/>
                  <a:pt x="430" y="278"/>
                  <a:pt x="399" y="253"/>
                </a:cubicBezTo>
                <a:cubicBezTo>
                  <a:pt x="368" y="227"/>
                  <a:pt x="272" y="263"/>
                  <a:pt x="235" y="237"/>
                </a:cubicBezTo>
                <a:cubicBezTo>
                  <a:pt x="197" y="210"/>
                  <a:pt x="204" y="123"/>
                  <a:pt x="171" y="93"/>
                </a:cubicBezTo>
                <a:cubicBezTo>
                  <a:pt x="137" y="62"/>
                  <a:pt x="61" y="65"/>
                  <a:pt x="33" y="53"/>
                </a:cubicBezTo>
                <a:cubicBezTo>
                  <a:pt x="4" y="40"/>
                  <a:pt x="0" y="24"/>
                  <a:pt x="1" y="17"/>
                </a:cubicBezTo>
                <a:cubicBezTo>
                  <a:pt x="2" y="9"/>
                  <a:pt x="7" y="0"/>
                  <a:pt x="37" y="7"/>
                </a:cubicBezTo>
                <a:close/>
              </a:path>
            </a:pathLst>
          </a:custGeom>
          <a:solidFill>
            <a:srgbClr val="009900"/>
          </a:solidFill>
          <a:ln w="19050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4" name="Freeform 33"/>
          <p:cNvSpPr>
            <a:spLocks/>
          </p:cNvSpPr>
          <p:nvPr/>
        </p:nvSpPr>
        <p:spPr bwMode="auto">
          <a:xfrm>
            <a:off x="1371600" y="3886200"/>
            <a:ext cx="412750" cy="228600"/>
          </a:xfrm>
          <a:custGeom>
            <a:avLst/>
            <a:gdLst/>
            <a:ahLst/>
            <a:cxnLst>
              <a:cxn ang="0">
                <a:pos x="77" y="27"/>
              </a:cxn>
              <a:cxn ang="0">
                <a:pos x="135" y="5"/>
              </a:cxn>
              <a:cxn ang="0">
                <a:pos x="163" y="55"/>
              </a:cxn>
              <a:cxn ang="0">
                <a:pos x="213" y="65"/>
              </a:cxn>
              <a:cxn ang="0">
                <a:pos x="257" y="133"/>
              </a:cxn>
              <a:cxn ang="0">
                <a:pos x="231" y="141"/>
              </a:cxn>
              <a:cxn ang="0">
                <a:pos x="201" y="95"/>
              </a:cxn>
              <a:cxn ang="0">
                <a:pos x="149" y="85"/>
              </a:cxn>
              <a:cxn ang="0">
                <a:pos x="125" y="43"/>
              </a:cxn>
              <a:cxn ang="0">
                <a:pos x="39" y="69"/>
              </a:cxn>
              <a:cxn ang="0">
                <a:pos x="3" y="57"/>
              </a:cxn>
              <a:cxn ang="0">
                <a:pos x="23" y="35"/>
              </a:cxn>
              <a:cxn ang="0">
                <a:pos x="77" y="27"/>
              </a:cxn>
            </a:cxnLst>
            <a:rect l="0" t="0" r="r" b="b"/>
            <a:pathLst>
              <a:path w="260" h="147">
                <a:moveTo>
                  <a:pt x="77" y="27"/>
                </a:moveTo>
                <a:cubicBezTo>
                  <a:pt x="95" y="22"/>
                  <a:pt x="120" y="0"/>
                  <a:pt x="135" y="5"/>
                </a:cubicBezTo>
                <a:cubicBezTo>
                  <a:pt x="149" y="9"/>
                  <a:pt x="150" y="45"/>
                  <a:pt x="163" y="55"/>
                </a:cubicBezTo>
                <a:cubicBezTo>
                  <a:pt x="176" y="65"/>
                  <a:pt x="197" y="52"/>
                  <a:pt x="213" y="65"/>
                </a:cubicBezTo>
                <a:cubicBezTo>
                  <a:pt x="228" y="78"/>
                  <a:pt x="254" y="120"/>
                  <a:pt x="257" y="133"/>
                </a:cubicBezTo>
                <a:cubicBezTo>
                  <a:pt x="260" y="145"/>
                  <a:pt x="240" y="147"/>
                  <a:pt x="231" y="141"/>
                </a:cubicBezTo>
                <a:cubicBezTo>
                  <a:pt x="221" y="134"/>
                  <a:pt x="214" y="104"/>
                  <a:pt x="201" y="95"/>
                </a:cubicBezTo>
                <a:cubicBezTo>
                  <a:pt x="187" y="85"/>
                  <a:pt x="161" y="93"/>
                  <a:pt x="149" y="85"/>
                </a:cubicBezTo>
                <a:cubicBezTo>
                  <a:pt x="136" y="76"/>
                  <a:pt x="143" y="45"/>
                  <a:pt x="125" y="43"/>
                </a:cubicBezTo>
                <a:cubicBezTo>
                  <a:pt x="106" y="40"/>
                  <a:pt x="59" y="66"/>
                  <a:pt x="39" y="69"/>
                </a:cubicBezTo>
                <a:cubicBezTo>
                  <a:pt x="18" y="71"/>
                  <a:pt x="5" y="62"/>
                  <a:pt x="3" y="57"/>
                </a:cubicBezTo>
                <a:cubicBezTo>
                  <a:pt x="0" y="51"/>
                  <a:pt x="12" y="39"/>
                  <a:pt x="23" y="35"/>
                </a:cubicBezTo>
                <a:cubicBezTo>
                  <a:pt x="33" y="30"/>
                  <a:pt x="58" y="32"/>
                  <a:pt x="77" y="27"/>
                </a:cubicBezTo>
                <a:close/>
              </a:path>
            </a:pathLst>
          </a:custGeom>
          <a:solidFill>
            <a:srgbClr val="009900"/>
          </a:solidFill>
          <a:ln w="19050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5" name="Freeform 34"/>
          <p:cNvSpPr>
            <a:spLocks/>
          </p:cNvSpPr>
          <p:nvPr/>
        </p:nvSpPr>
        <p:spPr bwMode="auto">
          <a:xfrm>
            <a:off x="1538288" y="3633788"/>
            <a:ext cx="280987" cy="187325"/>
          </a:xfrm>
          <a:custGeom>
            <a:avLst/>
            <a:gdLst/>
            <a:ahLst/>
            <a:cxnLst>
              <a:cxn ang="0">
                <a:pos x="41" y="25"/>
              </a:cxn>
              <a:cxn ang="0">
                <a:pos x="107" y="9"/>
              </a:cxn>
              <a:cxn ang="0">
                <a:pos x="171" y="77"/>
              </a:cxn>
              <a:cxn ang="0">
                <a:pos x="145" y="111"/>
              </a:cxn>
              <a:cxn ang="0">
                <a:pos x="95" y="113"/>
              </a:cxn>
              <a:cxn ang="0">
                <a:pos x="71" y="79"/>
              </a:cxn>
              <a:cxn ang="0">
                <a:pos x="23" y="83"/>
              </a:cxn>
              <a:cxn ang="0">
                <a:pos x="3" y="53"/>
              </a:cxn>
              <a:cxn ang="0">
                <a:pos x="41" y="25"/>
              </a:cxn>
            </a:cxnLst>
            <a:rect l="0" t="0" r="r" b="b"/>
            <a:pathLst>
              <a:path w="177" h="118">
                <a:moveTo>
                  <a:pt x="41" y="25"/>
                </a:moveTo>
                <a:cubicBezTo>
                  <a:pt x="58" y="17"/>
                  <a:pt x="85" y="0"/>
                  <a:pt x="107" y="9"/>
                </a:cubicBezTo>
                <a:cubicBezTo>
                  <a:pt x="128" y="17"/>
                  <a:pt x="164" y="60"/>
                  <a:pt x="171" y="77"/>
                </a:cubicBezTo>
                <a:cubicBezTo>
                  <a:pt x="177" y="93"/>
                  <a:pt x="157" y="105"/>
                  <a:pt x="145" y="111"/>
                </a:cubicBezTo>
                <a:cubicBezTo>
                  <a:pt x="132" y="116"/>
                  <a:pt x="107" y="118"/>
                  <a:pt x="95" y="113"/>
                </a:cubicBezTo>
                <a:cubicBezTo>
                  <a:pt x="82" y="107"/>
                  <a:pt x="83" y="84"/>
                  <a:pt x="71" y="79"/>
                </a:cubicBezTo>
                <a:cubicBezTo>
                  <a:pt x="58" y="73"/>
                  <a:pt x="34" y="87"/>
                  <a:pt x="23" y="83"/>
                </a:cubicBezTo>
                <a:cubicBezTo>
                  <a:pt x="11" y="78"/>
                  <a:pt x="0" y="61"/>
                  <a:pt x="3" y="53"/>
                </a:cubicBezTo>
                <a:cubicBezTo>
                  <a:pt x="5" y="44"/>
                  <a:pt x="23" y="32"/>
                  <a:pt x="41" y="25"/>
                </a:cubicBezTo>
                <a:close/>
              </a:path>
            </a:pathLst>
          </a:custGeom>
          <a:solidFill>
            <a:srgbClr val="009900"/>
          </a:solidFill>
          <a:ln w="19050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6" name="Text Box 35"/>
          <p:cNvSpPr txBox="1">
            <a:spLocks noChangeArrowheads="1"/>
          </p:cNvSpPr>
          <p:nvPr/>
        </p:nvSpPr>
        <p:spPr bwMode="auto">
          <a:xfrm>
            <a:off x="2716213" y="2181225"/>
            <a:ext cx="276229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sz="2000" b="1" dirty="0">
                <a:latin typeface="Arial" charset="0"/>
              </a:rPr>
              <a:t>Constitutive </a:t>
            </a:r>
            <a:r>
              <a:rPr lang="en-GB" sz="2000" b="1" dirty="0" smtClean="0">
                <a:latin typeface="Arial" charset="0"/>
              </a:rPr>
              <a:t>pathway</a:t>
            </a:r>
            <a:endParaRPr lang="en-GB" sz="2000" b="1" dirty="0">
              <a:latin typeface="Arial" charset="0"/>
            </a:endParaRPr>
          </a:p>
        </p:txBody>
      </p:sp>
      <p:sp>
        <p:nvSpPr>
          <p:cNvPr id="37" name="Oval 36"/>
          <p:cNvSpPr>
            <a:spLocks noChangeArrowheads="1"/>
          </p:cNvSpPr>
          <p:nvPr/>
        </p:nvSpPr>
        <p:spPr bwMode="auto">
          <a:xfrm>
            <a:off x="4286248" y="3662365"/>
            <a:ext cx="174625" cy="195263"/>
          </a:xfrm>
          <a:prstGeom prst="ellipse">
            <a:avLst/>
          </a:prstGeom>
          <a:solidFill>
            <a:srgbClr val="009900"/>
          </a:solidFill>
          <a:ln w="1905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8" name="Oval 37"/>
          <p:cNvSpPr>
            <a:spLocks noChangeArrowheads="1"/>
          </p:cNvSpPr>
          <p:nvPr/>
        </p:nvSpPr>
        <p:spPr bwMode="auto">
          <a:xfrm>
            <a:off x="4357686" y="3929066"/>
            <a:ext cx="174625" cy="195263"/>
          </a:xfrm>
          <a:prstGeom prst="ellipse">
            <a:avLst/>
          </a:prstGeom>
          <a:solidFill>
            <a:srgbClr val="009900"/>
          </a:solidFill>
          <a:ln w="1905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cxnSp>
        <p:nvCxnSpPr>
          <p:cNvPr id="40" name="Straight Arrow Connector 39"/>
          <p:cNvCxnSpPr/>
          <p:nvPr/>
        </p:nvCxnSpPr>
        <p:spPr>
          <a:xfrm flipV="1">
            <a:off x="4572000" y="3500438"/>
            <a:ext cx="1928826" cy="500066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4572000" y="3214686"/>
            <a:ext cx="1928826" cy="500066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 Box 23"/>
          <p:cNvSpPr txBox="1">
            <a:spLocks noChangeArrowheads="1"/>
          </p:cNvSpPr>
          <p:nvPr/>
        </p:nvSpPr>
        <p:spPr bwMode="auto">
          <a:xfrm>
            <a:off x="6495413" y="2780410"/>
            <a:ext cx="200567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3200" b="1" dirty="0" smtClean="0">
                <a:solidFill>
                  <a:srgbClr val="FF0000"/>
                </a:solidFill>
                <a:latin typeface="Arial" charset="0"/>
              </a:rPr>
              <a:t>Basal </a:t>
            </a:r>
          </a:p>
          <a:p>
            <a:pPr algn="ctr" eaLnBrk="0" hangingPunct="0"/>
            <a:r>
              <a:rPr lang="en-US" sz="3200" b="1" dirty="0" smtClean="0">
                <a:solidFill>
                  <a:srgbClr val="FF0000"/>
                </a:solidFill>
                <a:latin typeface="Arial" charset="0"/>
              </a:rPr>
              <a:t>secretion</a:t>
            </a:r>
            <a:endParaRPr lang="en-US" sz="3200" b="1" dirty="0">
              <a:solidFill>
                <a:srgbClr val="FF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8" name="Rectangle 2"/>
          <p:cNvSpPr>
            <a:spLocks noChangeArrowheads="1"/>
          </p:cNvSpPr>
          <p:nvPr/>
        </p:nvSpPr>
        <p:spPr bwMode="auto">
          <a:xfrm>
            <a:off x="457200" y="457200"/>
            <a:ext cx="82153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srgbClr val="FFFF00"/>
                </a:solidFill>
              </a:rPr>
              <a:t>VWF and Weibel Palade bodies</a:t>
            </a:r>
          </a:p>
        </p:txBody>
      </p:sp>
      <p:sp>
        <p:nvSpPr>
          <p:cNvPr id="464899" name="Rectangle 3"/>
          <p:cNvSpPr>
            <a:spLocks noChangeArrowheads="1"/>
          </p:cNvSpPr>
          <p:nvPr/>
        </p:nvSpPr>
        <p:spPr bwMode="auto">
          <a:xfrm>
            <a:off x="495300" y="1676400"/>
            <a:ext cx="82677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135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en-GB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WPB found only in endothelial cells</a:t>
            </a:r>
          </a:p>
          <a:p>
            <a:pPr marL="342900" indent="-342900">
              <a:lnSpc>
                <a:spcPct val="135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en-GB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VWF is required for WPB formation</a:t>
            </a:r>
          </a:p>
          <a:p>
            <a:pPr marL="1600200" lvl="3" indent="-228600">
              <a:lnSpc>
                <a:spcPct val="135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en-GB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Specifically the </a:t>
            </a:r>
            <a:r>
              <a:rPr lang="en-GB" sz="32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propeptide</a:t>
            </a:r>
            <a:endParaRPr lang="en-GB" sz="3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lnSpc>
                <a:spcPct val="135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en-GB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WPB contain HMW VWF</a:t>
            </a:r>
          </a:p>
          <a:p>
            <a:pPr marL="342900" indent="-342900">
              <a:lnSpc>
                <a:spcPct val="135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en-GB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Also contain P-</a:t>
            </a:r>
            <a:r>
              <a:rPr lang="en-GB" sz="32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selectin</a:t>
            </a:r>
            <a:r>
              <a:rPr lang="en-GB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CD63, IL-8, Ang2, OPG, </a:t>
            </a:r>
            <a:r>
              <a:rPr lang="en-GB" sz="32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Endothelin</a:t>
            </a:r>
            <a:r>
              <a:rPr lang="en-GB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GB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FVIII </a:t>
            </a:r>
            <a:endParaRPr lang="en-GB" sz="3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lnSpc>
                <a:spcPct val="135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endParaRPr lang="en-GB" sz="3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57200" y="457200"/>
            <a:ext cx="826380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3600" dirty="0" smtClean="0">
                <a:solidFill>
                  <a:srgbClr val="FFFF00"/>
                </a:solidFill>
              </a:rPr>
              <a:t>VWF Multimer gels – ultra large VWF</a:t>
            </a:r>
            <a:endParaRPr lang="en-GB" sz="3600" dirty="0">
              <a:solidFill>
                <a:srgbClr val="FFFF00"/>
              </a:solidFill>
            </a:endParaRPr>
          </a:p>
        </p:txBody>
      </p:sp>
      <p:pic>
        <p:nvPicPr>
          <p:cNvPr id="3" name="Picture 2" descr="Untitled-1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4" y="1412776"/>
            <a:ext cx="1127324" cy="48965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20072" y="378904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/>
              <a:t>Normal plasma</a:t>
            </a:r>
            <a:endParaRPr lang="en-GB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1691680" y="2420888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/>
              <a:t>Secreted from endothelial cells</a:t>
            </a:r>
            <a:endParaRPr lang="en-GB" sz="18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2" name="Text Box 4"/>
          <p:cNvSpPr txBox="1">
            <a:spLocks noChangeArrowheads="1"/>
          </p:cNvSpPr>
          <p:nvPr/>
        </p:nvSpPr>
        <p:spPr bwMode="auto">
          <a:xfrm>
            <a:off x="1527175" y="115888"/>
            <a:ext cx="64754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3200" b="1">
                <a:solidFill>
                  <a:srgbClr val="FFFF00"/>
                </a:solidFill>
              </a:rPr>
              <a:t>HUVECs:  Weibel Palade bodies</a:t>
            </a:r>
          </a:p>
        </p:txBody>
      </p:sp>
      <p:pic>
        <p:nvPicPr>
          <p:cNvPr id="46285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779463"/>
            <a:ext cx="5965825" cy="5965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6098" name="Picture 2" descr="IF VWF in HEK293 cel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333375"/>
            <a:ext cx="6021388" cy="6264275"/>
          </a:xfrm>
          <a:prstGeom prst="rect">
            <a:avLst/>
          </a:prstGeom>
          <a:noFill/>
        </p:spPr>
      </p:pic>
      <p:sp>
        <p:nvSpPr>
          <p:cNvPr id="516099" name="Rectangle 3"/>
          <p:cNvSpPr>
            <a:spLocks noChangeArrowheads="1"/>
          </p:cNvSpPr>
          <p:nvPr/>
        </p:nvSpPr>
        <p:spPr bwMode="auto">
          <a:xfrm>
            <a:off x="1474788" y="188913"/>
            <a:ext cx="4321175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sz="4400">
                <a:solidFill>
                  <a:srgbClr val="FFFF00"/>
                </a:solidFill>
              </a:rPr>
              <a:t>VWF can induce WPB formation</a:t>
            </a:r>
          </a:p>
        </p:txBody>
      </p:sp>
      <p:sp>
        <p:nvSpPr>
          <p:cNvPr id="516100" name="Text Box 4"/>
          <p:cNvSpPr txBox="1">
            <a:spLocks noChangeArrowheads="1"/>
          </p:cNvSpPr>
          <p:nvPr/>
        </p:nvSpPr>
        <p:spPr bwMode="auto">
          <a:xfrm>
            <a:off x="250825" y="5084763"/>
            <a:ext cx="2881313" cy="13731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>
                <a:solidFill>
                  <a:srgbClr val="FF0000"/>
                </a:solidFill>
              </a:rPr>
              <a:t>HEK293 cells transfected with VWF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38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800" y="2133600"/>
            <a:ext cx="7594600" cy="390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63875" name="Rectangle 3"/>
          <p:cNvSpPr>
            <a:spLocks noChangeArrowheads="1"/>
          </p:cNvSpPr>
          <p:nvPr/>
        </p:nvSpPr>
        <p:spPr bwMode="auto">
          <a:xfrm>
            <a:off x="457200" y="471488"/>
            <a:ext cx="845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4400">
                <a:solidFill>
                  <a:srgbClr val="FFFF00"/>
                </a:solidFill>
              </a:rPr>
              <a:t>VWF can induce WPB formation</a:t>
            </a:r>
          </a:p>
        </p:txBody>
      </p:sp>
      <p:sp>
        <p:nvSpPr>
          <p:cNvPr id="463876" name="Text Box 4"/>
          <p:cNvSpPr txBox="1">
            <a:spLocks noChangeArrowheads="1"/>
          </p:cNvSpPr>
          <p:nvPr/>
        </p:nvSpPr>
        <p:spPr bwMode="auto">
          <a:xfrm>
            <a:off x="7772400" y="2895600"/>
            <a:ext cx="1252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sz="2400">
                <a:solidFill>
                  <a:srgbClr val="FFFF00"/>
                </a:solidFill>
                <a:latin typeface="Arial" charset="0"/>
              </a:rPr>
              <a:t>HUVEC</a:t>
            </a:r>
          </a:p>
        </p:txBody>
      </p:sp>
      <p:sp>
        <p:nvSpPr>
          <p:cNvPr id="463877" name="Text Box 5"/>
          <p:cNvSpPr txBox="1">
            <a:spLocks noChangeArrowheads="1"/>
          </p:cNvSpPr>
          <p:nvPr/>
        </p:nvSpPr>
        <p:spPr bwMode="auto">
          <a:xfrm>
            <a:off x="7856538" y="4311650"/>
            <a:ext cx="1058862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GB" sz="2400">
                <a:solidFill>
                  <a:srgbClr val="FFFF00"/>
                </a:solidFill>
                <a:latin typeface="Arial" charset="0"/>
              </a:rPr>
              <a:t>HEK + VWF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0">
                <a:solidFill>
                  <a:schemeClr val="hlink"/>
                </a:solidFill>
                <a:latin typeface="Comic Sans MS" pitchFamily="66" charset="0"/>
              </a:rPr>
              <a:t>VWF: synthesis (2): Megakaryocytes</a:t>
            </a:r>
            <a:endParaRPr lang="en-GB" b="0">
              <a:solidFill>
                <a:schemeClr val="hlink"/>
              </a:solidFill>
              <a:latin typeface="Comic Sans MS" pitchFamily="66" charset="0"/>
            </a:endParaRPr>
          </a:p>
        </p:txBody>
      </p:sp>
      <p:sp>
        <p:nvSpPr>
          <p:cNvPr id="465923" name="Rectangle 3"/>
          <p:cNvSpPr>
            <a:spLocks noChangeArrowheads="1"/>
          </p:cNvSpPr>
          <p:nvPr/>
        </p:nvSpPr>
        <p:spPr bwMode="auto">
          <a:xfrm>
            <a:off x="304800" y="1870075"/>
            <a:ext cx="9464675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All platelet VWF is stored in alpha granules</a:t>
            </a:r>
          </a:p>
          <a:p>
            <a:pPr marL="342900" indent="-342900">
              <a:lnSpc>
                <a:spcPct val="75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Does not contribute to plasma VWF (BMT effect</a:t>
            </a:r>
            <a:r>
              <a:rPr 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endParaRPr lang="en-US" sz="32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Can </a:t>
            </a:r>
            <a:r>
              <a:rPr lang="en-US" sz="32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compenstate</a:t>
            </a:r>
            <a:r>
              <a:rPr 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for lack of EC VWF</a:t>
            </a: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lnSpc>
                <a:spcPct val="75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lnSpc>
                <a:spcPct val="75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VWF released on platelet activation</a:t>
            </a:r>
          </a:p>
          <a:p>
            <a:pPr marL="342900" indent="-342900">
              <a:lnSpc>
                <a:spcPct val="75000"/>
              </a:lnSpc>
              <a:spcBef>
                <a:spcPct val="20000"/>
              </a:spcBef>
              <a:buClr>
                <a:schemeClr val="hlink"/>
              </a:buClr>
              <a:buSzPct val="70000"/>
            </a:pP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lnSpc>
                <a:spcPct val="75000"/>
              </a:lnSpc>
              <a:spcBef>
                <a:spcPct val="20000"/>
              </a:spcBef>
              <a:buClr>
                <a:schemeClr val="hlink"/>
              </a:buClr>
              <a:buSzPct val="70000"/>
            </a:pP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8149" name="Picture 5" descr="Erik%20von%20Wildebra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213" y="981075"/>
            <a:ext cx="3835400" cy="5102225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5940152" y="6453336"/>
            <a:ext cx="31197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 smtClean="0"/>
              <a:t>1st February 1870 – 12 September 1949 </a:t>
            </a:r>
            <a:endParaRPr lang="en-GB" sz="1200" dirty="0"/>
          </a:p>
        </p:txBody>
      </p:sp>
      <p:sp>
        <p:nvSpPr>
          <p:cNvPr id="4" name="Rectangle 3"/>
          <p:cNvSpPr/>
          <p:nvPr/>
        </p:nvSpPr>
        <p:spPr>
          <a:xfrm>
            <a:off x="395536" y="404664"/>
            <a:ext cx="46474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smtClean="0"/>
              <a:t>Dr Erik Adolf von Willebrand</a:t>
            </a:r>
            <a:r>
              <a:rPr lang="en-GB" sz="2400" dirty="0" smtClean="0"/>
              <a:t> </a:t>
            </a:r>
            <a:endParaRPr lang="en-GB" sz="24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chemeClr val="hlink"/>
                </a:solidFill>
                <a:latin typeface="Comic Sans MS" pitchFamily="66" charset="0"/>
              </a:rPr>
              <a:t>VWF processing in plasma</a:t>
            </a:r>
          </a:p>
        </p:txBody>
      </p:sp>
      <p:sp>
        <p:nvSpPr>
          <p:cNvPr id="455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844675"/>
            <a:ext cx="8229600" cy="4530725"/>
          </a:xfrm>
        </p:spPr>
        <p:txBody>
          <a:bodyPr/>
          <a:lstStyle/>
          <a:p>
            <a:pPr>
              <a:lnSpc>
                <a:spcPct val="135000"/>
              </a:lnSpc>
            </a:pPr>
            <a:r>
              <a:rPr lang="en-GB" sz="2800">
                <a:latin typeface="Comic Sans MS" pitchFamily="66" charset="0"/>
              </a:rPr>
              <a:t>30% of propeptides are still present on secretion and are removed in plasma</a:t>
            </a:r>
          </a:p>
          <a:p>
            <a:pPr>
              <a:lnSpc>
                <a:spcPct val="135000"/>
              </a:lnSpc>
            </a:pPr>
            <a:r>
              <a:rPr lang="en-GB" sz="2800">
                <a:latin typeface="Comic Sans MS" pitchFamily="66" charset="0"/>
              </a:rPr>
              <a:t>VWF is in ultralarge multimers when released</a:t>
            </a:r>
          </a:p>
          <a:p>
            <a:pPr lvl="1">
              <a:lnSpc>
                <a:spcPct val="135000"/>
              </a:lnSpc>
            </a:pPr>
            <a:r>
              <a:rPr lang="en-GB" sz="2400">
                <a:latin typeface="Comic Sans MS" pitchFamily="66" charset="0"/>
              </a:rPr>
              <a:t>Cleavage by ADAMTS 13 reduces multimer size</a:t>
            </a:r>
          </a:p>
          <a:p>
            <a:pPr lvl="1">
              <a:lnSpc>
                <a:spcPct val="135000"/>
              </a:lnSpc>
            </a:pPr>
            <a:r>
              <a:rPr lang="en-GB" sz="2400">
                <a:latin typeface="Comic Sans MS" pitchFamily="66" charset="0"/>
              </a:rPr>
              <a:t>Generates smaller multimers and ‘triplets’</a:t>
            </a:r>
          </a:p>
          <a:p>
            <a:pPr lvl="1">
              <a:lnSpc>
                <a:spcPct val="135000"/>
              </a:lnSpc>
            </a:pPr>
            <a:r>
              <a:rPr lang="en-GB" sz="2400">
                <a:latin typeface="Comic Sans MS" pitchFamily="66" charset="0"/>
              </a:rPr>
              <a:t>Regulates functional activity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chemeClr val="hlink"/>
                </a:solidFill>
                <a:latin typeface="Comic Sans MS" pitchFamily="66" charset="0"/>
              </a:rPr>
              <a:t>VWF levels in Plasma</a:t>
            </a:r>
          </a:p>
        </p:txBody>
      </p:sp>
      <p:sp>
        <p:nvSpPr>
          <p:cNvPr id="466947" name="Rectangle 3"/>
          <p:cNvSpPr>
            <a:spLocks noChangeArrowheads="1"/>
          </p:cNvSpPr>
          <p:nvPr/>
        </p:nvSpPr>
        <p:spPr bwMode="auto">
          <a:xfrm>
            <a:off x="0" y="2060575"/>
            <a:ext cx="92583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en-GB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VWF plasma levels vary over a six fold range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</a:pP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40 – 240%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endParaRPr lang="en-GB" sz="3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en-GB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VWF levels are elevated at birth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en-GB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VWF levels rise slowly with age (~10% per decade) – </a:t>
            </a:r>
            <a:r>
              <a:rPr lang="en-GB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(link </a:t>
            </a:r>
            <a:r>
              <a:rPr lang="en-GB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with stroke</a:t>
            </a:r>
            <a:r>
              <a:rPr lang="en-GB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??)</a:t>
            </a:r>
            <a:endParaRPr lang="en-GB" sz="32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94" name="Text Box 2"/>
          <p:cNvSpPr txBox="1">
            <a:spLocks noChangeArrowheads="1"/>
          </p:cNvSpPr>
          <p:nvPr/>
        </p:nvSpPr>
        <p:spPr bwMode="auto">
          <a:xfrm>
            <a:off x="93663" y="304800"/>
            <a:ext cx="8940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GB" sz="3200" b="1">
                <a:solidFill>
                  <a:schemeClr val="hlink"/>
                </a:solidFill>
              </a:rPr>
              <a:t>VWF level in plasma v</a:t>
            </a:r>
            <a:r>
              <a:rPr lang="en-GB" altLang="en-GB" sz="3200" b="1">
                <a:solidFill>
                  <a:schemeClr val="hlink"/>
                </a:solidFill>
              </a:rPr>
              <a:t>aries over 6 fold range</a:t>
            </a:r>
            <a:endParaRPr lang="en-US" altLang="en-GB" sz="3200" b="1">
              <a:solidFill>
                <a:schemeClr val="hlink"/>
              </a:solidFill>
            </a:endParaRPr>
          </a:p>
        </p:txBody>
      </p:sp>
      <p:sp>
        <p:nvSpPr>
          <p:cNvPr id="468995" name="Freeform 3"/>
          <p:cNvSpPr>
            <a:spLocks/>
          </p:cNvSpPr>
          <p:nvPr/>
        </p:nvSpPr>
        <p:spPr bwMode="auto">
          <a:xfrm>
            <a:off x="1658938" y="3429000"/>
            <a:ext cx="2533650" cy="952500"/>
          </a:xfrm>
          <a:custGeom>
            <a:avLst/>
            <a:gdLst/>
            <a:ahLst/>
            <a:cxnLst>
              <a:cxn ang="0">
                <a:pos x="1596" y="132"/>
              </a:cxn>
              <a:cxn ang="0">
                <a:pos x="0" y="0"/>
              </a:cxn>
              <a:cxn ang="0">
                <a:pos x="0" y="468"/>
              </a:cxn>
              <a:cxn ang="0">
                <a:pos x="1596" y="600"/>
              </a:cxn>
              <a:cxn ang="0">
                <a:pos x="1596" y="132"/>
              </a:cxn>
              <a:cxn ang="0">
                <a:pos x="1596" y="132"/>
              </a:cxn>
            </a:cxnLst>
            <a:rect l="0" t="0" r="r" b="b"/>
            <a:pathLst>
              <a:path w="1596" h="600">
                <a:moveTo>
                  <a:pt x="1596" y="132"/>
                </a:moveTo>
                <a:lnTo>
                  <a:pt x="0" y="0"/>
                </a:lnTo>
                <a:lnTo>
                  <a:pt x="0" y="468"/>
                </a:lnTo>
                <a:lnTo>
                  <a:pt x="1596" y="600"/>
                </a:lnTo>
                <a:lnTo>
                  <a:pt x="1596" y="132"/>
                </a:lnTo>
                <a:lnTo>
                  <a:pt x="1596" y="132"/>
                </a:lnTo>
                <a:close/>
              </a:path>
            </a:pathLst>
          </a:custGeom>
          <a:solidFill>
            <a:srgbClr val="806600"/>
          </a:solidFill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68996" name="Freeform 4"/>
          <p:cNvSpPr>
            <a:spLocks/>
          </p:cNvSpPr>
          <p:nvPr/>
        </p:nvSpPr>
        <p:spPr bwMode="auto">
          <a:xfrm>
            <a:off x="1660525" y="2936875"/>
            <a:ext cx="2533650" cy="693738"/>
          </a:xfrm>
          <a:custGeom>
            <a:avLst/>
            <a:gdLst/>
            <a:ahLst/>
            <a:cxnLst>
              <a:cxn ang="0">
                <a:pos x="10" y="295"/>
              </a:cxn>
              <a:cxn ang="0">
                <a:pos x="30" y="285"/>
              </a:cxn>
              <a:cxn ang="0">
                <a:pos x="50" y="264"/>
              </a:cxn>
              <a:cxn ang="0">
                <a:pos x="81" y="254"/>
              </a:cxn>
              <a:cxn ang="0">
                <a:pos x="101" y="234"/>
              </a:cxn>
              <a:cxn ang="0">
                <a:pos x="132" y="224"/>
              </a:cxn>
              <a:cxn ang="0">
                <a:pos x="162" y="213"/>
              </a:cxn>
              <a:cxn ang="0">
                <a:pos x="193" y="203"/>
              </a:cxn>
              <a:cxn ang="0">
                <a:pos x="223" y="183"/>
              </a:cxn>
              <a:cxn ang="0">
                <a:pos x="254" y="173"/>
              </a:cxn>
              <a:cxn ang="0">
                <a:pos x="294" y="163"/>
              </a:cxn>
              <a:cxn ang="0">
                <a:pos x="335" y="152"/>
              </a:cxn>
              <a:cxn ang="0">
                <a:pos x="376" y="142"/>
              </a:cxn>
              <a:cxn ang="0">
                <a:pos x="416" y="132"/>
              </a:cxn>
              <a:cxn ang="0">
                <a:pos x="457" y="122"/>
              </a:cxn>
              <a:cxn ang="0">
                <a:pos x="498" y="112"/>
              </a:cxn>
              <a:cxn ang="0">
                <a:pos x="538" y="102"/>
              </a:cxn>
              <a:cxn ang="0">
                <a:pos x="589" y="91"/>
              </a:cxn>
              <a:cxn ang="0">
                <a:pos x="640" y="81"/>
              </a:cxn>
              <a:cxn ang="0">
                <a:pos x="681" y="71"/>
              </a:cxn>
              <a:cxn ang="0">
                <a:pos x="732" y="61"/>
              </a:cxn>
              <a:cxn ang="0">
                <a:pos x="783" y="51"/>
              </a:cxn>
              <a:cxn ang="0">
                <a:pos x="833" y="51"/>
              </a:cxn>
              <a:cxn ang="0">
                <a:pos x="894" y="41"/>
              </a:cxn>
              <a:cxn ang="0">
                <a:pos x="945" y="41"/>
              </a:cxn>
              <a:cxn ang="0">
                <a:pos x="996" y="30"/>
              </a:cxn>
              <a:cxn ang="0">
                <a:pos x="1057" y="20"/>
              </a:cxn>
              <a:cxn ang="0">
                <a:pos x="1108" y="20"/>
              </a:cxn>
              <a:cxn ang="0">
                <a:pos x="1169" y="20"/>
              </a:cxn>
              <a:cxn ang="0">
                <a:pos x="1220" y="10"/>
              </a:cxn>
              <a:cxn ang="0">
                <a:pos x="1281" y="10"/>
              </a:cxn>
              <a:cxn ang="0">
                <a:pos x="1342" y="10"/>
              </a:cxn>
              <a:cxn ang="0">
                <a:pos x="1393" y="0"/>
              </a:cxn>
              <a:cxn ang="0">
                <a:pos x="1454" y="0"/>
              </a:cxn>
              <a:cxn ang="0">
                <a:pos x="1515" y="0"/>
              </a:cxn>
              <a:cxn ang="0">
                <a:pos x="1566" y="0"/>
              </a:cxn>
              <a:cxn ang="0">
                <a:pos x="1596" y="437"/>
              </a:cxn>
              <a:cxn ang="0">
                <a:pos x="0" y="305"/>
              </a:cxn>
            </a:cxnLst>
            <a:rect l="0" t="0" r="r" b="b"/>
            <a:pathLst>
              <a:path w="1596" h="437">
                <a:moveTo>
                  <a:pt x="0" y="305"/>
                </a:moveTo>
                <a:lnTo>
                  <a:pt x="10" y="295"/>
                </a:lnTo>
                <a:lnTo>
                  <a:pt x="20" y="285"/>
                </a:lnTo>
                <a:lnTo>
                  <a:pt x="30" y="285"/>
                </a:lnTo>
                <a:lnTo>
                  <a:pt x="40" y="274"/>
                </a:lnTo>
                <a:lnTo>
                  <a:pt x="50" y="264"/>
                </a:lnTo>
                <a:lnTo>
                  <a:pt x="61" y="254"/>
                </a:lnTo>
                <a:lnTo>
                  <a:pt x="81" y="254"/>
                </a:lnTo>
                <a:lnTo>
                  <a:pt x="91" y="244"/>
                </a:lnTo>
                <a:lnTo>
                  <a:pt x="101" y="234"/>
                </a:lnTo>
                <a:lnTo>
                  <a:pt x="111" y="234"/>
                </a:lnTo>
                <a:lnTo>
                  <a:pt x="132" y="224"/>
                </a:lnTo>
                <a:lnTo>
                  <a:pt x="142" y="213"/>
                </a:lnTo>
                <a:lnTo>
                  <a:pt x="162" y="213"/>
                </a:lnTo>
                <a:lnTo>
                  <a:pt x="172" y="203"/>
                </a:lnTo>
                <a:lnTo>
                  <a:pt x="193" y="203"/>
                </a:lnTo>
                <a:lnTo>
                  <a:pt x="203" y="193"/>
                </a:lnTo>
                <a:lnTo>
                  <a:pt x="223" y="183"/>
                </a:lnTo>
                <a:lnTo>
                  <a:pt x="244" y="183"/>
                </a:lnTo>
                <a:lnTo>
                  <a:pt x="254" y="173"/>
                </a:lnTo>
                <a:lnTo>
                  <a:pt x="274" y="173"/>
                </a:lnTo>
                <a:lnTo>
                  <a:pt x="294" y="163"/>
                </a:lnTo>
                <a:lnTo>
                  <a:pt x="315" y="152"/>
                </a:lnTo>
                <a:lnTo>
                  <a:pt x="335" y="152"/>
                </a:lnTo>
                <a:lnTo>
                  <a:pt x="355" y="142"/>
                </a:lnTo>
                <a:lnTo>
                  <a:pt x="376" y="142"/>
                </a:lnTo>
                <a:lnTo>
                  <a:pt x="396" y="132"/>
                </a:lnTo>
                <a:lnTo>
                  <a:pt x="416" y="132"/>
                </a:lnTo>
                <a:lnTo>
                  <a:pt x="437" y="122"/>
                </a:lnTo>
                <a:lnTo>
                  <a:pt x="457" y="122"/>
                </a:lnTo>
                <a:lnTo>
                  <a:pt x="477" y="112"/>
                </a:lnTo>
                <a:lnTo>
                  <a:pt x="498" y="112"/>
                </a:lnTo>
                <a:lnTo>
                  <a:pt x="518" y="102"/>
                </a:lnTo>
                <a:lnTo>
                  <a:pt x="538" y="102"/>
                </a:lnTo>
                <a:lnTo>
                  <a:pt x="569" y="91"/>
                </a:lnTo>
                <a:lnTo>
                  <a:pt x="589" y="91"/>
                </a:lnTo>
                <a:lnTo>
                  <a:pt x="610" y="81"/>
                </a:lnTo>
                <a:lnTo>
                  <a:pt x="640" y="81"/>
                </a:lnTo>
                <a:lnTo>
                  <a:pt x="661" y="71"/>
                </a:lnTo>
                <a:lnTo>
                  <a:pt x="681" y="71"/>
                </a:lnTo>
                <a:lnTo>
                  <a:pt x="711" y="71"/>
                </a:lnTo>
                <a:lnTo>
                  <a:pt x="732" y="61"/>
                </a:lnTo>
                <a:lnTo>
                  <a:pt x="762" y="61"/>
                </a:lnTo>
                <a:lnTo>
                  <a:pt x="783" y="51"/>
                </a:lnTo>
                <a:lnTo>
                  <a:pt x="813" y="51"/>
                </a:lnTo>
                <a:lnTo>
                  <a:pt x="833" y="51"/>
                </a:lnTo>
                <a:lnTo>
                  <a:pt x="864" y="41"/>
                </a:lnTo>
                <a:lnTo>
                  <a:pt x="894" y="41"/>
                </a:lnTo>
                <a:lnTo>
                  <a:pt x="915" y="41"/>
                </a:lnTo>
                <a:lnTo>
                  <a:pt x="945" y="41"/>
                </a:lnTo>
                <a:lnTo>
                  <a:pt x="966" y="30"/>
                </a:lnTo>
                <a:lnTo>
                  <a:pt x="996" y="30"/>
                </a:lnTo>
                <a:lnTo>
                  <a:pt x="1027" y="30"/>
                </a:lnTo>
                <a:lnTo>
                  <a:pt x="1057" y="20"/>
                </a:lnTo>
                <a:lnTo>
                  <a:pt x="1077" y="20"/>
                </a:lnTo>
                <a:lnTo>
                  <a:pt x="1108" y="20"/>
                </a:lnTo>
                <a:lnTo>
                  <a:pt x="1138" y="20"/>
                </a:lnTo>
                <a:lnTo>
                  <a:pt x="1169" y="20"/>
                </a:lnTo>
                <a:lnTo>
                  <a:pt x="1189" y="10"/>
                </a:lnTo>
                <a:lnTo>
                  <a:pt x="1220" y="10"/>
                </a:lnTo>
                <a:lnTo>
                  <a:pt x="1250" y="10"/>
                </a:lnTo>
                <a:lnTo>
                  <a:pt x="1281" y="10"/>
                </a:lnTo>
                <a:lnTo>
                  <a:pt x="1311" y="10"/>
                </a:lnTo>
                <a:lnTo>
                  <a:pt x="1342" y="10"/>
                </a:lnTo>
                <a:lnTo>
                  <a:pt x="1362" y="10"/>
                </a:lnTo>
                <a:lnTo>
                  <a:pt x="1393" y="0"/>
                </a:lnTo>
                <a:lnTo>
                  <a:pt x="1423" y="0"/>
                </a:lnTo>
                <a:lnTo>
                  <a:pt x="1454" y="0"/>
                </a:lnTo>
                <a:lnTo>
                  <a:pt x="1484" y="0"/>
                </a:lnTo>
                <a:lnTo>
                  <a:pt x="1515" y="0"/>
                </a:lnTo>
                <a:lnTo>
                  <a:pt x="1545" y="0"/>
                </a:lnTo>
                <a:lnTo>
                  <a:pt x="1566" y="0"/>
                </a:lnTo>
                <a:lnTo>
                  <a:pt x="1596" y="0"/>
                </a:lnTo>
                <a:lnTo>
                  <a:pt x="1596" y="437"/>
                </a:lnTo>
                <a:lnTo>
                  <a:pt x="0" y="305"/>
                </a:lnTo>
                <a:lnTo>
                  <a:pt x="0" y="305"/>
                </a:lnTo>
                <a:close/>
              </a:path>
            </a:pathLst>
          </a:custGeom>
          <a:solidFill>
            <a:srgbClr val="FFCC00"/>
          </a:solidFill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68997" name="Freeform 5"/>
          <p:cNvSpPr>
            <a:spLocks/>
          </p:cNvSpPr>
          <p:nvPr/>
        </p:nvSpPr>
        <p:spPr bwMode="auto">
          <a:xfrm>
            <a:off x="5989638" y="3603625"/>
            <a:ext cx="1096962" cy="1308100"/>
          </a:xfrm>
          <a:custGeom>
            <a:avLst/>
            <a:gdLst/>
            <a:ahLst/>
            <a:cxnLst>
              <a:cxn ang="0">
                <a:pos x="691" y="10"/>
              </a:cxn>
              <a:cxn ang="0">
                <a:pos x="681" y="30"/>
              </a:cxn>
              <a:cxn ang="0">
                <a:pos x="681" y="41"/>
              </a:cxn>
              <a:cxn ang="0">
                <a:pos x="671" y="61"/>
              </a:cxn>
              <a:cxn ang="0">
                <a:pos x="671" y="71"/>
              </a:cxn>
              <a:cxn ang="0">
                <a:pos x="661" y="91"/>
              </a:cxn>
              <a:cxn ang="0">
                <a:pos x="640" y="102"/>
              </a:cxn>
              <a:cxn ang="0">
                <a:pos x="630" y="112"/>
              </a:cxn>
              <a:cxn ang="0">
                <a:pos x="610" y="132"/>
              </a:cxn>
              <a:cxn ang="0">
                <a:pos x="600" y="142"/>
              </a:cxn>
              <a:cxn ang="0">
                <a:pos x="579" y="163"/>
              </a:cxn>
              <a:cxn ang="0">
                <a:pos x="549" y="173"/>
              </a:cxn>
              <a:cxn ang="0">
                <a:pos x="528" y="183"/>
              </a:cxn>
              <a:cxn ang="0">
                <a:pos x="508" y="203"/>
              </a:cxn>
              <a:cxn ang="0">
                <a:pos x="477" y="213"/>
              </a:cxn>
              <a:cxn ang="0">
                <a:pos x="447" y="224"/>
              </a:cxn>
              <a:cxn ang="0">
                <a:pos x="416" y="244"/>
              </a:cxn>
              <a:cxn ang="0">
                <a:pos x="386" y="254"/>
              </a:cxn>
              <a:cxn ang="0">
                <a:pos x="345" y="264"/>
              </a:cxn>
              <a:cxn ang="0">
                <a:pos x="315" y="275"/>
              </a:cxn>
              <a:cxn ang="0">
                <a:pos x="274" y="285"/>
              </a:cxn>
              <a:cxn ang="0">
                <a:pos x="233" y="305"/>
              </a:cxn>
              <a:cxn ang="0">
                <a:pos x="193" y="315"/>
              </a:cxn>
              <a:cxn ang="0">
                <a:pos x="152" y="325"/>
              </a:cxn>
              <a:cxn ang="0">
                <a:pos x="111" y="336"/>
              </a:cxn>
              <a:cxn ang="0">
                <a:pos x="61" y="346"/>
              </a:cxn>
              <a:cxn ang="0">
                <a:pos x="20" y="356"/>
              </a:cxn>
              <a:cxn ang="0">
                <a:pos x="0" y="824"/>
              </a:cxn>
              <a:cxn ang="0">
                <a:pos x="40" y="813"/>
              </a:cxn>
              <a:cxn ang="0">
                <a:pos x="91" y="803"/>
              </a:cxn>
              <a:cxn ang="0">
                <a:pos x="132" y="793"/>
              </a:cxn>
              <a:cxn ang="0">
                <a:pos x="172" y="783"/>
              </a:cxn>
              <a:cxn ang="0">
                <a:pos x="213" y="773"/>
              </a:cxn>
              <a:cxn ang="0">
                <a:pos x="254" y="763"/>
              </a:cxn>
              <a:cxn ang="0">
                <a:pos x="294" y="752"/>
              </a:cxn>
              <a:cxn ang="0">
                <a:pos x="335" y="742"/>
              </a:cxn>
              <a:cxn ang="0">
                <a:pos x="366" y="732"/>
              </a:cxn>
              <a:cxn ang="0">
                <a:pos x="396" y="712"/>
              </a:cxn>
              <a:cxn ang="0">
                <a:pos x="437" y="702"/>
              </a:cxn>
              <a:cxn ang="0">
                <a:pos x="457" y="691"/>
              </a:cxn>
              <a:cxn ang="0">
                <a:pos x="488" y="671"/>
              </a:cxn>
              <a:cxn ang="0">
                <a:pos x="518" y="661"/>
              </a:cxn>
              <a:cxn ang="0">
                <a:pos x="539" y="651"/>
              </a:cxn>
              <a:cxn ang="0">
                <a:pos x="569" y="630"/>
              </a:cxn>
              <a:cxn ang="0">
                <a:pos x="589" y="620"/>
              </a:cxn>
              <a:cxn ang="0">
                <a:pos x="610" y="610"/>
              </a:cxn>
              <a:cxn ang="0">
                <a:pos x="620" y="590"/>
              </a:cxn>
              <a:cxn ang="0">
                <a:pos x="640" y="580"/>
              </a:cxn>
              <a:cxn ang="0">
                <a:pos x="650" y="559"/>
              </a:cxn>
              <a:cxn ang="0">
                <a:pos x="661" y="549"/>
              </a:cxn>
              <a:cxn ang="0">
                <a:pos x="671" y="529"/>
              </a:cxn>
              <a:cxn ang="0">
                <a:pos x="681" y="519"/>
              </a:cxn>
              <a:cxn ang="0">
                <a:pos x="681" y="498"/>
              </a:cxn>
              <a:cxn ang="0">
                <a:pos x="691" y="488"/>
              </a:cxn>
              <a:cxn ang="0">
                <a:pos x="691" y="468"/>
              </a:cxn>
              <a:cxn ang="0">
                <a:pos x="691" y="0"/>
              </a:cxn>
            </a:cxnLst>
            <a:rect l="0" t="0" r="r" b="b"/>
            <a:pathLst>
              <a:path w="691" h="824">
                <a:moveTo>
                  <a:pt x="691" y="0"/>
                </a:moveTo>
                <a:lnTo>
                  <a:pt x="691" y="10"/>
                </a:lnTo>
                <a:lnTo>
                  <a:pt x="691" y="20"/>
                </a:lnTo>
                <a:lnTo>
                  <a:pt x="681" y="30"/>
                </a:lnTo>
                <a:lnTo>
                  <a:pt x="681" y="30"/>
                </a:lnTo>
                <a:lnTo>
                  <a:pt x="681" y="41"/>
                </a:lnTo>
                <a:lnTo>
                  <a:pt x="681" y="51"/>
                </a:lnTo>
                <a:lnTo>
                  <a:pt x="671" y="61"/>
                </a:lnTo>
                <a:lnTo>
                  <a:pt x="671" y="61"/>
                </a:lnTo>
                <a:lnTo>
                  <a:pt x="671" y="71"/>
                </a:lnTo>
                <a:lnTo>
                  <a:pt x="661" y="81"/>
                </a:lnTo>
                <a:lnTo>
                  <a:pt x="661" y="91"/>
                </a:lnTo>
                <a:lnTo>
                  <a:pt x="650" y="91"/>
                </a:lnTo>
                <a:lnTo>
                  <a:pt x="640" y="102"/>
                </a:lnTo>
                <a:lnTo>
                  <a:pt x="640" y="112"/>
                </a:lnTo>
                <a:lnTo>
                  <a:pt x="630" y="112"/>
                </a:lnTo>
                <a:lnTo>
                  <a:pt x="620" y="122"/>
                </a:lnTo>
                <a:lnTo>
                  <a:pt x="610" y="132"/>
                </a:lnTo>
                <a:lnTo>
                  <a:pt x="610" y="142"/>
                </a:lnTo>
                <a:lnTo>
                  <a:pt x="600" y="142"/>
                </a:lnTo>
                <a:lnTo>
                  <a:pt x="589" y="152"/>
                </a:lnTo>
                <a:lnTo>
                  <a:pt x="579" y="163"/>
                </a:lnTo>
                <a:lnTo>
                  <a:pt x="569" y="163"/>
                </a:lnTo>
                <a:lnTo>
                  <a:pt x="549" y="173"/>
                </a:lnTo>
                <a:lnTo>
                  <a:pt x="539" y="183"/>
                </a:lnTo>
                <a:lnTo>
                  <a:pt x="528" y="183"/>
                </a:lnTo>
                <a:lnTo>
                  <a:pt x="518" y="193"/>
                </a:lnTo>
                <a:lnTo>
                  <a:pt x="508" y="203"/>
                </a:lnTo>
                <a:lnTo>
                  <a:pt x="488" y="203"/>
                </a:lnTo>
                <a:lnTo>
                  <a:pt x="477" y="213"/>
                </a:lnTo>
                <a:lnTo>
                  <a:pt x="457" y="224"/>
                </a:lnTo>
                <a:lnTo>
                  <a:pt x="447" y="224"/>
                </a:lnTo>
                <a:lnTo>
                  <a:pt x="437" y="234"/>
                </a:lnTo>
                <a:lnTo>
                  <a:pt x="416" y="244"/>
                </a:lnTo>
                <a:lnTo>
                  <a:pt x="396" y="244"/>
                </a:lnTo>
                <a:lnTo>
                  <a:pt x="386" y="254"/>
                </a:lnTo>
                <a:lnTo>
                  <a:pt x="366" y="264"/>
                </a:lnTo>
                <a:lnTo>
                  <a:pt x="345" y="264"/>
                </a:lnTo>
                <a:lnTo>
                  <a:pt x="335" y="275"/>
                </a:lnTo>
                <a:lnTo>
                  <a:pt x="315" y="275"/>
                </a:lnTo>
                <a:lnTo>
                  <a:pt x="294" y="285"/>
                </a:lnTo>
                <a:lnTo>
                  <a:pt x="274" y="285"/>
                </a:lnTo>
                <a:lnTo>
                  <a:pt x="254" y="295"/>
                </a:lnTo>
                <a:lnTo>
                  <a:pt x="233" y="305"/>
                </a:lnTo>
                <a:lnTo>
                  <a:pt x="213" y="305"/>
                </a:lnTo>
                <a:lnTo>
                  <a:pt x="193" y="315"/>
                </a:lnTo>
                <a:lnTo>
                  <a:pt x="172" y="315"/>
                </a:lnTo>
                <a:lnTo>
                  <a:pt x="152" y="325"/>
                </a:lnTo>
                <a:lnTo>
                  <a:pt x="132" y="325"/>
                </a:lnTo>
                <a:lnTo>
                  <a:pt x="111" y="336"/>
                </a:lnTo>
                <a:lnTo>
                  <a:pt x="91" y="336"/>
                </a:lnTo>
                <a:lnTo>
                  <a:pt x="61" y="346"/>
                </a:lnTo>
                <a:lnTo>
                  <a:pt x="40" y="346"/>
                </a:lnTo>
                <a:lnTo>
                  <a:pt x="20" y="356"/>
                </a:lnTo>
                <a:lnTo>
                  <a:pt x="0" y="356"/>
                </a:lnTo>
                <a:lnTo>
                  <a:pt x="0" y="824"/>
                </a:lnTo>
                <a:lnTo>
                  <a:pt x="20" y="824"/>
                </a:lnTo>
                <a:lnTo>
                  <a:pt x="40" y="813"/>
                </a:lnTo>
                <a:lnTo>
                  <a:pt x="61" y="813"/>
                </a:lnTo>
                <a:lnTo>
                  <a:pt x="91" y="803"/>
                </a:lnTo>
                <a:lnTo>
                  <a:pt x="111" y="803"/>
                </a:lnTo>
                <a:lnTo>
                  <a:pt x="132" y="793"/>
                </a:lnTo>
                <a:lnTo>
                  <a:pt x="152" y="793"/>
                </a:lnTo>
                <a:lnTo>
                  <a:pt x="172" y="783"/>
                </a:lnTo>
                <a:lnTo>
                  <a:pt x="193" y="783"/>
                </a:lnTo>
                <a:lnTo>
                  <a:pt x="213" y="773"/>
                </a:lnTo>
                <a:lnTo>
                  <a:pt x="233" y="773"/>
                </a:lnTo>
                <a:lnTo>
                  <a:pt x="254" y="763"/>
                </a:lnTo>
                <a:lnTo>
                  <a:pt x="274" y="752"/>
                </a:lnTo>
                <a:lnTo>
                  <a:pt x="294" y="752"/>
                </a:lnTo>
                <a:lnTo>
                  <a:pt x="315" y="742"/>
                </a:lnTo>
                <a:lnTo>
                  <a:pt x="335" y="742"/>
                </a:lnTo>
                <a:lnTo>
                  <a:pt x="345" y="732"/>
                </a:lnTo>
                <a:lnTo>
                  <a:pt x="366" y="732"/>
                </a:lnTo>
                <a:lnTo>
                  <a:pt x="386" y="722"/>
                </a:lnTo>
                <a:lnTo>
                  <a:pt x="396" y="712"/>
                </a:lnTo>
                <a:lnTo>
                  <a:pt x="416" y="712"/>
                </a:lnTo>
                <a:lnTo>
                  <a:pt x="437" y="702"/>
                </a:lnTo>
                <a:lnTo>
                  <a:pt x="447" y="691"/>
                </a:lnTo>
                <a:lnTo>
                  <a:pt x="457" y="691"/>
                </a:lnTo>
                <a:lnTo>
                  <a:pt x="477" y="681"/>
                </a:lnTo>
                <a:lnTo>
                  <a:pt x="488" y="671"/>
                </a:lnTo>
                <a:lnTo>
                  <a:pt x="508" y="671"/>
                </a:lnTo>
                <a:lnTo>
                  <a:pt x="518" y="661"/>
                </a:lnTo>
                <a:lnTo>
                  <a:pt x="528" y="651"/>
                </a:lnTo>
                <a:lnTo>
                  <a:pt x="539" y="651"/>
                </a:lnTo>
                <a:lnTo>
                  <a:pt x="549" y="641"/>
                </a:lnTo>
                <a:lnTo>
                  <a:pt x="569" y="630"/>
                </a:lnTo>
                <a:lnTo>
                  <a:pt x="579" y="630"/>
                </a:lnTo>
                <a:lnTo>
                  <a:pt x="589" y="620"/>
                </a:lnTo>
                <a:lnTo>
                  <a:pt x="600" y="610"/>
                </a:lnTo>
                <a:lnTo>
                  <a:pt x="610" y="610"/>
                </a:lnTo>
                <a:lnTo>
                  <a:pt x="610" y="600"/>
                </a:lnTo>
                <a:lnTo>
                  <a:pt x="620" y="590"/>
                </a:lnTo>
                <a:lnTo>
                  <a:pt x="630" y="580"/>
                </a:lnTo>
                <a:lnTo>
                  <a:pt x="640" y="580"/>
                </a:lnTo>
                <a:lnTo>
                  <a:pt x="640" y="569"/>
                </a:lnTo>
                <a:lnTo>
                  <a:pt x="650" y="559"/>
                </a:lnTo>
                <a:lnTo>
                  <a:pt x="661" y="559"/>
                </a:lnTo>
                <a:lnTo>
                  <a:pt x="661" y="549"/>
                </a:lnTo>
                <a:lnTo>
                  <a:pt x="671" y="539"/>
                </a:lnTo>
                <a:lnTo>
                  <a:pt x="671" y="529"/>
                </a:lnTo>
                <a:lnTo>
                  <a:pt x="671" y="529"/>
                </a:lnTo>
                <a:lnTo>
                  <a:pt x="681" y="519"/>
                </a:lnTo>
                <a:lnTo>
                  <a:pt x="681" y="508"/>
                </a:lnTo>
                <a:lnTo>
                  <a:pt x="681" y="498"/>
                </a:lnTo>
                <a:lnTo>
                  <a:pt x="681" y="498"/>
                </a:lnTo>
                <a:lnTo>
                  <a:pt x="691" y="488"/>
                </a:lnTo>
                <a:lnTo>
                  <a:pt x="691" y="478"/>
                </a:lnTo>
                <a:lnTo>
                  <a:pt x="691" y="468"/>
                </a:lnTo>
                <a:lnTo>
                  <a:pt x="691" y="0"/>
                </a:lnTo>
                <a:lnTo>
                  <a:pt x="691" y="0"/>
                </a:lnTo>
                <a:close/>
              </a:path>
            </a:pathLst>
          </a:custGeom>
          <a:solidFill>
            <a:srgbClr val="006680"/>
          </a:solidFill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68998" name="Freeform 6"/>
          <p:cNvSpPr>
            <a:spLocks/>
          </p:cNvSpPr>
          <p:nvPr/>
        </p:nvSpPr>
        <p:spPr bwMode="auto">
          <a:xfrm>
            <a:off x="4419600" y="3619500"/>
            <a:ext cx="1565275" cy="13081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86" y="356"/>
              </a:cxn>
              <a:cxn ang="0">
                <a:pos x="986" y="824"/>
              </a:cxn>
              <a:cxn ang="0">
                <a:pos x="0" y="468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986" h="824">
                <a:moveTo>
                  <a:pt x="0" y="0"/>
                </a:moveTo>
                <a:lnTo>
                  <a:pt x="986" y="356"/>
                </a:lnTo>
                <a:lnTo>
                  <a:pt x="986" y="824"/>
                </a:lnTo>
                <a:lnTo>
                  <a:pt x="0" y="468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680"/>
          </a:solidFill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68999" name="Freeform 7"/>
          <p:cNvSpPr>
            <a:spLocks/>
          </p:cNvSpPr>
          <p:nvPr/>
        </p:nvSpPr>
        <p:spPr bwMode="auto">
          <a:xfrm>
            <a:off x="4406900" y="2971800"/>
            <a:ext cx="2679700" cy="1243013"/>
          </a:xfrm>
          <a:custGeom>
            <a:avLst/>
            <a:gdLst/>
            <a:ahLst/>
            <a:cxnLst>
              <a:cxn ang="0">
                <a:pos x="61" y="0"/>
              </a:cxn>
              <a:cxn ang="0">
                <a:pos x="152" y="0"/>
              </a:cxn>
              <a:cxn ang="0">
                <a:pos x="234" y="0"/>
              </a:cxn>
              <a:cxn ang="0">
                <a:pos x="325" y="0"/>
              </a:cxn>
              <a:cxn ang="0">
                <a:pos x="407" y="10"/>
              </a:cxn>
              <a:cxn ang="0">
                <a:pos x="498" y="10"/>
              </a:cxn>
              <a:cxn ang="0">
                <a:pos x="580" y="20"/>
              </a:cxn>
              <a:cxn ang="0">
                <a:pos x="661" y="30"/>
              </a:cxn>
              <a:cxn ang="0">
                <a:pos x="742" y="41"/>
              </a:cxn>
              <a:cxn ang="0">
                <a:pos x="813" y="51"/>
              </a:cxn>
              <a:cxn ang="0">
                <a:pos x="895" y="61"/>
              </a:cxn>
              <a:cxn ang="0">
                <a:pos x="966" y="71"/>
              </a:cxn>
              <a:cxn ang="0">
                <a:pos x="1037" y="91"/>
              </a:cxn>
              <a:cxn ang="0">
                <a:pos x="1108" y="102"/>
              </a:cxn>
              <a:cxn ang="0">
                <a:pos x="1169" y="122"/>
              </a:cxn>
              <a:cxn ang="0">
                <a:pos x="1230" y="132"/>
              </a:cxn>
              <a:cxn ang="0">
                <a:pos x="1291" y="152"/>
              </a:cxn>
              <a:cxn ang="0">
                <a:pos x="1342" y="173"/>
              </a:cxn>
              <a:cxn ang="0">
                <a:pos x="1393" y="183"/>
              </a:cxn>
              <a:cxn ang="0">
                <a:pos x="1444" y="203"/>
              </a:cxn>
              <a:cxn ang="0">
                <a:pos x="1485" y="224"/>
              </a:cxn>
              <a:cxn ang="0">
                <a:pos x="1525" y="244"/>
              </a:cxn>
              <a:cxn ang="0">
                <a:pos x="1566" y="264"/>
              </a:cxn>
              <a:cxn ang="0">
                <a:pos x="1597" y="285"/>
              </a:cxn>
              <a:cxn ang="0">
                <a:pos x="1617" y="315"/>
              </a:cxn>
              <a:cxn ang="0">
                <a:pos x="1637" y="335"/>
              </a:cxn>
              <a:cxn ang="0">
                <a:pos x="1658" y="356"/>
              </a:cxn>
              <a:cxn ang="0">
                <a:pos x="1668" y="376"/>
              </a:cxn>
              <a:cxn ang="0">
                <a:pos x="1678" y="396"/>
              </a:cxn>
              <a:cxn ang="0">
                <a:pos x="1688" y="427"/>
              </a:cxn>
              <a:cxn ang="0">
                <a:pos x="1688" y="447"/>
              </a:cxn>
              <a:cxn ang="0">
                <a:pos x="1678" y="468"/>
              </a:cxn>
              <a:cxn ang="0">
                <a:pos x="1668" y="488"/>
              </a:cxn>
              <a:cxn ang="0">
                <a:pos x="1658" y="518"/>
              </a:cxn>
              <a:cxn ang="0">
                <a:pos x="1637" y="539"/>
              </a:cxn>
              <a:cxn ang="0">
                <a:pos x="1607" y="559"/>
              </a:cxn>
              <a:cxn ang="0">
                <a:pos x="1586" y="579"/>
              </a:cxn>
              <a:cxn ang="0">
                <a:pos x="1546" y="600"/>
              </a:cxn>
              <a:cxn ang="0">
                <a:pos x="1515" y="620"/>
              </a:cxn>
              <a:cxn ang="0">
                <a:pos x="1474" y="640"/>
              </a:cxn>
              <a:cxn ang="0">
                <a:pos x="1434" y="661"/>
              </a:cxn>
              <a:cxn ang="0">
                <a:pos x="1383" y="681"/>
              </a:cxn>
              <a:cxn ang="0">
                <a:pos x="1332" y="702"/>
              </a:cxn>
              <a:cxn ang="0">
                <a:pos x="1271" y="712"/>
              </a:cxn>
              <a:cxn ang="0">
                <a:pos x="1210" y="732"/>
              </a:cxn>
              <a:cxn ang="0">
                <a:pos x="1149" y="752"/>
              </a:cxn>
              <a:cxn ang="0">
                <a:pos x="1088" y="763"/>
              </a:cxn>
              <a:cxn ang="0">
                <a:pos x="1017" y="783"/>
              </a:cxn>
              <a:cxn ang="0">
                <a:pos x="0" y="0"/>
              </a:cxn>
            </a:cxnLst>
            <a:rect l="0" t="0" r="r" b="b"/>
            <a:pathLst>
              <a:path w="1688" h="783">
                <a:moveTo>
                  <a:pt x="0" y="0"/>
                </a:moveTo>
                <a:lnTo>
                  <a:pt x="30" y="0"/>
                </a:lnTo>
                <a:lnTo>
                  <a:pt x="61" y="0"/>
                </a:lnTo>
                <a:lnTo>
                  <a:pt x="91" y="0"/>
                </a:lnTo>
                <a:lnTo>
                  <a:pt x="122" y="0"/>
                </a:lnTo>
                <a:lnTo>
                  <a:pt x="152" y="0"/>
                </a:lnTo>
                <a:lnTo>
                  <a:pt x="183" y="0"/>
                </a:lnTo>
                <a:lnTo>
                  <a:pt x="213" y="0"/>
                </a:lnTo>
                <a:lnTo>
                  <a:pt x="234" y="0"/>
                </a:lnTo>
                <a:lnTo>
                  <a:pt x="264" y="0"/>
                </a:lnTo>
                <a:lnTo>
                  <a:pt x="295" y="0"/>
                </a:lnTo>
                <a:lnTo>
                  <a:pt x="325" y="0"/>
                </a:lnTo>
                <a:lnTo>
                  <a:pt x="356" y="10"/>
                </a:lnTo>
                <a:lnTo>
                  <a:pt x="386" y="10"/>
                </a:lnTo>
                <a:lnTo>
                  <a:pt x="407" y="10"/>
                </a:lnTo>
                <a:lnTo>
                  <a:pt x="437" y="10"/>
                </a:lnTo>
                <a:lnTo>
                  <a:pt x="468" y="10"/>
                </a:lnTo>
                <a:lnTo>
                  <a:pt x="498" y="10"/>
                </a:lnTo>
                <a:lnTo>
                  <a:pt x="519" y="20"/>
                </a:lnTo>
                <a:lnTo>
                  <a:pt x="549" y="20"/>
                </a:lnTo>
                <a:lnTo>
                  <a:pt x="580" y="20"/>
                </a:lnTo>
                <a:lnTo>
                  <a:pt x="610" y="20"/>
                </a:lnTo>
                <a:lnTo>
                  <a:pt x="630" y="30"/>
                </a:lnTo>
                <a:lnTo>
                  <a:pt x="661" y="30"/>
                </a:lnTo>
                <a:lnTo>
                  <a:pt x="691" y="30"/>
                </a:lnTo>
                <a:lnTo>
                  <a:pt x="712" y="41"/>
                </a:lnTo>
                <a:lnTo>
                  <a:pt x="742" y="41"/>
                </a:lnTo>
                <a:lnTo>
                  <a:pt x="763" y="41"/>
                </a:lnTo>
                <a:lnTo>
                  <a:pt x="793" y="51"/>
                </a:lnTo>
                <a:lnTo>
                  <a:pt x="813" y="51"/>
                </a:lnTo>
                <a:lnTo>
                  <a:pt x="844" y="51"/>
                </a:lnTo>
                <a:lnTo>
                  <a:pt x="864" y="61"/>
                </a:lnTo>
                <a:lnTo>
                  <a:pt x="895" y="61"/>
                </a:lnTo>
                <a:lnTo>
                  <a:pt x="915" y="71"/>
                </a:lnTo>
                <a:lnTo>
                  <a:pt x="946" y="71"/>
                </a:lnTo>
                <a:lnTo>
                  <a:pt x="966" y="71"/>
                </a:lnTo>
                <a:lnTo>
                  <a:pt x="997" y="81"/>
                </a:lnTo>
                <a:lnTo>
                  <a:pt x="1017" y="81"/>
                </a:lnTo>
                <a:lnTo>
                  <a:pt x="1037" y="91"/>
                </a:lnTo>
                <a:lnTo>
                  <a:pt x="1058" y="91"/>
                </a:lnTo>
                <a:lnTo>
                  <a:pt x="1088" y="102"/>
                </a:lnTo>
                <a:lnTo>
                  <a:pt x="1108" y="102"/>
                </a:lnTo>
                <a:lnTo>
                  <a:pt x="1129" y="112"/>
                </a:lnTo>
                <a:lnTo>
                  <a:pt x="1149" y="112"/>
                </a:lnTo>
                <a:lnTo>
                  <a:pt x="1169" y="122"/>
                </a:lnTo>
                <a:lnTo>
                  <a:pt x="1190" y="122"/>
                </a:lnTo>
                <a:lnTo>
                  <a:pt x="1210" y="132"/>
                </a:lnTo>
                <a:lnTo>
                  <a:pt x="1230" y="132"/>
                </a:lnTo>
                <a:lnTo>
                  <a:pt x="1251" y="142"/>
                </a:lnTo>
                <a:lnTo>
                  <a:pt x="1271" y="142"/>
                </a:lnTo>
                <a:lnTo>
                  <a:pt x="1291" y="152"/>
                </a:lnTo>
                <a:lnTo>
                  <a:pt x="1312" y="152"/>
                </a:lnTo>
                <a:lnTo>
                  <a:pt x="1332" y="163"/>
                </a:lnTo>
                <a:lnTo>
                  <a:pt x="1342" y="173"/>
                </a:lnTo>
                <a:lnTo>
                  <a:pt x="1363" y="173"/>
                </a:lnTo>
                <a:lnTo>
                  <a:pt x="1383" y="183"/>
                </a:lnTo>
                <a:lnTo>
                  <a:pt x="1393" y="183"/>
                </a:lnTo>
                <a:lnTo>
                  <a:pt x="1413" y="193"/>
                </a:lnTo>
                <a:lnTo>
                  <a:pt x="1434" y="203"/>
                </a:lnTo>
                <a:lnTo>
                  <a:pt x="1444" y="203"/>
                </a:lnTo>
                <a:lnTo>
                  <a:pt x="1454" y="213"/>
                </a:lnTo>
                <a:lnTo>
                  <a:pt x="1474" y="224"/>
                </a:lnTo>
                <a:lnTo>
                  <a:pt x="1485" y="224"/>
                </a:lnTo>
                <a:lnTo>
                  <a:pt x="1505" y="234"/>
                </a:lnTo>
                <a:lnTo>
                  <a:pt x="1515" y="244"/>
                </a:lnTo>
                <a:lnTo>
                  <a:pt x="1525" y="244"/>
                </a:lnTo>
                <a:lnTo>
                  <a:pt x="1536" y="254"/>
                </a:lnTo>
                <a:lnTo>
                  <a:pt x="1546" y="264"/>
                </a:lnTo>
                <a:lnTo>
                  <a:pt x="1566" y="264"/>
                </a:lnTo>
                <a:lnTo>
                  <a:pt x="1576" y="274"/>
                </a:lnTo>
                <a:lnTo>
                  <a:pt x="1586" y="285"/>
                </a:lnTo>
                <a:lnTo>
                  <a:pt x="1597" y="285"/>
                </a:lnTo>
                <a:lnTo>
                  <a:pt x="1607" y="295"/>
                </a:lnTo>
                <a:lnTo>
                  <a:pt x="1607" y="305"/>
                </a:lnTo>
                <a:lnTo>
                  <a:pt x="1617" y="315"/>
                </a:lnTo>
                <a:lnTo>
                  <a:pt x="1627" y="315"/>
                </a:lnTo>
                <a:lnTo>
                  <a:pt x="1637" y="325"/>
                </a:lnTo>
                <a:lnTo>
                  <a:pt x="1637" y="335"/>
                </a:lnTo>
                <a:lnTo>
                  <a:pt x="1647" y="335"/>
                </a:lnTo>
                <a:lnTo>
                  <a:pt x="1658" y="346"/>
                </a:lnTo>
                <a:lnTo>
                  <a:pt x="1658" y="356"/>
                </a:lnTo>
                <a:lnTo>
                  <a:pt x="1668" y="366"/>
                </a:lnTo>
                <a:lnTo>
                  <a:pt x="1668" y="366"/>
                </a:lnTo>
                <a:lnTo>
                  <a:pt x="1668" y="376"/>
                </a:lnTo>
                <a:lnTo>
                  <a:pt x="1678" y="386"/>
                </a:lnTo>
                <a:lnTo>
                  <a:pt x="1678" y="396"/>
                </a:lnTo>
                <a:lnTo>
                  <a:pt x="1678" y="396"/>
                </a:lnTo>
                <a:lnTo>
                  <a:pt x="1678" y="407"/>
                </a:lnTo>
                <a:lnTo>
                  <a:pt x="1688" y="417"/>
                </a:lnTo>
                <a:lnTo>
                  <a:pt x="1688" y="427"/>
                </a:lnTo>
                <a:lnTo>
                  <a:pt x="1688" y="427"/>
                </a:lnTo>
                <a:lnTo>
                  <a:pt x="1688" y="437"/>
                </a:lnTo>
                <a:lnTo>
                  <a:pt x="1688" y="447"/>
                </a:lnTo>
                <a:lnTo>
                  <a:pt x="1678" y="457"/>
                </a:lnTo>
                <a:lnTo>
                  <a:pt x="1678" y="457"/>
                </a:lnTo>
                <a:lnTo>
                  <a:pt x="1678" y="468"/>
                </a:lnTo>
                <a:lnTo>
                  <a:pt x="1678" y="478"/>
                </a:lnTo>
                <a:lnTo>
                  <a:pt x="1668" y="488"/>
                </a:lnTo>
                <a:lnTo>
                  <a:pt x="1668" y="488"/>
                </a:lnTo>
                <a:lnTo>
                  <a:pt x="1668" y="498"/>
                </a:lnTo>
                <a:lnTo>
                  <a:pt x="1658" y="508"/>
                </a:lnTo>
                <a:lnTo>
                  <a:pt x="1658" y="518"/>
                </a:lnTo>
                <a:lnTo>
                  <a:pt x="1647" y="518"/>
                </a:lnTo>
                <a:lnTo>
                  <a:pt x="1637" y="529"/>
                </a:lnTo>
                <a:lnTo>
                  <a:pt x="1637" y="539"/>
                </a:lnTo>
                <a:lnTo>
                  <a:pt x="1627" y="539"/>
                </a:lnTo>
                <a:lnTo>
                  <a:pt x="1617" y="549"/>
                </a:lnTo>
                <a:lnTo>
                  <a:pt x="1607" y="559"/>
                </a:lnTo>
                <a:lnTo>
                  <a:pt x="1607" y="569"/>
                </a:lnTo>
                <a:lnTo>
                  <a:pt x="1597" y="569"/>
                </a:lnTo>
                <a:lnTo>
                  <a:pt x="1586" y="579"/>
                </a:lnTo>
                <a:lnTo>
                  <a:pt x="1576" y="590"/>
                </a:lnTo>
                <a:lnTo>
                  <a:pt x="1566" y="590"/>
                </a:lnTo>
                <a:lnTo>
                  <a:pt x="1546" y="600"/>
                </a:lnTo>
                <a:lnTo>
                  <a:pt x="1536" y="610"/>
                </a:lnTo>
                <a:lnTo>
                  <a:pt x="1525" y="610"/>
                </a:lnTo>
                <a:lnTo>
                  <a:pt x="1515" y="620"/>
                </a:lnTo>
                <a:lnTo>
                  <a:pt x="1505" y="630"/>
                </a:lnTo>
                <a:lnTo>
                  <a:pt x="1485" y="630"/>
                </a:lnTo>
                <a:lnTo>
                  <a:pt x="1474" y="640"/>
                </a:lnTo>
                <a:lnTo>
                  <a:pt x="1454" y="651"/>
                </a:lnTo>
                <a:lnTo>
                  <a:pt x="1444" y="651"/>
                </a:lnTo>
                <a:lnTo>
                  <a:pt x="1434" y="661"/>
                </a:lnTo>
                <a:lnTo>
                  <a:pt x="1413" y="671"/>
                </a:lnTo>
                <a:lnTo>
                  <a:pt x="1393" y="671"/>
                </a:lnTo>
                <a:lnTo>
                  <a:pt x="1383" y="681"/>
                </a:lnTo>
                <a:lnTo>
                  <a:pt x="1363" y="691"/>
                </a:lnTo>
                <a:lnTo>
                  <a:pt x="1342" y="691"/>
                </a:lnTo>
                <a:lnTo>
                  <a:pt x="1332" y="702"/>
                </a:lnTo>
                <a:lnTo>
                  <a:pt x="1312" y="702"/>
                </a:lnTo>
                <a:lnTo>
                  <a:pt x="1291" y="712"/>
                </a:lnTo>
                <a:lnTo>
                  <a:pt x="1271" y="712"/>
                </a:lnTo>
                <a:lnTo>
                  <a:pt x="1251" y="722"/>
                </a:lnTo>
                <a:lnTo>
                  <a:pt x="1230" y="732"/>
                </a:lnTo>
                <a:lnTo>
                  <a:pt x="1210" y="732"/>
                </a:lnTo>
                <a:lnTo>
                  <a:pt x="1190" y="742"/>
                </a:lnTo>
                <a:lnTo>
                  <a:pt x="1169" y="742"/>
                </a:lnTo>
                <a:lnTo>
                  <a:pt x="1149" y="752"/>
                </a:lnTo>
                <a:lnTo>
                  <a:pt x="1129" y="752"/>
                </a:lnTo>
                <a:lnTo>
                  <a:pt x="1108" y="763"/>
                </a:lnTo>
                <a:lnTo>
                  <a:pt x="1088" y="763"/>
                </a:lnTo>
                <a:lnTo>
                  <a:pt x="1058" y="773"/>
                </a:lnTo>
                <a:lnTo>
                  <a:pt x="1037" y="773"/>
                </a:lnTo>
                <a:lnTo>
                  <a:pt x="1017" y="783"/>
                </a:lnTo>
                <a:lnTo>
                  <a:pt x="997" y="783"/>
                </a:lnTo>
                <a:lnTo>
                  <a:pt x="0" y="427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CCFF"/>
          </a:solidFill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69000" name="Freeform 8"/>
          <p:cNvSpPr>
            <a:spLocks/>
          </p:cNvSpPr>
          <p:nvPr/>
        </p:nvSpPr>
        <p:spPr bwMode="auto">
          <a:xfrm>
            <a:off x="1546225" y="3744913"/>
            <a:ext cx="4244975" cy="1436687"/>
          </a:xfrm>
          <a:custGeom>
            <a:avLst/>
            <a:gdLst/>
            <a:ahLst/>
            <a:cxnLst>
              <a:cxn ang="0">
                <a:pos x="2573" y="366"/>
              </a:cxn>
              <a:cxn ang="0">
                <a:pos x="2440" y="386"/>
              </a:cxn>
              <a:cxn ang="0">
                <a:pos x="2308" y="407"/>
              </a:cxn>
              <a:cxn ang="0">
                <a:pos x="2176" y="417"/>
              </a:cxn>
              <a:cxn ang="0">
                <a:pos x="2034" y="427"/>
              </a:cxn>
              <a:cxn ang="0">
                <a:pos x="1891" y="427"/>
              </a:cxn>
              <a:cxn ang="0">
                <a:pos x="1739" y="437"/>
              </a:cxn>
              <a:cxn ang="0">
                <a:pos x="1596" y="437"/>
              </a:cxn>
              <a:cxn ang="0">
                <a:pos x="1444" y="427"/>
              </a:cxn>
              <a:cxn ang="0">
                <a:pos x="1301" y="427"/>
              </a:cxn>
              <a:cxn ang="0">
                <a:pos x="1159" y="417"/>
              </a:cxn>
              <a:cxn ang="0">
                <a:pos x="1027" y="396"/>
              </a:cxn>
              <a:cxn ang="0">
                <a:pos x="895" y="386"/>
              </a:cxn>
              <a:cxn ang="0">
                <a:pos x="762" y="366"/>
              </a:cxn>
              <a:cxn ang="0">
                <a:pos x="650" y="346"/>
              </a:cxn>
              <a:cxn ang="0">
                <a:pos x="539" y="315"/>
              </a:cxn>
              <a:cxn ang="0">
                <a:pos x="437" y="285"/>
              </a:cxn>
              <a:cxn ang="0">
                <a:pos x="335" y="264"/>
              </a:cxn>
              <a:cxn ang="0">
                <a:pos x="254" y="234"/>
              </a:cxn>
              <a:cxn ang="0">
                <a:pos x="183" y="193"/>
              </a:cxn>
              <a:cxn ang="0">
                <a:pos x="122" y="163"/>
              </a:cxn>
              <a:cxn ang="0">
                <a:pos x="71" y="122"/>
              </a:cxn>
              <a:cxn ang="0">
                <a:pos x="40" y="91"/>
              </a:cxn>
              <a:cxn ang="0">
                <a:pos x="10" y="51"/>
              </a:cxn>
              <a:cxn ang="0">
                <a:pos x="0" y="10"/>
              </a:cxn>
              <a:cxn ang="0">
                <a:pos x="0" y="478"/>
              </a:cxn>
              <a:cxn ang="0">
                <a:pos x="10" y="518"/>
              </a:cxn>
              <a:cxn ang="0">
                <a:pos x="40" y="559"/>
              </a:cxn>
              <a:cxn ang="0">
                <a:pos x="71" y="590"/>
              </a:cxn>
              <a:cxn ang="0">
                <a:pos x="122" y="630"/>
              </a:cxn>
              <a:cxn ang="0">
                <a:pos x="183" y="661"/>
              </a:cxn>
              <a:cxn ang="0">
                <a:pos x="254" y="701"/>
              </a:cxn>
              <a:cxn ang="0">
                <a:pos x="335" y="732"/>
              </a:cxn>
              <a:cxn ang="0">
                <a:pos x="437" y="752"/>
              </a:cxn>
              <a:cxn ang="0">
                <a:pos x="539" y="783"/>
              </a:cxn>
              <a:cxn ang="0">
                <a:pos x="650" y="813"/>
              </a:cxn>
              <a:cxn ang="0">
                <a:pos x="762" y="834"/>
              </a:cxn>
              <a:cxn ang="0">
                <a:pos x="895" y="854"/>
              </a:cxn>
              <a:cxn ang="0">
                <a:pos x="1027" y="864"/>
              </a:cxn>
              <a:cxn ang="0">
                <a:pos x="1159" y="884"/>
              </a:cxn>
              <a:cxn ang="0">
                <a:pos x="1301" y="895"/>
              </a:cxn>
              <a:cxn ang="0">
                <a:pos x="1444" y="895"/>
              </a:cxn>
              <a:cxn ang="0">
                <a:pos x="1596" y="905"/>
              </a:cxn>
              <a:cxn ang="0">
                <a:pos x="1739" y="905"/>
              </a:cxn>
              <a:cxn ang="0">
                <a:pos x="1891" y="895"/>
              </a:cxn>
              <a:cxn ang="0">
                <a:pos x="2034" y="895"/>
              </a:cxn>
              <a:cxn ang="0">
                <a:pos x="2176" y="884"/>
              </a:cxn>
              <a:cxn ang="0">
                <a:pos x="2308" y="874"/>
              </a:cxn>
              <a:cxn ang="0">
                <a:pos x="2440" y="854"/>
              </a:cxn>
              <a:cxn ang="0">
                <a:pos x="2573" y="834"/>
              </a:cxn>
              <a:cxn ang="0">
                <a:pos x="2674" y="346"/>
              </a:cxn>
            </a:cxnLst>
            <a:rect l="0" t="0" r="r" b="b"/>
            <a:pathLst>
              <a:path w="2674" h="905">
                <a:moveTo>
                  <a:pt x="2674" y="346"/>
                </a:moveTo>
                <a:lnTo>
                  <a:pt x="2644" y="356"/>
                </a:lnTo>
                <a:lnTo>
                  <a:pt x="2623" y="356"/>
                </a:lnTo>
                <a:lnTo>
                  <a:pt x="2593" y="366"/>
                </a:lnTo>
                <a:lnTo>
                  <a:pt x="2573" y="366"/>
                </a:lnTo>
                <a:lnTo>
                  <a:pt x="2542" y="376"/>
                </a:lnTo>
                <a:lnTo>
                  <a:pt x="2522" y="376"/>
                </a:lnTo>
                <a:lnTo>
                  <a:pt x="2491" y="376"/>
                </a:lnTo>
                <a:lnTo>
                  <a:pt x="2471" y="386"/>
                </a:lnTo>
                <a:lnTo>
                  <a:pt x="2440" y="386"/>
                </a:lnTo>
                <a:lnTo>
                  <a:pt x="2420" y="386"/>
                </a:lnTo>
                <a:lnTo>
                  <a:pt x="2389" y="396"/>
                </a:lnTo>
                <a:lnTo>
                  <a:pt x="2369" y="396"/>
                </a:lnTo>
                <a:lnTo>
                  <a:pt x="2339" y="396"/>
                </a:lnTo>
                <a:lnTo>
                  <a:pt x="2308" y="407"/>
                </a:lnTo>
                <a:lnTo>
                  <a:pt x="2288" y="407"/>
                </a:lnTo>
                <a:lnTo>
                  <a:pt x="2257" y="407"/>
                </a:lnTo>
                <a:lnTo>
                  <a:pt x="2227" y="407"/>
                </a:lnTo>
                <a:lnTo>
                  <a:pt x="2196" y="417"/>
                </a:lnTo>
                <a:lnTo>
                  <a:pt x="2176" y="417"/>
                </a:lnTo>
                <a:lnTo>
                  <a:pt x="2145" y="417"/>
                </a:lnTo>
                <a:lnTo>
                  <a:pt x="2115" y="417"/>
                </a:lnTo>
                <a:lnTo>
                  <a:pt x="2084" y="417"/>
                </a:lnTo>
                <a:lnTo>
                  <a:pt x="2064" y="427"/>
                </a:lnTo>
                <a:lnTo>
                  <a:pt x="2034" y="427"/>
                </a:lnTo>
                <a:lnTo>
                  <a:pt x="2003" y="427"/>
                </a:lnTo>
                <a:lnTo>
                  <a:pt x="1973" y="427"/>
                </a:lnTo>
                <a:lnTo>
                  <a:pt x="1942" y="427"/>
                </a:lnTo>
                <a:lnTo>
                  <a:pt x="1912" y="427"/>
                </a:lnTo>
                <a:lnTo>
                  <a:pt x="1891" y="427"/>
                </a:lnTo>
                <a:lnTo>
                  <a:pt x="1861" y="427"/>
                </a:lnTo>
                <a:lnTo>
                  <a:pt x="1830" y="427"/>
                </a:lnTo>
                <a:lnTo>
                  <a:pt x="1800" y="437"/>
                </a:lnTo>
                <a:lnTo>
                  <a:pt x="1769" y="437"/>
                </a:lnTo>
                <a:lnTo>
                  <a:pt x="1739" y="437"/>
                </a:lnTo>
                <a:lnTo>
                  <a:pt x="1708" y="437"/>
                </a:lnTo>
                <a:lnTo>
                  <a:pt x="1678" y="437"/>
                </a:lnTo>
                <a:lnTo>
                  <a:pt x="1647" y="437"/>
                </a:lnTo>
                <a:lnTo>
                  <a:pt x="1627" y="437"/>
                </a:lnTo>
                <a:lnTo>
                  <a:pt x="1596" y="437"/>
                </a:lnTo>
                <a:lnTo>
                  <a:pt x="1566" y="437"/>
                </a:lnTo>
                <a:lnTo>
                  <a:pt x="1535" y="427"/>
                </a:lnTo>
                <a:lnTo>
                  <a:pt x="1505" y="427"/>
                </a:lnTo>
                <a:lnTo>
                  <a:pt x="1474" y="427"/>
                </a:lnTo>
                <a:lnTo>
                  <a:pt x="1444" y="427"/>
                </a:lnTo>
                <a:lnTo>
                  <a:pt x="1423" y="427"/>
                </a:lnTo>
                <a:lnTo>
                  <a:pt x="1393" y="427"/>
                </a:lnTo>
                <a:lnTo>
                  <a:pt x="1362" y="427"/>
                </a:lnTo>
                <a:lnTo>
                  <a:pt x="1332" y="427"/>
                </a:lnTo>
                <a:lnTo>
                  <a:pt x="1301" y="427"/>
                </a:lnTo>
                <a:lnTo>
                  <a:pt x="1271" y="417"/>
                </a:lnTo>
                <a:lnTo>
                  <a:pt x="1250" y="417"/>
                </a:lnTo>
                <a:lnTo>
                  <a:pt x="1220" y="417"/>
                </a:lnTo>
                <a:lnTo>
                  <a:pt x="1189" y="417"/>
                </a:lnTo>
                <a:lnTo>
                  <a:pt x="1159" y="417"/>
                </a:lnTo>
                <a:lnTo>
                  <a:pt x="1139" y="407"/>
                </a:lnTo>
                <a:lnTo>
                  <a:pt x="1108" y="407"/>
                </a:lnTo>
                <a:lnTo>
                  <a:pt x="1078" y="407"/>
                </a:lnTo>
                <a:lnTo>
                  <a:pt x="1047" y="407"/>
                </a:lnTo>
                <a:lnTo>
                  <a:pt x="1027" y="396"/>
                </a:lnTo>
                <a:lnTo>
                  <a:pt x="996" y="396"/>
                </a:lnTo>
                <a:lnTo>
                  <a:pt x="976" y="396"/>
                </a:lnTo>
                <a:lnTo>
                  <a:pt x="945" y="386"/>
                </a:lnTo>
                <a:lnTo>
                  <a:pt x="915" y="386"/>
                </a:lnTo>
                <a:lnTo>
                  <a:pt x="895" y="386"/>
                </a:lnTo>
                <a:lnTo>
                  <a:pt x="864" y="376"/>
                </a:lnTo>
                <a:lnTo>
                  <a:pt x="844" y="376"/>
                </a:lnTo>
                <a:lnTo>
                  <a:pt x="813" y="376"/>
                </a:lnTo>
                <a:lnTo>
                  <a:pt x="793" y="366"/>
                </a:lnTo>
                <a:lnTo>
                  <a:pt x="762" y="366"/>
                </a:lnTo>
                <a:lnTo>
                  <a:pt x="742" y="356"/>
                </a:lnTo>
                <a:lnTo>
                  <a:pt x="722" y="356"/>
                </a:lnTo>
                <a:lnTo>
                  <a:pt x="691" y="346"/>
                </a:lnTo>
                <a:lnTo>
                  <a:pt x="671" y="346"/>
                </a:lnTo>
                <a:lnTo>
                  <a:pt x="650" y="346"/>
                </a:lnTo>
                <a:lnTo>
                  <a:pt x="620" y="335"/>
                </a:lnTo>
                <a:lnTo>
                  <a:pt x="600" y="335"/>
                </a:lnTo>
                <a:lnTo>
                  <a:pt x="579" y="325"/>
                </a:lnTo>
                <a:lnTo>
                  <a:pt x="559" y="325"/>
                </a:lnTo>
                <a:lnTo>
                  <a:pt x="539" y="315"/>
                </a:lnTo>
                <a:lnTo>
                  <a:pt x="518" y="315"/>
                </a:lnTo>
                <a:lnTo>
                  <a:pt x="498" y="305"/>
                </a:lnTo>
                <a:lnTo>
                  <a:pt x="478" y="305"/>
                </a:lnTo>
                <a:lnTo>
                  <a:pt x="457" y="295"/>
                </a:lnTo>
                <a:lnTo>
                  <a:pt x="437" y="285"/>
                </a:lnTo>
                <a:lnTo>
                  <a:pt x="417" y="285"/>
                </a:lnTo>
                <a:lnTo>
                  <a:pt x="396" y="274"/>
                </a:lnTo>
                <a:lnTo>
                  <a:pt x="376" y="274"/>
                </a:lnTo>
                <a:lnTo>
                  <a:pt x="356" y="264"/>
                </a:lnTo>
                <a:lnTo>
                  <a:pt x="335" y="264"/>
                </a:lnTo>
                <a:lnTo>
                  <a:pt x="325" y="254"/>
                </a:lnTo>
                <a:lnTo>
                  <a:pt x="305" y="244"/>
                </a:lnTo>
                <a:lnTo>
                  <a:pt x="284" y="244"/>
                </a:lnTo>
                <a:lnTo>
                  <a:pt x="274" y="234"/>
                </a:lnTo>
                <a:lnTo>
                  <a:pt x="254" y="234"/>
                </a:lnTo>
                <a:lnTo>
                  <a:pt x="244" y="224"/>
                </a:lnTo>
                <a:lnTo>
                  <a:pt x="223" y="213"/>
                </a:lnTo>
                <a:lnTo>
                  <a:pt x="213" y="213"/>
                </a:lnTo>
                <a:lnTo>
                  <a:pt x="193" y="203"/>
                </a:lnTo>
                <a:lnTo>
                  <a:pt x="183" y="193"/>
                </a:lnTo>
                <a:lnTo>
                  <a:pt x="173" y="193"/>
                </a:lnTo>
                <a:lnTo>
                  <a:pt x="162" y="183"/>
                </a:lnTo>
                <a:lnTo>
                  <a:pt x="142" y="173"/>
                </a:lnTo>
                <a:lnTo>
                  <a:pt x="132" y="173"/>
                </a:lnTo>
                <a:lnTo>
                  <a:pt x="122" y="163"/>
                </a:lnTo>
                <a:lnTo>
                  <a:pt x="112" y="152"/>
                </a:lnTo>
                <a:lnTo>
                  <a:pt x="101" y="142"/>
                </a:lnTo>
                <a:lnTo>
                  <a:pt x="91" y="142"/>
                </a:lnTo>
                <a:lnTo>
                  <a:pt x="81" y="132"/>
                </a:lnTo>
                <a:lnTo>
                  <a:pt x="71" y="122"/>
                </a:lnTo>
                <a:lnTo>
                  <a:pt x="71" y="122"/>
                </a:lnTo>
                <a:lnTo>
                  <a:pt x="61" y="112"/>
                </a:lnTo>
                <a:lnTo>
                  <a:pt x="51" y="101"/>
                </a:lnTo>
                <a:lnTo>
                  <a:pt x="40" y="91"/>
                </a:lnTo>
                <a:lnTo>
                  <a:pt x="40" y="91"/>
                </a:lnTo>
                <a:lnTo>
                  <a:pt x="30" y="81"/>
                </a:lnTo>
                <a:lnTo>
                  <a:pt x="30" y="71"/>
                </a:lnTo>
                <a:lnTo>
                  <a:pt x="20" y="71"/>
                </a:lnTo>
                <a:lnTo>
                  <a:pt x="20" y="61"/>
                </a:lnTo>
                <a:lnTo>
                  <a:pt x="10" y="51"/>
                </a:lnTo>
                <a:lnTo>
                  <a:pt x="10" y="40"/>
                </a:lnTo>
                <a:lnTo>
                  <a:pt x="10" y="40"/>
                </a:lnTo>
                <a:lnTo>
                  <a:pt x="10" y="30"/>
                </a:lnTo>
                <a:lnTo>
                  <a:pt x="0" y="20"/>
                </a:lnTo>
                <a:lnTo>
                  <a:pt x="0" y="10"/>
                </a:lnTo>
                <a:lnTo>
                  <a:pt x="0" y="10"/>
                </a:lnTo>
                <a:lnTo>
                  <a:pt x="0" y="0"/>
                </a:lnTo>
                <a:lnTo>
                  <a:pt x="0" y="468"/>
                </a:lnTo>
                <a:lnTo>
                  <a:pt x="0" y="478"/>
                </a:lnTo>
                <a:lnTo>
                  <a:pt x="0" y="478"/>
                </a:lnTo>
                <a:lnTo>
                  <a:pt x="0" y="488"/>
                </a:lnTo>
                <a:lnTo>
                  <a:pt x="10" y="498"/>
                </a:lnTo>
                <a:lnTo>
                  <a:pt x="10" y="508"/>
                </a:lnTo>
                <a:lnTo>
                  <a:pt x="10" y="508"/>
                </a:lnTo>
                <a:lnTo>
                  <a:pt x="10" y="518"/>
                </a:lnTo>
                <a:lnTo>
                  <a:pt x="20" y="529"/>
                </a:lnTo>
                <a:lnTo>
                  <a:pt x="20" y="539"/>
                </a:lnTo>
                <a:lnTo>
                  <a:pt x="30" y="539"/>
                </a:lnTo>
                <a:lnTo>
                  <a:pt x="30" y="549"/>
                </a:lnTo>
                <a:lnTo>
                  <a:pt x="40" y="559"/>
                </a:lnTo>
                <a:lnTo>
                  <a:pt x="40" y="559"/>
                </a:lnTo>
                <a:lnTo>
                  <a:pt x="51" y="569"/>
                </a:lnTo>
                <a:lnTo>
                  <a:pt x="61" y="579"/>
                </a:lnTo>
                <a:lnTo>
                  <a:pt x="71" y="590"/>
                </a:lnTo>
                <a:lnTo>
                  <a:pt x="71" y="590"/>
                </a:lnTo>
                <a:lnTo>
                  <a:pt x="81" y="600"/>
                </a:lnTo>
                <a:lnTo>
                  <a:pt x="91" y="610"/>
                </a:lnTo>
                <a:lnTo>
                  <a:pt x="101" y="610"/>
                </a:lnTo>
                <a:lnTo>
                  <a:pt x="112" y="620"/>
                </a:lnTo>
                <a:lnTo>
                  <a:pt x="122" y="630"/>
                </a:lnTo>
                <a:lnTo>
                  <a:pt x="132" y="640"/>
                </a:lnTo>
                <a:lnTo>
                  <a:pt x="142" y="640"/>
                </a:lnTo>
                <a:lnTo>
                  <a:pt x="162" y="651"/>
                </a:lnTo>
                <a:lnTo>
                  <a:pt x="173" y="661"/>
                </a:lnTo>
                <a:lnTo>
                  <a:pt x="183" y="661"/>
                </a:lnTo>
                <a:lnTo>
                  <a:pt x="193" y="671"/>
                </a:lnTo>
                <a:lnTo>
                  <a:pt x="213" y="681"/>
                </a:lnTo>
                <a:lnTo>
                  <a:pt x="223" y="681"/>
                </a:lnTo>
                <a:lnTo>
                  <a:pt x="244" y="691"/>
                </a:lnTo>
                <a:lnTo>
                  <a:pt x="254" y="701"/>
                </a:lnTo>
                <a:lnTo>
                  <a:pt x="274" y="701"/>
                </a:lnTo>
                <a:lnTo>
                  <a:pt x="284" y="712"/>
                </a:lnTo>
                <a:lnTo>
                  <a:pt x="305" y="712"/>
                </a:lnTo>
                <a:lnTo>
                  <a:pt x="325" y="722"/>
                </a:lnTo>
                <a:lnTo>
                  <a:pt x="335" y="732"/>
                </a:lnTo>
                <a:lnTo>
                  <a:pt x="356" y="732"/>
                </a:lnTo>
                <a:lnTo>
                  <a:pt x="376" y="742"/>
                </a:lnTo>
                <a:lnTo>
                  <a:pt x="396" y="742"/>
                </a:lnTo>
                <a:lnTo>
                  <a:pt x="417" y="752"/>
                </a:lnTo>
                <a:lnTo>
                  <a:pt x="437" y="752"/>
                </a:lnTo>
                <a:lnTo>
                  <a:pt x="457" y="762"/>
                </a:lnTo>
                <a:lnTo>
                  <a:pt x="478" y="773"/>
                </a:lnTo>
                <a:lnTo>
                  <a:pt x="498" y="773"/>
                </a:lnTo>
                <a:lnTo>
                  <a:pt x="518" y="783"/>
                </a:lnTo>
                <a:lnTo>
                  <a:pt x="539" y="783"/>
                </a:lnTo>
                <a:lnTo>
                  <a:pt x="559" y="793"/>
                </a:lnTo>
                <a:lnTo>
                  <a:pt x="579" y="793"/>
                </a:lnTo>
                <a:lnTo>
                  <a:pt x="600" y="803"/>
                </a:lnTo>
                <a:lnTo>
                  <a:pt x="620" y="803"/>
                </a:lnTo>
                <a:lnTo>
                  <a:pt x="650" y="813"/>
                </a:lnTo>
                <a:lnTo>
                  <a:pt x="671" y="813"/>
                </a:lnTo>
                <a:lnTo>
                  <a:pt x="691" y="813"/>
                </a:lnTo>
                <a:lnTo>
                  <a:pt x="722" y="823"/>
                </a:lnTo>
                <a:lnTo>
                  <a:pt x="742" y="823"/>
                </a:lnTo>
                <a:lnTo>
                  <a:pt x="762" y="834"/>
                </a:lnTo>
                <a:lnTo>
                  <a:pt x="793" y="834"/>
                </a:lnTo>
                <a:lnTo>
                  <a:pt x="813" y="844"/>
                </a:lnTo>
                <a:lnTo>
                  <a:pt x="844" y="844"/>
                </a:lnTo>
                <a:lnTo>
                  <a:pt x="864" y="844"/>
                </a:lnTo>
                <a:lnTo>
                  <a:pt x="895" y="854"/>
                </a:lnTo>
                <a:lnTo>
                  <a:pt x="915" y="854"/>
                </a:lnTo>
                <a:lnTo>
                  <a:pt x="945" y="854"/>
                </a:lnTo>
                <a:lnTo>
                  <a:pt x="976" y="864"/>
                </a:lnTo>
                <a:lnTo>
                  <a:pt x="996" y="864"/>
                </a:lnTo>
                <a:lnTo>
                  <a:pt x="1027" y="864"/>
                </a:lnTo>
                <a:lnTo>
                  <a:pt x="1047" y="874"/>
                </a:lnTo>
                <a:lnTo>
                  <a:pt x="1078" y="874"/>
                </a:lnTo>
                <a:lnTo>
                  <a:pt x="1108" y="874"/>
                </a:lnTo>
                <a:lnTo>
                  <a:pt x="1139" y="874"/>
                </a:lnTo>
                <a:lnTo>
                  <a:pt x="1159" y="884"/>
                </a:lnTo>
                <a:lnTo>
                  <a:pt x="1189" y="884"/>
                </a:lnTo>
                <a:lnTo>
                  <a:pt x="1220" y="884"/>
                </a:lnTo>
                <a:lnTo>
                  <a:pt x="1250" y="884"/>
                </a:lnTo>
                <a:lnTo>
                  <a:pt x="1271" y="884"/>
                </a:lnTo>
                <a:lnTo>
                  <a:pt x="1301" y="895"/>
                </a:lnTo>
                <a:lnTo>
                  <a:pt x="1332" y="895"/>
                </a:lnTo>
                <a:lnTo>
                  <a:pt x="1362" y="895"/>
                </a:lnTo>
                <a:lnTo>
                  <a:pt x="1393" y="895"/>
                </a:lnTo>
                <a:lnTo>
                  <a:pt x="1423" y="895"/>
                </a:lnTo>
                <a:lnTo>
                  <a:pt x="1444" y="895"/>
                </a:lnTo>
                <a:lnTo>
                  <a:pt x="1474" y="895"/>
                </a:lnTo>
                <a:lnTo>
                  <a:pt x="1505" y="895"/>
                </a:lnTo>
                <a:lnTo>
                  <a:pt x="1535" y="895"/>
                </a:lnTo>
                <a:lnTo>
                  <a:pt x="1566" y="905"/>
                </a:lnTo>
                <a:lnTo>
                  <a:pt x="1596" y="905"/>
                </a:lnTo>
                <a:lnTo>
                  <a:pt x="1627" y="905"/>
                </a:lnTo>
                <a:lnTo>
                  <a:pt x="1647" y="905"/>
                </a:lnTo>
                <a:lnTo>
                  <a:pt x="1678" y="905"/>
                </a:lnTo>
                <a:lnTo>
                  <a:pt x="1708" y="905"/>
                </a:lnTo>
                <a:lnTo>
                  <a:pt x="1739" y="905"/>
                </a:lnTo>
                <a:lnTo>
                  <a:pt x="1769" y="905"/>
                </a:lnTo>
                <a:lnTo>
                  <a:pt x="1800" y="905"/>
                </a:lnTo>
                <a:lnTo>
                  <a:pt x="1830" y="895"/>
                </a:lnTo>
                <a:lnTo>
                  <a:pt x="1861" y="895"/>
                </a:lnTo>
                <a:lnTo>
                  <a:pt x="1891" y="895"/>
                </a:lnTo>
                <a:lnTo>
                  <a:pt x="1912" y="895"/>
                </a:lnTo>
                <a:lnTo>
                  <a:pt x="1942" y="895"/>
                </a:lnTo>
                <a:lnTo>
                  <a:pt x="1973" y="895"/>
                </a:lnTo>
                <a:lnTo>
                  <a:pt x="2003" y="895"/>
                </a:lnTo>
                <a:lnTo>
                  <a:pt x="2034" y="895"/>
                </a:lnTo>
                <a:lnTo>
                  <a:pt x="2064" y="895"/>
                </a:lnTo>
                <a:lnTo>
                  <a:pt x="2084" y="884"/>
                </a:lnTo>
                <a:lnTo>
                  <a:pt x="2115" y="884"/>
                </a:lnTo>
                <a:lnTo>
                  <a:pt x="2145" y="884"/>
                </a:lnTo>
                <a:lnTo>
                  <a:pt x="2176" y="884"/>
                </a:lnTo>
                <a:lnTo>
                  <a:pt x="2196" y="884"/>
                </a:lnTo>
                <a:lnTo>
                  <a:pt x="2227" y="874"/>
                </a:lnTo>
                <a:lnTo>
                  <a:pt x="2257" y="874"/>
                </a:lnTo>
                <a:lnTo>
                  <a:pt x="2288" y="874"/>
                </a:lnTo>
                <a:lnTo>
                  <a:pt x="2308" y="874"/>
                </a:lnTo>
                <a:lnTo>
                  <a:pt x="2339" y="864"/>
                </a:lnTo>
                <a:lnTo>
                  <a:pt x="2369" y="864"/>
                </a:lnTo>
                <a:lnTo>
                  <a:pt x="2389" y="864"/>
                </a:lnTo>
                <a:lnTo>
                  <a:pt x="2420" y="854"/>
                </a:lnTo>
                <a:lnTo>
                  <a:pt x="2440" y="854"/>
                </a:lnTo>
                <a:lnTo>
                  <a:pt x="2471" y="854"/>
                </a:lnTo>
                <a:lnTo>
                  <a:pt x="2491" y="844"/>
                </a:lnTo>
                <a:lnTo>
                  <a:pt x="2522" y="844"/>
                </a:lnTo>
                <a:lnTo>
                  <a:pt x="2542" y="844"/>
                </a:lnTo>
                <a:lnTo>
                  <a:pt x="2573" y="834"/>
                </a:lnTo>
                <a:lnTo>
                  <a:pt x="2593" y="834"/>
                </a:lnTo>
                <a:lnTo>
                  <a:pt x="2623" y="823"/>
                </a:lnTo>
                <a:lnTo>
                  <a:pt x="2644" y="823"/>
                </a:lnTo>
                <a:lnTo>
                  <a:pt x="2674" y="813"/>
                </a:lnTo>
                <a:lnTo>
                  <a:pt x="2674" y="346"/>
                </a:lnTo>
                <a:lnTo>
                  <a:pt x="2674" y="346"/>
                </a:lnTo>
                <a:close/>
              </a:path>
            </a:pathLst>
          </a:custGeom>
          <a:solidFill>
            <a:srgbClr val="800000"/>
          </a:solidFill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69001" name="Freeform 9"/>
          <p:cNvSpPr>
            <a:spLocks/>
          </p:cNvSpPr>
          <p:nvPr/>
        </p:nvSpPr>
        <p:spPr bwMode="auto">
          <a:xfrm>
            <a:off x="1546225" y="3535363"/>
            <a:ext cx="4244975" cy="903287"/>
          </a:xfrm>
          <a:custGeom>
            <a:avLst/>
            <a:gdLst/>
            <a:ahLst/>
            <a:cxnLst>
              <a:cxn ang="0">
                <a:pos x="2623" y="488"/>
              </a:cxn>
              <a:cxn ang="0">
                <a:pos x="2542" y="508"/>
              </a:cxn>
              <a:cxn ang="0">
                <a:pos x="2471" y="518"/>
              </a:cxn>
              <a:cxn ang="0">
                <a:pos x="2389" y="528"/>
              </a:cxn>
              <a:cxn ang="0">
                <a:pos x="2308" y="539"/>
              </a:cxn>
              <a:cxn ang="0">
                <a:pos x="2227" y="539"/>
              </a:cxn>
              <a:cxn ang="0">
                <a:pos x="2145" y="549"/>
              </a:cxn>
              <a:cxn ang="0">
                <a:pos x="2064" y="559"/>
              </a:cxn>
              <a:cxn ang="0">
                <a:pos x="1973" y="559"/>
              </a:cxn>
              <a:cxn ang="0">
                <a:pos x="1891" y="559"/>
              </a:cxn>
              <a:cxn ang="0">
                <a:pos x="1800" y="569"/>
              </a:cxn>
              <a:cxn ang="0">
                <a:pos x="1708" y="569"/>
              </a:cxn>
              <a:cxn ang="0">
                <a:pos x="1627" y="569"/>
              </a:cxn>
              <a:cxn ang="0">
                <a:pos x="1535" y="559"/>
              </a:cxn>
              <a:cxn ang="0">
                <a:pos x="1444" y="559"/>
              </a:cxn>
              <a:cxn ang="0">
                <a:pos x="1362" y="559"/>
              </a:cxn>
              <a:cxn ang="0">
                <a:pos x="1271" y="549"/>
              </a:cxn>
              <a:cxn ang="0">
                <a:pos x="1189" y="549"/>
              </a:cxn>
              <a:cxn ang="0">
                <a:pos x="1108" y="539"/>
              </a:cxn>
              <a:cxn ang="0">
                <a:pos x="1027" y="528"/>
              </a:cxn>
              <a:cxn ang="0">
                <a:pos x="945" y="518"/>
              </a:cxn>
              <a:cxn ang="0">
                <a:pos x="864" y="508"/>
              </a:cxn>
              <a:cxn ang="0">
                <a:pos x="793" y="498"/>
              </a:cxn>
              <a:cxn ang="0">
                <a:pos x="722" y="488"/>
              </a:cxn>
              <a:cxn ang="0">
                <a:pos x="650" y="478"/>
              </a:cxn>
              <a:cxn ang="0">
                <a:pos x="579" y="457"/>
              </a:cxn>
              <a:cxn ang="0">
                <a:pos x="518" y="447"/>
              </a:cxn>
              <a:cxn ang="0">
                <a:pos x="457" y="427"/>
              </a:cxn>
              <a:cxn ang="0">
                <a:pos x="396" y="406"/>
              </a:cxn>
              <a:cxn ang="0">
                <a:pos x="335" y="396"/>
              </a:cxn>
              <a:cxn ang="0">
                <a:pos x="284" y="376"/>
              </a:cxn>
              <a:cxn ang="0">
                <a:pos x="244" y="356"/>
              </a:cxn>
              <a:cxn ang="0">
                <a:pos x="193" y="335"/>
              </a:cxn>
              <a:cxn ang="0">
                <a:pos x="162" y="315"/>
              </a:cxn>
              <a:cxn ang="0">
                <a:pos x="122" y="295"/>
              </a:cxn>
              <a:cxn ang="0">
                <a:pos x="91" y="274"/>
              </a:cxn>
              <a:cxn ang="0">
                <a:pos x="71" y="254"/>
              </a:cxn>
              <a:cxn ang="0">
                <a:pos x="40" y="223"/>
              </a:cxn>
              <a:cxn ang="0">
                <a:pos x="30" y="203"/>
              </a:cxn>
              <a:cxn ang="0">
                <a:pos x="10" y="183"/>
              </a:cxn>
              <a:cxn ang="0">
                <a:pos x="10" y="162"/>
              </a:cxn>
              <a:cxn ang="0">
                <a:pos x="0" y="142"/>
              </a:cxn>
              <a:cxn ang="0">
                <a:pos x="0" y="111"/>
              </a:cxn>
              <a:cxn ang="0">
                <a:pos x="10" y="91"/>
              </a:cxn>
              <a:cxn ang="0">
                <a:pos x="20" y="71"/>
              </a:cxn>
              <a:cxn ang="0">
                <a:pos x="30" y="50"/>
              </a:cxn>
              <a:cxn ang="0">
                <a:pos x="51" y="30"/>
              </a:cxn>
              <a:cxn ang="0">
                <a:pos x="71" y="0"/>
              </a:cxn>
              <a:cxn ang="0">
                <a:pos x="2674" y="478"/>
              </a:cxn>
            </a:cxnLst>
            <a:rect l="0" t="0" r="r" b="b"/>
            <a:pathLst>
              <a:path w="2674" h="569">
                <a:moveTo>
                  <a:pt x="2674" y="478"/>
                </a:moveTo>
                <a:lnTo>
                  <a:pt x="2644" y="488"/>
                </a:lnTo>
                <a:lnTo>
                  <a:pt x="2623" y="488"/>
                </a:lnTo>
                <a:lnTo>
                  <a:pt x="2593" y="498"/>
                </a:lnTo>
                <a:lnTo>
                  <a:pt x="2573" y="498"/>
                </a:lnTo>
                <a:lnTo>
                  <a:pt x="2542" y="508"/>
                </a:lnTo>
                <a:lnTo>
                  <a:pt x="2522" y="508"/>
                </a:lnTo>
                <a:lnTo>
                  <a:pt x="2491" y="508"/>
                </a:lnTo>
                <a:lnTo>
                  <a:pt x="2471" y="518"/>
                </a:lnTo>
                <a:lnTo>
                  <a:pt x="2440" y="518"/>
                </a:lnTo>
                <a:lnTo>
                  <a:pt x="2420" y="518"/>
                </a:lnTo>
                <a:lnTo>
                  <a:pt x="2389" y="528"/>
                </a:lnTo>
                <a:lnTo>
                  <a:pt x="2369" y="528"/>
                </a:lnTo>
                <a:lnTo>
                  <a:pt x="2339" y="528"/>
                </a:lnTo>
                <a:lnTo>
                  <a:pt x="2308" y="539"/>
                </a:lnTo>
                <a:lnTo>
                  <a:pt x="2288" y="539"/>
                </a:lnTo>
                <a:lnTo>
                  <a:pt x="2257" y="539"/>
                </a:lnTo>
                <a:lnTo>
                  <a:pt x="2227" y="539"/>
                </a:lnTo>
                <a:lnTo>
                  <a:pt x="2196" y="549"/>
                </a:lnTo>
                <a:lnTo>
                  <a:pt x="2176" y="549"/>
                </a:lnTo>
                <a:lnTo>
                  <a:pt x="2145" y="549"/>
                </a:lnTo>
                <a:lnTo>
                  <a:pt x="2115" y="549"/>
                </a:lnTo>
                <a:lnTo>
                  <a:pt x="2084" y="549"/>
                </a:lnTo>
                <a:lnTo>
                  <a:pt x="2064" y="559"/>
                </a:lnTo>
                <a:lnTo>
                  <a:pt x="2034" y="559"/>
                </a:lnTo>
                <a:lnTo>
                  <a:pt x="2003" y="559"/>
                </a:lnTo>
                <a:lnTo>
                  <a:pt x="1973" y="559"/>
                </a:lnTo>
                <a:lnTo>
                  <a:pt x="1942" y="559"/>
                </a:lnTo>
                <a:lnTo>
                  <a:pt x="1912" y="559"/>
                </a:lnTo>
                <a:lnTo>
                  <a:pt x="1891" y="559"/>
                </a:lnTo>
                <a:lnTo>
                  <a:pt x="1861" y="559"/>
                </a:lnTo>
                <a:lnTo>
                  <a:pt x="1830" y="559"/>
                </a:lnTo>
                <a:lnTo>
                  <a:pt x="1800" y="569"/>
                </a:lnTo>
                <a:lnTo>
                  <a:pt x="1769" y="569"/>
                </a:lnTo>
                <a:lnTo>
                  <a:pt x="1739" y="569"/>
                </a:lnTo>
                <a:lnTo>
                  <a:pt x="1708" y="569"/>
                </a:lnTo>
                <a:lnTo>
                  <a:pt x="1678" y="569"/>
                </a:lnTo>
                <a:lnTo>
                  <a:pt x="1647" y="569"/>
                </a:lnTo>
                <a:lnTo>
                  <a:pt x="1627" y="569"/>
                </a:lnTo>
                <a:lnTo>
                  <a:pt x="1596" y="569"/>
                </a:lnTo>
                <a:lnTo>
                  <a:pt x="1566" y="569"/>
                </a:lnTo>
                <a:lnTo>
                  <a:pt x="1535" y="559"/>
                </a:lnTo>
                <a:lnTo>
                  <a:pt x="1505" y="559"/>
                </a:lnTo>
                <a:lnTo>
                  <a:pt x="1474" y="559"/>
                </a:lnTo>
                <a:lnTo>
                  <a:pt x="1444" y="559"/>
                </a:lnTo>
                <a:lnTo>
                  <a:pt x="1423" y="559"/>
                </a:lnTo>
                <a:lnTo>
                  <a:pt x="1393" y="559"/>
                </a:lnTo>
                <a:lnTo>
                  <a:pt x="1362" y="559"/>
                </a:lnTo>
                <a:lnTo>
                  <a:pt x="1332" y="559"/>
                </a:lnTo>
                <a:lnTo>
                  <a:pt x="1301" y="559"/>
                </a:lnTo>
                <a:lnTo>
                  <a:pt x="1271" y="549"/>
                </a:lnTo>
                <a:lnTo>
                  <a:pt x="1250" y="549"/>
                </a:lnTo>
                <a:lnTo>
                  <a:pt x="1220" y="549"/>
                </a:lnTo>
                <a:lnTo>
                  <a:pt x="1189" y="549"/>
                </a:lnTo>
                <a:lnTo>
                  <a:pt x="1159" y="549"/>
                </a:lnTo>
                <a:lnTo>
                  <a:pt x="1139" y="539"/>
                </a:lnTo>
                <a:lnTo>
                  <a:pt x="1108" y="539"/>
                </a:lnTo>
                <a:lnTo>
                  <a:pt x="1078" y="539"/>
                </a:lnTo>
                <a:lnTo>
                  <a:pt x="1047" y="539"/>
                </a:lnTo>
                <a:lnTo>
                  <a:pt x="1027" y="528"/>
                </a:lnTo>
                <a:lnTo>
                  <a:pt x="996" y="528"/>
                </a:lnTo>
                <a:lnTo>
                  <a:pt x="976" y="528"/>
                </a:lnTo>
                <a:lnTo>
                  <a:pt x="945" y="518"/>
                </a:lnTo>
                <a:lnTo>
                  <a:pt x="915" y="518"/>
                </a:lnTo>
                <a:lnTo>
                  <a:pt x="895" y="518"/>
                </a:lnTo>
                <a:lnTo>
                  <a:pt x="864" y="508"/>
                </a:lnTo>
                <a:lnTo>
                  <a:pt x="844" y="508"/>
                </a:lnTo>
                <a:lnTo>
                  <a:pt x="813" y="508"/>
                </a:lnTo>
                <a:lnTo>
                  <a:pt x="793" y="498"/>
                </a:lnTo>
                <a:lnTo>
                  <a:pt x="762" y="498"/>
                </a:lnTo>
                <a:lnTo>
                  <a:pt x="742" y="488"/>
                </a:lnTo>
                <a:lnTo>
                  <a:pt x="722" y="488"/>
                </a:lnTo>
                <a:lnTo>
                  <a:pt x="691" y="478"/>
                </a:lnTo>
                <a:lnTo>
                  <a:pt x="671" y="478"/>
                </a:lnTo>
                <a:lnTo>
                  <a:pt x="650" y="478"/>
                </a:lnTo>
                <a:lnTo>
                  <a:pt x="620" y="467"/>
                </a:lnTo>
                <a:lnTo>
                  <a:pt x="600" y="467"/>
                </a:lnTo>
                <a:lnTo>
                  <a:pt x="579" y="457"/>
                </a:lnTo>
                <a:lnTo>
                  <a:pt x="559" y="457"/>
                </a:lnTo>
                <a:lnTo>
                  <a:pt x="539" y="447"/>
                </a:lnTo>
                <a:lnTo>
                  <a:pt x="518" y="447"/>
                </a:lnTo>
                <a:lnTo>
                  <a:pt x="498" y="437"/>
                </a:lnTo>
                <a:lnTo>
                  <a:pt x="478" y="437"/>
                </a:lnTo>
                <a:lnTo>
                  <a:pt x="457" y="427"/>
                </a:lnTo>
                <a:lnTo>
                  <a:pt x="437" y="417"/>
                </a:lnTo>
                <a:lnTo>
                  <a:pt x="417" y="417"/>
                </a:lnTo>
                <a:lnTo>
                  <a:pt x="396" y="406"/>
                </a:lnTo>
                <a:lnTo>
                  <a:pt x="376" y="406"/>
                </a:lnTo>
                <a:lnTo>
                  <a:pt x="356" y="396"/>
                </a:lnTo>
                <a:lnTo>
                  <a:pt x="335" y="396"/>
                </a:lnTo>
                <a:lnTo>
                  <a:pt x="325" y="386"/>
                </a:lnTo>
                <a:lnTo>
                  <a:pt x="305" y="376"/>
                </a:lnTo>
                <a:lnTo>
                  <a:pt x="284" y="376"/>
                </a:lnTo>
                <a:lnTo>
                  <a:pt x="274" y="366"/>
                </a:lnTo>
                <a:lnTo>
                  <a:pt x="254" y="366"/>
                </a:lnTo>
                <a:lnTo>
                  <a:pt x="244" y="356"/>
                </a:lnTo>
                <a:lnTo>
                  <a:pt x="223" y="345"/>
                </a:lnTo>
                <a:lnTo>
                  <a:pt x="213" y="345"/>
                </a:lnTo>
                <a:lnTo>
                  <a:pt x="193" y="335"/>
                </a:lnTo>
                <a:lnTo>
                  <a:pt x="183" y="325"/>
                </a:lnTo>
                <a:lnTo>
                  <a:pt x="173" y="325"/>
                </a:lnTo>
                <a:lnTo>
                  <a:pt x="162" y="315"/>
                </a:lnTo>
                <a:lnTo>
                  <a:pt x="142" y="305"/>
                </a:lnTo>
                <a:lnTo>
                  <a:pt x="132" y="305"/>
                </a:lnTo>
                <a:lnTo>
                  <a:pt x="122" y="295"/>
                </a:lnTo>
                <a:lnTo>
                  <a:pt x="112" y="284"/>
                </a:lnTo>
                <a:lnTo>
                  <a:pt x="101" y="274"/>
                </a:lnTo>
                <a:lnTo>
                  <a:pt x="91" y="274"/>
                </a:lnTo>
                <a:lnTo>
                  <a:pt x="81" y="264"/>
                </a:lnTo>
                <a:lnTo>
                  <a:pt x="71" y="254"/>
                </a:lnTo>
                <a:lnTo>
                  <a:pt x="71" y="254"/>
                </a:lnTo>
                <a:lnTo>
                  <a:pt x="61" y="244"/>
                </a:lnTo>
                <a:lnTo>
                  <a:pt x="51" y="233"/>
                </a:lnTo>
                <a:lnTo>
                  <a:pt x="40" y="223"/>
                </a:lnTo>
                <a:lnTo>
                  <a:pt x="40" y="223"/>
                </a:lnTo>
                <a:lnTo>
                  <a:pt x="30" y="213"/>
                </a:lnTo>
                <a:lnTo>
                  <a:pt x="30" y="203"/>
                </a:lnTo>
                <a:lnTo>
                  <a:pt x="20" y="203"/>
                </a:lnTo>
                <a:lnTo>
                  <a:pt x="20" y="193"/>
                </a:lnTo>
                <a:lnTo>
                  <a:pt x="10" y="183"/>
                </a:lnTo>
                <a:lnTo>
                  <a:pt x="10" y="172"/>
                </a:lnTo>
                <a:lnTo>
                  <a:pt x="10" y="172"/>
                </a:lnTo>
                <a:lnTo>
                  <a:pt x="10" y="162"/>
                </a:lnTo>
                <a:lnTo>
                  <a:pt x="0" y="152"/>
                </a:lnTo>
                <a:lnTo>
                  <a:pt x="0" y="142"/>
                </a:lnTo>
                <a:lnTo>
                  <a:pt x="0" y="142"/>
                </a:lnTo>
                <a:lnTo>
                  <a:pt x="0" y="132"/>
                </a:lnTo>
                <a:lnTo>
                  <a:pt x="0" y="122"/>
                </a:lnTo>
                <a:lnTo>
                  <a:pt x="0" y="111"/>
                </a:lnTo>
                <a:lnTo>
                  <a:pt x="0" y="111"/>
                </a:lnTo>
                <a:lnTo>
                  <a:pt x="10" y="101"/>
                </a:lnTo>
                <a:lnTo>
                  <a:pt x="10" y="91"/>
                </a:lnTo>
                <a:lnTo>
                  <a:pt x="10" y="81"/>
                </a:lnTo>
                <a:lnTo>
                  <a:pt x="10" y="81"/>
                </a:lnTo>
                <a:lnTo>
                  <a:pt x="20" y="71"/>
                </a:lnTo>
                <a:lnTo>
                  <a:pt x="20" y="61"/>
                </a:lnTo>
                <a:lnTo>
                  <a:pt x="30" y="50"/>
                </a:lnTo>
                <a:lnTo>
                  <a:pt x="30" y="50"/>
                </a:lnTo>
                <a:lnTo>
                  <a:pt x="40" y="40"/>
                </a:lnTo>
                <a:lnTo>
                  <a:pt x="40" y="30"/>
                </a:lnTo>
                <a:lnTo>
                  <a:pt x="51" y="30"/>
                </a:lnTo>
                <a:lnTo>
                  <a:pt x="61" y="20"/>
                </a:lnTo>
                <a:lnTo>
                  <a:pt x="71" y="10"/>
                </a:lnTo>
                <a:lnTo>
                  <a:pt x="71" y="0"/>
                </a:lnTo>
                <a:lnTo>
                  <a:pt x="81" y="0"/>
                </a:lnTo>
                <a:lnTo>
                  <a:pt x="1678" y="132"/>
                </a:lnTo>
                <a:lnTo>
                  <a:pt x="2674" y="478"/>
                </a:lnTo>
                <a:lnTo>
                  <a:pt x="2674" y="478"/>
                </a:lnTo>
                <a:close/>
              </a:path>
            </a:pathLst>
          </a:custGeom>
          <a:solidFill>
            <a:srgbClr val="FF0000"/>
          </a:solidFill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69002" name="Text Box 10"/>
          <p:cNvSpPr txBox="1">
            <a:spLocks noChangeArrowheads="1"/>
          </p:cNvSpPr>
          <p:nvPr/>
        </p:nvSpPr>
        <p:spPr bwMode="auto">
          <a:xfrm>
            <a:off x="6629400" y="1524000"/>
            <a:ext cx="2590800" cy="270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GB" sz="2800" b="1" u="sng">
                <a:solidFill>
                  <a:schemeClr val="accent1"/>
                </a:solidFill>
              </a:rPr>
              <a:t>Environmental</a:t>
            </a:r>
            <a:endParaRPr lang="en-US" altLang="en-GB" sz="2400">
              <a:solidFill>
                <a:schemeClr val="accent1"/>
              </a:solidFill>
            </a:endParaRPr>
          </a:p>
          <a:p>
            <a:pPr lvl="1" eaLnBrk="0" hangingPunct="0">
              <a:spcBef>
                <a:spcPct val="50000"/>
              </a:spcBef>
              <a:buFontTx/>
              <a:buChar char="•"/>
            </a:pPr>
            <a:r>
              <a:rPr lang="en-US" altLang="en-GB" sz="2400">
                <a:solidFill>
                  <a:schemeClr val="accent1"/>
                </a:solidFill>
              </a:rPr>
              <a:t> </a:t>
            </a:r>
            <a:r>
              <a:rPr lang="en-US" altLang="en-GB" sz="2400" b="1">
                <a:solidFill>
                  <a:schemeClr val="accent1"/>
                </a:solidFill>
              </a:rPr>
              <a:t>Age</a:t>
            </a:r>
          </a:p>
          <a:p>
            <a:pPr lvl="1" eaLnBrk="0" hangingPunct="0">
              <a:spcBef>
                <a:spcPct val="50000"/>
              </a:spcBef>
              <a:buFontTx/>
              <a:buChar char="•"/>
            </a:pPr>
            <a:r>
              <a:rPr lang="en-US" altLang="en-GB" sz="2400" b="1">
                <a:solidFill>
                  <a:schemeClr val="accent1"/>
                </a:solidFill>
              </a:rPr>
              <a:t> Stress</a:t>
            </a:r>
          </a:p>
          <a:p>
            <a:pPr lvl="1" eaLnBrk="0" hangingPunct="0">
              <a:spcBef>
                <a:spcPct val="50000"/>
              </a:spcBef>
              <a:buFontTx/>
              <a:buChar char="•"/>
            </a:pPr>
            <a:r>
              <a:rPr lang="en-US" altLang="en-GB" sz="2400" b="1">
                <a:solidFill>
                  <a:schemeClr val="accent1"/>
                </a:solidFill>
              </a:rPr>
              <a:t> Exercise</a:t>
            </a:r>
            <a:endParaRPr lang="en-US" altLang="en-GB" sz="2400">
              <a:solidFill>
                <a:schemeClr val="accent1"/>
              </a:solidFill>
            </a:endParaRPr>
          </a:p>
          <a:p>
            <a:pPr eaLnBrk="0" hangingPunct="0">
              <a:spcBef>
                <a:spcPct val="50000"/>
              </a:spcBef>
            </a:pPr>
            <a:endParaRPr lang="en-US" altLang="en-GB" sz="2400">
              <a:latin typeface="Arial" charset="0"/>
            </a:endParaRPr>
          </a:p>
        </p:txBody>
      </p:sp>
      <p:sp>
        <p:nvSpPr>
          <p:cNvPr id="469003" name="Text Box 11"/>
          <p:cNvSpPr txBox="1">
            <a:spLocks noChangeArrowheads="1"/>
          </p:cNvSpPr>
          <p:nvPr/>
        </p:nvSpPr>
        <p:spPr bwMode="auto">
          <a:xfrm>
            <a:off x="5319713" y="3306763"/>
            <a:ext cx="1008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GB" sz="2400" b="1">
                <a:solidFill>
                  <a:srgbClr val="000000"/>
                </a:solidFill>
                <a:latin typeface="Arial" charset="0"/>
              </a:rPr>
              <a:t>40%</a:t>
            </a:r>
            <a:endParaRPr lang="en-US" altLang="en-GB" sz="2400" b="1">
              <a:latin typeface="Arial" charset="0"/>
            </a:endParaRPr>
          </a:p>
        </p:txBody>
      </p:sp>
      <p:sp>
        <p:nvSpPr>
          <p:cNvPr id="469004" name="Text Box 12"/>
          <p:cNvSpPr txBox="1">
            <a:spLocks noChangeArrowheads="1"/>
          </p:cNvSpPr>
          <p:nvPr/>
        </p:nvSpPr>
        <p:spPr bwMode="auto">
          <a:xfrm>
            <a:off x="3665538" y="3916363"/>
            <a:ext cx="9223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GB" sz="2400" b="1">
                <a:solidFill>
                  <a:srgbClr val="000000"/>
                </a:solidFill>
                <a:latin typeface="Arial" charset="0"/>
              </a:rPr>
              <a:t>40%</a:t>
            </a:r>
            <a:endParaRPr lang="en-US" altLang="en-GB" sz="2400" b="1">
              <a:latin typeface="Arial" charset="0"/>
            </a:endParaRPr>
          </a:p>
        </p:txBody>
      </p:sp>
      <p:sp>
        <p:nvSpPr>
          <p:cNvPr id="469005" name="Text Box 13"/>
          <p:cNvSpPr txBox="1">
            <a:spLocks noChangeArrowheads="1"/>
          </p:cNvSpPr>
          <p:nvPr/>
        </p:nvSpPr>
        <p:spPr bwMode="auto">
          <a:xfrm>
            <a:off x="3386138" y="3005138"/>
            <a:ext cx="9572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GB" sz="2400" b="1">
                <a:solidFill>
                  <a:srgbClr val="000000"/>
                </a:solidFill>
                <a:latin typeface="Arial" charset="0"/>
              </a:rPr>
              <a:t>20%</a:t>
            </a:r>
            <a:endParaRPr lang="en-US" altLang="en-GB" sz="2400" b="1">
              <a:latin typeface="Arial" charset="0"/>
            </a:endParaRPr>
          </a:p>
        </p:txBody>
      </p:sp>
      <p:sp>
        <p:nvSpPr>
          <p:cNvPr id="469006" name="Text Box 14"/>
          <p:cNvSpPr txBox="1">
            <a:spLocks noChangeArrowheads="1"/>
          </p:cNvSpPr>
          <p:nvPr/>
        </p:nvSpPr>
        <p:spPr bwMode="auto">
          <a:xfrm>
            <a:off x="609600" y="1524000"/>
            <a:ext cx="1963738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GB" sz="2800" b="1" u="sng">
                <a:solidFill>
                  <a:schemeClr val="hlink"/>
                </a:solidFill>
              </a:rPr>
              <a:t>Genetic</a:t>
            </a:r>
            <a:endParaRPr lang="en-US" altLang="en-GB" sz="2400">
              <a:solidFill>
                <a:schemeClr val="hlink"/>
              </a:solidFill>
            </a:endParaRPr>
          </a:p>
          <a:p>
            <a:pPr eaLnBrk="0" hangingPunct="0">
              <a:spcBef>
                <a:spcPct val="50000"/>
              </a:spcBef>
            </a:pPr>
            <a:r>
              <a:rPr lang="en-US" altLang="en-GB" sz="2400">
                <a:solidFill>
                  <a:schemeClr val="folHlink"/>
                </a:solidFill>
                <a:latin typeface="Arial" charset="0"/>
              </a:rPr>
              <a:t> </a:t>
            </a:r>
          </a:p>
          <a:p>
            <a:pPr eaLnBrk="0" hangingPunct="0">
              <a:spcBef>
                <a:spcPct val="50000"/>
              </a:spcBef>
            </a:pPr>
            <a:endParaRPr lang="en-US" altLang="en-GB" sz="2400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469007" name="Text Box 15"/>
          <p:cNvSpPr txBox="1">
            <a:spLocks noChangeArrowheads="1"/>
          </p:cNvSpPr>
          <p:nvPr/>
        </p:nvSpPr>
        <p:spPr bwMode="auto">
          <a:xfrm>
            <a:off x="457200" y="2133600"/>
            <a:ext cx="2743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altLang="en-GB" sz="2400" b="1"/>
              <a:t> </a:t>
            </a:r>
            <a:r>
              <a:rPr lang="en-US" altLang="en-GB" sz="2400" b="1">
                <a:solidFill>
                  <a:schemeClr val="hlink"/>
                </a:solidFill>
              </a:rPr>
              <a:t>ABO blood group</a:t>
            </a:r>
            <a:endParaRPr lang="en-US" altLang="en-GB" sz="2400">
              <a:solidFill>
                <a:schemeClr val="hlink"/>
              </a:solidFill>
            </a:endParaRPr>
          </a:p>
        </p:txBody>
      </p:sp>
      <p:sp>
        <p:nvSpPr>
          <p:cNvPr id="469008" name="Text Box 16"/>
          <p:cNvSpPr txBox="1">
            <a:spLocks noChangeArrowheads="1"/>
          </p:cNvSpPr>
          <p:nvPr/>
        </p:nvSpPr>
        <p:spPr bwMode="auto">
          <a:xfrm>
            <a:off x="134938" y="4953000"/>
            <a:ext cx="3598862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altLang="en-GB" sz="2400" b="1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GB" altLang="en-GB" sz="2400" b="1">
                <a:solidFill>
                  <a:srgbClr val="FF0000"/>
                </a:solidFill>
                <a:latin typeface="Arial" charset="0"/>
              </a:rPr>
              <a:t>V</a:t>
            </a:r>
            <a:r>
              <a:rPr lang="en-US" altLang="en-GB" sz="2400" b="1">
                <a:solidFill>
                  <a:srgbClr val="FF0000"/>
                </a:solidFill>
                <a:latin typeface="Arial" charset="0"/>
              </a:rPr>
              <a:t>WF gene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altLang="en-GB" sz="2400" b="1">
                <a:solidFill>
                  <a:srgbClr val="FF0000"/>
                </a:solidFill>
                <a:latin typeface="Arial" charset="0"/>
              </a:rPr>
              <a:t> 5`SNPs </a:t>
            </a:r>
            <a:r>
              <a:rPr lang="en-GB" altLang="en-GB" sz="2400" b="1">
                <a:solidFill>
                  <a:srgbClr val="FF0000"/>
                </a:solidFill>
                <a:latin typeface="Arial" charset="0"/>
              </a:rPr>
              <a:t>V</a:t>
            </a:r>
            <a:r>
              <a:rPr lang="en-US" altLang="en-GB" sz="2400" b="1">
                <a:solidFill>
                  <a:srgbClr val="FF0000"/>
                </a:solidFill>
                <a:latin typeface="Arial" charset="0"/>
              </a:rPr>
              <a:t>WF gene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altLang="en-GB" sz="2400" b="1">
                <a:solidFill>
                  <a:srgbClr val="FF0000"/>
                </a:solidFill>
                <a:latin typeface="Arial" charset="0"/>
              </a:rPr>
              <a:t> Secretor blood group</a:t>
            </a:r>
            <a:endParaRPr lang="en-US" altLang="en-GB" sz="2400">
              <a:solidFill>
                <a:srgbClr val="FF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18" name="Text Box 2"/>
          <p:cNvSpPr txBox="1">
            <a:spLocks noChangeArrowheads="1"/>
          </p:cNvSpPr>
          <p:nvPr/>
        </p:nvSpPr>
        <p:spPr bwMode="auto">
          <a:xfrm>
            <a:off x="987425" y="558800"/>
            <a:ext cx="56483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altLang="en-GB" sz="3600" b="1">
                <a:solidFill>
                  <a:schemeClr val="hlink"/>
                </a:solidFill>
              </a:rPr>
              <a:t>Modulation of VWF level</a:t>
            </a:r>
          </a:p>
        </p:txBody>
      </p:sp>
      <p:sp>
        <p:nvSpPr>
          <p:cNvPr id="470019" name="Text Box 3"/>
          <p:cNvSpPr txBox="1">
            <a:spLocks noChangeArrowheads="1"/>
          </p:cNvSpPr>
          <p:nvPr/>
        </p:nvSpPr>
        <p:spPr bwMode="auto">
          <a:xfrm>
            <a:off x="1066800" y="1752600"/>
            <a:ext cx="7237413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buFontTx/>
              <a:buChar char="•"/>
            </a:pPr>
            <a:r>
              <a:rPr lang="en-GB" altLang="en-GB" sz="2800">
                <a:latin typeface="Arial" charset="0"/>
              </a:rPr>
              <a:t> </a:t>
            </a:r>
            <a:r>
              <a:rPr lang="en-GB" altLang="en-GB" sz="3200"/>
              <a:t>ABO blood group</a:t>
            </a:r>
          </a:p>
          <a:p>
            <a:pPr eaLnBrk="0" hangingPunct="0">
              <a:buFontTx/>
              <a:buChar char="•"/>
            </a:pPr>
            <a:r>
              <a:rPr lang="en-GB" altLang="en-GB" sz="3200"/>
              <a:t> Stress/exercise</a:t>
            </a:r>
          </a:p>
          <a:p>
            <a:pPr eaLnBrk="0" hangingPunct="0">
              <a:buFontTx/>
              <a:buChar char="•"/>
            </a:pPr>
            <a:r>
              <a:rPr lang="en-GB" altLang="en-GB" sz="3200"/>
              <a:t> Inflammation</a:t>
            </a:r>
          </a:p>
          <a:p>
            <a:pPr eaLnBrk="0" hangingPunct="0">
              <a:buFontTx/>
              <a:buChar char="•"/>
            </a:pPr>
            <a:r>
              <a:rPr lang="en-GB" altLang="en-GB" sz="3200"/>
              <a:t> Pregnancy</a:t>
            </a:r>
          </a:p>
          <a:p>
            <a:pPr eaLnBrk="0" hangingPunct="0">
              <a:buFontTx/>
              <a:buChar char="•"/>
            </a:pPr>
            <a:r>
              <a:rPr lang="en-GB" altLang="en-GB" sz="3200"/>
              <a:t> Menstrual cycle</a:t>
            </a:r>
          </a:p>
          <a:p>
            <a:pPr eaLnBrk="0" hangingPunct="0">
              <a:buFontTx/>
              <a:buChar char="•"/>
            </a:pPr>
            <a:r>
              <a:rPr lang="en-GB" altLang="en-GB" sz="3200"/>
              <a:t> Oestrogen therapy</a:t>
            </a:r>
          </a:p>
          <a:p>
            <a:pPr eaLnBrk="0" hangingPunct="0">
              <a:buFontTx/>
              <a:buChar char="•"/>
            </a:pPr>
            <a:endParaRPr lang="en-GB" altLang="en-GB" sz="3200"/>
          </a:p>
          <a:p>
            <a:pPr eaLnBrk="0" hangingPunct="0">
              <a:buFontTx/>
              <a:buChar char="•"/>
            </a:pPr>
            <a:r>
              <a:rPr lang="en-GB" altLang="en-GB" sz="3200"/>
              <a:t> Acquired von Willebrand syndromes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620713"/>
            <a:ext cx="7772400" cy="1920875"/>
          </a:xfrm>
        </p:spPr>
        <p:txBody>
          <a:bodyPr/>
          <a:lstStyle/>
          <a:p>
            <a:r>
              <a:rPr lang="en-GB" b="0">
                <a:solidFill>
                  <a:srgbClr val="FFFF00"/>
                </a:solidFill>
                <a:latin typeface="Comic Sans MS" pitchFamily="66" charset="0"/>
              </a:rPr>
              <a:t>VWF: Function</a:t>
            </a:r>
          </a:p>
        </p:txBody>
      </p:sp>
      <p:sp>
        <p:nvSpPr>
          <p:cNvPr id="4843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87450" y="3068638"/>
            <a:ext cx="6400800" cy="1752600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GB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Primary haemostasis</a:t>
            </a:r>
          </a:p>
          <a:p>
            <a:pPr marL="609600" indent="-609600">
              <a:buFontTx/>
              <a:buAutoNum type="arabicPeriod"/>
            </a:pPr>
            <a:r>
              <a:rPr lang="en-GB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Factor VIII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-171450"/>
            <a:ext cx="8229600" cy="1143000"/>
          </a:xfrm>
        </p:spPr>
        <p:txBody>
          <a:bodyPr/>
          <a:lstStyle/>
          <a:p>
            <a:r>
              <a:rPr lang="en-US" b="0">
                <a:solidFill>
                  <a:srgbClr val="FFFF00"/>
                </a:solidFill>
                <a:latin typeface="Comic Sans MS" pitchFamily="66" charset="0"/>
              </a:rPr>
              <a:t>VWF and Factor VIII</a:t>
            </a:r>
            <a:endParaRPr lang="en-GB" b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487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3250" y="1154113"/>
            <a:ext cx="8229600" cy="45307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>
                <a:latin typeface="Comic Sans MS" pitchFamily="66" charset="0"/>
              </a:rPr>
              <a:t>Factor VIII and VWF circulate as a complex in plasma</a:t>
            </a:r>
          </a:p>
          <a:p>
            <a:pPr>
              <a:lnSpc>
                <a:spcPct val="80000"/>
              </a:lnSpc>
            </a:pPr>
            <a:endParaRPr lang="en-US" sz="2400">
              <a:latin typeface="Comic Sans MS" pitchFamily="66" charset="0"/>
            </a:endParaRPr>
          </a:p>
          <a:p>
            <a:pPr>
              <a:lnSpc>
                <a:spcPct val="80000"/>
              </a:lnSpc>
            </a:pPr>
            <a:r>
              <a:rPr lang="en-US" sz="2400">
                <a:latin typeface="Comic Sans MS" pitchFamily="66" charset="0"/>
              </a:rPr>
              <a:t>Protects VIII from degradation</a:t>
            </a:r>
          </a:p>
          <a:p>
            <a:pPr>
              <a:lnSpc>
                <a:spcPct val="80000"/>
              </a:lnSpc>
            </a:pPr>
            <a:endParaRPr lang="en-US" sz="2400">
              <a:latin typeface="Comic Sans MS" pitchFamily="66" charset="0"/>
            </a:endParaRPr>
          </a:p>
          <a:p>
            <a:pPr>
              <a:lnSpc>
                <a:spcPct val="80000"/>
              </a:lnSpc>
            </a:pPr>
            <a:r>
              <a:rPr lang="en-US" sz="2400">
                <a:latin typeface="Comic Sans MS" pitchFamily="66" charset="0"/>
              </a:rPr>
              <a:t>Prevents premature association with Factor X</a:t>
            </a:r>
          </a:p>
          <a:p>
            <a:pPr>
              <a:lnSpc>
                <a:spcPct val="80000"/>
              </a:lnSpc>
            </a:pPr>
            <a:endParaRPr lang="en-US" sz="2400">
              <a:latin typeface="Comic Sans MS" pitchFamily="66" charset="0"/>
            </a:endParaRPr>
          </a:p>
          <a:p>
            <a:pPr>
              <a:lnSpc>
                <a:spcPct val="80000"/>
              </a:lnSpc>
            </a:pPr>
            <a:r>
              <a:rPr lang="en-US" sz="2400">
                <a:latin typeface="Comic Sans MS" pitchFamily="66" charset="0"/>
              </a:rPr>
              <a:t>Free FVIII half life 		≈ 2 hours</a:t>
            </a:r>
          </a:p>
          <a:p>
            <a:pPr>
              <a:lnSpc>
                <a:spcPct val="80000"/>
              </a:lnSpc>
            </a:pPr>
            <a:r>
              <a:rPr lang="en-US" sz="2400">
                <a:latin typeface="Comic Sans MS" pitchFamily="66" charset="0"/>
              </a:rPr>
              <a:t>vWF bound FVIII half life	≈ 12 hours</a:t>
            </a:r>
          </a:p>
          <a:p>
            <a:pPr>
              <a:lnSpc>
                <a:spcPct val="80000"/>
              </a:lnSpc>
            </a:pPr>
            <a:endParaRPr lang="en-US" sz="2400">
              <a:latin typeface="Comic Sans MS" pitchFamily="66" charset="0"/>
            </a:endParaRPr>
          </a:p>
          <a:p>
            <a:pPr>
              <a:lnSpc>
                <a:spcPct val="80000"/>
              </a:lnSpc>
            </a:pPr>
            <a:r>
              <a:rPr lang="en-US" sz="2400">
                <a:latin typeface="Comic Sans MS" pitchFamily="66" charset="0"/>
              </a:rPr>
              <a:t>50x excess of FVIII binding sites in plasma  </a:t>
            </a:r>
            <a:r>
              <a:rPr lang="en-US" sz="2400">
                <a:solidFill>
                  <a:srgbClr val="FFFFFF"/>
                </a:solidFill>
                <a:latin typeface="Comic Sans MS" pitchFamily="66" charset="0"/>
              </a:rPr>
              <a:t>D’D3</a:t>
            </a:r>
            <a:endParaRPr lang="en-US" sz="2400">
              <a:latin typeface="Comic Sans MS" pitchFamily="66" charset="0"/>
            </a:endParaRPr>
          </a:p>
          <a:p>
            <a:pPr>
              <a:lnSpc>
                <a:spcPct val="80000"/>
              </a:lnSpc>
            </a:pPr>
            <a:endParaRPr lang="en-US" sz="2400">
              <a:latin typeface="Comic Sans MS" pitchFamily="66" charset="0"/>
            </a:endParaRPr>
          </a:p>
          <a:p>
            <a:pPr>
              <a:lnSpc>
                <a:spcPct val="80000"/>
              </a:lnSpc>
            </a:pPr>
            <a:r>
              <a:rPr lang="en-US" sz="2400">
                <a:latin typeface="Comic Sans MS" pitchFamily="66" charset="0"/>
              </a:rPr>
              <a:t>Half time for complex ≈ 2 seconds</a:t>
            </a:r>
          </a:p>
          <a:p>
            <a:pPr>
              <a:lnSpc>
                <a:spcPct val="80000"/>
              </a:lnSpc>
            </a:pPr>
            <a:endParaRPr lang="en-US" sz="2400">
              <a:latin typeface="Comic Sans MS" pitchFamily="66" charset="0"/>
            </a:endParaRPr>
          </a:p>
          <a:p>
            <a:pPr>
              <a:lnSpc>
                <a:spcPct val="80000"/>
              </a:lnSpc>
            </a:pPr>
            <a:r>
              <a:rPr lang="en-US" sz="2400">
                <a:latin typeface="Comic Sans MS" pitchFamily="66" charset="0"/>
              </a:rPr>
              <a:t>FVIII activation releases it from vWF</a:t>
            </a:r>
          </a:p>
          <a:p>
            <a:pPr>
              <a:lnSpc>
                <a:spcPct val="80000"/>
              </a:lnSpc>
            </a:pPr>
            <a:endParaRPr lang="en-GB" sz="240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8450" name="Picture 2" descr="fig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014413"/>
            <a:ext cx="5961062" cy="5843587"/>
          </a:xfrm>
          <a:prstGeom prst="rect">
            <a:avLst/>
          </a:prstGeom>
          <a:noFill/>
        </p:spPr>
      </p:pic>
      <p:sp>
        <p:nvSpPr>
          <p:cNvPr id="488451" name="Text Box 3"/>
          <p:cNvSpPr txBox="1">
            <a:spLocks noChangeArrowheads="1"/>
          </p:cNvSpPr>
          <p:nvPr/>
        </p:nvSpPr>
        <p:spPr bwMode="auto">
          <a:xfrm>
            <a:off x="2339975" y="185738"/>
            <a:ext cx="45561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3200" b="1">
                <a:solidFill>
                  <a:srgbClr val="FFFF00"/>
                </a:solidFill>
              </a:rPr>
              <a:t>VWF and Factor VIII</a:t>
            </a:r>
          </a:p>
        </p:txBody>
      </p:sp>
      <p:sp>
        <p:nvSpPr>
          <p:cNvPr id="488452" name="Text Box 4"/>
          <p:cNvSpPr txBox="1">
            <a:spLocks noChangeArrowheads="1"/>
          </p:cNvSpPr>
          <p:nvPr/>
        </p:nvSpPr>
        <p:spPr bwMode="auto">
          <a:xfrm>
            <a:off x="6516688" y="2636838"/>
            <a:ext cx="2157412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GB" sz="2400"/>
              <a:t>Where does this step occur?</a:t>
            </a:r>
          </a:p>
        </p:txBody>
      </p:sp>
      <p:sp>
        <p:nvSpPr>
          <p:cNvPr id="488453" name="Text Box 5"/>
          <p:cNvSpPr txBox="1">
            <a:spLocks noChangeArrowheads="1"/>
          </p:cNvSpPr>
          <p:nvPr/>
        </p:nvSpPr>
        <p:spPr bwMode="auto">
          <a:xfrm>
            <a:off x="6748463" y="4941888"/>
            <a:ext cx="2065337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GB" sz="2400"/>
              <a:t>Factor VIII activation releases it from VWF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74" name="Text Box 2"/>
          <p:cNvSpPr txBox="1">
            <a:spLocks noChangeArrowheads="1"/>
          </p:cNvSpPr>
          <p:nvPr/>
        </p:nvSpPr>
        <p:spPr bwMode="auto">
          <a:xfrm>
            <a:off x="1219200" y="1600200"/>
            <a:ext cx="699135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GB" sz="2400"/>
              <a:t>Defects of VWF leading to reduced FVIII binding cause Type 2N (Normandy) von Willebrand disease.</a:t>
            </a:r>
          </a:p>
          <a:p>
            <a:pPr eaLnBrk="0" hangingPunct="0"/>
            <a:endParaRPr lang="en-GB" sz="2400"/>
          </a:p>
          <a:p>
            <a:pPr eaLnBrk="0" hangingPunct="0"/>
            <a:r>
              <a:rPr lang="en-GB" sz="2400"/>
              <a:t>Easily confused with mild haemophilia</a:t>
            </a:r>
          </a:p>
          <a:p>
            <a:pPr eaLnBrk="0" hangingPunct="0"/>
            <a:endParaRPr lang="en-GB" sz="2400"/>
          </a:p>
          <a:p>
            <a:pPr eaLnBrk="0" hangingPunct="0"/>
            <a:r>
              <a:rPr lang="en-GB" sz="2400"/>
              <a:t>Autosomal recessive inheritance.</a:t>
            </a:r>
          </a:p>
        </p:txBody>
      </p:sp>
      <p:sp>
        <p:nvSpPr>
          <p:cNvPr id="489475" name="Text Box 3"/>
          <p:cNvSpPr txBox="1">
            <a:spLocks noChangeArrowheads="1"/>
          </p:cNvSpPr>
          <p:nvPr/>
        </p:nvSpPr>
        <p:spPr bwMode="auto">
          <a:xfrm>
            <a:off x="1279525" y="542925"/>
            <a:ext cx="6683375" cy="579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3200" b="1">
                <a:solidFill>
                  <a:srgbClr val="FFFF00"/>
                </a:solidFill>
              </a:rPr>
              <a:t>vWF and Factor VIII: pathology</a:t>
            </a:r>
          </a:p>
        </p:txBody>
      </p:sp>
      <p:sp>
        <p:nvSpPr>
          <p:cNvPr id="489476" name="Text Box 4"/>
          <p:cNvSpPr txBox="1">
            <a:spLocks noChangeArrowheads="1"/>
          </p:cNvSpPr>
          <p:nvPr/>
        </p:nvSpPr>
        <p:spPr bwMode="auto">
          <a:xfrm>
            <a:off x="558800" y="1600200"/>
            <a:ext cx="388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sz="2400">
                <a:latin typeface="Arial" charset="0"/>
              </a:rPr>
              <a:t>1.</a:t>
            </a:r>
          </a:p>
        </p:txBody>
      </p:sp>
      <p:sp>
        <p:nvSpPr>
          <p:cNvPr id="489477" name="Text Box 5"/>
          <p:cNvSpPr txBox="1">
            <a:spLocks noChangeArrowheads="1"/>
          </p:cNvSpPr>
          <p:nvPr/>
        </p:nvSpPr>
        <p:spPr bwMode="auto">
          <a:xfrm>
            <a:off x="558800" y="4459288"/>
            <a:ext cx="388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sz="2400">
                <a:latin typeface="Arial" charset="0"/>
              </a:rPr>
              <a:t>2.</a:t>
            </a:r>
          </a:p>
        </p:txBody>
      </p:sp>
      <p:sp>
        <p:nvSpPr>
          <p:cNvPr id="489478" name="Text Box 6"/>
          <p:cNvSpPr txBox="1">
            <a:spLocks noChangeArrowheads="1"/>
          </p:cNvSpPr>
          <p:nvPr/>
        </p:nvSpPr>
        <p:spPr bwMode="auto">
          <a:xfrm>
            <a:off x="1219200" y="4459288"/>
            <a:ext cx="671988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GB" sz="2400"/>
              <a:t>When there is no circulating VWF (Type 3 VWD), the FVIII level is also very low although the gene and synthesis are normal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 b="0">
                <a:solidFill>
                  <a:schemeClr val="hlink"/>
                </a:solidFill>
                <a:latin typeface="Comic Sans MS" pitchFamily="66" charset="0"/>
              </a:rPr>
              <a:t>VWF: Function</a:t>
            </a:r>
          </a:p>
        </p:txBody>
      </p:sp>
      <p:sp>
        <p:nvSpPr>
          <p:cNvPr id="47206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>
                <a:latin typeface="Comic Sans MS" pitchFamily="66" charset="0"/>
              </a:rPr>
              <a:t>1. Primary haemostasis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3090" name="Object 2"/>
          <p:cNvGraphicFramePr>
            <a:graphicFrameLocks noChangeAspect="1"/>
          </p:cNvGraphicFramePr>
          <p:nvPr/>
        </p:nvGraphicFramePr>
        <p:xfrm>
          <a:off x="1708150" y="1268413"/>
          <a:ext cx="5167313" cy="490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411" name="CorelPhotoPaint.Image.8" r:id="rId3" imgW="2199550" imgH="1857205" progId="">
                  <p:embed/>
                </p:oleObj>
              </mc:Choice>
              <mc:Fallback>
                <p:oleObj name="CorelPhotoPaint.Image.8" r:id="rId3" imgW="2199550" imgH="1857205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8150" y="1268413"/>
                        <a:ext cx="5167313" cy="4905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3091" name="Line 3"/>
          <p:cNvSpPr>
            <a:spLocks noChangeShapeType="1"/>
          </p:cNvSpPr>
          <p:nvPr/>
        </p:nvSpPr>
        <p:spPr bwMode="auto">
          <a:xfrm>
            <a:off x="1447800" y="6308725"/>
            <a:ext cx="568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473092" name="Text Box 4"/>
          <p:cNvSpPr txBox="1">
            <a:spLocks noChangeArrowheads="1"/>
          </p:cNvSpPr>
          <p:nvPr/>
        </p:nvSpPr>
        <p:spPr bwMode="auto">
          <a:xfrm>
            <a:off x="3448050" y="6400800"/>
            <a:ext cx="1685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sz="2400">
                <a:latin typeface="Arial" charset="0"/>
              </a:rPr>
              <a:t>Shear stress</a:t>
            </a:r>
          </a:p>
        </p:txBody>
      </p:sp>
      <p:sp>
        <p:nvSpPr>
          <p:cNvPr id="473093" name="Text Box 5"/>
          <p:cNvSpPr txBox="1">
            <a:spLocks noChangeArrowheads="1"/>
          </p:cNvSpPr>
          <p:nvPr/>
        </p:nvSpPr>
        <p:spPr bwMode="auto">
          <a:xfrm>
            <a:off x="395288" y="314325"/>
            <a:ext cx="84518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sz="3200">
                <a:solidFill>
                  <a:srgbClr val="FFFF00"/>
                </a:solidFill>
              </a:rPr>
              <a:t>Effect of shear stress on immobilised VWF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en-GB" sz="4000">
                <a:solidFill>
                  <a:srgbClr val="FFFF00"/>
                </a:solidFill>
                <a:latin typeface="Comic Sans MS" pitchFamily="66" charset="0"/>
              </a:rPr>
              <a:t>Von Willebrand disease: History</a:t>
            </a:r>
          </a:p>
        </p:txBody>
      </p:sp>
      <p:sp>
        <p:nvSpPr>
          <p:cNvPr id="425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25538"/>
            <a:ext cx="8229600" cy="49688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/>
              <a:t> </a:t>
            </a:r>
            <a:r>
              <a:rPr lang="en-US" sz="2400">
                <a:latin typeface="Comic Sans MS" pitchFamily="66" charset="0"/>
              </a:rPr>
              <a:t>1924 Erik von Willebrand</a:t>
            </a:r>
          </a:p>
          <a:p>
            <a:pPr lvl="1">
              <a:lnSpc>
                <a:spcPct val="80000"/>
              </a:lnSpc>
            </a:pPr>
            <a:r>
              <a:rPr lang="en-US" sz="2000">
                <a:latin typeface="Comic Sans MS" pitchFamily="66" charset="0"/>
              </a:rPr>
              <a:t>	Familial bleeding in families from Aaland islands</a:t>
            </a:r>
          </a:p>
          <a:p>
            <a:pPr lvl="1">
              <a:lnSpc>
                <a:spcPct val="80000"/>
              </a:lnSpc>
            </a:pPr>
            <a:r>
              <a:rPr lang="en-US" sz="2000">
                <a:latin typeface="Comic Sans MS" pitchFamily="66" charset="0"/>
              </a:rPr>
              <a:t>	Several members died from bleeding (mostly female)</a:t>
            </a:r>
          </a:p>
          <a:p>
            <a:pPr lvl="1">
              <a:lnSpc>
                <a:spcPct val="80000"/>
              </a:lnSpc>
            </a:pPr>
            <a:r>
              <a:rPr lang="en-US" sz="2000">
                <a:latin typeface="Comic Sans MS" pitchFamily="66" charset="0"/>
              </a:rPr>
              <a:t>	Others had milder bleeding symptoms</a:t>
            </a:r>
          </a:p>
          <a:p>
            <a:pPr>
              <a:lnSpc>
                <a:spcPct val="80000"/>
              </a:lnSpc>
            </a:pPr>
            <a:endParaRPr lang="en-US" sz="2400">
              <a:latin typeface="Comic Sans MS" pitchFamily="66" charset="0"/>
            </a:endParaRPr>
          </a:p>
          <a:p>
            <a:pPr>
              <a:lnSpc>
                <a:spcPct val="80000"/>
              </a:lnSpc>
            </a:pPr>
            <a:r>
              <a:rPr lang="en-US" sz="2400">
                <a:latin typeface="Comic Sans MS" pitchFamily="66" charset="0"/>
              </a:rPr>
              <a:t> Different from Factor VIII deficiency(Haemophilia)	inheritance &amp; bleeding pattern</a:t>
            </a:r>
          </a:p>
          <a:p>
            <a:pPr>
              <a:lnSpc>
                <a:spcPct val="80000"/>
              </a:lnSpc>
            </a:pPr>
            <a:endParaRPr lang="en-US" sz="2400">
              <a:latin typeface="Comic Sans MS" pitchFamily="66" charset="0"/>
            </a:endParaRPr>
          </a:p>
          <a:p>
            <a:pPr>
              <a:lnSpc>
                <a:spcPct val="80000"/>
              </a:lnSpc>
            </a:pPr>
            <a:r>
              <a:rPr lang="en-US" sz="2400">
                <a:latin typeface="Comic Sans MS" pitchFamily="66" charset="0"/>
              </a:rPr>
              <a:t>Confusion</a:t>
            </a:r>
          </a:p>
          <a:p>
            <a:pPr lvl="1">
              <a:lnSpc>
                <a:spcPct val="80000"/>
              </a:lnSpc>
            </a:pPr>
            <a:r>
              <a:rPr lang="en-US" sz="2000">
                <a:latin typeface="Comic Sans MS" pitchFamily="66" charset="0"/>
              </a:rPr>
              <a:t>	Low levels of FVIII (1950’s)</a:t>
            </a:r>
          </a:p>
          <a:p>
            <a:pPr lvl="1">
              <a:lnSpc>
                <a:spcPct val="80000"/>
              </a:lnSpc>
            </a:pPr>
            <a:r>
              <a:rPr lang="en-US" sz="2000">
                <a:latin typeface="Comic Sans MS" pitchFamily="66" charset="0"/>
              </a:rPr>
              <a:t>	Corrected by factor VIII concentrate</a:t>
            </a:r>
          </a:p>
          <a:p>
            <a:pPr lvl="1">
              <a:lnSpc>
                <a:spcPct val="80000"/>
              </a:lnSpc>
            </a:pPr>
            <a:r>
              <a:rPr lang="en-US" sz="2000">
                <a:latin typeface="Comic Sans MS" pitchFamily="66" charset="0"/>
              </a:rPr>
              <a:t>	Corrected by haemophilia plasma (no FVIII)</a:t>
            </a:r>
          </a:p>
          <a:p>
            <a:pPr lvl="1">
              <a:lnSpc>
                <a:spcPct val="80000"/>
              </a:lnSpc>
            </a:pPr>
            <a:endParaRPr lang="en-US" sz="2000">
              <a:latin typeface="Comic Sans MS" pitchFamily="66" charset="0"/>
            </a:endParaRPr>
          </a:p>
          <a:p>
            <a:pPr>
              <a:lnSpc>
                <a:spcPct val="80000"/>
              </a:lnSpc>
            </a:pPr>
            <a:r>
              <a:rPr lang="en-US" sz="2400">
                <a:latin typeface="Comic Sans MS" pitchFamily="66" charset="0"/>
              </a:rPr>
              <a:t> von Willebrand Factor: 	</a:t>
            </a:r>
          </a:p>
          <a:p>
            <a:pPr lvl="1">
              <a:lnSpc>
                <a:spcPct val="80000"/>
              </a:lnSpc>
            </a:pPr>
            <a:r>
              <a:rPr lang="en-US" sz="2000">
                <a:latin typeface="Comic Sans MS" pitchFamily="66" charset="0"/>
              </a:rPr>
              <a:t>Purified in 1970’s</a:t>
            </a:r>
          </a:p>
          <a:p>
            <a:pPr lvl="1">
              <a:lnSpc>
                <a:spcPct val="80000"/>
              </a:lnSpc>
            </a:pPr>
            <a:r>
              <a:rPr lang="en-US" sz="2000">
                <a:latin typeface="Comic Sans MS" pitchFamily="66" charset="0"/>
              </a:rPr>
              <a:t>Cloned 1986</a:t>
            </a:r>
          </a:p>
          <a:p>
            <a:pPr lvl="1">
              <a:lnSpc>
                <a:spcPct val="80000"/>
              </a:lnSpc>
            </a:pPr>
            <a:r>
              <a:rPr lang="en-US" sz="2000">
                <a:latin typeface="Comic Sans MS" pitchFamily="66" charset="0"/>
              </a:rPr>
              <a:t>Circulates in association with Factor VIII</a:t>
            </a:r>
          </a:p>
          <a:p>
            <a:pPr lvl="1">
              <a:lnSpc>
                <a:spcPct val="80000"/>
              </a:lnSpc>
            </a:pPr>
            <a:endParaRPr lang="en-GB" sz="320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0" y="0"/>
            <a:ext cx="3708214" cy="1671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7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800" b="1" dirty="0">
                <a:solidFill>
                  <a:schemeClr val="bg2"/>
                </a:solidFill>
              </a:rPr>
              <a:t>Dynamic conformational change of VWF under shear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142852"/>
            <a:ext cx="4357718" cy="6563331"/>
          </a:xfrm>
          <a:prstGeom prst="rect">
            <a:avLst/>
          </a:prstGeom>
          <a:noFill/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71406" y="5857892"/>
            <a:ext cx="3918240" cy="16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7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GB" sz="1100" b="1" dirty="0">
                <a:solidFill>
                  <a:srgbClr val="000000"/>
                </a:solidFill>
                <a:latin typeface="Arial" charset="0"/>
              </a:rPr>
              <a:t>Schneider S W et al. PNAS 2007;104:7899-7903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97920" y="6613175"/>
            <a:ext cx="4930560" cy="101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77761" indent="-77761">
              <a:lnSpc>
                <a:spcPct val="94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r>
              <a:rPr lang="en-GB" sz="700" dirty="0">
                <a:solidFill>
                  <a:srgbClr val="000000"/>
                </a:solidFill>
                <a:latin typeface="Arial" charset="0"/>
              </a:rPr>
              <a:t>©2007 by National Academy of Sciences</a:t>
            </a:r>
          </a:p>
        </p:txBody>
      </p:sp>
    </p:spTree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282" name="Rectangle 98"/>
          <p:cNvSpPr>
            <a:spLocks noChangeArrowheads="1"/>
          </p:cNvSpPr>
          <p:nvPr/>
        </p:nvSpPr>
        <p:spPr bwMode="auto">
          <a:xfrm>
            <a:off x="44450" y="260350"/>
            <a:ext cx="9078913" cy="5378450"/>
          </a:xfrm>
          <a:prstGeom prst="rect">
            <a:avLst/>
          </a:prstGeom>
          <a:gradFill rotWithShape="0">
            <a:gsLst>
              <a:gs pos="0">
                <a:srgbClr val="FF0002">
                  <a:gamma/>
                  <a:shade val="46275"/>
                  <a:invGamma/>
                </a:srgbClr>
              </a:gs>
              <a:gs pos="100000">
                <a:srgbClr val="FF0002"/>
              </a:gs>
            </a:gsLst>
            <a:lin ang="5400000" scaled="1"/>
          </a:gra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pSp>
        <p:nvGrpSpPr>
          <p:cNvPr id="2" name="Group 77"/>
          <p:cNvGrpSpPr>
            <a:grpSpLocks/>
          </p:cNvGrpSpPr>
          <p:nvPr/>
        </p:nvGrpSpPr>
        <p:grpSpPr bwMode="auto">
          <a:xfrm>
            <a:off x="3019425" y="4957763"/>
            <a:ext cx="6061075" cy="660400"/>
            <a:chOff x="975" y="2976"/>
            <a:chExt cx="3818" cy="416"/>
          </a:xfrm>
        </p:grpSpPr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975" y="2976"/>
              <a:ext cx="1939" cy="416"/>
              <a:chOff x="2835" y="1344"/>
              <a:chExt cx="1939" cy="416"/>
            </a:xfrm>
          </p:grpSpPr>
          <p:sp>
            <p:nvSpPr>
              <p:cNvPr id="349192" name="Freeform 8"/>
              <p:cNvSpPr>
                <a:spLocks/>
              </p:cNvSpPr>
              <p:nvPr/>
            </p:nvSpPr>
            <p:spPr bwMode="auto">
              <a:xfrm>
                <a:off x="2835" y="1344"/>
                <a:ext cx="1939" cy="416"/>
              </a:xfrm>
              <a:custGeom>
                <a:avLst/>
                <a:gdLst/>
                <a:ahLst/>
                <a:cxnLst>
                  <a:cxn ang="0">
                    <a:pos x="49" y="318"/>
                  </a:cxn>
                  <a:cxn ang="0">
                    <a:pos x="28" y="218"/>
                  </a:cxn>
                  <a:cxn ang="0">
                    <a:pos x="72" y="131"/>
                  </a:cxn>
                  <a:cxn ang="0">
                    <a:pos x="461" y="35"/>
                  </a:cxn>
                  <a:cxn ang="0">
                    <a:pos x="959" y="4"/>
                  </a:cxn>
                  <a:cxn ang="0">
                    <a:pos x="1226" y="9"/>
                  </a:cxn>
                  <a:cxn ang="0">
                    <a:pos x="1418" y="35"/>
                  </a:cxn>
                  <a:cxn ang="0">
                    <a:pos x="1532" y="83"/>
                  </a:cxn>
                  <a:cxn ang="0">
                    <a:pos x="1585" y="149"/>
                  </a:cxn>
                  <a:cxn ang="0">
                    <a:pos x="1580" y="227"/>
                  </a:cxn>
                  <a:cxn ang="0">
                    <a:pos x="1585" y="318"/>
                  </a:cxn>
                </a:cxnLst>
                <a:rect l="0" t="0" r="r" b="b"/>
                <a:pathLst>
                  <a:path w="1593" h="318">
                    <a:moveTo>
                      <a:pt x="49" y="318"/>
                    </a:moveTo>
                    <a:cubicBezTo>
                      <a:pt x="36" y="283"/>
                      <a:pt x="24" y="249"/>
                      <a:pt x="28" y="218"/>
                    </a:cubicBezTo>
                    <a:cubicBezTo>
                      <a:pt x="32" y="187"/>
                      <a:pt x="0" y="161"/>
                      <a:pt x="72" y="131"/>
                    </a:cubicBezTo>
                    <a:cubicBezTo>
                      <a:pt x="144" y="101"/>
                      <a:pt x="313" y="56"/>
                      <a:pt x="461" y="35"/>
                    </a:cubicBezTo>
                    <a:cubicBezTo>
                      <a:pt x="609" y="14"/>
                      <a:pt x="832" y="8"/>
                      <a:pt x="959" y="4"/>
                    </a:cubicBezTo>
                    <a:cubicBezTo>
                      <a:pt x="1086" y="0"/>
                      <a:pt x="1150" y="4"/>
                      <a:pt x="1226" y="9"/>
                    </a:cubicBezTo>
                    <a:cubicBezTo>
                      <a:pt x="1302" y="14"/>
                      <a:pt x="1367" y="23"/>
                      <a:pt x="1418" y="35"/>
                    </a:cubicBezTo>
                    <a:cubicBezTo>
                      <a:pt x="1469" y="47"/>
                      <a:pt x="1504" y="64"/>
                      <a:pt x="1532" y="83"/>
                    </a:cubicBezTo>
                    <a:cubicBezTo>
                      <a:pt x="1560" y="102"/>
                      <a:pt x="1577" y="125"/>
                      <a:pt x="1585" y="149"/>
                    </a:cubicBezTo>
                    <a:cubicBezTo>
                      <a:pt x="1593" y="173"/>
                      <a:pt x="1580" y="199"/>
                      <a:pt x="1580" y="227"/>
                    </a:cubicBezTo>
                    <a:cubicBezTo>
                      <a:pt x="1580" y="255"/>
                      <a:pt x="1582" y="286"/>
                      <a:pt x="1585" y="318"/>
                    </a:cubicBezTo>
                  </a:path>
                </a:pathLst>
              </a:custGeom>
              <a:gradFill rotWithShape="0">
                <a:gsLst>
                  <a:gs pos="0">
                    <a:srgbClr val="D8A200"/>
                  </a:gs>
                  <a:gs pos="100000">
                    <a:srgbClr val="FDFF12"/>
                  </a:gs>
                </a:gsLst>
                <a:lin ang="5400000" scaled="1"/>
              </a:gradFill>
              <a:ln w="12700" cap="flat" cmpd="sng">
                <a:solidFill>
                  <a:schemeClr val="tx2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49193" name="Oval 9"/>
              <p:cNvSpPr>
                <a:spLocks noChangeArrowheads="1"/>
              </p:cNvSpPr>
              <p:nvPr/>
            </p:nvSpPr>
            <p:spPr bwMode="auto">
              <a:xfrm>
                <a:off x="3515" y="1525"/>
                <a:ext cx="646" cy="164"/>
              </a:xfrm>
              <a:prstGeom prst="ellipse">
                <a:avLst/>
              </a:prstGeom>
              <a:solidFill>
                <a:srgbClr val="00007A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2854" y="2976"/>
              <a:ext cx="1939" cy="416"/>
              <a:chOff x="2835" y="1344"/>
              <a:chExt cx="1939" cy="416"/>
            </a:xfrm>
          </p:grpSpPr>
          <p:sp>
            <p:nvSpPr>
              <p:cNvPr id="349195" name="Freeform 11"/>
              <p:cNvSpPr>
                <a:spLocks/>
              </p:cNvSpPr>
              <p:nvPr/>
            </p:nvSpPr>
            <p:spPr bwMode="auto">
              <a:xfrm>
                <a:off x="2835" y="1344"/>
                <a:ext cx="1939" cy="416"/>
              </a:xfrm>
              <a:custGeom>
                <a:avLst/>
                <a:gdLst/>
                <a:ahLst/>
                <a:cxnLst>
                  <a:cxn ang="0">
                    <a:pos x="49" y="318"/>
                  </a:cxn>
                  <a:cxn ang="0">
                    <a:pos x="28" y="218"/>
                  </a:cxn>
                  <a:cxn ang="0">
                    <a:pos x="72" y="131"/>
                  </a:cxn>
                  <a:cxn ang="0">
                    <a:pos x="461" y="35"/>
                  </a:cxn>
                  <a:cxn ang="0">
                    <a:pos x="959" y="4"/>
                  </a:cxn>
                  <a:cxn ang="0">
                    <a:pos x="1226" y="9"/>
                  </a:cxn>
                  <a:cxn ang="0">
                    <a:pos x="1418" y="35"/>
                  </a:cxn>
                  <a:cxn ang="0">
                    <a:pos x="1532" y="83"/>
                  </a:cxn>
                  <a:cxn ang="0">
                    <a:pos x="1585" y="149"/>
                  </a:cxn>
                  <a:cxn ang="0">
                    <a:pos x="1580" y="227"/>
                  </a:cxn>
                  <a:cxn ang="0">
                    <a:pos x="1585" y="318"/>
                  </a:cxn>
                </a:cxnLst>
                <a:rect l="0" t="0" r="r" b="b"/>
                <a:pathLst>
                  <a:path w="1593" h="318">
                    <a:moveTo>
                      <a:pt x="49" y="318"/>
                    </a:moveTo>
                    <a:cubicBezTo>
                      <a:pt x="36" y="283"/>
                      <a:pt x="24" y="249"/>
                      <a:pt x="28" y="218"/>
                    </a:cubicBezTo>
                    <a:cubicBezTo>
                      <a:pt x="32" y="187"/>
                      <a:pt x="0" y="161"/>
                      <a:pt x="72" y="131"/>
                    </a:cubicBezTo>
                    <a:cubicBezTo>
                      <a:pt x="144" y="101"/>
                      <a:pt x="313" y="56"/>
                      <a:pt x="461" y="35"/>
                    </a:cubicBezTo>
                    <a:cubicBezTo>
                      <a:pt x="609" y="14"/>
                      <a:pt x="832" y="8"/>
                      <a:pt x="959" y="4"/>
                    </a:cubicBezTo>
                    <a:cubicBezTo>
                      <a:pt x="1086" y="0"/>
                      <a:pt x="1150" y="4"/>
                      <a:pt x="1226" y="9"/>
                    </a:cubicBezTo>
                    <a:cubicBezTo>
                      <a:pt x="1302" y="14"/>
                      <a:pt x="1367" y="23"/>
                      <a:pt x="1418" y="35"/>
                    </a:cubicBezTo>
                    <a:cubicBezTo>
                      <a:pt x="1469" y="47"/>
                      <a:pt x="1504" y="64"/>
                      <a:pt x="1532" y="83"/>
                    </a:cubicBezTo>
                    <a:cubicBezTo>
                      <a:pt x="1560" y="102"/>
                      <a:pt x="1577" y="125"/>
                      <a:pt x="1585" y="149"/>
                    </a:cubicBezTo>
                    <a:cubicBezTo>
                      <a:pt x="1593" y="173"/>
                      <a:pt x="1580" y="199"/>
                      <a:pt x="1580" y="227"/>
                    </a:cubicBezTo>
                    <a:cubicBezTo>
                      <a:pt x="1580" y="255"/>
                      <a:pt x="1582" y="286"/>
                      <a:pt x="1585" y="318"/>
                    </a:cubicBezTo>
                  </a:path>
                </a:pathLst>
              </a:custGeom>
              <a:gradFill rotWithShape="0">
                <a:gsLst>
                  <a:gs pos="0">
                    <a:srgbClr val="D8A200"/>
                  </a:gs>
                  <a:gs pos="100000">
                    <a:srgbClr val="FDFF12"/>
                  </a:gs>
                </a:gsLst>
                <a:lin ang="5400000" scaled="1"/>
              </a:gradFill>
              <a:ln w="12700" cap="flat" cmpd="sng">
                <a:solidFill>
                  <a:schemeClr val="tx2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49196" name="Oval 12"/>
              <p:cNvSpPr>
                <a:spLocks noChangeArrowheads="1"/>
              </p:cNvSpPr>
              <p:nvPr/>
            </p:nvSpPr>
            <p:spPr bwMode="auto">
              <a:xfrm>
                <a:off x="3515" y="1525"/>
                <a:ext cx="646" cy="164"/>
              </a:xfrm>
              <a:prstGeom prst="ellipse">
                <a:avLst/>
              </a:prstGeom>
              <a:solidFill>
                <a:srgbClr val="00007A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grpSp>
        <p:nvGrpSpPr>
          <p:cNvPr id="5" name="Group 89"/>
          <p:cNvGrpSpPr>
            <a:grpSpLocks/>
          </p:cNvGrpSpPr>
          <p:nvPr/>
        </p:nvGrpSpPr>
        <p:grpSpPr bwMode="auto">
          <a:xfrm>
            <a:off x="107950" y="981075"/>
            <a:ext cx="2374900" cy="1152525"/>
            <a:chOff x="68" y="618"/>
            <a:chExt cx="1496" cy="726"/>
          </a:xfrm>
        </p:grpSpPr>
        <p:grpSp>
          <p:nvGrpSpPr>
            <p:cNvPr id="6" name="Group 16"/>
            <p:cNvGrpSpPr>
              <a:grpSpLocks/>
            </p:cNvGrpSpPr>
            <p:nvPr/>
          </p:nvGrpSpPr>
          <p:grpSpPr bwMode="auto">
            <a:xfrm>
              <a:off x="386" y="1072"/>
              <a:ext cx="498" cy="272"/>
              <a:chOff x="2018" y="3113"/>
              <a:chExt cx="498" cy="272"/>
            </a:xfrm>
          </p:grpSpPr>
          <p:sp>
            <p:nvSpPr>
              <p:cNvPr id="349201" name="Oval 17"/>
              <p:cNvSpPr>
                <a:spLocks noChangeArrowheads="1"/>
              </p:cNvSpPr>
              <p:nvPr/>
            </p:nvSpPr>
            <p:spPr bwMode="auto">
              <a:xfrm>
                <a:off x="2018" y="3113"/>
                <a:ext cx="454" cy="272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49202" name="Text Box 18"/>
              <p:cNvSpPr txBox="1">
                <a:spLocks noChangeArrowheads="1"/>
              </p:cNvSpPr>
              <p:nvPr/>
            </p:nvSpPr>
            <p:spPr bwMode="auto">
              <a:xfrm>
                <a:off x="2063" y="3158"/>
                <a:ext cx="453" cy="1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sz="1400" b="1">
                    <a:solidFill>
                      <a:srgbClr val="000000"/>
                    </a:solidFill>
                  </a:rPr>
                  <a:t>VWF</a:t>
                </a:r>
              </a:p>
            </p:txBody>
          </p:sp>
        </p:grpSp>
        <p:grpSp>
          <p:nvGrpSpPr>
            <p:cNvPr id="7" name="Group 19"/>
            <p:cNvGrpSpPr>
              <a:grpSpLocks/>
            </p:cNvGrpSpPr>
            <p:nvPr/>
          </p:nvGrpSpPr>
          <p:grpSpPr bwMode="auto">
            <a:xfrm>
              <a:off x="68" y="890"/>
              <a:ext cx="498" cy="272"/>
              <a:chOff x="2018" y="3113"/>
              <a:chExt cx="498" cy="272"/>
            </a:xfrm>
          </p:grpSpPr>
          <p:sp>
            <p:nvSpPr>
              <p:cNvPr id="349204" name="Oval 20"/>
              <p:cNvSpPr>
                <a:spLocks noChangeArrowheads="1"/>
              </p:cNvSpPr>
              <p:nvPr/>
            </p:nvSpPr>
            <p:spPr bwMode="auto">
              <a:xfrm>
                <a:off x="2018" y="3113"/>
                <a:ext cx="454" cy="272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49205" name="Text Box 21"/>
              <p:cNvSpPr txBox="1">
                <a:spLocks noChangeArrowheads="1"/>
              </p:cNvSpPr>
              <p:nvPr/>
            </p:nvSpPr>
            <p:spPr bwMode="auto">
              <a:xfrm>
                <a:off x="2063" y="3158"/>
                <a:ext cx="453" cy="1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sz="1400" b="1">
                    <a:solidFill>
                      <a:srgbClr val="000000"/>
                    </a:solidFill>
                  </a:rPr>
                  <a:t>VWF</a:t>
                </a:r>
              </a:p>
            </p:txBody>
          </p:sp>
        </p:grpSp>
        <p:grpSp>
          <p:nvGrpSpPr>
            <p:cNvPr id="8" name="Group 22"/>
            <p:cNvGrpSpPr>
              <a:grpSpLocks/>
            </p:cNvGrpSpPr>
            <p:nvPr/>
          </p:nvGrpSpPr>
          <p:grpSpPr bwMode="auto">
            <a:xfrm>
              <a:off x="1066" y="799"/>
              <a:ext cx="498" cy="272"/>
              <a:chOff x="2018" y="3113"/>
              <a:chExt cx="498" cy="272"/>
            </a:xfrm>
          </p:grpSpPr>
          <p:sp>
            <p:nvSpPr>
              <p:cNvPr id="349207" name="Oval 23"/>
              <p:cNvSpPr>
                <a:spLocks noChangeArrowheads="1"/>
              </p:cNvSpPr>
              <p:nvPr/>
            </p:nvSpPr>
            <p:spPr bwMode="auto">
              <a:xfrm>
                <a:off x="2018" y="3113"/>
                <a:ext cx="454" cy="272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49208" name="Text Box 24"/>
              <p:cNvSpPr txBox="1">
                <a:spLocks noChangeArrowheads="1"/>
              </p:cNvSpPr>
              <p:nvPr/>
            </p:nvSpPr>
            <p:spPr bwMode="auto">
              <a:xfrm>
                <a:off x="2063" y="3158"/>
                <a:ext cx="453" cy="1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sz="1400" b="1">
                    <a:solidFill>
                      <a:srgbClr val="000000"/>
                    </a:solidFill>
                  </a:rPr>
                  <a:t>VWF</a:t>
                </a:r>
              </a:p>
            </p:txBody>
          </p:sp>
        </p:grpSp>
        <p:grpSp>
          <p:nvGrpSpPr>
            <p:cNvPr id="9" name="Group 25"/>
            <p:cNvGrpSpPr>
              <a:grpSpLocks/>
            </p:cNvGrpSpPr>
            <p:nvPr/>
          </p:nvGrpSpPr>
          <p:grpSpPr bwMode="auto">
            <a:xfrm>
              <a:off x="976" y="981"/>
              <a:ext cx="498" cy="272"/>
              <a:chOff x="2018" y="3113"/>
              <a:chExt cx="498" cy="272"/>
            </a:xfrm>
          </p:grpSpPr>
          <p:sp>
            <p:nvSpPr>
              <p:cNvPr id="349210" name="Oval 26"/>
              <p:cNvSpPr>
                <a:spLocks noChangeArrowheads="1"/>
              </p:cNvSpPr>
              <p:nvPr/>
            </p:nvSpPr>
            <p:spPr bwMode="auto">
              <a:xfrm>
                <a:off x="2018" y="3113"/>
                <a:ext cx="454" cy="272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49211" name="Text Box 27"/>
              <p:cNvSpPr txBox="1">
                <a:spLocks noChangeArrowheads="1"/>
              </p:cNvSpPr>
              <p:nvPr/>
            </p:nvSpPr>
            <p:spPr bwMode="auto">
              <a:xfrm>
                <a:off x="2063" y="3158"/>
                <a:ext cx="453" cy="1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sz="1400" b="1">
                    <a:solidFill>
                      <a:srgbClr val="000000"/>
                    </a:solidFill>
                  </a:rPr>
                  <a:t>VWF</a:t>
                </a:r>
              </a:p>
            </p:txBody>
          </p:sp>
        </p:grpSp>
        <p:grpSp>
          <p:nvGrpSpPr>
            <p:cNvPr id="10" name="Group 28"/>
            <p:cNvGrpSpPr>
              <a:grpSpLocks/>
            </p:cNvGrpSpPr>
            <p:nvPr/>
          </p:nvGrpSpPr>
          <p:grpSpPr bwMode="auto">
            <a:xfrm>
              <a:off x="703" y="981"/>
              <a:ext cx="498" cy="272"/>
              <a:chOff x="2018" y="3113"/>
              <a:chExt cx="498" cy="272"/>
            </a:xfrm>
          </p:grpSpPr>
          <p:sp>
            <p:nvSpPr>
              <p:cNvPr id="349213" name="Oval 29"/>
              <p:cNvSpPr>
                <a:spLocks noChangeArrowheads="1"/>
              </p:cNvSpPr>
              <p:nvPr/>
            </p:nvSpPr>
            <p:spPr bwMode="auto">
              <a:xfrm>
                <a:off x="2018" y="3113"/>
                <a:ext cx="454" cy="272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49214" name="Text Box 30"/>
              <p:cNvSpPr txBox="1">
                <a:spLocks noChangeArrowheads="1"/>
              </p:cNvSpPr>
              <p:nvPr/>
            </p:nvSpPr>
            <p:spPr bwMode="auto">
              <a:xfrm>
                <a:off x="2063" y="3158"/>
                <a:ext cx="453" cy="1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sz="1400" b="1">
                    <a:solidFill>
                      <a:srgbClr val="000000"/>
                    </a:solidFill>
                  </a:rPr>
                  <a:t>VWF</a:t>
                </a:r>
              </a:p>
            </p:txBody>
          </p:sp>
        </p:grpSp>
        <p:grpSp>
          <p:nvGrpSpPr>
            <p:cNvPr id="11" name="Group 31"/>
            <p:cNvGrpSpPr>
              <a:grpSpLocks/>
            </p:cNvGrpSpPr>
            <p:nvPr/>
          </p:nvGrpSpPr>
          <p:grpSpPr bwMode="auto">
            <a:xfrm>
              <a:off x="431" y="845"/>
              <a:ext cx="498" cy="272"/>
              <a:chOff x="2018" y="3113"/>
              <a:chExt cx="498" cy="272"/>
            </a:xfrm>
          </p:grpSpPr>
          <p:sp>
            <p:nvSpPr>
              <p:cNvPr id="349216" name="Oval 32"/>
              <p:cNvSpPr>
                <a:spLocks noChangeArrowheads="1"/>
              </p:cNvSpPr>
              <p:nvPr/>
            </p:nvSpPr>
            <p:spPr bwMode="auto">
              <a:xfrm>
                <a:off x="2018" y="3113"/>
                <a:ext cx="454" cy="272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49217" name="Text Box 33"/>
              <p:cNvSpPr txBox="1">
                <a:spLocks noChangeArrowheads="1"/>
              </p:cNvSpPr>
              <p:nvPr/>
            </p:nvSpPr>
            <p:spPr bwMode="auto">
              <a:xfrm>
                <a:off x="2063" y="3158"/>
                <a:ext cx="453" cy="1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sz="1400" b="1">
                    <a:solidFill>
                      <a:srgbClr val="000000"/>
                    </a:solidFill>
                  </a:rPr>
                  <a:t>VWF</a:t>
                </a:r>
              </a:p>
            </p:txBody>
          </p:sp>
        </p:grpSp>
        <p:grpSp>
          <p:nvGrpSpPr>
            <p:cNvPr id="12" name="Group 34"/>
            <p:cNvGrpSpPr>
              <a:grpSpLocks/>
            </p:cNvGrpSpPr>
            <p:nvPr/>
          </p:nvGrpSpPr>
          <p:grpSpPr bwMode="auto">
            <a:xfrm>
              <a:off x="703" y="618"/>
              <a:ext cx="816" cy="363"/>
              <a:chOff x="2789" y="2069"/>
              <a:chExt cx="816" cy="363"/>
            </a:xfrm>
          </p:grpSpPr>
          <p:grpSp>
            <p:nvGrpSpPr>
              <p:cNvPr id="13" name="Group 35"/>
              <p:cNvGrpSpPr>
                <a:grpSpLocks/>
              </p:cNvGrpSpPr>
              <p:nvPr/>
            </p:nvGrpSpPr>
            <p:grpSpPr bwMode="auto">
              <a:xfrm>
                <a:off x="3107" y="2069"/>
                <a:ext cx="498" cy="272"/>
                <a:chOff x="2018" y="3113"/>
                <a:chExt cx="498" cy="272"/>
              </a:xfrm>
            </p:grpSpPr>
            <p:sp>
              <p:nvSpPr>
                <p:cNvPr id="349220" name="Oval 36"/>
                <p:cNvSpPr>
                  <a:spLocks noChangeArrowheads="1"/>
                </p:cNvSpPr>
                <p:nvPr/>
              </p:nvSpPr>
              <p:spPr bwMode="auto">
                <a:xfrm>
                  <a:off x="2018" y="3113"/>
                  <a:ext cx="454" cy="272"/>
                </a:xfrm>
                <a:prstGeom prst="ellipse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49221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2063" y="3158"/>
                  <a:ext cx="453" cy="192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GB" sz="1400" b="1">
                      <a:solidFill>
                        <a:srgbClr val="000000"/>
                      </a:solidFill>
                    </a:rPr>
                    <a:t>VWF</a:t>
                  </a:r>
                </a:p>
              </p:txBody>
            </p:sp>
          </p:grpSp>
          <p:grpSp>
            <p:nvGrpSpPr>
              <p:cNvPr id="14" name="Group 38"/>
              <p:cNvGrpSpPr>
                <a:grpSpLocks/>
              </p:cNvGrpSpPr>
              <p:nvPr/>
            </p:nvGrpSpPr>
            <p:grpSpPr bwMode="auto">
              <a:xfrm>
                <a:off x="2789" y="2160"/>
                <a:ext cx="498" cy="272"/>
                <a:chOff x="2018" y="3113"/>
                <a:chExt cx="498" cy="272"/>
              </a:xfrm>
            </p:grpSpPr>
            <p:sp>
              <p:nvSpPr>
                <p:cNvPr id="349223" name="Oval 39"/>
                <p:cNvSpPr>
                  <a:spLocks noChangeArrowheads="1"/>
                </p:cNvSpPr>
                <p:nvPr/>
              </p:nvSpPr>
              <p:spPr bwMode="auto">
                <a:xfrm>
                  <a:off x="2018" y="3113"/>
                  <a:ext cx="454" cy="272"/>
                </a:xfrm>
                <a:prstGeom prst="ellipse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49224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2063" y="3158"/>
                  <a:ext cx="453" cy="192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GB" sz="1400" b="1">
                      <a:solidFill>
                        <a:srgbClr val="000000"/>
                      </a:solidFill>
                    </a:rPr>
                    <a:t>VWF</a:t>
                  </a:r>
                </a:p>
              </p:txBody>
            </p:sp>
          </p:grpSp>
        </p:grpSp>
      </p:grpSp>
      <p:sp>
        <p:nvSpPr>
          <p:cNvPr id="349229" name="Oval 45"/>
          <p:cNvSpPr>
            <a:spLocks noChangeArrowheads="1"/>
          </p:cNvSpPr>
          <p:nvPr/>
        </p:nvSpPr>
        <p:spPr bwMode="auto">
          <a:xfrm rot="244946">
            <a:off x="2484438" y="1844675"/>
            <a:ext cx="503237" cy="431800"/>
          </a:xfrm>
          <a:prstGeom prst="ellipse">
            <a:avLst/>
          </a:prstGeom>
          <a:solidFill>
            <a:srgbClr val="6F0B01"/>
          </a:solidFill>
          <a:ln w="9525" algn="ctr">
            <a:solidFill>
              <a:srgbClr val="6F0B0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3200">
              <a:solidFill>
                <a:srgbClr val="FFFF00"/>
              </a:solidFill>
            </a:endParaRPr>
          </a:p>
        </p:txBody>
      </p:sp>
      <p:sp>
        <p:nvSpPr>
          <p:cNvPr id="349230" name="Oval 46"/>
          <p:cNvSpPr>
            <a:spLocks noChangeArrowheads="1"/>
          </p:cNvSpPr>
          <p:nvPr/>
        </p:nvSpPr>
        <p:spPr bwMode="auto">
          <a:xfrm rot="244946">
            <a:off x="323850" y="2565400"/>
            <a:ext cx="503238" cy="431800"/>
          </a:xfrm>
          <a:prstGeom prst="ellipse">
            <a:avLst/>
          </a:prstGeom>
          <a:solidFill>
            <a:srgbClr val="6F0B01"/>
          </a:solidFill>
          <a:ln w="9525" algn="ctr">
            <a:solidFill>
              <a:srgbClr val="6F0B0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3200">
              <a:solidFill>
                <a:srgbClr val="FFFF00"/>
              </a:solidFill>
            </a:endParaRPr>
          </a:p>
        </p:txBody>
      </p:sp>
      <p:sp>
        <p:nvSpPr>
          <p:cNvPr id="349231" name="Oval 47"/>
          <p:cNvSpPr>
            <a:spLocks noChangeArrowheads="1"/>
          </p:cNvSpPr>
          <p:nvPr/>
        </p:nvSpPr>
        <p:spPr bwMode="auto">
          <a:xfrm rot="244946">
            <a:off x="2771775" y="2852738"/>
            <a:ext cx="503238" cy="431800"/>
          </a:xfrm>
          <a:prstGeom prst="ellipse">
            <a:avLst/>
          </a:prstGeom>
          <a:solidFill>
            <a:srgbClr val="6F0B01"/>
          </a:solidFill>
          <a:ln w="9525" algn="ctr">
            <a:solidFill>
              <a:srgbClr val="6F0B0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3200">
              <a:solidFill>
                <a:srgbClr val="FFFF00"/>
              </a:solidFill>
            </a:endParaRPr>
          </a:p>
        </p:txBody>
      </p:sp>
      <p:sp>
        <p:nvSpPr>
          <p:cNvPr id="349232" name="Oval 48"/>
          <p:cNvSpPr>
            <a:spLocks noChangeArrowheads="1"/>
          </p:cNvSpPr>
          <p:nvPr/>
        </p:nvSpPr>
        <p:spPr bwMode="auto">
          <a:xfrm rot="244946">
            <a:off x="900113" y="3284538"/>
            <a:ext cx="503237" cy="431800"/>
          </a:xfrm>
          <a:prstGeom prst="ellipse">
            <a:avLst/>
          </a:prstGeom>
          <a:solidFill>
            <a:srgbClr val="6F0B01"/>
          </a:solidFill>
          <a:ln w="9525" algn="ctr">
            <a:solidFill>
              <a:srgbClr val="6F0B0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3200">
              <a:solidFill>
                <a:srgbClr val="FFFF00"/>
              </a:solidFill>
            </a:endParaRPr>
          </a:p>
        </p:txBody>
      </p:sp>
      <p:grpSp>
        <p:nvGrpSpPr>
          <p:cNvPr id="15" name="Group 90"/>
          <p:cNvGrpSpPr>
            <a:grpSpLocks/>
          </p:cNvGrpSpPr>
          <p:nvPr/>
        </p:nvGrpSpPr>
        <p:grpSpPr bwMode="auto">
          <a:xfrm>
            <a:off x="250825" y="3644900"/>
            <a:ext cx="2374900" cy="1152525"/>
            <a:chOff x="204" y="2205"/>
            <a:chExt cx="1496" cy="726"/>
          </a:xfrm>
        </p:grpSpPr>
        <p:grpSp>
          <p:nvGrpSpPr>
            <p:cNvPr id="16" name="Group 49"/>
            <p:cNvGrpSpPr>
              <a:grpSpLocks/>
            </p:cNvGrpSpPr>
            <p:nvPr/>
          </p:nvGrpSpPr>
          <p:grpSpPr bwMode="auto">
            <a:xfrm>
              <a:off x="522" y="2659"/>
              <a:ext cx="498" cy="272"/>
              <a:chOff x="2018" y="3113"/>
              <a:chExt cx="498" cy="272"/>
            </a:xfrm>
          </p:grpSpPr>
          <p:sp>
            <p:nvSpPr>
              <p:cNvPr id="349234" name="Oval 50"/>
              <p:cNvSpPr>
                <a:spLocks noChangeArrowheads="1"/>
              </p:cNvSpPr>
              <p:nvPr/>
            </p:nvSpPr>
            <p:spPr bwMode="auto">
              <a:xfrm>
                <a:off x="2018" y="3113"/>
                <a:ext cx="454" cy="272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49235" name="Text Box 51"/>
              <p:cNvSpPr txBox="1">
                <a:spLocks noChangeArrowheads="1"/>
              </p:cNvSpPr>
              <p:nvPr/>
            </p:nvSpPr>
            <p:spPr bwMode="auto">
              <a:xfrm>
                <a:off x="2063" y="3158"/>
                <a:ext cx="453" cy="1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sz="1400" b="1">
                    <a:solidFill>
                      <a:srgbClr val="000000"/>
                    </a:solidFill>
                  </a:rPr>
                  <a:t>VWF</a:t>
                </a:r>
              </a:p>
            </p:txBody>
          </p:sp>
        </p:grpSp>
        <p:grpSp>
          <p:nvGrpSpPr>
            <p:cNvPr id="17" name="Group 52"/>
            <p:cNvGrpSpPr>
              <a:grpSpLocks/>
            </p:cNvGrpSpPr>
            <p:nvPr/>
          </p:nvGrpSpPr>
          <p:grpSpPr bwMode="auto">
            <a:xfrm>
              <a:off x="204" y="2477"/>
              <a:ext cx="498" cy="272"/>
              <a:chOff x="2018" y="3113"/>
              <a:chExt cx="498" cy="272"/>
            </a:xfrm>
          </p:grpSpPr>
          <p:sp>
            <p:nvSpPr>
              <p:cNvPr id="349237" name="Oval 53"/>
              <p:cNvSpPr>
                <a:spLocks noChangeArrowheads="1"/>
              </p:cNvSpPr>
              <p:nvPr/>
            </p:nvSpPr>
            <p:spPr bwMode="auto">
              <a:xfrm>
                <a:off x="2018" y="3113"/>
                <a:ext cx="454" cy="272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49238" name="Text Box 54"/>
              <p:cNvSpPr txBox="1">
                <a:spLocks noChangeArrowheads="1"/>
              </p:cNvSpPr>
              <p:nvPr/>
            </p:nvSpPr>
            <p:spPr bwMode="auto">
              <a:xfrm>
                <a:off x="2063" y="3158"/>
                <a:ext cx="453" cy="1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sz="1400" b="1">
                    <a:solidFill>
                      <a:srgbClr val="000000"/>
                    </a:solidFill>
                  </a:rPr>
                  <a:t>VWF</a:t>
                </a:r>
              </a:p>
            </p:txBody>
          </p:sp>
        </p:grpSp>
        <p:grpSp>
          <p:nvGrpSpPr>
            <p:cNvPr id="18" name="Group 55"/>
            <p:cNvGrpSpPr>
              <a:grpSpLocks/>
            </p:cNvGrpSpPr>
            <p:nvPr/>
          </p:nvGrpSpPr>
          <p:grpSpPr bwMode="auto">
            <a:xfrm>
              <a:off x="1202" y="2386"/>
              <a:ext cx="498" cy="272"/>
              <a:chOff x="2018" y="3113"/>
              <a:chExt cx="498" cy="272"/>
            </a:xfrm>
          </p:grpSpPr>
          <p:sp>
            <p:nvSpPr>
              <p:cNvPr id="349240" name="Oval 56"/>
              <p:cNvSpPr>
                <a:spLocks noChangeArrowheads="1"/>
              </p:cNvSpPr>
              <p:nvPr/>
            </p:nvSpPr>
            <p:spPr bwMode="auto">
              <a:xfrm>
                <a:off x="2018" y="3113"/>
                <a:ext cx="454" cy="272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49241" name="Text Box 57"/>
              <p:cNvSpPr txBox="1">
                <a:spLocks noChangeArrowheads="1"/>
              </p:cNvSpPr>
              <p:nvPr/>
            </p:nvSpPr>
            <p:spPr bwMode="auto">
              <a:xfrm>
                <a:off x="2063" y="3158"/>
                <a:ext cx="453" cy="1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sz="1400" b="1">
                    <a:solidFill>
                      <a:srgbClr val="000000"/>
                    </a:solidFill>
                  </a:rPr>
                  <a:t>VWF</a:t>
                </a:r>
              </a:p>
            </p:txBody>
          </p:sp>
        </p:grpSp>
        <p:grpSp>
          <p:nvGrpSpPr>
            <p:cNvPr id="19" name="Group 58"/>
            <p:cNvGrpSpPr>
              <a:grpSpLocks/>
            </p:cNvGrpSpPr>
            <p:nvPr/>
          </p:nvGrpSpPr>
          <p:grpSpPr bwMode="auto">
            <a:xfrm>
              <a:off x="1112" y="2568"/>
              <a:ext cx="498" cy="272"/>
              <a:chOff x="2018" y="3113"/>
              <a:chExt cx="498" cy="272"/>
            </a:xfrm>
          </p:grpSpPr>
          <p:sp>
            <p:nvSpPr>
              <p:cNvPr id="349243" name="Oval 59"/>
              <p:cNvSpPr>
                <a:spLocks noChangeArrowheads="1"/>
              </p:cNvSpPr>
              <p:nvPr/>
            </p:nvSpPr>
            <p:spPr bwMode="auto">
              <a:xfrm>
                <a:off x="2018" y="3113"/>
                <a:ext cx="454" cy="272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49244" name="Text Box 60"/>
              <p:cNvSpPr txBox="1">
                <a:spLocks noChangeArrowheads="1"/>
              </p:cNvSpPr>
              <p:nvPr/>
            </p:nvSpPr>
            <p:spPr bwMode="auto">
              <a:xfrm>
                <a:off x="2063" y="3158"/>
                <a:ext cx="453" cy="1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sz="1400" b="1">
                    <a:solidFill>
                      <a:srgbClr val="000000"/>
                    </a:solidFill>
                  </a:rPr>
                  <a:t>VWF</a:t>
                </a:r>
              </a:p>
            </p:txBody>
          </p:sp>
        </p:grpSp>
        <p:grpSp>
          <p:nvGrpSpPr>
            <p:cNvPr id="20" name="Group 61"/>
            <p:cNvGrpSpPr>
              <a:grpSpLocks/>
            </p:cNvGrpSpPr>
            <p:nvPr/>
          </p:nvGrpSpPr>
          <p:grpSpPr bwMode="auto">
            <a:xfrm>
              <a:off x="839" y="2568"/>
              <a:ext cx="498" cy="272"/>
              <a:chOff x="2018" y="3113"/>
              <a:chExt cx="498" cy="272"/>
            </a:xfrm>
          </p:grpSpPr>
          <p:sp>
            <p:nvSpPr>
              <p:cNvPr id="349246" name="Oval 62"/>
              <p:cNvSpPr>
                <a:spLocks noChangeArrowheads="1"/>
              </p:cNvSpPr>
              <p:nvPr/>
            </p:nvSpPr>
            <p:spPr bwMode="auto">
              <a:xfrm>
                <a:off x="2018" y="3113"/>
                <a:ext cx="454" cy="272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49247" name="Text Box 63"/>
              <p:cNvSpPr txBox="1">
                <a:spLocks noChangeArrowheads="1"/>
              </p:cNvSpPr>
              <p:nvPr/>
            </p:nvSpPr>
            <p:spPr bwMode="auto">
              <a:xfrm>
                <a:off x="2063" y="3158"/>
                <a:ext cx="453" cy="1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sz="1400" b="1">
                    <a:solidFill>
                      <a:srgbClr val="000000"/>
                    </a:solidFill>
                  </a:rPr>
                  <a:t>VWF</a:t>
                </a:r>
              </a:p>
            </p:txBody>
          </p:sp>
        </p:grpSp>
        <p:grpSp>
          <p:nvGrpSpPr>
            <p:cNvPr id="21" name="Group 64"/>
            <p:cNvGrpSpPr>
              <a:grpSpLocks/>
            </p:cNvGrpSpPr>
            <p:nvPr/>
          </p:nvGrpSpPr>
          <p:grpSpPr bwMode="auto">
            <a:xfrm>
              <a:off x="521" y="2432"/>
              <a:ext cx="498" cy="272"/>
              <a:chOff x="2018" y="3113"/>
              <a:chExt cx="498" cy="272"/>
            </a:xfrm>
          </p:grpSpPr>
          <p:sp>
            <p:nvSpPr>
              <p:cNvPr id="349249" name="Oval 65"/>
              <p:cNvSpPr>
                <a:spLocks noChangeArrowheads="1"/>
              </p:cNvSpPr>
              <p:nvPr/>
            </p:nvSpPr>
            <p:spPr bwMode="auto">
              <a:xfrm>
                <a:off x="2018" y="3113"/>
                <a:ext cx="454" cy="272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49250" name="Text Box 66"/>
              <p:cNvSpPr txBox="1">
                <a:spLocks noChangeArrowheads="1"/>
              </p:cNvSpPr>
              <p:nvPr/>
            </p:nvSpPr>
            <p:spPr bwMode="auto">
              <a:xfrm>
                <a:off x="2063" y="3158"/>
                <a:ext cx="453" cy="1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sz="1400" b="1">
                    <a:solidFill>
                      <a:srgbClr val="000000"/>
                    </a:solidFill>
                  </a:rPr>
                  <a:t>VWF</a:t>
                </a:r>
              </a:p>
            </p:txBody>
          </p:sp>
        </p:grpSp>
        <p:grpSp>
          <p:nvGrpSpPr>
            <p:cNvPr id="22" name="Group 67"/>
            <p:cNvGrpSpPr>
              <a:grpSpLocks/>
            </p:cNvGrpSpPr>
            <p:nvPr/>
          </p:nvGrpSpPr>
          <p:grpSpPr bwMode="auto">
            <a:xfrm>
              <a:off x="839" y="2205"/>
              <a:ext cx="816" cy="363"/>
              <a:chOff x="2789" y="2069"/>
              <a:chExt cx="816" cy="363"/>
            </a:xfrm>
          </p:grpSpPr>
          <p:grpSp>
            <p:nvGrpSpPr>
              <p:cNvPr id="23" name="Group 68"/>
              <p:cNvGrpSpPr>
                <a:grpSpLocks/>
              </p:cNvGrpSpPr>
              <p:nvPr/>
            </p:nvGrpSpPr>
            <p:grpSpPr bwMode="auto">
              <a:xfrm>
                <a:off x="3107" y="2069"/>
                <a:ext cx="498" cy="272"/>
                <a:chOff x="2018" y="3113"/>
                <a:chExt cx="498" cy="272"/>
              </a:xfrm>
            </p:grpSpPr>
            <p:sp>
              <p:nvSpPr>
                <p:cNvPr id="349253" name="Oval 69"/>
                <p:cNvSpPr>
                  <a:spLocks noChangeArrowheads="1"/>
                </p:cNvSpPr>
                <p:nvPr/>
              </p:nvSpPr>
              <p:spPr bwMode="auto">
                <a:xfrm>
                  <a:off x="2018" y="3113"/>
                  <a:ext cx="454" cy="272"/>
                </a:xfrm>
                <a:prstGeom prst="ellipse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49254" name="Text Box 70"/>
                <p:cNvSpPr txBox="1">
                  <a:spLocks noChangeArrowheads="1"/>
                </p:cNvSpPr>
                <p:nvPr/>
              </p:nvSpPr>
              <p:spPr bwMode="auto">
                <a:xfrm>
                  <a:off x="2063" y="3158"/>
                  <a:ext cx="453" cy="192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GB" sz="1400" b="1">
                      <a:solidFill>
                        <a:srgbClr val="000000"/>
                      </a:solidFill>
                    </a:rPr>
                    <a:t>VWF</a:t>
                  </a:r>
                </a:p>
              </p:txBody>
            </p:sp>
          </p:grpSp>
          <p:grpSp>
            <p:nvGrpSpPr>
              <p:cNvPr id="24" name="Group 71"/>
              <p:cNvGrpSpPr>
                <a:grpSpLocks/>
              </p:cNvGrpSpPr>
              <p:nvPr/>
            </p:nvGrpSpPr>
            <p:grpSpPr bwMode="auto">
              <a:xfrm>
                <a:off x="2789" y="2160"/>
                <a:ext cx="498" cy="272"/>
                <a:chOff x="2018" y="3113"/>
                <a:chExt cx="498" cy="272"/>
              </a:xfrm>
            </p:grpSpPr>
            <p:sp>
              <p:nvSpPr>
                <p:cNvPr id="349256" name="Oval 72"/>
                <p:cNvSpPr>
                  <a:spLocks noChangeArrowheads="1"/>
                </p:cNvSpPr>
                <p:nvPr/>
              </p:nvSpPr>
              <p:spPr bwMode="auto">
                <a:xfrm>
                  <a:off x="2018" y="3113"/>
                  <a:ext cx="454" cy="272"/>
                </a:xfrm>
                <a:prstGeom prst="ellipse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49257" name="Text Box 73"/>
                <p:cNvSpPr txBox="1">
                  <a:spLocks noChangeArrowheads="1"/>
                </p:cNvSpPr>
                <p:nvPr/>
              </p:nvSpPr>
              <p:spPr bwMode="auto">
                <a:xfrm>
                  <a:off x="2063" y="3158"/>
                  <a:ext cx="453" cy="192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GB" sz="1400" b="1">
                      <a:solidFill>
                        <a:srgbClr val="000000"/>
                      </a:solidFill>
                    </a:rPr>
                    <a:t>VWF</a:t>
                  </a:r>
                </a:p>
              </p:txBody>
            </p:sp>
          </p:grpSp>
        </p:grpSp>
      </p:grpSp>
      <p:sp>
        <p:nvSpPr>
          <p:cNvPr id="349259" name="Freeform 75"/>
          <p:cNvSpPr>
            <a:spLocks/>
          </p:cNvSpPr>
          <p:nvPr/>
        </p:nvSpPr>
        <p:spPr bwMode="auto">
          <a:xfrm>
            <a:off x="34925" y="4956175"/>
            <a:ext cx="3078163" cy="660400"/>
          </a:xfrm>
          <a:custGeom>
            <a:avLst/>
            <a:gdLst/>
            <a:ahLst/>
            <a:cxnLst>
              <a:cxn ang="0">
                <a:pos x="49" y="318"/>
              </a:cxn>
              <a:cxn ang="0">
                <a:pos x="28" y="218"/>
              </a:cxn>
              <a:cxn ang="0">
                <a:pos x="72" y="131"/>
              </a:cxn>
              <a:cxn ang="0">
                <a:pos x="461" y="35"/>
              </a:cxn>
              <a:cxn ang="0">
                <a:pos x="959" y="4"/>
              </a:cxn>
              <a:cxn ang="0">
                <a:pos x="1226" y="9"/>
              </a:cxn>
              <a:cxn ang="0">
                <a:pos x="1418" y="35"/>
              </a:cxn>
              <a:cxn ang="0">
                <a:pos x="1532" y="83"/>
              </a:cxn>
              <a:cxn ang="0">
                <a:pos x="1585" y="149"/>
              </a:cxn>
              <a:cxn ang="0">
                <a:pos x="1580" y="227"/>
              </a:cxn>
              <a:cxn ang="0">
                <a:pos x="1585" y="318"/>
              </a:cxn>
            </a:cxnLst>
            <a:rect l="0" t="0" r="r" b="b"/>
            <a:pathLst>
              <a:path w="1593" h="318">
                <a:moveTo>
                  <a:pt x="49" y="318"/>
                </a:moveTo>
                <a:cubicBezTo>
                  <a:pt x="36" y="283"/>
                  <a:pt x="24" y="249"/>
                  <a:pt x="28" y="218"/>
                </a:cubicBezTo>
                <a:cubicBezTo>
                  <a:pt x="32" y="187"/>
                  <a:pt x="0" y="161"/>
                  <a:pt x="72" y="131"/>
                </a:cubicBezTo>
                <a:cubicBezTo>
                  <a:pt x="144" y="101"/>
                  <a:pt x="313" y="56"/>
                  <a:pt x="461" y="35"/>
                </a:cubicBezTo>
                <a:cubicBezTo>
                  <a:pt x="609" y="14"/>
                  <a:pt x="832" y="8"/>
                  <a:pt x="959" y="4"/>
                </a:cubicBezTo>
                <a:cubicBezTo>
                  <a:pt x="1086" y="0"/>
                  <a:pt x="1150" y="4"/>
                  <a:pt x="1226" y="9"/>
                </a:cubicBezTo>
                <a:cubicBezTo>
                  <a:pt x="1302" y="14"/>
                  <a:pt x="1367" y="23"/>
                  <a:pt x="1418" y="35"/>
                </a:cubicBezTo>
                <a:cubicBezTo>
                  <a:pt x="1469" y="47"/>
                  <a:pt x="1504" y="64"/>
                  <a:pt x="1532" y="83"/>
                </a:cubicBezTo>
                <a:cubicBezTo>
                  <a:pt x="1560" y="102"/>
                  <a:pt x="1577" y="125"/>
                  <a:pt x="1585" y="149"/>
                </a:cubicBezTo>
                <a:cubicBezTo>
                  <a:pt x="1593" y="173"/>
                  <a:pt x="1580" y="199"/>
                  <a:pt x="1580" y="227"/>
                </a:cubicBezTo>
                <a:cubicBezTo>
                  <a:pt x="1580" y="255"/>
                  <a:pt x="1582" y="286"/>
                  <a:pt x="1585" y="318"/>
                </a:cubicBezTo>
              </a:path>
            </a:pathLst>
          </a:custGeom>
          <a:gradFill rotWithShape="0">
            <a:gsLst>
              <a:gs pos="0">
                <a:srgbClr val="D8A200"/>
              </a:gs>
              <a:gs pos="100000">
                <a:srgbClr val="FDFF12"/>
              </a:gs>
            </a:gsLst>
            <a:lin ang="5400000" scaled="1"/>
          </a:gradFill>
          <a:ln w="12700" cap="flat" cmpd="sng">
            <a:solidFill>
              <a:schemeClr val="tx2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49260" name="Oval 76"/>
          <p:cNvSpPr>
            <a:spLocks noChangeArrowheads="1"/>
          </p:cNvSpPr>
          <p:nvPr/>
        </p:nvSpPr>
        <p:spPr bwMode="auto">
          <a:xfrm>
            <a:off x="1114425" y="5300663"/>
            <a:ext cx="1025525" cy="260350"/>
          </a:xfrm>
          <a:prstGeom prst="ellipse">
            <a:avLst/>
          </a:prstGeom>
          <a:solidFill>
            <a:srgbClr val="00007A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pSp>
        <p:nvGrpSpPr>
          <p:cNvPr id="25" name="Group 84"/>
          <p:cNvGrpSpPr>
            <a:grpSpLocks/>
          </p:cNvGrpSpPr>
          <p:nvPr/>
        </p:nvGrpSpPr>
        <p:grpSpPr bwMode="auto">
          <a:xfrm>
            <a:off x="179388" y="5624513"/>
            <a:ext cx="8856662" cy="541337"/>
            <a:chOff x="113" y="3415"/>
            <a:chExt cx="5579" cy="341"/>
          </a:xfrm>
        </p:grpSpPr>
        <p:sp>
          <p:nvSpPr>
            <p:cNvPr id="349263" name="Freeform 79"/>
            <p:cNvSpPr>
              <a:spLocks/>
            </p:cNvSpPr>
            <p:nvPr/>
          </p:nvSpPr>
          <p:spPr bwMode="auto">
            <a:xfrm>
              <a:off x="113" y="3415"/>
              <a:ext cx="5579" cy="2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8" y="272"/>
                </a:cxn>
                <a:cxn ang="0">
                  <a:pos x="771" y="90"/>
                </a:cxn>
                <a:cxn ang="0">
                  <a:pos x="1134" y="272"/>
                </a:cxn>
                <a:cxn ang="0">
                  <a:pos x="1588" y="136"/>
                </a:cxn>
                <a:cxn ang="0">
                  <a:pos x="2041" y="272"/>
                </a:cxn>
                <a:cxn ang="0">
                  <a:pos x="2313" y="136"/>
                </a:cxn>
                <a:cxn ang="0">
                  <a:pos x="2767" y="272"/>
                </a:cxn>
                <a:cxn ang="0">
                  <a:pos x="2948" y="90"/>
                </a:cxn>
                <a:cxn ang="0">
                  <a:pos x="3357" y="227"/>
                </a:cxn>
                <a:cxn ang="0">
                  <a:pos x="3538" y="90"/>
                </a:cxn>
                <a:cxn ang="0">
                  <a:pos x="3992" y="272"/>
                </a:cxn>
                <a:cxn ang="0">
                  <a:pos x="4309" y="90"/>
                </a:cxn>
                <a:cxn ang="0">
                  <a:pos x="4672" y="272"/>
                </a:cxn>
                <a:cxn ang="0">
                  <a:pos x="4990" y="90"/>
                </a:cxn>
                <a:cxn ang="0">
                  <a:pos x="5262" y="272"/>
                </a:cxn>
                <a:cxn ang="0">
                  <a:pos x="5579" y="45"/>
                </a:cxn>
              </a:cxnLst>
              <a:rect l="0" t="0" r="r" b="b"/>
              <a:pathLst>
                <a:path w="5579" h="287">
                  <a:moveTo>
                    <a:pt x="0" y="0"/>
                  </a:moveTo>
                  <a:cubicBezTo>
                    <a:pt x="95" y="128"/>
                    <a:pt x="190" y="257"/>
                    <a:pt x="318" y="272"/>
                  </a:cubicBezTo>
                  <a:cubicBezTo>
                    <a:pt x="446" y="287"/>
                    <a:pt x="635" y="90"/>
                    <a:pt x="771" y="90"/>
                  </a:cubicBezTo>
                  <a:cubicBezTo>
                    <a:pt x="907" y="90"/>
                    <a:pt x="998" y="264"/>
                    <a:pt x="1134" y="272"/>
                  </a:cubicBezTo>
                  <a:cubicBezTo>
                    <a:pt x="1270" y="280"/>
                    <a:pt x="1437" y="136"/>
                    <a:pt x="1588" y="136"/>
                  </a:cubicBezTo>
                  <a:cubicBezTo>
                    <a:pt x="1739" y="136"/>
                    <a:pt x="1920" y="272"/>
                    <a:pt x="2041" y="272"/>
                  </a:cubicBezTo>
                  <a:cubicBezTo>
                    <a:pt x="2162" y="272"/>
                    <a:pt x="2192" y="136"/>
                    <a:pt x="2313" y="136"/>
                  </a:cubicBezTo>
                  <a:cubicBezTo>
                    <a:pt x="2434" y="136"/>
                    <a:pt x="2661" y="280"/>
                    <a:pt x="2767" y="272"/>
                  </a:cubicBezTo>
                  <a:cubicBezTo>
                    <a:pt x="2873" y="264"/>
                    <a:pt x="2850" y="97"/>
                    <a:pt x="2948" y="90"/>
                  </a:cubicBezTo>
                  <a:cubicBezTo>
                    <a:pt x="3046" y="83"/>
                    <a:pt x="3259" y="227"/>
                    <a:pt x="3357" y="227"/>
                  </a:cubicBezTo>
                  <a:cubicBezTo>
                    <a:pt x="3455" y="227"/>
                    <a:pt x="3432" y="83"/>
                    <a:pt x="3538" y="90"/>
                  </a:cubicBezTo>
                  <a:cubicBezTo>
                    <a:pt x="3644" y="97"/>
                    <a:pt x="3864" y="272"/>
                    <a:pt x="3992" y="272"/>
                  </a:cubicBezTo>
                  <a:cubicBezTo>
                    <a:pt x="4120" y="272"/>
                    <a:pt x="4196" y="90"/>
                    <a:pt x="4309" y="90"/>
                  </a:cubicBezTo>
                  <a:cubicBezTo>
                    <a:pt x="4422" y="90"/>
                    <a:pt x="4559" y="272"/>
                    <a:pt x="4672" y="272"/>
                  </a:cubicBezTo>
                  <a:cubicBezTo>
                    <a:pt x="4785" y="272"/>
                    <a:pt x="4892" y="90"/>
                    <a:pt x="4990" y="90"/>
                  </a:cubicBezTo>
                  <a:cubicBezTo>
                    <a:pt x="5088" y="90"/>
                    <a:pt x="5164" y="279"/>
                    <a:pt x="5262" y="272"/>
                  </a:cubicBezTo>
                  <a:cubicBezTo>
                    <a:pt x="5360" y="265"/>
                    <a:pt x="5469" y="155"/>
                    <a:pt x="5579" y="45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349264" name="Freeform 80"/>
            <p:cNvSpPr>
              <a:spLocks/>
            </p:cNvSpPr>
            <p:nvPr/>
          </p:nvSpPr>
          <p:spPr bwMode="auto">
            <a:xfrm>
              <a:off x="113" y="3422"/>
              <a:ext cx="5579" cy="334"/>
            </a:xfrm>
            <a:custGeom>
              <a:avLst/>
              <a:gdLst/>
              <a:ahLst/>
              <a:cxnLst>
                <a:cxn ang="0">
                  <a:pos x="0" y="235"/>
                </a:cxn>
                <a:cxn ang="0">
                  <a:pos x="272" y="53"/>
                </a:cxn>
                <a:cxn ang="0">
                  <a:pos x="680" y="280"/>
                </a:cxn>
                <a:cxn ang="0">
                  <a:pos x="953" y="53"/>
                </a:cxn>
                <a:cxn ang="0">
                  <a:pos x="1361" y="280"/>
                </a:cxn>
                <a:cxn ang="0">
                  <a:pos x="1678" y="8"/>
                </a:cxn>
                <a:cxn ang="0">
                  <a:pos x="1996" y="326"/>
                </a:cxn>
                <a:cxn ang="0">
                  <a:pos x="2223" y="53"/>
                </a:cxn>
                <a:cxn ang="0">
                  <a:pos x="2449" y="280"/>
                </a:cxn>
                <a:cxn ang="0">
                  <a:pos x="2631" y="53"/>
                </a:cxn>
                <a:cxn ang="0">
                  <a:pos x="3039" y="235"/>
                </a:cxn>
                <a:cxn ang="0">
                  <a:pos x="3266" y="8"/>
                </a:cxn>
                <a:cxn ang="0">
                  <a:pos x="3720" y="235"/>
                </a:cxn>
                <a:cxn ang="0">
                  <a:pos x="3901" y="8"/>
                </a:cxn>
                <a:cxn ang="0">
                  <a:pos x="4219" y="280"/>
                </a:cxn>
                <a:cxn ang="0">
                  <a:pos x="4536" y="53"/>
                </a:cxn>
                <a:cxn ang="0">
                  <a:pos x="4944" y="280"/>
                </a:cxn>
                <a:cxn ang="0">
                  <a:pos x="5171" y="53"/>
                </a:cxn>
                <a:cxn ang="0">
                  <a:pos x="5579" y="280"/>
                </a:cxn>
              </a:cxnLst>
              <a:rect l="0" t="0" r="r" b="b"/>
              <a:pathLst>
                <a:path w="5579" h="334">
                  <a:moveTo>
                    <a:pt x="0" y="235"/>
                  </a:moveTo>
                  <a:cubicBezTo>
                    <a:pt x="79" y="140"/>
                    <a:pt x="159" y="46"/>
                    <a:pt x="272" y="53"/>
                  </a:cubicBezTo>
                  <a:cubicBezTo>
                    <a:pt x="385" y="60"/>
                    <a:pt x="567" y="280"/>
                    <a:pt x="680" y="280"/>
                  </a:cubicBezTo>
                  <a:cubicBezTo>
                    <a:pt x="793" y="280"/>
                    <a:pt x="840" y="53"/>
                    <a:pt x="953" y="53"/>
                  </a:cubicBezTo>
                  <a:cubicBezTo>
                    <a:pt x="1066" y="53"/>
                    <a:pt x="1240" y="287"/>
                    <a:pt x="1361" y="280"/>
                  </a:cubicBezTo>
                  <a:cubicBezTo>
                    <a:pt x="1482" y="273"/>
                    <a:pt x="1572" y="0"/>
                    <a:pt x="1678" y="8"/>
                  </a:cubicBezTo>
                  <a:cubicBezTo>
                    <a:pt x="1784" y="16"/>
                    <a:pt x="1905" y="318"/>
                    <a:pt x="1996" y="326"/>
                  </a:cubicBezTo>
                  <a:cubicBezTo>
                    <a:pt x="2087" y="334"/>
                    <a:pt x="2148" y="61"/>
                    <a:pt x="2223" y="53"/>
                  </a:cubicBezTo>
                  <a:cubicBezTo>
                    <a:pt x="2298" y="45"/>
                    <a:pt x="2381" y="280"/>
                    <a:pt x="2449" y="280"/>
                  </a:cubicBezTo>
                  <a:cubicBezTo>
                    <a:pt x="2517" y="280"/>
                    <a:pt x="2533" y="60"/>
                    <a:pt x="2631" y="53"/>
                  </a:cubicBezTo>
                  <a:cubicBezTo>
                    <a:pt x="2729" y="46"/>
                    <a:pt x="2933" y="242"/>
                    <a:pt x="3039" y="235"/>
                  </a:cubicBezTo>
                  <a:cubicBezTo>
                    <a:pt x="3145" y="228"/>
                    <a:pt x="3153" y="8"/>
                    <a:pt x="3266" y="8"/>
                  </a:cubicBezTo>
                  <a:cubicBezTo>
                    <a:pt x="3379" y="8"/>
                    <a:pt x="3614" y="235"/>
                    <a:pt x="3720" y="235"/>
                  </a:cubicBezTo>
                  <a:cubicBezTo>
                    <a:pt x="3826" y="235"/>
                    <a:pt x="3818" y="1"/>
                    <a:pt x="3901" y="8"/>
                  </a:cubicBezTo>
                  <a:cubicBezTo>
                    <a:pt x="3984" y="15"/>
                    <a:pt x="4113" y="273"/>
                    <a:pt x="4219" y="280"/>
                  </a:cubicBezTo>
                  <a:cubicBezTo>
                    <a:pt x="4325" y="287"/>
                    <a:pt x="4415" y="53"/>
                    <a:pt x="4536" y="53"/>
                  </a:cubicBezTo>
                  <a:cubicBezTo>
                    <a:pt x="4657" y="53"/>
                    <a:pt x="4838" y="280"/>
                    <a:pt x="4944" y="280"/>
                  </a:cubicBezTo>
                  <a:cubicBezTo>
                    <a:pt x="5050" y="280"/>
                    <a:pt x="5065" y="53"/>
                    <a:pt x="5171" y="53"/>
                  </a:cubicBezTo>
                  <a:cubicBezTo>
                    <a:pt x="5277" y="53"/>
                    <a:pt x="5511" y="242"/>
                    <a:pt x="5579" y="280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349266" name="Freeform 82"/>
            <p:cNvSpPr>
              <a:spLocks/>
            </p:cNvSpPr>
            <p:nvPr/>
          </p:nvSpPr>
          <p:spPr bwMode="auto">
            <a:xfrm>
              <a:off x="158" y="3415"/>
              <a:ext cx="5489" cy="333"/>
            </a:xfrm>
            <a:custGeom>
              <a:avLst/>
              <a:gdLst/>
              <a:ahLst/>
              <a:cxnLst>
                <a:cxn ang="0">
                  <a:pos x="0" y="242"/>
                </a:cxn>
                <a:cxn ang="0">
                  <a:pos x="273" y="15"/>
                </a:cxn>
                <a:cxn ang="0">
                  <a:pos x="454" y="333"/>
                </a:cxn>
                <a:cxn ang="0">
                  <a:pos x="635" y="15"/>
                </a:cxn>
                <a:cxn ang="0">
                  <a:pos x="998" y="333"/>
                </a:cxn>
                <a:cxn ang="0">
                  <a:pos x="1180" y="15"/>
                </a:cxn>
                <a:cxn ang="0">
                  <a:pos x="1497" y="287"/>
                </a:cxn>
                <a:cxn ang="0">
                  <a:pos x="1769" y="60"/>
                </a:cxn>
                <a:cxn ang="0">
                  <a:pos x="2132" y="287"/>
                </a:cxn>
                <a:cxn ang="0">
                  <a:pos x="2404" y="60"/>
                </a:cxn>
                <a:cxn ang="0">
                  <a:pos x="2586" y="333"/>
                </a:cxn>
                <a:cxn ang="0">
                  <a:pos x="2767" y="60"/>
                </a:cxn>
                <a:cxn ang="0">
                  <a:pos x="3040" y="287"/>
                </a:cxn>
                <a:cxn ang="0">
                  <a:pos x="3357" y="15"/>
                </a:cxn>
                <a:cxn ang="0">
                  <a:pos x="3538" y="287"/>
                </a:cxn>
                <a:cxn ang="0">
                  <a:pos x="3675" y="15"/>
                </a:cxn>
                <a:cxn ang="0">
                  <a:pos x="3947" y="287"/>
                </a:cxn>
                <a:cxn ang="0">
                  <a:pos x="4083" y="60"/>
                </a:cxn>
                <a:cxn ang="0">
                  <a:pos x="4400" y="287"/>
                </a:cxn>
                <a:cxn ang="0">
                  <a:pos x="4627" y="15"/>
                </a:cxn>
                <a:cxn ang="0">
                  <a:pos x="4809" y="333"/>
                </a:cxn>
                <a:cxn ang="0">
                  <a:pos x="4990" y="15"/>
                </a:cxn>
                <a:cxn ang="0">
                  <a:pos x="5171" y="333"/>
                </a:cxn>
                <a:cxn ang="0">
                  <a:pos x="5307" y="15"/>
                </a:cxn>
                <a:cxn ang="0">
                  <a:pos x="5489" y="287"/>
                </a:cxn>
              </a:cxnLst>
              <a:rect l="0" t="0" r="r" b="b"/>
              <a:pathLst>
                <a:path w="5489" h="333">
                  <a:moveTo>
                    <a:pt x="0" y="242"/>
                  </a:moveTo>
                  <a:cubicBezTo>
                    <a:pt x="98" y="121"/>
                    <a:pt x="197" y="0"/>
                    <a:pt x="273" y="15"/>
                  </a:cubicBezTo>
                  <a:cubicBezTo>
                    <a:pt x="349" y="30"/>
                    <a:pt x="394" y="333"/>
                    <a:pt x="454" y="333"/>
                  </a:cubicBezTo>
                  <a:cubicBezTo>
                    <a:pt x="514" y="333"/>
                    <a:pt x="544" y="15"/>
                    <a:pt x="635" y="15"/>
                  </a:cubicBezTo>
                  <a:cubicBezTo>
                    <a:pt x="726" y="15"/>
                    <a:pt x="907" y="333"/>
                    <a:pt x="998" y="333"/>
                  </a:cubicBezTo>
                  <a:cubicBezTo>
                    <a:pt x="1089" y="333"/>
                    <a:pt x="1097" y="23"/>
                    <a:pt x="1180" y="15"/>
                  </a:cubicBezTo>
                  <a:cubicBezTo>
                    <a:pt x="1263" y="7"/>
                    <a:pt x="1399" y="280"/>
                    <a:pt x="1497" y="287"/>
                  </a:cubicBezTo>
                  <a:cubicBezTo>
                    <a:pt x="1595" y="294"/>
                    <a:pt x="1663" y="60"/>
                    <a:pt x="1769" y="60"/>
                  </a:cubicBezTo>
                  <a:cubicBezTo>
                    <a:pt x="1875" y="60"/>
                    <a:pt x="2026" y="287"/>
                    <a:pt x="2132" y="287"/>
                  </a:cubicBezTo>
                  <a:cubicBezTo>
                    <a:pt x="2238" y="287"/>
                    <a:pt x="2328" y="52"/>
                    <a:pt x="2404" y="60"/>
                  </a:cubicBezTo>
                  <a:cubicBezTo>
                    <a:pt x="2480" y="68"/>
                    <a:pt x="2526" y="333"/>
                    <a:pt x="2586" y="333"/>
                  </a:cubicBezTo>
                  <a:cubicBezTo>
                    <a:pt x="2646" y="333"/>
                    <a:pt x="2691" y="68"/>
                    <a:pt x="2767" y="60"/>
                  </a:cubicBezTo>
                  <a:cubicBezTo>
                    <a:pt x="2843" y="52"/>
                    <a:pt x="2942" y="294"/>
                    <a:pt x="3040" y="287"/>
                  </a:cubicBezTo>
                  <a:cubicBezTo>
                    <a:pt x="3138" y="280"/>
                    <a:pt x="3274" y="15"/>
                    <a:pt x="3357" y="15"/>
                  </a:cubicBezTo>
                  <a:cubicBezTo>
                    <a:pt x="3440" y="15"/>
                    <a:pt x="3485" y="287"/>
                    <a:pt x="3538" y="287"/>
                  </a:cubicBezTo>
                  <a:cubicBezTo>
                    <a:pt x="3591" y="287"/>
                    <a:pt x="3607" y="15"/>
                    <a:pt x="3675" y="15"/>
                  </a:cubicBezTo>
                  <a:cubicBezTo>
                    <a:pt x="3743" y="15"/>
                    <a:pt x="3879" y="279"/>
                    <a:pt x="3947" y="287"/>
                  </a:cubicBezTo>
                  <a:cubicBezTo>
                    <a:pt x="4015" y="295"/>
                    <a:pt x="4008" y="60"/>
                    <a:pt x="4083" y="60"/>
                  </a:cubicBezTo>
                  <a:cubicBezTo>
                    <a:pt x="4158" y="60"/>
                    <a:pt x="4309" y="295"/>
                    <a:pt x="4400" y="287"/>
                  </a:cubicBezTo>
                  <a:cubicBezTo>
                    <a:pt x="4491" y="279"/>
                    <a:pt x="4559" y="7"/>
                    <a:pt x="4627" y="15"/>
                  </a:cubicBezTo>
                  <a:cubicBezTo>
                    <a:pt x="4695" y="23"/>
                    <a:pt x="4749" y="333"/>
                    <a:pt x="4809" y="333"/>
                  </a:cubicBezTo>
                  <a:cubicBezTo>
                    <a:pt x="4869" y="333"/>
                    <a:pt x="4930" y="15"/>
                    <a:pt x="4990" y="15"/>
                  </a:cubicBezTo>
                  <a:cubicBezTo>
                    <a:pt x="5050" y="15"/>
                    <a:pt x="5118" y="333"/>
                    <a:pt x="5171" y="333"/>
                  </a:cubicBezTo>
                  <a:cubicBezTo>
                    <a:pt x="5224" y="333"/>
                    <a:pt x="5254" y="23"/>
                    <a:pt x="5307" y="15"/>
                  </a:cubicBezTo>
                  <a:cubicBezTo>
                    <a:pt x="5360" y="7"/>
                    <a:pt x="5424" y="147"/>
                    <a:pt x="5489" y="287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49278" name="Text Box 94"/>
          <p:cNvSpPr txBox="1">
            <a:spLocks noChangeArrowheads="1"/>
          </p:cNvSpPr>
          <p:nvPr/>
        </p:nvSpPr>
        <p:spPr bwMode="auto">
          <a:xfrm>
            <a:off x="493713" y="6208713"/>
            <a:ext cx="2592387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/>
              <a:t>Sub-endothelium</a:t>
            </a:r>
          </a:p>
        </p:txBody>
      </p:sp>
      <p:sp>
        <p:nvSpPr>
          <p:cNvPr id="349279" name="Text Box 95"/>
          <p:cNvSpPr txBox="1">
            <a:spLocks noChangeArrowheads="1"/>
          </p:cNvSpPr>
          <p:nvPr/>
        </p:nvSpPr>
        <p:spPr bwMode="auto">
          <a:xfrm>
            <a:off x="841375" y="4978400"/>
            <a:ext cx="1633538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000">
                <a:solidFill>
                  <a:srgbClr val="000000"/>
                </a:solidFill>
                <a:ea typeface="MS Pゴシック" pitchFamily="-92" charset="-128"/>
              </a:rPr>
              <a:t>Endothelium</a:t>
            </a:r>
          </a:p>
        </p:txBody>
      </p:sp>
      <p:sp>
        <p:nvSpPr>
          <p:cNvPr id="349283" name="Text Box 99"/>
          <p:cNvSpPr txBox="1">
            <a:spLocks noChangeArrowheads="1"/>
          </p:cNvSpPr>
          <p:nvPr/>
        </p:nvSpPr>
        <p:spPr bwMode="auto">
          <a:xfrm>
            <a:off x="107950" y="333375"/>
            <a:ext cx="1436688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000">
                <a:solidFill>
                  <a:srgbClr val="FFFFFF"/>
                </a:solidFill>
                <a:ea typeface="MS Pゴシック" pitchFamily="-92" charset="-128"/>
              </a:rPr>
              <a:t>Blood Flow</a:t>
            </a:r>
          </a:p>
        </p:txBody>
      </p:sp>
      <p:sp>
        <p:nvSpPr>
          <p:cNvPr id="349284" name="AutoShape 100"/>
          <p:cNvSpPr>
            <a:spLocks noChangeArrowheads="1"/>
          </p:cNvSpPr>
          <p:nvPr/>
        </p:nvSpPr>
        <p:spPr bwMode="auto">
          <a:xfrm>
            <a:off x="1590675" y="361950"/>
            <a:ext cx="1593850" cy="368300"/>
          </a:xfrm>
          <a:prstGeom prst="notchedRightArrow">
            <a:avLst>
              <a:gd name="adj1" fmla="val 50000"/>
              <a:gd name="adj2" fmla="val 108190"/>
            </a:avLst>
          </a:prstGeom>
          <a:gradFill rotWithShape="0">
            <a:gsLst>
              <a:gs pos="0">
                <a:schemeClr val="bg2">
                  <a:gamma/>
                  <a:shade val="46275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49285" name="Text Box 101"/>
          <p:cNvSpPr txBox="1">
            <a:spLocks noChangeArrowheads="1"/>
          </p:cNvSpPr>
          <p:nvPr/>
        </p:nvSpPr>
        <p:spPr bwMode="auto">
          <a:xfrm>
            <a:off x="2700338" y="1527175"/>
            <a:ext cx="12954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solidFill>
                  <a:srgbClr val="000000"/>
                </a:solidFill>
              </a:rPr>
              <a:t>Platelet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5.26012E-6 C 0.00382 -0.00069 0.00799 5.26012E-6 0.01146 -0.00208 C 0.01927 -0.0067 0.01128 -0.02335 0.02135 -0.02612 C 0.02778 -0.02797 0.03437 -0.02774 0.04097 -0.02843 C 0.04635 -0.03075 0.05035 -0.03468 0.05573 -0.03722 C 0.07049 -0.03051 0.07812 -0.03814 0.09028 -0.04369 C 0.10191 -0.03838 0.09722 -0.04184 0.10503 -0.03491 C 0.11684 -0.03768 0.11927 -0.03884 0.12951 -0.04809 C 0.13611 -0.05387 0.15087 -0.0571 0.15903 -0.05895 C 0.16597 -0.0726 0.17344 -0.06843 0.18698 -0.06982 C 0.20312 -0.08439 0.19271 -0.07907 0.21979 -0.07653 C 0.25417 -0.07814 0.25399 -0.07537 0.27552 -0.083 C 0.28715 -0.08161 0.30312 -0.07814 0.31476 -0.083 C 0.31632 -0.08369 0.31545 -0.08762 0.31649 -0.08947 C 0.31771 -0.09156 0.31979 -0.09248 0.32135 -0.09387 C 0.35972 -0.09017 0.36684 -0.08901 0.41805 -0.08739 C 0.42135 -0.08577 0.42483 -0.08508 0.42795 -0.083 C 0.42969 -0.08184 0.43108 -0.07976 0.43281 -0.07861 C 0.43594 -0.07676 0.43941 -0.0756 0.44271 -0.07421 C 0.44427 -0.07352 0.44757 -0.07213 0.44757 -0.07213 C 0.45364 -0.07306 0.46094 -0.07144 0.46562 -0.07653 C 0.46719 -0.07814 0.46719 -0.08161 0.46892 -0.083 C 0.47187 -0.08554 0.47882 -0.08739 0.47882 -0.08739 C 0.48594 -0.0867 0.49305 -0.08624 0.5 -0.08508 C 0.50364 -0.08439 0.50625 -0.07907 0.50989 -0.07861 C 0.52517 -0.07676 0.54045 -0.07722 0.55573 -0.07653 C 0.55746 -0.07583 0.5592 -0.07537 0.56076 -0.07421 C 0.56424 -0.07167 0.57049 -0.06543 0.57049 -0.06543 C 0.57656 -0.06612 0.58264 -0.06612 0.58854 -0.06774 C 0.59045 -0.0682 0.59167 -0.07098 0.5934 -0.07213 C 0.59653 -0.07421 0.6 -0.07491 0.6033 -0.07653 C 0.61701 -0.07468 0.62899 -0.07167 0.64271 -0.06982 C 0.66476 -0.07375 0.68785 -0.06705 0.70989 -0.06543 C 0.7118 -0.05757 0.70972 -0.05895 0.71476 -0.05895 " pathEditMode="relative" ptsTypes="fffffffffffffffffffffffffffffffffA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365 -0.00301 0.00608 -0.00809 0.0099 -0.01087 C 0.01632 -0.01549 0.02431 -0.01619 0.03125 -0.01734 C 0.03281 -0.01804 0.03472 -0.01827 0.03611 -0.01966 C 0.03767 -0.02127 0.0375 -0.02567 0.03941 -0.02613 C 0.04375 -0.02729 0.04826 -0.02474 0.0526 -0.02405 C 0.06059 -0.02127 0.06719 -0.01896 0.07552 -0.01734 C 0.08802 -0.01203 0.14514 -0.01642 0.16406 -0.01526 C 0.18177 -0.01018 0.19913 -0.00278 0.21649 0.00439 C 0.23316 0.00277 0.24792 -0.00116 0.26406 -0.0044 C 0.275 -0.0037 0.28576 -0.00324 0.2967 -0.00208 C 0.3092 -0.0007 0.32066 0.00855 0.33281 0.0111 C 0.33819 0.01225 0.34375 0.01248 0.34931 0.01318 C 0.36076 0.01248 0.37222 0.01248 0.38368 0.0111 C 0.39653 0.00971 0.41042 0 0.42309 -0.0044 C 0.43698 -0.00185 0.45052 0 0.46406 0.00439 C 0.46892 0.00878 0.47379 0.0111 0.47882 0.01526 C 0.48958 0.01364 0.49792 0.01133 0.50833 0.00878 C 0.51823 0.00948 0.52813 0.00948 0.53785 0.0111 C 0.54115 0.01156 0.54757 0.01526 0.54757 0.01526 C 0.56563 0.01387 0.57031 0.01526 0.58368 0.00878 C 0.5849 0.00925 0.5934 0.01202 0.59514 0.01318 C 0.59688 0.01433 0.59809 0.01734 0.6 0.01757 C 0.6092 0.01873 0.61858 0.01757 0.62795 0.01757 " pathEditMode="relative" ptsTypes="fffffffffffffffffffffffA">
                                      <p:cBhvr>
                                        <p:cTn id="8" dur="5000" fill="hold"/>
                                        <p:tgtEl>
                                          <p:spTgt spid="3492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56069E-6 C 0.00104 -0.00231 0.00173 -0.00509 0.0033 -0.00671 C 0.00416 -0.00763 0.01441 -0.01064 0.01475 -0.01087 C 0.03229 -0.0178 0.01718 -0.0141 0.03941 -0.01757 C 0.05225 -0.02173 0.06562 -0.02243 0.07882 -0.02405 C 0.10555 -0.02289 0.12448 -0.0222 0.1493 -0.01526 C 0.17378 -0.00856 0.1967 0.00578 0.22135 0.01087 C 0.23819 0.01803 0.25191 0.01433 0.27048 0.01295 C 0.28142 0.00832 0.29288 0.00393 0.3033 -0.00231 C 0.30521 -0.00347 0.30642 -0.00578 0.30833 -0.00671 C 0.3125 -0.00879 0.32135 -0.01087 0.32135 -0.01087 C 0.35538 -0.00925 0.37639 -0.00555 0.40833 -1.56069E-6 C 0.41857 0.00439 0.42916 0.00208 0.43941 0.00647 C 0.45573 0.00578 0.47222 0.00555 0.48854 0.00439 C 0.4993 0.0037 0.50069 0.00347 0.50833 -1.56069E-6 C 0.51163 -0.00139 0.51805 -0.00439 0.51805 -0.00439 C 0.525 -0.01041 0.53298 -0.01272 0.54097 -0.01526 C 0.54913 -0.02243 0.55503 -0.01711 0.56406 -0.01526 C 0.57274 -0.01364 0.59028 -0.01087 0.59028 -0.01087 C 0.59809 -0.00763 0.60538 -0.00278 0.61319 -1.56069E-6 C 0.64635 -0.00185 0.67847 -0.00879 0.71146 -0.00879 " pathEditMode="relative" ptsTypes="ffffffffffffffffffffA">
                                      <p:cBhvr>
                                        <p:cTn id="10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6.06936E-6 C 0.00556 -0.01111 0.00156 -0.00533 0.0132 -0.0155 C 0.0158 -0.01781 0.01736 -0.02151 0.01962 -0.02405 C 0.025 -0.03007 0.03038 -0.03608 0.03611 -0.04163 C 0.03993 -0.05712 0.0349 -0.03862 0.04097 -0.05457 C 0.04184 -0.05665 0.04149 -0.05966 0.04271 -0.06128 C 0.04392 -0.0629 0.04601 -0.06267 0.04757 -0.06336 C 0.05191 -0.07238 0.05729 -0.08139 0.06389 -0.08741 C 0.06858 -0.09642 0.07448 -0.10128 0.08195 -0.10498 C 0.08715 -0.11168 0.0901 -0.11261 0.0967 -0.11585 C 0.11892 -0.11238 0.13958 -0.11353 0.16076 -0.12232 C 0.1651 -0.13157 0.17257 -0.1385 0.18038 -0.14197 C 0.18611 -0.14706 0.19844 -0.15515 0.19844 -0.15515 C 0.23455 -0.15376 0.27396 -0.15561 0.3099 -0.14428 C 0.32622 -0.14498 0.34271 -0.14521 0.35903 -0.14637 C 0.37344 -0.14729 0.3875 -0.15376 0.40174 -0.15723 C 0.425 -0.17319 0.4507 -0.16255 0.47691 -0.16163 C 0.50035 -0.15168 0.52795 -0.14983 0.55226 -0.14637 C 0.56181 -0.14244 0.57049 -0.14128 0.58038 -0.13989 C 0.60469 -0.12833 0.62031 -0.13642 0.65243 -0.13758 C 0.66111 -0.13943 0.66997 -0.14012 0.67865 -0.14197 C 0.6849 -0.14336 0.69045 -0.14868 0.6967 -0.15076 C 0.70451 -0.15585 0.70938 -0.15746 0.71806 -0.15954 C 0.74097 -0.15746 0.75851 -0.15446 0.78195 -0.15284 C 0.79861 -0.1459 0.78837 -0.14914 0.8132 -0.14637 C 0.8191 -0.14382 0.81632 -0.14428 0.82135 -0.14428 " pathEditMode="relative" ptsTypes="fffffffffffffffffffffffffA">
                                      <p:cBhvr>
                                        <p:cTn id="12" dur="5000" fill="hold"/>
                                        <p:tgtEl>
                                          <p:spTgt spid="3492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055 0.00763 C 0.04739 0.00948 0.06302 0.0141 0.07986 0.01618 C 0.10729 0.03098 0.13784 0.0326 0.1651 0.04901 C 0.17309 0.05387 0.17291 0.05595 0.17986 0.06219 C 0.19323 0.07422 0.20607 0.08693 0.21909 0.09919 C 0.23385 0.11329 0.25017 0.12555 0.26666 0.13641 C 0.3684 0.12693 0.47517 0.16901 0.57153 0.12323 C 0.57795 0.11699 0.58472 0.11375 0.59132 0.10797 C 0.6085 0.11005 0.62361 0.1163 0.64045 0.11884 C 0.64201 0.11953 0.64357 0.12069 0.64531 0.12115 C 0.64861 0.12208 0.65208 0.12185 0.65521 0.12323 C 0.68646 0.13618 0.65903 0.12948 0.68142 0.1341 C 0.70347 0.14451 0.7158 0.13757 0.74531 0.13641 C 0.7559 0.13456 0.76614 0.13248 0.77656 0.12971 C 0.79166 0.11977 0.79166 0.12346 0.81423 0.12555 C 0.82031 0.12809 0.82621 0.13156 0.83229 0.1341 C 0.84809 0.13341 0.86389 0.12971 0.87986 0.12971 C 0.89409 0.12971 0.90816 0.13202 0.92239 0.13202 " pathEditMode="relative" ptsTypes="fffffffffffffffffA">
                                      <p:cBhvr>
                                        <p:cTn id="14" dur="5000" fill="hold"/>
                                        <p:tgtEl>
                                          <p:spTgt spid="3492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5.78035E-8 C 0.01025 -0.00324 0.0191 -0.00856 0.02952 -0.01087 C 0.04705 -0.02081 0.0658 -0.02544 0.08351 -0.03492 C 0.09306 -0.04 0.10191 -0.04717 0.11146 -0.05226 C 0.12223 -0.07399 0.1467 -0.05966 0.16389 -0.05896 C 0.17604 -0.05318 0.16163 -0.05943 0.18681 -0.05457 C 0.19132 -0.05365 0.19549 -0.05133 0.2 -0.05018 C 0.22604 -0.03237 0.30104 -0.04555 0.30643 -0.04578 C 0.33455 -0.04833 0.36268 -0.04972 0.39011 -0.03931 C 0.39723 -0.03654 0.40452 -0.03353 0.41146 -0.03052 C 0.41476 -0.02914 0.41788 -0.02752 0.42118 -0.02613 C 0.42292 -0.02544 0.42622 -0.02405 0.42622 -0.02405 C 0.43559 -0.0155 0.42657 -0.02243 0.44254 -0.01735 C 0.44584 -0.01619 0.45243 -0.01295 0.45243 -0.01295 C 0.46545 -0.01365 0.47865 -0.01341 0.49167 -0.01526 C 0.49827 -0.01619 0.50365 -0.02359 0.50973 -0.02613 C 0.52084 -0.03584 0.54393 -0.04093 0.55729 -0.0437 C 0.60243 -0.04116 0.59514 -0.04787 0.62292 -0.02405 C 0.62622 -0.02474 0.62952 -0.02474 0.63264 -0.02613 C 0.63455 -0.02706 0.63577 -0.03029 0.63768 -0.03052 C 0.64479 -0.03168 0.65191 -0.03052 0.65903 -0.03052 " pathEditMode="relative" ptsTypes="ffffffffffffffffffffA">
                                      <p:cBhvr>
                                        <p:cTn id="16" dur="5000" fill="hold"/>
                                        <p:tgtEl>
                                          <p:spTgt spid="3492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3492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9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9229" grpId="0" animBg="1"/>
      <p:bldP spid="349230" grpId="0" animBg="1"/>
      <p:bldP spid="349231" grpId="0" animBg="1"/>
      <p:bldP spid="349232" grpId="0" animBg="1"/>
      <p:bldP spid="34928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2"/>
          <p:cNvSpPr>
            <a:spLocks noChangeArrowheads="1"/>
          </p:cNvSpPr>
          <p:nvPr/>
        </p:nvSpPr>
        <p:spPr bwMode="auto">
          <a:xfrm>
            <a:off x="28575" y="758825"/>
            <a:ext cx="9078913" cy="5378450"/>
          </a:xfrm>
          <a:prstGeom prst="rect">
            <a:avLst/>
          </a:prstGeom>
          <a:gradFill rotWithShape="0">
            <a:gsLst>
              <a:gs pos="0">
                <a:srgbClr val="FF0002">
                  <a:gamma/>
                  <a:shade val="46275"/>
                  <a:invGamma/>
                </a:srgbClr>
              </a:gs>
              <a:gs pos="100000">
                <a:srgbClr val="FF0002"/>
              </a:gs>
            </a:gsLst>
            <a:lin ang="5400000" scaled="1"/>
          </a:gra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019425" y="4957763"/>
            <a:ext cx="6061075" cy="660400"/>
            <a:chOff x="975" y="2976"/>
            <a:chExt cx="3818" cy="416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975" y="2976"/>
              <a:ext cx="1939" cy="416"/>
              <a:chOff x="2835" y="1344"/>
              <a:chExt cx="1939" cy="416"/>
            </a:xfrm>
          </p:grpSpPr>
          <p:sp>
            <p:nvSpPr>
              <p:cNvPr id="354309" name="Freeform 5"/>
              <p:cNvSpPr>
                <a:spLocks/>
              </p:cNvSpPr>
              <p:nvPr/>
            </p:nvSpPr>
            <p:spPr bwMode="auto">
              <a:xfrm>
                <a:off x="2835" y="1344"/>
                <a:ext cx="1939" cy="416"/>
              </a:xfrm>
              <a:custGeom>
                <a:avLst/>
                <a:gdLst/>
                <a:ahLst/>
                <a:cxnLst>
                  <a:cxn ang="0">
                    <a:pos x="49" y="318"/>
                  </a:cxn>
                  <a:cxn ang="0">
                    <a:pos x="28" y="218"/>
                  </a:cxn>
                  <a:cxn ang="0">
                    <a:pos x="72" y="131"/>
                  </a:cxn>
                  <a:cxn ang="0">
                    <a:pos x="461" y="35"/>
                  </a:cxn>
                  <a:cxn ang="0">
                    <a:pos x="959" y="4"/>
                  </a:cxn>
                  <a:cxn ang="0">
                    <a:pos x="1226" y="9"/>
                  </a:cxn>
                  <a:cxn ang="0">
                    <a:pos x="1418" y="35"/>
                  </a:cxn>
                  <a:cxn ang="0">
                    <a:pos x="1532" y="83"/>
                  </a:cxn>
                  <a:cxn ang="0">
                    <a:pos x="1585" y="149"/>
                  </a:cxn>
                  <a:cxn ang="0">
                    <a:pos x="1580" y="227"/>
                  </a:cxn>
                  <a:cxn ang="0">
                    <a:pos x="1585" y="318"/>
                  </a:cxn>
                </a:cxnLst>
                <a:rect l="0" t="0" r="r" b="b"/>
                <a:pathLst>
                  <a:path w="1593" h="318">
                    <a:moveTo>
                      <a:pt x="49" y="318"/>
                    </a:moveTo>
                    <a:cubicBezTo>
                      <a:pt x="36" y="283"/>
                      <a:pt x="24" y="249"/>
                      <a:pt x="28" y="218"/>
                    </a:cubicBezTo>
                    <a:cubicBezTo>
                      <a:pt x="32" y="187"/>
                      <a:pt x="0" y="161"/>
                      <a:pt x="72" y="131"/>
                    </a:cubicBezTo>
                    <a:cubicBezTo>
                      <a:pt x="144" y="101"/>
                      <a:pt x="313" y="56"/>
                      <a:pt x="461" y="35"/>
                    </a:cubicBezTo>
                    <a:cubicBezTo>
                      <a:pt x="609" y="14"/>
                      <a:pt x="832" y="8"/>
                      <a:pt x="959" y="4"/>
                    </a:cubicBezTo>
                    <a:cubicBezTo>
                      <a:pt x="1086" y="0"/>
                      <a:pt x="1150" y="4"/>
                      <a:pt x="1226" y="9"/>
                    </a:cubicBezTo>
                    <a:cubicBezTo>
                      <a:pt x="1302" y="14"/>
                      <a:pt x="1367" y="23"/>
                      <a:pt x="1418" y="35"/>
                    </a:cubicBezTo>
                    <a:cubicBezTo>
                      <a:pt x="1469" y="47"/>
                      <a:pt x="1504" y="64"/>
                      <a:pt x="1532" y="83"/>
                    </a:cubicBezTo>
                    <a:cubicBezTo>
                      <a:pt x="1560" y="102"/>
                      <a:pt x="1577" y="125"/>
                      <a:pt x="1585" y="149"/>
                    </a:cubicBezTo>
                    <a:cubicBezTo>
                      <a:pt x="1593" y="173"/>
                      <a:pt x="1580" y="199"/>
                      <a:pt x="1580" y="227"/>
                    </a:cubicBezTo>
                    <a:cubicBezTo>
                      <a:pt x="1580" y="255"/>
                      <a:pt x="1582" y="286"/>
                      <a:pt x="1585" y="318"/>
                    </a:cubicBezTo>
                  </a:path>
                </a:pathLst>
              </a:custGeom>
              <a:gradFill rotWithShape="0">
                <a:gsLst>
                  <a:gs pos="0">
                    <a:srgbClr val="D8A200"/>
                  </a:gs>
                  <a:gs pos="100000">
                    <a:srgbClr val="FDFF12"/>
                  </a:gs>
                </a:gsLst>
                <a:lin ang="5400000" scaled="1"/>
              </a:gradFill>
              <a:ln w="12700" cap="flat" cmpd="sng">
                <a:solidFill>
                  <a:schemeClr val="tx2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54310" name="Oval 6"/>
              <p:cNvSpPr>
                <a:spLocks noChangeArrowheads="1"/>
              </p:cNvSpPr>
              <p:nvPr/>
            </p:nvSpPr>
            <p:spPr bwMode="auto">
              <a:xfrm>
                <a:off x="3515" y="1525"/>
                <a:ext cx="646" cy="164"/>
              </a:xfrm>
              <a:prstGeom prst="ellipse">
                <a:avLst/>
              </a:prstGeom>
              <a:solidFill>
                <a:srgbClr val="00007A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2854" y="2976"/>
              <a:ext cx="1939" cy="416"/>
              <a:chOff x="2835" y="1344"/>
              <a:chExt cx="1939" cy="416"/>
            </a:xfrm>
          </p:grpSpPr>
          <p:sp>
            <p:nvSpPr>
              <p:cNvPr id="354312" name="Freeform 8"/>
              <p:cNvSpPr>
                <a:spLocks/>
              </p:cNvSpPr>
              <p:nvPr/>
            </p:nvSpPr>
            <p:spPr bwMode="auto">
              <a:xfrm>
                <a:off x="2835" y="1344"/>
                <a:ext cx="1939" cy="416"/>
              </a:xfrm>
              <a:custGeom>
                <a:avLst/>
                <a:gdLst/>
                <a:ahLst/>
                <a:cxnLst>
                  <a:cxn ang="0">
                    <a:pos x="49" y="318"/>
                  </a:cxn>
                  <a:cxn ang="0">
                    <a:pos x="28" y="218"/>
                  </a:cxn>
                  <a:cxn ang="0">
                    <a:pos x="72" y="131"/>
                  </a:cxn>
                  <a:cxn ang="0">
                    <a:pos x="461" y="35"/>
                  </a:cxn>
                  <a:cxn ang="0">
                    <a:pos x="959" y="4"/>
                  </a:cxn>
                  <a:cxn ang="0">
                    <a:pos x="1226" y="9"/>
                  </a:cxn>
                  <a:cxn ang="0">
                    <a:pos x="1418" y="35"/>
                  </a:cxn>
                  <a:cxn ang="0">
                    <a:pos x="1532" y="83"/>
                  </a:cxn>
                  <a:cxn ang="0">
                    <a:pos x="1585" y="149"/>
                  </a:cxn>
                  <a:cxn ang="0">
                    <a:pos x="1580" y="227"/>
                  </a:cxn>
                  <a:cxn ang="0">
                    <a:pos x="1585" y="318"/>
                  </a:cxn>
                </a:cxnLst>
                <a:rect l="0" t="0" r="r" b="b"/>
                <a:pathLst>
                  <a:path w="1593" h="318">
                    <a:moveTo>
                      <a:pt x="49" y="318"/>
                    </a:moveTo>
                    <a:cubicBezTo>
                      <a:pt x="36" y="283"/>
                      <a:pt x="24" y="249"/>
                      <a:pt x="28" y="218"/>
                    </a:cubicBezTo>
                    <a:cubicBezTo>
                      <a:pt x="32" y="187"/>
                      <a:pt x="0" y="161"/>
                      <a:pt x="72" y="131"/>
                    </a:cubicBezTo>
                    <a:cubicBezTo>
                      <a:pt x="144" y="101"/>
                      <a:pt x="313" y="56"/>
                      <a:pt x="461" y="35"/>
                    </a:cubicBezTo>
                    <a:cubicBezTo>
                      <a:pt x="609" y="14"/>
                      <a:pt x="832" y="8"/>
                      <a:pt x="959" y="4"/>
                    </a:cubicBezTo>
                    <a:cubicBezTo>
                      <a:pt x="1086" y="0"/>
                      <a:pt x="1150" y="4"/>
                      <a:pt x="1226" y="9"/>
                    </a:cubicBezTo>
                    <a:cubicBezTo>
                      <a:pt x="1302" y="14"/>
                      <a:pt x="1367" y="23"/>
                      <a:pt x="1418" y="35"/>
                    </a:cubicBezTo>
                    <a:cubicBezTo>
                      <a:pt x="1469" y="47"/>
                      <a:pt x="1504" y="64"/>
                      <a:pt x="1532" y="83"/>
                    </a:cubicBezTo>
                    <a:cubicBezTo>
                      <a:pt x="1560" y="102"/>
                      <a:pt x="1577" y="125"/>
                      <a:pt x="1585" y="149"/>
                    </a:cubicBezTo>
                    <a:cubicBezTo>
                      <a:pt x="1593" y="173"/>
                      <a:pt x="1580" y="199"/>
                      <a:pt x="1580" y="227"/>
                    </a:cubicBezTo>
                    <a:cubicBezTo>
                      <a:pt x="1580" y="255"/>
                      <a:pt x="1582" y="286"/>
                      <a:pt x="1585" y="318"/>
                    </a:cubicBezTo>
                  </a:path>
                </a:pathLst>
              </a:custGeom>
              <a:gradFill rotWithShape="0">
                <a:gsLst>
                  <a:gs pos="0">
                    <a:srgbClr val="D8A200"/>
                  </a:gs>
                  <a:gs pos="100000">
                    <a:srgbClr val="FDFF12"/>
                  </a:gs>
                </a:gsLst>
                <a:lin ang="5400000" scaled="1"/>
              </a:gradFill>
              <a:ln w="12700" cap="flat" cmpd="sng">
                <a:solidFill>
                  <a:schemeClr val="tx2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54313" name="Oval 9"/>
              <p:cNvSpPr>
                <a:spLocks noChangeArrowheads="1"/>
              </p:cNvSpPr>
              <p:nvPr/>
            </p:nvSpPr>
            <p:spPr bwMode="auto">
              <a:xfrm>
                <a:off x="3515" y="1525"/>
                <a:ext cx="646" cy="164"/>
              </a:xfrm>
              <a:prstGeom prst="ellipse">
                <a:avLst/>
              </a:prstGeom>
              <a:solidFill>
                <a:srgbClr val="00007A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sp>
        <p:nvSpPr>
          <p:cNvPr id="354370" name="Freeform 66"/>
          <p:cNvSpPr>
            <a:spLocks/>
          </p:cNvSpPr>
          <p:nvPr/>
        </p:nvSpPr>
        <p:spPr bwMode="auto">
          <a:xfrm>
            <a:off x="34925" y="4956175"/>
            <a:ext cx="3078163" cy="660400"/>
          </a:xfrm>
          <a:custGeom>
            <a:avLst/>
            <a:gdLst/>
            <a:ahLst/>
            <a:cxnLst>
              <a:cxn ang="0">
                <a:pos x="49" y="318"/>
              </a:cxn>
              <a:cxn ang="0">
                <a:pos x="28" y="218"/>
              </a:cxn>
              <a:cxn ang="0">
                <a:pos x="72" y="131"/>
              </a:cxn>
              <a:cxn ang="0">
                <a:pos x="461" y="35"/>
              </a:cxn>
              <a:cxn ang="0">
                <a:pos x="959" y="4"/>
              </a:cxn>
              <a:cxn ang="0">
                <a:pos x="1226" y="9"/>
              </a:cxn>
              <a:cxn ang="0">
                <a:pos x="1418" y="35"/>
              </a:cxn>
              <a:cxn ang="0">
                <a:pos x="1532" y="83"/>
              </a:cxn>
              <a:cxn ang="0">
                <a:pos x="1585" y="149"/>
              </a:cxn>
              <a:cxn ang="0">
                <a:pos x="1580" y="227"/>
              </a:cxn>
              <a:cxn ang="0">
                <a:pos x="1585" y="318"/>
              </a:cxn>
            </a:cxnLst>
            <a:rect l="0" t="0" r="r" b="b"/>
            <a:pathLst>
              <a:path w="1593" h="318">
                <a:moveTo>
                  <a:pt x="49" y="318"/>
                </a:moveTo>
                <a:cubicBezTo>
                  <a:pt x="36" y="283"/>
                  <a:pt x="24" y="249"/>
                  <a:pt x="28" y="218"/>
                </a:cubicBezTo>
                <a:cubicBezTo>
                  <a:pt x="32" y="187"/>
                  <a:pt x="0" y="161"/>
                  <a:pt x="72" y="131"/>
                </a:cubicBezTo>
                <a:cubicBezTo>
                  <a:pt x="144" y="101"/>
                  <a:pt x="313" y="56"/>
                  <a:pt x="461" y="35"/>
                </a:cubicBezTo>
                <a:cubicBezTo>
                  <a:pt x="609" y="14"/>
                  <a:pt x="832" y="8"/>
                  <a:pt x="959" y="4"/>
                </a:cubicBezTo>
                <a:cubicBezTo>
                  <a:pt x="1086" y="0"/>
                  <a:pt x="1150" y="4"/>
                  <a:pt x="1226" y="9"/>
                </a:cubicBezTo>
                <a:cubicBezTo>
                  <a:pt x="1302" y="14"/>
                  <a:pt x="1367" y="23"/>
                  <a:pt x="1418" y="35"/>
                </a:cubicBezTo>
                <a:cubicBezTo>
                  <a:pt x="1469" y="47"/>
                  <a:pt x="1504" y="64"/>
                  <a:pt x="1532" y="83"/>
                </a:cubicBezTo>
                <a:cubicBezTo>
                  <a:pt x="1560" y="102"/>
                  <a:pt x="1577" y="125"/>
                  <a:pt x="1585" y="149"/>
                </a:cubicBezTo>
                <a:cubicBezTo>
                  <a:pt x="1593" y="173"/>
                  <a:pt x="1580" y="199"/>
                  <a:pt x="1580" y="227"/>
                </a:cubicBezTo>
                <a:cubicBezTo>
                  <a:pt x="1580" y="255"/>
                  <a:pt x="1582" y="286"/>
                  <a:pt x="1585" y="318"/>
                </a:cubicBezTo>
              </a:path>
            </a:pathLst>
          </a:custGeom>
          <a:gradFill rotWithShape="0">
            <a:gsLst>
              <a:gs pos="0">
                <a:srgbClr val="D8A200"/>
              </a:gs>
              <a:gs pos="100000">
                <a:srgbClr val="FDFF12"/>
              </a:gs>
            </a:gsLst>
            <a:lin ang="5400000" scaled="1"/>
          </a:gradFill>
          <a:ln w="12700" cap="flat" cmpd="sng">
            <a:solidFill>
              <a:schemeClr val="tx2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54371" name="Oval 67"/>
          <p:cNvSpPr>
            <a:spLocks noChangeArrowheads="1"/>
          </p:cNvSpPr>
          <p:nvPr/>
        </p:nvSpPr>
        <p:spPr bwMode="auto">
          <a:xfrm>
            <a:off x="1114425" y="5300663"/>
            <a:ext cx="1025525" cy="260350"/>
          </a:xfrm>
          <a:prstGeom prst="ellipse">
            <a:avLst/>
          </a:prstGeom>
          <a:solidFill>
            <a:srgbClr val="00007A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pSp>
        <p:nvGrpSpPr>
          <p:cNvPr id="5" name="Group 68"/>
          <p:cNvGrpSpPr>
            <a:grpSpLocks/>
          </p:cNvGrpSpPr>
          <p:nvPr/>
        </p:nvGrpSpPr>
        <p:grpSpPr bwMode="auto">
          <a:xfrm>
            <a:off x="179388" y="5551488"/>
            <a:ext cx="8856662" cy="541337"/>
            <a:chOff x="113" y="3415"/>
            <a:chExt cx="5579" cy="341"/>
          </a:xfrm>
        </p:grpSpPr>
        <p:sp>
          <p:nvSpPr>
            <p:cNvPr id="354373" name="Freeform 69"/>
            <p:cNvSpPr>
              <a:spLocks/>
            </p:cNvSpPr>
            <p:nvPr/>
          </p:nvSpPr>
          <p:spPr bwMode="auto">
            <a:xfrm>
              <a:off x="113" y="3415"/>
              <a:ext cx="5579" cy="2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8" y="272"/>
                </a:cxn>
                <a:cxn ang="0">
                  <a:pos x="771" y="90"/>
                </a:cxn>
                <a:cxn ang="0">
                  <a:pos x="1134" y="272"/>
                </a:cxn>
                <a:cxn ang="0">
                  <a:pos x="1588" y="136"/>
                </a:cxn>
                <a:cxn ang="0">
                  <a:pos x="2041" y="272"/>
                </a:cxn>
                <a:cxn ang="0">
                  <a:pos x="2313" y="136"/>
                </a:cxn>
                <a:cxn ang="0">
                  <a:pos x="2767" y="272"/>
                </a:cxn>
                <a:cxn ang="0">
                  <a:pos x="2948" y="90"/>
                </a:cxn>
                <a:cxn ang="0">
                  <a:pos x="3357" y="227"/>
                </a:cxn>
                <a:cxn ang="0">
                  <a:pos x="3538" y="90"/>
                </a:cxn>
                <a:cxn ang="0">
                  <a:pos x="3992" y="272"/>
                </a:cxn>
                <a:cxn ang="0">
                  <a:pos x="4309" y="90"/>
                </a:cxn>
                <a:cxn ang="0">
                  <a:pos x="4672" y="272"/>
                </a:cxn>
                <a:cxn ang="0">
                  <a:pos x="4990" y="90"/>
                </a:cxn>
                <a:cxn ang="0">
                  <a:pos x="5262" y="272"/>
                </a:cxn>
                <a:cxn ang="0">
                  <a:pos x="5579" y="45"/>
                </a:cxn>
              </a:cxnLst>
              <a:rect l="0" t="0" r="r" b="b"/>
              <a:pathLst>
                <a:path w="5579" h="287">
                  <a:moveTo>
                    <a:pt x="0" y="0"/>
                  </a:moveTo>
                  <a:cubicBezTo>
                    <a:pt x="95" y="128"/>
                    <a:pt x="190" y="257"/>
                    <a:pt x="318" y="272"/>
                  </a:cubicBezTo>
                  <a:cubicBezTo>
                    <a:pt x="446" y="287"/>
                    <a:pt x="635" y="90"/>
                    <a:pt x="771" y="90"/>
                  </a:cubicBezTo>
                  <a:cubicBezTo>
                    <a:pt x="907" y="90"/>
                    <a:pt x="998" y="264"/>
                    <a:pt x="1134" y="272"/>
                  </a:cubicBezTo>
                  <a:cubicBezTo>
                    <a:pt x="1270" y="280"/>
                    <a:pt x="1437" y="136"/>
                    <a:pt x="1588" y="136"/>
                  </a:cubicBezTo>
                  <a:cubicBezTo>
                    <a:pt x="1739" y="136"/>
                    <a:pt x="1920" y="272"/>
                    <a:pt x="2041" y="272"/>
                  </a:cubicBezTo>
                  <a:cubicBezTo>
                    <a:pt x="2162" y="272"/>
                    <a:pt x="2192" y="136"/>
                    <a:pt x="2313" y="136"/>
                  </a:cubicBezTo>
                  <a:cubicBezTo>
                    <a:pt x="2434" y="136"/>
                    <a:pt x="2661" y="280"/>
                    <a:pt x="2767" y="272"/>
                  </a:cubicBezTo>
                  <a:cubicBezTo>
                    <a:pt x="2873" y="264"/>
                    <a:pt x="2850" y="97"/>
                    <a:pt x="2948" y="90"/>
                  </a:cubicBezTo>
                  <a:cubicBezTo>
                    <a:pt x="3046" y="83"/>
                    <a:pt x="3259" y="227"/>
                    <a:pt x="3357" y="227"/>
                  </a:cubicBezTo>
                  <a:cubicBezTo>
                    <a:pt x="3455" y="227"/>
                    <a:pt x="3432" y="83"/>
                    <a:pt x="3538" y="90"/>
                  </a:cubicBezTo>
                  <a:cubicBezTo>
                    <a:pt x="3644" y="97"/>
                    <a:pt x="3864" y="272"/>
                    <a:pt x="3992" y="272"/>
                  </a:cubicBezTo>
                  <a:cubicBezTo>
                    <a:pt x="4120" y="272"/>
                    <a:pt x="4196" y="90"/>
                    <a:pt x="4309" y="90"/>
                  </a:cubicBezTo>
                  <a:cubicBezTo>
                    <a:pt x="4422" y="90"/>
                    <a:pt x="4559" y="272"/>
                    <a:pt x="4672" y="272"/>
                  </a:cubicBezTo>
                  <a:cubicBezTo>
                    <a:pt x="4785" y="272"/>
                    <a:pt x="4892" y="90"/>
                    <a:pt x="4990" y="90"/>
                  </a:cubicBezTo>
                  <a:cubicBezTo>
                    <a:pt x="5088" y="90"/>
                    <a:pt x="5164" y="279"/>
                    <a:pt x="5262" y="272"/>
                  </a:cubicBezTo>
                  <a:cubicBezTo>
                    <a:pt x="5360" y="265"/>
                    <a:pt x="5469" y="155"/>
                    <a:pt x="5579" y="45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354374" name="Freeform 70"/>
            <p:cNvSpPr>
              <a:spLocks/>
            </p:cNvSpPr>
            <p:nvPr/>
          </p:nvSpPr>
          <p:spPr bwMode="auto">
            <a:xfrm>
              <a:off x="113" y="3422"/>
              <a:ext cx="5579" cy="334"/>
            </a:xfrm>
            <a:custGeom>
              <a:avLst/>
              <a:gdLst/>
              <a:ahLst/>
              <a:cxnLst>
                <a:cxn ang="0">
                  <a:pos x="0" y="235"/>
                </a:cxn>
                <a:cxn ang="0">
                  <a:pos x="272" y="53"/>
                </a:cxn>
                <a:cxn ang="0">
                  <a:pos x="680" y="280"/>
                </a:cxn>
                <a:cxn ang="0">
                  <a:pos x="953" y="53"/>
                </a:cxn>
                <a:cxn ang="0">
                  <a:pos x="1361" y="280"/>
                </a:cxn>
                <a:cxn ang="0">
                  <a:pos x="1678" y="8"/>
                </a:cxn>
                <a:cxn ang="0">
                  <a:pos x="1996" y="326"/>
                </a:cxn>
                <a:cxn ang="0">
                  <a:pos x="2223" y="53"/>
                </a:cxn>
                <a:cxn ang="0">
                  <a:pos x="2449" y="280"/>
                </a:cxn>
                <a:cxn ang="0">
                  <a:pos x="2631" y="53"/>
                </a:cxn>
                <a:cxn ang="0">
                  <a:pos x="3039" y="235"/>
                </a:cxn>
                <a:cxn ang="0">
                  <a:pos x="3266" y="8"/>
                </a:cxn>
                <a:cxn ang="0">
                  <a:pos x="3720" y="235"/>
                </a:cxn>
                <a:cxn ang="0">
                  <a:pos x="3901" y="8"/>
                </a:cxn>
                <a:cxn ang="0">
                  <a:pos x="4219" y="280"/>
                </a:cxn>
                <a:cxn ang="0">
                  <a:pos x="4536" y="53"/>
                </a:cxn>
                <a:cxn ang="0">
                  <a:pos x="4944" y="280"/>
                </a:cxn>
                <a:cxn ang="0">
                  <a:pos x="5171" y="53"/>
                </a:cxn>
                <a:cxn ang="0">
                  <a:pos x="5579" y="280"/>
                </a:cxn>
              </a:cxnLst>
              <a:rect l="0" t="0" r="r" b="b"/>
              <a:pathLst>
                <a:path w="5579" h="334">
                  <a:moveTo>
                    <a:pt x="0" y="235"/>
                  </a:moveTo>
                  <a:cubicBezTo>
                    <a:pt x="79" y="140"/>
                    <a:pt x="159" y="46"/>
                    <a:pt x="272" y="53"/>
                  </a:cubicBezTo>
                  <a:cubicBezTo>
                    <a:pt x="385" y="60"/>
                    <a:pt x="567" y="280"/>
                    <a:pt x="680" y="280"/>
                  </a:cubicBezTo>
                  <a:cubicBezTo>
                    <a:pt x="793" y="280"/>
                    <a:pt x="840" y="53"/>
                    <a:pt x="953" y="53"/>
                  </a:cubicBezTo>
                  <a:cubicBezTo>
                    <a:pt x="1066" y="53"/>
                    <a:pt x="1240" y="287"/>
                    <a:pt x="1361" y="280"/>
                  </a:cubicBezTo>
                  <a:cubicBezTo>
                    <a:pt x="1482" y="273"/>
                    <a:pt x="1572" y="0"/>
                    <a:pt x="1678" y="8"/>
                  </a:cubicBezTo>
                  <a:cubicBezTo>
                    <a:pt x="1784" y="16"/>
                    <a:pt x="1905" y="318"/>
                    <a:pt x="1996" y="326"/>
                  </a:cubicBezTo>
                  <a:cubicBezTo>
                    <a:pt x="2087" y="334"/>
                    <a:pt x="2148" y="61"/>
                    <a:pt x="2223" y="53"/>
                  </a:cubicBezTo>
                  <a:cubicBezTo>
                    <a:pt x="2298" y="45"/>
                    <a:pt x="2381" y="280"/>
                    <a:pt x="2449" y="280"/>
                  </a:cubicBezTo>
                  <a:cubicBezTo>
                    <a:pt x="2517" y="280"/>
                    <a:pt x="2533" y="60"/>
                    <a:pt x="2631" y="53"/>
                  </a:cubicBezTo>
                  <a:cubicBezTo>
                    <a:pt x="2729" y="46"/>
                    <a:pt x="2933" y="242"/>
                    <a:pt x="3039" y="235"/>
                  </a:cubicBezTo>
                  <a:cubicBezTo>
                    <a:pt x="3145" y="228"/>
                    <a:pt x="3153" y="8"/>
                    <a:pt x="3266" y="8"/>
                  </a:cubicBezTo>
                  <a:cubicBezTo>
                    <a:pt x="3379" y="8"/>
                    <a:pt x="3614" y="235"/>
                    <a:pt x="3720" y="235"/>
                  </a:cubicBezTo>
                  <a:cubicBezTo>
                    <a:pt x="3826" y="235"/>
                    <a:pt x="3818" y="1"/>
                    <a:pt x="3901" y="8"/>
                  </a:cubicBezTo>
                  <a:cubicBezTo>
                    <a:pt x="3984" y="15"/>
                    <a:pt x="4113" y="273"/>
                    <a:pt x="4219" y="280"/>
                  </a:cubicBezTo>
                  <a:cubicBezTo>
                    <a:pt x="4325" y="287"/>
                    <a:pt x="4415" y="53"/>
                    <a:pt x="4536" y="53"/>
                  </a:cubicBezTo>
                  <a:cubicBezTo>
                    <a:pt x="4657" y="53"/>
                    <a:pt x="4838" y="280"/>
                    <a:pt x="4944" y="280"/>
                  </a:cubicBezTo>
                  <a:cubicBezTo>
                    <a:pt x="5050" y="280"/>
                    <a:pt x="5065" y="53"/>
                    <a:pt x="5171" y="53"/>
                  </a:cubicBezTo>
                  <a:cubicBezTo>
                    <a:pt x="5277" y="53"/>
                    <a:pt x="5511" y="242"/>
                    <a:pt x="5579" y="280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354375" name="Freeform 71"/>
            <p:cNvSpPr>
              <a:spLocks/>
            </p:cNvSpPr>
            <p:nvPr/>
          </p:nvSpPr>
          <p:spPr bwMode="auto">
            <a:xfrm>
              <a:off x="158" y="3415"/>
              <a:ext cx="5489" cy="333"/>
            </a:xfrm>
            <a:custGeom>
              <a:avLst/>
              <a:gdLst/>
              <a:ahLst/>
              <a:cxnLst>
                <a:cxn ang="0">
                  <a:pos x="0" y="242"/>
                </a:cxn>
                <a:cxn ang="0">
                  <a:pos x="273" y="15"/>
                </a:cxn>
                <a:cxn ang="0">
                  <a:pos x="454" y="333"/>
                </a:cxn>
                <a:cxn ang="0">
                  <a:pos x="635" y="15"/>
                </a:cxn>
                <a:cxn ang="0">
                  <a:pos x="998" y="333"/>
                </a:cxn>
                <a:cxn ang="0">
                  <a:pos x="1180" y="15"/>
                </a:cxn>
                <a:cxn ang="0">
                  <a:pos x="1497" y="287"/>
                </a:cxn>
                <a:cxn ang="0">
                  <a:pos x="1769" y="60"/>
                </a:cxn>
                <a:cxn ang="0">
                  <a:pos x="2132" y="287"/>
                </a:cxn>
                <a:cxn ang="0">
                  <a:pos x="2404" y="60"/>
                </a:cxn>
                <a:cxn ang="0">
                  <a:pos x="2586" y="333"/>
                </a:cxn>
                <a:cxn ang="0">
                  <a:pos x="2767" y="60"/>
                </a:cxn>
                <a:cxn ang="0">
                  <a:pos x="3040" y="287"/>
                </a:cxn>
                <a:cxn ang="0">
                  <a:pos x="3357" y="15"/>
                </a:cxn>
                <a:cxn ang="0">
                  <a:pos x="3538" y="287"/>
                </a:cxn>
                <a:cxn ang="0">
                  <a:pos x="3675" y="15"/>
                </a:cxn>
                <a:cxn ang="0">
                  <a:pos x="3947" y="287"/>
                </a:cxn>
                <a:cxn ang="0">
                  <a:pos x="4083" y="60"/>
                </a:cxn>
                <a:cxn ang="0">
                  <a:pos x="4400" y="287"/>
                </a:cxn>
                <a:cxn ang="0">
                  <a:pos x="4627" y="15"/>
                </a:cxn>
                <a:cxn ang="0">
                  <a:pos x="4809" y="333"/>
                </a:cxn>
                <a:cxn ang="0">
                  <a:pos x="4990" y="15"/>
                </a:cxn>
                <a:cxn ang="0">
                  <a:pos x="5171" y="333"/>
                </a:cxn>
                <a:cxn ang="0">
                  <a:pos x="5307" y="15"/>
                </a:cxn>
                <a:cxn ang="0">
                  <a:pos x="5489" y="287"/>
                </a:cxn>
              </a:cxnLst>
              <a:rect l="0" t="0" r="r" b="b"/>
              <a:pathLst>
                <a:path w="5489" h="333">
                  <a:moveTo>
                    <a:pt x="0" y="242"/>
                  </a:moveTo>
                  <a:cubicBezTo>
                    <a:pt x="98" y="121"/>
                    <a:pt x="197" y="0"/>
                    <a:pt x="273" y="15"/>
                  </a:cubicBezTo>
                  <a:cubicBezTo>
                    <a:pt x="349" y="30"/>
                    <a:pt x="394" y="333"/>
                    <a:pt x="454" y="333"/>
                  </a:cubicBezTo>
                  <a:cubicBezTo>
                    <a:pt x="514" y="333"/>
                    <a:pt x="544" y="15"/>
                    <a:pt x="635" y="15"/>
                  </a:cubicBezTo>
                  <a:cubicBezTo>
                    <a:pt x="726" y="15"/>
                    <a:pt x="907" y="333"/>
                    <a:pt x="998" y="333"/>
                  </a:cubicBezTo>
                  <a:cubicBezTo>
                    <a:pt x="1089" y="333"/>
                    <a:pt x="1097" y="23"/>
                    <a:pt x="1180" y="15"/>
                  </a:cubicBezTo>
                  <a:cubicBezTo>
                    <a:pt x="1263" y="7"/>
                    <a:pt x="1399" y="280"/>
                    <a:pt x="1497" y="287"/>
                  </a:cubicBezTo>
                  <a:cubicBezTo>
                    <a:pt x="1595" y="294"/>
                    <a:pt x="1663" y="60"/>
                    <a:pt x="1769" y="60"/>
                  </a:cubicBezTo>
                  <a:cubicBezTo>
                    <a:pt x="1875" y="60"/>
                    <a:pt x="2026" y="287"/>
                    <a:pt x="2132" y="287"/>
                  </a:cubicBezTo>
                  <a:cubicBezTo>
                    <a:pt x="2238" y="287"/>
                    <a:pt x="2328" y="52"/>
                    <a:pt x="2404" y="60"/>
                  </a:cubicBezTo>
                  <a:cubicBezTo>
                    <a:pt x="2480" y="68"/>
                    <a:pt x="2526" y="333"/>
                    <a:pt x="2586" y="333"/>
                  </a:cubicBezTo>
                  <a:cubicBezTo>
                    <a:pt x="2646" y="333"/>
                    <a:pt x="2691" y="68"/>
                    <a:pt x="2767" y="60"/>
                  </a:cubicBezTo>
                  <a:cubicBezTo>
                    <a:pt x="2843" y="52"/>
                    <a:pt x="2942" y="294"/>
                    <a:pt x="3040" y="287"/>
                  </a:cubicBezTo>
                  <a:cubicBezTo>
                    <a:pt x="3138" y="280"/>
                    <a:pt x="3274" y="15"/>
                    <a:pt x="3357" y="15"/>
                  </a:cubicBezTo>
                  <a:cubicBezTo>
                    <a:pt x="3440" y="15"/>
                    <a:pt x="3485" y="287"/>
                    <a:pt x="3538" y="287"/>
                  </a:cubicBezTo>
                  <a:cubicBezTo>
                    <a:pt x="3591" y="287"/>
                    <a:pt x="3607" y="15"/>
                    <a:pt x="3675" y="15"/>
                  </a:cubicBezTo>
                  <a:cubicBezTo>
                    <a:pt x="3743" y="15"/>
                    <a:pt x="3879" y="279"/>
                    <a:pt x="3947" y="287"/>
                  </a:cubicBezTo>
                  <a:cubicBezTo>
                    <a:pt x="4015" y="295"/>
                    <a:pt x="4008" y="60"/>
                    <a:pt x="4083" y="60"/>
                  </a:cubicBezTo>
                  <a:cubicBezTo>
                    <a:pt x="4158" y="60"/>
                    <a:pt x="4309" y="295"/>
                    <a:pt x="4400" y="287"/>
                  </a:cubicBezTo>
                  <a:cubicBezTo>
                    <a:pt x="4491" y="279"/>
                    <a:pt x="4559" y="7"/>
                    <a:pt x="4627" y="15"/>
                  </a:cubicBezTo>
                  <a:cubicBezTo>
                    <a:pt x="4695" y="23"/>
                    <a:pt x="4749" y="333"/>
                    <a:pt x="4809" y="333"/>
                  </a:cubicBezTo>
                  <a:cubicBezTo>
                    <a:pt x="4869" y="333"/>
                    <a:pt x="4930" y="15"/>
                    <a:pt x="4990" y="15"/>
                  </a:cubicBezTo>
                  <a:cubicBezTo>
                    <a:pt x="5050" y="15"/>
                    <a:pt x="5118" y="333"/>
                    <a:pt x="5171" y="333"/>
                  </a:cubicBezTo>
                  <a:cubicBezTo>
                    <a:pt x="5224" y="333"/>
                    <a:pt x="5254" y="23"/>
                    <a:pt x="5307" y="15"/>
                  </a:cubicBezTo>
                  <a:cubicBezTo>
                    <a:pt x="5360" y="7"/>
                    <a:pt x="5424" y="147"/>
                    <a:pt x="5489" y="287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54376" name="Text Box 72"/>
          <p:cNvSpPr txBox="1">
            <a:spLocks noChangeArrowheads="1"/>
          </p:cNvSpPr>
          <p:nvPr/>
        </p:nvSpPr>
        <p:spPr bwMode="auto">
          <a:xfrm>
            <a:off x="493713" y="6208713"/>
            <a:ext cx="2592387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/>
              <a:t>Sub-endothelium</a:t>
            </a:r>
          </a:p>
        </p:txBody>
      </p:sp>
      <p:sp>
        <p:nvSpPr>
          <p:cNvPr id="354377" name="Text Box 73"/>
          <p:cNvSpPr txBox="1">
            <a:spLocks noChangeArrowheads="1"/>
          </p:cNvSpPr>
          <p:nvPr/>
        </p:nvSpPr>
        <p:spPr bwMode="auto">
          <a:xfrm>
            <a:off x="841375" y="4978400"/>
            <a:ext cx="1633538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000">
                <a:solidFill>
                  <a:srgbClr val="000000"/>
                </a:solidFill>
                <a:ea typeface="MS Pゴシック" pitchFamily="-92" charset="-128"/>
              </a:rPr>
              <a:t>Endothelium</a:t>
            </a:r>
          </a:p>
        </p:txBody>
      </p:sp>
      <p:sp>
        <p:nvSpPr>
          <p:cNvPr id="354378" name="Text Box 74"/>
          <p:cNvSpPr txBox="1">
            <a:spLocks noChangeArrowheads="1"/>
          </p:cNvSpPr>
          <p:nvPr/>
        </p:nvSpPr>
        <p:spPr bwMode="auto">
          <a:xfrm>
            <a:off x="107950" y="333375"/>
            <a:ext cx="1436688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000">
                <a:solidFill>
                  <a:srgbClr val="FFFFFF"/>
                </a:solidFill>
                <a:ea typeface="MS Pゴシック" pitchFamily="-92" charset="-128"/>
              </a:rPr>
              <a:t>Blood Flow</a:t>
            </a:r>
          </a:p>
        </p:txBody>
      </p:sp>
      <p:sp>
        <p:nvSpPr>
          <p:cNvPr id="354379" name="AutoShape 75"/>
          <p:cNvSpPr>
            <a:spLocks noChangeArrowheads="1"/>
          </p:cNvSpPr>
          <p:nvPr/>
        </p:nvSpPr>
        <p:spPr bwMode="auto">
          <a:xfrm>
            <a:off x="1590675" y="361950"/>
            <a:ext cx="1593850" cy="368300"/>
          </a:xfrm>
          <a:prstGeom prst="notchedRightArrow">
            <a:avLst>
              <a:gd name="adj1" fmla="val 50000"/>
              <a:gd name="adj2" fmla="val 108190"/>
            </a:avLst>
          </a:prstGeom>
          <a:gradFill rotWithShape="0">
            <a:gsLst>
              <a:gs pos="0">
                <a:schemeClr val="bg2">
                  <a:gamma/>
                  <a:shade val="46275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pSp>
        <p:nvGrpSpPr>
          <p:cNvPr id="6" name="Group 76"/>
          <p:cNvGrpSpPr>
            <a:grpSpLocks/>
          </p:cNvGrpSpPr>
          <p:nvPr/>
        </p:nvGrpSpPr>
        <p:grpSpPr bwMode="auto">
          <a:xfrm>
            <a:off x="3059113" y="3429000"/>
            <a:ext cx="2592387" cy="1574800"/>
            <a:chOff x="1474" y="2160"/>
            <a:chExt cx="1633" cy="992"/>
          </a:xfrm>
        </p:grpSpPr>
        <p:sp>
          <p:nvSpPr>
            <p:cNvPr id="354381" name="Text Box 77"/>
            <p:cNvSpPr txBox="1">
              <a:spLocks noChangeArrowheads="1"/>
            </p:cNvSpPr>
            <p:nvPr/>
          </p:nvSpPr>
          <p:spPr bwMode="auto">
            <a:xfrm>
              <a:off x="1474" y="2160"/>
              <a:ext cx="163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400">
                  <a:solidFill>
                    <a:srgbClr val="FFFF00"/>
                  </a:solidFill>
                </a:rPr>
                <a:t>Vascular Insult</a:t>
              </a:r>
            </a:p>
          </p:txBody>
        </p:sp>
        <p:sp>
          <p:nvSpPr>
            <p:cNvPr id="354382" name="AutoShape 78"/>
            <p:cNvSpPr>
              <a:spLocks noChangeArrowheads="1"/>
            </p:cNvSpPr>
            <p:nvPr/>
          </p:nvSpPr>
          <p:spPr bwMode="auto">
            <a:xfrm>
              <a:off x="2018" y="2432"/>
              <a:ext cx="624" cy="720"/>
            </a:xfrm>
            <a:prstGeom prst="lightningBol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7" name="Group 141"/>
          <p:cNvGrpSpPr>
            <a:grpSpLocks/>
          </p:cNvGrpSpPr>
          <p:nvPr/>
        </p:nvGrpSpPr>
        <p:grpSpPr bwMode="auto">
          <a:xfrm>
            <a:off x="398463" y="2997200"/>
            <a:ext cx="1870075" cy="865188"/>
            <a:chOff x="1384" y="1071"/>
            <a:chExt cx="1178" cy="545"/>
          </a:xfrm>
        </p:grpSpPr>
        <p:grpSp>
          <p:nvGrpSpPr>
            <p:cNvPr id="8" name="Group 142"/>
            <p:cNvGrpSpPr>
              <a:grpSpLocks/>
            </p:cNvGrpSpPr>
            <p:nvPr/>
          </p:nvGrpSpPr>
          <p:grpSpPr bwMode="auto">
            <a:xfrm>
              <a:off x="1384" y="1344"/>
              <a:ext cx="498" cy="272"/>
              <a:chOff x="2018" y="3113"/>
              <a:chExt cx="498" cy="272"/>
            </a:xfrm>
          </p:grpSpPr>
          <p:sp>
            <p:nvSpPr>
              <p:cNvPr id="354447" name="Oval 143"/>
              <p:cNvSpPr>
                <a:spLocks noChangeArrowheads="1"/>
              </p:cNvSpPr>
              <p:nvPr/>
            </p:nvSpPr>
            <p:spPr bwMode="auto">
              <a:xfrm>
                <a:off x="2018" y="3113"/>
                <a:ext cx="454" cy="272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54448" name="Text Box 144"/>
              <p:cNvSpPr txBox="1">
                <a:spLocks noChangeArrowheads="1"/>
              </p:cNvSpPr>
              <p:nvPr/>
            </p:nvSpPr>
            <p:spPr bwMode="auto">
              <a:xfrm>
                <a:off x="2063" y="3158"/>
                <a:ext cx="453" cy="1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sz="1400" b="1">
                    <a:solidFill>
                      <a:srgbClr val="000000"/>
                    </a:solidFill>
                  </a:rPr>
                  <a:t>VWF</a:t>
                </a:r>
              </a:p>
            </p:txBody>
          </p:sp>
        </p:grpSp>
        <p:grpSp>
          <p:nvGrpSpPr>
            <p:cNvPr id="9" name="Group 145"/>
            <p:cNvGrpSpPr>
              <a:grpSpLocks/>
            </p:cNvGrpSpPr>
            <p:nvPr/>
          </p:nvGrpSpPr>
          <p:grpSpPr bwMode="auto">
            <a:xfrm>
              <a:off x="2064" y="1071"/>
              <a:ext cx="498" cy="272"/>
              <a:chOff x="2018" y="3113"/>
              <a:chExt cx="498" cy="272"/>
            </a:xfrm>
          </p:grpSpPr>
          <p:sp>
            <p:nvSpPr>
              <p:cNvPr id="354450" name="Oval 146"/>
              <p:cNvSpPr>
                <a:spLocks noChangeArrowheads="1"/>
              </p:cNvSpPr>
              <p:nvPr/>
            </p:nvSpPr>
            <p:spPr bwMode="auto">
              <a:xfrm>
                <a:off x="2018" y="3113"/>
                <a:ext cx="454" cy="272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54451" name="Text Box 147"/>
              <p:cNvSpPr txBox="1">
                <a:spLocks noChangeArrowheads="1"/>
              </p:cNvSpPr>
              <p:nvPr/>
            </p:nvSpPr>
            <p:spPr bwMode="auto">
              <a:xfrm>
                <a:off x="2063" y="3158"/>
                <a:ext cx="453" cy="1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sz="1400" b="1">
                    <a:solidFill>
                      <a:srgbClr val="000000"/>
                    </a:solidFill>
                  </a:rPr>
                  <a:t>VWF</a:t>
                </a:r>
              </a:p>
            </p:txBody>
          </p:sp>
        </p:grpSp>
        <p:grpSp>
          <p:nvGrpSpPr>
            <p:cNvPr id="10" name="Group 148"/>
            <p:cNvGrpSpPr>
              <a:grpSpLocks/>
            </p:cNvGrpSpPr>
            <p:nvPr/>
          </p:nvGrpSpPr>
          <p:grpSpPr bwMode="auto">
            <a:xfrm>
              <a:off x="1974" y="1253"/>
              <a:ext cx="498" cy="272"/>
              <a:chOff x="2018" y="3113"/>
              <a:chExt cx="498" cy="272"/>
            </a:xfrm>
          </p:grpSpPr>
          <p:sp>
            <p:nvSpPr>
              <p:cNvPr id="354453" name="Oval 149"/>
              <p:cNvSpPr>
                <a:spLocks noChangeArrowheads="1"/>
              </p:cNvSpPr>
              <p:nvPr/>
            </p:nvSpPr>
            <p:spPr bwMode="auto">
              <a:xfrm>
                <a:off x="2018" y="3113"/>
                <a:ext cx="454" cy="272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54454" name="Text Box 150"/>
              <p:cNvSpPr txBox="1">
                <a:spLocks noChangeArrowheads="1"/>
              </p:cNvSpPr>
              <p:nvPr/>
            </p:nvSpPr>
            <p:spPr bwMode="auto">
              <a:xfrm>
                <a:off x="2063" y="3158"/>
                <a:ext cx="453" cy="1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sz="1400" b="1">
                    <a:solidFill>
                      <a:srgbClr val="000000"/>
                    </a:solidFill>
                  </a:rPr>
                  <a:t>VWF</a:t>
                </a:r>
              </a:p>
            </p:txBody>
          </p:sp>
        </p:grpSp>
        <p:grpSp>
          <p:nvGrpSpPr>
            <p:cNvPr id="11" name="Group 151"/>
            <p:cNvGrpSpPr>
              <a:grpSpLocks/>
            </p:cNvGrpSpPr>
            <p:nvPr/>
          </p:nvGrpSpPr>
          <p:grpSpPr bwMode="auto">
            <a:xfrm>
              <a:off x="1701" y="1253"/>
              <a:ext cx="498" cy="272"/>
              <a:chOff x="2018" y="3113"/>
              <a:chExt cx="498" cy="272"/>
            </a:xfrm>
          </p:grpSpPr>
          <p:sp>
            <p:nvSpPr>
              <p:cNvPr id="354456" name="Oval 152"/>
              <p:cNvSpPr>
                <a:spLocks noChangeArrowheads="1"/>
              </p:cNvSpPr>
              <p:nvPr/>
            </p:nvSpPr>
            <p:spPr bwMode="auto">
              <a:xfrm>
                <a:off x="2018" y="3113"/>
                <a:ext cx="454" cy="272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54457" name="Text Box 153"/>
              <p:cNvSpPr txBox="1">
                <a:spLocks noChangeArrowheads="1"/>
              </p:cNvSpPr>
              <p:nvPr/>
            </p:nvSpPr>
            <p:spPr bwMode="auto">
              <a:xfrm>
                <a:off x="2063" y="3158"/>
                <a:ext cx="453" cy="1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sz="1400" b="1">
                    <a:solidFill>
                      <a:srgbClr val="000000"/>
                    </a:solidFill>
                  </a:rPr>
                  <a:t>VWF</a:t>
                </a:r>
              </a:p>
            </p:txBody>
          </p:sp>
        </p:grpSp>
      </p:grpSp>
      <p:grpSp>
        <p:nvGrpSpPr>
          <p:cNvPr id="12" name="Group 154"/>
          <p:cNvGrpSpPr>
            <a:grpSpLocks/>
          </p:cNvGrpSpPr>
          <p:nvPr/>
        </p:nvGrpSpPr>
        <p:grpSpPr bwMode="auto">
          <a:xfrm>
            <a:off x="757238" y="2709863"/>
            <a:ext cx="1368425" cy="503237"/>
            <a:chOff x="567" y="1026"/>
            <a:chExt cx="862" cy="317"/>
          </a:xfrm>
        </p:grpSpPr>
        <p:grpSp>
          <p:nvGrpSpPr>
            <p:cNvPr id="13" name="Group 155"/>
            <p:cNvGrpSpPr>
              <a:grpSpLocks/>
            </p:cNvGrpSpPr>
            <p:nvPr/>
          </p:nvGrpSpPr>
          <p:grpSpPr bwMode="auto">
            <a:xfrm>
              <a:off x="567" y="1071"/>
              <a:ext cx="498" cy="272"/>
              <a:chOff x="2018" y="3113"/>
              <a:chExt cx="498" cy="272"/>
            </a:xfrm>
          </p:grpSpPr>
          <p:sp>
            <p:nvSpPr>
              <p:cNvPr id="354460" name="Oval 156"/>
              <p:cNvSpPr>
                <a:spLocks noChangeArrowheads="1"/>
              </p:cNvSpPr>
              <p:nvPr/>
            </p:nvSpPr>
            <p:spPr bwMode="auto">
              <a:xfrm>
                <a:off x="2018" y="3113"/>
                <a:ext cx="454" cy="272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54461" name="Text Box 157"/>
              <p:cNvSpPr txBox="1">
                <a:spLocks noChangeArrowheads="1"/>
              </p:cNvSpPr>
              <p:nvPr/>
            </p:nvSpPr>
            <p:spPr bwMode="auto">
              <a:xfrm>
                <a:off x="2063" y="3158"/>
                <a:ext cx="453" cy="1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sz="1400" b="1">
                    <a:solidFill>
                      <a:srgbClr val="000000"/>
                    </a:solidFill>
                  </a:rPr>
                  <a:t>VWF</a:t>
                </a:r>
              </a:p>
            </p:txBody>
          </p:sp>
        </p:grpSp>
        <p:grpSp>
          <p:nvGrpSpPr>
            <p:cNvPr id="14" name="Group 158"/>
            <p:cNvGrpSpPr>
              <a:grpSpLocks/>
            </p:cNvGrpSpPr>
            <p:nvPr/>
          </p:nvGrpSpPr>
          <p:grpSpPr bwMode="auto">
            <a:xfrm>
              <a:off x="931" y="1026"/>
              <a:ext cx="498" cy="272"/>
              <a:chOff x="2018" y="3113"/>
              <a:chExt cx="498" cy="272"/>
            </a:xfrm>
          </p:grpSpPr>
          <p:sp>
            <p:nvSpPr>
              <p:cNvPr id="354463" name="Oval 159"/>
              <p:cNvSpPr>
                <a:spLocks noChangeArrowheads="1"/>
              </p:cNvSpPr>
              <p:nvPr/>
            </p:nvSpPr>
            <p:spPr bwMode="auto">
              <a:xfrm>
                <a:off x="2018" y="3113"/>
                <a:ext cx="454" cy="272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54464" name="Text Box 160"/>
              <p:cNvSpPr txBox="1">
                <a:spLocks noChangeArrowheads="1"/>
              </p:cNvSpPr>
              <p:nvPr/>
            </p:nvSpPr>
            <p:spPr bwMode="auto">
              <a:xfrm>
                <a:off x="2063" y="3158"/>
                <a:ext cx="453" cy="1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sz="1400" b="1">
                    <a:solidFill>
                      <a:srgbClr val="000000"/>
                    </a:solidFill>
                  </a:rPr>
                  <a:t>VWF</a:t>
                </a:r>
              </a:p>
            </p:txBody>
          </p:sp>
        </p:grpSp>
      </p:grpSp>
      <p:grpSp>
        <p:nvGrpSpPr>
          <p:cNvPr id="15" name="Group 161"/>
          <p:cNvGrpSpPr>
            <a:grpSpLocks/>
          </p:cNvGrpSpPr>
          <p:nvPr/>
        </p:nvGrpSpPr>
        <p:grpSpPr bwMode="auto">
          <a:xfrm>
            <a:off x="180975" y="2924175"/>
            <a:ext cx="1295400" cy="576263"/>
            <a:chOff x="2789" y="2069"/>
            <a:chExt cx="816" cy="363"/>
          </a:xfrm>
        </p:grpSpPr>
        <p:grpSp>
          <p:nvGrpSpPr>
            <p:cNvPr id="16" name="Group 162"/>
            <p:cNvGrpSpPr>
              <a:grpSpLocks/>
            </p:cNvGrpSpPr>
            <p:nvPr/>
          </p:nvGrpSpPr>
          <p:grpSpPr bwMode="auto">
            <a:xfrm>
              <a:off x="3107" y="2069"/>
              <a:ext cx="498" cy="272"/>
              <a:chOff x="2018" y="3113"/>
              <a:chExt cx="498" cy="272"/>
            </a:xfrm>
          </p:grpSpPr>
          <p:sp>
            <p:nvSpPr>
              <p:cNvPr id="354467" name="Oval 163"/>
              <p:cNvSpPr>
                <a:spLocks noChangeArrowheads="1"/>
              </p:cNvSpPr>
              <p:nvPr/>
            </p:nvSpPr>
            <p:spPr bwMode="auto">
              <a:xfrm>
                <a:off x="2018" y="3113"/>
                <a:ext cx="454" cy="272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54468" name="Text Box 164"/>
              <p:cNvSpPr txBox="1">
                <a:spLocks noChangeArrowheads="1"/>
              </p:cNvSpPr>
              <p:nvPr/>
            </p:nvSpPr>
            <p:spPr bwMode="auto">
              <a:xfrm>
                <a:off x="2063" y="3158"/>
                <a:ext cx="453" cy="1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sz="1400" b="1">
                    <a:solidFill>
                      <a:srgbClr val="000000"/>
                    </a:solidFill>
                  </a:rPr>
                  <a:t>VWF</a:t>
                </a:r>
              </a:p>
            </p:txBody>
          </p:sp>
        </p:grpSp>
        <p:grpSp>
          <p:nvGrpSpPr>
            <p:cNvPr id="17" name="Group 165"/>
            <p:cNvGrpSpPr>
              <a:grpSpLocks/>
            </p:cNvGrpSpPr>
            <p:nvPr/>
          </p:nvGrpSpPr>
          <p:grpSpPr bwMode="auto">
            <a:xfrm>
              <a:off x="2789" y="2160"/>
              <a:ext cx="498" cy="272"/>
              <a:chOff x="2018" y="3113"/>
              <a:chExt cx="498" cy="272"/>
            </a:xfrm>
          </p:grpSpPr>
          <p:sp>
            <p:nvSpPr>
              <p:cNvPr id="354470" name="Oval 166"/>
              <p:cNvSpPr>
                <a:spLocks noChangeArrowheads="1"/>
              </p:cNvSpPr>
              <p:nvPr/>
            </p:nvSpPr>
            <p:spPr bwMode="auto">
              <a:xfrm>
                <a:off x="2018" y="3113"/>
                <a:ext cx="454" cy="272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54471" name="Text Box 167"/>
              <p:cNvSpPr txBox="1">
                <a:spLocks noChangeArrowheads="1"/>
              </p:cNvSpPr>
              <p:nvPr/>
            </p:nvSpPr>
            <p:spPr bwMode="auto">
              <a:xfrm>
                <a:off x="2063" y="3158"/>
                <a:ext cx="453" cy="1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sz="1400" b="1">
                    <a:solidFill>
                      <a:srgbClr val="000000"/>
                    </a:solidFill>
                  </a:rPr>
                  <a:t>VWF</a:t>
                </a:r>
              </a:p>
            </p:txBody>
          </p:sp>
        </p:grpSp>
      </p:grpSp>
      <p:grpSp>
        <p:nvGrpSpPr>
          <p:cNvPr id="18" name="Group 168"/>
          <p:cNvGrpSpPr>
            <a:grpSpLocks/>
          </p:cNvGrpSpPr>
          <p:nvPr/>
        </p:nvGrpSpPr>
        <p:grpSpPr bwMode="auto">
          <a:xfrm>
            <a:off x="2197100" y="1700213"/>
            <a:ext cx="1870075" cy="865187"/>
            <a:chOff x="1384" y="1071"/>
            <a:chExt cx="1178" cy="545"/>
          </a:xfrm>
        </p:grpSpPr>
        <p:grpSp>
          <p:nvGrpSpPr>
            <p:cNvPr id="19" name="Group 169"/>
            <p:cNvGrpSpPr>
              <a:grpSpLocks/>
            </p:cNvGrpSpPr>
            <p:nvPr/>
          </p:nvGrpSpPr>
          <p:grpSpPr bwMode="auto">
            <a:xfrm>
              <a:off x="1384" y="1344"/>
              <a:ext cx="498" cy="272"/>
              <a:chOff x="2018" y="3113"/>
              <a:chExt cx="498" cy="272"/>
            </a:xfrm>
          </p:grpSpPr>
          <p:sp>
            <p:nvSpPr>
              <p:cNvPr id="354474" name="Oval 170"/>
              <p:cNvSpPr>
                <a:spLocks noChangeArrowheads="1"/>
              </p:cNvSpPr>
              <p:nvPr/>
            </p:nvSpPr>
            <p:spPr bwMode="auto">
              <a:xfrm>
                <a:off x="2018" y="3113"/>
                <a:ext cx="454" cy="272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54475" name="Text Box 171"/>
              <p:cNvSpPr txBox="1">
                <a:spLocks noChangeArrowheads="1"/>
              </p:cNvSpPr>
              <p:nvPr/>
            </p:nvSpPr>
            <p:spPr bwMode="auto">
              <a:xfrm>
                <a:off x="2063" y="3158"/>
                <a:ext cx="453" cy="1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sz="1400" b="1">
                    <a:solidFill>
                      <a:srgbClr val="000000"/>
                    </a:solidFill>
                  </a:rPr>
                  <a:t>VWF</a:t>
                </a:r>
              </a:p>
            </p:txBody>
          </p:sp>
        </p:grpSp>
        <p:grpSp>
          <p:nvGrpSpPr>
            <p:cNvPr id="20" name="Group 172"/>
            <p:cNvGrpSpPr>
              <a:grpSpLocks/>
            </p:cNvGrpSpPr>
            <p:nvPr/>
          </p:nvGrpSpPr>
          <p:grpSpPr bwMode="auto">
            <a:xfrm>
              <a:off x="2064" y="1071"/>
              <a:ext cx="498" cy="272"/>
              <a:chOff x="2018" y="3113"/>
              <a:chExt cx="498" cy="272"/>
            </a:xfrm>
          </p:grpSpPr>
          <p:sp>
            <p:nvSpPr>
              <p:cNvPr id="354477" name="Oval 173"/>
              <p:cNvSpPr>
                <a:spLocks noChangeArrowheads="1"/>
              </p:cNvSpPr>
              <p:nvPr/>
            </p:nvSpPr>
            <p:spPr bwMode="auto">
              <a:xfrm>
                <a:off x="2018" y="3113"/>
                <a:ext cx="454" cy="272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54478" name="Text Box 174"/>
              <p:cNvSpPr txBox="1">
                <a:spLocks noChangeArrowheads="1"/>
              </p:cNvSpPr>
              <p:nvPr/>
            </p:nvSpPr>
            <p:spPr bwMode="auto">
              <a:xfrm>
                <a:off x="2063" y="3158"/>
                <a:ext cx="453" cy="1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sz="1400" b="1">
                    <a:solidFill>
                      <a:srgbClr val="000000"/>
                    </a:solidFill>
                  </a:rPr>
                  <a:t>VWF</a:t>
                </a:r>
              </a:p>
            </p:txBody>
          </p:sp>
        </p:grpSp>
        <p:grpSp>
          <p:nvGrpSpPr>
            <p:cNvPr id="21" name="Group 175"/>
            <p:cNvGrpSpPr>
              <a:grpSpLocks/>
            </p:cNvGrpSpPr>
            <p:nvPr/>
          </p:nvGrpSpPr>
          <p:grpSpPr bwMode="auto">
            <a:xfrm>
              <a:off x="1974" y="1253"/>
              <a:ext cx="498" cy="272"/>
              <a:chOff x="2018" y="3113"/>
              <a:chExt cx="498" cy="272"/>
            </a:xfrm>
          </p:grpSpPr>
          <p:sp>
            <p:nvSpPr>
              <p:cNvPr id="354480" name="Oval 176"/>
              <p:cNvSpPr>
                <a:spLocks noChangeArrowheads="1"/>
              </p:cNvSpPr>
              <p:nvPr/>
            </p:nvSpPr>
            <p:spPr bwMode="auto">
              <a:xfrm>
                <a:off x="2018" y="3113"/>
                <a:ext cx="454" cy="272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54481" name="Text Box 177"/>
              <p:cNvSpPr txBox="1">
                <a:spLocks noChangeArrowheads="1"/>
              </p:cNvSpPr>
              <p:nvPr/>
            </p:nvSpPr>
            <p:spPr bwMode="auto">
              <a:xfrm>
                <a:off x="2063" y="3158"/>
                <a:ext cx="453" cy="1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sz="1400" b="1">
                    <a:solidFill>
                      <a:srgbClr val="000000"/>
                    </a:solidFill>
                  </a:rPr>
                  <a:t>VWF</a:t>
                </a:r>
              </a:p>
            </p:txBody>
          </p:sp>
        </p:grpSp>
        <p:grpSp>
          <p:nvGrpSpPr>
            <p:cNvPr id="22" name="Group 178"/>
            <p:cNvGrpSpPr>
              <a:grpSpLocks/>
            </p:cNvGrpSpPr>
            <p:nvPr/>
          </p:nvGrpSpPr>
          <p:grpSpPr bwMode="auto">
            <a:xfrm>
              <a:off x="1701" y="1253"/>
              <a:ext cx="498" cy="272"/>
              <a:chOff x="2018" y="3113"/>
              <a:chExt cx="498" cy="272"/>
            </a:xfrm>
          </p:grpSpPr>
          <p:sp>
            <p:nvSpPr>
              <p:cNvPr id="354483" name="Oval 179"/>
              <p:cNvSpPr>
                <a:spLocks noChangeArrowheads="1"/>
              </p:cNvSpPr>
              <p:nvPr/>
            </p:nvSpPr>
            <p:spPr bwMode="auto">
              <a:xfrm>
                <a:off x="2018" y="3113"/>
                <a:ext cx="454" cy="272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54484" name="Text Box 180"/>
              <p:cNvSpPr txBox="1">
                <a:spLocks noChangeArrowheads="1"/>
              </p:cNvSpPr>
              <p:nvPr/>
            </p:nvSpPr>
            <p:spPr bwMode="auto">
              <a:xfrm>
                <a:off x="2063" y="3158"/>
                <a:ext cx="453" cy="1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sz="1400" b="1">
                    <a:solidFill>
                      <a:srgbClr val="000000"/>
                    </a:solidFill>
                  </a:rPr>
                  <a:t>VWF</a:t>
                </a:r>
              </a:p>
            </p:txBody>
          </p:sp>
        </p:grpSp>
      </p:grpSp>
      <p:grpSp>
        <p:nvGrpSpPr>
          <p:cNvPr id="23" name="Group 181"/>
          <p:cNvGrpSpPr>
            <a:grpSpLocks/>
          </p:cNvGrpSpPr>
          <p:nvPr/>
        </p:nvGrpSpPr>
        <p:grpSpPr bwMode="auto">
          <a:xfrm>
            <a:off x="2555875" y="1412875"/>
            <a:ext cx="1368425" cy="503238"/>
            <a:chOff x="567" y="1026"/>
            <a:chExt cx="862" cy="317"/>
          </a:xfrm>
        </p:grpSpPr>
        <p:grpSp>
          <p:nvGrpSpPr>
            <p:cNvPr id="24" name="Group 182"/>
            <p:cNvGrpSpPr>
              <a:grpSpLocks/>
            </p:cNvGrpSpPr>
            <p:nvPr/>
          </p:nvGrpSpPr>
          <p:grpSpPr bwMode="auto">
            <a:xfrm>
              <a:off x="567" y="1071"/>
              <a:ext cx="498" cy="272"/>
              <a:chOff x="2018" y="3113"/>
              <a:chExt cx="498" cy="272"/>
            </a:xfrm>
          </p:grpSpPr>
          <p:sp>
            <p:nvSpPr>
              <p:cNvPr id="354487" name="Oval 183"/>
              <p:cNvSpPr>
                <a:spLocks noChangeArrowheads="1"/>
              </p:cNvSpPr>
              <p:nvPr/>
            </p:nvSpPr>
            <p:spPr bwMode="auto">
              <a:xfrm>
                <a:off x="2018" y="3113"/>
                <a:ext cx="454" cy="272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54488" name="Text Box 184"/>
              <p:cNvSpPr txBox="1">
                <a:spLocks noChangeArrowheads="1"/>
              </p:cNvSpPr>
              <p:nvPr/>
            </p:nvSpPr>
            <p:spPr bwMode="auto">
              <a:xfrm>
                <a:off x="2063" y="3158"/>
                <a:ext cx="453" cy="1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sz="1400" b="1">
                    <a:solidFill>
                      <a:srgbClr val="000000"/>
                    </a:solidFill>
                  </a:rPr>
                  <a:t>VWF</a:t>
                </a:r>
              </a:p>
            </p:txBody>
          </p:sp>
        </p:grpSp>
        <p:grpSp>
          <p:nvGrpSpPr>
            <p:cNvPr id="25" name="Group 185"/>
            <p:cNvGrpSpPr>
              <a:grpSpLocks/>
            </p:cNvGrpSpPr>
            <p:nvPr/>
          </p:nvGrpSpPr>
          <p:grpSpPr bwMode="auto">
            <a:xfrm>
              <a:off x="931" y="1026"/>
              <a:ext cx="498" cy="272"/>
              <a:chOff x="2018" y="3113"/>
              <a:chExt cx="498" cy="272"/>
            </a:xfrm>
          </p:grpSpPr>
          <p:sp>
            <p:nvSpPr>
              <p:cNvPr id="354490" name="Oval 186"/>
              <p:cNvSpPr>
                <a:spLocks noChangeArrowheads="1"/>
              </p:cNvSpPr>
              <p:nvPr/>
            </p:nvSpPr>
            <p:spPr bwMode="auto">
              <a:xfrm>
                <a:off x="2018" y="3113"/>
                <a:ext cx="454" cy="272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54491" name="Text Box 187"/>
              <p:cNvSpPr txBox="1">
                <a:spLocks noChangeArrowheads="1"/>
              </p:cNvSpPr>
              <p:nvPr/>
            </p:nvSpPr>
            <p:spPr bwMode="auto">
              <a:xfrm>
                <a:off x="2063" y="3158"/>
                <a:ext cx="453" cy="1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sz="1400" b="1">
                    <a:solidFill>
                      <a:srgbClr val="000000"/>
                    </a:solidFill>
                  </a:rPr>
                  <a:t>VWF</a:t>
                </a:r>
              </a:p>
            </p:txBody>
          </p:sp>
        </p:grpSp>
      </p:grpSp>
      <p:grpSp>
        <p:nvGrpSpPr>
          <p:cNvPr id="26" name="Group 188"/>
          <p:cNvGrpSpPr>
            <a:grpSpLocks/>
          </p:cNvGrpSpPr>
          <p:nvPr/>
        </p:nvGrpSpPr>
        <p:grpSpPr bwMode="auto">
          <a:xfrm>
            <a:off x="1979613" y="1628775"/>
            <a:ext cx="1295400" cy="576263"/>
            <a:chOff x="2789" y="2069"/>
            <a:chExt cx="816" cy="363"/>
          </a:xfrm>
        </p:grpSpPr>
        <p:grpSp>
          <p:nvGrpSpPr>
            <p:cNvPr id="27" name="Group 189"/>
            <p:cNvGrpSpPr>
              <a:grpSpLocks/>
            </p:cNvGrpSpPr>
            <p:nvPr/>
          </p:nvGrpSpPr>
          <p:grpSpPr bwMode="auto">
            <a:xfrm>
              <a:off x="3107" y="2069"/>
              <a:ext cx="498" cy="272"/>
              <a:chOff x="2018" y="3113"/>
              <a:chExt cx="498" cy="272"/>
            </a:xfrm>
          </p:grpSpPr>
          <p:sp>
            <p:nvSpPr>
              <p:cNvPr id="354494" name="Oval 190"/>
              <p:cNvSpPr>
                <a:spLocks noChangeArrowheads="1"/>
              </p:cNvSpPr>
              <p:nvPr/>
            </p:nvSpPr>
            <p:spPr bwMode="auto">
              <a:xfrm>
                <a:off x="2018" y="3113"/>
                <a:ext cx="454" cy="272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54495" name="Text Box 191"/>
              <p:cNvSpPr txBox="1">
                <a:spLocks noChangeArrowheads="1"/>
              </p:cNvSpPr>
              <p:nvPr/>
            </p:nvSpPr>
            <p:spPr bwMode="auto">
              <a:xfrm>
                <a:off x="2063" y="3158"/>
                <a:ext cx="453" cy="1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sz="1400" b="1">
                    <a:solidFill>
                      <a:srgbClr val="000000"/>
                    </a:solidFill>
                  </a:rPr>
                  <a:t>VWF</a:t>
                </a:r>
              </a:p>
            </p:txBody>
          </p:sp>
        </p:grpSp>
        <p:grpSp>
          <p:nvGrpSpPr>
            <p:cNvPr id="28" name="Group 192"/>
            <p:cNvGrpSpPr>
              <a:grpSpLocks/>
            </p:cNvGrpSpPr>
            <p:nvPr/>
          </p:nvGrpSpPr>
          <p:grpSpPr bwMode="auto">
            <a:xfrm>
              <a:off x="2789" y="2160"/>
              <a:ext cx="498" cy="272"/>
              <a:chOff x="2018" y="3113"/>
              <a:chExt cx="498" cy="272"/>
            </a:xfrm>
          </p:grpSpPr>
          <p:sp>
            <p:nvSpPr>
              <p:cNvPr id="354497" name="Oval 193"/>
              <p:cNvSpPr>
                <a:spLocks noChangeArrowheads="1"/>
              </p:cNvSpPr>
              <p:nvPr/>
            </p:nvSpPr>
            <p:spPr bwMode="auto">
              <a:xfrm>
                <a:off x="2018" y="3113"/>
                <a:ext cx="454" cy="272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54498" name="Text Box 194"/>
              <p:cNvSpPr txBox="1">
                <a:spLocks noChangeArrowheads="1"/>
              </p:cNvSpPr>
              <p:nvPr/>
            </p:nvSpPr>
            <p:spPr bwMode="auto">
              <a:xfrm>
                <a:off x="2063" y="3158"/>
                <a:ext cx="453" cy="1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sz="1400" b="1">
                    <a:solidFill>
                      <a:srgbClr val="000000"/>
                    </a:solidFill>
                  </a:rPr>
                  <a:t>VWF</a:t>
                </a:r>
              </a:p>
            </p:txBody>
          </p:sp>
        </p:grpSp>
      </p:grpSp>
      <p:sp>
        <p:nvSpPr>
          <p:cNvPr id="354499" name="Oval 195"/>
          <p:cNvSpPr>
            <a:spLocks noChangeArrowheads="1"/>
          </p:cNvSpPr>
          <p:nvPr/>
        </p:nvSpPr>
        <p:spPr bwMode="auto">
          <a:xfrm rot="244946">
            <a:off x="468313" y="1412875"/>
            <a:ext cx="503237" cy="431800"/>
          </a:xfrm>
          <a:prstGeom prst="ellipse">
            <a:avLst/>
          </a:prstGeom>
          <a:solidFill>
            <a:srgbClr val="6F0B01"/>
          </a:solidFill>
          <a:ln w="9525" algn="ctr">
            <a:solidFill>
              <a:srgbClr val="6F0B0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3200">
              <a:solidFill>
                <a:srgbClr val="FFFF00"/>
              </a:solidFill>
            </a:endParaRPr>
          </a:p>
        </p:txBody>
      </p:sp>
      <p:sp>
        <p:nvSpPr>
          <p:cNvPr id="354500" name="Oval 196"/>
          <p:cNvSpPr>
            <a:spLocks noChangeArrowheads="1"/>
          </p:cNvSpPr>
          <p:nvPr/>
        </p:nvSpPr>
        <p:spPr bwMode="auto">
          <a:xfrm rot="244946">
            <a:off x="395288" y="4076700"/>
            <a:ext cx="503237" cy="431800"/>
          </a:xfrm>
          <a:prstGeom prst="ellipse">
            <a:avLst/>
          </a:prstGeom>
          <a:solidFill>
            <a:srgbClr val="6F0B01"/>
          </a:solidFill>
          <a:ln w="9525" algn="ctr">
            <a:solidFill>
              <a:srgbClr val="6F0B0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3200">
              <a:solidFill>
                <a:srgbClr val="FFFF00"/>
              </a:solidFill>
            </a:endParaRPr>
          </a:p>
        </p:txBody>
      </p:sp>
      <p:sp>
        <p:nvSpPr>
          <p:cNvPr id="354501" name="Oval 197"/>
          <p:cNvSpPr>
            <a:spLocks noChangeArrowheads="1"/>
          </p:cNvSpPr>
          <p:nvPr/>
        </p:nvSpPr>
        <p:spPr bwMode="auto">
          <a:xfrm rot="244946">
            <a:off x="1547813" y="3933825"/>
            <a:ext cx="503237" cy="431800"/>
          </a:xfrm>
          <a:prstGeom prst="ellipse">
            <a:avLst/>
          </a:prstGeom>
          <a:solidFill>
            <a:srgbClr val="6F0B01"/>
          </a:solidFill>
          <a:ln w="9525" algn="ctr">
            <a:solidFill>
              <a:srgbClr val="6F0B0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3200">
              <a:solidFill>
                <a:srgbClr val="FFFF00"/>
              </a:solidFill>
            </a:endParaRPr>
          </a:p>
        </p:txBody>
      </p:sp>
      <p:sp>
        <p:nvSpPr>
          <p:cNvPr id="354502" name="Oval 198"/>
          <p:cNvSpPr>
            <a:spLocks noChangeArrowheads="1"/>
          </p:cNvSpPr>
          <p:nvPr/>
        </p:nvSpPr>
        <p:spPr bwMode="auto">
          <a:xfrm rot="244946">
            <a:off x="1476375" y="2276475"/>
            <a:ext cx="503238" cy="431800"/>
          </a:xfrm>
          <a:prstGeom prst="ellipse">
            <a:avLst/>
          </a:prstGeom>
          <a:solidFill>
            <a:srgbClr val="6F0B01"/>
          </a:solidFill>
          <a:ln w="9525" algn="ctr">
            <a:solidFill>
              <a:srgbClr val="6F0B0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320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5.20278E-6 C 0.01181 0.00301 0.02118 0.0044 0.03125 0.0132 C 0.03906 0.02711 0.04983 0.04217 0.06233 0.0482 C 0.06719 0.05793 0.07361 0.0621 0.08195 0.06558 C 0.08802 0.07091 0.09236 0.07809 0.09844 0.08319 C 0.10573 0.08945 0.11406 0.09246 0.12135 0.09849 C 0.12934 0.10521 0.13403 0.11239 0.14271 0.11587 C 0.15 0.12259 0.15382 0.13464 0.15903 0.14437 C 0.16059 0.14739 0.16389 0.15318 0.16389 0.15318 C 0.17101 0.1796 0.1901 0.19119 0.2 0.21436 C 0.20868 0.23476 0.19549 0.20926 0.21146 0.23847 C 0.21302 0.24148 0.21649 0.24727 0.21649 0.24727 C 0.21875 0.25631 0.22031 0.26164 0.22622 0.26697 C 0.22951 0.28389 0.22951 0.29988 0.22951 0.31726 " pathEditMode="relative" ptsTypes="fffffffffffffA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25145E-6 C 0.00226 0.00997 0.00209 0.01391 0.0099 0.01762 C 0.01632 0.02619 0.02292 0.03291 0.02952 0.04172 C 0.03177 0.04473 0.03247 0.04914 0.03438 0.05261 C 0.03577 0.05516 0.03768 0.05701 0.03941 0.0591 C 0.04479 0.07347 0.04098 0.06559 0.05243 0.08112 C 0.05573 0.08552 0.05712 0.09224 0.06059 0.09641 C 0.06302 0.09919 0.06615 0.10082 0.06893 0.1029 C 0.06945 0.10499 0.06945 0.10754 0.07049 0.10939 C 0.07327 0.11426 0.08039 0.1226 0.08039 0.1226 C 0.08907 0.14578 0.07726 0.11866 0.09011 0.13581 C 0.09132 0.13743 0.09098 0.14021 0.09184 0.1423 C 0.09271 0.14462 0.09375 0.14717 0.09514 0.14879 C 0.09636 0.15018 0.10677 0.15922 0.1099 0.162 C 0.11337 0.16501 0.11615 0.16965 0.11962 0.17289 C 0.12205 0.1817 0.125 0.18564 0.12952 0.19259 C 0.13073 0.19467 0.13125 0.19746 0.13282 0.19908 C 0.13351 0.19977 0.14202 0.20325 0.14271 0.20348 C 0.15122 0.2153 0.16354 0.22063 0.17205 0.23199 C 0.17778 0.23963 0.18108 0.24404 0.18854 0.24728 C 0.19323 0.25377 0.19688 0.26072 0.20157 0.26698 C 0.20452 0.28181 0.20191 0.27324 0.21146 0.29108 C 0.21354 0.29502 0.21858 0.29433 0.22136 0.29757 C 0.22535 0.30244 0.229 0.30777 0.23282 0.31287 C 0.23403 0.31449 0.23611 0.31426 0.23768 0.31518 C 0.25 0.32353 0.24896 0.32121 0.26719 0.32399 C 0.27535 0.32515 0.28368 0.327 0.29184 0.32839 C 0.30608 0.33465 0.32136 0.33257 0.33611 0.33257 " pathEditMode="relative" ptsTypes="fffffffffffffffffffffffffffA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4.26419E-6 C 0.01077 -0.01483 -0.0007 -0.00115 0.00972 -0.0088 C 0.01077 -0.0095 0.02153 -0.01923 0.02448 -0.02201 C 0.03403 -0.03082 0.04931 -0.03453 0.06059 -0.03731 C 0.06771 -0.03661 0.075 -0.03731 0.08195 -0.03522 C 0.08663 -0.03383 0.09063 -0.02943 0.09497 -0.02642 C 0.11545 -0.01251 0.12743 -0.00486 0.14097 0.02179 C 0.14288 0.03268 0.14115 0.04728 0.14584 0.05678 C 0.14983 0.06466 0.16528 0.0737 0.17205 0.07648 C 0.18021 0.08737 0.18681 0.10082 0.19497 0.11148 C 0.20139 0.12005 0.20972 0.127 0.21632 0.13558 C 0.22292 0.14415 0.22691 0.15783 0.23594 0.16177 C 0.23768 0.16408 0.23906 0.1664 0.24097 0.16849 C 0.24254 0.17011 0.24445 0.17104 0.24584 0.17266 C 0.25972 0.18911 0.25 0.18424 0.26389 0.18818 C 0.27188 0.19328 0.27847 0.20209 0.28681 0.20557 C 0.29358 0.2146 0.30156 0.22086 0.30972 0.22758 C 0.31545 0.23245 0.31771 0.23755 0.32448 0.24056 C 0.3382 0.25261 0.3507 0.25794 0.36719 0.26026 C 0.37257 0.26165 0.37813 0.26327 0.38351 0.26466 C 0.38681 0.26559 0.3934 0.26698 0.3934 0.26698 C 0.40243 0.27486 0.3967 0.27069 0.41302 0.27787 C 0.41476 0.27857 0.41806 0.27996 0.41806 0.27996 C 0.42674 0.28784 0.43577 0.29201 0.44584 0.29525 C 0.46563 0.29386 0.48698 0.29409 0.50643 0.28645 C 0.51094 0.28459 0.51788 0.28135 0.52292 0.27996 C 0.53108 0.27764 0.53646 0.27787 0.5309 0.27787 " pathEditMode="relative" ptsTypes="ffffffffffffffffffffffffffA">
                                      <p:cBhvr>
                                        <p:cTn id="3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4.77404E-6 C 0.00227 0.00162 0.00938 0.00602 0.01147 0.0088 C 0.01286 0.01066 0.01303 0.0139 0.01477 0.01529 C 0.0172 0.01714 0.02032 0.01645 0.02292 0.01738 C 0.03542 0.02155 0.04358 0.02456 0.0573 0.02618 C 0.06338 0.02896 0.06841 0.03244 0.07379 0.03708 C 0.08438 0.05631 0.0731 0.03777 0.08352 0.05028 C 0.08699 0.05446 0.09341 0.06349 0.09341 0.06349 C 0.09393 0.06558 0.09376 0.06836 0.09497 0.06998 C 0.09619 0.07161 0.09845 0.07091 0.10001 0.07207 C 0.10522 0.07601 0.10921 0.08273 0.11477 0.08528 C 0.11806 0.08667 0.12449 0.08968 0.12449 0.08968 C 0.13004 0.09455 0.13456 0.09617 0.14098 0.09849 C 0.14411 0.10127 0.16095 0.11309 0.16546 0.11378 C 0.17258 0.11494 0.1797 0.11517 0.18681 0.11587 C 0.19011 0.11726 0.19341 0.11888 0.19671 0.12027 C 0.19897 0.1212 0.19966 0.12514 0.20157 0.12699 C 0.20296 0.12838 0.20487 0.12838 0.20643 0.12908 C 0.2224 0.14461 0.23612 0.16871 0.25574 0.17497 C 0.26459 0.18285 0.25661 0.17705 0.27049 0.18169 C 0.27379 0.18285 0.28022 0.18586 0.28022 0.18586 C 0.28404 0.1898 0.2882 0.19304 0.29185 0.19698 C 0.29706 0.20278 0.29931 0.20927 0.30487 0.21436 C 0.30869 0.22224 0.31147 0.22456 0.31806 0.22757 C 0.32015 0.22966 0.32206 0.23244 0.32449 0.23406 C 0.32761 0.23615 0.33438 0.23847 0.33438 0.23847 C 0.33838 0.2438 0.34011 0.24519 0.34254 0.25168 C 0.34411 0.25585 0.34341 0.26141 0.34584 0.26465 C 0.34758 0.26697 0.35036 0.26743 0.35244 0.26906 C 0.35591 0.27184 0.36233 0.27786 0.36233 0.27786 C 0.36563 0.29154 0.37327 0.30057 0.38195 0.30845 C 0.3856 0.31587 0.38977 0.31865 0.39341 0.32607 C 0.39584 0.33603 0.39532 0.3402 0.40331 0.34345 C 0.40869 0.34831 0.41251 0.35411 0.41806 0.35874 C 0.42032 0.36871 0.41911 0.3803 0.42292 0.38957 C 0.42483 0.3942 0.42727 0.39814 0.42952 0.40254 C 0.43056 0.40486 0.43282 0.40927 0.43282 0.40927 C 0.43664 0.43012 0.43039 0.40254 0.44428 0.43105 C 0.45174 0.44658 0.4474 0.44148 0.45574 0.44866 C 0.46338 0.46349 0.46112 0.45654 0.4639 0.46836 C 0.45817 0.49061 0.46233 0.47323 0.46233 0.49223 " pathEditMode="relative" ptsTypes="ffffffffffffffffffffffffffffffffffffffffA">
                                      <p:cBhvr>
                                        <p:cTn id="3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5029E-6 C 0.0132 0.0007 0.02639 0.00046 0.03941 0.00209 C 0.04288 0.00255 0.04584 0.00556 0.04931 0.00649 C 0.07882 0.01367 0.10781 0.02804 0.13455 0.04589 C 0.13976 0.04936 0.13976 0.05145 0.14427 0.05678 C 0.15313 0.06721 0.16233 0.0788 0.17222 0.08737 C 0.18125 0.10359 0.19931 0.12121 0.21146 0.13349 C 0.21302 0.13511 0.21337 0.13812 0.21476 0.13998 C 0.21615 0.14183 0.21823 0.14276 0.21979 0.14438 C 0.22413 0.14855 0.23281 0.15736 0.23281 0.15736 C 0.24063 0.17312 0.24549 0.17659 0.25747 0.18586 C 0.27622 0.20023 0.24705 0.17868 0.26719 0.19676 C 0.27205 0.20116 0.27865 0.20348 0.28368 0.20788 C 0.29722 0.2197 0.28663 0.21391 0.2967 0.21877 C 0.30781 0.23314 0.32413 0.23847 0.33768 0.24728 C 0.34427 0.25168 0.35035 0.25724 0.35747 0.26026 C 0.35851 0.26257 0.35938 0.26512 0.36059 0.26698 C 0.36215 0.26883 0.36493 0.26883 0.36563 0.27115 C 0.36736 0.27741 0.3665 0.28436 0.36719 0.29085 C 0.3684 0.30174 0.37084 0.32654 0.37552 0.33697 C 0.3842 0.35643 0.39601 0.36617 0.41146 0.37405 C 0.41979 0.37845 0.42952 0.37961 0.43768 0.38494 C 0.44983 0.39305 0.46094 0.39907 0.47379 0.40464 C 0.48004 0.41738 0.48403 0.43152 0.48698 0.44635 C 0.4882 0.46698 0.48525 0.47694 0.49844 0.48575 C 0.50156 0.49177 0.50625 0.50637 0.51146 0.50985 C 0.5184 0.51425 0.52709 0.50869 0.53125 0.51843 " pathEditMode="relative" ptsTypes="ffffffffffffffffffffffffffA">
                                      <p:cBhvr>
                                        <p:cTn id="4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-2.54925E-7 C 0.00624 -0.01274 -0.00035 -0.00255 0.00815 -0.0088 C 0.03055 -0.02549 -0.00313 -0.0044 0.02291 -0.02201 C 0.03402 -0.02966 0.04739 -0.03105 0.05902 -0.03731 C 0.06944 -0.03661 0.07985 -0.03754 0.0901 -0.03499 C 0.09235 -0.03453 0.09374 -0.03105 0.09513 -0.0285 C 0.10173 -0.01715 0.10416 -0.00347 0.11319 0.00441 C 0.11892 0.0146 0.12274 0.0197 0.13107 0.02619 C 0.13992 0.04149 0.14288 0.04334 0.15572 0.05029 C 0.171 0.0496 0.18628 0.04821 0.20156 0.04821 C 0.22586 0.04821 0.22482 0.07717 0.24097 0.09178 C 0.24652 0.10661 0.26458 0.14091 0.27864 0.1423 C 0.29235 0.14369 0.3059 0.14369 0.31961 0.14438 C 0.32274 0.14693 0.33541 0.15666 0.3394 0.162 C 0.34704 0.17219 0.35364 0.18332 0.36232 0.19259 C 0.36388 0.19629 0.36527 0.2 0.36718 0.20348 C 0.36857 0.20603 0.37065 0.20742 0.37204 0.20997 C 0.38228 0.2292 0.3868 0.23986 0.40156 0.25377 C 0.40867 0.26049 0.41614 0.27022 0.42465 0.27347 C 0.4335 0.27671 0.46058 0.27764 0.46388 0.27787 C 0.47031 0.28297 0.47499 0.29015 0.48194 0.29317 C 0.4835 0.29618 0.48489 0.29942 0.4868 0.30197 C 0.48819 0.30383 0.49044 0.30429 0.49183 0.30638 C 0.49444 0.31032 0.49565 0.31565 0.49843 0.31935 C 0.49999 0.32167 0.50173 0.32376 0.50329 0.32607 C 0.51197 0.35458 0.50103 0.32468 0.51145 0.34137 C 0.51301 0.34392 0.51336 0.34739 0.51475 0.35018 C 0.51822 0.35736 0.52031 0.35968 0.52465 0.36547 C 0.52742 0.38123 0.53385 0.39745 0.54583 0.40255 C 0.55416 0.40974 0.56215 0.40974 0.57204 0.41136 C 0.58506 0.43685 0.61996 0.43222 0.63767 0.43314 C 0.64305 0.43569 0.64687 0.44311 0.65242 0.44427 C 0.65572 0.44496 0.65902 0.44566 0.66232 0.44635 C 0.6684 0.44913 0.66562 0.44774 0.67048 0.45076 " pathEditMode="relative" ptsTypes="fffffffffffffffffffffffffffffffffA">
                                      <p:cBhvr>
                                        <p:cTn id="4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0.01458 0.00208 0.02639 0.00857 0.04097 0.01089 C 0.05747 0.01761 0.075 0.01298 0.09184 0.01738 C 0.09948 0.02433 0.10781 0.02271 0.11649 0.02619 C 0.14306 0.02364 0.16997 0.01854 0.19514 0.00649 C 0.20504 0.00718 0.21493 0.00718 0.22465 0.0088 C 0.22813 0.00927 0.23125 0.01159 0.23455 0.01298 C 0.23785 0.01437 0.24427 0.01738 0.24427 0.01738 C 0.25504 0.02827 0.26754 0.03128 0.28038 0.03499 C 0.29202 0.04287 0.30625 0.04542 0.31649 0.05678 C 0.34028 0.08296 0.31684 0.06188 0.33125 0.07439 C 0.33229 0.07902 0.33507 0.08296 0.33611 0.0876 C 0.33715 0.09247 0.33577 0.09849 0.33785 0.1029 C 0.33976 0.1066 0.35712 0.12028 0.36077 0.12028 " pathEditMode="relative" ptsTypes="fffffffffffffA">
                                      <p:cBhvr>
                                        <p:cTn id="57" dur="2000" fill="hold"/>
                                        <p:tgtEl>
                                          <p:spTgt spid="3545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0.01788 0.00463 0.03455 0.01367 0.05243 0.01738 C 0.0625 0.0241 0.07413 0.02595 0.08525 0.02827 C 0.11823 0.02665 0.13438 0.02456 0.16389 0.01529 C 0.17535 0.01599 0.18681 0.01622 0.19827 0.01738 C 0.20747 0.01831 0.21493 0.02618 0.22292 0.03059 C 0.22709 0.03291 0.23056 0.03175 0.23438 0.03499 C 0.24341 0.04218 0.25052 0.05237 0.26059 0.05678 C 0.27761 0.07856 0.25556 0.05214 0.27049 0.06558 C 0.2724 0.0672 0.27344 0.07045 0.27535 0.07207 C 0.28368 0.07949 0.29375 0.08157 0.3033 0.08528 C 0.31181 0.08853 0.3191 0.09386 0.32778 0.09617 C 0.33004 0.09756 0.33247 0.09849 0.33438 0.10058 C 0.34427 0.11147 0.33056 0.10336 0.34254 0.11147 C 0.34809 0.11518 0.34757 0.11101 0.34757 0.11587 " pathEditMode="relative" ptsTypes="ffffffffffffffA">
                                      <p:cBhvr>
                                        <p:cTn id="59" dur="2000" fill="hold"/>
                                        <p:tgtEl>
                                          <p:spTgt spid="3545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0.01198 0.01599 0.02917 0.02618 0.04584 0.03082 C 0.0566 0.03754 0.06702 0.04125 0.07865 0.0438 C 0.09289 0.05677 0.11962 0.05376 0.13438 0.05469 C 0.13924 0.05793 0.14445 0.06002 0.14914 0.06349 C 0.15365 0.06674 0.16233 0.07439 0.16233 0.07439 C 0.17032 0.10776 0.19445 0.1358 0.21962 0.14461 C 0.23334 0.15805 0.25035 0.1606 0.26546 0.17079 C 0.27292 0.17589 0.28125 0.17867 0.28855 0.184 C 0.30539 0.19606 0.2915 0.19026 0.30487 0.1949 C 0.3125 0.20254 0.32275 0.20556 0.32952 0.2146 C 0.34063 0.22943 0.35209 0.25353 0.36546 0.26488 C 0.37743 0.27508 0.39167 0.28088 0.40469 0.28667 C 0.41962 0.29988 0.45886 0.29501 0.46875 0.29548 C 0.47639 0.29617 0.48421 0.29663 0.49184 0.29779 C 0.49723 0.29872 0.50139 0.30428 0.5066 0.30637 C 0.52414 0.32236 0.54618 0.33395 0.56719 0.33719 C 0.58125 0.34322 0.57362 0.34067 0.59011 0.34368 C 0.59914 0.34762 0.60643 0.34878 0.61632 0.35017 C 0.63108 0.35689 0.64306 0.35898 0.65903 0.35898 " pathEditMode="relative" ptsTypes="fffffffffffffffffffA">
                                      <p:cBhvr>
                                        <p:cTn id="61" dur="2000" fill="hold"/>
                                        <p:tgtEl>
                                          <p:spTgt spid="3545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0.01701 -0.01553 0.05642 0.0 0.07864 0.00209 C 0.09323 0.00834 0.09531 0.00695 0.11632 0.00857 C 0.12014 0.00927 0.12396 0.00997 0.12778 0.01089 C 0.13333 0.01228 0.14427 0.0153 0.14427 0.0153 C 0.16232 0.02711 0.18038 0.03824 0.19826 0.05029 C 0.20503 0.05492 0.21649 0.06674 0.22291 0.06767 C 0.2335 0.06929 0.24635 0.07393 0.25729 0.07439 C 0.28524 0.07578 0.31302 0.07578 0.34097 0.07648 C 0.34583 0.0781 0.35104 0.07856 0.35573 0.08088 C 0.35764 0.08181 0.35885 0.08413 0.36059 0.08528 C 0.36857 0.09085 0.3783 0.09455 0.3868 0.09826 C 0.39791 0.10823 0.40937 0.11866 0.42118 0.12677 C 0.42656 0.13048 0.43264 0.13326 0.4375 0.13766 C 0.446 0.14508 0.4493 0.14855 0.45885 0.15319 C 0.46979 0.16385 0.48385 0.17775 0.4967 0.18378 C 0.50659 0.19374 0.51562 0.20255 0.52778 0.20556 C 0.53819 0.21251 0.55087 0.21854 0.56215 0.22086 C 0.56875 0.22526 0.575 0.22688 0.58194 0.22966 C 0.58784 0.23499 0.59409 0.23407 0.59982 0.23847 C 0.61319 0.24844 0.6276 0.2584 0.63923 0.27115 C 0.64392 0.27625 0.64635 0.27555 0.65069 0.28227 C 0.65538 0.28922 0.66146 0.30058 0.66545 0.30846 C 0.66875 0.32561 0.67934 0.33395 0.6868 0.34786 C 0.69114 0.35597 0.69219 0.36315 0.69826 0.36964 C 0.7118 0.38447 0.71337 0.38076 0.72621 0.39166 C 0.73455 0.39884 0.73958 0.40556 0.74913 0.40904 C 0.76076 0.41321 0.77205 0.41761 0.7835 0.42225 C 0.78854 0.42433 0.7934 0.42642 0.79826 0.42874 C 0.79982 0.42943 0.80312 0.43105 0.80312 0.43105 C 0.80885 0.43847 0.81163 0.44658 0.81632 0.45516 C 0.82014 0.47092 0.81458 0.45145 0.82291 0.46813 C 0.82396 0.46999 0.82326 0.47323 0.82448 0.47486 C 0.83038 0.48273 0.84097 0.47694 0.84913 0.47694 " pathEditMode="relative" ptsTypes="fffffffffffffffffffffffffffffffffA">
                                      <p:cBhvr>
                                        <p:cTn id="63" dur="2000" fill="hold"/>
                                        <p:tgtEl>
                                          <p:spTgt spid="3544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4499" grpId="0" animBg="1"/>
      <p:bldP spid="354499" grpId="1" animBg="1"/>
      <p:bldP spid="354500" grpId="0" animBg="1"/>
      <p:bldP spid="354500" grpId="1" animBg="1"/>
      <p:bldP spid="354501" grpId="0" animBg="1"/>
      <p:bldP spid="354501" grpId="1" animBg="1"/>
      <p:bldP spid="354502" grpId="0" animBg="1"/>
      <p:bldP spid="354502" grpId="1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GB" dirty="0">
                <a:solidFill>
                  <a:schemeClr val="hlink"/>
                </a:solidFill>
                <a:latin typeface="Comic Sans MS" pitchFamily="66" charset="0"/>
              </a:rPr>
              <a:t>VWF: Collagen binding</a:t>
            </a:r>
          </a:p>
        </p:txBody>
      </p:sp>
      <p:sp>
        <p:nvSpPr>
          <p:cNvPr id="474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124744"/>
            <a:ext cx="8229600" cy="4530725"/>
          </a:xfrm>
        </p:spPr>
        <p:txBody>
          <a:bodyPr/>
          <a:lstStyle/>
          <a:p>
            <a:r>
              <a:rPr lang="en-GB" dirty="0">
                <a:latin typeface="Comic Sans MS" pitchFamily="66" charset="0"/>
              </a:rPr>
              <a:t>VWF has 2 collagen binding sites</a:t>
            </a:r>
          </a:p>
          <a:p>
            <a:pPr lvl="1"/>
            <a:r>
              <a:rPr lang="en-GB" dirty="0">
                <a:latin typeface="Comic Sans MS" pitchFamily="66" charset="0"/>
              </a:rPr>
              <a:t>A1	- binds collagen type I and VI</a:t>
            </a:r>
          </a:p>
          <a:p>
            <a:pPr lvl="1"/>
            <a:r>
              <a:rPr lang="en-GB" dirty="0">
                <a:latin typeface="Comic Sans MS" pitchFamily="66" charset="0"/>
              </a:rPr>
              <a:t>A3 	– binds collagen types I and III</a:t>
            </a:r>
          </a:p>
          <a:p>
            <a:pPr lvl="1"/>
            <a:endParaRPr lang="en-GB" dirty="0">
              <a:latin typeface="Comic Sans MS" pitchFamily="66" charset="0"/>
            </a:endParaRPr>
          </a:p>
          <a:p>
            <a:r>
              <a:rPr lang="en-GB" dirty="0">
                <a:latin typeface="Comic Sans MS" pitchFamily="66" charset="0"/>
              </a:rPr>
              <a:t>Binding probably facilitated by heparin binding sites (D’ and A1)</a:t>
            </a:r>
          </a:p>
          <a:p>
            <a:endParaRPr lang="en-GB" dirty="0">
              <a:latin typeface="Comic Sans MS" pitchFamily="66" charset="0"/>
            </a:endParaRPr>
          </a:p>
          <a:p>
            <a:r>
              <a:rPr lang="en-GB" dirty="0">
                <a:latin typeface="Comic Sans MS" pitchFamily="66" charset="0"/>
              </a:rPr>
              <a:t>Dependent on multimeric </a:t>
            </a:r>
            <a:r>
              <a:rPr lang="en-GB" dirty="0" smtClean="0">
                <a:latin typeface="Comic Sans MS" pitchFamily="66" charset="0"/>
              </a:rPr>
              <a:t>structure – larger multimers bind collagen with greater affinity</a:t>
            </a:r>
            <a:endParaRPr lang="en-GB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11188" y="3500438"/>
            <a:ext cx="7734300" cy="1554162"/>
            <a:chOff x="385" y="2205"/>
            <a:chExt cx="4872" cy="979"/>
          </a:xfrm>
        </p:grpSpPr>
        <p:sp>
          <p:nvSpPr>
            <p:cNvPr id="493571" name="Text Box 93"/>
            <p:cNvSpPr txBox="1">
              <a:spLocks noChangeArrowheads="1"/>
            </p:cNvSpPr>
            <p:nvPr/>
          </p:nvSpPr>
          <p:spPr bwMode="auto">
            <a:xfrm>
              <a:off x="1701" y="2953"/>
              <a:ext cx="86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1800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385" y="2205"/>
              <a:ext cx="4755" cy="554"/>
              <a:chOff x="973" y="2205"/>
              <a:chExt cx="4755" cy="554"/>
            </a:xfrm>
          </p:grpSpPr>
          <p:sp>
            <p:nvSpPr>
              <p:cNvPr id="493573" name="Line 48"/>
              <p:cNvSpPr>
                <a:spLocks noChangeShapeType="1"/>
              </p:cNvSpPr>
              <p:nvPr/>
            </p:nvSpPr>
            <p:spPr bwMode="auto">
              <a:xfrm>
                <a:off x="5400" y="2421"/>
                <a:ext cx="52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3574" name="Line 49"/>
              <p:cNvSpPr>
                <a:spLocks noChangeShapeType="1"/>
              </p:cNvSpPr>
              <p:nvPr/>
            </p:nvSpPr>
            <p:spPr bwMode="auto">
              <a:xfrm>
                <a:off x="5063" y="2421"/>
                <a:ext cx="52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3575" name="Line 50"/>
              <p:cNvSpPr>
                <a:spLocks noChangeShapeType="1"/>
              </p:cNvSpPr>
              <p:nvPr/>
            </p:nvSpPr>
            <p:spPr bwMode="auto">
              <a:xfrm>
                <a:off x="4698" y="2421"/>
                <a:ext cx="15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3576" name="Oval 51"/>
              <p:cNvSpPr>
                <a:spLocks noChangeArrowheads="1"/>
              </p:cNvSpPr>
              <p:nvPr/>
            </p:nvSpPr>
            <p:spPr bwMode="auto">
              <a:xfrm>
                <a:off x="4755" y="2214"/>
                <a:ext cx="311" cy="426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eaLnBrk="0" hangingPunct="0"/>
                <a:endParaRPr lang="en-US" sz="1800" b="1" baseline="-25000">
                  <a:latin typeface="Arial" charset="0"/>
                </a:endParaRPr>
              </a:p>
            </p:txBody>
          </p:sp>
          <p:sp>
            <p:nvSpPr>
              <p:cNvPr id="493577" name="Line 52"/>
              <p:cNvSpPr>
                <a:spLocks noChangeShapeType="1"/>
              </p:cNvSpPr>
              <p:nvPr/>
            </p:nvSpPr>
            <p:spPr bwMode="auto">
              <a:xfrm>
                <a:off x="4215" y="2416"/>
                <a:ext cx="102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3578" name="Rectangle 53"/>
              <p:cNvSpPr>
                <a:spLocks noChangeArrowheads="1"/>
              </p:cNvSpPr>
              <p:nvPr/>
            </p:nvSpPr>
            <p:spPr bwMode="auto">
              <a:xfrm>
                <a:off x="4285" y="2243"/>
                <a:ext cx="103" cy="34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eaLnBrk="0" hangingPunct="0"/>
                <a:endParaRPr lang="en-US" sz="1800" b="1" baseline="-25000">
                  <a:latin typeface="Arial" charset="0"/>
                </a:endParaRPr>
              </a:p>
            </p:txBody>
          </p:sp>
          <p:sp>
            <p:nvSpPr>
              <p:cNvPr id="493579" name="Rectangle 54"/>
              <p:cNvSpPr>
                <a:spLocks noChangeArrowheads="1"/>
              </p:cNvSpPr>
              <p:nvPr/>
            </p:nvSpPr>
            <p:spPr bwMode="auto">
              <a:xfrm>
                <a:off x="4442" y="2243"/>
                <a:ext cx="103" cy="34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eaLnBrk="0" hangingPunct="0"/>
                <a:endParaRPr lang="en-US" sz="1800" b="1" baseline="-25000">
                  <a:latin typeface="Arial" charset="0"/>
                </a:endParaRPr>
              </a:p>
            </p:txBody>
          </p:sp>
          <p:sp>
            <p:nvSpPr>
              <p:cNvPr id="493580" name="Rectangle 55"/>
              <p:cNvSpPr>
                <a:spLocks noChangeArrowheads="1"/>
              </p:cNvSpPr>
              <p:nvPr/>
            </p:nvSpPr>
            <p:spPr bwMode="auto">
              <a:xfrm>
                <a:off x="4594" y="2243"/>
                <a:ext cx="103" cy="34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eaLnBrk="0" hangingPunct="0"/>
                <a:endParaRPr lang="en-US" sz="1800" b="1" baseline="-25000">
                  <a:latin typeface="Arial" charset="0"/>
                </a:endParaRPr>
              </a:p>
            </p:txBody>
          </p:sp>
          <p:sp>
            <p:nvSpPr>
              <p:cNvPr id="493581" name="Oval 56"/>
              <p:cNvSpPr>
                <a:spLocks noChangeArrowheads="1"/>
              </p:cNvSpPr>
              <p:nvPr/>
            </p:nvSpPr>
            <p:spPr bwMode="auto">
              <a:xfrm>
                <a:off x="5087" y="2205"/>
                <a:ext cx="311" cy="426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eaLnBrk="0" hangingPunct="0"/>
                <a:endParaRPr lang="en-US" sz="1800" b="1" baseline="-25000">
                  <a:latin typeface="Arial" charset="0"/>
                </a:endParaRPr>
              </a:p>
            </p:txBody>
          </p:sp>
          <p:sp>
            <p:nvSpPr>
              <p:cNvPr id="493582" name="Oval 57"/>
              <p:cNvSpPr>
                <a:spLocks noChangeArrowheads="1"/>
              </p:cNvSpPr>
              <p:nvPr/>
            </p:nvSpPr>
            <p:spPr bwMode="auto">
              <a:xfrm>
                <a:off x="5418" y="2214"/>
                <a:ext cx="310" cy="427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93583" name="Rectangle 61"/>
              <p:cNvSpPr>
                <a:spLocks noChangeArrowheads="1"/>
              </p:cNvSpPr>
              <p:nvPr/>
            </p:nvSpPr>
            <p:spPr bwMode="auto">
              <a:xfrm>
                <a:off x="1295" y="2248"/>
                <a:ext cx="362" cy="348"/>
              </a:xfrm>
              <a:prstGeom prst="rect">
                <a:avLst/>
              </a:prstGeom>
              <a:solidFill>
                <a:srgbClr val="66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eaLnBrk="0" hangingPunct="0"/>
                <a:endParaRPr lang="en-US" sz="1800" b="1" baseline="-25000">
                  <a:latin typeface="Arial" charset="0"/>
                </a:endParaRPr>
              </a:p>
            </p:txBody>
          </p:sp>
          <p:sp>
            <p:nvSpPr>
              <p:cNvPr id="493584" name="Rectangle 62"/>
              <p:cNvSpPr>
                <a:spLocks noChangeArrowheads="1"/>
              </p:cNvSpPr>
              <p:nvPr/>
            </p:nvSpPr>
            <p:spPr bwMode="auto">
              <a:xfrm>
                <a:off x="983" y="2250"/>
                <a:ext cx="206" cy="349"/>
              </a:xfrm>
              <a:prstGeom prst="rect">
                <a:avLst/>
              </a:prstGeom>
              <a:solidFill>
                <a:srgbClr val="66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eaLnBrk="0" hangingPunct="0"/>
                <a:endParaRPr lang="en-US" sz="1800" b="1" baseline="-25000">
                  <a:latin typeface="Arial" charset="0"/>
                </a:endParaRPr>
              </a:p>
            </p:txBody>
          </p:sp>
          <p:sp>
            <p:nvSpPr>
              <p:cNvPr id="493585" name="Line 65"/>
              <p:cNvSpPr>
                <a:spLocks noChangeShapeType="1"/>
              </p:cNvSpPr>
              <p:nvPr/>
            </p:nvSpPr>
            <p:spPr bwMode="auto">
              <a:xfrm>
                <a:off x="1193" y="2416"/>
                <a:ext cx="102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3586" name="Line 66"/>
              <p:cNvSpPr>
                <a:spLocks noChangeShapeType="1"/>
              </p:cNvSpPr>
              <p:nvPr/>
            </p:nvSpPr>
            <p:spPr bwMode="auto">
              <a:xfrm>
                <a:off x="1655" y="2416"/>
                <a:ext cx="15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3587" name="Line 67"/>
              <p:cNvSpPr>
                <a:spLocks noChangeShapeType="1"/>
              </p:cNvSpPr>
              <p:nvPr/>
            </p:nvSpPr>
            <p:spPr bwMode="auto">
              <a:xfrm>
                <a:off x="3044" y="2420"/>
                <a:ext cx="102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3588" name="Line 68"/>
              <p:cNvSpPr>
                <a:spLocks noChangeShapeType="1"/>
              </p:cNvSpPr>
              <p:nvPr/>
            </p:nvSpPr>
            <p:spPr bwMode="auto">
              <a:xfrm>
                <a:off x="3706" y="2420"/>
                <a:ext cx="15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3589" name="Oval 69"/>
              <p:cNvSpPr>
                <a:spLocks noChangeArrowheads="1"/>
              </p:cNvSpPr>
              <p:nvPr/>
            </p:nvSpPr>
            <p:spPr bwMode="auto">
              <a:xfrm>
                <a:off x="2477" y="2233"/>
                <a:ext cx="569" cy="36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eaLnBrk="0" hangingPunct="0"/>
                <a:endParaRPr lang="en-US" sz="1800" b="1" baseline="-25000">
                  <a:latin typeface="Arial" charset="0"/>
                </a:endParaRPr>
              </a:p>
            </p:txBody>
          </p:sp>
          <p:sp>
            <p:nvSpPr>
              <p:cNvPr id="493590" name="Oval 70"/>
              <p:cNvSpPr>
                <a:spLocks noChangeArrowheads="1"/>
              </p:cNvSpPr>
              <p:nvPr/>
            </p:nvSpPr>
            <p:spPr bwMode="auto">
              <a:xfrm>
                <a:off x="1811" y="2233"/>
                <a:ext cx="569" cy="36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eaLnBrk="0" hangingPunct="0"/>
                <a:endParaRPr lang="en-US" sz="1800" b="1" baseline="-25000">
                  <a:latin typeface="Arial" charset="0"/>
                </a:endParaRPr>
              </a:p>
            </p:txBody>
          </p:sp>
          <p:sp>
            <p:nvSpPr>
              <p:cNvPr id="493591" name="Line 71"/>
              <p:cNvSpPr>
                <a:spLocks noChangeShapeType="1"/>
              </p:cNvSpPr>
              <p:nvPr/>
            </p:nvSpPr>
            <p:spPr bwMode="auto">
              <a:xfrm>
                <a:off x="2379" y="2420"/>
                <a:ext cx="104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3592" name="Oval 72"/>
              <p:cNvSpPr>
                <a:spLocks noChangeArrowheads="1"/>
              </p:cNvSpPr>
              <p:nvPr/>
            </p:nvSpPr>
            <p:spPr bwMode="auto">
              <a:xfrm>
                <a:off x="3146" y="2233"/>
                <a:ext cx="569" cy="36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eaLnBrk="0" hangingPunct="0"/>
                <a:endParaRPr lang="en-US" sz="1800" b="1" baseline="-25000">
                  <a:latin typeface="Arial" charset="0"/>
                </a:endParaRPr>
              </a:p>
            </p:txBody>
          </p:sp>
          <p:sp>
            <p:nvSpPr>
              <p:cNvPr id="493593" name="Rectangle 73"/>
              <p:cNvSpPr>
                <a:spLocks noChangeArrowheads="1"/>
              </p:cNvSpPr>
              <p:nvPr/>
            </p:nvSpPr>
            <p:spPr bwMode="auto">
              <a:xfrm>
                <a:off x="3862" y="2244"/>
                <a:ext cx="362" cy="348"/>
              </a:xfrm>
              <a:prstGeom prst="rect">
                <a:avLst/>
              </a:prstGeom>
              <a:solidFill>
                <a:srgbClr val="66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eaLnBrk="0" hangingPunct="0"/>
                <a:endParaRPr lang="en-US" sz="1800" b="1" baseline="-25000">
                  <a:latin typeface="Arial" charset="0"/>
                </a:endParaRPr>
              </a:p>
            </p:txBody>
          </p:sp>
          <p:sp>
            <p:nvSpPr>
              <p:cNvPr id="493594" name="Line 74"/>
              <p:cNvSpPr>
                <a:spLocks noChangeShapeType="1"/>
              </p:cNvSpPr>
              <p:nvPr/>
            </p:nvSpPr>
            <p:spPr bwMode="auto">
              <a:xfrm>
                <a:off x="4388" y="2416"/>
                <a:ext cx="52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3595" name="Line 75"/>
              <p:cNvSpPr>
                <a:spLocks noChangeShapeType="1"/>
              </p:cNvSpPr>
              <p:nvPr/>
            </p:nvSpPr>
            <p:spPr bwMode="auto">
              <a:xfrm>
                <a:off x="4545" y="2416"/>
                <a:ext cx="52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3596" name="Text Box 78"/>
              <p:cNvSpPr txBox="1">
                <a:spLocks noChangeArrowheads="1"/>
              </p:cNvSpPr>
              <p:nvPr/>
            </p:nvSpPr>
            <p:spPr bwMode="auto">
              <a:xfrm>
                <a:off x="973" y="2290"/>
                <a:ext cx="522" cy="3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60350" tIns="30175" rIns="60350" bIns="30175"/>
              <a:lstStyle/>
              <a:p>
                <a:r>
                  <a:rPr lang="en-GB" sz="2400" b="1">
                    <a:solidFill>
                      <a:srgbClr val="000000"/>
                    </a:solidFill>
                    <a:latin typeface="Arial" charset="0"/>
                  </a:rPr>
                  <a:t>D'</a:t>
                </a:r>
                <a:endParaRPr lang="en-GB" sz="2400">
                  <a:latin typeface="Arial" charset="0"/>
                </a:endParaRPr>
              </a:p>
            </p:txBody>
          </p:sp>
          <p:sp>
            <p:nvSpPr>
              <p:cNvPr id="493597" name="Text Box 79"/>
              <p:cNvSpPr txBox="1">
                <a:spLocks noChangeArrowheads="1"/>
              </p:cNvSpPr>
              <p:nvPr/>
            </p:nvSpPr>
            <p:spPr bwMode="auto">
              <a:xfrm>
                <a:off x="1943" y="2260"/>
                <a:ext cx="435" cy="3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60350" tIns="30175" rIns="60350" bIns="30175"/>
              <a:lstStyle/>
              <a:p>
                <a:r>
                  <a:rPr lang="en-GB" sz="2400" b="1">
                    <a:solidFill>
                      <a:srgbClr val="000000"/>
                    </a:solidFill>
                    <a:latin typeface="Arial" charset="0"/>
                  </a:rPr>
                  <a:t>A1</a:t>
                </a:r>
                <a:endParaRPr lang="en-GB" sz="2400">
                  <a:latin typeface="Arial" charset="0"/>
                </a:endParaRPr>
              </a:p>
            </p:txBody>
          </p:sp>
          <p:sp>
            <p:nvSpPr>
              <p:cNvPr id="493598" name="Text Box 80"/>
              <p:cNvSpPr txBox="1">
                <a:spLocks noChangeArrowheads="1"/>
              </p:cNvSpPr>
              <p:nvPr/>
            </p:nvSpPr>
            <p:spPr bwMode="auto">
              <a:xfrm>
                <a:off x="3281" y="2278"/>
                <a:ext cx="358" cy="3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60350" tIns="30175" rIns="60350" bIns="30175"/>
              <a:lstStyle/>
              <a:p>
                <a:r>
                  <a:rPr lang="en-GB" sz="2400" b="1">
                    <a:solidFill>
                      <a:srgbClr val="000000"/>
                    </a:solidFill>
                    <a:latin typeface="Arial" charset="0"/>
                  </a:rPr>
                  <a:t>A3</a:t>
                </a:r>
                <a:endParaRPr lang="en-GB" sz="2400">
                  <a:latin typeface="Arial" charset="0"/>
                </a:endParaRPr>
              </a:p>
            </p:txBody>
          </p:sp>
          <p:sp>
            <p:nvSpPr>
              <p:cNvPr id="493599" name="Text Box 81"/>
              <p:cNvSpPr txBox="1">
                <a:spLocks noChangeArrowheads="1"/>
              </p:cNvSpPr>
              <p:nvPr/>
            </p:nvSpPr>
            <p:spPr bwMode="auto">
              <a:xfrm>
                <a:off x="3895" y="2278"/>
                <a:ext cx="374" cy="4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60350" tIns="30175" rIns="60350" bIns="30175"/>
              <a:lstStyle/>
              <a:p>
                <a:r>
                  <a:rPr lang="en-GB" sz="2400" b="1">
                    <a:solidFill>
                      <a:srgbClr val="000000"/>
                    </a:solidFill>
                    <a:latin typeface="Arial" charset="0"/>
                  </a:rPr>
                  <a:t>D4</a:t>
                </a:r>
                <a:endParaRPr lang="en-GB" sz="2400">
                  <a:latin typeface="Arial" charset="0"/>
                </a:endParaRPr>
              </a:p>
            </p:txBody>
          </p:sp>
          <p:sp>
            <p:nvSpPr>
              <p:cNvPr id="493600" name="Text Box 82"/>
              <p:cNvSpPr txBox="1">
                <a:spLocks noChangeArrowheads="1"/>
              </p:cNvSpPr>
              <p:nvPr/>
            </p:nvSpPr>
            <p:spPr bwMode="auto">
              <a:xfrm>
                <a:off x="5093" y="2281"/>
                <a:ext cx="385" cy="3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60350" tIns="30175" rIns="60350" bIns="30175"/>
              <a:lstStyle/>
              <a:p>
                <a:r>
                  <a:rPr lang="en-GB" sz="2400" b="1"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C2</a:t>
                </a:r>
                <a:endParaRPr lang="en-GB" sz="2400">
                  <a:latin typeface="Arial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493601" name="Text Box 83"/>
              <p:cNvSpPr txBox="1">
                <a:spLocks noChangeArrowheads="1"/>
              </p:cNvSpPr>
              <p:nvPr/>
            </p:nvSpPr>
            <p:spPr bwMode="auto">
              <a:xfrm>
                <a:off x="1211" y="2287"/>
                <a:ext cx="555" cy="3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60350" tIns="30175" rIns="60350" bIns="30175"/>
              <a:lstStyle/>
              <a:p>
                <a:pPr algn="ctr"/>
                <a:r>
                  <a:rPr lang="en-GB" sz="2400" b="1">
                    <a:solidFill>
                      <a:srgbClr val="000000"/>
                    </a:solidFill>
                    <a:latin typeface="Arial" charset="0"/>
                  </a:rPr>
                  <a:t>D3</a:t>
                </a:r>
                <a:endParaRPr lang="en-GB" sz="2400">
                  <a:latin typeface="Arial" charset="0"/>
                </a:endParaRPr>
              </a:p>
            </p:txBody>
          </p:sp>
          <p:sp>
            <p:nvSpPr>
              <p:cNvPr id="493602" name="Text Box 84"/>
              <p:cNvSpPr txBox="1">
                <a:spLocks noChangeArrowheads="1"/>
              </p:cNvSpPr>
              <p:nvPr/>
            </p:nvSpPr>
            <p:spPr bwMode="auto">
              <a:xfrm>
                <a:off x="2607" y="2284"/>
                <a:ext cx="394" cy="3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60350" tIns="30175" rIns="60350" bIns="30175"/>
              <a:lstStyle/>
              <a:p>
                <a:r>
                  <a:rPr lang="en-GB" sz="2400" b="1">
                    <a:solidFill>
                      <a:srgbClr val="000000"/>
                    </a:solidFill>
                    <a:latin typeface="Arial" charset="0"/>
                  </a:rPr>
                  <a:t>A2</a:t>
                </a:r>
                <a:endParaRPr lang="en-GB" sz="2400">
                  <a:latin typeface="Arial" charset="0"/>
                </a:endParaRPr>
              </a:p>
            </p:txBody>
          </p:sp>
          <p:sp>
            <p:nvSpPr>
              <p:cNvPr id="493603" name="Text Box 85"/>
              <p:cNvSpPr txBox="1">
                <a:spLocks noChangeArrowheads="1"/>
              </p:cNvSpPr>
              <p:nvPr/>
            </p:nvSpPr>
            <p:spPr bwMode="auto">
              <a:xfrm>
                <a:off x="4750" y="2278"/>
                <a:ext cx="345" cy="3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60350" tIns="30175" rIns="60350" bIns="30175"/>
              <a:lstStyle/>
              <a:p>
                <a:r>
                  <a:rPr lang="en-GB" sz="2400" b="1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C1</a:t>
                </a:r>
                <a:endParaRPr lang="en-GB" sz="240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493604" name="TextBox 62"/>
              <p:cNvSpPr txBox="1">
                <a:spLocks noChangeArrowheads="1"/>
              </p:cNvSpPr>
              <p:nvPr/>
            </p:nvSpPr>
            <p:spPr bwMode="auto">
              <a:xfrm>
                <a:off x="4165" y="2471"/>
                <a:ext cx="72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GB" sz="3600" b="1" baseline="-25000">
                    <a:latin typeface="Arial" charset="0"/>
                  </a:rPr>
                  <a:t> B1-3</a:t>
                </a:r>
              </a:p>
            </p:txBody>
          </p:sp>
        </p:grpSp>
        <p:sp>
          <p:nvSpPr>
            <p:cNvPr id="493605" name="Text Box 97"/>
            <p:cNvSpPr txBox="1">
              <a:spLocks noChangeArrowheads="1"/>
            </p:cNvSpPr>
            <p:nvPr/>
          </p:nvSpPr>
          <p:spPr bwMode="auto">
            <a:xfrm>
              <a:off x="4803" y="2280"/>
              <a:ext cx="45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400" b="1">
                  <a:solidFill>
                    <a:srgbClr val="000000"/>
                  </a:solidFill>
                  <a:latin typeface="Arial" charset="0"/>
                </a:rPr>
                <a:t>CK</a:t>
              </a:r>
            </a:p>
          </p:txBody>
        </p:sp>
      </p:grpSp>
      <p:sp>
        <p:nvSpPr>
          <p:cNvPr id="493606" name="Rectangle 38"/>
          <p:cNvSpPr>
            <a:spLocks noChangeArrowheads="1"/>
          </p:cNvSpPr>
          <p:nvPr/>
        </p:nvSpPr>
        <p:spPr bwMode="auto">
          <a:xfrm>
            <a:off x="1968500" y="382588"/>
            <a:ext cx="5516563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VWF: </a:t>
            </a:r>
            <a:r>
              <a:rPr lang="en-GB" sz="4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Collagen</a:t>
            </a:r>
            <a:r>
              <a:rPr lang="en-GB"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binding</a:t>
            </a:r>
          </a:p>
        </p:txBody>
      </p:sp>
      <p:sp>
        <p:nvSpPr>
          <p:cNvPr id="493607" name="Line 39"/>
          <p:cNvSpPr>
            <a:spLocks noChangeShapeType="1"/>
          </p:cNvSpPr>
          <p:nvPr/>
        </p:nvSpPr>
        <p:spPr bwMode="auto">
          <a:xfrm>
            <a:off x="1979613" y="4365625"/>
            <a:ext cx="863600" cy="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93608" name="Text Box 40"/>
          <p:cNvSpPr txBox="1">
            <a:spLocks noChangeArrowheads="1"/>
          </p:cNvSpPr>
          <p:nvPr/>
        </p:nvSpPr>
        <p:spPr bwMode="auto">
          <a:xfrm>
            <a:off x="1549400" y="4581525"/>
            <a:ext cx="19431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/>
              <a:t>Type I &amp; VI</a:t>
            </a:r>
          </a:p>
        </p:txBody>
      </p:sp>
      <p:sp>
        <p:nvSpPr>
          <p:cNvPr id="493609" name="Text Box 41"/>
          <p:cNvSpPr txBox="1">
            <a:spLocks noChangeArrowheads="1"/>
          </p:cNvSpPr>
          <p:nvPr/>
        </p:nvSpPr>
        <p:spPr bwMode="auto">
          <a:xfrm>
            <a:off x="3506788" y="2606675"/>
            <a:ext cx="25209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/>
              <a:t>Type I &amp; III</a:t>
            </a:r>
          </a:p>
        </p:txBody>
      </p:sp>
      <p:sp>
        <p:nvSpPr>
          <p:cNvPr id="493611" name="Line 43"/>
          <p:cNvSpPr>
            <a:spLocks noChangeShapeType="1"/>
          </p:cNvSpPr>
          <p:nvPr/>
        </p:nvSpPr>
        <p:spPr bwMode="auto">
          <a:xfrm>
            <a:off x="4067175" y="3284538"/>
            <a:ext cx="863600" cy="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WF_lec_Mov1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619672" y="980728"/>
            <a:ext cx="6600395" cy="49502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6309320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/>
              <a:t>Collagen surface, plasma free blood with VWF</a:t>
            </a:r>
            <a:endParaRPr lang="en-GB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14338"/>
            <a:ext cx="8229600" cy="1143000"/>
          </a:xfrm>
        </p:spPr>
        <p:txBody>
          <a:bodyPr/>
          <a:lstStyle/>
          <a:p>
            <a:r>
              <a:rPr lang="en-GB" sz="3200" dirty="0" smtClean="0">
                <a:solidFill>
                  <a:srgbClr val="FFFF00"/>
                </a:solidFill>
                <a:latin typeface="Comic Sans MS" pitchFamily="66" charset="0"/>
              </a:rPr>
              <a:t>VWF function – secretion from EC</a:t>
            </a:r>
            <a:endParaRPr lang="en-GB" sz="32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519170" name="Picture 2" descr="D:\Tom's Folder\Desk Top 18th August 09\Images for Mike 19th May 09\EC's resting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840" y="636824"/>
            <a:ext cx="8136917" cy="60783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0194" name="Picture 2" descr="D:\Tom's Folder\Desk Top 18th August 09\Images for Mike 19th May 09\EC stimulated stimulated ionomycin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9979" y="285728"/>
            <a:ext cx="8446863" cy="63098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VWF_lec_Mov2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187624" y="908720"/>
            <a:ext cx="6792416" cy="5094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1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chemeClr val="hlink"/>
                </a:solidFill>
                <a:latin typeface="Comic Sans MS" pitchFamily="66" charset="0"/>
              </a:rPr>
              <a:t>VWF binding to platelet GP’s</a:t>
            </a:r>
          </a:p>
        </p:txBody>
      </p:sp>
      <p:sp>
        <p:nvSpPr>
          <p:cNvPr id="475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7239000" cy="4038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800">
                <a:latin typeface="Comic Sans MS" pitchFamily="66" charset="0"/>
              </a:rPr>
              <a:t>A1 contains binding site for GPIb</a:t>
            </a:r>
          </a:p>
          <a:p>
            <a:pPr>
              <a:lnSpc>
                <a:spcPct val="90000"/>
              </a:lnSpc>
            </a:pPr>
            <a:r>
              <a:rPr lang="en-GB" sz="2800">
                <a:latin typeface="Comic Sans MS" pitchFamily="66" charset="0"/>
              </a:rPr>
              <a:t>Rapid on  - rapid off</a:t>
            </a:r>
          </a:p>
          <a:p>
            <a:pPr>
              <a:lnSpc>
                <a:spcPct val="90000"/>
              </a:lnSpc>
            </a:pPr>
            <a:r>
              <a:rPr lang="en-GB" sz="2800">
                <a:latin typeface="Comic Sans MS" pitchFamily="66" charset="0"/>
              </a:rPr>
              <a:t>Facilitated by binding to collagen</a:t>
            </a:r>
          </a:p>
          <a:p>
            <a:pPr lvl="1">
              <a:lnSpc>
                <a:spcPct val="90000"/>
              </a:lnSpc>
            </a:pPr>
            <a:r>
              <a:rPr lang="en-GB" sz="2400">
                <a:latin typeface="Comic Sans MS" pitchFamily="66" charset="0"/>
              </a:rPr>
              <a:t>allosteric change?</a:t>
            </a:r>
          </a:p>
          <a:p>
            <a:pPr lvl="1">
              <a:lnSpc>
                <a:spcPct val="90000"/>
              </a:lnSpc>
            </a:pPr>
            <a:r>
              <a:rPr lang="en-GB" sz="2400">
                <a:latin typeface="Comic Sans MS" pitchFamily="66" charset="0"/>
              </a:rPr>
              <a:t>multiple sites exposed?</a:t>
            </a:r>
          </a:p>
          <a:p>
            <a:pPr>
              <a:lnSpc>
                <a:spcPct val="90000"/>
              </a:lnSpc>
            </a:pPr>
            <a:r>
              <a:rPr lang="en-GB" sz="2800">
                <a:solidFill>
                  <a:srgbClr val="FFFF00"/>
                </a:solidFill>
                <a:latin typeface="Comic Sans MS" pitchFamily="66" charset="0"/>
              </a:rPr>
              <a:t>C1 contains integrin binding RGD sequence for binding to GPIIbIIIa.</a:t>
            </a:r>
          </a:p>
          <a:p>
            <a:pPr>
              <a:lnSpc>
                <a:spcPct val="90000"/>
              </a:lnSpc>
            </a:pPr>
            <a:r>
              <a:rPr lang="en-GB" sz="2800">
                <a:solidFill>
                  <a:srgbClr val="FFFF00"/>
                </a:solidFill>
                <a:latin typeface="Comic Sans MS" pitchFamily="66" charset="0"/>
              </a:rPr>
              <a:t>Requires ‘inside-out’ activation</a:t>
            </a:r>
          </a:p>
          <a:p>
            <a:pPr>
              <a:lnSpc>
                <a:spcPct val="90000"/>
              </a:lnSpc>
            </a:pPr>
            <a:r>
              <a:rPr lang="en-GB" sz="2800">
                <a:solidFill>
                  <a:srgbClr val="FFFF00"/>
                </a:solidFill>
                <a:latin typeface="Comic Sans MS" pitchFamily="66" charset="0"/>
              </a:rPr>
              <a:t>RGD also binds to </a:t>
            </a:r>
          </a:p>
          <a:p>
            <a:pPr lvl="1">
              <a:lnSpc>
                <a:spcPct val="90000"/>
              </a:lnSpc>
            </a:pPr>
            <a:r>
              <a:rPr lang="en-GB" sz="2400">
                <a:solidFill>
                  <a:srgbClr val="FFFF00"/>
                </a:solidFill>
                <a:latin typeface="Comic Sans MS" pitchFamily="66" charset="0"/>
              </a:rPr>
              <a:t>a</a:t>
            </a:r>
            <a:r>
              <a:rPr lang="en-GB" sz="2400" baseline="-25000">
                <a:solidFill>
                  <a:srgbClr val="FFFF00"/>
                </a:solidFill>
                <a:latin typeface="Comic Sans MS" pitchFamily="66" charset="0"/>
              </a:rPr>
              <a:t>v</a:t>
            </a:r>
            <a:r>
              <a:rPr lang="en-GB" sz="2400">
                <a:solidFill>
                  <a:srgbClr val="FFFF00"/>
                </a:solidFill>
                <a:latin typeface="Comic Sans MS" pitchFamily="66" charset="0"/>
              </a:rPr>
              <a:t>b</a:t>
            </a:r>
            <a:r>
              <a:rPr lang="en-GB" sz="2400" baseline="-25000">
                <a:solidFill>
                  <a:srgbClr val="FFFF00"/>
                </a:solidFill>
                <a:latin typeface="Comic Sans MS" pitchFamily="66" charset="0"/>
              </a:rPr>
              <a:t>3</a:t>
            </a:r>
            <a:r>
              <a:rPr lang="en-GB" sz="2400">
                <a:solidFill>
                  <a:srgbClr val="FFFF00"/>
                </a:solidFill>
                <a:latin typeface="Comic Sans MS" pitchFamily="66" charset="0"/>
              </a:rPr>
              <a:t> on EC’s</a:t>
            </a:r>
          </a:p>
          <a:p>
            <a:pPr lvl="1">
              <a:lnSpc>
                <a:spcPct val="90000"/>
              </a:lnSpc>
            </a:pPr>
            <a:r>
              <a:rPr lang="en-GB" sz="2400">
                <a:solidFill>
                  <a:srgbClr val="FFFF00"/>
                </a:solidFill>
                <a:latin typeface="Comic Sans MS" pitchFamily="66" charset="0"/>
              </a:rPr>
              <a:t>Fibrinogen</a:t>
            </a:r>
          </a:p>
          <a:p>
            <a:pPr lvl="1">
              <a:lnSpc>
                <a:spcPct val="90000"/>
              </a:lnSpc>
            </a:pPr>
            <a:r>
              <a:rPr lang="en-GB" sz="2400">
                <a:solidFill>
                  <a:srgbClr val="FFFF00"/>
                </a:solidFill>
                <a:latin typeface="Comic Sans MS" pitchFamily="66" charset="0"/>
              </a:rPr>
              <a:t>fibronectin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FF00"/>
                </a:solidFill>
                <a:latin typeface="Comic Sans MS" pitchFamily="66" charset="0"/>
              </a:rPr>
              <a:t>Von Willebrand Factor</a:t>
            </a:r>
          </a:p>
        </p:txBody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solidFill>
                  <a:srgbClr val="FFFF00"/>
                </a:solidFill>
                <a:latin typeface="Comic Sans MS" pitchFamily="66" charset="0"/>
              </a:rPr>
              <a:t>Large multimeric plasma glycoprotein</a:t>
            </a:r>
          </a:p>
          <a:p>
            <a:r>
              <a:rPr lang="en-GB" dirty="0">
                <a:solidFill>
                  <a:srgbClr val="FFFF00"/>
                </a:solidFill>
                <a:latin typeface="Comic Sans MS" pitchFamily="66" charset="0"/>
              </a:rPr>
              <a:t>Size 500 – 20000kDa</a:t>
            </a:r>
          </a:p>
          <a:p>
            <a:r>
              <a:rPr lang="en-GB" dirty="0">
                <a:solidFill>
                  <a:srgbClr val="FFFF00"/>
                </a:solidFill>
                <a:latin typeface="Comic Sans MS" pitchFamily="66" charset="0"/>
              </a:rPr>
              <a:t>Is the carrier molecular for pro-coagulant factor VIII</a:t>
            </a:r>
          </a:p>
          <a:p>
            <a:r>
              <a:rPr lang="en-GB" dirty="0">
                <a:solidFill>
                  <a:srgbClr val="FFFF00"/>
                </a:solidFill>
                <a:latin typeface="Comic Sans MS" pitchFamily="66" charset="0"/>
              </a:rPr>
              <a:t>Supports platelet adhesion to </a:t>
            </a:r>
            <a:r>
              <a:rPr lang="en-GB" dirty="0" err="1">
                <a:solidFill>
                  <a:srgbClr val="FFFF00"/>
                </a:solidFill>
                <a:latin typeface="Comic Sans MS" pitchFamily="66" charset="0"/>
              </a:rPr>
              <a:t>thrombogenic</a:t>
            </a:r>
            <a:r>
              <a:rPr lang="en-GB" dirty="0">
                <a:solidFill>
                  <a:srgbClr val="FFFF00"/>
                </a:solidFill>
                <a:latin typeface="Comic Sans MS" pitchFamily="66" charset="0"/>
              </a:rPr>
              <a:t> surfaces and aggregation under high sheer stress conditions.</a:t>
            </a:r>
          </a:p>
          <a:p>
            <a:endParaRPr lang="en-GB" dirty="0">
              <a:solidFill>
                <a:srgbClr val="FFFF00"/>
              </a:solidFill>
              <a:latin typeface="Comic Sans MS" pitchFamily="66" charset="0"/>
            </a:endParaRPr>
          </a:p>
          <a:p>
            <a:endParaRPr lang="en-GB" dirty="0">
              <a:latin typeface="Comic Sans MS" pitchFamily="66" charset="0"/>
            </a:endParaRPr>
          </a:p>
          <a:p>
            <a:endParaRPr lang="en-GB" dirty="0">
              <a:latin typeface="Comic Sans MS" pitchFamily="66" charset="0"/>
            </a:endParaRPr>
          </a:p>
          <a:p>
            <a:endParaRPr lang="en-GB" dirty="0">
              <a:latin typeface="Comic Sans MS" pitchFamily="66" charset="0"/>
            </a:endParaRPr>
          </a:p>
          <a:p>
            <a:endParaRPr lang="en-GB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42" name="Picture 2" descr="C:\Documents and Settings\tajk\Desktop\blood_clotting_activated_resting_platele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6042" y="1071546"/>
            <a:ext cx="8771920" cy="47149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255 1000 aaaa_vc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19200" y="914400"/>
            <a:ext cx="6705600" cy="502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7186" name="Picture 2" descr="JC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975" y="115888"/>
            <a:ext cx="7718425" cy="3879850"/>
          </a:xfrm>
          <a:prstGeom prst="rect">
            <a:avLst/>
          </a:prstGeom>
          <a:noFill/>
        </p:spPr>
      </p:pic>
      <p:sp>
        <p:nvSpPr>
          <p:cNvPr id="477187" name="Rectangle 3"/>
          <p:cNvSpPr>
            <a:spLocks noChangeArrowheads="1"/>
          </p:cNvSpPr>
          <p:nvPr/>
        </p:nvSpPr>
        <p:spPr bwMode="auto">
          <a:xfrm>
            <a:off x="239713" y="3976688"/>
            <a:ext cx="8940800" cy="319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125000"/>
              </a:lnSpc>
              <a:buFontTx/>
              <a:buChar char="•"/>
            </a:pPr>
            <a:r>
              <a:rPr lang="en-GB" altLang="en-US" sz="2000">
                <a:solidFill>
                  <a:schemeClr val="bg2"/>
                </a:solidFill>
                <a:latin typeface="Arial" charset="0"/>
              </a:rPr>
              <a:t> </a:t>
            </a:r>
            <a:r>
              <a:rPr lang="en-GB" altLang="en-US" sz="1800" b="1">
                <a:solidFill>
                  <a:schemeClr val="hlink"/>
                </a:solidFill>
              </a:rPr>
              <a:t>The</a:t>
            </a:r>
            <a:r>
              <a:rPr lang="en-GB" altLang="en-US" sz="1800" b="1" baseline="30000">
                <a:solidFill>
                  <a:schemeClr val="hlink"/>
                </a:solidFill>
              </a:rPr>
              <a:t> </a:t>
            </a:r>
            <a:r>
              <a:rPr lang="en-GB" altLang="en-US" sz="1800" b="1">
                <a:solidFill>
                  <a:schemeClr val="hlink"/>
                </a:solidFill>
              </a:rPr>
              <a:t>first contact between platelets and immobilized VWF</a:t>
            </a:r>
            <a:r>
              <a:rPr lang="en-GB" altLang="en-US" sz="1800" b="1" baseline="30000">
                <a:solidFill>
                  <a:schemeClr val="hlink"/>
                </a:solidFill>
              </a:rPr>
              <a:t> </a:t>
            </a:r>
            <a:r>
              <a:rPr lang="en-GB" altLang="en-US" sz="1800" b="1">
                <a:solidFill>
                  <a:schemeClr val="hlink"/>
                </a:solidFill>
              </a:rPr>
              <a:t>is mediated by GPIb   . </a:t>
            </a:r>
          </a:p>
          <a:p>
            <a:pPr eaLnBrk="0" hangingPunct="0">
              <a:lnSpc>
                <a:spcPct val="125000"/>
              </a:lnSpc>
              <a:buFontTx/>
              <a:buChar char="•"/>
            </a:pPr>
            <a:r>
              <a:rPr lang="en-GB" altLang="en-US" sz="1800" b="1">
                <a:solidFill>
                  <a:schemeClr val="hlink"/>
                </a:solidFill>
              </a:rPr>
              <a:t>The bond between the </a:t>
            </a:r>
            <a:r>
              <a:rPr lang="en-US" altLang="en-US" sz="1800" b="1">
                <a:solidFill>
                  <a:schemeClr val="hlink"/>
                </a:solidFill>
              </a:rPr>
              <a:t>V</a:t>
            </a:r>
            <a:r>
              <a:rPr lang="en-GB" altLang="en-US" sz="1800" b="1">
                <a:solidFill>
                  <a:schemeClr val="hlink"/>
                </a:solidFill>
              </a:rPr>
              <a:t>WF A1 domain</a:t>
            </a:r>
            <a:r>
              <a:rPr lang="en-GB" altLang="en-US" sz="1800" b="1" baseline="30000">
                <a:solidFill>
                  <a:schemeClr val="hlink"/>
                </a:solidFill>
              </a:rPr>
              <a:t> </a:t>
            </a:r>
            <a:r>
              <a:rPr lang="en-GB" altLang="en-US" sz="1800" b="1">
                <a:solidFill>
                  <a:schemeClr val="hlink"/>
                </a:solidFill>
              </a:rPr>
              <a:t>and GP Ib forms rapidly and has high</a:t>
            </a:r>
            <a:r>
              <a:rPr lang="en-US" altLang="en-US" sz="1800" b="1">
                <a:solidFill>
                  <a:schemeClr val="hlink"/>
                </a:solidFill>
              </a:rPr>
              <a:t>  </a:t>
            </a:r>
            <a:r>
              <a:rPr lang="en-GB" altLang="en-US" sz="1800" b="1">
                <a:solidFill>
                  <a:schemeClr val="hlink"/>
                </a:solidFill>
              </a:rPr>
              <a:t>resistance to tensile stress but intrinsically</a:t>
            </a:r>
            <a:r>
              <a:rPr lang="en-GB" altLang="en-US" sz="1800" b="1" baseline="30000">
                <a:solidFill>
                  <a:schemeClr val="hlink"/>
                </a:solidFill>
              </a:rPr>
              <a:t> </a:t>
            </a:r>
            <a:r>
              <a:rPr lang="en-GB" altLang="en-US" sz="1800" b="1">
                <a:solidFill>
                  <a:schemeClr val="hlink"/>
                </a:solidFill>
              </a:rPr>
              <a:t>high dissociation rate</a:t>
            </a:r>
          </a:p>
          <a:p>
            <a:pPr eaLnBrk="0" hangingPunct="0">
              <a:lnSpc>
                <a:spcPct val="125000"/>
              </a:lnSpc>
              <a:buFontTx/>
              <a:buChar char="•"/>
            </a:pPr>
            <a:r>
              <a:rPr lang="en-GB" altLang="en-US" sz="1800" b="1">
                <a:solidFill>
                  <a:schemeClr val="hlink"/>
                </a:solidFill>
              </a:rPr>
              <a:t> Platelets roll due to the torque imposed by the flowing fluid</a:t>
            </a:r>
          </a:p>
          <a:p>
            <a:pPr eaLnBrk="0" hangingPunct="0">
              <a:lnSpc>
                <a:spcPct val="125000"/>
              </a:lnSpc>
              <a:buFontTx/>
              <a:buChar char="•"/>
            </a:pPr>
            <a:r>
              <a:rPr lang="en-GB" altLang="en-US" sz="1800" b="1">
                <a:solidFill>
                  <a:schemeClr val="hlink"/>
                </a:solidFill>
              </a:rPr>
              <a:t> Translocation</a:t>
            </a:r>
            <a:r>
              <a:rPr lang="en-GB" altLang="en-US" sz="1800" b="1" baseline="30000">
                <a:solidFill>
                  <a:schemeClr val="hlink"/>
                </a:solidFill>
              </a:rPr>
              <a:t> </a:t>
            </a:r>
            <a:r>
              <a:rPr lang="en-GB" altLang="en-US" sz="1800" b="1">
                <a:solidFill>
                  <a:schemeClr val="hlink"/>
                </a:solidFill>
              </a:rPr>
              <a:t>continues until IIb becomes activated and binds to RGDS</a:t>
            </a:r>
            <a:r>
              <a:rPr lang="en-GB" altLang="en-US" sz="1800" b="1" baseline="30000">
                <a:solidFill>
                  <a:schemeClr val="hlink"/>
                </a:solidFill>
              </a:rPr>
              <a:t> </a:t>
            </a:r>
            <a:r>
              <a:rPr lang="en-GB" altLang="en-US" sz="1800" b="1">
                <a:solidFill>
                  <a:schemeClr val="hlink"/>
                </a:solidFill>
              </a:rPr>
              <a:t>in C1 </a:t>
            </a:r>
          </a:p>
          <a:p>
            <a:pPr eaLnBrk="0" hangingPunct="0">
              <a:lnSpc>
                <a:spcPct val="125000"/>
              </a:lnSpc>
              <a:buFontTx/>
              <a:buChar char="•"/>
            </a:pPr>
            <a:r>
              <a:rPr lang="en-GB" altLang="en-US" sz="2000" b="1">
                <a:solidFill>
                  <a:schemeClr val="bg2"/>
                </a:solidFill>
                <a:latin typeface="Arial" charset="0"/>
              </a:rPr>
              <a:t> </a:t>
            </a:r>
            <a:r>
              <a:rPr lang="en-GB" altLang="en-US" sz="2000" b="1">
                <a:solidFill>
                  <a:schemeClr val="hlink"/>
                </a:solidFill>
              </a:rPr>
              <a:t>IIb-C1 bond has low dissociation rate and can mediate irreversible adhesion.</a:t>
            </a:r>
            <a:r>
              <a:rPr lang="en-GB" altLang="en-US" sz="2000" b="1" baseline="30000">
                <a:solidFill>
                  <a:schemeClr val="hlink"/>
                </a:solidFill>
              </a:rPr>
              <a:t> </a:t>
            </a:r>
            <a:endParaRPr lang="en-GB" altLang="en-US" sz="2000" b="1">
              <a:solidFill>
                <a:schemeClr val="hlink"/>
              </a:solidFill>
            </a:endParaRPr>
          </a:p>
          <a:p>
            <a:pPr eaLnBrk="0" hangingPunct="0">
              <a:lnSpc>
                <a:spcPct val="125000"/>
              </a:lnSpc>
            </a:pPr>
            <a:endParaRPr lang="en-GB" altLang="en-US" sz="2000" b="1" baseline="30000">
              <a:solidFill>
                <a:schemeClr val="hlink"/>
              </a:solidFill>
            </a:endParaRPr>
          </a:p>
        </p:txBody>
      </p:sp>
      <p:pic>
        <p:nvPicPr>
          <p:cNvPr id="477188" name="Picture 4" descr="alpha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475" y="2120900"/>
            <a:ext cx="92075" cy="79375"/>
          </a:xfrm>
          <a:prstGeom prst="rect">
            <a:avLst/>
          </a:prstGeom>
          <a:noFill/>
        </p:spPr>
      </p:pic>
      <p:pic>
        <p:nvPicPr>
          <p:cNvPr id="477189" name="Picture 5" descr="alpha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8775" y="2120900"/>
            <a:ext cx="92075" cy="79375"/>
          </a:xfrm>
          <a:prstGeom prst="rect">
            <a:avLst/>
          </a:prstGeom>
          <a:noFill/>
        </p:spPr>
      </p:pic>
      <p:pic>
        <p:nvPicPr>
          <p:cNvPr id="477190" name="Picture 6" descr="beta 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45175" y="2120900"/>
            <a:ext cx="66675" cy="160338"/>
          </a:xfrm>
          <a:prstGeom prst="rect">
            <a:avLst/>
          </a:prstGeom>
          <a:noFill/>
        </p:spPr>
      </p:pic>
      <p:pic>
        <p:nvPicPr>
          <p:cNvPr id="477191" name="Picture 7" descr="alpha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75" y="2486025"/>
            <a:ext cx="92075" cy="79375"/>
          </a:xfrm>
          <a:prstGeom prst="rect">
            <a:avLst/>
          </a:prstGeom>
          <a:noFill/>
        </p:spPr>
      </p:pic>
      <p:pic>
        <p:nvPicPr>
          <p:cNvPr id="477192" name="Picture 8" descr="-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8163" y="3216275"/>
            <a:ext cx="103187" cy="46038"/>
          </a:xfrm>
          <a:prstGeom prst="rect">
            <a:avLst/>
          </a:prstGeom>
          <a:noFill/>
        </p:spPr>
      </p:pic>
      <p:pic>
        <p:nvPicPr>
          <p:cNvPr id="477193" name="Picture 9" descr="alpha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11200" y="3946525"/>
            <a:ext cx="92075" cy="79375"/>
          </a:xfrm>
          <a:prstGeom prst="rect">
            <a:avLst/>
          </a:prstGeom>
          <a:noFill/>
        </p:spPr>
      </p:pic>
      <p:pic>
        <p:nvPicPr>
          <p:cNvPr id="477194" name="Picture 10" descr="beta 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85850" y="3946525"/>
            <a:ext cx="66675" cy="160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-285776"/>
            <a:ext cx="8229600" cy="1143000"/>
          </a:xfrm>
        </p:spPr>
        <p:txBody>
          <a:bodyPr/>
          <a:lstStyle/>
          <a:p>
            <a:r>
              <a:rPr lang="en-GB" dirty="0">
                <a:solidFill>
                  <a:srgbClr val="FFFF00"/>
                </a:solidFill>
                <a:latin typeface="Comic Sans MS" pitchFamily="66" charset="0"/>
              </a:rPr>
              <a:t>Steps in primary haemostasis</a:t>
            </a:r>
          </a:p>
        </p:txBody>
      </p:sp>
      <p:sp>
        <p:nvSpPr>
          <p:cNvPr id="478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857232"/>
            <a:ext cx="8229600" cy="4530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800" dirty="0">
                <a:latin typeface="Comic Sans MS" pitchFamily="66" charset="0"/>
              </a:rPr>
              <a:t>VWF binds to exposed </a:t>
            </a:r>
            <a:r>
              <a:rPr lang="en-GB" sz="2800" dirty="0" smtClean="0">
                <a:latin typeface="Comic Sans MS" pitchFamily="66" charset="0"/>
              </a:rPr>
              <a:t>collagen / secreted from EC</a:t>
            </a:r>
            <a:endParaRPr lang="en-GB" sz="2800" dirty="0"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en-GB" sz="2800" dirty="0">
                <a:solidFill>
                  <a:srgbClr val="FFFF00"/>
                </a:solidFill>
                <a:latin typeface="Comic Sans MS" pitchFamily="66" charset="0"/>
              </a:rPr>
              <a:t>Shear stress elongates VWF exposing multiple binding sites</a:t>
            </a:r>
          </a:p>
          <a:p>
            <a:pPr>
              <a:lnSpc>
                <a:spcPct val="90000"/>
              </a:lnSpc>
            </a:pPr>
            <a:r>
              <a:rPr lang="en-GB" sz="2800" dirty="0">
                <a:latin typeface="Comic Sans MS" pitchFamily="66" charset="0"/>
              </a:rPr>
              <a:t>Shear stress opens </a:t>
            </a:r>
            <a:r>
              <a:rPr lang="en-GB" sz="2800" dirty="0" err="1" smtClean="0">
                <a:latin typeface="Comic Sans MS" pitchFamily="66" charset="0"/>
              </a:rPr>
              <a:t>GPIb</a:t>
            </a:r>
            <a:r>
              <a:rPr lang="en-GB" sz="2800" dirty="0" smtClean="0">
                <a:latin typeface="Comic Sans MS" pitchFamily="66" charset="0"/>
              </a:rPr>
              <a:t> </a:t>
            </a:r>
            <a:r>
              <a:rPr lang="en-GB" sz="2800" dirty="0">
                <a:latin typeface="Comic Sans MS" pitchFamily="66" charset="0"/>
              </a:rPr>
              <a:t>– catches on VWF</a:t>
            </a:r>
          </a:p>
          <a:p>
            <a:pPr>
              <a:lnSpc>
                <a:spcPct val="90000"/>
              </a:lnSpc>
            </a:pPr>
            <a:r>
              <a:rPr lang="en-GB" sz="2800" dirty="0">
                <a:solidFill>
                  <a:srgbClr val="FFFF00"/>
                </a:solidFill>
                <a:latin typeface="Comic Sans MS" pitchFamily="66" charset="0"/>
              </a:rPr>
              <a:t>Platelets roll along VWF via </a:t>
            </a:r>
            <a:r>
              <a:rPr lang="en-GB" sz="2800" dirty="0" err="1" smtClean="0">
                <a:solidFill>
                  <a:srgbClr val="FFFF00"/>
                </a:solidFill>
                <a:latin typeface="Comic Sans MS" pitchFamily="66" charset="0"/>
              </a:rPr>
              <a:t>GPIb</a:t>
            </a:r>
            <a:endParaRPr lang="en-GB" sz="2800" dirty="0">
              <a:solidFill>
                <a:srgbClr val="FFFF00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en-GB" sz="2800" dirty="0" err="1">
                <a:latin typeface="Comic Sans MS" pitchFamily="66" charset="0"/>
              </a:rPr>
              <a:t>GpIIb</a:t>
            </a:r>
            <a:r>
              <a:rPr lang="en-GB" sz="2800" dirty="0">
                <a:latin typeface="Comic Sans MS" pitchFamily="66" charset="0"/>
              </a:rPr>
              <a:t> </a:t>
            </a:r>
            <a:r>
              <a:rPr lang="en-GB" sz="2800" dirty="0" err="1">
                <a:latin typeface="Comic Sans MS" pitchFamily="66" charset="0"/>
              </a:rPr>
              <a:t>IIIa</a:t>
            </a:r>
            <a:r>
              <a:rPr lang="en-GB" sz="2800" dirty="0">
                <a:latin typeface="Comic Sans MS" pitchFamily="66" charset="0"/>
              </a:rPr>
              <a:t> adopts active configuration</a:t>
            </a:r>
          </a:p>
          <a:p>
            <a:pPr>
              <a:lnSpc>
                <a:spcPct val="90000"/>
              </a:lnSpc>
            </a:pPr>
            <a:r>
              <a:rPr lang="en-GB" sz="2800" i="1" dirty="0">
                <a:solidFill>
                  <a:srgbClr val="FFFF00"/>
                </a:solidFill>
                <a:latin typeface="Comic Sans MS" pitchFamily="66" charset="0"/>
              </a:rPr>
              <a:t>Platelets ‘fixed’ to VWF via </a:t>
            </a:r>
            <a:r>
              <a:rPr lang="en-GB" sz="2800" i="1" dirty="0" err="1">
                <a:solidFill>
                  <a:srgbClr val="FFFF00"/>
                </a:solidFill>
                <a:latin typeface="Comic Sans MS" pitchFamily="66" charset="0"/>
              </a:rPr>
              <a:t>IIbIIIa</a:t>
            </a:r>
            <a:endParaRPr lang="en-GB" sz="2800" i="1" dirty="0">
              <a:solidFill>
                <a:srgbClr val="FFFF00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en-GB" sz="2800" dirty="0">
                <a:latin typeface="Comic Sans MS" pitchFamily="66" charset="0"/>
              </a:rPr>
              <a:t>Platelets </a:t>
            </a:r>
            <a:r>
              <a:rPr lang="en-GB" sz="2800" dirty="0" err="1">
                <a:latin typeface="Comic Sans MS" pitchFamily="66" charset="0"/>
              </a:rPr>
              <a:t>degranulate</a:t>
            </a:r>
            <a:r>
              <a:rPr lang="en-GB" sz="2800" dirty="0">
                <a:latin typeface="Comic Sans MS" pitchFamily="66" charset="0"/>
              </a:rPr>
              <a:t>, releasing more VWF</a:t>
            </a:r>
          </a:p>
          <a:p>
            <a:pPr>
              <a:lnSpc>
                <a:spcPct val="90000"/>
              </a:lnSpc>
            </a:pPr>
            <a:r>
              <a:rPr lang="en-GB" sz="2800" dirty="0">
                <a:solidFill>
                  <a:srgbClr val="FFFF00"/>
                </a:solidFill>
                <a:latin typeface="Comic Sans MS" pitchFamily="66" charset="0"/>
              </a:rPr>
              <a:t>Further platelets captured forming platelet plug</a:t>
            </a:r>
          </a:p>
          <a:p>
            <a:pPr>
              <a:lnSpc>
                <a:spcPct val="90000"/>
              </a:lnSpc>
            </a:pPr>
            <a:r>
              <a:rPr lang="en-GB" sz="2800" dirty="0">
                <a:latin typeface="Comic Sans MS" pitchFamily="66" charset="0"/>
              </a:rPr>
              <a:t>Fibrinogen and </a:t>
            </a:r>
            <a:r>
              <a:rPr lang="en-GB" sz="2800" dirty="0" err="1">
                <a:latin typeface="Comic Sans MS" pitchFamily="66" charset="0"/>
              </a:rPr>
              <a:t>fibronectin</a:t>
            </a:r>
            <a:r>
              <a:rPr lang="en-GB" sz="2800" dirty="0">
                <a:latin typeface="Comic Sans MS" pitchFamily="66" charset="0"/>
              </a:rPr>
              <a:t> contribute to plug stability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2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10588" cy="5072063"/>
          </a:xfrm>
        </p:spPr>
        <p:txBody>
          <a:bodyPr/>
          <a:lstStyle/>
          <a:p>
            <a:r>
              <a:rPr lang="en-GB" sz="5400" dirty="0">
                <a:solidFill>
                  <a:srgbClr val="FFFF00"/>
                </a:solidFill>
                <a:latin typeface="Comic Sans MS" pitchFamily="66" charset="0"/>
              </a:rPr>
              <a:t>How is VWF function  regulated??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8" name="Rectangle 2"/>
          <p:cNvSpPr>
            <a:spLocks noChangeArrowheads="1"/>
          </p:cNvSpPr>
          <p:nvPr/>
        </p:nvSpPr>
        <p:spPr bwMode="auto">
          <a:xfrm>
            <a:off x="495300" y="152400"/>
            <a:ext cx="8153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/>
            <a:r>
              <a:rPr lang="en-US" sz="3200" b="1">
                <a:solidFill>
                  <a:srgbClr val="EEEE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VWF Proteolysis by ADAMTS13</a:t>
            </a:r>
          </a:p>
        </p:txBody>
      </p:sp>
      <p:sp>
        <p:nvSpPr>
          <p:cNvPr id="480259" name="Text Box 3"/>
          <p:cNvSpPr txBox="1">
            <a:spLocks noChangeArrowheads="1"/>
          </p:cNvSpPr>
          <p:nvPr/>
        </p:nvSpPr>
        <p:spPr bwMode="auto">
          <a:xfrm>
            <a:off x="2438400" y="4586288"/>
            <a:ext cx="6400800" cy="18637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/>
            <a:r>
              <a:rPr lang="en-US" sz="2800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Proteolysis increased by:</a:t>
            </a:r>
          </a:p>
          <a:p>
            <a:pPr lvl="1" indent="-228600" eaLnBrk="0" hangingPunct="0">
              <a:buClr>
                <a:schemeClr val="tx2"/>
              </a:buClr>
              <a:buFontTx/>
              <a:buChar char="•"/>
            </a:pPr>
            <a:r>
              <a:rPr 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Elevated shear stress (aortic stenosis)</a:t>
            </a:r>
          </a:p>
          <a:p>
            <a:pPr lvl="1" indent="-228600" eaLnBrk="0" hangingPunct="0">
              <a:buClr>
                <a:schemeClr val="tx2"/>
              </a:buClr>
              <a:buFontTx/>
              <a:buChar char="•"/>
            </a:pPr>
            <a:r>
              <a:rPr 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VWD type 2A(II) mutations</a:t>
            </a:r>
          </a:p>
          <a:p>
            <a:pPr lvl="1" indent="-228600" eaLnBrk="0" hangingPunct="0">
              <a:buClr>
                <a:schemeClr val="tx2"/>
              </a:buClr>
              <a:buFontTx/>
              <a:buChar char="•"/>
            </a:pPr>
            <a:r>
              <a:rPr 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Denaturants (urea, guanidine)</a:t>
            </a:r>
          </a:p>
        </p:txBody>
      </p:sp>
      <p:pic>
        <p:nvPicPr>
          <p:cNvPr id="4802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219200"/>
            <a:ext cx="8839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80261" name="Text Box 5"/>
          <p:cNvSpPr txBox="1">
            <a:spLocks noChangeArrowheads="1"/>
          </p:cNvSpPr>
          <p:nvPr/>
        </p:nvSpPr>
        <p:spPr bwMode="auto">
          <a:xfrm>
            <a:off x="2209800" y="2590800"/>
            <a:ext cx="1030288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800" b="1">
                <a:solidFill>
                  <a:srgbClr val="00007A"/>
                </a:solidFill>
              </a:rPr>
              <a:t>platelet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4" name="Rectangle 4"/>
          <p:cNvSpPr>
            <a:spLocks noChangeArrowheads="1"/>
          </p:cNvSpPr>
          <p:nvPr/>
        </p:nvSpPr>
        <p:spPr bwMode="auto">
          <a:xfrm>
            <a:off x="684213" y="188913"/>
            <a:ext cx="8153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/>
            <a:r>
              <a:rPr lang="en-US" sz="3200" b="1">
                <a:solidFill>
                  <a:srgbClr val="EEEE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VWF Proteolysis by ADAMTS13</a:t>
            </a:r>
          </a:p>
        </p:txBody>
      </p:sp>
      <p:grpSp>
        <p:nvGrpSpPr>
          <p:cNvPr id="486407" name="Group 7"/>
          <p:cNvGrpSpPr>
            <a:grpSpLocks/>
          </p:cNvGrpSpPr>
          <p:nvPr/>
        </p:nvGrpSpPr>
        <p:grpSpPr bwMode="auto">
          <a:xfrm>
            <a:off x="971550" y="1412875"/>
            <a:ext cx="6408738" cy="4438650"/>
            <a:chOff x="612" y="890"/>
            <a:chExt cx="4037" cy="2796"/>
          </a:xfrm>
        </p:grpSpPr>
        <p:pic>
          <p:nvPicPr>
            <p:cNvPr id="48640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b="7973"/>
            <a:stretch>
              <a:fillRect/>
            </a:stretch>
          </p:blipFill>
          <p:spPr bwMode="auto">
            <a:xfrm>
              <a:off x="612" y="890"/>
              <a:ext cx="4037" cy="27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6403" name="Rectangle 3"/>
            <p:cNvSpPr>
              <a:spLocks noChangeArrowheads="1"/>
            </p:cNvSpPr>
            <p:nvPr/>
          </p:nvSpPr>
          <p:spPr bwMode="auto">
            <a:xfrm>
              <a:off x="1338" y="935"/>
              <a:ext cx="2631" cy="363"/>
            </a:xfrm>
            <a:prstGeom prst="rect">
              <a:avLst/>
            </a:prstGeom>
            <a:solidFill>
              <a:srgbClr val="000099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86405" name="Line 5"/>
            <p:cNvSpPr>
              <a:spLocks noChangeShapeType="1"/>
            </p:cNvSpPr>
            <p:nvPr/>
          </p:nvSpPr>
          <p:spPr bwMode="auto">
            <a:xfrm>
              <a:off x="1663" y="1071"/>
              <a:ext cx="2268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486406" name="Text Box 6"/>
            <p:cNvSpPr txBox="1">
              <a:spLocks noChangeArrowheads="1"/>
            </p:cNvSpPr>
            <p:nvPr/>
          </p:nvSpPr>
          <p:spPr bwMode="auto">
            <a:xfrm>
              <a:off x="1020" y="919"/>
              <a:ext cx="998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400">
                  <a:solidFill>
                    <a:srgbClr val="FF0000"/>
                  </a:solidFill>
                </a:rPr>
                <a:t>Time</a:t>
              </a:r>
            </a:p>
          </p:txBody>
        </p:sp>
      </p:grpSp>
      <p:sp>
        <p:nvSpPr>
          <p:cNvPr id="486409" name="Line 9"/>
          <p:cNvSpPr>
            <a:spLocks noChangeShapeType="1"/>
          </p:cNvSpPr>
          <p:nvPr/>
        </p:nvSpPr>
        <p:spPr bwMode="auto">
          <a:xfrm>
            <a:off x="6804025" y="2276475"/>
            <a:ext cx="0" cy="31686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86410" name="Text Box 10"/>
          <p:cNvSpPr txBox="1">
            <a:spLocks noChangeArrowheads="1"/>
          </p:cNvSpPr>
          <p:nvPr/>
        </p:nvSpPr>
        <p:spPr bwMode="auto">
          <a:xfrm>
            <a:off x="6777038" y="3205163"/>
            <a:ext cx="1944687" cy="1187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/>
              <a:t>Decrease multimer size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Rot="1" noChangeArrowheads="1"/>
          </p:cNvSpPr>
          <p:nvPr/>
        </p:nvSpPr>
        <p:spPr>
          <a:xfrm>
            <a:off x="301625" y="2100808"/>
            <a:ext cx="8510588" cy="248032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Significance</a:t>
            </a:r>
            <a:r>
              <a:rPr kumimoji="0" lang="en-GB" sz="5400" b="1" i="0" u="none" strike="noStrike" kern="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 of VWF</a:t>
            </a:r>
            <a:endParaRPr kumimoji="0" lang="en-GB" sz="54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en-GB" b="0">
                <a:solidFill>
                  <a:srgbClr val="FFFF00"/>
                </a:solidFill>
                <a:latin typeface="Comic Sans MS" pitchFamily="66" charset="0"/>
              </a:rPr>
              <a:t>Von Willebrand Disease</a:t>
            </a:r>
          </a:p>
        </p:txBody>
      </p:sp>
      <p:sp>
        <p:nvSpPr>
          <p:cNvPr id="490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3832225"/>
            <a:ext cx="8229600" cy="27654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GB">
                <a:latin typeface="Comic Sans MS" pitchFamily="66" charset="0"/>
              </a:rPr>
              <a:t>Features:</a:t>
            </a:r>
          </a:p>
          <a:p>
            <a:r>
              <a:rPr lang="en-GB">
                <a:latin typeface="Comic Sans MS" pitchFamily="66" charset="0"/>
              </a:rPr>
              <a:t> defect of primary haemostasis</a:t>
            </a:r>
          </a:p>
          <a:p>
            <a:pPr lvl="1"/>
            <a:r>
              <a:rPr lang="en-GB">
                <a:latin typeface="Comic Sans MS" pitchFamily="66" charset="0"/>
              </a:rPr>
              <a:t>Prolonged bleeding time</a:t>
            </a:r>
          </a:p>
          <a:p>
            <a:r>
              <a:rPr lang="en-GB">
                <a:latin typeface="Comic Sans MS" pitchFamily="66" charset="0"/>
              </a:rPr>
              <a:t>Reduced level of Factor VIII</a:t>
            </a:r>
          </a:p>
          <a:p>
            <a:pPr lvl="1"/>
            <a:r>
              <a:rPr lang="en-GB">
                <a:latin typeface="Comic Sans MS" pitchFamily="66" charset="0"/>
              </a:rPr>
              <a:t>Coagulation defect – deep bleeding</a:t>
            </a:r>
          </a:p>
        </p:txBody>
      </p:sp>
      <p:sp>
        <p:nvSpPr>
          <p:cNvPr id="490500" name="Rectangle 4"/>
          <p:cNvSpPr>
            <a:spLocks noChangeArrowheads="1"/>
          </p:cNvSpPr>
          <p:nvPr/>
        </p:nvSpPr>
        <p:spPr bwMode="auto">
          <a:xfrm>
            <a:off x="611188" y="1484313"/>
            <a:ext cx="8229600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GB" sz="3200"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8"/>
                <a:cs typeface="Arial Unicode MS" pitchFamily="34" charset="-128"/>
              </a:rPr>
              <a:t>   </a:t>
            </a:r>
            <a:r>
              <a:rPr lang="en-GB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8"/>
                <a:cs typeface="Arial Unicode MS" pitchFamily="34" charset="-128"/>
              </a:rPr>
              <a:t>A quantitative or qualitative deficiency of VWF: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GB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8"/>
                <a:cs typeface="Arial Unicode MS" pitchFamily="34" charset="-128"/>
              </a:rPr>
              <a:t>	leading to an increased tendency to bleeding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None/>
            </a:pPr>
            <a:endParaRPr lang="en-GB" sz="28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F3_medium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426038"/>
            <a:ext cx="6912768" cy="4587564"/>
          </a:xfrm>
        </p:spPr>
      </p:pic>
      <p:sp>
        <p:nvSpPr>
          <p:cNvPr id="4" name="Rectangle 2"/>
          <p:cNvSpPr txBox="1">
            <a:spLocks noGrp="1" noRot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5400" noProof="0" dirty="0" err="1" smtClean="0">
                <a:solidFill>
                  <a:srgbClr val="FFFF00"/>
                </a:solidFill>
                <a:latin typeface="Comic Sans MS" pitchFamily="66" charset="0"/>
              </a:rPr>
              <a:t>Murine</a:t>
            </a:r>
            <a:r>
              <a:rPr lang="en-GB" sz="5400" noProof="0" dirty="0" smtClean="0">
                <a:solidFill>
                  <a:srgbClr val="FFFF00"/>
                </a:solidFill>
                <a:latin typeface="Comic Sans MS" pitchFamily="66" charset="0"/>
              </a:rPr>
              <a:t> studies</a:t>
            </a:r>
            <a:endParaRPr kumimoji="0" lang="en-GB" sz="54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6309320"/>
            <a:ext cx="6768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Effect of VWF on bleeding time</a:t>
            </a:r>
            <a:endParaRPr lang="en-GB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Text Box 2"/>
          <p:cNvSpPr txBox="1">
            <a:spLocks noChangeArrowheads="1"/>
          </p:cNvSpPr>
          <p:nvPr/>
        </p:nvSpPr>
        <p:spPr bwMode="auto">
          <a:xfrm>
            <a:off x="825500" y="630238"/>
            <a:ext cx="7778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altLang="en-GB" sz="3600" b="1">
                <a:solidFill>
                  <a:srgbClr val="FFFF00"/>
                </a:solidFill>
              </a:rPr>
              <a:t>How does VW</a:t>
            </a:r>
            <a:r>
              <a:rPr lang="en-GB" altLang="en-GB" sz="3600" b="1">
                <a:solidFill>
                  <a:srgbClr val="FFFF00"/>
                </a:solidFill>
              </a:rPr>
              <a:t>F perform its roles</a:t>
            </a:r>
            <a:r>
              <a:rPr lang="en-US" altLang="en-GB" sz="3600" b="1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429059" name="Text Box 3"/>
          <p:cNvSpPr txBox="1">
            <a:spLocks noChangeArrowheads="1"/>
          </p:cNvSpPr>
          <p:nvPr/>
        </p:nvSpPr>
        <p:spPr bwMode="auto">
          <a:xfrm>
            <a:off x="668338" y="2133600"/>
            <a:ext cx="8361362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altLang="en-GB" sz="2800" b="1">
                <a:latin typeface="Arial" charset="0"/>
              </a:rPr>
              <a:t>1</a:t>
            </a:r>
            <a:r>
              <a:rPr lang="en-US" altLang="en-GB" sz="2800" b="1"/>
              <a:t>. It has appropriate functional domains (binding sites)</a:t>
            </a:r>
          </a:p>
          <a:p>
            <a:pPr eaLnBrk="0" hangingPunct="0"/>
            <a:endParaRPr lang="en-US" altLang="en-GB" sz="2800" b="1"/>
          </a:p>
          <a:p>
            <a:pPr eaLnBrk="0" hangingPunct="0"/>
            <a:r>
              <a:rPr lang="en-US" altLang="en-GB" sz="2800" b="1"/>
              <a:t>2. It has a complex multimeric structure (bridge)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Grp="1" noRot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5400" noProof="0" dirty="0" err="1" smtClean="0">
                <a:solidFill>
                  <a:srgbClr val="FFFF00"/>
                </a:solidFill>
                <a:latin typeface="Comic Sans MS" pitchFamily="66" charset="0"/>
              </a:rPr>
              <a:t>Murine</a:t>
            </a:r>
            <a:r>
              <a:rPr lang="en-GB" sz="5400" noProof="0" dirty="0" smtClean="0">
                <a:solidFill>
                  <a:srgbClr val="FFFF00"/>
                </a:solidFill>
                <a:latin typeface="Comic Sans MS" pitchFamily="66" charset="0"/>
              </a:rPr>
              <a:t> studies</a:t>
            </a:r>
            <a:endParaRPr kumimoji="0" lang="en-GB" sz="54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6309320"/>
            <a:ext cx="6768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Effect of VWF on thrombus formation</a:t>
            </a:r>
            <a:endParaRPr lang="en-GB" sz="2800" dirty="0"/>
          </a:p>
        </p:txBody>
      </p:sp>
      <p:pic>
        <p:nvPicPr>
          <p:cNvPr id="8" name="Content Placeholder 7" descr="F5_medium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79609" y="1412776"/>
            <a:ext cx="7161343" cy="4752528"/>
          </a:xfr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Grp="1" noRot="1" noChangeArrowheads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Role</a:t>
            </a:r>
            <a:r>
              <a:rPr kumimoji="0" lang="en-GB" sz="5400" b="1" i="0" u="none" strike="noStrike" kern="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 of VWF in vascular disease</a:t>
            </a:r>
            <a:endParaRPr kumimoji="0" lang="en-GB" sz="54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Grp="1" noRot="1" noChangeArrowheads="1"/>
          </p:cNvSpPr>
          <p:nvPr>
            <p:ph type="title"/>
          </p:nvPr>
        </p:nvSpPr>
        <p:spPr>
          <a:xfrm>
            <a:off x="590872" y="269776"/>
            <a:ext cx="8229600" cy="1143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sz="2800" dirty="0" smtClean="0">
                <a:solidFill>
                  <a:srgbClr val="FFFF00"/>
                </a:solidFill>
                <a:latin typeface="Comic Sans MS" pitchFamily="66" charset="0"/>
              </a:rPr>
              <a:t>Localized reduction of atherosclerosis in von Willebrand factor–deficient mice</a:t>
            </a:r>
            <a:r>
              <a:rPr lang="en-GB" sz="3600" dirty="0" smtClean="0"/>
              <a:t/>
            </a:r>
            <a:br>
              <a:rPr lang="en-GB" sz="3600" dirty="0" smtClean="0"/>
            </a:br>
            <a:endParaRPr kumimoji="0" lang="en-GB" sz="36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5" name="Picture 4" descr="F2_medium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1" y="1556792"/>
            <a:ext cx="5057911" cy="3816424"/>
          </a:xfrm>
          <a:prstGeom prst="rect">
            <a:avLst/>
          </a:prstGeom>
        </p:spPr>
      </p:pic>
      <p:pic>
        <p:nvPicPr>
          <p:cNvPr id="6" name="Picture 5" descr="F3_medium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1398240"/>
            <a:ext cx="3667125" cy="419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Grp="1" noRot="1" noChangeArrowheads="1"/>
          </p:cNvSpPr>
          <p:nvPr>
            <p:ph type="title"/>
          </p:nvPr>
        </p:nvSpPr>
        <p:spPr>
          <a:xfrm>
            <a:off x="590872" y="53752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3600" dirty="0" smtClean="0">
                <a:solidFill>
                  <a:srgbClr val="FFFF00"/>
                </a:solidFill>
                <a:latin typeface="Comic Sans MS" pitchFamily="66" charset="0"/>
              </a:rPr>
              <a:t>VWF</a:t>
            </a:r>
            <a:r>
              <a:rPr lang="en-GB" sz="3600" baseline="30000" dirty="0" smtClean="0">
                <a:solidFill>
                  <a:srgbClr val="FFFF00"/>
                </a:solidFill>
                <a:latin typeface="Comic Sans MS" pitchFamily="66" charset="0"/>
              </a:rPr>
              <a:t>-/- </a:t>
            </a:r>
            <a:r>
              <a:rPr lang="en-GB" sz="3600" dirty="0" smtClean="0">
                <a:solidFill>
                  <a:srgbClr val="FFFF00"/>
                </a:solidFill>
                <a:latin typeface="Comic Sans MS" pitchFamily="66" charset="0"/>
              </a:rPr>
              <a:t>mouse protected from stroke</a:t>
            </a:r>
            <a:endParaRPr kumimoji="0" lang="en-GB" sz="36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3" name="Picture 2" descr="stroke 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271575"/>
            <a:ext cx="3816424" cy="5469793"/>
          </a:xfrm>
          <a:prstGeom prst="rect">
            <a:avLst/>
          </a:prstGeom>
        </p:spPr>
      </p:pic>
      <p:pic>
        <p:nvPicPr>
          <p:cNvPr id="4" name="Picture 3" descr="stroke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1234112"/>
            <a:ext cx="2952328" cy="5435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Grp="1" noRot="1" noChangeArrowheads="1"/>
          </p:cNvSpPr>
          <p:nvPr>
            <p:ph type="title"/>
          </p:nvPr>
        </p:nvSpPr>
        <p:spPr>
          <a:xfrm>
            <a:off x="457200" y="-18256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3600" dirty="0" smtClean="0">
                <a:solidFill>
                  <a:srgbClr val="FFFF00"/>
                </a:solidFill>
                <a:latin typeface="Comic Sans MS" pitchFamily="66" charset="0"/>
              </a:rPr>
              <a:t>VWF</a:t>
            </a:r>
            <a:r>
              <a:rPr lang="en-GB" sz="3600" baseline="30000" dirty="0" smtClean="0">
                <a:solidFill>
                  <a:srgbClr val="FFFF00"/>
                </a:solidFill>
                <a:latin typeface="Comic Sans MS" pitchFamily="66" charset="0"/>
              </a:rPr>
              <a:t>-/- </a:t>
            </a:r>
            <a:r>
              <a:rPr lang="en-GB" sz="3600" dirty="0" smtClean="0">
                <a:solidFill>
                  <a:srgbClr val="FFFF00"/>
                </a:solidFill>
                <a:latin typeface="Comic Sans MS" pitchFamily="66" charset="0"/>
              </a:rPr>
              <a:t>mouse protected from stroke – role of ADAMTS13</a:t>
            </a:r>
            <a:endParaRPr kumimoji="0" lang="en-GB" sz="36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4" name="Picture 3" descr="stroke 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1374794"/>
            <a:ext cx="4320480" cy="52225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Rot="1" noChangeArrowheads="1"/>
          </p:cNvSpPr>
          <p:nvPr/>
        </p:nvSpPr>
        <p:spPr>
          <a:xfrm>
            <a:off x="2483768" y="188640"/>
            <a:ext cx="4330824" cy="114300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3600" b="1" kern="0" noProof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Human studies (1)</a:t>
            </a:r>
            <a:endParaRPr kumimoji="0" lang="en-GB" sz="36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3" name="Rectangle 2"/>
          <p:cNvSpPr txBox="1">
            <a:spLocks noRot="1" noChangeArrowheads="1"/>
          </p:cNvSpPr>
          <p:nvPr/>
        </p:nvSpPr>
        <p:spPr>
          <a:xfrm>
            <a:off x="395536" y="1052736"/>
            <a:ext cx="8280920" cy="5400600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en-GB" sz="3600" b="1" kern="0" dirty="0" smtClean="0"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 </a:t>
            </a:r>
            <a:r>
              <a:rPr lang="en-GB" sz="2400" b="1" kern="0" dirty="0" smtClean="0"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- High levels of VWF increase the risk of first ischemic stroke </a:t>
            </a:r>
            <a:r>
              <a:rPr lang="en-GB" sz="14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(</a:t>
            </a:r>
            <a:r>
              <a:rPr lang="en-GB" sz="1400" dirty="0" smtClean="0">
                <a:solidFill>
                  <a:srgbClr val="FF0000"/>
                </a:solidFill>
                <a:hlinkClick r:id="" action="ppaction://hlinkfile" tooltip="Stroke; a journal of cerebral circulation."/>
              </a:rPr>
              <a:t>Stroke.</a:t>
            </a:r>
            <a:r>
              <a:rPr lang="en-GB" sz="1400" dirty="0" smtClean="0">
                <a:solidFill>
                  <a:srgbClr val="FF0000"/>
                </a:solidFill>
              </a:rPr>
              <a:t> 2006 Nov;37(11):2672-7. </a:t>
            </a:r>
            <a:r>
              <a:rPr lang="en-GB" sz="1400" dirty="0" err="1" smtClean="0">
                <a:solidFill>
                  <a:srgbClr val="FF0000"/>
                </a:solidFill>
              </a:rPr>
              <a:t>Epub</a:t>
            </a:r>
            <a:r>
              <a:rPr lang="en-GB" sz="1400" dirty="0" smtClean="0">
                <a:solidFill>
                  <a:srgbClr val="FF0000"/>
                </a:solidFill>
              </a:rPr>
              <a:t> 2006 Sep 21.)</a:t>
            </a:r>
          </a:p>
          <a:p>
            <a:pPr lvl="0">
              <a:defRPr/>
            </a:pPr>
            <a:endParaRPr kumimoji="0" lang="en-GB" sz="1400" b="1" i="0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  <a:p>
            <a:pPr lvl="0">
              <a:defRPr/>
            </a:pPr>
            <a:r>
              <a:rPr lang="en-GB" sz="2400" b="1" kern="0" noProof="0" dirty="0" smtClean="0"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 - </a:t>
            </a:r>
            <a:r>
              <a:rPr lang="en-GB" sz="2400" b="1" dirty="0" smtClean="0"/>
              <a:t>ADAMTS13 and von Willebrand factor and the risk of myocardial infarction in men. </a:t>
            </a:r>
            <a:r>
              <a:rPr lang="en-GB" sz="1600" b="1" dirty="0" smtClean="0">
                <a:solidFill>
                  <a:srgbClr val="FF0000"/>
                </a:solidFill>
              </a:rPr>
              <a:t>(</a:t>
            </a:r>
            <a:r>
              <a:rPr lang="en-GB" sz="1600" dirty="0" smtClean="0">
                <a:solidFill>
                  <a:srgbClr val="FF0000"/>
                </a:solidFill>
                <a:hlinkClick r:id="" action="ppaction://hlinkfile" tooltip="Blood."/>
              </a:rPr>
              <a:t>Blood.</a:t>
            </a:r>
            <a:r>
              <a:rPr lang="en-GB" sz="1600" dirty="0" smtClean="0">
                <a:solidFill>
                  <a:srgbClr val="FF0000"/>
                </a:solidFill>
              </a:rPr>
              <a:t> 2007 Mar 1;109(5):1998-2000. </a:t>
            </a:r>
            <a:r>
              <a:rPr lang="en-GB" sz="1600" dirty="0" err="1" smtClean="0">
                <a:solidFill>
                  <a:srgbClr val="FF0000"/>
                </a:solidFill>
              </a:rPr>
              <a:t>Epub</a:t>
            </a:r>
            <a:r>
              <a:rPr lang="en-GB" sz="1600" dirty="0" smtClean="0">
                <a:solidFill>
                  <a:srgbClr val="FF0000"/>
                </a:solidFill>
              </a:rPr>
              <a:t> 2006 Oct 19.)</a:t>
            </a:r>
          </a:p>
          <a:p>
            <a:pPr lvl="0">
              <a:defRPr/>
            </a:pPr>
            <a:endParaRPr lang="en-GB" sz="1600" dirty="0" smtClean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GB" sz="2400" dirty="0" smtClean="0">
                <a:solidFill>
                  <a:srgbClr val="FF0000"/>
                </a:solidFill>
              </a:rPr>
              <a:t> </a:t>
            </a:r>
            <a:r>
              <a:rPr lang="en-GB" sz="2400" dirty="0" smtClean="0"/>
              <a:t>- </a:t>
            </a:r>
            <a:r>
              <a:rPr lang="en-GB" sz="2400" b="1" dirty="0" smtClean="0"/>
              <a:t>High VWF, low ADAMTS13 and oral contraceptives increase the risk of ischemic stroke and myocardial infarction in young women. </a:t>
            </a:r>
            <a:r>
              <a:rPr lang="en-GB" sz="1800" b="1" dirty="0" smtClean="0">
                <a:solidFill>
                  <a:srgbClr val="FF0000"/>
                </a:solidFill>
              </a:rPr>
              <a:t>(Blood 2012)</a:t>
            </a:r>
          </a:p>
          <a:p>
            <a:pPr>
              <a:defRPr/>
            </a:pPr>
            <a:endParaRPr lang="en-GB" sz="1800" b="1" dirty="0" smtClean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GB" sz="2400" b="1" dirty="0" smtClean="0"/>
              <a:t> - Various genetic studies have established a link between high VWF and CVD</a:t>
            </a:r>
          </a:p>
          <a:p>
            <a:pPr>
              <a:defRPr/>
            </a:pPr>
            <a:endParaRPr lang="en-GB" sz="1800" b="1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en-GB" sz="1800" dirty="0" smtClean="0">
              <a:solidFill>
                <a:srgbClr val="FF0000"/>
              </a:solidFill>
            </a:endParaRPr>
          </a:p>
          <a:p>
            <a:pPr lvl="0">
              <a:defRPr/>
            </a:pPr>
            <a:endParaRPr lang="en-GB" sz="2400" dirty="0" smtClean="0">
              <a:solidFill>
                <a:srgbClr val="FF0000"/>
              </a:solidFill>
            </a:endParaRPr>
          </a:p>
          <a:p>
            <a:pPr lvl="0">
              <a:defRPr/>
            </a:pPr>
            <a:endParaRPr kumimoji="0" lang="en-GB" sz="1600" b="1" i="0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  <a:p>
            <a:pPr lvl="0">
              <a:defRPr/>
            </a:pPr>
            <a:r>
              <a:rPr lang="en-GB" sz="16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 </a:t>
            </a:r>
            <a:endParaRPr kumimoji="0" lang="en-GB" sz="1600" b="1" i="0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Rot="1" noChangeArrowheads="1"/>
          </p:cNvSpPr>
          <p:nvPr/>
        </p:nvSpPr>
        <p:spPr>
          <a:xfrm>
            <a:off x="2195736" y="197768"/>
            <a:ext cx="4680520" cy="114300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3600" b="1" kern="0" noProof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Human studies (2)</a:t>
            </a:r>
            <a:endParaRPr kumimoji="0" lang="en-GB" sz="36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7544" y="1196752"/>
            <a:ext cx="817240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GB" sz="2400" b="1" dirty="0" smtClean="0"/>
              <a:t> Patients With Type 3 Severe von Willebrand Disease Are Not Protected Against Atherosclerosis </a:t>
            </a:r>
            <a:r>
              <a:rPr lang="en-GB" sz="14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(Circulation 2004)</a:t>
            </a:r>
          </a:p>
          <a:p>
            <a:pPr>
              <a:buFontTx/>
              <a:buChar char="-"/>
            </a:pPr>
            <a:endParaRPr lang="en-GB" sz="1400" b="1" kern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Tx/>
              <a:buChar char="-"/>
            </a:pPr>
            <a:endParaRPr lang="en-GB" sz="2400" b="1" kern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Tx/>
              <a:buChar char="-"/>
            </a:pPr>
            <a:endParaRPr lang="en-GB" sz="2400" b="1" kern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Tx/>
              <a:buChar char="-"/>
            </a:pPr>
            <a:r>
              <a:rPr lang="en-GB" sz="2400" b="1" dirty="0" smtClean="0"/>
              <a:t> </a:t>
            </a:r>
            <a:endParaRPr lang="en-GB" sz="2400" b="1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Grp="1" noRot="1" noChangeArrowheads="1"/>
          </p:cNvSpPr>
          <p:nvPr>
            <p:ph idx="1"/>
          </p:nvPr>
        </p:nvSpPr>
        <p:spPr>
          <a:xfrm>
            <a:off x="457200" y="343197"/>
            <a:ext cx="8229600" cy="452596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Is</a:t>
            </a:r>
            <a:r>
              <a:rPr kumimoji="0" lang="en-GB" sz="2800" b="1" i="0" u="none" strike="noStrike" kern="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 VWF a novel therapeutic target for CVD??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2800" b="1" baseline="0" dirty="0" smtClean="0">
              <a:solidFill>
                <a:srgbClr val="FFFF00"/>
              </a:solidFill>
              <a:latin typeface="Comic Sans MS" pitchFamily="66" charset="0"/>
              <a:ea typeface="+mj-ea"/>
              <a:cs typeface="+mj-cs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2800" b="1" i="0" u="none" strike="noStrike" kern="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en-GB" sz="2800" b="1" i="0" u="none" strike="noStrike" kern="0" cap="none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Repro – anti </a:t>
            </a:r>
            <a:r>
              <a:rPr kumimoji="0" lang="en-GB" sz="2800" b="1" i="0" u="none" strike="noStrike" kern="0" cap="none" spc="0" normalizeH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IIbIIIa</a:t>
            </a:r>
            <a:r>
              <a:rPr kumimoji="0" lang="en-GB" sz="2800" b="1" i="0" u="none" strike="noStrike" kern="0" cap="none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 monoclonal already in widespread clinical use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lang="en-GB" sz="2800" b="1" baseline="0" dirty="0" smtClean="0">
              <a:latin typeface="Comic Sans MS" pitchFamily="66" charset="0"/>
              <a:ea typeface="+mj-ea"/>
              <a:cs typeface="+mj-cs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GB" sz="2800" b="1" dirty="0" smtClean="0">
                <a:latin typeface="Comic Sans MS" pitchFamily="66" charset="0"/>
                <a:ea typeface="+mj-ea"/>
                <a:cs typeface="+mj-cs"/>
              </a:rPr>
              <a:t> Several new agents in animal trials and clinical trials – (ARC1779 and ARC15105 </a:t>
            </a:r>
            <a:r>
              <a:rPr lang="en-GB" sz="2800" b="1" dirty="0" err="1" smtClean="0">
                <a:latin typeface="Comic Sans MS" pitchFamily="66" charset="0"/>
                <a:ea typeface="+mj-ea"/>
                <a:cs typeface="+mj-cs"/>
              </a:rPr>
              <a:t>aptamers</a:t>
            </a:r>
            <a:r>
              <a:rPr lang="en-GB" sz="2800" b="1" dirty="0" smtClean="0">
                <a:latin typeface="Comic Sans MS" pitchFamily="66" charset="0"/>
                <a:ea typeface="+mj-ea"/>
                <a:cs typeface="+mj-cs"/>
              </a:rPr>
              <a:t>)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lang="en-GB" sz="2800" b="1" dirty="0" smtClean="0">
              <a:latin typeface="Comic Sans MS" pitchFamily="66" charset="0"/>
              <a:ea typeface="+mj-ea"/>
              <a:cs typeface="+mj-cs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GB" sz="2800" b="1" dirty="0" smtClean="0">
                <a:latin typeface="Comic Sans MS" pitchFamily="66" charset="0"/>
                <a:ea typeface="+mj-ea"/>
                <a:cs typeface="+mj-cs"/>
              </a:rPr>
              <a:t> Anti </a:t>
            </a:r>
            <a:r>
              <a:rPr lang="en-GB" sz="2800" b="1" dirty="0" err="1" smtClean="0">
                <a:latin typeface="Comic Sans MS" pitchFamily="66" charset="0"/>
                <a:ea typeface="+mj-ea"/>
                <a:cs typeface="+mj-cs"/>
              </a:rPr>
              <a:t>VWF:Collagen</a:t>
            </a:r>
            <a:r>
              <a:rPr lang="en-GB" sz="2800" b="1" dirty="0" smtClean="0">
                <a:latin typeface="Comic Sans MS" pitchFamily="66" charset="0"/>
                <a:ea typeface="+mj-ea"/>
                <a:cs typeface="+mj-cs"/>
              </a:rPr>
              <a:t> antibodies used in animal models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Rectangle 2"/>
          <p:cNvSpPr>
            <a:spLocks noGrp="1" noRot="1" noChangeArrowheads="1"/>
          </p:cNvSpPr>
          <p:nvPr>
            <p:ph type="title"/>
          </p:nvPr>
        </p:nvSpPr>
        <p:spPr>
          <a:noFill/>
          <a:ln/>
        </p:spPr>
        <p:txBody>
          <a:bodyPr lIns="90487" tIns="44450" rIns="90487" bIns="44450"/>
          <a:lstStyle/>
          <a:p>
            <a:r>
              <a:rPr lang="en-GB" altLang="en-US" sz="4000">
                <a:solidFill>
                  <a:srgbClr val="FFFF00"/>
                </a:solidFill>
                <a:latin typeface="Comic Sans MS" pitchFamily="66" charset="0"/>
              </a:rPr>
              <a:t>Schema of the </a:t>
            </a:r>
            <a:r>
              <a:rPr lang="en-US" sz="4000" i="1">
                <a:solidFill>
                  <a:srgbClr val="FFFF00"/>
                </a:solidFill>
                <a:latin typeface="Comic Sans MS" pitchFamily="66" charset="0"/>
              </a:rPr>
              <a:t>V</a:t>
            </a:r>
            <a:r>
              <a:rPr lang="en-GB" altLang="en-US" sz="4000" i="1">
                <a:solidFill>
                  <a:srgbClr val="FFFF00"/>
                </a:solidFill>
                <a:latin typeface="Comic Sans MS" pitchFamily="66" charset="0"/>
              </a:rPr>
              <a:t>WF </a:t>
            </a:r>
            <a:r>
              <a:rPr lang="en-GB" altLang="en-US" sz="4000">
                <a:solidFill>
                  <a:srgbClr val="FFFF00"/>
                </a:solidFill>
                <a:latin typeface="Comic Sans MS" pitchFamily="66" charset="0"/>
              </a:rPr>
              <a:t>gene (12p)</a:t>
            </a:r>
          </a:p>
        </p:txBody>
      </p:sp>
      <p:grpSp>
        <p:nvGrpSpPr>
          <p:cNvPr id="427011" name="Group 3"/>
          <p:cNvGrpSpPr>
            <a:grpSpLocks/>
          </p:cNvGrpSpPr>
          <p:nvPr/>
        </p:nvGrpSpPr>
        <p:grpSpPr bwMode="auto">
          <a:xfrm>
            <a:off x="350838" y="1700213"/>
            <a:ext cx="8466137" cy="4264025"/>
            <a:chOff x="249" y="1071"/>
            <a:chExt cx="5999" cy="2686"/>
          </a:xfrm>
        </p:grpSpPr>
        <p:pic>
          <p:nvPicPr>
            <p:cNvPr id="427012" name="Picture 4" descr="VWF gene pic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2" y="1071"/>
              <a:ext cx="5916" cy="2299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427013" name="Text Box 5"/>
            <p:cNvSpPr txBox="1">
              <a:spLocks noChangeArrowheads="1"/>
            </p:cNvSpPr>
            <p:nvPr/>
          </p:nvSpPr>
          <p:spPr bwMode="auto">
            <a:xfrm>
              <a:off x="249" y="3430"/>
              <a:ext cx="263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800">
                  <a:latin typeface="Arial" charset="0"/>
                </a:rPr>
                <a:t>Chromosome 12 p(13.3)</a:t>
              </a:r>
            </a:p>
          </p:txBody>
        </p:sp>
      </p:grpSp>
      <p:grpSp>
        <p:nvGrpSpPr>
          <p:cNvPr id="427014" name="Group 6"/>
          <p:cNvGrpSpPr>
            <a:grpSpLocks/>
          </p:cNvGrpSpPr>
          <p:nvPr/>
        </p:nvGrpSpPr>
        <p:grpSpPr bwMode="auto">
          <a:xfrm>
            <a:off x="509588" y="1773238"/>
            <a:ext cx="7937500" cy="4243387"/>
            <a:chOff x="204" y="1162"/>
            <a:chExt cx="5398" cy="2492"/>
          </a:xfrm>
        </p:grpSpPr>
        <p:pic>
          <p:nvPicPr>
            <p:cNvPr id="427015" name="Picture 7" descr="VWF mRNA pic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04" y="1162"/>
              <a:ext cx="5398" cy="249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27016" name="Text Box 8"/>
            <p:cNvSpPr txBox="1">
              <a:spLocks noChangeArrowheads="1"/>
            </p:cNvSpPr>
            <p:nvPr/>
          </p:nvSpPr>
          <p:spPr bwMode="auto">
            <a:xfrm>
              <a:off x="1928" y="1389"/>
              <a:ext cx="2358" cy="304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800">
                  <a:solidFill>
                    <a:schemeClr val="bg2"/>
                  </a:solidFill>
                  <a:latin typeface="Arial" charset="0"/>
                </a:rPr>
                <a:t>VWF mRNA (~9kb)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4270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7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27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2" name="AutoShape 47"/>
          <p:cNvSpPr>
            <a:spLocks noChangeAspect="1" noChangeArrowheads="1"/>
          </p:cNvSpPr>
          <p:nvPr/>
        </p:nvSpPr>
        <p:spPr bwMode="auto">
          <a:xfrm>
            <a:off x="0" y="3500438"/>
            <a:ext cx="91440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sz="1800" b="1" baseline="-25000">
              <a:latin typeface="Arial" charset="0"/>
            </a:endParaRPr>
          </a:p>
        </p:txBody>
      </p:sp>
      <p:sp>
        <p:nvSpPr>
          <p:cNvPr id="501763" name="Line 48"/>
          <p:cNvSpPr>
            <a:spLocks noChangeShapeType="1"/>
          </p:cNvSpPr>
          <p:nvPr/>
        </p:nvSpPr>
        <p:spPr bwMode="auto">
          <a:xfrm>
            <a:off x="8572500" y="3843338"/>
            <a:ext cx="8255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01764" name="Line 49"/>
          <p:cNvSpPr>
            <a:spLocks noChangeShapeType="1"/>
          </p:cNvSpPr>
          <p:nvPr/>
        </p:nvSpPr>
        <p:spPr bwMode="auto">
          <a:xfrm>
            <a:off x="8037513" y="3843338"/>
            <a:ext cx="8255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01765" name="Line 50"/>
          <p:cNvSpPr>
            <a:spLocks noChangeShapeType="1"/>
          </p:cNvSpPr>
          <p:nvPr/>
        </p:nvSpPr>
        <p:spPr bwMode="auto">
          <a:xfrm>
            <a:off x="7458075" y="3843338"/>
            <a:ext cx="246063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01766" name="Oval 51"/>
          <p:cNvSpPr>
            <a:spLocks noChangeArrowheads="1"/>
          </p:cNvSpPr>
          <p:nvPr/>
        </p:nvSpPr>
        <p:spPr bwMode="auto">
          <a:xfrm>
            <a:off x="7548563" y="3514725"/>
            <a:ext cx="493712" cy="676275"/>
          </a:xfrm>
          <a:prstGeom prst="ellipse">
            <a:avLst/>
          </a:prstGeom>
          <a:solidFill>
            <a:srgbClr val="3366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eaLnBrk="0" hangingPunct="0"/>
            <a:endParaRPr lang="en-US" sz="1800" b="1" baseline="-25000">
              <a:latin typeface="Arial" charset="0"/>
            </a:endParaRPr>
          </a:p>
        </p:txBody>
      </p:sp>
      <p:sp>
        <p:nvSpPr>
          <p:cNvPr id="501767" name="Line 52"/>
          <p:cNvSpPr>
            <a:spLocks noChangeShapeType="1"/>
          </p:cNvSpPr>
          <p:nvPr/>
        </p:nvSpPr>
        <p:spPr bwMode="auto">
          <a:xfrm>
            <a:off x="6691313" y="3835400"/>
            <a:ext cx="16192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01768" name="Rectangle 53"/>
          <p:cNvSpPr>
            <a:spLocks noChangeArrowheads="1"/>
          </p:cNvSpPr>
          <p:nvPr/>
        </p:nvSpPr>
        <p:spPr bwMode="auto">
          <a:xfrm>
            <a:off x="6802438" y="3560763"/>
            <a:ext cx="163512" cy="554037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endParaRPr lang="en-US" sz="1800" b="1" baseline="-25000">
              <a:latin typeface="Arial" charset="0"/>
            </a:endParaRPr>
          </a:p>
        </p:txBody>
      </p:sp>
      <p:sp>
        <p:nvSpPr>
          <p:cNvPr id="501769" name="Rectangle 54"/>
          <p:cNvSpPr>
            <a:spLocks noChangeArrowheads="1"/>
          </p:cNvSpPr>
          <p:nvPr/>
        </p:nvSpPr>
        <p:spPr bwMode="auto">
          <a:xfrm>
            <a:off x="7051675" y="3560763"/>
            <a:ext cx="163513" cy="554037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endParaRPr lang="en-US" sz="1800" b="1" baseline="-25000">
              <a:latin typeface="Arial" charset="0"/>
            </a:endParaRPr>
          </a:p>
        </p:txBody>
      </p:sp>
      <p:sp>
        <p:nvSpPr>
          <p:cNvPr id="501770" name="Rectangle 55"/>
          <p:cNvSpPr>
            <a:spLocks noChangeArrowheads="1"/>
          </p:cNvSpPr>
          <p:nvPr/>
        </p:nvSpPr>
        <p:spPr bwMode="auto">
          <a:xfrm>
            <a:off x="7292975" y="3560763"/>
            <a:ext cx="163513" cy="554037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endParaRPr lang="en-US" sz="1800" b="1" baseline="-25000">
              <a:latin typeface="Arial" charset="0"/>
            </a:endParaRPr>
          </a:p>
        </p:txBody>
      </p:sp>
      <p:sp>
        <p:nvSpPr>
          <p:cNvPr id="501771" name="Oval 56"/>
          <p:cNvSpPr>
            <a:spLocks noChangeArrowheads="1"/>
          </p:cNvSpPr>
          <p:nvPr/>
        </p:nvSpPr>
        <p:spPr bwMode="auto">
          <a:xfrm>
            <a:off x="8075613" y="3500438"/>
            <a:ext cx="493712" cy="676275"/>
          </a:xfrm>
          <a:prstGeom prst="ellipse">
            <a:avLst/>
          </a:prstGeom>
          <a:solidFill>
            <a:srgbClr val="3366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eaLnBrk="0" hangingPunct="0"/>
            <a:endParaRPr lang="en-US" sz="1800" b="1" baseline="-25000">
              <a:latin typeface="Arial" charset="0"/>
            </a:endParaRPr>
          </a:p>
        </p:txBody>
      </p:sp>
      <p:sp>
        <p:nvSpPr>
          <p:cNvPr id="501772" name="Oval 57"/>
          <p:cNvSpPr>
            <a:spLocks noChangeArrowheads="1"/>
          </p:cNvSpPr>
          <p:nvPr/>
        </p:nvSpPr>
        <p:spPr bwMode="auto">
          <a:xfrm>
            <a:off x="8601075" y="3514725"/>
            <a:ext cx="492125" cy="677863"/>
          </a:xfrm>
          <a:prstGeom prst="ellipse">
            <a:avLst/>
          </a:prstGeom>
          <a:solidFill>
            <a:srgbClr val="3366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US" sz="2400"/>
          </a:p>
        </p:txBody>
      </p:sp>
      <p:grpSp>
        <p:nvGrpSpPr>
          <p:cNvPr id="501773" name="Group 58"/>
          <p:cNvGrpSpPr>
            <a:grpSpLocks/>
          </p:cNvGrpSpPr>
          <p:nvPr/>
        </p:nvGrpSpPr>
        <p:grpSpPr bwMode="auto">
          <a:xfrm>
            <a:off x="0" y="3544888"/>
            <a:ext cx="6705600" cy="581025"/>
            <a:chOff x="385" y="2128"/>
            <a:chExt cx="3704" cy="272"/>
          </a:xfrm>
        </p:grpSpPr>
        <p:sp>
          <p:nvSpPr>
            <p:cNvPr id="501774" name="Rectangle 59"/>
            <p:cNvSpPr>
              <a:spLocks noChangeArrowheads="1"/>
            </p:cNvSpPr>
            <p:nvPr/>
          </p:nvSpPr>
          <p:spPr bwMode="auto">
            <a:xfrm>
              <a:off x="385" y="2141"/>
              <a:ext cx="317" cy="259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eaLnBrk="0" hangingPunct="0"/>
              <a:endParaRPr lang="en-US" sz="1800" b="1" baseline="-25000">
                <a:latin typeface="Arial" charset="0"/>
              </a:endParaRPr>
            </a:p>
          </p:txBody>
        </p:sp>
        <p:sp>
          <p:nvSpPr>
            <p:cNvPr id="501775" name="Rectangle 60"/>
            <p:cNvSpPr>
              <a:spLocks noChangeArrowheads="1"/>
            </p:cNvSpPr>
            <p:nvPr/>
          </p:nvSpPr>
          <p:spPr bwMode="auto">
            <a:xfrm>
              <a:off x="793" y="2141"/>
              <a:ext cx="317" cy="259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eaLnBrk="0" hangingPunct="0"/>
              <a:endParaRPr lang="en-US" sz="1800" b="1" baseline="-25000">
                <a:latin typeface="Arial" charset="0"/>
              </a:endParaRPr>
            </a:p>
          </p:txBody>
        </p:sp>
        <p:sp>
          <p:nvSpPr>
            <p:cNvPr id="501776" name="Rectangle 61"/>
            <p:cNvSpPr>
              <a:spLocks noChangeArrowheads="1"/>
            </p:cNvSpPr>
            <p:nvPr/>
          </p:nvSpPr>
          <p:spPr bwMode="auto">
            <a:xfrm>
              <a:off x="1521" y="2139"/>
              <a:ext cx="317" cy="259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eaLnBrk="0" hangingPunct="0"/>
              <a:endParaRPr lang="en-US" sz="1800" b="1" baseline="-25000">
                <a:latin typeface="Arial" charset="0"/>
              </a:endParaRPr>
            </a:p>
          </p:txBody>
        </p:sp>
        <p:sp>
          <p:nvSpPr>
            <p:cNvPr id="501777" name="Rectangle 62"/>
            <p:cNvSpPr>
              <a:spLocks noChangeArrowheads="1"/>
            </p:cNvSpPr>
            <p:nvPr/>
          </p:nvSpPr>
          <p:spPr bwMode="auto">
            <a:xfrm>
              <a:off x="1247" y="2141"/>
              <a:ext cx="181" cy="259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eaLnBrk="0" hangingPunct="0"/>
              <a:endParaRPr lang="en-US" sz="1800" b="1" baseline="-25000">
                <a:latin typeface="Arial" charset="0"/>
              </a:endParaRPr>
            </a:p>
          </p:txBody>
        </p:sp>
        <p:sp>
          <p:nvSpPr>
            <p:cNvPr id="501778" name="Line 63"/>
            <p:cNvSpPr>
              <a:spLocks noChangeShapeType="1"/>
            </p:cNvSpPr>
            <p:nvPr/>
          </p:nvSpPr>
          <p:spPr bwMode="auto">
            <a:xfrm>
              <a:off x="1111" y="2264"/>
              <a:ext cx="13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01779" name="Line 64"/>
            <p:cNvSpPr>
              <a:spLocks noChangeShapeType="1"/>
            </p:cNvSpPr>
            <p:nvPr/>
          </p:nvSpPr>
          <p:spPr bwMode="auto">
            <a:xfrm>
              <a:off x="702" y="2265"/>
              <a:ext cx="9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01780" name="Line 65"/>
            <p:cNvSpPr>
              <a:spLocks noChangeShapeType="1"/>
            </p:cNvSpPr>
            <p:nvPr/>
          </p:nvSpPr>
          <p:spPr bwMode="auto">
            <a:xfrm>
              <a:off x="1431" y="2264"/>
              <a:ext cx="9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01781" name="Line 66"/>
            <p:cNvSpPr>
              <a:spLocks noChangeShapeType="1"/>
            </p:cNvSpPr>
            <p:nvPr/>
          </p:nvSpPr>
          <p:spPr bwMode="auto">
            <a:xfrm>
              <a:off x="1836" y="2264"/>
              <a:ext cx="13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01782" name="Line 67"/>
            <p:cNvSpPr>
              <a:spLocks noChangeShapeType="1"/>
            </p:cNvSpPr>
            <p:nvPr/>
          </p:nvSpPr>
          <p:spPr bwMode="auto">
            <a:xfrm>
              <a:off x="3054" y="2267"/>
              <a:ext cx="9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01783" name="Line 68"/>
            <p:cNvSpPr>
              <a:spLocks noChangeShapeType="1"/>
            </p:cNvSpPr>
            <p:nvPr/>
          </p:nvSpPr>
          <p:spPr bwMode="auto">
            <a:xfrm>
              <a:off x="3635" y="2267"/>
              <a:ext cx="13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01784" name="Oval 69"/>
            <p:cNvSpPr>
              <a:spLocks noChangeArrowheads="1"/>
            </p:cNvSpPr>
            <p:nvPr/>
          </p:nvSpPr>
          <p:spPr bwMode="auto">
            <a:xfrm>
              <a:off x="2557" y="2128"/>
              <a:ext cx="499" cy="27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eaLnBrk="0" hangingPunct="0"/>
              <a:endParaRPr lang="en-US" sz="1800" b="1" baseline="-25000">
                <a:latin typeface="Arial" charset="0"/>
              </a:endParaRPr>
            </a:p>
          </p:txBody>
        </p:sp>
        <p:sp>
          <p:nvSpPr>
            <p:cNvPr id="501785" name="Oval 70"/>
            <p:cNvSpPr>
              <a:spLocks noChangeArrowheads="1"/>
            </p:cNvSpPr>
            <p:nvPr/>
          </p:nvSpPr>
          <p:spPr bwMode="auto">
            <a:xfrm>
              <a:off x="1973" y="2128"/>
              <a:ext cx="499" cy="27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eaLnBrk="0" hangingPunct="0"/>
              <a:endParaRPr lang="en-US" sz="1800" b="1" baseline="-25000">
                <a:latin typeface="Arial" charset="0"/>
              </a:endParaRPr>
            </a:p>
          </p:txBody>
        </p:sp>
        <p:sp>
          <p:nvSpPr>
            <p:cNvPr id="501786" name="Line 71"/>
            <p:cNvSpPr>
              <a:spLocks noChangeShapeType="1"/>
            </p:cNvSpPr>
            <p:nvPr/>
          </p:nvSpPr>
          <p:spPr bwMode="auto">
            <a:xfrm>
              <a:off x="2471" y="2267"/>
              <a:ext cx="91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01787" name="Oval 72"/>
            <p:cNvSpPr>
              <a:spLocks noChangeArrowheads="1"/>
            </p:cNvSpPr>
            <p:nvPr/>
          </p:nvSpPr>
          <p:spPr bwMode="auto">
            <a:xfrm>
              <a:off x="3144" y="2128"/>
              <a:ext cx="499" cy="27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eaLnBrk="0" hangingPunct="0"/>
              <a:endParaRPr lang="en-US" sz="1800" b="1" baseline="-25000">
                <a:latin typeface="Arial" charset="0"/>
              </a:endParaRPr>
            </a:p>
          </p:txBody>
        </p:sp>
        <p:sp>
          <p:nvSpPr>
            <p:cNvPr id="501788" name="Rectangle 73"/>
            <p:cNvSpPr>
              <a:spLocks noChangeArrowheads="1"/>
            </p:cNvSpPr>
            <p:nvPr/>
          </p:nvSpPr>
          <p:spPr bwMode="auto">
            <a:xfrm>
              <a:off x="3772" y="2136"/>
              <a:ext cx="317" cy="259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eaLnBrk="0" hangingPunct="0"/>
              <a:endParaRPr lang="en-US" sz="1800" b="1" baseline="-25000">
                <a:latin typeface="Arial" charset="0"/>
              </a:endParaRPr>
            </a:p>
          </p:txBody>
        </p:sp>
      </p:grpSp>
      <p:sp>
        <p:nvSpPr>
          <p:cNvPr id="501789" name="Line 74"/>
          <p:cNvSpPr>
            <a:spLocks noChangeShapeType="1"/>
          </p:cNvSpPr>
          <p:nvPr/>
        </p:nvSpPr>
        <p:spPr bwMode="auto">
          <a:xfrm>
            <a:off x="6965950" y="3835400"/>
            <a:ext cx="8255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01790" name="Line 75"/>
          <p:cNvSpPr>
            <a:spLocks noChangeShapeType="1"/>
          </p:cNvSpPr>
          <p:nvPr/>
        </p:nvSpPr>
        <p:spPr bwMode="auto">
          <a:xfrm>
            <a:off x="7215188" y="3835400"/>
            <a:ext cx="8255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01791" name="Text Box 76"/>
          <p:cNvSpPr txBox="1">
            <a:spLocks noChangeArrowheads="1"/>
          </p:cNvSpPr>
          <p:nvPr/>
        </p:nvSpPr>
        <p:spPr bwMode="auto">
          <a:xfrm>
            <a:off x="44450" y="3635375"/>
            <a:ext cx="566738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0350" tIns="30175" rIns="60350" bIns="30175"/>
          <a:lstStyle/>
          <a:p>
            <a:r>
              <a:rPr lang="en-GB" sz="2400" b="1">
                <a:solidFill>
                  <a:srgbClr val="000000"/>
                </a:solidFill>
                <a:latin typeface="Arial" charset="0"/>
              </a:rPr>
              <a:t>D1</a:t>
            </a:r>
            <a:endParaRPr lang="en-GB" sz="2400">
              <a:latin typeface="Arial" charset="0"/>
            </a:endParaRPr>
          </a:p>
        </p:txBody>
      </p:sp>
      <p:sp>
        <p:nvSpPr>
          <p:cNvPr id="501792" name="Text Box 77"/>
          <p:cNvSpPr txBox="1">
            <a:spLocks noChangeArrowheads="1"/>
          </p:cNvSpPr>
          <p:nvPr/>
        </p:nvSpPr>
        <p:spPr bwMode="auto">
          <a:xfrm>
            <a:off x="760413" y="3621088"/>
            <a:ext cx="804862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0350" tIns="30175" rIns="60350" bIns="30175"/>
          <a:lstStyle/>
          <a:p>
            <a:r>
              <a:rPr lang="en-GB" sz="2400" b="1">
                <a:solidFill>
                  <a:srgbClr val="000000"/>
                </a:solidFill>
                <a:latin typeface="Arial" charset="0"/>
              </a:rPr>
              <a:t>D2</a:t>
            </a:r>
          </a:p>
        </p:txBody>
      </p:sp>
      <p:sp>
        <p:nvSpPr>
          <p:cNvPr id="501793" name="Text Box 78"/>
          <p:cNvSpPr txBox="1">
            <a:spLocks noChangeArrowheads="1"/>
          </p:cNvSpPr>
          <p:nvPr/>
        </p:nvSpPr>
        <p:spPr bwMode="auto">
          <a:xfrm>
            <a:off x="1544638" y="3635375"/>
            <a:ext cx="828675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0350" tIns="30175" rIns="60350" bIns="30175"/>
          <a:lstStyle/>
          <a:p>
            <a:r>
              <a:rPr lang="en-GB" sz="2400" b="1">
                <a:solidFill>
                  <a:srgbClr val="000000"/>
                </a:solidFill>
                <a:latin typeface="Arial" charset="0"/>
              </a:rPr>
              <a:t>D'</a:t>
            </a:r>
            <a:endParaRPr lang="en-GB" sz="2400">
              <a:latin typeface="Arial" charset="0"/>
            </a:endParaRPr>
          </a:p>
        </p:txBody>
      </p:sp>
      <p:sp>
        <p:nvSpPr>
          <p:cNvPr id="501794" name="Text Box 79"/>
          <p:cNvSpPr txBox="1">
            <a:spLocks noChangeArrowheads="1"/>
          </p:cNvSpPr>
          <p:nvPr/>
        </p:nvSpPr>
        <p:spPr bwMode="auto">
          <a:xfrm>
            <a:off x="3084513" y="3587750"/>
            <a:ext cx="690562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0350" tIns="30175" rIns="60350" bIns="30175"/>
          <a:lstStyle/>
          <a:p>
            <a:r>
              <a:rPr lang="en-GB" sz="2400" b="1">
                <a:solidFill>
                  <a:srgbClr val="000000"/>
                </a:solidFill>
                <a:latin typeface="Arial" charset="0"/>
              </a:rPr>
              <a:t>A1</a:t>
            </a:r>
            <a:endParaRPr lang="en-GB" sz="2400">
              <a:latin typeface="Arial" charset="0"/>
            </a:endParaRPr>
          </a:p>
        </p:txBody>
      </p:sp>
      <p:sp>
        <p:nvSpPr>
          <p:cNvPr id="501795" name="Text Box 80"/>
          <p:cNvSpPr txBox="1">
            <a:spLocks noChangeArrowheads="1"/>
          </p:cNvSpPr>
          <p:nvPr/>
        </p:nvSpPr>
        <p:spPr bwMode="auto">
          <a:xfrm>
            <a:off x="5208588" y="3616325"/>
            <a:ext cx="568325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0350" tIns="30175" rIns="60350" bIns="30175"/>
          <a:lstStyle/>
          <a:p>
            <a:r>
              <a:rPr lang="en-GB" sz="2400" b="1">
                <a:solidFill>
                  <a:srgbClr val="000000"/>
                </a:solidFill>
                <a:latin typeface="Arial" charset="0"/>
              </a:rPr>
              <a:t>A3</a:t>
            </a:r>
            <a:endParaRPr lang="en-GB" sz="2400">
              <a:latin typeface="Arial" charset="0"/>
            </a:endParaRPr>
          </a:p>
        </p:txBody>
      </p:sp>
      <p:sp>
        <p:nvSpPr>
          <p:cNvPr id="501796" name="Text Box 81"/>
          <p:cNvSpPr txBox="1">
            <a:spLocks noChangeArrowheads="1"/>
          </p:cNvSpPr>
          <p:nvPr/>
        </p:nvSpPr>
        <p:spPr bwMode="auto">
          <a:xfrm>
            <a:off x="6183313" y="3616325"/>
            <a:ext cx="593725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0350" tIns="30175" rIns="60350" bIns="30175"/>
          <a:lstStyle/>
          <a:p>
            <a:r>
              <a:rPr lang="en-GB" sz="2400" b="1">
                <a:solidFill>
                  <a:srgbClr val="000000"/>
                </a:solidFill>
                <a:latin typeface="Arial" charset="0"/>
              </a:rPr>
              <a:t>D4</a:t>
            </a:r>
            <a:endParaRPr lang="en-GB" sz="2400">
              <a:latin typeface="Arial" charset="0"/>
            </a:endParaRPr>
          </a:p>
        </p:txBody>
      </p:sp>
      <p:sp>
        <p:nvSpPr>
          <p:cNvPr id="501797" name="Text Box 82"/>
          <p:cNvSpPr txBox="1">
            <a:spLocks noChangeArrowheads="1"/>
          </p:cNvSpPr>
          <p:nvPr/>
        </p:nvSpPr>
        <p:spPr bwMode="auto">
          <a:xfrm>
            <a:off x="8085138" y="3621088"/>
            <a:ext cx="611187" cy="57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0350" tIns="30175" rIns="60350" bIns="30175"/>
          <a:lstStyle/>
          <a:p>
            <a:r>
              <a:rPr lang="en-GB" sz="2400" b="1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C2</a:t>
            </a:r>
            <a:endParaRPr lang="en-GB" sz="2400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01798" name="Text Box 83"/>
          <p:cNvSpPr txBox="1">
            <a:spLocks noChangeArrowheads="1"/>
          </p:cNvSpPr>
          <p:nvPr/>
        </p:nvSpPr>
        <p:spPr bwMode="auto">
          <a:xfrm>
            <a:off x="1922463" y="3630613"/>
            <a:ext cx="881062" cy="57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0350" tIns="30175" rIns="60350" bIns="30175"/>
          <a:lstStyle/>
          <a:p>
            <a:pPr algn="ctr"/>
            <a:r>
              <a:rPr lang="en-GB" sz="2400" b="1">
                <a:solidFill>
                  <a:srgbClr val="000000"/>
                </a:solidFill>
                <a:latin typeface="Arial" charset="0"/>
              </a:rPr>
              <a:t>D3</a:t>
            </a:r>
            <a:endParaRPr lang="en-GB" sz="2400">
              <a:latin typeface="Arial" charset="0"/>
            </a:endParaRPr>
          </a:p>
        </p:txBody>
      </p:sp>
      <p:sp>
        <p:nvSpPr>
          <p:cNvPr id="501799" name="Text Box 84"/>
          <p:cNvSpPr txBox="1">
            <a:spLocks noChangeArrowheads="1"/>
          </p:cNvSpPr>
          <p:nvPr/>
        </p:nvSpPr>
        <p:spPr bwMode="auto">
          <a:xfrm>
            <a:off x="4138613" y="3625850"/>
            <a:ext cx="625475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0350" tIns="30175" rIns="60350" bIns="30175"/>
          <a:lstStyle/>
          <a:p>
            <a:r>
              <a:rPr lang="en-GB" sz="2400" b="1">
                <a:solidFill>
                  <a:srgbClr val="000000"/>
                </a:solidFill>
                <a:latin typeface="Arial" charset="0"/>
              </a:rPr>
              <a:t>A2</a:t>
            </a:r>
            <a:endParaRPr lang="en-GB" sz="2400">
              <a:latin typeface="Arial" charset="0"/>
            </a:endParaRPr>
          </a:p>
        </p:txBody>
      </p:sp>
      <p:sp>
        <p:nvSpPr>
          <p:cNvPr id="501800" name="Text Box 85"/>
          <p:cNvSpPr txBox="1">
            <a:spLocks noChangeArrowheads="1"/>
          </p:cNvSpPr>
          <p:nvPr/>
        </p:nvSpPr>
        <p:spPr bwMode="auto">
          <a:xfrm>
            <a:off x="7540625" y="3616325"/>
            <a:ext cx="547688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0350" tIns="30175" rIns="60350" bIns="30175"/>
          <a:lstStyle/>
          <a:p>
            <a:r>
              <a:rPr lang="en-GB" sz="2400" b="1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C1</a:t>
            </a:r>
            <a:endParaRPr lang="en-GB" sz="24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1462" name="Line 86"/>
          <p:cNvSpPr>
            <a:spLocks noChangeShapeType="1"/>
          </p:cNvSpPr>
          <p:nvPr/>
        </p:nvSpPr>
        <p:spPr bwMode="auto">
          <a:xfrm flipV="1">
            <a:off x="1979613" y="4149725"/>
            <a:ext cx="1587" cy="5032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GB"/>
          </a:p>
        </p:txBody>
      </p:sp>
      <p:sp>
        <p:nvSpPr>
          <p:cNvPr id="101463" name="Text Box 87"/>
          <p:cNvSpPr txBox="1">
            <a:spLocks noChangeArrowheads="1"/>
          </p:cNvSpPr>
          <p:nvPr/>
        </p:nvSpPr>
        <p:spPr bwMode="auto">
          <a:xfrm>
            <a:off x="900113" y="4621213"/>
            <a:ext cx="2016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000">
                <a:solidFill>
                  <a:srgbClr val="FFFF00"/>
                </a:solidFill>
              </a:rPr>
              <a:t>FVIII</a:t>
            </a:r>
          </a:p>
        </p:txBody>
      </p:sp>
      <p:sp>
        <p:nvSpPr>
          <p:cNvPr id="101464" name="Line 88"/>
          <p:cNvSpPr>
            <a:spLocks noChangeShapeType="1"/>
          </p:cNvSpPr>
          <p:nvPr/>
        </p:nvSpPr>
        <p:spPr bwMode="auto">
          <a:xfrm>
            <a:off x="72752" y="5805264"/>
            <a:ext cx="1258888" cy="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 type="triangle" w="lg" len="lg"/>
            <a:tailEnd type="triangle" w="lg" len="lg"/>
          </a:ln>
        </p:spPr>
        <p:txBody>
          <a:bodyPr/>
          <a:lstStyle/>
          <a:p>
            <a:endParaRPr lang="en-GB"/>
          </a:p>
        </p:txBody>
      </p:sp>
      <p:sp>
        <p:nvSpPr>
          <p:cNvPr id="101466" name="Text Box 90"/>
          <p:cNvSpPr txBox="1">
            <a:spLocks noChangeArrowheads="1"/>
          </p:cNvSpPr>
          <p:nvPr/>
        </p:nvSpPr>
        <p:spPr bwMode="auto">
          <a:xfrm>
            <a:off x="0" y="5840437"/>
            <a:ext cx="8604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dirty="0" err="1">
                <a:solidFill>
                  <a:srgbClr val="FFFF00"/>
                </a:solidFill>
              </a:rPr>
              <a:t>Propeptide</a:t>
            </a:r>
            <a:r>
              <a:rPr lang="en-GB" sz="2000" dirty="0">
                <a:solidFill>
                  <a:srgbClr val="FFFF00"/>
                </a:solidFill>
              </a:rPr>
              <a:t>                                         Mature VWF</a:t>
            </a:r>
          </a:p>
        </p:txBody>
      </p:sp>
      <p:sp>
        <p:nvSpPr>
          <p:cNvPr id="101467" name="Line 91"/>
          <p:cNvSpPr>
            <a:spLocks noChangeShapeType="1"/>
          </p:cNvSpPr>
          <p:nvPr/>
        </p:nvSpPr>
        <p:spPr bwMode="auto">
          <a:xfrm>
            <a:off x="1619250" y="5805264"/>
            <a:ext cx="7273925" cy="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 type="triangle" w="lg" len="lg"/>
            <a:tailEnd type="triangle" w="lg" len="lg"/>
          </a:ln>
        </p:spPr>
        <p:txBody>
          <a:bodyPr/>
          <a:lstStyle/>
          <a:p>
            <a:endParaRPr lang="en-GB"/>
          </a:p>
        </p:txBody>
      </p:sp>
      <p:sp>
        <p:nvSpPr>
          <p:cNvPr id="101468" name="Line 92"/>
          <p:cNvSpPr>
            <a:spLocks noChangeShapeType="1"/>
          </p:cNvSpPr>
          <p:nvPr/>
        </p:nvSpPr>
        <p:spPr bwMode="auto">
          <a:xfrm flipV="1">
            <a:off x="3348038" y="4111625"/>
            <a:ext cx="0" cy="4857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GB"/>
          </a:p>
        </p:txBody>
      </p:sp>
      <p:sp>
        <p:nvSpPr>
          <p:cNvPr id="501807" name="Text Box 93"/>
          <p:cNvSpPr txBox="1">
            <a:spLocks noChangeArrowheads="1"/>
          </p:cNvSpPr>
          <p:nvPr/>
        </p:nvSpPr>
        <p:spPr bwMode="auto">
          <a:xfrm>
            <a:off x="2700338" y="4687888"/>
            <a:ext cx="13668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/>
          </a:p>
        </p:txBody>
      </p:sp>
      <p:sp>
        <p:nvSpPr>
          <p:cNvPr id="101470" name="Text Box 94"/>
          <p:cNvSpPr txBox="1">
            <a:spLocks noChangeArrowheads="1"/>
          </p:cNvSpPr>
          <p:nvPr/>
        </p:nvSpPr>
        <p:spPr bwMode="auto">
          <a:xfrm>
            <a:off x="2930525" y="4638675"/>
            <a:ext cx="2217539" cy="127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dirty="0" err="1">
                <a:solidFill>
                  <a:srgbClr val="FFFF00"/>
                </a:solidFill>
              </a:rPr>
              <a:t>GPIb</a:t>
            </a:r>
            <a:r>
              <a:rPr lang="en-GB" sz="2000" dirty="0">
                <a:solidFill>
                  <a:srgbClr val="FFFF00"/>
                </a:solidFill>
              </a:rPr>
              <a:t> </a:t>
            </a:r>
            <a:endParaRPr lang="en-GB" sz="2000" dirty="0" smtClean="0">
              <a:solidFill>
                <a:srgbClr val="FFFF00"/>
              </a:solidFill>
            </a:endParaRPr>
          </a:p>
          <a:p>
            <a:pPr>
              <a:spcBef>
                <a:spcPct val="50000"/>
              </a:spcBef>
            </a:pPr>
            <a:r>
              <a:rPr lang="en-GB" sz="2000" dirty="0" smtClean="0">
                <a:solidFill>
                  <a:srgbClr val="FFFF00"/>
                </a:solidFill>
              </a:rPr>
              <a:t>Collagen I &amp; VI </a:t>
            </a:r>
            <a:endParaRPr lang="en-GB" sz="2000" dirty="0">
              <a:solidFill>
                <a:srgbClr val="FFFF00"/>
              </a:solidFill>
            </a:endParaRPr>
          </a:p>
          <a:p>
            <a:pPr>
              <a:spcBef>
                <a:spcPct val="50000"/>
              </a:spcBef>
            </a:pPr>
            <a:r>
              <a:rPr lang="en-GB" sz="1800" dirty="0"/>
              <a:t>   </a:t>
            </a:r>
          </a:p>
        </p:txBody>
      </p:sp>
      <p:sp>
        <p:nvSpPr>
          <p:cNvPr id="101471" name="Line 95"/>
          <p:cNvSpPr>
            <a:spLocks noChangeShapeType="1"/>
          </p:cNvSpPr>
          <p:nvPr/>
        </p:nvSpPr>
        <p:spPr bwMode="auto">
          <a:xfrm>
            <a:off x="4356100" y="2533650"/>
            <a:ext cx="0" cy="8572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GB"/>
          </a:p>
        </p:txBody>
      </p:sp>
      <p:sp>
        <p:nvSpPr>
          <p:cNvPr id="101472" name="Text Box 96"/>
          <p:cNvSpPr txBox="1">
            <a:spLocks noChangeArrowheads="1"/>
          </p:cNvSpPr>
          <p:nvPr/>
        </p:nvSpPr>
        <p:spPr bwMode="auto">
          <a:xfrm>
            <a:off x="2700338" y="2093913"/>
            <a:ext cx="33115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/>
              <a:t>    </a:t>
            </a:r>
            <a:r>
              <a:rPr lang="en-GB" sz="2000">
                <a:solidFill>
                  <a:srgbClr val="FFFF00"/>
                </a:solidFill>
              </a:rPr>
              <a:t>ADAMTS13 cleavage</a:t>
            </a:r>
          </a:p>
        </p:txBody>
      </p:sp>
      <p:sp>
        <p:nvSpPr>
          <p:cNvPr id="501811" name="Text Box 97"/>
          <p:cNvSpPr txBox="1">
            <a:spLocks noChangeArrowheads="1"/>
          </p:cNvSpPr>
          <p:nvPr/>
        </p:nvSpPr>
        <p:spPr bwMode="auto">
          <a:xfrm>
            <a:off x="8547100" y="3619500"/>
            <a:ext cx="720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1">
                <a:solidFill>
                  <a:srgbClr val="000000"/>
                </a:solidFill>
                <a:latin typeface="Arial" charset="0"/>
              </a:rPr>
              <a:t>CK</a:t>
            </a:r>
          </a:p>
        </p:txBody>
      </p:sp>
      <p:sp>
        <p:nvSpPr>
          <p:cNvPr id="101474" name="Line 98"/>
          <p:cNvSpPr>
            <a:spLocks noChangeShapeType="1"/>
          </p:cNvSpPr>
          <p:nvPr/>
        </p:nvSpPr>
        <p:spPr bwMode="auto">
          <a:xfrm flipV="1">
            <a:off x="5435600" y="4111625"/>
            <a:ext cx="1588" cy="5032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GB"/>
          </a:p>
        </p:txBody>
      </p:sp>
      <p:sp>
        <p:nvSpPr>
          <p:cNvPr id="101475" name="Text Box 99"/>
          <p:cNvSpPr txBox="1">
            <a:spLocks noChangeArrowheads="1"/>
          </p:cNvSpPr>
          <p:nvPr/>
        </p:nvSpPr>
        <p:spPr bwMode="auto">
          <a:xfrm>
            <a:off x="4859338" y="4692650"/>
            <a:ext cx="187290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dirty="0" smtClean="0">
                <a:solidFill>
                  <a:srgbClr val="FFFF00"/>
                </a:solidFill>
              </a:rPr>
              <a:t>Collagen III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101476" name="Line 100"/>
          <p:cNvSpPr>
            <a:spLocks noChangeShapeType="1"/>
          </p:cNvSpPr>
          <p:nvPr/>
        </p:nvSpPr>
        <p:spPr bwMode="auto">
          <a:xfrm flipV="1">
            <a:off x="8027988" y="4111625"/>
            <a:ext cx="1587" cy="5032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GB"/>
          </a:p>
        </p:txBody>
      </p:sp>
      <p:sp>
        <p:nvSpPr>
          <p:cNvPr id="101477" name="Text Box 101"/>
          <p:cNvSpPr txBox="1">
            <a:spLocks noChangeArrowheads="1"/>
          </p:cNvSpPr>
          <p:nvPr/>
        </p:nvSpPr>
        <p:spPr bwMode="auto">
          <a:xfrm>
            <a:off x="7019925" y="4614863"/>
            <a:ext cx="2124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/>
              <a:t>    </a:t>
            </a:r>
            <a:r>
              <a:rPr lang="en-GB" sz="2000">
                <a:solidFill>
                  <a:srgbClr val="FFFF00"/>
                </a:solidFill>
              </a:rPr>
              <a:t>GPIIbIIIa</a:t>
            </a:r>
          </a:p>
        </p:txBody>
      </p:sp>
      <p:sp>
        <p:nvSpPr>
          <p:cNvPr id="101478" name="Line 102"/>
          <p:cNvSpPr>
            <a:spLocks noChangeShapeType="1"/>
          </p:cNvSpPr>
          <p:nvPr/>
        </p:nvSpPr>
        <p:spPr bwMode="auto">
          <a:xfrm>
            <a:off x="8459788" y="2959100"/>
            <a:ext cx="611187" cy="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 type="triangle" w="lg" len="med"/>
            <a:tailEnd type="triangle" w="lg" len="med"/>
          </a:ln>
        </p:spPr>
        <p:txBody>
          <a:bodyPr/>
          <a:lstStyle/>
          <a:p>
            <a:endParaRPr lang="en-GB"/>
          </a:p>
        </p:txBody>
      </p:sp>
      <p:sp>
        <p:nvSpPr>
          <p:cNvPr id="101479" name="Text Box 103"/>
          <p:cNvSpPr txBox="1">
            <a:spLocks noChangeArrowheads="1"/>
          </p:cNvSpPr>
          <p:nvPr/>
        </p:nvSpPr>
        <p:spPr bwMode="auto">
          <a:xfrm>
            <a:off x="7524750" y="2454275"/>
            <a:ext cx="1943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GB" sz="2000">
                <a:solidFill>
                  <a:srgbClr val="FFFF00"/>
                </a:solidFill>
              </a:rPr>
              <a:t>Dimerisation</a:t>
            </a:r>
          </a:p>
        </p:txBody>
      </p:sp>
      <p:sp>
        <p:nvSpPr>
          <p:cNvPr id="101602" name="Line 226"/>
          <p:cNvSpPr>
            <a:spLocks noChangeShapeType="1"/>
          </p:cNvSpPr>
          <p:nvPr/>
        </p:nvSpPr>
        <p:spPr bwMode="auto">
          <a:xfrm>
            <a:off x="250825" y="2965450"/>
            <a:ext cx="2376488" cy="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 type="triangle" w="lg" len="med"/>
            <a:tailEnd type="triangle" w="lg" len="med"/>
          </a:ln>
        </p:spPr>
        <p:txBody>
          <a:bodyPr/>
          <a:lstStyle/>
          <a:p>
            <a:endParaRPr lang="en-GB"/>
          </a:p>
        </p:txBody>
      </p:sp>
      <p:sp>
        <p:nvSpPr>
          <p:cNvPr id="101603" name="Text Box 227"/>
          <p:cNvSpPr txBox="1">
            <a:spLocks noChangeArrowheads="1"/>
          </p:cNvSpPr>
          <p:nvPr/>
        </p:nvSpPr>
        <p:spPr bwMode="auto">
          <a:xfrm>
            <a:off x="179388" y="2389188"/>
            <a:ext cx="2447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000"/>
              <a:t>    </a:t>
            </a:r>
            <a:r>
              <a:rPr lang="en-GB" sz="2000">
                <a:solidFill>
                  <a:srgbClr val="FFFF00"/>
                </a:solidFill>
              </a:rPr>
              <a:t>Multimerisation</a:t>
            </a:r>
          </a:p>
        </p:txBody>
      </p:sp>
      <p:sp>
        <p:nvSpPr>
          <p:cNvPr id="501820" name="TextBox 62"/>
          <p:cNvSpPr txBox="1">
            <a:spLocks noChangeArrowheads="1"/>
          </p:cNvSpPr>
          <p:nvPr/>
        </p:nvSpPr>
        <p:spPr bwMode="auto">
          <a:xfrm>
            <a:off x="6611938" y="3922713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sz="3600" b="1" baseline="-25000">
                <a:latin typeface="Arial" charset="0"/>
              </a:rPr>
              <a:t> B1-3</a:t>
            </a:r>
          </a:p>
        </p:txBody>
      </p:sp>
      <p:sp>
        <p:nvSpPr>
          <p:cNvPr id="501821" name="Text Box 61"/>
          <p:cNvSpPr txBox="1">
            <a:spLocks noChangeArrowheads="1"/>
          </p:cNvSpPr>
          <p:nvPr/>
        </p:nvSpPr>
        <p:spPr bwMode="auto">
          <a:xfrm>
            <a:off x="611187" y="333375"/>
            <a:ext cx="820928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000" dirty="0">
                <a:solidFill>
                  <a:srgbClr val="FFFF00"/>
                </a:solidFill>
              </a:rPr>
              <a:t>VWF </a:t>
            </a:r>
            <a:r>
              <a:rPr lang="en-GB" sz="4000" dirty="0" err="1">
                <a:solidFill>
                  <a:srgbClr val="FFFF00"/>
                </a:solidFill>
              </a:rPr>
              <a:t>Monomeric</a:t>
            </a:r>
            <a:r>
              <a:rPr lang="en-GB" sz="4000" dirty="0">
                <a:solidFill>
                  <a:srgbClr val="FFFF00"/>
                </a:solidFill>
              </a:rPr>
              <a:t> </a:t>
            </a:r>
            <a:r>
              <a:rPr lang="en-GB" sz="4000" dirty="0" smtClean="0">
                <a:solidFill>
                  <a:srgbClr val="FFFF00"/>
                </a:solidFill>
              </a:rPr>
              <a:t>Structure - old</a:t>
            </a:r>
            <a:endParaRPr lang="en-GB" sz="4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90" name="Text Box 2"/>
          <p:cNvSpPr txBox="1">
            <a:spLocks noChangeArrowheads="1"/>
          </p:cNvSpPr>
          <p:nvPr/>
        </p:nvSpPr>
        <p:spPr bwMode="auto">
          <a:xfrm rot="-9815">
            <a:off x="338138" y="214313"/>
            <a:ext cx="8331200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GB" altLang="en-GB" sz="3600" b="1">
                <a:solidFill>
                  <a:srgbClr val="FFFF00"/>
                </a:solidFill>
              </a:rPr>
              <a:t>Post-translational modification of VWF</a:t>
            </a:r>
            <a:endParaRPr lang="en-GB" altLang="en-GB" sz="2800" b="1">
              <a:solidFill>
                <a:schemeClr val="tx2"/>
              </a:solidFill>
            </a:endParaRPr>
          </a:p>
          <a:p>
            <a:pPr eaLnBrk="0" hangingPunct="0">
              <a:spcBef>
                <a:spcPct val="50000"/>
              </a:spcBef>
            </a:pPr>
            <a:endParaRPr lang="en-GB" altLang="en-GB" sz="2800">
              <a:latin typeface="Arial" charset="0"/>
            </a:endParaRPr>
          </a:p>
        </p:txBody>
      </p:sp>
      <p:sp>
        <p:nvSpPr>
          <p:cNvPr id="498691" name="Rectangle 3"/>
          <p:cNvSpPr>
            <a:spLocks noChangeArrowheads="1"/>
          </p:cNvSpPr>
          <p:nvPr/>
        </p:nvSpPr>
        <p:spPr bwMode="auto">
          <a:xfrm>
            <a:off x="812800" y="2579688"/>
            <a:ext cx="692150" cy="263525"/>
          </a:xfrm>
          <a:prstGeom prst="rect">
            <a:avLst/>
          </a:prstGeom>
          <a:solidFill>
            <a:srgbClr val="000000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98692" name="Rectangle 4"/>
          <p:cNvSpPr>
            <a:spLocks noChangeArrowheads="1"/>
          </p:cNvSpPr>
          <p:nvPr/>
        </p:nvSpPr>
        <p:spPr bwMode="auto">
          <a:xfrm>
            <a:off x="1716088" y="4041775"/>
            <a:ext cx="847725" cy="355600"/>
          </a:xfrm>
          <a:prstGeom prst="rect">
            <a:avLst/>
          </a:prstGeom>
          <a:solidFill>
            <a:srgbClr val="000000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98693" name="Rectangle 5"/>
          <p:cNvSpPr>
            <a:spLocks noChangeArrowheads="1"/>
          </p:cNvSpPr>
          <p:nvPr/>
        </p:nvSpPr>
        <p:spPr bwMode="auto">
          <a:xfrm>
            <a:off x="2641600" y="2655888"/>
            <a:ext cx="1706563" cy="263525"/>
          </a:xfrm>
          <a:prstGeom prst="rect">
            <a:avLst/>
          </a:prstGeom>
          <a:solidFill>
            <a:srgbClr val="000000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98694" name="Rectangle 6"/>
          <p:cNvSpPr>
            <a:spLocks noChangeArrowheads="1"/>
          </p:cNvSpPr>
          <p:nvPr/>
        </p:nvSpPr>
        <p:spPr bwMode="auto">
          <a:xfrm>
            <a:off x="3792538" y="3798888"/>
            <a:ext cx="2408237" cy="357187"/>
          </a:xfrm>
          <a:prstGeom prst="rect">
            <a:avLst/>
          </a:prstGeom>
          <a:solidFill>
            <a:srgbClr val="000000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98695" name="Rectangle 7"/>
          <p:cNvSpPr>
            <a:spLocks noChangeArrowheads="1"/>
          </p:cNvSpPr>
          <p:nvPr/>
        </p:nvSpPr>
        <p:spPr bwMode="auto">
          <a:xfrm>
            <a:off x="4362450" y="4770438"/>
            <a:ext cx="3654425" cy="265112"/>
          </a:xfrm>
          <a:prstGeom prst="rect">
            <a:avLst/>
          </a:prstGeom>
          <a:solidFill>
            <a:srgbClr val="000000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98696" name="Rectangle 8"/>
          <p:cNvSpPr>
            <a:spLocks noChangeArrowheads="1"/>
          </p:cNvSpPr>
          <p:nvPr/>
        </p:nvSpPr>
        <p:spPr bwMode="auto">
          <a:xfrm>
            <a:off x="2649538" y="4406900"/>
            <a:ext cx="1414462" cy="230188"/>
          </a:xfrm>
          <a:prstGeom prst="rect">
            <a:avLst/>
          </a:prstGeom>
          <a:solidFill>
            <a:srgbClr val="000000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98697" name="Freeform 9"/>
          <p:cNvSpPr>
            <a:spLocks/>
          </p:cNvSpPr>
          <p:nvPr/>
        </p:nvSpPr>
        <p:spPr bwMode="auto">
          <a:xfrm>
            <a:off x="2551113" y="1825625"/>
            <a:ext cx="28575" cy="3744913"/>
          </a:xfrm>
          <a:custGeom>
            <a:avLst/>
            <a:gdLst/>
            <a:ahLst/>
            <a:cxnLst>
              <a:cxn ang="0">
                <a:pos x="19" y="0"/>
              </a:cxn>
              <a:cxn ang="0">
                <a:pos x="0" y="0"/>
              </a:cxn>
              <a:cxn ang="0">
                <a:pos x="1" y="2359"/>
              </a:cxn>
              <a:cxn ang="0">
                <a:pos x="20" y="2359"/>
              </a:cxn>
              <a:cxn ang="0">
                <a:pos x="19" y="0"/>
              </a:cxn>
            </a:cxnLst>
            <a:rect l="0" t="0" r="r" b="b"/>
            <a:pathLst>
              <a:path w="20" h="2359">
                <a:moveTo>
                  <a:pt x="19" y="0"/>
                </a:moveTo>
                <a:lnTo>
                  <a:pt x="0" y="0"/>
                </a:lnTo>
                <a:lnTo>
                  <a:pt x="1" y="2359"/>
                </a:lnTo>
                <a:lnTo>
                  <a:pt x="20" y="2359"/>
                </a:lnTo>
                <a:lnTo>
                  <a:pt x="19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98698" name="Freeform 10"/>
          <p:cNvSpPr>
            <a:spLocks/>
          </p:cNvSpPr>
          <p:nvPr/>
        </p:nvSpPr>
        <p:spPr bwMode="auto">
          <a:xfrm>
            <a:off x="4341813" y="1825625"/>
            <a:ext cx="30162" cy="3744913"/>
          </a:xfrm>
          <a:custGeom>
            <a:avLst/>
            <a:gdLst/>
            <a:ahLst/>
            <a:cxnLst>
              <a:cxn ang="0">
                <a:pos x="19" y="0"/>
              </a:cxn>
              <a:cxn ang="0">
                <a:pos x="0" y="0"/>
              </a:cxn>
              <a:cxn ang="0">
                <a:pos x="2" y="2359"/>
              </a:cxn>
              <a:cxn ang="0">
                <a:pos x="21" y="2359"/>
              </a:cxn>
              <a:cxn ang="0">
                <a:pos x="19" y="0"/>
              </a:cxn>
            </a:cxnLst>
            <a:rect l="0" t="0" r="r" b="b"/>
            <a:pathLst>
              <a:path w="21" h="2359">
                <a:moveTo>
                  <a:pt x="19" y="0"/>
                </a:moveTo>
                <a:lnTo>
                  <a:pt x="0" y="0"/>
                </a:lnTo>
                <a:lnTo>
                  <a:pt x="2" y="2359"/>
                </a:lnTo>
                <a:lnTo>
                  <a:pt x="21" y="2359"/>
                </a:lnTo>
                <a:lnTo>
                  <a:pt x="19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98699" name="Rectangle 11"/>
          <p:cNvSpPr>
            <a:spLocks noChangeArrowheads="1"/>
          </p:cNvSpPr>
          <p:nvPr/>
        </p:nvSpPr>
        <p:spPr bwMode="auto">
          <a:xfrm>
            <a:off x="6215063" y="1825625"/>
            <a:ext cx="26987" cy="374491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98700" name="Rectangle 12"/>
          <p:cNvSpPr>
            <a:spLocks noChangeArrowheads="1"/>
          </p:cNvSpPr>
          <p:nvPr/>
        </p:nvSpPr>
        <p:spPr bwMode="auto">
          <a:xfrm rot="4785">
            <a:off x="2771775" y="6092825"/>
            <a:ext cx="2092325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700" b="1" i="1">
                <a:solidFill>
                  <a:srgbClr val="FFFFFF"/>
                </a:solidFill>
                <a:latin typeface="Arial" charset="0"/>
              </a:rPr>
              <a:t>Time after synthesis</a:t>
            </a:r>
            <a:endParaRPr lang="en-US" sz="2400">
              <a:latin typeface="Arial" charset="0"/>
            </a:endParaRPr>
          </a:p>
        </p:txBody>
      </p:sp>
      <p:sp>
        <p:nvSpPr>
          <p:cNvPr id="498701" name="Rectangle 13"/>
          <p:cNvSpPr>
            <a:spLocks noChangeArrowheads="1"/>
          </p:cNvSpPr>
          <p:nvPr/>
        </p:nvSpPr>
        <p:spPr bwMode="auto">
          <a:xfrm rot="3128">
            <a:off x="744538" y="2274888"/>
            <a:ext cx="164306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500">
                <a:solidFill>
                  <a:srgbClr val="FFFFFF"/>
                </a:solidFill>
                <a:latin typeface="Arial" charset="0"/>
              </a:rPr>
              <a:t>N-linked glycosylation</a:t>
            </a:r>
            <a:endParaRPr lang="en-US" sz="2400">
              <a:latin typeface="Arial" charset="0"/>
            </a:endParaRPr>
          </a:p>
        </p:txBody>
      </p:sp>
      <p:sp>
        <p:nvSpPr>
          <p:cNvPr id="498702" name="Rectangle 14"/>
          <p:cNvSpPr>
            <a:spLocks noChangeArrowheads="1"/>
          </p:cNvSpPr>
          <p:nvPr/>
        </p:nvSpPr>
        <p:spPr bwMode="auto">
          <a:xfrm rot="1676">
            <a:off x="1557338" y="4484688"/>
            <a:ext cx="94456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500">
                <a:solidFill>
                  <a:srgbClr val="FFFFFF"/>
                </a:solidFill>
                <a:latin typeface="Arial" charset="0"/>
              </a:rPr>
              <a:t>Dimerisation</a:t>
            </a:r>
            <a:endParaRPr lang="en-US" sz="2400">
              <a:latin typeface="Arial" charset="0"/>
            </a:endParaRPr>
          </a:p>
        </p:txBody>
      </p:sp>
      <p:sp>
        <p:nvSpPr>
          <p:cNvPr id="498703" name="Rectangle 15"/>
          <p:cNvSpPr>
            <a:spLocks noChangeArrowheads="1"/>
          </p:cNvSpPr>
          <p:nvPr/>
        </p:nvSpPr>
        <p:spPr bwMode="auto">
          <a:xfrm rot="4985">
            <a:off x="2641600" y="2274888"/>
            <a:ext cx="18970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500">
                <a:solidFill>
                  <a:srgbClr val="FFFFFF"/>
                </a:solidFill>
                <a:latin typeface="Arial" charset="0"/>
              </a:rPr>
              <a:t>Carbohydrate processing</a:t>
            </a:r>
            <a:endParaRPr lang="en-US" sz="2400">
              <a:latin typeface="Arial" charset="0"/>
            </a:endParaRPr>
          </a:p>
        </p:txBody>
      </p:sp>
      <p:sp>
        <p:nvSpPr>
          <p:cNvPr id="498704" name="Rectangle 16"/>
          <p:cNvSpPr>
            <a:spLocks noChangeArrowheads="1"/>
          </p:cNvSpPr>
          <p:nvPr/>
        </p:nvSpPr>
        <p:spPr bwMode="auto">
          <a:xfrm rot="-226">
            <a:off x="3054350" y="4776788"/>
            <a:ext cx="8032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500">
                <a:solidFill>
                  <a:srgbClr val="FFFFFF"/>
                </a:solidFill>
                <a:latin typeface="Arial" charset="0"/>
              </a:rPr>
              <a:t>Sulphation</a:t>
            </a:r>
            <a:endParaRPr lang="en-US" sz="2400">
              <a:latin typeface="Arial" charset="0"/>
            </a:endParaRPr>
          </a:p>
        </p:txBody>
      </p:sp>
      <p:sp>
        <p:nvSpPr>
          <p:cNvPr id="498705" name="Rectangle 17"/>
          <p:cNvSpPr>
            <a:spLocks noChangeArrowheads="1"/>
          </p:cNvSpPr>
          <p:nvPr/>
        </p:nvSpPr>
        <p:spPr bwMode="auto">
          <a:xfrm rot="1732">
            <a:off x="4608513" y="3533775"/>
            <a:ext cx="114141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500">
                <a:solidFill>
                  <a:srgbClr val="FFFFFF"/>
                </a:solidFill>
                <a:latin typeface="Arial" charset="0"/>
              </a:rPr>
              <a:t>Multimerisation</a:t>
            </a:r>
            <a:endParaRPr lang="en-US" sz="2400">
              <a:latin typeface="Arial" charset="0"/>
            </a:endParaRPr>
          </a:p>
        </p:txBody>
      </p:sp>
      <p:sp>
        <p:nvSpPr>
          <p:cNvPr id="498706" name="Rectangle 18"/>
          <p:cNvSpPr>
            <a:spLocks noChangeArrowheads="1"/>
          </p:cNvSpPr>
          <p:nvPr/>
        </p:nvSpPr>
        <p:spPr bwMode="auto">
          <a:xfrm rot="3546">
            <a:off x="4921250" y="5194300"/>
            <a:ext cx="15478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500">
                <a:solidFill>
                  <a:srgbClr val="FFFFFF"/>
                </a:solidFill>
                <a:latin typeface="Arial" charset="0"/>
              </a:rPr>
              <a:t>Propeptide cleavage</a:t>
            </a:r>
            <a:endParaRPr lang="en-US" sz="2400">
              <a:latin typeface="Arial" charset="0"/>
            </a:endParaRPr>
          </a:p>
        </p:txBody>
      </p:sp>
      <p:sp>
        <p:nvSpPr>
          <p:cNvPr id="498707" name="Rectangle 19"/>
          <p:cNvSpPr>
            <a:spLocks noChangeArrowheads="1"/>
          </p:cNvSpPr>
          <p:nvPr/>
        </p:nvSpPr>
        <p:spPr bwMode="auto">
          <a:xfrm>
            <a:off x="5133975" y="6205538"/>
            <a:ext cx="293688" cy="3175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98708" name="Freeform 20"/>
          <p:cNvSpPr>
            <a:spLocks/>
          </p:cNvSpPr>
          <p:nvPr/>
        </p:nvSpPr>
        <p:spPr bwMode="auto">
          <a:xfrm>
            <a:off x="5364163" y="6115050"/>
            <a:ext cx="238125" cy="174625"/>
          </a:xfrm>
          <a:custGeom>
            <a:avLst/>
            <a:gdLst/>
            <a:ahLst/>
            <a:cxnLst>
              <a:cxn ang="0">
                <a:pos x="0" y="110"/>
              </a:cxn>
              <a:cxn ang="0">
                <a:pos x="20" y="56"/>
              </a:cxn>
              <a:cxn ang="0">
                <a:pos x="0" y="0"/>
              </a:cxn>
              <a:cxn ang="0">
                <a:pos x="169" y="56"/>
              </a:cxn>
              <a:cxn ang="0">
                <a:pos x="0" y="110"/>
              </a:cxn>
            </a:cxnLst>
            <a:rect l="0" t="0" r="r" b="b"/>
            <a:pathLst>
              <a:path w="169" h="110">
                <a:moveTo>
                  <a:pt x="0" y="110"/>
                </a:moveTo>
                <a:lnTo>
                  <a:pt x="20" y="56"/>
                </a:lnTo>
                <a:lnTo>
                  <a:pt x="0" y="0"/>
                </a:lnTo>
                <a:lnTo>
                  <a:pt x="169" y="56"/>
                </a:lnTo>
                <a:lnTo>
                  <a:pt x="0" y="110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98709" name="Rectangle 21"/>
          <p:cNvSpPr>
            <a:spLocks noChangeArrowheads="1"/>
          </p:cNvSpPr>
          <p:nvPr/>
        </p:nvSpPr>
        <p:spPr bwMode="auto">
          <a:xfrm rot="-21629">
            <a:off x="1268413" y="1773238"/>
            <a:ext cx="47625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900" b="1" i="1">
                <a:solidFill>
                  <a:srgbClr val="FFFF00"/>
                </a:solidFill>
                <a:latin typeface="Arial" charset="0"/>
              </a:rPr>
              <a:t>E. R.</a:t>
            </a:r>
            <a:endParaRPr lang="en-US" sz="2400">
              <a:latin typeface="Arial" charset="0"/>
            </a:endParaRPr>
          </a:p>
        </p:txBody>
      </p:sp>
      <p:sp>
        <p:nvSpPr>
          <p:cNvPr id="498710" name="Rectangle 22"/>
          <p:cNvSpPr>
            <a:spLocks noChangeArrowheads="1"/>
          </p:cNvSpPr>
          <p:nvPr/>
        </p:nvSpPr>
        <p:spPr bwMode="auto">
          <a:xfrm rot="-36021">
            <a:off x="3214688" y="1779588"/>
            <a:ext cx="54768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900" b="1" i="1">
                <a:solidFill>
                  <a:srgbClr val="FFFF00"/>
                </a:solidFill>
                <a:latin typeface="Arial" charset="0"/>
              </a:rPr>
              <a:t>Golgi</a:t>
            </a:r>
            <a:endParaRPr lang="en-US" sz="2400">
              <a:latin typeface="Arial" charset="0"/>
            </a:endParaRPr>
          </a:p>
        </p:txBody>
      </p:sp>
      <p:sp>
        <p:nvSpPr>
          <p:cNvPr id="498711" name="Rectangle 23"/>
          <p:cNvSpPr>
            <a:spLocks noChangeArrowheads="1"/>
          </p:cNvSpPr>
          <p:nvPr/>
        </p:nvSpPr>
        <p:spPr bwMode="auto">
          <a:xfrm rot="-30786">
            <a:off x="4768850" y="1824038"/>
            <a:ext cx="1071563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900" b="1" i="1">
                <a:solidFill>
                  <a:srgbClr val="FFFF00"/>
                </a:solidFill>
                <a:latin typeface="Arial" charset="0"/>
              </a:rPr>
              <a:t>Post Golgi</a:t>
            </a:r>
            <a:endParaRPr lang="en-US" sz="2400">
              <a:latin typeface="Arial" charset="0"/>
            </a:endParaRPr>
          </a:p>
        </p:txBody>
      </p:sp>
      <p:sp>
        <p:nvSpPr>
          <p:cNvPr id="498712" name="Rectangle 24"/>
          <p:cNvSpPr>
            <a:spLocks noChangeArrowheads="1"/>
          </p:cNvSpPr>
          <p:nvPr/>
        </p:nvSpPr>
        <p:spPr bwMode="auto">
          <a:xfrm rot="-30519">
            <a:off x="6480175" y="1841500"/>
            <a:ext cx="128905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900" b="1" i="1">
                <a:solidFill>
                  <a:srgbClr val="FFFF00"/>
                </a:solidFill>
                <a:latin typeface="Arial" charset="0"/>
              </a:rPr>
              <a:t>Extracellular</a:t>
            </a:r>
            <a:endParaRPr lang="en-US" sz="2400">
              <a:latin typeface="Arial" charset="0"/>
            </a:endParaRPr>
          </a:p>
        </p:txBody>
      </p:sp>
      <p:sp>
        <p:nvSpPr>
          <p:cNvPr id="498713" name="Rectangle 25"/>
          <p:cNvSpPr>
            <a:spLocks noChangeArrowheads="1"/>
          </p:cNvSpPr>
          <p:nvPr/>
        </p:nvSpPr>
        <p:spPr bwMode="auto">
          <a:xfrm rot="3128">
            <a:off x="2641600" y="3036888"/>
            <a:ext cx="1651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500">
                <a:solidFill>
                  <a:srgbClr val="FFFFFF"/>
                </a:solidFill>
                <a:latin typeface="Arial" charset="0"/>
              </a:rPr>
              <a:t>O-linked glycosylation</a:t>
            </a:r>
            <a:endParaRPr lang="en-US" sz="2400">
              <a:latin typeface="Arial" charset="0"/>
            </a:endParaRPr>
          </a:p>
        </p:txBody>
      </p:sp>
      <p:sp>
        <p:nvSpPr>
          <p:cNvPr id="498714" name="Rectangle 26"/>
          <p:cNvSpPr>
            <a:spLocks noChangeArrowheads="1"/>
          </p:cNvSpPr>
          <p:nvPr/>
        </p:nvSpPr>
        <p:spPr bwMode="auto">
          <a:xfrm>
            <a:off x="2641600" y="3336925"/>
            <a:ext cx="1706563" cy="263525"/>
          </a:xfrm>
          <a:prstGeom prst="rect">
            <a:avLst/>
          </a:prstGeom>
          <a:solidFill>
            <a:srgbClr val="000000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98715" name="Rectangle 27"/>
          <p:cNvSpPr>
            <a:spLocks noChangeArrowheads="1"/>
          </p:cNvSpPr>
          <p:nvPr/>
        </p:nvSpPr>
        <p:spPr bwMode="auto">
          <a:xfrm>
            <a:off x="4470400" y="2655888"/>
            <a:ext cx="938213" cy="276225"/>
          </a:xfrm>
          <a:prstGeom prst="rect">
            <a:avLst/>
          </a:prstGeom>
          <a:solidFill>
            <a:srgbClr val="000000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98716" name="Rectangle 28"/>
          <p:cNvSpPr>
            <a:spLocks noChangeArrowheads="1"/>
          </p:cNvSpPr>
          <p:nvPr/>
        </p:nvSpPr>
        <p:spPr bwMode="auto">
          <a:xfrm rot="1676">
            <a:off x="4972050" y="2274888"/>
            <a:ext cx="3921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500">
                <a:solidFill>
                  <a:srgbClr val="FFFFFF"/>
                </a:solidFill>
                <a:latin typeface="Arial" charset="0"/>
              </a:rPr>
              <a:t>ABH</a:t>
            </a:r>
            <a:endParaRPr lang="en-US" sz="24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4083</TotalTime>
  <Words>1660</Words>
  <Application>Microsoft Office PowerPoint</Application>
  <PresentationFormat>On-screen Show (4:3)</PresentationFormat>
  <Paragraphs>435</Paragraphs>
  <Slides>67</Slides>
  <Notes>14</Notes>
  <HiddenSlides>0</HiddenSlides>
  <MMClips>3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67</vt:i4>
      </vt:variant>
    </vt:vector>
  </HeadingPairs>
  <TitlesOfParts>
    <vt:vector size="70" baseType="lpstr">
      <vt:lpstr>Stream</vt:lpstr>
      <vt:lpstr>Bitmap Image</vt:lpstr>
      <vt:lpstr>CorelPhotoPaint.Image.8</vt:lpstr>
      <vt:lpstr>Von Willebrand Factor   BSc Haematology Foundation   Dr Tom McKinnon  Dept. Haematology, Imperial College London  </vt:lpstr>
      <vt:lpstr>Von Willebrand factor: learning objectives</vt:lpstr>
      <vt:lpstr>PowerPoint Presentation</vt:lpstr>
      <vt:lpstr>Von Willebrand disease: History</vt:lpstr>
      <vt:lpstr>Von Willebrand Factor</vt:lpstr>
      <vt:lpstr>PowerPoint Presentation</vt:lpstr>
      <vt:lpstr>Schema of the VWF gene (12p)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VWF propeptide (VWF Ag II)</vt:lpstr>
      <vt:lpstr>VWF Structure</vt:lpstr>
      <vt:lpstr>VWF structure: Summary</vt:lpstr>
      <vt:lpstr>PowerPoint Presentation</vt:lpstr>
      <vt:lpstr>PowerPoint Presentation</vt:lpstr>
      <vt:lpstr>PowerPoint Presentation</vt:lpstr>
      <vt:lpstr>PowerPoint Presentation</vt:lpstr>
      <vt:lpstr>VWF: synthesis (2): Endothelial cells Recent view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VWF: synthesis (2): Megakaryocytes</vt:lpstr>
      <vt:lpstr>VWF processing in plasma</vt:lpstr>
      <vt:lpstr>VWF levels in Plasma</vt:lpstr>
      <vt:lpstr>PowerPoint Presentation</vt:lpstr>
      <vt:lpstr>PowerPoint Presentation</vt:lpstr>
      <vt:lpstr>VWF: Function</vt:lpstr>
      <vt:lpstr>VWF and Factor VIII</vt:lpstr>
      <vt:lpstr>PowerPoint Presentation</vt:lpstr>
      <vt:lpstr>PowerPoint Presentation</vt:lpstr>
      <vt:lpstr>VWF: Function</vt:lpstr>
      <vt:lpstr>PowerPoint Presentation</vt:lpstr>
      <vt:lpstr>PowerPoint Presentation</vt:lpstr>
      <vt:lpstr>PowerPoint Presentation</vt:lpstr>
      <vt:lpstr>PowerPoint Presentation</vt:lpstr>
      <vt:lpstr>VWF: Collagen binding</vt:lpstr>
      <vt:lpstr>PowerPoint Presentation</vt:lpstr>
      <vt:lpstr>PowerPoint Presentation</vt:lpstr>
      <vt:lpstr>VWF function – secretion from EC</vt:lpstr>
      <vt:lpstr>PowerPoint Presentation</vt:lpstr>
      <vt:lpstr>PowerPoint Presentation</vt:lpstr>
      <vt:lpstr>VWF binding to platelet GP’s</vt:lpstr>
      <vt:lpstr>PowerPoint Presentation</vt:lpstr>
      <vt:lpstr>PowerPoint Presentation</vt:lpstr>
      <vt:lpstr>PowerPoint Presentation</vt:lpstr>
      <vt:lpstr>Steps in primary haemostasis</vt:lpstr>
      <vt:lpstr>How is VWF function  regulated??</vt:lpstr>
      <vt:lpstr>PowerPoint Presentation</vt:lpstr>
      <vt:lpstr>PowerPoint Presentation</vt:lpstr>
      <vt:lpstr>PowerPoint Presentation</vt:lpstr>
      <vt:lpstr>Von Willebrand Disease</vt:lpstr>
      <vt:lpstr>Murine studies</vt:lpstr>
      <vt:lpstr>Murine studies</vt:lpstr>
      <vt:lpstr>PowerPoint Presentation</vt:lpstr>
      <vt:lpstr>Localized reduction of atherosclerosis in von Willebrand factor–deficient mice </vt:lpstr>
      <vt:lpstr>VWF-/- mouse protected from stroke</vt:lpstr>
      <vt:lpstr>VWF-/- mouse protected from stroke – role of ADAMTS13</vt:lpstr>
      <vt:lpstr>PowerPoint Presentation</vt:lpstr>
      <vt:lpstr>PowerPoint Presentation</vt:lpstr>
      <vt:lpstr>PowerPoint Presentation</vt:lpstr>
    </vt:vector>
  </TitlesOfParts>
  <Company>Imperial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VWF GLYCANS – MODIFIER OF FUNCTION, PROTEOLYSIS AND CLEARANCE   James O’Donnell, Tom McKinnon and Mike Laffan</dc:title>
  <dc:creator>tajk</dc:creator>
  <cp:lastModifiedBy>Shiel, Nuala</cp:lastModifiedBy>
  <cp:revision>145</cp:revision>
  <dcterms:created xsi:type="dcterms:W3CDTF">2004-04-23T09:24:17Z</dcterms:created>
  <dcterms:modified xsi:type="dcterms:W3CDTF">2012-10-12T15:38:32Z</dcterms:modified>
</cp:coreProperties>
</file>