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5"/>
  </p:notesMasterIdLst>
  <p:handoutMasterIdLst>
    <p:handoutMasterId r:id="rId46"/>
  </p:handoutMasterIdLst>
  <p:sldIdLst>
    <p:sldId id="400" r:id="rId2"/>
    <p:sldId id="487" r:id="rId3"/>
    <p:sldId id="451" r:id="rId4"/>
    <p:sldId id="452" r:id="rId5"/>
    <p:sldId id="453" r:id="rId6"/>
    <p:sldId id="401" r:id="rId7"/>
    <p:sldId id="475" r:id="rId8"/>
    <p:sldId id="455" r:id="rId9"/>
    <p:sldId id="454" r:id="rId10"/>
    <p:sldId id="406" r:id="rId11"/>
    <p:sldId id="466" r:id="rId12"/>
    <p:sldId id="471" r:id="rId13"/>
    <p:sldId id="472" r:id="rId14"/>
    <p:sldId id="473" r:id="rId15"/>
    <p:sldId id="506" r:id="rId16"/>
    <p:sldId id="480" r:id="rId17"/>
    <p:sldId id="481" r:id="rId18"/>
    <p:sldId id="482" r:id="rId19"/>
    <p:sldId id="483" r:id="rId20"/>
    <p:sldId id="484" r:id="rId21"/>
    <p:sldId id="485" r:id="rId22"/>
    <p:sldId id="486" r:id="rId23"/>
    <p:sldId id="459" r:id="rId24"/>
    <p:sldId id="458" r:id="rId25"/>
    <p:sldId id="460" r:id="rId26"/>
    <p:sldId id="476" r:id="rId27"/>
    <p:sldId id="467" r:id="rId28"/>
    <p:sldId id="488" r:id="rId29"/>
    <p:sldId id="489" r:id="rId30"/>
    <p:sldId id="490" r:id="rId31"/>
    <p:sldId id="468" r:id="rId32"/>
    <p:sldId id="477" r:id="rId33"/>
    <p:sldId id="479" r:id="rId34"/>
    <p:sldId id="469" r:id="rId35"/>
    <p:sldId id="464" r:id="rId36"/>
    <p:sldId id="478" r:id="rId37"/>
    <p:sldId id="446" r:id="rId38"/>
    <p:sldId id="462" r:id="rId39"/>
    <p:sldId id="463" r:id="rId40"/>
    <p:sldId id="449" r:id="rId41"/>
    <p:sldId id="450" r:id="rId42"/>
    <p:sldId id="425" r:id="rId43"/>
    <p:sldId id="474" r:id="rId44"/>
  </p:sldIdLst>
  <p:sldSz cx="10287000" cy="6858000" type="35mm"/>
  <p:notesSz cx="6858000" cy="97663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700" b="1" kern="1200">
        <a:solidFill>
          <a:srgbClr val="5FFFD5"/>
        </a:solidFill>
        <a:latin typeface="Times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700" b="1" kern="1200">
        <a:solidFill>
          <a:srgbClr val="5FFFD5"/>
        </a:solidFill>
        <a:latin typeface="Times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700" b="1" kern="1200">
        <a:solidFill>
          <a:srgbClr val="5FFFD5"/>
        </a:solidFill>
        <a:latin typeface="Times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700" b="1" kern="1200">
        <a:solidFill>
          <a:srgbClr val="5FFFD5"/>
        </a:solidFill>
        <a:latin typeface="Times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700" b="1" kern="1200">
        <a:solidFill>
          <a:srgbClr val="5FFFD5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1700" b="1" kern="1200">
        <a:solidFill>
          <a:srgbClr val="5FFFD5"/>
        </a:solidFill>
        <a:latin typeface="Times" pitchFamily="18" charset="0"/>
        <a:ea typeface="+mn-ea"/>
        <a:cs typeface="+mn-cs"/>
      </a:defRPr>
    </a:lvl6pPr>
    <a:lvl7pPr marL="2743200" algn="l" defTabSz="914400" rtl="0" eaLnBrk="1" latinLnBrk="0" hangingPunct="1">
      <a:defRPr sz="1700" b="1" kern="1200">
        <a:solidFill>
          <a:srgbClr val="5FFFD5"/>
        </a:solidFill>
        <a:latin typeface="Times" pitchFamily="18" charset="0"/>
        <a:ea typeface="+mn-ea"/>
        <a:cs typeface="+mn-cs"/>
      </a:defRPr>
    </a:lvl7pPr>
    <a:lvl8pPr marL="3200400" algn="l" defTabSz="914400" rtl="0" eaLnBrk="1" latinLnBrk="0" hangingPunct="1">
      <a:defRPr sz="1700" b="1" kern="1200">
        <a:solidFill>
          <a:srgbClr val="5FFFD5"/>
        </a:solidFill>
        <a:latin typeface="Times" pitchFamily="18" charset="0"/>
        <a:ea typeface="+mn-ea"/>
        <a:cs typeface="+mn-cs"/>
      </a:defRPr>
    </a:lvl8pPr>
    <a:lvl9pPr marL="3657600" algn="l" defTabSz="914400" rtl="0" eaLnBrk="1" latinLnBrk="0" hangingPunct="1">
      <a:defRPr sz="1700" b="1" kern="1200">
        <a:solidFill>
          <a:srgbClr val="5FFFD5"/>
        </a:solidFill>
        <a:latin typeface="Times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99FF"/>
    <a:srgbClr val="00FFFF"/>
    <a:srgbClr val="33CCFF"/>
    <a:srgbClr val="0A92BC"/>
    <a:srgbClr val="9900CC"/>
    <a:srgbClr val="FF99FF"/>
    <a:srgbClr val="FFFFCC"/>
    <a:srgbClr val="00134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54" autoAdjust="0"/>
    <p:restoredTop sz="90929"/>
  </p:normalViewPr>
  <p:slideViewPr>
    <p:cSldViewPr snapToGrid="0" snapToObjects="1">
      <p:cViewPr>
        <p:scale>
          <a:sx n="50" d="100"/>
          <a:sy n="50" d="100"/>
        </p:scale>
        <p:origin x="-366" y="84"/>
      </p:cViewPr>
      <p:guideLst>
        <p:guide orient="horz" pos="2160"/>
        <p:guide pos="32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6540"/>
    </p:cViewPr>
  </p:sorterViewPr>
  <p:notesViewPr>
    <p:cSldViewPr snapToGrid="0" snapToObjects="1">
      <p:cViewPr varScale="1">
        <p:scale>
          <a:sx n="54" d="100"/>
          <a:sy n="54" d="100"/>
        </p:scale>
        <p:origin x="-1860" y="-90"/>
      </p:cViewPr>
      <p:guideLst>
        <p:guide orient="horz" pos="3076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158756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641850"/>
            <a:ext cx="5029200" cy="41132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2051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7250" y="849313"/>
            <a:ext cx="5143500" cy="3429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</p:spTree>
    <p:extLst>
      <p:ext uri="{BB962C8B-B14F-4D97-AF65-F5344CB8AC3E}">
        <p14:creationId xmlns:p14="http://schemas.microsoft.com/office/powerpoint/2010/main" val="65605902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1525" y="2130425"/>
            <a:ext cx="874395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43050" y="3886200"/>
            <a:ext cx="72009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66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4406900"/>
            <a:ext cx="874395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2800" y="2906713"/>
            <a:ext cx="874395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197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274638"/>
            <a:ext cx="92583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4350" y="1535113"/>
            <a:ext cx="454501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350" y="2174875"/>
            <a:ext cx="454501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26050" y="1535113"/>
            <a:ext cx="45466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226050" y="2174875"/>
            <a:ext cx="4546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273050"/>
            <a:ext cx="3384550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2725" y="273050"/>
            <a:ext cx="5749925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350" y="1435100"/>
            <a:ext cx="3384550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6125" y="4800600"/>
            <a:ext cx="6172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16125" y="612775"/>
            <a:ext cx="6172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16125" y="5367338"/>
            <a:ext cx="6172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57300" y="609600"/>
            <a:ext cx="7772400" cy="1143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7" tIns="44450" rIns="90487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57300" y="1981200"/>
            <a:ext cx="77724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8.emf"/><Relationship Id="rId4" Type="http://schemas.openxmlformats.org/officeDocument/2006/relationships/oleObject" Target="../embeddings/Microsoft_Word_97_-_2003_Document1.doc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Text Box 2"/>
          <p:cNvSpPr txBox="1">
            <a:spLocks noChangeArrowheads="1"/>
          </p:cNvSpPr>
          <p:nvPr/>
        </p:nvSpPr>
        <p:spPr bwMode="auto">
          <a:xfrm>
            <a:off x="1743904" y="835025"/>
            <a:ext cx="6821419" cy="707886"/>
          </a:xfrm>
          <a:prstGeom prst="rect">
            <a:avLst/>
          </a:prstGeom>
          <a:solidFill>
            <a:schemeClr val="tx2"/>
          </a:solidFill>
          <a:ln w="12700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4000" b="0" dirty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Introduction to Thrombophilia</a:t>
            </a:r>
          </a:p>
        </p:txBody>
      </p:sp>
      <p:sp>
        <p:nvSpPr>
          <p:cNvPr id="179203" name="Text Box 3"/>
          <p:cNvSpPr txBox="1">
            <a:spLocks noChangeArrowheads="1"/>
          </p:cNvSpPr>
          <p:nvPr/>
        </p:nvSpPr>
        <p:spPr bwMode="auto">
          <a:xfrm>
            <a:off x="2438506" y="2898775"/>
            <a:ext cx="5362365" cy="236988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3200" b="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Professor David Lane </a:t>
            </a:r>
          </a:p>
          <a:p>
            <a:pPr algn="ctr"/>
            <a:endParaRPr lang="en-US" sz="2800" b="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800" b="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Department of Haematology</a:t>
            </a:r>
            <a:endParaRPr lang="en-GB" sz="2800" b="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GB" sz="2800" b="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Hammersmith Hospital Campus,</a:t>
            </a:r>
          </a:p>
          <a:p>
            <a:pPr algn="ctr"/>
            <a:r>
              <a:rPr lang="en-US" sz="2800" b="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d.lane@imperial.ac.uk</a:t>
            </a:r>
          </a:p>
        </p:txBody>
      </p:sp>
      <p:sp>
        <p:nvSpPr>
          <p:cNvPr id="179205" name="Rectangle 5"/>
          <p:cNvSpPr>
            <a:spLocks noChangeArrowheads="1"/>
          </p:cNvSpPr>
          <p:nvPr/>
        </p:nvSpPr>
        <p:spPr bwMode="auto">
          <a:xfrm>
            <a:off x="4757738" y="3028950"/>
            <a:ext cx="10287000" cy="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GB"/>
          </a:p>
        </p:txBody>
      </p:sp>
      <p:pic>
        <p:nvPicPr>
          <p:cNvPr id="179204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51925" y="5529263"/>
            <a:ext cx="969963" cy="1006475"/>
          </a:xfrm>
          <a:prstGeom prst="rect">
            <a:avLst/>
          </a:prstGeom>
          <a:noFill/>
        </p:spPr>
      </p:pic>
      <p:sp>
        <p:nvSpPr>
          <p:cNvPr id="179206" name="Text Box 6"/>
          <p:cNvSpPr txBox="1">
            <a:spLocks noChangeArrowheads="1"/>
          </p:cNvSpPr>
          <p:nvPr/>
        </p:nvSpPr>
        <p:spPr bwMode="auto">
          <a:xfrm>
            <a:off x="555625" y="227014"/>
            <a:ext cx="3470275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000" b="0" dirty="0">
                <a:solidFill>
                  <a:srgbClr val="FFFFCC"/>
                </a:solidFill>
                <a:latin typeface="Arial" pitchFamily="34" charset="0"/>
                <a:cs typeface="Arial" pitchFamily="34" charset="0"/>
              </a:rPr>
              <a:t>BSc Haematology Module </a:t>
            </a:r>
            <a:r>
              <a:rPr lang="en-GB" sz="2000" b="0" dirty="0" smtClean="0">
                <a:solidFill>
                  <a:srgbClr val="FFFFCC"/>
                </a:solidFill>
                <a:latin typeface="Arial" pitchFamily="34" charset="0"/>
                <a:cs typeface="Arial" pitchFamily="34" charset="0"/>
              </a:rPr>
              <a:t>1</a:t>
            </a:r>
            <a:endParaRPr lang="en-GB" sz="2000" b="0" dirty="0">
              <a:solidFill>
                <a:srgbClr val="FFFFCC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Rectangle 2"/>
          <p:cNvSpPr>
            <a:spLocks noChangeArrowheads="1"/>
          </p:cNvSpPr>
          <p:nvPr/>
        </p:nvSpPr>
        <p:spPr bwMode="auto">
          <a:xfrm>
            <a:off x="450850" y="304800"/>
            <a:ext cx="9028113" cy="1063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en-US" sz="3200" b="0">
                <a:solidFill>
                  <a:srgbClr val="EAEC5E"/>
                </a:solidFill>
              </a:rPr>
              <a:t>Factor V Leiden (G1691A, Arg506Gln), Prothrombin </a:t>
            </a:r>
          </a:p>
          <a:p>
            <a:pPr algn="ctr"/>
            <a:r>
              <a:rPr lang="en-US" sz="3200" b="0">
                <a:solidFill>
                  <a:srgbClr val="EAEC5E"/>
                </a:solidFill>
              </a:rPr>
              <a:t>(G20210A) Polymorphisms and Familial Thrombosis</a:t>
            </a:r>
          </a:p>
        </p:txBody>
      </p:sp>
      <p:sp>
        <p:nvSpPr>
          <p:cNvPr id="185347" name="Rectangle 3"/>
          <p:cNvSpPr>
            <a:spLocks noChangeArrowheads="1"/>
          </p:cNvSpPr>
          <p:nvPr/>
        </p:nvSpPr>
        <p:spPr bwMode="auto">
          <a:xfrm>
            <a:off x="93663" y="1806575"/>
            <a:ext cx="10067925" cy="45942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endParaRPr lang="en-US" sz="2400" b="0">
              <a:solidFill>
                <a:schemeClr val="tx1"/>
              </a:solidFill>
            </a:endParaRPr>
          </a:p>
          <a:p>
            <a:r>
              <a:rPr lang="en-US" sz="2400" b="0">
                <a:solidFill>
                  <a:schemeClr val="tx1"/>
                </a:solidFill>
              </a:rPr>
              <a:t>1993	(APCR)		Dalhback et al		Proc Natl Acad Sci 90, 1004</a:t>
            </a:r>
          </a:p>
          <a:p>
            <a:r>
              <a:rPr lang="en-US" sz="2400" b="0">
                <a:solidFill>
                  <a:schemeClr val="tx1"/>
                </a:solidFill>
              </a:rPr>
              <a:t>1993	(LETS)		Koster et al		Lancet 342, 1503</a:t>
            </a:r>
          </a:p>
          <a:p>
            <a:r>
              <a:rPr lang="en-US" sz="2400" b="0">
                <a:solidFill>
                  <a:schemeClr val="tx1"/>
                </a:solidFill>
              </a:rPr>
              <a:t>1994	(FV1691A)		Bertina et al 		Nature 369, 64</a:t>
            </a:r>
          </a:p>
          <a:p>
            <a:r>
              <a:rPr lang="en-US" sz="2400" b="0">
                <a:solidFill>
                  <a:schemeClr val="tx1"/>
                </a:solidFill>
              </a:rPr>
              <a:t>1994 (FV1691A + PC)	Koeleman et al 	Blood 84, 1031</a:t>
            </a:r>
          </a:p>
          <a:p>
            <a:r>
              <a:rPr lang="en-US" sz="2400" b="0">
                <a:solidFill>
                  <a:schemeClr val="tx1"/>
                </a:solidFill>
              </a:rPr>
              <a:t>1994 (FV1691A + OC)	Vandenbrouke et al 	Lancet 344, 1453</a:t>
            </a:r>
          </a:p>
          <a:p>
            <a:r>
              <a:rPr lang="en-US" sz="2400" b="0">
                <a:solidFill>
                  <a:schemeClr val="tx1"/>
                </a:solidFill>
              </a:rPr>
              <a:t>1996 (PT 20210A)		Poort et al 		Blood 88, 3698</a:t>
            </a:r>
          </a:p>
          <a:p>
            <a:endParaRPr lang="en-US" sz="2400" b="0">
              <a:solidFill>
                <a:schemeClr val="tx1"/>
              </a:solidFill>
            </a:endParaRPr>
          </a:p>
          <a:p>
            <a:endParaRPr lang="en-US" sz="2400" b="0">
              <a:solidFill>
                <a:schemeClr val="tx1"/>
              </a:solidFill>
            </a:endParaRPr>
          </a:p>
          <a:p>
            <a:endParaRPr lang="en-US" sz="2400" b="0">
              <a:solidFill>
                <a:schemeClr val="tx1"/>
              </a:solidFill>
            </a:endParaRPr>
          </a:p>
          <a:p>
            <a:r>
              <a:rPr lang="en-US" sz="2400" b="0">
                <a:solidFill>
                  <a:schemeClr val="tx1"/>
                </a:solidFill>
              </a:rPr>
              <a:t>	</a:t>
            </a:r>
            <a:r>
              <a:rPr lang="en-US" sz="2800">
                <a:solidFill>
                  <a:srgbClr val="FF9DAD"/>
                </a:solidFill>
              </a:rPr>
              <a:t>Multi gene mutation/gene-environment  (multi-causal) </a:t>
            </a:r>
          </a:p>
          <a:p>
            <a:r>
              <a:rPr lang="en-US" sz="2800">
                <a:solidFill>
                  <a:srgbClr val="FF9DAD"/>
                </a:solidFill>
              </a:rPr>
              <a:t>			hypothesis of thrombosis</a:t>
            </a:r>
            <a:endParaRPr lang="en-US" sz="2400" b="0">
              <a:solidFill>
                <a:srgbClr val="FF9DAD"/>
              </a:solidFill>
            </a:endParaRPr>
          </a:p>
        </p:txBody>
      </p:sp>
      <p:sp>
        <p:nvSpPr>
          <p:cNvPr id="185348" name="AutoShape 4"/>
          <p:cNvSpPr>
            <a:spLocks noChangeArrowheads="1"/>
          </p:cNvSpPr>
          <p:nvPr/>
        </p:nvSpPr>
        <p:spPr bwMode="auto">
          <a:xfrm rot="16200000" flipH="1">
            <a:off x="4425950" y="4843463"/>
            <a:ext cx="444500" cy="63500"/>
          </a:xfrm>
          <a:prstGeom prst="rightArrow">
            <a:avLst>
              <a:gd name="adj1" fmla="val 50000"/>
              <a:gd name="adj2" fmla="val 350032"/>
            </a:avLst>
          </a:prstGeom>
          <a:solidFill>
            <a:srgbClr val="FFC5CF"/>
          </a:solidFill>
          <a:ln w="12700">
            <a:solidFill>
              <a:srgbClr val="FFC5C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3954" name="Group 2"/>
          <p:cNvGrpSpPr>
            <a:grpSpLocks/>
          </p:cNvGrpSpPr>
          <p:nvPr/>
        </p:nvGrpSpPr>
        <p:grpSpPr bwMode="auto">
          <a:xfrm>
            <a:off x="2933700" y="3657600"/>
            <a:ext cx="4495800" cy="1219200"/>
            <a:chOff x="1848" y="2304"/>
            <a:chExt cx="2832" cy="768"/>
          </a:xfrm>
        </p:grpSpPr>
        <p:sp>
          <p:nvSpPr>
            <p:cNvPr id="253955" name="Line 3"/>
            <p:cNvSpPr>
              <a:spLocks noChangeShapeType="1"/>
            </p:cNvSpPr>
            <p:nvPr/>
          </p:nvSpPr>
          <p:spPr bwMode="auto">
            <a:xfrm>
              <a:off x="1848" y="2304"/>
              <a:ext cx="1392" cy="7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253956" name="Line 4"/>
            <p:cNvSpPr>
              <a:spLocks noChangeShapeType="1"/>
            </p:cNvSpPr>
            <p:nvPr/>
          </p:nvSpPr>
          <p:spPr bwMode="auto">
            <a:xfrm flipV="1">
              <a:off x="3288" y="2304"/>
              <a:ext cx="1392" cy="7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253957" name="Rectangle 5"/>
          <p:cNvSpPr>
            <a:spLocks noChangeArrowheads="1"/>
          </p:cNvSpPr>
          <p:nvPr/>
        </p:nvSpPr>
        <p:spPr bwMode="auto">
          <a:xfrm>
            <a:off x="3300413" y="5395913"/>
            <a:ext cx="3725862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GB" sz="2400" b="0">
                <a:solidFill>
                  <a:schemeClr val="tx1"/>
                </a:solidFill>
                <a:latin typeface="Arial" charset="0"/>
              </a:rPr>
              <a:t>Venous thromboembolism</a:t>
            </a:r>
          </a:p>
        </p:txBody>
      </p:sp>
      <p:sp>
        <p:nvSpPr>
          <p:cNvPr id="253958" name="Rectangle 6"/>
          <p:cNvSpPr>
            <a:spLocks noChangeArrowheads="1"/>
          </p:cNvSpPr>
          <p:nvPr/>
        </p:nvSpPr>
        <p:spPr bwMode="auto">
          <a:xfrm>
            <a:off x="1243013" y="2424113"/>
            <a:ext cx="2628900" cy="11842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en-GB" sz="2400" b="0" u="sng">
                <a:solidFill>
                  <a:schemeClr val="tx1"/>
                </a:solidFill>
                <a:latin typeface="Arial" charset="0"/>
              </a:rPr>
              <a:t>Risk Factors</a:t>
            </a:r>
          </a:p>
          <a:p>
            <a:pPr algn="ctr"/>
            <a:endParaRPr lang="en-GB" sz="2400" b="0">
              <a:solidFill>
                <a:schemeClr val="tx1"/>
              </a:solidFill>
              <a:latin typeface="Arial" charset="0"/>
            </a:endParaRPr>
          </a:p>
          <a:p>
            <a:pPr algn="ctr"/>
            <a:r>
              <a:rPr lang="en-GB" sz="2400" b="0">
                <a:solidFill>
                  <a:schemeClr val="tx1"/>
                </a:solidFill>
                <a:latin typeface="Arial" charset="0"/>
              </a:rPr>
              <a:t>Genetic + Genetic</a:t>
            </a:r>
          </a:p>
        </p:txBody>
      </p:sp>
      <p:sp>
        <p:nvSpPr>
          <p:cNvPr id="253959" name="Rectangle 7"/>
          <p:cNvSpPr>
            <a:spLocks noChangeArrowheads="1"/>
          </p:cNvSpPr>
          <p:nvPr/>
        </p:nvSpPr>
        <p:spPr bwMode="auto">
          <a:xfrm>
            <a:off x="5967413" y="2424113"/>
            <a:ext cx="2782887" cy="11842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en-GB" sz="2400" b="0" u="sng">
                <a:solidFill>
                  <a:schemeClr val="tx1"/>
                </a:solidFill>
                <a:latin typeface="Arial" charset="0"/>
              </a:rPr>
              <a:t>Risk Factors</a:t>
            </a:r>
          </a:p>
          <a:p>
            <a:pPr algn="ctr"/>
            <a:endParaRPr lang="en-GB" sz="2400" b="0">
              <a:solidFill>
                <a:schemeClr val="tx1"/>
              </a:solidFill>
              <a:latin typeface="Arial" charset="0"/>
            </a:endParaRPr>
          </a:p>
          <a:p>
            <a:pPr algn="ctr"/>
            <a:r>
              <a:rPr lang="en-GB" sz="2400" b="0">
                <a:solidFill>
                  <a:schemeClr val="tx1"/>
                </a:solidFill>
                <a:latin typeface="Arial" charset="0"/>
              </a:rPr>
              <a:t>Genetic + Acquired</a:t>
            </a:r>
          </a:p>
        </p:txBody>
      </p:sp>
      <p:sp>
        <p:nvSpPr>
          <p:cNvPr id="253960" name="Rectangle 8"/>
          <p:cNvSpPr>
            <a:spLocks noChangeArrowheads="1"/>
          </p:cNvSpPr>
          <p:nvPr/>
        </p:nvSpPr>
        <p:spPr bwMode="auto">
          <a:xfrm>
            <a:off x="1328738" y="665163"/>
            <a:ext cx="7705725" cy="8318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algn="ctr"/>
            <a:r>
              <a:rPr lang="en-GB" sz="2400">
                <a:solidFill>
                  <a:schemeClr val="tx1"/>
                </a:solidFill>
                <a:latin typeface="Arial" charset="0"/>
              </a:rPr>
              <a:t>Venous Thromboembolism is a Multigenetic, or Multicausal, Disorder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9076" name="Picture 4" descr="~AUT000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92238" y="153988"/>
            <a:ext cx="7034212" cy="5286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  <p:sp>
        <p:nvSpPr>
          <p:cNvPr id="259077" name="Text Box 5"/>
          <p:cNvSpPr txBox="1">
            <a:spLocks noChangeArrowheads="1"/>
          </p:cNvSpPr>
          <p:nvPr/>
        </p:nvSpPr>
        <p:spPr bwMode="auto">
          <a:xfrm>
            <a:off x="1392238" y="5743575"/>
            <a:ext cx="7623175" cy="7334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100" b="0">
                <a:solidFill>
                  <a:schemeClr val="tx1"/>
                </a:solidFill>
              </a:rPr>
              <a:t>Poor response to APC (APC resistance) in plasma from a patient </a:t>
            </a:r>
          </a:p>
          <a:p>
            <a:r>
              <a:rPr lang="en-GB" sz="2100" b="0">
                <a:solidFill>
                  <a:schemeClr val="tx1"/>
                </a:solidFill>
              </a:rPr>
              <a:t>with venous thrombosis (Dahlback et al PNAS, 90, 1004-1008, 1993)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0101" name="Picture 5" descr="~AUT000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3550" y="296863"/>
            <a:ext cx="5686425" cy="63611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  <p:sp>
        <p:nvSpPr>
          <p:cNvPr id="260102" name="Text Box 6"/>
          <p:cNvSpPr txBox="1">
            <a:spLocks noChangeArrowheads="1"/>
          </p:cNvSpPr>
          <p:nvPr/>
        </p:nvSpPr>
        <p:spPr bwMode="auto">
          <a:xfrm>
            <a:off x="6149975" y="1425575"/>
            <a:ext cx="4146550" cy="23780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500" b="0">
                <a:solidFill>
                  <a:schemeClr val="tx1"/>
                </a:solidFill>
              </a:rPr>
              <a:t>The Leiden Thrombophilia </a:t>
            </a:r>
          </a:p>
          <a:p>
            <a:r>
              <a:rPr lang="en-GB" sz="2500" b="0">
                <a:solidFill>
                  <a:schemeClr val="tx1"/>
                </a:solidFill>
              </a:rPr>
              <a:t>Study Shows that APCR is </a:t>
            </a:r>
          </a:p>
          <a:p>
            <a:r>
              <a:rPr lang="en-GB" sz="2500" b="0">
                <a:solidFill>
                  <a:schemeClr val="tx1"/>
                </a:solidFill>
              </a:rPr>
              <a:t>more common in patients </a:t>
            </a:r>
          </a:p>
          <a:p>
            <a:r>
              <a:rPr lang="en-GB" sz="2500" b="0">
                <a:solidFill>
                  <a:schemeClr val="tx1"/>
                </a:solidFill>
              </a:rPr>
              <a:t>with venous thrombosis</a:t>
            </a:r>
          </a:p>
          <a:p>
            <a:endParaRPr lang="en-GB" sz="2500" b="0">
              <a:solidFill>
                <a:schemeClr val="tx1"/>
              </a:solidFill>
            </a:endParaRPr>
          </a:p>
          <a:p>
            <a:r>
              <a:rPr lang="en-GB" sz="2500" b="0">
                <a:solidFill>
                  <a:schemeClr val="tx1"/>
                </a:solidFill>
              </a:rPr>
              <a:t>(Lancet 342, 1503-1506, 1993)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124" name="Text Box 4"/>
          <p:cNvSpPr txBox="1">
            <a:spLocks noChangeArrowheads="1"/>
          </p:cNvSpPr>
          <p:nvPr/>
        </p:nvSpPr>
        <p:spPr bwMode="auto">
          <a:xfrm>
            <a:off x="639763" y="509588"/>
            <a:ext cx="9263062" cy="15541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3200" b="0">
                <a:solidFill>
                  <a:srgbClr val="FFFF00"/>
                </a:solidFill>
              </a:rPr>
              <a:t>Mutation in blood coagulation factor V associated with </a:t>
            </a:r>
          </a:p>
          <a:p>
            <a:r>
              <a:rPr lang="en-GB" sz="3200" b="0">
                <a:solidFill>
                  <a:srgbClr val="FFFF00"/>
                </a:solidFill>
              </a:rPr>
              <a:t>resistance to activated protein C 	</a:t>
            </a:r>
          </a:p>
          <a:p>
            <a:r>
              <a:rPr lang="en-GB" sz="3200" b="0">
                <a:solidFill>
                  <a:srgbClr val="FFFF00"/>
                </a:solidFill>
              </a:rPr>
              <a:t>Bertina et al Nature 369, 64-67, 1994</a:t>
            </a:r>
          </a:p>
        </p:txBody>
      </p:sp>
      <p:sp>
        <p:nvSpPr>
          <p:cNvPr id="261125" name="Text Box 5"/>
          <p:cNvSpPr txBox="1">
            <a:spLocks noChangeArrowheads="1"/>
          </p:cNvSpPr>
          <p:nvPr/>
        </p:nvSpPr>
        <p:spPr bwMode="auto">
          <a:xfrm>
            <a:off x="811213" y="2774950"/>
            <a:ext cx="8967787" cy="23780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500" b="0">
                <a:solidFill>
                  <a:schemeClr val="tx1"/>
                </a:solidFill>
              </a:rPr>
              <a:t>APCR mostly caused by a single polymorphism in the factor V gene,</a:t>
            </a:r>
          </a:p>
          <a:p>
            <a:endParaRPr lang="en-GB" sz="2500" b="0">
              <a:solidFill>
                <a:schemeClr val="tx1"/>
              </a:solidFill>
            </a:endParaRPr>
          </a:p>
          <a:p>
            <a:r>
              <a:rPr lang="en-GB" sz="2500" b="0">
                <a:solidFill>
                  <a:schemeClr val="tx1"/>
                </a:solidFill>
              </a:rPr>
              <a:t>FV 1691 G to A, coding for 506Arg to Gln (factor V Leiden).</a:t>
            </a:r>
          </a:p>
          <a:p>
            <a:endParaRPr lang="en-GB" sz="2500" b="0">
              <a:solidFill>
                <a:schemeClr val="tx1"/>
              </a:solidFill>
            </a:endParaRPr>
          </a:p>
          <a:p>
            <a:endParaRPr lang="en-GB" sz="2500" b="0">
              <a:solidFill>
                <a:schemeClr val="tx1"/>
              </a:solidFill>
            </a:endParaRPr>
          </a:p>
          <a:p>
            <a:r>
              <a:rPr lang="en-GB" sz="2500" b="0">
                <a:solidFill>
                  <a:schemeClr val="tx1"/>
                </a:solidFill>
              </a:rPr>
              <a:t>Population prevalence ~4% in the Dutch.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82" name="Rectangle 2"/>
          <p:cNvSpPr>
            <a:spLocks noChangeArrowheads="1"/>
          </p:cNvSpPr>
          <p:nvPr/>
        </p:nvSpPr>
        <p:spPr bwMode="auto">
          <a:xfrm>
            <a:off x="1465263" y="47625"/>
            <a:ext cx="663575" cy="3762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1800" b="0">
                <a:solidFill>
                  <a:schemeClr val="tx1"/>
                </a:solidFill>
                <a:latin typeface="Arial" charset="0"/>
              </a:rPr>
              <a:t>APC</a:t>
            </a:r>
          </a:p>
        </p:txBody>
      </p:sp>
      <p:sp>
        <p:nvSpPr>
          <p:cNvPr id="225283" name="Rectangle 3"/>
          <p:cNvSpPr>
            <a:spLocks noChangeArrowheads="1"/>
          </p:cNvSpPr>
          <p:nvPr/>
        </p:nvSpPr>
        <p:spPr bwMode="auto">
          <a:xfrm>
            <a:off x="1236663" y="200025"/>
            <a:ext cx="815975" cy="3762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1800" b="0">
                <a:solidFill>
                  <a:schemeClr val="tx1"/>
                </a:solidFill>
                <a:latin typeface="Arial" charset="0"/>
              </a:rPr>
              <a:t>AAPC</a:t>
            </a:r>
          </a:p>
        </p:txBody>
      </p:sp>
      <p:sp>
        <p:nvSpPr>
          <p:cNvPr id="225284" name="Rectangle 4"/>
          <p:cNvSpPr>
            <a:spLocks noChangeArrowheads="1"/>
          </p:cNvSpPr>
          <p:nvPr/>
        </p:nvSpPr>
        <p:spPr bwMode="auto">
          <a:xfrm>
            <a:off x="1109663" y="360363"/>
            <a:ext cx="7785100" cy="7286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en-US" sz="2400">
                <a:solidFill>
                  <a:srgbClr val="000000"/>
                </a:solidFill>
                <a:latin typeface="Arial" charset="0"/>
              </a:rPr>
              <a:t>APC Cleavage Inactivation of Factor Va Heavy Chain</a:t>
            </a:r>
          </a:p>
          <a:p>
            <a:pPr algn="ctr"/>
            <a:r>
              <a:rPr lang="en-US" sz="1800">
                <a:solidFill>
                  <a:srgbClr val="000000"/>
                </a:solidFill>
                <a:latin typeface="Arial" charset="0"/>
              </a:rPr>
              <a:t>(after Kalafatis et al, J Biol Chem 270, 4053-4057, 1995)</a:t>
            </a:r>
          </a:p>
        </p:txBody>
      </p:sp>
      <p:pic>
        <p:nvPicPr>
          <p:cNvPr id="225285" name="Picture 5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52600" y="1625600"/>
            <a:ext cx="6769100" cy="4851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  <p:sp>
        <p:nvSpPr>
          <p:cNvPr id="225286" name="Rectangle 6"/>
          <p:cNvSpPr>
            <a:spLocks noChangeArrowheads="1"/>
          </p:cNvSpPr>
          <p:nvPr/>
        </p:nvSpPr>
        <p:spPr bwMode="auto">
          <a:xfrm>
            <a:off x="1566863" y="2508250"/>
            <a:ext cx="1006475" cy="590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en-US" sz="1600">
                <a:solidFill>
                  <a:srgbClr val="000000"/>
                </a:solidFill>
                <a:latin typeface="Arial" charset="0"/>
              </a:rPr>
              <a:t>Normal</a:t>
            </a:r>
          </a:p>
          <a:p>
            <a:pPr algn="ctr"/>
            <a:r>
              <a:rPr lang="en-US" sz="1600">
                <a:solidFill>
                  <a:srgbClr val="000000"/>
                </a:solidFill>
                <a:latin typeface="Arial" charset="0"/>
              </a:rPr>
              <a:t>Factor V</a:t>
            </a:r>
          </a:p>
        </p:txBody>
      </p:sp>
      <p:sp>
        <p:nvSpPr>
          <p:cNvPr id="225287" name="Rectangle 7"/>
          <p:cNvSpPr>
            <a:spLocks noChangeArrowheads="1"/>
          </p:cNvSpPr>
          <p:nvPr/>
        </p:nvSpPr>
        <p:spPr bwMode="auto">
          <a:xfrm>
            <a:off x="7440613" y="2508250"/>
            <a:ext cx="993775" cy="5778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en-US" sz="1600">
                <a:solidFill>
                  <a:srgbClr val="000000"/>
                </a:solidFill>
                <a:latin typeface="Arial" charset="0"/>
              </a:rPr>
              <a:t>Factor V</a:t>
            </a:r>
          </a:p>
          <a:p>
            <a:pPr algn="ctr"/>
            <a:r>
              <a:rPr lang="en-US" sz="1600">
                <a:solidFill>
                  <a:srgbClr val="000000"/>
                </a:solidFill>
                <a:latin typeface="Arial" charset="0"/>
              </a:rPr>
              <a:t>Leiden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8290" name="Group 2"/>
          <p:cNvGrpSpPr>
            <a:grpSpLocks/>
          </p:cNvGrpSpPr>
          <p:nvPr/>
        </p:nvGrpSpPr>
        <p:grpSpPr bwMode="auto">
          <a:xfrm>
            <a:off x="771525" y="2205038"/>
            <a:ext cx="8743950" cy="3465512"/>
            <a:chOff x="720" y="1389"/>
            <a:chExt cx="4896" cy="2183"/>
          </a:xfrm>
        </p:grpSpPr>
        <p:sp>
          <p:nvSpPr>
            <p:cNvPr id="268291" name="Rectangle 3"/>
            <p:cNvSpPr>
              <a:spLocks noChangeArrowheads="1"/>
            </p:cNvSpPr>
            <p:nvPr/>
          </p:nvSpPr>
          <p:spPr bwMode="auto">
            <a:xfrm>
              <a:off x="4752" y="2160"/>
              <a:ext cx="450" cy="586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8292" name="Rectangle 4"/>
            <p:cNvSpPr>
              <a:spLocks noChangeArrowheads="1"/>
            </p:cNvSpPr>
            <p:nvPr/>
          </p:nvSpPr>
          <p:spPr bwMode="auto">
            <a:xfrm>
              <a:off x="4752" y="2746"/>
              <a:ext cx="450" cy="585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8293" name="Oval 5"/>
            <p:cNvSpPr>
              <a:spLocks noChangeArrowheads="1"/>
            </p:cNvSpPr>
            <p:nvPr/>
          </p:nvSpPr>
          <p:spPr bwMode="auto">
            <a:xfrm>
              <a:off x="3736" y="1953"/>
              <a:ext cx="1007" cy="1009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en-GB" sz="1200" b="0">
                <a:solidFill>
                  <a:schemeClr val="tx1"/>
                </a:solidFill>
                <a:latin typeface="Comic Sans MS" pitchFamily="66" charset="0"/>
              </a:endParaRPr>
            </a:p>
          </p:txBody>
        </p:sp>
        <p:sp>
          <p:nvSpPr>
            <p:cNvPr id="268294" name="Line 6"/>
            <p:cNvSpPr>
              <a:spLocks noChangeShapeType="1"/>
            </p:cNvSpPr>
            <p:nvPr/>
          </p:nvSpPr>
          <p:spPr bwMode="auto">
            <a:xfrm>
              <a:off x="4239" y="2467"/>
              <a:ext cx="360" cy="35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268295" name="Line 7"/>
            <p:cNvSpPr>
              <a:spLocks noChangeShapeType="1"/>
            </p:cNvSpPr>
            <p:nvPr/>
          </p:nvSpPr>
          <p:spPr bwMode="auto">
            <a:xfrm flipH="1" flipV="1">
              <a:off x="3745" y="2440"/>
              <a:ext cx="503" cy="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268296" name="Line 8"/>
            <p:cNvSpPr>
              <a:spLocks noChangeShapeType="1"/>
            </p:cNvSpPr>
            <p:nvPr/>
          </p:nvSpPr>
          <p:spPr bwMode="auto">
            <a:xfrm flipV="1">
              <a:off x="4248" y="2025"/>
              <a:ext cx="252" cy="44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268297" name="Text Box 9"/>
            <p:cNvSpPr txBox="1">
              <a:spLocks noChangeArrowheads="1"/>
            </p:cNvSpPr>
            <p:nvPr/>
          </p:nvSpPr>
          <p:spPr bwMode="auto">
            <a:xfrm>
              <a:off x="4039" y="2613"/>
              <a:ext cx="26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en-GB" sz="1400">
                  <a:solidFill>
                    <a:schemeClr val="tx1"/>
                  </a:solidFill>
                  <a:latin typeface="Comic Sans MS" pitchFamily="66" charset="0"/>
                </a:rPr>
                <a:t>A1</a:t>
              </a:r>
            </a:p>
          </p:txBody>
        </p:sp>
        <p:sp>
          <p:nvSpPr>
            <p:cNvPr id="268298" name="Text Box 10"/>
            <p:cNvSpPr txBox="1">
              <a:spLocks noChangeArrowheads="1"/>
            </p:cNvSpPr>
            <p:nvPr/>
          </p:nvSpPr>
          <p:spPr bwMode="auto">
            <a:xfrm>
              <a:off x="3991" y="2133"/>
              <a:ext cx="26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en-GB" sz="1400">
                  <a:solidFill>
                    <a:schemeClr val="tx1"/>
                  </a:solidFill>
                  <a:latin typeface="Comic Sans MS" pitchFamily="66" charset="0"/>
                </a:rPr>
                <a:t>A2</a:t>
              </a:r>
            </a:p>
          </p:txBody>
        </p:sp>
        <p:sp>
          <p:nvSpPr>
            <p:cNvPr id="268299" name="Text Box 11"/>
            <p:cNvSpPr txBox="1">
              <a:spLocks noChangeArrowheads="1"/>
            </p:cNvSpPr>
            <p:nvPr/>
          </p:nvSpPr>
          <p:spPr bwMode="auto">
            <a:xfrm>
              <a:off x="4423" y="2325"/>
              <a:ext cx="26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en-GB" sz="1400">
                  <a:solidFill>
                    <a:schemeClr val="tx1"/>
                  </a:solidFill>
                  <a:latin typeface="Comic Sans MS" pitchFamily="66" charset="0"/>
                </a:rPr>
                <a:t>A3</a:t>
              </a:r>
            </a:p>
          </p:txBody>
        </p:sp>
        <p:sp>
          <p:nvSpPr>
            <p:cNvPr id="268300" name="Text Box 12"/>
            <p:cNvSpPr txBox="1">
              <a:spLocks noChangeArrowheads="1"/>
            </p:cNvSpPr>
            <p:nvPr/>
          </p:nvSpPr>
          <p:spPr bwMode="auto">
            <a:xfrm>
              <a:off x="4851" y="2357"/>
              <a:ext cx="253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en-GB" sz="1400">
                  <a:solidFill>
                    <a:schemeClr val="tx1"/>
                  </a:solidFill>
                  <a:latin typeface="Comic Sans MS" pitchFamily="66" charset="0"/>
                </a:rPr>
                <a:t>C1</a:t>
              </a:r>
            </a:p>
          </p:txBody>
        </p:sp>
        <p:sp>
          <p:nvSpPr>
            <p:cNvPr id="268301" name="Text Box 13"/>
            <p:cNvSpPr txBox="1">
              <a:spLocks noChangeArrowheads="1"/>
            </p:cNvSpPr>
            <p:nvPr/>
          </p:nvSpPr>
          <p:spPr bwMode="auto">
            <a:xfrm>
              <a:off x="4850" y="2942"/>
              <a:ext cx="253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en-GB" sz="1400">
                  <a:solidFill>
                    <a:schemeClr val="tx1"/>
                  </a:solidFill>
                  <a:latin typeface="Comic Sans MS" pitchFamily="66" charset="0"/>
                </a:rPr>
                <a:t>C2</a:t>
              </a:r>
            </a:p>
          </p:txBody>
        </p:sp>
        <p:sp>
          <p:nvSpPr>
            <p:cNvPr id="268302" name="Oval 14"/>
            <p:cNvSpPr>
              <a:spLocks noChangeArrowheads="1"/>
            </p:cNvSpPr>
            <p:nvPr/>
          </p:nvSpPr>
          <p:spPr bwMode="auto">
            <a:xfrm>
              <a:off x="4365" y="2593"/>
              <a:ext cx="135" cy="135"/>
            </a:xfrm>
            <a:prstGeom prst="ellipse">
              <a:avLst/>
            </a:prstGeom>
            <a:solidFill>
              <a:srgbClr val="66FFFF"/>
            </a:solidFill>
            <a:ln w="9525">
              <a:solidFill>
                <a:srgbClr val="66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8303" name="Text Box 15"/>
            <p:cNvSpPr txBox="1">
              <a:spLocks noChangeArrowheads="1"/>
            </p:cNvSpPr>
            <p:nvPr/>
          </p:nvSpPr>
          <p:spPr bwMode="auto">
            <a:xfrm>
              <a:off x="2880" y="3360"/>
              <a:ext cx="725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en-GB" sz="1600" b="0">
                  <a:solidFill>
                    <a:schemeClr val="tx1"/>
                  </a:solidFill>
                  <a:latin typeface="Comic Sans MS" pitchFamily="66" charset="0"/>
                </a:rPr>
                <a:t>membrane</a:t>
              </a:r>
            </a:p>
          </p:txBody>
        </p:sp>
        <p:pic>
          <p:nvPicPr>
            <p:cNvPr id="268304" name="Picture 16" descr="fv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720" y="1389"/>
              <a:ext cx="2040" cy="2017"/>
            </a:xfrm>
            <a:prstGeom prst="rect">
              <a:avLst/>
            </a:prstGeom>
            <a:noFill/>
          </p:spPr>
        </p:pic>
        <p:grpSp>
          <p:nvGrpSpPr>
            <p:cNvPr id="268305" name="Group 17"/>
            <p:cNvGrpSpPr>
              <a:grpSpLocks/>
            </p:cNvGrpSpPr>
            <p:nvPr/>
          </p:nvGrpSpPr>
          <p:grpSpPr bwMode="auto">
            <a:xfrm>
              <a:off x="720" y="3312"/>
              <a:ext cx="2064" cy="48"/>
              <a:chOff x="432" y="3264"/>
              <a:chExt cx="2400" cy="48"/>
            </a:xfrm>
          </p:grpSpPr>
          <p:sp>
            <p:nvSpPr>
              <p:cNvPr id="268306" name="Line 18"/>
              <p:cNvSpPr>
                <a:spLocks noChangeShapeType="1"/>
              </p:cNvSpPr>
              <p:nvPr/>
            </p:nvSpPr>
            <p:spPr bwMode="auto">
              <a:xfrm>
                <a:off x="432" y="3264"/>
                <a:ext cx="240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68307" name="Line 19"/>
              <p:cNvSpPr>
                <a:spLocks noChangeShapeType="1"/>
              </p:cNvSpPr>
              <p:nvPr/>
            </p:nvSpPr>
            <p:spPr bwMode="auto">
              <a:xfrm>
                <a:off x="432" y="3312"/>
                <a:ext cx="240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268308" name="Group 20"/>
            <p:cNvGrpSpPr>
              <a:grpSpLocks/>
            </p:cNvGrpSpPr>
            <p:nvPr/>
          </p:nvGrpSpPr>
          <p:grpSpPr bwMode="auto">
            <a:xfrm>
              <a:off x="2736" y="3312"/>
              <a:ext cx="2880" cy="48"/>
              <a:chOff x="2016" y="3264"/>
              <a:chExt cx="3600" cy="48"/>
            </a:xfrm>
          </p:grpSpPr>
          <p:sp>
            <p:nvSpPr>
              <p:cNvPr id="268309" name="Line 21"/>
              <p:cNvSpPr>
                <a:spLocks noChangeShapeType="1"/>
              </p:cNvSpPr>
              <p:nvPr/>
            </p:nvSpPr>
            <p:spPr bwMode="auto">
              <a:xfrm>
                <a:off x="2016" y="3264"/>
                <a:ext cx="3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68310" name="Line 22"/>
              <p:cNvSpPr>
                <a:spLocks noChangeShapeType="1"/>
              </p:cNvSpPr>
              <p:nvPr/>
            </p:nvSpPr>
            <p:spPr bwMode="auto">
              <a:xfrm>
                <a:off x="2016" y="3312"/>
                <a:ext cx="3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GB"/>
              </a:p>
            </p:txBody>
          </p:sp>
        </p:grpSp>
      </p:grpSp>
      <p:sp>
        <p:nvSpPr>
          <p:cNvPr id="268311" name="Text Box 23"/>
          <p:cNvSpPr txBox="1">
            <a:spLocks noChangeArrowheads="1"/>
          </p:cNvSpPr>
          <p:nvPr/>
        </p:nvSpPr>
        <p:spPr bwMode="auto">
          <a:xfrm>
            <a:off x="4251325" y="663575"/>
            <a:ext cx="1782763" cy="466725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GB" sz="2400" b="0">
                <a:solidFill>
                  <a:schemeClr val="tx2"/>
                </a:solidFill>
                <a:latin typeface="Comic Sans MS" pitchFamily="66" charset="0"/>
              </a:rPr>
              <a:t>Factor Va</a:t>
            </a:r>
          </a:p>
        </p:txBody>
      </p:sp>
      <p:sp>
        <p:nvSpPr>
          <p:cNvPr id="268312" name="Text Box 24"/>
          <p:cNvSpPr txBox="1">
            <a:spLocks noChangeArrowheads="1"/>
          </p:cNvSpPr>
          <p:nvPr/>
        </p:nvSpPr>
        <p:spPr bwMode="auto">
          <a:xfrm>
            <a:off x="923925" y="5665788"/>
            <a:ext cx="32654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GB" sz="2400" b="0">
                <a:solidFill>
                  <a:srgbClr val="FFFF00"/>
                </a:solidFill>
                <a:latin typeface="Comic Sans MS" pitchFamily="66" charset="0"/>
              </a:rPr>
              <a:t>Model</a:t>
            </a:r>
            <a:r>
              <a:rPr lang="en-GB" sz="2400" b="0">
                <a:solidFill>
                  <a:schemeClr val="tx1"/>
                </a:solidFill>
                <a:latin typeface="Comic Sans MS" pitchFamily="66" charset="0"/>
              </a:rPr>
              <a:t> of factor Va</a:t>
            </a:r>
          </a:p>
        </p:txBody>
      </p:sp>
      <p:sp>
        <p:nvSpPr>
          <p:cNvPr id="268313" name="Text Box 25"/>
          <p:cNvSpPr txBox="1">
            <a:spLocks noChangeArrowheads="1"/>
          </p:cNvSpPr>
          <p:nvPr/>
        </p:nvSpPr>
        <p:spPr bwMode="auto">
          <a:xfrm>
            <a:off x="515938" y="6323013"/>
            <a:ext cx="445928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GB" sz="1400" b="0">
                <a:solidFill>
                  <a:schemeClr val="tx1"/>
                </a:solidFill>
                <a:latin typeface="Comic Sans MS" pitchFamily="66" charset="0"/>
              </a:rPr>
              <a:t>Pellequer </a:t>
            </a:r>
            <a:r>
              <a:rPr lang="en-GB" sz="1400" b="0" i="1">
                <a:solidFill>
                  <a:schemeClr val="tx1"/>
                </a:solidFill>
                <a:latin typeface="Comic Sans MS" pitchFamily="66" charset="0"/>
              </a:rPr>
              <a:t>et al</a:t>
            </a:r>
            <a:r>
              <a:rPr lang="en-GB" sz="1400" b="0">
                <a:solidFill>
                  <a:schemeClr val="tx1"/>
                </a:solidFill>
                <a:latin typeface="Comic Sans MS" pitchFamily="66" charset="0"/>
              </a:rPr>
              <a:t> Thromb Haemost 2000;</a:t>
            </a:r>
            <a:r>
              <a:rPr lang="en-GB" sz="1400" b="0" u="sng">
                <a:solidFill>
                  <a:schemeClr val="tx1"/>
                </a:solidFill>
                <a:latin typeface="Comic Sans MS" pitchFamily="66" charset="0"/>
              </a:rPr>
              <a:t>84</a:t>
            </a:r>
            <a:r>
              <a:rPr lang="en-GB" sz="1400" b="0">
                <a:solidFill>
                  <a:schemeClr val="tx1"/>
                </a:solidFill>
                <a:latin typeface="Comic Sans MS" pitchFamily="66" charset="0"/>
              </a:rPr>
              <a:t>,849</a:t>
            </a:r>
            <a:endParaRPr lang="en-GB" sz="1800" b="0">
              <a:solidFill>
                <a:schemeClr val="tx1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9314" name="Group 2"/>
          <p:cNvGrpSpPr>
            <a:grpSpLocks/>
          </p:cNvGrpSpPr>
          <p:nvPr/>
        </p:nvGrpSpPr>
        <p:grpSpPr bwMode="auto">
          <a:xfrm>
            <a:off x="771525" y="2071688"/>
            <a:ext cx="8743950" cy="3598862"/>
            <a:chOff x="720" y="1305"/>
            <a:chExt cx="4896" cy="2267"/>
          </a:xfrm>
        </p:grpSpPr>
        <p:sp>
          <p:nvSpPr>
            <p:cNvPr id="269315" name="Rectangle 3"/>
            <p:cNvSpPr>
              <a:spLocks noChangeArrowheads="1"/>
            </p:cNvSpPr>
            <p:nvPr/>
          </p:nvSpPr>
          <p:spPr bwMode="auto">
            <a:xfrm>
              <a:off x="4752" y="2746"/>
              <a:ext cx="450" cy="585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9316" name="Text Box 4"/>
            <p:cNvSpPr txBox="1">
              <a:spLocks noChangeArrowheads="1"/>
            </p:cNvSpPr>
            <p:nvPr/>
          </p:nvSpPr>
          <p:spPr bwMode="auto">
            <a:xfrm>
              <a:off x="3456" y="1344"/>
              <a:ext cx="63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en-GB" sz="1800" b="0">
                  <a:solidFill>
                    <a:schemeClr val="tx1"/>
                  </a:solidFill>
                  <a:latin typeface="Comic Sans MS" pitchFamily="66" charset="0"/>
                </a:rPr>
                <a:t>Arg506</a:t>
              </a:r>
            </a:p>
          </p:txBody>
        </p:sp>
        <p:sp>
          <p:nvSpPr>
            <p:cNvPr id="269317" name="Line 5"/>
            <p:cNvSpPr>
              <a:spLocks noChangeShapeType="1"/>
            </p:cNvSpPr>
            <p:nvPr/>
          </p:nvSpPr>
          <p:spPr bwMode="auto">
            <a:xfrm>
              <a:off x="3792" y="1578"/>
              <a:ext cx="135" cy="34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269318" name="Text Box 6"/>
            <p:cNvSpPr txBox="1">
              <a:spLocks noChangeArrowheads="1"/>
            </p:cNvSpPr>
            <p:nvPr/>
          </p:nvSpPr>
          <p:spPr bwMode="auto">
            <a:xfrm>
              <a:off x="4416" y="1305"/>
              <a:ext cx="63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en-GB" sz="1800" b="0">
                  <a:solidFill>
                    <a:schemeClr val="tx1"/>
                  </a:solidFill>
                  <a:latin typeface="Comic Sans MS" pitchFamily="66" charset="0"/>
                </a:rPr>
                <a:t>Arg679</a:t>
              </a:r>
            </a:p>
          </p:txBody>
        </p:sp>
        <p:sp>
          <p:nvSpPr>
            <p:cNvPr id="269319" name="Line 7"/>
            <p:cNvSpPr>
              <a:spLocks noChangeShapeType="1"/>
            </p:cNvSpPr>
            <p:nvPr/>
          </p:nvSpPr>
          <p:spPr bwMode="auto">
            <a:xfrm flipH="1">
              <a:off x="4509" y="1566"/>
              <a:ext cx="189" cy="3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269320" name="Line 8"/>
            <p:cNvSpPr>
              <a:spLocks noChangeShapeType="1"/>
            </p:cNvSpPr>
            <p:nvPr/>
          </p:nvSpPr>
          <p:spPr bwMode="auto">
            <a:xfrm flipV="1">
              <a:off x="3312" y="2487"/>
              <a:ext cx="306" cy="29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269321" name="Text Box 9"/>
            <p:cNvSpPr txBox="1">
              <a:spLocks noChangeArrowheads="1"/>
            </p:cNvSpPr>
            <p:nvPr/>
          </p:nvSpPr>
          <p:spPr bwMode="auto">
            <a:xfrm>
              <a:off x="2976" y="2789"/>
              <a:ext cx="63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en-GB" sz="1800" b="0">
                  <a:solidFill>
                    <a:schemeClr val="tx1"/>
                  </a:solidFill>
                  <a:latin typeface="Comic Sans MS" pitchFamily="66" charset="0"/>
                </a:rPr>
                <a:t>Arg306</a:t>
              </a:r>
            </a:p>
          </p:txBody>
        </p:sp>
        <p:sp>
          <p:nvSpPr>
            <p:cNvPr id="269322" name="Text Box 10"/>
            <p:cNvSpPr txBox="1">
              <a:spLocks noChangeArrowheads="1"/>
            </p:cNvSpPr>
            <p:nvPr/>
          </p:nvSpPr>
          <p:spPr bwMode="auto">
            <a:xfrm>
              <a:off x="2880" y="3360"/>
              <a:ext cx="725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en-GB" sz="1600" b="0">
                  <a:solidFill>
                    <a:schemeClr val="tx1"/>
                  </a:solidFill>
                  <a:latin typeface="Comic Sans MS" pitchFamily="66" charset="0"/>
                </a:rPr>
                <a:t>membrane</a:t>
              </a:r>
            </a:p>
          </p:txBody>
        </p:sp>
        <p:pic>
          <p:nvPicPr>
            <p:cNvPr id="269323" name="Picture 11" descr="fv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720" y="1389"/>
              <a:ext cx="2040" cy="2017"/>
            </a:xfrm>
            <a:prstGeom prst="rect">
              <a:avLst/>
            </a:prstGeom>
            <a:noFill/>
          </p:spPr>
        </p:pic>
        <p:grpSp>
          <p:nvGrpSpPr>
            <p:cNvPr id="269324" name="Group 12"/>
            <p:cNvGrpSpPr>
              <a:grpSpLocks/>
            </p:cNvGrpSpPr>
            <p:nvPr/>
          </p:nvGrpSpPr>
          <p:grpSpPr bwMode="auto">
            <a:xfrm>
              <a:off x="720" y="3312"/>
              <a:ext cx="2064" cy="48"/>
              <a:chOff x="432" y="3264"/>
              <a:chExt cx="2400" cy="48"/>
            </a:xfrm>
          </p:grpSpPr>
          <p:sp>
            <p:nvSpPr>
              <p:cNvPr id="269325" name="Line 13"/>
              <p:cNvSpPr>
                <a:spLocks noChangeShapeType="1"/>
              </p:cNvSpPr>
              <p:nvPr/>
            </p:nvSpPr>
            <p:spPr bwMode="auto">
              <a:xfrm>
                <a:off x="432" y="3264"/>
                <a:ext cx="240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69326" name="Line 14"/>
              <p:cNvSpPr>
                <a:spLocks noChangeShapeType="1"/>
              </p:cNvSpPr>
              <p:nvPr/>
            </p:nvSpPr>
            <p:spPr bwMode="auto">
              <a:xfrm>
                <a:off x="432" y="3312"/>
                <a:ext cx="240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269327" name="Group 15"/>
            <p:cNvGrpSpPr>
              <a:grpSpLocks/>
            </p:cNvGrpSpPr>
            <p:nvPr/>
          </p:nvGrpSpPr>
          <p:grpSpPr bwMode="auto">
            <a:xfrm>
              <a:off x="2736" y="3312"/>
              <a:ext cx="2880" cy="48"/>
              <a:chOff x="2016" y="3264"/>
              <a:chExt cx="3600" cy="48"/>
            </a:xfrm>
          </p:grpSpPr>
          <p:sp>
            <p:nvSpPr>
              <p:cNvPr id="269328" name="Line 16"/>
              <p:cNvSpPr>
                <a:spLocks noChangeShapeType="1"/>
              </p:cNvSpPr>
              <p:nvPr/>
            </p:nvSpPr>
            <p:spPr bwMode="auto">
              <a:xfrm>
                <a:off x="2016" y="3264"/>
                <a:ext cx="3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69329" name="Line 17"/>
              <p:cNvSpPr>
                <a:spLocks noChangeShapeType="1"/>
              </p:cNvSpPr>
              <p:nvPr/>
            </p:nvSpPr>
            <p:spPr bwMode="auto">
              <a:xfrm>
                <a:off x="2016" y="3312"/>
                <a:ext cx="3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269330" name="Line 18"/>
            <p:cNvSpPr>
              <a:spLocks noChangeShapeType="1"/>
            </p:cNvSpPr>
            <p:nvPr/>
          </p:nvSpPr>
          <p:spPr bwMode="auto">
            <a:xfrm flipH="1">
              <a:off x="1488" y="1536"/>
              <a:ext cx="1968" cy="528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269331" name="Line 19"/>
            <p:cNvSpPr>
              <a:spLocks noChangeShapeType="1"/>
            </p:cNvSpPr>
            <p:nvPr/>
          </p:nvSpPr>
          <p:spPr bwMode="auto">
            <a:xfrm flipH="1" flipV="1">
              <a:off x="1104" y="2592"/>
              <a:ext cx="1872" cy="288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269332" name="Rectangle 20"/>
            <p:cNvSpPr>
              <a:spLocks noChangeArrowheads="1"/>
            </p:cNvSpPr>
            <p:nvPr/>
          </p:nvSpPr>
          <p:spPr bwMode="auto">
            <a:xfrm>
              <a:off x="4752" y="2160"/>
              <a:ext cx="450" cy="586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9333" name="Oval 21"/>
            <p:cNvSpPr>
              <a:spLocks noChangeArrowheads="1"/>
            </p:cNvSpPr>
            <p:nvPr/>
          </p:nvSpPr>
          <p:spPr bwMode="auto">
            <a:xfrm>
              <a:off x="3736" y="1953"/>
              <a:ext cx="1007" cy="1009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en-GB" sz="1200" b="0">
                <a:solidFill>
                  <a:schemeClr val="tx1"/>
                </a:solidFill>
                <a:latin typeface="Comic Sans MS" pitchFamily="66" charset="0"/>
              </a:endParaRPr>
            </a:p>
          </p:txBody>
        </p:sp>
        <p:sp>
          <p:nvSpPr>
            <p:cNvPr id="269334" name="Line 22"/>
            <p:cNvSpPr>
              <a:spLocks noChangeShapeType="1"/>
            </p:cNvSpPr>
            <p:nvPr/>
          </p:nvSpPr>
          <p:spPr bwMode="auto">
            <a:xfrm>
              <a:off x="4239" y="2467"/>
              <a:ext cx="360" cy="35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269335" name="Line 23"/>
            <p:cNvSpPr>
              <a:spLocks noChangeShapeType="1"/>
            </p:cNvSpPr>
            <p:nvPr/>
          </p:nvSpPr>
          <p:spPr bwMode="auto">
            <a:xfrm flipH="1" flipV="1">
              <a:off x="3745" y="2440"/>
              <a:ext cx="503" cy="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269336" name="Line 24"/>
            <p:cNvSpPr>
              <a:spLocks noChangeShapeType="1"/>
            </p:cNvSpPr>
            <p:nvPr/>
          </p:nvSpPr>
          <p:spPr bwMode="auto">
            <a:xfrm flipV="1">
              <a:off x="4248" y="2025"/>
              <a:ext cx="252" cy="44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269337" name="Text Box 25"/>
            <p:cNvSpPr txBox="1">
              <a:spLocks noChangeArrowheads="1"/>
            </p:cNvSpPr>
            <p:nvPr/>
          </p:nvSpPr>
          <p:spPr bwMode="auto">
            <a:xfrm>
              <a:off x="4039" y="2613"/>
              <a:ext cx="26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en-GB" sz="1400">
                  <a:solidFill>
                    <a:schemeClr val="tx1"/>
                  </a:solidFill>
                  <a:latin typeface="Comic Sans MS" pitchFamily="66" charset="0"/>
                </a:rPr>
                <a:t>A1</a:t>
              </a:r>
            </a:p>
          </p:txBody>
        </p:sp>
        <p:sp>
          <p:nvSpPr>
            <p:cNvPr id="269338" name="Text Box 26"/>
            <p:cNvSpPr txBox="1">
              <a:spLocks noChangeArrowheads="1"/>
            </p:cNvSpPr>
            <p:nvPr/>
          </p:nvSpPr>
          <p:spPr bwMode="auto">
            <a:xfrm>
              <a:off x="3991" y="2133"/>
              <a:ext cx="26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en-GB" sz="1400">
                  <a:solidFill>
                    <a:schemeClr val="tx1"/>
                  </a:solidFill>
                  <a:latin typeface="Comic Sans MS" pitchFamily="66" charset="0"/>
                </a:rPr>
                <a:t>A2</a:t>
              </a:r>
            </a:p>
          </p:txBody>
        </p:sp>
        <p:sp>
          <p:nvSpPr>
            <p:cNvPr id="269339" name="Text Box 27"/>
            <p:cNvSpPr txBox="1">
              <a:spLocks noChangeArrowheads="1"/>
            </p:cNvSpPr>
            <p:nvPr/>
          </p:nvSpPr>
          <p:spPr bwMode="auto">
            <a:xfrm>
              <a:off x="4423" y="2325"/>
              <a:ext cx="26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en-GB" sz="1400">
                  <a:solidFill>
                    <a:schemeClr val="tx1"/>
                  </a:solidFill>
                  <a:latin typeface="Comic Sans MS" pitchFamily="66" charset="0"/>
                </a:rPr>
                <a:t>A3</a:t>
              </a:r>
            </a:p>
          </p:txBody>
        </p:sp>
        <p:sp>
          <p:nvSpPr>
            <p:cNvPr id="269340" name="Text Box 28"/>
            <p:cNvSpPr txBox="1">
              <a:spLocks noChangeArrowheads="1"/>
            </p:cNvSpPr>
            <p:nvPr/>
          </p:nvSpPr>
          <p:spPr bwMode="auto">
            <a:xfrm>
              <a:off x="4851" y="2357"/>
              <a:ext cx="253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en-GB" sz="1400">
                  <a:solidFill>
                    <a:schemeClr val="tx1"/>
                  </a:solidFill>
                  <a:latin typeface="Comic Sans MS" pitchFamily="66" charset="0"/>
                </a:rPr>
                <a:t>C1</a:t>
              </a:r>
            </a:p>
          </p:txBody>
        </p:sp>
        <p:sp>
          <p:nvSpPr>
            <p:cNvPr id="269341" name="Text Box 29"/>
            <p:cNvSpPr txBox="1">
              <a:spLocks noChangeArrowheads="1"/>
            </p:cNvSpPr>
            <p:nvPr/>
          </p:nvSpPr>
          <p:spPr bwMode="auto">
            <a:xfrm>
              <a:off x="4850" y="2942"/>
              <a:ext cx="253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en-GB" sz="1400">
                  <a:solidFill>
                    <a:schemeClr val="tx1"/>
                  </a:solidFill>
                  <a:latin typeface="Comic Sans MS" pitchFamily="66" charset="0"/>
                </a:rPr>
                <a:t>C2</a:t>
              </a:r>
            </a:p>
          </p:txBody>
        </p:sp>
        <p:sp>
          <p:nvSpPr>
            <p:cNvPr id="269342" name="Oval 30"/>
            <p:cNvSpPr>
              <a:spLocks noChangeArrowheads="1"/>
            </p:cNvSpPr>
            <p:nvPr/>
          </p:nvSpPr>
          <p:spPr bwMode="auto">
            <a:xfrm>
              <a:off x="4365" y="2593"/>
              <a:ext cx="135" cy="135"/>
            </a:xfrm>
            <a:prstGeom prst="ellipse">
              <a:avLst/>
            </a:prstGeom>
            <a:solidFill>
              <a:srgbClr val="66FFFF"/>
            </a:solidFill>
            <a:ln w="9525">
              <a:solidFill>
                <a:srgbClr val="66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9343" name="Freeform 31"/>
            <p:cNvSpPr>
              <a:spLocks/>
            </p:cNvSpPr>
            <p:nvPr/>
          </p:nvSpPr>
          <p:spPr bwMode="auto">
            <a:xfrm>
              <a:off x="3655" y="2367"/>
              <a:ext cx="90" cy="172"/>
            </a:xfrm>
            <a:custGeom>
              <a:avLst/>
              <a:gdLst/>
              <a:ahLst/>
              <a:cxnLst>
                <a:cxn ang="0">
                  <a:pos x="27" y="0"/>
                </a:cxn>
                <a:cxn ang="0">
                  <a:pos x="12" y="3"/>
                </a:cxn>
                <a:cxn ang="0">
                  <a:pos x="0" y="21"/>
                </a:cxn>
                <a:cxn ang="0">
                  <a:pos x="3" y="42"/>
                </a:cxn>
                <a:cxn ang="0">
                  <a:pos x="21" y="51"/>
                </a:cxn>
                <a:cxn ang="0">
                  <a:pos x="30" y="57"/>
                </a:cxn>
              </a:cxnLst>
              <a:rect l="0" t="0" r="r" b="b"/>
              <a:pathLst>
                <a:path w="30" h="57">
                  <a:moveTo>
                    <a:pt x="27" y="0"/>
                  </a:moveTo>
                  <a:cubicBezTo>
                    <a:pt x="22" y="1"/>
                    <a:pt x="16" y="0"/>
                    <a:pt x="12" y="3"/>
                  </a:cubicBezTo>
                  <a:cubicBezTo>
                    <a:pt x="6" y="7"/>
                    <a:pt x="0" y="21"/>
                    <a:pt x="0" y="21"/>
                  </a:cubicBezTo>
                  <a:cubicBezTo>
                    <a:pt x="1" y="28"/>
                    <a:pt x="0" y="36"/>
                    <a:pt x="3" y="42"/>
                  </a:cubicBezTo>
                  <a:cubicBezTo>
                    <a:pt x="5" y="48"/>
                    <a:pt x="17" y="49"/>
                    <a:pt x="21" y="51"/>
                  </a:cubicBezTo>
                  <a:cubicBezTo>
                    <a:pt x="24" y="53"/>
                    <a:pt x="30" y="57"/>
                    <a:pt x="30" y="57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269344" name="Freeform 32"/>
            <p:cNvSpPr>
              <a:spLocks/>
            </p:cNvSpPr>
            <p:nvPr/>
          </p:nvSpPr>
          <p:spPr bwMode="auto">
            <a:xfrm>
              <a:off x="3910" y="1926"/>
              <a:ext cx="131" cy="135"/>
            </a:xfrm>
            <a:custGeom>
              <a:avLst/>
              <a:gdLst/>
              <a:ahLst/>
              <a:cxnLst>
                <a:cxn ang="0">
                  <a:pos x="44" y="27"/>
                </a:cxn>
                <a:cxn ang="0">
                  <a:pos x="26" y="0"/>
                </a:cxn>
                <a:cxn ang="0">
                  <a:pos x="8" y="45"/>
                </a:cxn>
              </a:cxnLst>
              <a:rect l="0" t="0" r="r" b="b"/>
              <a:pathLst>
                <a:path w="44" h="45">
                  <a:moveTo>
                    <a:pt x="44" y="27"/>
                  </a:moveTo>
                  <a:cubicBezTo>
                    <a:pt x="40" y="11"/>
                    <a:pt x="41" y="8"/>
                    <a:pt x="26" y="0"/>
                  </a:cubicBezTo>
                  <a:cubicBezTo>
                    <a:pt x="0" y="5"/>
                    <a:pt x="8" y="19"/>
                    <a:pt x="8" y="45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269345" name="Text Box 33"/>
          <p:cNvSpPr txBox="1">
            <a:spLocks noChangeArrowheads="1"/>
          </p:cNvSpPr>
          <p:nvPr/>
        </p:nvSpPr>
        <p:spPr bwMode="auto">
          <a:xfrm>
            <a:off x="4251325" y="663575"/>
            <a:ext cx="1782763" cy="466725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GB" sz="2400" b="0">
                <a:solidFill>
                  <a:schemeClr val="tx2"/>
                </a:solidFill>
                <a:latin typeface="Comic Sans MS" pitchFamily="66" charset="0"/>
              </a:rPr>
              <a:t>Factor Va</a:t>
            </a:r>
          </a:p>
        </p:txBody>
      </p:sp>
      <p:sp>
        <p:nvSpPr>
          <p:cNvPr id="269346" name="Text Box 34"/>
          <p:cNvSpPr txBox="1">
            <a:spLocks noChangeArrowheads="1"/>
          </p:cNvSpPr>
          <p:nvPr/>
        </p:nvSpPr>
        <p:spPr bwMode="auto">
          <a:xfrm>
            <a:off x="923925" y="5665788"/>
            <a:ext cx="32654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GB" sz="2400" b="0">
                <a:solidFill>
                  <a:srgbClr val="FFFF00"/>
                </a:solidFill>
                <a:latin typeface="Comic Sans MS" pitchFamily="66" charset="0"/>
              </a:rPr>
              <a:t>Model</a:t>
            </a:r>
            <a:r>
              <a:rPr lang="en-GB" sz="2400" b="0">
                <a:solidFill>
                  <a:schemeClr val="tx1"/>
                </a:solidFill>
                <a:latin typeface="Comic Sans MS" pitchFamily="66" charset="0"/>
              </a:rPr>
              <a:t> of factor Va</a:t>
            </a:r>
          </a:p>
        </p:txBody>
      </p:sp>
      <p:sp>
        <p:nvSpPr>
          <p:cNvPr id="269347" name="Text Box 35"/>
          <p:cNvSpPr txBox="1">
            <a:spLocks noChangeArrowheads="1"/>
          </p:cNvSpPr>
          <p:nvPr/>
        </p:nvSpPr>
        <p:spPr bwMode="auto">
          <a:xfrm>
            <a:off x="515938" y="6323013"/>
            <a:ext cx="445928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GB" sz="1400" b="0">
                <a:solidFill>
                  <a:schemeClr val="tx1"/>
                </a:solidFill>
                <a:latin typeface="Comic Sans MS" pitchFamily="66" charset="0"/>
              </a:rPr>
              <a:t>Pellequer </a:t>
            </a:r>
            <a:r>
              <a:rPr lang="en-GB" sz="1400" b="0" i="1">
                <a:solidFill>
                  <a:schemeClr val="tx1"/>
                </a:solidFill>
                <a:latin typeface="Comic Sans MS" pitchFamily="66" charset="0"/>
              </a:rPr>
              <a:t>et al</a:t>
            </a:r>
            <a:r>
              <a:rPr lang="en-GB" sz="1400" b="0">
                <a:solidFill>
                  <a:schemeClr val="tx1"/>
                </a:solidFill>
                <a:latin typeface="Comic Sans MS" pitchFamily="66" charset="0"/>
              </a:rPr>
              <a:t> Thromb Haemost 2000;</a:t>
            </a:r>
            <a:r>
              <a:rPr lang="en-GB" sz="1400" b="0" u="sng">
                <a:solidFill>
                  <a:schemeClr val="tx1"/>
                </a:solidFill>
                <a:latin typeface="Comic Sans MS" pitchFamily="66" charset="0"/>
              </a:rPr>
              <a:t>84</a:t>
            </a:r>
            <a:r>
              <a:rPr lang="en-GB" sz="1400" b="0">
                <a:solidFill>
                  <a:schemeClr val="tx1"/>
                </a:solidFill>
                <a:latin typeface="Comic Sans MS" pitchFamily="66" charset="0"/>
              </a:rPr>
              <a:t>,849</a:t>
            </a:r>
            <a:endParaRPr lang="en-GB" sz="1800" b="0">
              <a:solidFill>
                <a:schemeClr val="tx1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0338" name="Group 2"/>
          <p:cNvGrpSpPr>
            <a:grpSpLocks/>
          </p:cNvGrpSpPr>
          <p:nvPr/>
        </p:nvGrpSpPr>
        <p:grpSpPr bwMode="auto">
          <a:xfrm>
            <a:off x="371475" y="1600200"/>
            <a:ext cx="3794125" cy="3216275"/>
            <a:chOff x="208" y="1305"/>
            <a:chExt cx="2124" cy="2026"/>
          </a:xfrm>
        </p:grpSpPr>
        <p:sp>
          <p:nvSpPr>
            <p:cNvPr id="270339" name="Rectangle 3"/>
            <p:cNvSpPr>
              <a:spLocks noChangeArrowheads="1"/>
            </p:cNvSpPr>
            <p:nvPr/>
          </p:nvSpPr>
          <p:spPr bwMode="auto">
            <a:xfrm>
              <a:off x="1882" y="2746"/>
              <a:ext cx="450" cy="585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70340" name="Text Box 4"/>
            <p:cNvSpPr txBox="1">
              <a:spLocks noChangeArrowheads="1"/>
            </p:cNvSpPr>
            <p:nvPr/>
          </p:nvSpPr>
          <p:spPr bwMode="auto">
            <a:xfrm>
              <a:off x="586" y="1344"/>
              <a:ext cx="63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en-GB" sz="1800" b="0">
                  <a:solidFill>
                    <a:schemeClr val="tx1"/>
                  </a:solidFill>
                  <a:latin typeface="Comic Sans MS" pitchFamily="66" charset="0"/>
                </a:rPr>
                <a:t>Arg506</a:t>
              </a:r>
            </a:p>
          </p:txBody>
        </p:sp>
        <p:sp>
          <p:nvSpPr>
            <p:cNvPr id="270341" name="Line 5"/>
            <p:cNvSpPr>
              <a:spLocks noChangeShapeType="1"/>
            </p:cNvSpPr>
            <p:nvPr/>
          </p:nvSpPr>
          <p:spPr bwMode="auto">
            <a:xfrm>
              <a:off x="922" y="1578"/>
              <a:ext cx="135" cy="34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270342" name="Text Box 6"/>
            <p:cNvSpPr txBox="1">
              <a:spLocks noChangeArrowheads="1"/>
            </p:cNvSpPr>
            <p:nvPr/>
          </p:nvSpPr>
          <p:spPr bwMode="auto">
            <a:xfrm>
              <a:off x="1546" y="1305"/>
              <a:ext cx="63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en-GB" sz="1800" b="0">
                  <a:solidFill>
                    <a:schemeClr val="tx1"/>
                  </a:solidFill>
                  <a:latin typeface="Comic Sans MS" pitchFamily="66" charset="0"/>
                </a:rPr>
                <a:t>Arg679</a:t>
              </a:r>
            </a:p>
          </p:txBody>
        </p:sp>
        <p:sp>
          <p:nvSpPr>
            <p:cNvPr id="270343" name="Line 7"/>
            <p:cNvSpPr>
              <a:spLocks noChangeShapeType="1"/>
            </p:cNvSpPr>
            <p:nvPr/>
          </p:nvSpPr>
          <p:spPr bwMode="auto">
            <a:xfrm flipH="1">
              <a:off x="1639" y="1566"/>
              <a:ext cx="189" cy="3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270344" name="Line 8"/>
            <p:cNvSpPr>
              <a:spLocks noChangeShapeType="1"/>
            </p:cNvSpPr>
            <p:nvPr/>
          </p:nvSpPr>
          <p:spPr bwMode="auto">
            <a:xfrm flipV="1">
              <a:off x="497" y="2487"/>
              <a:ext cx="251" cy="44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270345" name="Text Box 9"/>
            <p:cNvSpPr txBox="1">
              <a:spLocks noChangeArrowheads="1"/>
            </p:cNvSpPr>
            <p:nvPr/>
          </p:nvSpPr>
          <p:spPr bwMode="auto">
            <a:xfrm>
              <a:off x="208" y="2979"/>
              <a:ext cx="63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en-GB" sz="1800" b="0">
                  <a:solidFill>
                    <a:schemeClr val="tx1"/>
                  </a:solidFill>
                  <a:latin typeface="Comic Sans MS" pitchFamily="66" charset="0"/>
                </a:rPr>
                <a:t>Arg306</a:t>
              </a:r>
            </a:p>
          </p:txBody>
        </p:sp>
        <p:sp>
          <p:nvSpPr>
            <p:cNvPr id="270346" name="Rectangle 10"/>
            <p:cNvSpPr>
              <a:spLocks noChangeArrowheads="1"/>
            </p:cNvSpPr>
            <p:nvPr/>
          </p:nvSpPr>
          <p:spPr bwMode="auto">
            <a:xfrm>
              <a:off x="1882" y="2160"/>
              <a:ext cx="450" cy="586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70347" name="Oval 11"/>
            <p:cNvSpPr>
              <a:spLocks noChangeArrowheads="1"/>
            </p:cNvSpPr>
            <p:nvPr/>
          </p:nvSpPr>
          <p:spPr bwMode="auto">
            <a:xfrm>
              <a:off x="866" y="1953"/>
              <a:ext cx="1007" cy="1009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en-GB" sz="1200" b="0">
                <a:solidFill>
                  <a:schemeClr val="tx1"/>
                </a:solidFill>
                <a:latin typeface="Comic Sans MS" pitchFamily="66" charset="0"/>
              </a:endParaRPr>
            </a:p>
          </p:txBody>
        </p:sp>
        <p:sp>
          <p:nvSpPr>
            <p:cNvPr id="270348" name="Line 12"/>
            <p:cNvSpPr>
              <a:spLocks noChangeShapeType="1"/>
            </p:cNvSpPr>
            <p:nvPr/>
          </p:nvSpPr>
          <p:spPr bwMode="auto">
            <a:xfrm>
              <a:off x="1369" y="2467"/>
              <a:ext cx="360" cy="35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270349" name="Line 13"/>
            <p:cNvSpPr>
              <a:spLocks noChangeShapeType="1"/>
            </p:cNvSpPr>
            <p:nvPr/>
          </p:nvSpPr>
          <p:spPr bwMode="auto">
            <a:xfrm flipH="1" flipV="1">
              <a:off x="875" y="2440"/>
              <a:ext cx="503" cy="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270350" name="Line 14"/>
            <p:cNvSpPr>
              <a:spLocks noChangeShapeType="1"/>
            </p:cNvSpPr>
            <p:nvPr/>
          </p:nvSpPr>
          <p:spPr bwMode="auto">
            <a:xfrm flipV="1">
              <a:off x="1378" y="2025"/>
              <a:ext cx="252" cy="44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270351" name="Text Box 15"/>
            <p:cNvSpPr txBox="1">
              <a:spLocks noChangeArrowheads="1"/>
            </p:cNvSpPr>
            <p:nvPr/>
          </p:nvSpPr>
          <p:spPr bwMode="auto">
            <a:xfrm>
              <a:off x="1169" y="2613"/>
              <a:ext cx="26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en-GB" sz="1400">
                  <a:solidFill>
                    <a:schemeClr val="tx1"/>
                  </a:solidFill>
                  <a:latin typeface="Comic Sans MS" pitchFamily="66" charset="0"/>
                </a:rPr>
                <a:t>A1</a:t>
              </a:r>
            </a:p>
          </p:txBody>
        </p:sp>
        <p:sp>
          <p:nvSpPr>
            <p:cNvPr id="270352" name="Text Box 16"/>
            <p:cNvSpPr txBox="1">
              <a:spLocks noChangeArrowheads="1"/>
            </p:cNvSpPr>
            <p:nvPr/>
          </p:nvSpPr>
          <p:spPr bwMode="auto">
            <a:xfrm>
              <a:off x="1121" y="2133"/>
              <a:ext cx="26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en-GB" sz="1400">
                  <a:solidFill>
                    <a:schemeClr val="tx1"/>
                  </a:solidFill>
                  <a:latin typeface="Comic Sans MS" pitchFamily="66" charset="0"/>
                </a:rPr>
                <a:t>A2</a:t>
              </a:r>
            </a:p>
          </p:txBody>
        </p:sp>
        <p:sp>
          <p:nvSpPr>
            <p:cNvPr id="270353" name="Text Box 17"/>
            <p:cNvSpPr txBox="1">
              <a:spLocks noChangeArrowheads="1"/>
            </p:cNvSpPr>
            <p:nvPr/>
          </p:nvSpPr>
          <p:spPr bwMode="auto">
            <a:xfrm>
              <a:off x="1553" y="2325"/>
              <a:ext cx="26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en-GB" sz="1400">
                  <a:solidFill>
                    <a:schemeClr val="tx1"/>
                  </a:solidFill>
                  <a:latin typeface="Comic Sans MS" pitchFamily="66" charset="0"/>
                </a:rPr>
                <a:t>A3</a:t>
              </a:r>
            </a:p>
          </p:txBody>
        </p:sp>
        <p:sp>
          <p:nvSpPr>
            <p:cNvPr id="270354" name="Text Box 18"/>
            <p:cNvSpPr txBox="1">
              <a:spLocks noChangeArrowheads="1"/>
            </p:cNvSpPr>
            <p:nvPr/>
          </p:nvSpPr>
          <p:spPr bwMode="auto">
            <a:xfrm>
              <a:off x="1981" y="2357"/>
              <a:ext cx="253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en-GB" sz="1400">
                  <a:solidFill>
                    <a:schemeClr val="tx1"/>
                  </a:solidFill>
                  <a:latin typeface="Comic Sans MS" pitchFamily="66" charset="0"/>
                </a:rPr>
                <a:t>C1</a:t>
              </a:r>
            </a:p>
          </p:txBody>
        </p:sp>
        <p:sp>
          <p:nvSpPr>
            <p:cNvPr id="270355" name="Text Box 19"/>
            <p:cNvSpPr txBox="1">
              <a:spLocks noChangeArrowheads="1"/>
            </p:cNvSpPr>
            <p:nvPr/>
          </p:nvSpPr>
          <p:spPr bwMode="auto">
            <a:xfrm>
              <a:off x="1980" y="2942"/>
              <a:ext cx="253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en-GB" sz="1400">
                  <a:solidFill>
                    <a:schemeClr val="tx1"/>
                  </a:solidFill>
                  <a:latin typeface="Comic Sans MS" pitchFamily="66" charset="0"/>
                </a:rPr>
                <a:t>C2</a:t>
              </a:r>
            </a:p>
          </p:txBody>
        </p:sp>
        <p:sp>
          <p:nvSpPr>
            <p:cNvPr id="270356" name="Oval 20"/>
            <p:cNvSpPr>
              <a:spLocks noChangeArrowheads="1"/>
            </p:cNvSpPr>
            <p:nvPr/>
          </p:nvSpPr>
          <p:spPr bwMode="auto">
            <a:xfrm>
              <a:off x="1495" y="2593"/>
              <a:ext cx="135" cy="135"/>
            </a:xfrm>
            <a:prstGeom prst="ellipse">
              <a:avLst/>
            </a:prstGeom>
            <a:solidFill>
              <a:srgbClr val="66FFFF"/>
            </a:solidFill>
            <a:ln w="9525">
              <a:solidFill>
                <a:srgbClr val="66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70357" name="Freeform 21"/>
            <p:cNvSpPr>
              <a:spLocks/>
            </p:cNvSpPr>
            <p:nvPr/>
          </p:nvSpPr>
          <p:spPr bwMode="auto">
            <a:xfrm>
              <a:off x="785" y="2367"/>
              <a:ext cx="90" cy="172"/>
            </a:xfrm>
            <a:custGeom>
              <a:avLst/>
              <a:gdLst/>
              <a:ahLst/>
              <a:cxnLst>
                <a:cxn ang="0">
                  <a:pos x="27" y="0"/>
                </a:cxn>
                <a:cxn ang="0">
                  <a:pos x="12" y="3"/>
                </a:cxn>
                <a:cxn ang="0">
                  <a:pos x="0" y="21"/>
                </a:cxn>
                <a:cxn ang="0">
                  <a:pos x="3" y="42"/>
                </a:cxn>
                <a:cxn ang="0">
                  <a:pos x="21" y="51"/>
                </a:cxn>
                <a:cxn ang="0">
                  <a:pos x="30" y="57"/>
                </a:cxn>
              </a:cxnLst>
              <a:rect l="0" t="0" r="r" b="b"/>
              <a:pathLst>
                <a:path w="30" h="57">
                  <a:moveTo>
                    <a:pt x="27" y="0"/>
                  </a:moveTo>
                  <a:cubicBezTo>
                    <a:pt x="22" y="1"/>
                    <a:pt x="16" y="0"/>
                    <a:pt x="12" y="3"/>
                  </a:cubicBezTo>
                  <a:cubicBezTo>
                    <a:pt x="6" y="7"/>
                    <a:pt x="0" y="21"/>
                    <a:pt x="0" y="21"/>
                  </a:cubicBezTo>
                  <a:cubicBezTo>
                    <a:pt x="1" y="28"/>
                    <a:pt x="0" y="36"/>
                    <a:pt x="3" y="42"/>
                  </a:cubicBezTo>
                  <a:cubicBezTo>
                    <a:pt x="5" y="48"/>
                    <a:pt x="17" y="49"/>
                    <a:pt x="21" y="51"/>
                  </a:cubicBezTo>
                  <a:cubicBezTo>
                    <a:pt x="24" y="53"/>
                    <a:pt x="30" y="57"/>
                    <a:pt x="30" y="57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270358" name="Freeform 22"/>
            <p:cNvSpPr>
              <a:spLocks/>
            </p:cNvSpPr>
            <p:nvPr/>
          </p:nvSpPr>
          <p:spPr bwMode="auto">
            <a:xfrm>
              <a:off x="1040" y="1926"/>
              <a:ext cx="131" cy="135"/>
            </a:xfrm>
            <a:custGeom>
              <a:avLst/>
              <a:gdLst/>
              <a:ahLst/>
              <a:cxnLst>
                <a:cxn ang="0">
                  <a:pos x="44" y="27"/>
                </a:cxn>
                <a:cxn ang="0">
                  <a:pos x="26" y="0"/>
                </a:cxn>
                <a:cxn ang="0">
                  <a:pos x="8" y="45"/>
                </a:cxn>
              </a:cxnLst>
              <a:rect l="0" t="0" r="r" b="b"/>
              <a:pathLst>
                <a:path w="44" h="45">
                  <a:moveTo>
                    <a:pt x="44" y="27"/>
                  </a:moveTo>
                  <a:cubicBezTo>
                    <a:pt x="40" y="11"/>
                    <a:pt x="41" y="8"/>
                    <a:pt x="26" y="0"/>
                  </a:cubicBezTo>
                  <a:cubicBezTo>
                    <a:pt x="0" y="5"/>
                    <a:pt x="8" y="19"/>
                    <a:pt x="8" y="45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270359" name="Group 23"/>
          <p:cNvGrpSpPr>
            <a:grpSpLocks/>
          </p:cNvGrpSpPr>
          <p:nvPr/>
        </p:nvGrpSpPr>
        <p:grpSpPr bwMode="auto">
          <a:xfrm>
            <a:off x="6416675" y="1406525"/>
            <a:ext cx="2992438" cy="3409950"/>
            <a:chOff x="3593" y="1183"/>
            <a:chExt cx="1675" cy="2148"/>
          </a:xfrm>
        </p:grpSpPr>
        <p:sp>
          <p:nvSpPr>
            <p:cNvPr id="270360" name="Arc 24"/>
            <p:cNvSpPr>
              <a:spLocks/>
            </p:cNvSpPr>
            <p:nvPr/>
          </p:nvSpPr>
          <p:spPr bwMode="auto">
            <a:xfrm flipH="1">
              <a:off x="4102" y="1183"/>
              <a:ext cx="444" cy="541"/>
            </a:xfrm>
            <a:custGeom>
              <a:avLst/>
              <a:gdLst>
                <a:gd name="G0" fmla="+- 10851 0 0"/>
                <a:gd name="G1" fmla="+- 21600 0 0"/>
                <a:gd name="G2" fmla="+- 21600 0 0"/>
                <a:gd name="T0" fmla="*/ 0 w 18481"/>
                <a:gd name="T1" fmla="*/ 2924 h 21600"/>
                <a:gd name="T2" fmla="*/ 18481 w 18481"/>
                <a:gd name="T3" fmla="*/ 1392 h 21600"/>
                <a:gd name="T4" fmla="*/ 10851 w 18481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8481" h="21600" fill="none" extrusionOk="0">
                  <a:moveTo>
                    <a:pt x="-1" y="2923"/>
                  </a:moveTo>
                  <a:cubicBezTo>
                    <a:pt x="3295" y="1008"/>
                    <a:pt x="7039" y="-1"/>
                    <a:pt x="10851" y="0"/>
                  </a:cubicBezTo>
                  <a:cubicBezTo>
                    <a:pt x="13457" y="0"/>
                    <a:pt x="16042" y="471"/>
                    <a:pt x="18480" y="1392"/>
                  </a:cubicBezTo>
                </a:path>
                <a:path w="18481" h="21600" stroke="0" extrusionOk="0">
                  <a:moveTo>
                    <a:pt x="-1" y="2923"/>
                  </a:moveTo>
                  <a:cubicBezTo>
                    <a:pt x="3295" y="1008"/>
                    <a:pt x="7039" y="-1"/>
                    <a:pt x="10851" y="0"/>
                  </a:cubicBezTo>
                  <a:cubicBezTo>
                    <a:pt x="13457" y="0"/>
                    <a:pt x="16042" y="471"/>
                    <a:pt x="18480" y="1392"/>
                  </a:cubicBezTo>
                  <a:lnTo>
                    <a:pt x="10851" y="2160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70361" name="Arc 25"/>
            <p:cNvSpPr>
              <a:spLocks/>
            </p:cNvSpPr>
            <p:nvPr/>
          </p:nvSpPr>
          <p:spPr bwMode="auto">
            <a:xfrm flipH="1">
              <a:off x="3595" y="1489"/>
              <a:ext cx="516" cy="457"/>
            </a:xfrm>
            <a:custGeom>
              <a:avLst/>
              <a:gdLst>
                <a:gd name="G0" fmla="+- 0 0 0"/>
                <a:gd name="G1" fmla="+- 18241 0 0"/>
                <a:gd name="G2" fmla="+- 21600 0 0"/>
                <a:gd name="T0" fmla="*/ 11568 w 21522"/>
                <a:gd name="T1" fmla="*/ 0 h 18241"/>
                <a:gd name="T2" fmla="*/ 21522 w 21522"/>
                <a:gd name="T3" fmla="*/ 16405 h 18241"/>
                <a:gd name="T4" fmla="*/ 0 w 21522"/>
                <a:gd name="T5" fmla="*/ 18241 h 182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522" h="18241" fill="none" extrusionOk="0">
                  <a:moveTo>
                    <a:pt x="11568" y="-1"/>
                  </a:moveTo>
                  <a:cubicBezTo>
                    <a:pt x="17266" y="3613"/>
                    <a:pt x="20948" y="9682"/>
                    <a:pt x="21521" y="16405"/>
                  </a:cubicBezTo>
                </a:path>
                <a:path w="21522" h="18241" stroke="0" extrusionOk="0">
                  <a:moveTo>
                    <a:pt x="11568" y="-1"/>
                  </a:moveTo>
                  <a:cubicBezTo>
                    <a:pt x="17266" y="3613"/>
                    <a:pt x="20948" y="9682"/>
                    <a:pt x="21521" y="16405"/>
                  </a:cubicBezTo>
                  <a:lnTo>
                    <a:pt x="0" y="18241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70362" name="Arc 26"/>
            <p:cNvSpPr>
              <a:spLocks/>
            </p:cNvSpPr>
            <p:nvPr/>
          </p:nvSpPr>
          <p:spPr bwMode="auto">
            <a:xfrm flipH="1" flipV="1">
              <a:off x="3801" y="2024"/>
              <a:ext cx="1008" cy="941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10832 w 43200"/>
                <a:gd name="T1" fmla="*/ 40324 h 40324"/>
                <a:gd name="T2" fmla="*/ 43173 w 43200"/>
                <a:gd name="T3" fmla="*/ 22673 h 40324"/>
                <a:gd name="T4" fmla="*/ 21600 w 43200"/>
                <a:gd name="T5" fmla="*/ 21600 h 403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200" h="40324" fill="none" extrusionOk="0">
                  <a:moveTo>
                    <a:pt x="10831" y="40324"/>
                  </a:moveTo>
                  <a:cubicBezTo>
                    <a:pt x="4130" y="36470"/>
                    <a:pt x="0" y="29330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1957"/>
                    <a:pt x="43191" y="22315"/>
                    <a:pt x="43173" y="22673"/>
                  </a:cubicBezTo>
                </a:path>
                <a:path w="43200" h="40324" stroke="0" extrusionOk="0">
                  <a:moveTo>
                    <a:pt x="10831" y="40324"/>
                  </a:moveTo>
                  <a:cubicBezTo>
                    <a:pt x="4130" y="36470"/>
                    <a:pt x="0" y="29330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1957"/>
                    <a:pt x="43191" y="22315"/>
                    <a:pt x="43173" y="22673"/>
                  </a:cubicBezTo>
                  <a:lnTo>
                    <a:pt x="21600" y="2160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70363" name="Rectangle 27"/>
            <p:cNvSpPr>
              <a:spLocks noChangeArrowheads="1"/>
            </p:cNvSpPr>
            <p:nvPr/>
          </p:nvSpPr>
          <p:spPr bwMode="auto">
            <a:xfrm>
              <a:off x="4818" y="2159"/>
              <a:ext cx="450" cy="586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70364" name="Rectangle 28"/>
            <p:cNvSpPr>
              <a:spLocks noChangeArrowheads="1"/>
            </p:cNvSpPr>
            <p:nvPr/>
          </p:nvSpPr>
          <p:spPr bwMode="auto">
            <a:xfrm>
              <a:off x="4818" y="2745"/>
              <a:ext cx="450" cy="586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70365" name="Text Box 29"/>
            <p:cNvSpPr txBox="1">
              <a:spLocks noChangeArrowheads="1"/>
            </p:cNvSpPr>
            <p:nvPr/>
          </p:nvSpPr>
          <p:spPr bwMode="auto">
            <a:xfrm>
              <a:off x="4440" y="2297"/>
              <a:ext cx="26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en-GB" sz="1400">
                  <a:solidFill>
                    <a:schemeClr val="tx1"/>
                  </a:solidFill>
                  <a:latin typeface="Comic Sans MS" pitchFamily="66" charset="0"/>
                </a:rPr>
                <a:t>A3</a:t>
              </a:r>
            </a:p>
          </p:txBody>
        </p:sp>
        <p:sp>
          <p:nvSpPr>
            <p:cNvPr id="270366" name="Text Box 30"/>
            <p:cNvSpPr txBox="1">
              <a:spLocks noChangeArrowheads="1"/>
            </p:cNvSpPr>
            <p:nvPr/>
          </p:nvSpPr>
          <p:spPr bwMode="auto">
            <a:xfrm>
              <a:off x="4917" y="2356"/>
              <a:ext cx="253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en-GB" sz="1400">
                  <a:solidFill>
                    <a:schemeClr val="tx1"/>
                  </a:solidFill>
                  <a:latin typeface="Comic Sans MS" pitchFamily="66" charset="0"/>
                </a:rPr>
                <a:t>C1</a:t>
              </a:r>
            </a:p>
          </p:txBody>
        </p:sp>
        <p:sp>
          <p:nvSpPr>
            <p:cNvPr id="270367" name="Text Box 31"/>
            <p:cNvSpPr txBox="1">
              <a:spLocks noChangeArrowheads="1"/>
            </p:cNvSpPr>
            <p:nvPr/>
          </p:nvSpPr>
          <p:spPr bwMode="auto">
            <a:xfrm>
              <a:off x="4917" y="2942"/>
              <a:ext cx="253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en-GB" sz="1400">
                  <a:solidFill>
                    <a:schemeClr val="tx1"/>
                  </a:solidFill>
                  <a:latin typeface="Comic Sans MS" pitchFamily="66" charset="0"/>
                </a:rPr>
                <a:t>C2</a:t>
              </a:r>
            </a:p>
          </p:txBody>
        </p:sp>
        <p:sp>
          <p:nvSpPr>
            <p:cNvPr id="270368" name="Line 32"/>
            <p:cNvSpPr>
              <a:spLocks noChangeShapeType="1"/>
            </p:cNvSpPr>
            <p:nvPr/>
          </p:nvSpPr>
          <p:spPr bwMode="auto">
            <a:xfrm>
              <a:off x="4302" y="2469"/>
              <a:ext cx="363" cy="35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270369" name="Line 33"/>
            <p:cNvSpPr>
              <a:spLocks noChangeShapeType="1"/>
            </p:cNvSpPr>
            <p:nvPr/>
          </p:nvSpPr>
          <p:spPr bwMode="auto">
            <a:xfrm flipH="1" flipV="1">
              <a:off x="3798" y="2438"/>
              <a:ext cx="504" cy="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270370" name="Line 34"/>
            <p:cNvSpPr>
              <a:spLocks noChangeShapeType="1"/>
            </p:cNvSpPr>
            <p:nvPr/>
          </p:nvSpPr>
          <p:spPr bwMode="auto">
            <a:xfrm flipV="1">
              <a:off x="4314" y="2030"/>
              <a:ext cx="252" cy="44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270371" name="Text Box 35"/>
            <p:cNvSpPr txBox="1">
              <a:spLocks noChangeArrowheads="1"/>
            </p:cNvSpPr>
            <p:nvPr/>
          </p:nvSpPr>
          <p:spPr bwMode="auto">
            <a:xfrm>
              <a:off x="4056" y="2585"/>
              <a:ext cx="26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en-GB" sz="1400">
                  <a:solidFill>
                    <a:schemeClr val="tx1"/>
                  </a:solidFill>
                  <a:latin typeface="Comic Sans MS" pitchFamily="66" charset="0"/>
                </a:rPr>
                <a:t>A1</a:t>
              </a:r>
            </a:p>
          </p:txBody>
        </p:sp>
        <p:sp>
          <p:nvSpPr>
            <p:cNvPr id="270372" name="Oval 36"/>
            <p:cNvSpPr>
              <a:spLocks noChangeArrowheads="1"/>
            </p:cNvSpPr>
            <p:nvPr/>
          </p:nvSpPr>
          <p:spPr bwMode="auto">
            <a:xfrm>
              <a:off x="4431" y="2598"/>
              <a:ext cx="135" cy="135"/>
            </a:xfrm>
            <a:prstGeom prst="ellipse">
              <a:avLst/>
            </a:prstGeom>
            <a:solidFill>
              <a:srgbClr val="66FFFF"/>
            </a:solidFill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70373" name="Line 37"/>
            <p:cNvSpPr>
              <a:spLocks noChangeShapeType="1"/>
            </p:cNvSpPr>
            <p:nvPr/>
          </p:nvSpPr>
          <p:spPr bwMode="auto">
            <a:xfrm flipH="1" flipV="1">
              <a:off x="3593" y="1901"/>
              <a:ext cx="516" cy="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270374" name="Line 38"/>
            <p:cNvSpPr>
              <a:spLocks noChangeShapeType="1"/>
            </p:cNvSpPr>
            <p:nvPr/>
          </p:nvSpPr>
          <p:spPr bwMode="auto">
            <a:xfrm>
              <a:off x="3835" y="1492"/>
              <a:ext cx="279" cy="4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270375" name="Line 39"/>
            <p:cNvSpPr>
              <a:spLocks noChangeShapeType="1"/>
            </p:cNvSpPr>
            <p:nvPr/>
          </p:nvSpPr>
          <p:spPr bwMode="auto">
            <a:xfrm>
              <a:off x="4104" y="1219"/>
              <a:ext cx="179" cy="5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270376" name="Line 40"/>
            <p:cNvSpPr>
              <a:spLocks noChangeShapeType="1"/>
            </p:cNvSpPr>
            <p:nvPr/>
          </p:nvSpPr>
          <p:spPr bwMode="auto">
            <a:xfrm flipH="1">
              <a:off x="4288" y="1257"/>
              <a:ext cx="259" cy="46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270377" name="Text Box 41"/>
          <p:cNvSpPr txBox="1">
            <a:spLocks noChangeArrowheads="1"/>
          </p:cNvSpPr>
          <p:nvPr/>
        </p:nvSpPr>
        <p:spPr bwMode="auto">
          <a:xfrm>
            <a:off x="4560888" y="4900613"/>
            <a:ext cx="1295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GB" sz="1600" b="0">
                <a:solidFill>
                  <a:schemeClr val="tx1"/>
                </a:solidFill>
                <a:latin typeface="Comic Sans MS" pitchFamily="66" charset="0"/>
              </a:rPr>
              <a:t>membrane</a:t>
            </a:r>
          </a:p>
        </p:txBody>
      </p:sp>
      <p:grpSp>
        <p:nvGrpSpPr>
          <p:cNvPr id="270378" name="Group 42"/>
          <p:cNvGrpSpPr>
            <a:grpSpLocks/>
          </p:cNvGrpSpPr>
          <p:nvPr/>
        </p:nvGrpSpPr>
        <p:grpSpPr bwMode="auto">
          <a:xfrm>
            <a:off x="442913" y="4786313"/>
            <a:ext cx="9591675" cy="76200"/>
            <a:chOff x="2016" y="3264"/>
            <a:chExt cx="3600" cy="48"/>
          </a:xfrm>
        </p:grpSpPr>
        <p:sp>
          <p:nvSpPr>
            <p:cNvPr id="270379" name="Line 43"/>
            <p:cNvSpPr>
              <a:spLocks noChangeShapeType="1"/>
            </p:cNvSpPr>
            <p:nvPr/>
          </p:nvSpPr>
          <p:spPr bwMode="auto">
            <a:xfrm>
              <a:off x="2016" y="3264"/>
              <a:ext cx="3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270380" name="Line 44"/>
            <p:cNvSpPr>
              <a:spLocks noChangeShapeType="1"/>
            </p:cNvSpPr>
            <p:nvPr/>
          </p:nvSpPr>
          <p:spPr bwMode="auto">
            <a:xfrm>
              <a:off x="2016" y="3312"/>
              <a:ext cx="3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270381" name="Line 45"/>
          <p:cNvSpPr>
            <a:spLocks noChangeShapeType="1"/>
          </p:cNvSpPr>
          <p:nvPr/>
        </p:nvSpPr>
        <p:spPr bwMode="auto">
          <a:xfrm>
            <a:off x="4895850" y="3224213"/>
            <a:ext cx="944563" cy="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70382" name="Text Box 46"/>
          <p:cNvSpPr txBox="1">
            <a:spLocks noChangeArrowheads="1"/>
          </p:cNvSpPr>
          <p:nvPr/>
        </p:nvSpPr>
        <p:spPr bwMode="auto">
          <a:xfrm>
            <a:off x="4672013" y="2132013"/>
            <a:ext cx="139065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GB" sz="1800" b="0">
                <a:solidFill>
                  <a:schemeClr val="tx2"/>
                </a:solidFill>
                <a:latin typeface="Comic Sans MS" pitchFamily="66" charset="0"/>
              </a:rPr>
              <a:t>Activated</a:t>
            </a:r>
          </a:p>
          <a:p>
            <a:pPr algn="ctr" eaLnBrk="1" hangingPunct="1"/>
            <a:r>
              <a:rPr lang="en-GB" sz="1800" b="0">
                <a:solidFill>
                  <a:schemeClr val="tx2"/>
                </a:solidFill>
                <a:latin typeface="Comic Sans MS" pitchFamily="66" charset="0"/>
              </a:rPr>
              <a:t>protein C</a:t>
            </a:r>
          </a:p>
          <a:p>
            <a:pPr algn="ctr" eaLnBrk="1" hangingPunct="1"/>
            <a:r>
              <a:rPr lang="en-GB" sz="1800" b="0">
                <a:solidFill>
                  <a:schemeClr val="tx2"/>
                </a:solidFill>
                <a:latin typeface="Comic Sans MS" pitchFamily="66" charset="0"/>
              </a:rPr>
              <a:t>(APC)</a:t>
            </a:r>
          </a:p>
        </p:txBody>
      </p:sp>
      <p:sp>
        <p:nvSpPr>
          <p:cNvPr id="270383" name="Text Box 47"/>
          <p:cNvSpPr txBox="1">
            <a:spLocks noChangeArrowheads="1"/>
          </p:cNvSpPr>
          <p:nvPr/>
        </p:nvSpPr>
        <p:spPr bwMode="auto">
          <a:xfrm>
            <a:off x="1574800" y="5075238"/>
            <a:ext cx="12303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GB" sz="1800" b="0">
                <a:solidFill>
                  <a:schemeClr val="tx2"/>
                </a:solidFill>
                <a:latin typeface="Comic Sans MS" pitchFamily="66" charset="0"/>
              </a:rPr>
              <a:t>Factor Va</a:t>
            </a:r>
          </a:p>
        </p:txBody>
      </p:sp>
      <p:sp>
        <p:nvSpPr>
          <p:cNvPr id="270384" name="Text Box 48"/>
          <p:cNvSpPr txBox="1">
            <a:spLocks noChangeArrowheads="1"/>
          </p:cNvSpPr>
          <p:nvPr/>
        </p:nvSpPr>
        <p:spPr bwMode="auto">
          <a:xfrm>
            <a:off x="7251700" y="5075238"/>
            <a:ext cx="13223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GB" sz="1800" b="0">
                <a:solidFill>
                  <a:schemeClr val="tx2"/>
                </a:solidFill>
                <a:latin typeface="Comic Sans MS" pitchFamily="66" charset="0"/>
              </a:rPr>
              <a:t>Factor Vi</a:t>
            </a:r>
          </a:p>
        </p:txBody>
      </p:sp>
      <p:sp>
        <p:nvSpPr>
          <p:cNvPr id="270385" name="Text Box 49"/>
          <p:cNvSpPr txBox="1">
            <a:spLocks noChangeArrowheads="1"/>
          </p:cNvSpPr>
          <p:nvPr/>
        </p:nvSpPr>
        <p:spPr bwMode="auto">
          <a:xfrm>
            <a:off x="2693988" y="436563"/>
            <a:ext cx="4900612" cy="466725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GB" sz="2400" b="0">
                <a:solidFill>
                  <a:schemeClr val="tx2"/>
                </a:solidFill>
                <a:latin typeface="Comic Sans MS" pitchFamily="66" charset="0"/>
              </a:rPr>
              <a:t>Inactivation of Factor Va By APC</a:t>
            </a:r>
          </a:p>
        </p:txBody>
      </p:sp>
      <p:sp>
        <p:nvSpPr>
          <p:cNvPr id="270386" name="Text Box 50"/>
          <p:cNvSpPr txBox="1">
            <a:spLocks noChangeArrowheads="1"/>
          </p:cNvSpPr>
          <p:nvPr/>
        </p:nvSpPr>
        <p:spPr bwMode="auto">
          <a:xfrm>
            <a:off x="950913" y="5795963"/>
            <a:ext cx="8467383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GB" sz="2400" b="0" dirty="0">
                <a:solidFill>
                  <a:srgbClr val="FFFF00"/>
                </a:solidFill>
                <a:latin typeface="Comic Sans MS" pitchFamily="66" charset="0"/>
              </a:rPr>
              <a:t>Inactivation occurs on the surface of anionic </a:t>
            </a:r>
            <a:r>
              <a:rPr lang="en-GB" sz="2400" b="0" dirty="0" err="1">
                <a:solidFill>
                  <a:srgbClr val="FFFF00"/>
                </a:solidFill>
                <a:latin typeface="Comic Sans MS" pitchFamily="66" charset="0"/>
              </a:rPr>
              <a:t>phospholipid</a:t>
            </a:r>
            <a:endParaRPr lang="en-GB" sz="2400" b="0" dirty="0">
              <a:solidFill>
                <a:srgbClr val="FFFF00"/>
              </a:solidFill>
              <a:latin typeface="Comic Sans MS" pitchFamily="66" charset="0"/>
            </a:endParaRPr>
          </a:p>
          <a:p>
            <a:pPr algn="ctr" eaLnBrk="1" hangingPunct="1"/>
            <a:r>
              <a:rPr lang="en-GB" sz="2400" b="0" dirty="0">
                <a:solidFill>
                  <a:srgbClr val="FFFF00"/>
                </a:solidFill>
                <a:latin typeface="Comic Sans MS" pitchFamily="66" charset="0"/>
              </a:rPr>
              <a:t>vesicles, activated platelets and endothelial cells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362" name="Rectangle 2"/>
          <p:cNvSpPr>
            <a:spLocks noChangeArrowheads="1"/>
          </p:cNvSpPr>
          <p:nvPr/>
        </p:nvSpPr>
        <p:spPr bwMode="auto">
          <a:xfrm>
            <a:off x="7275513" y="4421188"/>
            <a:ext cx="804862" cy="928687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71363" name="Rectangle 3"/>
          <p:cNvSpPr>
            <a:spLocks noChangeArrowheads="1"/>
          </p:cNvSpPr>
          <p:nvPr/>
        </p:nvSpPr>
        <p:spPr bwMode="auto">
          <a:xfrm>
            <a:off x="7275513" y="3490913"/>
            <a:ext cx="804862" cy="930275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71364" name="Oval 4"/>
          <p:cNvSpPr>
            <a:spLocks noChangeArrowheads="1"/>
          </p:cNvSpPr>
          <p:nvPr/>
        </p:nvSpPr>
        <p:spPr bwMode="auto">
          <a:xfrm>
            <a:off x="5461000" y="3162300"/>
            <a:ext cx="1798638" cy="16017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GB" sz="1200" b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271365" name="Line 5"/>
          <p:cNvSpPr>
            <a:spLocks noChangeShapeType="1"/>
          </p:cNvSpPr>
          <p:nvPr/>
        </p:nvSpPr>
        <p:spPr bwMode="auto">
          <a:xfrm>
            <a:off x="6359525" y="3978275"/>
            <a:ext cx="642938" cy="55721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71366" name="Line 6"/>
          <p:cNvSpPr>
            <a:spLocks noChangeShapeType="1"/>
          </p:cNvSpPr>
          <p:nvPr/>
        </p:nvSpPr>
        <p:spPr bwMode="auto">
          <a:xfrm flipH="1" flipV="1">
            <a:off x="5476875" y="3935413"/>
            <a:ext cx="898525" cy="428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71367" name="Line 7"/>
          <p:cNvSpPr>
            <a:spLocks noChangeShapeType="1"/>
          </p:cNvSpPr>
          <p:nvPr/>
        </p:nvSpPr>
        <p:spPr bwMode="auto">
          <a:xfrm flipV="1">
            <a:off x="6375400" y="3276600"/>
            <a:ext cx="450850" cy="7016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71368" name="Text Box 8"/>
          <p:cNvSpPr txBox="1">
            <a:spLocks noChangeArrowheads="1"/>
          </p:cNvSpPr>
          <p:nvPr/>
        </p:nvSpPr>
        <p:spPr bwMode="auto">
          <a:xfrm>
            <a:off x="6002338" y="4210050"/>
            <a:ext cx="47466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GB" sz="1400">
                <a:solidFill>
                  <a:schemeClr val="tx1"/>
                </a:solidFill>
                <a:latin typeface="Comic Sans MS" pitchFamily="66" charset="0"/>
              </a:rPr>
              <a:t>A1</a:t>
            </a:r>
          </a:p>
        </p:txBody>
      </p:sp>
      <p:sp>
        <p:nvSpPr>
          <p:cNvPr id="271369" name="Text Box 9"/>
          <p:cNvSpPr txBox="1">
            <a:spLocks noChangeArrowheads="1"/>
          </p:cNvSpPr>
          <p:nvPr/>
        </p:nvSpPr>
        <p:spPr bwMode="auto">
          <a:xfrm>
            <a:off x="5916613" y="3448050"/>
            <a:ext cx="47466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GB" sz="1400">
                <a:solidFill>
                  <a:schemeClr val="tx1"/>
                </a:solidFill>
                <a:latin typeface="Comic Sans MS" pitchFamily="66" charset="0"/>
              </a:rPr>
              <a:t>A2</a:t>
            </a:r>
          </a:p>
        </p:txBody>
      </p:sp>
      <p:sp>
        <p:nvSpPr>
          <p:cNvPr id="271370" name="Text Box 10"/>
          <p:cNvSpPr txBox="1">
            <a:spLocks noChangeArrowheads="1"/>
          </p:cNvSpPr>
          <p:nvPr/>
        </p:nvSpPr>
        <p:spPr bwMode="auto">
          <a:xfrm>
            <a:off x="6688138" y="3752850"/>
            <a:ext cx="47466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GB" sz="1400">
                <a:solidFill>
                  <a:schemeClr val="tx1"/>
                </a:solidFill>
                <a:latin typeface="Comic Sans MS" pitchFamily="66" charset="0"/>
              </a:rPr>
              <a:t>A3</a:t>
            </a:r>
          </a:p>
        </p:txBody>
      </p:sp>
      <p:sp>
        <p:nvSpPr>
          <p:cNvPr id="271371" name="Text Box 11"/>
          <p:cNvSpPr txBox="1">
            <a:spLocks noChangeArrowheads="1"/>
          </p:cNvSpPr>
          <p:nvPr/>
        </p:nvSpPr>
        <p:spPr bwMode="auto">
          <a:xfrm>
            <a:off x="7453313" y="3803650"/>
            <a:ext cx="4508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GB" sz="1400">
                <a:solidFill>
                  <a:schemeClr val="tx1"/>
                </a:solidFill>
                <a:latin typeface="Comic Sans MS" pitchFamily="66" charset="0"/>
              </a:rPr>
              <a:t>C1</a:t>
            </a:r>
          </a:p>
        </p:txBody>
      </p:sp>
      <p:sp>
        <p:nvSpPr>
          <p:cNvPr id="271372" name="Text Box 12"/>
          <p:cNvSpPr txBox="1">
            <a:spLocks noChangeArrowheads="1"/>
          </p:cNvSpPr>
          <p:nvPr/>
        </p:nvSpPr>
        <p:spPr bwMode="auto">
          <a:xfrm>
            <a:off x="7451725" y="4732338"/>
            <a:ext cx="4508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GB" sz="1400">
                <a:solidFill>
                  <a:schemeClr val="tx1"/>
                </a:solidFill>
                <a:latin typeface="Comic Sans MS" pitchFamily="66" charset="0"/>
              </a:rPr>
              <a:t>C2</a:t>
            </a:r>
          </a:p>
        </p:txBody>
      </p:sp>
      <p:sp>
        <p:nvSpPr>
          <p:cNvPr id="271373" name="Oval 13"/>
          <p:cNvSpPr>
            <a:spLocks noChangeArrowheads="1"/>
          </p:cNvSpPr>
          <p:nvPr/>
        </p:nvSpPr>
        <p:spPr bwMode="auto">
          <a:xfrm>
            <a:off x="6584950" y="4178300"/>
            <a:ext cx="241300" cy="214313"/>
          </a:xfrm>
          <a:prstGeom prst="ellipse">
            <a:avLst/>
          </a:prstGeom>
          <a:solidFill>
            <a:srgbClr val="66FFFF"/>
          </a:solidFill>
          <a:ln w="9525">
            <a:solidFill>
              <a:srgbClr val="66FF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71374" name="Freeform 14"/>
          <p:cNvSpPr>
            <a:spLocks/>
          </p:cNvSpPr>
          <p:nvPr/>
        </p:nvSpPr>
        <p:spPr bwMode="auto">
          <a:xfrm>
            <a:off x="5316538" y="3819525"/>
            <a:ext cx="160337" cy="273050"/>
          </a:xfrm>
          <a:custGeom>
            <a:avLst/>
            <a:gdLst/>
            <a:ahLst/>
            <a:cxnLst>
              <a:cxn ang="0">
                <a:pos x="27" y="0"/>
              </a:cxn>
              <a:cxn ang="0">
                <a:pos x="12" y="3"/>
              </a:cxn>
              <a:cxn ang="0">
                <a:pos x="0" y="21"/>
              </a:cxn>
              <a:cxn ang="0">
                <a:pos x="3" y="42"/>
              </a:cxn>
              <a:cxn ang="0">
                <a:pos x="21" y="51"/>
              </a:cxn>
              <a:cxn ang="0">
                <a:pos x="30" y="57"/>
              </a:cxn>
            </a:cxnLst>
            <a:rect l="0" t="0" r="r" b="b"/>
            <a:pathLst>
              <a:path w="30" h="57">
                <a:moveTo>
                  <a:pt x="27" y="0"/>
                </a:moveTo>
                <a:cubicBezTo>
                  <a:pt x="22" y="1"/>
                  <a:pt x="16" y="0"/>
                  <a:pt x="12" y="3"/>
                </a:cubicBezTo>
                <a:cubicBezTo>
                  <a:pt x="6" y="7"/>
                  <a:pt x="0" y="21"/>
                  <a:pt x="0" y="21"/>
                </a:cubicBezTo>
                <a:cubicBezTo>
                  <a:pt x="1" y="28"/>
                  <a:pt x="0" y="36"/>
                  <a:pt x="3" y="42"/>
                </a:cubicBezTo>
                <a:cubicBezTo>
                  <a:pt x="5" y="48"/>
                  <a:pt x="17" y="49"/>
                  <a:pt x="21" y="51"/>
                </a:cubicBezTo>
                <a:cubicBezTo>
                  <a:pt x="24" y="53"/>
                  <a:pt x="30" y="57"/>
                  <a:pt x="30" y="57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71375" name="Freeform 15"/>
          <p:cNvSpPr>
            <a:spLocks/>
          </p:cNvSpPr>
          <p:nvPr/>
        </p:nvSpPr>
        <p:spPr bwMode="auto">
          <a:xfrm>
            <a:off x="5772150" y="3119438"/>
            <a:ext cx="233363" cy="214312"/>
          </a:xfrm>
          <a:custGeom>
            <a:avLst/>
            <a:gdLst/>
            <a:ahLst/>
            <a:cxnLst>
              <a:cxn ang="0">
                <a:pos x="44" y="27"/>
              </a:cxn>
              <a:cxn ang="0">
                <a:pos x="26" y="0"/>
              </a:cxn>
              <a:cxn ang="0">
                <a:pos x="8" y="45"/>
              </a:cxn>
            </a:cxnLst>
            <a:rect l="0" t="0" r="r" b="b"/>
            <a:pathLst>
              <a:path w="44" h="45">
                <a:moveTo>
                  <a:pt x="44" y="27"/>
                </a:moveTo>
                <a:cubicBezTo>
                  <a:pt x="40" y="11"/>
                  <a:pt x="41" y="8"/>
                  <a:pt x="26" y="0"/>
                </a:cubicBezTo>
                <a:cubicBezTo>
                  <a:pt x="0" y="5"/>
                  <a:pt x="8" y="19"/>
                  <a:pt x="8" y="45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71376" name="Text Box 16"/>
          <p:cNvSpPr txBox="1">
            <a:spLocks noChangeArrowheads="1"/>
          </p:cNvSpPr>
          <p:nvPr/>
        </p:nvSpPr>
        <p:spPr bwMode="auto">
          <a:xfrm>
            <a:off x="5902325" y="5608638"/>
            <a:ext cx="12303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GB" sz="1800" b="0">
                <a:solidFill>
                  <a:schemeClr val="tx2"/>
                </a:solidFill>
                <a:latin typeface="Comic Sans MS" pitchFamily="66" charset="0"/>
              </a:rPr>
              <a:t>Factor Va</a:t>
            </a:r>
          </a:p>
        </p:txBody>
      </p:sp>
      <p:grpSp>
        <p:nvGrpSpPr>
          <p:cNvPr id="271377" name="Group 17"/>
          <p:cNvGrpSpPr>
            <a:grpSpLocks/>
          </p:cNvGrpSpPr>
          <p:nvPr/>
        </p:nvGrpSpPr>
        <p:grpSpPr bwMode="auto">
          <a:xfrm>
            <a:off x="4357688" y="5319713"/>
            <a:ext cx="4786312" cy="76200"/>
            <a:chOff x="2016" y="3264"/>
            <a:chExt cx="3600" cy="48"/>
          </a:xfrm>
        </p:grpSpPr>
        <p:sp>
          <p:nvSpPr>
            <p:cNvPr id="271378" name="Line 18"/>
            <p:cNvSpPr>
              <a:spLocks noChangeShapeType="1"/>
            </p:cNvSpPr>
            <p:nvPr/>
          </p:nvSpPr>
          <p:spPr bwMode="auto">
            <a:xfrm>
              <a:off x="2016" y="3264"/>
              <a:ext cx="3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271379" name="Line 19"/>
            <p:cNvSpPr>
              <a:spLocks noChangeShapeType="1"/>
            </p:cNvSpPr>
            <p:nvPr/>
          </p:nvSpPr>
          <p:spPr bwMode="auto">
            <a:xfrm>
              <a:off x="2016" y="3312"/>
              <a:ext cx="3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271380" name="Text Box 20"/>
          <p:cNvSpPr txBox="1">
            <a:spLocks noChangeArrowheads="1"/>
          </p:cNvSpPr>
          <p:nvPr/>
        </p:nvSpPr>
        <p:spPr bwMode="auto">
          <a:xfrm>
            <a:off x="2693988" y="436563"/>
            <a:ext cx="4900612" cy="466725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GB" sz="2400" b="0">
                <a:solidFill>
                  <a:schemeClr val="tx2"/>
                </a:solidFill>
                <a:latin typeface="Comic Sans MS" pitchFamily="66" charset="0"/>
              </a:rPr>
              <a:t>Inactivation of Factor Va By APC</a:t>
            </a:r>
          </a:p>
        </p:txBody>
      </p:sp>
      <p:sp>
        <p:nvSpPr>
          <p:cNvPr id="271381" name="Text Box 21"/>
          <p:cNvSpPr txBox="1">
            <a:spLocks noChangeArrowheads="1"/>
          </p:cNvSpPr>
          <p:nvPr/>
        </p:nvSpPr>
        <p:spPr bwMode="auto">
          <a:xfrm>
            <a:off x="1114425" y="3462338"/>
            <a:ext cx="1742785" cy="461665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GB" sz="2400">
                <a:solidFill>
                  <a:srgbClr val="FFFF00"/>
                </a:solidFill>
                <a:latin typeface="Comic Sans MS" pitchFamily="66" charset="0"/>
              </a:rPr>
              <a:t>BIPHASIC</a:t>
            </a:r>
          </a:p>
        </p:txBody>
      </p:sp>
      <p:grpSp>
        <p:nvGrpSpPr>
          <p:cNvPr id="271382" name="Group 22"/>
          <p:cNvGrpSpPr>
            <a:grpSpLocks/>
          </p:cNvGrpSpPr>
          <p:nvPr/>
        </p:nvGrpSpPr>
        <p:grpSpPr bwMode="auto">
          <a:xfrm>
            <a:off x="1042093" y="1465262"/>
            <a:ext cx="4773613" cy="1582738"/>
            <a:chOff x="576" y="962"/>
            <a:chExt cx="2673" cy="997"/>
          </a:xfrm>
        </p:grpSpPr>
        <p:sp>
          <p:nvSpPr>
            <p:cNvPr id="271383" name="Line 23"/>
            <p:cNvSpPr>
              <a:spLocks noChangeShapeType="1"/>
            </p:cNvSpPr>
            <p:nvPr/>
          </p:nvSpPr>
          <p:spPr bwMode="auto">
            <a:xfrm>
              <a:off x="1920" y="1296"/>
              <a:ext cx="1329" cy="6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GB"/>
            </a:p>
          </p:txBody>
        </p:sp>
        <p:grpSp>
          <p:nvGrpSpPr>
            <p:cNvPr id="271384" name="Group 24"/>
            <p:cNvGrpSpPr>
              <a:grpSpLocks/>
            </p:cNvGrpSpPr>
            <p:nvPr/>
          </p:nvGrpSpPr>
          <p:grpSpPr bwMode="auto">
            <a:xfrm>
              <a:off x="576" y="962"/>
              <a:ext cx="1776" cy="958"/>
              <a:chOff x="576" y="1248"/>
              <a:chExt cx="1776" cy="958"/>
            </a:xfrm>
          </p:grpSpPr>
          <p:sp>
            <p:nvSpPr>
              <p:cNvPr id="271385" name="Text Box 25"/>
              <p:cNvSpPr txBox="1">
                <a:spLocks noChangeArrowheads="1"/>
              </p:cNvSpPr>
              <p:nvPr/>
            </p:nvSpPr>
            <p:spPr bwMode="auto">
              <a:xfrm>
                <a:off x="576" y="1248"/>
                <a:ext cx="565" cy="2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GB" sz="1800" b="0" dirty="0">
                    <a:solidFill>
                      <a:srgbClr val="FFFF00"/>
                    </a:solidFill>
                    <a:latin typeface="Comic Sans MS" pitchFamily="66" charset="0"/>
                  </a:rPr>
                  <a:t>Arg506</a:t>
                </a:r>
              </a:p>
            </p:txBody>
          </p:sp>
          <p:sp>
            <p:nvSpPr>
              <p:cNvPr id="271386" name="Text Box 26"/>
              <p:cNvSpPr txBox="1">
                <a:spLocks noChangeArrowheads="1"/>
              </p:cNvSpPr>
              <p:nvPr/>
            </p:nvSpPr>
            <p:spPr bwMode="auto">
              <a:xfrm>
                <a:off x="576" y="1525"/>
                <a:ext cx="1090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GB" sz="1800" b="0">
                    <a:solidFill>
                      <a:schemeClr val="tx1"/>
                    </a:solidFill>
                    <a:latin typeface="Comic Sans MS" pitchFamily="66" charset="0"/>
                  </a:rPr>
                  <a:t>Rapid cleavage</a:t>
                </a:r>
              </a:p>
            </p:txBody>
          </p:sp>
          <p:sp>
            <p:nvSpPr>
              <p:cNvPr id="271387" name="Text Box 27"/>
              <p:cNvSpPr txBox="1">
                <a:spLocks noChangeArrowheads="1"/>
              </p:cNvSpPr>
              <p:nvPr/>
            </p:nvSpPr>
            <p:spPr bwMode="auto">
              <a:xfrm>
                <a:off x="576" y="1802"/>
                <a:ext cx="1776" cy="4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GB" sz="1800" b="0">
                    <a:solidFill>
                      <a:schemeClr val="tx1"/>
                    </a:solidFill>
                    <a:latin typeface="Comic Sans MS" pitchFamily="66" charset="0"/>
                  </a:rPr>
                  <a:t>Results in factor Va</a:t>
                </a:r>
              </a:p>
              <a:p>
                <a:pPr eaLnBrk="1" hangingPunct="1"/>
                <a:r>
                  <a:rPr lang="en-GB" sz="1800" b="0">
                    <a:solidFill>
                      <a:schemeClr val="tx1"/>
                    </a:solidFill>
                    <a:latin typeface="Comic Sans MS" pitchFamily="66" charset="0"/>
                  </a:rPr>
                  <a:t>   with intermediate activity</a:t>
                </a:r>
              </a:p>
            </p:txBody>
          </p:sp>
        </p:grpSp>
      </p:grpSp>
      <p:grpSp>
        <p:nvGrpSpPr>
          <p:cNvPr id="271388" name="Group 28"/>
          <p:cNvGrpSpPr>
            <a:grpSpLocks/>
          </p:cNvGrpSpPr>
          <p:nvPr/>
        </p:nvGrpSpPr>
        <p:grpSpPr bwMode="auto">
          <a:xfrm>
            <a:off x="1028700" y="4010025"/>
            <a:ext cx="4222750" cy="1854200"/>
            <a:chOff x="576" y="2526"/>
            <a:chExt cx="2364" cy="1168"/>
          </a:xfrm>
        </p:grpSpPr>
        <p:sp>
          <p:nvSpPr>
            <p:cNvPr id="271389" name="Line 29"/>
            <p:cNvSpPr>
              <a:spLocks noChangeShapeType="1"/>
            </p:cNvSpPr>
            <p:nvPr/>
          </p:nvSpPr>
          <p:spPr bwMode="auto">
            <a:xfrm flipV="1">
              <a:off x="1968" y="2526"/>
              <a:ext cx="972" cy="49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GB"/>
            </a:p>
          </p:txBody>
        </p:sp>
        <p:grpSp>
          <p:nvGrpSpPr>
            <p:cNvPr id="271390" name="Group 30"/>
            <p:cNvGrpSpPr>
              <a:grpSpLocks/>
            </p:cNvGrpSpPr>
            <p:nvPr/>
          </p:nvGrpSpPr>
          <p:grpSpPr bwMode="auto">
            <a:xfrm>
              <a:off x="576" y="2736"/>
              <a:ext cx="1338" cy="958"/>
              <a:chOff x="576" y="2784"/>
              <a:chExt cx="1338" cy="958"/>
            </a:xfrm>
          </p:grpSpPr>
          <p:sp>
            <p:nvSpPr>
              <p:cNvPr id="271391" name="Text Box 31"/>
              <p:cNvSpPr txBox="1">
                <a:spLocks noChangeArrowheads="1"/>
              </p:cNvSpPr>
              <p:nvPr/>
            </p:nvSpPr>
            <p:spPr bwMode="auto">
              <a:xfrm>
                <a:off x="576" y="2784"/>
                <a:ext cx="565" cy="2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GB" sz="1800" b="0" dirty="0">
                    <a:solidFill>
                      <a:srgbClr val="FFFF00"/>
                    </a:solidFill>
                    <a:latin typeface="Comic Sans MS" pitchFamily="66" charset="0"/>
                  </a:rPr>
                  <a:t>Arg306</a:t>
                </a:r>
              </a:p>
            </p:txBody>
          </p:sp>
          <p:sp>
            <p:nvSpPr>
              <p:cNvPr id="271392" name="Text Box 32"/>
              <p:cNvSpPr txBox="1">
                <a:spLocks noChangeArrowheads="1"/>
              </p:cNvSpPr>
              <p:nvPr/>
            </p:nvSpPr>
            <p:spPr bwMode="auto">
              <a:xfrm>
                <a:off x="576" y="3061"/>
                <a:ext cx="1038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GB" sz="1800" b="0">
                    <a:solidFill>
                      <a:schemeClr val="tx1"/>
                    </a:solidFill>
                    <a:latin typeface="Comic Sans MS" pitchFamily="66" charset="0"/>
                  </a:rPr>
                  <a:t>Slow cleavage</a:t>
                </a:r>
              </a:p>
            </p:txBody>
          </p:sp>
          <p:sp>
            <p:nvSpPr>
              <p:cNvPr id="271393" name="Text Box 33"/>
              <p:cNvSpPr txBox="1">
                <a:spLocks noChangeArrowheads="1"/>
              </p:cNvSpPr>
              <p:nvPr/>
            </p:nvSpPr>
            <p:spPr bwMode="auto">
              <a:xfrm>
                <a:off x="576" y="3338"/>
                <a:ext cx="1338" cy="4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GB" sz="1800" b="0">
                    <a:solidFill>
                      <a:schemeClr val="tx1"/>
                    </a:solidFill>
                    <a:latin typeface="Comic Sans MS" pitchFamily="66" charset="0"/>
                  </a:rPr>
                  <a:t>Completely abolishes</a:t>
                </a:r>
              </a:p>
              <a:p>
                <a:pPr eaLnBrk="1" hangingPunct="1"/>
                <a:r>
                  <a:rPr lang="en-GB" sz="1800" b="0">
                    <a:solidFill>
                      <a:schemeClr val="tx1"/>
                    </a:solidFill>
                    <a:latin typeface="Comic Sans MS" pitchFamily="66" charset="0"/>
                  </a:rPr>
                  <a:t>   factor Va activity</a:t>
                </a: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1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1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459" name="Text Box 3"/>
          <p:cNvSpPr txBox="1">
            <a:spLocks noChangeArrowheads="1"/>
          </p:cNvSpPr>
          <p:nvPr/>
        </p:nvSpPr>
        <p:spPr bwMode="auto">
          <a:xfrm>
            <a:off x="608013" y="498475"/>
            <a:ext cx="8964612" cy="56435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 b="0">
                <a:solidFill>
                  <a:schemeClr val="tx1"/>
                </a:solidFill>
                <a:latin typeface="Times New Roman" pitchFamily="18" charset="0"/>
              </a:rPr>
              <a:t>Learning objectives:</a:t>
            </a:r>
          </a:p>
          <a:p>
            <a:endParaRPr lang="en-US" sz="2800" b="0">
              <a:solidFill>
                <a:schemeClr val="tx1"/>
              </a:solidFill>
              <a:latin typeface="Times New Roman" pitchFamily="18" charset="0"/>
            </a:endParaRPr>
          </a:p>
          <a:p>
            <a:r>
              <a:rPr lang="en-US" sz="2800" b="0">
                <a:solidFill>
                  <a:schemeClr val="tx1"/>
                </a:solidFill>
                <a:latin typeface="Times New Roman" pitchFamily="18" charset="0"/>
              </a:rPr>
              <a:t>Understand how natural anticoagulant deficiency predisposes to venous thrombosis</a:t>
            </a:r>
          </a:p>
          <a:p>
            <a:endParaRPr lang="en-US" sz="2800" b="0">
              <a:solidFill>
                <a:schemeClr val="tx1"/>
              </a:solidFill>
              <a:latin typeface="Times New Roman" pitchFamily="18" charset="0"/>
            </a:endParaRPr>
          </a:p>
          <a:p>
            <a:r>
              <a:rPr lang="en-US" sz="2800" b="0">
                <a:solidFill>
                  <a:schemeClr val="tx1"/>
                </a:solidFill>
                <a:latin typeface="Times New Roman" pitchFamily="18" charset="0"/>
              </a:rPr>
              <a:t>Understand how common polymorphisms (factor V Leiden, prothrombin G20210A) may predispose to thrombosis</a:t>
            </a:r>
          </a:p>
          <a:p>
            <a:endParaRPr lang="en-US" sz="2800" b="0">
              <a:solidFill>
                <a:schemeClr val="tx1"/>
              </a:solidFill>
              <a:latin typeface="Times New Roman" pitchFamily="18" charset="0"/>
            </a:endParaRPr>
          </a:p>
          <a:p>
            <a:r>
              <a:rPr lang="en-US" sz="2800" b="0">
                <a:solidFill>
                  <a:schemeClr val="tx1"/>
                </a:solidFill>
                <a:latin typeface="Times New Roman" pitchFamily="18" charset="0"/>
              </a:rPr>
              <a:t>Understand the importance of environmental risks in thrombosis</a:t>
            </a:r>
          </a:p>
          <a:p>
            <a:endParaRPr lang="en-US" sz="2800" b="0">
              <a:solidFill>
                <a:schemeClr val="tx1"/>
              </a:solidFill>
              <a:latin typeface="Times New Roman" pitchFamily="18" charset="0"/>
            </a:endParaRPr>
          </a:p>
          <a:p>
            <a:r>
              <a:rPr lang="en-US" sz="2800" b="0">
                <a:solidFill>
                  <a:schemeClr val="tx1"/>
                </a:solidFill>
                <a:latin typeface="Times New Roman" pitchFamily="18" charset="0"/>
              </a:rPr>
              <a:t>Understand the concept and implications of the multicausal model of thrombosis</a:t>
            </a:r>
          </a:p>
        </p:txBody>
      </p:sp>
      <p:sp>
        <p:nvSpPr>
          <p:cNvPr id="275460" name="Rectangle 4"/>
          <p:cNvSpPr>
            <a:spLocks noChangeArrowheads="1"/>
          </p:cNvSpPr>
          <p:nvPr/>
        </p:nvSpPr>
        <p:spPr bwMode="auto">
          <a:xfrm>
            <a:off x="4757738" y="3028950"/>
            <a:ext cx="10287000" cy="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2386" name="Picture 2" descr="factor va inac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14425" y="1524000"/>
            <a:ext cx="6343650" cy="4148138"/>
          </a:xfrm>
          <a:prstGeom prst="rect">
            <a:avLst/>
          </a:prstGeom>
          <a:noFill/>
        </p:spPr>
      </p:pic>
      <p:sp>
        <p:nvSpPr>
          <p:cNvPr id="272387" name="Line 3"/>
          <p:cNvSpPr>
            <a:spLocks noChangeShapeType="1"/>
          </p:cNvSpPr>
          <p:nvPr/>
        </p:nvSpPr>
        <p:spPr bwMode="auto">
          <a:xfrm>
            <a:off x="1687513" y="2286000"/>
            <a:ext cx="514350" cy="300990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72388" name="Line 4"/>
          <p:cNvSpPr>
            <a:spLocks noChangeShapeType="1"/>
          </p:cNvSpPr>
          <p:nvPr/>
        </p:nvSpPr>
        <p:spPr bwMode="auto">
          <a:xfrm flipH="1" flipV="1">
            <a:off x="1671638" y="4864100"/>
            <a:ext cx="5418137" cy="40005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72389" name="Text Box 5"/>
          <p:cNvSpPr txBox="1">
            <a:spLocks noChangeArrowheads="1"/>
          </p:cNvSpPr>
          <p:nvPr/>
        </p:nvSpPr>
        <p:spPr bwMode="auto">
          <a:xfrm>
            <a:off x="2693988" y="436563"/>
            <a:ext cx="4900612" cy="466725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GB" sz="2400" b="0">
                <a:solidFill>
                  <a:schemeClr val="tx2"/>
                </a:solidFill>
                <a:latin typeface="Comic Sans MS" pitchFamily="66" charset="0"/>
              </a:rPr>
              <a:t>Inactivation of Factor Va By APC</a:t>
            </a:r>
          </a:p>
        </p:txBody>
      </p:sp>
      <p:sp>
        <p:nvSpPr>
          <p:cNvPr id="272390" name="Line 6"/>
          <p:cNvSpPr>
            <a:spLocks noChangeShapeType="1"/>
          </p:cNvSpPr>
          <p:nvPr/>
        </p:nvSpPr>
        <p:spPr bwMode="auto">
          <a:xfrm>
            <a:off x="2314575" y="5791200"/>
            <a:ext cx="85725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72391" name="Text Box 7"/>
          <p:cNvSpPr txBox="1">
            <a:spLocks noChangeArrowheads="1"/>
          </p:cNvSpPr>
          <p:nvPr/>
        </p:nvSpPr>
        <p:spPr bwMode="auto">
          <a:xfrm>
            <a:off x="2387600" y="6146800"/>
            <a:ext cx="22113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GB" sz="1800" b="0">
                <a:solidFill>
                  <a:schemeClr val="tx1"/>
                </a:solidFill>
                <a:latin typeface="Comic Sans MS" pitchFamily="66" charset="0"/>
              </a:rPr>
              <a:t>Arg506 cleavage</a:t>
            </a:r>
          </a:p>
        </p:txBody>
      </p:sp>
      <p:sp>
        <p:nvSpPr>
          <p:cNvPr id="272392" name="Line 8"/>
          <p:cNvSpPr>
            <a:spLocks noChangeShapeType="1"/>
          </p:cNvSpPr>
          <p:nvPr/>
        </p:nvSpPr>
        <p:spPr bwMode="auto">
          <a:xfrm>
            <a:off x="7516813" y="5283200"/>
            <a:ext cx="6858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72393" name="Text Box 9"/>
          <p:cNvSpPr txBox="1">
            <a:spLocks noChangeArrowheads="1"/>
          </p:cNvSpPr>
          <p:nvPr/>
        </p:nvSpPr>
        <p:spPr bwMode="auto">
          <a:xfrm>
            <a:off x="7642225" y="5549900"/>
            <a:ext cx="22113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GB" sz="1800" b="0">
                <a:solidFill>
                  <a:schemeClr val="tx1"/>
                </a:solidFill>
                <a:latin typeface="Comic Sans MS" pitchFamily="66" charset="0"/>
              </a:rPr>
              <a:t>Arg306 cleavage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410" name="Text Box 2"/>
          <p:cNvSpPr txBox="1">
            <a:spLocks noChangeArrowheads="1"/>
          </p:cNvSpPr>
          <p:nvPr/>
        </p:nvSpPr>
        <p:spPr bwMode="auto">
          <a:xfrm>
            <a:off x="2725738" y="436563"/>
            <a:ext cx="4837112" cy="466725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GB" sz="2400" b="0">
                <a:solidFill>
                  <a:schemeClr val="tx2"/>
                </a:solidFill>
                <a:latin typeface="Comic Sans MS" pitchFamily="66" charset="0"/>
              </a:rPr>
              <a:t>Factor V Leiden (Arg506Gln)</a:t>
            </a:r>
          </a:p>
        </p:txBody>
      </p:sp>
      <p:grpSp>
        <p:nvGrpSpPr>
          <p:cNvPr id="273411" name="Group 3"/>
          <p:cNvGrpSpPr>
            <a:grpSpLocks/>
          </p:cNvGrpSpPr>
          <p:nvPr/>
        </p:nvGrpSpPr>
        <p:grpSpPr bwMode="auto">
          <a:xfrm>
            <a:off x="771525" y="2071688"/>
            <a:ext cx="8743950" cy="3598862"/>
            <a:chOff x="720" y="1305"/>
            <a:chExt cx="4896" cy="2267"/>
          </a:xfrm>
        </p:grpSpPr>
        <p:sp>
          <p:nvSpPr>
            <p:cNvPr id="273412" name="Text Box 4"/>
            <p:cNvSpPr txBox="1">
              <a:spLocks noChangeArrowheads="1"/>
            </p:cNvSpPr>
            <p:nvPr/>
          </p:nvSpPr>
          <p:spPr bwMode="auto">
            <a:xfrm>
              <a:off x="3456" y="1344"/>
              <a:ext cx="84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en-GB" sz="1800" b="0">
                  <a:solidFill>
                    <a:schemeClr val="tx2"/>
                  </a:solidFill>
                  <a:latin typeface="Comic Sans MS" pitchFamily="66" charset="0"/>
                </a:rPr>
                <a:t>Arg506Gln</a:t>
              </a:r>
            </a:p>
          </p:txBody>
        </p:sp>
        <p:sp>
          <p:nvSpPr>
            <p:cNvPr id="273413" name="Line 5"/>
            <p:cNvSpPr>
              <a:spLocks noChangeShapeType="1"/>
            </p:cNvSpPr>
            <p:nvPr/>
          </p:nvSpPr>
          <p:spPr bwMode="auto">
            <a:xfrm>
              <a:off x="3792" y="1578"/>
              <a:ext cx="135" cy="34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273414" name="Text Box 6"/>
            <p:cNvSpPr txBox="1">
              <a:spLocks noChangeArrowheads="1"/>
            </p:cNvSpPr>
            <p:nvPr/>
          </p:nvSpPr>
          <p:spPr bwMode="auto">
            <a:xfrm>
              <a:off x="4416" y="1305"/>
              <a:ext cx="63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en-GB" sz="1800" b="0">
                  <a:solidFill>
                    <a:schemeClr val="tx1"/>
                  </a:solidFill>
                  <a:latin typeface="Comic Sans MS" pitchFamily="66" charset="0"/>
                </a:rPr>
                <a:t>Arg679</a:t>
              </a:r>
            </a:p>
          </p:txBody>
        </p:sp>
        <p:sp>
          <p:nvSpPr>
            <p:cNvPr id="273415" name="Line 7"/>
            <p:cNvSpPr>
              <a:spLocks noChangeShapeType="1"/>
            </p:cNvSpPr>
            <p:nvPr/>
          </p:nvSpPr>
          <p:spPr bwMode="auto">
            <a:xfrm flipH="1">
              <a:off x="4509" y="1566"/>
              <a:ext cx="189" cy="3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273416" name="Line 8"/>
            <p:cNvSpPr>
              <a:spLocks noChangeShapeType="1"/>
            </p:cNvSpPr>
            <p:nvPr/>
          </p:nvSpPr>
          <p:spPr bwMode="auto">
            <a:xfrm flipV="1">
              <a:off x="3312" y="2487"/>
              <a:ext cx="306" cy="29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273417" name="Text Box 9"/>
            <p:cNvSpPr txBox="1">
              <a:spLocks noChangeArrowheads="1"/>
            </p:cNvSpPr>
            <p:nvPr/>
          </p:nvSpPr>
          <p:spPr bwMode="auto">
            <a:xfrm>
              <a:off x="2976" y="2789"/>
              <a:ext cx="63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en-GB" sz="1800" b="0">
                  <a:solidFill>
                    <a:schemeClr val="tx1"/>
                  </a:solidFill>
                  <a:latin typeface="Comic Sans MS" pitchFamily="66" charset="0"/>
                </a:rPr>
                <a:t>Arg306</a:t>
              </a:r>
            </a:p>
          </p:txBody>
        </p:sp>
        <p:sp>
          <p:nvSpPr>
            <p:cNvPr id="273418" name="Text Box 10"/>
            <p:cNvSpPr txBox="1">
              <a:spLocks noChangeArrowheads="1"/>
            </p:cNvSpPr>
            <p:nvPr/>
          </p:nvSpPr>
          <p:spPr bwMode="auto">
            <a:xfrm>
              <a:off x="2880" y="3360"/>
              <a:ext cx="725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en-GB" sz="1600" b="0">
                  <a:solidFill>
                    <a:schemeClr val="tx1"/>
                  </a:solidFill>
                  <a:latin typeface="Comic Sans MS" pitchFamily="66" charset="0"/>
                </a:rPr>
                <a:t>membrane</a:t>
              </a:r>
            </a:p>
          </p:txBody>
        </p:sp>
        <p:pic>
          <p:nvPicPr>
            <p:cNvPr id="273419" name="Picture 11" descr="fv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720" y="1389"/>
              <a:ext cx="2040" cy="2017"/>
            </a:xfrm>
            <a:prstGeom prst="rect">
              <a:avLst/>
            </a:prstGeom>
            <a:noFill/>
          </p:spPr>
        </p:pic>
        <p:grpSp>
          <p:nvGrpSpPr>
            <p:cNvPr id="273420" name="Group 12"/>
            <p:cNvGrpSpPr>
              <a:grpSpLocks/>
            </p:cNvGrpSpPr>
            <p:nvPr/>
          </p:nvGrpSpPr>
          <p:grpSpPr bwMode="auto">
            <a:xfrm>
              <a:off x="720" y="3312"/>
              <a:ext cx="2064" cy="48"/>
              <a:chOff x="432" y="3264"/>
              <a:chExt cx="2400" cy="48"/>
            </a:xfrm>
          </p:grpSpPr>
          <p:sp>
            <p:nvSpPr>
              <p:cNvPr id="273421" name="Line 13"/>
              <p:cNvSpPr>
                <a:spLocks noChangeShapeType="1"/>
              </p:cNvSpPr>
              <p:nvPr/>
            </p:nvSpPr>
            <p:spPr bwMode="auto">
              <a:xfrm>
                <a:off x="432" y="3264"/>
                <a:ext cx="240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73422" name="Line 14"/>
              <p:cNvSpPr>
                <a:spLocks noChangeShapeType="1"/>
              </p:cNvSpPr>
              <p:nvPr/>
            </p:nvSpPr>
            <p:spPr bwMode="auto">
              <a:xfrm>
                <a:off x="432" y="3312"/>
                <a:ext cx="240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273423" name="Group 15"/>
            <p:cNvGrpSpPr>
              <a:grpSpLocks/>
            </p:cNvGrpSpPr>
            <p:nvPr/>
          </p:nvGrpSpPr>
          <p:grpSpPr bwMode="auto">
            <a:xfrm>
              <a:off x="2736" y="3312"/>
              <a:ext cx="2880" cy="48"/>
              <a:chOff x="2016" y="3264"/>
              <a:chExt cx="3600" cy="48"/>
            </a:xfrm>
          </p:grpSpPr>
          <p:sp>
            <p:nvSpPr>
              <p:cNvPr id="273424" name="Line 16"/>
              <p:cNvSpPr>
                <a:spLocks noChangeShapeType="1"/>
              </p:cNvSpPr>
              <p:nvPr/>
            </p:nvSpPr>
            <p:spPr bwMode="auto">
              <a:xfrm>
                <a:off x="2016" y="3264"/>
                <a:ext cx="3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73425" name="Line 17"/>
              <p:cNvSpPr>
                <a:spLocks noChangeShapeType="1"/>
              </p:cNvSpPr>
              <p:nvPr/>
            </p:nvSpPr>
            <p:spPr bwMode="auto">
              <a:xfrm>
                <a:off x="2016" y="3312"/>
                <a:ext cx="3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273426" name="Line 18"/>
            <p:cNvSpPr>
              <a:spLocks noChangeShapeType="1"/>
            </p:cNvSpPr>
            <p:nvPr/>
          </p:nvSpPr>
          <p:spPr bwMode="auto">
            <a:xfrm flipH="1">
              <a:off x="1488" y="1536"/>
              <a:ext cx="1968" cy="528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273427" name="Line 19"/>
            <p:cNvSpPr>
              <a:spLocks noChangeShapeType="1"/>
            </p:cNvSpPr>
            <p:nvPr/>
          </p:nvSpPr>
          <p:spPr bwMode="auto">
            <a:xfrm flipH="1" flipV="1">
              <a:off x="1104" y="2592"/>
              <a:ext cx="1872" cy="288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273428" name="Rectangle 20"/>
            <p:cNvSpPr>
              <a:spLocks noChangeArrowheads="1"/>
            </p:cNvSpPr>
            <p:nvPr/>
          </p:nvSpPr>
          <p:spPr bwMode="auto">
            <a:xfrm>
              <a:off x="4752" y="2160"/>
              <a:ext cx="450" cy="586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73429" name="Rectangle 21"/>
            <p:cNvSpPr>
              <a:spLocks noChangeArrowheads="1"/>
            </p:cNvSpPr>
            <p:nvPr/>
          </p:nvSpPr>
          <p:spPr bwMode="auto">
            <a:xfrm>
              <a:off x="4752" y="2746"/>
              <a:ext cx="450" cy="585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73430" name="Oval 22"/>
            <p:cNvSpPr>
              <a:spLocks noChangeArrowheads="1"/>
            </p:cNvSpPr>
            <p:nvPr/>
          </p:nvSpPr>
          <p:spPr bwMode="auto">
            <a:xfrm>
              <a:off x="3736" y="1953"/>
              <a:ext cx="1007" cy="1009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en-GB" sz="1200" b="0">
                <a:solidFill>
                  <a:schemeClr val="tx1"/>
                </a:solidFill>
                <a:latin typeface="Comic Sans MS" pitchFamily="66" charset="0"/>
              </a:endParaRPr>
            </a:p>
          </p:txBody>
        </p:sp>
        <p:sp>
          <p:nvSpPr>
            <p:cNvPr id="273431" name="Line 23"/>
            <p:cNvSpPr>
              <a:spLocks noChangeShapeType="1"/>
            </p:cNvSpPr>
            <p:nvPr/>
          </p:nvSpPr>
          <p:spPr bwMode="auto">
            <a:xfrm>
              <a:off x="4239" y="2467"/>
              <a:ext cx="360" cy="35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273432" name="Line 24"/>
            <p:cNvSpPr>
              <a:spLocks noChangeShapeType="1"/>
            </p:cNvSpPr>
            <p:nvPr/>
          </p:nvSpPr>
          <p:spPr bwMode="auto">
            <a:xfrm flipH="1" flipV="1">
              <a:off x="3745" y="2440"/>
              <a:ext cx="503" cy="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273433" name="Line 25"/>
            <p:cNvSpPr>
              <a:spLocks noChangeShapeType="1"/>
            </p:cNvSpPr>
            <p:nvPr/>
          </p:nvSpPr>
          <p:spPr bwMode="auto">
            <a:xfrm flipV="1">
              <a:off x="4248" y="2025"/>
              <a:ext cx="252" cy="44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273434" name="Text Box 26"/>
            <p:cNvSpPr txBox="1">
              <a:spLocks noChangeArrowheads="1"/>
            </p:cNvSpPr>
            <p:nvPr/>
          </p:nvSpPr>
          <p:spPr bwMode="auto">
            <a:xfrm>
              <a:off x="4039" y="2613"/>
              <a:ext cx="26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en-GB" sz="1400">
                  <a:solidFill>
                    <a:schemeClr val="tx1"/>
                  </a:solidFill>
                  <a:latin typeface="Comic Sans MS" pitchFamily="66" charset="0"/>
                </a:rPr>
                <a:t>A1</a:t>
              </a:r>
            </a:p>
          </p:txBody>
        </p:sp>
        <p:sp>
          <p:nvSpPr>
            <p:cNvPr id="273435" name="Text Box 27"/>
            <p:cNvSpPr txBox="1">
              <a:spLocks noChangeArrowheads="1"/>
            </p:cNvSpPr>
            <p:nvPr/>
          </p:nvSpPr>
          <p:spPr bwMode="auto">
            <a:xfrm>
              <a:off x="3991" y="2133"/>
              <a:ext cx="26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en-GB" sz="1400">
                  <a:solidFill>
                    <a:schemeClr val="tx1"/>
                  </a:solidFill>
                  <a:latin typeface="Comic Sans MS" pitchFamily="66" charset="0"/>
                </a:rPr>
                <a:t>A2</a:t>
              </a:r>
            </a:p>
          </p:txBody>
        </p:sp>
        <p:sp>
          <p:nvSpPr>
            <p:cNvPr id="273436" name="Text Box 28"/>
            <p:cNvSpPr txBox="1">
              <a:spLocks noChangeArrowheads="1"/>
            </p:cNvSpPr>
            <p:nvPr/>
          </p:nvSpPr>
          <p:spPr bwMode="auto">
            <a:xfrm>
              <a:off x="4423" y="2325"/>
              <a:ext cx="26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en-GB" sz="1400">
                  <a:solidFill>
                    <a:schemeClr val="tx1"/>
                  </a:solidFill>
                  <a:latin typeface="Comic Sans MS" pitchFamily="66" charset="0"/>
                </a:rPr>
                <a:t>A3</a:t>
              </a:r>
            </a:p>
          </p:txBody>
        </p:sp>
        <p:sp>
          <p:nvSpPr>
            <p:cNvPr id="273437" name="Text Box 29"/>
            <p:cNvSpPr txBox="1">
              <a:spLocks noChangeArrowheads="1"/>
            </p:cNvSpPr>
            <p:nvPr/>
          </p:nvSpPr>
          <p:spPr bwMode="auto">
            <a:xfrm>
              <a:off x="4851" y="2357"/>
              <a:ext cx="253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en-GB" sz="1400">
                  <a:solidFill>
                    <a:schemeClr val="tx1"/>
                  </a:solidFill>
                  <a:latin typeface="Comic Sans MS" pitchFamily="66" charset="0"/>
                </a:rPr>
                <a:t>C1</a:t>
              </a:r>
            </a:p>
          </p:txBody>
        </p:sp>
        <p:sp>
          <p:nvSpPr>
            <p:cNvPr id="273438" name="Text Box 30"/>
            <p:cNvSpPr txBox="1">
              <a:spLocks noChangeArrowheads="1"/>
            </p:cNvSpPr>
            <p:nvPr/>
          </p:nvSpPr>
          <p:spPr bwMode="auto">
            <a:xfrm>
              <a:off x="4850" y="2942"/>
              <a:ext cx="253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en-GB" sz="1400">
                  <a:solidFill>
                    <a:schemeClr val="tx1"/>
                  </a:solidFill>
                  <a:latin typeface="Comic Sans MS" pitchFamily="66" charset="0"/>
                </a:rPr>
                <a:t>C2</a:t>
              </a:r>
            </a:p>
          </p:txBody>
        </p:sp>
        <p:sp>
          <p:nvSpPr>
            <p:cNvPr id="273439" name="Oval 31"/>
            <p:cNvSpPr>
              <a:spLocks noChangeArrowheads="1"/>
            </p:cNvSpPr>
            <p:nvPr/>
          </p:nvSpPr>
          <p:spPr bwMode="auto">
            <a:xfrm>
              <a:off x="4365" y="2593"/>
              <a:ext cx="135" cy="135"/>
            </a:xfrm>
            <a:prstGeom prst="ellipse">
              <a:avLst/>
            </a:prstGeom>
            <a:solidFill>
              <a:srgbClr val="66FFFF"/>
            </a:solidFill>
            <a:ln w="9525">
              <a:solidFill>
                <a:srgbClr val="66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73440" name="Freeform 32"/>
            <p:cNvSpPr>
              <a:spLocks/>
            </p:cNvSpPr>
            <p:nvPr/>
          </p:nvSpPr>
          <p:spPr bwMode="auto">
            <a:xfrm>
              <a:off x="3655" y="2367"/>
              <a:ext cx="90" cy="172"/>
            </a:xfrm>
            <a:custGeom>
              <a:avLst/>
              <a:gdLst/>
              <a:ahLst/>
              <a:cxnLst>
                <a:cxn ang="0">
                  <a:pos x="27" y="0"/>
                </a:cxn>
                <a:cxn ang="0">
                  <a:pos x="12" y="3"/>
                </a:cxn>
                <a:cxn ang="0">
                  <a:pos x="0" y="21"/>
                </a:cxn>
                <a:cxn ang="0">
                  <a:pos x="3" y="42"/>
                </a:cxn>
                <a:cxn ang="0">
                  <a:pos x="21" y="51"/>
                </a:cxn>
                <a:cxn ang="0">
                  <a:pos x="30" y="57"/>
                </a:cxn>
              </a:cxnLst>
              <a:rect l="0" t="0" r="r" b="b"/>
              <a:pathLst>
                <a:path w="30" h="57">
                  <a:moveTo>
                    <a:pt x="27" y="0"/>
                  </a:moveTo>
                  <a:cubicBezTo>
                    <a:pt x="22" y="1"/>
                    <a:pt x="16" y="0"/>
                    <a:pt x="12" y="3"/>
                  </a:cubicBezTo>
                  <a:cubicBezTo>
                    <a:pt x="6" y="7"/>
                    <a:pt x="0" y="21"/>
                    <a:pt x="0" y="21"/>
                  </a:cubicBezTo>
                  <a:cubicBezTo>
                    <a:pt x="1" y="28"/>
                    <a:pt x="0" y="36"/>
                    <a:pt x="3" y="42"/>
                  </a:cubicBezTo>
                  <a:cubicBezTo>
                    <a:pt x="5" y="48"/>
                    <a:pt x="17" y="49"/>
                    <a:pt x="21" y="51"/>
                  </a:cubicBezTo>
                  <a:cubicBezTo>
                    <a:pt x="24" y="53"/>
                    <a:pt x="30" y="57"/>
                    <a:pt x="30" y="57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273441" name="Freeform 33"/>
            <p:cNvSpPr>
              <a:spLocks/>
            </p:cNvSpPr>
            <p:nvPr/>
          </p:nvSpPr>
          <p:spPr bwMode="auto">
            <a:xfrm>
              <a:off x="3910" y="1926"/>
              <a:ext cx="131" cy="135"/>
            </a:xfrm>
            <a:custGeom>
              <a:avLst/>
              <a:gdLst/>
              <a:ahLst/>
              <a:cxnLst>
                <a:cxn ang="0">
                  <a:pos x="44" y="27"/>
                </a:cxn>
                <a:cxn ang="0">
                  <a:pos x="26" y="0"/>
                </a:cxn>
                <a:cxn ang="0">
                  <a:pos x="8" y="45"/>
                </a:cxn>
              </a:cxnLst>
              <a:rect l="0" t="0" r="r" b="b"/>
              <a:pathLst>
                <a:path w="44" h="45">
                  <a:moveTo>
                    <a:pt x="44" y="27"/>
                  </a:moveTo>
                  <a:cubicBezTo>
                    <a:pt x="40" y="11"/>
                    <a:pt x="41" y="8"/>
                    <a:pt x="26" y="0"/>
                  </a:cubicBezTo>
                  <a:cubicBezTo>
                    <a:pt x="0" y="5"/>
                    <a:pt x="8" y="19"/>
                    <a:pt x="8" y="45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434" name="Text Box 2"/>
          <p:cNvSpPr txBox="1">
            <a:spLocks noChangeArrowheads="1"/>
          </p:cNvSpPr>
          <p:nvPr/>
        </p:nvSpPr>
        <p:spPr bwMode="auto">
          <a:xfrm>
            <a:off x="3114675" y="436563"/>
            <a:ext cx="4059238" cy="831850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GB" sz="2400" b="0">
                <a:solidFill>
                  <a:schemeClr val="tx2"/>
                </a:solidFill>
                <a:latin typeface="Comic Sans MS" pitchFamily="66" charset="0"/>
              </a:rPr>
              <a:t>Inactivation of Factor V</a:t>
            </a:r>
          </a:p>
          <a:p>
            <a:pPr algn="ctr" eaLnBrk="1" hangingPunct="1"/>
            <a:r>
              <a:rPr lang="en-GB" sz="2400" b="0">
                <a:solidFill>
                  <a:schemeClr val="tx2"/>
                </a:solidFill>
                <a:latin typeface="Comic Sans MS" pitchFamily="66" charset="0"/>
              </a:rPr>
              <a:t>Leiden (Arg506Gln) by APC</a:t>
            </a:r>
          </a:p>
        </p:txBody>
      </p:sp>
      <p:grpSp>
        <p:nvGrpSpPr>
          <p:cNvPr id="274435" name="Group 3"/>
          <p:cNvGrpSpPr>
            <a:grpSpLocks/>
          </p:cNvGrpSpPr>
          <p:nvPr/>
        </p:nvGrpSpPr>
        <p:grpSpPr bwMode="auto">
          <a:xfrm>
            <a:off x="822325" y="1981200"/>
            <a:ext cx="6378575" cy="4371975"/>
            <a:chOff x="1152" y="1248"/>
            <a:chExt cx="3572" cy="2754"/>
          </a:xfrm>
        </p:grpSpPr>
        <p:pic>
          <p:nvPicPr>
            <p:cNvPr id="274436" name="Picture 4" descr="fv leiden edit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152" y="1248"/>
              <a:ext cx="3572" cy="2754"/>
            </a:xfrm>
            <a:prstGeom prst="rect">
              <a:avLst/>
            </a:prstGeom>
            <a:noFill/>
          </p:spPr>
        </p:pic>
        <p:sp>
          <p:nvSpPr>
            <p:cNvPr id="274437" name="Line 5"/>
            <p:cNvSpPr>
              <a:spLocks noChangeShapeType="1"/>
            </p:cNvSpPr>
            <p:nvPr/>
          </p:nvSpPr>
          <p:spPr bwMode="auto">
            <a:xfrm>
              <a:off x="1536" y="2160"/>
              <a:ext cx="624" cy="1536"/>
            </a:xfrm>
            <a:prstGeom prst="line">
              <a:avLst/>
            </a:prstGeom>
            <a:noFill/>
            <a:ln w="19050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274438" name="Line 6"/>
            <p:cNvSpPr>
              <a:spLocks noChangeShapeType="1"/>
            </p:cNvSpPr>
            <p:nvPr/>
          </p:nvSpPr>
          <p:spPr bwMode="auto">
            <a:xfrm flipH="1" flipV="1">
              <a:off x="1488" y="3120"/>
              <a:ext cx="3072" cy="576"/>
            </a:xfrm>
            <a:prstGeom prst="line">
              <a:avLst/>
            </a:prstGeom>
            <a:noFill/>
            <a:ln w="19050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274439" name="Line 7"/>
          <p:cNvSpPr>
            <a:spLocks noChangeShapeType="1"/>
          </p:cNvSpPr>
          <p:nvPr/>
        </p:nvSpPr>
        <p:spPr bwMode="auto">
          <a:xfrm>
            <a:off x="7304088" y="5791200"/>
            <a:ext cx="85725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74440" name="Text Box 8"/>
          <p:cNvSpPr txBox="1">
            <a:spLocks noChangeArrowheads="1"/>
          </p:cNvSpPr>
          <p:nvPr/>
        </p:nvSpPr>
        <p:spPr bwMode="auto">
          <a:xfrm>
            <a:off x="8628063" y="5470525"/>
            <a:ext cx="166211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endParaRPr lang="en-GB" sz="1800" b="0">
              <a:solidFill>
                <a:schemeClr val="tx2"/>
              </a:solidFill>
              <a:latin typeface="Comic Sans MS" pitchFamily="66" charset="0"/>
            </a:endParaRPr>
          </a:p>
          <a:p>
            <a:pPr eaLnBrk="1" hangingPunct="1"/>
            <a:r>
              <a:rPr lang="en-GB" sz="1800" b="0">
                <a:solidFill>
                  <a:schemeClr val="tx2"/>
                </a:solidFill>
                <a:latin typeface="Comic Sans MS" pitchFamily="66" charset="0"/>
              </a:rPr>
              <a:t>Heterozygous</a:t>
            </a:r>
          </a:p>
        </p:txBody>
      </p:sp>
      <p:grpSp>
        <p:nvGrpSpPr>
          <p:cNvPr id="274441" name="Group 9"/>
          <p:cNvGrpSpPr>
            <a:grpSpLocks/>
          </p:cNvGrpSpPr>
          <p:nvPr/>
        </p:nvGrpSpPr>
        <p:grpSpPr bwMode="auto">
          <a:xfrm>
            <a:off x="7419975" y="2819400"/>
            <a:ext cx="2451100" cy="2070100"/>
            <a:chOff x="4155" y="1776"/>
            <a:chExt cx="1372" cy="1304"/>
          </a:xfrm>
        </p:grpSpPr>
        <p:sp>
          <p:nvSpPr>
            <p:cNvPr id="274442" name="Text Box 10"/>
            <p:cNvSpPr txBox="1">
              <a:spLocks noChangeArrowheads="1"/>
            </p:cNvSpPr>
            <p:nvPr/>
          </p:nvSpPr>
          <p:spPr bwMode="auto">
            <a:xfrm>
              <a:off x="4155" y="1776"/>
              <a:ext cx="1372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en-GB" sz="1800" b="0">
                  <a:solidFill>
                    <a:schemeClr val="tx1"/>
                  </a:solidFill>
                  <a:latin typeface="Comic Sans MS" pitchFamily="66" charset="0"/>
                </a:rPr>
                <a:t>The rapid cleavage</a:t>
              </a:r>
            </a:p>
            <a:p>
              <a:pPr eaLnBrk="1" hangingPunct="1"/>
              <a:r>
                <a:rPr lang="en-GB" sz="1800" b="0">
                  <a:solidFill>
                    <a:schemeClr val="tx1"/>
                  </a:solidFill>
                  <a:latin typeface="Comic Sans MS" pitchFamily="66" charset="0"/>
                </a:rPr>
                <a:t>at Arg506 is lost</a:t>
              </a:r>
            </a:p>
          </p:txBody>
        </p:sp>
        <p:sp>
          <p:nvSpPr>
            <p:cNvPr id="274443" name="Text Box 11"/>
            <p:cNvSpPr txBox="1">
              <a:spLocks noChangeArrowheads="1"/>
            </p:cNvSpPr>
            <p:nvPr/>
          </p:nvSpPr>
          <p:spPr bwMode="auto">
            <a:xfrm>
              <a:off x="4155" y="2330"/>
              <a:ext cx="1190" cy="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en-GB" sz="1800" b="0">
                  <a:solidFill>
                    <a:schemeClr val="tx1"/>
                  </a:solidFill>
                  <a:latin typeface="Comic Sans MS" pitchFamily="66" charset="0"/>
                </a:rPr>
                <a:t>Factor Va is still</a:t>
              </a:r>
            </a:p>
            <a:p>
              <a:pPr eaLnBrk="1" hangingPunct="1"/>
              <a:r>
                <a:rPr lang="en-GB" sz="1800" b="0">
                  <a:solidFill>
                    <a:schemeClr val="tx1"/>
                  </a:solidFill>
                  <a:latin typeface="Comic Sans MS" pitchFamily="66" charset="0"/>
                </a:rPr>
                <a:t>inactivated by the</a:t>
              </a:r>
            </a:p>
            <a:p>
              <a:pPr eaLnBrk="1" hangingPunct="1"/>
              <a:r>
                <a:rPr lang="en-GB" sz="1800" b="0">
                  <a:solidFill>
                    <a:schemeClr val="tx1"/>
                  </a:solidFill>
                  <a:latin typeface="Comic Sans MS" pitchFamily="66" charset="0"/>
                </a:rPr>
                <a:t>slow cleavage</a:t>
              </a:r>
            </a:p>
            <a:p>
              <a:pPr eaLnBrk="1" hangingPunct="1"/>
              <a:r>
                <a:rPr lang="en-GB" sz="1800" b="0">
                  <a:solidFill>
                    <a:schemeClr val="tx1"/>
                  </a:solidFill>
                  <a:latin typeface="Comic Sans MS" pitchFamily="66" charset="0"/>
                </a:rPr>
                <a:t>at Arg306</a:t>
              </a:r>
            </a:p>
          </p:txBody>
        </p:sp>
      </p:grpSp>
      <p:sp>
        <p:nvSpPr>
          <p:cNvPr id="274444" name="Rectangle 12"/>
          <p:cNvSpPr>
            <a:spLocks noChangeArrowheads="1"/>
          </p:cNvSpPr>
          <p:nvPr/>
        </p:nvSpPr>
        <p:spPr bwMode="auto">
          <a:xfrm>
            <a:off x="8370888" y="5872163"/>
            <a:ext cx="182562" cy="16192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74445" name="Line 13"/>
          <p:cNvSpPr>
            <a:spLocks noChangeShapeType="1"/>
          </p:cNvSpPr>
          <p:nvPr/>
        </p:nvSpPr>
        <p:spPr bwMode="auto">
          <a:xfrm>
            <a:off x="7304088" y="5280025"/>
            <a:ext cx="85725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74446" name="Text Box 14"/>
          <p:cNvSpPr txBox="1">
            <a:spLocks noChangeArrowheads="1"/>
          </p:cNvSpPr>
          <p:nvPr/>
        </p:nvSpPr>
        <p:spPr bwMode="auto">
          <a:xfrm>
            <a:off x="8628063" y="4799013"/>
            <a:ext cx="149225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GB" sz="1800" b="0">
                <a:solidFill>
                  <a:schemeClr val="tx2"/>
                </a:solidFill>
                <a:latin typeface="Comic Sans MS" pitchFamily="66" charset="0"/>
              </a:rPr>
              <a:t>Factor V</a:t>
            </a:r>
          </a:p>
          <a:p>
            <a:pPr eaLnBrk="1" hangingPunct="1"/>
            <a:r>
              <a:rPr lang="en-GB" sz="1800" b="0">
                <a:solidFill>
                  <a:schemeClr val="tx2"/>
                </a:solidFill>
                <a:latin typeface="Comic Sans MS" pitchFamily="66" charset="0"/>
              </a:rPr>
              <a:t>Leiden</a:t>
            </a:r>
          </a:p>
          <a:p>
            <a:pPr eaLnBrk="1" hangingPunct="1"/>
            <a:r>
              <a:rPr lang="en-GB" sz="1800" b="0">
                <a:solidFill>
                  <a:schemeClr val="tx2"/>
                </a:solidFill>
                <a:latin typeface="Comic Sans MS" pitchFamily="66" charset="0"/>
              </a:rPr>
              <a:t>Homozygous</a:t>
            </a:r>
          </a:p>
        </p:txBody>
      </p:sp>
      <p:sp>
        <p:nvSpPr>
          <p:cNvPr id="274447" name="Rectangle 15"/>
          <p:cNvSpPr>
            <a:spLocks noChangeArrowheads="1"/>
          </p:cNvSpPr>
          <p:nvPr/>
        </p:nvSpPr>
        <p:spPr bwMode="auto">
          <a:xfrm>
            <a:off x="8280400" y="5199063"/>
            <a:ext cx="182563" cy="161925"/>
          </a:xfrm>
          <a:prstGeom prst="rect">
            <a:avLst/>
          </a:prstGeom>
          <a:solidFill>
            <a:srgbClr val="00134E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4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786" name="Rectangle 2"/>
          <p:cNvSpPr>
            <a:spLocks noChangeArrowheads="1"/>
          </p:cNvSpPr>
          <p:nvPr/>
        </p:nvSpPr>
        <p:spPr bwMode="auto">
          <a:xfrm>
            <a:off x="328613" y="946150"/>
            <a:ext cx="9324975" cy="5880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GB" sz="2000" b="0">
                <a:solidFill>
                  <a:schemeClr val="tx1"/>
                </a:solidFill>
                <a:latin typeface="Times New Roman" pitchFamily="18" charset="0"/>
              </a:rPr>
              <a:t>Europe		</a:t>
            </a:r>
          </a:p>
          <a:p>
            <a:r>
              <a:rPr lang="en-GB" sz="2000" b="0">
                <a:solidFill>
                  <a:schemeClr val="tx1"/>
                </a:solidFill>
                <a:latin typeface="Times New Roman" pitchFamily="18" charset="0"/>
              </a:rPr>
              <a:t>	Greece		187		24		1		7.0	</a:t>
            </a:r>
          </a:p>
          <a:p>
            <a:r>
              <a:rPr lang="en-GB" sz="2000" b="0">
                <a:solidFill>
                  <a:schemeClr val="tx1"/>
                </a:solidFill>
                <a:latin typeface="Times New Roman" pitchFamily="18" charset="0"/>
              </a:rPr>
              <a:t>	Sweden		101		10		1		5.9</a:t>
            </a:r>
          </a:p>
          <a:p>
            <a:r>
              <a:rPr lang="en-GB" sz="2000" b="0">
                <a:solidFill>
                  <a:schemeClr val="tx1"/>
                </a:solidFill>
                <a:latin typeface="Times New Roman" pitchFamily="18" charset="0"/>
              </a:rPr>
              <a:t>	Germany	1043		72		2		3.6	</a:t>
            </a:r>
          </a:p>
          <a:p>
            <a:r>
              <a:rPr lang="en-GB" sz="2000" b="0">
                <a:solidFill>
                  <a:schemeClr val="tx1"/>
                </a:solidFill>
                <a:latin typeface="Times New Roman" pitchFamily="18" charset="0"/>
              </a:rPr>
              <a:t>	UK		381		26		0		3.4	</a:t>
            </a:r>
          </a:p>
          <a:p>
            <a:r>
              <a:rPr lang="en-GB" sz="2000" b="0">
                <a:solidFill>
                  <a:schemeClr val="tx1"/>
                </a:solidFill>
                <a:latin typeface="Times New Roman" pitchFamily="18" charset="0"/>
              </a:rPr>
              <a:t>	Italy		1207		33		0		1.4</a:t>
            </a:r>
          </a:p>
          <a:p>
            <a:r>
              <a:rPr lang="en-GB" sz="2000" b="0">
                <a:solidFill>
                  <a:schemeClr val="tx1"/>
                </a:solidFill>
                <a:latin typeface="Times New Roman" pitchFamily="18" charset="0"/>
              </a:rPr>
              <a:t>All Europe		3392		195		5		2.7	</a:t>
            </a:r>
          </a:p>
          <a:p>
            <a:endParaRPr lang="en-GB" sz="2000" b="0">
              <a:solidFill>
                <a:schemeClr val="tx1"/>
              </a:solidFill>
              <a:latin typeface="Times New Roman" pitchFamily="18" charset="0"/>
            </a:endParaRPr>
          </a:p>
          <a:p>
            <a:r>
              <a:rPr lang="en-GB" sz="2000" b="0">
                <a:solidFill>
                  <a:schemeClr val="tx1"/>
                </a:solidFill>
                <a:latin typeface="Times New Roman" pitchFamily="18" charset="0"/>
              </a:rPr>
              <a:t>Asia/Middle East</a:t>
            </a:r>
          </a:p>
          <a:p>
            <a:r>
              <a:rPr lang="en-GB" sz="2000" b="0">
                <a:solidFill>
                  <a:schemeClr val="tx1"/>
                </a:solidFill>
                <a:latin typeface="Times New Roman" pitchFamily="18" charset="0"/>
              </a:rPr>
              <a:t>	Russia		156		10		2		4.5	</a:t>
            </a:r>
          </a:p>
          <a:p>
            <a:r>
              <a:rPr lang="en-GB" sz="2000" b="0">
                <a:solidFill>
                  <a:schemeClr val="tx1"/>
                </a:solidFill>
                <a:latin typeface="Times New Roman" pitchFamily="18" charset="0"/>
              </a:rPr>
              <a:t>	India		203		5		0		1.2	</a:t>
            </a:r>
          </a:p>
          <a:p>
            <a:r>
              <a:rPr lang="en-GB" sz="2000" b="0">
                <a:solidFill>
                  <a:schemeClr val="tx1"/>
                </a:solidFill>
                <a:latin typeface="Times New Roman" pitchFamily="18" charset="0"/>
              </a:rPr>
              <a:t>	Saudi Arabia	255		5		0		0.98	</a:t>
            </a:r>
          </a:p>
          <a:p>
            <a:r>
              <a:rPr lang="en-GB" sz="2000" b="0">
                <a:solidFill>
                  <a:schemeClr val="tx1"/>
                </a:solidFill>
                <a:latin typeface="Times New Roman" pitchFamily="18" charset="0"/>
              </a:rPr>
              <a:t>	China		254		0		0		0</a:t>
            </a:r>
          </a:p>
          <a:p>
            <a:r>
              <a:rPr lang="en-GB" sz="2000" b="0">
                <a:solidFill>
                  <a:schemeClr val="tx1"/>
                </a:solidFill>
                <a:latin typeface="Times New Roman" pitchFamily="18" charset="0"/>
              </a:rPr>
              <a:t>	Japan		270		0		0		0	</a:t>
            </a:r>
          </a:p>
          <a:p>
            <a:r>
              <a:rPr lang="en-GB" sz="2000" b="0">
                <a:solidFill>
                  <a:schemeClr val="tx1"/>
                </a:solidFill>
                <a:latin typeface="Times New Roman" pitchFamily="18" charset="0"/>
              </a:rPr>
              <a:t>	Indonesia	105		0		0		0	</a:t>
            </a:r>
          </a:p>
          <a:p>
            <a:endParaRPr lang="en-GB" sz="2000" b="0">
              <a:solidFill>
                <a:schemeClr val="tx1"/>
              </a:solidFill>
              <a:latin typeface="Times New Roman" pitchFamily="18" charset="0"/>
            </a:endParaRPr>
          </a:p>
          <a:p>
            <a:r>
              <a:rPr lang="en-GB" sz="2000" b="0">
                <a:solidFill>
                  <a:schemeClr val="tx1"/>
                </a:solidFill>
                <a:latin typeface="Times New Roman" pitchFamily="18" charset="0"/>
              </a:rPr>
              <a:t>Africa			551		0		0		0	</a:t>
            </a:r>
          </a:p>
          <a:p>
            <a:r>
              <a:rPr lang="en-GB" sz="2000" b="0">
                <a:solidFill>
                  <a:schemeClr val="tx1"/>
                </a:solidFill>
                <a:latin typeface="Times New Roman" pitchFamily="18" charset="0"/>
              </a:rPr>
              <a:t>Australia (original)	73		0		0		0</a:t>
            </a:r>
          </a:p>
          <a:p>
            <a:r>
              <a:rPr lang="en-GB" sz="2000" b="0">
                <a:solidFill>
                  <a:schemeClr val="tx1"/>
                </a:solidFill>
                <a:latin typeface="Times New Roman" pitchFamily="18" charset="0"/>
              </a:rPr>
              <a:t>American Indians		36		0		0		0	</a:t>
            </a:r>
          </a:p>
        </p:txBody>
      </p:sp>
      <p:sp>
        <p:nvSpPr>
          <p:cNvPr id="246787" name="Rectangle 3"/>
          <p:cNvSpPr>
            <a:spLocks noChangeArrowheads="1"/>
          </p:cNvSpPr>
          <p:nvPr/>
        </p:nvSpPr>
        <p:spPr bwMode="auto">
          <a:xfrm>
            <a:off x="3148013" y="595313"/>
            <a:ext cx="554037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GB" sz="2400" b="0" u="sng">
                <a:solidFill>
                  <a:schemeClr val="tx1"/>
                </a:solidFill>
                <a:latin typeface="Times New Roman" pitchFamily="18" charset="0"/>
              </a:rPr>
              <a:t>No</a:t>
            </a:r>
          </a:p>
        </p:txBody>
      </p:sp>
      <p:sp>
        <p:nvSpPr>
          <p:cNvPr id="246788" name="Rectangle 4"/>
          <p:cNvSpPr>
            <a:spLocks noChangeArrowheads="1"/>
          </p:cNvSpPr>
          <p:nvPr/>
        </p:nvSpPr>
        <p:spPr bwMode="auto">
          <a:xfrm>
            <a:off x="4291013" y="595313"/>
            <a:ext cx="5749925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GB" sz="2400" b="0" u="sng">
                <a:solidFill>
                  <a:schemeClr val="tx1"/>
                </a:solidFill>
                <a:latin typeface="Times New Roman" pitchFamily="18" charset="0"/>
              </a:rPr>
              <a:t>Heterozyg	Homozyg	Allele Freq (%)</a:t>
            </a:r>
          </a:p>
        </p:txBody>
      </p:sp>
      <p:sp>
        <p:nvSpPr>
          <p:cNvPr id="246789" name="Rectangle 5"/>
          <p:cNvSpPr>
            <a:spLocks noChangeArrowheads="1"/>
          </p:cNvSpPr>
          <p:nvPr/>
        </p:nvSpPr>
        <p:spPr bwMode="auto">
          <a:xfrm>
            <a:off x="2157413" y="15875"/>
            <a:ext cx="5681662" cy="5159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GB" sz="2800" b="0" u="sng">
                <a:solidFill>
                  <a:srgbClr val="EAEC5E"/>
                </a:solidFill>
                <a:latin typeface="Times New Roman" pitchFamily="18" charset="0"/>
              </a:rPr>
              <a:t>World Distribution of Factor V 1691A</a:t>
            </a:r>
          </a:p>
        </p:txBody>
      </p:sp>
      <p:sp>
        <p:nvSpPr>
          <p:cNvPr id="246790" name="Rectangle 6"/>
          <p:cNvSpPr>
            <a:spLocks noChangeArrowheads="1"/>
          </p:cNvSpPr>
          <p:nvPr/>
        </p:nvSpPr>
        <p:spPr bwMode="auto">
          <a:xfrm>
            <a:off x="8177213" y="107950"/>
            <a:ext cx="1930400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GB" sz="2000" b="0">
                <a:solidFill>
                  <a:srgbClr val="EAEC5E"/>
                </a:solidFill>
                <a:latin typeface="Times New Roman" pitchFamily="18" charset="0"/>
              </a:rPr>
              <a:t>(Rees BJH 1996)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62" name="Rectangle 2"/>
          <p:cNvSpPr>
            <a:spLocks noChangeArrowheads="1"/>
          </p:cNvSpPr>
          <p:nvPr/>
        </p:nvSpPr>
        <p:spPr bwMode="auto">
          <a:xfrm>
            <a:off x="176213" y="3262313"/>
            <a:ext cx="10108537" cy="230575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GB" sz="2400" b="0" dirty="0">
                <a:solidFill>
                  <a:srgbClr val="FFC5CF"/>
                </a:solidFill>
                <a:latin typeface="Times New Roman" pitchFamily="18" charset="0"/>
              </a:rPr>
              <a:t>a	-	-	-	+	+	+	</a:t>
            </a:r>
            <a:r>
              <a:rPr lang="en-GB" sz="2400" b="0" dirty="0">
                <a:solidFill>
                  <a:srgbClr val="FFFF00"/>
                </a:solidFill>
                <a:latin typeface="Times New Roman" pitchFamily="18" charset="0"/>
              </a:rPr>
              <a:t>83	0.49	204	0.88</a:t>
            </a:r>
          </a:p>
          <a:p>
            <a:r>
              <a:rPr lang="en-GB" sz="2400" b="0" dirty="0">
                <a:solidFill>
                  <a:schemeClr val="tx1"/>
                </a:solidFill>
                <a:latin typeface="Times New Roman" pitchFamily="18" charset="0"/>
              </a:rPr>
              <a:t>b	+	-	+	+	+	+	25	0.15	18	0.08</a:t>
            </a:r>
          </a:p>
          <a:p>
            <a:r>
              <a:rPr lang="en-GB" sz="2400" b="0" dirty="0">
                <a:solidFill>
                  <a:schemeClr val="tx1"/>
                </a:solidFill>
                <a:latin typeface="Times New Roman" pitchFamily="18" charset="0"/>
              </a:rPr>
              <a:t>c	-	+	+	+	+	+	24	0.14	8	0.03</a:t>
            </a:r>
          </a:p>
          <a:p>
            <a:r>
              <a:rPr lang="en-GB" sz="2400" b="0" dirty="0">
                <a:solidFill>
                  <a:schemeClr val="tx1"/>
                </a:solidFill>
                <a:latin typeface="Times New Roman" pitchFamily="18" charset="0"/>
              </a:rPr>
              <a:t>d	-	-	+	+	-	-	17	0.10	1	0.004</a:t>
            </a:r>
          </a:p>
          <a:p>
            <a:r>
              <a:rPr lang="en-GB" sz="2400" b="0" dirty="0">
                <a:solidFill>
                  <a:schemeClr val="tx1"/>
                </a:solidFill>
                <a:latin typeface="Times New Roman" pitchFamily="18" charset="0"/>
              </a:rPr>
              <a:t>e	-	-	+	+	+	-	4	0.02	1	0.004</a:t>
            </a:r>
          </a:p>
          <a:p>
            <a:pPr eaLnBrk="1" hangingPunct="1"/>
            <a:endParaRPr lang="en-GB" sz="2400" b="0" dirty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245763" name="Rectangle 3"/>
          <p:cNvSpPr>
            <a:spLocks noChangeArrowheads="1"/>
          </p:cNvSpPr>
          <p:nvPr/>
        </p:nvSpPr>
        <p:spPr bwMode="auto">
          <a:xfrm>
            <a:off x="23813" y="2301875"/>
            <a:ext cx="6022975" cy="5159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GB" sz="2800" b="0">
                <a:solidFill>
                  <a:schemeClr val="tx1"/>
                </a:solidFill>
                <a:latin typeface="Times New Roman" pitchFamily="18" charset="0"/>
              </a:rPr>
              <a:t>Exon	2	4	9	11	13	16</a:t>
            </a:r>
          </a:p>
        </p:txBody>
      </p:sp>
      <p:sp>
        <p:nvSpPr>
          <p:cNvPr id="245764" name="Rectangle 4"/>
          <p:cNvSpPr>
            <a:spLocks noChangeArrowheads="1"/>
          </p:cNvSpPr>
          <p:nvPr/>
        </p:nvSpPr>
        <p:spPr bwMode="auto">
          <a:xfrm>
            <a:off x="6348413" y="2301875"/>
            <a:ext cx="1185862" cy="5159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GB" sz="2800" b="0">
                <a:solidFill>
                  <a:schemeClr val="tx1"/>
                </a:solidFill>
                <a:latin typeface="Times New Roman" pitchFamily="18" charset="0"/>
              </a:rPr>
              <a:t>Alleles</a:t>
            </a:r>
          </a:p>
        </p:txBody>
      </p:sp>
      <p:sp>
        <p:nvSpPr>
          <p:cNvPr id="245765" name="Rectangle 5"/>
          <p:cNvSpPr>
            <a:spLocks noChangeArrowheads="1"/>
          </p:cNvSpPr>
          <p:nvPr/>
        </p:nvSpPr>
        <p:spPr bwMode="auto">
          <a:xfrm>
            <a:off x="7415213" y="2301875"/>
            <a:ext cx="911225" cy="5159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GB" sz="2800" b="0">
                <a:solidFill>
                  <a:schemeClr val="tx1"/>
                </a:solidFill>
                <a:latin typeface="Times New Roman" pitchFamily="18" charset="0"/>
              </a:rPr>
              <a:t>Fract</a:t>
            </a:r>
          </a:p>
        </p:txBody>
      </p:sp>
      <p:sp>
        <p:nvSpPr>
          <p:cNvPr id="245766" name="Rectangle 6"/>
          <p:cNvSpPr>
            <a:spLocks noChangeArrowheads="1"/>
          </p:cNvSpPr>
          <p:nvPr/>
        </p:nvSpPr>
        <p:spPr bwMode="auto">
          <a:xfrm>
            <a:off x="8329613" y="2301875"/>
            <a:ext cx="1047750" cy="5159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GB" sz="2800" b="0">
                <a:solidFill>
                  <a:schemeClr val="tx1"/>
                </a:solidFill>
                <a:latin typeface="Times New Roman" pitchFamily="18" charset="0"/>
              </a:rPr>
              <a:t>Allele</a:t>
            </a:r>
          </a:p>
        </p:txBody>
      </p:sp>
      <p:sp>
        <p:nvSpPr>
          <p:cNvPr id="245767" name="Rectangle 7"/>
          <p:cNvSpPr>
            <a:spLocks noChangeArrowheads="1"/>
          </p:cNvSpPr>
          <p:nvPr/>
        </p:nvSpPr>
        <p:spPr bwMode="auto">
          <a:xfrm>
            <a:off x="9320213" y="2301875"/>
            <a:ext cx="911225" cy="5159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GB" sz="2800" b="0">
                <a:solidFill>
                  <a:schemeClr val="tx1"/>
                </a:solidFill>
                <a:latin typeface="Times New Roman" pitchFamily="18" charset="0"/>
              </a:rPr>
              <a:t>Fract</a:t>
            </a:r>
          </a:p>
        </p:txBody>
      </p:sp>
      <p:sp>
        <p:nvSpPr>
          <p:cNvPr id="245768" name="Rectangle 8"/>
          <p:cNvSpPr>
            <a:spLocks noChangeArrowheads="1"/>
          </p:cNvSpPr>
          <p:nvPr/>
        </p:nvSpPr>
        <p:spPr bwMode="auto">
          <a:xfrm>
            <a:off x="2767013" y="1539875"/>
            <a:ext cx="1660525" cy="5159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GB" sz="2800" b="0">
                <a:solidFill>
                  <a:schemeClr val="tx1"/>
                </a:solidFill>
                <a:latin typeface="Times New Roman" pitchFamily="18" charset="0"/>
              </a:rPr>
              <a:t>Haplotype</a:t>
            </a:r>
          </a:p>
        </p:txBody>
      </p:sp>
      <p:sp>
        <p:nvSpPr>
          <p:cNvPr id="245769" name="Line 9"/>
          <p:cNvSpPr>
            <a:spLocks noChangeShapeType="1"/>
          </p:cNvSpPr>
          <p:nvPr/>
        </p:nvSpPr>
        <p:spPr bwMode="auto">
          <a:xfrm flipH="1">
            <a:off x="1104900" y="1828800"/>
            <a:ext cx="1371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45770" name="Line 10"/>
          <p:cNvSpPr>
            <a:spLocks noChangeShapeType="1"/>
          </p:cNvSpPr>
          <p:nvPr/>
        </p:nvSpPr>
        <p:spPr bwMode="auto">
          <a:xfrm>
            <a:off x="4686300" y="1828800"/>
            <a:ext cx="1143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45771" name="Rectangle 11"/>
          <p:cNvSpPr>
            <a:spLocks noChangeArrowheads="1"/>
          </p:cNvSpPr>
          <p:nvPr/>
        </p:nvSpPr>
        <p:spPr bwMode="auto">
          <a:xfrm>
            <a:off x="6719888" y="1539875"/>
            <a:ext cx="1404937" cy="9429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en-GB" sz="2800" b="0">
                <a:solidFill>
                  <a:schemeClr val="tx1"/>
                </a:solidFill>
                <a:latin typeface="Times New Roman" pitchFamily="18" charset="0"/>
              </a:rPr>
              <a:t>Controls</a:t>
            </a:r>
          </a:p>
          <a:p>
            <a:pPr algn="ctr"/>
            <a:r>
              <a:rPr lang="en-GB" sz="2800" b="0">
                <a:solidFill>
                  <a:schemeClr val="tx1"/>
                </a:solidFill>
                <a:latin typeface="Times New Roman" pitchFamily="18" charset="0"/>
              </a:rPr>
              <a:t>1691G</a:t>
            </a:r>
          </a:p>
        </p:txBody>
      </p:sp>
      <p:sp>
        <p:nvSpPr>
          <p:cNvPr id="245772" name="Rectangle 12"/>
          <p:cNvSpPr>
            <a:spLocks noChangeArrowheads="1"/>
          </p:cNvSpPr>
          <p:nvPr/>
        </p:nvSpPr>
        <p:spPr bwMode="auto">
          <a:xfrm>
            <a:off x="8382000" y="1539875"/>
            <a:ext cx="1582738" cy="9429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en-GB" sz="2800" b="0">
                <a:solidFill>
                  <a:schemeClr val="tx1"/>
                </a:solidFill>
                <a:latin typeface="Times New Roman" pitchFamily="18" charset="0"/>
              </a:rPr>
              <a:t>Homozyg</a:t>
            </a:r>
          </a:p>
          <a:p>
            <a:pPr algn="ctr"/>
            <a:r>
              <a:rPr lang="en-GB" sz="2800" b="0">
                <a:solidFill>
                  <a:schemeClr val="tx1"/>
                </a:solidFill>
                <a:latin typeface="Times New Roman" pitchFamily="18" charset="0"/>
              </a:rPr>
              <a:t>1691A</a:t>
            </a:r>
          </a:p>
        </p:txBody>
      </p:sp>
      <p:sp>
        <p:nvSpPr>
          <p:cNvPr id="245773" name="Line 13"/>
          <p:cNvSpPr>
            <a:spLocks noChangeShapeType="1"/>
          </p:cNvSpPr>
          <p:nvPr/>
        </p:nvSpPr>
        <p:spPr bwMode="auto">
          <a:xfrm>
            <a:off x="6286500" y="1600200"/>
            <a:ext cx="182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45774" name="Line 14"/>
          <p:cNvSpPr>
            <a:spLocks noChangeShapeType="1"/>
          </p:cNvSpPr>
          <p:nvPr/>
        </p:nvSpPr>
        <p:spPr bwMode="auto">
          <a:xfrm>
            <a:off x="6286500" y="2819400"/>
            <a:ext cx="182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45775" name="Line 15"/>
          <p:cNvSpPr>
            <a:spLocks noChangeShapeType="1"/>
          </p:cNvSpPr>
          <p:nvPr/>
        </p:nvSpPr>
        <p:spPr bwMode="auto">
          <a:xfrm>
            <a:off x="8267700" y="2819400"/>
            <a:ext cx="182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45776" name="Line 16"/>
          <p:cNvSpPr>
            <a:spLocks noChangeShapeType="1"/>
          </p:cNvSpPr>
          <p:nvPr/>
        </p:nvSpPr>
        <p:spPr bwMode="auto">
          <a:xfrm>
            <a:off x="8267700" y="1600200"/>
            <a:ext cx="182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45777" name="Rectangle 17"/>
          <p:cNvSpPr>
            <a:spLocks noChangeArrowheads="1"/>
          </p:cNvSpPr>
          <p:nvPr/>
        </p:nvSpPr>
        <p:spPr bwMode="auto">
          <a:xfrm>
            <a:off x="1465263" y="117475"/>
            <a:ext cx="7677150" cy="588963"/>
          </a:xfrm>
          <a:prstGeom prst="rect">
            <a:avLst/>
          </a:prstGeom>
          <a:noFill/>
          <a:ln w="12700">
            <a:solidFill>
              <a:srgbClr val="EAEC5E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GB" sz="3200" b="0">
                <a:solidFill>
                  <a:srgbClr val="EAEC5E"/>
                </a:solidFill>
                <a:latin typeface="Times New Roman" pitchFamily="18" charset="0"/>
              </a:rPr>
              <a:t>A Single Genetic Origin for Factor V 1691A*</a:t>
            </a:r>
          </a:p>
        </p:txBody>
      </p:sp>
      <p:sp>
        <p:nvSpPr>
          <p:cNvPr id="245778" name="Rectangle 18"/>
          <p:cNvSpPr>
            <a:spLocks noChangeArrowheads="1"/>
          </p:cNvSpPr>
          <p:nvPr/>
        </p:nvSpPr>
        <p:spPr bwMode="auto">
          <a:xfrm>
            <a:off x="5891213" y="892175"/>
            <a:ext cx="321627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GB" sz="1800" b="0">
                <a:solidFill>
                  <a:srgbClr val="EAEC5E"/>
                </a:solidFill>
                <a:latin typeface="Times New Roman" pitchFamily="18" charset="0"/>
              </a:rPr>
              <a:t>Zivelin et al Blood 89, 397, 1997</a:t>
            </a:r>
          </a:p>
        </p:txBody>
      </p:sp>
      <p:sp>
        <p:nvSpPr>
          <p:cNvPr id="245779" name="Line 19"/>
          <p:cNvSpPr>
            <a:spLocks noChangeShapeType="1"/>
          </p:cNvSpPr>
          <p:nvPr/>
        </p:nvSpPr>
        <p:spPr bwMode="auto">
          <a:xfrm>
            <a:off x="190500" y="2819400"/>
            <a:ext cx="5867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45780" name="Line 20"/>
          <p:cNvSpPr>
            <a:spLocks noChangeShapeType="1"/>
          </p:cNvSpPr>
          <p:nvPr/>
        </p:nvSpPr>
        <p:spPr bwMode="auto">
          <a:xfrm>
            <a:off x="190500" y="5334000"/>
            <a:ext cx="9906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45781" name="Rectangle 21"/>
          <p:cNvSpPr>
            <a:spLocks noChangeArrowheads="1"/>
          </p:cNvSpPr>
          <p:nvPr/>
        </p:nvSpPr>
        <p:spPr bwMode="auto">
          <a:xfrm>
            <a:off x="3689350" y="5700713"/>
            <a:ext cx="6402388" cy="8191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r"/>
            <a:r>
              <a:rPr lang="en-GB" sz="2400" b="0">
                <a:solidFill>
                  <a:schemeClr val="tx1"/>
                </a:solidFill>
                <a:latin typeface="Times New Roman" pitchFamily="18" charset="0"/>
              </a:rPr>
              <a:t>*Based on recombination events, single mutational</a:t>
            </a:r>
          </a:p>
          <a:p>
            <a:pPr algn="r"/>
            <a:r>
              <a:rPr lang="en-GB" sz="2400" b="0">
                <a:solidFill>
                  <a:schemeClr val="tx1"/>
                </a:solidFill>
                <a:latin typeface="Times New Roman" pitchFamily="18" charset="0"/>
              </a:rPr>
              <a:t> event occurred 21-34 000 yrs ago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810" name="Line 2"/>
          <p:cNvSpPr>
            <a:spLocks noChangeShapeType="1"/>
          </p:cNvSpPr>
          <p:nvPr/>
        </p:nvSpPr>
        <p:spPr bwMode="auto">
          <a:xfrm>
            <a:off x="4686300" y="2286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47811" name="Line 3"/>
          <p:cNvSpPr>
            <a:spLocks noChangeShapeType="1"/>
          </p:cNvSpPr>
          <p:nvPr/>
        </p:nvSpPr>
        <p:spPr bwMode="auto">
          <a:xfrm>
            <a:off x="2857500" y="533400"/>
            <a:ext cx="4267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47812" name="Line 4"/>
          <p:cNvSpPr>
            <a:spLocks noChangeShapeType="1"/>
          </p:cNvSpPr>
          <p:nvPr/>
        </p:nvSpPr>
        <p:spPr bwMode="auto">
          <a:xfrm>
            <a:off x="7124700" y="53340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47813" name="Line 5"/>
          <p:cNvSpPr>
            <a:spLocks noChangeShapeType="1"/>
          </p:cNvSpPr>
          <p:nvPr/>
        </p:nvSpPr>
        <p:spPr bwMode="auto">
          <a:xfrm>
            <a:off x="5067300" y="914400"/>
            <a:ext cx="4724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47814" name="Line 6"/>
          <p:cNvSpPr>
            <a:spLocks noChangeShapeType="1"/>
          </p:cNvSpPr>
          <p:nvPr/>
        </p:nvSpPr>
        <p:spPr bwMode="auto">
          <a:xfrm>
            <a:off x="5067300" y="914400"/>
            <a:ext cx="0" cy="1752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47815" name="Line 7"/>
          <p:cNvSpPr>
            <a:spLocks noChangeShapeType="1"/>
          </p:cNvSpPr>
          <p:nvPr/>
        </p:nvSpPr>
        <p:spPr bwMode="auto">
          <a:xfrm>
            <a:off x="5067300" y="1676400"/>
            <a:ext cx="2438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47816" name="Line 8"/>
          <p:cNvSpPr>
            <a:spLocks noChangeShapeType="1"/>
          </p:cNvSpPr>
          <p:nvPr/>
        </p:nvSpPr>
        <p:spPr bwMode="auto">
          <a:xfrm>
            <a:off x="7124700" y="16764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47817" name="Line 9"/>
          <p:cNvSpPr>
            <a:spLocks noChangeShapeType="1"/>
          </p:cNvSpPr>
          <p:nvPr/>
        </p:nvSpPr>
        <p:spPr bwMode="auto">
          <a:xfrm>
            <a:off x="9791700" y="914400"/>
            <a:ext cx="0" cy="914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47818" name="Line 10"/>
          <p:cNvSpPr>
            <a:spLocks noChangeShapeType="1"/>
          </p:cNvSpPr>
          <p:nvPr/>
        </p:nvSpPr>
        <p:spPr bwMode="auto">
          <a:xfrm>
            <a:off x="7505700" y="1676400"/>
            <a:ext cx="1143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47819" name="Line 11"/>
          <p:cNvSpPr>
            <a:spLocks noChangeShapeType="1"/>
          </p:cNvSpPr>
          <p:nvPr/>
        </p:nvSpPr>
        <p:spPr bwMode="auto">
          <a:xfrm>
            <a:off x="8648700" y="16764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47820" name="Line 12"/>
          <p:cNvSpPr>
            <a:spLocks noChangeShapeType="1"/>
          </p:cNvSpPr>
          <p:nvPr/>
        </p:nvSpPr>
        <p:spPr bwMode="auto">
          <a:xfrm>
            <a:off x="2857500" y="533400"/>
            <a:ext cx="0" cy="1371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47821" name="Line 13"/>
          <p:cNvSpPr>
            <a:spLocks noChangeShapeType="1"/>
          </p:cNvSpPr>
          <p:nvPr/>
        </p:nvSpPr>
        <p:spPr bwMode="auto">
          <a:xfrm flipH="1">
            <a:off x="495300" y="2667000"/>
            <a:ext cx="5715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47822" name="Line 14"/>
          <p:cNvSpPr>
            <a:spLocks noChangeShapeType="1"/>
          </p:cNvSpPr>
          <p:nvPr/>
        </p:nvSpPr>
        <p:spPr bwMode="auto">
          <a:xfrm>
            <a:off x="495300" y="2667000"/>
            <a:ext cx="0" cy="2971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47823" name="Line 15"/>
          <p:cNvSpPr>
            <a:spLocks noChangeShapeType="1"/>
          </p:cNvSpPr>
          <p:nvPr/>
        </p:nvSpPr>
        <p:spPr bwMode="auto">
          <a:xfrm>
            <a:off x="6210300" y="2667000"/>
            <a:ext cx="0" cy="1219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47824" name="Line 16"/>
          <p:cNvSpPr>
            <a:spLocks noChangeShapeType="1"/>
          </p:cNvSpPr>
          <p:nvPr/>
        </p:nvSpPr>
        <p:spPr bwMode="auto">
          <a:xfrm flipH="1">
            <a:off x="1790700" y="3886200"/>
            <a:ext cx="5943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47825" name="Line 17"/>
          <p:cNvSpPr>
            <a:spLocks noChangeShapeType="1"/>
          </p:cNvSpPr>
          <p:nvPr/>
        </p:nvSpPr>
        <p:spPr bwMode="auto">
          <a:xfrm>
            <a:off x="7734300" y="3886200"/>
            <a:ext cx="0" cy="762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47826" name="Line 18"/>
          <p:cNvSpPr>
            <a:spLocks noChangeShapeType="1"/>
          </p:cNvSpPr>
          <p:nvPr/>
        </p:nvSpPr>
        <p:spPr bwMode="auto">
          <a:xfrm>
            <a:off x="4533900" y="4648200"/>
            <a:ext cx="449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47827" name="Line 19"/>
          <p:cNvSpPr>
            <a:spLocks noChangeShapeType="1"/>
          </p:cNvSpPr>
          <p:nvPr/>
        </p:nvSpPr>
        <p:spPr bwMode="auto">
          <a:xfrm>
            <a:off x="1790700" y="3886200"/>
            <a:ext cx="0" cy="1752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47828" name="Line 20"/>
          <p:cNvSpPr>
            <a:spLocks noChangeShapeType="1"/>
          </p:cNvSpPr>
          <p:nvPr/>
        </p:nvSpPr>
        <p:spPr bwMode="auto">
          <a:xfrm>
            <a:off x="4533900" y="4648200"/>
            <a:ext cx="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47829" name="Line 21"/>
          <p:cNvSpPr>
            <a:spLocks noChangeShapeType="1"/>
          </p:cNvSpPr>
          <p:nvPr/>
        </p:nvSpPr>
        <p:spPr bwMode="auto">
          <a:xfrm>
            <a:off x="9029700" y="4648200"/>
            <a:ext cx="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47830" name="Line 22"/>
          <p:cNvSpPr>
            <a:spLocks noChangeShapeType="1"/>
          </p:cNvSpPr>
          <p:nvPr/>
        </p:nvSpPr>
        <p:spPr bwMode="auto">
          <a:xfrm>
            <a:off x="2933700" y="5181600"/>
            <a:ext cx="1981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47831" name="Line 23"/>
          <p:cNvSpPr>
            <a:spLocks noChangeShapeType="1"/>
          </p:cNvSpPr>
          <p:nvPr/>
        </p:nvSpPr>
        <p:spPr bwMode="auto">
          <a:xfrm flipH="1">
            <a:off x="5524500" y="5181600"/>
            <a:ext cx="4419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47832" name="Line 24"/>
          <p:cNvSpPr>
            <a:spLocks noChangeShapeType="1"/>
          </p:cNvSpPr>
          <p:nvPr/>
        </p:nvSpPr>
        <p:spPr bwMode="auto">
          <a:xfrm>
            <a:off x="2933700" y="51816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47833" name="Line 25"/>
          <p:cNvSpPr>
            <a:spLocks noChangeShapeType="1"/>
          </p:cNvSpPr>
          <p:nvPr/>
        </p:nvSpPr>
        <p:spPr bwMode="auto">
          <a:xfrm>
            <a:off x="4914900" y="51816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47834" name="Line 26"/>
          <p:cNvSpPr>
            <a:spLocks noChangeShapeType="1"/>
          </p:cNvSpPr>
          <p:nvPr/>
        </p:nvSpPr>
        <p:spPr bwMode="auto">
          <a:xfrm>
            <a:off x="5524500" y="51816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47835" name="Line 27"/>
          <p:cNvSpPr>
            <a:spLocks noChangeShapeType="1"/>
          </p:cNvSpPr>
          <p:nvPr/>
        </p:nvSpPr>
        <p:spPr bwMode="auto">
          <a:xfrm>
            <a:off x="6972300" y="51816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47836" name="Line 28"/>
          <p:cNvSpPr>
            <a:spLocks noChangeShapeType="1"/>
          </p:cNvSpPr>
          <p:nvPr/>
        </p:nvSpPr>
        <p:spPr bwMode="auto">
          <a:xfrm>
            <a:off x="8420100" y="51816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47837" name="Line 29"/>
          <p:cNvSpPr>
            <a:spLocks noChangeShapeType="1"/>
          </p:cNvSpPr>
          <p:nvPr/>
        </p:nvSpPr>
        <p:spPr bwMode="auto">
          <a:xfrm>
            <a:off x="9944100" y="51816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47838" name="Rectangle 30"/>
          <p:cNvSpPr>
            <a:spLocks noChangeArrowheads="1"/>
          </p:cNvSpPr>
          <p:nvPr/>
        </p:nvSpPr>
        <p:spPr bwMode="auto">
          <a:xfrm>
            <a:off x="2309813" y="1860550"/>
            <a:ext cx="1252537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GB" sz="2000" b="0">
                <a:solidFill>
                  <a:schemeClr val="tx1"/>
                </a:solidFill>
                <a:latin typeface="Times New Roman" pitchFamily="18" charset="0"/>
              </a:rPr>
              <a:t>Orangutan</a:t>
            </a:r>
          </a:p>
        </p:txBody>
      </p:sp>
      <p:sp>
        <p:nvSpPr>
          <p:cNvPr id="247839" name="Rectangle 31"/>
          <p:cNvSpPr>
            <a:spLocks noChangeArrowheads="1"/>
          </p:cNvSpPr>
          <p:nvPr/>
        </p:nvSpPr>
        <p:spPr bwMode="auto">
          <a:xfrm>
            <a:off x="6653213" y="2012950"/>
            <a:ext cx="2420937" cy="698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GB" sz="2000" b="0">
                <a:solidFill>
                  <a:schemeClr val="tx1"/>
                </a:solidFill>
                <a:latin typeface="Times New Roman" pitchFamily="18" charset="0"/>
              </a:rPr>
              <a:t>Pygmy	      Common</a:t>
            </a:r>
          </a:p>
          <a:p>
            <a:r>
              <a:rPr lang="en-GB" sz="2000" b="0">
                <a:solidFill>
                  <a:schemeClr val="tx1"/>
                </a:solidFill>
                <a:latin typeface="Times New Roman" pitchFamily="18" charset="0"/>
              </a:rPr>
              <a:t>       Chimpanzee</a:t>
            </a:r>
          </a:p>
        </p:txBody>
      </p:sp>
      <p:sp>
        <p:nvSpPr>
          <p:cNvPr id="247840" name="Rectangle 32"/>
          <p:cNvSpPr>
            <a:spLocks noChangeArrowheads="1"/>
          </p:cNvSpPr>
          <p:nvPr/>
        </p:nvSpPr>
        <p:spPr bwMode="auto">
          <a:xfrm>
            <a:off x="9244013" y="1784350"/>
            <a:ext cx="898525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GB" sz="2000" b="0">
                <a:solidFill>
                  <a:schemeClr val="tx1"/>
                </a:solidFill>
                <a:latin typeface="Times New Roman" pitchFamily="18" charset="0"/>
              </a:rPr>
              <a:t>Gorilla</a:t>
            </a:r>
          </a:p>
        </p:txBody>
      </p:sp>
      <p:sp>
        <p:nvSpPr>
          <p:cNvPr id="247841" name="Rectangle 33"/>
          <p:cNvSpPr>
            <a:spLocks noChangeArrowheads="1"/>
          </p:cNvSpPr>
          <p:nvPr/>
        </p:nvSpPr>
        <p:spPr bwMode="auto">
          <a:xfrm>
            <a:off x="3757613" y="2012950"/>
            <a:ext cx="2435225" cy="3937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GB" sz="2000" b="0">
                <a:solidFill>
                  <a:schemeClr val="tx1"/>
                </a:solidFill>
                <a:latin typeface="Times New Roman" pitchFamily="18" charset="0"/>
              </a:rPr>
              <a:t>Homo sapiens sapiens</a:t>
            </a:r>
          </a:p>
        </p:txBody>
      </p:sp>
      <p:sp>
        <p:nvSpPr>
          <p:cNvPr id="247842" name="Rectangle 34"/>
          <p:cNvSpPr>
            <a:spLocks noChangeArrowheads="1"/>
          </p:cNvSpPr>
          <p:nvPr/>
        </p:nvSpPr>
        <p:spPr bwMode="auto">
          <a:xfrm>
            <a:off x="23813" y="3994150"/>
            <a:ext cx="955675" cy="3937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GB" sz="2000" b="0">
                <a:solidFill>
                  <a:schemeClr val="tx1"/>
                </a:solidFill>
                <a:latin typeface="Times New Roman" pitchFamily="18" charset="0"/>
              </a:rPr>
              <a:t>African</a:t>
            </a:r>
          </a:p>
        </p:txBody>
      </p:sp>
      <p:sp>
        <p:nvSpPr>
          <p:cNvPr id="247843" name="Rectangle 35"/>
          <p:cNvSpPr>
            <a:spLocks noChangeArrowheads="1"/>
          </p:cNvSpPr>
          <p:nvPr/>
        </p:nvSpPr>
        <p:spPr bwMode="auto">
          <a:xfrm>
            <a:off x="1395413" y="3994150"/>
            <a:ext cx="1133475" cy="3937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GB" sz="2000" b="0">
                <a:solidFill>
                  <a:schemeClr val="tx1"/>
                </a:solidFill>
                <a:latin typeface="Times New Roman" pitchFamily="18" charset="0"/>
              </a:rPr>
              <a:t>SE Asian</a:t>
            </a:r>
          </a:p>
        </p:txBody>
      </p:sp>
      <p:sp>
        <p:nvSpPr>
          <p:cNvPr id="247844" name="Rectangle 36"/>
          <p:cNvSpPr>
            <a:spLocks noChangeArrowheads="1"/>
          </p:cNvSpPr>
          <p:nvPr/>
        </p:nvSpPr>
        <p:spPr bwMode="auto">
          <a:xfrm>
            <a:off x="6805613" y="3994150"/>
            <a:ext cx="1660525" cy="3937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GB" sz="2000" b="0">
                <a:solidFill>
                  <a:schemeClr val="tx1"/>
                </a:solidFill>
                <a:latin typeface="Times New Roman" pitchFamily="18" charset="0"/>
              </a:rPr>
              <a:t>NorthEurasian</a:t>
            </a:r>
          </a:p>
        </p:txBody>
      </p:sp>
      <p:sp>
        <p:nvSpPr>
          <p:cNvPr id="247845" name="Rectangle 37"/>
          <p:cNvSpPr>
            <a:spLocks noChangeArrowheads="1"/>
          </p:cNvSpPr>
          <p:nvPr/>
        </p:nvSpPr>
        <p:spPr bwMode="auto">
          <a:xfrm>
            <a:off x="23813" y="5670550"/>
            <a:ext cx="1166812" cy="1003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GB" sz="2000" b="0">
                <a:solidFill>
                  <a:schemeClr val="tx1"/>
                </a:solidFill>
                <a:latin typeface="Times New Roman" pitchFamily="18" charset="0"/>
              </a:rPr>
              <a:t>Pygmy</a:t>
            </a:r>
          </a:p>
          <a:p>
            <a:r>
              <a:rPr lang="en-GB" sz="2000" b="0">
                <a:solidFill>
                  <a:schemeClr val="tx1"/>
                </a:solidFill>
                <a:latin typeface="Times New Roman" pitchFamily="18" charset="0"/>
              </a:rPr>
              <a:t>Bantu</a:t>
            </a:r>
          </a:p>
          <a:p>
            <a:r>
              <a:rPr lang="en-GB" sz="2000" b="0">
                <a:solidFill>
                  <a:schemeClr val="tx1"/>
                </a:solidFill>
                <a:latin typeface="Times New Roman" pitchFamily="18" charset="0"/>
              </a:rPr>
              <a:t>Ethiopian</a:t>
            </a:r>
          </a:p>
        </p:txBody>
      </p:sp>
      <p:sp>
        <p:nvSpPr>
          <p:cNvPr id="247846" name="Rectangle 38"/>
          <p:cNvSpPr>
            <a:spLocks noChangeArrowheads="1"/>
          </p:cNvSpPr>
          <p:nvPr/>
        </p:nvSpPr>
        <p:spPr bwMode="auto">
          <a:xfrm>
            <a:off x="1166813" y="5670550"/>
            <a:ext cx="1293812" cy="1003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GB" sz="2000" b="0">
                <a:solidFill>
                  <a:schemeClr val="tx1"/>
                </a:solidFill>
                <a:latin typeface="Times New Roman" pitchFamily="18" charset="0"/>
              </a:rPr>
              <a:t>Pacific Isl</a:t>
            </a:r>
          </a:p>
          <a:p>
            <a:r>
              <a:rPr lang="en-GB" sz="2000" b="0">
                <a:solidFill>
                  <a:schemeClr val="tx1"/>
                </a:solidFill>
                <a:latin typeface="Times New Roman" pitchFamily="18" charset="0"/>
              </a:rPr>
              <a:t>Indonesian</a:t>
            </a:r>
          </a:p>
          <a:p>
            <a:r>
              <a:rPr lang="en-GB" sz="2000" b="0">
                <a:solidFill>
                  <a:schemeClr val="tx1"/>
                </a:solidFill>
                <a:latin typeface="Times New Roman" pitchFamily="18" charset="0"/>
              </a:rPr>
              <a:t>Malaysian</a:t>
            </a:r>
          </a:p>
        </p:txBody>
      </p:sp>
      <p:sp>
        <p:nvSpPr>
          <p:cNvPr id="247847" name="Rectangle 39"/>
          <p:cNvSpPr>
            <a:spLocks noChangeArrowheads="1"/>
          </p:cNvSpPr>
          <p:nvPr/>
        </p:nvSpPr>
        <p:spPr bwMode="auto">
          <a:xfrm>
            <a:off x="2462213" y="4984750"/>
            <a:ext cx="1176337" cy="3937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GB" sz="2000" b="0">
                <a:solidFill>
                  <a:schemeClr val="tx1"/>
                </a:solidFill>
                <a:latin typeface="Times New Roman" pitchFamily="18" charset="0"/>
              </a:rPr>
              <a:t>NE Asian</a:t>
            </a:r>
          </a:p>
        </p:txBody>
      </p:sp>
      <p:sp>
        <p:nvSpPr>
          <p:cNvPr id="247848" name="Rectangle 40"/>
          <p:cNvSpPr>
            <a:spLocks noChangeArrowheads="1"/>
          </p:cNvSpPr>
          <p:nvPr/>
        </p:nvSpPr>
        <p:spPr bwMode="auto">
          <a:xfrm>
            <a:off x="2538413" y="5670550"/>
            <a:ext cx="1082675" cy="1003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GB" sz="2000" b="0">
                <a:solidFill>
                  <a:schemeClr val="tx1"/>
                </a:solidFill>
                <a:latin typeface="Times New Roman" pitchFamily="18" charset="0"/>
              </a:rPr>
              <a:t>Japanese</a:t>
            </a:r>
          </a:p>
          <a:p>
            <a:r>
              <a:rPr lang="en-GB" sz="2000" b="0">
                <a:solidFill>
                  <a:schemeClr val="tx1"/>
                </a:solidFill>
                <a:latin typeface="Times New Roman" pitchFamily="18" charset="0"/>
              </a:rPr>
              <a:t>Korean</a:t>
            </a:r>
          </a:p>
          <a:p>
            <a:r>
              <a:rPr lang="en-GB" sz="2000" b="0">
                <a:solidFill>
                  <a:schemeClr val="tx1"/>
                </a:solidFill>
                <a:latin typeface="Times New Roman" pitchFamily="18" charset="0"/>
              </a:rPr>
              <a:t>Mongol</a:t>
            </a:r>
          </a:p>
        </p:txBody>
      </p:sp>
      <p:sp>
        <p:nvSpPr>
          <p:cNvPr id="247849" name="Rectangle 41"/>
          <p:cNvSpPr>
            <a:spLocks noChangeArrowheads="1"/>
          </p:cNvSpPr>
          <p:nvPr/>
        </p:nvSpPr>
        <p:spPr bwMode="auto">
          <a:xfrm>
            <a:off x="4062413" y="5670550"/>
            <a:ext cx="1082675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GB" sz="2000" b="0">
                <a:solidFill>
                  <a:schemeClr val="tx1"/>
                </a:solidFill>
                <a:latin typeface="Times New Roman" pitchFamily="18" charset="0"/>
              </a:rPr>
              <a:t>Amerind</a:t>
            </a:r>
          </a:p>
        </p:txBody>
      </p:sp>
      <p:sp>
        <p:nvSpPr>
          <p:cNvPr id="247850" name="Rectangle 42"/>
          <p:cNvSpPr>
            <a:spLocks noChangeArrowheads="1"/>
          </p:cNvSpPr>
          <p:nvPr/>
        </p:nvSpPr>
        <p:spPr bwMode="auto">
          <a:xfrm>
            <a:off x="5281613" y="5670550"/>
            <a:ext cx="828675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GB" sz="2000" b="0">
                <a:solidFill>
                  <a:schemeClr val="tx1"/>
                </a:solidFill>
                <a:latin typeface="Times New Roman" pitchFamily="18" charset="0"/>
              </a:rPr>
              <a:t>Indian</a:t>
            </a:r>
          </a:p>
        </p:txBody>
      </p:sp>
      <p:sp>
        <p:nvSpPr>
          <p:cNvPr id="247851" name="Rectangle 43"/>
          <p:cNvSpPr>
            <a:spLocks noChangeArrowheads="1"/>
          </p:cNvSpPr>
          <p:nvPr/>
        </p:nvSpPr>
        <p:spPr bwMode="auto">
          <a:xfrm>
            <a:off x="6424613" y="5670550"/>
            <a:ext cx="898525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GB" sz="2000" b="0">
                <a:solidFill>
                  <a:schemeClr val="tx1"/>
                </a:solidFill>
                <a:latin typeface="Times New Roman" pitchFamily="18" charset="0"/>
              </a:rPr>
              <a:t>Iranian</a:t>
            </a:r>
          </a:p>
        </p:txBody>
      </p:sp>
      <p:sp>
        <p:nvSpPr>
          <p:cNvPr id="247852" name="Rectangle 44"/>
          <p:cNvSpPr>
            <a:spLocks noChangeArrowheads="1"/>
          </p:cNvSpPr>
          <p:nvPr/>
        </p:nvSpPr>
        <p:spPr bwMode="auto">
          <a:xfrm>
            <a:off x="7796213" y="5670550"/>
            <a:ext cx="703262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GB" sz="2000" b="0">
                <a:solidFill>
                  <a:schemeClr val="tx1"/>
                </a:solidFill>
                <a:latin typeface="Times New Roman" pitchFamily="18" charset="0"/>
              </a:rPr>
              <a:t>Lapp</a:t>
            </a:r>
          </a:p>
        </p:txBody>
      </p:sp>
      <p:sp>
        <p:nvSpPr>
          <p:cNvPr id="247853" name="Rectangle 45"/>
          <p:cNvSpPr>
            <a:spLocks noChangeArrowheads="1"/>
          </p:cNvSpPr>
          <p:nvPr/>
        </p:nvSpPr>
        <p:spPr bwMode="auto">
          <a:xfrm>
            <a:off x="9091613" y="5670550"/>
            <a:ext cx="1154112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GB" sz="2000" b="0">
                <a:solidFill>
                  <a:schemeClr val="tx1"/>
                </a:solidFill>
                <a:latin typeface="Times New Roman" pitchFamily="18" charset="0"/>
              </a:rPr>
              <a:t>European</a:t>
            </a:r>
          </a:p>
        </p:txBody>
      </p:sp>
      <p:sp>
        <p:nvSpPr>
          <p:cNvPr id="247854" name="Rectangle 46"/>
          <p:cNvSpPr>
            <a:spLocks noChangeArrowheads="1"/>
          </p:cNvSpPr>
          <p:nvPr/>
        </p:nvSpPr>
        <p:spPr bwMode="auto">
          <a:xfrm>
            <a:off x="4824413" y="31750"/>
            <a:ext cx="1271587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GB" sz="2000" b="0">
                <a:solidFill>
                  <a:srgbClr val="EAEC5E"/>
                </a:solidFill>
                <a:latin typeface="Times New Roman" pitchFamily="18" charset="0"/>
              </a:rPr>
              <a:t>13x10</a:t>
            </a:r>
            <a:r>
              <a:rPr lang="en-GB" sz="2000" b="0" baseline="30000">
                <a:solidFill>
                  <a:srgbClr val="EAEC5E"/>
                </a:solidFill>
                <a:latin typeface="Times New Roman" pitchFamily="18" charset="0"/>
              </a:rPr>
              <a:t>6</a:t>
            </a:r>
            <a:r>
              <a:rPr lang="en-GB" sz="2000" b="0">
                <a:solidFill>
                  <a:srgbClr val="EAEC5E"/>
                </a:solidFill>
                <a:latin typeface="Times New Roman" pitchFamily="18" charset="0"/>
              </a:rPr>
              <a:t> yrs</a:t>
            </a:r>
          </a:p>
        </p:txBody>
      </p:sp>
      <p:sp>
        <p:nvSpPr>
          <p:cNvPr id="247855" name="Rectangle 47"/>
          <p:cNvSpPr>
            <a:spLocks noChangeArrowheads="1"/>
          </p:cNvSpPr>
          <p:nvPr/>
        </p:nvSpPr>
        <p:spPr bwMode="auto">
          <a:xfrm>
            <a:off x="3757613" y="1419225"/>
            <a:ext cx="1335087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GB" sz="2000" b="0">
                <a:solidFill>
                  <a:srgbClr val="EAEC5E"/>
                </a:solidFill>
                <a:latin typeface="Times New Roman" pitchFamily="18" charset="0"/>
              </a:rPr>
              <a:t>4.9x10</a:t>
            </a:r>
            <a:r>
              <a:rPr lang="en-GB" sz="2000" b="0" baseline="30000">
                <a:solidFill>
                  <a:srgbClr val="EAEC5E"/>
                </a:solidFill>
                <a:latin typeface="Times New Roman" pitchFamily="18" charset="0"/>
              </a:rPr>
              <a:t>6</a:t>
            </a:r>
            <a:r>
              <a:rPr lang="en-GB" sz="2000" b="0">
                <a:solidFill>
                  <a:srgbClr val="EAEC5E"/>
                </a:solidFill>
                <a:latin typeface="Times New Roman" pitchFamily="18" charset="0"/>
              </a:rPr>
              <a:t> yrs</a:t>
            </a:r>
          </a:p>
        </p:txBody>
      </p:sp>
      <p:sp>
        <p:nvSpPr>
          <p:cNvPr id="247856" name="Rectangle 48"/>
          <p:cNvSpPr>
            <a:spLocks noChangeArrowheads="1"/>
          </p:cNvSpPr>
          <p:nvPr/>
        </p:nvSpPr>
        <p:spPr bwMode="auto">
          <a:xfrm>
            <a:off x="3757613" y="2333625"/>
            <a:ext cx="1379537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GB" sz="2000" b="0">
                <a:solidFill>
                  <a:srgbClr val="EAEC5E"/>
                </a:solidFill>
                <a:latin typeface="Times New Roman" pitchFamily="18" charset="0"/>
              </a:rPr>
              <a:t>140 000 yrs</a:t>
            </a:r>
          </a:p>
        </p:txBody>
      </p:sp>
      <p:sp>
        <p:nvSpPr>
          <p:cNvPr id="247857" name="Rectangle 49"/>
          <p:cNvSpPr>
            <a:spLocks noChangeArrowheads="1"/>
          </p:cNvSpPr>
          <p:nvPr/>
        </p:nvSpPr>
        <p:spPr bwMode="auto">
          <a:xfrm>
            <a:off x="7720013" y="4314825"/>
            <a:ext cx="1252537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GB" sz="2000" b="0">
                <a:solidFill>
                  <a:srgbClr val="EAEC5E"/>
                </a:solidFill>
                <a:latin typeface="Times New Roman" pitchFamily="18" charset="0"/>
              </a:rPr>
              <a:t>70 000 yrs</a:t>
            </a:r>
          </a:p>
        </p:txBody>
      </p:sp>
      <p:sp>
        <p:nvSpPr>
          <p:cNvPr id="247858" name="Rectangle 50"/>
          <p:cNvSpPr>
            <a:spLocks noChangeArrowheads="1"/>
          </p:cNvSpPr>
          <p:nvPr/>
        </p:nvSpPr>
        <p:spPr bwMode="auto">
          <a:xfrm>
            <a:off x="8405813" y="4695825"/>
            <a:ext cx="1590675" cy="3937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GB" sz="2000" b="0">
                <a:solidFill>
                  <a:srgbClr val="EAEC5E"/>
                </a:solidFill>
                <a:latin typeface="Times New Roman" pitchFamily="18" charset="0"/>
              </a:rPr>
              <a:t>40-60 000 yrs</a:t>
            </a:r>
          </a:p>
        </p:txBody>
      </p:sp>
      <p:sp>
        <p:nvSpPr>
          <p:cNvPr id="247859" name="Arc 51"/>
          <p:cNvSpPr>
            <a:spLocks/>
          </p:cNvSpPr>
          <p:nvPr/>
        </p:nvSpPr>
        <p:spPr bwMode="auto">
          <a:xfrm>
            <a:off x="8648700" y="5334000"/>
            <a:ext cx="1219200" cy="762000"/>
          </a:xfrm>
          <a:custGeom>
            <a:avLst/>
            <a:gdLst>
              <a:gd name="G0" fmla="+- 21600 0 0"/>
              <a:gd name="G1" fmla="+- 21600 0 0"/>
              <a:gd name="G2" fmla="+- 21600 0 0"/>
              <a:gd name="T0" fmla="*/ 0 w 21600"/>
              <a:gd name="T1" fmla="*/ 21600 h 21600"/>
              <a:gd name="T2" fmla="*/ 21572 w 21600"/>
              <a:gd name="T3" fmla="*/ 0 h 21600"/>
              <a:gd name="T4" fmla="*/ 2160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21600"/>
                </a:moveTo>
                <a:cubicBezTo>
                  <a:pt x="0" y="9681"/>
                  <a:pt x="9653" y="15"/>
                  <a:pt x="21572" y="0"/>
                </a:cubicBezTo>
              </a:path>
              <a:path w="21600" h="21600" stroke="0" extrusionOk="0">
                <a:moveTo>
                  <a:pt x="0" y="21600"/>
                </a:moveTo>
                <a:cubicBezTo>
                  <a:pt x="0" y="9681"/>
                  <a:pt x="9653" y="15"/>
                  <a:pt x="21572" y="0"/>
                </a:cubicBezTo>
                <a:lnTo>
                  <a:pt x="21600" y="21600"/>
                </a:lnTo>
                <a:close/>
              </a:path>
            </a:pathLst>
          </a:custGeom>
          <a:noFill/>
          <a:ln w="12700" cap="rnd">
            <a:solidFill>
              <a:srgbClr val="FFC5CF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47860" name="Rectangle 52"/>
          <p:cNvSpPr>
            <a:spLocks noChangeArrowheads="1"/>
          </p:cNvSpPr>
          <p:nvPr/>
        </p:nvSpPr>
        <p:spPr bwMode="auto">
          <a:xfrm>
            <a:off x="6418263" y="6121400"/>
            <a:ext cx="2747962" cy="406400"/>
          </a:xfrm>
          <a:prstGeom prst="rect">
            <a:avLst/>
          </a:prstGeom>
          <a:noFill/>
          <a:ln w="12700">
            <a:solidFill>
              <a:srgbClr val="FFC5CF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GB" sz="2000" b="0">
                <a:solidFill>
                  <a:srgbClr val="FFC5CF"/>
                </a:solidFill>
                <a:latin typeface="Times New Roman" pitchFamily="18" charset="0"/>
              </a:rPr>
              <a:t>FV 1691A  21-34 000yrs</a:t>
            </a:r>
          </a:p>
        </p:txBody>
      </p:sp>
      <p:sp>
        <p:nvSpPr>
          <p:cNvPr id="247861" name="Rectangle 53"/>
          <p:cNvSpPr>
            <a:spLocks noChangeArrowheads="1"/>
          </p:cNvSpPr>
          <p:nvPr/>
        </p:nvSpPr>
        <p:spPr bwMode="auto">
          <a:xfrm>
            <a:off x="7186613" y="4679950"/>
            <a:ext cx="1238250" cy="3937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GB" sz="2000" b="0">
                <a:solidFill>
                  <a:schemeClr val="tx1"/>
                </a:solidFill>
                <a:latin typeface="Times New Roman" pitchFamily="18" charset="0"/>
              </a:rPr>
              <a:t>Caucasoid</a:t>
            </a:r>
          </a:p>
        </p:txBody>
      </p:sp>
      <p:sp>
        <p:nvSpPr>
          <p:cNvPr id="247862" name="Rectangle 54"/>
          <p:cNvSpPr>
            <a:spLocks noChangeArrowheads="1"/>
          </p:cNvSpPr>
          <p:nvPr/>
        </p:nvSpPr>
        <p:spPr bwMode="auto">
          <a:xfrm>
            <a:off x="96838" y="161925"/>
            <a:ext cx="2243137" cy="1382713"/>
          </a:xfrm>
          <a:prstGeom prst="rect">
            <a:avLst/>
          </a:prstGeom>
          <a:noFill/>
          <a:ln w="12700">
            <a:solidFill>
              <a:srgbClr val="EAEC5E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en-GB" sz="2800" b="0">
                <a:solidFill>
                  <a:srgbClr val="EAEC5E"/>
                </a:solidFill>
                <a:latin typeface="Times New Roman" pitchFamily="18" charset="0"/>
              </a:rPr>
              <a:t>Genetic Basis </a:t>
            </a:r>
          </a:p>
          <a:p>
            <a:pPr algn="ctr"/>
            <a:r>
              <a:rPr lang="en-GB" sz="2800" b="0">
                <a:solidFill>
                  <a:srgbClr val="EAEC5E"/>
                </a:solidFill>
                <a:latin typeface="Times New Roman" pitchFamily="18" charset="0"/>
              </a:rPr>
              <a:t>of Evolution</a:t>
            </a:r>
          </a:p>
          <a:p>
            <a:pPr algn="ctr" eaLnBrk="1" hangingPunct="1"/>
            <a:endParaRPr lang="en-GB" sz="2800" b="0">
              <a:solidFill>
                <a:srgbClr val="EAEC5E"/>
              </a:solidFill>
              <a:latin typeface="Times New Roman" pitchFamily="18" charset="0"/>
            </a:endParaRPr>
          </a:p>
        </p:txBody>
      </p:sp>
      <p:sp>
        <p:nvSpPr>
          <p:cNvPr id="247863" name="Rectangle 55"/>
          <p:cNvSpPr>
            <a:spLocks noChangeArrowheads="1"/>
          </p:cNvSpPr>
          <p:nvPr/>
        </p:nvSpPr>
        <p:spPr bwMode="auto">
          <a:xfrm>
            <a:off x="100013" y="1066800"/>
            <a:ext cx="2224087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GB" sz="1600" b="0">
                <a:solidFill>
                  <a:srgbClr val="EAEC5E"/>
                </a:solidFill>
                <a:latin typeface="Times New Roman" pitchFamily="18" charset="0"/>
              </a:rPr>
              <a:t>Cavalli-Sforza et al 1988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194" name="Text Box 2"/>
          <p:cNvSpPr txBox="1">
            <a:spLocks noChangeArrowheads="1"/>
          </p:cNvSpPr>
          <p:nvPr/>
        </p:nvSpPr>
        <p:spPr bwMode="auto">
          <a:xfrm>
            <a:off x="301625" y="1808163"/>
            <a:ext cx="9598025" cy="1219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GB" sz="3700" b="0" dirty="0">
                <a:solidFill>
                  <a:srgbClr val="FFFFCC"/>
                </a:solidFill>
              </a:rPr>
              <a:t>Factor V Leiden interacts with other genetic risks </a:t>
            </a:r>
          </a:p>
          <a:p>
            <a:pPr algn="ctr"/>
            <a:r>
              <a:rPr lang="en-GB" sz="3700" b="0" dirty="0">
                <a:solidFill>
                  <a:srgbClr val="FFFFCC"/>
                </a:solidFill>
              </a:rPr>
              <a:t>to cause thrombosis: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978" name="Line 2"/>
          <p:cNvSpPr>
            <a:spLocks noChangeShapeType="1"/>
          </p:cNvSpPr>
          <p:nvPr/>
        </p:nvSpPr>
        <p:spPr bwMode="auto">
          <a:xfrm>
            <a:off x="1485900" y="3733800"/>
            <a:ext cx="7315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54979" name="Line 3"/>
          <p:cNvSpPr>
            <a:spLocks noChangeShapeType="1"/>
          </p:cNvSpPr>
          <p:nvPr/>
        </p:nvSpPr>
        <p:spPr bwMode="auto">
          <a:xfrm>
            <a:off x="1485900" y="6553200"/>
            <a:ext cx="7315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54980" name="Rectangle 4"/>
          <p:cNvSpPr>
            <a:spLocks noChangeArrowheads="1"/>
          </p:cNvSpPr>
          <p:nvPr/>
        </p:nvSpPr>
        <p:spPr bwMode="auto">
          <a:xfrm>
            <a:off x="1395413" y="4070350"/>
            <a:ext cx="8851900" cy="2222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r>
              <a:rPr lang="en-GB" sz="2000" b="0">
                <a:solidFill>
                  <a:schemeClr val="tx1"/>
                </a:solidFill>
                <a:latin typeface="Arial" charset="0"/>
              </a:rPr>
              <a:t>Protein C+FV Leiden		16 (73)			 7 (27)</a:t>
            </a:r>
          </a:p>
          <a:p>
            <a:endParaRPr lang="en-GB" sz="2000" b="0">
              <a:solidFill>
                <a:schemeClr val="tx1"/>
              </a:solidFill>
              <a:latin typeface="Arial" charset="0"/>
            </a:endParaRPr>
          </a:p>
          <a:p>
            <a:r>
              <a:rPr lang="en-GB" sz="2000" b="0">
                <a:solidFill>
                  <a:schemeClr val="tx1"/>
                </a:solidFill>
                <a:latin typeface="Arial" charset="0"/>
              </a:rPr>
              <a:t>Protein C			12 (36)			22 (64) </a:t>
            </a:r>
          </a:p>
          <a:p>
            <a:endParaRPr lang="en-GB" sz="2000" b="0">
              <a:solidFill>
                <a:schemeClr val="tx1"/>
              </a:solidFill>
              <a:latin typeface="Arial" charset="0"/>
            </a:endParaRPr>
          </a:p>
          <a:p>
            <a:r>
              <a:rPr lang="en-GB" sz="2000" b="0">
                <a:solidFill>
                  <a:schemeClr val="tx1"/>
                </a:solidFill>
                <a:latin typeface="Arial" charset="0"/>
              </a:rPr>
              <a:t>F V Leiden			 2 (10)			18 (90)</a:t>
            </a:r>
          </a:p>
          <a:p>
            <a:endParaRPr lang="en-GB" sz="2000" b="0">
              <a:solidFill>
                <a:schemeClr val="tx1"/>
              </a:solidFill>
              <a:latin typeface="Arial" charset="0"/>
            </a:endParaRPr>
          </a:p>
          <a:p>
            <a:r>
              <a:rPr lang="en-GB" sz="2000" b="0">
                <a:solidFill>
                  <a:schemeClr val="tx1"/>
                </a:solidFill>
                <a:latin typeface="Arial" charset="0"/>
              </a:rPr>
              <a:t>None				 2 (7) 			28 (93)</a:t>
            </a:r>
          </a:p>
        </p:txBody>
      </p:sp>
      <p:sp>
        <p:nvSpPr>
          <p:cNvPr id="254981" name="Rectangle 5"/>
          <p:cNvSpPr>
            <a:spLocks noChangeArrowheads="1"/>
          </p:cNvSpPr>
          <p:nvPr/>
        </p:nvSpPr>
        <p:spPr bwMode="auto">
          <a:xfrm>
            <a:off x="1395413" y="3003550"/>
            <a:ext cx="7372350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GB" sz="2000" b="0">
                <a:solidFill>
                  <a:schemeClr val="tx1"/>
                </a:solidFill>
                <a:latin typeface="Arial" charset="0"/>
              </a:rPr>
              <a:t>Gene Mutation			Present			Absent</a:t>
            </a:r>
          </a:p>
        </p:txBody>
      </p:sp>
      <p:sp>
        <p:nvSpPr>
          <p:cNvPr id="254982" name="Rectangle 6"/>
          <p:cNvSpPr>
            <a:spLocks noChangeArrowheads="1"/>
          </p:cNvSpPr>
          <p:nvPr/>
        </p:nvSpPr>
        <p:spPr bwMode="auto">
          <a:xfrm>
            <a:off x="5434013" y="2470150"/>
            <a:ext cx="3057525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GB" sz="2000" b="0">
                <a:solidFill>
                  <a:schemeClr val="tx1"/>
                </a:solidFill>
                <a:latin typeface="Arial" charset="0"/>
              </a:rPr>
              <a:t>Symptoms of Thrombosis</a:t>
            </a:r>
          </a:p>
        </p:txBody>
      </p:sp>
      <p:sp>
        <p:nvSpPr>
          <p:cNvPr id="254983" name="Line 7"/>
          <p:cNvSpPr>
            <a:spLocks noChangeShapeType="1"/>
          </p:cNvSpPr>
          <p:nvPr/>
        </p:nvSpPr>
        <p:spPr bwMode="auto">
          <a:xfrm>
            <a:off x="5219700" y="2895600"/>
            <a:ext cx="3352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54984" name="Line 8"/>
          <p:cNvSpPr>
            <a:spLocks noChangeShapeType="1"/>
          </p:cNvSpPr>
          <p:nvPr/>
        </p:nvSpPr>
        <p:spPr bwMode="auto">
          <a:xfrm>
            <a:off x="1485900" y="2209800"/>
            <a:ext cx="7315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54985" name="Rectangle 9"/>
          <p:cNvSpPr>
            <a:spLocks noChangeArrowheads="1"/>
          </p:cNvSpPr>
          <p:nvPr/>
        </p:nvSpPr>
        <p:spPr bwMode="auto">
          <a:xfrm>
            <a:off x="5129213" y="3330575"/>
            <a:ext cx="85407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GB" sz="1800" b="0">
                <a:solidFill>
                  <a:schemeClr val="tx1"/>
                </a:solidFill>
                <a:latin typeface="Arial" charset="0"/>
              </a:rPr>
              <a:t>no (%)</a:t>
            </a:r>
          </a:p>
        </p:txBody>
      </p:sp>
      <p:sp>
        <p:nvSpPr>
          <p:cNvPr id="254986" name="Rectangle 10"/>
          <p:cNvSpPr>
            <a:spLocks noChangeArrowheads="1"/>
          </p:cNvSpPr>
          <p:nvPr/>
        </p:nvSpPr>
        <p:spPr bwMode="auto">
          <a:xfrm>
            <a:off x="7796213" y="3330575"/>
            <a:ext cx="85407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GB" sz="1800" b="0">
                <a:solidFill>
                  <a:schemeClr val="tx1"/>
                </a:solidFill>
                <a:latin typeface="Arial" charset="0"/>
              </a:rPr>
              <a:t>no (%)</a:t>
            </a:r>
          </a:p>
        </p:txBody>
      </p:sp>
      <p:sp>
        <p:nvSpPr>
          <p:cNvPr id="254987" name="Rectangle 11"/>
          <p:cNvSpPr>
            <a:spLocks noChangeArrowheads="1"/>
          </p:cNvSpPr>
          <p:nvPr/>
        </p:nvSpPr>
        <p:spPr bwMode="auto">
          <a:xfrm>
            <a:off x="1474788" y="671513"/>
            <a:ext cx="7472362" cy="10937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en-GB" sz="2400">
                <a:solidFill>
                  <a:schemeClr val="tx1"/>
                </a:solidFill>
                <a:latin typeface="Arial" charset="0"/>
              </a:rPr>
              <a:t>Interaction of FV Leiden with Protein C Deficiency </a:t>
            </a:r>
          </a:p>
          <a:p>
            <a:pPr algn="ctr"/>
            <a:r>
              <a:rPr lang="en-GB" sz="2400">
                <a:solidFill>
                  <a:schemeClr val="tx1"/>
                </a:solidFill>
                <a:latin typeface="Arial" charset="0"/>
              </a:rPr>
              <a:t>in 6 Families with Thrombophilia</a:t>
            </a:r>
            <a:endParaRPr lang="en-GB" sz="1800">
              <a:solidFill>
                <a:schemeClr val="tx1"/>
              </a:solidFill>
              <a:latin typeface="Arial" charset="0"/>
            </a:endParaRPr>
          </a:p>
          <a:p>
            <a:pPr algn="ctr"/>
            <a:r>
              <a:rPr lang="en-GB" sz="1800">
                <a:solidFill>
                  <a:schemeClr val="tx1"/>
                </a:solidFill>
                <a:latin typeface="Arial" charset="0"/>
              </a:rPr>
              <a:t>(Koeleman et al, Blood 84, 1031-1035, 1994)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>
                <a:latin typeface="+mn-lt"/>
              </a:rPr>
              <a:t>Odds Ratio</a:t>
            </a:r>
          </a:p>
        </p:txBody>
      </p:sp>
      <p:sp>
        <p:nvSpPr>
          <p:cNvPr id="609283" name="Rectangle 3"/>
          <p:cNvSpPr>
            <a:spLocks noGrp="1" noChangeArrowheads="1"/>
          </p:cNvSpPr>
          <p:nvPr>
            <p:ph idx="1"/>
          </p:nvPr>
        </p:nvSpPr>
        <p:spPr>
          <a:xfrm>
            <a:off x="771525" y="1689100"/>
            <a:ext cx="874395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sz="2800" dirty="0" smtClean="0"/>
              <a:t>Odds of an event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sz="2800" dirty="0" smtClean="0"/>
              <a:t>Number of events/number of non events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GB" sz="2800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sz="2800" dirty="0" smtClean="0"/>
              <a:t>Odds ratio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sz="2800" dirty="0" smtClean="0"/>
              <a:t>Odds in treated or exposed group/odds in control group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GB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92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92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751880" y="242888"/>
            <a:ext cx="8743950" cy="1143000"/>
          </a:xfrm>
        </p:spPr>
        <p:txBody>
          <a:bodyPr/>
          <a:lstStyle/>
          <a:p>
            <a:pPr eaLnBrk="1" hangingPunct="1"/>
            <a:r>
              <a:rPr lang="en-GB" smtClean="0">
                <a:latin typeface="+mn-lt"/>
              </a:rPr>
              <a:t>Odds Ratio</a:t>
            </a:r>
          </a:p>
        </p:txBody>
      </p:sp>
      <p:sp>
        <p:nvSpPr>
          <p:cNvPr id="610307" name="Rectangle 3"/>
          <p:cNvSpPr>
            <a:spLocks noGrp="1" noChangeArrowheads="1"/>
          </p:cNvSpPr>
          <p:nvPr>
            <p:ph idx="1"/>
          </p:nvPr>
        </p:nvSpPr>
        <p:spPr>
          <a:xfrm>
            <a:off x="675084" y="1444625"/>
            <a:ext cx="8743950" cy="4114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800" dirty="0" smtClean="0"/>
              <a:t>In a week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GB" sz="28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800" dirty="0" smtClean="0"/>
              <a:t> 90/100 men have drunk beer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800" dirty="0" smtClean="0"/>
              <a:t>	Odds  90/10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GB" sz="28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800" dirty="0" smtClean="0"/>
              <a:t>20/100 women have drunk beer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800" dirty="0" smtClean="0"/>
              <a:t>	Odds  20/80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GB" sz="28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800" dirty="0" smtClean="0"/>
              <a:t>Odds Ratio   90/10 = 36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800" dirty="0" smtClean="0"/>
              <a:t>                     20/80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GB" sz="28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800" dirty="0" smtClean="0"/>
              <a:t>				</a:t>
            </a:r>
          </a:p>
        </p:txBody>
      </p:sp>
      <p:sp>
        <p:nvSpPr>
          <p:cNvPr id="18436" name="Line 4"/>
          <p:cNvSpPr>
            <a:spLocks noChangeShapeType="1"/>
          </p:cNvSpPr>
          <p:nvPr/>
        </p:nvSpPr>
        <p:spPr bwMode="auto">
          <a:xfrm>
            <a:off x="2558256" y="5249863"/>
            <a:ext cx="985838" cy="127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03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03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03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03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030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030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450" name="Line 2"/>
          <p:cNvSpPr>
            <a:spLocks noChangeShapeType="1"/>
          </p:cNvSpPr>
          <p:nvPr/>
        </p:nvSpPr>
        <p:spPr bwMode="auto">
          <a:xfrm flipH="1">
            <a:off x="3394075" y="2941638"/>
            <a:ext cx="192088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32451" name="Line 3"/>
          <p:cNvSpPr>
            <a:spLocks noChangeShapeType="1"/>
          </p:cNvSpPr>
          <p:nvPr/>
        </p:nvSpPr>
        <p:spPr bwMode="auto">
          <a:xfrm flipH="1">
            <a:off x="3384550" y="2932113"/>
            <a:ext cx="19367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grpSp>
        <p:nvGrpSpPr>
          <p:cNvPr id="232452" name="Group 4"/>
          <p:cNvGrpSpPr>
            <a:grpSpLocks/>
          </p:cNvGrpSpPr>
          <p:nvPr/>
        </p:nvGrpSpPr>
        <p:grpSpPr bwMode="auto">
          <a:xfrm>
            <a:off x="2055813" y="2176463"/>
            <a:ext cx="1522412" cy="855662"/>
            <a:chOff x="1295" y="1371"/>
            <a:chExt cx="959" cy="539"/>
          </a:xfrm>
        </p:grpSpPr>
        <p:grpSp>
          <p:nvGrpSpPr>
            <p:cNvPr id="232453" name="Group 5"/>
            <p:cNvGrpSpPr>
              <a:grpSpLocks/>
            </p:cNvGrpSpPr>
            <p:nvPr/>
          </p:nvGrpSpPr>
          <p:grpSpPr bwMode="auto">
            <a:xfrm>
              <a:off x="1295" y="1371"/>
              <a:ext cx="896" cy="475"/>
              <a:chOff x="1295" y="1371"/>
              <a:chExt cx="896" cy="475"/>
            </a:xfrm>
          </p:grpSpPr>
          <p:sp>
            <p:nvSpPr>
              <p:cNvPr id="232454" name="Arc 6"/>
              <p:cNvSpPr>
                <a:spLocks/>
              </p:cNvSpPr>
              <p:nvPr/>
            </p:nvSpPr>
            <p:spPr bwMode="auto">
              <a:xfrm>
                <a:off x="1295" y="1371"/>
                <a:ext cx="448" cy="475"/>
              </a:xfrm>
              <a:custGeom>
                <a:avLst/>
                <a:gdLst>
                  <a:gd name="G0" fmla="+- 21600 0 0"/>
                  <a:gd name="G1" fmla="+- 21600 0 0"/>
                  <a:gd name="G2" fmla="+- 21600 0 0"/>
                  <a:gd name="T0" fmla="*/ 0 w 21600"/>
                  <a:gd name="T1" fmla="*/ 21600 h 21600"/>
                  <a:gd name="T2" fmla="*/ 21552 w 21600"/>
                  <a:gd name="T3" fmla="*/ 0 h 21600"/>
                  <a:gd name="T4" fmla="*/ 2160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0" y="21600"/>
                    </a:moveTo>
                    <a:cubicBezTo>
                      <a:pt x="0" y="9689"/>
                      <a:pt x="9641" y="26"/>
                      <a:pt x="21552" y="0"/>
                    </a:cubicBezTo>
                  </a:path>
                  <a:path w="21600" h="21600" stroke="0" extrusionOk="0">
                    <a:moveTo>
                      <a:pt x="0" y="21600"/>
                    </a:moveTo>
                    <a:cubicBezTo>
                      <a:pt x="0" y="9689"/>
                      <a:pt x="9641" y="26"/>
                      <a:pt x="21552" y="0"/>
                    </a:cubicBezTo>
                    <a:lnTo>
                      <a:pt x="21600" y="21600"/>
                    </a:lnTo>
                    <a:close/>
                  </a:path>
                </a:pathLst>
              </a:custGeom>
              <a:noFill/>
              <a:ln w="12700" cap="rnd">
                <a:solidFill>
                  <a:srgbClr val="FFFF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32455" name="Arc 7"/>
              <p:cNvSpPr>
                <a:spLocks/>
              </p:cNvSpPr>
              <p:nvPr/>
            </p:nvSpPr>
            <p:spPr bwMode="auto">
              <a:xfrm>
                <a:off x="1742" y="1371"/>
                <a:ext cx="449" cy="475"/>
              </a:xfrm>
              <a:custGeom>
                <a:avLst/>
                <a:gdLst>
                  <a:gd name="G0" fmla="+- 48 0 0"/>
                  <a:gd name="G1" fmla="+- 21600 0 0"/>
                  <a:gd name="G2" fmla="+- 21600 0 0"/>
                  <a:gd name="T0" fmla="*/ 0 w 21648"/>
                  <a:gd name="T1" fmla="*/ 0 h 21600"/>
                  <a:gd name="T2" fmla="*/ 21648 w 21648"/>
                  <a:gd name="T3" fmla="*/ 21600 h 21600"/>
                  <a:gd name="T4" fmla="*/ 48 w 21648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48" h="21600" fill="none" extrusionOk="0">
                    <a:moveTo>
                      <a:pt x="0" y="0"/>
                    </a:moveTo>
                    <a:cubicBezTo>
                      <a:pt x="16" y="0"/>
                      <a:pt x="32" y="-1"/>
                      <a:pt x="48" y="0"/>
                    </a:cubicBezTo>
                    <a:cubicBezTo>
                      <a:pt x="11977" y="0"/>
                      <a:pt x="21648" y="9670"/>
                      <a:pt x="21648" y="21600"/>
                    </a:cubicBezTo>
                  </a:path>
                  <a:path w="21648" h="21600" stroke="0" extrusionOk="0">
                    <a:moveTo>
                      <a:pt x="0" y="0"/>
                    </a:moveTo>
                    <a:cubicBezTo>
                      <a:pt x="16" y="0"/>
                      <a:pt x="32" y="-1"/>
                      <a:pt x="48" y="0"/>
                    </a:cubicBezTo>
                    <a:cubicBezTo>
                      <a:pt x="11977" y="0"/>
                      <a:pt x="21648" y="9670"/>
                      <a:pt x="21648" y="21600"/>
                    </a:cubicBezTo>
                    <a:lnTo>
                      <a:pt x="48" y="21600"/>
                    </a:lnTo>
                    <a:close/>
                  </a:path>
                </a:pathLst>
              </a:custGeom>
              <a:noFill/>
              <a:ln w="12700" cap="rnd">
                <a:solidFill>
                  <a:srgbClr val="FFFF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</p:grpSp>
        <p:sp>
          <p:nvSpPr>
            <p:cNvPr id="232456" name="Freeform 8"/>
            <p:cNvSpPr>
              <a:spLocks/>
            </p:cNvSpPr>
            <p:nvPr/>
          </p:nvSpPr>
          <p:spPr bwMode="auto">
            <a:xfrm>
              <a:off x="2142" y="1849"/>
              <a:ext cx="112" cy="6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6" y="60"/>
                </a:cxn>
                <a:cxn ang="0">
                  <a:pos x="111" y="0"/>
                </a:cxn>
              </a:cxnLst>
              <a:rect l="0" t="0" r="r" b="b"/>
              <a:pathLst>
                <a:path w="112" h="61">
                  <a:moveTo>
                    <a:pt x="0" y="0"/>
                  </a:moveTo>
                  <a:lnTo>
                    <a:pt x="56" y="60"/>
                  </a:lnTo>
                  <a:lnTo>
                    <a:pt x="111" y="0"/>
                  </a:lnTo>
                </a:path>
              </a:pathLst>
            </a:custGeom>
            <a:noFill/>
            <a:ln w="12700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232457" name="Freeform 9"/>
            <p:cNvSpPr>
              <a:spLocks/>
            </p:cNvSpPr>
            <p:nvPr/>
          </p:nvSpPr>
          <p:spPr bwMode="auto">
            <a:xfrm>
              <a:off x="2136" y="1843"/>
              <a:ext cx="114" cy="6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7" y="61"/>
                </a:cxn>
                <a:cxn ang="0">
                  <a:pos x="113" y="0"/>
                </a:cxn>
              </a:cxnLst>
              <a:rect l="0" t="0" r="r" b="b"/>
              <a:pathLst>
                <a:path w="114" h="62">
                  <a:moveTo>
                    <a:pt x="0" y="0"/>
                  </a:moveTo>
                  <a:lnTo>
                    <a:pt x="57" y="61"/>
                  </a:lnTo>
                  <a:lnTo>
                    <a:pt x="113" y="0"/>
                  </a:lnTo>
                </a:path>
              </a:pathLst>
            </a:custGeom>
            <a:noFill/>
            <a:ln w="12700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232458" name="Group 10"/>
          <p:cNvGrpSpPr>
            <a:grpSpLocks/>
          </p:cNvGrpSpPr>
          <p:nvPr/>
        </p:nvGrpSpPr>
        <p:grpSpPr bwMode="auto">
          <a:xfrm>
            <a:off x="2855913" y="3776663"/>
            <a:ext cx="1423987" cy="755650"/>
            <a:chOff x="1799" y="2379"/>
            <a:chExt cx="897" cy="476"/>
          </a:xfrm>
        </p:grpSpPr>
        <p:sp>
          <p:nvSpPr>
            <p:cNvPr id="232459" name="Arc 11"/>
            <p:cNvSpPr>
              <a:spLocks/>
            </p:cNvSpPr>
            <p:nvPr/>
          </p:nvSpPr>
          <p:spPr bwMode="auto">
            <a:xfrm>
              <a:off x="1799" y="2379"/>
              <a:ext cx="449" cy="476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0 w 21600"/>
                <a:gd name="T1" fmla="*/ 21600 h 21600"/>
                <a:gd name="T2" fmla="*/ 21552 w 21600"/>
                <a:gd name="T3" fmla="*/ 0 h 21600"/>
                <a:gd name="T4" fmla="*/ 2160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21600"/>
                  </a:moveTo>
                  <a:cubicBezTo>
                    <a:pt x="0" y="9689"/>
                    <a:pt x="9641" y="26"/>
                    <a:pt x="21552" y="0"/>
                  </a:cubicBezTo>
                </a:path>
                <a:path w="21600" h="21600" stroke="0" extrusionOk="0">
                  <a:moveTo>
                    <a:pt x="0" y="21600"/>
                  </a:moveTo>
                  <a:cubicBezTo>
                    <a:pt x="0" y="9689"/>
                    <a:pt x="9641" y="26"/>
                    <a:pt x="21552" y="0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25400" cap="rnd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32460" name="Arc 12"/>
            <p:cNvSpPr>
              <a:spLocks/>
            </p:cNvSpPr>
            <p:nvPr/>
          </p:nvSpPr>
          <p:spPr bwMode="auto">
            <a:xfrm>
              <a:off x="2247" y="2379"/>
              <a:ext cx="449" cy="476"/>
            </a:xfrm>
            <a:custGeom>
              <a:avLst/>
              <a:gdLst>
                <a:gd name="G0" fmla="+- 48 0 0"/>
                <a:gd name="G1" fmla="+- 21600 0 0"/>
                <a:gd name="G2" fmla="+- 21600 0 0"/>
                <a:gd name="T0" fmla="*/ 0 w 21648"/>
                <a:gd name="T1" fmla="*/ 0 h 21600"/>
                <a:gd name="T2" fmla="*/ 21648 w 21648"/>
                <a:gd name="T3" fmla="*/ 21600 h 21600"/>
                <a:gd name="T4" fmla="*/ 48 w 21648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48" h="21600" fill="none" extrusionOk="0">
                  <a:moveTo>
                    <a:pt x="0" y="0"/>
                  </a:moveTo>
                  <a:cubicBezTo>
                    <a:pt x="16" y="0"/>
                    <a:pt x="32" y="-1"/>
                    <a:pt x="48" y="0"/>
                  </a:cubicBezTo>
                  <a:cubicBezTo>
                    <a:pt x="11977" y="0"/>
                    <a:pt x="21648" y="9670"/>
                    <a:pt x="21648" y="21600"/>
                  </a:cubicBezTo>
                </a:path>
                <a:path w="21648" h="21600" stroke="0" extrusionOk="0">
                  <a:moveTo>
                    <a:pt x="0" y="0"/>
                  </a:moveTo>
                  <a:cubicBezTo>
                    <a:pt x="16" y="0"/>
                    <a:pt x="32" y="-1"/>
                    <a:pt x="48" y="0"/>
                  </a:cubicBezTo>
                  <a:cubicBezTo>
                    <a:pt x="11977" y="0"/>
                    <a:pt x="21648" y="9670"/>
                    <a:pt x="21648" y="21600"/>
                  </a:cubicBezTo>
                  <a:lnTo>
                    <a:pt x="48" y="21600"/>
                  </a:lnTo>
                  <a:close/>
                </a:path>
              </a:pathLst>
            </a:custGeom>
            <a:noFill/>
            <a:ln w="25400" cap="rnd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232461" name="Arc 13"/>
          <p:cNvSpPr>
            <a:spLocks/>
          </p:cNvSpPr>
          <p:nvPr/>
        </p:nvSpPr>
        <p:spPr bwMode="auto">
          <a:xfrm>
            <a:off x="3763963" y="5211763"/>
            <a:ext cx="704850" cy="744537"/>
          </a:xfrm>
          <a:custGeom>
            <a:avLst/>
            <a:gdLst>
              <a:gd name="G0" fmla="+- 21600 0 0"/>
              <a:gd name="G1" fmla="+- 21600 0 0"/>
              <a:gd name="G2" fmla="+- 21600 0 0"/>
              <a:gd name="T0" fmla="*/ 0 w 21600"/>
              <a:gd name="T1" fmla="*/ 21554 h 21600"/>
              <a:gd name="T2" fmla="*/ 21551 w 21600"/>
              <a:gd name="T3" fmla="*/ 0 h 21600"/>
              <a:gd name="T4" fmla="*/ 2160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21554"/>
                </a:moveTo>
                <a:cubicBezTo>
                  <a:pt x="25" y="9661"/>
                  <a:pt x="9658" y="27"/>
                  <a:pt x="21551" y="0"/>
                </a:cubicBezTo>
              </a:path>
              <a:path w="21600" h="21600" stroke="0" extrusionOk="0">
                <a:moveTo>
                  <a:pt x="0" y="21554"/>
                </a:moveTo>
                <a:cubicBezTo>
                  <a:pt x="25" y="9661"/>
                  <a:pt x="9658" y="27"/>
                  <a:pt x="21551" y="0"/>
                </a:cubicBezTo>
                <a:lnTo>
                  <a:pt x="21600" y="21600"/>
                </a:lnTo>
                <a:close/>
              </a:path>
            </a:pathLst>
          </a:custGeom>
          <a:noFill/>
          <a:ln w="76200" cap="rnd">
            <a:solidFill>
              <a:srgbClr val="FFFF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32462" name="Arc 14"/>
          <p:cNvSpPr>
            <a:spLocks/>
          </p:cNvSpPr>
          <p:nvPr/>
        </p:nvSpPr>
        <p:spPr bwMode="auto">
          <a:xfrm>
            <a:off x="4465638" y="5211763"/>
            <a:ext cx="706437" cy="744537"/>
          </a:xfrm>
          <a:custGeom>
            <a:avLst/>
            <a:gdLst>
              <a:gd name="G0" fmla="+- 49 0 0"/>
              <a:gd name="G1" fmla="+- 21600 0 0"/>
              <a:gd name="G2" fmla="+- 21600 0 0"/>
              <a:gd name="T0" fmla="*/ 0 w 21649"/>
              <a:gd name="T1" fmla="*/ 0 h 21600"/>
              <a:gd name="T2" fmla="*/ 21649 w 21649"/>
              <a:gd name="T3" fmla="*/ 21554 h 21600"/>
              <a:gd name="T4" fmla="*/ 49 w 21649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49" h="21600" fill="none" extrusionOk="0">
                <a:moveTo>
                  <a:pt x="0" y="0"/>
                </a:moveTo>
                <a:cubicBezTo>
                  <a:pt x="16" y="0"/>
                  <a:pt x="32" y="-1"/>
                  <a:pt x="49" y="0"/>
                </a:cubicBezTo>
                <a:cubicBezTo>
                  <a:pt x="11960" y="0"/>
                  <a:pt x="21623" y="9642"/>
                  <a:pt x="21648" y="21554"/>
                </a:cubicBezTo>
              </a:path>
              <a:path w="21649" h="21600" stroke="0" extrusionOk="0">
                <a:moveTo>
                  <a:pt x="0" y="0"/>
                </a:moveTo>
                <a:cubicBezTo>
                  <a:pt x="16" y="0"/>
                  <a:pt x="32" y="-1"/>
                  <a:pt x="49" y="0"/>
                </a:cubicBezTo>
                <a:cubicBezTo>
                  <a:pt x="11960" y="0"/>
                  <a:pt x="21623" y="9642"/>
                  <a:pt x="21648" y="21554"/>
                </a:cubicBezTo>
                <a:lnTo>
                  <a:pt x="49" y="21600"/>
                </a:lnTo>
                <a:close/>
              </a:path>
            </a:pathLst>
          </a:custGeom>
          <a:noFill/>
          <a:ln w="76200" cap="rnd">
            <a:solidFill>
              <a:srgbClr val="FFFF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32463" name="Freeform 15"/>
          <p:cNvSpPr>
            <a:spLocks/>
          </p:cNvSpPr>
          <p:nvPr/>
        </p:nvSpPr>
        <p:spPr bwMode="auto">
          <a:xfrm>
            <a:off x="444500" y="1541463"/>
            <a:ext cx="3498850" cy="4311650"/>
          </a:xfrm>
          <a:custGeom>
            <a:avLst/>
            <a:gdLst/>
            <a:ahLst/>
            <a:cxnLst>
              <a:cxn ang="0">
                <a:pos x="2203" y="2222"/>
              </a:cxn>
              <a:cxn ang="0">
                <a:pos x="1469" y="2715"/>
              </a:cxn>
              <a:cxn ang="0">
                <a:pos x="0" y="2715"/>
              </a:cxn>
              <a:cxn ang="0">
                <a:pos x="0" y="0"/>
              </a:cxn>
              <a:cxn ang="0">
                <a:pos x="735" y="0"/>
              </a:cxn>
            </a:cxnLst>
            <a:rect l="0" t="0" r="r" b="b"/>
            <a:pathLst>
              <a:path w="2204" h="2716">
                <a:moveTo>
                  <a:pt x="2203" y="2222"/>
                </a:moveTo>
                <a:lnTo>
                  <a:pt x="1469" y="2715"/>
                </a:lnTo>
                <a:lnTo>
                  <a:pt x="0" y="2715"/>
                </a:lnTo>
                <a:lnTo>
                  <a:pt x="0" y="0"/>
                </a:lnTo>
                <a:lnTo>
                  <a:pt x="735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32464" name="Freeform 16"/>
          <p:cNvSpPr>
            <a:spLocks/>
          </p:cNvSpPr>
          <p:nvPr/>
        </p:nvSpPr>
        <p:spPr bwMode="auto">
          <a:xfrm>
            <a:off x="444500" y="1541463"/>
            <a:ext cx="3498850" cy="4311650"/>
          </a:xfrm>
          <a:custGeom>
            <a:avLst/>
            <a:gdLst/>
            <a:ahLst/>
            <a:cxnLst>
              <a:cxn ang="0">
                <a:pos x="2203" y="2222"/>
              </a:cxn>
              <a:cxn ang="0">
                <a:pos x="1469" y="2715"/>
              </a:cxn>
              <a:cxn ang="0">
                <a:pos x="0" y="2715"/>
              </a:cxn>
              <a:cxn ang="0">
                <a:pos x="0" y="0"/>
              </a:cxn>
              <a:cxn ang="0">
                <a:pos x="735" y="0"/>
              </a:cxn>
            </a:cxnLst>
            <a:rect l="0" t="0" r="r" b="b"/>
            <a:pathLst>
              <a:path w="2204" h="2716">
                <a:moveTo>
                  <a:pt x="2203" y="2222"/>
                </a:moveTo>
                <a:lnTo>
                  <a:pt x="1469" y="2715"/>
                </a:lnTo>
                <a:lnTo>
                  <a:pt x="0" y="2715"/>
                </a:lnTo>
                <a:lnTo>
                  <a:pt x="0" y="0"/>
                </a:lnTo>
                <a:lnTo>
                  <a:pt x="735" y="0"/>
                </a:lnTo>
              </a:path>
            </a:pathLst>
          </a:custGeom>
          <a:noFill/>
          <a:ln w="12700" cap="rnd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32465" name="Line 17"/>
          <p:cNvSpPr>
            <a:spLocks noChangeShapeType="1"/>
          </p:cNvSpPr>
          <p:nvPr/>
        </p:nvSpPr>
        <p:spPr bwMode="auto">
          <a:xfrm>
            <a:off x="450850" y="3271838"/>
            <a:ext cx="1147763" cy="0"/>
          </a:xfrm>
          <a:prstGeom prst="line">
            <a:avLst/>
          </a:prstGeom>
          <a:noFill/>
          <a:ln w="12700">
            <a:solidFill>
              <a:srgbClr val="FFFF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32466" name="Rectangle 18"/>
          <p:cNvSpPr>
            <a:spLocks noChangeArrowheads="1"/>
          </p:cNvSpPr>
          <p:nvPr/>
        </p:nvSpPr>
        <p:spPr bwMode="auto">
          <a:xfrm>
            <a:off x="2687638" y="1592263"/>
            <a:ext cx="279400" cy="2841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1200" b="0">
                <a:solidFill>
                  <a:srgbClr val="FFFFFF"/>
                </a:solidFill>
              </a:rPr>
              <a:t>+</a:t>
            </a:r>
          </a:p>
        </p:txBody>
      </p:sp>
      <p:sp>
        <p:nvSpPr>
          <p:cNvPr id="232467" name="Rectangle 19"/>
          <p:cNvSpPr>
            <a:spLocks noChangeArrowheads="1"/>
          </p:cNvSpPr>
          <p:nvPr/>
        </p:nvSpPr>
        <p:spPr bwMode="auto">
          <a:xfrm>
            <a:off x="3416300" y="3235325"/>
            <a:ext cx="279400" cy="2841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1200" b="0">
                <a:solidFill>
                  <a:srgbClr val="FFFFFF"/>
                </a:solidFill>
              </a:rPr>
              <a:t>+</a:t>
            </a:r>
          </a:p>
        </p:txBody>
      </p:sp>
      <p:sp>
        <p:nvSpPr>
          <p:cNvPr id="232468" name="Freeform 20"/>
          <p:cNvSpPr>
            <a:spLocks/>
          </p:cNvSpPr>
          <p:nvPr/>
        </p:nvSpPr>
        <p:spPr bwMode="auto">
          <a:xfrm>
            <a:off x="5137150" y="5969000"/>
            <a:ext cx="147638" cy="793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92" y="0"/>
              </a:cxn>
              <a:cxn ang="0">
                <a:pos x="46" y="49"/>
              </a:cxn>
              <a:cxn ang="0">
                <a:pos x="0" y="0"/>
              </a:cxn>
            </a:cxnLst>
            <a:rect l="0" t="0" r="r" b="b"/>
            <a:pathLst>
              <a:path w="93" h="50">
                <a:moveTo>
                  <a:pt x="0" y="0"/>
                </a:moveTo>
                <a:lnTo>
                  <a:pt x="92" y="0"/>
                </a:lnTo>
                <a:lnTo>
                  <a:pt x="46" y="49"/>
                </a:lnTo>
                <a:lnTo>
                  <a:pt x="0" y="0"/>
                </a:lnTo>
              </a:path>
            </a:pathLst>
          </a:custGeom>
          <a:noFill/>
          <a:ln w="76200" cap="rnd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32469" name="Freeform 21"/>
          <p:cNvSpPr>
            <a:spLocks/>
          </p:cNvSpPr>
          <p:nvPr/>
        </p:nvSpPr>
        <p:spPr bwMode="auto">
          <a:xfrm>
            <a:off x="4230688" y="4514850"/>
            <a:ext cx="147637" cy="793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92" y="0"/>
              </a:cxn>
              <a:cxn ang="0">
                <a:pos x="46" y="49"/>
              </a:cxn>
              <a:cxn ang="0">
                <a:pos x="0" y="0"/>
              </a:cxn>
            </a:cxnLst>
            <a:rect l="0" t="0" r="r" b="b"/>
            <a:pathLst>
              <a:path w="93" h="50">
                <a:moveTo>
                  <a:pt x="0" y="0"/>
                </a:moveTo>
                <a:lnTo>
                  <a:pt x="92" y="0"/>
                </a:lnTo>
                <a:lnTo>
                  <a:pt x="46" y="49"/>
                </a:lnTo>
                <a:lnTo>
                  <a:pt x="0" y="0"/>
                </a:lnTo>
              </a:path>
            </a:pathLst>
          </a:custGeom>
          <a:noFill/>
          <a:ln w="25400" cap="rnd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32470" name="Rectangle 22"/>
          <p:cNvSpPr>
            <a:spLocks noChangeArrowheads="1"/>
          </p:cNvSpPr>
          <p:nvPr/>
        </p:nvSpPr>
        <p:spPr bwMode="auto">
          <a:xfrm>
            <a:off x="417513" y="1800225"/>
            <a:ext cx="676275" cy="3762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1800">
                <a:solidFill>
                  <a:srgbClr val="F6BF69"/>
                </a:solidFill>
                <a:latin typeface="Arial" charset="0"/>
              </a:rPr>
              <a:t>FVIII</a:t>
            </a:r>
          </a:p>
        </p:txBody>
      </p:sp>
      <p:sp>
        <p:nvSpPr>
          <p:cNvPr id="232471" name="Rectangle 23"/>
          <p:cNvSpPr>
            <a:spLocks noChangeArrowheads="1"/>
          </p:cNvSpPr>
          <p:nvPr/>
        </p:nvSpPr>
        <p:spPr bwMode="auto">
          <a:xfrm>
            <a:off x="588963" y="3476625"/>
            <a:ext cx="485775" cy="3762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1800">
                <a:solidFill>
                  <a:srgbClr val="F6BF69"/>
                </a:solidFill>
                <a:latin typeface="Arial" charset="0"/>
              </a:rPr>
              <a:t>FV</a:t>
            </a:r>
          </a:p>
        </p:txBody>
      </p:sp>
      <p:sp>
        <p:nvSpPr>
          <p:cNvPr id="232472" name="Rectangle 24"/>
          <p:cNvSpPr>
            <a:spLocks noChangeArrowheads="1"/>
          </p:cNvSpPr>
          <p:nvPr/>
        </p:nvSpPr>
        <p:spPr bwMode="auto">
          <a:xfrm>
            <a:off x="588963" y="5457825"/>
            <a:ext cx="1654175" cy="3762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1800" i="1">
                <a:solidFill>
                  <a:srgbClr val="C8FEC8"/>
                </a:solidFill>
                <a:latin typeface="Arial" charset="0"/>
              </a:rPr>
              <a:t>Procoagulant</a:t>
            </a:r>
          </a:p>
        </p:txBody>
      </p:sp>
      <p:sp>
        <p:nvSpPr>
          <p:cNvPr id="232473" name="Rectangle 25"/>
          <p:cNvSpPr>
            <a:spLocks noChangeArrowheads="1"/>
          </p:cNvSpPr>
          <p:nvPr/>
        </p:nvSpPr>
        <p:spPr bwMode="auto">
          <a:xfrm>
            <a:off x="4703763" y="6067425"/>
            <a:ext cx="828675" cy="3762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1800">
                <a:solidFill>
                  <a:srgbClr val="FFFFFF"/>
                </a:solidFill>
                <a:latin typeface="Arial" charset="0"/>
              </a:rPr>
              <a:t>Fibrin</a:t>
            </a:r>
          </a:p>
        </p:txBody>
      </p:sp>
      <p:sp>
        <p:nvSpPr>
          <p:cNvPr id="232474" name="Rectangle 26"/>
          <p:cNvSpPr>
            <a:spLocks noChangeArrowheads="1"/>
          </p:cNvSpPr>
          <p:nvPr/>
        </p:nvSpPr>
        <p:spPr bwMode="auto">
          <a:xfrm>
            <a:off x="3074988" y="6067425"/>
            <a:ext cx="1374775" cy="3762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1800">
                <a:solidFill>
                  <a:srgbClr val="FFFFFF"/>
                </a:solidFill>
                <a:latin typeface="Arial" charset="0"/>
              </a:rPr>
              <a:t>Fibrinogen</a:t>
            </a:r>
          </a:p>
        </p:txBody>
      </p:sp>
      <p:sp>
        <p:nvSpPr>
          <p:cNvPr id="232475" name="Rectangle 27"/>
          <p:cNvSpPr>
            <a:spLocks noChangeArrowheads="1"/>
          </p:cNvSpPr>
          <p:nvPr/>
        </p:nvSpPr>
        <p:spPr bwMode="auto">
          <a:xfrm>
            <a:off x="1874838" y="4619625"/>
            <a:ext cx="155257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1800">
                <a:solidFill>
                  <a:srgbClr val="FFFFFF"/>
                </a:solidFill>
                <a:latin typeface="Arial" charset="0"/>
              </a:rPr>
              <a:t>Prothrombin</a:t>
            </a:r>
          </a:p>
        </p:txBody>
      </p:sp>
      <p:sp>
        <p:nvSpPr>
          <p:cNvPr id="232476" name="Rectangle 28"/>
          <p:cNvSpPr>
            <a:spLocks noChangeArrowheads="1"/>
          </p:cNvSpPr>
          <p:nvPr/>
        </p:nvSpPr>
        <p:spPr bwMode="auto">
          <a:xfrm>
            <a:off x="3760788" y="4619625"/>
            <a:ext cx="1247775" cy="3762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1800">
                <a:solidFill>
                  <a:srgbClr val="FFFFFF"/>
                </a:solidFill>
                <a:latin typeface="Arial" charset="0"/>
              </a:rPr>
              <a:t>Thrombin</a:t>
            </a:r>
          </a:p>
        </p:txBody>
      </p:sp>
      <p:sp>
        <p:nvSpPr>
          <p:cNvPr id="232477" name="Rectangle 29"/>
          <p:cNvSpPr>
            <a:spLocks noChangeArrowheads="1"/>
          </p:cNvSpPr>
          <p:nvPr/>
        </p:nvSpPr>
        <p:spPr bwMode="auto">
          <a:xfrm>
            <a:off x="3332163" y="3476625"/>
            <a:ext cx="60007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1800">
                <a:solidFill>
                  <a:srgbClr val="F6BF69"/>
                </a:solidFill>
                <a:latin typeface="Arial" charset="0"/>
              </a:rPr>
              <a:t>FVa</a:t>
            </a:r>
          </a:p>
        </p:txBody>
      </p:sp>
      <p:sp>
        <p:nvSpPr>
          <p:cNvPr id="232478" name="Rectangle 30"/>
          <p:cNvSpPr>
            <a:spLocks noChangeArrowheads="1"/>
          </p:cNvSpPr>
          <p:nvPr/>
        </p:nvSpPr>
        <p:spPr bwMode="auto">
          <a:xfrm>
            <a:off x="1874838" y="2943225"/>
            <a:ext cx="485775" cy="3762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1800">
                <a:solidFill>
                  <a:srgbClr val="FFFFFF"/>
                </a:solidFill>
                <a:latin typeface="Arial" charset="0"/>
              </a:rPr>
              <a:t>FX</a:t>
            </a:r>
          </a:p>
        </p:txBody>
      </p:sp>
      <p:sp>
        <p:nvSpPr>
          <p:cNvPr id="232479" name="Rectangle 31"/>
          <p:cNvSpPr>
            <a:spLocks noChangeArrowheads="1"/>
          </p:cNvSpPr>
          <p:nvPr/>
        </p:nvSpPr>
        <p:spPr bwMode="auto">
          <a:xfrm>
            <a:off x="3246438" y="3019425"/>
            <a:ext cx="60007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1800">
                <a:solidFill>
                  <a:srgbClr val="FFFFFF"/>
                </a:solidFill>
                <a:latin typeface="Arial" charset="0"/>
              </a:rPr>
              <a:t>FXa</a:t>
            </a:r>
          </a:p>
        </p:txBody>
      </p:sp>
      <p:sp>
        <p:nvSpPr>
          <p:cNvPr id="232480" name="Rectangle 32"/>
          <p:cNvSpPr>
            <a:spLocks noChangeArrowheads="1"/>
          </p:cNvSpPr>
          <p:nvPr/>
        </p:nvSpPr>
        <p:spPr bwMode="auto">
          <a:xfrm>
            <a:off x="2474913" y="1800225"/>
            <a:ext cx="79057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1800">
                <a:solidFill>
                  <a:srgbClr val="F6BF69"/>
                </a:solidFill>
                <a:latin typeface="Arial" charset="0"/>
              </a:rPr>
              <a:t>FVIIIa</a:t>
            </a:r>
          </a:p>
        </p:txBody>
      </p:sp>
      <p:sp>
        <p:nvSpPr>
          <p:cNvPr id="232481" name="Rectangle 33"/>
          <p:cNvSpPr>
            <a:spLocks noChangeArrowheads="1"/>
          </p:cNvSpPr>
          <p:nvPr/>
        </p:nvSpPr>
        <p:spPr bwMode="auto">
          <a:xfrm>
            <a:off x="2474913" y="1343025"/>
            <a:ext cx="66357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1800">
                <a:solidFill>
                  <a:srgbClr val="FFFFFF"/>
                </a:solidFill>
                <a:latin typeface="Arial" charset="0"/>
              </a:rPr>
              <a:t>FIXa</a:t>
            </a:r>
          </a:p>
        </p:txBody>
      </p:sp>
      <p:sp>
        <p:nvSpPr>
          <p:cNvPr id="232482" name="Arc 34"/>
          <p:cNvSpPr>
            <a:spLocks/>
          </p:cNvSpPr>
          <p:nvPr/>
        </p:nvSpPr>
        <p:spPr bwMode="auto">
          <a:xfrm>
            <a:off x="2057400" y="465138"/>
            <a:ext cx="765175" cy="75565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2700" cap="rnd">
            <a:solidFill>
              <a:srgbClr val="FFFFFF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32483" name="Line 35"/>
          <p:cNvSpPr>
            <a:spLocks noChangeShapeType="1"/>
          </p:cNvSpPr>
          <p:nvPr/>
        </p:nvSpPr>
        <p:spPr bwMode="auto">
          <a:xfrm>
            <a:off x="1628775" y="1530350"/>
            <a:ext cx="0" cy="368300"/>
          </a:xfrm>
          <a:prstGeom prst="line">
            <a:avLst/>
          </a:prstGeom>
          <a:noFill/>
          <a:ln w="12700">
            <a:solidFill>
              <a:srgbClr val="FFFFFF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32484" name="Line 36"/>
          <p:cNvSpPr>
            <a:spLocks noChangeShapeType="1"/>
          </p:cNvSpPr>
          <p:nvPr/>
        </p:nvSpPr>
        <p:spPr bwMode="auto">
          <a:xfrm>
            <a:off x="1628775" y="3282950"/>
            <a:ext cx="0" cy="368300"/>
          </a:xfrm>
          <a:prstGeom prst="line">
            <a:avLst/>
          </a:prstGeom>
          <a:noFill/>
          <a:ln w="12700">
            <a:solidFill>
              <a:srgbClr val="FFFFFF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32485" name="Line 37"/>
          <p:cNvSpPr>
            <a:spLocks noChangeShapeType="1"/>
          </p:cNvSpPr>
          <p:nvPr/>
        </p:nvSpPr>
        <p:spPr bwMode="auto">
          <a:xfrm>
            <a:off x="1120775" y="1981200"/>
            <a:ext cx="1358900" cy="0"/>
          </a:xfrm>
          <a:prstGeom prst="line">
            <a:avLst/>
          </a:prstGeom>
          <a:noFill/>
          <a:ln w="12700">
            <a:solidFill>
              <a:srgbClr val="FFFFFF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32486" name="Line 38"/>
          <p:cNvSpPr>
            <a:spLocks noChangeShapeType="1"/>
          </p:cNvSpPr>
          <p:nvPr/>
        </p:nvSpPr>
        <p:spPr bwMode="auto">
          <a:xfrm>
            <a:off x="1120775" y="3657600"/>
            <a:ext cx="2216150" cy="0"/>
          </a:xfrm>
          <a:prstGeom prst="line">
            <a:avLst/>
          </a:prstGeom>
          <a:noFill/>
          <a:ln w="12700">
            <a:solidFill>
              <a:srgbClr val="FFFFFF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32487" name="Rectangle 39"/>
          <p:cNvSpPr>
            <a:spLocks noChangeArrowheads="1"/>
          </p:cNvSpPr>
          <p:nvPr/>
        </p:nvSpPr>
        <p:spPr bwMode="auto">
          <a:xfrm>
            <a:off x="5562600" y="838200"/>
            <a:ext cx="3351213" cy="1016000"/>
          </a:xfrm>
          <a:prstGeom prst="rect">
            <a:avLst/>
          </a:prstGeom>
          <a:noFill/>
          <a:ln w="12700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r"/>
            <a:r>
              <a:rPr lang="en-US" sz="3000">
                <a:solidFill>
                  <a:srgbClr val="FFFFFF"/>
                </a:solidFill>
                <a:latin typeface="Arial" charset="0"/>
              </a:rPr>
              <a:t>End Stage Blood </a:t>
            </a:r>
          </a:p>
          <a:p>
            <a:pPr algn="r"/>
            <a:r>
              <a:rPr lang="en-US" sz="3000">
                <a:solidFill>
                  <a:srgbClr val="FFFFFF"/>
                </a:solidFill>
                <a:latin typeface="Arial" charset="0"/>
              </a:rPr>
              <a:t>Coagulation</a:t>
            </a:r>
          </a:p>
        </p:txBody>
      </p:sp>
      <p:sp>
        <p:nvSpPr>
          <p:cNvPr id="232488" name="Rectangle 40"/>
          <p:cNvSpPr>
            <a:spLocks noChangeArrowheads="1"/>
          </p:cNvSpPr>
          <p:nvPr/>
        </p:nvSpPr>
        <p:spPr bwMode="auto">
          <a:xfrm>
            <a:off x="838200" y="228600"/>
            <a:ext cx="106997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1800">
                <a:solidFill>
                  <a:srgbClr val="FFFFFF"/>
                </a:solidFill>
                <a:latin typeface="Arial" charset="0"/>
              </a:rPr>
              <a:t>TF/FVIIa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771525" y="622300"/>
            <a:ext cx="8743950" cy="1143000"/>
          </a:xfrm>
        </p:spPr>
        <p:txBody>
          <a:bodyPr/>
          <a:lstStyle/>
          <a:p>
            <a:pPr eaLnBrk="1" hangingPunct="1"/>
            <a:r>
              <a:rPr lang="en-GB" sz="4000" smtClean="0">
                <a:latin typeface="+mn-lt"/>
              </a:rPr>
              <a:t>95% Confidence Interval (CI)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771525" y="2235200"/>
            <a:ext cx="9029700" cy="4038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sz="2400" dirty="0" smtClean="0"/>
              <a:t>A 95% confidence interval is an interval generated by a process that is correct 95% of the time. It gives a measure of confidence to the mean.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GB" sz="2400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sz="2400" dirty="0" smtClean="0"/>
              <a:t>If 95% CI crosses unity, result not “statistically” significant!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sz="2400" dirty="0" smtClean="0"/>
              <a:t>Compare OR (95% CI)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sz="2400" dirty="0" smtClean="0"/>
              <a:t>			3.3 (1.6-7.0)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sz="2400" dirty="0" smtClean="0"/>
              <a:t>With		3.2 (0.8-12.3)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6480" name="Object 0">
            <a:hlinkClick r:id="" action="ppaction://ole?verb=0"/>
          </p:cNvPr>
          <p:cNvGraphicFramePr>
            <a:graphicFrameLocks/>
          </p:cNvGraphicFramePr>
          <p:nvPr/>
        </p:nvGraphicFramePr>
        <p:xfrm>
          <a:off x="879475" y="2055813"/>
          <a:ext cx="7951788" cy="4117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481" name="Document" r:id="rId4" imgW="6831787" imgH="3906247" progId="Word.Document.8">
                  <p:embed/>
                </p:oleObj>
              </mc:Choice>
              <mc:Fallback>
                <p:oleObj name="Document" r:id="rId4" imgW="6831787" imgH="3906247" progId="Word.Document.8">
                  <p:embed/>
                  <p:pic>
                    <p:nvPicPr>
                      <p:cNvPr id="0" name="Picture 0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79475" y="2055813"/>
                        <a:ext cx="7951788" cy="4117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6003" name="Rectangle 3"/>
          <p:cNvSpPr>
            <a:spLocks noChangeArrowheads="1"/>
          </p:cNvSpPr>
          <p:nvPr/>
        </p:nvSpPr>
        <p:spPr bwMode="auto">
          <a:xfrm>
            <a:off x="555625" y="588963"/>
            <a:ext cx="9447213" cy="74136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en-GB" sz="2400">
                <a:solidFill>
                  <a:schemeClr val="tx2"/>
                </a:solidFill>
                <a:latin typeface="Arial" charset="0"/>
              </a:rPr>
              <a:t>High Risk of Thrombosis in Patients Homozygous for FV Leiden</a:t>
            </a:r>
          </a:p>
          <a:p>
            <a:pPr algn="ctr"/>
            <a:r>
              <a:rPr lang="en-GB" sz="1800">
                <a:solidFill>
                  <a:schemeClr val="tx2"/>
                </a:solidFill>
                <a:latin typeface="Arial" charset="0"/>
              </a:rPr>
              <a:t>(Rosendaal et al, Blood 85, 1504-1508, 1995)</a:t>
            </a:r>
          </a:p>
        </p:txBody>
      </p:sp>
      <p:sp>
        <p:nvSpPr>
          <p:cNvPr id="256004" name="Text Box 4"/>
          <p:cNvSpPr txBox="1">
            <a:spLocks noChangeArrowheads="1"/>
          </p:cNvSpPr>
          <p:nvPr/>
        </p:nvSpPr>
        <p:spPr bwMode="auto">
          <a:xfrm>
            <a:off x="7516813" y="4217988"/>
            <a:ext cx="1190625" cy="609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GB" b="0">
                <a:solidFill>
                  <a:schemeClr val="tx2"/>
                </a:solidFill>
              </a:rPr>
              <a:t>(65.8 </a:t>
            </a:r>
          </a:p>
          <a:p>
            <a:pPr algn="ctr"/>
            <a:r>
              <a:rPr lang="en-GB" b="0">
                <a:solidFill>
                  <a:schemeClr val="tx2"/>
                </a:solidFill>
              </a:rPr>
              <a:t>unadjusted)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218" name="Text Box 2"/>
          <p:cNvSpPr txBox="1">
            <a:spLocks noChangeArrowheads="1"/>
          </p:cNvSpPr>
          <p:nvPr/>
        </p:nvSpPr>
        <p:spPr bwMode="auto">
          <a:xfrm>
            <a:off x="663575" y="915988"/>
            <a:ext cx="8894763" cy="51641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GB" sz="3700" b="0">
                <a:solidFill>
                  <a:srgbClr val="FFFFCC"/>
                </a:solidFill>
              </a:rPr>
              <a:t>Factor V Leiden has been shown to be able to </a:t>
            </a:r>
          </a:p>
          <a:p>
            <a:pPr algn="ctr"/>
            <a:r>
              <a:rPr lang="en-GB" sz="3700" b="0">
                <a:solidFill>
                  <a:srgbClr val="FFFFCC"/>
                </a:solidFill>
              </a:rPr>
              <a:t>interact with the following to increase </a:t>
            </a:r>
          </a:p>
          <a:p>
            <a:pPr algn="ctr"/>
            <a:r>
              <a:rPr lang="en-GB" sz="3700" b="0">
                <a:solidFill>
                  <a:srgbClr val="FFFFCC"/>
                </a:solidFill>
              </a:rPr>
              <a:t>the risk of thrombosis:</a:t>
            </a:r>
          </a:p>
          <a:p>
            <a:pPr algn="ctr"/>
            <a:endParaRPr lang="en-GB" sz="3700" b="0">
              <a:solidFill>
                <a:srgbClr val="FFFFCC"/>
              </a:solidFill>
            </a:endParaRPr>
          </a:p>
          <a:p>
            <a:pPr algn="ctr"/>
            <a:r>
              <a:rPr lang="en-GB" sz="3700" b="0">
                <a:solidFill>
                  <a:srgbClr val="FFFFCC"/>
                </a:solidFill>
              </a:rPr>
              <a:t>Factor V Leiden</a:t>
            </a:r>
          </a:p>
          <a:p>
            <a:pPr algn="ctr"/>
            <a:r>
              <a:rPr lang="en-GB" sz="3700" b="0">
                <a:solidFill>
                  <a:srgbClr val="FFFFCC"/>
                </a:solidFill>
              </a:rPr>
              <a:t>Protein C deficiency</a:t>
            </a:r>
          </a:p>
          <a:p>
            <a:pPr algn="ctr"/>
            <a:r>
              <a:rPr lang="en-GB" sz="3700" b="0">
                <a:solidFill>
                  <a:srgbClr val="FFFFCC"/>
                </a:solidFill>
              </a:rPr>
              <a:t>Protein S deficiency</a:t>
            </a:r>
          </a:p>
          <a:p>
            <a:pPr algn="ctr"/>
            <a:r>
              <a:rPr lang="en-GB" sz="3700" b="0">
                <a:solidFill>
                  <a:srgbClr val="FFFFCC"/>
                </a:solidFill>
              </a:rPr>
              <a:t>Antithrombin deficiency</a:t>
            </a:r>
          </a:p>
          <a:p>
            <a:pPr algn="ctr"/>
            <a:r>
              <a:rPr lang="en-GB" sz="3700" b="0">
                <a:solidFill>
                  <a:srgbClr val="FFFFCC"/>
                </a:solidFill>
              </a:rPr>
              <a:t>Prothrombin G20210A (see later)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266" name="Text Box 1026"/>
          <p:cNvSpPr txBox="1">
            <a:spLocks noChangeArrowheads="1"/>
          </p:cNvSpPr>
          <p:nvPr/>
        </p:nvSpPr>
        <p:spPr bwMode="auto">
          <a:xfrm>
            <a:off x="573088" y="1371600"/>
            <a:ext cx="9002712" cy="180049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GB" sz="3700" b="0" dirty="0">
                <a:solidFill>
                  <a:srgbClr val="FFFFCC"/>
                </a:solidFill>
              </a:rPr>
              <a:t>Factor V Leiden interacts with environmental risks </a:t>
            </a:r>
          </a:p>
          <a:p>
            <a:pPr algn="ctr"/>
            <a:r>
              <a:rPr lang="en-GB" sz="3700" b="0" dirty="0">
                <a:solidFill>
                  <a:srgbClr val="FFFFCC"/>
                </a:solidFill>
              </a:rPr>
              <a:t>to cause thrombosis: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036" name="Rectangle 1036"/>
          <p:cNvSpPr>
            <a:spLocks noChangeArrowheads="1"/>
          </p:cNvSpPr>
          <p:nvPr/>
        </p:nvSpPr>
        <p:spPr bwMode="auto">
          <a:xfrm>
            <a:off x="1030288" y="671513"/>
            <a:ext cx="8586787" cy="7286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en-GB" sz="2400" b="0">
                <a:solidFill>
                  <a:schemeClr val="tx1"/>
                </a:solidFill>
                <a:latin typeface="Arial" charset="0"/>
              </a:rPr>
              <a:t>Risk of Thrombosis in OC Uses who are Carriers of FV Leiden</a:t>
            </a:r>
            <a:endParaRPr lang="en-GB" sz="1800" b="0">
              <a:solidFill>
                <a:schemeClr val="tx1"/>
              </a:solidFill>
              <a:latin typeface="Arial" charset="0"/>
            </a:endParaRPr>
          </a:p>
          <a:p>
            <a:pPr algn="ctr"/>
            <a:r>
              <a:rPr lang="en-GB" sz="1800" b="0">
                <a:solidFill>
                  <a:schemeClr val="tx1"/>
                </a:solidFill>
                <a:latin typeface="Arial" charset="0"/>
              </a:rPr>
              <a:t>(Vandenbrouke et al, Lancet 344, 1453-1457, 1994)</a:t>
            </a:r>
          </a:p>
        </p:txBody>
      </p:sp>
      <p:sp>
        <p:nvSpPr>
          <p:cNvPr id="257037" name="Text Box 1037"/>
          <p:cNvSpPr txBox="1">
            <a:spLocks noChangeArrowheads="1"/>
          </p:cNvSpPr>
          <p:nvPr/>
        </p:nvSpPr>
        <p:spPr bwMode="auto">
          <a:xfrm>
            <a:off x="395288" y="2239963"/>
            <a:ext cx="8917826" cy="4770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500" b="0" dirty="0">
                <a:solidFill>
                  <a:schemeClr val="tx1"/>
                </a:solidFill>
              </a:rPr>
              <a:t>Factor V Leiden		Oral Contraceptives	</a:t>
            </a:r>
            <a:r>
              <a:rPr lang="en-GB" sz="2500" b="0" dirty="0" smtClean="0">
                <a:solidFill>
                  <a:schemeClr val="tx1"/>
                </a:solidFill>
              </a:rPr>
              <a:t>	Odds ratio</a:t>
            </a:r>
            <a:endParaRPr lang="en-GB" sz="2500" b="0" dirty="0">
              <a:solidFill>
                <a:schemeClr val="tx1"/>
              </a:solidFill>
            </a:endParaRPr>
          </a:p>
        </p:txBody>
      </p:sp>
      <p:sp>
        <p:nvSpPr>
          <p:cNvPr id="257038" name="Text Box 1038"/>
          <p:cNvSpPr txBox="1">
            <a:spLocks noChangeArrowheads="1"/>
          </p:cNvSpPr>
          <p:nvPr/>
        </p:nvSpPr>
        <p:spPr bwMode="auto">
          <a:xfrm>
            <a:off x="395288" y="2935288"/>
            <a:ext cx="9328150" cy="27590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500" b="0" dirty="0">
                <a:solidFill>
                  <a:schemeClr val="tx1"/>
                </a:solidFill>
              </a:rPr>
              <a:t>	-				-				1.0</a:t>
            </a:r>
            <a:r>
              <a:rPr lang="en-GB" sz="2500" b="0" dirty="0">
                <a:solidFill>
                  <a:srgbClr val="FFFF00"/>
                </a:solidFill>
              </a:rPr>
              <a:t>*</a:t>
            </a:r>
          </a:p>
          <a:p>
            <a:endParaRPr lang="en-GB" sz="2500" b="0" dirty="0">
              <a:solidFill>
                <a:schemeClr val="tx1"/>
              </a:solidFill>
            </a:endParaRPr>
          </a:p>
          <a:p>
            <a:r>
              <a:rPr lang="en-GB" sz="2500" b="0" dirty="0">
                <a:solidFill>
                  <a:schemeClr val="tx1"/>
                </a:solidFill>
              </a:rPr>
              <a:t>	-				+				3.7</a:t>
            </a:r>
          </a:p>
          <a:p>
            <a:endParaRPr lang="en-GB" sz="2500" b="0" dirty="0">
              <a:solidFill>
                <a:schemeClr val="tx1"/>
              </a:solidFill>
            </a:endParaRPr>
          </a:p>
          <a:p>
            <a:r>
              <a:rPr lang="en-GB" sz="2500" b="0" dirty="0">
                <a:solidFill>
                  <a:schemeClr val="tx1"/>
                </a:solidFill>
              </a:rPr>
              <a:t>	+				-				6.9</a:t>
            </a:r>
          </a:p>
          <a:p>
            <a:endParaRPr lang="en-GB" sz="2500" b="0" dirty="0">
              <a:solidFill>
                <a:schemeClr val="tx1"/>
              </a:solidFill>
            </a:endParaRPr>
          </a:p>
          <a:p>
            <a:r>
              <a:rPr lang="en-GB" sz="2500" b="0" dirty="0">
                <a:solidFill>
                  <a:schemeClr val="tx1"/>
                </a:solidFill>
              </a:rPr>
              <a:t>	+				+				34.7	</a:t>
            </a:r>
          </a:p>
        </p:txBody>
      </p:sp>
      <p:sp>
        <p:nvSpPr>
          <p:cNvPr id="257039" name="Text Box 1039"/>
          <p:cNvSpPr txBox="1">
            <a:spLocks noChangeArrowheads="1"/>
          </p:cNvSpPr>
          <p:nvPr/>
        </p:nvSpPr>
        <p:spPr bwMode="auto">
          <a:xfrm>
            <a:off x="1377950" y="6302375"/>
            <a:ext cx="2274982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000" b="0" dirty="0">
                <a:solidFill>
                  <a:srgbClr val="FFFF00"/>
                </a:solidFill>
              </a:rPr>
              <a:t>* reference category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06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143000" y="304800"/>
            <a:ext cx="8229600" cy="457200"/>
          </a:xfrm>
          <a:ln/>
        </p:spPr>
        <p:txBody>
          <a:bodyPr/>
          <a:lstStyle/>
          <a:p>
            <a:r>
              <a:rPr lang="en-GB"/>
              <a:t>Oral Contraceptives Alter Sensitivity of APC</a:t>
            </a:r>
          </a:p>
        </p:txBody>
      </p:sp>
      <p:sp>
        <p:nvSpPr>
          <p:cNvPr id="251907" name="Text Box 3"/>
          <p:cNvSpPr txBox="1">
            <a:spLocks noChangeArrowheads="1"/>
          </p:cNvSpPr>
          <p:nvPr/>
        </p:nvSpPr>
        <p:spPr bwMode="auto">
          <a:xfrm>
            <a:off x="4800600" y="838200"/>
            <a:ext cx="4511675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1800" b="0">
                <a:solidFill>
                  <a:schemeClr val="tx1"/>
                </a:solidFill>
              </a:rPr>
              <a:t>Rosing et al Brit J Haematol 1997, 97, 233-238</a:t>
            </a:r>
          </a:p>
        </p:txBody>
      </p:sp>
      <p:sp>
        <p:nvSpPr>
          <p:cNvPr id="251908" name="Text Box 4"/>
          <p:cNvSpPr txBox="1">
            <a:spLocks noChangeArrowheads="1"/>
          </p:cNvSpPr>
          <p:nvPr/>
        </p:nvSpPr>
        <p:spPr bwMode="auto">
          <a:xfrm>
            <a:off x="762000" y="1676400"/>
            <a:ext cx="9417963" cy="378565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b="0" u="sng" dirty="0">
                <a:solidFill>
                  <a:schemeClr val="tx1"/>
                </a:solidFill>
              </a:rPr>
              <a:t>Group</a:t>
            </a:r>
            <a:r>
              <a:rPr lang="en-GB" sz="2400" b="0" dirty="0">
                <a:solidFill>
                  <a:schemeClr val="tx1"/>
                </a:solidFill>
              </a:rPr>
              <a:t>						</a:t>
            </a:r>
            <a:r>
              <a:rPr lang="en-GB" sz="2400" b="0" u="sng" dirty="0">
                <a:solidFill>
                  <a:schemeClr val="tx1"/>
                </a:solidFill>
              </a:rPr>
              <a:t>n</a:t>
            </a:r>
            <a:r>
              <a:rPr lang="en-GB" sz="2400" b="0" dirty="0">
                <a:solidFill>
                  <a:schemeClr val="tx1"/>
                </a:solidFill>
              </a:rPr>
              <a:t>		</a:t>
            </a:r>
            <a:r>
              <a:rPr lang="en-GB" sz="2400" b="0" u="sng" dirty="0" err="1">
                <a:solidFill>
                  <a:schemeClr val="tx1"/>
                </a:solidFill>
              </a:rPr>
              <a:t>APCRsr</a:t>
            </a:r>
            <a:r>
              <a:rPr lang="en-GB" sz="2400" b="0" u="sng" dirty="0">
                <a:solidFill>
                  <a:schemeClr val="tx1"/>
                </a:solidFill>
              </a:rPr>
              <a:t>	</a:t>
            </a:r>
            <a:endParaRPr lang="en-GB" sz="2400" b="0" dirty="0">
              <a:solidFill>
                <a:schemeClr val="tx1"/>
              </a:solidFill>
            </a:endParaRPr>
          </a:p>
          <a:p>
            <a:endParaRPr lang="en-GB" sz="2400" b="0" dirty="0">
              <a:solidFill>
                <a:schemeClr val="tx1"/>
              </a:solidFill>
            </a:endParaRPr>
          </a:p>
          <a:p>
            <a:r>
              <a:rPr lang="en-GB" sz="2400" b="0" dirty="0">
                <a:solidFill>
                  <a:schemeClr val="tx1"/>
                </a:solidFill>
              </a:rPr>
              <a:t>Men						25		0.96</a:t>
            </a:r>
          </a:p>
          <a:p>
            <a:endParaRPr lang="en-GB" sz="2400" b="0" dirty="0">
              <a:solidFill>
                <a:schemeClr val="tx1"/>
              </a:solidFill>
            </a:endParaRPr>
          </a:p>
          <a:p>
            <a:r>
              <a:rPr lang="en-GB" sz="2400" b="0" dirty="0">
                <a:solidFill>
                  <a:schemeClr val="tx1"/>
                </a:solidFill>
              </a:rPr>
              <a:t>Women						</a:t>
            </a:r>
          </a:p>
          <a:p>
            <a:r>
              <a:rPr lang="en-GB" sz="2400" b="0" dirty="0">
                <a:solidFill>
                  <a:schemeClr val="tx1"/>
                </a:solidFill>
              </a:rPr>
              <a:t>	no OC					53		1.22</a:t>
            </a:r>
          </a:p>
          <a:p>
            <a:r>
              <a:rPr lang="en-GB" sz="2400" b="0" dirty="0">
                <a:solidFill>
                  <a:schemeClr val="tx1"/>
                </a:solidFill>
              </a:rPr>
              <a:t>	no OC, FVR506Q			17		3.10</a:t>
            </a:r>
          </a:p>
          <a:p>
            <a:r>
              <a:rPr lang="en-GB" sz="2400" b="0" dirty="0">
                <a:solidFill>
                  <a:schemeClr val="tx1"/>
                </a:solidFill>
              </a:rPr>
              <a:t>	no OC, FV506Q (</a:t>
            </a:r>
            <a:r>
              <a:rPr lang="en-GB" sz="2400" b="0" dirty="0" err="1">
                <a:solidFill>
                  <a:schemeClr val="tx1"/>
                </a:solidFill>
              </a:rPr>
              <a:t>homozyg</a:t>
            </a:r>
            <a:r>
              <a:rPr lang="en-GB" sz="2400" b="0" dirty="0">
                <a:solidFill>
                  <a:schemeClr val="tx1"/>
                </a:solidFill>
              </a:rPr>
              <a:t>)	</a:t>
            </a:r>
            <a:r>
              <a:rPr lang="en-GB" sz="2400" b="0" dirty="0" smtClean="0">
                <a:solidFill>
                  <a:schemeClr val="tx1"/>
                </a:solidFill>
              </a:rPr>
              <a:t> 	5</a:t>
            </a:r>
            <a:r>
              <a:rPr lang="en-GB" sz="2400" b="0" dirty="0">
                <a:solidFill>
                  <a:schemeClr val="tx1"/>
                </a:solidFill>
              </a:rPr>
              <a:t>		4.75</a:t>
            </a:r>
          </a:p>
          <a:p>
            <a:r>
              <a:rPr lang="en-GB" sz="2400" b="0" dirty="0">
                <a:solidFill>
                  <a:schemeClr val="tx1"/>
                </a:solidFill>
              </a:rPr>
              <a:t>	Third generation OC		</a:t>
            </a:r>
            <a:r>
              <a:rPr lang="en-GB" sz="2400" b="0" dirty="0" smtClean="0">
                <a:solidFill>
                  <a:schemeClr val="tx1"/>
                </a:solidFill>
              </a:rPr>
              <a:t>	40</a:t>
            </a:r>
            <a:r>
              <a:rPr lang="en-GB" sz="2400" b="0" dirty="0">
                <a:solidFill>
                  <a:schemeClr val="tx1"/>
                </a:solidFill>
              </a:rPr>
              <a:t>		2.59</a:t>
            </a:r>
          </a:p>
          <a:p>
            <a:r>
              <a:rPr lang="en-GB" sz="2400" b="0" dirty="0">
                <a:solidFill>
                  <a:schemeClr val="tx1"/>
                </a:solidFill>
              </a:rPr>
              <a:t>	</a:t>
            </a:r>
            <a:r>
              <a:rPr lang="en-GB" sz="2400" b="0" dirty="0" smtClean="0">
                <a:solidFill>
                  <a:schemeClr val="tx1"/>
                </a:solidFill>
              </a:rPr>
              <a:t>FVR506Q </a:t>
            </a:r>
            <a:r>
              <a:rPr lang="en-GB" sz="2400" b="0" dirty="0">
                <a:solidFill>
                  <a:schemeClr val="tx1"/>
                </a:solidFill>
              </a:rPr>
              <a:t>+ third generation OC	</a:t>
            </a:r>
            <a:r>
              <a:rPr lang="en-GB" sz="2400" b="0" dirty="0" smtClean="0">
                <a:solidFill>
                  <a:schemeClr val="tx1"/>
                </a:solidFill>
              </a:rPr>
              <a:t>31</a:t>
            </a:r>
            <a:r>
              <a:rPr lang="en-GB" sz="2400" b="0" dirty="0">
                <a:solidFill>
                  <a:schemeClr val="tx1"/>
                </a:solidFill>
              </a:rPr>
              <a:t>		5.41	</a:t>
            </a:r>
          </a:p>
        </p:txBody>
      </p:sp>
      <p:sp>
        <p:nvSpPr>
          <p:cNvPr id="251909" name="Line 5"/>
          <p:cNvSpPr>
            <a:spLocks noChangeShapeType="1"/>
          </p:cNvSpPr>
          <p:nvPr/>
        </p:nvSpPr>
        <p:spPr bwMode="auto">
          <a:xfrm>
            <a:off x="914400" y="5486400"/>
            <a:ext cx="8229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51910" name="Text Box 6"/>
          <p:cNvSpPr txBox="1">
            <a:spLocks noChangeArrowheads="1"/>
          </p:cNvSpPr>
          <p:nvPr/>
        </p:nvSpPr>
        <p:spPr bwMode="auto">
          <a:xfrm>
            <a:off x="838200" y="5715000"/>
            <a:ext cx="8577263" cy="8223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b="0" dirty="0">
                <a:solidFill>
                  <a:schemeClr val="tx1"/>
                </a:solidFill>
              </a:rPr>
              <a:t>Conclusion: 	OC cause acquired APC resistance and increases risk </a:t>
            </a:r>
          </a:p>
          <a:p>
            <a:r>
              <a:rPr lang="en-GB" sz="2400" b="0" dirty="0">
                <a:solidFill>
                  <a:schemeClr val="tx1"/>
                </a:solidFill>
              </a:rPr>
              <a:t>		of thrombosis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42" name="Text Box 2"/>
          <p:cNvSpPr txBox="1">
            <a:spLocks noChangeArrowheads="1"/>
          </p:cNvSpPr>
          <p:nvPr/>
        </p:nvSpPr>
        <p:spPr bwMode="auto">
          <a:xfrm>
            <a:off x="1012825" y="1808163"/>
            <a:ext cx="8201025" cy="1219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GB" sz="3700" b="0">
                <a:solidFill>
                  <a:srgbClr val="FFFFCC"/>
                </a:solidFill>
              </a:rPr>
              <a:t>There are additional common genetic risks</a:t>
            </a:r>
          </a:p>
          <a:p>
            <a:pPr algn="ctr"/>
            <a:r>
              <a:rPr lang="en-GB" sz="3700" b="0">
                <a:solidFill>
                  <a:srgbClr val="FFFFCC"/>
                </a:solidFill>
              </a:rPr>
              <a:t>for  thrombosis: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Line 2"/>
          <p:cNvSpPr>
            <a:spLocks noChangeShapeType="1"/>
          </p:cNvSpPr>
          <p:nvPr/>
        </p:nvSpPr>
        <p:spPr bwMode="auto">
          <a:xfrm>
            <a:off x="958850" y="4572000"/>
            <a:ext cx="79883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27331" name="Rectangle 3"/>
          <p:cNvSpPr>
            <a:spLocks noChangeArrowheads="1"/>
          </p:cNvSpPr>
          <p:nvPr/>
        </p:nvSpPr>
        <p:spPr bwMode="auto">
          <a:xfrm>
            <a:off x="1187450" y="3968750"/>
            <a:ext cx="63500" cy="13589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27332" name="Rectangle 4"/>
          <p:cNvSpPr>
            <a:spLocks noChangeArrowheads="1"/>
          </p:cNvSpPr>
          <p:nvPr/>
        </p:nvSpPr>
        <p:spPr bwMode="auto">
          <a:xfrm>
            <a:off x="1339850" y="3968750"/>
            <a:ext cx="63500" cy="13589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27333" name="Rectangle 5"/>
          <p:cNvSpPr>
            <a:spLocks noChangeArrowheads="1"/>
          </p:cNvSpPr>
          <p:nvPr/>
        </p:nvSpPr>
        <p:spPr bwMode="auto">
          <a:xfrm>
            <a:off x="1720850" y="3968750"/>
            <a:ext cx="63500" cy="13589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27334" name="Rectangle 6"/>
          <p:cNvSpPr>
            <a:spLocks noChangeArrowheads="1"/>
          </p:cNvSpPr>
          <p:nvPr/>
        </p:nvSpPr>
        <p:spPr bwMode="auto">
          <a:xfrm>
            <a:off x="1873250" y="3968750"/>
            <a:ext cx="63500" cy="13589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27335" name="Rectangle 7"/>
          <p:cNvSpPr>
            <a:spLocks noChangeArrowheads="1"/>
          </p:cNvSpPr>
          <p:nvPr/>
        </p:nvSpPr>
        <p:spPr bwMode="auto">
          <a:xfrm>
            <a:off x="2787650" y="3968750"/>
            <a:ext cx="63500" cy="13589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27336" name="Rectangle 8"/>
          <p:cNvSpPr>
            <a:spLocks noChangeArrowheads="1"/>
          </p:cNvSpPr>
          <p:nvPr/>
        </p:nvSpPr>
        <p:spPr bwMode="auto">
          <a:xfrm>
            <a:off x="3016250" y="3968750"/>
            <a:ext cx="63500" cy="13589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27337" name="Rectangle 9"/>
          <p:cNvSpPr>
            <a:spLocks noChangeArrowheads="1"/>
          </p:cNvSpPr>
          <p:nvPr/>
        </p:nvSpPr>
        <p:spPr bwMode="auto">
          <a:xfrm>
            <a:off x="3625850" y="3968750"/>
            <a:ext cx="63500" cy="13589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27338" name="Rectangle 10"/>
          <p:cNvSpPr>
            <a:spLocks noChangeArrowheads="1"/>
          </p:cNvSpPr>
          <p:nvPr/>
        </p:nvSpPr>
        <p:spPr bwMode="auto">
          <a:xfrm>
            <a:off x="3854450" y="3968750"/>
            <a:ext cx="63500" cy="13589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27339" name="Rectangle 11"/>
          <p:cNvSpPr>
            <a:spLocks noChangeArrowheads="1"/>
          </p:cNvSpPr>
          <p:nvPr/>
        </p:nvSpPr>
        <p:spPr bwMode="auto">
          <a:xfrm>
            <a:off x="4083050" y="3968750"/>
            <a:ext cx="63500" cy="13589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27340" name="Rectangle 12"/>
          <p:cNvSpPr>
            <a:spLocks noChangeArrowheads="1"/>
          </p:cNvSpPr>
          <p:nvPr/>
        </p:nvSpPr>
        <p:spPr bwMode="auto">
          <a:xfrm>
            <a:off x="4997450" y="3968750"/>
            <a:ext cx="63500" cy="13589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27341" name="Rectangle 13"/>
          <p:cNvSpPr>
            <a:spLocks noChangeArrowheads="1"/>
          </p:cNvSpPr>
          <p:nvPr/>
        </p:nvSpPr>
        <p:spPr bwMode="auto">
          <a:xfrm>
            <a:off x="5226050" y="3968750"/>
            <a:ext cx="63500" cy="13589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27342" name="Rectangle 14"/>
          <p:cNvSpPr>
            <a:spLocks noChangeArrowheads="1"/>
          </p:cNvSpPr>
          <p:nvPr/>
        </p:nvSpPr>
        <p:spPr bwMode="auto">
          <a:xfrm>
            <a:off x="5607050" y="3968750"/>
            <a:ext cx="63500" cy="13589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27343" name="Rectangle 15"/>
          <p:cNvSpPr>
            <a:spLocks noChangeArrowheads="1"/>
          </p:cNvSpPr>
          <p:nvPr/>
        </p:nvSpPr>
        <p:spPr bwMode="auto">
          <a:xfrm>
            <a:off x="7969250" y="3968750"/>
            <a:ext cx="63500" cy="13589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27344" name="Rectangle 16"/>
          <p:cNvSpPr>
            <a:spLocks noChangeArrowheads="1"/>
          </p:cNvSpPr>
          <p:nvPr/>
        </p:nvSpPr>
        <p:spPr bwMode="auto">
          <a:xfrm>
            <a:off x="8426450" y="3968750"/>
            <a:ext cx="368300" cy="13589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27345" name="Rectangle 17"/>
          <p:cNvSpPr>
            <a:spLocks noChangeArrowheads="1"/>
          </p:cNvSpPr>
          <p:nvPr/>
        </p:nvSpPr>
        <p:spPr bwMode="auto">
          <a:xfrm>
            <a:off x="474663" y="4352925"/>
            <a:ext cx="658812" cy="5286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2800" b="0">
                <a:solidFill>
                  <a:schemeClr val="tx1"/>
                </a:solidFill>
                <a:latin typeface="Arial" charset="0"/>
              </a:rPr>
              <a:t>5’</a:t>
            </a:r>
          </a:p>
        </p:txBody>
      </p:sp>
      <p:sp>
        <p:nvSpPr>
          <p:cNvPr id="227346" name="Rectangle 18"/>
          <p:cNvSpPr>
            <a:spLocks noChangeArrowheads="1"/>
          </p:cNvSpPr>
          <p:nvPr/>
        </p:nvSpPr>
        <p:spPr bwMode="auto">
          <a:xfrm>
            <a:off x="9161463" y="4352925"/>
            <a:ext cx="658812" cy="5286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2800" b="0">
                <a:solidFill>
                  <a:schemeClr val="tx1"/>
                </a:solidFill>
                <a:latin typeface="Arial" charset="0"/>
              </a:rPr>
              <a:t>3’</a:t>
            </a:r>
          </a:p>
        </p:txBody>
      </p:sp>
      <p:sp>
        <p:nvSpPr>
          <p:cNvPr id="227347" name="Rectangle 19"/>
          <p:cNvSpPr>
            <a:spLocks noChangeArrowheads="1"/>
          </p:cNvSpPr>
          <p:nvPr/>
        </p:nvSpPr>
        <p:spPr bwMode="auto">
          <a:xfrm>
            <a:off x="1008063" y="3332163"/>
            <a:ext cx="650875" cy="4667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2400" b="0">
                <a:solidFill>
                  <a:srgbClr val="FFC5CF"/>
                </a:solidFill>
              </a:rPr>
              <a:t>I  II</a:t>
            </a:r>
          </a:p>
        </p:txBody>
      </p:sp>
      <p:sp>
        <p:nvSpPr>
          <p:cNvPr id="227348" name="Rectangle 20"/>
          <p:cNvSpPr>
            <a:spLocks noChangeArrowheads="1"/>
          </p:cNvSpPr>
          <p:nvPr/>
        </p:nvSpPr>
        <p:spPr bwMode="auto">
          <a:xfrm>
            <a:off x="8094663" y="3332163"/>
            <a:ext cx="736600" cy="4667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2400" b="0">
                <a:solidFill>
                  <a:srgbClr val="FCFEB9"/>
                </a:solidFill>
              </a:rPr>
              <a:t>XIV</a:t>
            </a:r>
          </a:p>
        </p:txBody>
      </p:sp>
      <p:sp>
        <p:nvSpPr>
          <p:cNvPr id="227349" name="Rectangle 21"/>
          <p:cNvSpPr>
            <a:spLocks noChangeArrowheads="1"/>
          </p:cNvSpPr>
          <p:nvPr/>
        </p:nvSpPr>
        <p:spPr bwMode="auto">
          <a:xfrm>
            <a:off x="1693863" y="146050"/>
            <a:ext cx="7253287" cy="650875"/>
          </a:xfrm>
          <a:prstGeom prst="rect">
            <a:avLst/>
          </a:prstGeom>
          <a:noFill/>
          <a:ln w="12700">
            <a:solidFill>
              <a:srgbClr val="EAEC5E"/>
            </a:solidFill>
            <a:miter lim="800000"/>
            <a:headEnd/>
            <a:tailEnd/>
          </a:ln>
          <a:effectLst/>
        </p:spPr>
        <p:txBody>
          <a:bodyPr wrap="square" lIns="90488" tIns="44450" rIns="90488" bIns="44450">
            <a:spAutoFit/>
          </a:bodyPr>
          <a:lstStyle/>
          <a:p>
            <a:r>
              <a:rPr lang="en-US" sz="3600" b="0">
                <a:solidFill>
                  <a:srgbClr val="EAEC5E"/>
                </a:solidFill>
              </a:rPr>
              <a:t>Organisation of Prothrombin Gene</a:t>
            </a:r>
          </a:p>
        </p:txBody>
      </p:sp>
      <p:sp>
        <p:nvSpPr>
          <p:cNvPr id="227350" name="Rectangle 22"/>
          <p:cNvSpPr>
            <a:spLocks noChangeArrowheads="1"/>
          </p:cNvSpPr>
          <p:nvPr/>
        </p:nvSpPr>
        <p:spPr bwMode="auto">
          <a:xfrm>
            <a:off x="5583238" y="1016000"/>
            <a:ext cx="2667000" cy="711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r"/>
            <a:r>
              <a:rPr lang="en-US" sz="2000" b="0">
                <a:solidFill>
                  <a:srgbClr val="EAEC5E"/>
                </a:solidFill>
              </a:rPr>
              <a:t>chromosome 11p11-q12</a:t>
            </a:r>
          </a:p>
          <a:p>
            <a:pPr algn="r"/>
            <a:r>
              <a:rPr lang="en-US" sz="2000" b="0">
                <a:solidFill>
                  <a:srgbClr val="EAEC5E"/>
                </a:solidFill>
              </a:rPr>
              <a:t>~21kb</a:t>
            </a:r>
          </a:p>
        </p:txBody>
      </p:sp>
      <p:sp>
        <p:nvSpPr>
          <p:cNvPr id="227351" name="Line 23"/>
          <p:cNvSpPr>
            <a:spLocks noChangeShapeType="1"/>
          </p:cNvSpPr>
          <p:nvPr/>
        </p:nvSpPr>
        <p:spPr bwMode="auto">
          <a:xfrm flipH="1">
            <a:off x="8794750" y="5568950"/>
            <a:ext cx="6350" cy="314325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27352" name="Rectangle 24"/>
          <p:cNvSpPr>
            <a:spLocks noChangeArrowheads="1"/>
          </p:cNvSpPr>
          <p:nvPr/>
        </p:nvSpPr>
        <p:spPr bwMode="auto">
          <a:xfrm>
            <a:off x="5670550" y="5883275"/>
            <a:ext cx="4383088" cy="828432"/>
          </a:xfrm>
          <a:prstGeom prst="rect">
            <a:avLst/>
          </a:prstGeom>
          <a:noFill/>
          <a:ln w="12700">
            <a:solidFill>
              <a:srgbClr val="EAEC5E"/>
            </a:solidFill>
            <a:miter lim="800000"/>
            <a:headEnd/>
            <a:tailEnd/>
          </a:ln>
          <a:effectLst/>
        </p:spPr>
        <p:txBody>
          <a:bodyPr wrap="square" lIns="90488" tIns="44450" rIns="90488" bIns="44450">
            <a:spAutoFit/>
          </a:bodyPr>
          <a:lstStyle/>
          <a:p>
            <a:pPr algn="ctr"/>
            <a:r>
              <a:rPr lang="en-US" sz="2400" b="0">
                <a:solidFill>
                  <a:schemeClr val="tx1"/>
                </a:solidFill>
              </a:rPr>
              <a:t>20210 G/A,</a:t>
            </a:r>
          </a:p>
          <a:p>
            <a:pPr algn="ctr"/>
            <a:r>
              <a:rPr lang="en-US" sz="2400" b="0">
                <a:solidFill>
                  <a:schemeClr val="tx1"/>
                </a:solidFill>
              </a:rPr>
              <a:t>increased prothrombin level</a:t>
            </a:r>
          </a:p>
        </p:txBody>
      </p:sp>
      <p:sp>
        <p:nvSpPr>
          <p:cNvPr id="227353" name="Rectangle 25"/>
          <p:cNvSpPr>
            <a:spLocks noChangeArrowheads="1"/>
          </p:cNvSpPr>
          <p:nvPr/>
        </p:nvSpPr>
        <p:spPr bwMode="auto">
          <a:xfrm>
            <a:off x="4818063" y="3332163"/>
            <a:ext cx="414337" cy="4667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2400" b="0">
                <a:solidFill>
                  <a:srgbClr val="FCFEB9"/>
                </a:solidFill>
              </a:rPr>
              <a:t>X</a:t>
            </a:r>
          </a:p>
        </p:txBody>
      </p:sp>
      <p:sp>
        <p:nvSpPr>
          <p:cNvPr id="227354" name="Rectangle 26"/>
          <p:cNvSpPr>
            <a:spLocks noChangeArrowheads="1"/>
          </p:cNvSpPr>
          <p:nvPr/>
        </p:nvSpPr>
        <p:spPr bwMode="auto">
          <a:xfrm>
            <a:off x="5503863" y="2874963"/>
            <a:ext cx="2279650" cy="4667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2400" b="0">
                <a:solidFill>
                  <a:srgbClr val="FCFEB9"/>
                </a:solidFill>
              </a:rPr>
              <a:t>Catalytic domain</a:t>
            </a:r>
          </a:p>
        </p:txBody>
      </p:sp>
      <p:sp>
        <p:nvSpPr>
          <p:cNvPr id="227355" name="Rectangle 27"/>
          <p:cNvSpPr>
            <a:spLocks noChangeArrowheads="1"/>
          </p:cNvSpPr>
          <p:nvPr/>
        </p:nvSpPr>
        <p:spPr bwMode="auto">
          <a:xfrm>
            <a:off x="2608263" y="3332163"/>
            <a:ext cx="414337" cy="4667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2400" b="0">
                <a:solidFill>
                  <a:srgbClr val="C8FEC8"/>
                </a:solidFill>
              </a:rPr>
              <a:t>V</a:t>
            </a:r>
          </a:p>
        </p:txBody>
      </p:sp>
      <p:sp>
        <p:nvSpPr>
          <p:cNvPr id="227356" name="Rectangle 28"/>
          <p:cNvSpPr>
            <a:spLocks noChangeArrowheads="1"/>
          </p:cNvSpPr>
          <p:nvPr/>
        </p:nvSpPr>
        <p:spPr bwMode="auto">
          <a:xfrm>
            <a:off x="3294063" y="3332163"/>
            <a:ext cx="617537" cy="4667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2400" b="0">
                <a:solidFill>
                  <a:srgbClr val="C8FEC8"/>
                </a:solidFill>
              </a:rPr>
              <a:t>VII</a:t>
            </a:r>
          </a:p>
        </p:txBody>
      </p:sp>
      <p:sp>
        <p:nvSpPr>
          <p:cNvPr id="227357" name="Rectangle 29"/>
          <p:cNvSpPr>
            <a:spLocks noChangeArrowheads="1"/>
          </p:cNvSpPr>
          <p:nvPr/>
        </p:nvSpPr>
        <p:spPr bwMode="auto">
          <a:xfrm>
            <a:off x="2608263" y="2874963"/>
            <a:ext cx="1230312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2400" b="0">
                <a:solidFill>
                  <a:srgbClr val="C8FEC8"/>
                </a:solidFill>
              </a:rPr>
              <a:t>Kringles</a:t>
            </a:r>
          </a:p>
        </p:txBody>
      </p:sp>
      <p:sp>
        <p:nvSpPr>
          <p:cNvPr id="227358" name="Rectangle 30"/>
          <p:cNvSpPr>
            <a:spLocks noChangeArrowheads="1"/>
          </p:cNvSpPr>
          <p:nvPr/>
        </p:nvSpPr>
        <p:spPr bwMode="auto">
          <a:xfrm>
            <a:off x="855663" y="2493963"/>
            <a:ext cx="1101725" cy="8191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2400" b="0">
                <a:solidFill>
                  <a:srgbClr val="FFC5CF"/>
                </a:solidFill>
              </a:rPr>
              <a:t>Leader </a:t>
            </a:r>
          </a:p>
          <a:p>
            <a:r>
              <a:rPr lang="en-US" sz="2400" b="0">
                <a:solidFill>
                  <a:srgbClr val="FFC5CF"/>
                </a:solidFill>
              </a:rPr>
              <a:t>+ Gla</a:t>
            </a:r>
          </a:p>
        </p:txBody>
      </p:sp>
      <p:sp>
        <p:nvSpPr>
          <p:cNvPr id="227359" name="Rectangle 31"/>
          <p:cNvSpPr>
            <a:spLocks noChangeArrowheads="1"/>
          </p:cNvSpPr>
          <p:nvPr/>
        </p:nvSpPr>
        <p:spPr bwMode="auto">
          <a:xfrm>
            <a:off x="550863" y="6219825"/>
            <a:ext cx="4406900" cy="6381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1800" b="0">
                <a:solidFill>
                  <a:srgbClr val="EAEC5E"/>
                </a:solidFill>
              </a:rPr>
              <a:t>(Degan &amp; Davie  Biochemistry 26 6165, 1987</a:t>
            </a:r>
          </a:p>
          <a:p>
            <a:r>
              <a:rPr lang="en-US" sz="1800" b="0">
                <a:solidFill>
                  <a:srgbClr val="EAEC5E"/>
                </a:solidFill>
              </a:rPr>
              <a:t>	      Poort et al Blood 88 3698 1997)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858" name="Line 2"/>
          <p:cNvSpPr>
            <a:spLocks noChangeShapeType="1"/>
          </p:cNvSpPr>
          <p:nvPr/>
        </p:nvSpPr>
        <p:spPr bwMode="auto">
          <a:xfrm>
            <a:off x="1409700" y="1905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49859" name="Line 3"/>
          <p:cNvSpPr>
            <a:spLocks noChangeShapeType="1"/>
          </p:cNvSpPr>
          <p:nvPr/>
        </p:nvSpPr>
        <p:spPr bwMode="auto">
          <a:xfrm>
            <a:off x="1409700" y="29718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49860" name="Rectangle 4"/>
          <p:cNvSpPr>
            <a:spLocks noChangeArrowheads="1"/>
          </p:cNvSpPr>
          <p:nvPr/>
        </p:nvSpPr>
        <p:spPr bwMode="auto">
          <a:xfrm>
            <a:off x="1319213" y="1966913"/>
            <a:ext cx="1365250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GB" sz="2400" b="0">
                <a:solidFill>
                  <a:schemeClr val="tx1"/>
                </a:solidFill>
                <a:latin typeface="Times New Roman" pitchFamily="18" charset="0"/>
              </a:rPr>
              <a:t>Genotype</a:t>
            </a:r>
          </a:p>
        </p:txBody>
      </p:sp>
      <p:sp>
        <p:nvSpPr>
          <p:cNvPr id="249861" name="Rectangle 5"/>
          <p:cNvSpPr>
            <a:spLocks noChangeArrowheads="1"/>
          </p:cNvSpPr>
          <p:nvPr/>
        </p:nvSpPr>
        <p:spPr bwMode="auto">
          <a:xfrm>
            <a:off x="3071813" y="2043113"/>
            <a:ext cx="1924050" cy="8191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en-GB" sz="2400" b="0">
                <a:solidFill>
                  <a:schemeClr val="tx1"/>
                </a:solidFill>
                <a:latin typeface="Times New Roman" pitchFamily="18" charset="0"/>
              </a:rPr>
              <a:t>No of Patients</a:t>
            </a:r>
          </a:p>
          <a:p>
            <a:pPr algn="ctr"/>
            <a:r>
              <a:rPr lang="en-GB" sz="2400" b="0">
                <a:solidFill>
                  <a:schemeClr val="tx1"/>
                </a:solidFill>
                <a:latin typeface="Times New Roman" pitchFamily="18" charset="0"/>
              </a:rPr>
              <a:t>(%)</a:t>
            </a:r>
          </a:p>
        </p:txBody>
      </p:sp>
      <p:sp>
        <p:nvSpPr>
          <p:cNvPr id="249862" name="Rectangle 6"/>
          <p:cNvSpPr>
            <a:spLocks noChangeArrowheads="1"/>
          </p:cNvSpPr>
          <p:nvPr/>
        </p:nvSpPr>
        <p:spPr bwMode="auto">
          <a:xfrm>
            <a:off x="5662613" y="2043113"/>
            <a:ext cx="2009775" cy="8191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en-GB" sz="2400" b="0">
                <a:solidFill>
                  <a:schemeClr val="tx1"/>
                </a:solidFill>
                <a:latin typeface="Times New Roman" pitchFamily="18" charset="0"/>
              </a:rPr>
              <a:t>No of Controls</a:t>
            </a:r>
          </a:p>
          <a:p>
            <a:pPr algn="ctr"/>
            <a:r>
              <a:rPr lang="en-GB" sz="2400" b="0">
                <a:solidFill>
                  <a:schemeClr val="tx1"/>
                </a:solidFill>
                <a:latin typeface="Times New Roman" pitchFamily="18" charset="0"/>
              </a:rPr>
              <a:t>(%)</a:t>
            </a:r>
          </a:p>
        </p:txBody>
      </p:sp>
      <p:sp>
        <p:nvSpPr>
          <p:cNvPr id="249863" name="Rectangle 7"/>
          <p:cNvSpPr>
            <a:spLocks noChangeArrowheads="1"/>
          </p:cNvSpPr>
          <p:nvPr/>
        </p:nvSpPr>
        <p:spPr bwMode="auto">
          <a:xfrm>
            <a:off x="8710613" y="2195513"/>
            <a:ext cx="604837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GB" sz="2400" b="0">
                <a:solidFill>
                  <a:schemeClr val="tx1"/>
                </a:solidFill>
                <a:latin typeface="Times New Roman" pitchFamily="18" charset="0"/>
              </a:rPr>
              <a:t>OR</a:t>
            </a:r>
          </a:p>
        </p:txBody>
      </p:sp>
      <p:sp>
        <p:nvSpPr>
          <p:cNvPr id="249864" name="Rectangle 8"/>
          <p:cNvSpPr>
            <a:spLocks noChangeArrowheads="1"/>
          </p:cNvSpPr>
          <p:nvPr/>
        </p:nvSpPr>
        <p:spPr bwMode="auto">
          <a:xfrm>
            <a:off x="1471613" y="3643313"/>
            <a:ext cx="7877175" cy="19145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GB" sz="2400" b="0">
                <a:solidFill>
                  <a:schemeClr val="tx1"/>
                </a:solidFill>
                <a:latin typeface="Times New Roman" pitchFamily="18" charset="0"/>
              </a:rPr>
              <a:t>GG		442 (93.8)		463 (97.7)		1.0</a:t>
            </a:r>
          </a:p>
          <a:p>
            <a:endParaRPr lang="en-GB" sz="2400" b="0">
              <a:solidFill>
                <a:schemeClr val="tx1"/>
              </a:solidFill>
              <a:latin typeface="Times New Roman" pitchFamily="18" charset="0"/>
            </a:endParaRPr>
          </a:p>
          <a:p>
            <a:r>
              <a:rPr lang="en-GB" sz="2400" b="0">
                <a:solidFill>
                  <a:schemeClr val="tx1"/>
                </a:solidFill>
                <a:latin typeface="Times New Roman" pitchFamily="18" charset="0"/>
              </a:rPr>
              <a:t>AG		 29 (6.2)		 11 (2.3)		2.8</a:t>
            </a:r>
          </a:p>
          <a:p>
            <a:endParaRPr lang="en-GB" sz="2400" b="0">
              <a:solidFill>
                <a:schemeClr val="tx1"/>
              </a:solidFill>
              <a:latin typeface="Times New Roman" pitchFamily="18" charset="0"/>
            </a:endParaRPr>
          </a:p>
          <a:p>
            <a:r>
              <a:rPr lang="en-GB" sz="2400" b="0">
                <a:solidFill>
                  <a:schemeClr val="tx1"/>
                </a:solidFill>
                <a:latin typeface="Times New Roman" pitchFamily="18" charset="0"/>
              </a:rPr>
              <a:t>AA</a:t>
            </a:r>
          </a:p>
        </p:txBody>
      </p:sp>
      <p:sp>
        <p:nvSpPr>
          <p:cNvPr id="249865" name="Line 9"/>
          <p:cNvSpPr>
            <a:spLocks noChangeShapeType="1"/>
          </p:cNvSpPr>
          <p:nvPr/>
        </p:nvSpPr>
        <p:spPr bwMode="auto">
          <a:xfrm>
            <a:off x="3695700" y="5334000"/>
            <a:ext cx="38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49866" name="Line 10"/>
          <p:cNvSpPr>
            <a:spLocks noChangeShapeType="1"/>
          </p:cNvSpPr>
          <p:nvPr/>
        </p:nvSpPr>
        <p:spPr bwMode="auto">
          <a:xfrm>
            <a:off x="6438900" y="5334000"/>
            <a:ext cx="38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49867" name="Line 11"/>
          <p:cNvSpPr>
            <a:spLocks noChangeShapeType="1"/>
          </p:cNvSpPr>
          <p:nvPr/>
        </p:nvSpPr>
        <p:spPr bwMode="auto">
          <a:xfrm>
            <a:off x="1409700" y="5715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49868" name="Rectangle 12"/>
          <p:cNvSpPr>
            <a:spLocks noChangeArrowheads="1"/>
          </p:cNvSpPr>
          <p:nvPr/>
        </p:nvSpPr>
        <p:spPr bwMode="auto">
          <a:xfrm>
            <a:off x="1427163" y="117475"/>
            <a:ext cx="7786687" cy="1563688"/>
          </a:xfrm>
          <a:prstGeom prst="rect">
            <a:avLst/>
          </a:prstGeom>
          <a:noFill/>
          <a:ln w="12700">
            <a:solidFill>
              <a:srgbClr val="EAEC5E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en-GB" sz="3200" b="0">
                <a:solidFill>
                  <a:srgbClr val="EAEC5E"/>
                </a:solidFill>
                <a:latin typeface="Times New Roman" pitchFamily="18" charset="0"/>
              </a:rPr>
              <a:t>LETS: Frequency and Thrombotic risk for the </a:t>
            </a:r>
          </a:p>
          <a:p>
            <a:pPr algn="ctr"/>
            <a:r>
              <a:rPr lang="en-GB" sz="3200" b="0">
                <a:solidFill>
                  <a:srgbClr val="EAEC5E"/>
                </a:solidFill>
                <a:latin typeface="Times New Roman" pitchFamily="18" charset="0"/>
              </a:rPr>
              <a:t>20210 G/A Genotypes in the </a:t>
            </a:r>
          </a:p>
          <a:p>
            <a:pPr algn="ctr"/>
            <a:r>
              <a:rPr lang="en-GB" sz="3200" b="0">
                <a:solidFill>
                  <a:srgbClr val="EAEC5E"/>
                </a:solidFill>
                <a:latin typeface="Times New Roman" pitchFamily="18" charset="0"/>
              </a:rPr>
              <a:t>Prothrombin Gene</a:t>
            </a:r>
          </a:p>
        </p:txBody>
      </p:sp>
      <p:sp>
        <p:nvSpPr>
          <p:cNvPr id="249869" name="Rectangle 13"/>
          <p:cNvSpPr>
            <a:spLocks noChangeArrowheads="1"/>
          </p:cNvSpPr>
          <p:nvPr/>
        </p:nvSpPr>
        <p:spPr bwMode="auto">
          <a:xfrm>
            <a:off x="5053013" y="5975350"/>
            <a:ext cx="4254500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GB" sz="2000" b="0">
                <a:solidFill>
                  <a:srgbClr val="EAEC5E"/>
                </a:solidFill>
                <a:latin typeface="Times New Roman" pitchFamily="18" charset="0"/>
              </a:rPr>
              <a:t>(Poort et al Blood 88, 3698-3703, 1996)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882" name="Line 2"/>
          <p:cNvSpPr>
            <a:spLocks noChangeShapeType="1"/>
          </p:cNvSpPr>
          <p:nvPr/>
        </p:nvSpPr>
        <p:spPr bwMode="auto">
          <a:xfrm>
            <a:off x="1257300" y="1600200"/>
            <a:ext cx="8077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50883" name="Rectangle 3"/>
          <p:cNvSpPr>
            <a:spLocks noChangeArrowheads="1"/>
          </p:cNvSpPr>
          <p:nvPr/>
        </p:nvSpPr>
        <p:spPr bwMode="auto">
          <a:xfrm>
            <a:off x="1243013" y="1662113"/>
            <a:ext cx="1797050" cy="8191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GB" sz="2400" b="0">
                <a:solidFill>
                  <a:schemeClr val="tx1"/>
                </a:solidFill>
                <a:latin typeface="Times New Roman" pitchFamily="18" charset="0"/>
              </a:rPr>
              <a:t>Prothrombin </a:t>
            </a:r>
          </a:p>
          <a:p>
            <a:r>
              <a:rPr lang="en-GB" sz="2400" b="0">
                <a:solidFill>
                  <a:schemeClr val="tx1"/>
                </a:solidFill>
                <a:latin typeface="Times New Roman" pitchFamily="18" charset="0"/>
              </a:rPr>
              <a:t>level (U/ml)</a:t>
            </a:r>
          </a:p>
        </p:txBody>
      </p:sp>
      <p:sp>
        <p:nvSpPr>
          <p:cNvPr id="250884" name="Rectangle 4"/>
          <p:cNvSpPr>
            <a:spLocks noChangeArrowheads="1"/>
          </p:cNvSpPr>
          <p:nvPr/>
        </p:nvSpPr>
        <p:spPr bwMode="auto">
          <a:xfrm>
            <a:off x="3833813" y="1738313"/>
            <a:ext cx="1924050" cy="8191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en-GB" sz="2400" b="0">
                <a:solidFill>
                  <a:schemeClr val="tx1"/>
                </a:solidFill>
                <a:latin typeface="Times New Roman" pitchFamily="18" charset="0"/>
              </a:rPr>
              <a:t>No of Patients</a:t>
            </a:r>
          </a:p>
          <a:p>
            <a:pPr algn="ctr"/>
            <a:r>
              <a:rPr lang="en-GB" sz="2400" b="0">
                <a:solidFill>
                  <a:schemeClr val="tx1"/>
                </a:solidFill>
                <a:latin typeface="Times New Roman" pitchFamily="18" charset="0"/>
              </a:rPr>
              <a:t>(%)</a:t>
            </a:r>
          </a:p>
        </p:txBody>
      </p:sp>
      <p:sp>
        <p:nvSpPr>
          <p:cNvPr id="250885" name="Rectangle 5"/>
          <p:cNvSpPr>
            <a:spLocks noChangeArrowheads="1"/>
          </p:cNvSpPr>
          <p:nvPr/>
        </p:nvSpPr>
        <p:spPr bwMode="auto">
          <a:xfrm>
            <a:off x="5738813" y="1738313"/>
            <a:ext cx="2009775" cy="8191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en-GB" sz="2400" b="0">
                <a:solidFill>
                  <a:schemeClr val="tx1"/>
                </a:solidFill>
                <a:latin typeface="Times New Roman" pitchFamily="18" charset="0"/>
              </a:rPr>
              <a:t>No of Controls</a:t>
            </a:r>
          </a:p>
          <a:p>
            <a:pPr algn="ctr"/>
            <a:r>
              <a:rPr lang="en-GB" sz="2400" b="0">
                <a:solidFill>
                  <a:schemeClr val="tx1"/>
                </a:solidFill>
                <a:latin typeface="Times New Roman" pitchFamily="18" charset="0"/>
              </a:rPr>
              <a:t>(%)</a:t>
            </a:r>
          </a:p>
        </p:txBody>
      </p:sp>
      <p:sp>
        <p:nvSpPr>
          <p:cNvPr id="250886" name="Rectangle 6"/>
          <p:cNvSpPr>
            <a:spLocks noChangeArrowheads="1"/>
          </p:cNvSpPr>
          <p:nvPr/>
        </p:nvSpPr>
        <p:spPr bwMode="auto">
          <a:xfrm>
            <a:off x="8710613" y="1890713"/>
            <a:ext cx="604837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GB" sz="2400" b="0">
                <a:solidFill>
                  <a:schemeClr val="tx1"/>
                </a:solidFill>
                <a:latin typeface="Times New Roman" pitchFamily="18" charset="0"/>
              </a:rPr>
              <a:t>OR</a:t>
            </a:r>
          </a:p>
        </p:txBody>
      </p:sp>
      <p:sp>
        <p:nvSpPr>
          <p:cNvPr id="250887" name="Rectangle 7"/>
          <p:cNvSpPr>
            <a:spLocks noChangeArrowheads="1"/>
          </p:cNvSpPr>
          <p:nvPr/>
        </p:nvSpPr>
        <p:spPr bwMode="auto">
          <a:xfrm>
            <a:off x="1471613" y="2957513"/>
            <a:ext cx="7877175" cy="26447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GB" sz="2400" b="0">
                <a:solidFill>
                  <a:schemeClr val="tx1"/>
                </a:solidFill>
                <a:latin typeface="Times New Roman" pitchFamily="18" charset="0"/>
              </a:rPr>
              <a:t>&lt;0.95			85 (20)		134 (28)		1.0</a:t>
            </a:r>
          </a:p>
          <a:p>
            <a:endParaRPr lang="en-GB" sz="2400" b="0">
              <a:solidFill>
                <a:schemeClr val="tx1"/>
              </a:solidFill>
              <a:latin typeface="Times New Roman" pitchFamily="18" charset="0"/>
            </a:endParaRPr>
          </a:p>
          <a:p>
            <a:r>
              <a:rPr lang="en-GB" sz="2400" b="0">
                <a:solidFill>
                  <a:schemeClr val="tx1"/>
                </a:solidFill>
                <a:latin typeface="Times New Roman" pitchFamily="18" charset="0"/>
              </a:rPr>
              <a:t>0.95-1.04		107 (25)	125 (26)		1.3</a:t>
            </a:r>
          </a:p>
          <a:p>
            <a:endParaRPr lang="en-GB" sz="2400" b="0">
              <a:solidFill>
                <a:schemeClr val="tx1"/>
              </a:solidFill>
              <a:latin typeface="Times New Roman" pitchFamily="18" charset="0"/>
            </a:endParaRPr>
          </a:p>
          <a:p>
            <a:r>
              <a:rPr lang="en-GB" sz="2400" b="0">
                <a:solidFill>
                  <a:schemeClr val="tx1"/>
                </a:solidFill>
                <a:latin typeface="Times New Roman" pitchFamily="18" charset="0"/>
              </a:rPr>
              <a:t>1.05-1.15		102 (24)	118 (25)		1.4</a:t>
            </a:r>
          </a:p>
          <a:p>
            <a:endParaRPr lang="en-GB" sz="2400" b="0">
              <a:solidFill>
                <a:schemeClr val="tx1"/>
              </a:solidFill>
              <a:latin typeface="Times New Roman" pitchFamily="18" charset="0"/>
            </a:endParaRPr>
          </a:p>
          <a:p>
            <a:r>
              <a:rPr lang="en-GB" sz="2400" b="0">
                <a:solidFill>
                  <a:schemeClr val="tx1"/>
                </a:solidFill>
                <a:latin typeface="Times New Roman" pitchFamily="18" charset="0"/>
              </a:rPr>
              <a:t>&gt;1.15			132 (31)	 97 (20)		2.1</a:t>
            </a:r>
          </a:p>
        </p:txBody>
      </p:sp>
      <p:sp>
        <p:nvSpPr>
          <p:cNvPr id="250888" name="Rectangle 8"/>
          <p:cNvSpPr>
            <a:spLocks noChangeArrowheads="1"/>
          </p:cNvSpPr>
          <p:nvPr/>
        </p:nvSpPr>
        <p:spPr bwMode="auto">
          <a:xfrm>
            <a:off x="1163638" y="117475"/>
            <a:ext cx="8010525" cy="1076325"/>
          </a:xfrm>
          <a:prstGeom prst="rect">
            <a:avLst/>
          </a:prstGeom>
          <a:noFill/>
          <a:ln w="12700">
            <a:solidFill>
              <a:srgbClr val="EAEC5E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en-GB" sz="3200" b="0">
                <a:solidFill>
                  <a:srgbClr val="EAEC5E"/>
                </a:solidFill>
                <a:latin typeface="Times New Roman" pitchFamily="18" charset="0"/>
              </a:rPr>
              <a:t>LETS: Thrombotic risk for Plasma Prothrombin</a:t>
            </a:r>
          </a:p>
          <a:p>
            <a:pPr algn="ctr"/>
            <a:r>
              <a:rPr lang="en-GB" sz="3200" b="0">
                <a:solidFill>
                  <a:srgbClr val="EAEC5E"/>
                </a:solidFill>
                <a:latin typeface="Times New Roman" pitchFamily="18" charset="0"/>
              </a:rPr>
              <a:t> Levels</a:t>
            </a:r>
          </a:p>
        </p:txBody>
      </p:sp>
      <p:sp>
        <p:nvSpPr>
          <p:cNvPr id="250889" name="Rectangle 9"/>
          <p:cNvSpPr>
            <a:spLocks noChangeArrowheads="1"/>
          </p:cNvSpPr>
          <p:nvPr/>
        </p:nvSpPr>
        <p:spPr bwMode="auto">
          <a:xfrm>
            <a:off x="5281613" y="6051550"/>
            <a:ext cx="4254500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GB" sz="2000" b="0">
                <a:solidFill>
                  <a:srgbClr val="EAEC5E"/>
                </a:solidFill>
                <a:latin typeface="Times New Roman" pitchFamily="18" charset="0"/>
              </a:rPr>
              <a:t>(Poort et al Blood 88, 3698-3703, 1996)</a:t>
            </a:r>
          </a:p>
        </p:txBody>
      </p:sp>
      <p:sp>
        <p:nvSpPr>
          <p:cNvPr id="250890" name="Line 10"/>
          <p:cNvSpPr>
            <a:spLocks noChangeShapeType="1"/>
          </p:cNvSpPr>
          <p:nvPr/>
        </p:nvSpPr>
        <p:spPr bwMode="auto">
          <a:xfrm>
            <a:off x="1257300" y="2819400"/>
            <a:ext cx="8077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50891" name="Line 11"/>
          <p:cNvSpPr>
            <a:spLocks noChangeShapeType="1"/>
          </p:cNvSpPr>
          <p:nvPr/>
        </p:nvSpPr>
        <p:spPr bwMode="auto">
          <a:xfrm>
            <a:off x="1257300" y="5791200"/>
            <a:ext cx="8153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74" name="Line 2"/>
          <p:cNvSpPr>
            <a:spLocks noChangeShapeType="1"/>
          </p:cNvSpPr>
          <p:nvPr/>
        </p:nvSpPr>
        <p:spPr bwMode="auto">
          <a:xfrm flipH="1">
            <a:off x="3394075" y="2941638"/>
            <a:ext cx="192088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33475" name="Line 3"/>
          <p:cNvSpPr>
            <a:spLocks noChangeShapeType="1"/>
          </p:cNvSpPr>
          <p:nvPr/>
        </p:nvSpPr>
        <p:spPr bwMode="auto">
          <a:xfrm flipH="1">
            <a:off x="3384550" y="2932113"/>
            <a:ext cx="19367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grpSp>
        <p:nvGrpSpPr>
          <p:cNvPr id="233476" name="Group 4"/>
          <p:cNvGrpSpPr>
            <a:grpSpLocks/>
          </p:cNvGrpSpPr>
          <p:nvPr/>
        </p:nvGrpSpPr>
        <p:grpSpPr bwMode="auto">
          <a:xfrm>
            <a:off x="2055813" y="2176463"/>
            <a:ext cx="1522412" cy="855662"/>
            <a:chOff x="1295" y="1371"/>
            <a:chExt cx="959" cy="539"/>
          </a:xfrm>
        </p:grpSpPr>
        <p:grpSp>
          <p:nvGrpSpPr>
            <p:cNvPr id="233477" name="Group 5"/>
            <p:cNvGrpSpPr>
              <a:grpSpLocks/>
            </p:cNvGrpSpPr>
            <p:nvPr/>
          </p:nvGrpSpPr>
          <p:grpSpPr bwMode="auto">
            <a:xfrm>
              <a:off x="1295" y="1371"/>
              <a:ext cx="896" cy="475"/>
              <a:chOff x="1295" y="1371"/>
              <a:chExt cx="896" cy="475"/>
            </a:xfrm>
          </p:grpSpPr>
          <p:sp>
            <p:nvSpPr>
              <p:cNvPr id="233478" name="Arc 6"/>
              <p:cNvSpPr>
                <a:spLocks/>
              </p:cNvSpPr>
              <p:nvPr/>
            </p:nvSpPr>
            <p:spPr bwMode="auto">
              <a:xfrm>
                <a:off x="1295" y="1371"/>
                <a:ext cx="448" cy="475"/>
              </a:xfrm>
              <a:custGeom>
                <a:avLst/>
                <a:gdLst>
                  <a:gd name="G0" fmla="+- 21600 0 0"/>
                  <a:gd name="G1" fmla="+- 21600 0 0"/>
                  <a:gd name="G2" fmla="+- 21600 0 0"/>
                  <a:gd name="T0" fmla="*/ 0 w 21600"/>
                  <a:gd name="T1" fmla="*/ 21600 h 21600"/>
                  <a:gd name="T2" fmla="*/ 21552 w 21600"/>
                  <a:gd name="T3" fmla="*/ 0 h 21600"/>
                  <a:gd name="T4" fmla="*/ 2160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0" y="21600"/>
                    </a:moveTo>
                    <a:cubicBezTo>
                      <a:pt x="0" y="9689"/>
                      <a:pt x="9641" y="26"/>
                      <a:pt x="21552" y="0"/>
                    </a:cubicBezTo>
                  </a:path>
                  <a:path w="21600" h="21600" stroke="0" extrusionOk="0">
                    <a:moveTo>
                      <a:pt x="0" y="21600"/>
                    </a:moveTo>
                    <a:cubicBezTo>
                      <a:pt x="0" y="9689"/>
                      <a:pt x="9641" y="26"/>
                      <a:pt x="21552" y="0"/>
                    </a:cubicBezTo>
                    <a:lnTo>
                      <a:pt x="21600" y="21600"/>
                    </a:lnTo>
                    <a:close/>
                  </a:path>
                </a:pathLst>
              </a:custGeom>
              <a:noFill/>
              <a:ln w="12700" cap="rnd">
                <a:solidFill>
                  <a:srgbClr val="FFFF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33479" name="Arc 7"/>
              <p:cNvSpPr>
                <a:spLocks/>
              </p:cNvSpPr>
              <p:nvPr/>
            </p:nvSpPr>
            <p:spPr bwMode="auto">
              <a:xfrm>
                <a:off x="1742" y="1371"/>
                <a:ext cx="449" cy="475"/>
              </a:xfrm>
              <a:custGeom>
                <a:avLst/>
                <a:gdLst>
                  <a:gd name="G0" fmla="+- 48 0 0"/>
                  <a:gd name="G1" fmla="+- 21600 0 0"/>
                  <a:gd name="G2" fmla="+- 21600 0 0"/>
                  <a:gd name="T0" fmla="*/ 0 w 21648"/>
                  <a:gd name="T1" fmla="*/ 0 h 21600"/>
                  <a:gd name="T2" fmla="*/ 21648 w 21648"/>
                  <a:gd name="T3" fmla="*/ 21600 h 21600"/>
                  <a:gd name="T4" fmla="*/ 48 w 21648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48" h="21600" fill="none" extrusionOk="0">
                    <a:moveTo>
                      <a:pt x="0" y="0"/>
                    </a:moveTo>
                    <a:cubicBezTo>
                      <a:pt x="16" y="0"/>
                      <a:pt x="32" y="-1"/>
                      <a:pt x="48" y="0"/>
                    </a:cubicBezTo>
                    <a:cubicBezTo>
                      <a:pt x="11977" y="0"/>
                      <a:pt x="21648" y="9670"/>
                      <a:pt x="21648" y="21600"/>
                    </a:cubicBezTo>
                  </a:path>
                  <a:path w="21648" h="21600" stroke="0" extrusionOk="0">
                    <a:moveTo>
                      <a:pt x="0" y="0"/>
                    </a:moveTo>
                    <a:cubicBezTo>
                      <a:pt x="16" y="0"/>
                      <a:pt x="32" y="-1"/>
                      <a:pt x="48" y="0"/>
                    </a:cubicBezTo>
                    <a:cubicBezTo>
                      <a:pt x="11977" y="0"/>
                      <a:pt x="21648" y="9670"/>
                      <a:pt x="21648" y="21600"/>
                    </a:cubicBezTo>
                    <a:lnTo>
                      <a:pt x="48" y="21600"/>
                    </a:lnTo>
                    <a:close/>
                  </a:path>
                </a:pathLst>
              </a:custGeom>
              <a:noFill/>
              <a:ln w="12700" cap="rnd">
                <a:solidFill>
                  <a:srgbClr val="FFFF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</p:grpSp>
        <p:sp>
          <p:nvSpPr>
            <p:cNvPr id="233480" name="Freeform 8"/>
            <p:cNvSpPr>
              <a:spLocks/>
            </p:cNvSpPr>
            <p:nvPr/>
          </p:nvSpPr>
          <p:spPr bwMode="auto">
            <a:xfrm>
              <a:off x="2142" y="1849"/>
              <a:ext cx="112" cy="6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6" y="60"/>
                </a:cxn>
                <a:cxn ang="0">
                  <a:pos x="111" y="0"/>
                </a:cxn>
              </a:cxnLst>
              <a:rect l="0" t="0" r="r" b="b"/>
              <a:pathLst>
                <a:path w="112" h="61">
                  <a:moveTo>
                    <a:pt x="0" y="0"/>
                  </a:moveTo>
                  <a:lnTo>
                    <a:pt x="56" y="60"/>
                  </a:lnTo>
                  <a:lnTo>
                    <a:pt x="111" y="0"/>
                  </a:lnTo>
                </a:path>
              </a:pathLst>
            </a:custGeom>
            <a:noFill/>
            <a:ln w="12700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233481" name="Freeform 9"/>
            <p:cNvSpPr>
              <a:spLocks/>
            </p:cNvSpPr>
            <p:nvPr/>
          </p:nvSpPr>
          <p:spPr bwMode="auto">
            <a:xfrm>
              <a:off x="2136" y="1843"/>
              <a:ext cx="114" cy="6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7" y="61"/>
                </a:cxn>
                <a:cxn ang="0">
                  <a:pos x="113" y="0"/>
                </a:cxn>
              </a:cxnLst>
              <a:rect l="0" t="0" r="r" b="b"/>
              <a:pathLst>
                <a:path w="114" h="62">
                  <a:moveTo>
                    <a:pt x="0" y="0"/>
                  </a:moveTo>
                  <a:lnTo>
                    <a:pt x="57" y="61"/>
                  </a:lnTo>
                  <a:lnTo>
                    <a:pt x="113" y="0"/>
                  </a:lnTo>
                </a:path>
              </a:pathLst>
            </a:custGeom>
            <a:noFill/>
            <a:ln w="12700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233482" name="Group 10"/>
          <p:cNvGrpSpPr>
            <a:grpSpLocks/>
          </p:cNvGrpSpPr>
          <p:nvPr/>
        </p:nvGrpSpPr>
        <p:grpSpPr bwMode="auto">
          <a:xfrm>
            <a:off x="2855913" y="3776663"/>
            <a:ext cx="1423987" cy="755650"/>
            <a:chOff x="1799" y="2379"/>
            <a:chExt cx="897" cy="476"/>
          </a:xfrm>
        </p:grpSpPr>
        <p:sp>
          <p:nvSpPr>
            <p:cNvPr id="233483" name="Arc 11"/>
            <p:cNvSpPr>
              <a:spLocks/>
            </p:cNvSpPr>
            <p:nvPr/>
          </p:nvSpPr>
          <p:spPr bwMode="auto">
            <a:xfrm>
              <a:off x="1799" y="2379"/>
              <a:ext cx="449" cy="476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0 w 21600"/>
                <a:gd name="T1" fmla="*/ 21600 h 21600"/>
                <a:gd name="T2" fmla="*/ 21552 w 21600"/>
                <a:gd name="T3" fmla="*/ 0 h 21600"/>
                <a:gd name="T4" fmla="*/ 2160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21600"/>
                  </a:moveTo>
                  <a:cubicBezTo>
                    <a:pt x="0" y="9689"/>
                    <a:pt x="9641" y="26"/>
                    <a:pt x="21552" y="0"/>
                  </a:cubicBezTo>
                </a:path>
                <a:path w="21600" h="21600" stroke="0" extrusionOk="0">
                  <a:moveTo>
                    <a:pt x="0" y="21600"/>
                  </a:moveTo>
                  <a:cubicBezTo>
                    <a:pt x="0" y="9689"/>
                    <a:pt x="9641" y="26"/>
                    <a:pt x="21552" y="0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25400" cap="rnd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33484" name="Arc 12"/>
            <p:cNvSpPr>
              <a:spLocks/>
            </p:cNvSpPr>
            <p:nvPr/>
          </p:nvSpPr>
          <p:spPr bwMode="auto">
            <a:xfrm>
              <a:off x="2247" y="2379"/>
              <a:ext cx="449" cy="476"/>
            </a:xfrm>
            <a:custGeom>
              <a:avLst/>
              <a:gdLst>
                <a:gd name="G0" fmla="+- 48 0 0"/>
                <a:gd name="G1" fmla="+- 21600 0 0"/>
                <a:gd name="G2" fmla="+- 21600 0 0"/>
                <a:gd name="T0" fmla="*/ 0 w 21648"/>
                <a:gd name="T1" fmla="*/ 0 h 21600"/>
                <a:gd name="T2" fmla="*/ 21648 w 21648"/>
                <a:gd name="T3" fmla="*/ 21600 h 21600"/>
                <a:gd name="T4" fmla="*/ 48 w 21648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48" h="21600" fill="none" extrusionOk="0">
                  <a:moveTo>
                    <a:pt x="0" y="0"/>
                  </a:moveTo>
                  <a:cubicBezTo>
                    <a:pt x="16" y="0"/>
                    <a:pt x="32" y="-1"/>
                    <a:pt x="48" y="0"/>
                  </a:cubicBezTo>
                  <a:cubicBezTo>
                    <a:pt x="11977" y="0"/>
                    <a:pt x="21648" y="9670"/>
                    <a:pt x="21648" y="21600"/>
                  </a:cubicBezTo>
                </a:path>
                <a:path w="21648" h="21600" stroke="0" extrusionOk="0">
                  <a:moveTo>
                    <a:pt x="0" y="0"/>
                  </a:moveTo>
                  <a:cubicBezTo>
                    <a:pt x="16" y="0"/>
                    <a:pt x="32" y="-1"/>
                    <a:pt x="48" y="0"/>
                  </a:cubicBezTo>
                  <a:cubicBezTo>
                    <a:pt x="11977" y="0"/>
                    <a:pt x="21648" y="9670"/>
                    <a:pt x="21648" y="21600"/>
                  </a:cubicBezTo>
                  <a:lnTo>
                    <a:pt x="48" y="21600"/>
                  </a:lnTo>
                  <a:close/>
                </a:path>
              </a:pathLst>
            </a:custGeom>
            <a:noFill/>
            <a:ln w="25400" cap="rnd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233485" name="Arc 13"/>
          <p:cNvSpPr>
            <a:spLocks/>
          </p:cNvSpPr>
          <p:nvPr/>
        </p:nvSpPr>
        <p:spPr bwMode="auto">
          <a:xfrm>
            <a:off x="3763963" y="5211763"/>
            <a:ext cx="704850" cy="744537"/>
          </a:xfrm>
          <a:custGeom>
            <a:avLst/>
            <a:gdLst>
              <a:gd name="G0" fmla="+- 21600 0 0"/>
              <a:gd name="G1" fmla="+- 21600 0 0"/>
              <a:gd name="G2" fmla="+- 21600 0 0"/>
              <a:gd name="T0" fmla="*/ 0 w 21600"/>
              <a:gd name="T1" fmla="*/ 21554 h 21600"/>
              <a:gd name="T2" fmla="*/ 21551 w 21600"/>
              <a:gd name="T3" fmla="*/ 0 h 21600"/>
              <a:gd name="T4" fmla="*/ 2160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21554"/>
                </a:moveTo>
                <a:cubicBezTo>
                  <a:pt x="25" y="9661"/>
                  <a:pt x="9658" y="27"/>
                  <a:pt x="21551" y="0"/>
                </a:cubicBezTo>
              </a:path>
              <a:path w="21600" h="21600" stroke="0" extrusionOk="0">
                <a:moveTo>
                  <a:pt x="0" y="21554"/>
                </a:moveTo>
                <a:cubicBezTo>
                  <a:pt x="25" y="9661"/>
                  <a:pt x="9658" y="27"/>
                  <a:pt x="21551" y="0"/>
                </a:cubicBezTo>
                <a:lnTo>
                  <a:pt x="21600" y="21600"/>
                </a:lnTo>
                <a:close/>
              </a:path>
            </a:pathLst>
          </a:custGeom>
          <a:noFill/>
          <a:ln w="76200" cap="rnd">
            <a:solidFill>
              <a:srgbClr val="FFFF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33486" name="Arc 14"/>
          <p:cNvSpPr>
            <a:spLocks/>
          </p:cNvSpPr>
          <p:nvPr/>
        </p:nvSpPr>
        <p:spPr bwMode="auto">
          <a:xfrm>
            <a:off x="4465638" y="5211763"/>
            <a:ext cx="706437" cy="744537"/>
          </a:xfrm>
          <a:custGeom>
            <a:avLst/>
            <a:gdLst>
              <a:gd name="G0" fmla="+- 49 0 0"/>
              <a:gd name="G1" fmla="+- 21600 0 0"/>
              <a:gd name="G2" fmla="+- 21600 0 0"/>
              <a:gd name="T0" fmla="*/ 0 w 21649"/>
              <a:gd name="T1" fmla="*/ 0 h 21600"/>
              <a:gd name="T2" fmla="*/ 21649 w 21649"/>
              <a:gd name="T3" fmla="*/ 21554 h 21600"/>
              <a:gd name="T4" fmla="*/ 49 w 21649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49" h="21600" fill="none" extrusionOk="0">
                <a:moveTo>
                  <a:pt x="0" y="0"/>
                </a:moveTo>
                <a:cubicBezTo>
                  <a:pt x="16" y="0"/>
                  <a:pt x="32" y="-1"/>
                  <a:pt x="49" y="0"/>
                </a:cubicBezTo>
                <a:cubicBezTo>
                  <a:pt x="11960" y="0"/>
                  <a:pt x="21623" y="9642"/>
                  <a:pt x="21648" y="21554"/>
                </a:cubicBezTo>
              </a:path>
              <a:path w="21649" h="21600" stroke="0" extrusionOk="0">
                <a:moveTo>
                  <a:pt x="0" y="0"/>
                </a:moveTo>
                <a:cubicBezTo>
                  <a:pt x="16" y="0"/>
                  <a:pt x="32" y="-1"/>
                  <a:pt x="49" y="0"/>
                </a:cubicBezTo>
                <a:cubicBezTo>
                  <a:pt x="11960" y="0"/>
                  <a:pt x="21623" y="9642"/>
                  <a:pt x="21648" y="21554"/>
                </a:cubicBezTo>
                <a:lnTo>
                  <a:pt x="49" y="21600"/>
                </a:lnTo>
                <a:close/>
              </a:path>
            </a:pathLst>
          </a:custGeom>
          <a:noFill/>
          <a:ln w="76200" cap="rnd">
            <a:solidFill>
              <a:srgbClr val="FFFF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33487" name="Freeform 15"/>
          <p:cNvSpPr>
            <a:spLocks/>
          </p:cNvSpPr>
          <p:nvPr/>
        </p:nvSpPr>
        <p:spPr bwMode="auto">
          <a:xfrm>
            <a:off x="444500" y="1541463"/>
            <a:ext cx="3498850" cy="4311650"/>
          </a:xfrm>
          <a:custGeom>
            <a:avLst/>
            <a:gdLst/>
            <a:ahLst/>
            <a:cxnLst>
              <a:cxn ang="0">
                <a:pos x="2203" y="2222"/>
              </a:cxn>
              <a:cxn ang="0">
                <a:pos x="1469" y="2715"/>
              </a:cxn>
              <a:cxn ang="0">
                <a:pos x="0" y="2715"/>
              </a:cxn>
              <a:cxn ang="0">
                <a:pos x="0" y="0"/>
              </a:cxn>
              <a:cxn ang="0">
                <a:pos x="735" y="0"/>
              </a:cxn>
            </a:cxnLst>
            <a:rect l="0" t="0" r="r" b="b"/>
            <a:pathLst>
              <a:path w="2204" h="2716">
                <a:moveTo>
                  <a:pt x="2203" y="2222"/>
                </a:moveTo>
                <a:lnTo>
                  <a:pt x="1469" y="2715"/>
                </a:lnTo>
                <a:lnTo>
                  <a:pt x="0" y="2715"/>
                </a:lnTo>
                <a:lnTo>
                  <a:pt x="0" y="0"/>
                </a:lnTo>
                <a:lnTo>
                  <a:pt x="735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33488" name="Freeform 16"/>
          <p:cNvSpPr>
            <a:spLocks/>
          </p:cNvSpPr>
          <p:nvPr/>
        </p:nvSpPr>
        <p:spPr bwMode="auto">
          <a:xfrm>
            <a:off x="444500" y="1541463"/>
            <a:ext cx="3498850" cy="4311650"/>
          </a:xfrm>
          <a:custGeom>
            <a:avLst/>
            <a:gdLst/>
            <a:ahLst/>
            <a:cxnLst>
              <a:cxn ang="0">
                <a:pos x="2203" y="2222"/>
              </a:cxn>
              <a:cxn ang="0">
                <a:pos x="1469" y="2715"/>
              </a:cxn>
              <a:cxn ang="0">
                <a:pos x="0" y="2715"/>
              </a:cxn>
              <a:cxn ang="0">
                <a:pos x="0" y="0"/>
              </a:cxn>
              <a:cxn ang="0">
                <a:pos x="735" y="0"/>
              </a:cxn>
            </a:cxnLst>
            <a:rect l="0" t="0" r="r" b="b"/>
            <a:pathLst>
              <a:path w="2204" h="2716">
                <a:moveTo>
                  <a:pt x="2203" y="2222"/>
                </a:moveTo>
                <a:lnTo>
                  <a:pt x="1469" y="2715"/>
                </a:lnTo>
                <a:lnTo>
                  <a:pt x="0" y="2715"/>
                </a:lnTo>
                <a:lnTo>
                  <a:pt x="0" y="0"/>
                </a:lnTo>
                <a:lnTo>
                  <a:pt x="735" y="0"/>
                </a:lnTo>
              </a:path>
            </a:pathLst>
          </a:custGeom>
          <a:noFill/>
          <a:ln w="12700" cap="rnd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33489" name="Line 17"/>
          <p:cNvSpPr>
            <a:spLocks noChangeShapeType="1"/>
          </p:cNvSpPr>
          <p:nvPr/>
        </p:nvSpPr>
        <p:spPr bwMode="auto">
          <a:xfrm>
            <a:off x="450850" y="3271838"/>
            <a:ext cx="1147763" cy="0"/>
          </a:xfrm>
          <a:prstGeom prst="line">
            <a:avLst/>
          </a:prstGeom>
          <a:noFill/>
          <a:ln w="12700">
            <a:solidFill>
              <a:srgbClr val="FFFF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33490" name="Rectangle 18"/>
          <p:cNvSpPr>
            <a:spLocks noChangeArrowheads="1"/>
          </p:cNvSpPr>
          <p:nvPr/>
        </p:nvSpPr>
        <p:spPr bwMode="auto">
          <a:xfrm>
            <a:off x="2687638" y="1592263"/>
            <a:ext cx="279400" cy="2841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1200" b="0">
                <a:solidFill>
                  <a:srgbClr val="FFFFFF"/>
                </a:solidFill>
              </a:rPr>
              <a:t>+</a:t>
            </a:r>
          </a:p>
        </p:txBody>
      </p:sp>
      <p:sp>
        <p:nvSpPr>
          <p:cNvPr id="233491" name="Rectangle 19"/>
          <p:cNvSpPr>
            <a:spLocks noChangeArrowheads="1"/>
          </p:cNvSpPr>
          <p:nvPr/>
        </p:nvSpPr>
        <p:spPr bwMode="auto">
          <a:xfrm>
            <a:off x="3416300" y="3235325"/>
            <a:ext cx="279400" cy="2841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1200" b="0">
                <a:solidFill>
                  <a:srgbClr val="FFFFFF"/>
                </a:solidFill>
              </a:rPr>
              <a:t>+</a:t>
            </a:r>
          </a:p>
        </p:txBody>
      </p:sp>
      <p:sp>
        <p:nvSpPr>
          <p:cNvPr id="233492" name="Freeform 20"/>
          <p:cNvSpPr>
            <a:spLocks/>
          </p:cNvSpPr>
          <p:nvPr/>
        </p:nvSpPr>
        <p:spPr bwMode="auto">
          <a:xfrm>
            <a:off x="5137150" y="5969000"/>
            <a:ext cx="147638" cy="793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92" y="0"/>
              </a:cxn>
              <a:cxn ang="0">
                <a:pos x="46" y="49"/>
              </a:cxn>
              <a:cxn ang="0">
                <a:pos x="0" y="0"/>
              </a:cxn>
            </a:cxnLst>
            <a:rect l="0" t="0" r="r" b="b"/>
            <a:pathLst>
              <a:path w="93" h="50">
                <a:moveTo>
                  <a:pt x="0" y="0"/>
                </a:moveTo>
                <a:lnTo>
                  <a:pt x="92" y="0"/>
                </a:lnTo>
                <a:lnTo>
                  <a:pt x="46" y="49"/>
                </a:lnTo>
                <a:lnTo>
                  <a:pt x="0" y="0"/>
                </a:lnTo>
              </a:path>
            </a:pathLst>
          </a:custGeom>
          <a:noFill/>
          <a:ln w="76200" cap="rnd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33493" name="Freeform 21"/>
          <p:cNvSpPr>
            <a:spLocks/>
          </p:cNvSpPr>
          <p:nvPr/>
        </p:nvSpPr>
        <p:spPr bwMode="auto">
          <a:xfrm>
            <a:off x="4230688" y="4514850"/>
            <a:ext cx="147637" cy="793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92" y="0"/>
              </a:cxn>
              <a:cxn ang="0">
                <a:pos x="46" y="49"/>
              </a:cxn>
              <a:cxn ang="0">
                <a:pos x="0" y="0"/>
              </a:cxn>
            </a:cxnLst>
            <a:rect l="0" t="0" r="r" b="b"/>
            <a:pathLst>
              <a:path w="93" h="50">
                <a:moveTo>
                  <a:pt x="0" y="0"/>
                </a:moveTo>
                <a:lnTo>
                  <a:pt x="92" y="0"/>
                </a:lnTo>
                <a:lnTo>
                  <a:pt x="46" y="49"/>
                </a:lnTo>
                <a:lnTo>
                  <a:pt x="0" y="0"/>
                </a:lnTo>
              </a:path>
            </a:pathLst>
          </a:custGeom>
          <a:noFill/>
          <a:ln w="25400" cap="rnd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33494" name="Rectangle 22"/>
          <p:cNvSpPr>
            <a:spLocks noChangeArrowheads="1"/>
          </p:cNvSpPr>
          <p:nvPr/>
        </p:nvSpPr>
        <p:spPr bwMode="auto">
          <a:xfrm>
            <a:off x="417513" y="1800225"/>
            <a:ext cx="676275" cy="3762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1800">
                <a:solidFill>
                  <a:srgbClr val="F6BF69"/>
                </a:solidFill>
                <a:latin typeface="Arial" charset="0"/>
              </a:rPr>
              <a:t>FVIII</a:t>
            </a:r>
          </a:p>
        </p:txBody>
      </p:sp>
      <p:sp>
        <p:nvSpPr>
          <p:cNvPr id="233495" name="Rectangle 23"/>
          <p:cNvSpPr>
            <a:spLocks noChangeArrowheads="1"/>
          </p:cNvSpPr>
          <p:nvPr/>
        </p:nvSpPr>
        <p:spPr bwMode="auto">
          <a:xfrm>
            <a:off x="588963" y="3476625"/>
            <a:ext cx="485775" cy="3762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1800">
                <a:solidFill>
                  <a:srgbClr val="F6BF69"/>
                </a:solidFill>
                <a:latin typeface="Arial" charset="0"/>
              </a:rPr>
              <a:t>FV</a:t>
            </a:r>
          </a:p>
        </p:txBody>
      </p:sp>
      <p:sp>
        <p:nvSpPr>
          <p:cNvPr id="233496" name="Rectangle 24"/>
          <p:cNvSpPr>
            <a:spLocks noChangeArrowheads="1"/>
          </p:cNvSpPr>
          <p:nvPr/>
        </p:nvSpPr>
        <p:spPr bwMode="auto">
          <a:xfrm>
            <a:off x="588963" y="5457825"/>
            <a:ext cx="1654175" cy="3762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1800" i="1">
                <a:solidFill>
                  <a:srgbClr val="C8FEC8"/>
                </a:solidFill>
                <a:latin typeface="Arial" charset="0"/>
              </a:rPr>
              <a:t>Procoagulant</a:t>
            </a:r>
          </a:p>
        </p:txBody>
      </p:sp>
      <p:sp>
        <p:nvSpPr>
          <p:cNvPr id="233497" name="Rectangle 25"/>
          <p:cNvSpPr>
            <a:spLocks noChangeArrowheads="1"/>
          </p:cNvSpPr>
          <p:nvPr/>
        </p:nvSpPr>
        <p:spPr bwMode="auto">
          <a:xfrm>
            <a:off x="4703763" y="6067425"/>
            <a:ext cx="828675" cy="3762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1800">
                <a:solidFill>
                  <a:srgbClr val="FFFFFF"/>
                </a:solidFill>
                <a:latin typeface="Arial" charset="0"/>
              </a:rPr>
              <a:t>Fibrin</a:t>
            </a:r>
          </a:p>
        </p:txBody>
      </p:sp>
      <p:sp>
        <p:nvSpPr>
          <p:cNvPr id="233498" name="Rectangle 26"/>
          <p:cNvSpPr>
            <a:spLocks noChangeArrowheads="1"/>
          </p:cNvSpPr>
          <p:nvPr/>
        </p:nvSpPr>
        <p:spPr bwMode="auto">
          <a:xfrm>
            <a:off x="3074988" y="6067425"/>
            <a:ext cx="1374775" cy="3762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1800">
                <a:solidFill>
                  <a:srgbClr val="FFFFFF"/>
                </a:solidFill>
                <a:latin typeface="Arial" charset="0"/>
              </a:rPr>
              <a:t>Fibrinogen</a:t>
            </a:r>
          </a:p>
        </p:txBody>
      </p:sp>
      <p:sp>
        <p:nvSpPr>
          <p:cNvPr id="233499" name="Rectangle 27"/>
          <p:cNvSpPr>
            <a:spLocks noChangeArrowheads="1"/>
          </p:cNvSpPr>
          <p:nvPr/>
        </p:nvSpPr>
        <p:spPr bwMode="auto">
          <a:xfrm>
            <a:off x="1874838" y="4619625"/>
            <a:ext cx="155257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1800">
                <a:solidFill>
                  <a:srgbClr val="FFFFFF"/>
                </a:solidFill>
                <a:latin typeface="Arial" charset="0"/>
              </a:rPr>
              <a:t>Prothrombin</a:t>
            </a:r>
          </a:p>
        </p:txBody>
      </p:sp>
      <p:sp>
        <p:nvSpPr>
          <p:cNvPr id="233500" name="Rectangle 28"/>
          <p:cNvSpPr>
            <a:spLocks noChangeArrowheads="1"/>
          </p:cNvSpPr>
          <p:nvPr/>
        </p:nvSpPr>
        <p:spPr bwMode="auto">
          <a:xfrm>
            <a:off x="3760788" y="4619625"/>
            <a:ext cx="1247775" cy="3762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1800">
                <a:solidFill>
                  <a:srgbClr val="FFFFFF"/>
                </a:solidFill>
                <a:latin typeface="Arial" charset="0"/>
              </a:rPr>
              <a:t>Thrombin</a:t>
            </a:r>
          </a:p>
        </p:txBody>
      </p:sp>
      <p:sp>
        <p:nvSpPr>
          <p:cNvPr id="233501" name="Rectangle 29"/>
          <p:cNvSpPr>
            <a:spLocks noChangeArrowheads="1"/>
          </p:cNvSpPr>
          <p:nvPr/>
        </p:nvSpPr>
        <p:spPr bwMode="auto">
          <a:xfrm>
            <a:off x="3332163" y="3476625"/>
            <a:ext cx="60007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1800">
                <a:solidFill>
                  <a:srgbClr val="F6BF69"/>
                </a:solidFill>
                <a:latin typeface="Arial" charset="0"/>
              </a:rPr>
              <a:t>FVa</a:t>
            </a:r>
          </a:p>
        </p:txBody>
      </p:sp>
      <p:sp>
        <p:nvSpPr>
          <p:cNvPr id="233502" name="Rectangle 30"/>
          <p:cNvSpPr>
            <a:spLocks noChangeArrowheads="1"/>
          </p:cNvSpPr>
          <p:nvPr/>
        </p:nvSpPr>
        <p:spPr bwMode="auto">
          <a:xfrm>
            <a:off x="1874838" y="2943225"/>
            <a:ext cx="485775" cy="3762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1800">
                <a:solidFill>
                  <a:srgbClr val="FFFFFF"/>
                </a:solidFill>
                <a:latin typeface="Arial" charset="0"/>
              </a:rPr>
              <a:t>FX</a:t>
            </a:r>
          </a:p>
        </p:txBody>
      </p:sp>
      <p:sp>
        <p:nvSpPr>
          <p:cNvPr id="233503" name="Rectangle 31"/>
          <p:cNvSpPr>
            <a:spLocks noChangeArrowheads="1"/>
          </p:cNvSpPr>
          <p:nvPr/>
        </p:nvSpPr>
        <p:spPr bwMode="auto">
          <a:xfrm>
            <a:off x="3246438" y="3019425"/>
            <a:ext cx="60007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1800">
                <a:solidFill>
                  <a:srgbClr val="FFFFFF"/>
                </a:solidFill>
                <a:latin typeface="Arial" charset="0"/>
              </a:rPr>
              <a:t>FXa</a:t>
            </a:r>
          </a:p>
        </p:txBody>
      </p:sp>
      <p:sp>
        <p:nvSpPr>
          <p:cNvPr id="233504" name="Rectangle 32"/>
          <p:cNvSpPr>
            <a:spLocks noChangeArrowheads="1"/>
          </p:cNvSpPr>
          <p:nvPr/>
        </p:nvSpPr>
        <p:spPr bwMode="auto">
          <a:xfrm>
            <a:off x="2474913" y="1800225"/>
            <a:ext cx="79057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1800">
                <a:solidFill>
                  <a:srgbClr val="F6BF69"/>
                </a:solidFill>
                <a:latin typeface="Arial" charset="0"/>
              </a:rPr>
              <a:t>FVIIIa</a:t>
            </a:r>
          </a:p>
        </p:txBody>
      </p:sp>
      <p:sp>
        <p:nvSpPr>
          <p:cNvPr id="233505" name="Rectangle 33"/>
          <p:cNvSpPr>
            <a:spLocks noChangeArrowheads="1"/>
          </p:cNvSpPr>
          <p:nvPr/>
        </p:nvSpPr>
        <p:spPr bwMode="auto">
          <a:xfrm>
            <a:off x="2474913" y="1343025"/>
            <a:ext cx="66357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1800">
                <a:solidFill>
                  <a:srgbClr val="FFFFFF"/>
                </a:solidFill>
                <a:latin typeface="Arial" charset="0"/>
              </a:rPr>
              <a:t>FIXa</a:t>
            </a:r>
          </a:p>
        </p:txBody>
      </p:sp>
      <p:sp>
        <p:nvSpPr>
          <p:cNvPr id="233506" name="Arc 34"/>
          <p:cNvSpPr>
            <a:spLocks/>
          </p:cNvSpPr>
          <p:nvPr/>
        </p:nvSpPr>
        <p:spPr bwMode="auto">
          <a:xfrm>
            <a:off x="2057400" y="465138"/>
            <a:ext cx="765175" cy="75565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2700" cap="rnd">
            <a:solidFill>
              <a:srgbClr val="FFFFFF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33507" name="Rectangle 35"/>
          <p:cNvSpPr>
            <a:spLocks noChangeArrowheads="1"/>
          </p:cNvSpPr>
          <p:nvPr/>
        </p:nvSpPr>
        <p:spPr bwMode="auto">
          <a:xfrm>
            <a:off x="7018338" y="5153025"/>
            <a:ext cx="280987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1800">
                <a:solidFill>
                  <a:srgbClr val="FAFD00"/>
                </a:solidFill>
                <a:latin typeface="Arial" charset="0"/>
              </a:rPr>
              <a:t>Thrombin-Antithrombin </a:t>
            </a:r>
          </a:p>
        </p:txBody>
      </p:sp>
      <p:sp>
        <p:nvSpPr>
          <p:cNvPr id="233508" name="Rectangle 36"/>
          <p:cNvSpPr>
            <a:spLocks noChangeArrowheads="1"/>
          </p:cNvSpPr>
          <p:nvPr/>
        </p:nvSpPr>
        <p:spPr bwMode="auto">
          <a:xfrm>
            <a:off x="7875588" y="5457825"/>
            <a:ext cx="1158875" cy="3762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1800">
                <a:solidFill>
                  <a:srgbClr val="FAFD00"/>
                </a:solidFill>
                <a:latin typeface="Arial" charset="0"/>
              </a:rPr>
              <a:t>Complex</a:t>
            </a:r>
          </a:p>
        </p:txBody>
      </p:sp>
      <p:sp>
        <p:nvSpPr>
          <p:cNvPr id="233509" name="Rectangle 37"/>
          <p:cNvSpPr>
            <a:spLocks noChangeArrowheads="1"/>
          </p:cNvSpPr>
          <p:nvPr/>
        </p:nvSpPr>
        <p:spPr bwMode="auto">
          <a:xfrm>
            <a:off x="7018338" y="1343025"/>
            <a:ext cx="211137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1800">
                <a:solidFill>
                  <a:srgbClr val="FAFD00"/>
                </a:solidFill>
                <a:latin typeface="Arial" charset="0"/>
              </a:rPr>
              <a:t>FXa-Antithrombin</a:t>
            </a:r>
          </a:p>
        </p:txBody>
      </p:sp>
      <p:sp>
        <p:nvSpPr>
          <p:cNvPr id="233510" name="Rectangle 38"/>
          <p:cNvSpPr>
            <a:spLocks noChangeArrowheads="1"/>
          </p:cNvSpPr>
          <p:nvPr/>
        </p:nvSpPr>
        <p:spPr bwMode="auto">
          <a:xfrm>
            <a:off x="7446963" y="1647825"/>
            <a:ext cx="1158875" cy="3762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1800">
                <a:solidFill>
                  <a:srgbClr val="FAFD00"/>
                </a:solidFill>
                <a:latin typeface="Arial" charset="0"/>
              </a:rPr>
              <a:t>Complex</a:t>
            </a:r>
          </a:p>
        </p:txBody>
      </p:sp>
      <p:sp>
        <p:nvSpPr>
          <p:cNvPr id="233511" name="Line 39"/>
          <p:cNvSpPr>
            <a:spLocks noChangeShapeType="1"/>
          </p:cNvSpPr>
          <p:nvPr/>
        </p:nvSpPr>
        <p:spPr bwMode="auto">
          <a:xfrm flipV="1">
            <a:off x="8143875" y="2051050"/>
            <a:ext cx="0" cy="1155700"/>
          </a:xfrm>
          <a:prstGeom prst="line">
            <a:avLst/>
          </a:prstGeom>
          <a:noFill/>
          <a:ln w="12700">
            <a:solidFill>
              <a:srgbClr val="FFFFFF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33512" name="Rectangle 40"/>
          <p:cNvSpPr>
            <a:spLocks noChangeArrowheads="1"/>
          </p:cNvSpPr>
          <p:nvPr/>
        </p:nvSpPr>
        <p:spPr bwMode="auto">
          <a:xfrm>
            <a:off x="5818188" y="3552825"/>
            <a:ext cx="1687512" cy="7889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1800">
                <a:solidFill>
                  <a:srgbClr val="FAFD00"/>
                </a:solidFill>
                <a:latin typeface="Arial" charset="0"/>
              </a:rPr>
              <a:t>Antithrombin</a:t>
            </a:r>
          </a:p>
          <a:p>
            <a:r>
              <a:rPr lang="en-US" sz="1400">
                <a:solidFill>
                  <a:srgbClr val="FAFD00"/>
                </a:solidFill>
                <a:latin typeface="Arial" charset="0"/>
              </a:rPr>
              <a:t>+ Heparin or EC </a:t>
            </a:r>
          </a:p>
          <a:p>
            <a:r>
              <a:rPr lang="en-US" sz="1400">
                <a:solidFill>
                  <a:srgbClr val="FAFD00"/>
                </a:solidFill>
                <a:latin typeface="Arial" charset="0"/>
              </a:rPr>
              <a:t>Heparan Sulphate</a:t>
            </a:r>
          </a:p>
        </p:txBody>
      </p:sp>
      <p:sp>
        <p:nvSpPr>
          <p:cNvPr id="233513" name="Line 41"/>
          <p:cNvSpPr>
            <a:spLocks noChangeShapeType="1"/>
          </p:cNvSpPr>
          <p:nvPr/>
        </p:nvSpPr>
        <p:spPr bwMode="auto">
          <a:xfrm>
            <a:off x="4035425" y="3200400"/>
            <a:ext cx="4102100" cy="0"/>
          </a:xfrm>
          <a:prstGeom prst="line">
            <a:avLst/>
          </a:prstGeom>
          <a:noFill/>
          <a:ln w="12700">
            <a:solidFill>
              <a:srgbClr val="FFFF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33514" name="Line 42"/>
          <p:cNvSpPr>
            <a:spLocks noChangeShapeType="1"/>
          </p:cNvSpPr>
          <p:nvPr/>
        </p:nvSpPr>
        <p:spPr bwMode="auto">
          <a:xfrm>
            <a:off x="5235575" y="4800600"/>
            <a:ext cx="3159125" cy="0"/>
          </a:xfrm>
          <a:prstGeom prst="line">
            <a:avLst/>
          </a:prstGeom>
          <a:noFill/>
          <a:ln w="12700">
            <a:solidFill>
              <a:srgbClr val="FFFF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33515" name="Line 43"/>
          <p:cNvSpPr>
            <a:spLocks noChangeShapeType="1"/>
          </p:cNvSpPr>
          <p:nvPr/>
        </p:nvSpPr>
        <p:spPr bwMode="auto">
          <a:xfrm>
            <a:off x="8401050" y="4806950"/>
            <a:ext cx="0" cy="368300"/>
          </a:xfrm>
          <a:prstGeom prst="line">
            <a:avLst/>
          </a:prstGeom>
          <a:noFill/>
          <a:ln w="12700">
            <a:solidFill>
              <a:srgbClr val="FFFFFF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33516" name="Rectangle 44"/>
          <p:cNvSpPr>
            <a:spLocks noChangeArrowheads="1"/>
          </p:cNvSpPr>
          <p:nvPr/>
        </p:nvSpPr>
        <p:spPr bwMode="auto">
          <a:xfrm>
            <a:off x="5389563" y="2790825"/>
            <a:ext cx="2147887" cy="3762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r>
              <a:rPr lang="en-US" sz="1800" i="1">
                <a:solidFill>
                  <a:srgbClr val="C8FEC8"/>
                </a:solidFill>
                <a:latin typeface="Arial" charset="0"/>
              </a:rPr>
              <a:t>Anticoagulant</a:t>
            </a:r>
          </a:p>
        </p:txBody>
      </p:sp>
      <p:sp>
        <p:nvSpPr>
          <p:cNvPr id="233517" name="Rectangle 45"/>
          <p:cNvSpPr>
            <a:spLocks noChangeArrowheads="1"/>
          </p:cNvSpPr>
          <p:nvPr/>
        </p:nvSpPr>
        <p:spPr bwMode="auto">
          <a:xfrm>
            <a:off x="5389563" y="4391025"/>
            <a:ext cx="2147887" cy="3762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r>
              <a:rPr lang="en-US" sz="1800" i="1">
                <a:solidFill>
                  <a:srgbClr val="C8FEC8"/>
                </a:solidFill>
                <a:latin typeface="Arial" charset="0"/>
              </a:rPr>
              <a:t>Anticoagulant</a:t>
            </a:r>
          </a:p>
        </p:txBody>
      </p:sp>
      <p:sp>
        <p:nvSpPr>
          <p:cNvPr id="233518" name="Arc 46"/>
          <p:cNvSpPr>
            <a:spLocks/>
          </p:cNvSpPr>
          <p:nvPr/>
        </p:nvSpPr>
        <p:spPr bwMode="auto">
          <a:xfrm>
            <a:off x="7637463" y="4343400"/>
            <a:ext cx="508000" cy="450850"/>
          </a:xfrm>
          <a:custGeom>
            <a:avLst/>
            <a:gdLst>
              <a:gd name="G0" fmla="+- 21600 0 0"/>
              <a:gd name="G1" fmla="+- 0 0 0"/>
              <a:gd name="G2" fmla="+- 21600 0 0"/>
              <a:gd name="T0" fmla="*/ 21600 w 21600"/>
              <a:gd name="T1" fmla="*/ 21600 h 21600"/>
              <a:gd name="T2" fmla="*/ 0 w 21600"/>
              <a:gd name="T3" fmla="*/ 0 h 21600"/>
              <a:gd name="T4" fmla="*/ 21600 w 21600"/>
              <a:gd name="T5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21600" y="21600"/>
                </a:moveTo>
                <a:cubicBezTo>
                  <a:pt x="9670" y="21600"/>
                  <a:pt x="0" y="11929"/>
                  <a:pt x="0" y="0"/>
                </a:cubicBezTo>
              </a:path>
              <a:path w="21600" h="21600" stroke="0" extrusionOk="0">
                <a:moveTo>
                  <a:pt x="21600" y="21600"/>
                </a:moveTo>
                <a:cubicBezTo>
                  <a:pt x="9670" y="21600"/>
                  <a:pt x="0" y="11929"/>
                  <a:pt x="0" y="0"/>
                </a:cubicBezTo>
                <a:lnTo>
                  <a:pt x="21600" y="0"/>
                </a:lnTo>
                <a:close/>
              </a:path>
            </a:pathLst>
          </a:custGeom>
          <a:noFill/>
          <a:ln w="12700" cap="rnd">
            <a:solidFill>
              <a:srgbClr val="FFFF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33519" name="Arc 47"/>
          <p:cNvSpPr>
            <a:spLocks/>
          </p:cNvSpPr>
          <p:nvPr/>
        </p:nvSpPr>
        <p:spPr bwMode="auto">
          <a:xfrm>
            <a:off x="7637463" y="3208338"/>
            <a:ext cx="508000" cy="450850"/>
          </a:xfrm>
          <a:custGeom>
            <a:avLst/>
            <a:gdLst>
              <a:gd name="G0" fmla="+- 21600 0 0"/>
              <a:gd name="G1" fmla="+- 21600 0 0"/>
              <a:gd name="G2" fmla="+- 21600 0 0"/>
              <a:gd name="T0" fmla="*/ 0 w 21600"/>
              <a:gd name="T1" fmla="*/ 21600 h 21600"/>
              <a:gd name="T2" fmla="*/ 21533 w 21600"/>
              <a:gd name="T3" fmla="*/ 0 h 21600"/>
              <a:gd name="T4" fmla="*/ 2160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21600"/>
                </a:moveTo>
                <a:cubicBezTo>
                  <a:pt x="0" y="9696"/>
                  <a:pt x="9629" y="37"/>
                  <a:pt x="21533" y="0"/>
                </a:cubicBezTo>
              </a:path>
              <a:path w="21600" h="21600" stroke="0" extrusionOk="0">
                <a:moveTo>
                  <a:pt x="0" y="21600"/>
                </a:moveTo>
                <a:cubicBezTo>
                  <a:pt x="0" y="9696"/>
                  <a:pt x="9629" y="37"/>
                  <a:pt x="21533" y="0"/>
                </a:cubicBezTo>
                <a:lnTo>
                  <a:pt x="21600" y="21600"/>
                </a:lnTo>
                <a:close/>
              </a:path>
            </a:pathLst>
          </a:custGeom>
          <a:noFill/>
          <a:ln w="12700" cap="rnd">
            <a:solidFill>
              <a:srgbClr val="FFFF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33520" name="Line 48"/>
          <p:cNvSpPr>
            <a:spLocks noChangeShapeType="1"/>
          </p:cNvSpPr>
          <p:nvPr/>
        </p:nvSpPr>
        <p:spPr bwMode="auto">
          <a:xfrm>
            <a:off x="1628775" y="1530350"/>
            <a:ext cx="0" cy="368300"/>
          </a:xfrm>
          <a:prstGeom prst="line">
            <a:avLst/>
          </a:prstGeom>
          <a:noFill/>
          <a:ln w="12700">
            <a:solidFill>
              <a:srgbClr val="FFFFFF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33521" name="Line 49"/>
          <p:cNvSpPr>
            <a:spLocks noChangeShapeType="1"/>
          </p:cNvSpPr>
          <p:nvPr/>
        </p:nvSpPr>
        <p:spPr bwMode="auto">
          <a:xfrm>
            <a:off x="1628775" y="3282950"/>
            <a:ext cx="0" cy="368300"/>
          </a:xfrm>
          <a:prstGeom prst="line">
            <a:avLst/>
          </a:prstGeom>
          <a:noFill/>
          <a:ln w="12700">
            <a:solidFill>
              <a:srgbClr val="FFFFFF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33522" name="Line 50"/>
          <p:cNvSpPr>
            <a:spLocks noChangeShapeType="1"/>
          </p:cNvSpPr>
          <p:nvPr/>
        </p:nvSpPr>
        <p:spPr bwMode="auto">
          <a:xfrm>
            <a:off x="1120775" y="1981200"/>
            <a:ext cx="1358900" cy="0"/>
          </a:xfrm>
          <a:prstGeom prst="line">
            <a:avLst/>
          </a:prstGeom>
          <a:noFill/>
          <a:ln w="12700">
            <a:solidFill>
              <a:srgbClr val="FFFFFF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33523" name="Line 51"/>
          <p:cNvSpPr>
            <a:spLocks noChangeShapeType="1"/>
          </p:cNvSpPr>
          <p:nvPr/>
        </p:nvSpPr>
        <p:spPr bwMode="auto">
          <a:xfrm>
            <a:off x="1120775" y="3657600"/>
            <a:ext cx="2216150" cy="0"/>
          </a:xfrm>
          <a:prstGeom prst="line">
            <a:avLst/>
          </a:prstGeom>
          <a:noFill/>
          <a:ln w="12700">
            <a:solidFill>
              <a:srgbClr val="FFFFFF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33524" name="Rectangle 52"/>
          <p:cNvSpPr>
            <a:spLocks noChangeArrowheads="1"/>
          </p:cNvSpPr>
          <p:nvPr/>
        </p:nvSpPr>
        <p:spPr bwMode="auto">
          <a:xfrm>
            <a:off x="3675063" y="139700"/>
            <a:ext cx="4473575" cy="1016000"/>
          </a:xfrm>
          <a:prstGeom prst="rect">
            <a:avLst/>
          </a:prstGeom>
          <a:noFill/>
          <a:ln w="12700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3000">
                <a:solidFill>
                  <a:srgbClr val="FFFFFF"/>
                </a:solidFill>
                <a:latin typeface="Arial" charset="0"/>
              </a:rPr>
              <a:t>Coagulation Regulation</a:t>
            </a:r>
          </a:p>
          <a:p>
            <a:r>
              <a:rPr lang="en-US" sz="3000">
                <a:solidFill>
                  <a:srgbClr val="FFFFFF"/>
                </a:solidFill>
                <a:latin typeface="Arial" charset="0"/>
              </a:rPr>
              <a:t> By Antithrombin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402" name="Text Box 2"/>
          <p:cNvSpPr txBox="1">
            <a:spLocks noChangeArrowheads="1"/>
          </p:cNvSpPr>
          <p:nvPr/>
        </p:nvSpPr>
        <p:spPr bwMode="auto">
          <a:xfrm>
            <a:off x="1706563" y="503238"/>
            <a:ext cx="6151043" cy="60016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3300" b="0" dirty="0">
                <a:solidFill>
                  <a:srgbClr val="FFFF66"/>
                </a:solidFill>
                <a:latin typeface="Times New Roman" pitchFamily="18" charset="0"/>
              </a:rPr>
              <a:t>Prevalence of Genetic Risk Factors</a:t>
            </a:r>
          </a:p>
        </p:txBody>
      </p:sp>
      <p:sp>
        <p:nvSpPr>
          <p:cNvPr id="230403" name="Text Box 3"/>
          <p:cNvSpPr txBox="1">
            <a:spLocks noChangeArrowheads="1"/>
          </p:cNvSpPr>
          <p:nvPr/>
        </p:nvSpPr>
        <p:spPr bwMode="auto">
          <a:xfrm>
            <a:off x="180975" y="1524000"/>
            <a:ext cx="9699625" cy="4730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2500">
                <a:latin typeface="Times New Roman" pitchFamily="18" charset="0"/>
              </a:rPr>
              <a:t>Risk Factor		General Population (%)	Patients with VTE (%)</a:t>
            </a:r>
          </a:p>
        </p:txBody>
      </p:sp>
      <p:sp>
        <p:nvSpPr>
          <p:cNvPr id="230404" name="Text Box 4"/>
          <p:cNvSpPr txBox="1">
            <a:spLocks noChangeArrowheads="1"/>
          </p:cNvSpPr>
          <p:nvPr/>
        </p:nvSpPr>
        <p:spPr bwMode="auto">
          <a:xfrm>
            <a:off x="257175" y="2324100"/>
            <a:ext cx="7326313" cy="27590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2500">
                <a:solidFill>
                  <a:schemeClr val="tx1"/>
                </a:solidFill>
                <a:latin typeface="Times New Roman" pitchFamily="18" charset="0"/>
              </a:rPr>
              <a:t>AT deficiency		0.02			1-3</a:t>
            </a:r>
          </a:p>
          <a:p>
            <a:r>
              <a:rPr lang="en-US" sz="2500">
                <a:solidFill>
                  <a:schemeClr val="tx1"/>
                </a:solidFill>
                <a:latin typeface="Times New Roman" pitchFamily="18" charset="0"/>
              </a:rPr>
              <a:t>PC deficiency		0.2-0.4			3-5</a:t>
            </a:r>
          </a:p>
          <a:p>
            <a:r>
              <a:rPr lang="en-US" sz="2500">
                <a:solidFill>
                  <a:schemeClr val="tx1"/>
                </a:solidFill>
                <a:latin typeface="Times New Roman" pitchFamily="18" charset="0"/>
              </a:rPr>
              <a:t>PS deficiency			?			1-5</a:t>
            </a:r>
          </a:p>
          <a:p>
            <a:endParaRPr lang="en-US" sz="2500">
              <a:solidFill>
                <a:schemeClr val="tx1"/>
              </a:solidFill>
              <a:latin typeface="Times New Roman" pitchFamily="18" charset="0"/>
            </a:endParaRPr>
          </a:p>
          <a:p>
            <a:r>
              <a:rPr lang="en-US" sz="2500">
                <a:solidFill>
                  <a:srgbClr val="FFFFCC"/>
                </a:solidFill>
                <a:latin typeface="Times New Roman" pitchFamily="18" charset="0"/>
              </a:rPr>
              <a:t>FV Leiden			1-15			10-50</a:t>
            </a:r>
          </a:p>
          <a:p>
            <a:r>
              <a:rPr lang="en-US" sz="2500">
                <a:solidFill>
                  <a:srgbClr val="FFFFCC"/>
                </a:solidFill>
                <a:latin typeface="Times New Roman" pitchFamily="18" charset="0"/>
              </a:rPr>
              <a:t>PT G20210A			2-5			6-18</a:t>
            </a:r>
          </a:p>
          <a:p>
            <a:endParaRPr lang="en-US" sz="2500">
              <a:solidFill>
                <a:srgbClr val="FFFFCC"/>
              </a:solidFill>
              <a:latin typeface="Times New Roman" pitchFamily="18" charset="0"/>
            </a:endParaRPr>
          </a:p>
        </p:txBody>
      </p:sp>
      <p:sp>
        <p:nvSpPr>
          <p:cNvPr id="230405" name="Text Box 5"/>
          <p:cNvSpPr txBox="1">
            <a:spLocks noChangeArrowheads="1"/>
          </p:cNvSpPr>
          <p:nvPr/>
        </p:nvSpPr>
        <p:spPr bwMode="auto">
          <a:xfrm>
            <a:off x="866775" y="5470525"/>
            <a:ext cx="7739619" cy="86177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2500" b="0" dirty="0">
                <a:solidFill>
                  <a:srgbClr val="FFFF66"/>
                </a:solidFill>
                <a:latin typeface="Times New Roman" pitchFamily="18" charset="0"/>
              </a:rPr>
              <a:t>Polymorphisms can account for a much greater number of </a:t>
            </a:r>
          </a:p>
          <a:p>
            <a:r>
              <a:rPr lang="en-US" sz="2500" b="0" dirty="0">
                <a:solidFill>
                  <a:srgbClr val="FFFF66"/>
                </a:solidFill>
                <a:latin typeface="Times New Roman" pitchFamily="18" charset="0"/>
              </a:rPr>
              <a:t>thromboses than gene mutations in coagulation inhibitors</a:t>
            </a:r>
          </a:p>
        </p:txBody>
      </p:sp>
      <p:sp>
        <p:nvSpPr>
          <p:cNvPr id="230406" name="Text Box 6"/>
          <p:cNvSpPr txBox="1">
            <a:spLocks noChangeArrowheads="1"/>
          </p:cNvSpPr>
          <p:nvPr/>
        </p:nvSpPr>
        <p:spPr bwMode="auto">
          <a:xfrm>
            <a:off x="8353425" y="2444750"/>
            <a:ext cx="1544638" cy="8540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2500">
                <a:solidFill>
                  <a:srgbClr val="FFFF66"/>
                </a:solidFill>
                <a:latin typeface="Times New Roman" pitchFamily="18" charset="0"/>
              </a:rPr>
              <a:t>“private”</a:t>
            </a:r>
          </a:p>
          <a:p>
            <a:r>
              <a:rPr lang="en-US" sz="2500">
                <a:solidFill>
                  <a:srgbClr val="FFFF66"/>
                </a:solidFill>
                <a:latin typeface="Times New Roman" pitchFamily="18" charset="0"/>
              </a:rPr>
              <a:t>mutations</a:t>
            </a:r>
          </a:p>
        </p:txBody>
      </p:sp>
      <p:sp>
        <p:nvSpPr>
          <p:cNvPr id="230407" name="Text Box 7"/>
          <p:cNvSpPr txBox="1">
            <a:spLocks noChangeArrowheads="1"/>
          </p:cNvSpPr>
          <p:nvPr/>
        </p:nvSpPr>
        <p:spPr bwMode="auto">
          <a:xfrm>
            <a:off x="8408988" y="3836988"/>
            <a:ext cx="1703387" cy="8540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2500">
                <a:solidFill>
                  <a:srgbClr val="FFFF66"/>
                </a:solidFill>
                <a:latin typeface="Times New Roman" pitchFamily="18" charset="0"/>
              </a:rPr>
              <a:t>poly-</a:t>
            </a:r>
          </a:p>
          <a:p>
            <a:r>
              <a:rPr lang="en-US" sz="2500">
                <a:solidFill>
                  <a:srgbClr val="FFFF66"/>
                </a:solidFill>
                <a:latin typeface="Times New Roman" pitchFamily="18" charset="0"/>
              </a:rPr>
              <a:t>morphisms</a:t>
            </a:r>
          </a:p>
        </p:txBody>
      </p:sp>
      <p:sp>
        <p:nvSpPr>
          <p:cNvPr id="230408" name="AutoShape 8"/>
          <p:cNvSpPr>
            <a:spLocks/>
          </p:cNvSpPr>
          <p:nvPr/>
        </p:nvSpPr>
        <p:spPr bwMode="auto">
          <a:xfrm>
            <a:off x="7683500" y="2347913"/>
            <a:ext cx="211138" cy="995362"/>
          </a:xfrm>
          <a:prstGeom prst="rightBrace">
            <a:avLst>
              <a:gd name="adj1" fmla="val 39286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30409" name="AutoShape 9"/>
          <p:cNvSpPr>
            <a:spLocks/>
          </p:cNvSpPr>
          <p:nvPr/>
        </p:nvSpPr>
        <p:spPr bwMode="auto">
          <a:xfrm>
            <a:off x="7683500" y="3981450"/>
            <a:ext cx="211138" cy="509588"/>
          </a:xfrm>
          <a:prstGeom prst="rightBrace">
            <a:avLst>
              <a:gd name="adj1" fmla="val 20113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426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92113"/>
            <a:ext cx="7924800" cy="609600"/>
          </a:xfrm>
          <a:ln/>
        </p:spPr>
        <p:txBody>
          <a:bodyPr/>
          <a:lstStyle/>
          <a:p>
            <a:r>
              <a:rPr lang="en-GB" dirty="0"/>
              <a:t>Relative Risks of </a:t>
            </a:r>
            <a:r>
              <a:rPr lang="en-GB" dirty="0" err="1"/>
              <a:t>Thrombophilic</a:t>
            </a:r>
            <a:r>
              <a:rPr lang="en-GB" dirty="0"/>
              <a:t> Defects</a:t>
            </a:r>
          </a:p>
        </p:txBody>
      </p:sp>
      <p:sp>
        <p:nvSpPr>
          <p:cNvPr id="231427" name="Text Box 3"/>
          <p:cNvSpPr txBox="1">
            <a:spLocks noChangeArrowheads="1"/>
          </p:cNvSpPr>
          <p:nvPr/>
        </p:nvSpPr>
        <p:spPr bwMode="auto">
          <a:xfrm>
            <a:off x="5118100" y="1184275"/>
            <a:ext cx="417830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1800" b="0">
                <a:solidFill>
                  <a:schemeClr val="tx1"/>
                </a:solidFill>
              </a:rPr>
              <a:t>Martinelli et al, Blood 1998, 92, 2353-2358</a:t>
            </a:r>
          </a:p>
        </p:txBody>
      </p:sp>
      <p:sp>
        <p:nvSpPr>
          <p:cNvPr id="231428" name="Text Box 4"/>
          <p:cNvSpPr txBox="1">
            <a:spLocks noChangeArrowheads="1"/>
          </p:cNvSpPr>
          <p:nvPr/>
        </p:nvSpPr>
        <p:spPr bwMode="auto">
          <a:xfrm>
            <a:off x="1143000" y="2190750"/>
            <a:ext cx="8682185" cy="30469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b="0" dirty="0">
                <a:solidFill>
                  <a:schemeClr val="tx1"/>
                </a:solidFill>
              </a:rPr>
              <a:t>					</a:t>
            </a:r>
            <a:r>
              <a:rPr lang="en-GB" sz="2400" b="0" u="sng" dirty="0">
                <a:solidFill>
                  <a:schemeClr val="tx1"/>
                </a:solidFill>
              </a:rPr>
              <a:t>Yes</a:t>
            </a:r>
            <a:r>
              <a:rPr lang="en-GB" sz="2400" b="0" dirty="0">
                <a:solidFill>
                  <a:schemeClr val="tx1"/>
                </a:solidFill>
              </a:rPr>
              <a:t>	</a:t>
            </a:r>
            <a:r>
              <a:rPr lang="en-GB" sz="2400" b="0" u="sng" dirty="0">
                <a:solidFill>
                  <a:schemeClr val="tx1"/>
                </a:solidFill>
              </a:rPr>
              <a:t>No</a:t>
            </a:r>
            <a:r>
              <a:rPr lang="en-GB" sz="2400" b="0" dirty="0">
                <a:solidFill>
                  <a:schemeClr val="tx1"/>
                </a:solidFill>
              </a:rPr>
              <a:t>		</a:t>
            </a:r>
            <a:r>
              <a:rPr lang="en-GB" sz="2400" b="0" u="sng" dirty="0" smtClean="0">
                <a:solidFill>
                  <a:schemeClr val="tx1"/>
                </a:solidFill>
              </a:rPr>
              <a:t>OR</a:t>
            </a:r>
            <a:endParaRPr lang="en-GB" sz="2400" b="0" dirty="0">
              <a:solidFill>
                <a:schemeClr val="tx1"/>
              </a:solidFill>
            </a:endParaRPr>
          </a:p>
          <a:p>
            <a:r>
              <a:rPr lang="en-GB" sz="2400" b="0" dirty="0">
                <a:solidFill>
                  <a:schemeClr val="tx1"/>
                </a:solidFill>
              </a:rPr>
              <a:t>Venous thrombosis</a:t>
            </a:r>
          </a:p>
          <a:p>
            <a:r>
              <a:rPr lang="en-GB" sz="2400" b="0" dirty="0">
                <a:solidFill>
                  <a:schemeClr val="tx1"/>
                </a:solidFill>
              </a:rPr>
              <a:t>	No defect			9	312		1.0 (Ref)</a:t>
            </a:r>
          </a:p>
          <a:p>
            <a:r>
              <a:rPr lang="en-GB" sz="2400" b="0" dirty="0">
                <a:solidFill>
                  <a:schemeClr val="tx1"/>
                </a:solidFill>
              </a:rPr>
              <a:t>	AT deficiency			30	 55		8.1 </a:t>
            </a:r>
          </a:p>
          <a:p>
            <a:r>
              <a:rPr lang="en-GB" sz="2400" b="0" dirty="0">
                <a:solidFill>
                  <a:schemeClr val="tx1"/>
                </a:solidFill>
              </a:rPr>
              <a:t>	PC deficiency		</a:t>
            </a:r>
            <a:r>
              <a:rPr lang="en-GB" sz="2400" b="0" dirty="0" smtClean="0">
                <a:solidFill>
                  <a:schemeClr val="tx1"/>
                </a:solidFill>
              </a:rPr>
              <a:t>	16</a:t>
            </a:r>
            <a:r>
              <a:rPr lang="en-GB" sz="2400" b="0" dirty="0">
                <a:solidFill>
                  <a:schemeClr val="tx1"/>
                </a:solidFill>
              </a:rPr>
              <a:t>	45		7.4</a:t>
            </a:r>
          </a:p>
          <a:p>
            <a:r>
              <a:rPr lang="en-GB" sz="2400" b="0" dirty="0">
                <a:solidFill>
                  <a:schemeClr val="tx1"/>
                </a:solidFill>
              </a:rPr>
              <a:t>	PS deficiency		</a:t>
            </a:r>
            <a:r>
              <a:rPr lang="en-GB" sz="2400" b="0" dirty="0" smtClean="0">
                <a:solidFill>
                  <a:schemeClr val="tx1"/>
                </a:solidFill>
              </a:rPr>
              <a:t>	12</a:t>
            </a:r>
            <a:r>
              <a:rPr lang="en-GB" sz="2400" b="0" dirty="0">
                <a:solidFill>
                  <a:schemeClr val="tx1"/>
                </a:solidFill>
              </a:rPr>
              <a:t>	26		10.4</a:t>
            </a:r>
          </a:p>
          <a:p>
            <a:r>
              <a:rPr lang="en-GB" sz="2400" b="0" dirty="0">
                <a:solidFill>
                  <a:schemeClr val="tx1"/>
                </a:solidFill>
              </a:rPr>
              <a:t>	</a:t>
            </a:r>
            <a:r>
              <a:rPr lang="en-GB" sz="2400" b="0" dirty="0">
                <a:solidFill>
                  <a:srgbClr val="FFFF66"/>
                </a:solidFill>
              </a:rPr>
              <a:t>FV Leiden			30	165		4.6</a:t>
            </a:r>
          </a:p>
          <a:p>
            <a:r>
              <a:rPr lang="en-GB" sz="2400" b="0" dirty="0">
                <a:solidFill>
                  <a:srgbClr val="FFFF66"/>
                </a:solidFill>
              </a:rPr>
              <a:t>	(PT20210A						~2.0)</a:t>
            </a:r>
            <a:endParaRPr lang="en-GB" sz="2400" b="0" dirty="0">
              <a:solidFill>
                <a:schemeClr val="tx1"/>
              </a:solidFill>
            </a:endParaRPr>
          </a:p>
        </p:txBody>
      </p:sp>
      <p:sp>
        <p:nvSpPr>
          <p:cNvPr id="231429" name="Rectangle 5"/>
          <p:cNvSpPr>
            <a:spLocks noChangeArrowheads="1"/>
          </p:cNvSpPr>
          <p:nvPr/>
        </p:nvSpPr>
        <p:spPr bwMode="auto">
          <a:xfrm>
            <a:off x="1524000" y="5818188"/>
            <a:ext cx="7924800" cy="609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algn="ctr">
              <a:spcBef>
                <a:spcPct val="20000"/>
              </a:spcBef>
              <a:buSzPct val="100000"/>
            </a:pPr>
            <a:r>
              <a:rPr lang="en-GB" sz="2400" b="0">
                <a:solidFill>
                  <a:schemeClr val="tx1"/>
                </a:solidFill>
              </a:rPr>
              <a:t>Risk associated with polymorphisms appears lower than risk associated with “private” mutations!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02" name="Line 2"/>
          <p:cNvSpPr>
            <a:spLocks noChangeShapeType="1"/>
          </p:cNvSpPr>
          <p:nvPr/>
        </p:nvSpPr>
        <p:spPr bwMode="auto">
          <a:xfrm>
            <a:off x="1257300" y="1330325"/>
            <a:ext cx="0" cy="5016500"/>
          </a:xfrm>
          <a:prstGeom prst="line">
            <a:avLst/>
          </a:prstGeom>
          <a:noFill/>
          <a:ln w="34925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4803" name="Line 3"/>
          <p:cNvSpPr>
            <a:spLocks noChangeShapeType="1"/>
          </p:cNvSpPr>
          <p:nvPr/>
        </p:nvSpPr>
        <p:spPr bwMode="auto">
          <a:xfrm>
            <a:off x="1263650" y="6353175"/>
            <a:ext cx="6769100" cy="0"/>
          </a:xfrm>
          <a:prstGeom prst="line">
            <a:avLst/>
          </a:prstGeom>
          <a:noFill/>
          <a:ln w="349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4804" name="Line 4"/>
          <p:cNvSpPr>
            <a:spLocks noChangeShapeType="1"/>
          </p:cNvSpPr>
          <p:nvPr/>
        </p:nvSpPr>
        <p:spPr bwMode="auto">
          <a:xfrm>
            <a:off x="1263650" y="5819775"/>
            <a:ext cx="60833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4805" name="Line 5"/>
          <p:cNvSpPr>
            <a:spLocks noChangeShapeType="1"/>
          </p:cNvSpPr>
          <p:nvPr/>
        </p:nvSpPr>
        <p:spPr bwMode="auto">
          <a:xfrm>
            <a:off x="1263650" y="5210175"/>
            <a:ext cx="60833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4806" name="Line 6"/>
          <p:cNvSpPr>
            <a:spLocks noChangeShapeType="1"/>
          </p:cNvSpPr>
          <p:nvPr/>
        </p:nvSpPr>
        <p:spPr bwMode="auto">
          <a:xfrm flipV="1">
            <a:off x="1263650" y="3984625"/>
            <a:ext cx="6159500" cy="2374900"/>
          </a:xfrm>
          <a:prstGeom prst="line">
            <a:avLst/>
          </a:prstGeom>
          <a:noFill/>
          <a:ln w="12700">
            <a:solidFill>
              <a:srgbClr val="67FF67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4807" name="Line 7"/>
          <p:cNvSpPr>
            <a:spLocks noChangeShapeType="1"/>
          </p:cNvSpPr>
          <p:nvPr/>
        </p:nvSpPr>
        <p:spPr bwMode="auto">
          <a:xfrm flipV="1">
            <a:off x="1263650" y="3603625"/>
            <a:ext cx="2578100" cy="10033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4808" name="Line 8"/>
          <p:cNvSpPr>
            <a:spLocks noChangeShapeType="1"/>
          </p:cNvSpPr>
          <p:nvPr/>
        </p:nvSpPr>
        <p:spPr bwMode="auto">
          <a:xfrm flipV="1">
            <a:off x="5038725" y="2251075"/>
            <a:ext cx="2425700" cy="9271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4809" name="Line 9"/>
          <p:cNvSpPr>
            <a:spLocks noChangeShapeType="1"/>
          </p:cNvSpPr>
          <p:nvPr/>
        </p:nvSpPr>
        <p:spPr bwMode="auto">
          <a:xfrm flipV="1">
            <a:off x="3846513" y="2330450"/>
            <a:ext cx="1171575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4810" name="Line 10"/>
          <p:cNvSpPr>
            <a:spLocks noChangeShapeType="1"/>
          </p:cNvSpPr>
          <p:nvPr/>
        </p:nvSpPr>
        <p:spPr bwMode="auto">
          <a:xfrm flipV="1">
            <a:off x="3830638" y="2765425"/>
            <a:ext cx="0" cy="8588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4811" name="Line 11"/>
          <p:cNvSpPr>
            <a:spLocks noChangeShapeType="1"/>
          </p:cNvSpPr>
          <p:nvPr/>
        </p:nvSpPr>
        <p:spPr bwMode="auto">
          <a:xfrm>
            <a:off x="5037138" y="2333625"/>
            <a:ext cx="0" cy="8334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4812" name="Line 12"/>
          <p:cNvSpPr>
            <a:spLocks noChangeShapeType="1"/>
          </p:cNvSpPr>
          <p:nvPr/>
        </p:nvSpPr>
        <p:spPr bwMode="auto">
          <a:xfrm>
            <a:off x="1235075" y="2730500"/>
            <a:ext cx="6337300" cy="0"/>
          </a:xfrm>
          <a:prstGeom prst="line">
            <a:avLst/>
          </a:prstGeom>
          <a:noFill/>
          <a:ln w="12700">
            <a:solidFill>
              <a:srgbClr val="FE9EAE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4813" name="Rectangle 13"/>
          <p:cNvSpPr>
            <a:spLocks noChangeArrowheads="1"/>
          </p:cNvSpPr>
          <p:nvPr/>
        </p:nvSpPr>
        <p:spPr bwMode="auto">
          <a:xfrm>
            <a:off x="-14288" y="1049338"/>
            <a:ext cx="1053173" cy="8284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Odds </a:t>
            </a:r>
          </a:p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Ratio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204814" name="Rectangle 14"/>
          <p:cNvSpPr>
            <a:spLocks noChangeArrowheads="1"/>
          </p:cNvSpPr>
          <p:nvPr/>
        </p:nvSpPr>
        <p:spPr bwMode="auto">
          <a:xfrm>
            <a:off x="7437438" y="6381750"/>
            <a:ext cx="701675" cy="4667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2400">
                <a:solidFill>
                  <a:schemeClr val="tx1"/>
                </a:solidFill>
              </a:rPr>
              <a:t>Age</a:t>
            </a:r>
          </a:p>
        </p:txBody>
      </p:sp>
      <p:sp>
        <p:nvSpPr>
          <p:cNvPr id="204815" name="Rectangle 15"/>
          <p:cNvSpPr>
            <a:spLocks noChangeArrowheads="1"/>
          </p:cNvSpPr>
          <p:nvPr/>
        </p:nvSpPr>
        <p:spPr bwMode="auto">
          <a:xfrm>
            <a:off x="7696200" y="2438400"/>
            <a:ext cx="1738313" cy="8191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2400">
                <a:solidFill>
                  <a:srgbClr val="FE9EAE"/>
                </a:solidFill>
              </a:rPr>
              <a:t>Thrombotic</a:t>
            </a:r>
          </a:p>
          <a:p>
            <a:r>
              <a:rPr lang="en-US" sz="2400">
                <a:solidFill>
                  <a:srgbClr val="FE9EAE"/>
                </a:solidFill>
              </a:rPr>
              <a:t>threshold</a:t>
            </a:r>
          </a:p>
        </p:txBody>
      </p:sp>
      <p:sp>
        <p:nvSpPr>
          <p:cNvPr id="204816" name="Rectangle 16"/>
          <p:cNvSpPr>
            <a:spLocks noChangeArrowheads="1"/>
          </p:cNvSpPr>
          <p:nvPr/>
        </p:nvSpPr>
        <p:spPr bwMode="auto">
          <a:xfrm>
            <a:off x="7756525" y="3695700"/>
            <a:ext cx="2565400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2400" b="0">
                <a:solidFill>
                  <a:srgbClr val="67FF67"/>
                </a:solidFill>
              </a:rPr>
              <a:t>Risk from “ageing”</a:t>
            </a:r>
          </a:p>
        </p:txBody>
      </p:sp>
      <p:sp>
        <p:nvSpPr>
          <p:cNvPr id="204817" name="Rectangle 17"/>
          <p:cNvSpPr>
            <a:spLocks noChangeArrowheads="1"/>
          </p:cNvSpPr>
          <p:nvPr/>
        </p:nvSpPr>
        <p:spPr bwMode="auto">
          <a:xfrm>
            <a:off x="7629525" y="4986338"/>
            <a:ext cx="1889125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2400" b="0">
                <a:solidFill>
                  <a:schemeClr val="tx1"/>
                </a:solidFill>
              </a:rPr>
              <a:t>Genetic risk 2</a:t>
            </a:r>
          </a:p>
        </p:txBody>
      </p:sp>
      <p:sp>
        <p:nvSpPr>
          <p:cNvPr id="204818" name="Rectangle 18"/>
          <p:cNvSpPr>
            <a:spLocks noChangeArrowheads="1"/>
          </p:cNvSpPr>
          <p:nvPr/>
        </p:nvSpPr>
        <p:spPr bwMode="auto">
          <a:xfrm>
            <a:off x="7653338" y="5607050"/>
            <a:ext cx="1889125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2400" b="0">
                <a:solidFill>
                  <a:schemeClr val="tx2"/>
                </a:solidFill>
              </a:rPr>
              <a:t>Genetic risk 1</a:t>
            </a:r>
          </a:p>
        </p:txBody>
      </p:sp>
      <p:sp>
        <p:nvSpPr>
          <p:cNvPr id="204819" name="Rectangle 19"/>
          <p:cNvSpPr>
            <a:spLocks noChangeArrowheads="1"/>
          </p:cNvSpPr>
          <p:nvPr/>
        </p:nvSpPr>
        <p:spPr bwMode="auto">
          <a:xfrm>
            <a:off x="1038885" y="132561"/>
            <a:ext cx="8907463" cy="1197764"/>
          </a:xfrm>
          <a:prstGeom prst="rect">
            <a:avLst/>
          </a:prstGeom>
          <a:solidFill>
            <a:schemeClr val="tx2"/>
          </a:solidFill>
          <a:ln w="12700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square" lIns="90488" tIns="44450" rIns="90488" bIns="44450">
            <a:spAutoFit/>
          </a:bodyPr>
          <a:lstStyle/>
          <a:p>
            <a:pPr algn="ctr"/>
            <a:r>
              <a:rPr lang="en-GB" sz="2400" dirty="0">
                <a:solidFill>
                  <a:schemeClr val="bg2"/>
                </a:solidFill>
              </a:rPr>
              <a:t>Venous </a:t>
            </a:r>
            <a:r>
              <a:rPr lang="en-US" sz="2400" dirty="0">
                <a:solidFill>
                  <a:schemeClr val="bg2"/>
                </a:solidFill>
              </a:rPr>
              <a:t>Thrombosis is Multi-Causal Arising from Interacting Genetic </a:t>
            </a:r>
          </a:p>
          <a:p>
            <a:pPr algn="ctr"/>
            <a:r>
              <a:rPr lang="en-US" sz="2400" dirty="0">
                <a:solidFill>
                  <a:schemeClr val="bg2"/>
                </a:solidFill>
              </a:rPr>
              <a:t>and Acquired Risk Factors</a:t>
            </a:r>
          </a:p>
        </p:txBody>
      </p:sp>
      <p:sp>
        <p:nvSpPr>
          <p:cNvPr id="204820" name="Rectangle 20"/>
          <p:cNvSpPr>
            <a:spLocks noChangeArrowheads="1"/>
          </p:cNvSpPr>
          <p:nvPr/>
        </p:nvSpPr>
        <p:spPr bwMode="auto">
          <a:xfrm>
            <a:off x="7629525" y="1770063"/>
            <a:ext cx="2146300" cy="4667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2400" b="0">
                <a:solidFill>
                  <a:schemeClr val="tx1"/>
                </a:solidFill>
              </a:rPr>
              <a:t>Cumulative risk</a:t>
            </a:r>
          </a:p>
        </p:txBody>
      </p:sp>
      <p:sp>
        <p:nvSpPr>
          <p:cNvPr id="204821" name="Rectangle 21"/>
          <p:cNvSpPr>
            <a:spLocks noChangeArrowheads="1"/>
          </p:cNvSpPr>
          <p:nvPr/>
        </p:nvSpPr>
        <p:spPr bwMode="auto">
          <a:xfrm>
            <a:off x="1830388" y="1600200"/>
            <a:ext cx="2530475" cy="8191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GB" sz="2400" b="0">
                <a:solidFill>
                  <a:schemeClr val="tx1"/>
                </a:solidFill>
              </a:rPr>
              <a:t>Transient a</a:t>
            </a:r>
            <a:r>
              <a:rPr lang="en-US" sz="2400" b="0">
                <a:solidFill>
                  <a:schemeClr val="tx1"/>
                </a:solidFill>
              </a:rPr>
              <a:t>cquired </a:t>
            </a:r>
            <a:endParaRPr lang="en-GB" sz="2400" b="0">
              <a:solidFill>
                <a:schemeClr val="tx1"/>
              </a:solidFill>
            </a:endParaRPr>
          </a:p>
          <a:p>
            <a:r>
              <a:rPr lang="en-US" sz="2400" b="0">
                <a:solidFill>
                  <a:schemeClr val="tx1"/>
                </a:solidFill>
              </a:rPr>
              <a:t>risk</a:t>
            </a:r>
          </a:p>
        </p:txBody>
      </p:sp>
      <p:sp>
        <p:nvSpPr>
          <p:cNvPr id="204822" name="Arc 22"/>
          <p:cNvSpPr>
            <a:spLocks/>
          </p:cNvSpPr>
          <p:nvPr/>
        </p:nvSpPr>
        <p:spPr bwMode="auto">
          <a:xfrm>
            <a:off x="2759075" y="2179638"/>
            <a:ext cx="819150" cy="989012"/>
          </a:xfrm>
          <a:custGeom>
            <a:avLst/>
            <a:gdLst>
              <a:gd name="G0" fmla="+- 21600 0 0"/>
              <a:gd name="G1" fmla="+- 0 0 0"/>
              <a:gd name="G2" fmla="+- 21600 0 0"/>
              <a:gd name="T0" fmla="*/ 21600 w 21600"/>
              <a:gd name="T1" fmla="*/ 21600 h 21600"/>
              <a:gd name="T2" fmla="*/ 0 w 21600"/>
              <a:gd name="T3" fmla="*/ 0 h 21600"/>
              <a:gd name="T4" fmla="*/ 21600 w 21600"/>
              <a:gd name="T5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21600" y="21600"/>
                </a:moveTo>
                <a:cubicBezTo>
                  <a:pt x="9670" y="21600"/>
                  <a:pt x="0" y="11929"/>
                  <a:pt x="0" y="0"/>
                </a:cubicBezTo>
              </a:path>
              <a:path w="21600" h="21600" stroke="0" extrusionOk="0">
                <a:moveTo>
                  <a:pt x="21600" y="21600"/>
                </a:moveTo>
                <a:cubicBezTo>
                  <a:pt x="9670" y="21600"/>
                  <a:pt x="0" y="11929"/>
                  <a:pt x="0" y="0"/>
                </a:cubicBezTo>
                <a:lnTo>
                  <a:pt x="21600" y="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4823" name="Text Box 23"/>
          <p:cNvSpPr txBox="1">
            <a:spLocks noChangeArrowheads="1"/>
          </p:cNvSpPr>
          <p:nvPr/>
        </p:nvSpPr>
        <p:spPr bwMode="auto">
          <a:xfrm>
            <a:off x="7346950" y="695395"/>
            <a:ext cx="2432076" cy="35394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dirty="0">
                <a:solidFill>
                  <a:schemeClr val="bg2"/>
                </a:solidFill>
              </a:rPr>
              <a:t>after Rosendaal, 1998</a:t>
            </a:r>
            <a:endParaRPr lang="en-US" dirty="0">
              <a:solidFill>
                <a:schemeClr val="bg2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151" name="Rectangle 7"/>
          <p:cNvSpPr>
            <a:spLocks noChangeArrowheads="1"/>
          </p:cNvSpPr>
          <p:nvPr/>
        </p:nvSpPr>
        <p:spPr bwMode="auto">
          <a:xfrm>
            <a:off x="4332288" y="354013"/>
            <a:ext cx="5302250" cy="828432"/>
          </a:xfrm>
          <a:prstGeom prst="rect">
            <a:avLst/>
          </a:prstGeom>
          <a:solidFill>
            <a:schemeClr val="tx2"/>
          </a:solidFill>
          <a:ln w="12700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algn="ctr"/>
            <a:r>
              <a:rPr lang="en-GB" sz="2400" dirty="0">
                <a:solidFill>
                  <a:schemeClr val="bg2"/>
                </a:solidFill>
              </a:rPr>
              <a:t>Risk Factors for Venous </a:t>
            </a:r>
            <a:r>
              <a:rPr lang="en-US" sz="2400" dirty="0">
                <a:solidFill>
                  <a:schemeClr val="bg2"/>
                </a:solidFill>
              </a:rPr>
              <a:t>Thrombosis</a:t>
            </a:r>
          </a:p>
        </p:txBody>
      </p:sp>
      <p:sp>
        <p:nvSpPr>
          <p:cNvPr id="262153" name="Text Box 9"/>
          <p:cNvSpPr txBox="1">
            <a:spLocks noChangeArrowheads="1"/>
          </p:cNvSpPr>
          <p:nvPr/>
        </p:nvSpPr>
        <p:spPr bwMode="auto">
          <a:xfrm>
            <a:off x="3579813" y="2278063"/>
            <a:ext cx="3175000" cy="35591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1900" b="0" dirty="0">
                <a:solidFill>
                  <a:schemeClr val="tx1"/>
                </a:solidFill>
              </a:rPr>
              <a:t>Oral contraceptives</a:t>
            </a:r>
          </a:p>
          <a:p>
            <a:r>
              <a:rPr lang="en-GB" sz="1900" b="0" dirty="0">
                <a:solidFill>
                  <a:schemeClr val="tx1"/>
                </a:solidFill>
              </a:rPr>
              <a:t>Hormonal replacement therapy</a:t>
            </a:r>
          </a:p>
          <a:p>
            <a:r>
              <a:rPr lang="en-GB" sz="1900" b="0" dirty="0">
                <a:solidFill>
                  <a:schemeClr val="tx1"/>
                </a:solidFill>
              </a:rPr>
              <a:t>Age</a:t>
            </a:r>
          </a:p>
          <a:p>
            <a:r>
              <a:rPr lang="en-GB" sz="1900" b="0" dirty="0">
                <a:solidFill>
                  <a:schemeClr val="tx1"/>
                </a:solidFill>
              </a:rPr>
              <a:t>Previous thrombosis</a:t>
            </a:r>
          </a:p>
          <a:p>
            <a:r>
              <a:rPr lang="en-GB" sz="1900" b="0" dirty="0">
                <a:solidFill>
                  <a:schemeClr val="tx1"/>
                </a:solidFill>
              </a:rPr>
              <a:t>Immobilisation</a:t>
            </a:r>
          </a:p>
          <a:p>
            <a:r>
              <a:rPr lang="en-GB" sz="1900" b="0" dirty="0">
                <a:solidFill>
                  <a:schemeClr val="tx1"/>
                </a:solidFill>
              </a:rPr>
              <a:t>Major Surgery</a:t>
            </a:r>
          </a:p>
          <a:p>
            <a:r>
              <a:rPr lang="en-GB" sz="1900" b="0" dirty="0" err="1">
                <a:solidFill>
                  <a:schemeClr val="tx1"/>
                </a:solidFill>
              </a:rPr>
              <a:t>Orthopedic</a:t>
            </a:r>
            <a:r>
              <a:rPr lang="en-GB" sz="1900" b="0" dirty="0">
                <a:solidFill>
                  <a:schemeClr val="tx1"/>
                </a:solidFill>
              </a:rPr>
              <a:t> surgery</a:t>
            </a:r>
          </a:p>
          <a:p>
            <a:r>
              <a:rPr lang="en-GB" sz="1900" b="0" dirty="0">
                <a:solidFill>
                  <a:schemeClr val="tx1"/>
                </a:solidFill>
              </a:rPr>
              <a:t>Malignancy</a:t>
            </a:r>
          </a:p>
          <a:p>
            <a:r>
              <a:rPr lang="en-GB" sz="1900" b="0" dirty="0" err="1">
                <a:solidFill>
                  <a:schemeClr val="tx1"/>
                </a:solidFill>
              </a:rPr>
              <a:t>Antiphospholipid</a:t>
            </a:r>
            <a:r>
              <a:rPr lang="en-GB" sz="1900" b="0" dirty="0">
                <a:solidFill>
                  <a:schemeClr val="tx1"/>
                </a:solidFill>
              </a:rPr>
              <a:t> syndrome</a:t>
            </a:r>
          </a:p>
          <a:p>
            <a:r>
              <a:rPr lang="en-GB" sz="1900" b="0" dirty="0" err="1">
                <a:solidFill>
                  <a:schemeClr val="tx1"/>
                </a:solidFill>
              </a:rPr>
              <a:t>Myeloproliferative</a:t>
            </a:r>
            <a:r>
              <a:rPr lang="en-GB" sz="1900" b="0" dirty="0">
                <a:solidFill>
                  <a:schemeClr val="tx1"/>
                </a:solidFill>
              </a:rPr>
              <a:t> disorders</a:t>
            </a:r>
          </a:p>
          <a:p>
            <a:r>
              <a:rPr lang="en-GB" sz="1900" b="0" dirty="0" err="1">
                <a:solidFill>
                  <a:schemeClr val="tx1"/>
                </a:solidFill>
              </a:rPr>
              <a:t>Polycythaemia</a:t>
            </a:r>
            <a:r>
              <a:rPr lang="en-GB" sz="1900" b="0" dirty="0">
                <a:solidFill>
                  <a:schemeClr val="tx1"/>
                </a:solidFill>
              </a:rPr>
              <a:t> </a:t>
            </a:r>
            <a:r>
              <a:rPr lang="en-GB" sz="1900" b="0" dirty="0" err="1">
                <a:solidFill>
                  <a:schemeClr val="tx1"/>
                </a:solidFill>
              </a:rPr>
              <a:t>vera</a:t>
            </a:r>
            <a:endParaRPr lang="en-GB" sz="1900" b="0" dirty="0">
              <a:solidFill>
                <a:schemeClr val="tx1"/>
              </a:solidFill>
            </a:endParaRPr>
          </a:p>
          <a:p>
            <a:r>
              <a:rPr lang="en-GB" sz="1900" b="0" dirty="0">
                <a:solidFill>
                  <a:schemeClr val="tx1"/>
                </a:solidFill>
              </a:rPr>
              <a:t>Long distance travel?</a:t>
            </a:r>
          </a:p>
        </p:txBody>
      </p:sp>
      <p:sp>
        <p:nvSpPr>
          <p:cNvPr id="262154" name="Text Box 10"/>
          <p:cNvSpPr txBox="1">
            <a:spLocks noChangeArrowheads="1"/>
          </p:cNvSpPr>
          <p:nvPr/>
        </p:nvSpPr>
        <p:spPr bwMode="auto">
          <a:xfrm>
            <a:off x="841375" y="2276475"/>
            <a:ext cx="2555875" cy="1825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1900" b="0">
                <a:solidFill>
                  <a:schemeClr val="tx1"/>
                </a:solidFill>
              </a:rPr>
              <a:t>Antithrombin deficiency</a:t>
            </a:r>
          </a:p>
          <a:p>
            <a:r>
              <a:rPr lang="en-GB" sz="1900" b="0">
                <a:solidFill>
                  <a:schemeClr val="tx1"/>
                </a:solidFill>
              </a:rPr>
              <a:t>Protein C deficiency</a:t>
            </a:r>
          </a:p>
          <a:p>
            <a:r>
              <a:rPr lang="en-GB" sz="1900" b="0">
                <a:solidFill>
                  <a:schemeClr val="tx1"/>
                </a:solidFill>
              </a:rPr>
              <a:t>Protein S deficiency</a:t>
            </a:r>
          </a:p>
          <a:p>
            <a:r>
              <a:rPr lang="en-GB" sz="1900" b="0">
                <a:solidFill>
                  <a:schemeClr val="tx1"/>
                </a:solidFill>
              </a:rPr>
              <a:t>Factor V Leiden</a:t>
            </a:r>
          </a:p>
          <a:p>
            <a:r>
              <a:rPr lang="en-GB" sz="1900" b="0">
                <a:solidFill>
                  <a:schemeClr val="tx1"/>
                </a:solidFill>
              </a:rPr>
              <a:t>Prothrombin G20210A</a:t>
            </a:r>
          </a:p>
          <a:p>
            <a:r>
              <a:rPr lang="en-GB" sz="1900" b="0">
                <a:solidFill>
                  <a:schemeClr val="tx1"/>
                </a:solidFill>
              </a:rPr>
              <a:t>Dysfibrinogenaemia?</a:t>
            </a:r>
          </a:p>
        </p:txBody>
      </p:sp>
      <p:sp>
        <p:nvSpPr>
          <p:cNvPr id="262155" name="Text Box 11"/>
          <p:cNvSpPr txBox="1">
            <a:spLocks noChangeArrowheads="1"/>
          </p:cNvSpPr>
          <p:nvPr/>
        </p:nvSpPr>
        <p:spPr bwMode="auto">
          <a:xfrm>
            <a:off x="6977063" y="2271713"/>
            <a:ext cx="2587625" cy="12477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1900" b="0" dirty="0" err="1">
                <a:solidFill>
                  <a:schemeClr val="tx1"/>
                </a:solidFill>
              </a:rPr>
              <a:t>Hyperhomocysteinaemia</a:t>
            </a:r>
            <a:endParaRPr lang="en-GB" sz="1900" b="0" dirty="0">
              <a:solidFill>
                <a:schemeClr val="tx1"/>
              </a:solidFill>
            </a:endParaRPr>
          </a:p>
          <a:p>
            <a:r>
              <a:rPr lang="en-GB" sz="1900" b="0" dirty="0">
                <a:solidFill>
                  <a:schemeClr val="tx1"/>
                </a:solidFill>
              </a:rPr>
              <a:t>High factor VIII levels</a:t>
            </a:r>
          </a:p>
          <a:p>
            <a:r>
              <a:rPr lang="en-GB" sz="1900" b="0" dirty="0">
                <a:solidFill>
                  <a:schemeClr val="tx1"/>
                </a:solidFill>
              </a:rPr>
              <a:t>High factor IX levels</a:t>
            </a:r>
          </a:p>
          <a:p>
            <a:r>
              <a:rPr lang="en-GB" sz="1900" b="0" dirty="0">
                <a:solidFill>
                  <a:schemeClr val="tx1"/>
                </a:solidFill>
              </a:rPr>
              <a:t>High fibrinogen levels</a:t>
            </a:r>
          </a:p>
        </p:txBody>
      </p:sp>
      <p:sp>
        <p:nvSpPr>
          <p:cNvPr id="262156" name="Text Box 12"/>
          <p:cNvSpPr txBox="1">
            <a:spLocks noChangeArrowheads="1"/>
          </p:cNvSpPr>
          <p:nvPr/>
        </p:nvSpPr>
        <p:spPr bwMode="auto">
          <a:xfrm>
            <a:off x="852488" y="1555750"/>
            <a:ext cx="8413750" cy="4730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500" b="0">
                <a:solidFill>
                  <a:srgbClr val="FFFFCC"/>
                </a:solidFill>
              </a:rPr>
              <a:t>Inherited		  Acquired		      Mixed		</a:t>
            </a:r>
          </a:p>
        </p:txBody>
      </p:sp>
      <p:sp>
        <p:nvSpPr>
          <p:cNvPr id="262157" name="Line 13"/>
          <p:cNvSpPr>
            <a:spLocks noChangeShapeType="1"/>
          </p:cNvSpPr>
          <p:nvPr/>
        </p:nvSpPr>
        <p:spPr bwMode="auto">
          <a:xfrm>
            <a:off x="852488" y="2117725"/>
            <a:ext cx="86487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498" name="Line 2"/>
          <p:cNvSpPr>
            <a:spLocks noChangeShapeType="1"/>
          </p:cNvSpPr>
          <p:nvPr/>
        </p:nvSpPr>
        <p:spPr bwMode="auto">
          <a:xfrm flipH="1">
            <a:off x="3384550" y="2779713"/>
            <a:ext cx="193675" cy="0"/>
          </a:xfrm>
          <a:prstGeom prst="line">
            <a:avLst/>
          </a:prstGeom>
          <a:noFill/>
          <a:ln w="12700">
            <a:solidFill>
              <a:srgbClr val="FFFF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grpSp>
        <p:nvGrpSpPr>
          <p:cNvPr id="234499" name="Group 3"/>
          <p:cNvGrpSpPr>
            <a:grpSpLocks/>
          </p:cNvGrpSpPr>
          <p:nvPr/>
        </p:nvGrpSpPr>
        <p:grpSpPr bwMode="auto">
          <a:xfrm>
            <a:off x="2055813" y="2024063"/>
            <a:ext cx="1522412" cy="855662"/>
            <a:chOff x="1295" y="1275"/>
            <a:chExt cx="959" cy="539"/>
          </a:xfrm>
        </p:grpSpPr>
        <p:grpSp>
          <p:nvGrpSpPr>
            <p:cNvPr id="234500" name="Group 4"/>
            <p:cNvGrpSpPr>
              <a:grpSpLocks/>
            </p:cNvGrpSpPr>
            <p:nvPr/>
          </p:nvGrpSpPr>
          <p:grpSpPr bwMode="auto">
            <a:xfrm>
              <a:off x="1295" y="1275"/>
              <a:ext cx="896" cy="475"/>
              <a:chOff x="1295" y="1275"/>
              <a:chExt cx="896" cy="475"/>
            </a:xfrm>
          </p:grpSpPr>
          <p:sp>
            <p:nvSpPr>
              <p:cNvPr id="234501" name="Arc 5"/>
              <p:cNvSpPr>
                <a:spLocks/>
              </p:cNvSpPr>
              <p:nvPr/>
            </p:nvSpPr>
            <p:spPr bwMode="auto">
              <a:xfrm>
                <a:off x="1295" y="1275"/>
                <a:ext cx="448" cy="475"/>
              </a:xfrm>
              <a:custGeom>
                <a:avLst/>
                <a:gdLst>
                  <a:gd name="G0" fmla="+- 21600 0 0"/>
                  <a:gd name="G1" fmla="+- 21600 0 0"/>
                  <a:gd name="G2" fmla="+- 21600 0 0"/>
                  <a:gd name="T0" fmla="*/ 0 w 21600"/>
                  <a:gd name="T1" fmla="*/ 21600 h 21600"/>
                  <a:gd name="T2" fmla="*/ 21552 w 21600"/>
                  <a:gd name="T3" fmla="*/ 0 h 21600"/>
                  <a:gd name="T4" fmla="*/ 2160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0" y="21600"/>
                    </a:moveTo>
                    <a:cubicBezTo>
                      <a:pt x="0" y="9689"/>
                      <a:pt x="9641" y="26"/>
                      <a:pt x="21552" y="0"/>
                    </a:cubicBezTo>
                  </a:path>
                  <a:path w="21600" h="21600" stroke="0" extrusionOk="0">
                    <a:moveTo>
                      <a:pt x="0" y="21600"/>
                    </a:moveTo>
                    <a:cubicBezTo>
                      <a:pt x="0" y="9689"/>
                      <a:pt x="9641" y="26"/>
                      <a:pt x="21552" y="0"/>
                    </a:cubicBezTo>
                    <a:lnTo>
                      <a:pt x="21600" y="21600"/>
                    </a:lnTo>
                    <a:close/>
                  </a:path>
                </a:pathLst>
              </a:custGeom>
              <a:noFill/>
              <a:ln w="12700" cap="rnd">
                <a:solidFill>
                  <a:srgbClr val="FFFF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34502" name="Arc 6"/>
              <p:cNvSpPr>
                <a:spLocks/>
              </p:cNvSpPr>
              <p:nvPr/>
            </p:nvSpPr>
            <p:spPr bwMode="auto">
              <a:xfrm>
                <a:off x="1742" y="1275"/>
                <a:ext cx="449" cy="475"/>
              </a:xfrm>
              <a:custGeom>
                <a:avLst/>
                <a:gdLst>
                  <a:gd name="G0" fmla="+- 48 0 0"/>
                  <a:gd name="G1" fmla="+- 21600 0 0"/>
                  <a:gd name="G2" fmla="+- 21600 0 0"/>
                  <a:gd name="T0" fmla="*/ 0 w 21648"/>
                  <a:gd name="T1" fmla="*/ 0 h 21600"/>
                  <a:gd name="T2" fmla="*/ 21648 w 21648"/>
                  <a:gd name="T3" fmla="*/ 21600 h 21600"/>
                  <a:gd name="T4" fmla="*/ 48 w 21648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48" h="21600" fill="none" extrusionOk="0">
                    <a:moveTo>
                      <a:pt x="0" y="0"/>
                    </a:moveTo>
                    <a:cubicBezTo>
                      <a:pt x="16" y="0"/>
                      <a:pt x="32" y="-1"/>
                      <a:pt x="48" y="0"/>
                    </a:cubicBezTo>
                    <a:cubicBezTo>
                      <a:pt x="11977" y="0"/>
                      <a:pt x="21648" y="9670"/>
                      <a:pt x="21648" y="21600"/>
                    </a:cubicBezTo>
                  </a:path>
                  <a:path w="21648" h="21600" stroke="0" extrusionOk="0">
                    <a:moveTo>
                      <a:pt x="0" y="0"/>
                    </a:moveTo>
                    <a:cubicBezTo>
                      <a:pt x="16" y="0"/>
                      <a:pt x="32" y="-1"/>
                      <a:pt x="48" y="0"/>
                    </a:cubicBezTo>
                    <a:cubicBezTo>
                      <a:pt x="11977" y="0"/>
                      <a:pt x="21648" y="9670"/>
                      <a:pt x="21648" y="21600"/>
                    </a:cubicBezTo>
                    <a:lnTo>
                      <a:pt x="48" y="21600"/>
                    </a:lnTo>
                    <a:close/>
                  </a:path>
                </a:pathLst>
              </a:custGeom>
              <a:noFill/>
              <a:ln w="12700" cap="rnd">
                <a:solidFill>
                  <a:srgbClr val="FFFF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</p:grpSp>
        <p:sp>
          <p:nvSpPr>
            <p:cNvPr id="234503" name="Freeform 7"/>
            <p:cNvSpPr>
              <a:spLocks/>
            </p:cNvSpPr>
            <p:nvPr/>
          </p:nvSpPr>
          <p:spPr bwMode="auto">
            <a:xfrm>
              <a:off x="2142" y="1753"/>
              <a:ext cx="112" cy="6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6" y="60"/>
                </a:cxn>
                <a:cxn ang="0">
                  <a:pos x="111" y="0"/>
                </a:cxn>
              </a:cxnLst>
              <a:rect l="0" t="0" r="r" b="b"/>
              <a:pathLst>
                <a:path w="112" h="61">
                  <a:moveTo>
                    <a:pt x="0" y="0"/>
                  </a:moveTo>
                  <a:lnTo>
                    <a:pt x="56" y="60"/>
                  </a:lnTo>
                  <a:lnTo>
                    <a:pt x="111" y="0"/>
                  </a:lnTo>
                </a:path>
              </a:pathLst>
            </a:custGeom>
            <a:noFill/>
            <a:ln w="12700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234504" name="Freeform 8"/>
            <p:cNvSpPr>
              <a:spLocks/>
            </p:cNvSpPr>
            <p:nvPr/>
          </p:nvSpPr>
          <p:spPr bwMode="auto">
            <a:xfrm>
              <a:off x="2136" y="1747"/>
              <a:ext cx="114" cy="6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7" y="61"/>
                </a:cxn>
                <a:cxn ang="0">
                  <a:pos x="113" y="0"/>
                </a:cxn>
              </a:cxnLst>
              <a:rect l="0" t="0" r="r" b="b"/>
              <a:pathLst>
                <a:path w="114" h="62">
                  <a:moveTo>
                    <a:pt x="0" y="0"/>
                  </a:moveTo>
                  <a:lnTo>
                    <a:pt x="57" y="61"/>
                  </a:lnTo>
                  <a:lnTo>
                    <a:pt x="113" y="0"/>
                  </a:lnTo>
                </a:path>
              </a:pathLst>
            </a:custGeom>
            <a:noFill/>
            <a:ln w="12700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234505" name="Group 9"/>
          <p:cNvGrpSpPr>
            <a:grpSpLocks/>
          </p:cNvGrpSpPr>
          <p:nvPr/>
        </p:nvGrpSpPr>
        <p:grpSpPr bwMode="auto">
          <a:xfrm>
            <a:off x="2855913" y="3624263"/>
            <a:ext cx="1423987" cy="755650"/>
            <a:chOff x="1799" y="2283"/>
            <a:chExt cx="897" cy="476"/>
          </a:xfrm>
        </p:grpSpPr>
        <p:sp>
          <p:nvSpPr>
            <p:cNvPr id="234506" name="Arc 10"/>
            <p:cNvSpPr>
              <a:spLocks/>
            </p:cNvSpPr>
            <p:nvPr/>
          </p:nvSpPr>
          <p:spPr bwMode="auto">
            <a:xfrm>
              <a:off x="1799" y="2283"/>
              <a:ext cx="449" cy="476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0 w 21600"/>
                <a:gd name="T1" fmla="*/ 21600 h 21600"/>
                <a:gd name="T2" fmla="*/ 21552 w 21600"/>
                <a:gd name="T3" fmla="*/ 0 h 21600"/>
                <a:gd name="T4" fmla="*/ 2160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21600"/>
                  </a:moveTo>
                  <a:cubicBezTo>
                    <a:pt x="0" y="9689"/>
                    <a:pt x="9641" y="26"/>
                    <a:pt x="21552" y="0"/>
                  </a:cubicBezTo>
                </a:path>
                <a:path w="21600" h="21600" stroke="0" extrusionOk="0">
                  <a:moveTo>
                    <a:pt x="0" y="21600"/>
                  </a:moveTo>
                  <a:cubicBezTo>
                    <a:pt x="0" y="9689"/>
                    <a:pt x="9641" y="26"/>
                    <a:pt x="21552" y="0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25400" cap="rnd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34507" name="Arc 11"/>
            <p:cNvSpPr>
              <a:spLocks/>
            </p:cNvSpPr>
            <p:nvPr/>
          </p:nvSpPr>
          <p:spPr bwMode="auto">
            <a:xfrm>
              <a:off x="2247" y="2283"/>
              <a:ext cx="449" cy="476"/>
            </a:xfrm>
            <a:custGeom>
              <a:avLst/>
              <a:gdLst>
                <a:gd name="G0" fmla="+- 48 0 0"/>
                <a:gd name="G1" fmla="+- 21600 0 0"/>
                <a:gd name="G2" fmla="+- 21600 0 0"/>
                <a:gd name="T0" fmla="*/ 0 w 21648"/>
                <a:gd name="T1" fmla="*/ 0 h 21600"/>
                <a:gd name="T2" fmla="*/ 21648 w 21648"/>
                <a:gd name="T3" fmla="*/ 21600 h 21600"/>
                <a:gd name="T4" fmla="*/ 48 w 21648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48" h="21600" fill="none" extrusionOk="0">
                  <a:moveTo>
                    <a:pt x="0" y="0"/>
                  </a:moveTo>
                  <a:cubicBezTo>
                    <a:pt x="16" y="0"/>
                    <a:pt x="32" y="-1"/>
                    <a:pt x="48" y="0"/>
                  </a:cubicBezTo>
                  <a:cubicBezTo>
                    <a:pt x="11977" y="0"/>
                    <a:pt x="21648" y="9670"/>
                    <a:pt x="21648" y="21600"/>
                  </a:cubicBezTo>
                </a:path>
                <a:path w="21648" h="21600" stroke="0" extrusionOk="0">
                  <a:moveTo>
                    <a:pt x="0" y="0"/>
                  </a:moveTo>
                  <a:cubicBezTo>
                    <a:pt x="16" y="0"/>
                    <a:pt x="32" y="-1"/>
                    <a:pt x="48" y="0"/>
                  </a:cubicBezTo>
                  <a:cubicBezTo>
                    <a:pt x="11977" y="0"/>
                    <a:pt x="21648" y="9670"/>
                    <a:pt x="21648" y="21600"/>
                  </a:cubicBezTo>
                  <a:lnTo>
                    <a:pt x="48" y="21600"/>
                  </a:lnTo>
                  <a:close/>
                </a:path>
              </a:pathLst>
            </a:custGeom>
            <a:noFill/>
            <a:ln w="25400" cap="rnd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234508" name="Arc 12"/>
          <p:cNvSpPr>
            <a:spLocks/>
          </p:cNvSpPr>
          <p:nvPr/>
        </p:nvSpPr>
        <p:spPr bwMode="auto">
          <a:xfrm>
            <a:off x="3763963" y="5059363"/>
            <a:ext cx="704850" cy="744537"/>
          </a:xfrm>
          <a:custGeom>
            <a:avLst/>
            <a:gdLst>
              <a:gd name="G0" fmla="+- 21600 0 0"/>
              <a:gd name="G1" fmla="+- 21600 0 0"/>
              <a:gd name="G2" fmla="+- 21600 0 0"/>
              <a:gd name="T0" fmla="*/ 0 w 21600"/>
              <a:gd name="T1" fmla="*/ 21554 h 21600"/>
              <a:gd name="T2" fmla="*/ 21551 w 21600"/>
              <a:gd name="T3" fmla="*/ 0 h 21600"/>
              <a:gd name="T4" fmla="*/ 2160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21554"/>
                </a:moveTo>
                <a:cubicBezTo>
                  <a:pt x="25" y="9661"/>
                  <a:pt x="9658" y="27"/>
                  <a:pt x="21551" y="0"/>
                </a:cubicBezTo>
              </a:path>
              <a:path w="21600" h="21600" stroke="0" extrusionOk="0">
                <a:moveTo>
                  <a:pt x="0" y="21554"/>
                </a:moveTo>
                <a:cubicBezTo>
                  <a:pt x="25" y="9661"/>
                  <a:pt x="9658" y="27"/>
                  <a:pt x="21551" y="0"/>
                </a:cubicBezTo>
                <a:lnTo>
                  <a:pt x="21600" y="21600"/>
                </a:lnTo>
                <a:close/>
              </a:path>
            </a:pathLst>
          </a:custGeom>
          <a:noFill/>
          <a:ln w="76200" cap="rnd">
            <a:solidFill>
              <a:srgbClr val="FFFF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34509" name="Arc 13"/>
          <p:cNvSpPr>
            <a:spLocks/>
          </p:cNvSpPr>
          <p:nvPr/>
        </p:nvSpPr>
        <p:spPr bwMode="auto">
          <a:xfrm>
            <a:off x="4465638" y="5059363"/>
            <a:ext cx="706437" cy="744537"/>
          </a:xfrm>
          <a:custGeom>
            <a:avLst/>
            <a:gdLst>
              <a:gd name="G0" fmla="+- 49 0 0"/>
              <a:gd name="G1" fmla="+- 21600 0 0"/>
              <a:gd name="G2" fmla="+- 21600 0 0"/>
              <a:gd name="T0" fmla="*/ 0 w 21649"/>
              <a:gd name="T1" fmla="*/ 0 h 21600"/>
              <a:gd name="T2" fmla="*/ 21649 w 21649"/>
              <a:gd name="T3" fmla="*/ 21554 h 21600"/>
              <a:gd name="T4" fmla="*/ 49 w 21649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49" h="21600" fill="none" extrusionOk="0">
                <a:moveTo>
                  <a:pt x="0" y="0"/>
                </a:moveTo>
                <a:cubicBezTo>
                  <a:pt x="16" y="0"/>
                  <a:pt x="32" y="-1"/>
                  <a:pt x="49" y="0"/>
                </a:cubicBezTo>
                <a:cubicBezTo>
                  <a:pt x="11960" y="0"/>
                  <a:pt x="21623" y="9642"/>
                  <a:pt x="21648" y="21554"/>
                </a:cubicBezTo>
              </a:path>
              <a:path w="21649" h="21600" stroke="0" extrusionOk="0">
                <a:moveTo>
                  <a:pt x="0" y="0"/>
                </a:moveTo>
                <a:cubicBezTo>
                  <a:pt x="16" y="0"/>
                  <a:pt x="32" y="-1"/>
                  <a:pt x="49" y="0"/>
                </a:cubicBezTo>
                <a:cubicBezTo>
                  <a:pt x="11960" y="0"/>
                  <a:pt x="21623" y="9642"/>
                  <a:pt x="21648" y="21554"/>
                </a:cubicBezTo>
                <a:lnTo>
                  <a:pt x="49" y="21600"/>
                </a:lnTo>
                <a:close/>
              </a:path>
            </a:pathLst>
          </a:custGeom>
          <a:noFill/>
          <a:ln w="76200" cap="rnd">
            <a:solidFill>
              <a:srgbClr val="FFFF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34510" name="Freeform 14"/>
          <p:cNvSpPr>
            <a:spLocks/>
          </p:cNvSpPr>
          <p:nvPr/>
        </p:nvSpPr>
        <p:spPr bwMode="auto">
          <a:xfrm>
            <a:off x="444500" y="1389063"/>
            <a:ext cx="3498850" cy="4311650"/>
          </a:xfrm>
          <a:custGeom>
            <a:avLst/>
            <a:gdLst/>
            <a:ahLst/>
            <a:cxnLst>
              <a:cxn ang="0">
                <a:pos x="2203" y="2222"/>
              </a:cxn>
              <a:cxn ang="0">
                <a:pos x="1469" y="2715"/>
              </a:cxn>
              <a:cxn ang="0">
                <a:pos x="0" y="2715"/>
              </a:cxn>
              <a:cxn ang="0">
                <a:pos x="0" y="0"/>
              </a:cxn>
              <a:cxn ang="0">
                <a:pos x="735" y="0"/>
              </a:cxn>
            </a:cxnLst>
            <a:rect l="0" t="0" r="r" b="b"/>
            <a:pathLst>
              <a:path w="2204" h="2716">
                <a:moveTo>
                  <a:pt x="2203" y="2222"/>
                </a:moveTo>
                <a:lnTo>
                  <a:pt x="1469" y="2715"/>
                </a:lnTo>
                <a:lnTo>
                  <a:pt x="0" y="2715"/>
                </a:lnTo>
                <a:lnTo>
                  <a:pt x="0" y="0"/>
                </a:lnTo>
                <a:lnTo>
                  <a:pt x="735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34511" name="Freeform 15"/>
          <p:cNvSpPr>
            <a:spLocks/>
          </p:cNvSpPr>
          <p:nvPr/>
        </p:nvSpPr>
        <p:spPr bwMode="auto">
          <a:xfrm>
            <a:off x="444500" y="1389063"/>
            <a:ext cx="3498850" cy="4311650"/>
          </a:xfrm>
          <a:custGeom>
            <a:avLst/>
            <a:gdLst/>
            <a:ahLst/>
            <a:cxnLst>
              <a:cxn ang="0">
                <a:pos x="2203" y="2222"/>
              </a:cxn>
              <a:cxn ang="0">
                <a:pos x="1469" y="2715"/>
              </a:cxn>
              <a:cxn ang="0">
                <a:pos x="0" y="2715"/>
              </a:cxn>
              <a:cxn ang="0">
                <a:pos x="0" y="0"/>
              </a:cxn>
              <a:cxn ang="0">
                <a:pos x="735" y="0"/>
              </a:cxn>
            </a:cxnLst>
            <a:rect l="0" t="0" r="r" b="b"/>
            <a:pathLst>
              <a:path w="2204" h="2716">
                <a:moveTo>
                  <a:pt x="2203" y="2222"/>
                </a:moveTo>
                <a:lnTo>
                  <a:pt x="1469" y="2715"/>
                </a:lnTo>
                <a:lnTo>
                  <a:pt x="0" y="2715"/>
                </a:lnTo>
                <a:lnTo>
                  <a:pt x="0" y="0"/>
                </a:lnTo>
                <a:lnTo>
                  <a:pt x="735" y="0"/>
                </a:lnTo>
              </a:path>
            </a:pathLst>
          </a:custGeom>
          <a:noFill/>
          <a:ln w="12700" cap="rnd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34512" name="Line 16"/>
          <p:cNvSpPr>
            <a:spLocks noChangeShapeType="1"/>
          </p:cNvSpPr>
          <p:nvPr/>
        </p:nvSpPr>
        <p:spPr bwMode="auto">
          <a:xfrm>
            <a:off x="450850" y="3119438"/>
            <a:ext cx="1147763" cy="0"/>
          </a:xfrm>
          <a:prstGeom prst="line">
            <a:avLst/>
          </a:prstGeom>
          <a:noFill/>
          <a:ln w="12700">
            <a:solidFill>
              <a:srgbClr val="FFFF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34513" name="Rectangle 17"/>
          <p:cNvSpPr>
            <a:spLocks noChangeArrowheads="1"/>
          </p:cNvSpPr>
          <p:nvPr/>
        </p:nvSpPr>
        <p:spPr bwMode="auto">
          <a:xfrm>
            <a:off x="2687638" y="1439863"/>
            <a:ext cx="279400" cy="2841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1200" b="0">
                <a:solidFill>
                  <a:srgbClr val="FFFFFF"/>
                </a:solidFill>
              </a:rPr>
              <a:t>+</a:t>
            </a:r>
          </a:p>
        </p:txBody>
      </p:sp>
      <p:sp>
        <p:nvSpPr>
          <p:cNvPr id="234514" name="Rectangle 18"/>
          <p:cNvSpPr>
            <a:spLocks noChangeArrowheads="1"/>
          </p:cNvSpPr>
          <p:nvPr/>
        </p:nvSpPr>
        <p:spPr bwMode="auto">
          <a:xfrm>
            <a:off x="3416300" y="3082925"/>
            <a:ext cx="279400" cy="2841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1200" b="0">
                <a:solidFill>
                  <a:srgbClr val="FFFFFF"/>
                </a:solidFill>
              </a:rPr>
              <a:t>+</a:t>
            </a:r>
          </a:p>
        </p:txBody>
      </p:sp>
      <p:sp>
        <p:nvSpPr>
          <p:cNvPr id="234515" name="Freeform 19"/>
          <p:cNvSpPr>
            <a:spLocks/>
          </p:cNvSpPr>
          <p:nvPr/>
        </p:nvSpPr>
        <p:spPr bwMode="auto">
          <a:xfrm>
            <a:off x="5137150" y="5816600"/>
            <a:ext cx="147638" cy="793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92" y="0"/>
              </a:cxn>
              <a:cxn ang="0">
                <a:pos x="46" y="49"/>
              </a:cxn>
              <a:cxn ang="0">
                <a:pos x="0" y="0"/>
              </a:cxn>
            </a:cxnLst>
            <a:rect l="0" t="0" r="r" b="b"/>
            <a:pathLst>
              <a:path w="93" h="50">
                <a:moveTo>
                  <a:pt x="0" y="0"/>
                </a:moveTo>
                <a:lnTo>
                  <a:pt x="92" y="0"/>
                </a:lnTo>
                <a:lnTo>
                  <a:pt x="46" y="49"/>
                </a:lnTo>
                <a:lnTo>
                  <a:pt x="0" y="0"/>
                </a:lnTo>
              </a:path>
            </a:pathLst>
          </a:custGeom>
          <a:noFill/>
          <a:ln w="76200" cap="rnd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34516" name="Freeform 20"/>
          <p:cNvSpPr>
            <a:spLocks/>
          </p:cNvSpPr>
          <p:nvPr/>
        </p:nvSpPr>
        <p:spPr bwMode="auto">
          <a:xfrm>
            <a:off x="4230688" y="4362450"/>
            <a:ext cx="147637" cy="793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92" y="0"/>
              </a:cxn>
              <a:cxn ang="0">
                <a:pos x="46" y="49"/>
              </a:cxn>
              <a:cxn ang="0">
                <a:pos x="0" y="0"/>
              </a:cxn>
            </a:cxnLst>
            <a:rect l="0" t="0" r="r" b="b"/>
            <a:pathLst>
              <a:path w="93" h="50">
                <a:moveTo>
                  <a:pt x="0" y="0"/>
                </a:moveTo>
                <a:lnTo>
                  <a:pt x="92" y="0"/>
                </a:lnTo>
                <a:lnTo>
                  <a:pt x="46" y="49"/>
                </a:lnTo>
                <a:lnTo>
                  <a:pt x="0" y="0"/>
                </a:lnTo>
              </a:path>
            </a:pathLst>
          </a:custGeom>
          <a:noFill/>
          <a:ln w="25400" cap="rnd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34517" name="Freeform 21"/>
          <p:cNvSpPr>
            <a:spLocks/>
          </p:cNvSpPr>
          <p:nvPr/>
        </p:nvSpPr>
        <p:spPr bwMode="auto">
          <a:xfrm>
            <a:off x="4662488" y="1381125"/>
            <a:ext cx="2114550" cy="2744788"/>
          </a:xfrm>
          <a:custGeom>
            <a:avLst/>
            <a:gdLst/>
            <a:ahLst/>
            <a:cxnLst>
              <a:cxn ang="0">
                <a:pos x="1331" y="1728"/>
              </a:cxn>
              <a:cxn ang="0">
                <a:pos x="1331" y="0"/>
              </a:cxn>
              <a:cxn ang="0">
                <a:pos x="0" y="0"/>
              </a:cxn>
            </a:cxnLst>
            <a:rect l="0" t="0" r="r" b="b"/>
            <a:pathLst>
              <a:path w="1332" h="1729">
                <a:moveTo>
                  <a:pt x="1331" y="1728"/>
                </a:moveTo>
                <a:lnTo>
                  <a:pt x="1331" y="0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34518" name="Freeform 22"/>
          <p:cNvSpPr>
            <a:spLocks/>
          </p:cNvSpPr>
          <p:nvPr/>
        </p:nvSpPr>
        <p:spPr bwMode="auto">
          <a:xfrm>
            <a:off x="4662488" y="1381125"/>
            <a:ext cx="2114550" cy="2744788"/>
          </a:xfrm>
          <a:custGeom>
            <a:avLst/>
            <a:gdLst/>
            <a:ahLst/>
            <a:cxnLst>
              <a:cxn ang="0">
                <a:pos x="1331" y="1728"/>
              </a:cxn>
              <a:cxn ang="0">
                <a:pos x="1331" y="0"/>
              </a:cxn>
              <a:cxn ang="0">
                <a:pos x="0" y="0"/>
              </a:cxn>
            </a:cxnLst>
            <a:rect l="0" t="0" r="r" b="b"/>
            <a:pathLst>
              <a:path w="1332" h="1729">
                <a:moveTo>
                  <a:pt x="1331" y="1728"/>
                </a:moveTo>
                <a:lnTo>
                  <a:pt x="1331" y="0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34519" name="Line 23"/>
          <p:cNvSpPr>
            <a:spLocks noChangeShapeType="1"/>
          </p:cNvSpPr>
          <p:nvPr/>
        </p:nvSpPr>
        <p:spPr bwMode="auto">
          <a:xfrm flipH="1">
            <a:off x="5459413" y="3111500"/>
            <a:ext cx="131762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34520" name="Line 24"/>
          <p:cNvSpPr>
            <a:spLocks noChangeShapeType="1"/>
          </p:cNvSpPr>
          <p:nvPr/>
        </p:nvSpPr>
        <p:spPr bwMode="auto">
          <a:xfrm flipH="1">
            <a:off x="5459413" y="3111500"/>
            <a:ext cx="1317625" cy="0"/>
          </a:xfrm>
          <a:prstGeom prst="line">
            <a:avLst/>
          </a:prstGeom>
          <a:noFill/>
          <a:ln w="12700">
            <a:solidFill>
              <a:srgbClr val="FFFF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34521" name="Arc 25"/>
          <p:cNvSpPr>
            <a:spLocks/>
          </p:cNvSpPr>
          <p:nvPr/>
        </p:nvSpPr>
        <p:spPr bwMode="auto">
          <a:xfrm>
            <a:off x="6783388" y="3416300"/>
            <a:ext cx="209550" cy="147638"/>
          </a:xfrm>
          <a:custGeom>
            <a:avLst/>
            <a:gdLst>
              <a:gd name="G0" fmla="+- 21600 0 0"/>
              <a:gd name="G1" fmla="+- 0 0 0"/>
              <a:gd name="G2" fmla="+- 21600 0 0"/>
              <a:gd name="T0" fmla="*/ 21436 w 21600"/>
              <a:gd name="T1" fmla="*/ 21599 h 21599"/>
              <a:gd name="T2" fmla="*/ 0 w 21600"/>
              <a:gd name="T3" fmla="*/ 0 h 21599"/>
              <a:gd name="T4" fmla="*/ 21600 w 21600"/>
              <a:gd name="T5" fmla="*/ 0 h 215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599" fill="none" extrusionOk="0">
                <a:moveTo>
                  <a:pt x="21435" y="21599"/>
                </a:moveTo>
                <a:cubicBezTo>
                  <a:pt x="9570" y="21509"/>
                  <a:pt x="0" y="11865"/>
                  <a:pt x="0" y="0"/>
                </a:cubicBezTo>
              </a:path>
              <a:path w="21600" h="21599" stroke="0" extrusionOk="0">
                <a:moveTo>
                  <a:pt x="21435" y="21599"/>
                </a:moveTo>
                <a:cubicBezTo>
                  <a:pt x="9570" y="21509"/>
                  <a:pt x="0" y="11865"/>
                  <a:pt x="0" y="0"/>
                </a:cubicBezTo>
                <a:lnTo>
                  <a:pt x="21600" y="0"/>
                </a:lnTo>
                <a:close/>
              </a:path>
            </a:pathLst>
          </a:custGeom>
          <a:noFill/>
          <a:ln w="12700" cap="rnd">
            <a:solidFill>
              <a:srgbClr val="FFFF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34522" name="Line 26"/>
          <p:cNvSpPr>
            <a:spLocks noChangeShapeType="1"/>
          </p:cNvSpPr>
          <p:nvPr/>
        </p:nvSpPr>
        <p:spPr bwMode="auto">
          <a:xfrm flipH="1">
            <a:off x="7002463" y="3581400"/>
            <a:ext cx="371475" cy="0"/>
          </a:xfrm>
          <a:prstGeom prst="line">
            <a:avLst/>
          </a:prstGeom>
          <a:noFill/>
          <a:ln w="12700">
            <a:solidFill>
              <a:srgbClr val="FFFF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34523" name="Freeform 27"/>
          <p:cNvSpPr>
            <a:spLocks/>
          </p:cNvSpPr>
          <p:nvPr/>
        </p:nvSpPr>
        <p:spPr bwMode="auto">
          <a:xfrm>
            <a:off x="4954588" y="4906963"/>
            <a:ext cx="2916237" cy="78581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642" y="494"/>
              </a:cxn>
              <a:cxn ang="0">
                <a:pos x="1836" y="494"/>
              </a:cxn>
            </a:cxnLst>
            <a:rect l="0" t="0" r="r" b="b"/>
            <a:pathLst>
              <a:path w="1837" h="495">
                <a:moveTo>
                  <a:pt x="0" y="0"/>
                </a:moveTo>
                <a:lnTo>
                  <a:pt x="642" y="494"/>
                </a:lnTo>
                <a:lnTo>
                  <a:pt x="1836" y="49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34524" name="Freeform 28"/>
          <p:cNvSpPr>
            <a:spLocks/>
          </p:cNvSpPr>
          <p:nvPr/>
        </p:nvSpPr>
        <p:spPr bwMode="auto">
          <a:xfrm>
            <a:off x="4954588" y="4906963"/>
            <a:ext cx="2916237" cy="78581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642" y="494"/>
              </a:cxn>
              <a:cxn ang="0">
                <a:pos x="1836" y="494"/>
              </a:cxn>
            </a:cxnLst>
            <a:rect l="0" t="0" r="r" b="b"/>
            <a:pathLst>
              <a:path w="1837" h="495">
                <a:moveTo>
                  <a:pt x="0" y="0"/>
                </a:moveTo>
                <a:lnTo>
                  <a:pt x="642" y="494"/>
                </a:lnTo>
                <a:lnTo>
                  <a:pt x="1836" y="494"/>
                </a:lnTo>
              </a:path>
            </a:pathLst>
          </a:custGeom>
          <a:noFill/>
          <a:ln w="12700" cap="rnd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34525" name="Rectangle 29"/>
          <p:cNvSpPr>
            <a:spLocks noChangeArrowheads="1"/>
          </p:cNvSpPr>
          <p:nvPr/>
        </p:nvSpPr>
        <p:spPr bwMode="auto">
          <a:xfrm>
            <a:off x="417513" y="1647825"/>
            <a:ext cx="676275" cy="3762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1800">
                <a:solidFill>
                  <a:srgbClr val="F6BF69"/>
                </a:solidFill>
                <a:latin typeface="Arial" charset="0"/>
              </a:rPr>
              <a:t>FVIII</a:t>
            </a:r>
          </a:p>
        </p:txBody>
      </p:sp>
      <p:sp>
        <p:nvSpPr>
          <p:cNvPr id="234526" name="Rectangle 30"/>
          <p:cNvSpPr>
            <a:spLocks noChangeArrowheads="1"/>
          </p:cNvSpPr>
          <p:nvPr/>
        </p:nvSpPr>
        <p:spPr bwMode="auto">
          <a:xfrm>
            <a:off x="588963" y="3324225"/>
            <a:ext cx="485775" cy="3762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1800">
                <a:solidFill>
                  <a:srgbClr val="F6BF69"/>
                </a:solidFill>
                <a:latin typeface="Arial" charset="0"/>
              </a:rPr>
              <a:t>FV</a:t>
            </a:r>
          </a:p>
        </p:txBody>
      </p:sp>
      <p:sp>
        <p:nvSpPr>
          <p:cNvPr id="234527" name="Rectangle 31"/>
          <p:cNvSpPr>
            <a:spLocks noChangeArrowheads="1"/>
          </p:cNvSpPr>
          <p:nvPr/>
        </p:nvSpPr>
        <p:spPr bwMode="auto">
          <a:xfrm>
            <a:off x="5046663" y="1647825"/>
            <a:ext cx="72707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1800">
                <a:solidFill>
                  <a:schemeClr val="tx1"/>
                </a:solidFill>
                <a:latin typeface="Arial" charset="0"/>
              </a:rPr>
              <a:t>FVIIIi</a:t>
            </a:r>
          </a:p>
        </p:txBody>
      </p:sp>
      <p:sp>
        <p:nvSpPr>
          <p:cNvPr id="234528" name="Rectangle 32"/>
          <p:cNvSpPr>
            <a:spLocks noChangeArrowheads="1"/>
          </p:cNvSpPr>
          <p:nvPr/>
        </p:nvSpPr>
        <p:spPr bwMode="auto">
          <a:xfrm>
            <a:off x="5903913" y="3324225"/>
            <a:ext cx="53657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1800">
                <a:solidFill>
                  <a:schemeClr val="tx1"/>
                </a:solidFill>
                <a:latin typeface="Arial" charset="0"/>
              </a:rPr>
              <a:t>FVi</a:t>
            </a:r>
          </a:p>
        </p:txBody>
      </p:sp>
      <p:sp>
        <p:nvSpPr>
          <p:cNvPr id="234529" name="Rectangle 33"/>
          <p:cNvSpPr>
            <a:spLocks noChangeArrowheads="1"/>
          </p:cNvSpPr>
          <p:nvPr/>
        </p:nvSpPr>
        <p:spPr bwMode="auto">
          <a:xfrm>
            <a:off x="588963" y="5229225"/>
            <a:ext cx="1654175" cy="3762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1800" i="1">
                <a:solidFill>
                  <a:srgbClr val="C8FEC8"/>
                </a:solidFill>
                <a:latin typeface="Arial" charset="0"/>
              </a:rPr>
              <a:t>Procoagulant</a:t>
            </a:r>
          </a:p>
        </p:txBody>
      </p:sp>
      <p:sp>
        <p:nvSpPr>
          <p:cNvPr id="234530" name="Rectangle 34"/>
          <p:cNvSpPr>
            <a:spLocks noChangeArrowheads="1"/>
          </p:cNvSpPr>
          <p:nvPr/>
        </p:nvSpPr>
        <p:spPr bwMode="auto">
          <a:xfrm>
            <a:off x="5561013" y="4162425"/>
            <a:ext cx="1336675" cy="3762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1800">
                <a:solidFill>
                  <a:srgbClr val="FAFD00"/>
                </a:solidFill>
                <a:latin typeface="Arial" charset="0"/>
              </a:rPr>
              <a:t>Protein Ca</a:t>
            </a:r>
          </a:p>
        </p:txBody>
      </p:sp>
      <p:sp>
        <p:nvSpPr>
          <p:cNvPr id="234531" name="Rectangle 35"/>
          <p:cNvSpPr>
            <a:spLocks noChangeArrowheads="1"/>
          </p:cNvSpPr>
          <p:nvPr/>
        </p:nvSpPr>
        <p:spPr bwMode="auto">
          <a:xfrm>
            <a:off x="8218488" y="4162425"/>
            <a:ext cx="189547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1800">
                <a:solidFill>
                  <a:srgbClr val="FAFD00"/>
                </a:solidFill>
                <a:latin typeface="Arial" charset="0"/>
              </a:rPr>
              <a:t>Protein C</a:t>
            </a:r>
            <a:r>
              <a:rPr lang="en-US" sz="1800">
                <a:solidFill>
                  <a:schemeClr val="tx1"/>
                </a:solidFill>
                <a:latin typeface="Arial" charset="0"/>
              </a:rPr>
              <a:t>/EPCR</a:t>
            </a:r>
            <a:endParaRPr lang="en-US" sz="1800">
              <a:solidFill>
                <a:srgbClr val="FAFD00"/>
              </a:solidFill>
              <a:latin typeface="Arial" charset="0"/>
            </a:endParaRPr>
          </a:p>
        </p:txBody>
      </p:sp>
      <p:sp>
        <p:nvSpPr>
          <p:cNvPr id="234532" name="Rectangle 36"/>
          <p:cNvSpPr>
            <a:spLocks noChangeArrowheads="1"/>
          </p:cNvSpPr>
          <p:nvPr/>
        </p:nvSpPr>
        <p:spPr bwMode="auto">
          <a:xfrm>
            <a:off x="7361238" y="3400425"/>
            <a:ext cx="1831975" cy="3762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1800">
                <a:solidFill>
                  <a:srgbClr val="FAFD00"/>
                </a:solidFill>
                <a:latin typeface="Arial" charset="0"/>
              </a:rPr>
              <a:t>Protein S (free)</a:t>
            </a:r>
          </a:p>
        </p:txBody>
      </p:sp>
      <p:sp>
        <p:nvSpPr>
          <p:cNvPr id="234533" name="Rectangle 37"/>
          <p:cNvSpPr>
            <a:spLocks noChangeArrowheads="1"/>
          </p:cNvSpPr>
          <p:nvPr/>
        </p:nvSpPr>
        <p:spPr bwMode="auto">
          <a:xfrm>
            <a:off x="5903913" y="5229225"/>
            <a:ext cx="1717675" cy="3762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1800" i="1">
                <a:solidFill>
                  <a:srgbClr val="C8FEC8"/>
                </a:solidFill>
                <a:latin typeface="Arial" charset="0"/>
              </a:rPr>
              <a:t>Anticoagulant</a:t>
            </a:r>
          </a:p>
        </p:txBody>
      </p:sp>
      <p:sp>
        <p:nvSpPr>
          <p:cNvPr id="234534" name="Rectangle 38"/>
          <p:cNvSpPr>
            <a:spLocks noChangeArrowheads="1"/>
          </p:cNvSpPr>
          <p:nvPr/>
        </p:nvSpPr>
        <p:spPr bwMode="auto">
          <a:xfrm>
            <a:off x="6846888" y="6067425"/>
            <a:ext cx="206057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1800">
                <a:solidFill>
                  <a:schemeClr val="tx1"/>
                </a:solidFill>
                <a:latin typeface="Arial" charset="0"/>
              </a:rPr>
              <a:t>Thrombomodulin</a:t>
            </a:r>
          </a:p>
        </p:txBody>
      </p:sp>
      <p:sp>
        <p:nvSpPr>
          <p:cNvPr id="234535" name="Rectangle 39"/>
          <p:cNvSpPr>
            <a:spLocks noChangeArrowheads="1"/>
          </p:cNvSpPr>
          <p:nvPr/>
        </p:nvSpPr>
        <p:spPr bwMode="auto">
          <a:xfrm>
            <a:off x="4703763" y="5915025"/>
            <a:ext cx="828675" cy="3762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1800">
                <a:solidFill>
                  <a:srgbClr val="FFFFFF"/>
                </a:solidFill>
                <a:latin typeface="Arial" charset="0"/>
              </a:rPr>
              <a:t>Fibrin</a:t>
            </a:r>
          </a:p>
        </p:txBody>
      </p:sp>
      <p:sp>
        <p:nvSpPr>
          <p:cNvPr id="234536" name="Rectangle 40"/>
          <p:cNvSpPr>
            <a:spLocks noChangeArrowheads="1"/>
          </p:cNvSpPr>
          <p:nvPr/>
        </p:nvSpPr>
        <p:spPr bwMode="auto">
          <a:xfrm>
            <a:off x="3074988" y="5915025"/>
            <a:ext cx="1374775" cy="3762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1800">
                <a:solidFill>
                  <a:srgbClr val="FFFFFF"/>
                </a:solidFill>
                <a:latin typeface="Arial" charset="0"/>
              </a:rPr>
              <a:t>Fibrinogen</a:t>
            </a:r>
          </a:p>
        </p:txBody>
      </p:sp>
      <p:sp>
        <p:nvSpPr>
          <p:cNvPr id="234537" name="Rectangle 41"/>
          <p:cNvSpPr>
            <a:spLocks noChangeArrowheads="1"/>
          </p:cNvSpPr>
          <p:nvPr/>
        </p:nvSpPr>
        <p:spPr bwMode="auto">
          <a:xfrm>
            <a:off x="1874838" y="4467225"/>
            <a:ext cx="155257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1800">
                <a:solidFill>
                  <a:srgbClr val="FFFFFF"/>
                </a:solidFill>
                <a:latin typeface="Arial" charset="0"/>
              </a:rPr>
              <a:t>Prothrombin</a:t>
            </a:r>
          </a:p>
        </p:txBody>
      </p:sp>
      <p:sp>
        <p:nvSpPr>
          <p:cNvPr id="234538" name="Rectangle 42"/>
          <p:cNvSpPr>
            <a:spLocks noChangeArrowheads="1"/>
          </p:cNvSpPr>
          <p:nvPr/>
        </p:nvSpPr>
        <p:spPr bwMode="auto">
          <a:xfrm>
            <a:off x="3760788" y="4467225"/>
            <a:ext cx="1247775" cy="3762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1800">
                <a:solidFill>
                  <a:srgbClr val="FFFFFF"/>
                </a:solidFill>
                <a:latin typeface="Arial" charset="0"/>
              </a:rPr>
              <a:t>Thrombin</a:t>
            </a:r>
          </a:p>
        </p:txBody>
      </p:sp>
      <p:sp>
        <p:nvSpPr>
          <p:cNvPr id="234539" name="Rectangle 43"/>
          <p:cNvSpPr>
            <a:spLocks noChangeArrowheads="1"/>
          </p:cNvSpPr>
          <p:nvPr/>
        </p:nvSpPr>
        <p:spPr bwMode="auto">
          <a:xfrm>
            <a:off x="3332163" y="3324225"/>
            <a:ext cx="60007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1800">
                <a:solidFill>
                  <a:srgbClr val="F6BF69"/>
                </a:solidFill>
                <a:latin typeface="Arial" charset="0"/>
              </a:rPr>
              <a:t>FVa</a:t>
            </a:r>
          </a:p>
        </p:txBody>
      </p:sp>
      <p:sp>
        <p:nvSpPr>
          <p:cNvPr id="234540" name="Rectangle 44"/>
          <p:cNvSpPr>
            <a:spLocks noChangeArrowheads="1"/>
          </p:cNvSpPr>
          <p:nvPr/>
        </p:nvSpPr>
        <p:spPr bwMode="auto">
          <a:xfrm>
            <a:off x="1874838" y="2790825"/>
            <a:ext cx="485775" cy="3762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1800">
                <a:solidFill>
                  <a:srgbClr val="FFFFFF"/>
                </a:solidFill>
                <a:latin typeface="Arial" charset="0"/>
              </a:rPr>
              <a:t>FX</a:t>
            </a:r>
          </a:p>
        </p:txBody>
      </p:sp>
      <p:sp>
        <p:nvSpPr>
          <p:cNvPr id="234541" name="Rectangle 45"/>
          <p:cNvSpPr>
            <a:spLocks noChangeArrowheads="1"/>
          </p:cNvSpPr>
          <p:nvPr/>
        </p:nvSpPr>
        <p:spPr bwMode="auto">
          <a:xfrm>
            <a:off x="3246438" y="2867025"/>
            <a:ext cx="60007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1800">
                <a:solidFill>
                  <a:srgbClr val="FFFFFF"/>
                </a:solidFill>
                <a:latin typeface="Arial" charset="0"/>
              </a:rPr>
              <a:t>FXa</a:t>
            </a:r>
          </a:p>
        </p:txBody>
      </p:sp>
      <p:sp>
        <p:nvSpPr>
          <p:cNvPr id="234542" name="Rectangle 46"/>
          <p:cNvSpPr>
            <a:spLocks noChangeArrowheads="1"/>
          </p:cNvSpPr>
          <p:nvPr/>
        </p:nvSpPr>
        <p:spPr bwMode="auto">
          <a:xfrm>
            <a:off x="2474913" y="1647825"/>
            <a:ext cx="79057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1800">
                <a:solidFill>
                  <a:srgbClr val="F6BF69"/>
                </a:solidFill>
                <a:latin typeface="Arial" charset="0"/>
              </a:rPr>
              <a:t>FVIIIa</a:t>
            </a:r>
          </a:p>
        </p:txBody>
      </p:sp>
      <p:sp>
        <p:nvSpPr>
          <p:cNvPr id="234543" name="Rectangle 47"/>
          <p:cNvSpPr>
            <a:spLocks noChangeArrowheads="1"/>
          </p:cNvSpPr>
          <p:nvPr/>
        </p:nvSpPr>
        <p:spPr bwMode="auto">
          <a:xfrm>
            <a:off x="2474913" y="1190625"/>
            <a:ext cx="66357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1800">
                <a:solidFill>
                  <a:srgbClr val="FFFFFF"/>
                </a:solidFill>
                <a:latin typeface="Arial" charset="0"/>
              </a:rPr>
              <a:t>FIXa</a:t>
            </a:r>
          </a:p>
        </p:txBody>
      </p:sp>
      <p:sp>
        <p:nvSpPr>
          <p:cNvPr id="234544" name="Arc 48"/>
          <p:cNvSpPr>
            <a:spLocks/>
          </p:cNvSpPr>
          <p:nvPr/>
        </p:nvSpPr>
        <p:spPr bwMode="auto">
          <a:xfrm>
            <a:off x="2057400" y="312738"/>
            <a:ext cx="765175" cy="75565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2700" cap="rnd">
            <a:solidFill>
              <a:srgbClr val="FFFFFF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34545" name="Line 49"/>
          <p:cNvSpPr>
            <a:spLocks noChangeShapeType="1"/>
          </p:cNvSpPr>
          <p:nvPr/>
        </p:nvSpPr>
        <p:spPr bwMode="auto">
          <a:xfrm>
            <a:off x="1628775" y="1377950"/>
            <a:ext cx="0" cy="444500"/>
          </a:xfrm>
          <a:prstGeom prst="line">
            <a:avLst/>
          </a:prstGeom>
          <a:noFill/>
          <a:ln w="12700">
            <a:solidFill>
              <a:srgbClr val="FFFFFF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34546" name="Line 50"/>
          <p:cNvSpPr>
            <a:spLocks noChangeShapeType="1"/>
          </p:cNvSpPr>
          <p:nvPr/>
        </p:nvSpPr>
        <p:spPr bwMode="auto">
          <a:xfrm>
            <a:off x="1628775" y="3130550"/>
            <a:ext cx="0" cy="368300"/>
          </a:xfrm>
          <a:prstGeom prst="line">
            <a:avLst/>
          </a:prstGeom>
          <a:noFill/>
          <a:ln w="12700">
            <a:solidFill>
              <a:srgbClr val="FFFFFF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34547" name="Line 51"/>
          <p:cNvSpPr>
            <a:spLocks noChangeShapeType="1"/>
          </p:cNvSpPr>
          <p:nvPr/>
        </p:nvSpPr>
        <p:spPr bwMode="auto">
          <a:xfrm>
            <a:off x="1120775" y="3505200"/>
            <a:ext cx="2130425" cy="0"/>
          </a:xfrm>
          <a:prstGeom prst="line">
            <a:avLst/>
          </a:prstGeom>
          <a:noFill/>
          <a:ln w="12700">
            <a:solidFill>
              <a:srgbClr val="FFFFFF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34548" name="Line 52"/>
          <p:cNvSpPr>
            <a:spLocks noChangeShapeType="1"/>
          </p:cNvSpPr>
          <p:nvPr/>
        </p:nvSpPr>
        <p:spPr bwMode="auto">
          <a:xfrm>
            <a:off x="3435350" y="1828800"/>
            <a:ext cx="1616075" cy="0"/>
          </a:xfrm>
          <a:prstGeom prst="line">
            <a:avLst/>
          </a:prstGeom>
          <a:noFill/>
          <a:ln w="12700">
            <a:solidFill>
              <a:srgbClr val="FFFFFF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34549" name="Line 53"/>
          <p:cNvSpPr>
            <a:spLocks noChangeShapeType="1"/>
          </p:cNvSpPr>
          <p:nvPr/>
        </p:nvSpPr>
        <p:spPr bwMode="auto">
          <a:xfrm>
            <a:off x="4629150" y="1377950"/>
            <a:ext cx="0" cy="368300"/>
          </a:xfrm>
          <a:prstGeom prst="line">
            <a:avLst/>
          </a:prstGeom>
          <a:noFill/>
          <a:ln w="12700">
            <a:solidFill>
              <a:srgbClr val="FFFFFF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34550" name="Line 54"/>
          <p:cNvSpPr>
            <a:spLocks noChangeShapeType="1"/>
          </p:cNvSpPr>
          <p:nvPr/>
        </p:nvSpPr>
        <p:spPr bwMode="auto">
          <a:xfrm>
            <a:off x="4035425" y="3505200"/>
            <a:ext cx="1873250" cy="0"/>
          </a:xfrm>
          <a:prstGeom prst="line">
            <a:avLst/>
          </a:prstGeom>
          <a:noFill/>
          <a:ln w="12700">
            <a:solidFill>
              <a:srgbClr val="FFFFFF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34551" name="Line 55"/>
          <p:cNvSpPr>
            <a:spLocks noChangeShapeType="1"/>
          </p:cNvSpPr>
          <p:nvPr/>
        </p:nvSpPr>
        <p:spPr bwMode="auto">
          <a:xfrm>
            <a:off x="5486400" y="3130550"/>
            <a:ext cx="0" cy="292100"/>
          </a:xfrm>
          <a:prstGeom prst="line">
            <a:avLst/>
          </a:prstGeom>
          <a:noFill/>
          <a:ln w="12700">
            <a:solidFill>
              <a:srgbClr val="FFFFFF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34552" name="Line 56"/>
          <p:cNvSpPr>
            <a:spLocks noChangeShapeType="1"/>
          </p:cNvSpPr>
          <p:nvPr/>
        </p:nvSpPr>
        <p:spPr bwMode="auto">
          <a:xfrm flipH="1">
            <a:off x="7023100" y="4343400"/>
            <a:ext cx="1127125" cy="0"/>
          </a:xfrm>
          <a:prstGeom prst="line">
            <a:avLst/>
          </a:prstGeom>
          <a:noFill/>
          <a:ln w="12700">
            <a:solidFill>
              <a:srgbClr val="FFFFFF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34553" name="Line 57"/>
          <p:cNvSpPr>
            <a:spLocks noChangeShapeType="1"/>
          </p:cNvSpPr>
          <p:nvPr/>
        </p:nvSpPr>
        <p:spPr bwMode="auto">
          <a:xfrm flipV="1">
            <a:off x="7886700" y="4337050"/>
            <a:ext cx="0" cy="1765300"/>
          </a:xfrm>
          <a:prstGeom prst="line">
            <a:avLst/>
          </a:prstGeom>
          <a:noFill/>
          <a:ln w="12700">
            <a:solidFill>
              <a:srgbClr val="FFFFFF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34554" name="Line 58"/>
          <p:cNvSpPr>
            <a:spLocks noChangeShapeType="1"/>
          </p:cNvSpPr>
          <p:nvPr/>
        </p:nvSpPr>
        <p:spPr bwMode="auto">
          <a:xfrm>
            <a:off x="1120775" y="1828800"/>
            <a:ext cx="1273175" cy="0"/>
          </a:xfrm>
          <a:prstGeom prst="line">
            <a:avLst/>
          </a:prstGeom>
          <a:noFill/>
          <a:ln w="12700">
            <a:solidFill>
              <a:srgbClr val="FFFFFF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34555" name="Rectangle 59"/>
          <p:cNvSpPr>
            <a:spLocks noChangeArrowheads="1"/>
          </p:cNvSpPr>
          <p:nvPr/>
        </p:nvSpPr>
        <p:spPr bwMode="auto">
          <a:xfrm>
            <a:off x="5154613" y="63500"/>
            <a:ext cx="4579937" cy="1016000"/>
          </a:xfrm>
          <a:prstGeom prst="rect">
            <a:avLst/>
          </a:prstGeom>
          <a:noFill/>
          <a:ln w="12700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3000">
                <a:solidFill>
                  <a:srgbClr val="FFFFFF"/>
                </a:solidFill>
                <a:latin typeface="Arial" charset="0"/>
              </a:rPr>
              <a:t>Coagulation Regulation </a:t>
            </a:r>
          </a:p>
          <a:p>
            <a:r>
              <a:rPr lang="en-US" sz="3000">
                <a:solidFill>
                  <a:srgbClr val="FFFFFF"/>
                </a:solidFill>
                <a:latin typeface="Arial" charset="0"/>
              </a:rPr>
              <a:t>by Activated Protein C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2"/>
          <p:cNvSpPr>
            <a:spLocks noChangeArrowheads="1"/>
          </p:cNvSpPr>
          <p:nvPr/>
        </p:nvSpPr>
        <p:spPr bwMode="auto">
          <a:xfrm>
            <a:off x="304800" y="0"/>
            <a:ext cx="8377238" cy="1063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3200" b="0">
                <a:solidFill>
                  <a:srgbClr val="D2D719"/>
                </a:solidFill>
              </a:rPr>
              <a:t>Early History of Genetic Predisposition to </a:t>
            </a:r>
            <a:r>
              <a:rPr lang="en-GB" sz="3200" b="0">
                <a:solidFill>
                  <a:srgbClr val="D2D719"/>
                </a:solidFill>
              </a:rPr>
              <a:t>Venous</a:t>
            </a:r>
          </a:p>
          <a:p>
            <a:r>
              <a:rPr lang="en-US" sz="3200" b="0">
                <a:solidFill>
                  <a:srgbClr val="D2D719"/>
                </a:solidFill>
              </a:rPr>
              <a:t>Thrombosis</a:t>
            </a:r>
          </a:p>
        </p:txBody>
      </p:sp>
      <p:sp>
        <p:nvSpPr>
          <p:cNvPr id="180227" name="Rectangle 3"/>
          <p:cNvSpPr>
            <a:spLocks noChangeArrowheads="1"/>
          </p:cNvSpPr>
          <p:nvPr/>
        </p:nvSpPr>
        <p:spPr bwMode="auto">
          <a:xfrm>
            <a:off x="5694363" y="615950"/>
            <a:ext cx="282892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1800" b="0">
                <a:solidFill>
                  <a:srgbClr val="EAEC5E"/>
                </a:solidFill>
              </a:rPr>
              <a:t>(after: Allaart &amp; Briet, 1994)</a:t>
            </a:r>
          </a:p>
        </p:txBody>
      </p:sp>
      <p:sp>
        <p:nvSpPr>
          <p:cNvPr id="180228" name="Rectangle 4"/>
          <p:cNvSpPr>
            <a:spLocks noChangeArrowheads="1"/>
          </p:cNvSpPr>
          <p:nvPr/>
        </p:nvSpPr>
        <p:spPr bwMode="auto">
          <a:xfrm>
            <a:off x="304800" y="1306513"/>
            <a:ext cx="9898545" cy="53835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2400" b="0" dirty="0">
                <a:solidFill>
                  <a:schemeClr val="tx1"/>
                </a:solidFill>
              </a:rPr>
              <a:t>1905 		Briggs			Johns </a:t>
            </a:r>
            <a:r>
              <a:rPr lang="en-US" sz="2400" b="0" dirty="0" err="1">
                <a:solidFill>
                  <a:schemeClr val="tx1"/>
                </a:solidFill>
              </a:rPr>
              <a:t>Hopk</a:t>
            </a:r>
            <a:r>
              <a:rPr lang="en-US" sz="2400" b="0" dirty="0">
                <a:solidFill>
                  <a:schemeClr val="tx1"/>
                </a:solidFill>
              </a:rPr>
              <a:t> Hosp Bull 16, 228</a:t>
            </a:r>
          </a:p>
          <a:p>
            <a:r>
              <a:rPr lang="en-US" sz="2400" b="0" dirty="0">
                <a:solidFill>
                  <a:schemeClr val="tx1"/>
                </a:solidFill>
              </a:rPr>
              <a:t>1924		</a:t>
            </a:r>
            <a:r>
              <a:rPr lang="en-US" sz="2400" b="0" dirty="0" err="1">
                <a:solidFill>
                  <a:schemeClr val="tx1"/>
                </a:solidFill>
              </a:rPr>
              <a:t>Grafe</a:t>
            </a:r>
            <a:r>
              <a:rPr lang="en-US" sz="2400" b="0" dirty="0">
                <a:solidFill>
                  <a:schemeClr val="tx1"/>
                </a:solidFill>
              </a:rPr>
              <a:t> 			Munch </a:t>
            </a:r>
            <a:r>
              <a:rPr lang="en-US" sz="2400" b="0" dirty="0" err="1">
                <a:solidFill>
                  <a:schemeClr val="tx1"/>
                </a:solidFill>
              </a:rPr>
              <a:t>Mediz</a:t>
            </a:r>
            <a:r>
              <a:rPr lang="en-US" sz="2400" b="0" dirty="0">
                <a:solidFill>
                  <a:schemeClr val="tx1"/>
                </a:solidFill>
              </a:rPr>
              <a:t> </a:t>
            </a:r>
            <a:r>
              <a:rPr lang="en-US" sz="2400" b="0" dirty="0" err="1">
                <a:solidFill>
                  <a:schemeClr val="tx1"/>
                </a:solidFill>
              </a:rPr>
              <a:t>Wochenshr</a:t>
            </a:r>
            <a:r>
              <a:rPr lang="en-US" sz="2400" b="0" dirty="0">
                <a:solidFill>
                  <a:schemeClr val="tx1"/>
                </a:solidFill>
              </a:rPr>
              <a:t> 1, 643</a:t>
            </a:r>
          </a:p>
          <a:p>
            <a:r>
              <a:rPr lang="en-US" sz="2400" b="0" dirty="0">
                <a:solidFill>
                  <a:schemeClr val="tx1"/>
                </a:solidFill>
              </a:rPr>
              <a:t>1956		Jordon &amp; </a:t>
            </a:r>
            <a:r>
              <a:rPr lang="en-US" sz="2400" b="0" dirty="0" err="1">
                <a:solidFill>
                  <a:schemeClr val="tx1"/>
                </a:solidFill>
              </a:rPr>
              <a:t>Nandorff</a:t>
            </a:r>
            <a:r>
              <a:rPr lang="en-US" sz="2400" b="0" dirty="0">
                <a:solidFill>
                  <a:schemeClr val="tx1"/>
                </a:solidFill>
              </a:rPr>
              <a:t>	</a:t>
            </a:r>
            <a:r>
              <a:rPr lang="en-US" sz="2400" b="0" dirty="0" err="1">
                <a:solidFill>
                  <a:schemeClr val="tx1"/>
                </a:solidFill>
              </a:rPr>
              <a:t>Acta</a:t>
            </a:r>
            <a:r>
              <a:rPr lang="en-US" sz="2400" b="0" dirty="0">
                <a:solidFill>
                  <a:schemeClr val="tx1"/>
                </a:solidFill>
              </a:rPr>
              <a:t> Med Scand 156, 267</a:t>
            </a:r>
          </a:p>
          <a:p>
            <a:endParaRPr lang="en-US" sz="2400" b="0" dirty="0">
              <a:solidFill>
                <a:schemeClr val="tx1"/>
              </a:solidFill>
            </a:endParaRPr>
          </a:p>
          <a:p>
            <a:r>
              <a:rPr lang="en-US" sz="2400" b="0" dirty="0">
                <a:solidFill>
                  <a:schemeClr val="tx1"/>
                </a:solidFill>
              </a:rPr>
              <a:t>		</a:t>
            </a:r>
          </a:p>
          <a:p>
            <a:r>
              <a:rPr lang="en-US" sz="2400" b="0" dirty="0">
                <a:solidFill>
                  <a:srgbClr val="FFC5CF"/>
                </a:solidFill>
              </a:rPr>
              <a:t>		</a:t>
            </a:r>
            <a:r>
              <a:rPr lang="en-US" sz="2400" b="0" dirty="0">
                <a:solidFill>
                  <a:srgbClr val="FF9DAD"/>
                </a:solidFill>
              </a:rPr>
              <a:t>Reports largely ignored!</a:t>
            </a:r>
          </a:p>
          <a:p>
            <a:endParaRPr lang="en-US" sz="2400" b="0" dirty="0">
              <a:solidFill>
                <a:srgbClr val="FF9DAD"/>
              </a:solidFill>
            </a:endParaRPr>
          </a:p>
          <a:p>
            <a:endParaRPr lang="en-US" sz="2400" b="0" dirty="0">
              <a:solidFill>
                <a:srgbClr val="FF9DAD"/>
              </a:solidFill>
            </a:endParaRPr>
          </a:p>
          <a:p>
            <a:r>
              <a:rPr lang="en-US" sz="2400" b="0" dirty="0">
                <a:solidFill>
                  <a:schemeClr val="tx1"/>
                </a:solidFill>
              </a:rPr>
              <a:t>1965	(AT deficiency)	</a:t>
            </a:r>
            <a:r>
              <a:rPr lang="en-US" sz="2400" b="0" dirty="0" err="1">
                <a:solidFill>
                  <a:schemeClr val="tx1"/>
                </a:solidFill>
              </a:rPr>
              <a:t>Egeberg</a:t>
            </a:r>
            <a:r>
              <a:rPr lang="en-US" sz="2400" b="0" dirty="0">
                <a:solidFill>
                  <a:schemeClr val="tx1"/>
                </a:solidFill>
              </a:rPr>
              <a:t>	</a:t>
            </a:r>
            <a:r>
              <a:rPr lang="en-US" sz="2400" b="0" dirty="0" err="1">
                <a:solidFill>
                  <a:schemeClr val="tx1"/>
                </a:solidFill>
              </a:rPr>
              <a:t>Thromb</a:t>
            </a:r>
            <a:r>
              <a:rPr lang="en-US" sz="2400" b="0" dirty="0">
                <a:solidFill>
                  <a:schemeClr val="tx1"/>
                </a:solidFill>
              </a:rPr>
              <a:t> </a:t>
            </a:r>
            <a:r>
              <a:rPr lang="en-US" sz="2400" b="0" dirty="0" err="1">
                <a:solidFill>
                  <a:schemeClr val="tx1"/>
                </a:solidFill>
              </a:rPr>
              <a:t>Diath</a:t>
            </a:r>
            <a:r>
              <a:rPr lang="en-US" sz="2400" b="0" dirty="0">
                <a:solidFill>
                  <a:schemeClr val="tx1"/>
                </a:solidFill>
              </a:rPr>
              <a:t> </a:t>
            </a:r>
            <a:r>
              <a:rPr lang="en-US" sz="2400" b="0" dirty="0" err="1">
                <a:solidFill>
                  <a:schemeClr val="tx1"/>
                </a:solidFill>
              </a:rPr>
              <a:t>Haemorrh</a:t>
            </a:r>
            <a:r>
              <a:rPr lang="en-US" sz="2400" b="0" dirty="0">
                <a:solidFill>
                  <a:schemeClr val="tx1"/>
                </a:solidFill>
              </a:rPr>
              <a:t> 13, 516</a:t>
            </a:r>
          </a:p>
          <a:p>
            <a:r>
              <a:rPr lang="en-US" sz="2400" b="0" dirty="0">
                <a:solidFill>
                  <a:schemeClr val="tx1"/>
                </a:solidFill>
              </a:rPr>
              <a:t>1981	(PC deficiency)	Griffin et al	J </a:t>
            </a:r>
            <a:r>
              <a:rPr lang="en-US" sz="2400" b="0" dirty="0" err="1">
                <a:solidFill>
                  <a:schemeClr val="tx1"/>
                </a:solidFill>
              </a:rPr>
              <a:t>Clin</a:t>
            </a:r>
            <a:r>
              <a:rPr lang="en-US" sz="2400" b="0" dirty="0">
                <a:solidFill>
                  <a:schemeClr val="tx1"/>
                </a:solidFill>
              </a:rPr>
              <a:t> Invest 68, 1370</a:t>
            </a:r>
          </a:p>
          <a:p>
            <a:r>
              <a:rPr lang="en-US" sz="2400" b="0" dirty="0">
                <a:solidFill>
                  <a:schemeClr val="tx1"/>
                </a:solidFill>
              </a:rPr>
              <a:t>1984	(PS deficiency)	Swartz et al	Blood 64, 1297</a:t>
            </a:r>
          </a:p>
          <a:p>
            <a:endParaRPr lang="en-US" sz="2400" b="0" dirty="0">
              <a:solidFill>
                <a:schemeClr val="tx1"/>
              </a:solidFill>
            </a:endParaRPr>
          </a:p>
          <a:p>
            <a:endParaRPr lang="en-US" sz="2400" b="0" dirty="0">
              <a:solidFill>
                <a:schemeClr val="tx1"/>
              </a:solidFill>
            </a:endParaRPr>
          </a:p>
          <a:p>
            <a:r>
              <a:rPr lang="en-US" sz="3200" b="0" dirty="0">
                <a:solidFill>
                  <a:srgbClr val="FF9DAD"/>
                </a:solidFill>
              </a:rPr>
              <a:t>Single gene mutation hypothesis of venous </a:t>
            </a:r>
            <a:r>
              <a:rPr lang="en-US" sz="3200" b="0" dirty="0" smtClean="0">
                <a:solidFill>
                  <a:srgbClr val="FF9DAD"/>
                </a:solidFill>
              </a:rPr>
              <a:t>thrombosis????</a:t>
            </a:r>
            <a:endParaRPr lang="en-US" sz="2400" b="0" dirty="0">
              <a:solidFill>
                <a:srgbClr val="FF9DAD"/>
              </a:solidFill>
            </a:endParaRPr>
          </a:p>
        </p:txBody>
      </p:sp>
      <p:sp>
        <p:nvSpPr>
          <p:cNvPr id="180229" name="AutoShape 5"/>
          <p:cNvSpPr>
            <a:spLocks noChangeArrowheads="1"/>
          </p:cNvSpPr>
          <p:nvPr/>
        </p:nvSpPr>
        <p:spPr bwMode="auto">
          <a:xfrm rot="16200000" flipH="1">
            <a:off x="3570288" y="2743200"/>
            <a:ext cx="444500" cy="63500"/>
          </a:xfrm>
          <a:prstGeom prst="rightArrow">
            <a:avLst>
              <a:gd name="adj1" fmla="val 50000"/>
              <a:gd name="adj2" fmla="val 350032"/>
            </a:avLst>
          </a:prstGeom>
          <a:solidFill>
            <a:srgbClr val="FFC5CF"/>
          </a:solidFill>
          <a:ln w="12700">
            <a:solidFill>
              <a:srgbClr val="FFC5C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80230" name="AutoShape 6"/>
          <p:cNvSpPr>
            <a:spLocks noChangeArrowheads="1"/>
          </p:cNvSpPr>
          <p:nvPr/>
        </p:nvSpPr>
        <p:spPr bwMode="auto">
          <a:xfrm rot="16200000" flipH="1">
            <a:off x="3570288" y="5791200"/>
            <a:ext cx="444500" cy="63500"/>
          </a:xfrm>
          <a:prstGeom prst="rightArrow">
            <a:avLst>
              <a:gd name="adj1" fmla="val 50000"/>
              <a:gd name="adj2" fmla="val 350032"/>
            </a:avLst>
          </a:prstGeom>
          <a:solidFill>
            <a:srgbClr val="FFC5CF"/>
          </a:solidFill>
          <a:ln w="12700">
            <a:solidFill>
              <a:srgbClr val="FFC5C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2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2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2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2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023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170" name="Text Box 2"/>
          <p:cNvSpPr txBox="1">
            <a:spLocks noChangeArrowheads="1"/>
          </p:cNvSpPr>
          <p:nvPr/>
        </p:nvSpPr>
        <p:spPr bwMode="auto">
          <a:xfrm>
            <a:off x="531813" y="1106488"/>
            <a:ext cx="9290050" cy="49466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900" b="0">
                <a:solidFill>
                  <a:schemeClr val="tx1"/>
                </a:solidFill>
              </a:rPr>
              <a:t>AT, PC, PS deficiencies identified by specific plasma-based</a:t>
            </a:r>
          </a:p>
          <a:p>
            <a:r>
              <a:rPr lang="en-GB" sz="2900" b="0">
                <a:solidFill>
                  <a:schemeClr val="tx1"/>
                </a:solidFill>
              </a:rPr>
              <a:t>assays.</a:t>
            </a:r>
          </a:p>
          <a:p>
            <a:endParaRPr lang="en-GB" sz="2900" b="0">
              <a:solidFill>
                <a:schemeClr val="tx1"/>
              </a:solidFill>
            </a:endParaRPr>
          </a:p>
          <a:p>
            <a:r>
              <a:rPr lang="en-GB" sz="2900" b="0">
                <a:solidFill>
                  <a:schemeClr val="tx1"/>
                </a:solidFill>
              </a:rPr>
              <a:t>AT, PC and PS deficient individuals are usually heterozygous</a:t>
            </a:r>
          </a:p>
          <a:p>
            <a:r>
              <a:rPr lang="en-GB" sz="2900" b="0">
                <a:solidFill>
                  <a:schemeClr val="tx1"/>
                </a:solidFill>
              </a:rPr>
              <a:t>for a single gene abnormality.</a:t>
            </a:r>
          </a:p>
          <a:p>
            <a:endParaRPr lang="en-GB" sz="2900" b="0">
              <a:solidFill>
                <a:schemeClr val="tx1"/>
              </a:solidFill>
            </a:endParaRPr>
          </a:p>
          <a:p>
            <a:r>
              <a:rPr lang="en-GB" sz="2900" b="0">
                <a:solidFill>
                  <a:schemeClr val="tx1"/>
                </a:solidFill>
              </a:rPr>
              <a:t>Heterozygotes have increased risk of thrombosis after </a:t>
            </a:r>
          </a:p>
          <a:p>
            <a:r>
              <a:rPr lang="en-GB" sz="2900" b="0">
                <a:solidFill>
                  <a:schemeClr val="tx1"/>
                </a:solidFill>
              </a:rPr>
              <a:t>late teens.</a:t>
            </a:r>
          </a:p>
          <a:p>
            <a:endParaRPr lang="en-GB" sz="2900" b="0">
              <a:solidFill>
                <a:schemeClr val="tx1"/>
              </a:solidFill>
            </a:endParaRPr>
          </a:p>
          <a:p>
            <a:r>
              <a:rPr lang="en-GB" sz="2900" b="0">
                <a:solidFill>
                  <a:schemeClr val="tx1"/>
                </a:solidFill>
              </a:rPr>
              <a:t>Homozygotes are generally severely disabled, or die </a:t>
            </a:r>
            <a:r>
              <a:rPr lang="en-GB" sz="2900" b="0" i="1">
                <a:solidFill>
                  <a:schemeClr val="tx1"/>
                </a:solidFill>
              </a:rPr>
              <a:t>in </a:t>
            </a:r>
          </a:p>
          <a:p>
            <a:r>
              <a:rPr lang="en-GB" sz="2900" b="0" i="1">
                <a:solidFill>
                  <a:schemeClr val="tx1"/>
                </a:solidFill>
              </a:rPr>
              <a:t>Utero,</a:t>
            </a:r>
            <a:r>
              <a:rPr lang="en-GB" sz="2900" b="0">
                <a:solidFill>
                  <a:schemeClr val="tx1"/>
                </a:solidFill>
              </a:rPr>
              <a:t> or at birth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690" name="Rectangle 2"/>
          <p:cNvSpPr>
            <a:spLocks noChangeArrowheads="1"/>
          </p:cNvSpPr>
          <p:nvPr/>
        </p:nvSpPr>
        <p:spPr bwMode="auto">
          <a:xfrm>
            <a:off x="703263" y="85725"/>
            <a:ext cx="8866187" cy="955675"/>
          </a:xfrm>
          <a:prstGeom prst="rect">
            <a:avLst/>
          </a:prstGeom>
          <a:noFill/>
          <a:ln w="12700">
            <a:solidFill>
              <a:srgbClr val="EAEC5E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en-GB" sz="2800" b="0">
                <a:solidFill>
                  <a:srgbClr val="EAEC5E"/>
                </a:solidFill>
                <a:latin typeface="Arial" charset="0"/>
              </a:rPr>
              <a:t>Clinical Manifestations in Heterozygotes for Hereditary </a:t>
            </a:r>
          </a:p>
          <a:p>
            <a:pPr algn="ctr"/>
            <a:r>
              <a:rPr lang="en-GB" sz="2800" b="0">
                <a:solidFill>
                  <a:srgbClr val="EAEC5E"/>
                </a:solidFill>
                <a:latin typeface="Arial" charset="0"/>
              </a:rPr>
              <a:t>Inhibitor Deficiencies</a:t>
            </a:r>
          </a:p>
        </p:txBody>
      </p:sp>
      <p:sp>
        <p:nvSpPr>
          <p:cNvPr id="242691" name="Rectangle 3"/>
          <p:cNvSpPr>
            <a:spLocks noChangeArrowheads="1"/>
          </p:cNvSpPr>
          <p:nvPr/>
        </p:nvSpPr>
        <p:spPr bwMode="auto">
          <a:xfrm>
            <a:off x="328613" y="1327150"/>
            <a:ext cx="9309100" cy="23749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>
              <a:lnSpc>
                <a:spcPct val="75000"/>
              </a:lnSpc>
            </a:pPr>
            <a:r>
              <a:rPr lang="en-GB" sz="2000" b="0">
                <a:solidFill>
                  <a:srgbClr val="FFC5CF"/>
                </a:solidFill>
                <a:latin typeface="Arial" charset="0"/>
              </a:rPr>
              <a:t>Common:</a:t>
            </a:r>
            <a:endParaRPr lang="en-GB" sz="2000" b="0">
              <a:solidFill>
                <a:srgbClr val="FFFFFF"/>
              </a:solidFill>
              <a:latin typeface="Arial" charset="0"/>
            </a:endParaRPr>
          </a:p>
          <a:p>
            <a:pPr lvl="2">
              <a:lnSpc>
                <a:spcPct val="75000"/>
              </a:lnSpc>
            </a:pPr>
            <a:r>
              <a:rPr lang="en-GB" sz="2000" b="0">
                <a:solidFill>
                  <a:srgbClr val="FFFFFF"/>
                </a:solidFill>
                <a:latin typeface="Arial" charset="0"/>
              </a:rPr>
              <a:t>	-Superficial recurrent vein thrombosis</a:t>
            </a:r>
          </a:p>
          <a:p>
            <a:pPr lvl="4">
              <a:lnSpc>
                <a:spcPct val="75000"/>
              </a:lnSpc>
            </a:pPr>
            <a:r>
              <a:rPr lang="en-GB" sz="2000" b="0">
                <a:solidFill>
                  <a:srgbClr val="FFFFFF"/>
                </a:solidFill>
                <a:latin typeface="Arial" charset="0"/>
              </a:rPr>
              <a:t> </a:t>
            </a:r>
          </a:p>
          <a:p>
            <a:pPr lvl="4">
              <a:lnSpc>
                <a:spcPct val="75000"/>
              </a:lnSpc>
            </a:pPr>
            <a:r>
              <a:rPr lang="en-GB" sz="2000" b="0">
                <a:solidFill>
                  <a:srgbClr val="FFFFFF"/>
                </a:solidFill>
                <a:latin typeface="Arial" charset="0"/>
              </a:rPr>
              <a:t>-Deep vein thrombosis in legs </a:t>
            </a:r>
          </a:p>
          <a:p>
            <a:pPr lvl="4">
              <a:lnSpc>
                <a:spcPct val="75000"/>
              </a:lnSpc>
            </a:pPr>
            <a:endParaRPr lang="en-GB" sz="2000" b="0">
              <a:solidFill>
                <a:srgbClr val="FFFFFF"/>
              </a:solidFill>
              <a:latin typeface="Arial" charset="0"/>
            </a:endParaRPr>
          </a:p>
          <a:p>
            <a:pPr lvl="4">
              <a:lnSpc>
                <a:spcPct val="75000"/>
              </a:lnSpc>
            </a:pPr>
            <a:r>
              <a:rPr lang="en-GB" sz="2000" b="0">
                <a:solidFill>
                  <a:srgbClr val="FFFFFF"/>
                </a:solidFill>
                <a:latin typeface="Arial" charset="0"/>
              </a:rPr>
              <a:t>-Pulmonary embolism</a:t>
            </a:r>
          </a:p>
          <a:p>
            <a:pPr lvl="4">
              <a:lnSpc>
                <a:spcPct val="75000"/>
              </a:lnSpc>
            </a:pPr>
            <a:endParaRPr lang="en-GB" sz="2000" b="0">
              <a:solidFill>
                <a:srgbClr val="FFFFFF"/>
              </a:solidFill>
              <a:latin typeface="Arial" charset="0"/>
            </a:endParaRPr>
          </a:p>
          <a:p>
            <a:pPr lvl="4">
              <a:lnSpc>
                <a:spcPct val="75000"/>
              </a:lnSpc>
            </a:pPr>
            <a:r>
              <a:rPr lang="en-GB" sz="2000" b="0">
                <a:solidFill>
                  <a:srgbClr val="FFFFFF"/>
                </a:solidFill>
                <a:latin typeface="Arial" charset="0"/>
              </a:rPr>
              <a:t>-Pregnancy associated thromboembolism</a:t>
            </a:r>
          </a:p>
          <a:p>
            <a:pPr lvl="4">
              <a:lnSpc>
                <a:spcPct val="75000"/>
              </a:lnSpc>
            </a:pPr>
            <a:endParaRPr lang="en-GB" sz="2000" b="0">
              <a:solidFill>
                <a:srgbClr val="FFFFFF"/>
              </a:solidFill>
              <a:latin typeface="Arial" charset="0"/>
            </a:endParaRPr>
          </a:p>
          <a:p>
            <a:pPr lvl="4">
              <a:lnSpc>
                <a:spcPct val="75000"/>
              </a:lnSpc>
            </a:pPr>
            <a:r>
              <a:rPr lang="en-GB" sz="2000" b="0">
                <a:solidFill>
                  <a:srgbClr val="FFFFFF"/>
                </a:solidFill>
                <a:latin typeface="Arial" charset="0"/>
              </a:rPr>
              <a:t>-increased fetal loss</a:t>
            </a:r>
          </a:p>
        </p:txBody>
      </p:sp>
      <p:sp>
        <p:nvSpPr>
          <p:cNvPr id="242692" name="Rectangle 4"/>
          <p:cNvSpPr>
            <a:spLocks noChangeArrowheads="1"/>
          </p:cNvSpPr>
          <p:nvPr/>
        </p:nvSpPr>
        <p:spPr bwMode="auto">
          <a:xfrm>
            <a:off x="328613" y="3841750"/>
            <a:ext cx="9690100" cy="19177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>
              <a:lnSpc>
                <a:spcPct val="75000"/>
              </a:lnSpc>
            </a:pPr>
            <a:r>
              <a:rPr lang="en-GB" sz="2000" b="0">
                <a:solidFill>
                  <a:srgbClr val="FFC5CF"/>
                </a:solidFill>
                <a:latin typeface="Arial" charset="0"/>
              </a:rPr>
              <a:t>Also reported:</a:t>
            </a:r>
          </a:p>
          <a:p>
            <a:pPr lvl="4">
              <a:lnSpc>
                <a:spcPct val="75000"/>
              </a:lnSpc>
            </a:pPr>
            <a:r>
              <a:rPr lang="en-GB" sz="2000" b="0">
                <a:solidFill>
                  <a:srgbClr val="FFFFFF"/>
                </a:solidFill>
                <a:latin typeface="Arial" charset="0"/>
              </a:rPr>
              <a:t>-Coumarin induced skin necrosis (PC, PS deficiencies)</a:t>
            </a:r>
          </a:p>
          <a:p>
            <a:pPr lvl="4">
              <a:lnSpc>
                <a:spcPct val="75000"/>
              </a:lnSpc>
            </a:pPr>
            <a:endParaRPr lang="en-GB" sz="2000" b="0">
              <a:solidFill>
                <a:srgbClr val="FFFFFF"/>
              </a:solidFill>
              <a:latin typeface="Arial" charset="0"/>
            </a:endParaRPr>
          </a:p>
          <a:p>
            <a:pPr lvl="4">
              <a:lnSpc>
                <a:spcPct val="75000"/>
              </a:lnSpc>
            </a:pPr>
            <a:r>
              <a:rPr lang="en-GB" sz="2000" b="0">
                <a:solidFill>
                  <a:srgbClr val="FFFFFF"/>
                </a:solidFill>
                <a:latin typeface="Arial" charset="0"/>
              </a:rPr>
              <a:t>-Thrombosis in cerebral, mesenteric, portal, axillary, inferior caval,                 renal and retinal veins</a:t>
            </a:r>
          </a:p>
          <a:p>
            <a:pPr lvl="4">
              <a:lnSpc>
                <a:spcPct val="75000"/>
              </a:lnSpc>
            </a:pPr>
            <a:endParaRPr lang="en-GB" sz="2000" b="0">
              <a:solidFill>
                <a:srgbClr val="FFFFFF"/>
              </a:solidFill>
              <a:latin typeface="Arial" charset="0"/>
            </a:endParaRPr>
          </a:p>
          <a:p>
            <a:pPr lvl="4">
              <a:lnSpc>
                <a:spcPct val="75000"/>
              </a:lnSpc>
            </a:pPr>
            <a:r>
              <a:rPr lang="en-GB" sz="2000" b="0">
                <a:solidFill>
                  <a:srgbClr val="FFFFFF"/>
                </a:solidFill>
                <a:latin typeface="Arial" charset="0"/>
              </a:rPr>
              <a:t>-Arterial occlusions in coronary, femoral, splanchic and cerebral</a:t>
            </a:r>
          </a:p>
          <a:p>
            <a:pPr lvl="4">
              <a:lnSpc>
                <a:spcPct val="75000"/>
              </a:lnSpc>
            </a:pPr>
            <a:r>
              <a:rPr lang="en-GB" sz="2000" b="0">
                <a:solidFill>
                  <a:srgbClr val="FFFFFF"/>
                </a:solidFill>
                <a:latin typeface="Arial" charset="0"/>
              </a:rPr>
              <a:t> arteries</a:t>
            </a:r>
          </a:p>
        </p:txBody>
      </p:sp>
      <p:sp>
        <p:nvSpPr>
          <p:cNvPr id="242693" name="Rectangle 5"/>
          <p:cNvSpPr>
            <a:spLocks noChangeArrowheads="1"/>
          </p:cNvSpPr>
          <p:nvPr/>
        </p:nvSpPr>
        <p:spPr bwMode="auto">
          <a:xfrm>
            <a:off x="328613" y="6203950"/>
            <a:ext cx="7607300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GB" sz="2000" b="0">
                <a:solidFill>
                  <a:srgbClr val="FFC5CF"/>
                </a:solidFill>
                <a:latin typeface="Arial" charset="0"/>
              </a:rPr>
              <a:t>Important: 	</a:t>
            </a:r>
            <a:r>
              <a:rPr lang="en-GB" sz="2000" b="0">
                <a:solidFill>
                  <a:schemeClr val="tx1"/>
                </a:solidFill>
                <a:latin typeface="Arial" charset="0"/>
              </a:rPr>
              <a:t>Deficiency not associated with increased mortality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09600"/>
            <a:ext cx="8991600" cy="1600200"/>
          </a:xfrm>
          <a:noFill/>
          <a:ln/>
        </p:spPr>
        <p:txBody>
          <a:bodyPr lIns="90488" rIns="90488"/>
          <a:lstStyle/>
          <a:p>
            <a:pPr algn="l"/>
            <a:r>
              <a:rPr lang="en-US" sz="3200"/>
              <a:t>Antithrombin mutation database (Lane et al 1997) </a:t>
            </a:r>
            <a:br>
              <a:rPr lang="en-US" sz="3200"/>
            </a:br>
            <a:r>
              <a:rPr lang="en-US" sz="3200"/>
              <a:t>Protein C mutation database (Reitsma et al 1995)</a:t>
            </a:r>
            <a:br>
              <a:rPr lang="en-US" sz="3200"/>
            </a:br>
            <a:r>
              <a:rPr lang="en-US" sz="3200"/>
              <a:t>Protein S mutation database (Gandrille et al 2000)</a:t>
            </a:r>
          </a:p>
        </p:txBody>
      </p:sp>
      <p:sp>
        <p:nvSpPr>
          <p:cNvPr id="235523" name="Text Box 3"/>
          <p:cNvSpPr txBox="1">
            <a:spLocks noChangeArrowheads="1"/>
          </p:cNvSpPr>
          <p:nvPr/>
        </p:nvSpPr>
        <p:spPr bwMode="auto">
          <a:xfrm>
            <a:off x="1219200" y="3078163"/>
            <a:ext cx="7853363" cy="35210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2500" b="0" dirty="0">
                <a:solidFill>
                  <a:schemeClr val="tx2"/>
                </a:solidFill>
                <a:latin typeface="Times New Roman" pitchFamily="18" charset="0"/>
              </a:rPr>
              <a:t>-Several 100 mutations described for each gene </a:t>
            </a:r>
          </a:p>
          <a:p>
            <a:r>
              <a:rPr lang="en-US" sz="2500" b="0" dirty="0">
                <a:solidFill>
                  <a:schemeClr val="tx2"/>
                </a:solidFill>
                <a:latin typeface="Times New Roman" pitchFamily="18" charset="0"/>
              </a:rPr>
              <a:t>-Some founder effects mutations and a few repeat mutations</a:t>
            </a:r>
          </a:p>
          <a:p>
            <a:r>
              <a:rPr lang="en-US" sz="2500" b="0" dirty="0">
                <a:solidFill>
                  <a:schemeClr val="tx2"/>
                </a:solidFill>
                <a:latin typeface="Times New Roman" pitchFamily="18" charset="0"/>
              </a:rPr>
              <a:t>-Deficiency genetically highly heterogeneous</a:t>
            </a:r>
          </a:p>
          <a:p>
            <a:endParaRPr lang="en-US" sz="2500" b="0" dirty="0">
              <a:solidFill>
                <a:schemeClr val="tx2"/>
              </a:solidFill>
              <a:latin typeface="Times New Roman" pitchFamily="18" charset="0"/>
            </a:endParaRPr>
          </a:p>
          <a:p>
            <a:endParaRPr lang="en-US" sz="2500" b="0" dirty="0">
              <a:solidFill>
                <a:schemeClr val="tx2"/>
              </a:solidFill>
              <a:latin typeface="Times New Roman" pitchFamily="18" charset="0"/>
            </a:endParaRPr>
          </a:p>
          <a:p>
            <a:endParaRPr lang="en-US" sz="2500" b="0" dirty="0">
              <a:solidFill>
                <a:schemeClr val="tx2"/>
              </a:solidFill>
              <a:latin typeface="Times New Roman" pitchFamily="18" charset="0"/>
            </a:endParaRPr>
          </a:p>
          <a:p>
            <a:r>
              <a:rPr lang="en-US" sz="2500" b="0" dirty="0">
                <a:solidFill>
                  <a:schemeClr val="tx2"/>
                </a:solidFill>
                <a:latin typeface="Times New Roman" pitchFamily="18" charset="0"/>
              </a:rPr>
              <a:t>Accounts for only &lt;10% of thrombosis.</a:t>
            </a:r>
          </a:p>
          <a:p>
            <a:r>
              <a:rPr lang="en-US" sz="2500" b="0" dirty="0">
                <a:solidFill>
                  <a:schemeClr val="tx2"/>
                </a:solidFill>
                <a:latin typeface="Times New Roman" pitchFamily="18" charset="0"/>
              </a:rPr>
              <a:t>Simple genetic testing for deficiency not feasible.</a:t>
            </a:r>
          </a:p>
          <a:p>
            <a:endParaRPr lang="en-US" sz="2500" b="0" dirty="0">
              <a:solidFill>
                <a:schemeClr val="tx2"/>
              </a:solidFill>
              <a:latin typeface="Times New Roman" pitchFamily="18" charset="0"/>
            </a:endParaRPr>
          </a:p>
        </p:txBody>
      </p:sp>
      <p:sp>
        <p:nvSpPr>
          <p:cNvPr id="235524" name="Line 4"/>
          <p:cNvSpPr>
            <a:spLocks noChangeShapeType="1"/>
          </p:cNvSpPr>
          <p:nvPr/>
        </p:nvSpPr>
        <p:spPr bwMode="auto">
          <a:xfrm>
            <a:off x="4572000" y="4343400"/>
            <a:ext cx="0" cy="685800"/>
          </a:xfrm>
          <a:prstGeom prst="line">
            <a:avLst/>
          </a:prstGeom>
          <a:noFill/>
          <a:ln w="41275">
            <a:solidFill>
              <a:srgbClr val="99FFCC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untitled 3">
  <a:themeElements>
    <a:clrScheme name="">
      <a:dk1>
        <a:srgbClr val="919191"/>
      </a:dk1>
      <a:lt1>
        <a:srgbClr val="FFFFFF"/>
      </a:lt1>
      <a:dk2>
        <a:srgbClr val="00279F"/>
      </a:dk2>
      <a:lt2>
        <a:srgbClr val="FFFFFF"/>
      </a:lt2>
      <a:accent1>
        <a:srgbClr val="618FFD"/>
      </a:accent1>
      <a:accent2>
        <a:srgbClr val="00AE00"/>
      </a:accent2>
      <a:accent3>
        <a:srgbClr val="AAACCD"/>
      </a:accent3>
      <a:accent4>
        <a:srgbClr val="DADADA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untitled 3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GB" sz="1700" b="1" i="0" u="none" strike="noStrike" cap="none" normalizeH="0" baseline="0" smtClean="0">
            <a:ln>
              <a:noFill/>
            </a:ln>
            <a:solidFill>
              <a:srgbClr val="5FFFD5"/>
            </a:solidFill>
            <a:effectLst/>
            <a:latin typeface="Times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GB" sz="1700" b="1" i="0" u="none" strike="noStrike" cap="none" normalizeH="0" baseline="0" smtClean="0">
            <a:ln>
              <a:noFill/>
            </a:ln>
            <a:solidFill>
              <a:srgbClr val="5FFFD5"/>
            </a:solidFill>
            <a:effectLst/>
            <a:latin typeface="Times" pitchFamily="18" charset="0"/>
          </a:defRPr>
        </a:defPPr>
      </a:lstStyle>
    </a:lnDef>
  </a:objectDefaults>
  <a:extraClrSchemeLst>
    <a:extraClrScheme>
      <a:clrScheme name="untitled 3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titled 3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ntitled 3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titled 3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titled 3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titled 3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titled 3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">
    <a:dk1>
      <a:srgbClr val="FFFFFF"/>
    </a:dk1>
    <a:lt1>
      <a:srgbClr val="FFFFFF"/>
    </a:lt1>
    <a:dk2>
      <a:srgbClr val="FFFFFF"/>
    </a:dk2>
    <a:lt2>
      <a:srgbClr val="919191"/>
    </a:lt2>
    <a:accent1>
      <a:srgbClr val="FCFEB9"/>
    </a:accent1>
    <a:accent2>
      <a:srgbClr val="00AE00"/>
    </a:accent2>
    <a:accent3>
      <a:srgbClr val="FFFFFF"/>
    </a:accent3>
    <a:accent4>
      <a:srgbClr val="DADADA"/>
    </a:accent4>
    <a:accent5>
      <a:srgbClr val="FDFED9"/>
    </a:accent5>
    <a:accent6>
      <a:srgbClr val="009D00"/>
    </a:accent6>
    <a:hlink>
      <a:srgbClr val="FC0128"/>
    </a:hlink>
    <a:folHlink>
      <a:srgbClr val="CECECE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8784</TotalTime>
  <Pages>8</Pages>
  <Words>1328</Words>
  <Application>Microsoft Office PowerPoint</Application>
  <PresentationFormat>35mm Slides</PresentationFormat>
  <Paragraphs>541</Paragraphs>
  <Slides>43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45" baseType="lpstr">
      <vt:lpstr>untitled 3</vt:lpstr>
      <vt:lpstr>Document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Antithrombin mutation database (Lane et al 1997)  Protein C mutation database (Reitsma et al 1995) Protein S mutation database (Gandrille et al 2000)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Odds Ratio</vt:lpstr>
      <vt:lpstr>Odds Ratio</vt:lpstr>
      <vt:lpstr>95% Confidence Interval (CI)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Advanced Biotechnology Centre</dc:creator>
  <cp:lastModifiedBy>Shiel, Nuala</cp:lastModifiedBy>
  <cp:revision>380</cp:revision>
  <cp:lastPrinted>2001-07-05T15:08:14Z</cp:lastPrinted>
  <dcterms:created xsi:type="dcterms:W3CDTF">1998-06-09T11:34:27Z</dcterms:created>
  <dcterms:modified xsi:type="dcterms:W3CDTF">2012-10-09T07:39:49Z</dcterms:modified>
</cp:coreProperties>
</file>