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00" r:id="rId2"/>
    <p:sldMasterId id="2147483713" r:id="rId3"/>
    <p:sldMasterId id="2147483726" r:id="rId4"/>
    <p:sldMasterId id="2147483738" r:id="rId5"/>
    <p:sldMasterId id="2147483751" r:id="rId6"/>
    <p:sldMasterId id="2147483764" r:id="rId7"/>
    <p:sldMasterId id="2147483777" r:id="rId8"/>
    <p:sldMasterId id="2147483790" r:id="rId9"/>
  </p:sldMasterIdLst>
  <p:notesMasterIdLst>
    <p:notesMasterId r:id="rId84"/>
  </p:notesMasterIdLst>
  <p:sldIdLst>
    <p:sldId id="383" r:id="rId10"/>
    <p:sldId id="490" r:id="rId11"/>
    <p:sldId id="356" r:id="rId12"/>
    <p:sldId id="476" r:id="rId13"/>
    <p:sldId id="551" r:id="rId14"/>
    <p:sldId id="462" r:id="rId15"/>
    <p:sldId id="463" r:id="rId16"/>
    <p:sldId id="464" r:id="rId17"/>
    <p:sldId id="465" r:id="rId18"/>
    <p:sldId id="431" r:id="rId19"/>
    <p:sldId id="434" r:id="rId20"/>
    <p:sldId id="529" r:id="rId21"/>
    <p:sldId id="530" r:id="rId22"/>
    <p:sldId id="531" r:id="rId23"/>
    <p:sldId id="544" r:id="rId24"/>
    <p:sldId id="539" r:id="rId25"/>
    <p:sldId id="542" r:id="rId26"/>
    <p:sldId id="538" r:id="rId27"/>
    <p:sldId id="375" r:id="rId28"/>
    <p:sldId id="410" r:id="rId29"/>
    <p:sldId id="370" r:id="rId30"/>
    <p:sldId id="537" r:id="rId31"/>
    <p:sldId id="517" r:id="rId32"/>
    <p:sldId id="541" r:id="rId33"/>
    <p:sldId id="389" r:id="rId34"/>
    <p:sldId id="376" r:id="rId35"/>
    <p:sldId id="532" r:id="rId36"/>
    <p:sldId id="534" r:id="rId37"/>
    <p:sldId id="535" r:id="rId38"/>
    <p:sldId id="536" r:id="rId39"/>
    <p:sldId id="444" r:id="rId40"/>
    <p:sldId id="424" r:id="rId41"/>
    <p:sldId id="470" r:id="rId42"/>
    <p:sldId id="475" r:id="rId43"/>
    <p:sldId id="545" r:id="rId44"/>
    <p:sldId id="546" r:id="rId45"/>
    <p:sldId id="547" r:id="rId46"/>
    <p:sldId id="548" r:id="rId47"/>
    <p:sldId id="485" r:id="rId48"/>
    <p:sldId id="549" r:id="rId49"/>
    <p:sldId id="471" r:id="rId50"/>
    <p:sldId id="472" r:id="rId51"/>
    <p:sldId id="519" r:id="rId52"/>
    <p:sldId id="550" r:id="rId53"/>
    <p:sldId id="450" r:id="rId54"/>
    <p:sldId id="451" r:id="rId55"/>
    <p:sldId id="492" r:id="rId56"/>
    <p:sldId id="494" r:id="rId57"/>
    <p:sldId id="495" r:id="rId58"/>
    <p:sldId id="496" r:id="rId59"/>
    <p:sldId id="497" r:id="rId60"/>
    <p:sldId id="498" r:id="rId61"/>
    <p:sldId id="499" r:id="rId62"/>
    <p:sldId id="500" r:id="rId63"/>
    <p:sldId id="501" r:id="rId64"/>
    <p:sldId id="502" r:id="rId65"/>
    <p:sldId id="520" r:id="rId66"/>
    <p:sldId id="503" r:id="rId67"/>
    <p:sldId id="504" r:id="rId68"/>
    <p:sldId id="505" r:id="rId69"/>
    <p:sldId id="506" r:id="rId70"/>
    <p:sldId id="518" r:id="rId71"/>
    <p:sldId id="521" r:id="rId72"/>
    <p:sldId id="523" r:id="rId73"/>
    <p:sldId id="543" r:id="rId74"/>
    <p:sldId id="524" r:id="rId75"/>
    <p:sldId id="522" r:id="rId76"/>
    <p:sldId id="507" r:id="rId77"/>
    <p:sldId id="508" r:id="rId78"/>
    <p:sldId id="552" r:id="rId79"/>
    <p:sldId id="525" r:id="rId80"/>
    <p:sldId id="526" r:id="rId81"/>
    <p:sldId id="527" r:id="rId82"/>
    <p:sldId id="509" r:id="rId83"/>
  </p:sldIdLst>
  <p:sldSz cx="9906000" cy="6858000" type="A4"/>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0000"/>
    <a:srgbClr val="6699FF"/>
    <a:srgbClr val="99CCFF"/>
    <a:srgbClr val="00001A"/>
    <a:srgbClr val="6B6B6B"/>
    <a:srgbClr val="000000"/>
    <a:srgbClr val="0000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6449" autoAdjust="0"/>
  </p:normalViewPr>
  <p:slideViewPr>
    <p:cSldViewPr>
      <p:cViewPr varScale="1">
        <p:scale>
          <a:sx n="44" d="100"/>
          <a:sy n="44" d="100"/>
        </p:scale>
        <p:origin x="-96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45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GB" altLang="en-GB"/>
          </a:p>
        </p:txBody>
      </p:sp>
      <p:sp>
        <p:nvSpPr>
          <p:cNvPr id="788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GB" altLang="en-GB"/>
          </a:p>
        </p:txBody>
      </p:sp>
      <p:sp>
        <p:nvSpPr>
          <p:cNvPr id="6349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788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GB" altLang="en-GB"/>
          </a:p>
        </p:txBody>
      </p:sp>
      <p:sp>
        <p:nvSpPr>
          <p:cNvPr id="788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233DAB27-DDF9-4FA7-BD5C-561C0A7DB301}" type="slidenum">
              <a:rPr lang="en-GB" altLang="en-GB"/>
              <a:pPr>
                <a:defRPr/>
              </a:pPr>
              <a:t>‹#›</a:t>
            </a:fld>
            <a:endParaRPr lang="en-GB" altLang="en-GB"/>
          </a:p>
        </p:txBody>
      </p:sp>
    </p:spTree>
    <p:extLst>
      <p:ext uri="{BB962C8B-B14F-4D97-AF65-F5344CB8AC3E}">
        <p14:creationId xmlns:p14="http://schemas.microsoft.com/office/powerpoint/2010/main" val="553073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6D69F35-107C-42D6-824C-5C3A9D97D30A}" type="slidenum">
              <a:rPr lang="en-GB" altLang="en-GB" smtClean="0"/>
              <a:pPr/>
              <a:t>1</a:t>
            </a:fld>
            <a:endParaRPr lang="en-GB" altLang="en-GB" smtClean="0"/>
          </a:p>
        </p:txBody>
      </p:sp>
      <p:sp>
        <p:nvSpPr>
          <p:cNvPr id="64515" name="Rectangle 2"/>
          <p:cNvSpPr>
            <a:spLocks noGrp="1" noRot="1" noChangeAspect="1" noChangeArrowheads="1" noTextEdit="1"/>
          </p:cNvSpPr>
          <p:nvPr>
            <p:ph type="sldImg"/>
          </p:nvPr>
        </p:nvSpPr>
        <p:spPr>
          <a:xfrm>
            <a:off x="952500" y="685800"/>
            <a:ext cx="4953000" cy="3429000"/>
          </a:xfrm>
          <a:ln/>
        </p:spPr>
      </p:sp>
      <p:sp>
        <p:nvSpPr>
          <p:cNvPr id="64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A147E02-E3FE-4B6B-B3B9-297F183C73AF}" type="slidenum">
              <a:rPr lang="en-GB" altLang="en-GB" smtClean="0"/>
              <a:pPr/>
              <a:t>10</a:t>
            </a:fld>
            <a:endParaRPr lang="en-GB" altLang="en-GB" smtClean="0"/>
          </a:p>
        </p:txBody>
      </p:sp>
      <p:sp>
        <p:nvSpPr>
          <p:cNvPr id="83971" name="Rectangle 2"/>
          <p:cNvSpPr>
            <a:spLocks noGrp="1" noRot="1" noChangeAspect="1" noChangeArrowheads="1" noTextEdit="1"/>
          </p:cNvSpPr>
          <p:nvPr>
            <p:ph type="sldImg"/>
          </p:nvPr>
        </p:nvSpPr>
        <p:spPr>
          <a:xfrm>
            <a:off x="952500" y="685800"/>
            <a:ext cx="4953000" cy="3429000"/>
          </a:xfrm>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6D17829-AB83-4CEB-A3E1-0A519DBFE0EA}" type="slidenum">
              <a:rPr lang="en-GB" altLang="en-GB" smtClean="0"/>
              <a:pPr/>
              <a:t>11</a:t>
            </a:fld>
            <a:endParaRPr lang="en-GB" altLang="en-GB" smtClean="0"/>
          </a:p>
        </p:txBody>
      </p:sp>
      <p:sp>
        <p:nvSpPr>
          <p:cNvPr id="84995" name="Rectangle 2"/>
          <p:cNvSpPr>
            <a:spLocks noGrp="1" noRot="1" noChangeAspect="1" noChangeArrowheads="1" noTextEdit="1"/>
          </p:cNvSpPr>
          <p:nvPr>
            <p:ph type="sldImg"/>
          </p:nvPr>
        </p:nvSpPr>
        <p:spPr>
          <a:xfrm>
            <a:off x="952500" y="685800"/>
            <a:ext cx="4953000" cy="3429000"/>
          </a:xfrm>
          <a:ln/>
        </p:spPr>
      </p:sp>
      <p:sp>
        <p:nvSpPr>
          <p:cNvPr id="849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64240-C885-4FC3-ACB8-5EAE29E9C0F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50114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64240-C885-4FC3-ACB8-5EAE29E9C0F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807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64240-C885-4FC3-ACB8-5EAE29E9C0F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56004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64240-C885-4FC3-ACB8-5EAE29E9C0F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56004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4DE62-E16D-436A-8910-7149ECA42879}" type="slidenum">
              <a:rPr lang="en-US">
                <a:solidFill>
                  <a:prstClr val="black"/>
                </a:solidFill>
              </a:rPr>
              <a:pPr/>
              <a:t>17</a:t>
            </a:fld>
            <a:endParaRPr lang="en-US">
              <a:solidFill>
                <a:prstClr val="black"/>
              </a:solidFill>
            </a:endParaRPr>
          </a:p>
        </p:txBody>
      </p:sp>
      <p:sp>
        <p:nvSpPr>
          <p:cNvPr id="102402" name="Rectangle 2"/>
          <p:cNvSpPr>
            <a:spLocks noGrp="1" noRot="1" noChangeAspect="1" noChangeArrowheads="1" noTextEdit="1"/>
          </p:cNvSpPr>
          <p:nvPr>
            <p:ph type="sldImg"/>
          </p:nvPr>
        </p:nvSpPr>
        <p:spPr>
          <a:xfrm>
            <a:off x="1165225" y="914400"/>
            <a:ext cx="4527550" cy="3135313"/>
          </a:xfrm>
          <a:solidFill>
            <a:srgbClr val="FFFFFF"/>
          </a:solidFill>
          <a:ln/>
        </p:spPr>
      </p:sp>
      <p:sp>
        <p:nvSpPr>
          <p:cNvPr id="102403" name="Rectangle 3"/>
          <p:cNvSpPr txBox="1">
            <a:spLocks noGrp="1" noChangeArrowheads="1"/>
          </p:cNvSpPr>
          <p:nvPr>
            <p:ph type="body" idx="1"/>
          </p:nvPr>
        </p:nvSpPr>
        <p:spPr>
          <a:xfrm>
            <a:off x="1046163" y="4352925"/>
            <a:ext cx="4770437" cy="3479800"/>
          </a:xfrm>
          <a:ln/>
        </p:spPr>
        <p:txBody>
          <a:bodyPr wrap="none" anchor="ctr"/>
          <a:lstStyle/>
          <a:p>
            <a:r>
              <a:rPr lang="en-US" dirty="0" smtClean="0"/>
              <a:t>Swedish data. INR nearest</a:t>
            </a:r>
            <a:r>
              <a:rPr lang="en-US" baseline="0" dirty="0" smtClean="0"/>
              <a:t> to death. </a:t>
            </a:r>
            <a:r>
              <a:rPr lang="en-US" dirty="0" smtClean="0"/>
              <a:t>All causes of death, although</a:t>
            </a:r>
            <a:r>
              <a:rPr lang="en-US" baseline="0" dirty="0" smtClean="0"/>
              <a:t> if you take bleeding deaths alone, the shape of the graph is about the same as the right hand side and no increase down to 1. </a:t>
            </a:r>
          </a:p>
          <a:p>
            <a:r>
              <a:rPr lang="en-US" baseline="0" dirty="0" smtClean="0"/>
              <a:t>May be confounded by patient illness effect on INR: but the risk was highest for high INR following dose increase (rather than </a:t>
            </a:r>
            <a:r>
              <a:rPr lang="en-US" baseline="0" smtClean="0"/>
              <a:t>spontaneous rise in INR).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E64240-C885-4FC3-ACB8-5EAE29E9C0F4}"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56004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FA5EFD8-7D0C-49C6-86A9-FF4C99F6C3B9}" type="slidenum">
              <a:rPr lang="en-GB" altLang="en-GB" smtClean="0"/>
              <a:pPr/>
              <a:t>19</a:t>
            </a:fld>
            <a:endParaRPr lang="en-GB" altLang="en-GB" smtClean="0"/>
          </a:p>
        </p:txBody>
      </p:sp>
      <p:sp>
        <p:nvSpPr>
          <p:cNvPr id="68611" name="Rectangle 2"/>
          <p:cNvSpPr>
            <a:spLocks noGrp="1" noRot="1" noChangeAspect="1" noChangeArrowheads="1" noTextEdit="1"/>
          </p:cNvSpPr>
          <p:nvPr>
            <p:ph type="sldImg"/>
          </p:nvPr>
        </p:nvSpPr>
        <p:spPr>
          <a:xfrm>
            <a:off x="952500" y="685800"/>
            <a:ext cx="4953000" cy="3429000"/>
          </a:xfrm>
          <a:ln/>
        </p:spPr>
      </p:sp>
      <p:sp>
        <p:nvSpPr>
          <p:cNvPr id="686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72BAEF2-D4D5-4A10-9C7E-B738408470BB}" type="slidenum">
              <a:rPr lang="en-GB" altLang="en-GB" smtClean="0"/>
              <a:pPr/>
              <a:t>20</a:t>
            </a:fld>
            <a:endParaRPr lang="en-GB" altLang="en-GB" smtClean="0"/>
          </a:p>
        </p:txBody>
      </p:sp>
      <p:sp>
        <p:nvSpPr>
          <p:cNvPr id="71683" name="Rectangle 2"/>
          <p:cNvSpPr>
            <a:spLocks noGrp="1" noRot="1" noChangeAspect="1" noChangeArrowheads="1" noTextEdit="1"/>
          </p:cNvSpPr>
          <p:nvPr>
            <p:ph type="sldImg"/>
          </p:nvPr>
        </p:nvSpPr>
        <p:spPr>
          <a:xfrm>
            <a:off x="952500" y="685800"/>
            <a:ext cx="4953000" cy="3429000"/>
          </a:xfrm>
          <a:ln/>
        </p:spPr>
      </p:sp>
      <p:sp>
        <p:nvSpPr>
          <p:cNvPr id="716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2021839-535C-403E-A62D-798DD5443A56}" type="slidenum">
              <a:rPr lang="en-GB" altLang="en-GB" smtClean="0"/>
              <a:pPr/>
              <a:t>2</a:t>
            </a:fld>
            <a:endParaRPr lang="en-GB" altLang="en-GB" smtClean="0"/>
          </a:p>
        </p:txBody>
      </p:sp>
      <p:sp>
        <p:nvSpPr>
          <p:cNvPr id="65539" name="Rectangle 2"/>
          <p:cNvSpPr>
            <a:spLocks noGrp="1" noRot="1" noChangeAspect="1" noChangeArrowheads="1" noTextEdit="1"/>
          </p:cNvSpPr>
          <p:nvPr>
            <p:ph type="sldImg"/>
          </p:nvPr>
        </p:nvSpPr>
        <p:spPr>
          <a:xfrm>
            <a:off x="952500" y="685800"/>
            <a:ext cx="4953000" cy="3429000"/>
          </a:xfrm>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83315FA-69F0-4B9C-ABCF-D23B6596CD6B}" type="slidenum">
              <a:rPr lang="en-GB" altLang="en-GB" smtClean="0"/>
              <a:pPr/>
              <a:t>21</a:t>
            </a:fld>
            <a:endParaRPr lang="en-GB" altLang="en-GB" smtClean="0"/>
          </a:p>
        </p:txBody>
      </p:sp>
      <p:sp>
        <p:nvSpPr>
          <p:cNvPr id="72707" name="Rectangle 2"/>
          <p:cNvSpPr>
            <a:spLocks noGrp="1" noRot="1" noChangeAspect="1" noChangeArrowheads="1" noTextEdit="1"/>
          </p:cNvSpPr>
          <p:nvPr>
            <p:ph type="sldImg"/>
          </p:nvPr>
        </p:nvSpPr>
        <p:spPr>
          <a:xfrm>
            <a:off x="952500" y="685800"/>
            <a:ext cx="4953000" cy="3429000"/>
          </a:xfrm>
          <a:ln/>
        </p:spPr>
      </p:sp>
      <p:sp>
        <p:nvSpPr>
          <p:cNvPr id="727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53" eaLnBrk="1">
              <a:lnSpc>
                <a:spcPct val="93000"/>
              </a:lnSpc>
              <a:buClr>
                <a:srgbClr val="000000"/>
              </a:buClr>
              <a:buSzPct val="45000"/>
            </a:pPr>
            <a:endParaRPr lang="en-GB"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sz="1300" b="1" dirty="0">
                <a:latin typeface="Arial" charset="0"/>
                <a:ea typeface="msgothic" charset="0"/>
                <a:cs typeface="msgothic" charset="0"/>
              </a:rPr>
              <a:t>VTE event-free survival dependent on IT.</a:t>
            </a:r>
            <a:r>
              <a:rPr lang="en-GB" dirty="0">
                <a:latin typeface="Arial" charset="0"/>
                <a:ea typeface="msgothic" charset="0"/>
                <a:cs typeface="msgothic" charset="0"/>
              </a:rPr>
              <a:t> Freedom from VTE over time is shown for relatives of </a:t>
            </a:r>
            <a:r>
              <a:rPr lang="en-GB" dirty="0" err="1">
                <a:latin typeface="Arial" charset="0"/>
                <a:ea typeface="msgothic" charset="0"/>
                <a:cs typeface="msgothic" charset="0"/>
              </a:rPr>
              <a:t>pediatric</a:t>
            </a:r>
            <a:r>
              <a:rPr lang="en-GB" dirty="0">
                <a:latin typeface="Arial" charset="0"/>
                <a:ea typeface="msgothic" charset="0"/>
                <a:cs typeface="msgothic" charset="0"/>
              </a:rPr>
              <a:t> index patients stratified for different types of IT</a:t>
            </a:r>
            <a:r>
              <a:rPr lang="en-GB" dirty="0" smtClean="0">
                <a:latin typeface="Arial" charset="0"/>
                <a:ea typeface="msgothic" charset="0"/>
                <a:cs typeface="msgothic" charset="0"/>
              </a:rPr>
              <a:t>. This gives a more distinct</a:t>
            </a:r>
            <a:r>
              <a:rPr lang="en-GB" baseline="0" dirty="0" smtClean="0">
                <a:latin typeface="Arial" charset="0"/>
                <a:ea typeface="msgothic" charset="0"/>
                <a:cs typeface="msgothic" charset="0"/>
              </a:rPr>
              <a:t> cut </a:t>
            </a:r>
            <a:r>
              <a:rPr lang="en-GB" baseline="0" dirty="0" err="1" smtClean="0">
                <a:latin typeface="Arial" charset="0"/>
                <a:ea typeface="msgothic" charset="0"/>
                <a:cs typeface="msgothic" charset="0"/>
              </a:rPr>
              <a:t>oof</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althought</a:t>
            </a:r>
            <a:r>
              <a:rPr lang="en-GB" baseline="0" dirty="0" smtClean="0">
                <a:latin typeface="Arial" charset="0"/>
                <a:ea typeface="msgothic" charset="0"/>
                <a:cs typeface="msgothic" charset="0"/>
              </a:rPr>
              <a:t> the absolute risks are similar to previous data. Does the identification of thrombosis in paediatric patients select a group of families with particularly high thrombotic risk (either from the identified mutation or multiple other factors)?</a:t>
            </a:r>
          </a:p>
          <a:p>
            <a:pPr eaLnBrk="1">
              <a:lnSpc>
                <a:spcPct val="93000"/>
              </a:lnSpc>
              <a:spcBef>
                <a:spcPct val="0"/>
              </a:spcBef>
              <a:buSzPct val="45000"/>
              <a:buFont typeface="Wingdings" charset="2"/>
              <a:buNone/>
            </a:pPr>
            <a:r>
              <a:rPr lang="en-GB" baseline="0" dirty="0" smtClean="0">
                <a:latin typeface="Arial" charset="0"/>
                <a:ea typeface="msgothic" charset="0"/>
                <a:cs typeface="msgothic" charset="0"/>
              </a:rPr>
              <a:t>64% of cases in this family cohort were associated with transient clinical triggers and so targeted thromboprophylaxis remains the </a:t>
            </a:r>
            <a:r>
              <a:rPr lang="en-GB" baseline="0" smtClean="0">
                <a:latin typeface="Arial" charset="0"/>
                <a:ea typeface="msgothic" charset="0"/>
                <a:cs typeface="msgothic" charset="0"/>
              </a:rPr>
              <a:t>appropriate strategy. </a:t>
            </a:r>
            <a:endParaRPr lang="en-GB">
              <a:latin typeface="Arial" charset="0"/>
              <a:ea typeface="msgothic" charset="0"/>
              <a:cs typeface="ms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3DC7E7-8B44-4B91-B4FE-F68D2C51D4DF}" type="slidenum">
              <a:rPr lang="en-GB" altLang="en-GB" smtClean="0"/>
              <a:pPr/>
              <a:t>23</a:t>
            </a:fld>
            <a:endParaRPr lang="en-GB" altLang="en-GB" smtClean="0"/>
          </a:p>
        </p:txBody>
      </p:sp>
      <p:sp>
        <p:nvSpPr>
          <p:cNvPr id="73731" name="Rectangle 2"/>
          <p:cNvSpPr>
            <a:spLocks noGrp="1" noRot="1" noChangeAspect="1" noChangeArrowheads="1" noTextEdit="1"/>
          </p:cNvSpPr>
          <p:nvPr>
            <p:ph type="sldImg"/>
          </p:nvPr>
        </p:nvSpPr>
        <p:spPr>
          <a:xfrm>
            <a:off x="952500" y="685800"/>
            <a:ext cx="4953000" cy="3429000"/>
          </a:xfrm>
          <a:ln/>
        </p:spPr>
      </p:sp>
      <p:sp>
        <p:nvSpPr>
          <p:cNvPr id="737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DE7A4D4-B1DC-49FA-91F5-C8B64CFC2E61}" type="slidenum">
              <a:rPr lang="en-GB" altLang="en-GB" smtClean="0">
                <a:solidFill>
                  <a:prstClr val="black"/>
                </a:solidFill>
              </a:rPr>
              <a:pPr/>
              <a:t>24</a:t>
            </a:fld>
            <a:endParaRPr lang="en-GB" altLang="en-GB" smtClean="0">
              <a:solidFill>
                <a:prstClr val="black"/>
              </a:solidFill>
            </a:endParaRPr>
          </a:p>
        </p:txBody>
      </p:sp>
      <p:sp>
        <p:nvSpPr>
          <p:cNvPr id="77827" name="Rectangle 2"/>
          <p:cNvSpPr>
            <a:spLocks noGrp="1" noRot="1" noChangeAspect="1" noChangeArrowheads="1" noTextEdit="1"/>
          </p:cNvSpPr>
          <p:nvPr>
            <p:ph type="sldImg"/>
          </p:nvPr>
        </p:nvSpPr>
        <p:spPr>
          <a:xfrm>
            <a:off x="952500" y="685800"/>
            <a:ext cx="4953000" cy="3429000"/>
          </a:xfrm>
          <a:ln/>
        </p:spPr>
      </p:sp>
      <p:sp>
        <p:nvSpPr>
          <p:cNvPr id="77828" name="Rectangle 3"/>
          <p:cNvSpPr>
            <a:spLocks noGrp="1" noChangeArrowheads="1"/>
          </p:cNvSpPr>
          <p:nvPr>
            <p:ph type="body" idx="1"/>
          </p:nvPr>
        </p:nvSpPr>
        <p:spPr>
          <a:xfrm>
            <a:off x="685800" y="4343400"/>
            <a:ext cx="5486400" cy="4114800"/>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EB1FD40-0B4B-4EB9-A200-D38FC8E80B51}" type="slidenum">
              <a:rPr lang="en-GB" altLang="en-GB" smtClean="0"/>
              <a:pPr/>
              <a:t>25</a:t>
            </a:fld>
            <a:endParaRPr lang="en-GB" altLang="en-GB" smtClean="0"/>
          </a:p>
        </p:txBody>
      </p:sp>
      <p:sp>
        <p:nvSpPr>
          <p:cNvPr id="74755" name="Rectangle 2"/>
          <p:cNvSpPr>
            <a:spLocks noGrp="1" noRot="1" noChangeAspect="1" noChangeArrowheads="1" noTextEdit="1"/>
          </p:cNvSpPr>
          <p:nvPr>
            <p:ph type="sldImg"/>
          </p:nvPr>
        </p:nvSpPr>
        <p:spPr>
          <a:xfrm>
            <a:off x="952500" y="685800"/>
            <a:ext cx="4953000" cy="3429000"/>
          </a:xfrm>
          <a:ln/>
        </p:spPr>
      </p:sp>
      <p:sp>
        <p:nvSpPr>
          <p:cNvPr id="747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02B75BF-7C39-44BE-9C24-4D96F61645B4}" type="slidenum">
              <a:rPr lang="en-GB" altLang="en-GB" smtClean="0"/>
              <a:pPr/>
              <a:t>26</a:t>
            </a:fld>
            <a:endParaRPr lang="en-GB" altLang="en-GB" smtClean="0"/>
          </a:p>
        </p:txBody>
      </p:sp>
      <p:sp>
        <p:nvSpPr>
          <p:cNvPr id="75779" name="Rectangle 2"/>
          <p:cNvSpPr>
            <a:spLocks noGrp="1" noRot="1" noChangeAspect="1" noChangeArrowheads="1" noTextEdit="1"/>
          </p:cNvSpPr>
          <p:nvPr>
            <p:ph type="sldImg"/>
          </p:nvPr>
        </p:nvSpPr>
        <p:spPr>
          <a:xfrm>
            <a:off x="952500" y="685800"/>
            <a:ext cx="4953000" cy="3429000"/>
          </a:xfrm>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87869E8-E7F7-428B-B4F5-B260289F2BA1}" type="slidenum">
              <a:rPr lang="en-GB" altLang="en-GB" smtClean="0">
                <a:solidFill>
                  <a:prstClr val="black"/>
                </a:solidFill>
              </a:rPr>
              <a:pPr/>
              <a:t>27</a:t>
            </a:fld>
            <a:endParaRPr lang="en-GB" altLang="en-GB" smtClean="0">
              <a:solidFill>
                <a:prstClr val="black"/>
              </a:solidFill>
            </a:endParaRPr>
          </a:p>
        </p:txBody>
      </p:sp>
      <p:sp>
        <p:nvSpPr>
          <p:cNvPr id="76803" name="Rectangle 2"/>
          <p:cNvSpPr>
            <a:spLocks noGrp="1" noRot="1" noChangeAspect="1" noChangeArrowheads="1" noTextEdit="1"/>
          </p:cNvSpPr>
          <p:nvPr>
            <p:ph type="sldImg"/>
          </p:nvPr>
        </p:nvSpPr>
        <p:spPr>
          <a:xfrm>
            <a:off x="952500" y="685800"/>
            <a:ext cx="4953000" cy="3429000"/>
          </a:xfrm>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687ABE8-463D-4714-B9E3-AEF07CDF9B02}" type="slidenum">
              <a:rPr lang="en-GB" altLang="en-GB" smtClean="0">
                <a:solidFill>
                  <a:prstClr val="black"/>
                </a:solidFill>
              </a:rPr>
              <a:pPr/>
              <a:t>28</a:t>
            </a:fld>
            <a:endParaRPr lang="en-GB" altLang="en-GB" smtClean="0">
              <a:solidFill>
                <a:prstClr val="black"/>
              </a:solidFill>
            </a:endParaRPr>
          </a:p>
        </p:txBody>
      </p:sp>
      <p:sp>
        <p:nvSpPr>
          <p:cNvPr id="78851" name="Rectangle 2"/>
          <p:cNvSpPr>
            <a:spLocks noGrp="1" noRot="1" noChangeAspect="1" noChangeArrowheads="1" noTextEdit="1"/>
          </p:cNvSpPr>
          <p:nvPr>
            <p:ph type="sldImg"/>
          </p:nvPr>
        </p:nvSpPr>
        <p:spPr>
          <a:xfrm>
            <a:off x="952500" y="685800"/>
            <a:ext cx="4953000" cy="3429000"/>
          </a:xfrm>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83FCF0F-0BF2-4F54-9449-0A294C3698D6}" type="slidenum">
              <a:rPr lang="en-GB" altLang="en-GB" smtClean="0">
                <a:solidFill>
                  <a:prstClr val="black"/>
                </a:solidFill>
              </a:rPr>
              <a:pPr/>
              <a:t>29</a:t>
            </a:fld>
            <a:endParaRPr lang="en-GB" altLang="en-GB" smtClean="0">
              <a:solidFill>
                <a:prstClr val="black"/>
              </a:solidFill>
            </a:endParaRPr>
          </a:p>
        </p:txBody>
      </p:sp>
      <p:sp>
        <p:nvSpPr>
          <p:cNvPr id="79875" name="Rectangle 2"/>
          <p:cNvSpPr>
            <a:spLocks noGrp="1" noRot="1" noChangeAspect="1" noChangeArrowheads="1" noTextEdit="1"/>
          </p:cNvSpPr>
          <p:nvPr>
            <p:ph type="sldImg"/>
          </p:nvPr>
        </p:nvSpPr>
        <p:spPr>
          <a:xfrm>
            <a:off x="952500" y="685800"/>
            <a:ext cx="4953000" cy="3429000"/>
          </a:xfrm>
          <a:ln/>
        </p:spPr>
      </p:sp>
      <p:sp>
        <p:nvSpPr>
          <p:cNvPr id="798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786A959-E96D-4063-9386-6974D1BDA832}" type="slidenum">
              <a:rPr lang="en-GB" altLang="en-GB" smtClean="0">
                <a:solidFill>
                  <a:prstClr val="black"/>
                </a:solidFill>
              </a:rPr>
              <a:pPr/>
              <a:t>30</a:t>
            </a:fld>
            <a:endParaRPr lang="en-GB" altLang="en-GB" smtClean="0">
              <a:solidFill>
                <a:prstClr val="black"/>
              </a:solidFill>
            </a:endParaRPr>
          </a:p>
        </p:txBody>
      </p:sp>
      <p:sp>
        <p:nvSpPr>
          <p:cNvPr id="80899" name="Rectangle 2"/>
          <p:cNvSpPr>
            <a:spLocks noGrp="1" noRot="1" noChangeAspect="1" noChangeArrowheads="1" noTextEdit="1"/>
          </p:cNvSpPr>
          <p:nvPr>
            <p:ph type="sldImg"/>
          </p:nvPr>
        </p:nvSpPr>
        <p:spPr>
          <a:xfrm>
            <a:off x="952500" y="685800"/>
            <a:ext cx="4953000" cy="3429000"/>
          </a:xfrm>
          <a:ln/>
        </p:spPr>
      </p:sp>
      <p:sp>
        <p:nvSpPr>
          <p:cNvPr id="809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7688347-80FD-4ABC-89C2-9E8639F05155}" type="slidenum">
              <a:rPr lang="en-GB" altLang="en-GB" smtClean="0"/>
              <a:pPr/>
              <a:t>3</a:t>
            </a:fld>
            <a:endParaRPr lang="en-GB" altLang="en-GB" smtClean="0"/>
          </a:p>
        </p:txBody>
      </p:sp>
      <p:sp>
        <p:nvSpPr>
          <p:cNvPr id="66563" name="Rectangle 2"/>
          <p:cNvSpPr>
            <a:spLocks noGrp="1" noRot="1" noChangeAspect="1" noChangeArrowheads="1" noTextEdit="1"/>
          </p:cNvSpPr>
          <p:nvPr>
            <p:ph type="sldImg"/>
          </p:nvPr>
        </p:nvSpPr>
        <p:spPr>
          <a:xfrm>
            <a:off x="952500" y="685800"/>
            <a:ext cx="4953000" cy="3429000"/>
          </a:xfrm>
          <a:ln/>
        </p:spPr>
      </p:sp>
      <p:sp>
        <p:nvSpPr>
          <p:cNvPr id="665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3E9CEF3-8956-4133-ADA2-E961C82BDD3F}" type="slidenum">
              <a:rPr lang="en-GB" altLang="en-GB" smtClean="0"/>
              <a:pPr/>
              <a:t>31</a:t>
            </a:fld>
            <a:endParaRPr lang="en-GB" altLang="en-GB" smtClean="0"/>
          </a:p>
        </p:txBody>
      </p:sp>
      <p:sp>
        <p:nvSpPr>
          <p:cNvPr id="86019" name="Rectangle 2"/>
          <p:cNvSpPr>
            <a:spLocks noGrp="1" noRot="1" noChangeAspect="1" noChangeArrowheads="1" noTextEdit="1"/>
          </p:cNvSpPr>
          <p:nvPr>
            <p:ph type="sldImg"/>
          </p:nvPr>
        </p:nvSpPr>
        <p:spPr>
          <a:xfrm>
            <a:off x="952500" y="685800"/>
            <a:ext cx="4953000" cy="3429000"/>
          </a:xfrm>
          <a:ln/>
        </p:spPr>
      </p:sp>
      <p:sp>
        <p:nvSpPr>
          <p:cNvPr id="860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5922581-50A7-4E3D-BB21-725BF7C71093}" type="slidenum">
              <a:rPr lang="en-GB" altLang="en-GB" smtClean="0"/>
              <a:pPr/>
              <a:t>32</a:t>
            </a:fld>
            <a:endParaRPr lang="en-GB" altLang="en-GB" smtClean="0"/>
          </a:p>
        </p:txBody>
      </p:sp>
      <p:sp>
        <p:nvSpPr>
          <p:cNvPr id="87043" name="Rectangle 2"/>
          <p:cNvSpPr>
            <a:spLocks noGrp="1" noRot="1" noChangeAspect="1" noChangeArrowheads="1" noTextEdit="1"/>
          </p:cNvSpPr>
          <p:nvPr>
            <p:ph type="sldImg"/>
          </p:nvPr>
        </p:nvSpPr>
        <p:spPr>
          <a:xfrm>
            <a:off x="952500" y="685800"/>
            <a:ext cx="4953000" cy="3429000"/>
          </a:xfrm>
          <a:ln/>
        </p:spPr>
      </p:sp>
      <p:sp>
        <p:nvSpPr>
          <p:cNvPr id="870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87F3F9C-43EF-432D-B9A5-E2FDFB73C53E}" type="slidenum">
              <a:rPr lang="en-GB" altLang="en-GB" smtClean="0"/>
              <a:pPr/>
              <a:t>33</a:t>
            </a:fld>
            <a:endParaRPr lang="en-GB" altLang="en-GB" smtClean="0"/>
          </a:p>
        </p:txBody>
      </p:sp>
      <p:sp>
        <p:nvSpPr>
          <p:cNvPr id="88067" name="Rectangle 2"/>
          <p:cNvSpPr>
            <a:spLocks noGrp="1" noRot="1" noChangeAspect="1" noChangeArrowheads="1" noTextEdit="1"/>
          </p:cNvSpPr>
          <p:nvPr>
            <p:ph type="sldImg"/>
          </p:nvPr>
        </p:nvSpPr>
        <p:spPr>
          <a:xfrm>
            <a:off x="952500" y="685800"/>
            <a:ext cx="4953000" cy="3429000"/>
          </a:xfrm>
          <a:ln/>
        </p:spPr>
      </p:sp>
      <p:sp>
        <p:nvSpPr>
          <p:cNvPr id="88068" name="Rectangle 3"/>
          <p:cNvSpPr>
            <a:spLocks noGrp="1" noChangeArrowheads="1"/>
          </p:cNvSpPr>
          <p:nvPr>
            <p:ph type="body" idx="1"/>
          </p:nvPr>
        </p:nvSpPr>
        <p:spPr>
          <a:noFill/>
          <a:ln/>
        </p:spPr>
        <p:txBody>
          <a:bodyPr/>
          <a:lstStyle/>
          <a:p>
            <a:pPr eaLnBrk="1" hangingPunct="1"/>
            <a:r>
              <a:rPr lang="en-GB" smtClean="0"/>
              <a:t>Detailed examination of trial data has allowed this sub classification of patients who have different treatment requirements. We’ll come back to what these are later, but for the time being, note…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A98D108-0E98-4A99-9846-47E447684E0F}" type="slidenum">
              <a:rPr lang="en-GB" altLang="en-GB" smtClean="0"/>
              <a:pPr/>
              <a:t>34</a:t>
            </a:fld>
            <a:endParaRPr lang="en-GB" altLang="en-GB" smtClean="0"/>
          </a:p>
        </p:txBody>
      </p:sp>
      <p:sp>
        <p:nvSpPr>
          <p:cNvPr id="89091" name="Rectangle 2"/>
          <p:cNvSpPr>
            <a:spLocks noGrp="1" noRot="1" noChangeAspect="1" noChangeArrowheads="1" noTextEdit="1"/>
          </p:cNvSpPr>
          <p:nvPr>
            <p:ph type="sldImg"/>
          </p:nvPr>
        </p:nvSpPr>
        <p:spPr>
          <a:xfrm>
            <a:off x="952500" y="685800"/>
            <a:ext cx="4953000" cy="3429000"/>
          </a:xfrm>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F6B0F9-8732-4CE5-91AA-2AD0D8B3AF55}" type="slidenum">
              <a:rPr lang="en-GB" altLang="en-GB" smtClean="0">
                <a:solidFill>
                  <a:prstClr val="black"/>
                </a:solidFill>
              </a:rPr>
              <a:pPr/>
              <a:t>35</a:t>
            </a:fld>
            <a:endParaRPr lang="en-GB" altLang="en-GB">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6A39E-8365-4050-B16F-9C9C618443C1}" type="slidenum">
              <a:rPr lang="en-GB" altLang="en-GB">
                <a:solidFill>
                  <a:prstClr val="black"/>
                </a:solidFill>
              </a:rPr>
              <a:pPr/>
              <a:t>36</a:t>
            </a:fld>
            <a:endParaRPr lang="en-GB" altLang="en-GB">
              <a:solidFill>
                <a:prstClr val="black"/>
              </a:solidFill>
            </a:endParaRPr>
          </a:p>
        </p:txBody>
      </p:sp>
      <p:sp>
        <p:nvSpPr>
          <p:cNvPr id="279554" name="Rectangle 2"/>
          <p:cNvSpPr>
            <a:spLocks noGrp="1" noRot="1" noChangeAspect="1" noChangeArrowheads="1" noTextEdit="1"/>
          </p:cNvSpPr>
          <p:nvPr>
            <p:ph type="sldImg"/>
          </p:nvPr>
        </p:nvSpPr>
        <p:spPr>
          <a:xfrm>
            <a:off x="952500" y="685800"/>
            <a:ext cx="4953000" cy="3429000"/>
          </a:xfrm>
          <a:ln/>
        </p:spPr>
      </p:sp>
      <p:sp>
        <p:nvSpPr>
          <p:cNvPr id="279555" name="Rectangle 3"/>
          <p:cNvSpPr>
            <a:spLocks noGrp="1" noChangeArrowheads="1"/>
          </p:cNvSpPr>
          <p:nvPr>
            <p:ph type="body" idx="1"/>
          </p:nvPr>
        </p:nvSpPr>
        <p:spPr/>
        <p:txBody>
          <a:bodyPr/>
          <a:lstStyle/>
          <a:p>
            <a:r>
              <a:rPr lang="en-GB" dirty="0" smtClean="0"/>
              <a:t> </a:t>
            </a:r>
            <a:endParaRPr lang="en-GB" dirty="0"/>
          </a:p>
          <a:p>
            <a:r>
              <a:rPr lang="en-GB" dirty="0" smtClean="0"/>
              <a:t> </a:t>
            </a: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6A39E-8365-4050-B16F-9C9C618443C1}" type="slidenum">
              <a:rPr lang="en-GB" altLang="en-GB">
                <a:solidFill>
                  <a:prstClr val="black"/>
                </a:solidFill>
              </a:rPr>
              <a:pPr/>
              <a:t>37</a:t>
            </a:fld>
            <a:endParaRPr lang="en-GB" altLang="en-GB">
              <a:solidFill>
                <a:prstClr val="black"/>
              </a:solidFill>
            </a:endParaRPr>
          </a:p>
        </p:txBody>
      </p:sp>
      <p:sp>
        <p:nvSpPr>
          <p:cNvPr id="279554" name="Rectangle 2"/>
          <p:cNvSpPr>
            <a:spLocks noGrp="1" noRot="1" noChangeAspect="1" noChangeArrowheads="1" noTextEdit="1"/>
          </p:cNvSpPr>
          <p:nvPr>
            <p:ph type="sldImg"/>
          </p:nvPr>
        </p:nvSpPr>
        <p:spPr>
          <a:xfrm>
            <a:off x="952500" y="685800"/>
            <a:ext cx="4953000" cy="3429000"/>
          </a:xfrm>
          <a:ln/>
        </p:spPr>
      </p:sp>
      <p:sp>
        <p:nvSpPr>
          <p:cNvPr id="279555" name="Rectangle 3"/>
          <p:cNvSpPr>
            <a:spLocks noGrp="1" noChangeArrowheads="1"/>
          </p:cNvSpPr>
          <p:nvPr>
            <p:ph type="body" idx="1"/>
          </p:nvPr>
        </p:nvSpPr>
        <p:spPr/>
        <p:txBody>
          <a:bodyPr/>
          <a:lstStyle/>
          <a:p>
            <a:r>
              <a:rPr lang="en-GB" dirty="0" smtClean="0"/>
              <a:t> </a:t>
            </a:r>
            <a:endParaRPr lang="en-GB" dirty="0"/>
          </a:p>
          <a:p>
            <a:r>
              <a:rPr lang="en-GB" dirty="0" smtClean="0"/>
              <a:t> </a:t>
            </a:r>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34A29DF-B31F-4A6B-AC21-B315B3998EC0}" type="slidenum">
              <a:rPr lang="en-GB" altLang="en-GB" smtClean="0"/>
              <a:pPr/>
              <a:t>39</a:t>
            </a:fld>
            <a:endParaRPr lang="en-GB" altLang="en-GB" smtClean="0"/>
          </a:p>
        </p:txBody>
      </p:sp>
      <p:sp>
        <p:nvSpPr>
          <p:cNvPr id="90115" name="Rectangle 2"/>
          <p:cNvSpPr>
            <a:spLocks noGrp="1" noRot="1" noChangeAspect="1" noChangeArrowheads="1" noTextEdit="1"/>
          </p:cNvSpPr>
          <p:nvPr>
            <p:ph type="sldImg"/>
          </p:nvPr>
        </p:nvSpPr>
        <p:spPr>
          <a:xfrm>
            <a:off x="952500" y="685800"/>
            <a:ext cx="4953000" cy="3429000"/>
          </a:xfrm>
          <a:ln/>
        </p:spPr>
      </p:sp>
      <p:sp>
        <p:nvSpPr>
          <p:cNvPr id="901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65D2428-5557-4798-8E11-0BF0CFF59DDD}" type="slidenum">
              <a:rPr lang="en-GB" altLang="en-GB" smtClean="0"/>
              <a:pPr/>
              <a:t>41</a:t>
            </a:fld>
            <a:endParaRPr lang="en-GB" altLang="en-GB" smtClean="0"/>
          </a:p>
        </p:txBody>
      </p:sp>
      <p:sp>
        <p:nvSpPr>
          <p:cNvPr id="91139" name="Rectangle 2"/>
          <p:cNvSpPr>
            <a:spLocks noGrp="1" noRot="1" noChangeAspect="1" noChangeArrowheads="1" noTextEdit="1"/>
          </p:cNvSpPr>
          <p:nvPr>
            <p:ph type="sldImg"/>
          </p:nvPr>
        </p:nvSpPr>
        <p:spPr>
          <a:xfrm>
            <a:off x="952500" y="685800"/>
            <a:ext cx="4953000" cy="3429000"/>
          </a:xfrm>
          <a:ln/>
        </p:spPr>
      </p:sp>
      <p:sp>
        <p:nvSpPr>
          <p:cNvPr id="91140" name="Rectangle 3"/>
          <p:cNvSpPr>
            <a:spLocks noGrp="1" noChangeArrowheads="1"/>
          </p:cNvSpPr>
          <p:nvPr>
            <p:ph type="body" idx="1"/>
          </p:nvPr>
        </p:nvSpPr>
        <p:spPr>
          <a:noFill/>
          <a:ln/>
        </p:spPr>
        <p:txBody>
          <a:bodyPr/>
          <a:lstStyle/>
          <a:p>
            <a:pPr eaLnBrk="1" hangingPunct="1"/>
            <a:r>
              <a:rPr lang="en-GB" smtClean="0"/>
              <a:t>Guidelines emphasize that recommendations place a high value on preventing recurrence and lower value on avoiding bleeding and on cost.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3EC05DC-F37A-4C16-9736-F6CF058E3B71}" type="slidenum">
              <a:rPr lang="en-GB" altLang="en-GB" smtClean="0"/>
              <a:pPr/>
              <a:t>42</a:t>
            </a:fld>
            <a:endParaRPr lang="en-GB" altLang="en-GB" smtClean="0"/>
          </a:p>
        </p:txBody>
      </p:sp>
      <p:sp>
        <p:nvSpPr>
          <p:cNvPr id="92163" name="Rectangle 2"/>
          <p:cNvSpPr>
            <a:spLocks noGrp="1" noRot="1" noChangeAspect="1" noChangeArrowheads="1" noTextEdit="1"/>
          </p:cNvSpPr>
          <p:nvPr>
            <p:ph type="sldImg"/>
          </p:nvPr>
        </p:nvSpPr>
        <p:spPr>
          <a:xfrm>
            <a:off x="952500" y="685800"/>
            <a:ext cx="4953000" cy="3429000"/>
          </a:xfrm>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0DA4E97-24A3-42F4-9626-704647B2DB65}" type="slidenum">
              <a:rPr lang="en-GB" altLang="en-GB" smtClean="0"/>
              <a:pPr/>
              <a:t>4</a:t>
            </a:fld>
            <a:endParaRPr lang="en-GB" altLang="en-GB" smtClean="0"/>
          </a:p>
        </p:txBody>
      </p:sp>
      <p:sp>
        <p:nvSpPr>
          <p:cNvPr id="67587" name="Rectangle 2"/>
          <p:cNvSpPr>
            <a:spLocks noGrp="1" noRot="1" noChangeAspect="1" noChangeArrowheads="1" noTextEdit="1"/>
          </p:cNvSpPr>
          <p:nvPr>
            <p:ph type="sldImg"/>
          </p:nvPr>
        </p:nvSpPr>
        <p:spPr>
          <a:xfrm>
            <a:off x="952500" y="685800"/>
            <a:ext cx="4953000" cy="3429000"/>
          </a:xfrm>
          <a:ln/>
        </p:spPr>
      </p:sp>
      <p:sp>
        <p:nvSpPr>
          <p:cNvPr id="675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407A3ED-DBF7-4BFD-ADCE-81A43833F86A}" type="slidenum">
              <a:rPr lang="en-GB" altLang="en-GB" smtClean="0"/>
              <a:pPr/>
              <a:t>43</a:t>
            </a:fld>
            <a:endParaRPr lang="en-GB" altLang="en-GB" smtClean="0"/>
          </a:p>
        </p:txBody>
      </p:sp>
      <p:sp>
        <p:nvSpPr>
          <p:cNvPr id="93187" name="Rectangle 2"/>
          <p:cNvSpPr>
            <a:spLocks noGrp="1" noRot="1" noChangeAspect="1" noChangeArrowheads="1" noTextEdit="1"/>
          </p:cNvSpPr>
          <p:nvPr>
            <p:ph type="sldImg"/>
          </p:nvPr>
        </p:nvSpPr>
        <p:spPr>
          <a:xfrm>
            <a:off x="952500" y="685800"/>
            <a:ext cx="4953000" cy="3429000"/>
          </a:xfrm>
          <a:ln/>
        </p:spPr>
      </p:sp>
      <p:sp>
        <p:nvSpPr>
          <p:cNvPr id="931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5B8A555-846D-4BCD-8EF8-E816C8242376}" type="slidenum">
              <a:rPr lang="en-GB" altLang="en-GB" smtClean="0"/>
              <a:pPr/>
              <a:t>45</a:t>
            </a:fld>
            <a:endParaRPr lang="en-GB" altLang="en-GB" smtClean="0"/>
          </a:p>
        </p:txBody>
      </p:sp>
      <p:sp>
        <p:nvSpPr>
          <p:cNvPr id="95235" name="Rectangle 2"/>
          <p:cNvSpPr>
            <a:spLocks noGrp="1" noRot="1" noChangeAspect="1" noChangeArrowheads="1" noTextEdit="1"/>
          </p:cNvSpPr>
          <p:nvPr>
            <p:ph type="sldImg"/>
          </p:nvPr>
        </p:nvSpPr>
        <p:spPr>
          <a:xfrm>
            <a:off x="952500" y="685800"/>
            <a:ext cx="4953000" cy="3429000"/>
          </a:xfrm>
          <a:ln/>
        </p:spPr>
      </p:sp>
      <p:sp>
        <p:nvSpPr>
          <p:cNvPr id="95236" name="Rectangle 3"/>
          <p:cNvSpPr>
            <a:spLocks noGrp="1" noChangeArrowheads="1"/>
          </p:cNvSpPr>
          <p:nvPr>
            <p:ph type="body" idx="1"/>
          </p:nvPr>
        </p:nvSpPr>
        <p:spPr>
          <a:noFill/>
          <a:ln/>
        </p:spPr>
        <p:txBody>
          <a:bodyPr/>
          <a:lstStyle/>
          <a:p>
            <a:pPr eaLnBrk="1" hangingPunct="1"/>
            <a:r>
              <a:rPr lang="en-GB" smtClean="0"/>
              <a:t>Guidelines emphasize that recommendations place a high value on preventing recurrence and lower value on avoiding bleeding and on cost.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1F0FB91-2092-4E1E-A416-504C5D02F2F0}" type="slidenum">
              <a:rPr lang="en-GB" altLang="en-GB" smtClean="0"/>
              <a:pPr/>
              <a:t>46</a:t>
            </a:fld>
            <a:endParaRPr lang="en-GB" altLang="en-GB" smtClean="0"/>
          </a:p>
        </p:txBody>
      </p:sp>
      <p:sp>
        <p:nvSpPr>
          <p:cNvPr id="97283" name="Rectangle 2"/>
          <p:cNvSpPr>
            <a:spLocks noGrp="1" noRot="1" noChangeAspect="1" noChangeArrowheads="1" noTextEdit="1"/>
          </p:cNvSpPr>
          <p:nvPr>
            <p:ph type="sldImg"/>
          </p:nvPr>
        </p:nvSpPr>
        <p:spPr>
          <a:xfrm>
            <a:off x="952500" y="685800"/>
            <a:ext cx="4953000" cy="3429000"/>
          </a:xfrm>
          <a:ln/>
        </p:spPr>
      </p:sp>
      <p:sp>
        <p:nvSpPr>
          <p:cNvPr id="972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0EE795B-F238-4D9B-9EB0-A09071F8F244}" type="slidenum">
              <a:rPr lang="en-GB" altLang="en-GB" smtClean="0"/>
              <a:pPr/>
              <a:t>47</a:t>
            </a:fld>
            <a:endParaRPr lang="en-GB" altLang="en-GB" smtClean="0"/>
          </a:p>
        </p:txBody>
      </p:sp>
      <p:sp>
        <p:nvSpPr>
          <p:cNvPr id="98307" name="Rectangle 2"/>
          <p:cNvSpPr>
            <a:spLocks noGrp="1" noRot="1" noChangeAspect="1" noChangeArrowheads="1" noTextEdit="1"/>
          </p:cNvSpPr>
          <p:nvPr>
            <p:ph type="sldImg"/>
          </p:nvPr>
        </p:nvSpPr>
        <p:spPr>
          <a:xfrm>
            <a:off x="952500" y="685800"/>
            <a:ext cx="4953000" cy="3429000"/>
          </a:xfrm>
          <a:ln/>
        </p:spPr>
      </p:sp>
      <p:sp>
        <p:nvSpPr>
          <p:cNvPr id="98308" name="Rectangle 3"/>
          <p:cNvSpPr>
            <a:spLocks noGrp="1" noChangeArrowheads="1"/>
          </p:cNvSpPr>
          <p:nvPr>
            <p:ph type="body" idx="1"/>
          </p:nvPr>
        </p:nvSpPr>
        <p:spPr>
          <a:noFill/>
          <a:ln/>
        </p:spPr>
        <p:txBody>
          <a:bodyPr/>
          <a:lstStyle/>
          <a:p>
            <a:pPr eaLnBrk="1" hangingPunct="1"/>
            <a:r>
              <a:rPr lang="en-GB" smtClean="0"/>
              <a:t>Like to reiterate a few general points before examining the long term management in detail.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95924BB-F40D-42D5-9719-7A7ECC0353AF}" type="slidenum">
              <a:rPr lang="en-GB" altLang="en-GB" smtClean="0"/>
              <a:pPr/>
              <a:t>48</a:t>
            </a:fld>
            <a:endParaRPr lang="en-GB" altLang="en-GB" smtClean="0"/>
          </a:p>
        </p:txBody>
      </p:sp>
      <p:sp>
        <p:nvSpPr>
          <p:cNvPr id="99331" name="Rectangle 2"/>
          <p:cNvSpPr>
            <a:spLocks noGrp="1" noRot="1" noChangeAspect="1" noChangeArrowheads="1" noTextEdit="1"/>
          </p:cNvSpPr>
          <p:nvPr>
            <p:ph type="sldImg"/>
          </p:nvPr>
        </p:nvSpPr>
        <p:spPr>
          <a:xfrm>
            <a:off x="952500" y="685800"/>
            <a:ext cx="4953000" cy="3429000"/>
          </a:xfrm>
          <a:ln/>
        </p:spPr>
      </p:sp>
      <p:sp>
        <p:nvSpPr>
          <p:cNvPr id="99332" name="Rectangle 3"/>
          <p:cNvSpPr>
            <a:spLocks noGrp="1" noChangeArrowheads="1"/>
          </p:cNvSpPr>
          <p:nvPr>
            <p:ph type="body" idx="1"/>
          </p:nvPr>
        </p:nvSpPr>
        <p:spPr>
          <a:noFill/>
          <a:ln/>
        </p:spPr>
        <p:txBody>
          <a:bodyPr/>
          <a:lstStyle/>
          <a:p>
            <a:pPr eaLnBrk="1" hangingPunct="1"/>
            <a:r>
              <a:rPr lang="en-GB" smtClean="0"/>
              <a:t>So very simply we need to identify individuals whose risk of thrombosis and of dying from thrombosis is greater than these figures for each age group.</a:t>
            </a:r>
          </a:p>
          <a:p>
            <a:pPr eaLnBrk="1" hangingPunct="1"/>
            <a:r>
              <a:rPr lang="en-GB" smtClean="0"/>
              <a:t>We will assume that case fatality of DVT recurrence is 5% and 25% for PE.</a:t>
            </a:r>
          </a:p>
          <a:p>
            <a:pPr eaLnBrk="1" hangingPunct="1"/>
            <a:r>
              <a:rPr lang="en-GB" smtClean="0"/>
              <a:t>Assuming this then the recurrence rate we need to be able to identify is simply (for DVT) 20 times the fatality rate. We might also compare this non-fatal event rate with that of non-fatal bleeding and so we see that we have exceeded that too.</a:t>
            </a:r>
          </a:p>
          <a:p>
            <a:pPr eaLnBrk="1" hangingPunct="1"/>
            <a:r>
              <a:rPr lang="en-GB" smtClean="0"/>
              <a:t>Note that in more recent trials (ELATE and PREVENT) the rate was even lower ~1%pa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185BFE1-5D39-45FE-8F40-B3F2CE14CBE9}" type="slidenum">
              <a:rPr lang="en-GB" altLang="en-GB" smtClean="0"/>
              <a:pPr/>
              <a:t>49</a:t>
            </a:fld>
            <a:endParaRPr lang="en-GB" altLang="en-GB" smtClean="0"/>
          </a:p>
        </p:txBody>
      </p:sp>
      <p:sp>
        <p:nvSpPr>
          <p:cNvPr id="100355" name="Rectangle 2"/>
          <p:cNvSpPr>
            <a:spLocks noGrp="1" noRot="1" noChangeAspect="1" noChangeArrowheads="1" noTextEdit="1"/>
          </p:cNvSpPr>
          <p:nvPr>
            <p:ph type="sldImg"/>
          </p:nvPr>
        </p:nvSpPr>
        <p:spPr>
          <a:xfrm>
            <a:off x="952500" y="685800"/>
            <a:ext cx="4953000" cy="3429000"/>
          </a:xfrm>
          <a:ln/>
        </p:spPr>
      </p:sp>
      <p:sp>
        <p:nvSpPr>
          <p:cNvPr id="100356" name="Rectangle 3"/>
          <p:cNvSpPr>
            <a:spLocks noGrp="1" noChangeArrowheads="1"/>
          </p:cNvSpPr>
          <p:nvPr>
            <p:ph type="body" idx="1"/>
          </p:nvPr>
        </p:nvSpPr>
        <p:spPr>
          <a:noFill/>
          <a:ln/>
        </p:spPr>
        <p:txBody>
          <a:bodyPr/>
          <a:lstStyle/>
          <a:p>
            <a:pPr eaLnBrk="1" hangingPunct="1"/>
            <a:r>
              <a:rPr lang="en-GB" smtClean="0"/>
              <a:t>Many factors come out with RR for rec of 2 -3 and this is true of Hcy,FVL, PT and Lp(a) etc. Even if true these are not enough to usually alter management. </a:t>
            </a:r>
          </a:p>
          <a:p>
            <a:pPr eaLnBrk="1" hangingPunct="1"/>
            <a:r>
              <a:rPr lang="en-GB" smtClean="0"/>
              <a:t>Not tackled the difference between calf and proximal (lower rec for calf). Note that although the risk of recurrent thrombosis seems to fall off somewhat with time, so does the risk of bleeding.</a:t>
            </a:r>
          </a:p>
          <a:p>
            <a:pPr eaLnBrk="1" hangingPunct="1"/>
            <a:r>
              <a:rPr lang="en-GB" smtClean="0"/>
              <a:t>This corresponds to an OR of about 4.</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D4CEFC8-0AD3-4C9B-A68C-9FC3A862B921}" type="slidenum">
              <a:rPr lang="en-GB" altLang="en-GB" smtClean="0"/>
              <a:pPr/>
              <a:t>50</a:t>
            </a:fld>
            <a:endParaRPr lang="en-GB" altLang="en-GB" smtClean="0"/>
          </a:p>
        </p:txBody>
      </p:sp>
      <p:sp>
        <p:nvSpPr>
          <p:cNvPr id="101379" name="Rectangle 2"/>
          <p:cNvSpPr>
            <a:spLocks noGrp="1" noRot="1" noChangeAspect="1" noChangeArrowheads="1" noTextEdit="1"/>
          </p:cNvSpPr>
          <p:nvPr>
            <p:ph type="sldImg"/>
          </p:nvPr>
        </p:nvSpPr>
        <p:spPr>
          <a:xfrm>
            <a:off x="952500" y="685800"/>
            <a:ext cx="4953000" cy="3429000"/>
          </a:xfrm>
          <a:ln/>
        </p:spPr>
      </p:sp>
      <p:sp>
        <p:nvSpPr>
          <p:cNvPr id="101380" name="Rectangle 3"/>
          <p:cNvSpPr>
            <a:spLocks noGrp="1" noChangeArrowheads="1"/>
          </p:cNvSpPr>
          <p:nvPr>
            <p:ph type="body" idx="1"/>
          </p:nvPr>
        </p:nvSpPr>
        <p:spPr>
          <a:noFill/>
          <a:ln/>
        </p:spPr>
        <p:txBody>
          <a:bodyPr/>
          <a:lstStyle/>
          <a:p>
            <a:pPr eaLnBrk="1" hangingPunct="1"/>
            <a:r>
              <a:rPr lang="en-GB" smtClean="0"/>
              <a:t>The biggest difference can be made using clinical information. If we take out those with idiopathic or unprecipitated VTE:</a:t>
            </a:r>
          </a:p>
          <a:p>
            <a:pPr eaLnBrk="1" hangingPunct="1"/>
            <a:r>
              <a:rPr lang="en-GB" smtClean="0"/>
              <a:t>First idiopathic episode of VTE. Excluded if known AT etc but testing discouraged. Only one rec in a/c group and that pt had stopped warfarin. 3.8% pa major bleeding in a/c group. This was lower (1%) in a subsequent study by this group and by Ridker.  Only sub group with increased risk rec in placebo group  was those with LAC.  Conclude that idiopathic origin of VTE is good discriminator for recurrence? In that it defines treatment group.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169423C-2A1D-4B3E-8046-C24F18D563BA}" type="slidenum">
              <a:rPr lang="en-GB" altLang="en-GB" smtClean="0"/>
              <a:pPr/>
              <a:t>51</a:t>
            </a:fld>
            <a:endParaRPr lang="en-GB" altLang="en-GB" smtClean="0"/>
          </a:p>
        </p:txBody>
      </p:sp>
      <p:sp>
        <p:nvSpPr>
          <p:cNvPr id="102403" name="Rectangle 2"/>
          <p:cNvSpPr>
            <a:spLocks noGrp="1" noRot="1" noChangeAspect="1" noChangeArrowheads="1" noTextEdit="1"/>
          </p:cNvSpPr>
          <p:nvPr>
            <p:ph type="sldImg"/>
          </p:nvPr>
        </p:nvSpPr>
        <p:spPr>
          <a:xfrm>
            <a:off x="952500" y="685800"/>
            <a:ext cx="4953000" cy="3429000"/>
          </a:xfrm>
          <a:ln/>
        </p:spPr>
      </p:sp>
      <p:sp>
        <p:nvSpPr>
          <p:cNvPr id="102404" name="Rectangle 3"/>
          <p:cNvSpPr>
            <a:spLocks noGrp="1" noChangeArrowheads="1"/>
          </p:cNvSpPr>
          <p:nvPr>
            <p:ph type="body" idx="1"/>
          </p:nvPr>
        </p:nvSpPr>
        <p:spPr>
          <a:noFill/>
          <a:ln/>
        </p:spPr>
        <p:txBody>
          <a:bodyPr/>
          <a:lstStyle/>
          <a:p>
            <a:pPr eaLnBrk="1" hangingPunct="1"/>
            <a:r>
              <a:rPr lang="en-GB" smtClean="0"/>
              <a:t>So we can do quite well with history alone. What factors might improve this? These factors all identified as risk factors for first episode thrombosis but of course not the same thing as recurrence.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BC7818F-A881-47E1-8A23-053D6EFC5A3E}" type="slidenum">
              <a:rPr lang="en-GB" altLang="en-GB" smtClean="0"/>
              <a:pPr/>
              <a:t>52</a:t>
            </a:fld>
            <a:endParaRPr lang="en-GB" altLang="en-GB" smtClean="0"/>
          </a:p>
        </p:txBody>
      </p:sp>
      <p:sp>
        <p:nvSpPr>
          <p:cNvPr id="103427" name="Rectangle 2"/>
          <p:cNvSpPr>
            <a:spLocks noGrp="1" noRot="1" noChangeAspect="1" noChangeArrowheads="1" noTextEdit="1"/>
          </p:cNvSpPr>
          <p:nvPr>
            <p:ph type="sldImg"/>
          </p:nvPr>
        </p:nvSpPr>
        <p:spPr>
          <a:xfrm>
            <a:off x="1165225" y="914400"/>
            <a:ext cx="4525963" cy="3135313"/>
          </a:xfrm>
          <a:solidFill>
            <a:srgbClr val="FFFFFF"/>
          </a:solidFill>
          <a:ln/>
        </p:spPr>
      </p:sp>
      <p:sp>
        <p:nvSpPr>
          <p:cNvPr id="103428" name="Text Box 3"/>
          <p:cNvSpPr>
            <a:spLocks noGrp="1" noChangeArrowheads="1"/>
          </p:cNvSpPr>
          <p:nvPr>
            <p:ph type="body" idx="1"/>
          </p:nvPr>
        </p:nvSpPr>
        <p:spPr>
          <a:xfrm>
            <a:off x="1046163" y="4352925"/>
            <a:ext cx="4770437" cy="3478213"/>
          </a:xfrm>
          <a:noFill/>
          <a:ln/>
        </p:spPr>
        <p:txBody>
          <a:bodyPr wrap="none" anchor="ctr"/>
          <a:lstStyle/>
          <a:p>
            <a:pPr eaLnBrk="1" hangingPunct="1"/>
            <a:r>
              <a:rPr lang="en-GB" smtClean="0"/>
              <a:t>FVL examined many times and most easily because it is so prevalent. 20% of first episode thromboses will be associated with FVL. This meta analysis.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6773F40-7141-432C-A1BA-08F44270AFC1}" type="slidenum">
              <a:rPr lang="en-GB" altLang="en-GB" smtClean="0"/>
              <a:pPr/>
              <a:t>53</a:t>
            </a:fld>
            <a:endParaRPr lang="en-GB" altLang="en-GB" smtClean="0"/>
          </a:p>
        </p:txBody>
      </p:sp>
      <p:sp>
        <p:nvSpPr>
          <p:cNvPr id="104451" name="Rectangle 2"/>
          <p:cNvSpPr>
            <a:spLocks noGrp="1" noRot="1" noChangeAspect="1" noChangeArrowheads="1" noTextEdit="1"/>
          </p:cNvSpPr>
          <p:nvPr>
            <p:ph type="sldImg"/>
          </p:nvPr>
        </p:nvSpPr>
        <p:spPr>
          <a:xfrm>
            <a:off x="1165225" y="914400"/>
            <a:ext cx="4525963" cy="3135313"/>
          </a:xfrm>
          <a:solidFill>
            <a:srgbClr val="FFFFFF"/>
          </a:solidFill>
          <a:ln/>
        </p:spPr>
      </p:sp>
      <p:sp>
        <p:nvSpPr>
          <p:cNvPr id="104452" name="Text Box 3"/>
          <p:cNvSpPr>
            <a:spLocks noGrp="1" noChangeArrowheads="1"/>
          </p:cNvSpPr>
          <p:nvPr>
            <p:ph type="body" idx="1"/>
          </p:nvPr>
        </p:nvSpPr>
        <p:spPr>
          <a:xfrm>
            <a:off x="1046163" y="4352925"/>
            <a:ext cx="4770437" cy="3478213"/>
          </a:xfrm>
          <a:noFill/>
          <a:ln/>
        </p:spPr>
        <p:txBody>
          <a:bodyPr wrap="none" anchor="ctr"/>
          <a:lstStyle/>
          <a:p>
            <a:pPr eaLnBrk="1" hangingPunct="1"/>
            <a:r>
              <a:rPr lang="en-GB" smtClean="0"/>
              <a:t>Similarly for the prothrombin polymorphism. Neither of these on their own predict a recurrence rate sufficiently high to outweigh the risks of long term anticoagulation.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20EB8A2-27F8-479C-8752-980C637267A3}" type="slidenum">
              <a:rPr lang="en-GB" altLang="en-GB" smtClean="0">
                <a:solidFill>
                  <a:prstClr val="black"/>
                </a:solidFill>
              </a:rPr>
              <a:pPr/>
              <a:t>5</a:t>
            </a:fld>
            <a:endParaRPr lang="en-GB" altLang="en-GB" smtClean="0">
              <a:solidFill>
                <a:prstClr val="black"/>
              </a:solidFill>
            </a:endParaRPr>
          </a:p>
        </p:txBody>
      </p:sp>
      <p:sp>
        <p:nvSpPr>
          <p:cNvPr id="96259" name="Rectangle 2"/>
          <p:cNvSpPr>
            <a:spLocks noGrp="1" noRot="1" noChangeAspect="1" noChangeArrowheads="1" noTextEdit="1"/>
          </p:cNvSpPr>
          <p:nvPr>
            <p:ph type="sldImg"/>
          </p:nvPr>
        </p:nvSpPr>
        <p:spPr>
          <a:xfrm>
            <a:off x="952500" y="685800"/>
            <a:ext cx="4953000" cy="3429000"/>
          </a:xfrm>
          <a:ln/>
        </p:spPr>
      </p:sp>
      <p:sp>
        <p:nvSpPr>
          <p:cNvPr id="962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BF91761-8CFB-4BE5-93CD-356E0CEAC14B}" type="slidenum">
              <a:rPr lang="en-GB" altLang="en-GB" smtClean="0"/>
              <a:pPr/>
              <a:t>54</a:t>
            </a:fld>
            <a:endParaRPr lang="en-GB" altLang="en-GB" smtClean="0"/>
          </a:p>
        </p:txBody>
      </p:sp>
      <p:sp>
        <p:nvSpPr>
          <p:cNvPr id="105475" name="Rectangle 2"/>
          <p:cNvSpPr>
            <a:spLocks noGrp="1" noRot="1" noChangeAspect="1" noChangeArrowheads="1" noTextEdit="1"/>
          </p:cNvSpPr>
          <p:nvPr>
            <p:ph type="sldImg"/>
          </p:nvPr>
        </p:nvSpPr>
        <p:spPr>
          <a:xfrm>
            <a:off x="952500" y="685800"/>
            <a:ext cx="4953000" cy="3429000"/>
          </a:xfrm>
          <a:ln/>
        </p:spPr>
      </p:sp>
      <p:sp>
        <p:nvSpPr>
          <p:cNvPr id="105476" name="Rectangle 3"/>
          <p:cNvSpPr>
            <a:spLocks noGrp="1" noChangeArrowheads="1"/>
          </p:cNvSpPr>
          <p:nvPr>
            <p:ph type="body" idx="1"/>
          </p:nvPr>
        </p:nvSpPr>
        <p:spPr>
          <a:noFill/>
          <a:ln/>
        </p:spPr>
        <p:txBody>
          <a:bodyPr/>
          <a:lstStyle/>
          <a:p>
            <a:pPr eaLnBrk="1" hangingPunct="1"/>
            <a:r>
              <a:rPr lang="en-GB" smtClean="0"/>
              <a:t>How does FVIII do? The problem is that we have least data for the period after 6 months. </a:t>
            </a:r>
          </a:p>
          <a:p>
            <a:pPr eaLnBrk="1" hangingPunct="1"/>
            <a:r>
              <a:rPr lang="en-GB" smtClean="0"/>
              <a:t>360 patients with idiopathic VTE, treated for at least 3 months (average 8). FVIII taken&gt;3 weeks after last a/c.</a:t>
            </a:r>
          </a:p>
          <a:p>
            <a:pPr eaLnBrk="1" hangingPunct="1"/>
            <a:r>
              <a:rPr lang="en-GB" smtClean="0"/>
              <a:t>Risk was 1.08 per 10% rise in FVIII but actually showed a stepwise increase in risk above the 90</a:t>
            </a:r>
            <a:r>
              <a:rPr lang="en-GB" baseline="30000" smtClean="0"/>
              <a:t>th</a:t>
            </a:r>
            <a:r>
              <a:rPr lang="en-GB" smtClean="0"/>
              <a:t> centile (&gt;2.34)</a:t>
            </a:r>
          </a:p>
          <a:p>
            <a:pPr eaLnBrk="1" hangingPunct="1"/>
            <a:r>
              <a:rPr lang="en-GB" smtClean="0"/>
              <a:t>So clearly reliable measurement of high FVIII levels is important.</a:t>
            </a:r>
          </a:p>
          <a:p>
            <a:pPr eaLnBrk="1" hangingPunct="1"/>
            <a:r>
              <a:rPr lang="en-GB" smtClean="0"/>
              <a:t>Relationship was even stronger after adjustment for other risk factors such as FVL etc.</a:t>
            </a:r>
          </a:p>
          <a:p>
            <a:pPr eaLnBrk="1" hangingPunct="1"/>
            <a:r>
              <a:rPr lang="en-GB" smtClean="0"/>
              <a:t>The recurrence rate for high FVIII is 37% at 24 months which is clearly very high. High enough to make a/c worthwhile. Beyond this is uncertainty ? Plateau but small numbers with this length of follow up so difficult to commit to long term (indefinite) a/c on these data. Poss could a/c for longer say 2yrs but would this just move the recurrence curve further down the line? </a:t>
            </a:r>
          </a:p>
          <a:p>
            <a:pPr eaLnBrk="1" hangingPunct="1"/>
            <a:r>
              <a:rPr lang="en-GB" smtClean="0"/>
              <a:t>Kyrle concluded that ‘ the high prevalence of elevated levels of FVIII and the risk of recurrence associated with such high levels, warrant the measurement of FVIII during routine screening for thrombophilia’</a:t>
            </a:r>
          </a:p>
          <a:p>
            <a:pPr eaLnBrk="1" hangingPunct="1"/>
            <a:r>
              <a:rPr lang="en-GB" smtClean="0"/>
              <a:t>Approx one third had PE, one third had distal veins, 40% of women took OCP.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706B6D8-4DA2-4200-B31C-32D99A2AC897}" type="slidenum">
              <a:rPr lang="en-GB" altLang="en-GB" smtClean="0"/>
              <a:pPr/>
              <a:t>55</a:t>
            </a:fld>
            <a:endParaRPr lang="en-GB" altLang="en-GB" smtClean="0"/>
          </a:p>
        </p:txBody>
      </p:sp>
      <p:sp>
        <p:nvSpPr>
          <p:cNvPr id="106499" name="Rectangle 2"/>
          <p:cNvSpPr>
            <a:spLocks noGrp="1" noRot="1" noChangeAspect="1" noChangeArrowheads="1" noTextEdit="1"/>
          </p:cNvSpPr>
          <p:nvPr>
            <p:ph type="sldImg"/>
          </p:nvPr>
        </p:nvSpPr>
        <p:spPr>
          <a:xfrm>
            <a:off x="952500" y="685800"/>
            <a:ext cx="4953000" cy="3429000"/>
          </a:xfrm>
          <a:ln/>
        </p:spPr>
      </p:sp>
      <p:sp>
        <p:nvSpPr>
          <p:cNvPr id="106500" name="Rectangle 3"/>
          <p:cNvSpPr>
            <a:spLocks noGrp="1" noChangeArrowheads="1"/>
          </p:cNvSpPr>
          <p:nvPr>
            <p:ph type="body" idx="1"/>
          </p:nvPr>
        </p:nvSpPr>
        <p:spPr>
          <a:noFill/>
          <a:ln/>
        </p:spPr>
        <p:txBody>
          <a:bodyPr/>
          <a:lstStyle/>
          <a:p>
            <a:pPr eaLnBrk="1" hangingPunct="1"/>
            <a:r>
              <a:rPr lang="en-GB" smtClean="0"/>
              <a:t>More recent study.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1716351-0D39-46B4-A657-CECBD8F7A68F}" type="slidenum">
              <a:rPr lang="en-GB" altLang="en-GB" smtClean="0"/>
              <a:pPr/>
              <a:t>56</a:t>
            </a:fld>
            <a:endParaRPr lang="en-GB" altLang="en-GB" smtClean="0"/>
          </a:p>
        </p:txBody>
      </p:sp>
      <p:sp>
        <p:nvSpPr>
          <p:cNvPr id="107523" name="Rectangle 2"/>
          <p:cNvSpPr>
            <a:spLocks noGrp="1" noRot="1" noChangeAspect="1" noChangeArrowheads="1" noTextEdit="1"/>
          </p:cNvSpPr>
          <p:nvPr>
            <p:ph type="sldImg"/>
          </p:nvPr>
        </p:nvSpPr>
        <p:spPr>
          <a:xfrm>
            <a:off x="952500" y="685800"/>
            <a:ext cx="4953000" cy="3429000"/>
          </a:xfrm>
          <a:ln/>
        </p:spPr>
      </p:sp>
      <p:sp>
        <p:nvSpPr>
          <p:cNvPr id="107524" name="Rectangle 3"/>
          <p:cNvSpPr>
            <a:spLocks noGrp="1" noChangeArrowheads="1"/>
          </p:cNvSpPr>
          <p:nvPr>
            <p:ph type="body" idx="1"/>
          </p:nvPr>
        </p:nvSpPr>
        <p:spPr>
          <a:noFill/>
          <a:ln/>
        </p:spPr>
        <p:txBody>
          <a:bodyPr/>
          <a:lstStyle/>
          <a:p>
            <a:pPr eaLnBrk="1" hangingPunct="1"/>
            <a:r>
              <a:rPr lang="en-GB" smtClean="0"/>
              <a:t>The argument about when screening should be done is likely to be held elsewhere in this meeting. If you do decide to test in relation to thrombosis then you should certainly include VIIIc as it does at least as well, and generally better, than anything else.</a:t>
            </a:r>
          </a:p>
          <a:p>
            <a:pPr eaLnBrk="1" hangingPunct="1"/>
            <a:r>
              <a:rPr lang="en-GB" smtClean="0"/>
              <a:t>Measuring high levels is different from the way FVIII assays are usually set up.</a:t>
            </a:r>
          </a:p>
          <a:p>
            <a:pPr eaLnBrk="1" hangingPunct="1"/>
            <a:r>
              <a:rPr lang="en-GB" smtClean="0"/>
              <a:t>What is pptated?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672CB6F-2AEB-46AE-8CD4-F12063076BFB}" type="slidenum">
              <a:rPr lang="en-GB" altLang="en-GB" smtClean="0"/>
              <a:pPr/>
              <a:t>57</a:t>
            </a:fld>
            <a:endParaRPr lang="en-GB" altLang="en-GB" smtClean="0"/>
          </a:p>
        </p:txBody>
      </p:sp>
      <p:sp>
        <p:nvSpPr>
          <p:cNvPr id="108547" name="Rectangle 2"/>
          <p:cNvSpPr>
            <a:spLocks noGrp="1" noRot="1" noChangeAspect="1" noChangeArrowheads="1" noTextEdit="1"/>
          </p:cNvSpPr>
          <p:nvPr>
            <p:ph type="sldImg"/>
          </p:nvPr>
        </p:nvSpPr>
        <p:spPr>
          <a:xfrm>
            <a:off x="952500" y="685800"/>
            <a:ext cx="4953000" cy="3429000"/>
          </a:xfrm>
          <a:ln/>
        </p:spPr>
      </p:sp>
      <p:sp>
        <p:nvSpPr>
          <p:cNvPr id="1085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5282D3B-A450-44B9-A74F-EC1063B0C425}" type="slidenum">
              <a:rPr lang="en-GB" altLang="en-GB" smtClean="0"/>
              <a:pPr/>
              <a:t>58</a:t>
            </a:fld>
            <a:endParaRPr lang="en-GB" altLang="en-GB" smtClean="0"/>
          </a:p>
        </p:txBody>
      </p:sp>
      <p:sp>
        <p:nvSpPr>
          <p:cNvPr id="109571" name="Rectangle 2"/>
          <p:cNvSpPr>
            <a:spLocks noGrp="1" noRot="1" noChangeAspect="1" noChangeArrowheads="1" noTextEdit="1"/>
          </p:cNvSpPr>
          <p:nvPr>
            <p:ph type="sldImg"/>
          </p:nvPr>
        </p:nvSpPr>
        <p:spPr>
          <a:xfrm>
            <a:off x="952500" y="685800"/>
            <a:ext cx="4953000" cy="3429000"/>
          </a:xfrm>
          <a:ln/>
        </p:spPr>
      </p:sp>
      <p:sp>
        <p:nvSpPr>
          <p:cNvPr id="109572" name="Rectangle 3"/>
          <p:cNvSpPr>
            <a:spLocks noGrp="1" noChangeArrowheads="1"/>
          </p:cNvSpPr>
          <p:nvPr>
            <p:ph type="body" idx="1"/>
          </p:nvPr>
        </p:nvSpPr>
        <p:spPr>
          <a:noFill/>
          <a:ln/>
        </p:spPr>
        <p:txBody>
          <a:bodyPr/>
          <a:lstStyle/>
          <a:p>
            <a:pPr eaLnBrk="1" hangingPunct="1"/>
            <a:r>
              <a:rPr lang="en-GB" smtClean="0"/>
              <a:t>This rate of recurrence is borderline. The thing that makes a difference for LAC is that arterial thrombosis also occurs: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74BB2D2-9B4A-43B0-9145-C56F76BCFF04}" type="slidenum">
              <a:rPr lang="en-GB" altLang="en-GB" smtClean="0"/>
              <a:pPr/>
              <a:t>59</a:t>
            </a:fld>
            <a:endParaRPr lang="en-GB" altLang="en-GB" smtClean="0"/>
          </a:p>
        </p:txBody>
      </p:sp>
      <p:sp>
        <p:nvSpPr>
          <p:cNvPr id="110595" name="Rectangle 2"/>
          <p:cNvSpPr>
            <a:spLocks noGrp="1" noRot="1" noChangeAspect="1" noChangeArrowheads="1" noTextEdit="1"/>
          </p:cNvSpPr>
          <p:nvPr>
            <p:ph type="sldImg"/>
          </p:nvPr>
        </p:nvSpPr>
        <p:spPr>
          <a:xfrm>
            <a:off x="952500" y="685800"/>
            <a:ext cx="4953000" cy="3429000"/>
          </a:xfrm>
          <a:ln/>
        </p:spPr>
      </p:sp>
      <p:sp>
        <p:nvSpPr>
          <p:cNvPr id="1105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192714E-0CBD-4C24-8AA0-E7AEE9F2B570}" type="slidenum">
              <a:rPr lang="en-GB" altLang="en-GB" smtClean="0"/>
              <a:pPr/>
              <a:t>60</a:t>
            </a:fld>
            <a:endParaRPr lang="en-GB" altLang="en-GB" smtClean="0"/>
          </a:p>
        </p:txBody>
      </p:sp>
      <p:sp>
        <p:nvSpPr>
          <p:cNvPr id="111619" name="Rectangle 2"/>
          <p:cNvSpPr>
            <a:spLocks noGrp="1" noRot="1" noChangeAspect="1" noChangeArrowheads="1" noTextEdit="1"/>
          </p:cNvSpPr>
          <p:nvPr>
            <p:ph type="sldImg"/>
          </p:nvPr>
        </p:nvSpPr>
        <p:spPr>
          <a:xfrm>
            <a:off x="952500" y="685800"/>
            <a:ext cx="4953000" cy="3429000"/>
          </a:xfrm>
          <a:ln/>
        </p:spPr>
      </p:sp>
      <p:sp>
        <p:nvSpPr>
          <p:cNvPr id="111620" name="Rectangle 3"/>
          <p:cNvSpPr>
            <a:spLocks noGrp="1" noChangeArrowheads="1"/>
          </p:cNvSpPr>
          <p:nvPr>
            <p:ph type="body" idx="1"/>
          </p:nvPr>
        </p:nvSpPr>
        <p:spPr>
          <a:noFill/>
          <a:ln/>
        </p:spPr>
        <p:txBody>
          <a:bodyPr/>
          <a:lstStyle/>
          <a:p>
            <a:pPr eaLnBrk="1" hangingPunct="1"/>
            <a:r>
              <a:rPr lang="en-GB" smtClean="0"/>
              <a:t>Prevalence of FVP homozygotes must be approx 1 in 1600. AT is probably about 1 in 500 or more.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6AB7E52-1CEA-46B9-B68A-216AF6190E57}" type="slidenum">
              <a:rPr lang="en-GB" altLang="en-GB" smtClean="0"/>
              <a:pPr/>
              <a:t>61</a:t>
            </a:fld>
            <a:endParaRPr lang="en-GB" altLang="en-GB" smtClean="0"/>
          </a:p>
        </p:txBody>
      </p:sp>
      <p:sp>
        <p:nvSpPr>
          <p:cNvPr id="112643" name="Rectangle 2"/>
          <p:cNvSpPr>
            <a:spLocks noGrp="1" noRot="1" noChangeAspect="1" noChangeArrowheads="1" noTextEdit="1"/>
          </p:cNvSpPr>
          <p:nvPr>
            <p:ph type="sldImg"/>
          </p:nvPr>
        </p:nvSpPr>
        <p:spPr>
          <a:xfrm>
            <a:off x="952500" y="685800"/>
            <a:ext cx="4953000" cy="3429000"/>
          </a:xfrm>
          <a:ln/>
        </p:spPr>
      </p:sp>
      <p:sp>
        <p:nvSpPr>
          <p:cNvPr id="112644" name="Rectangle 3"/>
          <p:cNvSpPr>
            <a:spLocks noGrp="1" noChangeArrowheads="1"/>
          </p:cNvSpPr>
          <p:nvPr>
            <p:ph type="body" idx="1"/>
          </p:nvPr>
        </p:nvSpPr>
        <p:spPr>
          <a:noFill/>
          <a:ln/>
        </p:spPr>
        <p:txBody>
          <a:bodyPr/>
          <a:lstStyle/>
          <a:p>
            <a:pPr eaLnBrk="1" hangingPunct="1"/>
            <a:r>
              <a:rPr lang="en-GB" smtClean="0"/>
              <a:t>47% of the 599 VTE were idiopathic. Approx 40% of pts had increased d-dimer after stopping a/c. d dimer was not useful when the VTE was precipitated or associated with cancer. In patients with thrombophilia the neg pred value is v high (95.8%). Elevated levels of FVIII not included among the thrombophilic traits. Is this combination of genetic and phenotypic assessment the way we should use thrombophilia testing? Elevated d dimer was not so predictive in idiopathic group as a whole (hazard ratio 2.43 vs 8.34 above). Confirmed in Eichinger study 2003. Utility under trial in PROLONG study.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CCDF39E-1C72-483C-92D8-B4E75FD3FA94}" type="slidenum">
              <a:rPr lang="en-GB" altLang="en-GB" smtClean="0"/>
              <a:pPr/>
              <a:t>62</a:t>
            </a:fld>
            <a:endParaRPr lang="en-GB" altLang="en-GB" smtClean="0"/>
          </a:p>
        </p:txBody>
      </p:sp>
      <p:sp>
        <p:nvSpPr>
          <p:cNvPr id="113667" name="Rectangle 2"/>
          <p:cNvSpPr>
            <a:spLocks noGrp="1" noRot="1" noChangeAspect="1" noChangeArrowheads="1" noTextEdit="1"/>
          </p:cNvSpPr>
          <p:nvPr>
            <p:ph type="sldImg"/>
          </p:nvPr>
        </p:nvSpPr>
        <p:spPr>
          <a:xfrm>
            <a:off x="952500" y="685800"/>
            <a:ext cx="4953000" cy="3429000"/>
          </a:xfrm>
          <a:ln/>
        </p:spPr>
      </p:sp>
      <p:sp>
        <p:nvSpPr>
          <p:cNvPr id="1136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44C3D80-5966-4274-97FC-3D663889BEC7}" type="slidenum">
              <a:rPr lang="en-GB" altLang="en-GB" smtClean="0"/>
              <a:pPr/>
              <a:t>63</a:t>
            </a:fld>
            <a:endParaRPr lang="en-GB" altLang="en-GB" smtClean="0"/>
          </a:p>
        </p:txBody>
      </p:sp>
      <p:sp>
        <p:nvSpPr>
          <p:cNvPr id="114691" name="Rectangle 2"/>
          <p:cNvSpPr>
            <a:spLocks noGrp="1" noRot="1" noChangeAspect="1" noChangeArrowheads="1" noTextEdit="1"/>
          </p:cNvSpPr>
          <p:nvPr>
            <p:ph type="sldImg"/>
          </p:nvPr>
        </p:nvSpPr>
        <p:spPr>
          <a:xfrm>
            <a:off x="952500" y="685800"/>
            <a:ext cx="4953000" cy="3429000"/>
          </a:xfrm>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E59F3DF-665B-4125-9759-3AF958BE8564}" type="slidenum">
              <a:rPr lang="en-GB" altLang="en-GB" smtClean="0"/>
              <a:pPr/>
              <a:t>6</a:t>
            </a:fld>
            <a:endParaRPr lang="en-GB" altLang="en-GB" smtClean="0"/>
          </a:p>
        </p:txBody>
      </p:sp>
      <p:sp>
        <p:nvSpPr>
          <p:cNvPr id="69635" name="Rectangle 2"/>
          <p:cNvSpPr>
            <a:spLocks noGrp="1" noRot="1" noChangeAspect="1" noChangeArrowheads="1" noTextEdit="1"/>
          </p:cNvSpPr>
          <p:nvPr>
            <p:ph type="sldImg"/>
          </p:nvPr>
        </p:nvSpPr>
        <p:spPr>
          <a:xfrm>
            <a:off x="952500" y="685800"/>
            <a:ext cx="4953000" cy="3429000"/>
          </a:xfrm>
          <a:ln/>
        </p:spPr>
      </p:sp>
      <p:sp>
        <p:nvSpPr>
          <p:cNvPr id="696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28F2CBB-E5AD-4D15-B14B-7A3A38252186}" type="slidenum">
              <a:rPr lang="en-GB" altLang="en-GB" smtClean="0"/>
              <a:pPr/>
              <a:t>64</a:t>
            </a:fld>
            <a:endParaRPr lang="en-GB" altLang="en-GB" smtClean="0"/>
          </a:p>
        </p:txBody>
      </p:sp>
      <p:sp>
        <p:nvSpPr>
          <p:cNvPr id="115715" name="Rectangle 2"/>
          <p:cNvSpPr>
            <a:spLocks noGrp="1" noRot="1" noChangeAspect="1" noChangeArrowheads="1" noTextEdit="1"/>
          </p:cNvSpPr>
          <p:nvPr>
            <p:ph type="sldImg"/>
          </p:nvPr>
        </p:nvSpPr>
        <p:spPr>
          <a:xfrm>
            <a:off x="1165225" y="914400"/>
            <a:ext cx="4525963" cy="3135313"/>
          </a:xfrm>
          <a:solidFill>
            <a:srgbClr val="FFFFFF"/>
          </a:solidFill>
          <a:ln/>
        </p:spPr>
      </p:sp>
      <p:sp>
        <p:nvSpPr>
          <p:cNvPr id="115716" name="Rectangle 3"/>
          <p:cNvSpPr>
            <a:spLocks noGrp="1" noChangeArrowheads="1"/>
          </p:cNvSpPr>
          <p:nvPr>
            <p:ph type="body" idx="1"/>
          </p:nvPr>
        </p:nvSpPr>
        <p:spPr>
          <a:xfrm>
            <a:off x="1046163" y="4352925"/>
            <a:ext cx="4770437" cy="3478213"/>
          </a:xfrm>
          <a:noFill/>
          <a:ln/>
        </p:spPr>
        <p:txBody>
          <a:bodyPr wrap="none" anchor="ct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DE1069C-9297-4A9D-8A15-B5A4F826770B}" type="slidenum">
              <a:rPr lang="en-GB" altLang="en-GB" smtClean="0"/>
              <a:pPr/>
              <a:t>66</a:t>
            </a:fld>
            <a:endParaRPr lang="en-GB" altLang="en-GB" smtClean="0"/>
          </a:p>
        </p:txBody>
      </p:sp>
      <p:sp>
        <p:nvSpPr>
          <p:cNvPr id="116739" name="Rectangle 2"/>
          <p:cNvSpPr>
            <a:spLocks noGrp="1" noRot="1" noChangeAspect="1" noChangeArrowheads="1" noTextEdit="1"/>
          </p:cNvSpPr>
          <p:nvPr>
            <p:ph type="sldImg"/>
          </p:nvPr>
        </p:nvSpPr>
        <p:spPr>
          <a:xfrm>
            <a:off x="952500" y="685800"/>
            <a:ext cx="4953000" cy="3429000"/>
          </a:xfrm>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2A8331E-885E-49F8-A24E-AE3C7CD36B62}" type="slidenum">
              <a:rPr lang="en-GB" altLang="en-GB" smtClean="0"/>
              <a:pPr/>
              <a:t>67</a:t>
            </a:fld>
            <a:endParaRPr lang="en-GB" altLang="en-GB" smtClean="0"/>
          </a:p>
        </p:txBody>
      </p:sp>
      <p:sp>
        <p:nvSpPr>
          <p:cNvPr id="117763" name="Rectangle 2"/>
          <p:cNvSpPr>
            <a:spLocks noGrp="1" noRot="1" noChangeAspect="1" noChangeArrowheads="1" noTextEdit="1"/>
          </p:cNvSpPr>
          <p:nvPr>
            <p:ph type="sldImg"/>
          </p:nvPr>
        </p:nvSpPr>
        <p:spPr>
          <a:xfrm>
            <a:off x="952500" y="685800"/>
            <a:ext cx="4953000" cy="3429000"/>
          </a:xfrm>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D816603-1D84-4BE0-B61E-63FE8375FAA4}" type="slidenum">
              <a:rPr lang="en-GB" altLang="en-GB" smtClean="0"/>
              <a:pPr/>
              <a:t>68</a:t>
            </a:fld>
            <a:endParaRPr lang="en-GB" altLang="en-GB" smtClean="0"/>
          </a:p>
        </p:txBody>
      </p:sp>
      <p:sp>
        <p:nvSpPr>
          <p:cNvPr id="118787" name="Rectangle 2"/>
          <p:cNvSpPr>
            <a:spLocks noGrp="1" noRot="1" noChangeAspect="1" noChangeArrowheads="1" noTextEdit="1"/>
          </p:cNvSpPr>
          <p:nvPr>
            <p:ph type="sldImg"/>
          </p:nvPr>
        </p:nvSpPr>
        <p:spPr>
          <a:xfrm>
            <a:off x="952500" y="685800"/>
            <a:ext cx="4953000" cy="3429000"/>
          </a:xfrm>
          <a:ln/>
        </p:spPr>
      </p:sp>
      <p:sp>
        <p:nvSpPr>
          <p:cNvPr id="118788" name="Rectangle 3"/>
          <p:cNvSpPr>
            <a:spLocks noGrp="1" noChangeArrowheads="1"/>
          </p:cNvSpPr>
          <p:nvPr>
            <p:ph type="body" idx="1"/>
          </p:nvPr>
        </p:nvSpPr>
        <p:spPr>
          <a:noFill/>
          <a:ln/>
        </p:spPr>
        <p:txBody>
          <a:bodyPr/>
          <a:lstStyle/>
          <a:p>
            <a:pPr eaLnBrk="1" hangingPunct="1"/>
            <a:r>
              <a:rPr lang="en-GB" smtClean="0"/>
              <a:t>Guidelines emphasize that recommendations place a high value on preventing recurrence and lower value on avoiding bleeding and on cost.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558F3C4-9D5B-42D9-A775-204595A47F2B}" type="slidenum">
              <a:rPr lang="en-GB" altLang="en-GB" smtClean="0"/>
              <a:pPr/>
              <a:t>69</a:t>
            </a:fld>
            <a:endParaRPr lang="en-GB" altLang="en-GB" smtClean="0"/>
          </a:p>
        </p:txBody>
      </p:sp>
      <p:sp>
        <p:nvSpPr>
          <p:cNvPr id="119811" name="Rectangle 2"/>
          <p:cNvSpPr>
            <a:spLocks noGrp="1" noRot="1" noChangeAspect="1" noChangeArrowheads="1" noTextEdit="1"/>
          </p:cNvSpPr>
          <p:nvPr>
            <p:ph type="sldImg"/>
          </p:nvPr>
        </p:nvSpPr>
        <p:spPr>
          <a:xfrm>
            <a:off x="952500" y="685800"/>
            <a:ext cx="4953000" cy="3429000"/>
          </a:xfrm>
          <a:ln/>
        </p:spPr>
      </p:sp>
      <p:sp>
        <p:nvSpPr>
          <p:cNvPr id="1198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590E2D2-FF5B-4A78-936D-8CA5BD5C109B}" type="slidenum">
              <a:rPr lang="en-GB" altLang="en-GB" smtClean="0"/>
              <a:pPr/>
              <a:t>74</a:t>
            </a:fld>
            <a:endParaRPr lang="en-GB" altLang="en-GB" smtClean="0"/>
          </a:p>
        </p:txBody>
      </p:sp>
      <p:sp>
        <p:nvSpPr>
          <p:cNvPr id="120835" name="Rectangle 2"/>
          <p:cNvSpPr>
            <a:spLocks noGrp="1" noRot="1" noChangeAspect="1" noChangeArrowheads="1" noTextEdit="1"/>
          </p:cNvSpPr>
          <p:nvPr>
            <p:ph type="sldImg"/>
          </p:nvPr>
        </p:nvSpPr>
        <p:spPr>
          <a:xfrm>
            <a:off x="952500" y="685800"/>
            <a:ext cx="4953000" cy="3429000"/>
          </a:xfrm>
          <a:ln/>
        </p:spPr>
      </p:sp>
      <p:sp>
        <p:nvSpPr>
          <p:cNvPr id="1208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EE185B3-A341-4756-AE73-2539240F2337}" type="slidenum">
              <a:rPr lang="en-GB" altLang="en-GB" smtClean="0"/>
              <a:pPr/>
              <a:t>7</a:t>
            </a:fld>
            <a:endParaRPr lang="en-GB" altLang="en-GB" smtClean="0"/>
          </a:p>
        </p:txBody>
      </p:sp>
      <p:sp>
        <p:nvSpPr>
          <p:cNvPr id="70659" name="Rectangle 2"/>
          <p:cNvSpPr>
            <a:spLocks noGrp="1" noRot="1" noChangeAspect="1" noChangeArrowheads="1" noTextEdit="1"/>
          </p:cNvSpPr>
          <p:nvPr>
            <p:ph type="sldImg"/>
          </p:nvPr>
        </p:nvSpPr>
        <p:spPr>
          <a:xfrm>
            <a:off x="952500" y="685800"/>
            <a:ext cx="4953000" cy="3429000"/>
          </a:xfrm>
          <a:ln/>
        </p:spPr>
      </p:sp>
      <p:sp>
        <p:nvSpPr>
          <p:cNvPr id="706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2F5EAB7-FBBF-459B-8C44-4CD6D8E7BF17}" type="slidenum">
              <a:rPr lang="en-GB" altLang="en-GB" smtClean="0"/>
              <a:pPr/>
              <a:t>8</a:t>
            </a:fld>
            <a:endParaRPr lang="en-GB" altLang="en-GB" smtClean="0"/>
          </a:p>
        </p:txBody>
      </p:sp>
      <p:sp>
        <p:nvSpPr>
          <p:cNvPr id="81923" name="Rectangle 2"/>
          <p:cNvSpPr>
            <a:spLocks noGrp="1" noRot="1" noChangeAspect="1" noChangeArrowheads="1" noTextEdit="1"/>
          </p:cNvSpPr>
          <p:nvPr>
            <p:ph type="sldImg"/>
          </p:nvPr>
        </p:nvSpPr>
        <p:spPr>
          <a:xfrm>
            <a:off x="952500" y="685800"/>
            <a:ext cx="4953000" cy="3429000"/>
          </a:xfrm>
          <a:ln/>
        </p:spPr>
      </p:sp>
      <p:sp>
        <p:nvSpPr>
          <p:cNvPr id="819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4942F20-823D-48D8-82F3-EAB9A9AC8E1A}" type="slidenum">
              <a:rPr lang="en-GB" altLang="en-GB" smtClean="0"/>
              <a:pPr/>
              <a:t>9</a:t>
            </a:fld>
            <a:endParaRPr lang="en-GB" altLang="en-GB" smtClean="0"/>
          </a:p>
        </p:txBody>
      </p:sp>
      <p:sp>
        <p:nvSpPr>
          <p:cNvPr id="82947" name="Rectangle 2"/>
          <p:cNvSpPr>
            <a:spLocks noGrp="1" noRot="1" noChangeAspect="1" noChangeArrowheads="1" noTextEdit="1"/>
          </p:cNvSpPr>
          <p:nvPr>
            <p:ph type="sldImg"/>
          </p:nvPr>
        </p:nvSpPr>
        <p:spPr>
          <a:xfrm>
            <a:off x="952500" y="685800"/>
            <a:ext cx="4953000" cy="3429000"/>
          </a:xfrm>
          <a:ln/>
        </p:spPr>
      </p:sp>
      <p:sp>
        <p:nvSpPr>
          <p:cNvPr id="829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47650" y="2889266"/>
            <a:ext cx="932815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6"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243714" name="Rectangle 2"/>
          <p:cNvSpPr>
            <a:spLocks noGrp="1" noChangeArrowheads="1"/>
          </p:cNvSpPr>
          <p:nvPr>
            <p:ph type="ctrTitle"/>
          </p:nvPr>
        </p:nvSpPr>
        <p:spPr>
          <a:xfrm>
            <a:off x="742950" y="685800"/>
            <a:ext cx="8420100" cy="2127250"/>
          </a:xfrm>
        </p:spPr>
        <p:txBody>
          <a:bodyPr/>
          <a:lstStyle>
            <a:lvl1pPr algn="ctr">
              <a:defRPr sz="5800"/>
            </a:lvl1pPr>
          </a:lstStyle>
          <a:p>
            <a:r>
              <a:rPr lang="en-GB"/>
              <a:t>Click to edit Master title style</a:t>
            </a:r>
          </a:p>
        </p:txBody>
      </p:sp>
      <p:sp>
        <p:nvSpPr>
          <p:cNvPr id="243715" name="Rectangle 3"/>
          <p:cNvSpPr>
            <a:spLocks noGrp="1" noChangeArrowheads="1"/>
          </p:cNvSpPr>
          <p:nvPr>
            <p:ph type="subTitle" idx="1"/>
          </p:nvPr>
        </p:nvSpPr>
        <p:spPr>
          <a:xfrm>
            <a:off x="1485900" y="3270250"/>
            <a:ext cx="69342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40C16A3F-A22B-4EF4-B1BA-762036DCA72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C51B8C-B01E-451A-9DDB-A449B453C195}"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2" y="273051"/>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GB">
              <a:solidFill>
                <a:srgbClr val="775F55"/>
              </a:solidFill>
            </a:endParaRPr>
          </a:p>
        </p:txBody>
      </p:sp>
      <p:sp>
        <p:nvSpPr>
          <p:cNvPr id="12" name="Slide Number Placeholder 11"/>
          <p:cNvSpPr>
            <a:spLocks noGrp="1"/>
          </p:cNvSpPr>
          <p:nvPr>
            <p:ph type="sldNum" sz="quarter" idx="16"/>
          </p:nvPr>
        </p:nvSpPr>
        <p:spPr/>
        <p:txBody>
          <a:bodyPr rtlCol="0"/>
          <a:lstStyle/>
          <a:p>
            <a:pPr>
              <a:defRPr/>
            </a:pPr>
            <a:fld id="{EAD0CCCC-3FB9-4901-82E6-B692B5407367}"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GB">
              <a:solidFill>
                <a:srgbClr val="775F55"/>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55564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solidFill>
                <a:srgbClr val="775F55"/>
              </a:solidFill>
            </a:endParaRPr>
          </a:p>
        </p:txBody>
      </p:sp>
      <p:sp>
        <p:nvSpPr>
          <p:cNvPr id="4" name="Footer Placeholder 3"/>
          <p:cNvSpPr>
            <a:spLocks noGrp="1"/>
          </p:cNvSpPr>
          <p:nvPr>
            <p:ph type="ftr" sz="quarter" idx="11"/>
          </p:nvPr>
        </p:nvSpPr>
        <p:spPr/>
        <p:txBody>
          <a:bodyPr/>
          <a:lstStyle/>
          <a:p>
            <a:pPr>
              <a:defRPr/>
            </a:pPr>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FE43DCDD-2CAF-4827-80C7-12089E3ABE0F}" type="slidenum">
              <a:rPr lang="en-GB" smtClean="0"/>
              <a:pPr>
                <a:defRPr/>
              </a:pPr>
              <a:t>‹#›</a:t>
            </a:fld>
            <a:endParaRPr lang="en-GB"/>
          </a:p>
        </p:txBody>
      </p:sp>
    </p:spTree>
    <p:extLst>
      <p:ext uri="{BB962C8B-B14F-4D97-AF65-F5344CB8AC3E}">
        <p14:creationId xmlns:p14="http://schemas.microsoft.com/office/powerpoint/2010/main" val="18152934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775F55"/>
              </a:solidFill>
            </a:endParaRPr>
          </a:p>
        </p:txBody>
      </p:sp>
      <p:sp>
        <p:nvSpPr>
          <p:cNvPr id="3" name="Footer Placeholder 2"/>
          <p:cNvSpPr>
            <a:spLocks noGrp="1"/>
          </p:cNvSpPr>
          <p:nvPr>
            <p:ph type="ftr" sz="quarter" idx="11"/>
          </p:nvPr>
        </p:nvSpPr>
        <p:spPr/>
        <p:txBody>
          <a:bodyPr/>
          <a:lstStyle/>
          <a:p>
            <a:pPr>
              <a:defRPr/>
            </a:pPr>
            <a:endParaRPr lang="en-GB">
              <a:solidFill>
                <a:srgbClr val="775F55"/>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pPr>
              <a:defRPr/>
            </a:pPr>
            <a:fld id="{63AB8725-2C1C-4DDA-A060-9316842E1554}" type="slidenum">
              <a:rPr lang="en-GB" smtClean="0">
                <a:solidFill>
                  <a:srgbClr val="775F55"/>
                </a:solidFill>
              </a:rPr>
              <a:pPr>
                <a:defRPr/>
              </a:pPr>
              <a:t>‹#›</a:t>
            </a:fld>
            <a:endParaRPr lang="en-GB">
              <a:solidFill>
                <a:srgbClr val="775F55"/>
              </a:solidFill>
            </a:endParaRPr>
          </a:p>
        </p:txBody>
      </p:sp>
    </p:spTree>
    <p:extLst>
      <p:ext uri="{BB962C8B-B14F-4D97-AF65-F5344CB8AC3E}">
        <p14:creationId xmlns:p14="http://schemas.microsoft.com/office/powerpoint/2010/main" val="1571621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1"/>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GB">
              <a:solidFill>
                <a:srgbClr val="775F55"/>
              </a:solidFill>
            </a:endParaRPr>
          </a:p>
        </p:txBody>
      </p:sp>
      <p:sp>
        <p:nvSpPr>
          <p:cNvPr id="6" name="Footer Placeholder 5"/>
          <p:cNvSpPr>
            <a:spLocks noGrp="1"/>
          </p:cNvSpPr>
          <p:nvPr>
            <p:ph type="ftr" sz="quarter" idx="11"/>
          </p:nvPr>
        </p:nvSpPr>
        <p:spPr/>
        <p:txBody>
          <a:bodyPr/>
          <a:lstStyle/>
          <a:p>
            <a:pPr>
              <a:defRPr/>
            </a:pPr>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AA8342C-0F00-4BEA-B47E-78D07E82AB03}" type="slidenum">
              <a:rPr lang="en-GB" smtClean="0"/>
              <a:pPr>
                <a:defRPr/>
              </a:pPr>
              <a:t>‹#›</a:t>
            </a:fld>
            <a:endParaRPr lang="en-GB"/>
          </a:p>
        </p:txBody>
      </p:sp>
      <p:sp>
        <p:nvSpPr>
          <p:cNvPr id="3" name="Text Placeholder 2"/>
          <p:cNvSpPr>
            <a:spLocks noGrp="1"/>
          </p:cNvSpPr>
          <p:nvPr>
            <p:ph type="body" idx="2"/>
          </p:nvPr>
        </p:nvSpPr>
        <p:spPr>
          <a:xfrm>
            <a:off x="660401"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31" tIns="182842" rIns="137131" bIns="9142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2"/>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39836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10" name="Rectangle 9"/>
          <p:cNvSpPr/>
          <p:nvPr/>
        </p:nvSpPr>
        <p:spPr>
          <a:xfrm>
            <a:off x="1674116"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1" y="2"/>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12" name="Date Placeholder 11"/>
          <p:cNvSpPr>
            <a:spLocks noGrp="1"/>
          </p:cNvSpPr>
          <p:nvPr>
            <p:ph type="dt" sz="half" idx="10"/>
          </p:nvPr>
        </p:nvSpPr>
        <p:spPr>
          <a:xfrm>
            <a:off x="6769100" y="6248429"/>
            <a:ext cx="2889250" cy="365125"/>
          </a:xfrm>
        </p:spPr>
        <p:txBody>
          <a:bodyPr rtlCol="0"/>
          <a:lstStyle/>
          <a:p>
            <a:pPr>
              <a:defRPr/>
            </a:pPr>
            <a:endParaRPr lang="en-GB">
              <a:solidFill>
                <a:srgbClr val="775F55"/>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pPr>
              <a:defRPr/>
            </a:pPr>
            <a:fld id="{345C73F0-16F0-443D-9BEB-FAE94FB5D431}" type="slidenum">
              <a:rPr lang="en-GB" smtClean="0"/>
              <a:pPr>
                <a:defRPr/>
              </a:pPr>
              <a:t>‹#›</a:t>
            </a:fld>
            <a:endParaRPr lang="en-GB"/>
          </a:p>
        </p:txBody>
      </p:sp>
      <p:sp>
        <p:nvSpPr>
          <p:cNvPr id="14" name="Footer Placeholder 13"/>
          <p:cNvSpPr>
            <a:spLocks noGrp="1"/>
          </p:cNvSpPr>
          <p:nvPr>
            <p:ph type="ftr" sz="quarter" idx="12"/>
          </p:nvPr>
        </p:nvSpPr>
        <p:spPr>
          <a:xfrm>
            <a:off x="1733550" y="6248235"/>
            <a:ext cx="4953000" cy="365125"/>
          </a:xfrm>
        </p:spPr>
        <p:txBody>
          <a:bodyPr rtlCol="0"/>
          <a:lstStyle/>
          <a:p>
            <a:pPr>
              <a:defRPr/>
            </a:pPr>
            <a:endParaRPr lang="en-GB">
              <a:solidFill>
                <a:srgbClr val="775F55"/>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55422378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solidFill>
                <a:srgbClr val="775F55"/>
              </a:solidFill>
            </a:endParaRPr>
          </a:p>
        </p:txBody>
      </p:sp>
      <p:sp>
        <p:nvSpPr>
          <p:cNvPr id="5" name="Footer Placeholder 4"/>
          <p:cNvSpPr>
            <a:spLocks noGrp="1"/>
          </p:cNvSpPr>
          <p:nvPr>
            <p:ph type="ftr" sz="quarter" idx="11"/>
          </p:nvPr>
        </p:nvSpPr>
        <p:spPr/>
        <p:txBody>
          <a:bodyPr/>
          <a:lstStyle/>
          <a:p>
            <a:pPr>
              <a:defRPr/>
            </a:pPr>
            <a:endParaRPr lang="en-GB">
              <a:solidFill>
                <a:srgbClr val="775F55"/>
              </a:solidFill>
            </a:endParaRPr>
          </a:p>
        </p:txBody>
      </p:sp>
      <p:sp>
        <p:nvSpPr>
          <p:cNvPr id="6" name="Slide Number Placeholder 5"/>
          <p:cNvSpPr>
            <a:spLocks noGrp="1"/>
          </p:cNvSpPr>
          <p:nvPr>
            <p:ph type="sldNum" sz="quarter" idx="12"/>
          </p:nvPr>
        </p:nvSpPr>
        <p:spPr/>
        <p:txBody>
          <a:bodyPr/>
          <a:lstStyle/>
          <a:p>
            <a:pPr>
              <a:defRPr/>
            </a:pPr>
            <a:fld id="{8F2B634F-A042-4C0A-AB95-94A27B2ADAC4}" type="slidenum">
              <a:rPr lang="en-GB" smtClean="0"/>
              <a:pPr>
                <a:defRPr/>
              </a:pPr>
              <a:t>‹#›</a:t>
            </a:fld>
            <a:endParaRPr lang="en-GB"/>
          </a:p>
        </p:txBody>
      </p:sp>
    </p:spTree>
    <p:extLst>
      <p:ext uri="{BB962C8B-B14F-4D97-AF65-F5344CB8AC3E}">
        <p14:creationId xmlns:p14="http://schemas.microsoft.com/office/powerpoint/2010/main" val="33551082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2" y="609629"/>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1" y="6248431"/>
            <a:ext cx="2393950" cy="365125"/>
          </a:xfrm>
        </p:spPr>
        <p:txBody>
          <a:bodyPr/>
          <a:lstStyle/>
          <a:p>
            <a:pPr>
              <a:defRPr/>
            </a:pPr>
            <a:endParaRPr lang="en-GB">
              <a:solidFill>
                <a:srgbClr val="775F55"/>
              </a:solidFill>
            </a:endParaRPr>
          </a:p>
        </p:txBody>
      </p:sp>
      <p:sp>
        <p:nvSpPr>
          <p:cNvPr id="5" name="Footer Placeholder 4"/>
          <p:cNvSpPr>
            <a:spLocks noGrp="1"/>
          </p:cNvSpPr>
          <p:nvPr>
            <p:ph type="ftr" sz="quarter" idx="11"/>
          </p:nvPr>
        </p:nvSpPr>
        <p:spPr>
          <a:xfrm>
            <a:off x="495308" y="6248236"/>
            <a:ext cx="6037940" cy="365125"/>
          </a:xfrm>
        </p:spPr>
        <p:txBody>
          <a:bodyPr/>
          <a:lstStyle/>
          <a:p>
            <a:pPr>
              <a:defRPr/>
            </a:pPr>
            <a:endParaRPr lang="en-GB">
              <a:solidFill>
                <a:srgbClr val="775F55"/>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0" tIns="45711" rIns="91420" bIns="45711" rtlCol="0" anchor="ctr"/>
          <a:lstStyle/>
          <a:p>
            <a:pPr algn="ctr" eaLnBrk="1" hangingPunct="1"/>
            <a:endParaRPr lang="en-US" sz="1800">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0" tIns="45711" rIns="91420" bIns="45711" rtlCol="0" anchor="ctr"/>
          <a:lstStyle/>
          <a:p>
            <a:pPr algn="ctr" eaLnBrk="1" hangingPunct="1"/>
            <a:endParaRPr lang="en-US" sz="1800">
              <a:solidFill>
                <a:prstClr val="white"/>
              </a:solidFill>
            </a:endParaRPr>
          </a:p>
        </p:txBody>
      </p:sp>
      <p:sp>
        <p:nvSpPr>
          <p:cNvPr id="9" name="Rectangle 8"/>
          <p:cNvSpPr/>
          <p:nvPr/>
        </p:nvSpPr>
        <p:spPr>
          <a:xfrm>
            <a:off x="6653875" y="1"/>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20" tIns="45711" rIns="91420" bIns="45711" rtlCol="0" anchor="ctr"/>
          <a:lstStyle/>
          <a:p>
            <a:pPr algn="ctr" eaLnBrk="1" hangingPunct="1"/>
            <a:endParaRPr lang="en-US" sz="1800">
              <a:solidFill>
                <a:prstClr val="white"/>
              </a:solidFill>
            </a:endParaRPr>
          </a:p>
        </p:txBody>
      </p:sp>
      <p:sp>
        <p:nvSpPr>
          <p:cNvPr id="6" name="Slide Number Placeholder 5"/>
          <p:cNvSpPr>
            <a:spLocks noGrp="1"/>
          </p:cNvSpPr>
          <p:nvPr>
            <p:ph type="sldNum" sz="quarter" idx="12"/>
          </p:nvPr>
        </p:nvSpPr>
        <p:spPr>
          <a:xfrm rot="5400000">
            <a:off x="6511002" y="134289"/>
            <a:ext cx="533400" cy="264849"/>
          </a:xfrm>
        </p:spPr>
        <p:txBody>
          <a:bodyPr/>
          <a:lstStyle/>
          <a:p>
            <a:pPr>
              <a:defRPr/>
            </a:pPr>
            <a:fld id="{2B4B5AD3-440E-46C1-AFF4-147DACB582C9}" type="slidenum">
              <a:rPr lang="en-GB" smtClean="0"/>
              <a:pPr>
                <a:defRPr/>
              </a:pPr>
              <a:t>‹#›</a:t>
            </a:fld>
            <a:endParaRPr lang="en-GB"/>
          </a:p>
        </p:txBody>
      </p:sp>
    </p:spTree>
    <p:extLst>
      <p:ext uri="{BB962C8B-B14F-4D97-AF65-F5344CB8AC3E}">
        <p14:creationId xmlns:p14="http://schemas.microsoft.com/office/powerpoint/2010/main" val="38830433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77813"/>
            <a:ext cx="65341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97EB42-9ECA-4894-8F32-C0DA5B826F1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27"/>
            <a:ext cx="89154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03E9B7-2C78-4C1F-9EEA-1499E2BCE05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fld id="{653D4B7E-2EBA-4CC0-945D-A88B289D29AC}" type="datetimeFigureOut">
              <a:rPr lang="en-GB" smtClean="0"/>
              <a:pPr/>
              <a:t>25/10/2012</a:t>
            </a:fld>
            <a:endParaRPr lang="en-GB"/>
          </a:p>
        </p:txBody>
      </p:sp>
      <p:sp>
        <p:nvSpPr>
          <p:cNvPr id="17" name="Footer Placeholder 16"/>
          <p:cNvSpPr>
            <a:spLocks noGrp="1"/>
          </p:cNvSpPr>
          <p:nvPr>
            <p:ph type="ftr" sz="quarter" idx="11"/>
          </p:nvPr>
        </p:nvSpPr>
        <p:spPr>
          <a:xfrm>
            <a:off x="2259176" y="236555"/>
            <a:ext cx="635635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85EF068C-EC95-4F48-80A6-7524C1EBF72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298078670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EF068C-EC95-4F48-80A6-7524C1EBF728}" type="slidenum">
              <a:rPr lang="en-GB" smtClean="0"/>
              <a:pPr/>
              <a:t>‹#›</a:t>
            </a:fld>
            <a:endParaRPr lang="en-GB"/>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923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85EF068C-EC95-4F48-80A6-7524C1EBF72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7861688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85EF068C-EC95-4F48-80A6-7524C1EBF72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423448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85EF068C-EC95-4F48-80A6-7524C1EBF72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3616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EF068C-EC95-4F48-80A6-7524C1EBF728}" type="slidenum">
              <a:rPr lang="en-GB" smtClean="0"/>
              <a:pPr/>
              <a:t>‹#›</a:t>
            </a:fld>
            <a:endParaRPr lang="en-GB"/>
          </a:p>
        </p:txBody>
      </p:sp>
    </p:spTree>
    <p:extLst>
      <p:ext uri="{BB962C8B-B14F-4D97-AF65-F5344CB8AC3E}">
        <p14:creationId xmlns:p14="http://schemas.microsoft.com/office/powerpoint/2010/main" val="205781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85EF068C-EC95-4F48-80A6-7524C1EBF72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320074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DC280B-0115-46EE-B56A-5D9D1BE9C9A9}"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EF068C-EC95-4F48-80A6-7524C1EBF728}" type="slidenum">
              <a:rPr lang="en-GB" smtClean="0"/>
              <a:pPr/>
              <a:t>‹#›</a:t>
            </a:fld>
            <a:endParaRPr lang="en-GB"/>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3584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2" name="Date Placeholder 11"/>
          <p:cNvSpPr>
            <a:spLocks noGrp="1"/>
          </p:cNvSpPr>
          <p:nvPr>
            <p:ph type="dt" sz="half" idx="10"/>
          </p:nvPr>
        </p:nvSpPr>
        <p:spPr>
          <a:xfrm>
            <a:off x="6769100" y="6248417"/>
            <a:ext cx="2889250" cy="365125"/>
          </a:xfrm>
        </p:spPr>
        <p:txBody>
          <a:bodyPr rtlCol="0"/>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85EF068C-EC95-4F48-80A6-7524C1EBF728}" type="slidenum">
              <a:rPr lang="en-GB" smtClean="0"/>
              <a:pPr/>
              <a:t>‹#›</a:t>
            </a:fld>
            <a:endParaRPr lang="en-GB"/>
          </a:p>
        </p:txBody>
      </p:sp>
      <p:sp>
        <p:nvSpPr>
          <p:cNvPr id="14" name="Footer Placeholder 13"/>
          <p:cNvSpPr>
            <a:spLocks noGrp="1"/>
          </p:cNvSpPr>
          <p:nvPr>
            <p:ph type="ftr" sz="quarter" idx="12"/>
          </p:nvPr>
        </p:nvSpPr>
        <p:spPr>
          <a:xfrm>
            <a:off x="1733550" y="6248223"/>
            <a:ext cx="4953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8375208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85EF068C-EC95-4F48-80A6-7524C1EBF728}" type="slidenum">
              <a:rPr lang="en-GB" smtClean="0"/>
              <a:pPr/>
              <a:t>‹#›</a:t>
            </a:fld>
            <a:endParaRPr lang="en-GB"/>
          </a:p>
        </p:txBody>
      </p:sp>
    </p:spTree>
    <p:extLst>
      <p:ext uri="{BB962C8B-B14F-4D97-AF65-F5344CB8AC3E}">
        <p14:creationId xmlns:p14="http://schemas.microsoft.com/office/powerpoint/2010/main" val="222293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15"/>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19"/>
            <a:ext cx="2393950" cy="365125"/>
          </a:xfrm>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5" name="Footer Placeholder 4"/>
          <p:cNvSpPr>
            <a:spLocks noGrp="1"/>
          </p:cNvSpPr>
          <p:nvPr>
            <p:ph type="ftr" sz="quarter" idx="11"/>
          </p:nvPr>
        </p:nvSpPr>
        <p:spPr>
          <a:xfrm>
            <a:off x="495308" y="6248224"/>
            <a:ext cx="6037940" cy="365125"/>
          </a:xfrm>
        </p:spPr>
        <p:txBody>
          <a:bodyPr/>
          <a:lstStyle/>
          <a:p>
            <a:endParaRPr lang="en-GB">
              <a:solidFill>
                <a:srgbClr val="775F55"/>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6511000" y="134283"/>
            <a:ext cx="533400" cy="264849"/>
          </a:xfrm>
        </p:spPr>
        <p:txBody>
          <a:bodyPr/>
          <a:lstStyle/>
          <a:p>
            <a:fld id="{85EF068C-EC95-4F48-80A6-7524C1EBF728}" type="slidenum">
              <a:rPr lang="en-GB" smtClean="0"/>
              <a:pPr/>
              <a:t>‹#›</a:t>
            </a:fld>
            <a:endParaRPr lang="en-GB"/>
          </a:p>
        </p:txBody>
      </p:sp>
    </p:spTree>
    <p:extLst>
      <p:ext uri="{BB962C8B-B14F-4D97-AF65-F5344CB8AC3E}">
        <p14:creationId xmlns:p14="http://schemas.microsoft.com/office/powerpoint/2010/main" val="195208357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4521" y="273629"/>
            <a:ext cx="8912280" cy="1143480"/>
          </a:xfrm>
        </p:spPr>
        <p:txBody>
          <a:bodyPr lIns="82945" tIns="41473" rIns="82945" bIns="41473"/>
          <a:lstStyle/>
          <a:p>
            <a:r>
              <a:rPr lang="en-US" smtClean="0"/>
              <a:t>Click to edit Master title style</a:t>
            </a:r>
            <a:endParaRPr lang="en-US"/>
          </a:p>
        </p:txBody>
      </p:sp>
      <p:sp>
        <p:nvSpPr>
          <p:cNvPr id="3" name="Content Placeholder 2"/>
          <p:cNvSpPr>
            <a:spLocks noGrp="1"/>
          </p:cNvSpPr>
          <p:nvPr>
            <p:ph sz="half" idx="1"/>
          </p:nvPr>
        </p:nvSpPr>
        <p:spPr>
          <a:xfrm>
            <a:off x="494521" y="1604346"/>
            <a:ext cx="8912280" cy="2193351"/>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4521" y="3935934"/>
            <a:ext cx="8912280" cy="21933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lIns="82945" tIns="41473" rIns="82945" bIns="41473"/>
          <a:lstStyle>
            <a:lvl1pPr>
              <a:defRPr/>
            </a:lvl1pPr>
          </a:lstStyle>
          <a:p>
            <a:endParaRPr lang="en-US">
              <a:solidFill>
                <a:srgbClr val="775F55"/>
              </a:solidFill>
            </a:endParaRPr>
          </a:p>
        </p:txBody>
      </p:sp>
      <p:sp>
        <p:nvSpPr>
          <p:cNvPr id="6" name="Rectangle 4"/>
          <p:cNvSpPr>
            <a:spLocks noGrp="1" noChangeArrowheads="1"/>
          </p:cNvSpPr>
          <p:nvPr>
            <p:ph type="ftr" idx="11"/>
          </p:nvPr>
        </p:nvSpPr>
        <p:spPr>
          <a:ln/>
        </p:spPr>
        <p:txBody>
          <a:bodyPr lIns="82945" tIns="41473" rIns="82945" bIns="41473"/>
          <a:lstStyle>
            <a:lvl1pPr>
              <a:defRPr/>
            </a:lvl1pPr>
          </a:lstStyle>
          <a:p>
            <a:endParaRPr lang="en-US">
              <a:solidFill>
                <a:srgbClr val="775F55"/>
              </a:solidFill>
            </a:endParaRPr>
          </a:p>
        </p:txBody>
      </p:sp>
      <p:sp>
        <p:nvSpPr>
          <p:cNvPr id="7" name="Rectangle 5"/>
          <p:cNvSpPr>
            <a:spLocks noGrp="1" noChangeArrowheads="1"/>
          </p:cNvSpPr>
          <p:nvPr>
            <p:ph type="sldNum" idx="12"/>
          </p:nvPr>
        </p:nvSpPr>
        <p:spPr>
          <a:ln/>
        </p:spPr>
        <p:txBody>
          <a:bodyPr lIns="82945" tIns="41473" rIns="82945" bIns="41473"/>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13194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47650" y="2889266"/>
            <a:ext cx="932815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solidFill>
                  <a:srgbClr val="000000"/>
                </a:solidFill>
              </a:endParaRPr>
            </a:p>
          </p:txBody>
        </p:sp>
        <p:sp>
          <p:nvSpPr>
            <p:cNvPr id="6" name="Rectangle 9"/>
            <p:cNvSpPr>
              <a:spLocks noChangeArrowheads="1"/>
            </p:cNvSpPr>
            <p:nvPr userDrawn="1"/>
          </p:nvSpPr>
          <p:spPr bwMode="auto">
            <a:xfrm>
              <a:off x="1952" y="1680"/>
              <a:ext cx="1806" cy="144"/>
            </a:xfrm>
            <a:prstGeom prst="rect">
              <a:avLst/>
            </a:prstGeom>
            <a:solidFill>
              <a:schemeClr val="accent1"/>
            </a:solidFill>
            <a:ln w="9525">
              <a:noFill/>
              <a:miter lim="800000"/>
              <a:headEnd/>
              <a:tailEnd/>
            </a:ln>
            <a:effectLst/>
          </p:spPr>
          <p:txBody>
            <a:bodyPr wrap="none" anchor="ctr"/>
            <a:lstStyle/>
            <a:p>
              <a:pPr>
                <a:defRPr/>
              </a:pPr>
              <a:endParaRPr lang="en-US">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solidFill>
                  <a:srgbClr val="000000"/>
                </a:solidFill>
              </a:endParaRPr>
            </a:p>
          </p:txBody>
        </p:sp>
      </p:grpSp>
      <p:sp>
        <p:nvSpPr>
          <p:cNvPr id="243714" name="Rectangle 2"/>
          <p:cNvSpPr>
            <a:spLocks noGrp="1" noChangeArrowheads="1"/>
          </p:cNvSpPr>
          <p:nvPr>
            <p:ph type="ctrTitle"/>
          </p:nvPr>
        </p:nvSpPr>
        <p:spPr>
          <a:xfrm>
            <a:off x="742950" y="685800"/>
            <a:ext cx="8420100" cy="2127250"/>
          </a:xfrm>
        </p:spPr>
        <p:txBody>
          <a:bodyPr/>
          <a:lstStyle>
            <a:lvl1pPr algn="ctr">
              <a:defRPr sz="5800"/>
            </a:lvl1pPr>
          </a:lstStyle>
          <a:p>
            <a:r>
              <a:rPr lang="en-GB"/>
              <a:t>Click to edit Master title style</a:t>
            </a:r>
          </a:p>
        </p:txBody>
      </p:sp>
      <p:sp>
        <p:nvSpPr>
          <p:cNvPr id="243715" name="Rectangle 3"/>
          <p:cNvSpPr>
            <a:spLocks noGrp="1" noChangeArrowheads="1"/>
          </p:cNvSpPr>
          <p:nvPr>
            <p:ph type="subTitle" idx="1"/>
          </p:nvPr>
        </p:nvSpPr>
        <p:spPr>
          <a:xfrm>
            <a:off x="1485900" y="3270250"/>
            <a:ext cx="69342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40C16A3F-A22B-4EF4-B1BA-762036DCA7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475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C280B-0115-46EE-B56A-5D9D1BE9C9A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21636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4EEF7-508E-4FA3-A797-59E8508184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4914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DCD62-C078-41C9-BC71-AEA96A08D2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8254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FED865-6ADA-469B-9D69-4873E40F8ED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926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34EEF7-508E-4FA3-A797-59E8508184F0}"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C640DA-34DE-4861-848B-B2EC70EFF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6512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08E415-7814-422E-853D-F6645DD7A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26857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301D9D-BBDE-4099-9309-6B11FB155B9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787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16993-66DF-4F74-BBA6-CC6DA035A7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045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51B8C-B01E-451A-9DDB-A449B453C1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0412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77813"/>
            <a:ext cx="65341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7EB42-9ECA-4894-8F32-C0DA5B826F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82907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27"/>
            <a:ext cx="89154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03E9B7-2C78-4C1F-9EEA-1499E2BCE0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5650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560" y="2129984"/>
            <a:ext cx="8420880" cy="1470394"/>
          </a:xfrm>
        </p:spPr>
        <p:txBody>
          <a:bodyPr/>
          <a:lstStyle/>
          <a:p>
            <a:r>
              <a:rPr lang="en-US"/>
              <a:t>Click to edit Master title style</a:t>
            </a:r>
            <a:endParaRPr lang="en-GB"/>
          </a:p>
        </p:txBody>
      </p:sp>
      <p:sp>
        <p:nvSpPr>
          <p:cNvPr id="3" name="Subtitle 2"/>
          <p:cNvSpPr>
            <a:spLocks noGrp="1"/>
          </p:cNvSpPr>
          <p:nvPr>
            <p:ph type="subTitle" idx="1"/>
          </p:nvPr>
        </p:nvSpPr>
        <p:spPr>
          <a:xfrm>
            <a:off x="1486681" y="3885528"/>
            <a:ext cx="6934200" cy="1752664"/>
          </a:xfrm>
        </p:spPr>
        <p:txBody>
          <a:bodyPr/>
          <a:lstStyle>
            <a:lvl1pPr marL="0" indent="0" algn="ctr">
              <a:buNone/>
              <a:defRPr/>
            </a:lvl1pPr>
            <a:lvl2pPr marL="434477" indent="0" algn="ctr">
              <a:buNone/>
              <a:defRPr/>
            </a:lvl2pPr>
            <a:lvl3pPr marL="868954" indent="0" algn="ctr">
              <a:buNone/>
              <a:defRPr/>
            </a:lvl3pPr>
            <a:lvl4pPr marL="1303431" indent="0" algn="ctr">
              <a:buNone/>
              <a:defRPr/>
            </a:lvl4pPr>
            <a:lvl5pPr marL="1737909" indent="0" algn="ctr">
              <a:buNone/>
              <a:defRPr/>
            </a:lvl5pPr>
            <a:lvl6pPr marL="2172386" indent="0" algn="ctr">
              <a:buNone/>
              <a:defRPr/>
            </a:lvl6pPr>
            <a:lvl7pPr marL="2606863" indent="0" algn="ctr">
              <a:buNone/>
              <a:defRPr/>
            </a:lvl7pPr>
            <a:lvl8pPr marL="3041340" indent="0" algn="ctr">
              <a:buNone/>
              <a:defRPr/>
            </a:lvl8pPr>
            <a:lvl9pPr marL="3475817"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373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339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3120" y="4406879"/>
            <a:ext cx="8419320" cy="1362383"/>
          </a:xfrm>
        </p:spPr>
        <p:txBody>
          <a:bodyPr anchor="t"/>
          <a:lstStyle>
            <a:lvl1pPr algn="l">
              <a:defRPr sz="3800" b="1" cap="all"/>
            </a:lvl1pPr>
          </a:lstStyle>
          <a:p>
            <a:r>
              <a:rPr lang="en-US"/>
              <a:t>Click to edit Master title style</a:t>
            </a:r>
            <a:endParaRPr lang="en-GB"/>
          </a:p>
        </p:txBody>
      </p:sp>
      <p:sp>
        <p:nvSpPr>
          <p:cNvPr id="3" name="Text Placeholder 2"/>
          <p:cNvSpPr>
            <a:spLocks noGrp="1"/>
          </p:cNvSpPr>
          <p:nvPr>
            <p:ph type="body" idx="1"/>
          </p:nvPr>
        </p:nvSpPr>
        <p:spPr>
          <a:xfrm>
            <a:off x="783120" y="2906225"/>
            <a:ext cx="8419320" cy="1500638"/>
          </a:xfrm>
        </p:spPr>
        <p:txBody>
          <a:bodyPr anchor="b"/>
          <a:lstStyle>
            <a:lvl1pPr marL="0" indent="0">
              <a:buNone/>
              <a:defRPr sz="1900"/>
            </a:lvl1pPr>
            <a:lvl2pPr marL="434477" indent="0">
              <a:buNone/>
              <a:defRPr sz="1700"/>
            </a:lvl2pPr>
            <a:lvl3pPr marL="868954" indent="0">
              <a:buNone/>
              <a:defRPr sz="1500"/>
            </a:lvl3pPr>
            <a:lvl4pPr marL="1303431" indent="0">
              <a:buNone/>
              <a:defRPr sz="1300"/>
            </a:lvl4pPr>
            <a:lvl5pPr marL="1737909" indent="0">
              <a:buNone/>
              <a:defRPr sz="1300"/>
            </a:lvl5pPr>
            <a:lvl6pPr marL="2172386" indent="0">
              <a:buNone/>
              <a:defRPr sz="1300"/>
            </a:lvl6pPr>
            <a:lvl7pPr marL="2606863" indent="0">
              <a:buNone/>
              <a:defRPr sz="1300"/>
            </a:lvl7pPr>
            <a:lvl8pPr marL="3041340" indent="0">
              <a:buNone/>
              <a:defRPr sz="1300"/>
            </a:lvl8pPr>
            <a:lvl9pPr marL="3475817" indent="0">
              <a:buNone/>
              <a:defRPr sz="1300"/>
            </a:lvl9pPr>
          </a:lstStyle>
          <a:p>
            <a:pPr lvl="0"/>
            <a:r>
              <a:rPr lang="en-US"/>
              <a:t>Click to edit Master text styles</a:t>
            </a:r>
          </a:p>
        </p:txBody>
      </p:sp>
    </p:spTree>
    <p:extLst>
      <p:ext uri="{BB962C8B-B14F-4D97-AF65-F5344CB8AC3E}">
        <p14:creationId xmlns:p14="http://schemas.microsoft.com/office/powerpoint/2010/main" val="424203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10DCD62-C078-41C9-BC71-AEA96A08D210}"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6960" y="1906761"/>
            <a:ext cx="4152720" cy="431901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441" y="1906761"/>
            <a:ext cx="4154280" cy="431901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9092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6081" y="275083"/>
            <a:ext cx="8915400" cy="1142039"/>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6080" y="1535206"/>
            <a:ext cx="4375800" cy="639427"/>
          </a:xfrm>
        </p:spPr>
        <p:txBody>
          <a:bodyPr anchor="b"/>
          <a:lstStyle>
            <a:lvl1pPr marL="0" indent="0">
              <a:buNone/>
              <a:defRPr sz="2300" b="1"/>
            </a:lvl1pPr>
            <a:lvl2pPr marL="434477" indent="0">
              <a:buNone/>
              <a:defRPr sz="1900" b="1"/>
            </a:lvl2pPr>
            <a:lvl3pPr marL="868954" indent="0">
              <a:buNone/>
              <a:defRPr sz="1700" b="1"/>
            </a:lvl3pPr>
            <a:lvl4pPr marL="1303431" indent="0">
              <a:buNone/>
              <a:defRPr sz="1500" b="1"/>
            </a:lvl4pPr>
            <a:lvl5pPr marL="1737909" indent="0">
              <a:buNone/>
              <a:defRPr sz="1500" b="1"/>
            </a:lvl5pPr>
            <a:lvl6pPr marL="2172386" indent="0">
              <a:buNone/>
              <a:defRPr sz="1500" b="1"/>
            </a:lvl6pPr>
            <a:lvl7pPr marL="2606863" indent="0">
              <a:buNone/>
              <a:defRPr sz="1500" b="1"/>
            </a:lvl7pPr>
            <a:lvl8pPr marL="3041340" indent="0">
              <a:buNone/>
              <a:defRPr sz="1500" b="1"/>
            </a:lvl8pPr>
            <a:lvl9pPr marL="3475817" indent="0">
              <a:buNone/>
              <a:defRPr sz="1500" b="1"/>
            </a:lvl9pPr>
          </a:lstStyle>
          <a:p>
            <a:pPr lvl="0"/>
            <a:r>
              <a:rPr lang="en-US"/>
              <a:t>Click to edit Master text styles</a:t>
            </a:r>
          </a:p>
        </p:txBody>
      </p:sp>
      <p:sp>
        <p:nvSpPr>
          <p:cNvPr id="4" name="Content Placeholder 3"/>
          <p:cNvSpPr>
            <a:spLocks noGrp="1"/>
          </p:cNvSpPr>
          <p:nvPr>
            <p:ph sz="half" idx="2"/>
          </p:nvPr>
        </p:nvSpPr>
        <p:spPr>
          <a:xfrm>
            <a:off x="496080" y="2174631"/>
            <a:ext cx="4375800" cy="395177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561" y="1535206"/>
            <a:ext cx="4378920" cy="639427"/>
          </a:xfrm>
        </p:spPr>
        <p:txBody>
          <a:bodyPr anchor="b"/>
          <a:lstStyle>
            <a:lvl1pPr marL="0" indent="0">
              <a:buNone/>
              <a:defRPr sz="2300" b="1"/>
            </a:lvl1pPr>
            <a:lvl2pPr marL="434477" indent="0">
              <a:buNone/>
              <a:defRPr sz="1900" b="1"/>
            </a:lvl2pPr>
            <a:lvl3pPr marL="868954" indent="0">
              <a:buNone/>
              <a:defRPr sz="1700" b="1"/>
            </a:lvl3pPr>
            <a:lvl4pPr marL="1303431" indent="0">
              <a:buNone/>
              <a:defRPr sz="1500" b="1"/>
            </a:lvl4pPr>
            <a:lvl5pPr marL="1737909" indent="0">
              <a:buNone/>
              <a:defRPr sz="1500" b="1"/>
            </a:lvl5pPr>
            <a:lvl6pPr marL="2172386" indent="0">
              <a:buNone/>
              <a:defRPr sz="1500" b="1"/>
            </a:lvl6pPr>
            <a:lvl7pPr marL="2606863" indent="0">
              <a:buNone/>
              <a:defRPr sz="1500" b="1"/>
            </a:lvl7pPr>
            <a:lvl8pPr marL="3041340" indent="0">
              <a:buNone/>
              <a:defRPr sz="1500" b="1"/>
            </a:lvl8pPr>
            <a:lvl9pPr marL="347581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032561" y="2174631"/>
            <a:ext cx="4378920" cy="395177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01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7037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51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080" y="273629"/>
            <a:ext cx="3258840" cy="1160762"/>
          </a:xfrm>
        </p:spPr>
        <p:txBody>
          <a:bodyPr anchor="b"/>
          <a:lstStyle>
            <a:lvl1pPr algn="l">
              <a:defRPr sz="1900" b="1"/>
            </a:lvl1pPr>
          </a:lstStyle>
          <a:p>
            <a:r>
              <a:rPr lang="en-US"/>
              <a:t>Click to edit Master title style</a:t>
            </a:r>
            <a:endParaRPr lang="en-GB"/>
          </a:p>
        </p:txBody>
      </p:sp>
      <p:sp>
        <p:nvSpPr>
          <p:cNvPr id="3" name="Content Placeholder 2"/>
          <p:cNvSpPr>
            <a:spLocks noGrp="1"/>
          </p:cNvSpPr>
          <p:nvPr>
            <p:ph idx="1"/>
          </p:nvPr>
        </p:nvSpPr>
        <p:spPr>
          <a:xfrm>
            <a:off x="3873481" y="273629"/>
            <a:ext cx="5538000" cy="5852774"/>
          </a:xfrm>
        </p:spPr>
        <p:txBody>
          <a:bodyPr/>
          <a:lstStyle>
            <a:lvl1pPr>
              <a:defRPr sz="30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6080" y="1434392"/>
            <a:ext cx="3258840" cy="4692013"/>
          </a:xfrm>
        </p:spPr>
        <p:txBody>
          <a:bodyPr/>
          <a:lstStyle>
            <a:lvl1pPr marL="0" indent="0">
              <a:buNone/>
              <a:defRPr sz="1300"/>
            </a:lvl1pPr>
            <a:lvl2pPr marL="434477" indent="0">
              <a:buNone/>
              <a:defRPr sz="1100"/>
            </a:lvl2pPr>
            <a:lvl3pPr marL="868954" indent="0">
              <a:buNone/>
              <a:defRPr sz="1000"/>
            </a:lvl3pPr>
            <a:lvl4pPr marL="1303431" indent="0">
              <a:buNone/>
              <a:defRPr sz="900"/>
            </a:lvl4pPr>
            <a:lvl5pPr marL="1737909" indent="0">
              <a:buNone/>
              <a:defRPr sz="900"/>
            </a:lvl5pPr>
            <a:lvl6pPr marL="2172386" indent="0">
              <a:buNone/>
              <a:defRPr sz="900"/>
            </a:lvl6pPr>
            <a:lvl7pPr marL="2606863" indent="0">
              <a:buNone/>
              <a:defRPr sz="900"/>
            </a:lvl7pPr>
            <a:lvl8pPr marL="3041340" indent="0">
              <a:buNone/>
              <a:defRPr sz="900"/>
            </a:lvl8pPr>
            <a:lvl9pPr marL="3475817" indent="0">
              <a:buNone/>
              <a:defRPr sz="900"/>
            </a:lvl9pPr>
          </a:lstStyle>
          <a:p>
            <a:pPr lvl="0"/>
            <a:r>
              <a:rPr lang="en-US"/>
              <a:t>Click to edit Master text styles</a:t>
            </a:r>
          </a:p>
        </p:txBody>
      </p:sp>
    </p:spTree>
    <p:extLst>
      <p:ext uri="{BB962C8B-B14F-4D97-AF65-F5344CB8AC3E}">
        <p14:creationId xmlns:p14="http://schemas.microsoft.com/office/powerpoint/2010/main" val="3997073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201" y="4800025"/>
            <a:ext cx="5943600" cy="567420"/>
          </a:xfrm>
        </p:spPr>
        <p:txBody>
          <a:bodyPr anchor="b"/>
          <a:lstStyle>
            <a:lvl1pPr algn="l">
              <a:defRPr sz="1900" b="1"/>
            </a:lvl1pPr>
          </a:lstStyle>
          <a:p>
            <a:r>
              <a:rPr lang="en-US"/>
              <a:t>Click to edit Master title style</a:t>
            </a:r>
            <a:endParaRPr lang="en-GB"/>
          </a:p>
        </p:txBody>
      </p:sp>
      <p:sp>
        <p:nvSpPr>
          <p:cNvPr id="3" name="Picture Placeholder 2"/>
          <p:cNvSpPr>
            <a:spLocks noGrp="1"/>
          </p:cNvSpPr>
          <p:nvPr>
            <p:ph type="pic" idx="1"/>
          </p:nvPr>
        </p:nvSpPr>
        <p:spPr>
          <a:xfrm>
            <a:off x="1942201" y="612065"/>
            <a:ext cx="5943600" cy="4115952"/>
          </a:xfrm>
        </p:spPr>
        <p:txBody>
          <a:bodyPr/>
          <a:lstStyle>
            <a:lvl1pPr marL="0" indent="0">
              <a:buNone/>
              <a:defRPr sz="3000"/>
            </a:lvl1pPr>
            <a:lvl2pPr marL="434477" indent="0">
              <a:buNone/>
              <a:defRPr sz="2700"/>
            </a:lvl2pPr>
            <a:lvl3pPr marL="868954" indent="0">
              <a:buNone/>
              <a:defRPr sz="2300"/>
            </a:lvl3pPr>
            <a:lvl4pPr marL="1303431" indent="0">
              <a:buNone/>
              <a:defRPr sz="1900"/>
            </a:lvl4pPr>
            <a:lvl5pPr marL="1737909" indent="0">
              <a:buNone/>
              <a:defRPr sz="1900"/>
            </a:lvl5pPr>
            <a:lvl6pPr marL="2172386" indent="0">
              <a:buNone/>
              <a:defRPr sz="1900"/>
            </a:lvl6pPr>
            <a:lvl7pPr marL="2606863" indent="0">
              <a:buNone/>
              <a:defRPr sz="1900"/>
            </a:lvl7pPr>
            <a:lvl8pPr marL="3041340" indent="0">
              <a:buNone/>
              <a:defRPr sz="1900"/>
            </a:lvl8pPr>
            <a:lvl9pPr marL="3475817" indent="0">
              <a:buNone/>
              <a:defRPr sz="1900"/>
            </a:lvl9pPr>
          </a:lstStyle>
          <a:p>
            <a:endParaRPr lang="en-GB"/>
          </a:p>
        </p:txBody>
      </p:sp>
      <p:sp>
        <p:nvSpPr>
          <p:cNvPr id="4" name="Text Placeholder 3"/>
          <p:cNvSpPr>
            <a:spLocks noGrp="1"/>
          </p:cNvSpPr>
          <p:nvPr>
            <p:ph type="body" sz="half" idx="2"/>
          </p:nvPr>
        </p:nvSpPr>
        <p:spPr>
          <a:xfrm>
            <a:off x="1942201" y="5367444"/>
            <a:ext cx="5943600" cy="805044"/>
          </a:xfrm>
        </p:spPr>
        <p:txBody>
          <a:bodyPr/>
          <a:lstStyle>
            <a:lvl1pPr marL="0" indent="0">
              <a:buNone/>
              <a:defRPr sz="1300"/>
            </a:lvl1pPr>
            <a:lvl2pPr marL="434477" indent="0">
              <a:buNone/>
              <a:defRPr sz="1100"/>
            </a:lvl2pPr>
            <a:lvl3pPr marL="868954" indent="0">
              <a:buNone/>
              <a:defRPr sz="1000"/>
            </a:lvl3pPr>
            <a:lvl4pPr marL="1303431" indent="0">
              <a:buNone/>
              <a:defRPr sz="900"/>
            </a:lvl4pPr>
            <a:lvl5pPr marL="1737909" indent="0">
              <a:buNone/>
              <a:defRPr sz="900"/>
            </a:lvl5pPr>
            <a:lvl6pPr marL="2172386" indent="0">
              <a:buNone/>
              <a:defRPr sz="900"/>
            </a:lvl6pPr>
            <a:lvl7pPr marL="2606863" indent="0">
              <a:buNone/>
              <a:defRPr sz="900"/>
            </a:lvl7pPr>
            <a:lvl8pPr marL="3041340" indent="0">
              <a:buNone/>
              <a:defRPr sz="900"/>
            </a:lvl8pPr>
            <a:lvl9pPr marL="3475817" indent="0">
              <a:buNone/>
              <a:defRPr sz="900"/>
            </a:lvl9pPr>
          </a:lstStyle>
          <a:p>
            <a:pPr lvl="0"/>
            <a:r>
              <a:rPr lang="en-US"/>
              <a:t>Click to edit Master text styles</a:t>
            </a:r>
          </a:p>
        </p:txBody>
      </p:sp>
    </p:spTree>
    <p:extLst>
      <p:ext uri="{BB962C8B-B14F-4D97-AF65-F5344CB8AC3E}">
        <p14:creationId xmlns:p14="http://schemas.microsoft.com/office/powerpoint/2010/main" val="474569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839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9921" y="568860"/>
            <a:ext cx="2113800" cy="56569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6960" y="568860"/>
            <a:ext cx="61932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112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fld id="{653D4B7E-2EBA-4CC0-945D-A88B289D29AC}" type="datetimeFigureOut">
              <a:rPr lang="en-GB" smtClean="0"/>
              <a:pPr/>
              <a:t>25/10/2012</a:t>
            </a:fld>
            <a:endParaRPr lang="en-GB"/>
          </a:p>
        </p:txBody>
      </p:sp>
      <p:sp>
        <p:nvSpPr>
          <p:cNvPr id="17" name="Footer Placeholder 16"/>
          <p:cNvSpPr>
            <a:spLocks noGrp="1"/>
          </p:cNvSpPr>
          <p:nvPr>
            <p:ph type="ftr" sz="quarter" idx="11"/>
          </p:nvPr>
        </p:nvSpPr>
        <p:spPr>
          <a:xfrm>
            <a:off x="2259176" y="236550"/>
            <a:ext cx="635635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85EF068C-EC95-4F48-80A6-7524C1EBF72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21082461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EF068C-EC95-4F48-80A6-7524C1EBF728}" type="slidenum">
              <a:rPr lang="en-GB" smtClean="0"/>
              <a:pPr/>
              <a:t>‹#›</a:t>
            </a:fld>
            <a:endParaRPr lang="en-GB"/>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252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AFED865-6ADA-469B-9D69-4873E40F8EDC}"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85EF068C-EC95-4F48-80A6-7524C1EBF728}"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97540587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85EF068C-EC95-4F48-80A6-7524C1EBF728}"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86834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85EF068C-EC95-4F48-80A6-7524C1EBF728}"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55345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EF068C-EC95-4F48-80A6-7524C1EBF728}" type="slidenum">
              <a:rPr lang="en-GB" smtClean="0"/>
              <a:pPr/>
              <a:t>‹#›</a:t>
            </a:fld>
            <a:endParaRPr lang="en-GB"/>
          </a:p>
        </p:txBody>
      </p:sp>
    </p:spTree>
    <p:extLst>
      <p:ext uri="{BB962C8B-B14F-4D97-AF65-F5344CB8AC3E}">
        <p14:creationId xmlns:p14="http://schemas.microsoft.com/office/powerpoint/2010/main" val="634637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85EF068C-EC95-4F48-80A6-7524C1EBF72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781139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5EF068C-EC95-4F48-80A6-7524C1EBF728}" type="slidenum">
              <a:rPr lang="en-GB" smtClean="0"/>
              <a:pPr/>
              <a:t>‹#›</a:t>
            </a:fld>
            <a:endParaRPr lang="en-GB"/>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1399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2" name="Date Placeholder 11"/>
          <p:cNvSpPr>
            <a:spLocks noGrp="1"/>
          </p:cNvSpPr>
          <p:nvPr>
            <p:ph type="dt" sz="half" idx="10"/>
          </p:nvPr>
        </p:nvSpPr>
        <p:spPr>
          <a:xfrm>
            <a:off x="6769100" y="6248413"/>
            <a:ext cx="2889250" cy="365125"/>
          </a:xfrm>
        </p:spPr>
        <p:txBody>
          <a:bodyPr rtlCol="0"/>
          <a:lstStyle/>
          <a:p>
            <a:fld id="{653D4B7E-2EBA-4CC0-945D-A88B289D29AC}" type="datetimeFigureOut">
              <a:rPr lang="en-GB" smtClean="0">
                <a:solidFill>
                  <a:srgbClr val="775F55"/>
                </a:solidFill>
              </a:rPr>
              <a:pPr/>
              <a:t>25/10/2012</a:t>
            </a:fld>
            <a:endParaRPr lang="en-GB">
              <a:solidFill>
                <a:srgbClr val="775F55"/>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85EF068C-EC95-4F48-80A6-7524C1EBF728}" type="slidenum">
              <a:rPr lang="en-GB" smtClean="0"/>
              <a:pPr/>
              <a:t>‹#›</a:t>
            </a:fld>
            <a:endParaRPr lang="en-GB"/>
          </a:p>
        </p:txBody>
      </p:sp>
      <p:sp>
        <p:nvSpPr>
          <p:cNvPr id="14" name="Footer Placeholder 13"/>
          <p:cNvSpPr>
            <a:spLocks noGrp="1"/>
          </p:cNvSpPr>
          <p:nvPr>
            <p:ph type="ftr" sz="quarter" idx="12"/>
          </p:nvPr>
        </p:nvSpPr>
        <p:spPr>
          <a:xfrm>
            <a:off x="1733550" y="6248219"/>
            <a:ext cx="4953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7815588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85EF068C-EC95-4F48-80A6-7524C1EBF728}" type="slidenum">
              <a:rPr lang="en-GB" smtClean="0"/>
              <a:pPr/>
              <a:t>‹#›</a:t>
            </a:fld>
            <a:endParaRPr lang="en-GB"/>
          </a:p>
        </p:txBody>
      </p:sp>
    </p:spTree>
    <p:extLst>
      <p:ext uri="{BB962C8B-B14F-4D97-AF65-F5344CB8AC3E}">
        <p14:creationId xmlns:p14="http://schemas.microsoft.com/office/powerpoint/2010/main" val="2089456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10"/>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15"/>
            <a:ext cx="2393950" cy="365125"/>
          </a:xfrm>
        </p:spPr>
        <p:txBody>
          <a:bodyPr/>
          <a:lstStyle/>
          <a:p>
            <a:fld id="{653D4B7E-2EBA-4CC0-945D-A88B289D29AC}" type="datetimeFigureOut">
              <a:rPr lang="en-GB" smtClean="0">
                <a:solidFill>
                  <a:srgbClr val="775F55"/>
                </a:solidFill>
              </a:rPr>
              <a:pPr/>
              <a:t>25/10/2012</a:t>
            </a:fld>
            <a:endParaRPr lang="en-GB">
              <a:solidFill>
                <a:srgbClr val="775F55"/>
              </a:solidFill>
            </a:endParaRPr>
          </a:p>
        </p:txBody>
      </p:sp>
      <p:sp>
        <p:nvSpPr>
          <p:cNvPr id="5" name="Footer Placeholder 4"/>
          <p:cNvSpPr>
            <a:spLocks noGrp="1"/>
          </p:cNvSpPr>
          <p:nvPr>
            <p:ph type="ftr" sz="quarter" idx="11"/>
          </p:nvPr>
        </p:nvSpPr>
        <p:spPr>
          <a:xfrm>
            <a:off x="495308" y="6248220"/>
            <a:ext cx="6037940" cy="365125"/>
          </a:xfrm>
        </p:spPr>
        <p:txBody>
          <a:bodyPr/>
          <a:lstStyle/>
          <a:p>
            <a:endParaRPr lang="en-GB">
              <a:solidFill>
                <a:srgbClr val="775F55"/>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6511000" y="134282"/>
            <a:ext cx="533400" cy="264849"/>
          </a:xfrm>
        </p:spPr>
        <p:txBody>
          <a:bodyPr/>
          <a:lstStyle/>
          <a:p>
            <a:fld id="{85EF068C-EC95-4F48-80A6-7524C1EBF728}" type="slidenum">
              <a:rPr lang="en-GB" smtClean="0"/>
              <a:pPr/>
              <a:t>‹#›</a:t>
            </a:fld>
            <a:endParaRPr lang="en-GB"/>
          </a:p>
        </p:txBody>
      </p:sp>
    </p:spTree>
    <p:extLst>
      <p:ext uri="{BB962C8B-B14F-4D97-AF65-F5344CB8AC3E}">
        <p14:creationId xmlns:p14="http://schemas.microsoft.com/office/powerpoint/2010/main" val="421664510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4521" y="273629"/>
            <a:ext cx="8912280" cy="1143480"/>
          </a:xfrm>
        </p:spPr>
        <p:txBody>
          <a:bodyPr lIns="82945" tIns="41473" rIns="82945" bIns="41473"/>
          <a:lstStyle/>
          <a:p>
            <a:r>
              <a:rPr lang="en-US" smtClean="0"/>
              <a:t>Click to edit Master title style</a:t>
            </a:r>
            <a:endParaRPr lang="en-US"/>
          </a:p>
        </p:txBody>
      </p:sp>
      <p:sp>
        <p:nvSpPr>
          <p:cNvPr id="3" name="Content Placeholder 2"/>
          <p:cNvSpPr>
            <a:spLocks noGrp="1"/>
          </p:cNvSpPr>
          <p:nvPr>
            <p:ph sz="half" idx="1"/>
          </p:nvPr>
        </p:nvSpPr>
        <p:spPr>
          <a:xfrm>
            <a:off x="494521" y="1604340"/>
            <a:ext cx="8912280" cy="2193351"/>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4521" y="3935934"/>
            <a:ext cx="8912280" cy="21933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lIns="82945" tIns="41473" rIns="82945" bIns="41473"/>
          <a:lstStyle>
            <a:lvl1pPr>
              <a:defRPr/>
            </a:lvl1pPr>
          </a:lstStyle>
          <a:p>
            <a:endParaRPr lang="en-US">
              <a:solidFill>
                <a:srgbClr val="775F55"/>
              </a:solidFill>
            </a:endParaRPr>
          </a:p>
        </p:txBody>
      </p:sp>
      <p:sp>
        <p:nvSpPr>
          <p:cNvPr id="6" name="Rectangle 4"/>
          <p:cNvSpPr>
            <a:spLocks noGrp="1" noChangeArrowheads="1"/>
          </p:cNvSpPr>
          <p:nvPr>
            <p:ph type="ftr" idx="11"/>
          </p:nvPr>
        </p:nvSpPr>
        <p:spPr>
          <a:ln/>
        </p:spPr>
        <p:txBody>
          <a:bodyPr lIns="82945" tIns="41473" rIns="82945" bIns="41473"/>
          <a:lstStyle>
            <a:lvl1pPr>
              <a:defRPr/>
            </a:lvl1pPr>
          </a:lstStyle>
          <a:p>
            <a:endParaRPr lang="en-US">
              <a:solidFill>
                <a:srgbClr val="775F55"/>
              </a:solidFill>
            </a:endParaRPr>
          </a:p>
        </p:txBody>
      </p:sp>
      <p:sp>
        <p:nvSpPr>
          <p:cNvPr id="7" name="Rectangle 5"/>
          <p:cNvSpPr>
            <a:spLocks noGrp="1" noChangeArrowheads="1"/>
          </p:cNvSpPr>
          <p:nvPr>
            <p:ph type="sldNum" idx="12"/>
          </p:nvPr>
        </p:nvSpPr>
        <p:spPr>
          <a:ln/>
        </p:spPr>
        <p:txBody>
          <a:bodyPr lIns="82945" tIns="41473" rIns="82945" bIns="41473"/>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418705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8C640DA-34DE-4861-848B-B2EC70EFFBFC}"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524000"/>
            <a:ext cx="8258440" cy="1752600"/>
          </a:xfrm>
        </p:spPr>
        <p:txBody>
          <a:bodyPr/>
          <a:lstStyle>
            <a:lvl1pPr>
              <a:defRPr sz="5000"/>
            </a:lvl1pPr>
          </a:lstStyle>
          <a:p>
            <a:r>
              <a:rPr lang="en-US" altLang="en-US"/>
              <a:t>Click to edit Master title style</a:t>
            </a:r>
          </a:p>
        </p:txBody>
      </p:sp>
      <p:sp>
        <p:nvSpPr>
          <p:cNvPr id="4099" name="Rectangle 3"/>
          <p:cNvSpPr>
            <a:spLocks noGrp="1" noChangeArrowheads="1"/>
          </p:cNvSpPr>
          <p:nvPr>
            <p:ph type="subTitle" idx="1"/>
          </p:nvPr>
        </p:nvSpPr>
        <p:spPr>
          <a:xfrm>
            <a:off x="2146300" y="3962400"/>
            <a:ext cx="7099300" cy="1752600"/>
          </a:xfrm>
        </p:spPr>
        <p:txBody>
          <a:bodyPr/>
          <a:lstStyle>
            <a:lvl1pPr marL="0" indent="0">
              <a:buFont typeface="Wingdings" pitchFamily="2" charset="2"/>
              <a:buNone/>
              <a:defRPr sz="2600"/>
            </a:lvl1pPr>
          </a:lstStyle>
          <a:p>
            <a:r>
              <a:rPr lang="en-US" altLang="en-US"/>
              <a:t>Click to edit Master subtitle style</a:t>
            </a:r>
          </a:p>
        </p:txBody>
      </p:sp>
      <p:sp>
        <p:nvSpPr>
          <p:cNvPr id="4100" name="Rectangle 4"/>
          <p:cNvSpPr>
            <a:spLocks noGrp="1" noChangeArrowheads="1"/>
          </p:cNvSpPr>
          <p:nvPr>
            <p:ph type="dt" sz="half" idx="2"/>
          </p:nvPr>
        </p:nvSpPr>
        <p:spPr/>
        <p:txBody>
          <a:bodyPr/>
          <a:lstStyle>
            <a:lvl1pPr>
              <a:defRPr/>
            </a:lvl1pPr>
          </a:lstStyle>
          <a:p>
            <a:fld id="{FBABC06D-28D2-463E-9706-6122463F6B06}" type="datetime1">
              <a:rPr lang="en-GB">
                <a:solidFill>
                  <a:srgbClr val="000000"/>
                </a:solidFill>
              </a:rPr>
              <a:pPr/>
              <a:t>25/10/2012</a:t>
            </a:fld>
            <a:endParaRPr lang="en-US" altLang="en-US">
              <a:solidFill>
                <a:srgbClr val="000000"/>
              </a:solidFill>
            </a:endParaRPr>
          </a:p>
        </p:txBody>
      </p:sp>
      <p:sp>
        <p:nvSpPr>
          <p:cNvPr id="4101" name="Rectangle 5"/>
          <p:cNvSpPr>
            <a:spLocks noGrp="1" noChangeArrowheads="1"/>
          </p:cNvSpPr>
          <p:nvPr>
            <p:ph type="ftr" sz="quarter" idx="3"/>
          </p:nvPr>
        </p:nvSpPr>
        <p:spPr>
          <a:xfrm>
            <a:off x="3384550" y="6243638"/>
            <a:ext cx="3136900" cy="457200"/>
          </a:xfrm>
        </p:spPr>
        <p:txBody>
          <a:bodyPr/>
          <a:lstStyle>
            <a:lvl1pPr>
              <a:defRPr/>
            </a:lvl1pPr>
          </a:lstStyle>
          <a:p>
            <a:endParaRPr lang="en-US" altLang="en-US">
              <a:solidFill>
                <a:srgbClr val="000000"/>
              </a:solidFill>
            </a:endParaRPr>
          </a:p>
        </p:txBody>
      </p:sp>
      <p:sp>
        <p:nvSpPr>
          <p:cNvPr id="4102" name="Rectangle 6"/>
          <p:cNvSpPr>
            <a:spLocks noGrp="1" noChangeArrowheads="1"/>
          </p:cNvSpPr>
          <p:nvPr>
            <p:ph type="sldNum" sz="quarter" idx="4"/>
          </p:nvPr>
        </p:nvSpPr>
        <p:spPr/>
        <p:txBody>
          <a:bodyPr/>
          <a:lstStyle>
            <a:lvl1pPr>
              <a:defRPr/>
            </a:lvl1pPr>
          </a:lstStyle>
          <a:p>
            <a:fld id="{749D1641-F4B8-42F9-B5D8-2D7AFA8C79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8640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E47EEB3-0EC0-4D69-A887-EF677D8650FA}" type="datetime1">
              <a:rPr lang="en-GB">
                <a:solidFill>
                  <a:srgbClr val="000000"/>
                </a:solidFill>
              </a:rPr>
              <a:pPr/>
              <a:t>25/10/2012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3B8EA-E0F8-4F5A-804C-7547B76A32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4382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95F45AD-760B-49FB-BF89-F0DB3D38DEE7}" type="datetime1">
              <a:rPr lang="en-GB">
                <a:solidFill>
                  <a:srgbClr val="000000"/>
                </a:solidFill>
              </a:rPr>
              <a:pPr/>
              <a:t>25/10/2012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476F4A-4E06-4924-86B8-CCB5B5837A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204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A956BA0B-A5E1-4D81-B070-671A4A82EC7D}" type="datetime1">
              <a:rPr lang="en-GB">
                <a:solidFill>
                  <a:srgbClr val="000000"/>
                </a:solidFill>
              </a:rPr>
              <a:pPr/>
              <a:t>25/10/2012</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0F9CA6-5410-4114-82E9-6AD0A52B18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7169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81BA84BD-8230-43AD-9CA5-76C1A3FEE1D4}" type="datetime1">
              <a:rPr lang="en-GB">
                <a:solidFill>
                  <a:srgbClr val="000000"/>
                </a:solidFill>
              </a:rPr>
              <a:pPr/>
              <a:t>25/10/2012</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47B53D-9DE5-4CBA-BBC0-589A7EECE6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531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745E458B-201E-48A8-B0C6-46A61990A52C}" type="datetime1">
              <a:rPr lang="en-GB">
                <a:solidFill>
                  <a:srgbClr val="000000"/>
                </a:solidFill>
              </a:rPr>
              <a:pPr/>
              <a:t>25/10/2012</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AF5CD52-39D9-46D7-8F75-090D9963CC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687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D9E6A8-4751-4C60-9487-B69B8F8F3370}" type="datetime1">
              <a:rPr lang="en-GB">
                <a:solidFill>
                  <a:srgbClr val="000000"/>
                </a:solidFill>
              </a:rPr>
              <a:pPr/>
              <a:t>25/10/2012</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4F80957-AAC4-4EC3-B358-28957184D8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1280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0"/>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952E2F3-9D9C-41C8-BEAC-CF141894FC94}" type="datetime1">
              <a:rPr lang="en-GB">
                <a:solidFill>
                  <a:srgbClr val="000000"/>
                </a:solidFill>
              </a:rPr>
              <a:pPr/>
              <a:t>25/10/2012</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DE33C7-C8F1-45C7-81FD-81E8FF33CC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238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9586273-C0EF-460A-9949-18FB624B0F65}" type="datetime1">
              <a:rPr lang="en-GB">
                <a:solidFill>
                  <a:srgbClr val="000000"/>
                </a:solidFill>
              </a:rPr>
              <a:pPr/>
              <a:t>25/10/2012</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983972-1E7E-4D5C-B274-0FE0EA7AC5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472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D940880-84E1-441F-AF64-BF2F29A28093}" type="datetime1">
              <a:rPr lang="en-GB">
                <a:solidFill>
                  <a:srgbClr val="000000"/>
                </a:solidFill>
              </a:rPr>
              <a:pPr/>
              <a:t>25/10/2012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F5D84B-A7C4-49FD-95D7-2ACEA88346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111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308E415-7814-422E-853D-F6645DD7A9E8}"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7813"/>
            <a:ext cx="65214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F884325-87CC-4256-B005-4569F65986C3}" type="datetime1">
              <a:rPr lang="en-GB">
                <a:solidFill>
                  <a:srgbClr val="000000"/>
                </a:solidFill>
              </a:rPr>
              <a:pPr/>
              <a:t>25/10/2012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B7E2C3-9D3A-4CA4-9FF0-D1C38975F3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87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7813"/>
            <a:ext cx="8915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95300" y="6243638"/>
            <a:ext cx="2311400" cy="457200"/>
          </a:xfrm>
        </p:spPr>
        <p:txBody>
          <a:bodyPr/>
          <a:lstStyle>
            <a:lvl1pPr>
              <a:defRPr/>
            </a:lvl1pPr>
          </a:lstStyle>
          <a:p>
            <a:fld id="{97AD40E3-91F0-4CF7-8468-708B5B55AA57}" type="datetime1">
              <a:rPr lang="en-GB">
                <a:solidFill>
                  <a:srgbClr val="000000"/>
                </a:solidFill>
              </a:rPr>
              <a:pPr/>
              <a:t>25/10/2012</a:t>
            </a:fld>
            <a:endParaRPr lang="en-US" altLang="en-US">
              <a:solidFill>
                <a:srgbClr val="000000"/>
              </a:solidFill>
            </a:endParaRPr>
          </a:p>
        </p:txBody>
      </p:sp>
      <p:sp>
        <p:nvSpPr>
          <p:cNvPr id="4" name="Footer Placeholder 3"/>
          <p:cNvSpPr>
            <a:spLocks noGrp="1"/>
          </p:cNvSpPr>
          <p:nvPr>
            <p:ph type="ftr" sz="quarter" idx="11"/>
          </p:nvPr>
        </p:nvSpPr>
        <p:spPr>
          <a:xfrm>
            <a:off x="3384550" y="6248400"/>
            <a:ext cx="31369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7099300" y="6243638"/>
            <a:ext cx="2311400" cy="457200"/>
          </a:xfrm>
        </p:spPr>
        <p:txBody>
          <a:bodyPr/>
          <a:lstStyle>
            <a:lvl1pPr>
              <a:defRPr/>
            </a:lvl1pPr>
          </a:lstStyle>
          <a:p>
            <a:fld id="{C0357C19-0B6C-4F6C-B4EC-041BCCE5CF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450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fld id="{0C746738-3524-4686-85DF-01662EA3610A}" type="datetimeFigureOut">
              <a:rPr lang="en-US" smtClean="0"/>
              <a:pPr/>
              <a:t>10/25/2012</a:t>
            </a:fld>
            <a:endParaRPr lang="en-GB"/>
          </a:p>
        </p:txBody>
      </p:sp>
      <p:sp>
        <p:nvSpPr>
          <p:cNvPr id="17" name="Footer Placeholder 16"/>
          <p:cNvSpPr>
            <a:spLocks noGrp="1"/>
          </p:cNvSpPr>
          <p:nvPr>
            <p:ph type="ftr" sz="quarter" idx="11"/>
          </p:nvPr>
        </p:nvSpPr>
        <p:spPr>
          <a:xfrm>
            <a:off x="2259176" y="236569"/>
            <a:ext cx="635635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622ACB26-B2E2-42E4-95D6-00C97FB0487F}"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59386930"/>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22ACB26-B2E2-42E4-95D6-00C97FB0487F}" type="slidenum">
              <a:rPr lang="en-GB" smtClean="0"/>
              <a:pPr/>
              <a:t>‹#›</a:t>
            </a:fld>
            <a:endParaRPr lang="en-GB"/>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919547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622ACB26-B2E2-42E4-95D6-00C97FB0487F}"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27382008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C746738-3524-4686-85DF-01662EA3610A}" type="datetimeFigureOut">
              <a:rPr lang="en-US" smtClean="0">
                <a:solidFill>
                  <a:srgbClr val="775F55"/>
                </a:solidFill>
              </a:rPr>
              <a:pPr/>
              <a:t>10/25/2012</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622ACB26-B2E2-42E4-95D6-00C97FB0487F}"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1900794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C746738-3524-4686-85DF-01662EA3610A}" type="datetimeFigureOut">
              <a:rPr lang="en-US" smtClean="0">
                <a:solidFill>
                  <a:srgbClr val="775F55"/>
                </a:solidFill>
              </a:rPr>
              <a:pPr/>
              <a:t>10/25/2012</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622ACB26-B2E2-42E4-95D6-00C97FB0487F}"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957790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22ACB26-B2E2-42E4-95D6-00C97FB0487F}" type="slidenum">
              <a:rPr lang="en-GB" smtClean="0"/>
              <a:pPr/>
              <a:t>‹#›</a:t>
            </a:fld>
            <a:endParaRPr lang="en-GB"/>
          </a:p>
        </p:txBody>
      </p:sp>
    </p:spTree>
    <p:extLst>
      <p:ext uri="{BB962C8B-B14F-4D97-AF65-F5344CB8AC3E}">
        <p14:creationId xmlns:p14="http://schemas.microsoft.com/office/powerpoint/2010/main" val="5937449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622ACB26-B2E2-42E4-95D6-00C97FB0487F}"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6723489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22ACB26-B2E2-42E4-95D6-00C97FB0487F}" type="slidenum">
              <a:rPr lang="en-GB" smtClean="0"/>
              <a:pPr/>
              <a:t>‹#›</a:t>
            </a:fld>
            <a:endParaRPr lang="en-GB"/>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001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301D9D-BBDE-4099-9309-6B11FB155B9E}"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2" name="Date Placeholder 11"/>
          <p:cNvSpPr>
            <a:spLocks noGrp="1"/>
          </p:cNvSpPr>
          <p:nvPr>
            <p:ph type="dt" sz="half" idx="10"/>
          </p:nvPr>
        </p:nvSpPr>
        <p:spPr>
          <a:xfrm>
            <a:off x="6769100" y="6248431"/>
            <a:ext cx="2889250" cy="365125"/>
          </a:xfrm>
        </p:spPr>
        <p:txBody>
          <a:bodyPr rtlCol="0"/>
          <a:lstStyle/>
          <a:p>
            <a:fld id="{0C746738-3524-4686-85DF-01662EA3610A}" type="datetimeFigureOut">
              <a:rPr lang="en-US" smtClean="0">
                <a:solidFill>
                  <a:srgbClr val="775F55"/>
                </a:solidFill>
              </a:rPr>
              <a:pPr/>
              <a:t>10/25/2012</a:t>
            </a:fld>
            <a:endParaRPr lang="en-GB">
              <a:solidFill>
                <a:srgbClr val="775F55"/>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622ACB26-B2E2-42E4-95D6-00C97FB0487F}" type="slidenum">
              <a:rPr lang="en-GB" smtClean="0"/>
              <a:pPr/>
              <a:t>‹#›</a:t>
            </a:fld>
            <a:endParaRPr lang="en-GB"/>
          </a:p>
        </p:txBody>
      </p:sp>
      <p:sp>
        <p:nvSpPr>
          <p:cNvPr id="14" name="Footer Placeholder 13"/>
          <p:cNvSpPr>
            <a:spLocks noGrp="1"/>
          </p:cNvSpPr>
          <p:nvPr>
            <p:ph type="ftr" sz="quarter" idx="12"/>
          </p:nvPr>
        </p:nvSpPr>
        <p:spPr>
          <a:xfrm>
            <a:off x="1733550" y="6248237"/>
            <a:ext cx="4953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46096007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622ACB26-B2E2-42E4-95D6-00C97FB0487F}" type="slidenum">
              <a:rPr lang="en-GB" smtClean="0"/>
              <a:pPr/>
              <a:t>‹#›</a:t>
            </a:fld>
            <a:endParaRPr lang="en-GB"/>
          </a:p>
        </p:txBody>
      </p:sp>
    </p:spTree>
    <p:extLst>
      <p:ext uri="{BB962C8B-B14F-4D97-AF65-F5344CB8AC3E}">
        <p14:creationId xmlns:p14="http://schemas.microsoft.com/office/powerpoint/2010/main" val="2995940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30"/>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33"/>
            <a:ext cx="2393950" cy="365125"/>
          </a:xfrm>
        </p:spPr>
        <p:txBody>
          <a:bodyPr/>
          <a:lstStyle/>
          <a:p>
            <a:fld id="{0C746738-3524-4686-85DF-01662EA3610A}" type="datetimeFigureOut">
              <a:rPr lang="en-US" smtClean="0">
                <a:solidFill>
                  <a:srgbClr val="775F55"/>
                </a:solidFill>
              </a:rPr>
              <a:pPr/>
              <a:t>10/25/2012</a:t>
            </a:fld>
            <a:endParaRPr lang="en-GB">
              <a:solidFill>
                <a:srgbClr val="775F55"/>
              </a:solidFill>
            </a:endParaRPr>
          </a:p>
        </p:txBody>
      </p:sp>
      <p:sp>
        <p:nvSpPr>
          <p:cNvPr id="5" name="Footer Placeholder 4"/>
          <p:cNvSpPr>
            <a:spLocks noGrp="1"/>
          </p:cNvSpPr>
          <p:nvPr>
            <p:ph type="ftr" sz="quarter" idx="11"/>
          </p:nvPr>
        </p:nvSpPr>
        <p:spPr>
          <a:xfrm>
            <a:off x="495308" y="6248238"/>
            <a:ext cx="6037940" cy="365125"/>
          </a:xfrm>
        </p:spPr>
        <p:txBody>
          <a:bodyPr/>
          <a:lstStyle/>
          <a:p>
            <a:endParaRPr lang="en-GB">
              <a:solidFill>
                <a:srgbClr val="775F55"/>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6511000" y="134291"/>
            <a:ext cx="533400" cy="264849"/>
          </a:xfrm>
        </p:spPr>
        <p:txBody>
          <a:bodyPr/>
          <a:lstStyle/>
          <a:p>
            <a:fld id="{622ACB26-B2E2-42E4-95D6-00C97FB0487F}" type="slidenum">
              <a:rPr lang="en-GB" smtClean="0"/>
              <a:pPr/>
              <a:t>‹#›</a:t>
            </a:fld>
            <a:endParaRPr lang="en-GB"/>
          </a:p>
        </p:txBody>
      </p:sp>
    </p:spTree>
    <p:extLst>
      <p:ext uri="{BB962C8B-B14F-4D97-AF65-F5344CB8AC3E}">
        <p14:creationId xmlns:p14="http://schemas.microsoft.com/office/powerpoint/2010/main" val="952553016"/>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42950" y="1981200"/>
            <a:ext cx="8420100" cy="4114800"/>
          </a:xfrm>
        </p:spPr>
        <p:txBody>
          <a:bodyPr/>
          <a:lstStyle/>
          <a:p>
            <a:endParaRPr lang="en-GB"/>
          </a:p>
        </p:txBody>
      </p:sp>
      <p:sp>
        <p:nvSpPr>
          <p:cNvPr id="4" name="Date Placeholder 3"/>
          <p:cNvSpPr>
            <a:spLocks noGrp="1"/>
          </p:cNvSpPr>
          <p:nvPr>
            <p:ph type="dt" sz="half" idx="10"/>
          </p:nvPr>
        </p:nvSpPr>
        <p:spPr>
          <a:xfrm>
            <a:off x="742950" y="6248400"/>
            <a:ext cx="2063750" cy="457200"/>
          </a:xfrm>
        </p:spPr>
        <p:txBody>
          <a:bodyPr/>
          <a:lstStyle>
            <a:lvl1pPr>
              <a:defRPr/>
            </a:lvl1pPr>
          </a:lstStyle>
          <a:p>
            <a:endParaRPr lang="en-US">
              <a:solidFill>
                <a:srgbClr val="775F55"/>
              </a:solidFill>
            </a:endParaRPr>
          </a:p>
        </p:txBody>
      </p:sp>
      <p:sp>
        <p:nvSpPr>
          <p:cNvPr id="5" name="Footer Placeholder 4"/>
          <p:cNvSpPr>
            <a:spLocks noGrp="1"/>
          </p:cNvSpPr>
          <p:nvPr>
            <p:ph type="ftr" sz="quarter" idx="11"/>
          </p:nvPr>
        </p:nvSpPr>
        <p:spPr>
          <a:xfrm>
            <a:off x="3384550" y="6248400"/>
            <a:ext cx="3136900" cy="457200"/>
          </a:xfrm>
        </p:spPr>
        <p:txBody>
          <a:bodyPr/>
          <a:lstStyle>
            <a:lvl1pPr>
              <a:defRPr/>
            </a:lvl1pPr>
          </a:lstStyle>
          <a:p>
            <a:endParaRPr lang="en-US">
              <a:solidFill>
                <a:srgbClr val="775F55"/>
              </a:solidFill>
            </a:endParaRPr>
          </a:p>
        </p:txBody>
      </p:sp>
      <p:sp>
        <p:nvSpPr>
          <p:cNvPr id="6" name="Slide Number Placeholder 5"/>
          <p:cNvSpPr>
            <a:spLocks noGrp="1"/>
          </p:cNvSpPr>
          <p:nvPr>
            <p:ph type="sldNum" sz="quarter" idx="12"/>
          </p:nvPr>
        </p:nvSpPr>
        <p:spPr>
          <a:xfrm>
            <a:off x="7099300" y="6248400"/>
            <a:ext cx="2063750" cy="457200"/>
          </a:xfrm>
        </p:spPr>
        <p:txBody>
          <a:bodyPr/>
          <a:lstStyle>
            <a:lvl1pPr>
              <a:defRPr/>
            </a:lvl1pPr>
          </a:lstStyle>
          <a:p>
            <a:fld id="{5203DCCF-C61D-4D6E-BB9F-F71B23D03250}" type="slidenum">
              <a:rPr lang="en-US"/>
              <a:pPr/>
              <a:t>‹#›</a:t>
            </a:fld>
            <a:endParaRPr lang="en-US"/>
          </a:p>
        </p:txBody>
      </p:sp>
    </p:spTree>
    <p:extLst>
      <p:ext uri="{BB962C8B-B14F-4D97-AF65-F5344CB8AC3E}">
        <p14:creationId xmlns:p14="http://schemas.microsoft.com/office/powerpoint/2010/main" val="2385985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47650" y="2889266"/>
            <a:ext cx="932815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solidFill>
                  <a:srgbClr val="000000"/>
                </a:solidFill>
              </a:endParaRPr>
            </a:p>
          </p:txBody>
        </p:sp>
        <p:sp>
          <p:nvSpPr>
            <p:cNvPr id="6" name="Rectangle 9"/>
            <p:cNvSpPr>
              <a:spLocks noChangeArrowheads="1"/>
            </p:cNvSpPr>
            <p:nvPr userDrawn="1"/>
          </p:nvSpPr>
          <p:spPr bwMode="auto">
            <a:xfrm>
              <a:off x="1952" y="1680"/>
              <a:ext cx="1806" cy="144"/>
            </a:xfrm>
            <a:prstGeom prst="rect">
              <a:avLst/>
            </a:prstGeom>
            <a:solidFill>
              <a:schemeClr val="accent1"/>
            </a:solidFill>
            <a:ln w="9525">
              <a:noFill/>
              <a:miter lim="800000"/>
              <a:headEnd/>
              <a:tailEnd/>
            </a:ln>
            <a:effectLst/>
          </p:spPr>
          <p:txBody>
            <a:bodyPr wrap="none" anchor="ctr"/>
            <a:lstStyle/>
            <a:p>
              <a:pPr>
                <a:defRPr/>
              </a:pPr>
              <a:endParaRPr lang="en-US">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solidFill>
                  <a:srgbClr val="000000"/>
                </a:solidFill>
              </a:endParaRPr>
            </a:p>
          </p:txBody>
        </p:sp>
      </p:grpSp>
      <p:sp>
        <p:nvSpPr>
          <p:cNvPr id="243714" name="Rectangle 2"/>
          <p:cNvSpPr>
            <a:spLocks noGrp="1" noChangeArrowheads="1"/>
          </p:cNvSpPr>
          <p:nvPr>
            <p:ph type="ctrTitle"/>
          </p:nvPr>
        </p:nvSpPr>
        <p:spPr>
          <a:xfrm>
            <a:off x="742950" y="685800"/>
            <a:ext cx="8420100" cy="2127250"/>
          </a:xfrm>
        </p:spPr>
        <p:txBody>
          <a:bodyPr/>
          <a:lstStyle>
            <a:lvl1pPr algn="ctr">
              <a:defRPr sz="5800"/>
            </a:lvl1pPr>
          </a:lstStyle>
          <a:p>
            <a:r>
              <a:rPr lang="en-GB"/>
              <a:t>Click to edit Master title style</a:t>
            </a:r>
          </a:p>
        </p:txBody>
      </p:sp>
      <p:sp>
        <p:nvSpPr>
          <p:cNvPr id="243715" name="Rectangle 3"/>
          <p:cNvSpPr>
            <a:spLocks noGrp="1" noChangeArrowheads="1"/>
          </p:cNvSpPr>
          <p:nvPr>
            <p:ph type="subTitle" idx="1"/>
          </p:nvPr>
        </p:nvSpPr>
        <p:spPr>
          <a:xfrm>
            <a:off x="1485900" y="3270250"/>
            <a:ext cx="69342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40C16A3F-A22B-4EF4-B1BA-762036DCA7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09547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C280B-0115-46EE-B56A-5D9D1BE9C9A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8357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4EEF7-508E-4FA3-A797-59E8508184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8189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DCD62-C078-41C9-BC71-AEA96A08D2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38605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FED865-6ADA-469B-9D69-4873E40F8ED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01644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C640DA-34DE-4861-848B-B2EC70EFF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859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416993-66DF-4F74-BBA6-CC6DA035A752}"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08E415-7814-422E-853D-F6645DD7A9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3438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301D9D-BBDE-4099-9309-6B11FB155B9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0541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16993-66DF-4F74-BBA6-CC6DA035A7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26608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51B8C-B01E-451A-9DDB-A449B453C1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36911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77813"/>
            <a:ext cx="65341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7EB42-9ECA-4894-8F32-C0DA5B826F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484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27"/>
            <a:ext cx="89154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03E9B7-2C78-4C1F-9EEA-1499E2BCE0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187972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8" name="Title 7"/>
          <p:cNvSpPr>
            <a:spLocks noGrp="1"/>
          </p:cNvSpPr>
          <p:nvPr>
            <p:ph type="ctrTitle"/>
          </p:nvPr>
        </p:nvSpPr>
        <p:spPr>
          <a:xfrm>
            <a:off x="2559050" y="4038602"/>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106" indent="0" algn="ctr">
              <a:buNone/>
            </a:lvl2pPr>
            <a:lvl3pPr marL="914210" indent="0" algn="ctr">
              <a:buNone/>
            </a:lvl3pPr>
            <a:lvl4pPr marL="1371316" indent="0" algn="ctr">
              <a:buNone/>
            </a:lvl4pPr>
            <a:lvl5pPr marL="1828421" indent="0" algn="ctr">
              <a:buNone/>
            </a:lvl5pPr>
            <a:lvl6pPr marL="2285526" indent="0" algn="ctr">
              <a:buNone/>
            </a:lvl6pPr>
            <a:lvl7pPr marL="2742630" indent="0" algn="ctr">
              <a:buNone/>
            </a:lvl7pPr>
            <a:lvl8pPr marL="3199736" indent="0" algn="ctr">
              <a:buNone/>
            </a:lvl8pPr>
            <a:lvl9pPr marL="3656841"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pPr>
              <a:defRPr/>
            </a:pPr>
            <a:endParaRPr lang="en-GB"/>
          </a:p>
        </p:txBody>
      </p:sp>
      <p:sp>
        <p:nvSpPr>
          <p:cNvPr id="17" name="Footer Placeholder 16"/>
          <p:cNvSpPr>
            <a:spLocks noGrp="1"/>
          </p:cNvSpPr>
          <p:nvPr>
            <p:ph type="ftr" sz="quarter" idx="11"/>
          </p:nvPr>
        </p:nvSpPr>
        <p:spPr>
          <a:xfrm>
            <a:off x="2259176" y="236567"/>
            <a:ext cx="6356350" cy="365125"/>
          </a:xfrm>
        </p:spPr>
        <p:txBody>
          <a:bodyPr/>
          <a:lstStyle>
            <a:lvl1pPr algn="r">
              <a:defRPr>
                <a:solidFill>
                  <a:schemeClr val="tx2"/>
                </a:solidFill>
              </a:defRPr>
            </a:lvl1pPr>
          </a:lstStyle>
          <a:p>
            <a:pPr>
              <a:defRPr/>
            </a:pPr>
            <a:endParaRPr lang="en-GB">
              <a:solidFill>
                <a:srgbClr val="EBDDC3"/>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pPr>
              <a:defRPr/>
            </a:pPr>
            <a:fld id="{37B5433B-AEF9-4014-B238-36564794DD90}" type="slidenum">
              <a:rPr lang="en-GB" smtClean="0">
                <a:solidFill>
                  <a:srgbClr val="EBDDC3"/>
                </a:solidFill>
              </a:rPr>
              <a:pPr>
                <a:defRPr/>
              </a:pPr>
              <a:t>‹#›</a:t>
            </a:fld>
            <a:endParaRPr lang="en-GB">
              <a:solidFill>
                <a:srgbClr val="EBDDC3"/>
              </a:solidFill>
            </a:endParaRPr>
          </a:p>
        </p:txBody>
      </p:sp>
    </p:spTree>
    <p:extLst>
      <p:ext uri="{BB962C8B-B14F-4D97-AF65-F5344CB8AC3E}">
        <p14:creationId xmlns:p14="http://schemas.microsoft.com/office/powerpoint/2010/main" val="1476736557"/>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GB">
              <a:solidFill>
                <a:srgbClr val="775F55"/>
              </a:solidFill>
            </a:endParaRPr>
          </a:p>
        </p:txBody>
      </p:sp>
      <p:sp>
        <p:nvSpPr>
          <p:cNvPr id="5" name="Footer Placeholder 4"/>
          <p:cNvSpPr>
            <a:spLocks noGrp="1"/>
          </p:cNvSpPr>
          <p:nvPr>
            <p:ph type="ftr" sz="quarter" idx="11"/>
          </p:nvPr>
        </p:nvSpPr>
        <p:spPr/>
        <p:txBody>
          <a:bodyPr/>
          <a:lstStyle/>
          <a:p>
            <a:pPr>
              <a:defRPr/>
            </a:pPr>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0F99E67-E287-4DCC-A5EE-E361C135C8B5}" type="slidenum">
              <a:rPr lang="en-GB" smtClean="0"/>
              <a:pPr>
                <a:defRPr/>
              </a:pPr>
              <a:t>‹#›</a:t>
            </a:fld>
            <a:endParaRPr lang="en-GB"/>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660056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9" y="2743209"/>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8" name="Rectangle 7"/>
          <p:cNvSpPr/>
          <p:nvPr/>
        </p:nvSpPr>
        <p:spPr>
          <a:xfrm>
            <a:off x="2"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9" name="Rectangle 8"/>
          <p:cNvSpPr/>
          <p:nvPr/>
        </p:nvSpPr>
        <p:spPr>
          <a:xfrm>
            <a:off x="1485901"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2" name="Title 1"/>
          <p:cNvSpPr>
            <a:spLocks noGrp="1"/>
          </p:cNvSpPr>
          <p:nvPr>
            <p:ph type="title"/>
          </p:nvPr>
        </p:nvSpPr>
        <p:spPr>
          <a:xfrm>
            <a:off x="1485902"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GB">
              <a:solidFill>
                <a:srgbClr val="775F55"/>
              </a:solidFill>
            </a:endParaRPr>
          </a:p>
        </p:txBody>
      </p:sp>
      <p:sp>
        <p:nvSpPr>
          <p:cNvPr id="13" name="Slide Number Placeholder 12"/>
          <p:cNvSpPr>
            <a:spLocks noGrp="1"/>
          </p:cNvSpPr>
          <p:nvPr>
            <p:ph type="sldNum" sz="quarter" idx="11"/>
          </p:nvPr>
        </p:nvSpPr>
        <p:spPr>
          <a:xfrm>
            <a:off x="2" y="1752600"/>
            <a:ext cx="1403350" cy="701676"/>
          </a:xfrm>
        </p:spPr>
        <p:txBody>
          <a:bodyPr>
            <a:noAutofit/>
          </a:bodyPr>
          <a:lstStyle>
            <a:lvl1pPr>
              <a:defRPr sz="2400">
                <a:solidFill>
                  <a:srgbClr val="FFFFFF"/>
                </a:solidFill>
              </a:defRPr>
            </a:lvl1pPr>
          </a:lstStyle>
          <a:p>
            <a:pPr>
              <a:defRPr/>
            </a:pPr>
            <a:fld id="{C51B9F97-0874-4BDD-9710-0078869041CE}" type="slidenum">
              <a:rPr lang="en-GB" smtClean="0"/>
              <a:pPr>
                <a:defRPr/>
              </a:pPr>
              <a:t>‹#›</a:t>
            </a:fld>
            <a:endParaRPr lang="en-GB"/>
          </a:p>
        </p:txBody>
      </p:sp>
      <p:sp>
        <p:nvSpPr>
          <p:cNvPr id="14" name="Footer Placeholder 13"/>
          <p:cNvSpPr>
            <a:spLocks noGrp="1"/>
          </p:cNvSpPr>
          <p:nvPr>
            <p:ph type="ftr" sz="quarter" idx="12"/>
          </p:nvPr>
        </p:nvSpPr>
        <p:spPr/>
        <p:txBody>
          <a:bodyPr/>
          <a:lstStyle/>
          <a:p>
            <a:pPr>
              <a:defRPr/>
            </a:pPr>
            <a:endParaRPr lang="en-GB">
              <a:solidFill>
                <a:srgbClr val="775F55"/>
              </a:solidFill>
            </a:endParaRPr>
          </a:p>
        </p:txBody>
      </p:sp>
    </p:spTree>
    <p:extLst>
      <p:ext uri="{BB962C8B-B14F-4D97-AF65-F5344CB8AC3E}">
        <p14:creationId xmlns:p14="http://schemas.microsoft.com/office/powerpoint/2010/main" val="2389913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GB">
              <a:solidFill>
                <a:srgbClr val="775F55"/>
              </a:solidFill>
            </a:endParaRPr>
          </a:p>
        </p:txBody>
      </p:sp>
      <p:sp>
        <p:nvSpPr>
          <p:cNvPr id="10" name="Slide Number Placeholder 9"/>
          <p:cNvSpPr>
            <a:spLocks noGrp="1"/>
          </p:cNvSpPr>
          <p:nvPr>
            <p:ph type="sldNum" sz="quarter" idx="16"/>
          </p:nvPr>
        </p:nvSpPr>
        <p:spPr/>
        <p:txBody>
          <a:bodyPr rtlCol="0"/>
          <a:lstStyle/>
          <a:p>
            <a:pPr>
              <a:defRPr/>
            </a:pPr>
            <a:fld id="{5CD38CD0-15A8-4AC7-885C-5C2130E7A575}"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GB">
              <a:solidFill>
                <a:srgbClr val="775F55"/>
              </a:solidFill>
            </a:endParaRPr>
          </a:p>
        </p:txBody>
      </p:sp>
    </p:spTree>
    <p:extLst>
      <p:ext uri="{BB962C8B-B14F-4D97-AF65-F5344CB8AC3E}">
        <p14:creationId xmlns:p14="http://schemas.microsoft.com/office/powerpoint/2010/main" val="315685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7827"/>
            <a:ext cx="89154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95300" y="1600206"/>
            <a:ext cx="8915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2692" name="Rectangle 4"/>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GB"/>
          </a:p>
        </p:txBody>
      </p:sp>
      <p:sp>
        <p:nvSpPr>
          <p:cNvPr id="242693"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GB"/>
          </a:p>
        </p:txBody>
      </p:sp>
      <p:sp>
        <p:nvSpPr>
          <p:cNvPr id="242694" name="Rectangle 6"/>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7D54FBB8-B724-4E44-810F-40541F45425B}" type="slidenum">
              <a:rPr lang="en-GB"/>
              <a:pPr>
                <a:defRPr/>
              </a:pPr>
              <a:t>‹#›</a:t>
            </a:fld>
            <a:endParaRPr lang="en-GB"/>
          </a:p>
        </p:txBody>
      </p:sp>
      <p:sp>
        <p:nvSpPr>
          <p:cNvPr id="242695" name="Rectangle 7"/>
          <p:cNvSpPr>
            <a:spLocks noChangeArrowheads="1"/>
          </p:cNvSpPr>
          <p:nvPr/>
        </p:nvSpPr>
        <p:spPr bwMode="auto">
          <a:xfrm>
            <a:off x="0" y="0"/>
            <a:ext cx="24765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GB" sz="2400">
              <a:latin typeface="Times New Roman" pitchFamily="18" charset="0"/>
            </a:endParaRPr>
          </a:p>
        </p:txBody>
      </p:sp>
      <p:sp>
        <p:nvSpPr>
          <p:cNvPr id="242696" name="Line 8"/>
          <p:cNvSpPr>
            <a:spLocks noChangeShapeType="1"/>
          </p:cNvSpPr>
          <p:nvPr/>
        </p:nvSpPr>
        <p:spPr bwMode="auto">
          <a:xfrm>
            <a:off x="495300" y="1447800"/>
            <a:ext cx="8750300" cy="0"/>
          </a:xfrm>
          <a:prstGeom prst="line">
            <a:avLst/>
          </a:prstGeom>
          <a:noFill/>
          <a:ln w="19050">
            <a:solidFill>
              <a:schemeClr val="tx2"/>
            </a:solidFill>
            <a:round/>
            <a:headEnd/>
            <a:tailEnd/>
          </a:ln>
          <a:effectLst/>
        </p:spPr>
        <p:txBody>
          <a:bodyPr/>
          <a:lstStyle/>
          <a:p>
            <a:pPr>
              <a:defRPr/>
            </a:pPr>
            <a:endParaRPr lang="en-US"/>
          </a:p>
        </p:txBody>
      </p:sp>
      <p:sp>
        <p:nvSpPr>
          <p:cNvPr id="242697" name="Rectangle 9"/>
          <p:cNvSpPr>
            <a:spLocks noChangeArrowheads="1"/>
          </p:cNvSpPr>
          <p:nvPr/>
        </p:nvSpPr>
        <p:spPr bwMode="auto">
          <a:xfrm>
            <a:off x="0" y="2286000"/>
            <a:ext cx="24765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GB" sz="2400">
              <a:latin typeface="Times New Roman" pitchFamily="18" charset="0"/>
            </a:endParaRPr>
          </a:p>
        </p:txBody>
      </p:sp>
      <p:sp>
        <p:nvSpPr>
          <p:cNvPr id="242698" name="Rectangle 10"/>
          <p:cNvSpPr>
            <a:spLocks noChangeArrowheads="1"/>
          </p:cNvSpPr>
          <p:nvPr/>
        </p:nvSpPr>
        <p:spPr bwMode="auto">
          <a:xfrm>
            <a:off x="0" y="4572000"/>
            <a:ext cx="24765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GB"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17"/>
            <a:ext cx="288925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653D4B7E-2EBA-4CC0-945D-A88B289D29AC}" type="datetimeFigureOut">
              <a:rPr lang="en-GB" smtClean="0">
                <a:solidFill>
                  <a:srgbClr val="775F55"/>
                </a:solidFill>
                <a:latin typeface="Tw Cen MT"/>
              </a:rPr>
              <a:pPr fontAlgn="auto">
                <a:spcBef>
                  <a:spcPts val="0"/>
                </a:spcBef>
                <a:spcAft>
                  <a:spcPts val="0"/>
                </a:spcAft>
              </a:pPr>
              <a:t>25/10/2012</a:t>
            </a:fld>
            <a:endParaRPr lang="en-GB">
              <a:solidFill>
                <a:srgbClr val="775F55"/>
              </a:solidFill>
              <a:latin typeface="Tw Cen MT"/>
            </a:endParaRPr>
          </a:p>
        </p:txBody>
      </p:sp>
      <p:sp>
        <p:nvSpPr>
          <p:cNvPr id="3" name="Footer Placeholder 2"/>
          <p:cNvSpPr>
            <a:spLocks noGrp="1"/>
          </p:cNvSpPr>
          <p:nvPr>
            <p:ph type="ftr" sz="quarter" idx="3"/>
          </p:nvPr>
        </p:nvSpPr>
        <p:spPr>
          <a:xfrm>
            <a:off x="660408" y="6248223"/>
            <a:ext cx="5872840"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GB">
              <a:solidFill>
                <a:srgbClr val="775F55"/>
              </a:solidFill>
              <a:latin typeface="Tw Cen MT"/>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85EF068C-EC95-4F48-80A6-7524C1EBF728}" type="slidenum">
              <a:rPr lang="en-GB" smtClean="0">
                <a:latin typeface="Tw Cen MT"/>
              </a:rPr>
              <a:pPr fontAlgn="auto">
                <a:spcBef>
                  <a:spcPts val="0"/>
                </a:spcBef>
                <a:spcAft>
                  <a:spcPts val="0"/>
                </a:spcAft>
              </a:pPr>
              <a:t>‹#›</a:t>
            </a:fld>
            <a:endParaRPr lang="en-GB">
              <a:latin typeface="Tw Cen MT"/>
            </a:endParaRPr>
          </a:p>
        </p:txBody>
      </p:sp>
    </p:spTree>
    <p:extLst>
      <p:ext uri="{BB962C8B-B14F-4D97-AF65-F5344CB8AC3E}">
        <p14:creationId xmlns:p14="http://schemas.microsoft.com/office/powerpoint/2010/main" val="903855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7827"/>
            <a:ext cx="89154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95300" y="1600206"/>
            <a:ext cx="8915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2692" name="Rectangle 4"/>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GB">
              <a:solidFill>
                <a:srgbClr val="000000"/>
              </a:solidFill>
            </a:endParaRPr>
          </a:p>
        </p:txBody>
      </p:sp>
      <p:sp>
        <p:nvSpPr>
          <p:cNvPr id="242693"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GB">
              <a:solidFill>
                <a:srgbClr val="000000"/>
              </a:solidFill>
            </a:endParaRPr>
          </a:p>
        </p:txBody>
      </p:sp>
      <p:sp>
        <p:nvSpPr>
          <p:cNvPr id="242694" name="Rectangle 6"/>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7D54FBB8-B724-4E44-810F-40541F45425B}" type="slidenum">
              <a:rPr lang="en-GB">
                <a:solidFill>
                  <a:srgbClr val="000000"/>
                </a:solidFill>
              </a:rPr>
              <a:pPr>
                <a:defRPr/>
              </a:pPr>
              <a:t>‹#›</a:t>
            </a:fld>
            <a:endParaRPr lang="en-GB">
              <a:solidFill>
                <a:srgbClr val="000000"/>
              </a:solidFill>
            </a:endParaRPr>
          </a:p>
        </p:txBody>
      </p:sp>
      <p:sp>
        <p:nvSpPr>
          <p:cNvPr id="242695" name="Rectangle 7"/>
          <p:cNvSpPr>
            <a:spLocks noChangeArrowheads="1"/>
          </p:cNvSpPr>
          <p:nvPr/>
        </p:nvSpPr>
        <p:spPr bwMode="auto">
          <a:xfrm>
            <a:off x="0" y="0"/>
            <a:ext cx="24765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GB" sz="2400">
              <a:solidFill>
                <a:srgbClr val="000000"/>
              </a:solidFill>
              <a:latin typeface="Times New Roman" pitchFamily="18" charset="0"/>
            </a:endParaRPr>
          </a:p>
        </p:txBody>
      </p:sp>
      <p:sp>
        <p:nvSpPr>
          <p:cNvPr id="242696" name="Line 8"/>
          <p:cNvSpPr>
            <a:spLocks noChangeShapeType="1"/>
          </p:cNvSpPr>
          <p:nvPr/>
        </p:nvSpPr>
        <p:spPr bwMode="auto">
          <a:xfrm>
            <a:off x="495300" y="1447800"/>
            <a:ext cx="8750300" cy="0"/>
          </a:xfrm>
          <a:prstGeom prst="line">
            <a:avLst/>
          </a:prstGeom>
          <a:noFill/>
          <a:ln w="19050">
            <a:solidFill>
              <a:schemeClr val="tx2"/>
            </a:solidFill>
            <a:round/>
            <a:headEnd/>
            <a:tailEnd/>
          </a:ln>
          <a:effectLst/>
        </p:spPr>
        <p:txBody>
          <a:bodyPr/>
          <a:lstStyle/>
          <a:p>
            <a:pPr>
              <a:defRPr/>
            </a:pPr>
            <a:endParaRPr lang="en-US">
              <a:solidFill>
                <a:srgbClr val="000000"/>
              </a:solidFill>
            </a:endParaRPr>
          </a:p>
        </p:txBody>
      </p:sp>
      <p:sp>
        <p:nvSpPr>
          <p:cNvPr id="242697" name="Rectangle 9"/>
          <p:cNvSpPr>
            <a:spLocks noChangeArrowheads="1"/>
          </p:cNvSpPr>
          <p:nvPr/>
        </p:nvSpPr>
        <p:spPr bwMode="auto">
          <a:xfrm>
            <a:off x="0" y="2286000"/>
            <a:ext cx="24765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GB" sz="2400">
              <a:solidFill>
                <a:srgbClr val="000000"/>
              </a:solidFill>
              <a:latin typeface="Times New Roman" pitchFamily="18" charset="0"/>
            </a:endParaRPr>
          </a:p>
        </p:txBody>
      </p:sp>
      <p:sp>
        <p:nvSpPr>
          <p:cNvPr id="242698" name="Rectangle 10"/>
          <p:cNvSpPr>
            <a:spLocks noChangeArrowheads="1"/>
          </p:cNvSpPr>
          <p:nvPr/>
        </p:nvSpPr>
        <p:spPr bwMode="auto">
          <a:xfrm>
            <a:off x="0" y="4572000"/>
            <a:ext cx="24765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19276150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26960" y="568861"/>
            <a:ext cx="845676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726960" y="1906761"/>
            <a:ext cx="845676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6929983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mj-lt"/>
          <a:ea typeface="+mj-ea"/>
          <a:cs typeface="+mj-cs"/>
        </a:defRPr>
      </a:lvl1pPr>
      <a:lvl2pPr marL="410340"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2pPr>
      <a:lvl3pPr marL="615509"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3pPr>
      <a:lvl4pPr marL="820679"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4pPr>
      <a:lvl5pPr marL="1025849"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5pPr>
      <a:lvl6pPr marL="1460326"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6pPr>
      <a:lvl7pPr marL="1894803"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7pPr>
      <a:lvl8pPr marL="2329280"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8pPr>
      <a:lvl9pPr marL="2763757" indent="-205170" algn="ctr" defTabSz="434477" rtl="0" fontAlgn="base" hangingPunct="0">
        <a:lnSpc>
          <a:spcPct val="93000"/>
        </a:lnSpc>
        <a:spcBef>
          <a:spcPct val="0"/>
        </a:spcBef>
        <a:spcAft>
          <a:spcPct val="0"/>
        </a:spcAft>
        <a:buClr>
          <a:srgbClr val="000000"/>
        </a:buClr>
        <a:buSzPct val="45000"/>
        <a:buFont typeface="Wingdings" charset="2"/>
        <a:defRPr sz="2700" b="1">
          <a:solidFill>
            <a:srgbClr val="000000"/>
          </a:solidFill>
          <a:latin typeface="Times New Roman" pitchFamily="16" charset="0"/>
          <a:ea typeface="msgothic" charset="0"/>
          <a:cs typeface="msgothic" charset="0"/>
        </a:defRPr>
      </a:lvl9pPr>
    </p:titleStyle>
    <p:bodyStyle>
      <a:lvl1pPr marL="410340" indent="-307755" algn="l" defTabSz="434477" rtl="0" fontAlgn="base" hangingPunct="0">
        <a:lnSpc>
          <a:spcPct val="93000"/>
        </a:lnSpc>
        <a:spcBef>
          <a:spcPct val="0"/>
        </a:spcBef>
        <a:spcAft>
          <a:spcPts val="844"/>
        </a:spcAft>
        <a:buClr>
          <a:srgbClr val="000000"/>
        </a:buClr>
        <a:buSzPct val="100000"/>
        <a:buFont typeface="Arial" charset="0"/>
        <a:buChar char="•"/>
        <a:defRPr sz="1900">
          <a:solidFill>
            <a:srgbClr val="000000"/>
          </a:solidFill>
          <a:latin typeface="+mn-lt"/>
          <a:ea typeface="+mn-ea"/>
          <a:cs typeface="+mn-cs"/>
        </a:defRPr>
      </a:lvl1pPr>
      <a:lvl2pPr marL="820679" indent="-273057" algn="l" defTabSz="434477" rtl="0" fontAlgn="base" hangingPunct="0">
        <a:lnSpc>
          <a:spcPct val="93000"/>
        </a:lnSpc>
        <a:spcBef>
          <a:spcPct val="0"/>
        </a:spcBef>
        <a:spcAft>
          <a:spcPts val="1081"/>
        </a:spcAft>
        <a:buClr>
          <a:srgbClr val="000000"/>
        </a:buClr>
        <a:buSzPct val="75000"/>
        <a:buFont typeface="Symbol" charset="2"/>
        <a:buChar char=""/>
        <a:defRPr sz="2500">
          <a:solidFill>
            <a:srgbClr val="000000"/>
          </a:solidFill>
          <a:latin typeface="+mn-lt"/>
          <a:ea typeface="+mn-ea"/>
          <a:cs typeface="+mn-cs"/>
        </a:defRPr>
      </a:lvl2pPr>
      <a:lvl3pPr marL="1231019" indent="-205170" algn="l" defTabSz="434477" rtl="0" fontAlgn="base" hangingPunct="0">
        <a:lnSpc>
          <a:spcPct val="93000"/>
        </a:lnSpc>
        <a:spcBef>
          <a:spcPct val="0"/>
        </a:spcBef>
        <a:spcAft>
          <a:spcPts val="808"/>
        </a:spcAft>
        <a:buClr>
          <a:srgbClr val="000000"/>
        </a:buClr>
        <a:buSzPct val="45000"/>
        <a:buFont typeface="Wingdings" charset="2"/>
        <a:buChar char=""/>
        <a:defRPr sz="2300">
          <a:solidFill>
            <a:srgbClr val="000000"/>
          </a:solidFill>
          <a:latin typeface="+mn-lt"/>
          <a:ea typeface="+mn-ea"/>
          <a:cs typeface="+mn-cs"/>
        </a:defRPr>
      </a:lvl3pPr>
      <a:lvl4pPr marL="1641358" indent="-205170" algn="l" defTabSz="434477" rtl="0" fontAlgn="base" hangingPunct="0">
        <a:lnSpc>
          <a:spcPct val="93000"/>
        </a:lnSpc>
        <a:spcBef>
          <a:spcPct val="0"/>
        </a:spcBef>
        <a:spcAft>
          <a:spcPts val="546"/>
        </a:spcAft>
        <a:buClr>
          <a:srgbClr val="000000"/>
        </a:buClr>
        <a:buSzPct val="75000"/>
        <a:buFont typeface="Symbol" charset="2"/>
        <a:buChar char=""/>
        <a:defRPr sz="1900">
          <a:solidFill>
            <a:srgbClr val="000000"/>
          </a:solidFill>
          <a:latin typeface="+mn-lt"/>
          <a:ea typeface="+mn-ea"/>
          <a:cs typeface="+mn-cs"/>
        </a:defRPr>
      </a:lvl4pPr>
      <a:lvl5pPr marL="2051698" indent="-205170" algn="l" defTabSz="434477" rtl="0" fontAlgn="base" hangingPunct="0">
        <a:lnSpc>
          <a:spcPct val="93000"/>
        </a:lnSpc>
        <a:spcBef>
          <a:spcPct val="0"/>
        </a:spcBef>
        <a:spcAft>
          <a:spcPts val="274"/>
        </a:spcAft>
        <a:buClr>
          <a:srgbClr val="000000"/>
        </a:buClr>
        <a:buSzPct val="45000"/>
        <a:buFont typeface="Wingdings" charset="2"/>
        <a:buChar char=""/>
        <a:defRPr sz="1900">
          <a:solidFill>
            <a:srgbClr val="000000"/>
          </a:solidFill>
          <a:latin typeface="+mn-lt"/>
          <a:ea typeface="+mn-ea"/>
          <a:cs typeface="+mn-cs"/>
        </a:defRPr>
      </a:lvl5pPr>
      <a:lvl6pPr marL="2486175" indent="-205170" algn="l" defTabSz="434477" rtl="0" fontAlgn="base" hangingPunct="0">
        <a:lnSpc>
          <a:spcPct val="93000"/>
        </a:lnSpc>
        <a:spcBef>
          <a:spcPct val="0"/>
        </a:spcBef>
        <a:spcAft>
          <a:spcPts val="274"/>
        </a:spcAft>
        <a:buClr>
          <a:srgbClr val="000000"/>
        </a:buClr>
        <a:buSzPct val="45000"/>
        <a:buFont typeface="Wingdings" charset="2"/>
        <a:buChar char=""/>
        <a:defRPr sz="1900">
          <a:solidFill>
            <a:srgbClr val="000000"/>
          </a:solidFill>
          <a:latin typeface="+mn-lt"/>
          <a:ea typeface="+mn-ea"/>
          <a:cs typeface="+mn-cs"/>
        </a:defRPr>
      </a:lvl6pPr>
      <a:lvl7pPr marL="2920652" indent="-205170" algn="l" defTabSz="434477" rtl="0" fontAlgn="base" hangingPunct="0">
        <a:lnSpc>
          <a:spcPct val="93000"/>
        </a:lnSpc>
        <a:spcBef>
          <a:spcPct val="0"/>
        </a:spcBef>
        <a:spcAft>
          <a:spcPts val="274"/>
        </a:spcAft>
        <a:buClr>
          <a:srgbClr val="000000"/>
        </a:buClr>
        <a:buSzPct val="45000"/>
        <a:buFont typeface="Wingdings" charset="2"/>
        <a:buChar char=""/>
        <a:defRPr sz="1900">
          <a:solidFill>
            <a:srgbClr val="000000"/>
          </a:solidFill>
          <a:latin typeface="+mn-lt"/>
          <a:ea typeface="+mn-ea"/>
          <a:cs typeface="+mn-cs"/>
        </a:defRPr>
      </a:lvl7pPr>
      <a:lvl8pPr marL="3355129" indent="-205170" algn="l" defTabSz="434477" rtl="0" fontAlgn="base" hangingPunct="0">
        <a:lnSpc>
          <a:spcPct val="93000"/>
        </a:lnSpc>
        <a:spcBef>
          <a:spcPct val="0"/>
        </a:spcBef>
        <a:spcAft>
          <a:spcPts val="274"/>
        </a:spcAft>
        <a:buClr>
          <a:srgbClr val="000000"/>
        </a:buClr>
        <a:buSzPct val="45000"/>
        <a:buFont typeface="Wingdings" charset="2"/>
        <a:buChar char=""/>
        <a:defRPr sz="1900">
          <a:solidFill>
            <a:srgbClr val="000000"/>
          </a:solidFill>
          <a:latin typeface="+mn-lt"/>
          <a:ea typeface="+mn-ea"/>
          <a:cs typeface="+mn-cs"/>
        </a:defRPr>
      </a:lvl8pPr>
      <a:lvl9pPr marL="3789606" indent="-205170" algn="l" defTabSz="434477" rtl="0" fontAlgn="base" hangingPunct="0">
        <a:lnSpc>
          <a:spcPct val="93000"/>
        </a:lnSpc>
        <a:spcBef>
          <a:spcPct val="0"/>
        </a:spcBef>
        <a:spcAft>
          <a:spcPts val="274"/>
        </a:spcAft>
        <a:buClr>
          <a:srgbClr val="000000"/>
        </a:buClr>
        <a:buSzPct val="45000"/>
        <a:buFont typeface="Wingdings" charset="2"/>
        <a:buChar char=""/>
        <a:defRPr sz="1900">
          <a:solidFill>
            <a:srgbClr val="000000"/>
          </a:solidFill>
          <a:latin typeface="+mn-lt"/>
          <a:ea typeface="+mn-ea"/>
          <a:cs typeface="+mn-cs"/>
        </a:defRPr>
      </a:lvl9pPr>
    </p:bodyStyle>
    <p:otherStyle>
      <a:defPPr>
        <a:defRPr lang="en-US"/>
      </a:defPPr>
      <a:lvl1pPr marL="0" algn="l" defTabSz="868954" rtl="0" eaLnBrk="1" latinLnBrk="0" hangingPunct="1">
        <a:defRPr sz="1700" kern="1200">
          <a:solidFill>
            <a:schemeClr val="tx1"/>
          </a:solidFill>
          <a:latin typeface="+mn-lt"/>
          <a:ea typeface="+mn-ea"/>
          <a:cs typeface="+mn-cs"/>
        </a:defRPr>
      </a:lvl1pPr>
      <a:lvl2pPr marL="434477" algn="l" defTabSz="868954" rtl="0" eaLnBrk="1" latinLnBrk="0" hangingPunct="1">
        <a:defRPr sz="1700" kern="1200">
          <a:solidFill>
            <a:schemeClr val="tx1"/>
          </a:solidFill>
          <a:latin typeface="+mn-lt"/>
          <a:ea typeface="+mn-ea"/>
          <a:cs typeface="+mn-cs"/>
        </a:defRPr>
      </a:lvl2pPr>
      <a:lvl3pPr marL="868954" algn="l" defTabSz="868954" rtl="0" eaLnBrk="1" latinLnBrk="0" hangingPunct="1">
        <a:defRPr sz="1700" kern="1200">
          <a:solidFill>
            <a:schemeClr val="tx1"/>
          </a:solidFill>
          <a:latin typeface="+mn-lt"/>
          <a:ea typeface="+mn-ea"/>
          <a:cs typeface="+mn-cs"/>
        </a:defRPr>
      </a:lvl3pPr>
      <a:lvl4pPr marL="1303431" algn="l" defTabSz="868954" rtl="0" eaLnBrk="1" latinLnBrk="0" hangingPunct="1">
        <a:defRPr sz="1700" kern="1200">
          <a:solidFill>
            <a:schemeClr val="tx1"/>
          </a:solidFill>
          <a:latin typeface="+mn-lt"/>
          <a:ea typeface="+mn-ea"/>
          <a:cs typeface="+mn-cs"/>
        </a:defRPr>
      </a:lvl4pPr>
      <a:lvl5pPr marL="1737909" algn="l" defTabSz="868954" rtl="0" eaLnBrk="1" latinLnBrk="0" hangingPunct="1">
        <a:defRPr sz="1700" kern="1200">
          <a:solidFill>
            <a:schemeClr val="tx1"/>
          </a:solidFill>
          <a:latin typeface="+mn-lt"/>
          <a:ea typeface="+mn-ea"/>
          <a:cs typeface="+mn-cs"/>
        </a:defRPr>
      </a:lvl5pPr>
      <a:lvl6pPr marL="2172386" algn="l" defTabSz="868954" rtl="0" eaLnBrk="1" latinLnBrk="0" hangingPunct="1">
        <a:defRPr sz="1700" kern="1200">
          <a:solidFill>
            <a:schemeClr val="tx1"/>
          </a:solidFill>
          <a:latin typeface="+mn-lt"/>
          <a:ea typeface="+mn-ea"/>
          <a:cs typeface="+mn-cs"/>
        </a:defRPr>
      </a:lvl6pPr>
      <a:lvl7pPr marL="2606863" algn="l" defTabSz="868954" rtl="0" eaLnBrk="1" latinLnBrk="0" hangingPunct="1">
        <a:defRPr sz="1700" kern="1200">
          <a:solidFill>
            <a:schemeClr val="tx1"/>
          </a:solidFill>
          <a:latin typeface="+mn-lt"/>
          <a:ea typeface="+mn-ea"/>
          <a:cs typeface="+mn-cs"/>
        </a:defRPr>
      </a:lvl7pPr>
      <a:lvl8pPr marL="3041340" algn="l" defTabSz="868954" rtl="0" eaLnBrk="1" latinLnBrk="0" hangingPunct="1">
        <a:defRPr sz="1700" kern="1200">
          <a:solidFill>
            <a:schemeClr val="tx1"/>
          </a:solidFill>
          <a:latin typeface="+mn-lt"/>
          <a:ea typeface="+mn-ea"/>
          <a:cs typeface="+mn-cs"/>
        </a:defRPr>
      </a:lvl8pPr>
      <a:lvl9pPr marL="3475817" algn="l" defTabSz="868954"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13"/>
            <a:ext cx="288925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653D4B7E-2EBA-4CC0-945D-A88B289D29AC}" type="datetimeFigureOut">
              <a:rPr lang="en-GB" smtClean="0">
                <a:solidFill>
                  <a:srgbClr val="775F55"/>
                </a:solidFill>
                <a:latin typeface="Tw Cen MT"/>
              </a:rPr>
              <a:pPr fontAlgn="auto">
                <a:spcBef>
                  <a:spcPts val="0"/>
                </a:spcBef>
                <a:spcAft>
                  <a:spcPts val="0"/>
                </a:spcAft>
              </a:pPr>
              <a:t>25/10/2012</a:t>
            </a:fld>
            <a:endParaRPr lang="en-GB">
              <a:solidFill>
                <a:srgbClr val="775F55"/>
              </a:solidFill>
              <a:latin typeface="Tw Cen MT"/>
            </a:endParaRPr>
          </a:p>
        </p:txBody>
      </p:sp>
      <p:sp>
        <p:nvSpPr>
          <p:cNvPr id="3" name="Footer Placeholder 2"/>
          <p:cNvSpPr>
            <a:spLocks noGrp="1"/>
          </p:cNvSpPr>
          <p:nvPr>
            <p:ph type="ftr" sz="quarter" idx="3"/>
          </p:nvPr>
        </p:nvSpPr>
        <p:spPr>
          <a:xfrm>
            <a:off x="660407" y="6248219"/>
            <a:ext cx="5872840"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GB">
              <a:solidFill>
                <a:srgbClr val="775F55"/>
              </a:solidFill>
              <a:latin typeface="Tw Cen MT"/>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85EF068C-EC95-4F48-80A6-7524C1EBF728}" type="slidenum">
              <a:rPr lang="en-GB" smtClean="0">
                <a:latin typeface="Tw Cen MT"/>
              </a:rPr>
              <a:pPr fontAlgn="auto">
                <a:spcBef>
                  <a:spcPts val="0"/>
                </a:spcBef>
                <a:spcAft>
                  <a:spcPts val="0"/>
                </a:spcAft>
              </a:pPr>
              <a:t>‹#›</a:t>
            </a:fld>
            <a:endParaRPr lang="en-GB">
              <a:latin typeface="Tw Cen MT"/>
            </a:endParaRPr>
          </a:p>
        </p:txBody>
      </p:sp>
    </p:spTree>
    <p:extLst>
      <p:ext uri="{BB962C8B-B14F-4D97-AF65-F5344CB8AC3E}">
        <p14:creationId xmlns:p14="http://schemas.microsoft.com/office/powerpoint/2010/main" val="279160397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7821"/>
            <a:ext cx="89154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95300" y="1600206"/>
            <a:ext cx="8915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95300" y="6243638"/>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eaLnBrk="1" hangingPunct="1"/>
            <a:fld id="{C6E5455A-1D6E-41F0-BECB-B8CD19D8357C}" type="datetime1">
              <a:rPr lang="en-GB">
                <a:solidFill>
                  <a:srgbClr val="000000"/>
                </a:solidFill>
              </a:rPr>
              <a:pPr eaLnBrk="1" hangingPunct="1"/>
              <a:t>25/10/2012</a:t>
            </a:fld>
            <a:endParaRPr lang="en-US" altLang="en-US">
              <a:solidFill>
                <a:srgbClr val="000000"/>
              </a:solidFill>
            </a:endParaRPr>
          </a:p>
        </p:txBody>
      </p:sp>
      <p:sp>
        <p:nvSpPr>
          <p:cNvPr id="3077"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eaLnBrk="1" hangingPunct="1"/>
            <a:endParaRPr lang="en-US" altLang="en-US">
              <a:solidFill>
                <a:srgbClr val="000000"/>
              </a:solidFill>
            </a:endParaRPr>
          </a:p>
        </p:txBody>
      </p:sp>
      <p:sp>
        <p:nvSpPr>
          <p:cNvPr id="3078" name="Rectangle 6"/>
          <p:cNvSpPr>
            <a:spLocks noGrp="1" noChangeArrowheads="1"/>
          </p:cNvSpPr>
          <p:nvPr>
            <p:ph type="sldNum" sz="quarter" idx="4"/>
          </p:nvPr>
        </p:nvSpPr>
        <p:spPr bwMode="auto">
          <a:xfrm>
            <a:off x="7099300" y="6243638"/>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eaLnBrk="1" hangingPunct="1"/>
            <a:fld id="{81A8F522-E969-4F7A-9FE1-34CBD9864442}" type="slidenum">
              <a:rPr lang="en-US" altLang="en-US">
                <a:solidFill>
                  <a:srgbClr val="000000"/>
                </a:solidFill>
              </a:rPr>
              <a:pPr eaLnBrk="1" hangingPunct="1"/>
              <a:t>‹#›</a:t>
            </a:fld>
            <a:endParaRPr lang="en-US" altLang="en-US">
              <a:solidFill>
                <a:srgbClr val="000000"/>
              </a:solidFill>
            </a:endParaRPr>
          </a:p>
        </p:txBody>
      </p:sp>
    </p:spTree>
    <p:extLst>
      <p:ext uri="{BB962C8B-B14F-4D97-AF65-F5344CB8AC3E}">
        <p14:creationId xmlns:p14="http://schemas.microsoft.com/office/powerpoint/2010/main" val="330985363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28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31"/>
            <a:ext cx="288925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0C746738-3524-4686-85DF-01662EA3610A}" type="datetimeFigureOut">
              <a:rPr lang="en-US" smtClean="0">
                <a:solidFill>
                  <a:srgbClr val="775F55"/>
                </a:solidFill>
                <a:latin typeface="Tw Cen MT"/>
              </a:rPr>
              <a:pPr fontAlgn="auto">
                <a:spcBef>
                  <a:spcPts val="0"/>
                </a:spcBef>
                <a:spcAft>
                  <a:spcPts val="0"/>
                </a:spcAft>
              </a:pPr>
              <a:t>10/25/2012</a:t>
            </a:fld>
            <a:endParaRPr lang="en-GB">
              <a:solidFill>
                <a:srgbClr val="775F55"/>
              </a:solidFill>
              <a:latin typeface="Tw Cen MT"/>
            </a:endParaRPr>
          </a:p>
        </p:txBody>
      </p:sp>
      <p:sp>
        <p:nvSpPr>
          <p:cNvPr id="3" name="Footer Placeholder 2"/>
          <p:cNvSpPr>
            <a:spLocks noGrp="1"/>
          </p:cNvSpPr>
          <p:nvPr>
            <p:ph type="ftr" sz="quarter" idx="3"/>
          </p:nvPr>
        </p:nvSpPr>
        <p:spPr>
          <a:xfrm>
            <a:off x="660408" y="6248237"/>
            <a:ext cx="5872840"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GB">
              <a:solidFill>
                <a:srgbClr val="775F55"/>
              </a:solidFill>
              <a:latin typeface="Tw Cen MT"/>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622ACB26-B2E2-42E4-95D6-00C97FB0487F}" type="slidenum">
              <a:rPr lang="en-GB" smtClean="0">
                <a:latin typeface="Tw Cen MT"/>
              </a:rPr>
              <a:pPr fontAlgn="auto">
                <a:spcBef>
                  <a:spcPts val="0"/>
                </a:spcBef>
                <a:spcAft>
                  <a:spcPts val="0"/>
                </a:spcAft>
              </a:pPr>
              <a:t>‹#›</a:t>
            </a:fld>
            <a:endParaRPr lang="en-GB">
              <a:latin typeface="Tw Cen MT"/>
            </a:endParaRPr>
          </a:p>
        </p:txBody>
      </p:sp>
    </p:spTree>
    <p:extLst>
      <p:ext uri="{BB962C8B-B14F-4D97-AF65-F5344CB8AC3E}">
        <p14:creationId xmlns:p14="http://schemas.microsoft.com/office/powerpoint/2010/main" val="351080505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7827"/>
            <a:ext cx="89154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95300" y="1600206"/>
            <a:ext cx="8915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2692" name="Rectangle 4"/>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GB">
              <a:solidFill>
                <a:srgbClr val="000000"/>
              </a:solidFill>
            </a:endParaRPr>
          </a:p>
        </p:txBody>
      </p:sp>
      <p:sp>
        <p:nvSpPr>
          <p:cNvPr id="242693"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GB">
              <a:solidFill>
                <a:srgbClr val="000000"/>
              </a:solidFill>
            </a:endParaRPr>
          </a:p>
        </p:txBody>
      </p:sp>
      <p:sp>
        <p:nvSpPr>
          <p:cNvPr id="242694" name="Rectangle 6"/>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7D54FBB8-B724-4E44-810F-40541F45425B}" type="slidenum">
              <a:rPr lang="en-GB">
                <a:solidFill>
                  <a:srgbClr val="000000"/>
                </a:solidFill>
              </a:rPr>
              <a:pPr>
                <a:defRPr/>
              </a:pPr>
              <a:t>‹#›</a:t>
            </a:fld>
            <a:endParaRPr lang="en-GB">
              <a:solidFill>
                <a:srgbClr val="000000"/>
              </a:solidFill>
            </a:endParaRPr>
          </a:p>
        </p:txBody>
      </p:sp>
      <p:sp>
        <p:nvSpPr>
          <p:cNvPr id="242695" name="Rectangle 7"/>
          <p:cNvSpPr>
            <a:spLocks noChangeArrowheads="1"/>
          </p:cNvSpPr>
          <p:nvPr/>
        </p:nvSpPr>
        <p:spPr bwMode="auto">
          <a:xfrm>
            <a:off x="0" y="0"/>
            <a:ext cx="24765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GB" sz="2400">
              <a:solidFill>
                <a:srgbClr val="000000"/>
              </a:solidFill>
              <a:latin typeface="Times New Roman" pitchFamily="18" charset="0"/>
            </a:endParaRPr>
          </a:p>
        </p:txBody>
      </p:sp>
      <p:sp>
        <p:nvSpPr>
          <p:cNvPr id="242696" name="Line 8"/>
          <p:cNvSpPr>
            <a:spLocks noChangeShapeType="1"/>
          </p:cNvSpPr>
          <p:nvPr/>
        </p:nvSpPr>
        <p:spPr bwMode="auto">
          <a:xfrm>
            <a:off x="495300" y="1447800"/>
            <a:ext cx="8750300" cy="0"/>
          </a:xfrm>
          <a:prstGeom prst="line">
            <a:avLst/>
          </a:prstGeom>
          <a:noFill/>
          <a:ln w="19050">
            <a:solidFill>
              <a:schemeClr val="tx2"/>
            </a:solidFill>
            <a:round/>
            <a:headEnd/>
            <a:tailEnd/>
          </a:ln>
          <a:effectLst/>
        </p:spPr>
        <p:txBody>
          <a:bodyPr/>
          <a:lstStyle/>
          <a:p>
            <a:pPr>
              <a:defRPr/>
            </a:pPr>
            <a:endParaRPr lang="en-US">
              <a:solidFill>
                <a:srgbClr val="000000"/>
              </a:solidFill>
            </a:endParaRPr>
          </a:p>
        </p:txBody>
      </p:sp>
      <p:sp>
        <p:nvSpPr>
          <p:cNvPr id="242697" name="Rectangle 9"/>
          <p:cNvSpPr>
            <a:spLocks noChangeArrowheads="1"/>
          </p:cNvSpPr>
          <p:nvPr/>
        </p:nvSpPr>
        <p:spPr bwMode="auto">
          <a:xfrm>
            <a:off x="0" y="2286000"/>
            <a:ext cx="24765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GB" sz="2400">
              <a:solidFill>
                <a:srgbClr val="000000"/>
              </a:solidFill>
              <a:latin typeface="Times New Roman" pitchFamily="18" charset="0"/>
            </a:endParaRPr>
          </a:p>
        </p:txBody>
      </p:sp>
      <p:sp>
        <p:nvSpPr>
          <p:cNvPr id="242698" name="Rectangle 10"/>
          <p:cNvSpPr>
            <a:spLocks noChangeArrowheads="1"/>
          </p:cNvSpPr>
          <p:nvPr/>
        </p:nvSpPr>
        <p:spPr bwMode="auto">
          <a:xfrm>
            <a:off x="0" y="4572000"/>
            <a:ext cx="24765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267285804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2" y="228600"/>
            <a:ext cx="8832850" cy="990600"/>
          </a:xfrm>
          <a:prstGeom prst="rect">
            <a:avLst/>
          </a:prstGeom>
        </p:spPr>
        <p:txBody>
          <a:bodyPr vert="horz" lIns="91420" tIns="45711" rIns="91420" bIns="45711"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lIns="91420" tIns="45711" rIns="91420" bIns="457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29"/>
            <a:ext cx="2889250" cy="365125"/>
          </a:xfrm>
          <a:prstGeom prst="rect">
            <a:avLst/>
          </a:prstGeom>
        </p:spPr>
        <p:txBody>
          <a:bodyPr vert="horz" lIns="91420" tIns="45711" rIns="91420" bIns="45711" anchor="ctr" anchorCtr="0"/>
          <a:lstStyle>
            <a:lvl1pPr algn="l" eaLnBrk="1" latinLnBrk="0" hangingPunct="1">
              <a:defRPr kumimoji="0" sz="1400">
                <a:solidFill>
                  <a:schemeClr val="tx2"/>
                </a:solidFill>
              </a:defRPr>
            </a:lvl1pPr>
          </a:lstStyle>
          <a:p>
            <a:pPr>
              <a:defRPr/>
            </a:pPr>
            <a:endParaRPr lang="en-GB">
              <a:solidFill>
                <a:srgbClr val="775F55"/>
              </a:solidFill>
              <a:latin typeface="Verdana" pitchFamily="34" charset="0"/>
            </a:endParaRPr>
          </a:p>
        </p:txBody>
      </p:sp>
      <p:sp>
        <p:nvSpPr>
          <p:cNvPr id="3" name="Footer Placeholder 2"/>
          <p:cNvSpPr>
            <a:spLocks noGrp="1"/>
          </p:cNvSpPr>
          <p:nvPr>
            <p:ph type="ftr" sz="quarter" idx="3"/>
          </p:nvPr>
        </p:nvSpPr>
        <p:spPr>
          <a:xfrm>
            <a:off x="660408" y="6248235"/>
            <a:ext cx="5872840" cy="365125"/>
          </a:xfrm>
          <a:prstGeom prst="rect">
            <a:avLst/>
          </a:prstGeom>
        </p:spPr>
        <p:txBody>
          <a:bodyPr vert="horz" lIns="91420" tIns="45711" rIns="91420" bIns="45711" anchor="ctr"/>
          <a:lstStyle>
            <a:lvl1pPr algn="r" eaLnBrk="1" latinLnBrk="0" hangingPunct="1">
              <a:defRPr kumimoji="0" sz="1400">
                <a:solidFill>
                  <a:schemeClr val="tx2"/>
                </a:solidFill>
              </a:defRPr>
            </a:lvl1pPr>
          </a:lstStyle>
          <a:p>
            <a:pPr>
              <a:defRPr/>
            </a:pPr>
            <a:endParaRPr lang="en-GB">
              <a:solidFill>
                <a:srgbClr val="775F55"/>
              </a:solidFill>
              <a:latin typeface="Verdana" pitchFamily="34" charset="0"/>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eaLnBrk="1" hangingPunct="1"/>
            <a:endParaRPr lang="en-US" sz="1800">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lIns="91420" tIns="45711" rIns="91420" bIns="45711" anchor="ctr" anchorCtr="0">
            <a:normAutofit/>
          </a:bodyPr>
          <a:lstStyle>
            <a:lvl1pPr algn="ctr" eaLnBrk="1" latinLnBrk="0" hangingPunct="1">
              <a:defRPr kumimoji="0" sz="1400" b="1">
                <a:solidFill>
                  <a:srgbClr val="FFFFFF"/>
                </a:solidFill>
              </a:defRPr>
            </a:lvl1pPr>
          </a:lstStyle>
          <a:p>
            <a:pPr>
              <a:defRPr/>
            </a:pPr>
            <a:fld id="{62CBF625-7B11-493F-86D7-17520E13E0F9}" type="slidenum">
              <a:rPr lang="en-GB" smtClean="0">
                <a:latin typeface="Verdana" pitchFamily="34" charset="0"/>
              </a:rPr>
              <a:pPr>
                <a:defRPr/>
              </a:pPr>
              <a:t>‹#›</a:t>
            </a:fld>
            <a:endParaRPr lang="en-GB">
              <a:latin typeface="Verdana" pitchFamily="34" charset="0"/>
            </a:endParaRPr>
          </a:p>
        </p:txBody>
      </p:sp>
    </p:spTree>
    <p:extLst>
      <p:ext uri="{BB962C8B-B14F-4D97-AF65-F5344CB8AC3E}">
        <p14:creationId xmlns:p14="http://schemas.microsoft.com/office/powerpoint/2010/main" val="143304796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19974" indent="-31997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39946" indent="-274263"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210" indent="-228553"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316" indent="-228553"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421" indent="-228553"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2684" indent="-228553"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6947" indent="-228553"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210" indent="-228553"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474" indent="-228553"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06" algn="l" rtl="0" eaLnBrk="1" latinLnBrk="0" hangingPunct="1">
        <a:defRPr kumimoji="0" kern="1200">
          <a:solidFill>
            <a:schemeClr val="tx1"/>
          </a:solidFill>
          <a:latin typeface="+mn-lt"/>
          <a:ea typeface="+mn-ea"/>
          <a:cs typeface="+mn-cs"/>
        </a:defRPr>
      </a:lvl2pPr>
      <a:lvl3pPr marL="914210" algn="l" rtl="0" eaLnBrk="1" latinLnBrk="0" hangingPunct="1">
        <a:defRPr kumimoji="0" kern="1200">
          <a:solidFill>
            <a:schemeClr val="tx1"/>
          </a:solidFill>
          <a:latin typeface="+mn-lt"/>
          <a:ea typeface="+mn-ea"/>
          <a:cs typeface="+mn-cs"/>
        </a:defRPr>
      </a:lvl3pPr>
      <a:lvl4pPr marL="1371316" algn="l" rtl="0" eaLnBrk="1" latinLnBrk="0" hangingPunct="1">
        <a:defRPr kumimoji="0" kern="1200">
          <a:solidFill>
            <a:schemeClr val="tx1"/>
          </a:solidFill>
          <a:latin typeface="+mn-lt"/>
          <a:ea typeface="+mn-ea"/>
          <a:cs typeface="+mn-cs"/>
        </a:defRPr>
      </a:lvl4pPr>
      <a:lvl5pPr marL="1828421" algn="l" rtl="0" eaLnBrk="1" latinLnBrk="0" hangingPunct="1">
        <a:defRPr kumimoji="0" kern="1200">
          <a:solidFill>
            <a:schemeClr val="tx1"/>
          </a:solidFill>
          <a:latin typeface="+mn-lt"/>
          <a:ea typeface="+mn-ea"/>
          <a:cs typeface="+mn-cs"/>
        </a:defRPr>
      </a:lvl5pPr>
      <a:lvl6pPr marL="2285526" algn="l" rtl="0" eaLnBrk="1" latinLnBrk="0" hangingPunct="1">
        <a:defRPr kumimoji="0" kern="1200">
          <a:solidFill>
            <a:schemeClr val="tx1"/>
          </a:solidFill>
          <a:latin typeface="+mn-lt"/>
          <a:ea typeface="+mn-ea"/>
          <a:cs typeface="+mn-cs"/>
        </a:defRPr>
      </a:lvl6pPr>
      <a:lvl7pPr marL="2742630" algn="l" rtl="0" eaLnBrk="1" latinLnBrk="0" hangingPunct="1">
        <a:defRPr kumimoji="0" kern="1200">
          <a:solidFill>
            <a:schemeClr val="tx1"/>
          </a:solidFill>
          <a:latin typeface="+mn-lt"/>
          <a:ea typeface="+mn-ea"/>
          <a:cs typeface="+mn-cs"/>
        </a:defRPr>
      </a:lvl7pPr>
      <a:lvl8pPr marL="3199736" algn="l" rtl="0" eaLnBrk="1" latinLnBrk="0" hangingPunct="1">
        <a:defRPr kumimoji="0" kern="1200">
          <a:solidFill>
            <a:schemeClr val="tx1"/>
          </a:solidFill>
          <a:latin typeface="+mn-lt"/>
          <a:ea typeface="+mn-ea"/>
          <a:cs typeface="+mn-cs"/>
        </a:defRPr>
      </a:lvl8pPr>
      <a:lvl9pPr marL="365684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ntent.nejm.org/content/vol349/issue7/images/large/04f2.jpe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Grp="1" noChangeArrowheads="1"/>
          </p:cNvSpPr>
          <p:nvPr>
            <p:ph type="ctrTitle"/>
          </p:nvPr>
        </p:nvSpPr>
        <p:spPr>
          <a:xfrm>
            <a:off x="631825" y="765175"/>
            <a:ext cx="8420100" cy="2127250"/>
          </a:xfrm>
        </p:spPr>
        <p:txBody>
          <a:bodyPr/>
          <a:lstStyle/>
          <a:p>
            <a:pPr eaLnBrk="1" hangingPunct="1"/>
            <a:r>
              <a:rPr lang="en-US" altLang="en-US" sz="6000" dirty="0" smtClean="0">
                <a:solidFill>
                  <a:schemeClr val="bg2"/>
                </a:solidFill>
                <a:latin typeface="Arial" charset="0"/>
                <a:cs typeface="Arial" charset="0"/>
              </a:rPr>
              <a:t>Balancing the risk in managing thrombosis</a:t>
            </a:r>
            <a:endParaRPr lang="en-GB" sz="6000" dirty="0" smtClean="0">
              <a:solidFill>
                <a:schemeClr val="bg2"/>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415925" y="476251"/>
            <a:ext cx="9211176" cy="523220"/>
          </a:xfrm>
          <a:prstGeom prst="rect">
            <a:avLst/>
          </a:prstGeom>
          <a:noFill/>
          <a:ln w="9525">
            <a:noFill/>
            <a:miter lim="800000"/>
            <a:headEnd/>
            <a:tailEnd/>
          </a:ln>
        </p:spPr>
        <p:txBody>
          <a:bodyPr wrap="none">
            <a:spAutoFit/>
          </a:bodyPr>
          <a:lstStyle/>
          <a:p>
            <a:r>
              <a:rPr lang="en-GB" b="1">
                <a:solidFill>
                  <a:schemeClr val="bg2"/>
                </a:solidFill>
              </a:rPr>
              <a:t>Low intensity warfarin and long term anticoagulation</a:t>
            </a:r>
          </a:p>
        </p:txBody>
      </p:sp>
      <p:pic>
        <p:nvPicPr>
          <p:cNvPr id="23555" name="Picture 1028" descr=" ">
            <a:hlinkClick r:id="rId3"/>
          </p:cNvPr>
          <p:cNvPicPr>
            <a:picLocks noChangeAspect="1" noChangeArrowheads="1"/>
          </p:cNvPicPr>
          <p:nvPr/>
        </p:nvPicPr>
        <p:blipFill>
          <a:blip r:embed="rId4" cstate="print"/>
          <a:srcRect/>
          <a:stretch>
            <a:fillRect/>
          </a:stretch>
        </p:blipFill>
        <p:spPr bwMode="auto">
          <a:xfrm>
            <a:off x="1208088" y="1484313"/>
            <a:ext cx="6629400" cy="5181600"/>
          </a:xfrm>
          <a:prstGeom prst="rect">
            <a:avLst/>
          </a:prstGeom>
          <a:noFill/>
          <a:ln w="9525">
            <a:noFill/>
            <a:miter lim="800000"/>
            <a:headEnd/>
            <a:tailEnd/>
          </a:ln>
        </p:spPr>
      </p:pic>
      <p:sp>
        <p:nvSpPr>
          <p:cNvPr id="23556" name="Text Box 1029"/>
          <p:cNvSpPr txBox="1">
            <a:spLocks noChangeArrowheads="1"/>
          </p:cNvSpPr>
          <p:nvPr/>
        </p:nvSpPr>
        <p:spPr bwMode="auto">
          <a:xfrm>
            <a:off x="7829558" y="6259514"/>
            <a:ext cx="1710725" cy="400110"/>
          </a:xfrm>
          <a:prstGeom prst="rect">
            <a:avLst/>
          </a:prstGeom>
          <a:noFill/>
          <a:ln w="9525">
            <a:noFill/>
            <a:miter lim="800000"/>
            <a:headEnd/>
            <a:tailEnd/>
          </a:ln>
        </p:spPr>
        <p:txBody>
          <a:bodyPr wrap="none">
            <a:spAutoFit/>
          </a:bodyPr>
          <a:lstStyle/>
          <a:p>
            <a:r>
              <a:rPr lang="en-GB" sz="2000" b="1"/>
              <a:t>Kearon 2003</a:t>
            </a:r>
          </a:p>
        </p:txBody>
      </p:sp>
      <p:sp>
        <p:nvSpPr>
          <p:cNvPr id="23557" name="Text Box 1030"/>
          <p:cNvSpPr txBox="1">
            <a:spLocks noChangeArrowheads="1"/>
          </p:cNvSpPr>
          <p:nvPr/>
        </p:nvSpPr>
        <p:spPr bwMode="auto">
          <a:xfrm>
            <a:off x="8153409" y="1905001"/>
            <a:ext cx="184731" cy="523220"/>
          </a:xfrm>
          <a:prstGeom prst="rect">
            <a:avLst/>
          </a:prstGeom>
          <a:noFill/>
          <a:ln w="9525">
            <a:noFill/>
            <a:miter lim="800000"/>
            <a:headEnd/>
            <a:tailEnd/>
          </a:ln>
        </p:spPr>
        <p:txBody>
          <a:bodyPr wrap="none">
            <a:spAutoFit/>
          </a:bodyPr>
          <a:lstStyle/>
          <a:p>
            <a:endParaRPr lang="en-GB"/>
          </a:p>
        </p:txBody>
      </p:sp>
      <p:sp>
        <p:nvSpPr>
          <p:cNvPr id="23558" name="Text Box 1031"/>
          <p:cNvSpPr txBox="1">
            <a:spLocks noChangeArrowheads="1"/>
          </p:cNvSpPr>
          <p:nvPr/>
        </p:nvSpPr>
        <p:spPr bwMode="auto">
          <a:xfrm>
            <a:off x="8229600" y="1679575"/>
            <a:ext cx="1143262" cy="2677656"/>
          </a:xfrm>
          <a:prstGeom prst="rect">
            <a:avLst/>
          </a:prstGeom>
          <a:noFill/>
          <a:ln w="9525">
            <a:noFill/>
            <a:miter lim="800000"/>
            <a:headEnd/>
            <a:tailEnd/>
          </a:ln>
        </p:spPr>
        <p:txBody>
          <a:bodyPr wrap="none">
            <a:spAutoFit/>
          </a:bodyPr>
          <a:lstStyle/>
          <a:p>
            <a:r>
              <a:rPr lang="en-GB" sz="2400" b="1">
                <a:solidFill>
                  <a:srgbClr val="000000"/>
                </a:solidFill>
              </a:rPr>
              <a:t>INR</a:t>
            </a:r>
          </a:p>
          <a:p>
            <a:endParaRPr lang="en-GB" sz="2400" b="1">
              <a:solidFill>
                <a:srgbClr val="000000"/>
              </a:solidFill>
            </a:endParaRPr>
          </a:p>
          <a:p>
            <a:r>
              <a:rPr lang="en-GB" sz="2400">
                <a:solidFill>
                  <a:srgbClr val="000000"/>
                </a:solidFill>
              </a:rPr>
              <a:t>1.5-1.9</a:t>
            </a:r>
          </a:p>
          <a:p>
            <a:endParaRPr lang="en-GB" sz="2400">
              <a:solidFill>
                <a:srgbClr val="000000"/>
              </a:solidFill>
            </a:endParaRPr>
          </a:p>
          <a:p>
            <a:endParaRPr lang="en-GB" sz="2400">
              <a:solidFill>
                <a:srgbClr val="000000"/>
              </a:solidFill>
            </a:endParaRPr>
          </a:p>
          <a:p>
            <a:endParaRPr lang="en-GB" sz="2400">
              <a:solidFill>
                <a:srgbClr val="000000"/>
              </a:solidFill>
            </a:endParaRPr>
          </a:p>
          <a:p>
            <a:r>
              <a:rPr lang="en-GB" sz="2400">
                <a:solidFill>
                  <a:srgbClr val="000000"/>
                </a:solidFill>
              </a:rPr>
              <a:t>2.0-3.0</a:t>
            </a:r>
          </a:p>
        </p:txBody>
      </p:sp>
      <p:sp>
        <p:nvSpPr>
          <p:cNvPr id="23559" name="Text Box 1032"/>
          <p:cNvSpPr txBox="1">
            <a:spLocks noChangeArrowheads="1"/>
          </p:cNvSpPr>
          <p:nvPr/>
        </p:nvSpPr>
        <p:spPr bwMode="auto">
          <a:xfrm>
            <a:off x="1423987" y="6375401"/>
            <a:ext cx="2847896" cy="369332"/>
          </a:xfrm>
          <a:prstGeom prst="rect">
            <a:avLst/>
          </a:prstGeom>
          <a:noFill/>
          <a:ln w="9525">
            <a:noFill/>
            <a:miter lim="800000"/>
            <a:headEnd/>
            <a:tailEnd/>
          </a:ln>
        </p:spPr>
        <p:txBody>
          <a:bodyPr wrap="none">
            <a:spAutoFit/>
          </a:bodyPr>
          <a:lstStyle/>
          <a:p>
            <a:r>
              <a:rPr lang="en-GB" sz="1800"/>
              <a:t>(no difference in bleeding)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47633" y="2012950"/>
            <a:ext cx="5513388" cy="523220"/>
          </a:xfrm>
          <a:prstGeom prst="rect">
            <a:avLst/>
          </a:prstGeom>
          <a:noFill/>
          <a:ln w="9525">
            <a:noFill/>
            <a:miter lim="800000"/>
            <a:headEnd/>
            <a:tailEnd/>
          </a:ln>
        </p:spPr>
        <p:txBody>
          <a:bodyPr>
            <a:spAutoFit/>
          </a:bodyPr>
          <a:lstStyle/>
          <a:p>
            <a:endParaRPr lang="en-US"/>
          </a:p>
        </p:txBody>
      </p:sp>
      <p:sp>
        <p:nvSpPr>
          <p:cNvPr id="24579" name="Rectangle 3"/>
          <p:cNvSpPr>
            <a:spLocks noChangeArrowheads="1"/>
          </p:cNvSpPr>
          <p:nvPr/>
        </p:nvSpPr>
        <p:spPr bwMode="auto">
          <a:xfrm>
            <a:off x="-147634" y="2012950"/>
            <a:ext cx="8269288" cy="523220"/>
          </a:xfrm>
          <a:prstGeom prst="rect">
            <a:avLst/>
          </a:prstGeom>
          <a:noFill/>
          <a:ln w="9525">
            <a:noFill/>
            <a:miter lim="800000"/>
            <a:headEnd/>
            <a:tailEnd/>
          </a:ln>
        </p:spPr>
        <p:txBody>
          <a:bodyPr>
            <a:spAutoFit/>
          </a:bodyPr>
          <a:lstStyle/>
          <a:p>
            <a:endParaRPr lang="en-US"/>
          </a:p>
        </p:txBody>
      </p:sp>
      <p:sp>
        <p:nvSpPr>
          <p:cNvPr id="24580" name="Rectangle 4"/>
          <p:cNvSpPr>
            <a:spLocks noChangeArrowheads="1"/>
          </p:cNvSpPr>
          <p:nvPr/>
        </p:nvSpPr>
        <p:spPr bwMode="auto">
          <a:xfrm>
            <a:off x="538172" y="2895616"/>
            <a:ext cx="2967037" cy="735013"/>
          </a:xfrm>
          <a:prstGeom prst="rect">
            <a:avLst/>
          </a:prstGeom>
          <a:noFill/>
          <a:ln w="28575">
            <a:solidFill>
              <a:schemeClr val="tx1"/>
            </a:solidFill>
            <a:miter lim="800000"/>
            <a:headEnd/>
            <a:tailEnd/>
          </a:ln>
        </p:spPr>
        <p:txBody>
          <a:bodyPr/>
          <a:lstStyle/>
          <a:p>
            <a:pPr algn="ctr"/>
            <a:r>
              <a:rPr lang="en-US" sz="2000" b="1">
                <a:solidFill>
                  <a:schemeClr val="bg2"/>
                </a:solidFill>
              </a:rPr>
              <a:t>Endpoint, analysis</a:t>
            </a:r>
            <a:br>
              <a:rPr lang="en-US" sz="2000" b="1">
                <a:solidFill>
                  <a:schemeClr val="bg2"/>
                </a:solidFill>
              </a:rPr>
            </a:br>
            <a:r>
              <a:rPr lang="en-US" sz="2000" b="1">
                <a:solidFill>
                  <a:schemeClr val="bg2"/>
                </a:solidFill>
              </a:rPr>
              <a:t>approach</a:t>
            </a:r>
            <a:endParaRPr lang="en-US" sz="2000">
              <a:solidFill>
                <a:schemeClr val="bg2"/>
              </a:solidFill>
            </a:endParaRPr>
          </a:p>
        </p:txBody>
      </p:sp>
      <p:sp>
        <p:nvSpPr>
          <p:cNvPr id="24581" name="Rectangle 16"/>
          <p:cNvSpPr>
            <a:spLocks noChangeArrowheads="1"/>
          </p:cNvSpPr>
          <p:nvPr/>
        </p:nvSpPr>
        <p:spPr bwMode="auto">
          <a:xfrm>
            <a:off x="538172" y="2895616"/>
            <a:ext cx="2967037" cy="735013"/>
          </a:xfrm>
          <a:prstGeom prst="rect">
            <a:avLst/>
          </a:prstGeom>
          <a:noFill/>
          <a:ln w="28575">
            <a:solidFill>
              <a:srgbClr val="A0A0A0"/>
            </a:solidFill>
            <a:miter lim="800000"/>
            <a:headEnd/>
            <a:tailEnd/>
          </a:ln>
        </p:spPr>
        <p:txBody>
          <a:bodyPr/>
          <a:lstStyle/>
          <a:p>
            <a:endParaRPr lang="en-US"/>
          </a:p>
        </p:txBody>
      </p:sp>
      <p:sp>
        <p:nvSpPr>
          <p:cNvPr id="24582" name="Rectangle 5"/>
          <p:cNvSpPr>
            <a:spLocks noChangeArrowheads="1"/>
          </p:cNvSpPr>
          <p:nvPr/>
        </p:nvSpPr>
        <p:spPr bwMode="auto">
          <a:xfrm>
            <a:off x="3505209" y="2895616"/>
            <a:ext cx="2803525" cy="735013"/>
          </a:xfrm>
          <a:prstGeom prst="rect">
            <a:avLst/>
          </a:prstGeom>
          <a:noFill/>
          <a:ln w="28575">
            <a:solidFill>
              <a:schemeClr val="tx1"/>
            </a:solidFill>
            <a:miter lim="800000"/>
            <a:headEnd/>
            <a:tailEnd/>
          </a:ln>
        </p:spPr>
        <p:txBody>
          <a:bodyPr/>
          <a:lstStyle/>
          <a:p>
            <a:pPr algn="ctr"/>
            <a:r>
              <a:rPr lang="en-US" sz="2000" b="1">
                <a:solidFill>
                  <a:schemeClr val="bg2"/>
                </a:solidFill>
              </a:rPr>
              <a:t>Enoxaparin/Warfarin</a:t>
            </a:r>
            <a:br>
              <a:rPr lang="en-US" sz="2000" b="1">
                <a:solidFill>
                  <a:schemeClr val="bg2"/>
                </a:solidFill>
              </a:rPr>
            </a:br>
            <a:r>
              <a:rPr lang="en-US" sz="2000" b="1">
                <a:solidFill>
                  <a:schemeClr val="bg2"/>
                </a:solidFill>
              </a:rPr>
              <a:t> (n = 1249)</a:t>
            </a:r>
            <a:endParaRPr lang="en-US" sz="2000">
              <a:solidFill>
                <a:schemeClr val="bg2"/>
              </a:solidFill>
            </a:endParaRPr>
          </a:p>
        </p:txBody>
      </p:sp>
      <p:sp>
        <p:nvSpPr>
          <p:cNvPr id="24583" name="Rectangle 18"/>
          <p:cNvSpPr>
            <a:spLocks noChangeArrowheads="1"/>
          </p:cNvSpPr>
          <p:nvPr/>
        </p:nvSpPr>
        <p:spPr bwMode="auto">
          <a:xfrm>
            <a:off x="3505209" y="2895616"/>
            <a:ext cx="2803525" cy="735013"/>
          </a:xfrm>
          <a:prstGeom prst="rect">
            <a:avLst/>
          </a:prstGeom>
          <a:noFill/>
          <a:ln w="28575">
            <a:solidFill>
              <a:srgbClr val="A0A0A0"/>
            </a:solidFill>
            <a:miter lim="800000"/>
            <a:headEnd/>
            <a:tailEnd/>
          </a:ln>
        </p:spPr>
        <p:txBody>
          <a:bodyPr/>
          <a:lstStyle/>
          <a:p>
            <a:endParaRPr lang="en-GB">
              <a:solidFill>
                <a:schemeClr val="bg2"/>
              </a:solidFill>
            </a:endParaRPr>
          </a:p>
        </p:txBody>
      </p:sp>
      <p:sp>
        <p:nvSpPr>
          <p:cNvPr id="24584" name="Rectangle 6"/>
          <p:cNvSpPr>
            <a:spLocks noChangeArrowheads="1"/>
          </p:cNvSpPr>
          <p:nvPr/>
        </p:nvSpPr>
        <p:spPr bwMode="auto">
          <a:xfrm>
            <a:off x="6324599" y="2895616"/>
            <a:ext cx="2895601" cy="735013"/>
          </a:xfrm>
          <a:prstGeom prst="rect">
            <a:avLst/>
          </a:prstGeom>
          <a:noFill/>
          <a:ln w="28575">
            <a:solidFill>
              <a:schemeClr val="tx1"/>
            </a:solidFill>
            <a:miter lim="800000"/>
            <a:headEnd/>
            <a:tailEnd/>
          </a:ln>
        </p:spPr>
        <p:txBody>
          <a:bodyPr/>
          <a:lstStyle/>
          <a:p>
            <a:pPr algn="ctr"/>
            <a:r>
              <a:rPr lang="en-US" sz="2000" b="1">
                <a:solidFill>
                  <a:schemeClr val="bg2"/>
                </a:solidFill>
              </a:rPr>
              <a:t>Ximelagatran </a:t>
            </a:r>
            <a:br>
              <a:rPr lang="en-US" sz="2000" b="1">
                <a:solidFill>
                  <a:schemeClr val="bg2"/>
                </a:solidFill>
              </a:rPr>
            </a:br>
            <a:r>
              <a:rPr lang="en-US" sz="2000" b="1">
                <a:solidFill>
                  <a:schemeClr val="bg2"/>
                </a:solidFill>
              </a:rPr>
              <a:t>(n = 1240)</a:t>
            </a:r>
            <a:endParaRPr lang="en-US" sz="2000">
              <a:solidFill>
                <a:schemeClr val="bg2"/>
              </a:solidFill>
            </a:endParaRPr>
          </a:p>
        </p:txBody>
      </p:sp>
      <p:sp>
        <p:nvSpPr>
          <p:cNvPr id="24585" name="Rectangle 20"/>
          <p:cNvSpPr>
            <a:spLocks noChangeArrowheads="1"/>
          </p:cNvSpPr>
          <p:nvPr/>
        </p:nvSpPr>
        <p:spPr bwMode="auto">
          <a:xfrm>
            <a:off x="6324599" y="2895616"/>
            <a:ext cx="2895601" cy="735013"/>
          </a:xfrm>
          <a:prstGeom prst="rect">
            <a:avLst/>
          </a:prstGeom>
          <a:noFill/>
          <a:ln w="28575">
            <a:solidFill>
              <a:srgbClr val="A0A0A0"/>
            </a:solidFill>
            <a:miter lim="800000"/>
            <a:headEnd/>
            <a:tailEnd/>
          </a:ln>
        </p:spPr>
        <p:txBody>
          <a:bodyPr/>
          <a:lstStyle/>
          <a:p>
            <a:endParaRPr lang="en-US"/>
          </a:p>
        </p:txBody>
      </p:sp>
      <p:sp>
        <p:nvSpPr>
          <p:cNvPr id="24586" name="Rectangle 8"/>
          <p:cNvSpPr>
            <a:spLocks noChangeArrowheads="1"/>
          </p:cNvSpPr>
          <p:nvPr/>
        </p:nvSpPr>
        <p:spPr bwMode="auto">
          <a:xfrm>
            <a:off x="538172" y="3630620"/>
            <a:ext cx="2967037" cy="822325"/>
          </a:xfrm>
          <a:prstGeom prst="rect">
            <a:avLst/>
          </a:prstGeom>
          <a:noFill/>
          <a:ln w="28575">
            <a:solidFill>
              <a:schemeClr val="tx1"/>
            </a:solidFill>
            <a:miter lim="800000"/>
            <a:headEnd/>
            <a:tailEnd/>
          </a:ln>
        </p:spPr>
        <p:txBody>
          <a:bodyPr/>
          <a:lstStyle/>
          <a:p>
            <a:r>
              <a:rPr lang="en-US" sz="2000"/>
              <a:t>Recurrent VTE, ITT (%)</a:t>
            </a:r>
          </a:p>
        </p:txBody>
      </p:sp>
      <p:sp>
        <p:nvSpPr>
          <p:cNvPr id="24587" name="Rectangle 24"/>
          <p:cNvSpPr>
            <a:spLocks noChangeArrowheads="1"/>
          </p:cNvSpPr>
          <p:nvPr/>
        </p:nvSpPr>
        <p:spPr bwMode="auto">
          <a:xfrm>
            <a:off x="538172" y="3630620"/>
            <a:ext cx="2967037" cy="822325"/>
          </a:xfrm>
          <a:prstGeom prst="rect">
            <a:avLst/>
          </a:prstGeom>
          <a:noFill/>
          <a:ln w="28575">
            <a:solidFill>
              <a:srgbClr val="A0A0A0"/>
            </a:solidFill>
            <a:miter lim="800000"/>
            <a:headEnd/>
            <a:tailEnd/>
          </a:ln>
        </p:spPr>
        <p:txBody>
          <a:bodyPr/>
          <a:lstStyle/>
          <a:p>
            <a:endParaRPr lang="en-US"/>
          </a:p>
        </p:txBody>
      </p:sp>
      <p:sp>
        <p:nvSpPr>
          <p:cNvPr id="24588" name="Rectangle 9"/>
          <p:cNvSpPr>
            <a:spLocks noChangeArrowheads="1"/>
          </p:cNvSpPr>
          <p:nvPr/>
        </p:nvSpPr>
        <p:spPr bwMode="auto">
          <a:xfrm>
            <a:off x="3505209" y="3630620"/>
            <a:ext cx="2803525" cy="822325"/>
          </a:xfrm>
          <a:prstGeom prst="rect">
            <a:avLst/>
          </a:prstGeom>
          <a:noFill/>
          <a:ln w="28575">
            <a:solidFill>
              <a:schemeClr val="tx1"/>
            </a:solidFill>
            <a:miter lim="800000"/>
            <a:headEnd/>
            <a:tailEnd/>
          </a:ln>
        </p:spPr>
        <p:txBody>
          <a:bodyPr/>
          <a:lstStyle/>
          <a:p>
            <a:pPr algn="ctr"/>
            <a:r>
              <a:rPr lang="en-US" sz="2000"/>
              <a:t>2.0%</a:t>
            </a:r>
            <a:br>
              <a:rPr lang="en-US" sz="2000"/>
            </a:br>
            <a:r>
              <a:rPr lang="en-US" sz="2000"/>
              <a:t>(n = 24)</a:t>
            </a:r>
          </a:p>
        </p:txBody>
      </p:sp>
      <p:sp>
        <p:nvSpPr>
          <p:cNvPr id="24589" name="Rectangle 26"/>
          <p:cNvSpPr>
            <a:spLocks noChangeArrowheads="1"/>
          </p:cNvSpPr>
          <p:nvPr/>
        </p:nvSpPr>
        <p:spPr bwMode="auto">
          <a:xfrm>
            <a:off x="3505209" y="3630620"/>
            <a:ext cx="2803525" cy="822325"/>
          </a:xfrm>
          <a:prstGeom prst="rect">
            <a:avLst/>
          </a:prstGeom>
          <a:noFill/>
          <a:ln w="28575">
            <a:solidFill>
              <a:srgbClr val="A0A0A0"/>
            </a:solidFill>
            <a:miter lim="800000"/>
            <a:headEnd/>
            <a:tailEnd/>
          </a:ln>
        </p:spPr>
        <p:txBody>
          <a:bodyPr/>
          <a:lstStyle/>
          <a:p>
            <a:endParaRPr lang="en-US"/>
          </a:p>
        </p:txBody>
      </p:sp>
      <p:sp>
        <p:nvSpPr>
          <p:cNvPr id="24590" name="Rectangle 10"/>
          <p:cNvSpPr>
            <a:spLocks noChangeArrowheads="1"/>
          </p:cNvSpPr>
          <p:nvPr/>
        </p:nvSpPr>
        <p:spPr bwMode="auto">
          <a:xfrm>
            <a:off x="6324599" y="3630620"/>
            <a:ext cx="2895601" cy="822325"/>
          </a:xfrm>
          <a:prstGeom prst="rect">
            <a:avLst/>
          </a:prstGeom>
          <a:noFill/>
          <a:ln w="28575">
            <a:solidFill>
              <a:schemeClr val="tx1"/>
            </a:solidFill>
            <a:miter lim="800000"/>
            <a:headEnd/>
            <a:tailEnd/>
          </a:ln>
        </p:spPr>
        <p:txBody>
          <a:bodyPr/>
          <a:lstStyle/>
          <a:p>
            <a:pPr algn="ctr"/>
            <a:r>
              <a:rPr lang="en-US" sz="2000"/>
              <a:t>2.1%</a:t>
            </a:r>
            <a:br>
              <a:rPr lang="en-US" sz="2000"/>
            </a:br>
            <a:r>
              <a:rPr lang="en-US" sz="2000"/>
              <a:t>(n = 26)</a:t>
            </a:r>
          </a:p>
        </p:txBody>
      </p:sp>
      <p:sp>
        <p:nvSpPr>
          <p:cNvPr id="24591" name="Rectangle 28"/>
          <p:cNvSpPr>
            <a:spLocks noChangeArrowheads="1"/>
          </p:cNvSpPr>
          <p:nvPr/>
        </p:nvSpPr>
        <p:spPr bwMode="auto">
          <a:xfrm>
            <a:off x="6324599" y="3630620"/>
            <a:ext cx="2895601" cy="822325"/>
          </a:xfrm>
          <a:prstGeom prst="rect">
            <a:avLst/>
          </a:prstGeom>
          <a:noFill/>
          <a:ln w="28575">
            <a:solidFill>
              <a:srgbClr val="A0A0A0"/>
            </a:solidFill>
            <a:miter lim="800000"/>
            <a:headEnd/>
            <a:tailEnd/>
          </a:ln>
        </p:spPr>
        <p:txBody>
          <a:bodyPr/>
          <a:lstStyle/>
          <a:p>
            <a:endParaRPr lang="en-US"/>
          </a:p>
        </p:txBody>
      </p:sp>
      <p:sp>
        <p:nvSpPr>
          <p:cNvPr id="24592" name="Rectangle 12"/>
          <p:cNvSpPr>
            <a:spLocks noChangeArrowheads="1"/>
          </p:cNvSpPr>
          <p:nvPr/>
        </p:nvSpPr>
        <p:spPr bwMode="auto">
          <a:xfrm>
            <a:off x="538172" y="4452954"/>
            <a:ext cx="2967037" cy="822325"/>
          </a:xfrm>
          <a:prstGeom prst="rect">
            <a:avLst/>
          </a:prstGeom>
          <a:noFill/>
          <a:ln w="28575">
            <a:solidFill>
              <a:schemeClr val="tx1"/>
            </a:solidFill>
            <a:miter lim="800000"/>
            <a:headEnd/>
            <a:tailEnd/>
          </a:ln>
        </p:spPr>
        <p:txBody>
          <a:bodyPr/>
          <a:lstStyle/>
          <a:p>
            <a:r>
              <a:rPr lang="en-US" sz="2000"/>
              <a:t>Recurrent VTE, OT (%)</a:t>
            </a:r>
          </a:p>
        </p:txBody>
      </p:sp>
      <p:sp>
        <p:nvSpPr>
          <p:cNvPr id="24593" name="Rectangle 32"/>
          <p:cNvSpPr>
            <a:spLocks noChangeArrowheads="1"/>
          </p:cNvSpPr>
          <p:nvPr/>
        </p:nvSpPr>
        <p:spPr bwMode="auto">
          <a:xfrm>
            <a:off x="538172" y="4452954"/>
            <a:ext cx="2967037" cy="822325"/>
          </a:xfrm>
          <a:prstGeom prst="rect">
            <a:avLst/>
          </a:prstGeom>
          <a:noFill/>
          <a:ln w="28575">
            <a:solidFill>
              <a:srgbClr val="A0A0A0"/>
            </a:solidFill>
            <a:miter lim="800000"/>
            <a:headEnd/>
            <a:tailEnd/>
          </a:ln>
        </p:spPr>
        <p:txBody>
          <a:bodyPr/>
          <a:lstStyle/>
          <a:p>
            <a:endParaRPr lang="en-US"/>
          </a:p>
        </p:txBody>
      </p:sp>
      <p:sp>
        <p:nvSpPr>
          <p:cNvPr id="24594" name="Rectangle 13"/>
          <p:cNvSpPr>
            <a:spLocks noChangeArrowheads="1"/>
          </p:cNvSpPr>
          <p:nvPr/>
        </p:nvSpPr>
        <p:spPr bwMode="auto">
          <a:xfrm>
            <a:off x="3505209" y="4452954"/>
            <a:ext cx="2803525" cy="822325"/>
          </a:xfrm>
          <a:prstGeom prst="rect">
            <a:avLst/>
          </a:prstGeom>
          <a:noFill/>
          <a:ln w="28575">
            <a:solidFill>
              <a:schemeClr val="tx1"/>
            </a:solidFill>
            <a:miter lim="800000"/>
            <a:headEnd/>
            <a:tailEnd/>
          </a:ln>
        </p:spPr>
        <p:txBody>
          <a:bodyPr/>
          <a:lstStyle/>
          <a:p>
            <a:pPr algn="ctr"/>
            <a:r>
              <a:rPr lang="en-US" sz="2000"/>
              <a:t>1.5%</a:t>
            </a:r>
            <a:br>
              <a:rPr lang="en-US" sz="2000"/>
            </a:br>
            <a:r>
              <a:rPr lang="en-US" sz="2000"/>
              <a:t>(n = 17)</a:t>
            </a:r>
          </a:p>
        </p:txBody>
      </p:sp>
      <p:sp>
        <p:nvSpPr>
          <p:cNvPr id="24595" name="Rectangle 34"/>
          <p:cNvSpPr>
            <a:spLocks noChangeArrowheads="1"/>
          </p:cNvSpPr>
          <p:nvPr/>
        </p:nvSpPr>
        <p:spPr bwMode="auto">
          <a:xfrm>
            <a:off x="3505209" y="4452954"/>
            <a:ext cx="2803525" cy="822325"/>
          </a:xfrm>
          <a:prstGeom prst="rect">
            <a:avLst/>
          </a:prstGeom>
          <a:noFill/>
          <a:ln w="28575">
            <a:solidFill>
              <a:srgbClr val="A0A0A0"/>
            </a:solidFill>
            <a:miter lim="800000"/>
            <a:headEnd/>
            <a:tailEnd/>
          </a:ln>
        </p:spPr>
        <p:txBody>
          <a:bodyPr/>
          <a:lstStyle/>
          <a:p>
            <a:endParaRPr lang="en-US"/>
          </a:p>
        </p:txBody>
      </p:sp>
      <p:sp>
        <p:nvSpPr>
          <p:cNvPr id="24596" name="Rectangle 14"/>
          <p:cNvSpPr>
            <a:spLocks noChangeArrowheads="1"/>
          </p:cNvSpPr>
          <p:nvPr/>
        </p:nvSpPr>
        <p:spPr bwMode="auto">
          <a:xfrm>
            <a:off x="6324599" y="4452954"/>
            <a:ext cx="2895601" cy="822325"/>
          </a:xfrm>
          <a:prstGeom prst="rect">
            <a:avLst/>
          </a:prstGeom>
          <a:noFill/>
          <a:ln w="28575">
            <a:solidFill>
              <a:schemeClr val="tx1"/>
            </a:solidFill>
            <a:miter lim="800000"/>
            <a:headEnd/>
            <a:tailEnd/>
          </a:ln>
        </p:spPr>
        <p:txBody>
          <a:bodyPr/>
          <a:lstStyle/>
          <a:p>
            <a:pPr algn="ctr"/>
            <a:r>
              <a:rPr lang="en-US" sz="2000"/>
              <a:t>2.0%</a:t>
            </a:r>
            <a:br>
              <a:rPr lang="en-US" sz="2000"/>
            </a:br>
            <a:r>
              <a:rPr lang="en-US" sz="2000"/>
              <a:t>(n = 23)</a:t>
            </a:r>
          </a:p>
        </p:txBody>
      </p:sp>
      <p:sp>
        <p:nvSpPr>
          <p:cNvPr id="24597" name="Rectangle 36"/>
          <p:cNvSpPr>
            <a:spLocks noChangeArrowheads="1"/>
          </p:cNvSpPr>
          <p:nvPr/>
        </p:nvSpPr>
        <p:spPr bwMode="auto">
          <a:xfrm>
            <a:off x="6324599" y="4452954"/>
            <a:ext cx="2895601" cy="822325"/>
          </a:xfrm>
          <a:prstGeom prst="rect">
            <a:avLst/>
          </a:prstGeom>
          <a:noFill/>
          <a:ln w="28575">
            <a:solidFill>
              <a:srgbClr val="A0A0A0"/>
            </a:solidFill>
            <a:miter lim="800000"/>
            <a:headEnd/>
            <a:tailEnd/>
          </a:ln>
        </p:spPr>
        <p:txBody>
          <a:bodyPr/>
          <a:lstStyle/>
          <a:p>
            <a:endParaRPr lang="en-US"/>
          </a:p>
        </p:txBody>
      </p:sp>
      <p:sp>
        <p:nvSpPr>
          <p:cNvPr id="24598" name="Rectangle 44"/>
          <p:cNvSpPr>
            <a:spLocks noChangeArrowheads="1"/>
          </p:cNvSpPr>
          <p:nvPr/>
        </p:nvSpPr>
        <p:spPr bwMode="auto">
          <a:xfrm>
            <a:off x="533400" y="5273691"/>
            <a:ext cx="2967038" cy="822325"/>
          </a:xfrm>
          <a:prstGeom prst="rect">
            <a:avLst/>
          </a:prstGeom>
          <a:noFill/>
          <a:ln w="28575">
            <a:solidFill>
              <a:schemeClr val="tx1"/>
            </a:solidFill>
            <a:miter lim="800000"/>
            <a:headEnd/>
            <a:tailEnd/>
          </a:ln>
        </p:spPr>
        <p:txBody>
          <a:bodyPr/>
          <a:lstStyle/>
          <a:p>
            <a:r>
              <a:rPr lang="en-US" sz="2000"/>
              <a:t>Major bleeding, OT (%)</a:t>
            </a:r>
          </a:p>
        </p:txBody>
      </p:sp>
      <p:sp>
        <p:nvSpPr>
          <p:cNvPr id="24599" name="Rectangle 45"/>
          <p:cNvSpPr>
            <a:spLocks noChangeArrowheads="1"/>
          </p:cNvSpPr>
          <p:nvPr/>
        </p:nvSpPr>
        <p:spPr bwMode="auto">
          <a:xfrm>
            <a:off x="533400" y="5273691"/>
            <a:ext cx="2967038" cy="822325"/>
          </a:xfrm>
          <a:prstGeom prst="rect">
            <a:avLst/>
          </a:prstGeom>
          <a:noFill/>
          <a:ln w="28575">
            <a:solidFill>
              <a:srgbClr val="A0A0A0"/>
            </a:solidFill>
            <a:miter lim="800000"/>
            <a:headEnd/>
            <a:tailEnd/>
          </a:ln>
        </p:spPr>
        <p:txBody>
          <a:bodyPr/>
          <a:lstStyle/>
          <a:p>
            <a:endParaRPr lang="en-US"/>
          </a:p>
        </p:txBody>
      </p:sp>
      <p:sp>
        <p:nvSpPr>
          <p:cNvPr id="24600" name="Rectangle 46"/>
          <p:cNvSpPr>
            <a:spLocks noChangeArrowheads="1"/>
          </p:cNvSpPr>
          <p:nvPr/>
        </p:nvSpPr>
        <p:spPr bwMode="auto">
          <a:xfrm>
            <a:off x="3500447" y="5273691"/>
            <a:ext cx="2803525" cy="822325"/>
          </a:xfrm>
          <a:prstGeom prst="rect">
            <a:avLst/>
          </a:prstGeom>
          <a:noFill/>
          <a:ln w="28575">
            <a:solidFill>
              <a:schemeClr val="tx1"/>
            </a:solidFill>
            <a:miter lim="800000"/>
            <a:headEnd/>
            <a:tailEnd/>
          </a:ln>
        </p:spPr>
        <p:txBody>
          <a:bodyPr/>
          <a:lstStyle/>
          <a:p>
            <a:pPr algn="ctr"/>
            <a:r>
              <a:rPr lang="en-US" sz="2000"/>
              <a:t>2.2%</a:t>
            </a:r>
            <a:br>
              <a:rPr lang="en-US" sz="2000"/>
            </a:br>
            <a:r>
              <a:rPr lang="en-US" sz="2000"/>
              <a:t>(n = 25)</a:t>
            </a:r>
          </a:p>
        </p:txBody>
      </p:sp>
      <p:sp>
        <p:nvSpPr>
          <p:cNvPr id="24601" name="Rectangle 47"/>
          <p:cNvSpPr>
            <a:spLocks noChangeArrowheads="1"/>
          </p:cNvSpPr>
          <p:nvPr/>
        </p:nvSpPr>
        <p:spPr bwMode="auto">
          <a:xfrm>
            <a:off x="3500447" y="5273691"/>
            <a:ext cx="2803525" cy="822325"/>
          </a:xfrm>
          <a:prstGeom prst="rect">
            <a:avLst/>
          </a:prstGeom>
          <a:noFill/>
          <a:ln w="28575">
            <a:solidFill>
              <a:srgbClr val="A0A0A0"/>
            </a:solidFill>
            <a:miter lim="800000"/>
            <a:headEnd/>
            <a:tailEnd/>
          </a:ln>
        </p:spPr>
        <p:txBody>
          <a:bodyPr/>
          <a:lstStyle/>
          <a:p>
            <a:endParaRPr lang="en-US"/>
          </a:p>
        </p:txBody>
      </p:sp>
      <p:sp>
        <p:nvSpPr>
          <p:cNvPr id="24602" name="Rectangle 48"/>
          <p:cNvSpPr>
            <a:spLocks noChangeArrowheads="1"/>
          </p:cNvSpPr>
          <p:nvPr/>
        </p:nvSpPr>
        <p:spPr bwMode="auto">
          <a:xfrm>
            <a:off x="6319837" y="5273691"/>
            <a:ext cx="2895601" cy="822325"/>
          </a:xfrm>
          <a:prstGeom prst="rect">
            <a:avLst/>
          </a:prstGeom>
          <a:noFill/>
          <a:ln w="28575">
            <a:solidFill>
              <a:schemeClr val="tx1"/>
            </a:solidFill>
            <a:miter lim="800000"/>
            <a:headEnd/>
            <a:tailEnd/>
          </a:ln>
        </p:spPr>
        <p:txBody>
          <a:bodyPr/>
          <a:lstStyle/>
          <a:p>
            <a:pPr algn="ctr"/>
            <a:r>
              <a:rPr lang="en-US" sz="2000"/>
              <a:t>1.3%</a:t>
            </a:r>
            <a:br>
              <a:rPr lang="en-US" sz="2000"/>
            </a:br>
            <a:r>
              <a:rPr lang="en-US" sz="2000"/>
              <a:t>(n = 14)</a:t>
            </a:r>
          </a:p>
        </p:txBody>
      </p:sp>
      <p:sp>
        <p:nvSpPr>
          <p:cNvPr id="24603" name="Rectangle 49"/>
          <p:cNvSpPr>
            <a:spLocks noChangeArrowheads="1"/>
          </p:cNvSpPr>
          <p:nvPr/>
        </p:nvSpPr>
        <p:spPr bwMode="auto">
          <a:xfrm>
            <a:off x="6319837" y="5273691"/>
            <a:ext cx="2895601" cy="822325"/>
          </a:xfrm>
          <a:prstGeom prst="rect">
            <a:avLst/>
          </a:prstGeom>
          <a:noFill/>
          <a:ln w="28575">
            <a:solidFill>
              <a:srgbClr val="A0A0A0"/>
            </a:solidFill>
            <a:miter lim="800000"/>
            <a:headEnd/>
            <a:tailEnd/>
          </a:ln>
        </p:spPr>
        <p:txBody>
          <a:bodyPr/>
          <a:lstStyle/>
          <a:p>
            <a:endParaRPr lang="en-US"/>
          </a:p>
        </p:txBody>
      </p:sp>
      <p:sp>
        <p:nvSpPr>
          <p:cNvPr id="24604" name="Text Box 52"/>
          <p:cNvSpPr txBox="1">
            <a:spLocks noChangeArrowheads="1"/>
          </p:cNvSpPr>
          <p:nvPr/>
        </p:nvSpPr>
        <p:spPr bwMode="auto">
          <a:xfrm>
            <a:off x="685800" y="457213"/>
            <a:ext cx="8458200" cy="646331"/>
          </a:xfrm>
          <a:prstGeom prst="rect">
            <a:avLst/>
          </a:prstGeom>
          <a:noFill/>
          <a:ln w="9525">
            <a:noFill/>
            <a:miter lim="800000"/>
            <a:headEnd/>
            <a:tailEnd/>
          </a:ln>
        </p:spPr>
        <p:txBody>
          <a:bodyPr>
            <a:spAutoFit/>
          </a:bodyPr>
          <a:lstStyle/>
          <a:p>
            <a:r>
              <a:rPr lang="en-GB" sz="3600" b="1">
                <a:solidFill>
                  <a:schemeClr val="bg2"/>
                </a:solidFill>
              </a:rPr>
              <a:t>Are new drugs better than warfarin?</a:t>
            </a:r>
          </a:p>
        </p:txBody>
      </p:sp>
      <p:sp>
        <p:nvSpPr>
          <p:cNvPr id="24605" name="Text Box 53"/>
          <p:cNvSpPr txBox="1">
            <a:spLocks noChangeArrowheads="1"/>
          </p:cNvSpPr>
          <p:nvPr/>
        </p:nvSpPr>
        <p:spPr bwMode="auto">
          <a:xfrm>
            <a:off x="7423155" y="6400801"/>
            <a:ext cx="2044149" cy="369332"/>
          </a:xfrm>
          <a:prstGeom prst="rect">
            <a:avLst/>
          </a:prstGeom>
          <a:noFill/>
          <a:ln w="9525">
            <a:noFill/>
            <a:miter lim="800000"/>
            <a:headEnd/>
            <a:tailEnd/>
          </a:ln>
        </p:spPr>
        <p:txBody>
          <a:bodyPr wrap="none">
            <a:spAutoFit/>
          </a:bodyPr>
          <a:lstStyle/>
          <a:p>
            <a:r>
              <a:rPr lang="en-GB" sz="1800" b="1"/>
              <a:t>Thrive ISTH 2003</a:t>
            </a:r>
          </a:p>
        </p:txBody>
      </p:sp>
      <p:sp>
        <p:nvSpPr>
          <p:cNvPr id="24606" name="Text Box 54"/>
          <p:cNvSpPr txBox="1">
            <a:spLocks noChangeArrowheads="1"/>
          </p:cNvSpPr>
          <p:nvPr/>
        </p:nvSpPr>
        <p:spPr bwMode="auto">
          <a:xfrm>
            <a:off x="1219202" y="1524014"/>
            <a:ext cx="7162800" cy="954107"/>
          </a:xfrm>
          <a:prstGeom prst="rect">
            <a:avLst/>
          </a:prstGeom>
          <a:noFill/>
          <a:ln w="9525">
            <a:noFill/>
            <a:miter lim="800000"/>
            <a:headEnd/>
            <a:tailEnd/>
          </a:ln>
        </p:spPr>
        <p:txBody>
          <a:bodyPr>
            <a:spAutoFit/>
          </a:bodyPr>
          <a:lstStyle/>
          <a:p>
            <a:r>
              <a:rPr lang="en-GB"/>
              <a:t> DVT Treatment with Ximelagatran: an unmonitored, oral, direct thrombin inhibitor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EINSTEIN trial outcomes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0564831"/>
              </p:ext>
            </p:extLst>
          </p:nvPr>
        </p:nvGraphicFramePr>
        <p:xfrm>
          <a:off x="506515" y="1844824"/>
          <a:ext cx="7956883" cy="3816422"/>
        </p:xfrm>
        <a:graphic>
          <a:graphicData uri="http://schemas.openxmlformats.org/drawingml/2006/table">
            <a:tbl>
              <a:tblPr firstRow="1" bandRow="1">
                <a:tableStyleId>{3C2FFA5D-87B4-456A-9821-1D502468CF0F}</a:tableStyleId>
              </a:tblPr>
              <a:tblGrid>
                <a:gridCol w="2730303"/>
                <a:gridCol w="2028225"/>
                <a:gridCol w="1638182"/>
                <a:gridCol w="1560173"/>
              </a:tblGrid>
              <a:tr h="870080">
                <a:tc>
                  <a:txBody>
                    <a:bodyPr/>
                    <a:lstStyle/>
                    <a:p>
                      <a:endParaRPr lang="en-GB" sz="2400" dirty="0"/>
                    </a:p>
                  </a:txBody>
                  <a:tcPr marL="99060" marR="99060"/>
                </a:tc>
                <a:tc>
                  <a:txBody>
                    <a:bodyPr/>
                    <a:lstStyle/>
                    <a:p>
                      <a:pPr algn="ctr"/>
                      <a:r>
                        <a:rPr lang="en-GB" sz="2400" dirty="0" err="1" smtClean="0"/>
                        <a:t>Rivaroxaban</a:t>
                      </a:r>
                      <a:endParaRPr lang="en-GB" sz="2400" b="1" dirty="0"/>
                    </a:p>
                  </a:txBody>
                  <a:tcPr marL="99060" marR="99060"/>
                </a:tc>
                <a:tc>
                  <a:txBody>
                    <a:bodyPr/>
                    <a:lstStyle/>
                    <a:p>
                      <a:pPr algn="ctr"/>
                      <a:r>
                        <a:rPr lang="en-GB" sz="2400" b="1" dirty="0" smtClean="0"/>
                        <a:t>LMWH</a:t>
                      </a:r>
                      <a:r>
                        <a:rPr lang="en-GB" sz="2400" b="1" baseline="0" dirty="0" smtClean="0"/>
                        <a:t> + Warfarin</a:t>
                      </a:r>
                      <a:endParaRPr lang="en-GB" sz="2400" b="1" dirty="0"/>
                    </a:p>
                  </a:txBody>
                  <a:tcPr marL="99060" marR="99060"/>
                </a:tc>
                <a:tc>
                  <a:txBody>
                    <a:bodyPr/>
                    <a:lstStyle/>
                    <a:p>
                      <a:pPr algn="ctr"/>
                      <a:r>
                        <a:rPr lang="en-GB" sz="2400" b="1" dirty="0" smtClean="0"/>
                        <a:t>p</a:t>
                      </a:r>
                      <a:endParaRPr lang="en-GB" sz="2400" b="1" dirty="0"/>
                    </a:p>
                  </a:txBody>
                  <a:tcPr marL="99060" marR="99060"/>
                </a:tc>
              </a:tr>
              <a:tr h="491057">
                <a:tc>
                  <a:txBody>
                    <a:bodyPr/>
                    <a:lstStyle/>
                    <a:p>
                      <a:r>
                        <a:rPr lang="en-GB" sz="2400" dirty="0" smtClean="0"/>
                        <a:t>Recurrent</a:t>
                      </a:r>
                      <a:r>
                        <a:rPr lang="en-GB" sz="2400" baseline="0" dirty="0" smtClean="0"/>
                        <a:t> VTE</a:t>
                      </a:r>
                      <a:endParaRPr lang="en-GB" sz="240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2.1*</a:t>
                      </a:r>
                      <a:r>
                        <a:rPr lang="en-GB" sz="2400" baseline="30000" dirty="0" smtClean="0"/>
                        <a:t> </a:t>
                      </a:r>
                    </a:p>
                  </a:txBody>
                  <a:tcPr marL="99060" marR="99060"/>
                </a:tc>
                <a:tc>
                  <a:txBody>
                    <a:bodyPr/>
                    <a:lstStyle/>
                    <a:p>
                      <a:pPr algn="ctr"/>
                      <a:r>
                        <a:rPr lang="en-GB" sz="2400" dirty="0" smtClean="0"/>
                        <a:t>3.0</a:t>
                      </a:r>
                      <a:endParaRPr lang="en-GB" sz="2400" dirty="0"/>
                    </a:p>
                  </a:txBody>
                  <a:tcPr marL="99060" marR="99060"/>
                </a:tc>
                <a:tc>
                  <a:txBody>
                    <a:bodyPr/>
                    <a:lstStyle/>
                    <a:p>
                      <a:pPr algn="ctr"/>
                      <a:r>
                        <a:rPr lang="en-GB" sz="2400" dirty="0" smtClean="0"/>
                        <a:t>&lt;0.001</a:t>
                      </a:r>
                      <a:endParaRPr lang="en-GB" sz="2400" dirty="0"/>
                    </a:p>
                  </a:txBody>
                  <a:tcPr marL="99060" marR="99060"/>
                </a:tc>
              </a:tr>
              <a:tr h="491057">
                <a:tc>
                  <a:txBody>
                    <a:bodyPr/>
                    <a:lstStyle/>
                    <a:p>
                      <a:endParaRPr lang="en-GB" sz="2400" dirty="0"/>
                    </a:p>
                  </a:txBody>
                  <a:tcPr marL="99060" marR="99060"/>
                </a:tc>
                <a:tc>
                  <a:txBody>
                    <a:bodyPr/>
                    <a:lstStyle/>
                    <a:p>
                      <a:pPr algn="ctr"/>
                      <a:endParaRPr lang="en-GB" sz="2400" dirty="0"/>
                    </a:p>
                  </a:txBody>
                  <a:tcPr marL="99060" marR="99060"/>
                </a:tc>
                <a:tc>
                  <a:txBody>
                    <a:bodyPr/>
                    <a:lstStyle/>
                    <a:p>
                      <a:pPr algn="ctr"/>
                      <a:endParaRPr lang="en-GB" sz="2400"/>
                    </a:p>
                  </a:txBody>
                  <a:tcPr marL="99060" marR="99060"/>
                </a:tc>
                <a:tc>
                  <a:txBody>
                    <a:bodyPr/>
                    <a:lstStyle/>
                    <a:p>
                      <a:pPr algn="ctr"/>
                      <a:endParaRPr lang="en-GB" sz="2400"/>
                    </a:p>
                  </a:txBody>
                  <a:tcPr marL="99060" marR="99060"/>
                </a:tc>
              </a:tr>
              <a:tr h="491057">
                <a:tc>
                  <a:txBody>
                    <a:bodyPr/>
                    <a:lstStyle/>
                    <a:p>
                      <a:r>
                        <a:rPr lang="en-GB" sz="2400" dirty="0" smtClean="0"/>
                        <a:t>Bleeding</a:t>
                      </a:r>
                      <a:endParaRPr lang="en-GB" sz="2400" dirty="0"/>
                    </a:p>
                  </a:txBody>
                  <a:tcPr marL="99060" marR="99060"/>
                </a:tc>
                <a:tc>
                  <a:txBody>
                    <a:bodyPr/>
                    <a:lstStyle/>
                    <a:p>
                      <a:pPr algn="ctr"/>
                      <a:endParaRPr lang="en-GB" sz="2400" dirty="0"/>
                    </a:p>
                  </a:txBody>
                  <a:tcPr marL="99060" marR="99060"/>
                </a:tc>
                <a:tc>
                  <a:txBody>
                    <a:bodyPr/>
                    <a:lstStyle/>
                    <a:p>
                      <a:pPr algn="ctr"/>
                      <a:endParaRPr lang="en-GB" sz="2400"/>
                    </a:p>
                  </a:txBody>
                  <a:tcPr marL="99060" marR="99060"/>
                </a:tc>
                <a:tc>
                  <a:txBody>
                    <a:bodyPr/>
                    <a:lstStyle/>
                    <a:p>
                      <a:pPr algn="ctr"/>
                      <a:endParaRPr lang="en-GB" sz="2400"/>
                    </a:p>
                  </a:txBody>
                  <a:tcPr marL="99060" marR="99060"/>
                </a:tc>
              </a:tr>
              <a:tr h="491057">
                <a:tc>
                  <a:txBody>
                    <a:bodyPr/>
                    <a:lstStyle/>
                    <a:p>
                      <a:r>
                        <a:rPr lang="en-GB" sz="2400" dirty="0" smtClean="0"/>
                        <a:t>    Major</a:t>
                      </a:r>
                      <a:endParaRPr lang="en-GB" sz="2400" dirty="0"/>
                    </a:p>
                  </a:txBody>
                  <a:tcPr marL="99060" marR="99060" anchor="ctr"/>
                </a:tc>
                <a:tc>
                  <a:txBody>
                    <a:bodyPr/>
                    <a:lstStyle/>
                    <a:p>
                      <a:pPr algn="ctr"/>
                      <a:r>
                        <a:rPr lang="en-GB" sz="2400" dirty="0" smtClean="0"/>
                        <a:t>0.8</a:t>
                      </a:r>
                      <a:endParaRPr lang="en-GB" sz="2400" baseline="30000" dirty="0"/>
                    </a:p>
                  </a:txBody>
                  <a:tcPr marL="99060" marR="99060" anchor="ctr"/>
                </a:tc>
                <a:tc>
                  <a:txBody>
                    <a:bodyPr/>
                    <a:lstStyle/>
                    <a:p>
                      <a:pPr algn="ctr"/>
                      <a:r>
                        <a:rPr lang="en-GB" sz="2400" dirty="0" smtClean="0"/>
                        <a:t>1.2</a:t>
                      </a:r>
                      <a:endParaRPr lang="en-GB" sz="2400" dirty="0"/>
                    </a:p>
                  </a:txBody>
                  <a:tcPr marL="99060" marR="99060" anchor="ctr"/>
                </a:tc>
                <a:tc>
                  <a:txBody>
                    <a:bodyPr/>
                    <a:lstStyle/>
                    <a:p>
                      <a:pPr algn="ctr"/>
                      <a:r>
                        <a:rPr lang="en-GB" sz="2400" dirty="0" smtClean="0"/>
                        <a:t>0.21</a:t>
                      </a:r>
                      <a:endParaRPr lang="en-GB" sz="2400" dirty="0"/>
                    </a:p>
                  </a:txBody>
                  <a:tcPr marL="99060" marR="99060" anchor="ctr"/>
                </a:tc>
              </a:tr>
              <a:tr h="491057">
                <a:tc>
                  <a:txBody>
                    <a:bodyPr/>
                    <a:lstStyle/>
                    <a:p>
                      <a:r>
                        <a:rPr lang="en-GB" sz="2400" dirty="0" err="1" smtClean="0"/>
                        <a:t>Clin</a:t>
                      </a:r>
                      <a:r>
                        <a:rPr lang="en-GB" sz="2400" baseline="0" dirty="0" smtClean="0"/>
                        <a:t> </a:t>
                      </a:r>
                      <a:r>
                        <a:rPr lang="en-GB" sz="2400" dirty="0" err="1" smtClean="0"/>
                        <a:t>rel</a:t>
                      </a:r>
                      <a:r>
                        <a:rPr lang="en-GB" sz="2400" dirty="0" smtClean="0"/>
                        <a:t> non-major</a:t>
                      </a:r>
                      <a:endParaRPr lang="en-GB" sz="2400" dirty="0"/>
                    </a:p>
                  </a:txBody>
                  <a:tcPr marL="99060" marR="99060" anchor="ctr"/>
                </a:tc>
                <a:tc>
                  <a:txBody>
                    <a:bodyPr/>
                    <a:lstStyle/>
                    <a:p>
                      <a:pPr algn="ctr"/>
                      <a:r>
                        <a:rPr lang="en-GB" sz="2400" dirty="0" smtClean="0"/>
                        <a:t>7.3</a:t>
                      </a:r>
                      <a:endParaRPr lang="en-GB" sz="2400" baseline="30000" dirty="0"/>
                    </a:p>
                  </a:txBody>
                  <a:tcPr marL="99060" marR="99060" anchor="ctr"/>
                </a:tc>
                <a:tc>
                  <a:txBody>
                    <a:bodyPr/>
                    <a:lstStyle/>
                    <a:p>
                      <a:pPr algn="ctr"/>
                      <a:r>
                        <a:rPr lang="en-GB" sz="2400" dirty="0" smtClean="0"/>
                        <a:t>7.0</a:t>
                      </a:r>
                      <a:endParaRPr lang="en-GB" sz="2400" dirty="0"/>
                    </a:p>
                  </a:txBody>
                  <a:tcPr marL="99060" marR="99060" anchor="ctr"/>
                </a:tc>
                <a:tc>
                  <a:txBody>
                    <a:bodyPr/>
                    <a:lstStyle/>
                    <a:p>
                      <a:pPr algn="ctr"/>
                      <a:r>
                        <a:rPr lang="en-GB" sz="2400" dirty="0" smtClean="0"/>
                        <a:t>ns</a:t>
                      </a:r>
                      <a:endParaRPr lang="en-GB" sz="2400" dirty="0"/>
                    </a:p>
                  </a:txBody>
                  <a:tcPr marL="99060" marR="99060" anchor="ctr"/>
                </a:tc>
              </a:tr>
              <a:tr h="491057">
                <a:tc>
                  <a:txBody>
                    <a:bodyPr/>
                    <a:lstStyle/>
                    <a:p>
                      <a:r>
                        <a:rPr lang="en-GB" sz="2400" dirty="0" smtClean="0"/>
                        <a:t>Death</a:t>
                      </a:r>
                    </a:p>
                  </a:txBody>
                  <a:tcPr marL="99060" marR="99060" anchor="ctr"/>
                </a:tc>
                <a:tc>
                  <a:txBody>
                    <a:bodyPr/>
                    <a:lstStyle/>
                    <a:p>
                      <a:pPr algn="ctr"/>
                      <a:r>
                        <a:rPr lang="en-GB" sz="2400" dirty="0" smtClean="0"/>
                        <a:t>2.2</a:t>
                      </a:r>
                      <a:endParaRPr lang="en-GB" sz="2400" dirty="0"/>
                    </a:p>
                  </a:txBody>
                  <a:tcPr marL="99060" marR="99060" anchor="ctr"/>
                </a:tc>
                <a:tc>
                  <a:txBody>
                    <a:bodyPr/>
                    <a:lstStyle/>
                    <a:p>
                      <a:pPr algn="ctr"/>
                      <a:r>
                        <a:rPr lang="en-GB" sz="2400" dirty="0" smtClean="0"/>
                        <a:t>2.9</a:t>
                      </a:r>
                      <a:endParaRPr lang="en-GB" sz="2400" dirty="0"/>
                    </a:p>
                  </a:txBody>
                  <a:tcPr marL="99060" marR="99060" anchor="ctr"/>
                </a:tc>
                <a:tc>
                  <a:txBody>
                    <a:bodyPr/>
                    <a:lstStyle/>
                    <a:p>
                      <a:pPr algn="ctr"/>
                      <a:r>
                        <a:rPr lang="en-GB" sz="2400" dirty="0" smtClean="0"/>
                        <a:t>0.06</a:t>
                      </a:r>
                      <a:endParaRPr lang="en-GB" sz="2400" dirty="0"/>
                    </a:p>
                  </a:txBody>
                  <a:tcPr marL="99060" marR="99060" anchor="ctr"/>
                </a:tc>
              </a:tr>
            </a:tbl>
          </a:graphicData>
        </a:graphic>
      </p:graphicFrame>
      <p:sp>
        <p:nvSpPr>
          <p:cNvPr id="5" name="TextBox 4"/>
          <p:cNvSpPr txBox="1"/>
          <p:nvPr/>
        </p:nvSpPr>
        <p:spPr>
          <a:xfrm>
            <a:off x="6513185" y="6453355"/>
            <a:ext cx="2909771" cy="307777"/>
          </a:xfrm>
          <a:prstGeom prst="rect">
            <a:avLst/>
          </a:prstGeom>
          <a:noFill/>
        </p:spPr>
        <p:txBody>
          <a:bodyPr wrap="none" rtlCol="0">
            <a:spAutoFit/>
          </a:bodyPr>
          <a:lstStyle/>
          <a:p>
            <a:pPr eaLnBrk="1" fontAlgn="auto" hangingPunct="1">
              <a:spcBef>
                <a:spcPts val="0"/>
              </a:spcBef>
              <a:spcAft>
                <a:spcPts val="0"/>
              </a:spcAft>
            </a:pPr>
            <a:r>
              <a:rPr lang="en-GB" sz="1400" dirty="0">
                <a:solidFill>
                  <a:prstClr val="black"/>
                </a:solidFill>
                <a:latin typeface="OTNEJMScalaSansLF"/>
              </a:rPr>
              <a:t>N </a:t>
            </a:r>
            <a:r>
              <a:rPr lang="en-GB" sz="1400" dirty="0" err="1">
                <a:solidFill>
                  <a:prstClr val="black"/>
                </a:solidFill>
                <a:latin typeface="OTNEJMScalaSansLF"/>
              </a:rPr>
              <a:t>Engl</a:t>
            </a:r>
            <a:r>
              <a:rPr lang="en-GB" sz="1400" dirty="0">
                <a:solidFill>
                  <a:prstClr val="black"/>
                </a:solidFill>
                <a:latin typeface="OTNEJMScalaSansLF"/>
              </a:rPr>
              <a:t> J Med 2010;363:2499-510.</a:t>
            </a:r>
            <a:endParaRPr lang="en-GB" sz="1400" dirty="0">
              <a:solidFill>
                <a:prstClr val="black"/>
              </a:solidFill>
              <a:latin typeface="Tw Cen MT"/>
            </a:endParaRPr>
          </a:p>
        </p:txBody>
      </p:sp>
    </p:spTree>
    <p:extLst>
      <p:ext uri="{BB962C8B-B14F-4D97-AF65-F5344CB8AC3E}">
        <p14:creationId xmlns:p14="http://schemas.microsoft.com/office/powerpoint/2010/main" val="1321010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Rivaroxaban</a:t>
            </a:r>
            <a:r>
              <a:rPr lang="en-GB" dirty="0" smtClean="0"/>
              <a:t> v Warfarin for DVT</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3" y="2780928"/>
            <a:ext cx="872539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12872" y="2060848"/>
            <a:ext cx="2418269" cy="523220"/>
          </a:xfrm>
          <a:prstGeom prst="rect">
            <a:avLst/>
          </a:prstGeom>
          <a:noFill/>
          <a:ln w="28575">
            <a:solidFill>
              <a:srgbClr val="0070C0"/>
            </a:solidFill>
          </a:ln>
        </p:spPr>
        <p:txBody>
          <a:bodyPr wrap="square" rtlCol="0">
            <a:spAutoFit/>
          </a:bodyPr>
          <a:lstStyle/>
          <a:p>
            <a:pPr eaLnBrk="1" fontAlgn="auto" hangingPunct="1">
              <a:spcBef>
                <a:spcPts val="0"/>
              </a:spcBef>
              <a:spcAft>
                <a:spcPts val="0"/>
              </a:spcAft>
            </a:pPr>
            <a:r>
              <a:rPr lang="en-GB" dirty="0" smtClean="0">
                <a:solidFill>
                  <a:srgbClr val="0070C0"/>
                </a:solidFill>
                <a:latin typeface="Tw Cen MT"/>
              </a:rPr>
              <a:t>Recurrent VTE</a:t>
            </a:r>
            <a:endParaRPr lang="en-GB" dirty="0">
              <a:solidFill>
                <a:srgbClr val="0070C0"/>
              </a:solidFill>
              <a:latin typeface="Tw Cen MT"/>
            </a:endParaRPr>
          </a:p>
        </p:txBody>
      </p:sp>
      <p:sp>
        <p:nvSpPr>
          <p:cNvPr id="5" name="TextBox 4"/>
          <p:cNvSpPr txBox="1"/>
          <p:nvPr/>
        </p:nvSpPr>
        <p:spPr>
          <a:xfrm>
            <a:off x="6669202" y="6453355"/>
            <a:ext cx="2909771" cy="307777"/>
          </a:xfrm>
          <a:prstGeom prst="rect">
            <a:avLst/>
          </a:prstGeom>
          <a:noFill/>
        </p:spPr>
        <p:txBody>
          <a:bodyPr wrap="none" rtlCol="0">
            <a:spAutoFit/>
          </a:bodyPr>
          <a:lstStyle/>
          <a:p>
            <a:pPr eaLnBrk="1" fontAlgn="auto" hangingPunct="1">
              <a:spcBef>
                <a:spcPts val="0"/>
              </a:spcBef>
              <a:spcAft>
                <a:spcPts val="0"/>
              </a:spcAft>
            </a:pPr>
            <a:r>
              <a:rPr lang="en-GB" sz="1400" dirty="0">
                <a:solidFill>
                  <a:prstClr val="black"/>
                </a:solidFill>
                <a:latin typeface="OTNEJMScalaSansLF"/>
              </a:rPr>
              <a:t>N </a:t>
            </a:r>
            <a:r>
              <a:rPr lang="en-GB" sz="1400" dirty="0" err="1">
                <a:solidFill>
                  <a:prstClr val="black"/>
                </a:solidFill>
                <a:latin typeface="OTNEJMScalaSansLF"/>
              </a:rPr>
              <a:t>Engl</a:t>
            </a:r>
            <a:r>
              <a:rPr lang="en-GB" sz="1400" dirty="0">
                <a:solidFill>
                  <a:prstClr val="black"/>
                </a:solidFill>
                <a:latin typeface="OTNEJMScalaSansLF"/>
              </a:rPr>
              <a:t> J Med 2010;363:2499-510.</a:t>
            </a:r>
            <a:endParaRPr lang="en-GB" sz="4000" dirty="0">
              <a:solidFill>
                <a:prstClr val="black"/>
              </a:solidFill>
              <a:latin typeface="Tw Cen MT"/>
            </a:endParaRPr>
          </a:p>
        </p:txBody>
      </p:sp>
    </p:spTree>
    <p:extLst>
      <p:ext uri="{BB962C8B-B14F-4D97-AF65-F5344CB8AC3E}">
        <p14:creationId xmlns:p14="http://schemas.microsoft.com/office/powerpoint/2010/main" val="221170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ENSTEIN- EXTENSION</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91" y="2798931"/>
            <a:ext cx="888754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38481" y="1700824"/>
            <a:ext cx="3354373" cy="954107"/>
          </a:xfrm>
          <a:prstGeom prst="rect">
            <a:avLst/>
          </a:prstGeom>
          <a:noFill/>
          <a:ln w="28575">
            <a:solidFill>
              <a:srgbClr val="0070C0"/>
            </a:solidFill>
          </a:ln>
        </p:spPr>
        <p:txBody>
          <a:bodyPr wrap="square" rtlCol="0">
            <a:spAutoFit/>
          </a:bodyPr>
          <a:lstStyle/>
          <a:p>
            <a:pPr eaLnBrk="1" fontAlgn="auto" hangingPunct="1">
              <a:spcBef>
                <a:spcPts val="0"/>
              </a:spcBef>
              <a:spcAft>
                <a:spcPts val="0"/>
              </a:spcAft>
            </a:pPr>
            <a:r>
              <a:rPr lang="en-GB" dirty="0" smtClean="0">
                <a:solidFill>
                  <a:srgbClr val="0070C0"/>
                </a:solidFill>
                <a:latin typeface="Tw Cen MT"/>
              </a:rPr>
              <a:t>Recurrent VTE in randomised groups</a:t>
            </a:r>
            <a:endParaRPr lang="en-GB" dirty="0">
              <a:solidFill>
                <a:srgbClr val="0070C0"/>
              </a:solidFill>
              <a:latin typeface="Tw Cen MT"/>
            </a:endParaRPr>
          </a:p>
        </p:txBody>
      </p:sp>
      <p:sp>
        <p:nvSpPr>
          <p:cNvPr id="3" name="TextBox 2"/>
          <p:cNvSpPr txBox="1"/>
          <p:nvPr/>
        </p:nvSpPr>
        <p:spPr>
          <a:xfrm>
            <a:off x="7293271" y="6453355"/>
            <a:ext cx="2122697" cy="246221"/>
          </a:xfrm>
          <a:prstGeom prst="rect">
            <a:avLst/>
          </a:prstGeom>
          <a:noFill/>
        </p:spPr>
        <p:txBody>
          <a:bodyPr wrap="none" rtlCol="0">
            <a:spAutoFit/>
          </a:bodyPr>
          <a:lstStyle/>
          <a:p>
            <a:pPr eaLnBrk="1" fontAlgn="auto" hangingPunct="1">
              <a:spcBef>
                <a:spcPts val="0"/>
              </a:spcBef>
              <a:spcAft>
                <a:spcPts val="0"/>
              </a:spcAft>
            </a:pPr>
            <a:r>
              <a:rPr lang="en-GB" sz="1000" dirty="0">
                <a:solidFill>
                  <a:prstClr val="black"/>
                </a:solidFill>
                <a:latin typeface="OTNEJMScalaSansLF"/>
              </a:rPr>
              <a:t>N </a:t>
            </a:r>
            <a:r>
              <a:rPr lang="en-GB" sz="1000" dirty="0" err="1">
                <a:solidFill>
                  <a:prstClr val="black"/>
                </a:solidFill>
                <a:latin typeface="OTNEJMScalaSansLF"/>
              </a:rPr>
              <a:t>Engl</a:t>
            </a:r>
            <a:r>
              <a:rPr lang="en-GB" sz="1000" dirty="0">
                <a:solidFill>
                  <a:prstClr val="black"/>
                </a:solidFill>
                <a:latin typeface="OTNEJMScalaSansLF"/>
              </a:rPr>
              <a:t> J Med 2010;363:2499-510.</a:t>
            </a:r>
            <a:endParaRPr lang="en-GB" sz="2400" dirty="0">
              <a:solidFill>
                <a:prstClr val="black"/>
              </a:solidFill>
              <a:latin typeface="Tw Cen MT"/>
            </a:endParaRPr>
          </a:p>
        </p:txBody>
      </p:sp>
    </p:spTree>
    <p:extLst>
      <p:ext uri="{BB962C8B-B14F-4D97-AF65-F5344CB8AC3E}">
        <p14:creationId xmlns:p14="http://schemas.microsoft.com/office/powerpoint/2010/main" val="2285743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ENSTEIN- EXTENSION – safety outcome</a:t>
            </a:r>
            <a:endParaRPr lang="en-GB" dirty="0"/>
          </a:p>
        </p:txBody>
      </p:sp>
      <p:sp>
        <p:nvSpPr>
          <p:cNvPr id="3" name="TextBox 2"/>
          <p:cNvSpPr txBox="1"/>
          <p:nvPr/>
        </p:nvSpPr>
        <p:spPr>
          <a:xfrm>
            <a:off x="7689312" y="6576465"/>
            <a:ext cx="2122697" cy="246221"/>
          </a:xfrm>
          <a:prstGeom prst="rect">
            <a:avLst/>
          </a:prstGeom>
          <a:noFill/>
        </p:spPr>
        <p:txBody>
          <a:bodyPr wrap="none" rtlCol="0">
            <a:spAutoFit/>
          </a:bodyPr>
          <a:lstStyle/>
          <a:p>
            <a:pPr eaLnBrk="1" fontAlgn="auto" hangingPunct="1">
              <a:spcBef>
                <a:spcPts val="0"/>
              </a:spcBef>
              <a:spcAft>
                <a:spcPts val="0"/>
              </a:spcAft>
            </a:pPr>
            <a:r>
              <a:rPr lang="en-GB" sz="1000" dirty="0">
                <a:solidFill>
                  <a:prstClr val="black"/>
                </a:solidFill>
                <a:latin typeface="OTNEJMScalaSansLF"/>
              </a:rPr>
              <a:t>N </a:t>
            </a:r>
            <a:r>
              <a:rPr lang="en-GB" sz="1000" dirty="0" err="1">
                <a:solidFill>
                  <a:prstClr val="black"/>
                </a:solidFill>
                <a:latin typeface="OTNEJMScalaSansLF"/>
              </a:rPr>
              <a:t>Engl</a:t>
            </a:r>
            <a:r>
              <a:rPr lang="en-GB" sz="1000" dirty="0">
                <a:solidFill>
                  <a:prstClr val="black"/>
                </a:solidFill>
                <a:latin typeface="OTNEJMScalaSansLF"/>
              </a:rPr>
              <a:t> J Med 2010;363:2499-510.</a:t>
            </a:r>
            <a:endParaRPr lang="en-GB" sz="2400" dirty="0">
              <a:solidFill>
                <a:prstClr val="black"/>
              </a:solidFill>
              <a:latin typeface="Tw Cen M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2173754"/>
            <a:ext cx="8680345" cy="440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4731" y="1628808"/>
            <a:ext cx="3672408" cy="1384995"/>
          </a:xfrm>
          <a:prstGeom prst="rect">
            <a:avLst/>
          </a:prstGeom>
          <a:noFill/>
          <a:ln w="28575">
            <a:solidFill>
              <a:srgbClr val="0070C0"/>
            </a:solidFill>
          </a:ln>
        </p:spPr>
        <p:txBody>
          <a:bodyPr wrap="square" rtlCol="0">
            <a:spAutoFit/>
          </a:bodyPr>
          <a:lstStyle/>
          <a:p>
            <a:pPr eaLnBrk="1" fontAlgn="auto" hangingPunct="1">
              <a:spcBef>
                <a:spcPts val="0"/>
              </a:spcBef>
              <a:spcAft>
                <a:spcPts val="0"/>
              </a:spcAft>
            </a:pPr>
            <a:r>
              <a:rPr lang="en-GB" dirty="0" smtClean="0">
                <a:solidFill>
                  <a:srgbClr val="0070C0"/>
                </a:solidFill>
                <a:latin typeface="Tw Cen MT"/>
              </a:rPr>
              <a:t>Major bleeding and clinically relevant non-major bleeding p=0.77</a:t>
            </a:r>
            <a:endParaRPr lang="en-GB" dirty="0">
              <a:solidFill>
                <a:srgbClr val="0070C0"/>
              </a:solidFill>
              <a:latin typeface="Tw Cen MT"/>
            </a:endParaRPr>
          </a:p>
        </p:txBody>
      </p:sp>
    </p:spTree>
    <p:extLst>
      <p:ext uri="{BB962C8B-B14F-4D97-AF65-F5344CB8AC3E}">
        <p14:creationId xmlns:p14="http://schemas.microsoft.com/office/powerpoint/2010/main" val="1199917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497" y="188640"/>
            <a:ext cx="8832850" cy="990600"/>
          </a:xfrm>
        </p:spPr>
        <p:txBody>
          <a:bodyPr>
            <a:normAutofit/>
          </a:bodyPr>
          <a:lstStyle/>
          <a:p>
            <a:r>
              <a:rPr lang="en-GB" dirty="0" err="1" smtClean="0"/>
              <a:t>Apixaban</a:t>
            </a:r>
            <a:r>
              <a:rPr lang="en-GB" dirty="0" smtClean="0"/>
              <a:t> v Warfarin for AF</a:t>
            </a:r>
            <a:endParaRPr lang="en-GB" dirty="0"/>
          </a:p>
        </p:txBody>
      </p:sp>
      <p:sp>
        <p:nvSpPr>
          <p:cNvPr id="6" name="TextBox 5"/>
          <p:cNvSpPr txBox="1"/>
          <p:nvPr/>
        </p:nvSpPr>
        <p:spPr>
          <a:xfrm>
            <a:off x="7256148" y="6453336"/>
            <a:ext cx="2482539" cy="338554"/>
          </a:xfrm>
          <a:prstGeom prst="rect">
            <a:avLst/>
          </a:prstGeom>
          <a:noFill/>
        </p:spPr>
        <p:txBody>
          <a:bodyPr wrap="none" rtlCol="0">
            <a:spAutoFit/>
          </a:bodyPr>
          <a:lstStyle/>
          <a:p>
            <a:pPr eaLnBrk="1" fontAlgn="auto" hangingPunct="1">
              <a:spcBef>
                <a:spcPts val="0"/>
              </a:spcBef>
              <a:spcAft>
                <a:spcPts val="0"/>
              </a:spcAft>
            </a:pPr>
            <a:r>
              <a:rPr lang="en-GB" sz="1600" dirty="0" smtClean="0">
                <a:solidFill>
                  <a:prstClr val="black"/>
                </a:solidFill>
                <a:latin typeface="Arial" pitchFamily="34" charset="0"/>
                <a:cs typeface="Arial" pitchFamily="34" charset="0"/>
              </a:rPr>
              <a:t>N </a:t>
            </a:r>
            <a:r>
              <a:rPr lang="en-GB" sz="1600" dirty="0" err="1" smtClean="0">
                <a:solidFill>
                  <a:prstClr val="black"/>
                </a:solidFill>
                <a:latin typeface="Arial" pitchFamily="34" charset="0"/>
                <a:cs typeface="Arial" pitchFamily="34" charset="0"/>
              </a:rPr>
              <a:t>EnglJMed</a:t>
            </a:r>
            <a:r>
              <a:rPr lang="en-GB" sz="1600" dirty="0" smtClean="0">
                <a:solidFill>
                  <a:prstClr val="black"/>
                </a:solidFill>
                <a:latin typeface="Arial" pitchFamily="34" charset="0"/>
                <a:cs typeface="Arial" pitchFamily="34" charset="0"/>
              </a:rPr>
              <a:t> </a:t>
            </a:r>
            <a:r>
              <a:rPr lang="en-GB" sz="1600" dirty="0">
                <a:solidFill>
                  <a:prstClr val="black"/>
                </a:solidFill>
                <a:latin typeface="Arial" pitchFamily="34" charset="0"/>
                <a:cs typeface="Arial" pitchFamily="34" charset="0"/>
              </a:rPr>
              <a:t>365;23 </a:t>
            </a:r>
            <a:r>
              <a:rPr lang="en-GB" sz="1600" dirty="0" smtClean="0">
                <a:solidFill>
                  <a:prstClr val="black"/>
                </a:solidFill>
                <a:latin typeface="Arial" pitchFamily="34" charset="0"/>
                <a:cs typeface="Arial" pitchFamily="34" charset="0"/>
              </a:rPr>
              <a:t>2011</a:t>
            </a:r>
            <a:endParaRPr lang="en-GB" sz="1600" dirty="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1821006"/>
            <a:ext cx="4783991" cy="30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887" y="3425250"/>
            <a:ext cx="4536504" cy="291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68622" y="1820995"/>
            <a:ext cx="1318310" cy="523220"/>
          </a:xfrm>
          <a:prstGeom prst="rect">
            <a:avLst/>
          </a:prstGeom>
          <a:noFill/>
        </p:spPr>
        <p:txBody>
          <a:bodyPr wrap="none" rtlCol="0">
            <a:spAutoFit/>
          </a:bodyPr>
          <a:lstStyle/>
          <a:p>
            <a:pPr eaLnBrk="1" fontAlgn="auto" hangingPunct="1">
              <a:spcBef>
                <a:spcPts val="0"/>
              </a:spcBef>
              <a:spcAft>
                <a:spcPts val="0"/>
              </a:spcAft>
            </a:pPr>
            <a:r>
              <a:rPr lang="en-GB" dirty="0" smtClean="0">
                <a:solidFill>
                  <a:srgbClr val="FF0000"/>
                </a:solidFill>
                <a:latin typeface="Tw Cen MT"/>
              </a:rPr>
              <a:t>Efficacy</a:t>
            </a:r>
            <a:endParaRPr lang="en-GB" dirty="0">
              <a:solidFill>
                <a:srgbClr val="FF0000"/>
              </a:solidFill>
              <a:latin typeface="Tw Cen MT"/>
            </a:endParaRPr>
          </a:p>
        </p:txBody>
      </p:sp>
      <p:sp>
        <p:nvSpPr>
          <p:cNvPr id="9" name="TextBox 8"/>
          <p:cNvSpPr txBox="1"/>
          <p:nvPr/>
        </p:nvSpPr>
        <p:spPr>
          <a:xfrm>
            <a:off x="6105128" y="3501008"/>
            <a:ext cx="1239442" cy="523220"/>
          </a:xfrm>
          <a:prstGeom prst="rect">
            <a:avLst/>
          </a:prstGeom>
          <a:noFill/>
        </p:spPr>
        <p:txBody>
          <a:bodyPr wrap="none" rtlCol="0">
            <a:spAutoFit/>
          </a:bodyPr>
          <a:lstStyle/>
          <a:p>
            <a:pPr eaLnBrk="1" fontAlgn="auto" hangingPunct="1">
              <a:spcBef>
                <a:spcPts val="0"/>
              </a:spcBef>
              <a:spcAft>
                <a:spcPts val="0"/>
              </a:spcAft>
            </a:pPr>
            <a:r>
              <a:rPr lang="en-GB" dirty="0" smtClean="0">
                <a:solidFill>
                  <a:srgbClr val="FF0000"/>
                </a:solidFill>
                <a:latin typeface="Tw Cen MT"/>
              </a:rPr>
              <a:t>Safety </a:t>
            </a:r>
            <a:endParaRPr lang="en-GB" dirty="0">
              <a:solidFill>
                <a:srgbClr val="FF0000"/>
              </a:solidFill>
              <a:latin typeface="Tw Cen MT"/>
            </a:endParaRPr>
          </a:p>
        </p:txBody>
      </p:sp>
    </p:spTree>
    <p:extLst>
      <p:ext uri="{BB962C8B-B14F-4D97-AF65-F5344CB8AC3E}">
        <p14:creationId xmlns:p14="http://schemas.microsoft.com/office/powerpoint/2010/main" val="74110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a:srcRect/>
          <a:stretch>
            <a:fillRect/>
          </a:stretch>
        </p:blipFill>
        <p:spPr bwMode="auto">
          <a:xfrm>
            <a:off x="1052573" y="1052736"/>
            <a:ext cx="7800867" cy="4905394"/>
          </a:xfrm>
          <a:prstGeom prst="rect">
            <a:avLst/>
          </a:prstGeom>
          <a:noFill/>
        </p:spPr>
      </p:pic>
      <p:sp>
        <p:nvSpPr>
          <p:cNvPr id="101381" name="Text Box 5"/>
          <p:cNvSpPr txBox="1">
            <a:spLocks noChangeArrowheads="1"/>
          </p:cNvSpPr>
          <p:nvPr/>
        </p:nvSpPr>
        <p:spPr bwMode="auto">
          <a:xfrm>
            <a:off x="6530509" y="6453840"/>
            <a:ext cx="3198355" cy="179152"/>
          </a:xfrm>
          <a:prstGeom prst="rect">
            <a:avLst/>
          </a:prstGeom>
          <a:noFill/>
          <a:ln w="9525">
            <a:noFill/>
            <a:miter lim="800000"/>
            <a:headEnd/>
            <a:tailEnd/>
          </a:ln>
        </p:spPr>
        <p:txBody>
          <a:bodyPr wrap="square" lIns="0" tIns="0" rIns="0" bIns="0">
            <a:spAutoFit/>
          </a:bodyPr>
          <a:lstStyle/>
          <a:p>
            <a:pP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200" b="1" dirty="0">
                <a:solidFill>
                  <a:srgbClr val="000000"/>
                </a:solidFill>
              </a:rPr>
              <a:t>Oden, A. et al. BMJ 2002;325:1073-1075</a:t>
            </a:r>
          </a:p>
        </p:txBody>
      </p:sp>
      <p:sp>
        <p:nvSpPr>
          <p:cNvPr id="101382" name="Text Box 6"/>
          <p:cNvSpPr txBox="1">
            <a:spLocks noChangeArrowheads="1"/>
          </p:cNvSpPr>
          <p:nvPr/>
        </p:nvSpPr>
        <p:spPr bwMode="auto">
          <a:xfrm>
            <a:off x="177147" y="350846"/>
            <a:ext cx="9551723" cy="473075"/>
          </a:xfrm>
          <a:prstGeom prst="rect">
            <a:avLst/>
          </a:prstGeom>
          <a:noFill/>
          <a:ln w="9525">
            <a:noFill/>
            <a:miter lim="800000"/>
            <a:headEnd/>
            <a:tailEnd/>
          </a:ln>
        </p:spPr>
        <p:txBody>
          <a:bodyPr lIns="0" tIns="0" rIns="0" bIns="0" anchor="ctr" anchorCtr="1">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3200">
                <a:solidFill>
                  <a:srgbClr val="000000"/>
                </a:solidFill>
              </a:rPr>
              <a:t>Warfarin, INR and Mortality</a:t>
            </a:r>
          </a:p>
        </p:txBody>
      </p:sp>
    </p:spTree>
    <p:extLst>
      <p:ext uri="{BB962C8B-B14F-4D97-AF65-F5344CB8AC3E}">
        <p14:creationId xmlns:p14="http://schemas.microsoft.com/office/powerpoint/2010/main" val="19260596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risks of anticoagulation</a:t>
            </a:r>
            <a:endParaRPr lang="en-GB" dirty="0"/>
          </a:p>
        </p:txBody>
      </p:sp>
      <p:sp>
        <p:nvSpPr>
          <p:cNvPr id="4" name="Content Placeholder 3"/>
          <p:cNvSpPr>
            <a:spLocks noGrp="1"/>
          </p:cNvSpPr>
          <p:nvPr>
            <p:ph sz="quarter" idx="1"/>
          </p:nvPr>
        </p:nvSpPr>
        <p:spPr/>
        <p:txBody>
          <a:bodyPr/>
          <a:lstStyle/>
          <a:p>
            <a:r>
              <a:rPr lang="en-GB" dirty="0" smtClean="0"/>
              <a:t>Fatal haemorrhage		0.7% pa	age related</a:t>
            </a:r>
          </a:p>
          <a:p>
            <a:r>
              <a:rPr lang="en-GB" dirty="0" smtClean="0"/>
              <a:t>Major haemorrhage		3% pa	highest early</a:t>
            </a:r>
          </a:p>
          <a:p>
            <a:r>
              <a:rPr lang="en-GB" dirty="0" smtClean="0"/>
              <a:t>All haemorrhage		6-14% pa	highest early</a:t>
            </a:r>
          </a:p>
          <a:p>
            <a:endParaRPr lang="en-GB" dirty="0"/>
          </a:p>
          <a:p>
            <a:r>
              <a:rPr lang="en-GB" dirty="0" smtClean="0"/>
              <a:t>Roughly the same for all agents. </a:t>
            </a:r>
          </a:p>
          <a:p>
            <a:r>
              <a:rPr lang="en-GB" dirty="0" smtClean="0"/>
              <a:t>Precise dose and timing may be significant</a:t>
            </a:r>
          </a:p>
        </p:txBody>
      </p:sp>
      <p:sp>
        <p:nvSpPr>
          <p:cNvPr id="3" name="TextBox 2"/>
          <p:cNvSpPr txBox="1"/>
          <p:nvPr/>
        </p:nvSpPr>
        <p:spPr>
          <a:xfrm>
            <a:off x="7689312" y="6576465"/>
            <a:ext cx="2122697" cy="246221"/>
          </a:xfrm>
          <a:prstGeom prst="rect">
            <a:avLst/>
          </a:prstGeom>
          <a:noFill/>
        </p:spPr>
        <p:txBody>
          <a:bodyPr wrap="none" rtlCol="0">
            <a:spAutoFit/>
          </a:bodyPr>
          <a:lstStyle/>
          <a:p>
            <a:pPr eaLnBrk="1" fontAlgn="auto" hangingPunct="1">
              <a:spcBef>
                <a:spcPts val="0"/>
              </a:spcBef>
              <a:spcAft>
                <a:spcPts val="0"/>
              </a:spcAft>
            </a:pPr>
            <a:r>
              <a:rPr lang="en-GB" sz="1000" dirty="0">
                <a:solidFill>
                  <a:prstClr val="black"/>
                </a:solidFill>
                <a:latin typeface="OTNEJMScalaSansLF"/>
              </a:rPr>
              <a:t>N </a:t>
            </a:r>
            <a:r>
              <a:rPr lang="en-GB" sz="1000" dirty="0" err="1">
                <a:solidFill>
                  <a:prstClr val="black"/>
                </a:solidFill>
                <a:latin typeface="OTNEJMScalaSansLF"/>
              </a:rPr>
              <a:t>Engl</a:t>
            </a:r>
            <a:r>
              <a:rPr lang="en-GB" sz="1000" dirty="0">
                <a:solidFill>
                  <a:prstClr val="black"/>
                </a:solidFill>
                <a:latin typeface="OTNEJMScalaSansLF"/>
              </a:rPr>
              <a:t> J Med 2010;363:2499-510.</a:t>
            </a:r>
            <a:endParaRPr lang="en-GB" sz="2400" dirty="0">
              <a:solidFill>
                <a:prstClr val="black"/>
              </a:solidFill>
              <a:latin typeface="Tw Cen MT"/>
            </a:endParaRPr>
          </a:p>
        </p:txBody>
      </p:sp>
    </p:spTree>
    <p:extLst>
      <p:ext uri="{BB962C8B-B14F-4D97-AF65-F5344CB8AC3E}">
        <p14:creationId xmlns:p14="http://schemas.microsoft.com/office/powerpoint/2010/main" val="3284843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166688" y="692164"/>
            <a:ext cx="9911688" cy="954107"/>
          </a:xfrm>
          <a:prstGeom prst="rect">
            <a:avLst/>
          </a:prstGeom>
          <a:noFill/>
          <a:ln w="9525">
            <a:noFill/>
            <a:miter lim="800000"/>
            <a:headEnd/>
            <a:tailEnd/>
          </a:ln>
        </p:spPr>
        <p:txBody>
          <a:bodyPr wrap="none">
            <a:spAutoFit/>
          </a:bodyPr>
          <a:lstStyle/>
          <a:p>
            <a:pPr marL="514350" indent="-514350">
              <a:buAutoNum type="arabicPeriod"/>
            </a:pPr>
            <a:r>
              <a:rPr lang="en-US" altLang="en-US" b="1" dirty="0" smtClean="0"/>
              <a:t>Anticoagulation </a:t>
            </a:r>
            <a:r>
              <a:rPr lang="en-US" altLang="en-US" b="1" dirty="0"/>
              <a:t>and the asymptomatic </a:t>
            </a:r>
            <a:r>
              <a:rPr lang="en-US" altLang="en-US" b="1" dirty="0" smtClean="0"/>
              <a:t>thrombophilic </a:t>
            </a:r>
          </a:p>
          <a:p>
            <a:r>
              <a:rPr lang="en-US" altLang="en-US" b="1" dirty="0" smtClean="0"/>
              <a:t>family </a:t>
            </a:r>
            <a:r>
              <a:rPr lang="en-US" altLang="en-US" b="1" dirty="0"/>
              <a:t>member</a:t>
            </a:r>
          </a:p>
        </p:txBody>
      </p:sp>
      <p:sp>
        <p:nvSpPr>
          <p:cNvPr id="8195" name="Text Box 1027"/>
          <p:cNvSpPr txBox="1">
            <a:spLocks noChangeArrowheads="1"/>
          </p:cNvSpPr>
          <p:nvPr/>
        </p:nvSpPr>
        <p:spPr bwMode="auto">
          <a:xfrm>
            <a:off x="1127126" y="2249489"/>
            <a:ext cx="7946406" cy="3046988"/>
          </a:xfrm>
          <a:prstGeom prst="rect">
            <a:avLst/>
          </a:prstGeom>
          <a:noFill/>
          <a:ln w="9525">
            <a:noFill/>
            <a:miter lim="800000"/>
            <a:headEnd/>
            <a:tailEnd/>
          </a:ln>
        </p:spPr>
        <p:txBody>
          <a:bodyPr wrap="none">
            <a:spAutoFit/>
          </a:bodyPr>
          <a:lstStyle/>
          <a:p>
            <a:r>
              <a:rPr lang="en-US" altLang="en-US" sz="2400" b="1"/>
              <a:t>Does identification of a thrombophilic trait </a:t>
            </a:r>
          </a:p>
          <a:p>
            <a:r>
              <a:rPr lang="en-US" altLang="en-US" sz="2400" b="1"/>
              <a:t>warrant anticoagulation?</a:t>
            </a:r>
          </a:p>
          <a:p>
            <a:endParaRPr lang="en-US" altLang="en-US" sz="2400" b="1"/>
          </a:p>
          <a:p>
            <a:r>
              <a:rPr lang="en-US" altLang="en-US" sz="2400" b="1"/>
              <a:t>Need to balance risk of first thrombosis against risks</a:t>
            </a:r>
          </a:p>
          <a:p>
            <a:r>
              <a:rPr lang="en-US" altLang="en-US" sz="2400" b="1"/>
              <a:t>of long term anticoagulation.</a:t>
            </a:r>
          </a:p>
          <a:p>
            <a:endParaRPr lang="en-US" altLang="en-US" sz="2400" b="1"/>
          </a:p>
          <a:p>
            <a:endParaRPr lang="en-US" altLang="en-US" sz="2400" b="1"/>
          </a:p>
          <a:p>
            <a:endParaRPr lang="en-US" altLang="en-US" sz="24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latin typeface="Franklin Gothic Book" pitchFamily="34" charset="0"/>
              </a:rPr>
              <a:t>Learning objectives</a:t>
            </a:r>
          </a:p>
        </p:txBody>
      </p:sp>
      <p:sp>
        <p:nvSpPr>
          <p:cNvPr id="5123" name="Rectangle 3"/>
          <p:cNvSpPr>
            <a:spLocks noGrp="1" noChangeArrowheads="1"/>
          </p:cNvSpPr>
          <p:nvPr>
            <p:ph type="body" idx="1"/>
          </p:nvPr>
        </p:nvSpPr>
        <p:spPr/>
        <p:txBody>
          <a:bodyPr/>
          <a:lstStyle/>
          <a:p>
            <a:pPr eaLnBrk="1" hangingPunct="1">
              <a:lnSpc>
                <a:spcPct val="135000"/>
              </a:lnSpc>
            </a:pPr>
            <a:r>
              <a:rPr lang="en-GB" smtClean="0"/>
              <a:t>Understand the risks associated with oral anticoagulant therapy</a:t>
            </a:r>
          </a:p>
          <a:p>
            <a:pPr eaLnBrk="1" hangingPunct="1">
              <a:lnSpc>
                <a:spcPct val="135000"/>
              </a:lnSpc>
            </a:pPr>
            <a:r>
              <a:rPr lang="en-GB" smtClean="0"/>
              <a:t>Understand the risks of recurrent thrombosis</a:t>
            </a:r>
          </a:p>
          <a:p>
            <a:pPr eaLnBrk="1" hangingPunct="1">
              <a:lnSpc>
                <a:spcPct val="135000"/>
              </a:lnSpc>
            </a:pPr>
            <a:r>
              <a:rPr lang="en-GB" smtClean="0"/>
              <a:t>Be able to assess the factors that modulate these risks and balance them against each other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866775" y="228600"/>
            <a:ext cx="7972054" cy="523220"/>
          </a:xfrm>
          <a:prstGeom prst="rect">
            <a:avLst/>
          </a:prstGeom>
          <a:noFill/>
          <a:ln w="9525">
            <a:solidFill>
              <a:srgbClr val="FFFFFF"/>
            </a:solidFill>
            <a:miter lim="800000"/>
            <a:headEnd/>
            <a:tailEnd/>
          </a:ln>
        </p:spPr>
        <p:txBody>
          <a:bodyPr wrap="none">
            <a:spAutoFit/>
          </a:bodyPr>
          <a:lstStyle/>
          <a:p>
            <a:r>
              <a:rPr lang="en-GB" altLang="en-GB" b="1">
                <a:solidFill>
                  <a:schemeClr val="bg2"/>
                </a:solidFill>
              </a:rPr>
              <a:t>Thrombophilic traits and first thrombosis risk</a:t>
            </a:r>
          </a:p>
        </p:txBody>
      </p:sp>
      <p:sp>
        <p:nvSpPr>
          <p:cNvPr id="11267" name="Text Box 1027"/>
          <p:cNvSpPr txBox="1">
            <a:spLocks noChangeArrowheads="1"/>
          </p:cNvSpPr>
          <p:nvPr/>
        </p:nvSpPr>
        <p:spPr bwMode="auto">
          <a:xfrm>
            <a:off x="1385890" y="1497017"/>
            <a:ext cx="1794081" cy="1015663"/>
          </a:xfrm>
          <a:prstGeom prst="rect">
            <a:avLst/>
          </a:prstGeom>
          <a:noFill/>
          <a:ln w="9525">
            <a:noFill/>
            <a:miter lim="800000"/>
            <a:headEnd/>
            <a:tailEnd/>
          </a:ln>
        </p:spPr>
        <p:txBody>
          <a:bodyPr wrap="none">
            <a:spAutoFit/>
          </a:bodyPr>
          <a:lstStyle/>
          <a:p>
            <a:r>
              <a:rPr lang="en-GB" altLang="en-GB" sz="2000" b="1"/>
              <a:t>Antithrombin</a:t>
            </a:r>
          </a:p>
          <a:p>
            <a:r>
              <a:rPr lang="en-GB" altLang="en-GB" sz="2000" b="1"/>
              <a:t>Protein C</a:t>
            </a:r>
          </a:p>
          <a:p>
            <a:r>
              <a:rPr lang="en-GB" altLang="en-GB" sz="2000" b="1"/>
              <a:t>Protein S</a:t>
            </a:r>
          </a:p>
        </p:txBody>
      </p:sp>
      <p:sp>
        <p:nvSpPr>
          <p:cNvPr id="11268" name="Text Box 1028"/>
          <p:cNvSpPr txBox="1">
            <a:spLocks noChangeArrowheads="1"/>
          </p:cNvSpPr>
          <p:nvPr/>
        </p:nvSpPr>
        <p:spPr bwMode="auto">
          <a:xfrm>
            <a:off x="1385889" y="2746376"/>
            <a:ext cx="2169184" cy="1631216"/>
          </a:xfrm>
          <a:prstGeom prst="rect">
            <a:avLst/>
          </a:prstGeom>
          <a:noFill/>
          <a:ln w="9525">
            <a:noFill/>
            <a:miter lim="800000"/>
            <a:headEnd/>
            <a:tailEnd/>
          </a:ln>
        </p:spPr>
        <p:txBody>
          <a:bodyPr wrap="none">
            <a:spAutoFit/>
          </a:bodyPr>
          <a:lstStyle/>
          <a:p>
            <a:r>
              <a:rPr lang="en-GB" altLang="en-GB" sz="2000" b="1"/>
              <a:t>Factor V Leiden</a:t>
            </a:r>
          </a:p>
          <a:p>
            <a:r>
              <a:rPr lang="en-GB" altLang="en-GB" sz="2000" b="1"/>
              <a:t>Factor VIII (&gt;1.5)</a:t>
            </a:r>
          </a:p>
          <a:p>
            <a:r>
              <a:rPr lang="en-GB" altLang="en-GB" sz="2000" b="1"/>
              <a:t>Prothrombin </a:t>
            </a:r>
          </a:p>
          <a:p>
            <a:r>
              <a:rPr lang="en-GB" altLang="en-GB" sz="2000" b="1"/>
              <a:t>Factor XI (&gt;1.21)</a:t>
            </a:r>
          </a:p>
          <a:p>
            <a:r>
              <a:rPr lang="en-GB" altLang="en-GB" sz="2000" b="1"/>
              <a:t>Factor IX (&gt;1.29)</a:t>
            </a:r>
          </a:p>
        </p:txBody>
      </p:sp>
      <p:sp>
        <p:nvSpPr>
          <p:cNvPr id="11269" name="Text Box 1029"/>
          <p:cNvSpPr txBox="1">
            <a:spLocks noChangeArrowheads="1"/>
          </p:cNvSpPr>
          <p:nvPr/>
        </p:nvSpPr>
        <p:spPr bwMode="auto">
          <a:xfrm>
            <a:off x="1385888" y="5851526"/>
            <a:ext cx="2935419" cy="707886"/>
          </a:xfrm>
          <a:prstGeom prst="rect">
            <a:avLst/>
          </a:prstGeom>
          <a:noFill/>
          <a:ln w="9525">
            <a:noFill/>
            <a:miter lim="800000"/>
            <a:headEnd/>
            <a:tailEnd/>
          </a:ln>
        </p:spPr>
        <p:txBody>
          <a:bodyPr wrap="none">
            <a:spAutoFit/>
          </a:bodyPr>
          <a:lstStyle/>
          <a:p>
            <a:r>
              <a:rPr lang="en-GB" altLang="en-GB" sz="2000" b="1"/>
              <a:t>Lupus anticoagulant</a:t>
            </a:r>
          </a:p>
          <a:p>
            <a:r>
              <a:rPr lang="en-GB" altLang="en-GB" sz="2000" b="1"/>
              <a:t>Hyperhomocystinemia</a:t>
            </a:r>
          </a:p>
        </p:txBody>
      </p:sp>
      <p:sp>
        <p:nvSpPr>
          <p:cNvPr id="11270" name="Text Box 1030"/>
          <p:cNvSpPr txBox="1">
            <a:spLocks noChangeArrowheads="1"/>
          </p:cNvSpPr>
          <p:nvPr/>
        </p:nvSpPr>
        <p:spPr bwMode="auto">
          <a:xfrm>
            <a:off x="5214938" y="1497017"/>
            <a:ext cx="782587" cy="1015663"/>
          </a:xfrm>
          <a:prstGeom prst="rect">
            <a:avLst/>
          </a:prstGeom>
          <a:noFill/>
          <a:ln w="9525">
            <a:noFill/>
            <a:miter lim="800000"/>
            <a:headEnd/>
            <a:tailEnd/>
          </a:ln>
        </p:spPr>
        <p:txBody>
          <a:bodyPr wrap="none">
            <a:spAutoFit/>
          </a:bodyPr>
          <a:lstStyle/>
          <a:p>
            <a:r>
              <a:rPr lang="en-GB" altLang="en-GB" sz="2000" b="1"/>
              <a:t>1-2%</a:t>
            </a:r>
          </a:p>
          <a:p>
            <a:r>
              <a:rPr lang="en-GB" altLang="en-GB" sz="2000" b="1"/>
              <a:t>2-4%</a:t>
            </a:r>
          </a:p>
          <a:p>
            <a:r>
              <a:rPr lang="en-GB" altLang="en-GB" sz="2000" b="1"/>
              <a:t>2-4%</a:t>
            </a:r>
          </a:p>
        </p:txBody>
      </p:sp>
      <p:sp>
        <p:nvSpPr>
          <p:cNvPr id="11271" name="Text Box 1031"/>
          <p:cNvSpPr txBox="1">
            <a:spLocks noChangeArrowheads="1"/>
          </p:cNvSpPr>
          <p:nvPr/>
        </p:nvSpPr>
        <p:spPr bwMode="auto">
          <a:xfrm>
            <a:off x="5214946" y="2746376"/>
            <a:ext cx="697627" cy="1631216"/>
          </a:xfrm>
          <a:prstGeom prst="rect">
            <a:avLst/>
          </a:prstGeom>
          <a:noFill/>
          <a:ln w="9525">
            <a:noFill/>
            <a:miter lim="800000"/>
            <a:headEnd/>
            <a:tailEnd/>
          </a:ln>
        </p:spPr>
        <p:txBody>
          <a:bodyPr wrap="none">
            <a:spAutoFit/>
          </a:bodyPr>
          <a:lstStyle/>
          <a:p>
            <a:r>
              <a:rPr lang="en-GB" altLang="en-GB" sz="2000" b="1"/>
              <a:t>20%</a:t>
            </a:r>
          </a:p>
          <a:p>
            <a:r>
              <a:rPr lang="en-GB" altLang="en-GB" sz="2000" b="1"/>
              <a:t>24%</a:t>
            </a:r>
          </a:p>
          <a:p>
            <a:r>
              <a:rPr lang="en-GB" altLang="en-GB" sz="2000" b="1"/>
              <a:t>6%</a:t>
            </a:r>
          </a:p>
          <a:p>
            <a:r>
              <a:rPr lang="en-GB" altLang="en-GB" sz="2000" b="1"/>
              <a:t>20%</a:t>
            </a:r>
          </a:p>
          <a:p>
            <a:r>
              <a:rPr lang="en-GB" altLang="en-GB" sz="2000" b="1"/>
              <a:t>20%</a:t>
            </a:r>
          </a:p>
        </p:txBody>
      </p:sp>
      <p:sp>
        <p:nvSpPr>
          <p:cNvPr id="11272" name="Text Box 1032"/>
          <p:cNvSpPr txBox="1">
            <a:spLocks noChangeArrowheads="1"/>
          </p:cNvSpPr>
          <p:nvPr/>
        </p:nvSpPr>
        <p:spPr bwMode="auto">
          <a:xfrm>
            <a:off x="5214946" y="5867401"/>
            <a:ext cx="697627" cy="707886"/>
          </a:xfrm>
          <a:prstGeom prst="rect">
            <a:avLst/>
          </a:prstGeom>
          <a:noFill/>
          <a:ln w="9525">
            <a:noFill/>
            <a:miter lim="800000"/>
            <a:headEnd/>
            <a:tailEnd/>
          </a:ln>
        </p:spPr>
        <p:txBody>
          <a:bodyPr wrap="none">
            <a:spAutoFit/>
          </a:bodyPr>
          <a:lstStyle/>
          <a:p>
            <a:r>
              <a:rPr lang="en-GB" altLang="en-GB" sz="2000" b="1"/>
              <a:t>10%</a:t>
            </a:r>
          </a:p>
          <a:p>
            <a:r>
              <a:rPr lang="en-GB" altLang="en-GB" sz="2000" b="1"/>
              <a:t>10%</a:t>
            </a:r>
          </a:p>
        </p:txBody>
      </p:sp>
      <p:sp>
        <p:nvSpPr>
          <p:cNvPr id="11273" name="Text Box 1033"/>
          <p:cNvSpPr txBox="1">
            <a:spLocks noChangeArrowheads="1"/>
          </p:cNvSpPr>
          <p:nvPr/>
        </p:nvSpPr>
        <p:spPr bwMode="auto">
          <a:xfrm>
            <a:off x="7362833" y="2093914"/>
            <a:ext cx="840295" cy="400110"/>
          </a:xfrm>
          <a:prstGeom prst="rect">
            <a:avLst/>
          </a:prstGeom>
          <a:noFill/>
          <a:ln w="9525">
            <a:noFill/>
            <a:miter lim="800000"/>
            <a:headEnd/>
            <a:tailEnd/>
          </a:ln>
        </p:spPr>
        <p:txBody>
          <a:bodyPr wrap="none">
            <a:spAutoFit/>
          </a:bodyPr>
          <a:lstStyle/>
          <a:p>
            <a:r>
              <a:rPr lang="en-GB" altLang="en-GB" sz="2000" b="1"/>
              <a:t>10-20</a:t>
            </a:r>
          </a:p>
        </p:txBody>
      </p:sp>
      <p:sp>
        <p:nvSpPr>
          <p:cNvPr id="11274" name="Text Box 1034"/>
          <p:cNvSpPr txBox="1">
            <a:spLocks noChangeArrowheads="1"/>
          </p:cNvSpPr>
          <p:nvPr/>
        </p:nvSpPr>
        <p:spPr bwMode="auto">
          <a:xfrm>
            <a:off x="7362833" y="2782889"/>
            <a:ext cx="1720343" cy="1631216"/>
          </a:xfrm>
          <a:prstGeom prst="rect">
            <a:avLst/>
          </a:prstGeom>
          <a:noFill/>
          <a:ln w="9525">
            <a:noFill/>
            <a:miter lim="800000"/>
            <a:headEnd/>
            <a:tailEnd/>
          </a:ln>
        </p:spPr>
        <p:txBody>
          <a:bodyPr wrap="none">
            <a:spAutoFit/>
          </a:bodyPr>
          <a:lstStyle/>
          <a:p>
            <a:r>
              <a:rPr lang="en-GB" altLang="en-GB" sz="2000" b="1"/>
              <a:t>6.6 (3.6-12.0)</a:t>
            </a:r>
          </a:p>
          <a:p>
            <a:r>
              <a:rPr lang="en-GB" altLang="en-GB" sz="2000" b="1"/>
              <a:t>4.8 (2.3-10) </a:t>
            </a:r>
          </a:p>
          <a:p>
            <a:r>
              <a:rPr lang="en-GB" altLang="en-GB" sz="2000" b="1"/>
              <a:t>2.8 (1.4-5.6)</a:t>
            </a:r>
          </a:p>
          <a:p>
            <a:r>
              <a:rPr lang="en-GB" altLang="en-GB" sz="2000" b="1"/>
              <a:t>2.2 (1.5-3.2)</a:t>
            </a:r>
          </a:p>
          <a:p>
            <a:r>
              <a:rPr lang="en-GB" altLang="en-GB" sz="2000" b="1"/>
              <a:t>2.5 (1.6-3.9)</a:t>
            </a:r>
          </a:p>
        </p:txBody>
      </p:sp>
      <p:sp>
        <p:nvSpPr>
          <p:cNvPr id="11275" name="Text Box 1035"/>
          <p:cNvSpPr txBox="1">
            <a:spLocks noChangeArrowheads="1"/>
          </p:cNvSpPr>
          <p:nvPr/>
        </p:nvSpPr>
        <p:spPr bwMode="auto">
          <a:xfrm>
            <a:off x="7362825" y="6156326"/>
            <a:ext cx="1577676" cy="400110"/>
          </a:xfrm>
          <a:prstGeom prst="rect">
            <a:avLst/>
          </a:prstGeom>
          <a:noFill/>
          <a:ln w="9525">
            <a:noFill/>
            <a:miter lim="800000"/>
            <a:headEnd/>
            <a:tailEnd/>
          </a:ln>
        </p:spPr>
        <p:txBody>
          <a:bodyPr wrap="none">
            <a:spAutoFit/>
          </a:bodyPr>
          <a:lstStyle/>
          <a:p>
            <a:r>
              <a:rPr lang="en-GB" altLang="en-GB" sz="2000" b="1"/>
              <a:t>2.5 (1.2-5.2)</a:t>
            </a:r>
          </a:p>
        </p:txBody>
      </p:sp>
      <p:sp>
        <p:nvSpPr>
          <p:cNvPr id="11276" name="Text Box 1036"/>
          <p:cNvSpPr txBox="1">
            <a:spLocks noChangeArrowheads="1"/>
          </p:cNvSpPr>
          <p:nvPr/>
        </p:nvSpPr>
        <p:spPr bwMode="auto">
          <a:xfrm>
            <a:off x="5214947" y="914401"/>
            <a:ext cx="811441" cy="400110"/>
          </a:xfrm>
          <a:prstGeom prst="rect">
            <a:avLst/>
          </a:prstGeom>
          <a:noFill/>
          <a:ln w="9525">
            <a:noFill/>
            <a:miter lim="800000"/>
            <a:headEnd/>
            <a:tailEnd/>
          </a:ln>
        </p:spPr>
        <p:txBody>
          <a:bodyPr wrap="none">
            <a:spAutoFit/>
          </a:bodyPr>
          <a:lstStyle/>
          <a:p>
            <a:r>
              <a:rPr lang="en-GB" altLang="en-GB" sz="2000" b="1"/>
              <a:t>Freq.</a:t>
            </a:r>
          </a:p>
        </p:txBody>
      </p:sp>
      <p:sp>
        <p:nvSpPr>
          <p:cNvPr id="11277" name="Text Box 1037"/>
          <p:cNvSpPr txBox="1">
            <a:spLocks noChangeArrowheads="1"/>
          </p:cNvSpPr>
          <p:nvPr/>
        </p:nvSpPr>
        <p:spPr bwMode="auto">
          <a:xfrm>
            <a:off x="7481896" y="914401"/>
            <a:ext cx="569387" cy="400110"/>
          </a:xfrm>
          <a:prstGeom prst="rect">
            <a:avLst/>
          </a:prstGeom>
          <a:noFill/>
          <a:ln w="9525">
            <a:noFill/>
            <a:miter lim="800000"/>
            <a:headEnd/>
            <a:tailEnd/>
          </a:ln>
        </p:spPr>
        <p:txBody>
          <a:bodyPr wrap="none">
            <a:spAutoFit/>
          </a:bodyPr>
          <a:lstStyle/>
          <a:p>
            <a:r>
              <a:rPr lang="en-GB" altLang="en-GB" sz="2000" b="1"/>
              <a:t>OR</a:t>
            </a:r>
          </a:p>
        </p:txBody>
      </p:sp>
      <p:sp>
        <p:nvSpPr>
          <p:cNvPr id="11278" name="Line 1038"/>
          <p:cNvSpPr>
            <a:spLocks noChangeShapeType="1"/>
          </p:cNvSpPr>
          <p:nvPr/>
        </p:nvSpPr>
        <p:spPr bwMode="auto">
          <a:xfrm flipV="1">
            <a:off x="5119696" y="1352550"/>
            <a:ext cx="3690937" cy="7938"/>
          </a:xfrm>
          <a:prstGeom prst="line">
            <a:avLst/>
          </a:prstGeom>
          <a:noFill/>
          <a:ln w="9525">
            <a:solidFill>
              <a:schemeClr val="tx1"/>
            </a:solidFill>
            <a:round/>
            <a:headEnd/>
            <a:tailEnd/>
          </a:ln>
        </p:spPr>
        <p:txBody>
          <a:bodyPr wrap="none" anchor="ctr"/>
          <a:lstStyle/>
          <a:p>
            <a:endParaRPr lang="en-GB"/>
          </a:p>
        </p:txBody>
      </p:sp>
      <p:sp>
        <p:nvSpPr>
          <p:cNvPr id="11279" name="Text Box 1039"/>
          <p:cNvSpPr txBox="1">
            <a:spLocks noChangeArrowheads="1"/>
          </p:cNvSpPr>
          <p:nvPr/>
        </p:nvSpPr>
        <p:spPr bwMode="auto">
          <a:xfrm>
            <a:off x="7362833" y="1524001"/>
            <a:ext cx="840295" cy="400110"/>
          </a:xfrm>
          <a:prstGeom prst="rect">
            <a:avLst/>
          </a:prstGeom>
          <a:noFill/>
          <a:ln w="9525">
            <a:noFill/>
            <a:miter lim="800000"/>
            <a:headEnd/>
            <a:tailEnd/>
          </a:ln>
        </p:spPr>
        <p:txBody>
          <a:bodyPr wrap="none">
            <a:spAutoFit/>
          </a:bodyPr>
          <a:lstStyle/>
          <a:p>
            <a:r>
              <a:rPr lang="en-GB" altLang="en-GB" sz="2000" b="1"/>
              <a:t>25-50</a:t>
            </a:r>
            <a:endParaRPr lang="en-US" altLang="en-US" sz="2000" b="1"/>
          </a:p>
        </p:txBody>
      </p:sp>
      <p:sp>
        <p:nvSpPr>
          <p:cNvPr id="11280" name="Text Box 1040"/>
          <p:cNvSpPr txBox="1">
            <a:spLocks noChangeArrowheads="1"/>
          </p:cNvSpPr>
          <p:nvPr/>
        </p:nvSpPr>
        <p:spPr bwMode="auto">
          <a:xfrm>
            <a:off x="228605" y="1130301"/>
            <a:ext cx="3219151" cy="400110"/>
          </a:xfrm>
          <a:prstGeom prst="rect">
            <a:avLst/>
          </a:prstGeom>
          <a:noFill/>
          <a:ln w="9525">
            <a:noFill/>
            <a:miter lim="800000"/>
            <a:headEnd/>
            <a:tailEnd/>
          </a:ln>
        </p:spPr>
        <p:txBody>
          <a:bodyPr wrap="none">
            <a:spAutoFit/>
          </a:bodyPr>
          <a:lstStyle/>
          <a:p>
            <a:r>
              <a:rPr lang="en-US" altLang="en-US" sz="2000" b="1">
                <a:solidFill>
                  <a:srgbClr val="FFFFFF"/>
                </a:solidFill>
              </a:rPr>
              <a:t>Anticoagulant deficiency</a:t>
            </a:r>
          </a:p>
        </p:txBody>
      </p:sp>
      <p:sp>
        <p:nvSpPr>
          <p:cNvPr id="11281" name="Text Box 1041"/>
          <p:cNvSpPr txBox="1">
            <a:spLocks noChangeArrowheads="1"/>
          </p:cNvSpPr>
          <p:nvPr/>
        </p:nvSpPr>
        <p:spPr bwMode="auto">
          <a:xfrm>
            <a:off x="228600" y="2414589"/>
            <a:ext cx="2751074" cy="400110"/>
          </a:xfrm>
          <a:prstGeom prst="rect">
            <a:avLst/>
          </a:prstGeom>
          <a:noFill/>
          <a:ln w="9525">
            <a:noFill/>
            <a:miter lim="800000"/>
            <a:headEnd/>
            <a:tailEnd/>
          </a:ln>
        </p:spPr>
        <p:txBody>
          <a:bodyPr wrap="none">
            <a:spAutoFit/>
          </a:bodyPr>
          <a:lstStyle/>
          <a:p>
            <a:r>
              <a:rPr lang="en-US" altLang="en-US" sz="2000" b="1">
                <a:solidFill>
                  <a:srgbClr val="FFFFFF"/>
                </a:solidFill>
              </a:rPr>
              <a:t>Procoagulant excess</a:t>
            </a:r>
          </a:p>
        </p:txBody>
      </p:sp>
      <p:sp>
        <p:nvSpPr>
          <p:cNvPr id="11282" name="Text Box 1042"/>
          <p:cNvSpPr txBox="1">
            <a:spLocks noChangeArrowheads="1"/>
          </p:cNvSpPr>
          <p:nvPr/>
        </p:nvSpPr>
        <p:spPr bwMode="auto">
          <a:xfrm>
            <a:off x="228603" y="4267201"/>
            <a:ext cx="966931" cy="400110"/>
          </a:xfrm>
          <a:prstGeom prst="rect">
            <a:avLst/>
          </a:prstGeom>
          <a:noFill/>
          <a:ln w="9525">
            <a:noFill/>
            <a:miter lim="800000"/>
            <a:headEnd/>
            <a:tailEnd/>
          </a:ln>
        </p:spPr>
        <p:txBody>
          <a:bodyPr wrap="none">
            <a:spAutoFit/>
          </a:bodyPr>
          <a:lstStyle/>
          <a:p>
            <a:r>
              <a:rPr lang="en-US" altLang="en-US" sz="2000" b="1">
                <a:solidFill>
                  <a:srgbClr val="FFFFFF"/>
                </a:solidFill>
              </a:rPr>
              <a:t>Fibrin </a:t>
            </a:r>
          </a:p>
        </p:txBody>
      </p:sp>
      <p:sp>
        <p:nvSpPr>
          <p:cNvPr id="11283" name="Text Box 1043"/>
          <p:cNvSpPr txBox="1">
            <a:spLocks noChangeArrowheads="1"/>
          </p:cNvSpPr>
          <p:nvPr/>
        </p:nvSpPr>
        <p:spPr bwMode="auto">
          <a:xfrm>
            <a:off x="228609" y="5470526"/>
            <a:ext cx="2919389" cy="400110"/>
          </a:xfrm>
          <a:prstGeom prst="rect">
            <a:avLst/>
          </a:prstGeom>
          <a:noFill/>
          <a:ln w="9525">
            <a:noFill/>
            <a:miter lim="800000"/>
            <a:headEnd/>
            <a:tailEnd/>
          </a:ln>
        </p:spPr>
        <p:txBody>
          <a:bodyPr wrap="none">
            <a:spAutoFit/>
          </a:bodyPr>
          <a:lstStyle/>
          <a:p>
            <a:r>
              <a:rPr lang="en-US" altLang="en-US" sz="2000" b="1">
                <a:solidFill>
                  <a:srgbClr val="FFFFFF"/>
                </a:solidFill>
              </a:rPr>
              <a:t>Uncertain mechanism </a:t>
            </a:r>
          </a:p>
        </p:txBody>
      </p:sp>
      <p:sp>
        <p:nvSpPr>
          <p:cNvPr id="11284" name="Text Box 1044"/>
          <p:cNvSpPr txBox="1">
            <a:spLocks noChangeArrowheads="1"/>
          </p:cNvSpPr>
          <p:nvPr/>
        </p:nvSpPr>
        <p:spPr bwMode="auto">
          <a:xfrm>
            <a:off x="1371601" y="4495816"/>
            <a:ext cx="2492990" cy="1015663"/>
          </a:xfrm>
          <a:prstGeom prst="rect">
            <a:avLst/>
          </a:prstGeom>
          <a:noFill/>
          <a:ln w="9525">
            <a:noFill/>
            <a:miter lim="800000"/>
            <a:headEnd/>
            <a:tailEnd/>
          </a:ln>
        </p:spPr>
        <p:txBody>
          <a:bodyPr wrap="none">
            <a:spAutoFit/>
          </a:bodyPr>
          <a:lstStyle/>
          <a:p>
            <a:r>
              <a:rPr lang="en-GB" altLang="en-GB" sz="2000" b="1"/>
              <a:t>TAFI</a:t>
            </a:r>
          </a:p>
          <a:p>
            <a:r>
              <a:rPr lang="en-GB" altLang="en-GB" sz="2000" b="1"/>
              <a:t>Factor XIII (Val34)</a:t>
            </a:r>
          </a:p>
          <a:p>
            <a:r>
              <a:rPr lang="en-GB" altLang="en-GB" sz="2000" b="1"/>
              <a:t>Dysfibrinogenemia</a:t>
            </a:r>
          </a:p>
        </p:txBody>
      </p:sp>
      <p:sp>
        <p:nvSpPr>
          <p:cNvPr id="11285" name="Text Box 1045"/>
          <p:cNvSpPr txBox="1">
            <a:spLocks noChangeArrowheads="1"/>
          </p:cNvSpPr>
          <p:nvPr/>
        </p:nvSpPr>
        <p:spPr bwMode="auto">
          <a:xfrm>
            <a:off x="7362825" y="4495801"/>
            <a:ext cx="1577676" cy="707886"/>
          </a:xfrm>
          <a:prstGeom prst="rect">
            <a:avLst/>
          </a:prstGeom>
          <a:noFill/>
          <a:ln w="9525">
            <a:noFill/>
            <a:miter lim="800000"/>
            <a:headEnd/>
            <a:tailEnd/>
          </a:ln>
        </p:spPr>
        <p:txBody>
          <a:bodyPr wrap="none">
            <a:spAutoFit/>
          </a:bodyPr>
          <a:lstStyle/>
          <a:p>
            <a:r>
              <a:rPr lang="en-GB" altLang="en-GB" sz="2000" b="1"/>
              <a:t>1.7 (1.1-2.5)</a:t>
            </a:r>
          </a:p>
          <a:p>
            <a:r>
              <a:rPr lang="en-GB" altLang="en-GB" sz="2000" b="1"/>
              <a:t>1.8 (1.2-2.6)</a:t>
            </a:r>
          </a:p>
        </p:txBody>
      </p:sp>
      <p:sp>
        <p:nvSpPr>
          <p:cNvPr id="11286" name="Text Box 1046"/>
          <p:cNvSpPr txBox="1">
            <a:spLocks noChangeArrowheads="1"/>
          </p:cNvSpPr>
          <p:nvPr/>
        </p:nvSpPr>
        <p:spPr bwMode="auto">
          <a:xfrm>
            <a:off x="5214946" y="4495816"/>
            <a:ext cx="697627" cy="1015663"/>
          </a:xfrm>
          <a:prstGeom prst="rect">
            <a:avLst/>
          </a:prstGeom>
          <a:noFill/>
          <a:ln w="9525">
            <a:noFill/>
            <a:miter lim="800000"/>
            <a:headEnd/>
            <a:tailEnd/>
          </a:ln>
        </p:spPr>
        <p:txBody>
          <a:bodyPr wrap="none">
            <a:spAutoFit/>
          </a:bodyPr>
          <a:lstStyle/>
          <a:p>
            <a:r>
              <a:rPr lang="en-GB" altLang="en-GB" sz="2000" b="1"/>
              <a:t>14%</a:t>
            </a:r>
          </a:p>
          <a:p>
            <a:r>
              <a:rPr lang="en-GB" altLang="en-GB" sz="2000" b="1"/>
              <a:t>63%</a:t>
            </a:r>
          </a:p>
          <a:p>
            <a:r>
              <a:rPr lang="en-GB" altLang="en-GB" sz="2000" b="1"/>
              <a:t>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pic>
        <p:nvPicPr>
          <p:cNvPr id="12290" name="Picture 1026"/>
          <p:cNvPicPr>
            <a:picLocks noChangeAspect="1" noChangeArrowheads="1"/>
          </p:cNvPicPr>
          <p:nvPr/>
        </p:nvPicPr>
        <p:blipFill>
          <a:blip r:embed="rId3" cstate="print"/>
          <a:srcRect/>
          <a:stretch>
            <a:fillRect/>
          </a:stretch>
        </p:blipFill>
        <p:spPr bwMode="auto">
          <a:xfrm>
            <a:off x="4775208" y="212726"/>
            <a:ext cx="4511675" cy="6518275"/>
          </a:xfrm>
          <a:prstGeom prst="rect">
            <a:avLst/>
          </a:prstGeom>
          <a:noFill/>
          <a:ln w="9525">
            <a:noFill/>
            <a:miter lim="800000"/>
            <a:headEnd/>
            <a:tailEnd/>
          </a:ln>
        </p:spPr>
      </p:pic>
      <p:sp>
        <p:nvSpPr>
          <p:cNvPr id="12291" name="Text Box 1027"/>
          <p:cNvSpPr txBox="1">
            <a:spLocks noChangeArrowheads="1"/>
          </p:cNvSpPr>
          <p:nvPr/>
        </p:nvSpPr>
        <p:spPr bwMode="auto">
          <a:xfrm>
            <a:off x="2786067" y="6291263"/>
            <a:ext cx="1601721" cy="338554"/>
          </a:xfrm>
          <a:prstGeom prst="rect">
            <a:avLst/>
          </a:prstGeom>
          <a:noFill/>
          <a:ln w="9525">
            <a:noFill/>
            <a:miter lim="800000"/>
            <a:headEnd/>
            <a:tailEnd/>
          </a:ln>
        </p:spPr>
        <p:txBody>
          <a:bodyPr wrap="none">
            <a:spAutoFit/>
          </a:bodyPr>
          <a:lstStyle/>
          <a:p>
            <a:r>
              <a:rPr lang="en-US" altLang="en-US" sz="1600" b="1">
                <a:solidFill>
                  <a:schemeClr val="bg1"/>
                </a:solidFill>
              </a:rPr>
              <a:t>Martinelli 1998</a:t>
            </a:r>
            <a:endParaRPr lang="en-US" altLang="en-US" sz="1600">
              <a:solidFill>
                <a:schemeClr val="bg1"/>
              </a:solidFill>
              <a:latin typeface="Times" charset="0"/>
            </a:endParaRPr>
          </a:p>
        </p:txBody>
      </p:sp>
      <p:sp>
        <p:nvSpPr>
          <p:cNvPr id="12292" name="Text Box 1028"/>
          <p:cNvSpPr txBox="1">
            <a:spLocks noChangeArrowheads="1"/>
          </p:cNvSpPr>
          <p:nvPr/>
        </p:nvSpPr>
        <p:spPr bwMode="auto">
          <a:xfrm>
            <a:off x="517534" y="635014"/>
            <a:ext cx="4203395" cy="1384995"/>
          </a:xfrm>
          <a:prstGeom prst="rect">
            <a:avLst/>
          </a:prstGeom>
          <a:noFill/>
          <a:ln w="9525">
            <a:noFill/>
            <a:miter lim="800000"/>
            <a:headEnd/>
            <a:tailEnd/>
          </a:ln>
        </p:spPr>
        <p:txBody>
          <a:bodyPr wrap="none">
            <a:spAutoFit/>
          </a:bodyPr>
          <a:lstStyle/>
          <a:p>
            <a:r>
              <a:rPr lang="en-US" altLang="en-US">
                <a:solidFill>
                  <a:schemeClr val="bg1"/>
                </a:solidFill>
              </a:rPr>
              <a:t>Thrombosis free survival </a:t>
            </a:r>
          </a:p>
          <a:p>
            <a:r>
              <a:rPr lang="en-US" altLang="en-US">
                <a:solidFill>
                  <a:schemeClr val="bg1"/>
                </a:solidFill>
              </a:rPr>
              <a:t>in family members with</a:t>
            </a:r>
          </a:p>
          <a:p>
            <a:r>
              <a:rPr lang="en-US" altLang="en-US">
                <a:solidFill>
                  <a:schemeClr val="bg1"/>
                </a:solidFill>
              </a:rPr>
              <a:t>thrombophilic traits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39017" y="344667"/>
            <a:ext cx="920088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34436" eaLnBrk="1">
              <a:lnSpc>
                <a:spcPct val="93000"/>
              </a:lnSpc>
              <a:buClr>
                <a:srgbClr val="000000"/>
              </a:buClr>
              <a:buSzPct val="45000"/>
            </a:pPr>
            <a:r>
              <a:rPr lang="en-GB" sz="2800" b="1" dirty="0">
                <a:solidFill>
                  <a:srgbClr val="996633"/>
                </a:solidFill>
                <a:latin typeface="Arial" charset="0"/>
              </a:rPr>
              <a:t>VTE event-free survival </a:t>
            </a:r>
            <a:r>
              <a:rPr lang="en-GB" sz="2800" b="1" dirty="0" smtClean="0">
                <a:solidFill>
                  <a:srgbClr val="996633"/>
                </a:solidFill>
                <a:latin typeface="Arial" charset="0"/>
              </a:rPr>
              <a:t>in relatives </a:t>
            </a:r>
            <a:r>
              <a:rPr lang="en-GB" sz="2800" b="1" dirty="0">
                <a:solidFill>
                  <a:srgbClr val="996633"/>
                </a:solidFill>
                <a:latin typeface="Arial" charset="0"/>
              </a:rPr>
              <a:t>of </a:t>
            </a:r>
            <a:r>
              <a:rPr lang="en-GB" sz="2800" b="1" dirty="0" err="1">
                <a:solidFill>
                  <a:srgbClr val="996633"/>
                </a:solidFill>
                <a:latin typeface="Arial" charset="0"/>
              </a:rPr>
              <a:t>pediatric</a:t>
            </a:r>
            <a:r>
              <a:rPr lang="en-GB" sz="2800" b="1" dirty="0">
                <a:solidFill>
                  <a:srgbClr val="996633"/>
                </a:solidFill>
                <a:latin typeface="Arial" charset="0"/>
              </a:rPr>
              <a:t> </a:t>
            </a:r>
            <a:r>
              <a:rPr lang="en-GB" sz="2800" b="1" dirty="0" smtClean="0">
                <a:solidFill>
                  <a:srgbClr val="996633"/>
                </a:solidFill>
                <a:latin typeface="Arial" charset="0"/>
              </a:rPr>
              <a:t>patients with </a:t>
            </a:r>
            <a:r>
              <a:rPr lang="en-GB" sz="2800" b="1" dirty="0">
                <a:solidFill>
                  <a:srgbClr val="996633"/>
                </a:solidFill>
                <a:latin typeface="Arial" charset="0"/>
              </a:rPr>
              <a:t>different types of IT.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4" y="1190061"/>
            <a:ext cx="8282784" cy="50246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477826" y="6497244"/>
            <a:ext cx="424476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34436" eaLnBrk="1">
              <a:lnSpc>
                <a:spcPct val="93000"/>
              </a:lnSpc>
              <a:buClr>
                <a:srgbClr val="000000"/>
              </a:buClr>
              <a:buSzPct val="45000"/>
            </a:pPr>
            <a:r>
              <a:rPr lang="en-GB" sz="1100" b="1" dirty="0" err="1">
                <a:latin typeface="Arial" charset="0"/>
              </a:rPr>
              <a:t>Holzhauer</a:t>
            </a:r>
            <a:r>
              <a:rPr lang="en-GB" sz="1100" b="1" dirty="0">
                <a:latin typeface="Arial" charset="0"/>
              </a:rPr>
              <a:t> S et al. Blood 2012;120:1510-1515</a:t>
            </a:r>
          </a:p>
        </p:txBody>
      </p:sp>
    </p:spTree>
    <p:extLst>
      <p:ext uri="{BB962C8B-B14F-4D97-AF65-F5344CB8AC3E}">
        <p14:creationId xmlns:p14="http://schemas.microsoft.com/office/powerpoint/2010/main" val="1460707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065213" y="1557338"/>
            <a:ext cx="7494587" cy="5059362"/>
          </a:xfrm>
          <a:prstGeom prst="rect">
            <a:avLst/>
          </a:prstGeom>
          <a:noFill/>
          <a:ln w="9525">
            <a:noFill/>
            <a:miter lim="800000"/>
            <a:headEnd/>
            <a:tailEnd/>
          </a:ln>
        </p:spPr>
      </p:pic>
      <p:sp>
        <p:nvSpPr>
          <p:cNvPr id="13315" name="Rectangle 3"/>
          <p:cNvSpPr>
            <a:spLocks noChangeArrowheads="1"/>
          </p:cNvSpPr>
          <p:nvPr/>
        </p:nvSpPr>
        <p:spPr bwMode="auto">
          <a:xfrm>
            <a:off x="704850" y="404813"/>
            <a:ext cx="8007350" cy="946150"/>
          </a:xfrm>
          <a:prstGeom prst="rect">
            <a:avLst/>
          </a:prstGeom>
          <a:solidFill>
            <a:srgbClr val="FFFFFF"/>
          </a:solidFill>
          <a:ln w="9525">
            <a:noFill/>
            <a:miter lim="800000"/>
            <a:headEnd/>
            <a:tailEnd/>
          </a:ln>
        </p:spPr>
        <p:txBody>
          <a:bodyPr>
            <a:spAutoFit/>
          </a:bodyPr>
          <a:lstStyle/>
          <a:p>
            <a:r>
              <a:rPr lang="en-GB" altLang="en-GB">
                <a:solidFill>
                  <a:schemeClr val="bg2"/>
                </a:solidFill>
              </a:rPr>
              <a:t>Thrombosis-free survival in persons with factor V Leiden. </a:t>
            </a:r>
          </a:p>
        </p:txBody>
      </p:sp>
      <p:sp>
        <p:nvSpPr>
          <p:cNvPr id="13316" name="Text Box 5"/>
          <p:cNvSpPr txBox="1">
            <a:spLocks noChangeArrowheads="1"/>
          </p:cNvSpPr>
          <p:nvPr/>
        </p:nvSpPr>
        <p:spPr bwMode="auto">
          <a:xfrm>
            <a:off x="8389938" y="6380178"/>
            <a:ext cx="1268296" cy="307777"/>
          </a:xfrm>
          <a:prstGeom prst="rect">
            <a:avLst/>
          </a:prstGeom>
          <a:noFill/>
          <a:ln w="9525">
            <a:noFill/>
            <a:miter lim="800000"/>
            <a:headEnd/>
            <a:tailEnd/>
          </a:ln>
        </p:spPr>
        <p:txBody>
          <a:bodyPr wrap="none">
            <a:spAutoFit/>
          </a:bodyPr>
          <a:lstStyle/>
          <a:p>
            <a:r>
              <a:rPr lang="en-GB" altLang="en-GB" sz="1400" b="1">
                <a:solidFill>
                  <a:srgbClr val="000000"/>
                </a:solidFill>
              </a:rPr>
              <a:t>Zoller  1994 .</a:t>
            </a:r>
            <a:endParaRPr lang="en-GB" sz="1400" b="1">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704859" y="1773254"/>
            <a:ext cx="8424863" cy="4865687"/>
          </a:xfrm>
          <a:prstGeom prst="rect">
            <a:avLst/>
          </a:prstGeom>
          <a:noFill/>
          <a:ln w="9525">
            <a:noFill/>
            <a:miter lim="800000"/>
            <a:headEnd/>
            <a:tailEnd/>
          </a:ln>
        </p:spPr>
      </p:pic>
      <p:sp>
        <p:nvSpPr>
          <p:cNvPr id="17411" name="Text Box 3"/>
          <p:cNvSpPr txBox="1">
            <a:spLocks noChangeArrowheads="1"/>
          </p:cNvSpPr>
          <p:nvPr/>
        </p:nvSpPr>
        <p:spPr bwMode="auto">
          <a:xfrm>
            <a:off x="344496" y="404813"/>
            <a:ext cx="9217025" cy="946150"/>
          </a:xfrm>
          <a:prstGeom prst="rect">
            <a:avLst/>
          </a:prstGeom>
          <a:noFill/>
          <a:ln w="9525">
            <a:noFill/>
            <a:miter lim="800000"/>
            <a:headEnd/>
            <a:tailEnd/>
          </a:ln>
        </p:spPr>
        <p:txBody>
          <a:bodyPr>
            <a:spAutoFit/>
          </a:bodyPr>
          <a:lstStyle/>
          <a:p>
            <a:r>
              <a:rPr lang="en-US">
                <a:solidFill>
                  <a:srgbClr val="666600"/>
                </a:solidFill>
                <a:latin typeface="Franklin Gothic Book" pitchFamily="34" charset="0"/>
              </a:rPr>
              <a:t>Retrospective analysis of mortality associated with Factor V  Leiden</a:t>
            </a:r>
          </a:p>
        </p:txBody>
      </p:sp>
      <p:sp>
        <p:nvSpPr>
          <p:cNvPr id="17412" name="Text Box 4"/>
          <p:cNvSpPr txBox="1">
            <a:spLocks noChangeArrowheads="1"/>
          </p:cNvSpPr>
          <p:nvPr/>
        </p:nvSpPr>
        <p:spPr bwMode="auto">
          <a:xfrm>
            <a:off x="7907339" y="6318252"/>
            <a:ext cx="1319592" cy="369332"/>
          </a:xfrm>
          <a:prstGeom prst="rect">
            <a:avLst/>
          </a:prstGeom>
          <a:noFill/>
          <a:ln w="9525">
            <a:noFill/>
            <a:miter lim="800000"/>
            <a:headEnd/>
            <a:tailEnd/>
          </a:ln>
        </p:spPr>
        <p:txBody>
          <a:bodyPr wrap="none">
            <a:spAutoFit/>
          </a:bodyPr>
          <a:lstStyle/>
          <a:p>
            <a:r>
              <a:rPr lang="en-US" sz="1800">
                <a:solidFill>
                  <a:srgbClr val="000000"/>
                </a:solidFill>
                <a:latin typeface="Times" charset="0"/>
              </a:rPr>
              <a:t>Elysee 1997</a:t>
            </a:r>
          </a:p>
        </p:txBody>
      </p:sp>
    </p:spTree>
    <p:extLst>
      <p:ext uri="{BB962C8B-B14F-4D97-AF65-F5344CB8AC3E}">
        <p14:creationId xmlns:p14="http://schemas.microsoft.com/office/powerpoint/2010/main" val="913437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560396" y="620714"/>
            <a:ext cx="3191899" cy="584775"/>
          </a:xfrm>
          <a:prstGeom prst="rect">
            <a:avLst/>
          </a:prstGeom>
          <a:noFill/>
          <a:ln w="9525">
            <a:noFill/>
            <a:miter lim="800000"/>
            <a:headEnd/>
            <a:tailEnd/>
          </a:ln>
        </p:spPr>
        <p:txBody>
          <a:bodyPr wrap="none">
            <a:spAutoFit/>
          </a:bodyPr>
          <a:lstStyle/>
          <a:p>
            <a:r>
              <a:rPr lang="en-US" altLang="en-US" sz="3200" b="1"/>
              <a:t>First VTE rates </a:t>
            </a:r>
          </a:p>
        </p:txBody>
      </p:sp>
      <p:sp>
        <p:nvSpPr>
          <p:cNvPr id="14339" name="Text Box 1027"/>
          <p:cNvSpPr txBox="1">
            <a:spLocks noChangeArrowheads="1"/>
          </p:cNvSpPr>
          <p:nvPr/>
        </p:nvSpPr>
        <p:spPr bwMode="auto">
          <a:xfrm>
            <a:off x="1066808" y="3048001"/>
            <a:ext cx="7571303" cy="2308324"/>
          </a:xfrm>
          <a:prstGeom prst="rect">
            <a:avLst/>
          </a:prstGeom>
          <a:noFill/>
          <a:ln w="9525">
            <a:noFill/>
            <a:miter lim="800000"/>
            <a:headEnd/>
            <a:tailEnd/>
          </a:ln>
        </p:spPr>
        <p:txBody>
          <a:bodyPr wrap="none">
            <a:spAutoFit/>
          </a:bodyPr>
          <a:lstStyle/>
          <a:p>
            <a:r>
              <a:rPr lang="en-US" altLang="en-US" sz="2400" b="1"/>
              <a:t>Antithrombin						</a:t>
            </a:r>
          </a:p>
          <a:p>
            <a:r>
              <a:rPr lang="en-US" altLang="en-US" sz="2400" b="1"/>
              <a:t>Protein S 					1%</a:t>
            </a:r>
          </a:p>
          <a:p>
            <a:r>
              <a:rPr lang="en-US" altLang="en-US" sz="2400" b="1"/>
              <a:t>Protein C</a:t>
            </a:r>
          </a:p>
          <a:p>
            <a:endParaRPr lang="en-US" altLang="en-US" sz="2400" b="1"/>
          </a:p>
          <a:p>
            <a:r>
              <a:rPr lang="en-US" altLang="en-US" sz="2400" b="1"/>
              <a:t>Factor V Leiden				0.3%</a:t>
            </a:r>
          </a:p>
          <a:p>
            <a:r>
              <a:rPr lang="en-US" altLang="en-US" sz="2400" b="1"/>
              <a:t>Prothrombin 				&lt;0.3%</a:t>
            </a:r>
          </a:p>
        </p:txBody>
      </p:sp>
      <p:sp>
        <p:nvSpPr>
          <p:cNvPr id="14340" name="Text Box 1028"/>
          <p:cNvSpPr txBox="1">
            <a:spLocks noChangeArrowheads="1"/>
          </p:cNvSpPr>
          <p:nvPr/>
        </p:nvSpPr>
        <p:spPr bwMode="auto">
          <a:xfrm>
            <a:off x="1065213" y="2205053"/>
            <a:ext cx="6837128" cy="461665"/>
          </a:xfrm>
          <a:prstGeom prst="rect">
            <a:avLst/>
          </a:prstGeom>
          <a:noFill/>
          <a:ln w="9525">
            <a:noFill/>
            <a:miter lim="800000"/>
            <a:headEnd/>
            <a:tailEnd/>
          </a:ln>
        </p:spPr>
        <p:txBody>
          <a:bodyPr wrap="none">
            <a:spAutoFit/>
          </a:bodyPr>
          <a:lstStyle/>
          <a:p>
            <a:r>
              <a:rPr lang="en-US" altLang="en-US" sz="2400" b="1"/>
              <a:t>Condition					Rate pa</a:t>
            </a:r>
          </a:p>
        </p:txBody>
      </p:sp>
      <p:sp>
        <p:nvSpPr>
          <p:cNvPr id="14341" name="Line 1029"/>
          <p:cNvSpPr>
            <a:spLocks noChangeShapeType="1"/>
          </p:cNvSpPr>
          <p:nvPr/>
        </p:nvSpPr>
        <p:spPr bwMode="auto">
          <a:xfrm>
            <a:off x="1208093" y="2781300"/>
            <a:ext cx="6913563" cy="0"/>
          </a:xfrm>
          <a:prstGeom prst="line">
            <a:avLst/>
          </a:prstGeom>
          <a:noFill/>
          <a:ln w="28575">
            <a:solidFill>
              <a:schemeClr val="bg2"/>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155708" y="381004"/>
            <a:ext cx="7144841" cy="954107"/>
          </a:xfrm>
          <a:prstGeom prst="rect">
            <a:avLst/>
          </a:prstGeom>
          <a:noFill/>
          <a:ln w="9525">
            <a:noFill/>
            <a:miter lim="800000"/>
            <a:headEnd/>
            <a:tailEnd/>
          </a:ln>
          <a:effectLst/>
        </p:spPr>
        <p:txBody>
          <a:bodyPr wrap="none">
            <a:spAutoFit/>
          </a:bodyPr>
          <a:lstStyle/>
          <a:p>
            <a:pPr>
              <a:defRPr/>
            </a:pPr>
            <a:r>
              <a:rPr lang="en-US" altLang="en-US" b="1">
                <a:effectLst>
                  <a:outerShdw blurRad="38100" dist="38100" dir="2700000" algn="tl">
                    <a:srgbClr val="C0C0C0"/>
                  </a:outerShdw>
                </a:effectLst>
                <a:latin typeface="Times" charset="0"/>
              </a:rPr>
              <a:t>EVENTS IN ASYMPTOMATIC CARRIERS</a:t>
            </a:r>
          </a:p>
          <a:p>
            <a:pPr>
              <a:defRPr/>
            </a:pPr>
            <a:r>
              <a:rPr lang="en-US" altLang="en-US" b="1">
                <a:effectLst>
                  <a:outerShdw blurRad="38100" dist="38100" dir="2700000" algn="tl">
                    <a:srgbClr val="C0C0C0"/>
                  </a:outerShdw>
                </a:effectLst>
                <a:latin typeface="Times" charset="0"/>
              </a:rPr>
              <a:t>OF ANTITHROMBIN DEFICIENCY</a:t>
            </a:r>
          </a:p>
        </p:txBody>
      </p:sp>
      <p:sp>
        <p:nvSpPr>
          <p:cNvPr id="15363" name="Text Box 3"/>
          <p:cNvSpPr txBox="1">
            <a:spLocks noChangeArrowheads="1"/>
          </p:cNvSpPr>
          <p:nvPr/>
        </p:nvSpPr>
        <p:spPr bwMode="auto">
          <a:xfrm>
            <a:off x="1155701" y="1770065"/>
            <a:ext cx="1857368" cy="461665"/>
          </a:xfrm>
          <a:prstGeom prst="rect">
            <a:avLst/>
          </a:prstGeom>
          <a:solidFill>
            <a:schemeClr val="folHlink"/>
          </a:solidFill>
          <a:ln w="9525">
            <a:noFill/>
            <a:miter lim="800000"/>
            <a:headEnd/>
            <a:tailEnd/>
          </a:ln>
        </p:spPr>
        <p:txBody>
          <a:bodyPr wrap="none">
            <a:spAutoFit/>
          </a:bodyPr>
          <a:lstStyle/>
          <a:p>
            <a:r>
              <a:rPr lang="en-US" altLang="en-US" sz="2400" b="1">
                <a:solidFill>
                  <a:srgbClr val="000000"/>
                </a:solidFill>
                <a:latin typeface="Times" charset="0"/>
              </a:rPr>
              <a:t>WARFARIN</a:t>
            </a:r>
          </a:p>
        </p:txBody>
      </p:sp>
      <p:sp>
        <p:nvSpPr>
          <p:cNvPr id="15364" name="Text Box 4"/>
          <p:cNvSpPr txBox="1">
            <a:spLocks noChangeArrowheads="1"/>
          </p:cNvSpPr>
          <p:nvPr/>
        </p:nvSpPr>
        <p:spPr bwMode="auto">
          <a:xfrm>
            <a:off x="5943601" y="1770065"/>
            <a:ext cx="2390398" cy="461665"/>
          </a:xfrm>
          <a:prstGeom prst="rect">
            <a:avLst/>
          </a:prstGeom>
          <a:solidFill>
            <a:schemeClr val="folHlink"/>
          </a:solidFill>
          <a:ln w="9525">
            <a:noFill/>
            <a:miter lim="800000"/>
            <a:headEnd/>
            <a:tailEnd/>
          </a:ln>
        </p:spPr>
        <p:txBody>
          <a:bodyPr wrap="none">
            <a:spAutoFit/>
          </a:bodyPr>
          <a:lstStyle/>
          <a:p>
            <a:r>
              <a:rPr lang="en-US" altLang="en-US" sz="2400" b="1">
                <a:solidFill>
                  <a:srgbClr val="000000"/>
                </a:solidFill>
                <a:latin typeface="Times" charset="0"/>
              </a:rPr>
              <a:t>NO WARFARIN</a:t>
            </a:r>
          </a:p>
        </p:txBody>
      </p:sp>
      <p:sp>
        <p:nvSpPr>
          <p:cNvPr id="15365" name="Text Box 5"/>
          <p:cNvSpPr txBox="1">
            <a:spLocks noChangeArrowheads="1"/>
          </p:cNvSpPr>
          <p:nvPr/>
        </p:nvSpPr>
        <p:spPr bwMode="auto">
          <a:xfrm>
            <a:off x="230197" y="2392377"/>
            <a:ext cx="954107" cy="461665"/>
          </a:xfrm>
          <a:prstGeom prst="rect">
            <a:avLst/>
          </a:prstGeom>
          <a:noFill/>
          <a:ln w="9525">
            <a:noFill/>
            <a:miter lim="800000"/>
            <a:headEnd/>
            <a:tailEnd/>
          </a:ln>
        </p:spPr>
        <p:txBody>
          <a:bodyPr wrap="none">
            <a:spAutoFit/>
          </a:bodyPr>
          <a:lstStyle/>
          <a:p>
            <a:r>
              <a:rPr lang="en-US" altLang="en-US" sz="2400" b="1">
                <a:latin typeface="Times" charset="0"/>
              </a:rPr>
              <a:t>Event</a:t>
            </a:r>
          </a:p>
        </p:txBody>
      </p:sp>
      <p:sp>
        <p:nvSpPr>
          <p:cNvPr id="15366" name="Text Box 6"/>
          <p:cNvSpPr txBox="1">
            <a:spLocks noChangeArrowheads="1"/>
          </p:cNvSpPr>
          <p:nvPr/>
        </p:nvSpPr>
        <p:spPr bwMode="auto">
          <a:xfrm>
            <a:off x="2846388" y="2392378"/>
            <a:ext cx="1510350" cy="461665"/>
          </a:xfrm>
          <a:prstGeom prst="rect">
            <a:avLst/>
          </a:prstGeom>
          <a:noFill/>
          <a:ln w="9525">
            <a:noFill/>
            <a:miter lim="800000"/>
            <a:headEnd/>
            <a:tailEnd/>
          </a:ln>
        </p:spPr>
        <p:txBody>
          <a:bodyPr wrap="none">
            <a:spAutoFit/>
          </a:bodyPr>
          <a:lstStyle/>
          <a:p>
            <a:r>
              <a:rPr lang="en-US" altLang="en-US" sz="2400" b="1">
                <a:latin typeface="Times" charset="0"/>
              </a:rPr>
              <a:t>Rate %pa</a:t>
            </a:r>
          </a:p>
        </p:txBody>
      </p:sp>
      <p:sp>
        <p:nvSpPr>
          <p:cNvPr id="15367" name="Text Box 7"/>
          <p:cNvSpPr txBox="1">
            <a:spLocks noChangeArrowheads="1"/>
          </p:cNvSpPr>
          <p:nvPr/>
        </p:nvSpPr>
        <p:spPr bwMode="auto">
          <a:xfrm>
            <a:off x="5200658" y="2392377"/>
            <a:ext cx="954107" cy="461665"/>
          </a:xfrm>
          <a:prstGeom prst="rect">
            <a:avLst/>
          </a:prstGeom>
          <a:noFill/>
          <a:ln w="9525">
            <a:noFill/>
            <a:miter lim="800000"/>
            <a:headEnd/>
            <a:tailEnd/>
          </a:ln>
        </p:spPr>
        <p:txBody>
          <a:bodyPr wrap="none">
            <a:spAutoFit/>
          </a:bodyPr>
          <a:lstStyle/>
          <a:p>
            <a:r>
              <a:rPr lang="en-US" altLang="en-US" sz="2400" b="1">
                <a:latin typeface="Times" charset="0"/>
              </a:rPr>
              <a:t>Event</a:t>
            </a:r>
          </a:p>
        </p:txBody>
      </p:sp>
      <p:sp>
        <p:nvSpPr>
          <p:cNvPr id="15368" name="Text Box 8"/>
          <p:cNvSpPr txBox="1">
            <a:spLocks noChangeArrowheads="1"/>
          </p:cNvSpPr>
          <p:nvPr/>
        </p:nvSpPr>
        <p:spPr bwMode="auto">
          <a:xfrm>
            <a:off x="7629525" y="2392378"/>
            <a:ext cx="1510350" cy="461665"/>
          </a:xfrm>
          <a:prstGeom prst="rect">
            <a:avLst/>
          </a:prstGeom>
          <a:noFill/>
          <a:ln w="9525">
            <a:noFill/>
            <a:miter lim="800000"/>
            <a:headEnd/>
            <a:tailEnd/>
          </a:ln>
        </p:spPr>
        <p:txBody>
          <a:bodyPr wrap="none">
            <a:spAutoFit/>
          </a:bodyPr>
          <a:lstStyle/>
          <a:p>
            <a:r>
              <a:rPr lang="en-US" altLang="en-US" sz="2400" b="1">
                <a:latin typeface="Times" charset="0"/>
              </a:rPr>
              <a:t>Rate %pa</a:t>
            </a:r>
          </a:p>
        </p:txBody>
      </p:sp>
      <p:sp>
        <p:nvSpPr>
          <p:cNvPr id="15369" name="Text Box 9"/>
          <p:cNvSpPr txBox="1">
            <a:spLocks noChangeArrowheads="1"/>
          </p:cNvSpPr>
          <p:nvPr/>
        </p:nvSpPr>
        <p:spPr bwMode="auto">
          <a:xfrm>
            <a:off x="230191" y="3184539"/>
            <a:ext cx="1793311" cy="461665"/>
          </a:xfrm>
          <a:prstGeom prst="rect">
            <a:avLst/>
          </a:prstGeom>
          <a:noFill/>
          <a:ln w="9525">
            <a:noFill/>
            <a:miter lim="800000"/>
            <a:headEnd/>
            <a:tailEnd/>
          </a:ln>
        </p:spPr>
        <p:txBody>
          <a:bodyPr wrap="none">
            <a:spAutoFit/>
          </a:bodyPr>
          <a:lstStyle/>
          <a:p>
            <a:r>
              <a:rPr lang="en-US" altLang="en-US" sz="2400" b="1">
                <a:latin typeface="Times" charset="0"/>
              </a:rPr>
              <a:t>Major bleed</a:t>
            </a:r>
          </a:p>
        </p:txBody>
      </p:sp>
      <p:sp>
        <p:nvSpPr>
          <p:cNvPr id="15370" name="Text Box 10"/>
          <p:cNvSpPr txBox="1">
            <a:spLocks noChangeArrowheads="1"/>
          </p:cNvSpPr>
          <p:nvPr/>
        </p:nvSpPr>
        <p:spPr bwMode="auto">
          <a:xfrm>
            <a:off x="5200659" y="3184540"/>
            <a:ext cx="817853" cy="461665"/>
          </a:xfrm>
          <a:prstGeom prst="rect">
            <a:avLst/>
          </a:prstGeom>
          <a:noFill/>
          <a:ln w="9525">
            <a:noFill/>
            <a:miter lim="800000"/>
            <a:headEnd/>
            <a:tailEnd/>
          </a:ln>
        </p:spPr>
        <p:txBody>
          <a:bodyPr wrap="none">
            <a:spAutoFit/>
          </a:bodyPr>
          <a:lstStyle/>
          <a:p>
            <a:r>
              <a:rPr lang="en-US" altLang="en-US" sz="2400" b="1">
                <a:latin typeface="Times" charset="0"/>
              </a:rPr>
              <a:t>VTE</a:t>
            </a:r>
          </a:p>
        </p:txBody>
      </p:sp>
      <p:sp>
        <p:nvSpPr>
          <p:cNvPr id="15371" name="Text Box 11"/>
          <p:cNvSpPr txBox="1">
            <a:spLocks noChangeArrowheads="1"/>
          </p:cNvSpPr>
          <p:nvPr/>
        </p:nvSpPr>
        <p:spPr bwMode="auto">
          <a:xfrm>
            <a:off x="230188" y="3910013"/>
            <a:ext cx="1645002" cy="461665"/>
          </a:xfrm>
          <a:prstGeom prst="rect">
            <a:avLst/>
          </a:prstGeom>
          <a:noFill/>
          <a:ln w="9525">
            <a:noFill/>
            <a:miter lim="800000"/>
            <a:headEnd/>
            <a:tailEnd/>
          </a:ln>
        </p:spPr>
        <p:txBody>
          <a:bodyPr wrap="none">
            <a:spAutoFit/>
          </a:bodyPr>
          <a:lstStyle/>
          <a:p>
            <a:r>
              <a:rPr lang="en-US" altLang="en-US" sz="2400" b="1">
                <a:latin typeface="Times" charset="0"/>
              </a:rPr>
              <a:t>Fatal bleed</a:t>
            </a:r>
          </a:p>
        </p:txBody>
      </p:sp>
      <p:sp>
        <p:nvSpPr>
          <p:cNvPr id="15372" name="Text Box 12"/>
          <p:cNvSpPr txBox="1">
            <a:spLocks noChangeArrowheads="1"/>
          </p:cNvSpPr>
          <p:nvPr/>
        </p:nvSpPr>
        <p:spPr bwMode="auto">
          <a:xfrm>
            <a:off x="5200650" y="3910013"/>
            <a:ext cx="1337226" cy="461665"/>
          </a:xfrm>
          <a:prstGeom prst="rect">
            <a:avLst/>
          </a:prstGeom>
          <a:noFill/>
          <a:ln w="9525">
            <a:noFill/>
            <a:miter lim="800000"/>
            <a:headEnd/>
            <a:tailEnd/>
          </a:ln>
        </p:spPr>
        <p:txBody>
          <a:bodyPr wrap="none">
            <a:spAutoFit/>
          </a:bodyPr>
          <a:lstStyle/>
          <a:p>
            <a:r>
              <a:rPr lang="en-US" altLang="en-US" sz="2400" b="1">
                <a:latin typeface="Times" charset="0"/>
              </a:rPr>
              <a:t>Fatal PE</a:t>
            </a:r>
          </a:p>
        </p:txBody>
      </p:sp>
      <p:sp>
        <p:nvSpPr>
          <p:cNvPr id="15373" name="Text Box 13"/>
          <p:cNvSpPr txBox="1">
            <a:spLocks noChangeArrowheads="1"/>
          </p:cNvSpPr>
          <p:nvPr/>
        </p:nvSpPr>
        <p:spPr bwMode="auto">
          <a:xfrm>
            <a:off x="230197" y="4678378"/>
            <a:ext cx="1774845" cy="461665"/>
          </a:xfrm>
          <a:prstGeom prst="rect">
            <a:avLst/>
          </a:prstGeom>
          <a:noFill/>
          <a:ln w="9525">
            <a:noFill/>
            <a:miter lim="800000"/>
            <a:headEnd/>
            <a:tailEnd/>
          </a:ln>
        </p:spPr>
        <p:txBody>
          <a:bodyPr wrap="none">
            <a:spAutoFit/>
          </a:bodyPr>
          <a:lstStyle/>
          <a:p>
            <a:r>
              <a:rPr lang="en-US" altLang="en-US" sz="2400" b="1">
                <a:latin typeface="Times" charset="0"/>
              </a:rPr>
              <a:t>Deaths/10yr</a:t>
            </a:r>
          </a:p>
        </p:txBody>
      </p:sp>
      <p:sp>
        <p:nvSpPr>
          <p:cNvPr id="15374" name="Text Box 14"/>
          <p:cNvSpPr txBox="1">
            <a:spLocks noChangeArrowheads="1"/>
          </p:cNvSpPr>
          <p:nvPr/>
        </p:nvSpPr>
        <p:spPr bwMode="auto">
          <a:xfrm>
            <a:off x="5200659" y="4678378"/>
            <a:ext cx="1774845" cy="461665"/>
          </a:xfrm>
          <a:prstGeom prst="rect">
            <a:avLst/>
          </a:prstGeom>
          <a:noFill/>
          <a:ln w="9525">
            <a:noFill/>
            <a:miter lim="800000"/>
            <a:headEnd/>
            <a:tailEnd/>
          </a:ln>
        </p:spPr>
        <p:txBody>
          <a:bodyPr wrap="none">
            <a:spAutoFit/>
          </a:bodyPr>
          <a:lstStyle/>
          <a:p>
            <a:r>
              <a:rPr lang="en-US" altLang="en-US" sz="2400" b="1">
                <a:latin typeface="Times" charset="0"/>
              </a:rPr>
              <a:t>Deaths/10yr</a:t>
            </a:r>
          </a:p>
        </p:txBody>
      </p:sp>
      <p:sp>
        <p:nvSpPr>
          <p:cNvPr id="15375" name="Text Box 15"/>
          <p:cNvSpPr txBox="1">
            <a:spLocks noChangeArrowheads="1"/>
          </p:cNvSpPr>
          <p:nvPr/>
        </p:nvSpPr>
        <p:spPr bwMode="auto">
          <a:xfrm>
            <a:off x="3194058" y="3184540"/>
            <a:ext cx="595035" cy="461665"/>
          </a:xfrm>
          <a:prstGeom prst="rect">
            <a:avLst/>
          </a:prstGeom>
          <a:noFill/>
          <a:ln w="9525">
            <a:noFill/>
            <a:miter lim="800000"/>
            <a:headEnd/>
            <a:tailEnd/>
          </a:ln>
        </p:spPr>
        <p:txBody>
          <a:bodyPr wrap="none">
            <a:spAutoFit/>
          </a:bodyPr>
          <a:lstStyle/>
          <a:p>
            <a:r>
              <a:rPr lang="en-US" altLang="en-US" sz="2400" b="1">
                <a:latin typeface="Times" charset="0"/>
              </a:rPr>
              <a:t>1-4</a:t>
            </a:r>
          </a:p>
        </p:txBody>
      </p:sp>
      <p:sp>
        <p:nvSpPr>
          <p:cNvPr id="15376" name="Text Box 16"/>
          <p:cNvSpPr txBox="1">
            <a:spLocks noChangeArrowheads="1"/>
          </p:cNvSpPr>
          <p:nvPr/>
        </p:nvSpPr>
        <p:spPr bwMode="auto">
          <a:xfrm>
            <a:off x="2987675" y="3910013"/>
            <a:ext cx="1056700" cy="461665"/>
          </a:xfrm>
          <a:prstGeom prst="rect">
            <a:avLst/>
          </a:prstGeom>
          <a:noFill/>
          <a:ln w="9525">
            <a:noFill/>
            <a:miter lim="800000"/>
            <a:headEnd/>
            <a:tailEnd/>
          </a:ln>
        </p:spPr>
        <p:txBody>
          <a:bodyPr wrap="none">
            <a:spAutoFit/>
          </a:bodyPr>
          <a:lstStyle/>
          <a:p>
            <a:r>
              <a:rPr lang="en-US" altLang="en-US" sz="2400" b="1">
                <a:latin typeface="Times" charset="0"/>
              </a:rPr>
              <a:t>0.2-0.8</a:t>
            </a:r>
          </a:p>
        </p:txBody>
      </p:sp>
      <p:sp>
        <p:nvSpPr>
          <p:cNvPr id="15377" name="Text Box 17"/>
          <p:cNvSpPr txBox="1">
            <a:spLocks noChangeArrowheads="1"/>
          </p:cNvSpPr>
          <p:nvPr/>
        </p:nvSpPr>
        <p:spPr bwMode="auto">
          <a:xfrm>
            <a:off x="3194058" y="4678378"/>
            <a:ext cx="595035" cy="461665"/>
          </a:xfrm>
          <a:prstGeom prst="rect">
            <a:avLst/>
          </a:prstGeom>
          <a:noFill/>
          <a:ln w="9525">
            <a:noFill/>
            <a:miter lim="800000"/>
            <a:headEnd/>
            <a:tailEnd/>
          </a:ln>
        </p:spPr>
        <p:txBody>
          <a:bodyPr wrap="none">
            <a:spAutoFit/>
          </a:bodyPr>
          <a:lstStyle/>
          <a:p>
            <a:r>
              <a:rPr lang="en-US" altLang="en-US" sz="2400" b="1">
                <a:latin typeface="Times" charset="0"/>
              </a:rPr>
              <a:t>2-8</a:t>
            </a:r>
          </a:p>
        </p:txBody>
      </p:sp>
      <p:sp>
        <p:nvSpPr>
          <p:cNvPr id="15378" name="Text Box 20"/>
          <p:cNvSpPr txBox="1">
            <a:spLocks noChangeArrowheads="1"/>
          </p:cNvSpPr>
          <p:nvPr/>
        </p:nvSpPr>
        <p:spPr bwMode="auto">
          <a:xfrm>
            <a:off x="7705733" y="4678378"/>
            <a:ext cx="184731" cy="461665"/>
          </a:xfrm>
          <a:prstGeom prst="rect">
            <a:avLst/>
          </a:prstGeom>
          <a:noFill/>
          <a:ln w="9525">
            <a:noFill/>
            <a:miter lim="800000"/>
            <a:headEnd/>
            <a:tailEnd/>
          </a:ln>
        </p:spPr>
        <p:txBody>
          <a:bodyPr wrap="none">
            <a:spAutoFit/>
          </a:bodyPr>
          <a:lstStyle/>
          <a:p>
            <a:endParaRPr lang="en-GB" altLang="en-US" sz="2400" b="1">
              <a:latin typeface="Times" charset="0"/>
            </a:endParaRPr>
          </a:p>
        </p:txBody>
      </p:sp>
      <p:sp>
        <p:nvSpPr>
          <p:cNvPr id="15379" name="Line 21"/>
          <p:cNvSpPr>
            <a:spLocks noChangeShapeType="1"/>
          </p:cNvSpPr>
          <p:nvPr/>
        </p:nvSpPr>
        <p:spPr bwMode="auto">
          <a:xfrm>
            <a:off x="0" y="2209800"/>
            <a:ext cx="9906000" cy="0"/>
          </a:xfrm>
          <a:prstGeom prst="line">
            <a:avLst/>
          </a:prstGeom>
          <a:noFill/>
          <a:ln w="9525">
            <a:solidFill>
              <a:schemeClr val="tx1"/>
            </a:solidFill>
            <a:round/>
            <a:headEnd/>
            <a:tailEnd/>
          </a:ln>
        </p:spPr>
        <p:txBody>
          <a:bodyPr wrap="none" anchor="ctr"/>
          <a:lstStyle/>
          <a:p>
            <a:endParaRPr lang="en-GB"/>
          </a:p>
        </p:txBody>
      </p:sp>
      <p:sp>
        <p:nvSpPr>
          <p:cNvPr id="15380" name="Line 22"/>
          <p:cNvSpPr>
            <a:spLocks noChangeShapeType="1"/>
          </p:cNvSpPr>
          <p:nvPr/>
        </p:nvSpPr>
        <p:spPr bwMode="auto">
          <a:xfrm>
            <a:off x="0" y="2971800"/>
            <a:ext cx="9906000" cy="0"/>
          </a:xfrm>
          <a:prstGeom prst="line">
            <a:avLst/>
          </a:prstGeom>
          <a:noFill/>
          <a:ln w="9525">
            <a:solidFill>
              <a:schemeClr val="tx1"/>
            </a:solidFill>
            <a:round/>
            <a:headEnd/>
            <a:tailEnd/>
          </a:ln>
        </p:spPr>
        <p:txBody>
          <a:bodyPr wrap="none" anchor="ctr"/>
          <a:lstStyle/>
          <a:p>
            <a:endParaRPr lang="en-GB"/>
          </a:p>
        </p:txBody>
      </p:sp>
      <p:sp>
        <p:nvSpPr>
          <p:cNvPr id="15381" name="Text Box 24"/>
          <p:cNvSpPr txBox="1">
            <a:spLocks noChangeArrowheads="1"/>
          </p:cNvSpPr>
          <p:nvPr/>
        </p:nvSpPr>
        <p:spPr bwMode="auto">
          <a:xfrm>
            <a:off x="7916867" y="4678378"/>
            <a:ext cx="1056700" cy="461665"/>
          </a:xfrm>
          <a:prstGeom prst="rect">
            <a:avLst/>
          </a:prstGeom>
          <a:noFill/>
          <a:ln w="9525">
            <a:noFill/>
            <a:miter lim="800000"/>
            <a:headEnd/>
            <a:tailEnd/>
          </a:ln>
        </p:spPr>
        <p:txBody>
          <a:bodyPr wrap="none">
            <a:spAutoFit/>
          </a:bodyPr>
          <a:lstStyle/>
          <a:p>
            <a:r>
              <a:rPr lang="en-US" altLang="en-US" sz="2400" b="1">
                <a:latin typeface="Times" charset="0"/>
              </a:rPr>
              <a:t>0.1-0.5</a:t>
            </a:r>
          </a:p>
        </p:txBody>
      </p:sp>
      <p:sp>
        <p:nvSpPr>
          <p:cNvPr id="15382" name="Text Box 25"/>
          <p:cNvSpPr txBox="1">
            <a:spLocks noChangeArrowheads="1"/>
          </p:cNvSpPr>
          <p:nvPr/>
        </p:nvSpPr>
        <p:spPr bwMode="auto">
          <a:xfrm>
            <a:off x="7612074" y="3910013"/>
            <a:ext cx="1672253" cy="461665"/>
          </a:xfrm>
          <a:prstGeom prst="rect">
            <a:avLst/>
          </a:prstGeom>
          <a:noFill/>
          <a:ln w="9525">
            <a:noFill/>
            <a:miter lim="800000"/>
            <a:headEnd/>
            <a:tailEnd/>
          </a:ln>
        </p:spPr>
        <p:txBody>
          <a:bodyPr wrap="none">
            <a:spAutoFit/>
          </a:bodyPr>
          <a:lstStyle/>
          <a:p>
            <a:r>
              <a:rPr lang="en-US" altLang="en-US" sz="2400" b="1">
                <a:latin typeface="Times" charset="0"/>
              </a:rPr>
              <a:t>0.01-0.05%</a:t>
            </a:r>
          </a:p>
        </p:txBody>
      </p:sp>
      <p:sp>
        <p:nvSpPr>
          <p:cNvPr id="15383" name="Text Box 26"/>
          <p:cNvSpPr txBox="1">
            <a:spLocks noChangeArrowheads="1"/>
          </p:cNvSpPr>
          <p:nvPr/>
        </p:nvSpPr>
        <p:spPr bwMode="auto">
          <a:xfrm>
            <a:off x="7993072" y="3184525"/>
            <a:ext cx="769937" cy="457200"/>
          </a:xfrm>
          <a:prstGeom prst="rect">
            <a:avLst/>
          </a:prstGeom>
          <a:noFill/>
          <a:ln w="9525">
            <a:noFill/>
            <a:miter lim="800000"/>
            <a:headEnd/>
            <a:tailEnd/>
          </a:ln>
        </p:spPr>
        <p:txBody>
          <a:bodyPr>
            <a:spAutoFit/>
          </a:bodyPr>
          <a:lstStyle/>
          <a:p>
            <a:r>
              <a:rPr lang="en-US" altLang="en-US" sz="2400" b="1">
                <a:latin typeface="Times" charset="0"/>
              </a:rPr>
              <a:t>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563" y="692153"/>
            <a:ext cx="9571018" cy="584775"/>
          </a:xfrm>
          <a:prstGeom prst="rect">
            <a:avLst/>
          </a:prstGeom>
          <a:noFill/>
          <a:ln w="9525">
            <a:noFill/>
            <a:miter lim="800000"/>
            <a:headEnd/>
            <a:tailEnd/>
          </a:ln>
        </p:spPr>
        <p:txBody>
          <a:bodyPr wrap="none">
            <a:spAutoFit/>
          </a:bodyPr>
          <a:lstStyle/>
          <a:p>
            <a:r>
              <a:rPr lang="en-US" altLang="en-US" sz="3200" b="1">
                <a:solidFill>
                  <a:srgbClr val="666600"/>
                </a:solidFill>
              </a:rPr>
              <a:t>1. Asymptomatic patient with thrombophilic trait</a:t>
            </a:r>
          </a:p>
        </p:txBody>
      </p:sp>
      <p:sp>
        <p:nvSpPr>
          <p:cNvPr id="16387" name="Text Box 3"/>
          <p:cNvSpPr txBox="1">
            <a:spLocks noChangeArrowheads="1"/>
          </p:cNvSpPr>
          <p:nvPr/>
        </p:nvSpPr>
        <p:spPr bwMode="auto">
          <a:xfrm>
            <a:off x="1508121" y="2209800"/>
            <a:ext cx="6583854" cy="3416320"/>
          </a:xfrm>
          <a:prstGeom prst="rect">
            <a:avLst/>
          </a:prstGeom>
          <a:noFill/>
          <a:ln w="9525">
            <a:noFill/>
            <a:miter lim="800000"/>
            <a:headEnd/>
            <a:tailEnd/>
          </a:ln>
        </p:spPr>
        <p:txBody>
          <a:bodyPr wrap="none">
            <a:spAutoFit/>
          </a:bodyPr>
          <a:lstStyle/>
          <a:p>
            <a:pPr>
              <a:buFontTx/>
              <a:buChar char="•"/>
            </a:pPr>
            <a:r>
              <a:rPr lang="en-US" altLang="en-US" sz="2400" b="1">
                <a:solidFill>
                  <a:srgbClr val="000000"/>
                </a:solidFill>
              </a:rPr>
              <a:t> no need for anticoagulation</a:t>
            </a:r>
          </a:p>
          <a:p>
            <a:pPr>
              <a:buFontTx/>
              <a:buChar char="•"/>
            </a:pPr>
            <a:endParaRPr lang="en-US" altLang="en-US" sz="2400" b="1">
              <a:solidFill>
                <a:srgbClr val="000000"/>
              </a:solidFill>
            </a:endParaRPr>
          </a:p>
          <a:p>
            <a:pPr>
              <a:buFontTx/>
              <a:buChar char="•"/>
            </a:pPr>
            <a:r>
              <a:rPr lang="en-US" altLang="en-US" sz="2400" b="1">
                <a:solidFill>
                  <a:srgbClr val="000000"/>
                </a:solidFill>
              </a:rPr>
              <a:t> no evidence for impact on mortality </a:t>
            </a:r>
          </a:p>
          <a:p>
            <a:pPr>
              <a:buFontTx/>
              <a:buChar char="•"/>
            </a:pPr>
            <a:endParaRPr lang="en-US" altLang="en-US" sz="2400" b="1">
              <a:solidFill>
                <a:srgbClr val="000000"/>
              </a:solidFill>
            </a:endParaRPr>
          </a:p>
          <a:p>
            <a:pPr>
              <a:buFontTx/>
              <a:buChar char="•"/>
            </a:pPr>
            <a:r>
              <a:rPr lang="en-US" altLang="en-US" sz="2400" b="1">
                <a:solidFill>
                  <a:srgbClr val="000000"/>
                </a:solidFill>
              </a:rPr>
              <a:t> 50% are precipitated </a:t>
            </a:r>
          </a:p>
          <a:p>
            <a:pPr>
              <a:buFontTx/>
              <a:buChar char="•"/>
            </a:pPr>
            <a:endParaRPr lang="en-US" altLang="en-US" sz="2400" b="1">
              <a:solidFill>
                <a:srgbClr val="000000"/>
              </a:solidFill>
            </a:endParaRPr>
          </a:p>
          <a:p>
            <a:pPr>
              <a:buFontTx/>
              <a:buChar char="•"/>
            </a:pPr>
            <a:r>
              <a:rPr lang="en-US" altLang="en-US" sz="2400" b="1">
                <a:solidFill>
                  <a:srgbClr val="000000"/>
                </a:solidFill>
              </a:rPr>
              <a:t> ensure prophylaxis when at increased risk</a:t>
            </a:r>
          </a:p>
          <a:p>
            <a:pPr>
              <a:buFontTx/>
              <a:buChar char="•"/>
            </a:pPr>
            <a:endParaRPr lang="en-US" altLang="en-US" sz="2400" b="1">
              <a:solidFill>
                <a:srgbClr val="000000"/>
              </a:solidFill>
            </a:endParaRPr>
          </a:p>
          <a:p>
            <a:pPr>
              <a:buFontTx/>
              <a:buChar char="•"/>
            </a:pPr>
            <a:r>
              <a:rPr lang="en-US" altLang="en-US" sz="2400" b="1">
                <a:solidFill>
                  <a:srgbClr val="000000"/>
                </a:solidFill>
              </a:rPr>
              <a:t> standard prophylaxis is sufficient</a:t>
            </a:r>
          </a:p>
        </p:txBody>
      </p:sp>
    </p:spTree>
    <p:extLst>
      <p:ext uri="{BB962C8B-B14F-4D97-AF65-F5344CB8AC3E}">
        <p14:creationId xmlns:p14="http://schemas.microsoft.com/office/powerpoint/2010/main" val="3496691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4176" y="2438415"/>
            <a:ext cx="269626" cy="461665"/>
          </a:xfrm>
          <a:prstGeom prst="rect">
            <a:avLst/>
          </a:prstGeom>
          <a:noFill/>
          <a:ln w="9525">
            <a:noFill/>
            <a:miter lim="800000"/>
            <a:headEnd/>
            <a:tailEnd/>
          </a:ln>
        </p:spPr>
        <p:txBody>
          <a:bodyPr wrap="none">
            <a:spAutoFit/>
          </a:bodyPr>
          <a:lstStyle/>
          <a:p>
            <a:r>
              <a:rPr lang="en-US" altLang="en-US" sz="2400" b="1" dirty="0" smtClean="0">
                <a:solidFill>
                  <a:srgbClr val="000000"/>
                </a:solidFill>
              </a:rPr>
              <a:t> </a:t>
            </a:r>
            <a:endParaRPr lang="en-US" altLang="en-US" sz="2000" dirty="0">
              <a:solidFill>
                <a:srgbClr val="000000"/>
              </a:solidFill>
            </a:endParaRPr>
          </a:p>
        </p:txBody>
      </p:sp>
      <p:sp>
        <p:nvSpPr>
          <p:cNvPr id="18435" name="Text Box 3"/>
          <p:cNvSpPr txBox="1">
            <a:spLocks noChangeArrowheads="1"/>
          </p:cNvSpPr>
          <p:nvPr/>
        </p:nvSpPr>
        <p:spPr bwMode="auto">
          <a:xfrm>
            <a:off x="212734" y="765182"/>
            <a:ext cx="9464675" cy="584775"/>
          </a:xfrm>
          <a:prstGeom prst="rect">
            <a:avLst/>
          </a:prstGeom>
          <a:noFill/>
          <a:ln w="9525">
            <a:noFill/>
            <a:miter lim="800000"/>
            <a:headEnd/>
            <a:tailEnd/>
          </a:ln>
        </p:spPr>
        <p:txBody>
          <a:bodyPr>
            <a:spAutoFit/>
          </a:bodyPr>
          <a:lstStyle/>
          <a:p>
            <a:r>
              <a:rPr lang="en-US" altLang="en-US" sz="3200" b="1">
                <a:solidFill>
                  <a:srgbClr val="666600"/>
                </a:solidFill>
              </a:rPr>
              <a:t>2. After a first episode of venous thrombosis</a:t>
            </a:r>
          </a:p>
        </p:txBody>
      </p:sp>
    </p:spTree>
    <p:extLst>
      <p:ext uri="{BB962C8B-B14F-4D97-AF65-F5344CB8AC3E}">
        <p14:creationId xmlns:p14="http://schemas.microsoft.com/office/powerpoint/2010/main" val="39537221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3074" descr="MIKE7"/>
          <p:cNvPicPr>
            <a:picLocks noChangeAspect="1" noChangeArrowheads="1"/>
          </p:cNvPicPr>
          <p:nvPr/>
        </p:nvPicPr>
        <p:blipFill>
          <a:blip r:embed="rId3" cstate="print"/>
          <a:srcRect/>
          <a:stretch>
            <a:fillRect/>
          </a:stretch>
        </p:blipFill>
        <p:spPr bwMode="auto">
          <a:xfrm>
            <a:off x="527050" y="158762"/>
            <a:ext cx="9024938" cy="6291263"/>
          </a:xfrm>
          <a:prstGeom prst="rect">
            <a:avLst/>
          </a:prstGeom>
          <a:noFill/>
          <a:ln w="9525">
            <a:solidFill>
              <a:schemeClr val="tx1"/>
            </a:solidFill>
            <a:miter lim="800000"/>
            <a:headEnd/>
            <a:tailEnd/>
          </a:ln>
        </p:spPr>
      </p:pic>
      <p:sp>
        <p:nvSpPr>
          <p:cNvPr id="19459" name="Text Box 3075"/>
          <p:cNvSpPr txBox="1">
            <a:spLocks noChangeArrowheads="1"/>
          </p:cNvSpPr>
          <p:nvPr/>
        </p:nvSpPr>
        <p:spPr bwMode="auto">
          <a:xfrm>
            <a:off x="7897813" y="6096015"/>
            <a:ext cx="1487908" cy="307777"/>
          </a:xfrm>
          <a:prstGeom prst="rect">
            <a:avLst/>
          </a:prstGeom>
          <a:solidFill>
            <a:srgbClr val="FFFFFF"/>
          </a:solidFill>
          <a:ln w="9525">
            <a:noFill/>
            <a:miter lim="800000"/>
            <a:headEnd/>
            <a:tailEnd/>
          </a:ln>
        </p:spPr>
        <p:txBody>
          <a:bodyPr wrap="none">
            <a:spAutoFit/>
          </a:bodyPr>
          <a:lstStyle/>
          <a:p>
            <a:r>
              <a:rPr lang="en-US" altLang="en-US" sz="1400" b="1">
                <a:solidFill>
                  <a:srgbClr val="000000"/>
                </a:solidFill>
                <a:latin typeface="Helvetica" charset="0"/>
              </a:rPr>
              <a:t>Schulman 1995</a:t>
            </a:r>
          </a:p>
        </p:txBody>
      </p:sp>
    </p:spTree>
    <p:extLst>
      <p:ext uri="{BB962C8B-B14F-4D97-AF65-F5344CB8AC3E}">
        <p14:creationId xmlns:p14="http://schemas.microsoft.com/office/powerpoint/2010/main" val="21448029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428698" y="513574"/>
            <a:ext cx="6615914" cy="523220"/>
          </a:xfrm>
          <a:prstGeom prst="rect">
            <a:avLst/>
          </a:prstGeom>
          <a:solidFill>
            <a:srgbClr val="000000"/>
          </a:solidFill>
          <a:ln w="9525">
            <a:noFill/>
            <a:miter lim="800000"/>
            <a:headEnd/>
            <a:tailEnd/>
          </a:ln>
        </p:spPr>
        <p:txBody>
          <a:bodyPr wrap="none">
            <a:spAutoFit/>
          </a:bodyPr>
          <a:lstStyle/>
          <a:p>
            <a:r>
              <a:rPr lang="en-GB" altLang="en-GB" b="1" dirty="0" smtClean="0">
                <a:solidFill>
                  <a:srgbClr val="FFFFFF"/>
                </a:solidFill>
              </a:rPr>
              <a:t>When do we assess thrombotic risk? </a:t>
            </a:r>
            <a:endParaRPr lang="en-GB" altLang="en-GB" b="1" dirty="0">
              <a:solidFill>
                <a:srgbClr val="FFFFFF"/>
              </a:solidFill>
            </a:endParaRPr>
          </a:p>
        </p:txBody>
      </p:sp>
      <p:sp>
        <p:nvSpPr>
          <p:cNvPr id="6147" name="Text Box 3"/>
          <p:cNvSpPr txBox="1">
            <a:spLocks noChangeArrowheads="1"/>
          </p:cNvSpPr>
          <p:nvPr/>
        </p:nvSpPr>
        <p:spPr bwMode="auto">
          <a:xfrm>
            <a:off x="612776" y="2944813"/>
            <a:ext cx="4921540" cy="2677656"/>
          </a:xfrm>
          <a:prstGeom prst="rect">
            <a:avLst/>
          </a:prstGeom>
          <a:noFill/>
          <a:ln w="9525">
            <a:noFill/>
            <a:miter lim="800000"/>
            <a:headEnd/>
            <a:tailEnd/>
          </a:ln>
        </p:spPr>
        <p:txBody>
          <a:bodyPr wrap="none">
            <a:spAutoFit/>
          </a:bodyPr>
          <a:lstStyle/>
          <a:p>
            <a:r>
              <a:rPr lang="en-GB" altLang="en-GB" sz="2400" b="1"/>
              <a:t>After VTE</a:t>
            </a:r>
          </a:p>
          <a:p>
            <a:endParaRPr lang="en-GB" altLang="en-GB" sz="2400" b="1"/>
          </a:p>
          <a:p>
            <a:r>
              <a:rPr lang="en-GB" altLang="en-GB" sz="2400" b="1"/>
              <a:t>Asymptomatic (eg family study) </a:t>
            </a:r>
          </a:p>
          <a:p>
            <a:endParaRPr lang="en-GB" altLang="en-GB" sz="2400" b="1"/>
          </a:p>
          <a:p>
            <a:r>
              <a:rPr lang="en-GB" altLang="en-GB" sz="2400" b="1"/>
              <a:t>Prior to risk </a:t>
            </a:r>
          </a:p>
          <a:p>
            <a:r>
              <a:rPr lang="en-GB" altLang="en-GB" sz="2400" b="1"/>
              <a:t>(eg: OCP, HRT, pregnancy)</a:t>
            </a:r>
          </a:p>
          <a:p>
            <a:endParaRPr lang="en-GB" altLang="en-GB" sz="2400" b="1"/>
          </a:p>
        </p:txBody>
      </p:sp>
      <p:sp>
        <p:nvSpPr>
          <p:cNvPr id="6148" name="Text Box 5"/>
          <p:cNvSpPr txBox="1">
            <a:spLocks noChangeArrowheads="1"/>
          </p:cNvSpPr>
          <p:nvPr/>
        </p:nvSpPr>
        <p:spPr bwMode="auto">
          <a:xfrm>
            <a:off x="1674813" y="1782763"/>
            <a:ext cx="1313180" cy="461665"/>
          </a:xfrm>
          <a:prstGeom prst="rect">
            <a:avLst/>
          </a:prstGeom>
          <a:solidFill>
            <a:schemeClr val="accent1"/>
          </a:solidFill>
          <a:ln w="9525">
            <a:noFill/>
            <a:miter lim="800000"/>
            <a:headEnd/>
            <a:tailEnd/>
          </a:ln>
        </p:spPr>
        <p:txBody>
          <a:bodyPr wrap="none">
            <a:spAutoFit/>
          </a:bodyPr>
          <a:lstStyle/>
          <a:p>
            <a:r>
              <a:rPr lang="en-US" altLang="en-US" sz="2400" b="1"/>
              <a:t>WHEN?</a:t>
            </a:r>
          </a:p>
        </p:txBody>
      </p:sp>
      <p:sp>
        <p:nvSpPr>
          <p:cNvPr id="6149" name="Text Box 6"/>
          <p:cNvSpPr txBox="1">
            <a:spLocks noChangeArrowheads="1"/>
          </p:cNvSpPr>
          <p:nvPr/>
        </p:nvSpPr>
        <p:spPr bwMode="auto">
          <a:xfrm>
            <a:off x="7258056" y="1782763"/>
            <a:ext cx="1090363" cy="461665"/>
          </a:xfrm>
          <a:prstGeom prst="rect">
            <a:avLst/>
          </a:prstGeom>
          <a:solidFill>
            <a:schemeClr val="accent1"/>
          </a:solidFill>
          <a:ln w="9525">
            <a:noFill/>
            <a:miter lim="800000"/>
            <a:headEnd/>
            <a:tailEnd/>
          </a:ln>
        </p:spPr>
        <p:txBody>
          <a:bodyPr wrap="none">
            <a:spAutoFit/>
          </a:bodyPr>
          <a:lstStyle/>
          <a:p>
            <a:r>
              <a:rPr lang="en-US" altLang="en-US" sz="2400" b="1"/>
              <a:t>WHY?</a:t>
            </a:r>
          </a:p>
        </p:txBody>
      </p:sp>
      <p:sp>
        <p:nvSpPr>
          <p:cNvPr id="6150" name="Text Box 7"/>
          <p:cNvSpPr txBox="1">
            <a:spLocks noChangeArrowheads="1"/>
          </p:cNvSpPr>
          <p:nvPr/>
        </p:nvSpPr>
        <p:spPr bwMode="auto">
          <a:xfrm>
            <a:off x="6537333" y="2944814"/>
            <a:ext cx="3106941" cy="3046988"/>
          </a:xfrm>
          <a:prstGeom prst="rect">
            <a:avLst/>
          </a:prstGeom>
          <a:noFill/>
          <a:ln w="9525">
            <a:noFill/>
            <a:miter lim="800000"/>
            <a:headEnd/>
            <a:tailEnd/>
          </a:ln>
        </p:spPr>
        <p:txBody>
          <a:bodyPr wrap="none">
            <a:spAutoFit/>
          </a:bodyPr>
          <a:lstStyle/>
          <a:p>
            <a:r>
              <a:rPr lang="en-US" altLang="en-US" sz="2400" b="1"/>
              <a:t>Duration of a/c</a:t>
            </a:r>
          </a:p>
          <a:p>
            <a:endParaRPr lang="en-US" altLang="en-US" sz="2400" b="1"/>
          </a:p>
          <a:p>
            <a:r>
              <a:rPr lang="en-US" altLang="en-US" sz="2400" b="1"/>
              <a:t>A/c and prophylaxis</a:t>
            </a:r>
          </a:p>
          <a:p>
            <a:endParaRPr lang="en-US" altLang="en-US" sz="2400" b="1"/>
          </a:p>
          <a:p>
            <a:r>
              <a:rPr lang="en-US" altLang="en-US" sz="2400" b="1"/>
              <a:t>Assess risk and</a:t>
            </a:r>
          </a:p>
          <a:p>
            <a:r>
              <a:rPr lang="en-US" altLang="en-US" sz="2400" b="1"/>
              <a:t>prophylaxis</a:t>
            </a:r>
          </a:p>
          <a:p>
            <a:endParaRPr lang="en-US" altLang="en-US" sz="2400" b="1"/>
          </a:p>
          <a:p>
            <a:endParaRPr lang="en-US" altLang="en-US" sz="2400" b="1"/>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423998" y="404813"/>
            <a:ext cx="6984797" cy="954107"/>
          </a:xfrm>
          <a:prstGeom prst="rect">
            <a:avLst/>
          </a:prstGeom>
          <a:noFill/>
          <a:ln w="9525">
            <a:noFill/>
            <a:miter lim="800000"/>
            <a:headEnd/>
            <a:tailEnd/>
          </a:ln>
        </p:spPr>
        <p:txBody>
          <a:bodyPr wrap="none">
            <a:spAutoFit/>
          </a:bodyPr>
          <a:lstStyle/>
          <a:p>
            <a:r>
              <a:rPr lang="en-US" altLang="en-US" b="1">
                <a:solidFill>
                  <a:srgbClr val="000000"/>
                </a:solidFill>
                <a:latin typeface="Times" charset="0"/>
              </a:rPr>
              <a:t>EVENTS AFTER 6 MONTHS WARFARIN </a:t>
            </a:r>
          </a:p>
          <a:p>
            <a:r>
              <a:rPr lang="en-US" altLang="en-US" b="1">
                <a:solidFill>
                  <a:srgbClr val="000000"/>
                </a:solidFill>
                <a:latin typeface="Times" charset="0"/>
              </a:rPr>
              <a:t>WITH OR WITHOUT CONTINUATION</a:t>
            </a:r>
          </a:p>
        </p:txBody>
      </p:sp>
      <p:sp>
        <p:nvSpPr>
          <p:cNvPr id="20483" name="Text Box 3"/>
          <p:cNvSpPr txBox="1">
            <a:spLocks noChangeArrowheads="1"/>
          </p:cNvSpPr>
          <p:nvPr/>
        </p:nvSpPr>
        <p:spPr bwMode="auto">
          <a:xfrm>
            <a:off x="1460500" y="1758951"/>
            <a:ext cx="1857368" cy="461665"/>
          </a:xfrm>
          <a:prstGeom prst="rect">
            <a:avLst/>
          </a:prstGeom>
          <a:solidFill>
            <a:schemeClr val="folHlink"/>
          </a:solidFill>
          <a:ln w="9525">
            <a:noFill/>
            <a:miter lim="800000"/>
            <a:headEnd/>
            <a:tailEnd/>
          </a:ln>
        </p:spPr>
        <p:txBody>
          <a:bodyPr wrap="none">
            <a:spAutoFit/>
          </a:bodyPr>
          <a:lstStyle/>
          <a:p>
            <a:r>
              <a:rPr lang="en-US" altLang="en-US" sz="2400" b="1">
                <a:solidFill>
                  <a:srgbClr val="000000"/>
                </a:solidFill>
                <a:latin typeface="Times" charset="0"/>
              </a:rPr>
              <a:t>WARFARIN</a:t>
            </a:r>
          </a:p>
        </p:txBody>
      </p:sp>
      <p:sp>
        <p:nvSpPr>
          <p:cNvPr id="20484" name="Text Box 4"/>
          <p:cNvSpPr txBox="1">
            <a:spLocks noChangeArrowheads="1"/>
          </p:cNvSpPr>
          <p:nvPr/>
        </p:nvSpPr>
        <p:spPr bwMode="auto">
          <a:xfrm>
            <a:off x="6248400" y="1758951"/>
            <a:ext cx="2390398" cy="461665"/>
          </a:xfrm>
          <a:prstGeom prst="rect">
            <a:avLst/>
          </a:prstGeom>
          <a:solidFill>
            <a:schemeClr val="folHlink"/>
          </a:solidFill>
          <a:ln w="9525">
            <a:noFill/>
            <a:miter lim="800000"/>
            <a:headEnd/>
            <a:tailEnd/>
          </a:ln>
        </p:spPr>
        <p:txBody>
          <a:bodyPr wrap="none">
            <a:spAutoFit/>
          </a:bodyPr>
          <a:lstStyle/>
          <a:p>
            <a:r>
              <a:rPr lang="en-US" altLang="en-US" sz="2400" b="1">
                <a:solidFill>
                  <a:srgbClr val="000000"/>
                </a:solidFill>
                <a:latin typeface="Times" charset="0"/>
              </a:rPr>
              <a:t>NO WARFARIN</a:t>
            </a:r>
          </a:p>
        </p:txBody>
      </p:sp>
      <p:sp>
        <p:nvSpPr>
          <p:cNvPr id="20485" name="Text Box 5"/>
          <p:cNvSpPr txBox="1">
            <a:spLocks noChangeArrowheads="1"/>
          </p:cNvSpPr>
          <p:nvPr/>
        </p:nvSpPr>
        <p:spPr bwMode="auto">
          <a:xfrm>
            <a:off x="534996" y="2392378"/>
            <a:ext cx="954107"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Event</a:t>
            </a:r>
          </a:p>
        </p:txBody>
      </p:sp>
      <p:sp>
        <p:nvSpPr>
          <p:cNvPr id="20486" name="Text Box 6"/>
          <p:cNvSpPr txBox="1">
            <a:spLocks noChangeArrowheads="1"/>
          </p:cNvSpPr>
          <p:nvPr/>
        </p:nvSpPr>
        <p:spPr bwMode="auto">
          <a:xfrm>
            <a:off x="2763838" y="2392378"/>
            <a:ext cx="1510350"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Rate %pa</a:t>
            </a:r>
          </a:p>
        </p:txBody>
      </p:sp>
      <p:sp>
        <p:nvSpPr>
          <p:cNvPr id="20487" name="Text Box 7"/>
          <p:cNvSpPr txBox="1">
            <a:spLocks noChangeArrowheads="1"/>
          </p:cNvSpPr>
          <p:nvPr/>
        </p:nvSpPr>
        <p:spPr bwMode="auto">
          <a:xfrm>
            <a:off x="5505458" y="2392378"/>
            <a:ext cx="954107"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Event</a:t>
            </a:r>
          </a:p>
        </p:txBody>
      </p:sp>
      <p:sp>
        <p:nvSpPr>
          <p:cNvPr id="20488" name="Text Box 8"/>
          <p:cNvSpPr txBox="1">
            <a:spLocks noChangeArrowheads="1"/>
          </p:cNvSpPr>
          <p:nvPr/>
        </p:nvSpPr>
        <p:spPr bwMode="auto">
          <a:xfrm>
            <a:off x="7932419" y="2392378"/>
            <a:ext cx="1510350" cy="461665"/>
          </a:xfrm>
          <a:prstGeom prst="rect">
            <a:avLst/>
          </a:prstGeom>
          <a:noFill/>
          <a:ln w="9525">
            <a:noFill/>
            <a:miter lim="800000"/>
            <a:headEnd/>
            <a:tailEnd/>
          </a:ln>
        </p:spPr>
        <p:txBody>
          <a:bodyPr wrap="none">
            <a:spAutoFit/>
          </a:bodyPr>
          <a:lstStyle/>
          <a:p>
            <a:pPr algn="ctr"/>
            <a:r>
              <a:rPr lang="en-US" altLang="en-US" sz="2400" b="1">
                <a:solidFill>
                  <a:srgbClr val="000000"/>
                </a:solidFill>
                <a:latin typeface="Times" charset="0"/>
              </a:rPr>
              <a:t>Rate %pa</a:t>
            </a:r>
          </a:p>
        </p:txBody>
      </p:sp>
      <p:sp>
        <p:nvSpPr>
          <p:cNvPr id="20489" name="Text Box 9"/>
          <p:cNvSpPr txBox="1">
            <a:spLocks noChangeArrowheads="1"/>
          </p:cNvSpPr>
          <p:nvPr/>
        </p:nvSpPr>
        <p:spPr bwMode="auto">
          <a:xfrm>
            <a:off x="534989" y="3184540"/>
            <a:ext cx="1793311"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Major bleed</a:t>
            </a:r>
          </a:p>
        </p:txBody>
      </p:sp>
      <p:sp>
        <p:nvSpPr>
          <p:cNvPr id="20490" name="Text Box 10"/>
          <p:cNvSpPr txBox="1">
            <a:spLocks noChangeArrowheads="1"/>
          </p:cNvSpPr>
          <p:nvPr/>
        </p:nvSpPr>
        <p:spPr bwMode="auto">
          <a:xfrm>
            <a:off x="5505458" y="3184540"/>
            <a:ext cx="1698735"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Recurrence</a:t>
            </a:r>
          </a:p>
        </p:txBody>
      </p:sp>
      <p:sp>
        <p:nvSpPr>
          <p:cNvPr id="20491" name="Text Box 11"/>
          <p:cNvSpPr txBox="1">
            <a:spLocks noChangeArrowheads="1"/>
          </p:cNvSpPr>
          <p:nvPr/>
        </p:nvSpPr>
        <p:spPr bwMode="auto">
          <a:xfrm>
            <a:off x="534988" y="3916370"/>
            <a:ext cx="1645002"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Fatal bleed</a:t>
            </a:r>
          </a:p>
        </p:txBody>
      </p:sp>
      <p:sp>
        <p:nvSpPr>
          <p:cNvPr id="20492" name="Text Box 12"/>
          <p:cNvSpPr txBox="1">
            <a:spLocks noChangeArrowheads="1"/>
          </p:cNvSpPr>
          <p:nvPr/>
        </p:nvSpPr>
        <p:spPr bwMode="auto">
          <a:xfrm>
            <a:off x="5505450" y="3916370"/>
            <a:ext cx="1337226"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Fatal PE</a:t>
            </a:r>
          </a:p>
        </p:txBody>
      </p:sp>
      <p:sp>
        <p:nvSpPr>
          <p:cNvPr id="20493" name="Text Box 13"/>
          <p:cNvSpPr txBox="1">
            <a:spLocks noChangeArrowheads="1"/>
          </p:cNvSpPr>
          <p:nvPr/>
        </p:nvSpPr>
        <p:spPr bwMode="auto">
          <a:xfrm>
            <a:off x="534996" y="4678378"/>
            <a:ext cx="1774845"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Deaths/10yr</a:t>
            </a:r>
          </a:p>
        </p:txBody>
      </p:sp>
      <p:sp>
        <p:nvSpPr>
          <p:cNvPr id="20494" name="Text Box 14"/>
          <p:cNvSpPr txBox="1">
            <a:spLocks noChangeArrowheads="1"/>
          </p:cNvSpPr>
          <p:nvPr/>
        </p:nvSpPr>
        <p:spPr bwMode="auto">
          <a:xfrm>
            <a:off x="5505458" y="4678378"/>
            <a:ext cx="1774845"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Deaths/10yr</a:t>
            </a:r>
          </a:p>
        </p:txBody>
      </p:sp>
      <p:sp>
        <p:nvSpPr>
          <p:cNvPr id="20495" name="Text Box 15"/>
          <p:cNvSpPr txBox="1">
            <a:spLocks noChangeArrowheads="1"/>
          </p:cNvSpPr>
          <p:nvPr/>
        </p:nvSpPr>
        <p:spPr bwMode="auto">
          <a:xfrm>
            <a:off x="3111508" y="3184540"/>
            <a:ext cx="595035"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1-4</a:t>
            </a:r>
          </a:p>
        </p:txBody>
      </p:sp>
      <p:sp>
        <p:nvSpPr>
          <p:cNvPr id="20496" name="Text Box 16"/>
          <p:cNvSpPr txBox="1">
            <a:spLocks noChangeArrowheads="1"/>
          </p:cNvSpPr>
          <p:nvPr/>
        </p:nvSpPr>
        <p:spPr bwMode="auto">
          <a:xfrm>
            <a:off x="2905125" y="3916370"/>
            <a:ext cx="1056700"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0.2-0.8</a:t>
            </a:r>
          </a:p>
        </p:txBody>
      </p:sp>
      <p:sp>
        <p:nvSpPr>
          <p:cNvPr id="20497" name="Text Box 17"/>
          <p:cNvSpPr txBox="1">
            <a:spLocks noChangeArrowheads="1"/>
          </p:cNvSpPr>
          <p:nvPr/>
        </p:nvSpPr>
        <p:spPr bwMode="auto">
          <a:xfrm>
            <a:off x="3111508" y="4678378"/>
            <a:ext cx="595035" cy="461665"/>
          </a:xfrm>
          <a:prstGeom prst="rect">
            <a:avLst/>
          </a:prstGeom>
          <a:noFill/>
          <a:ln w="9525">
            <a:noFill/>
            <a:miter lim="800000"/>
            <a:headEnd/>
            <a:tailEnd/>
          </a:ln>
        </p:spPr>
        <p:txBody>
          <a:bodyPr wrap="none">
            <a:spAutoFit/>
          </a:bodyPr>
          <a:lstStyle/>
          <a:p>
            <a:r>
              <a:rPr lang="en-US" altLang="en-US" sz="2400" b="1">
                <a:solidFill>
                  <a:srgbClr val="000000"/>
                </a:solidFill>
                <a:latin typeface="Times" charset="0"/>
              </a:rPr>
              <a:t>2-8</a:t>
            </a:r>
          </a:p>
        </p:txBody>
      </p:sp>
      <p:sp>
        <p:nvSpPr>
          <p:cNvPr id="20498" name="Text Box 18"/>
          <p:cNvSpPr txBox="1">
            <a:spLocks noChangeArrowheads="1"/>
          </p:cNvSpPr>
          <p:nvPr/>
        </p:nvSpPr>
        <p:spPr bwMode="auto">
          <a:xfrm>
            <a:off x="8352409" y="3184540"/>
            <a:ext cx="671979" cy="461665"/>
          </a:xfrm>
          <a:prstGeom prst="rect">
            <a:avLst/>
          </a:prstGeom>
          <a:noFill/>
          <a:ln w="9525">
            <a:noFill/>
            <a:miter lim="800000"/>
            <a:headEnd/>
            <a:tailEnd/>
          </a:ln>
        </p:spPr>
        <p:txBody>
          <a:bodyPr wrap="none">
            <a:spAutoFit/>
          </a:bodyPr>
          <a:lstStyle/>
          <a:p>
            <a:pPr algn="ctr"/>
            <a:r>
              <a:rPr lang="en-US" altLang="en-US" sz="2400" b="1">
                <a:solidFill>
                  <a:srgbClr val="000000"/>
                </a:solidFill>
                <a:latin typeface="Times" charset="0"/>
              </a:rPr>
              <a:t>1-5 </a:t>
            </a:r>
          </a:p>
        </p:txBody>
      </p:sp>
      <p:sp>
        <p:nvSpPr>
          <p:cNvPr id="20499" name="Text Box 19"/>
          <p:cNvSpPr txBox="1">
            <a:spLocks noChangeArrowheads="1"/>
          </p:cNvSpPr>
          <p:nvPr/>
        </p:nvSpPr>
        <p:spPr bwMode="auto">
          <a:xfrm>
            <a:off x="7967678" y="3916370"/>
            <a:ext cx="1441420" cy="461665"/>
          </a:xfrm>
          <a:prstGeom prst="rect">
            <a:avLst/>
          </a:prstGeom>
          <a:noFill/>
          <a:ln w="9525">
            <a:noFill/>
            <a:miter lim="800000"/>
            <a:headEnd/>
            <a:tailEnd/>
          </a:ln>
        </p:spPr>
        <p:txBody>
          <a:bodyPr wrap="none">
            <a:spAutoFit/>
          </a:bodyPr>
          <a:lstStyle/>
          <a:p>
            <a:pPr algn="ctr"/>
            <a:r>
              <a:rPr lang="en-US" altLang="en-US" sz="2400" b="1">
                <a:solidFill>
                  <a:srgbClr val="000000"/>
                </a:solidFill>
                <a:latin typeface="Times" charset="0"/>
              </a:rPr>
              <a:t>0.05-0.25 </a:t>
            </a:r>
          </a:p>
        </p:txBody>
      </p:sp>
      <p:sp>
        <p:nvSpPr>
          <p:cNvPr id="20500" name="Text Box 20"/>
          <p:cNvSpPr txBox="1">
            <a:spLocks noChangeArrowheads="1"/>
          </p:cNvSpPr>
          <p:nvPr/>
        </p:nvSpPr>
        <p:spPr bwMode="auto">
          <a:xfrm>
            <a:off x="8121573" y="4678378"/>
            <a:ext cx="1133644" cy="461665"/>
          </a:xfrm>
          <a:prstGeom prst="rect">
            <a:avLst/>
          </a:prstGeom>
          <a:noFill/>
          <a:ln w="9525">
            <a:noFill/>
            <a:miter lim="800000"/>
            <a:headEnd/>
            <a:tailEnd/>
          </a:ln>
        </p:spPr>
        <p:txBody>
          <a:bodyPr wrap="none">
            <a:spAutoFit/>
          </a:bodyPr>
          <a:lstStyle/>
          <a:p>
            <a:pPr algn="ctr"/>
            <a:r>
              <a:rPr lang="en-US" altLang="en-US" sz="2400" b="1">
                <a:solidFill>
                  <a:srgbClr val="000000"/>
                </a:solidFill>
                <a:latin typeface="Times" charset="0"/>
              </a:rPr>
              <a:t>0.5-2.5 </a:t>
            </a:r>
          </a:p>
        </p:txBody>
      </p:sp>
      <p:sp>
        <p:nvSpPr>
          <p:cNvPr id="20501" name="Line 21"/>
          <p:cNvSpPr>
            <a:spLocks noChangeShapeType="1"/>
          </p:cNvSpPr>
          <p:nvPr/>
        </p:nvSpPr>
        <p:spPr bwMode="auto">
          <a:xfrm>
            <a:off x="304800" y="2209800"/>
            <a:ext cx="9906000" cy="0"/>
          </a:xfrm>
          <a:prstGeom prst="line">
            <a:avLst/>
          </a:prstGeom>
          <a:noFill/>
          <a:ln w="9525">
            <a:solidFill>
              <a:schemeClr val="tx1"/>
            </a:solidFill>
            <a:round/>
            <a:headEnd/>
            <a:tailEnd/>
          </a:ln>
        </p:spPr>
        <p:txBody>
          <a:bodyPr wrap="none" anchor="ctr"/>
          <a:lstStyle/>
          <a:p>
            <a:endParaRPr lang="en-GB">
              <a:solidFill>
                <a:srgbClr val="000000"/>
              </a:solidFill>
            </a:endParaRPr>
          </a:p>
        </p:txBody>
      </p:sp>
      <p:sp>
        <p:nvSpPr>
          <p:cNvPr id="20502" name="Line 22"/>
          <p:cNvSpPr>
            <a:spLocks noChangeShapeType="1"/>
          </p:cNvSpPr>
          <p:nvPr/>
        </p:nvSpPr>
        <p:spPr bwMode="auto">
          <a:xfrm>
            <a:off x="304800" y="2971800"/>
            <a:ext cx="9906000" cy="0"/>
          </a:xfrm>
          <a:prstGeom prst="line">
            <a:avLst/>
          </a:prstGeom>
          <a:noFill/>
          <a:ln w="9525">
            <a:solidFill>
              <a:schemeClr val="tx1"/>
            </a:solidFill>
            <a:round/>
            <a:headEnd/>
            <a:tailEnd/>
          </a:ln>
        </p:spPr>
        <p:txBody>
          <a:bodyPr wrap="none" anchor="ctr"/>
          <a:lstStyle/>
          <a:p>
            <a:endParaRPr lang="en-GB">
              <a:solidFill>
                <a:srgbClr val="000000"/>
              </a:solidFill>
            </a:endParaRPr>
          </a:p>
        </p:txBody>
      </p:sp>
    </p:spTree>
    <p:extLst>
      <p:ext uri="{BB962C8B-B14F-4D97-AF65-F5344CB8AC3E}">
        <p14:creationId xmlns:p14="http://schemas.microsoft.com/office/powerpoint/2010/main" val="3744926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04858" y="620714"/>
            <a:ext cx="7279557" cy="707886"/>
          </a:xfrm>
          <a:prstGeom prst="rect">
            <a:avLst/>
          </a:prstGeom>
          <a:noFill/>
          <a:ln w="9525">
            <a:noFill/>
            <a:miter lim="800000"/>
            <a:headEnd/>
            <a:tailEnd/>
          </a:ln>
        </p:spPr>
        <p:txBody>
          <a:bodyPr wrap="none">
            <a:spAutoFit/>
          </a:bodyPr>
          <a:lstStyle/>
          <a:p>
            <a:r>
              <a:rPr lang="en-GB" sz="4000" b="1">
                <a:solidFill>
                  <a:schemeClr val="bg2"/>
                </a:solidFill>
              </a:rPr>
              <a:t>After a single episode of VTE</a:t>
            </a:r>
          </a:p>
        </p:txBody>
      </p:sp>
      <p:sp>
        <p:nvSpPr>
          <p:cNvPr id="25603" name="Text Box 3"/>
          <p:cNvSpPr txBox="1">
            <a:spLocks noChangeArrowheads="1"/>
          </p:cNvSpPr>
          <p:nvPr/>
        </p:nvSpPr>
        <p:spPr bwMode="auto">
          <a:xfrm>
            <a:off x="992563" y="1772819"/>
            <a:ext cx="7955961" cy="3582519"/>
          </a:xfrm>
          <a:prstGeom prst="rect">
            <a:avLst/>
          </a:prstGeom>
          <a:noFill/>
          <a:ln w="9525">
            <a:noFill/>
            <a:miter lim="800000"/>
            <a:headEnd/>
            <a:tailEnd/>
          </a:ln>
        </p:spPr>
        <p:txBody>
          <a:bodyPr wrap="none">
            <a:spAutoFit/>
          </a:bodyPr>
          <a:lstStyle/>
          <a:p>
            <a:pPr>
              <a:lnSpc>
                <a:spcPct val="135000"/>
              </a:lnSpc>
              <a:buFontTx/>
              <a:buChar char="•"/>
            </a:pPr>
            <a:r>
              <a:rPr lang="en-GB" dirty="0"/>
              <a:t> risk of recurrence not sufficient to warrant l/t a/c</a:t>
            </a:r>
          </a:p>
          <a:p>
            <a:pPr lvl="1">
              <a:lnSpc>
                <a:spcPct val="135000"/>
              </a:lnSpc>
              <a:buFontTx/>
              <a:buChar char="•"/>
            </a:pPr>
            <a:r>
              <a:rPr lang="en-GB" dirty="0"/>
              <a:t> but is closely balanced</a:t>
            </a:r>
          </a:p>
          <a:p>
            <a:pPr lvl="1">
              <a:lnSpc>
                <a:spcPct val="135000"/>
              </a:lnSpc>
              <a:buFontTx/>
              <a:buChar char="•"/>
            </a:pPr>
            <a:r>
              <a:rPr lang="en-GB" dirty="0"/>
              <a:t> target INR 2.0-3.0</a:t>
            </a:r>
          </a:p>
          <a:p>
            <a:pPr>
              <a:lnSpc>
                <a:spcPct val="135000"/>
              </a:lnSpc>
              <a:buFontTx/>
              <a:buChar char="•"/>
            </a:pPr>
            <a:r>
              <a:rPr lang="en-GB" dirty="0"/>
              <a:t> lowering INR only increases risk of recurrence</a:t>
            </a:r>
          </a:p>
          <a:p>
            <a:pPr>
              <a:lnSpc>
                <a:spcPct val="135000"/>
              </a:lnSpc>
              <a:buFontTx/>
              <a:buChar char="•"/>
            </a:pPr>
            <a:r>
              <a:rPr lang="en-GB" dirty="0"/>
              <a:t> increasing INR only increases bleeding</a:t>
            </a:r>
          </a:p>
          <a:p>
            <a:pPr>
              <a:lnSpc>
                <a:spcPct val="135000"/>
              </a:lnSpc>
              <a:buFontTx/>
              <a:buChar char="•"/>
            </a:pPr>
            <a:r>
              <a:rPr lang="en-GB" dirty="0"/>
              <a:t> new drugs may slightly alter risk/benefit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050"/>
          <p:cNvSpPr txBox="1">
            <a:spLocks noChangeArrowheads="1"/>
          </p:cNvSpPr>
          <p:nvPr/>
        </p:nvSpPr>
        <p:spPr bwMode="auto">
          <a:xfrm>
            <a:off x="488950" y="2492379"/>
            <a:ext cx="8534400" cy="2308324"/>
          </a:xfrm>
          <a:prstGeom prst="rect">
            <a:avLst/>
          </a:prstGeom>
          <a:noFill/>
          <a:ln w="9525">
            <a:noFill/>
            <a:miter lim="800000"/>
            <a:headEnd/>
            <a:tailEnd/>
          </a:ln>
        </p:spPr>
        <p:txBody>
          <a:bodyPr>
            <a:spAutoFit/>
          </a:bodyPr>
          <a:lstStyle/>
          <a:p>
            <a:r>
              <a:rPr lang="en-GB" altLang="en-GB" sz="3600" b="1" dirty="0">
                <a:solidFill>
                  <a:schemeClr val="bg2"/>
                </a:solidFill>
              </a:rPr>
              <a:t>Can we identify those at high risk of  recurrence</a:t>
            </a:r>
            <a:r>
              <a:rPr lang="en-GB" altLang="en-GB" sz="3600" b="1" dirty="0" smtClean="0">
                <a:solidFill>
                  <a:schemeClr val="bg2"/>
                </a:solidFill>
              </a:rPr>
              <a:t>?</a:t>
            </a:r>
          </a:p>
          <a:p>
            <a:r>
              <a:rPr lang="en-GB" altLang="en-GB" sz="3600" b="1" dirty="0" smtClean="0">
                <a:solidFill>
                  <a:schemeClr val="bg2"/>
                </a:solidFill>
              </a:rPr>
              <a:t>(</a:t>
            </a:r>
            <a:r>
              <a:rPr lang="en-GB" altLang="en-GB" sz="3600" b="1" dirty="0" err="1" smtClean="0">
                <a:solidFill>
                  <a:schemeClr val="bg2"/>
                </a:solidFill>
              </a:rPr>
              <a:t>ie</a:t>
            </a:r>
            <a:r>
              <a:rPr lang="en-GB" altLang="en-GB" sz="3600" b="1" dirty="0" smtClean="0">
                <a:solidFill>
                  <a:schemeClr val="bg2"/>
                </a:solidFill>
              </a:rPr>
              <a:t> high enough to warrant continuing anticoagulation)</a:t>
            </a:r>
            <a:endParaRPr lang="en-GB" altLang="en-GB" sz="3600" b="1" dirty="0">
              <a:solidFill>
                <a:schemeClr val="bg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8504" y="620696"/>
            <a:ext cx="8915400" cy="1139825"/>
          </a:xfrm>
        </p:spPr>
        <p:txBody>
          <a:bodyPr/>
          <a:lstStyle/>
          <a:p>
            <a:pPr eaLnBrk="1" hangingPunct="1"/>
            <a:r>
              <a:rPr lang="en-GB" sz="4000" dirty="0" smtClean="0">
                <a:latin typeface="Franklin Gothic Book" pitchFamily="34" charset="0"/>
              </a:rPr>
              <a:t>Clinical categories of VTE (ACCP) affecting recurrence and management</a:t>
            </a:r>
          </a:p>
        </p:txBody>
      </p:sp>
      <p:sp>
        <p:nvSpPr>
          <p:cNvPr id="27651" name="Rectangle 3"/>
          <p:cNvSpPr>
            <a:spLocks noGrp="1" noChangeArrowheads="1"/>
          </p:cNvSpPr>
          <p:nvPr>
            <p:ph type="body" idx="1"/>
          </p:nvPr>
        </p:nvSpPr>
        <p:spPr>
          <a:xfrm>
            <a:off x="631825" y="2327288"/>
            <a:ext cx="8915400" cy="4530725"/>
          </a:xfrm>
        </p:spPr>
        <p:txBody>
          <a:bodyPr/>
          <a:lstStyle/>
          <a:p>
            <a:pPr eaLnBrk="1" hangingPunct="1">
              <a:lnSpc>
                <a:spcPct val="130000"/>
              </a:lnSpc>
            </a:pPr>
            <a:r>
              <a:rPr lang="en-GB" dirty="0" smtClean="0"/>
              <a:t>First episode VTE after transient risk factor</a:t>
            </a:r>
          </a:p>
          <a:p>
            <a:pPr eaLnBrk="1" hangingPunct="1">
              <a:lnSpc>
                <a:spcPct val="130000"/>
              </a:lnSpc>
            </a:pPr>
            <a:r>
              <a:rPr lang="en-GB" dirty="0"/>
              <a:t>First episode idiopathic VTE</a:t>
            </a:r>
          </a:p>
          <a:p>
            <a:pPr eaLnBrk="1" hangingPunct="1">
              <a:lnSpc>
                <a:spcPct val="130000"/>
              </a:lnSpc>
            </a:pPr>
            <a:r>
              <a:rPr lang="en-GB" dirty="0" smtClean="0"/>
              <a:t>VTE in association with cancer</a:t>
            </a:r>
          </a:p>
          <a:p>
            <a:pPr eaLnBrk="1" hangingPunct="1">
              <a:lnSpc>
                <a:spcPct val="130000"/>
              </a:lnSpc>
            </a:pPr>
            <a:r>
              <a:rPr lang="en-GB" dirty="0" smtClean="0"/>
              <a:t>First episode VTE and thrombophilic trait</a:t>
            </a:r>
          </a:p>
          <a:p>
            <a:pPr eaLnBrk="1" hangingPunct="1">
              <a:lnSpc>
                <a:spcPct val="130000"/>
              </a:lnSpc>
            </a:pPr>
            <a:r>
              <a:rPr lang="en-GB" dirty="0" smtClean="0"/>
              <a:t>Recurrent VTE</a:t>
            </a:r>
          </a:p>
        </p:txBody>
      </p:sp>
      <p:sp>
        <p:nvSpPr>
          <p:cNvPr id="2" name="Rectangle 1"/>
          <p:cNvSpPr/>
          <p:nvPr/>
        </p:nvSpPr>
        <p:spPr bwMode="auto">
          <a:xfrm>
            <a:off x="488507" y="2276872"/>
            <a:ext cx="8496944" cy="13681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064568" y="260360"/>
            <a:ext cx="7623822" cy="584775"/>
          </a:xfrm>
          <a:prstGeom prst="rect">
            <a:avLst/>
          </a:prstGeom>
          <a:noFill/>
          <a:ln w="9525">
            <a:noFill/>
            <a:miter lim="800000"/>
            <a:headEnd/>
            <a:tailEnd/>
          </a:ln>
        </p:spPr>
        <p:txBody>
          <a:bodyPr wrap="square">
            <a:spAutoFit/>
          </a:bodyPr>
          <a:lstStyle/>
          <a:p>
            <a:pPr algn="ctr"/>
            <a:r>
              <a:rPr lang="en-GB" altLang="en-US" dirty="0">
                <a:latin typeface="Times" charset="0"/>
              </a:rPr>
              <a:t> </a:t>
            </a:r>
            <a:r>
              <a:rPr lang="en-GB" altLang="en-US" sz="3200" b="1" dirty="0" smtClean="0">
                <a:latin typeface="Times" charset="0"/>
              </a:rPr>
              <a:t>Clinical Risk </a:t>
            </a:r>
            <a:r>
              <a:rPr lang="en-GB" altLang="en-US" sz="3200" b="1" dirty="0">
                <a:latin typeface="Times" charset="0"/>
              </a:rPr>
              <a:t>Factors for Recurrence</a:t>
            </a:r>
            <a:endParaRPr lang="en-GB" altLang="en-US" dirty="0">
              <a:latin typeface="Times" charset="0"/>
            </a:endParaRPr>
          </a:p>
        </p:txBody>
      </p:sp>
      <p:sp>
        <p:nvSpPr>
          <p:cNvPr id="28675" name="Line 3"/>
          <p:cNvSpPr>
            <a:spLocks noChangeShapeType="1"/>
          </p:cNvSpPr>
          <p:nvPr/>
        </p:nvSpPr>
        <p:spPr bwMode="auto">
          <a:xfrm flipV="1">
            <a:off x="55571" y="1063641"/>
            <a:ext cx="9850437" cy="3175"/>
          </a:xfrm>
          <a:prstGeom prst="line">
            <a:avLst/>
          </a:prstGeom>
          <a:noFill/>
          <a:ln w="9525">
            <a:solidFill>
              <a:schemeClr val="tx1"/>
            </a:solidFill>
            <a:round/>
            <a:headEnd/>
            <a:tailEnd/>
          </a:ln>
        </p:spPr>
        <p:txBody>
          <a:bodyPr wrap="none" anchor="ctr"/>
          <a:lstStyle/>
          <a:p>
            <a:endParaRPr lang="en-GB"/>
          </a:p>
        </p:txBody>
      </p:sp>
      <p:sp>
        <p:nvSpPr>
          <p:cNvPr id="28676" name="Text Box 4"/>
          <p:cNvSpPr txBox="1">
            <a:spLocks noChangeArrowheads="1"/>
          </p:cNvSpPr>
          <p:nvPr/>
        </p:nvSpPr>
        <p:spPr bwMode="auto">
          <a:xfrm>
            <a:off x="412750" y="1371603"/>
            <a:ext cx="9263063" cy="830997"/>
          </a:xfrm>
          <a:prstGeom prst="rect">
            <a:avLst/>
          </a:prstGeom>
          <a:solidFill>
            <a:schemeClr val="bg1"/>
          </a:solidFill>
          <a:ln w="9525">
            <a:noFill/>
            <a:miter lim="800000"/>
            <a:headEnd/>
            <a:tailEnd/>
          </a:ln>
        </p:spPr>
        <p:txBody>
          <a:bodyPr>
            <a:spAutoFit/>
          </a:bodyPr>
          <a:lstStyle/>
          <a:p>
            <a:r>
              <a:rPr lang="en-GB" altLang="en-US" sz="2400" b="1">
                <a:latin typeface="Times" charset="0"/>
              </a:rPr>
              <a:t>			</a:t>
            </a:r>
            <a:r>
              <a:rPr lang="en-GB" altLang="en-US" sz="2000" b="1">
                <a:latin typeface="Times" charset="0"/>
              </a:rPr>
              <a:t>IDIOPATHIC DVT	POSTOPERATIVE DVT</a:t>
            </a:r>
            <a:r>
              <a:rPr lang="en-GB" altLang="en-US" sz="2400" b="1">
                <a:latin typeface="Times" charset="0"/>
              </a:rPr>
              <a:t>	</a:t>
            </a:r>
          </a:p>
        </p:txBody>
      </p:sp>
      <p:sp>
        <p:nvSpPr>
          <p:cNvPr id="28677" name="Text Box 5"/>
          <p:cNvSpPr txBox="1">
            <a:spLocks noChangeArrowheads="1"/>
          </p:cNvSpPr>
          <p:nvPr/>
        </p:nvSpPr>
        <p:spPr bwMode="auto">
          <a:xfrm>
            <a:off x="477839" y="1803401"/>
            <a:ext cx="8411277" cy="4093428"/>
          </a:xfrm>
          <a:prstGeom prst="rect">
            <a:avLst/>
          </a:prstGeom>
          <a:solidFill>
            <a:schemeClr val="bg1"/>
          </a:solidFill>
          <a:ln w="9525">
            <a:solidFill>
              <a:schemeClr val="tx1"/>
            </a:solidFill>
            <a:miter lim="800000"/>
            <a:headEnd/>
            <a:tailEnd/>
          </a:ln>
        </p:spPr>
        <p:txBody>
          <a:bodyPr wrap="none">
            <a:spAutoFit/>
          </a:bodyPr>
          <a:lstStyle/>
          <a:p>
            <a:r>
              <a:rPr lang="en-GB" altLang="en-US" sz="2000" b="1">
                <a:latin typeface="Times" charset="0"/>
              </a:rPr>
              <a:t>Study			No. of	         %	 	No. of		%</a:t>
            </a:r>
          </a:p>
          <a:p>
            <a:r>
              <a:rPr lang="en-GB" altLang="en-US" sz="2000" b="1">
                <a:latin typeface="Times" charset="0"/>
              </a:rPr>
              <a:t>			Patients   Annualised	Patients       Annualised</a:t>
            </a:r>
          </a:p>
          <a:p>
            <a:r>
              <a:rPr lang="en-GB" altLang="en-US" sz="2000" b="1">
                <a:latin typeface="Times" charset="0"/>
              </a:rPr>
              <a:t>				   Recurrence	                      Recurrence</a:t>
            </a:r>
          </a:p>
          <a:p>
            <a:endParaRPr lang="en-GB" altLang="en-US" sz="2000" b="1">
              <a:latin typeface="Times" charset="0"/>
            </a:endParaRPr>
          </a:p>
          <a:p>
            <a:r>
              <a:rPr lang="en-GB" altLang="en-US" sz="2000" b="1">
                <a:latin typeface="Times" charset="0"/>
              </a:rPr>
              <a:t>Prandoni et al		145	         19		105		  4</a:t>
            </a:r>
          </a:p>
          <a:p>
            <a:endParaRPr lang="en-GB" altLang="en-US" sz="2000" b="1">
              <a:latin typeface="Times" charset="0"/>
            </a:endParaRPr>
          </a:p>
          <a:p>
            <a:r>
              <a:rPr lang="en-GB" altLang="en-US" sz="2000" b="1">
                <a:latin typeface="Times" charset="0"/>
              </a:rPr>
              <a:t>BTS			596	         9.1/4.7	116		  1/0</a:t>
            </a:r>
          </a:p>
          <a:p>
            <a:endParaRPr lang="en-GB" altLang="en-US" sz="2000" b="1">
              <a:latin typeface="Times" charset="0"/>
            </a:endParaRPr>
          </a:p>
          <a:p>
            <a:r>
              <a:rPr lang="en-GB" altLang="en-US" sz="2000" b="1">
                <a:latin typeface="Times" charset="0"/>
              </a:rPr>
              <a:t>Pini et al		117	         15		 70		  1</a:t>
            </a:r>
          </a:p>
          <a:p>
            <a:endParaRPr lang="en-GB" altLang="en-US" sz="2000" b="1">
              <a:latin typeface="Times" charset="0"/>
            </a:endParaRPr>
          </a:p>
          <a:p>
            <a:r>
              <a:rPr lang="en-GB" altLang="en-US" sz="2000" b="1">
                <a:latin typeface="Times" charset="0"/>
              </a:rPr>
              <a:t>Levine et al		212	         16		 89		  0</a:t>
            </a:r>
          </a:p>
          <a:p>
            <a:endParaRPr lang="en-GB" altLang="en-US" sz="2000" b="1">
              <a:latin typeface="Times" charset="0"/>
            </a:endParaRPr>
          </a:p>
          <a:p>
            <a:r>
              <a:rPr lang="en-GB" altLang="en-US" sz="2000" b="1">
                <a:latin typeface="Times" charset="0"/>
              </a:rPr>
              <a:t>Schulman et al		553	        12/6	344		 4.8/3.4 </a:t>
            </a:r>
          </a:p>
        </p:txBody>
      </p:sp>
      <p:sp>
        <p:nvSpPr>
          <p:cNvPr id="28678" name="Line 6"/>
          <p:cNvSpPr>
            <a:spLocks noChangeShapeType="1"/>
          </p:cNvSpPr>
          <p:nvPr/>
        </p:nvSpPr>
        <p:spPr bwMode="auto">
          <a:xfrm>
            <a:off x="495300" y="2819400"/>
            <a:ext cx="8394700" cy="0"/>
          </a:xfrm>
          <a:prstGeom prst="line">
            <a:avLst/>
          </a:prstGeom>
          <a:noFill/>
          <a:ln w="9525">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Recurrence and precipitants</a:t>
            </a:r>
            <a:endParaRPr lang="en-US" dirty="0"/>
          </a:p>
        </p:txBody>
      </p:sp>
      <p:pic>
        <p:nvPicPr>
          <p:cNvPr id="347138" name="Picture 2"/>
          <p:cNvPicPr>
            <a:picLocks noChangeAspect="1" noChangeArrowheads="1"/>
          </p:cNvPicPr>
          <p:nvPr/>
        </p:nvPicPr>
        <p:blipFill>
          <a:blip r:embed="rId3" cstate="print"/>
          <a:srcRect/>
          <a:stretch>
            <a:fillRect/>
          </a:stretch>
        </p:blipFill>
        <p:spPr bwMode="auto">
          <a:xfrm>
            <a:off x="452407" y="1714488"/>
            <a:ext cx="6215106" cy="4783996"/>
          </a:xfrm>
          <a:prstGeom prst="rect">
            <a:avLst/>
          </a:prstGeom>
          <a:noFill/>
          <a:ln w="9525">
            <a:noFill/>
            <a:miter lim="800000"/>
            <a:headEnd/>
            <a:tailEnd/>
          </a:ln>
          <a:effectLst/>
        </p:spPr>
      </p:pic>
      <p:sp>
        <p:nvSpPr>
          <p:cNvPr id="6" name="TextBox 5"/>
          <p:cNvSpPr txBox="1"/>
          <p:nvPr/>
        </p:nvSpPr>
        <p:spPr>
          <a:xfrm>
            <a:off x="6667518" y="2285992"/>
            <a:ext cx="2964273" cy="3539430"/>
          </a:xfrm>
          <a:prstGeom prst="rect">
            <a:avLst/>
          </a:prstGeom>
          <a:noFill/>
        </p:spPr>
        <p:txBody>
          <a:bodyPr wrap="square" rtlCol="0">
            <a:spAutoFit/>
          </a:bodyPr>
          <a:lstStyle/>
          <a:p>
            <a:pPr eaLnBrk="1" fontAlgn="auto" hangingPunct="1">
              <a:spcBef>
                <a:spcPts val="0"/>
              </a:spcBef>
              <a:spcAft>
                <a:spcPts val="0"/>
              </a:spcAft>
            </a:pPr>
            <a:r>
              <a:rPr lang="en-GB" dirty="0" smtClean="0">
                <a:solidFill>
                  <a:prstClr val="black"/>
                </a:solidFill>
                <a:latin typeface="Calibri" pitchFamily="34" charset="0"/>
                <a:cs typeface="Calibri" pitchFamily="34" charset="0"/>
              </a:rPr>
              <a:t>Idiopathic</a:t>
            </a:r>
          </a:p>
          <a:p>
            <a:pPr eaLnBrk="1" fontAlgn="auto" hangingPunct="1">
              <a:spcBef>
                <a:spcPts val="0"/>
              </a:spcBef>
              <a:spcAft>
                <a:spcPts val="0"/>
              </a:spcAft>
            </a:pPr>
            <a:endParaRPr lang="en-GB" dirty="0" smtClean="0">
              <a:solidFill>
                <a:prstClr val="black"/>
              </a:solidFill>
              <a:latin typeface="Calibri" pitchFamily="34" charset="0"/>
              <a:cs typeface="Calibri" pitchFamily="34" charset="0"/>
            </a:endParaRPr>
          </a:p>
          <a:p>
            <a:pPr eaLnBrk="1" fontAlgn="auto" hangingPunct="1">
              <a:spcBef>
                <a:spcPts val="0"/>
              </a:spcBef>
              <a:spcAft>
                <a:spcPts val="0"/>
              </a:spcAft>
            </a:pPr>
            <a:endParaRPr lang="en-GB" dirty="0" smtClean="0">
              <a:solidFill>
                <a:prstClr val="black"/>
              </a:solidFill>
              <a:latin typeface="Calibri" pitchFamily="34" charset="0"/>
              <a:cs typeface="Calibri" pitchFamily="34" charset="0"/>
            </a:endParaRPr>
          </a:p>
          <a:p>
            <a:pPr eaLnBrk="1" fontAlgn="auto" hangingPunct="1">
              <a:spcBef>
                <a:spcPts val="0"/>
              </a:spcBef>
              <a:spcAft>
                <a:spcPts val="0"/>
              </a:spcAft>
            </a:pPr>
            <a:endParaRPr lang="en-GB" dirty="0" smtClean="0">
              <a:solidFill>
                <a:prstClr val="black"/>
              </a:solidFill>
              <a:latin typeface="Calibri" pitchFamily="34" charset="0"/>
              <a:cs typeface="Calibri" pitchFamily="34" charset="0"/>
            </a:endParaRPr>
          </a:p>
          <a:p>
            <a:pPr eaLnBrk="1" fontAlgn="auto" hangingPunct="1">
              <a:spcBef>
                <a:spcPts val="0"/>
              </a:spcBef>
              <a:spcAft>
                <a:spcPts val="0"/>
              </a:spcAft>
            </a:pPr>
            <a:r>
              <a:rPr lang="en-GB" dirty="0" smtClean="0">
                <a:solidFill>
                  <a:prstClr val="black"/>
                </a:solidFill>
                <a:latin typeface="Calibri" pitchFamily="34" charset="0"/>
                <a:cs typeface="Calibri" pitchFamily="34" charset="0"/>
              </a:rPr>
              <a:t>Non-surgical risk </a:t>
            </a:r>
          </a:p>
          <a:p>
            <a:pPr eaLnBrk="1" fontAlgn="auto" hangingPunct="1">
              <a:spcBef>
                <a:spcPts val="0"/>
              </a:spcBef>
              <a:spcAft>
                <a:spcPts val="0"/>
              </a:spcAft>
            </a:pPr>
            <a:endParaRPr lang="en-GB" dirty="0" smtClean="0">
              <a:solidFill>
                <a:prstClr val="black"/>
              </a:solidFill>
              <a:latin typeface="Calibri" pitchFamily="34" charset="0"/>
              <a:cs typeface="Calibri" pitchFamily="34" charset="0"/>
            </a:endParaRPr>
          </a:p>
          <a:p>
            <a:pPr eaLnBrk="1" fontAlgn="auto" hangingPunct="1">
              <a:spcBef>
                <a:spcPts val="0"/>
              </a:spcBef>
              <a:spcAft>
                <a:spcPts val="0"/>
              </a:spcAft>
            </a:pPr>
            <a:endParaRPr lang="en-GB" dirty="0" smtClean="0">
              <a:solidFill>
                <a:prstClr val="black"/>
              </a:solidFill>
              <a:latin typeface="Calibri" pitchFamily="34" charset="0"/>
              <a:cs typeface="Calibri" pitchFamily="34" charset="0"/>
            </a:endParaRPr>
          </a:p>
          <a:p>
            <a:pPr eaLnBrk="1" fontAlgn="auto" hangingPunct="1">
              <a:spcBef>
                <a:spcPts val="0"/>
              </a:spcBef>
              <a:spcAft>
                <a:spcPts val="0"/>
              </a:spcAft>
            </a:pPr>
            <a:r>
              <a:rPr lang="en-GB" dirty="0" smtClean="0">
                <a:solidFill>
                  <a:prstClr val="black"/>
                </a:solidFill>
                <a:latin typeface="Calibri" pitchFamily="34" charset="0"/>
                <a:cs typeface="Calibri" pitchFamily="34" charset="0"/>
              </a:rPr>
              <a:t>Surgery</a:t>
            </a:r>
            <a:endParaRPr lang="en-US" dirty="0">
              <a:solidFill>
                <a:prstClr val="black"/>
              </a:solidFill>
              <a:latin typeface="Calibri" pitchFamily="34" charset="0"/>
              <a:cs typeface="Calibri" pitchFamily="34" charset="0"/>
            </a:endParaRPr>
          </a:p>
        </p:txBody>
      </p:sp>
      <p:sp>
        <p:nvSpPr>
          <p:cNvPr id="7" name="TextBox 6"/>
          <p:cNvSpPr txBox="1"/>
          <p:nvPr/>
        </p:nvSpPr>
        <p:spPr>
          <a:xfrm>
            <a:off x="7524768" y="6357977"/>
            <a:ext cx="1454244" cy="400110"/>
          </a:xfrm>
          <a:prstGeom prst="rect">
            <a:avLst/>
          </a:prstGeom>
          <a:noFill/>
        </p:spPr>
        <p:txBody>
          <a:bodyPr wrap="none" rtlCol="0">
            <a:spAutoFit/>
          </a:bodyPr>
          <a:lstStyle/>
          <a:p>
            <a:pPr eaLnBrk="1" fontAlgn="auto" hangingPunct="1">
              <a:spcBef>
                <a:spcPts val="0"/>
              </a:spcBef>
              <a:spcAft>
                <a:spcPts val="0"/>
              </a:spcAft>
            </a:pPr>
            <a:r>
              <a:rPr lang="en-GB" sz="2000" dirty="0" smtClean="0">
                <a:solidFill>
                  <a:prstClr val="black"/>
                </a:solidFill>
                <a:latin typeface="Tw Cen MT"/>
              </a:rPr>
              <a:t>Baglin 2003</a:t>
            </a:r>
            <a:endParaRPr lang="en-US" sz="2000" dirty="0">
              <a:solidFill>
                <a:prstClr val="black"/>
              </a:solidFill>
              <a:latin typeface="Tw Cen MT"/>
            </a:endParaRPr>
          </a:p>
        </p:txBody>
      </p:sp>
    </p:spTree>
    <p:extLst>
      <p:ext uri="{BB962C8B-B14F-4D97-AF65-F5344CB8AC3E}">
        <p14:creationId xmlns:p14="http://schemas.microsoft.com/office/powerpoint/2010/main" val="3019326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fontScale="90000"/>
          </a:bodyPr>
          <a:lstStyle/>
          <a:p>
            <a:r>
              <a:rPr lang="en-GB" sz="4000" dirty="0">
                <a:solidFill>
                  <a:schemeClr val="tx2">
                    <a:lumMod val="75000"/>
                  </a:schemeClr>
                </a:solidFill>
                <a:latin typeface="Calibri" pitchFamily="34" charset="0"/>
                <a:cs typeface="Calibri" pitchFamily="34" charset="0"/>
              </a:rPr>
              <a:t>Long term anticoagulation for idiopathic VTE</a:t>
            </a:r>
          </a:p>
        </p:txBody>
      </p:sp>
      <p:pic>
        <p:nvPicPr>
          <p:cNvPr id="278532" name="Picture 4"/>
          <p:cNvPicPr>
            <a:picLocks noChangeAspect="1" noChangeArrowheads="1"/>
          </p:cNvPicPr>
          <p:nvPr/>
        </p:nvPicPr>
        <p:blipFill>
          <a:blip r:embed="rId3" cstate="print"/>
          <a:srcRect/>
          <a:stretch>
            <a:fillRect/>
          </a:stretch>
        </p:blipFill>
        <p:spPr bwMode="auto">
          <a:xfrm>
            <a:off x="1065229" y="1557338"/>
            <a:ext cx="5616575" cy="4768850"/>
          </a:xfrm>
          <a:prstGeom prst="rect">
            <a:avLst/>
          </a:prstGeom>
          <a:noFill/>
          <a:ln w="9525">
            <a:noFill/>
            <a:miter lim="800000"/>
            <a:headEnd/>
            <a:tailEnd/>
          </a:ln>
          <a:effectLst/>
        </p:spPr>
      </p:pic>
      <p:sp>
        <p:nvSpPr>
          <p:cNvPr id="278533" name="Text Box 5"/>
          <p:cNvSpPr txBox="1">
            <a:spLocks noChangeArrowheads="1"/>
          </p:cNvSpPr>
          <p:nvPr/>
        </p:nvSpPr>
        <p:spPr bwMode="auto">
          <a:xfrm>
            <a:off x="7905753" y="6386513"/>
            <a:ext cx="1281441" cy="338554"/>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GB" sz="1600" dirty="0" err="1">
                <a:solidFill>
                  <a:prstClr val="black"/>
                </a:solidFill>
                <a:latin typeface="Tw Cen MT"/>
              </a:rPr>
              <a:t>Kearon</a:t>
            </a:r>
            <a:r>
              <a:rPr lang="en-GB" sz="1600" dirty="0">
                <a:solidFill>
                  <a:prstClr val="black"/>
                </a:solidFill>
                <a:latin typeface="Tw Cen MT"/>
              </a:rPr>
              <a:t> 1999</a:t>
            </a:r>
          </a:p>
        </p:txBody>
      </p:sp>
      <p:sp>
        <p:nvSpPr>
          <p:cNvPr id="278534" name="Text Box 6"/>
          <p:cNvSpPr txBox="1">
            <a:spLocks noChangeArrowheads="1"/>
          </p:cNvSpPr>
          <p:nvPr/>
        </p:nvSpPr>
        <p:spPr bwMode="auto">
          <a:xfrm>
            <a:off x="1331925" y="6251575"/>
            <a:ext cx="2388795" cy="400110"/>
          </a:xfrm>
          <a:prstGeom prst="rect">
            <a:avLst/>
          </a:prstGeom>
          <a:noFill/>
          <a:ln w="28575">
            <a:solidFill>
              <a:srgbClr val="0070C0"/>
            </a:solidFill>
            <a:miter lim="800000"/>
            <a:headEnd/>
            <a:tailEnd/>
          </a:ln>
          <a:effectLst/>
        </p:spPr>
        <p:txBody>
          <a:bodyPr wrap="none">
            <a:spAutoFit/>
          </a:bodyPr>
          <a:lstStyle/>
          <a:p>
            <a:pPr eaLnBrk="1" fontAlgn="auto" hangingPunct="1">
              <a:spcBef>
                <a:spcPts val="0"/>
              </a:spcBef>
              <a:spcAft>
                <a:spcPts val="0"/>
              </a:spcAft>
            </a:pPr>
            <a:r>
              <a:rPr lang="en-GB" sz="2000" dirty="0">
                <a:solidFill>
                  <a:srgbClr val="0066CC"/>
                </a:solidFill>
                <a:latin typeface="Tw Cen MT"/>
              </a:rPr>
              <a:t>Major bleeding 3.8%</a:t>
            </a:r>
          </a:p>
        </p:txBody>
      </p:sp>
      <p:sp>
        <p:nvSpPr>
          <p:cNvPr id="6" name="TextBox 5"/>
          <p:cNvSpPr txBox="1"/>
          <p:nvPr/>
        </p:nvSpPr>
        <p:spPr>
          <a:xfrm>
            <a:off x="7096157" y="3929066"/>
            <a:ext cx="1929759" cy="707886"/>
          </a:xfrm>
          <a:prstGeom prst="rect">
            <a:avLst/>
          </a:prstGeom>
          <a:noFill/>
          <a:ln w="28575">
            <a:solidFill>
              <a:srgbClr val="FF0000"/>
            </a:solidFill>
          </a:ln>
        </p:spPr>
        <p:txBody>
          <a:bodyPr wrap="none" rtlCol="0">
            <a:spAutoFit/>
          </a:bodyPr>
          <a:lstStyle/>
          <a:p>
            <a:pPr eaLnBrk="1" fontAlgn="auto" hangingPunct="1">
              <a:spcBef>
                <a:spcPts val="0"/>
              </a:spcBef>
              <a:spcAft>
                <a:spcPts val="0"/>
              </a:spcAft>
            </a:pPr>
            <a:r>
              <a:rPr lang="en-GB" sz="2000" dirty="0" smtClean="0">
                <a:solidFill>
                  <a:srgbClr val="FF0000"/>
                </a:solidFill>
                <a:latin typeface="Tw Cen MT"/>
              </a:rPr>
              <a:t>Warfarin is very </a:t>
            </a:r>
          </a:p>
          <a:p>
            <a:pPr eaLnBrk="1" fontAlgn="auto" hangingPunct="1">
              <a:spcBef>
                <a:spcPts val="0"/>
              </a:spcBef>
              <a:spcAft>
                <a:spcPts val="0"/>
              </a:spcAft>
            </a:pPr>
            <a:r>
              <a:rPr lang="en-GB" sz="2000" dirty="0" smtClean="0">
                <a:solidFill>
                  <a:srgbClr val="FF0000"/>
                </a:solidFill>
                <a:latin typeface="Tw Cen MT"/>
              </a:rPr>
              <a:t>effective</a:t>
            </a:r>
            <a:endParaRPr lang="en-US" sz="2000" dirty="0">
              <a:solidFill>
                <a:srgbClr val="FF0000"/>
              </a:solidFill>
              <a:latin typeface="Tw Cen MT"/>
            </a:endParaRPr>
          </a:p>
        </p:txBody>
      </p:sp>
    </p:spTree>
    <p:extLst>
      <p:ext uri="{BB962C8B-B14F-4D97-AF65-F5344CB8AC3E}">
        <p14:creationId xmlns:p14="http://schemas.microsoft.com/office/powerpoint/2010/main" val="1506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rmAutofit fontScale="90000"/>
          </a:bodyPr>
          <a:lstStyle/>
          <a:p>
            <a:r>
              <a:rPr lang="en-GB" sz="4000" dirty="0">
                <a:solidFill>
                  <a:schemeClr val="tx2">
                    <a:lumMod val="75000"/>
                  </a:schemeClr>
                </a:solidFill>
                <a:latin typeface="Calibri" pitchFamily="34" charset="0"/>
                <a:cs typeface="Calibri" pitchFamily="34" charset="0"/>
              </a:rPr>
              <a:t>Long term anticoagulation for idiopathic VTE</a:t>
            </a:r>
          </a:p>
        </p:txBody>
      </p:sp>
      <p:pic>
        <p:nvPicPr>
          <p:cNvPr id="278532" name="Picture 4"/>
          <p:cNvPicPr>
            <a:picLocks noChangeAspect="1" noChangeArrowheads="1"/>
          </p:cNvPicPr>
          <p:nvPr/>
        </p:nvPicPr>
        <p:blipFill>
          <a:blip r:embed="rId3" cstate="print"/>
          <a:srcRect/>
          <a:stretch>
            <a:fillRect/>
          </a:stretch>
        </p:blipFill>
        <p:spPr bwMode="auto">
          <a:xfrm>
            <a:off x="1065229" y="1557338"/>
            <a:ext cx="5616575" cy="4768850"/>
          </a:xfrm>
          <a:prstGeom prst="rect">
            <a:avLst/>
          </a:prstGeom>
          <a:noFill/>
          <a:ln w="9525">
            <a:noFill/>
            <a:miter lim="800000"/>
            <a:headEnd/>
            <a:tailEnd/>
          </a:ln>
          <a:effectLst/>
        </p:spPr>
      </p:pic>
      <p:sp>
        <p:nvSpPr>
          <p:cNvPr id="278533" name="Text Box 5"/>
          <p:cNvSpPr txBox="1">
            <a:spLocks noChangeArrowheads="1"/>
          </p:cNvSpPr>
          <p:nvPr/>
        </p:nvSpPr>
        <p:spPr bwMode="auto">
          <a:xfrm>
            <a:off x="7905753" y="6386513"/>
            <a:ext cx="1281441" cy="338554"/>
          </a:xfrm>
          <a:prstGeom prst="rect">
            <a:avLst/>
          </a:prstGeom>
          <a:noFill/>
          <a:ln w="9525">
            <a:noFill/>
            <a:miter lim="800000"/>
            <a:headEnd/>
            <a:tailEnd/>
          </a:ln>
          <a:effectLst/>
        </p:spPr>
        <p:txBody>
          <a:bodyPr wrap="none">
            <a:spAutoFit/>
          </a:bodyPr>
          <a:lstStyle/>
          <a:p>
            <a:pPr fontAlgn="auto">
              <a:spcBef>
                <a:spcPts val="0"/>
              </a:spcBef>
              <a:spcAft>
                <a:spcPts val="0"/>
              </a:spcAft>
            </a:pPr>
            <a:r>
              <a:rPr lang="en-GB" sz="1600" dirty="0" err="1">
                <a:solidFill>
                  <a:prstClr val="black"/>
                </a:solidFill>
                <a:latin typeface="Tw Cen MT"/>
              </a:rPr>
              <a:t>Kearon</a:t>
            </a:r>
            <a:r>
              <a:rPr lang="en-GB" sz="1600" dirty="0">
                <a:solidFill>
                  <a:prstClr val="black"/>
                </a:solidFill>
                <a:latin typeface="Tw Cen MT"/>
              </a:rPr>
              <a:t> 1999</a:t>
            </a:r>
          </a:p>
        </p:txBody>
      </p:sp>
      <p:sp>
        <p:nvSpPr>
          <p:cNvPr id="278534" name="Text Box 6"/>
          <p:cNvSpPr txBox="1">
            <a:spLocks noChangeArrowheads="1"/>
          </p:cNvSpPr>
          <p:nvPr/>
        </p:nvSpPr>
        <p:spPr bwMode="auto">
          <a:xfrm>
            <a:off x="1331925" y="6251575"/>
            <a:ext cx="2388795" cy="400110"/>
          </a:xfrm>
          <a:prstGeom prst="rect">
            <a:avLst/>
          </a:prstGeom>
          <a:noFill/>
          <a:ln w="28575">
            <a:solidFill>
              <a:srgbClr val="0070C0"/>
            </a:solidFill>
            <a:miter lim="800000"/>
            <a:headEnd/>
            <a:tailEnd/>
          </a:ln>
          <a:effectLst/>
        </p:spPr>
        <p:txBody>
          <a:bodyPr wrap="none">
            <a:spAutoFit/>
          </a:bodyPr>
          <a:lstStyle/>
          <a:p>
            <a:pPr fontAlgn="auto">
              <a:spcBef>
                <a:spcPts val="0"/>
              </a:spcBef>
              <a:spcAft>
                <a:spcPts val="0"/>
              </a:spcAft>
            </a:pPr>
            <a:r>
              <a:rPr lang="en-GB" sz="2000" dirty="0">
                <a:solidFill>
                  <a:srgbClr val="0066CC"/>
                </a:solidFill>
                <a:latin typeface="Tw Cen MT"/>
              </a:rPr>
              <a:t>Major bleeding 3.8%</a:t>
            </a:r>
          </a:p>
        </p:txBody>
      </p:sp>
      <p:sp>
        <p:nvSpPr>
          <p:cNvPr id="6" name="TextBox 5"/>
          <p:cNvSpPr txBox="1"/>
          <p:nvPr/>
        </p:nvSpPr>
        <p:spPr>
          <a:xfrm>
            <a:off x="7096157" y="3929066"/>
            <a:ext cx="1929759" cy="707886"/>
          </a:xfrm>
          <a:prstGeom prst="rect">
            <a:avLst/>
          </a:prstGeom>
          <a:noFill/>
          <a:ln w="28575">
            <a:solidFill>
              <a:srgbClr val="FF0000"/>
            </a:solidFill>
          </a:ln>
        </p:spPr>
        <p:txBody>
          <a:bodyPr wrap="none" rtlCol="0">
            <a:spAutoFit/>
          </a:bodyPr>
          <a:lstStyle/>
          <a:p>
            <a:pPr fontAlgn="auto">
              <a:spcBef>
                <a:spcPts val="0"/>
              </a:spcBef>
              <a:spcAft>
                <a:spcPts val="0"/>
              </a:spcAft>
            </a:pPr>
            <a:r>
              <a:rPr lang="en-GB" sz="2000" dirty="0" smtClean="0">
                <a:solidFill>
                  <a:srgbClr val="FF0000"/>
                </a:solidFill>
                <a:latin typeface="Tw Cen MT"/>
              </a:rPr>
              <a:t>Warfarin is very </a:t>
            </a:r>
          </a:p>
          <a:p>
            <a:pPr fontAlgn="auto">
              <a:spcBef>
                <a:spcPts val="0"/>
              </a:spcBef>
              <a:spcAft>
                <a:spcPts val="0"/>
              </a:spcAft>
            </a:pPr>
            <a:r>
              <a:rPr lang="en-GB" sz="2000" dirty="0" smtClean="0">
                <a:solidFill>
                  <a:srgbClr val="FF0000"/>
                </a:solidFill>
                <a:latin typeface="Tw Cen MT"/>
              </a:rPr>
              <a:t>effective</a:t>
            </a:r>
            <a:endParaRPr lang="en-US" sz="2000" dirty="0">
              <a:solidFill>
                <a:srgbClr val="FF0000"/>
              </a:solidFill>
              <a:latin typeface="Tw Cen MT"/>
            </a:endParaRPr>
          </a:p>
        </p:txBody>
      </p:sp>
    </p:spTree>
    <p:extLst>
      <p:ext uri="{BB962C8B-B14F-4D97-AF65-F5344CB8AC3E}">
        <p14:creationId xmlns:p14="http://schemas.microsoft.com/office/powerpoint/2010/main" val="1506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348880"/>
            <a:ext cx="8832850" cy="990600"/>
          </a:xfrm>
        </p:spPr>
        <p:txBody>
          <a:bodyPr>
            <a:normAutofit fontScale="90000"/>
          </a:bodyPr>
          <a:lstStyle/>
          <a:p>
            <a:r>
              <a:rPr lang="en-GB" dirty="0" smtClean="0"/>
              <a:t>Clinical history is effective in identifying risk of future VTE</a:t>
            </a:r>
            <a:endParaRPr lang="en-GB" dirty="0"/>
          </a:p>
        </p:txBody>
      </p:sp>
    </p:spTree>
    <p:extLst>
      <p:ext uri="{BB962C8B-B14F-4D97-AF65-F5344CB8AC3E}">
        <p14:creationId xmlns:p14="http://schemas.microsoft.com/office/powerpoint/2010/main" val="3866830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1281121" y="1557338"/>
            <a:ext cx="7488237" cy="501015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GB" sz="4000" smtClean="0">
                <a:latin typeface="Franklin Gothic Book" pitchFamily="34" charset="0"/>
              </a:rPr>
              <a:t>VKA versus LMWH for VTE in patients with cancer</a:t>
            </a:r>
          </a:p>
        </p:txBody>
      </p:sp>
      <p:sp>
        <p:nvSpPr>
          <p:cNvPr id="29700" name="Text Box 5"/>
          <p:cNvSpPr txBox="1">
            <a:spLocks noChangeArrowheads="1"/>
          </p:cNvSpPr>
          <p:nvPr/>
        </p:nvSpPr>
        <p:spPr bwMode="auto">
          <a:xfrm>
            <a:off x="8316916" y="6303964"/>
            <a:ext cx="1253869" cy="400110"/>
          </a:xfrm>
          <a:prstGeom prst="rect">
            <a:avLst/>
          </a:prstGeom>
          <a:noFill/>
          <a:ln w="9525">
            <a:noFill/>
            <a:miter lim="800000"/>
            <a:headEnd/>
            <a:tailEnd/>
          </a:ln>
        </p:spPr>
        <p:txBody>
          <a:bodyPr wrap="none">
            <a:spAutoFit/>
          </a:bodyPr>
          <a:lstStyle/>
          <a:p>
            <a:r>
              <a:rPr lang="en-GB" sz="2000"/>
              <a:t>Lee 2003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177935" y="533415"/>
            <a:ext cx="7503977" cy="646331"/>
          </a:xfrm>
          <a:prstGeom prst="rect">
            <a:avLst/>
          </a:prstGeom>
          <a:noFill/>
          <a:ln w="9525">
            <a:noFill/>
            <a:miter lim="800000"/>
            <a:headEnd/>
            <a:tailEnd/>
          </a:ln>
        </p:spPr>
        <p:txBody>
          <a:bodyPr wrap="none">
            <a:spAutoFit/>
          </a:bodyPr>
          <a:lstStyle/>
          <a:p>
            <a:r>
              <a:rPr lang="en-US" altLang="en-US" sz="3600" b="1">
                <a:solidFill>
                  <a:schemeClr val="bg2"/>
                </a:solidFill>
                <a:latin typeface="Franklin Gothic Book" pitchFamily="34" charset="0"/>
              </a:rPr>
              <a:t>Balancing the risks of anticoagulation</a:t>
            </a:r>
          </a:p>
        </p:txBody>
      </p:sp>
      <p:sp>
        <p:nvSpPr>
          <p:cNvPr id="265219" name="Text Box 3"/>
          <p:cNvSpPr txBox="1">
            <a:spLocks noChangeArrowheads="1"/>
          </p:cNvSpPr>
          <p:nvPr/>
        </p:nvSpPr>
        <p:spPr bwMode="auto">
          <a:xfrm>
            <a:off x="766766" y="1781175"/>
            <a:ext cx="2969083" cy="523220"/>
          </a:xfrm>
          <a:prstGeom prst="rect">
            <a:avLst/>
          </a:prstGeom>
          <a:noFill/>
          <a:ln w="9525">
            <a:solidFill>
              <a:schemeClr val="tx1"/>
            </a:solidFill>
            <a:miter lim="800000"/>
            <a:headEnd/>
            <a:tailEnd/>
          </a:ln>
          <a:effectLst>
            <a:outerShdw dist="35921" dir="2700000" algn="ctr" rotWithShape="0">
              <a:schemeClr val="bg1"/>
            </a:outerShdw>
          </a:effectLst>
        </p:spPr>
        <p:txBody>
          <a:bodyPr wrap="none">
            <a:spAutoFit/>
          </a:bodyPr>
          <a:lstStyle/>
          <a:p>
            <a:pPr>
              <a:defRPr/>
            </a:pPr>
            <a:r>
              <a:rPr lang="en-US" altLang="en-US">
                <a:latin typeface="Verdana" pitchFamily="34" charset="0"/>
              </a:rPr>
              <a:t>Anticoagulation</a:t>
            </a:r>
          </a:p>
        </p:txBody>
      </p:sp>
      <p:sp>
        <p:nvSpPr>
          <p:cNvPr id="265220" name="Text Box 4"/>
          <p:cNvSpPr txBox="1">
            <a:spLocks noChangeArrowheads="1"/>
          </p:cNvSpPr>
          <p:nvPr/>
        </p:nvSpPr>
        <p:spPr bwMode="auto">
          <a:xfrm>
            <a:off x="5902325" y="1781175"/>
            <a:ext cx="3554178" cy="523220"/>
          </a:xfrm>
          <a:prstGeom prst="rect">
            <a:avLst/>
          </a:prstGeom>
          <a:noFill/>
          <a:ln w="9525">
            <a:solidFill>
              <a:schemeClr val="tx1"/>
            </a:solidFill>
            <a:miter lim="800000"/>
            <a:headEnd/>
            <a:tailEnd/>
          </a:ln>
          <a:effectLst>
            <a:outerShdw dist="35921" dir="2700000" algn="ctr" rotWithShape="0">
              <a:schemeClr val="bg1"/>
            </a:outerShdw>
          </a:effectLst>
        </p:spPr>
        <p:txBody>
          <a:bodyPr wrap="none">
            <a:spAutoFit/>
          </a:bodyPr>
          <a:lstStyle/>
          <a:p>
            <a:pPr>
              <a:defRPr/>
            </a:pPr>
            <a:r>
              <a:rPr lang="en-US" altLang="en-US">
                <a:latin typeface="Verdana" pitchFamily="34" charset="0"/>
              </a:rPr>
              <a:t>No anticoagulation</a:t>
            </a:r>
          </a:p>
        </p:txBody>
      </p:sp>
      <p:sp>
        <p:nvSpPr>
          <p:cNvPr id="7173" name="Text Box 5"/>
          <p:cNvSpPr txBox="1">
            <a:spLocks noChangeArrowheads="1"/>
          </p:cNvSpPr>
          <p:nvPr/>
        </p:nvSpPr>
        <p:spPr bwMode="auto">
          <a:xfrm>
            <a:off x="4629150" y="2817813"/>
            <a:ext cx="397866" cy="523220"/>
          </a:xfrm>
          <a:prstGeom prst="rect">
            <a:avLst/>
          </a:prstGeom>
          <a:noFill/>
          <a:ln w="9525">
            <a:noFill/>
            <a:miter lim="800000"/>
            <a:headEnd/>
            <a:tailEnd/>
          </a:ln>
        </p:spPr>
        <p:txBody>
          <a:bodyPr wrap="none">
            <a:spAutoFit/>
          </a:bodyPr>
          <a:lstStyle/>
          <a:p>
            <a:r>
              <a:rPr lang="en-US" altLang="en-US">
                <a:latin typeface="Verdana" pitchFamily="34" charset="0"/>
              </a:rPr>
              <a:t>v</a:t>
            </a:r>
          </a:p>
        </p:txBody>
      </p:sp>
      <p:sp>
        <p:nvSpPr>
          <p:cNvPr id="7174" name="Text Box 6"/>
          <p:cNvSpPr txBox="1">
            <a:spLocks noChangeArrowheads="1"/>
          </p:cNvSpPr>
          <p:nvPr/>
        </p:nvSpPr>
        <p:spPr bwMode="auto">
          <a:xfrm>
            <a:off x="488950" y="2817828"/>
            <a:ext cx="3531736" cy="461665"/>
          </a:xfrm>
          <a:prstGeom prst="rect">
            <a:avLst/>
          </a:prstGeom>
          <a:noFill/>
          <a:ln w="9525">
            <a:noFill/>
            <a:miter lim="800000"/>
            <a:headEnd/>
            <a:tailEnd/>
          </a:ln>
        </p:spPr>
        <p:txBody>
          <a:bodyPr wrap="none">
            <a:spAutoFit/>
          </a:bodyPr>
          <a:lstStyle/>
          <a:p>
            <a:r>
              <a:rPr lang="en-US" altLang="en-US" sz="2400">
                <a:latin typeface="Verdana" pitchFamily="34" charset="0"/>
              </a:rPr>
              <a:t>Death - haemorrhage</a:t>
            </a:r>
          </a:p>
        </p:txBody>
      </p:sp>
      <p:sp>
        <p:nvSpPr>
          <p:cNvPr id="7175" name="Text Box 7"/>
          <p:cNvSpPr txBox="1">
            <a:spLocks noChangeArrowheads="1"/>
          </p:cNvSpPr>
          <p:nvPr/>
        </p:nvSpPr>
        <p:spPr bwMode="auto">
          <a:xfrm>
            <a:off x="6697663" y="2817828"/>
            <a:ext cx="1940468" cy="461665"/>
          </a:xfrm>
          <a:prstGeom prst="rect">
            <a:avLst/>
          </a:prstGeom>
          <a:noFill/>
          <a:ln w="9525">
            <a:noFill/>
            <a:miter lim="800000"/>
            <a:headEnd/>
            <a:tailEnd/>
          </a:ln>
        </p:spPr>
        <p:txBody>
          <a:bodyPr wrap="none">
            <a:spAutoFit/>
          </a:bodyPr>
          <a:lstStyle/>
          <a:p>
            <a:r>
              <a:rPr lang="en-US" altLang="en-US" sz="2400">
                <a:latin typeface="Verdana" pitchFamily="34" charset="0"/>
              </a:rPr>
              <a:t>Death -VTE</a:t>
            </a:r>
          </a:p>
        </p:txBody>
      </p:sp>
      <p:sp>
        <p:nvSpPr>
          <p:cNvPr id="7176" name="Text Box 8"/>
          <p:cNvSpPr txBox="1">
            <a:spLocks noChangeArrowheads="1"/>
          </p:cNvSpPr>
          <p:nvPr/>
        </p:nvSpPr>
        <p:spPr bwMode="auto">
          <a:xfrm>
            <a:off x="1014414" y="3724276"/>
            <a:ext cx="2470548" cy="830997"/>
          </a:xfrm>
          <a:prstGeom prst="rect">
            <a:avLst/>
          </a:prstGeom>
          <a:noFill/>
          <a:ln w="9525">
            <a:noFill/>
            <a:miter lim="800000"/>
            <a:headEnd/>
            <a:tailEnd/>
          </a:ln>
        </p:spPr>
        <p:txBody>
          <a:bodyPr wrap="none">
            <a:spAutoFit/>
          </a:bodyPr>
          <a:lstStyle/>
          <a:p>
            <a:r>
              <a:rPr lang="en-US" altLang="en-US" sz="2400">
                <a:latin typeface="Verdana" pitchFamily="34" charset="0"/>
              </a:rPr>
              <a:t>Major bleeding</a:t>
            </a:r>
          </a:p>
          <a:p>
            <a:r>
              <a:rPr lang="en-US" altLang="en-US" sz="2400">
                <a:latin typeface="Verdana" pitchFamily="34" charset="0"/>
              </a:rPr>
              <a:t>Minor bleeding</a:t>
            </a:r>
          </a:p>
        </p:txBody>
      </p:sp>
      <p:sp>
        <p:nvSpPr>
          <p:cNvPr id="7177" name="Text Box 9"/>
          <p:cNvSpPr txBox="1">
            <a:spLocks noChangeArrowheads="1"/>
          </p:cNvSpPr>
          <p:nvPr/>
        </p:nvSpPr>
        <p:spPr bwMode="auto">
          <a:xfrm>
            <a:off x="5527544" y="3724276"/>
            <a:ext cx="3883306" cy="830997"/>
          </a:xfrm>
          <a:prstGeom prst="rect">
            <a:avLst/>
          </a:prstGeom>
          <a:noFill/>
          <a:ln w="9525">
            <a:noFill/>
            <a:miter lim="800000"/>
            <a:headEnd/>
            <a:tailEnd/>
          </a:ln>
        </p:spPr>
        <p:txBody>
          <a:bodyPr wrap="none">
            <a:spAutoFit/>
          </a:bodyPr>
          <a:lstStyle/>
          <a:p>
            <a:pPr algn="ctr"/>
            <a:r>
              <a:rPr lang="en-US" altLang="en-US" sz="2400">
                <a:latin typeface="Verdana" pitchFamily="34" charset="0"/>
              </a:rPr>
              <a:t>Recurrence</a:t>
            </a:r>
          </a:p>
          <a:p>
            <a:pPr algn="ctr"/>
            <a:r>
              <a:rPr lang="en-US" altLang="en-US" sz="2400">
                <a:latin typeface="Verdana" pitchFamily="34" charset="0"/>
              </a:rPr>
              <a:t>Post phlebitic syndrome</a:t>
            </a:r>
          </a:p>
        </p:txBody>
      </p:sp>
      <p:sp>
        <p:nvSpPr>
          <p:cNvPr id="7178" name="Text Box 10"/>
          <p:cNvSpPr txBox="1">
            <a:spLocks noChangeArrowheads="1"/>
          </p:cNvSpPr>
          <p:nvPr/>
        </p:nvSpPr>
        <p:spPr bwMode="auto">
          <a:xfrm>
            <a:off x="1038229" y="5019690"/>
            <a:ext cx="2415148" cy="461665"/>
          </a:xfrm>
          <a:prstGeom prst="rect">
            <a:avLst/>
          </a:prstGeom>
          <a:noFill/>
          <a:ln w="9525">
            <a:noFill/>
            <a:miter lim="800000"/>
            <a:headEnd/>
            <a:tailEnd/>
          </a:ln>
        </p:spPr>
        <p:txBody>
          <a:bodyPr wrap="none">
            <a:spAutoFit/>
          </a:bodyPr>
          <a:lstStyle/>
          <a:p>
            <a:r>
              <a:rPr lang="en-US" altLang="en-US" sz="2400">
                <a:latin typeface="Verdana" pitchFamily="34" charset="0"/>
              </a:rPr>
              <a:t>Inconvenience</a:t>
            </a:r>
          </a:p>
        </p:txBody>
      </p:sp>
      <p:sp>
        <p:nvSpPr>
          <p:cNvPr id="7179" name="Text Box 11"/>
          <p:cNvSpPr txBox="1">
            <a:spLocks noChangeArrowheads="1"/>
          </p:cNvSpPr>
          <p:nvPr/>
        </p:nvSpPr>
        <p:spPr bwMode="auto">
          <a:xfrm>
            <a:off x="6996113" y="5019690"/>
            <a:ext cx="1343766" cy="461665"/>
          </a:xfrm>
          <a:prstGeom prst="rect">
            <a:avLst/>
          </a:prstGeom>
          <a:noFill/>
          <a:ln w="9525">
            <a:noFill/>
            <a:miter lim="800000"/>
            <a:headEnd/>
            <a:tailEnd/>
          </a:ln>
        </p:spPr>
        <p:txBody>
          <a:bodyPr wrap="none">
            <a:spAutoFit/>
          </a:bodyPr>
          <a:lstStyle/>
          <a:p>
            <a:r>
              <a:rPr lang="en-US" altLang="en-US" sz="2400">
                <a:latin typeface="Verdana" pitchFamily="34" charset="0"/>
              </a:rPr>
              <a:t>Anxiety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348880"/>
            <a:ext cx="8832850" cy="990600"/>
          </a:xfrm>
        </p:spPr>
        <p:txBody>
          <a:bodyPr>
            <a:normAutofit fontScale="90000"/>
          </a:bodyPr>
          <a:lstStyle/>
          <a:p>
            <a:r>
              <a:rPr lang="en-GB" dirty="0" smtClean="0"/>
              <a:t>Cancer is associated with a high risk of recurrence even with warfarin. </a:t>
            </a:r>
            <a:br>
              <a:rPr lang="en-GB" dirty="0" smtClean="0"/>
            </a:br>
            <a:r>
              <a:rPr lang="en-GB" dirty="0" smtClean="0"/>
              <a:t>LMWH is better. </a:t>
            </a:r>
            <a:endParaRPr lang="en-GB" dirty="0"/>
          </a:p>
        </p:txBody>
      </p:sp>
    </p:spTree>
    <p:extLst>
      <p:ext uri="{BB962C8B-B14F-4D97-AF65-F5344CB8AC3E}">
        <p14:creationId xmlns:p14="http://schemas.microsoft.com/office/powerpoint/2010/main" val="2054309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4000" smtClean="0">
                <a:solidFill>
                  <a:schemeClr val="bg2"/>
                </a:solidFill>
                <a:latin typeface="Franklin Gothic Book" pitchFamily="34" charset="0"/>
              </a:rPr>
              <a:t>Categories of VTE (ACCP) affecting recurrence and management</a:t>
            </a:r>
          </a:p>
        </p:txBody>
      </p:sp>
      <p:sp>
        <p:nvSpPr>
          <p:cNvPr id="30723" name="Rectangle 3"/>
          <p:cNvSpPr>
            <a:spLocks noGrp="1" noChangeArrowheads="1"/>
          </p:cNvSpPr>
          <p:nvPr>
            <p:ph type="body" idx="1"/>
          </p:nvPr>
        </p:nvSpPr>
        <p:spPr>
          <a:xfrm>
            <a:off x="704850" y="1844676"/>
            <a:ext cx="8915400" cy="4530725"/>
          </a:xfrm>
        </p:spPr>
        <p:txBody>
          <a:bodyPr/>
          <a:lstStyle/>
          <a:p>
            <a:pPr eaLnBrk="1" hangingPunct="1">
              <a:lnSpc>
                <a:spcPct val="90000"/>
              </a:lnSpc>
            </a:pPr>
            <a:r>
              <a:rPr lang="en-GB" smtClean="0"/>
              <a:t>First episode VTE after transient risk factor</a:t>
            </a:r>
          </a:p>
          <a:p>
            <a:pPr lvl="1" eaLnBrk="1" hangingPunct="1">
              <a:lnSpc>
                <a:spcPct val="90000"/>
              </a:lnSpc>
            </a:pPr>
            <a:r>
              <a:rPr lang="en-GB" smtClean="0">
                <a:solidFill>
                  <a:srgbClr val="CC0000"/>
                </a:solidFill>
              </a:rPr>
              <a:t>3 months VKA</a:t>
            </a:r>
          </a:p>
          <a:p>
            <a:pPr eaLnBrk="1" hangingPunct="1">
              <a:lnSpc>
                <a:spcPct val="90000"/>
              </a:lnSpc>
            </a:pPr>
            <a:r>
              <a:rPr lang="en-GB" smtClean="0"/>
              <a:t>VTE in association with cancer</a:t>
            </a:r>
          </a:p>
          <a:p>
            <a:pPr lvl="1" eaLnBrk="1" hangingPunct="1">
              <a:lnSpc>
                <a:spcPct val="90000"/>
              </a:lnSpc>
            </a:pPr>
            <a:r>
              <a:rPr lang="en-GB" smtClean="0">
                <a:solidFill>
                  <a:srgbClr val="CC0000"/>
                </a:solidFill>
              </a:rPr>
              <a:t>LMWH for 3-6 months</a:t>
            </a:r>
          </a:p>
          <a:p>
            <a:pPr eaLnBrk="1" hangingPunct="1">
              <a:lnSpc>
                <a:spcPct val="90000"/>
              </a:lnSpc>
            </a:pPr>
            <a:r>
              <a:rPr lang="en-GB" smtClean="0"/>
              <a:t>First episode idiopathic VTE</a:t>
            </a:r>
          </a:p>
          <a:p>
            <a:pPr lvl="1" eaLnBrk="1" hangingPunct="1">
              <a:lnSpc>
                <a:spcPct val="90000"/>
              </a:lnSpc>
            </a:pPr>
            <a:r>
              <a:rPr lang="en-GB" smtClean="0">
                <a:solidFill>
                  <a:srgbClr val="CC0000"/>
                </a:solidFill>
              </a:rPr>
              <a:t>?</a:t>
            </a:r>
          </a:p>
          <a:p>
            <a:pPr eaLnBrk="1" hangingPunct="1">
              <a:lnSpc>
                <a:spcPct val="90000"/>
              </a:lnSpc>
            </a:pPr>
            <a:r>
              <a:rPr lang="en-GB" smtClean="0"/>
              <a:t>First episode VTE and thrombophilic trait (s)</a:t>
            </a:r>
          </a:p>
          <a:p>
            <a:pPr lvl="1" eaLnBrk="1" hangingPunct="1">
              <a:lnSpc>
                <a:spcPct val="90000"/>
              </a:lnSpc>
            </a:pPr>
            <a:r>
              <a:rPr lang="en-GB" smtClean="0">
                <a:solidFill>
                  <a:srgbClr val="CC0000"/>
                </a:solidFill>
              </a:rPr>
              <a:t>?</a:t>
            </a:r>
          </a:p>
          <a:p>
            <a:pPr eaLnBrk="1" hangingPunct="1">
              <a:lnSpc>
                <a:spcPct val="90000"/>
              </a:lnSpc>
            </a:pPr>
            <a:r>
              <a:rPr lang="en-GB" smtClean="0"/>
              <a:t>Recurrent VTE</a:t>
            </a:r>
          </a:p>
          <a:p>
            <a:pPr lvl="1" eaLnBrk="1" hangingPunct="1">
              <a:lnSpc>
                <a:spcPct val="90000"/>
              </a:lnSpc>
            </a:pPr>
            <a:r>
              <a:rPr lang="en-GB" smtClean="0">
                <a:solidFill>
                  <a:srgbClr val="CC0000"/>
                </a:solidFill>
              </a:rPr>
              <a:t>Indefinite VKA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MIKE7"/>
          <p:cNvPicPr>
            <a:picLocks noChangeAspect="1" noChangeArrowheads="1"/>
          </p:cNvPicPr>
          <p:nvPr/>
        </p:nvPicPr>
        <p:blipFill>
          <a:blip r:embed="rId3" cstate="print"/>
          <a:srcRect/>
          <a:stretch>
            <a:fillRect/>
          </a:stretch>
        </p:blipFill>
        <p:spPr bwMode="auto">
          <a:xfrm>
            <a:off x="527050" y="158762"/>
            <a:ext cx="9024938" cy="6291263"/>
          </a:xfrm>
          <a:prstGeom prst="rect">
            <a:avLst/>
          </a:prstGeom>
          <a:noFill/>
          <a:ln w="9525">
            <a:solidFill>
              <a:schemeClr val="tx1"/>
            </a:solidFill>
            <a:miter lim="800000"/>
            <a:headEnd/>
            <a:tailEnd/>
          </a:ln>
        </p:spPr>
      </p:pic>
      <p:sp>
        <p:nvSpPr>
          <p:cNvPr id="31747" name="Text Box 3"/>
          <p:cNvSpPr txBox="1">
            <a:spLocks noChangeArrowheads="1"/>
          </p:cNvSpPr>
          <p:nvPr/>
        </p:nvSpPr>
        <p:spPr bwMode="auto">
          <a:xfrm>
            <a:off x="7897813" y="6096015"/>
            <a:ext cx="1487908" cy="307777"/>
          </a:xfrm>
          <a:prstGeom prst="rect">
            <a:avLst/>
          </a:prstGeom>
          <a:solidFill>
            <a:srgbClr val="FFFFFF"/>
          </a:solidFill>
          <a:ln w="9525">
            <a:noFill/>
            <a:miter lim="800000"/>
            <a:headEnd/>
            <a:tailEnd/>
          </a:ln>
        </p:spPr>
        <p:txBody>
          <a:bodyPr wrap="none">
            <a:spAutoFit/>
          </a:bodyPr>
          <a:lstStyle/>
          <a:p>
            <a:r>
              <a:rPr lang="en-US" altLang="en-US" sz="1400" b="1">
                <a:solidFill>
                  <a:srgbClr val="000000"/>
                </a:solidFill>
                <a:latin typeface="Helvetica" charset="0"/>
              </a:rPr>
              <a:t>Schulman 1995</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0025" y="44463"/>
            <a:ext cx="9632950" cy="1139825"/>
          </a:xfrm>
        </p:spPr>
        <p:txBody>
          <a:bodyPr/>
          <a:lstStyle/>
          <a:p>
            <a:pPr eaLnBrk="1" hangingPunct="1"/>
            <a:r>
              <a:rPr lang="en-GB" sz="3600" smtClean="0">
                <a:latin typeface="Franklin Gothic Medium" pitchFamily="34" charset="0"/>
              </a:rPr>
              <a:t>Rebound after 3 months anticoagulation for VTE</a:t>
            </a:r>
          </a:p>
        </p:txBody>
      </p:sp>
      <p:pic>
        <p:nvPicPr>
          <p:cNvPr id="32771" name="Picture 3"/>
          <p:cNvPicPr>
            <a:picLocks noChangeAspect="1" noChangeArrowheads="1"/>
          </p:cNvPicPr>
          <p:nvPr/>
        </p:nvPicPr>
        <p:blipFill>
          <a:blip r:embed="rId3" cstate="print"/>
          <a:srcRect/>
          <a:stretch>
            <a:fillRect/>
          </a:stretch>
        </p:blipFill>
        <p:spPr bwMode="auto">
          <a:xfrm>
            <a:off x="1281113" y="1628782"/>
            <a:ext cx="6696075" cy="4994275"/>
          </a:xfrm>
          <a:prstGeom prst="rect">
            <a:avLst/>
          </a:prstGeom>
          <a:noFill/>
          <a:ln w="9525">
            <a:noFill/>
            <a:miter lim="800000"/>
            <a:headEnd/>
            <a:tailEnd/>
          </a:ln>
        </p:spPr>
      </p:pic>
      <p:sp>
        <p:nvSpPr>
          <p:cNvPr id="32772" name="Text Box 4"/>
          <p:cNvSpPr txBox="1">
            <a:spLocks noChangeArrowheads="1"/>
          </p:cNvSpPr>
          <p:nvPr/>
        </p:nvSpPr>
        <p:spPr bwMode="auto">
          <a:xfrm>
            <a:off x="8121650" y="6308726"/>
            <a:ext cx="1454244" cy="369332"/>
          </a:xfrm>
          <a:prstGeom prst="rect">
            <a:avLst/>
          </a:prstGeom>
          <a:noFill/>
          <a:ln w="9525">
            <a:noFill/>
            <a:miter lim="800000"/>
            <a:headEnd/>
            <a:tailEnd/>
          </a:ln>
        </p:spPr>
        <p:txBody>
          <a:bodyPr wrap="none">
            <a:spAutoFit/>
          </a:bodyPr>
          <a:lstStyle/>
          <a:p>
            <a:r>
              <a:rPr lang="en-GB" sz="1800"/>
              <a:t>Agnelli 2001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348880"/>
            <a:ext cx="8832850" cy="990600"/>
          </a:xfrm>
        </p:spPr>
        <p:txBody>
          <a:bodyPr>
            <a:normAutofit fontScale="90000"/>
          </a:bodyPr>
          <a:lstStyle/>
          <a:p>
            <a:r>
              <a:rPr lang="en-GB" dirty="0" smtClean="0"/>
              <a:t>Anticoagulation beyond 3 months has no further effect on recurrence rate after stopping</a:t>
            </a:r>
            <a:endParaRPr lang="en-GB" dirty="0"/>
          </a:p>
        </p:txBody>
      </p:sp>
    </p:spTree>
    <p:extLst>
      <p:ext uri="{BB962C8B-B14F-4D97-AF65-F5344CB8AC3E}">
        <p14:creationId xmlns:p14="http://schemas.microsoft.com/office/powerpoint/2010/main" val="2054309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latin typeface="Franklin Gothic Book" pitchFamily="34" charset="0"/>
              </a:rPr>
              <a:t>Categories of VTE (ACCP)</a:t>
            </a:r>
          </a:p>
        </p:txBody>
      </p:sp>
      <p:sp>
        <p:nvSpPr>
          <p:cNvPr id="34819" name="Rectangle 3"/>
          <p:cNvSpPr>
            <a:spLocks noGrp="1" noChangeArrowheads="1"/>
          </p:cNvSpPr>
          <p:nvPr>
            <p:ph type="body" idx="1"/>
          </p:nvPr>
        </p:nvSpPr>
        <p:spPr>
          <a:xfrm>
            <a:off x="488950" y="1557345"/>
            <a:ext cx="8915400" cy="4530725"/>
          </a:xfrm>
        </p:spPr>
        <p:txBody>
          <a:bodyPr/>
          <a:lstStyle/>
          <a:p>
            <a:pPr eaLnBrk="1" hangingPunct="1"/>
            <a:r>
              <a:rPr lang="en-GB" sz="2400" smtClean="0"/>
              <a:t>First episode VTE after transient risk factor</a:t>
            </a:r>
          </a:p>
          <a:p>
            <a:pPr lvl="1" eaLnBrk="1" hangingPunct="1"/>
            <a:r>
              <a:rPr lang="en-GB" sz="2000" smtClean="0">
                <a:solidFill>
                  <a:srgbClr val="CC0000"/>
                </a:solidFill>
              </a:rPr>
              <a:t>3 months VKA</a:t>
            </a:r>
          </a:p>
          <a:p>
            <a:pPr eaLnBrk="1" hangingPunct="1"/>
            <a:r>
              <a:rPr lang="en-GB" sz="2400" smtClean="0"/>
              <a:t>VTE in association with cancer</a:t>
            </a:r>
          </a:p>
          <a:p>
            <a:pPr lvl="1" eaLnBrk="1" hangingPunct="1"/>
            <a:r>
              <a:rPr lang="en-GB" sz="2000" smtClean="0">
                <a:solidFill>
                  <a:srgbClr val="CC0000"/>
                </a:solidFill>
              </a:rPr>
              <a:t>LMWH for 3-6 months, then ? indefinite VKA if advanced</a:t>
            </a:r>
          </a:p>
          <a:p>
            <a:pPr eaLnBrk="1" hangingPunct="1"/>
            <a:r>
              <a:rPr lang="en-GB" sz="2400" smtClean="0"/>
              <a:t>First episode idiopathic VTE</a:t>
            </a:r>
          </a:p>
          <a:p>
            <a:pPr lvl="1" eaLnBrk="1" hangingPunct="1"/>
            <a:r>
              <a:rPr lang="en-GB" sz="2000" smtClean="0">
                <a:solidFill>
                  <a:srgbClr val="CC0000"/>
                </a:solidFill>
              </a:rPr>
              <a:t>VKA for 6-12 months		(recommend)</a:t>
            </a:r>
          </a:p>
          <a:p>
            <a:pPr lvl="1" eaLnBrk="1" hangingPunct="1"/>
            <a:r>
              <a:rPr lang="en-GB" sz="2000" smtClean="0">
                <a:solidFill>
                  <a:srgbClr val="CC0000"/>
                </a:solidFill>
              </a:rPr>
              <a:t>Consider indefinite		(suggest)</a:t>
            </a:r>
          </a:p>
          <a:p>
            <a:pPr eaLnBrk="1" hangingPunct="1"/>
            <a:r>
              <a:rPr lang="en-GB" sz="2400" smtClean="0"/>
              <a:t>First episode VTE and thrombophilic trait (s)</a:t>
            </a:r>
          </a:p>
          <a:p>
            <a:pPr lvl="1" eaLnBrk="1" hangingPunct="1"/>
            <a:r>
              <a:rPr lang="en-GB" sz="2000" smtClean="0">
                <a:solidFill>
                  <a:srgbClr val="CC0000"/>
                </a:solidFill>
              </a:rPr>
              <a:t>?</a:t>
            </a:r>
          </a:p>
          <a:p>
            <a:pPr eaLnBrk="1" hangingPunct="1"/>
            <a:r>
              <a:rPr lang="en-GB" sz="2400" smtClean="0"/>
              <a:t>Recurrent VTE</a:t>
            </a:r>
          </a:p>
          <a:p>
            <a:pPr lvl="1" eaLnBrk="1" hangingPunct="1"/>
            <a:r>
              <a:rPr lang="en-GB" sz="2000" smtClean="0">
                <a:solidFill>
                  <a:srgbClr val="CC0000"/>
                </a:solidFill>
              </a:rPr>
              <a:t>Indefinite VKA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3"/>
          <p:cNvSpPr>
            <a:spLocks noGrp="1" noChangeArrowheads="1"/>
          </p:cNvSpPr>
          <p:nvPr>
            <p:ph type="ctrTitle"/>
          </p:nvPr>
        </p:nvSpPr>
        <p:spPr>
          <a:xfrm>
            <a:off x="704529" y="1772816"/>
            <a:ext cx="8420100" cy="2127250"/>
          </a:xfrm>
          <a:noFill/>
        </p:spPr>
        <p:txBody>
          <a:bodyPr/>
          <a:lstStyle/>
          <a:p>
            <a:pPr eaLnBrk="1" hangingPunct="1"/>
            <a:r>
              <a:rPr lang="en-GB" altLang="en-GB" sz="5200" b="1" dirty="0" smtClean="0">
                <a:solidFill>
                  <a:schemeClr val="bg2"/>
                </a:solidFill>
                <a:latin typeface="Franklin Gothic Book" pitchFamily="34" charset="0"/>
              </a:rPr>
              <a:t>Can laboratory tests of thrombophilia predict recurrence?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88959" y="573089"/>
            <a:ext cx="8582349" cy="707886"/>
          </a:xfrm>
          <a:prstGeom prst="rect">
            <a:avLst/>
          </a:prstGeom>
          <a:noFill/>
          <a:ln w="9525">
            <a:noFill/>
            <a:miter lim="800000"/>
            <a:headEnd/>
            <a:tailEnd/>
          </a:ln>
        </p:spPr>
        <p:txBody>
          <a:bodyPr wrap="none">
            <a:spAutoFit/>
          </a:bodyPr>
          <a:lstStyle/>
          <a:p>
            <a:r>
              <a:rPr lang="en-US" altLang="en-US" sz="4000">
                <a:solidFill>
                  <a:schemeClr val="bg2"/>
                </a:solidFill>
                <a:latin typeface="Franklin Gothic Book" pitchFamily="34" charset="0"/>
              </a:rPr>
              <a:t>Immediate management of thrombosis</a:t>
            </a:r>
          </a:p>
        </p:txBody>
      </p:sp>
      <p:sp>
        <p:nvSpPr>
          <p:cNvPr id="37891" name="Text Box 3"/>
          <p:cNvSpPr txBox="1">
            <a:spLocks noChangeArrowheads="1"/>
          </p:cNvSpPr>
          <p:nvPr/>
        </p:nvSpPr>
        <p:spPr bwMode="auto">
          <a:xfrm>
            <a:off x="776288" y="2060575"/>
            <a:ext cx="8459787" cy="2677656"/>
          </a:xfrm>
          <a:prstGeom prst="rect">
            <a:avLst/>
          </a:prstGeom>
          <a:noFill/>
          <a:ln w="9525">
            <a:noFill/>
            <a:miter lim="800000"/>
            <a:headEnd/>
            <a:tailEnd/>
          </a:ln>
        </p:spPr>
        <p:txBody>
          <a:bodyPr>
            <a:spAutoFit/>
          </a:bodyPr>
          <a:lstStyle/>
          <a:p>
            <a:pPr>
              <a:buFontTx/>
              <a:buChar char="•"/>
            </a:pPr>
            <a:r>
              <a:rPr lang="en-US" altLang="en-US" sz="2400">
                <a:latin typeface="Verdana" pitchFamily="34" charset="0"/>
              </a:rPr>
              <a:t> No evidence that immediate management should be altered by the presence of prothrombotic traits, or that intensity of anticoagulation should be increased.</a:t>
            </a:r>
          </a:p>
          <a:p>
            <a:pPr>
              <a:buFontTx/>
              <a:buChar char="•"/>
            </a:pPr>
            <a:endParaRPr lang="en-US" altLang="en-US" sz="2400">
              <a:latin typeface="Verdana" pitchFamily="34" charset="0"/>
            </a:endParaRPr>
          </a:p>
          <a:p>
            <a:pPr>
              <a:buFontTx/>
              <a:buChar char="•"/>
            </a:pPr>
            <a:endParaRPr lang="en-US" altLang="en-US" sz="2400">
              <a:latin typeface="Verdana" pitchFamily="34" charset="0"/>
            </a:endParaRPr>
          </a:p>
          <a:p>
            <a:pPr>
              <a:buFontTx/>
              <a:buChar char="•"/>
            </a:pPr>
            <a:r>
              <a:rPr lang="en-US" altLang="en-US" sz="2400">
                <a:latin typeface="Verdana" pitchFamily="34" charset="0"/>
              </a:rPr>
              <a:t> Many coagulation tests are altered in acute phase and thrombophilia testing is best deferred.</a:t>
            </a:r>
          </a:p>
        </p:txBody>
      </p:sp>
      <p:sp>
        <p:nvSpPr>
          <p:cNvPr id="37892" name="Text Box 4"/>
          <p:cNvSpPr txBox="1">
            <a:spLocks noChangeArrowheads="1"/>
          </p:cNvSpPr>
          <p:nvPr/>
        </p:nvSpPr>
        <p:spPr bwMode="auto">
          <a:xfrm>
            <a:off x="746134" y="5094288"/>
            <a:ext cx="184731" cy="523220"/>
          </a:xfrm>
          <a:prstGeom prst="rect">
            <a:avLst/>
          </a:prstGeom>
          <a:noFill/>
          <a:ln w="9525">
            <a:noFill/>
            <a:miter lim="800000"/>
            <a:headEnd/>
            <a:tailEnd/>
          </a:ln>
        </p:spPr>
        <p:txBody>
          <a:bodyPr wrap="none">
            <a:spAutoFit/>
          </a:bodyPr>
          <a:lstStyle/>
          <a:p>
            <a:endParaRPr lang="en-GB"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4000" smtClean="0">
                <a:latin typeface="Franklin Gothic Book" pitchFamily="34" charset="0"/>
              </a:rPr>
              <a:t>Balancing risks of thrombosis and anticoagulation</a:t>
            </a:r>
          </a:p>
        </p:txBody>
      </p:sp>
      <p:sp>
        <p:nvSpPr>
          <p:cNvPr id="38915" name="Text Box 3"/>
          <p:cNvSpPr txBox="1">
            <a:spLocks noChangeArrowheads="1"/>
          </p:cNvSpPr>
          <p:nvPr/>
        </p:nvSpPr>
        <p:spPr bwMode="auto">
          <a:xfrm>
            <a:off x="623888" y="1903427"/>
            <a:ext cx="6645275" cy="461665"/>
          </a:xfrm>
          <a:prstGeom prst="rect">
            <a:avLst/>
          </a:prstGeom>
          <a:noFill/>
          <a:ln w="9525">
            <a:noFill/>
            <a:miter lim="800000"/>
            <a:headEnd/>
            <a:tailEnd/>
          </a:ln>
        </p:spPr>
        <p:txBody>
          <a:bodyPr>
            <a:spAutoFit/>
          </a:bodyPr>
          <a:lstStyle/>
          <a:p>
            <a:pPr eaLnBrk="1" hangingPunct="1"/>
            <a:r>
              <a:rPr lang="en-GB" sz="2400">
                <a:latin typeface="Verdana" pitchFamily="34" charset="0"/>
              </a:rPr>
              <a:t>1. Risk of bleeding on oral anticoagulants</a:t>
            </a:r>
          </a:p>
        </p:txBody>
      </p:sp>
      <p:sp>
        <p:nvSpPr>
          <p:cNvPr id="38916" name="Text Box 4"/>
          <p:cNvSpPr txBox="1">
            <a:spLocks noChangeArrowheads="1"/>
          </p:cNvSpPr>
          <p:nvPr/>
        </p:nvSpPr>
        <p:spPr bwMode="auto">
          <a:xfrm>
            <a:off x="523875" y="2851166"/>
            <a:ext cx="6955174" cy="830997"/>
          </a:xfrm>
          <a:prstGeom prst="rect">
            <a:avLst/>
          </a:prstGeom>
          <a:noFill/>
          <a:ln w="9525">
            <a:noFill/>
            <a:miter lim="800000"/>
            <a:headEnd/>
            <a:tailEnd/>
          </a:ln>
        </p:spPr>
        <p:txBody>
          <a:bodyPr wrap="none">
            <a:spAutoFit/>
          </a:bodyPr>
          <a:lstStyle/>
          <a:p>
            <a:pPr eaLnBrk="1" hangingPunct="1"/>
            <a:r>
              <a:rPr lang="en-GB" sz="2400">
                <a:latin typeface="Verdana" pitchFamily="34" charset="0"/>
              </a:rPr>
              <a:t>Age		Major bleeding 	Fatal bleeding</a:t>
            </a:r>
          </a:p>
          <a:p>
            <a:pPr eaLnBrk="1" hangingPunct="1"/>
            <a:r>
              <a:rPr lang="en-GB" sz="2400">
                <a:latin typeface="Verdana" pitchFamily="34" charset="0"/>
              </a:rPr>
              <a:t>		    (% pa)		     (%pa)</a:t>
            </a:r>
          </a:p>
        </p:txBody>
      </p:sp>
      <p:sp>
        <p:nvSpPr>
          <p:cNvPr id="38917" name="Text Box 5"/>
          <p:cNvSpPr txBox="1">
            <a:spLocks noChangeArrowheads="1"/>
          </p:cNvSpPr>
          <p:nvPr/>
        </p:nvSpPr>
        <p:spPr bwMode="auto">
          <a:xfrm>
            <a:off x="661997" y="3805238"/>
            <a:ext cx="1106393" cy="2123658"/>
          </a:xfrm>
          <a:prstGeom prst="rect">
            <a:avLst/>
          </a:prstGeom>
          <a:noFill/>
          <a:ln w="9525">
            <a:noFill/>
            <a:miter lim="800000"/>
            <a:headEnd/>
            <a:tailEnd/>
          </a:ln>
        </p:spPr>
        <p:txBody>
          <a:bodyPr wrap="none">
            <a:spAutoFit/>
          </a:bodyPr>
          <a:lstStyle/>
          <a:p>
            <a:pPr eaLnBrk="1" hangingPunct="1">
              <a:lnSpc>
                <a:spcPct val="110000"/>
              </a:lnSpc>
            </a:pPr>
            <a:r>
              <a:rPr lang="en-GB" sz="2400">
                <a:latin typeface="Verdana" pitchFamily="34" charset="0"/>
              </a:rPr>
              <a:t>&lt;40</a:t>
            </a:r>
          </a:p>
          <a:p>
            <a:pPr eaLnBrk="1" hangingPunct="1">
              <a:lnSpc>
                <a:spcPct val="110000"/>
              </a:lnSpc>
            </a:pPr>
            <a:r>
              <a:rPr lang="en-GB" sz="2400">
                <a:latin typeface="Verdana" pitchFamily="34" charset="0"/>
              </a:rPr>
              <a:t>40-49</a:t>
            </a:r>
          </a:p>
          <a:p>
            <a:pPr eaLnBrk="1" hangingPunct="1">
              <a:lnSpc>
                <a:spcPct val="110000"/>
              </a:lnSpc>
            </a:pPr>
            <a:r>
              <a:rPr lang="en-GB" sz="2400">
                <a:latin typeface="Verdana" pitchFamily="34" charset="0"/>
              </a:rPr>
              <a:t>50-59</a:t>
            </a:r>
          </a:p>
          <a:p>
            <a:pPr eaLnBrk="1" hangingPunct="1">
              <a:lnSpc>
                <a:spcPct val="110000"/>
              </a:lnSpc>
            </a:pPr>
            <a:r>
              <a:rPr lang="en-GB" sz="2400">
                <a:latin typeface="Verdana" pitchFamily="34" charset="0"/>
              </a:rPr>
              <a:t>60-69</a:t>
            </a:r>
          </a:p>
          <a:p>
            <a:pPr eaLnBrk="1" hangingPunct="1">
              <a:lnSpc>
                <a:spcPct val="110000"/>
              </a:lnSpc>
            </a:pPr>
            <a:r>
              <a:rPr lang="en-GB" sz="2400">
                <a:latin typeface="Verdana" pitchFamily="34" charset="0"/>
              </a:rPr>
              <a:t>&gt;69</a:t>
            </a:r>
          </a:p>
        </p:txBody>
      </p:sp>
      <p:sp>
        <p:nvSpPr>
          <p:cNvPr id="38918" name="Text Box 6"/>
          <p:cNvSpPr txBox="1">
            <a:spLocks noChangeArrowheads="1"/>
          </p:cNvSpPr>
          <p:nvPr/>
        </p:nvSpPr>
        <p:spPr bwMode="auto">
          <a:xfrm>
            <a:off x="2911485" y="3805238"/>
            <a:ext cx="688009" cy="2123658"/>
          </a:xfrm>
          <a:prstGeom prst="rect">
            <a:avLst/>
          </a:prstGeom>
          <a:noFill/>
          <a:ln w="9525">
            <a:noFill/>
            <a:miter lim="800000"/>
            <a:headEnd/>
            <a:tailEnd/>
          </a:ln>
        </p:spPr>
        <p:txBody>
          <a:bodyPr wrap="none">
            <a:spAutoFit/>
          </a:bodyPr>
          <a:lstStyle/>
          <a:p>
            <a:pPr eaLnBrk="1" hangingPunct="1">
              <a:lnSpc>
                <a:spcPct val="110000"/>
              </a:lnSpc>
            </a:pPr>
            <a:r>
              <a:rPr lang="en-GB" sz="2400">
                <a:latin typeface="Verdana" pitchFamily="34" charset="0"/>
              </a:rPr>
              <a:t>0.6</a:t>
            </a:r>
          </a:p>
          <a:p>
            <a:pPr eaLnBrk="1" hangingPunct="1">
              <a:lnSpc>
                <a:spcPct val="110000"/>
              </a:lnSpc>
            </a:pPr>
            <a:r>
              <a:rPr lang="en-GB" sz="2400">
                <a:latin typeface="Verdana" pitchFamily="34" charset="0"/>
              </a:rPr>
              <a:t>1.0</a:t>
            </a:r>
          </a:p>
          <a:p>
            <a:pPr eaLnBrk="1" hangingPunct="1">
              <a:lnSpc>
                <a:spcPct val="110000"/>
              </a:lnSpc>
            </a:pPr>
            <a:r>
              <a:rPr lang="en-GB" sz="2400">
                <a:latin typeface="Verdana" pitchFamily="34" charset="0"/>
              </a:rPr>
              <a:t>1.5</a:t>
            </a:r>
          </a:p>
          <a:p>
            <a:pPr eaLnBrk="1" hangingPunct="1">
              <a:lnSpc>
                <a:spcPct val="110000"/>
              </a:lnSpc>
            </a:pPr>
            <a:r>
              <a:rPr lang="en-GB" sz="2400">
                <a:latin typeface="Verdana" pitchFamily="34" charset="0"/>
              </a:rPr>
              <a:t>2.2</a:t>
            </a:r>
          </a:p>
          <a:p>
            <a:pPr eaLnBrk="1" hangingPunct="1">
              <a:lnSpc>
                <a:spcPct val="110000"/>
              </a:lnSpc>
            </a:pPr>
            <a:r>
              <a:rPr lang="en-GB" sz="2400">
                <a:latin typeface="Verdana" pitchFamily="34" charset="0"/>
              </a:rPr>
              <a:t>3.2</a:t>
            </a:r>
          </a:p>
        </p:txBody>
      </p:sp>
      <p:sp>
        <p:nvSpPr>
          <p:cNvPr id="38919" name="Text Box 7"/>
          <p:cNvSpPr txBox="1">
            <a:spLocks noChangeArrowheads="1"/>
          </p:cNvSpPr>
          <p:nvPr/>
        </p:nvSpPr>
        <p:spPr bwMode="auto">
          <a:xfrm>
            <a:off x="5607054" y="3805238"/>
            <a:ext cx="883575" cy="2123658"/>
          </a:xfrm>
          <a:prstGeom prst="rect">
            <a:avLst/>
          </a:prstGeom>
          <a:noFill/>
          <a:ln w="9525">
            <a:noFill/>
            <a:miter lim="800000"/>
            <a:headEnd/>
            <a:tailEnd/>
          </a:ln>
        </p:spPr>
        <p:txBody>
          <a:bodyPr wrap="none">
            <a:spAutoFit/>
          </a:bodyPr>
          <a:lstStyle/>
          <a:p>
            <a:pPr eaLnBrk="1" hangingPunct="1">
              <a:lnSpc>
                <a:spcPct val="110000"/>
              </a:lnSpc>
            </a:pPr>
            <a:r>
              <a:rPr lang="en-GB" sz="2400">
                <a:latin typeface="Verdana" pitchFamily="34" charset="0"/>
              </a:rPr>
              <a:t>0.12</a:t>
            </a:r>
          </a:p>
          <a:p>
            <a:pPr eaLnBrk="1" hangingPunct="1">
              <a:lnSpc>
                <a:spcPct val="110000"/>
              </a:lnSpc>
            </a:pPr>
            <a:r>
              <a:rPr lang="en-GB" sz="2400">
                <a:latin typeface="Verdana" pitchFamily="34" charset="0"/>
              </a:rPr>
              <a:t>0.2</a:t>
            </a:r>
          </a:p>
          <a:p>
            <a:pPr eaLnBrk="1" hangingPunct="1">
              <a:lnSpc>
                <a:spcPct val="110000"/>
              </a:lnSpc>
            </a:pPr>
            <a:r>
              <a:rPr lang="en-GB" sz="2400">
                <a:latin typeface="Verdana" pitchFamily="34" charset="0"/>
              </a:rPr>
              <a:t>0.3</a:t>
            </a:r>
          </a:p>
          <a:p>
            <a:pPr eaLnBrk="1" hangingPunct="1">
              <a:lnSpc>
                <a:spcPct val="110000"/>
              </a:lnSpc>
            </a:pPr>
            <a:r>
              <a:rPr lang="en-GB" sz="2400">
                <a:latin typeface="Verdana" pitchFamily="34" charset="0"/>
              </a:rPr>
              <a:t>0.44</a:t>
            </a:r>
          </a:p>
          <a:p>
            <a:pPr eaLnBrk="1" hangingPunct="1">
              <a:lnSpc>
                <a:spcPct val="110000"/>
              </a:lnSpc>
            </a:pPr>
            <a:r>
              <a:rPr lang="en-GB" sz="2400">
                <a:latin typeface="Verdana" pitchFamily="34" charset="0"/>
              </a:rPr>
              <a:t>0.64</a:t>
            </a:r>
          </a:p>
        </p:txBody>
      </p:sp>
      <p:sp>
        <p:nvSpPr>
          <p:cNvPr id="38920" name="Line 8"/>
          <p:cNvSpPr>
            <a:spLocks noChangeShapeType="1"/>
          </p:cNvSpPr>
          <p:nvPr/>
        </p:nvSpPr>
        <p:spPr bwMode="auto">
          <a:xfrm>
            <a:off x="681047" y="2725738"/>
            <a:ext cx="6772275" cy="17462"/>
          </a:xfrm>
          <a:prstGeom prst="line">
            <a:avLst/>
          </a:prstGeom>
          <a:noFill/>
          <a:ln w="9525">
            <a:solidFill>
              <a:schemeClr val="tx1"/>
            </a:solidFill>
            <a:round/>
            <a:headEnd/>
            <a:tailEnd/>
          </a:ln>
        </p:spPr>
        <p:txBody>
          <a:bodyPr/>
          <a:lstStyle/>
          <a:p>
            <a:endParaRPr lang="en-GB"/>
          </a:p>
        </p:txBody>
      </p:sp>
      <p:sp>
        <p:nvSpPr>
          <p:cNvPr id="38921" name="Line 9"/>
          <p:cNvSpPr>
            <a:spLocks noChangeShapeType="1"/>
          </p:cNvSpPr>
          <p:nvPr/>
        </p:nvSpPr>
        <p:spPr bwMode="auto">
          <a:xfrm>
            <a:off x="681047" y="6049963"/>
            <a:ext cx="6772275" cy="17462"/>
          </a:xfrm>
          <a:prstGeom prst="line">
            <a:avLst/>
          </a:prstGeom>
          <a:noFill/>
          <a:ln w="9525">
            <a:solidFill>
              <a:schemeClr val="tx1"/>
            </a:solidFill>
            <a:round/>
            <a:headEnd/>
            <a:tailEnd/>
          </a:ln>
        </p:spPr>
        <p:txBody>
          <a:bodyPr/>
          <a:lstStyle/>
          <a:p>
            <a:endParaRPr lang="en-GB"/>
          </a:p>
        </p:txBody>
      </p:sp>
      <p:sp>
        <p:nvSpPr>
          <p:cNvPr id="38922" name="Line 10"/>
          <p:cNvSpPr>
            <a:spLocks noChangeShapeType="1"/>
          </p:cNvSpPr>
          <p:nvPr/>
        </p:nvSpPr>
        <p:spPr bwMode="auto">
          <a:xfrm>
            <a:off x="681047" y="3630613"/>
            <a:ext cx="6772275" cy="17462"/>
          </a:xfrm>
          <a:prstGeom prst="line">
            <a:avLst/>
          </a:prstGeom>
          <a:noFill/>
          <a:ln w="9525">
            <a:solidFill>
              <a:schemeClr val="tx1"/>
            </a:solidFill>
            <a:round/>
            <a:headEnd/>
            <a:tailEnd/>
          </a:ln>
        </p:spPr>
        <p:txBody>
          <a:bodyPr/>
          <a:lstStyle/>
          <a:p>
            <a:endParaRPr lang="en-GB"/>
          </a:p>
        </p:txBody>
      </p:sp>
      <p:sp>
        <p:nvSpPr>
          <p:cNvPr id="38923" name="Text Box 11"/>
          <p:cNvSpPr txBox="1">
            <a:spLocks noChangeArrowheads="1"/>
          </p:cNvSpPr>
          <p:nvPr/>
        </p:nvSpPr>
        <p:spPr bwMode="auto">
          <a:xfrm>
            <a:off x="7777834" y="3792538"/>
            <a:ext cx="883575" cy="2123658"/>
          </a:xfrm>
          <a:prstGeom prst="rect">
            <a:avLst/>
          </a:prstGeom>
          <a:noFill/>
          <a:ln w="9525">
            <a:noFill/>
            <a:miter lim="800000"/>
            <a:headEnd/>
            <a:tailEnd/>
          </a:ln>
        </p:spPr>
        <p:txBody>
          <a:bodyPr wrap="none">
            <a:spAutoFit/>
          </a:bodyPr>
          <a:lstStyle/>
          <a:p>
            <a:pPr algn="r" eaLnBrk="1" hangingPunct="1">
              <a:lnSpc>
                <a:spcPct val="110000"/>
              </a:lnSpc>
            </a:pPr>
            <a:r>
              <a:rPr lang="en-GB" sz="2400">
                <a:solidFill>
                  <a:srgbClr val="FF0000"/>
                </a:solidFill>
                <a:latin typeface="Verdana" pitchFamily="34" charset="0"/>
              </a:rPr>
              <a:t>2.4</a:t>
            </a:r>
          </a:p>
          <a:p>
            <a:pPr algn="r" eaLnBrk="1" hangingPunct="1">
              <a:lnSpc>
                <a:spcPct val="110000"/>
              </a:lnSpc>
            </a:pPr>
            <a:r>
              <a:rPr lang="en-GB" sz="2400">
                <a:solidFill>
                  <a:srgbClr val="FF0000"/>
                </a:solidFill>
                <a:latin typeface="Verdana" pitchFamily="34" charset="0"/>
              </a:rPr>
              <a:t>4.0</a:t>
            </a:r>
          </a:p>
          <a:p>
            <a:pPr algn="r" eaLnBrk="1" hangingPunct="1">
              <a:lnSpc>
                <a:spcPct val="110000"/>
              </a:lnSpc>
            </a:pPr>
            <a:r>
              <a:rPr lang="en-GB" sz="2400">
                <a:solidFill>
                  <a:srgbClr val="FF0000"/>
                </a:solidFill>
                <a:latin typeface="Verdana" pitchFamily="34" charset="0"/>
              </a:rPr>
              <a:t>6.0</a:t>
            </a:r>
          </a:p>
          <a:p>
            <a:pPr algn="r" eaLnBrk="1" hangingPunct="1">
              <a:lnSpc>
                <a:spcPct val="110000"/>
              </a:lnSpc>
            </a:pPr>
            <a:r>
              <a:rPr lang="en-GB" sz="2400">
                <a:solidFill>
                  <a:srgbClr val="FF0000"/>
                </a:solidFill>
                <a:latin typeface="Verdana" pitchFamily="34" charset="0"/>
              </a:rPr>
              <a:t>8.8</a:t>
            </a:r>
          </a:p>
          <a:p>
            <a:pPr algn="r" eaLnBrk="1" hangingPunct="1">
              <a:lnSpc>
                <a:spcPct val="110000"/>
              </a:lnSpc>
            </a:pPr>
            <a:r>
              <a:rPr lang="en-GB" sz="2400">
                <a:solidFill>
                  <a:srgbClr val="FF0000"/>
                </a:solidFill>
                <a:latin typeface="Verdana" pitchFamily="34" charset="0"/>
              </a:rPr>
              <a:t>12.8</a:t>
            </a:r>
          </a:p>
        </p:txBody>
      </p:sp>
      <p:sp>
        <p:nvSpPr>
          <p:cNvPr id="38924" name="Text Box 12"/>
          <p:cNvSpPr txBox="1">
            <a:spLocks noChangeArrowheads="1"/>
          </p:cNvSpPr>
          <p:nvPr/>
        </p:nvSpPr>
        <p:spPr bwMode="auto">
          <a:xfrm>
            <a:off x="7845430" y="2336816"/>
            <a:ext cx="177800" cy="366713"/>
          </a:xfrm>
          <a:prstGeom prst="rect">
            <a:avLst/>
          </a:prstGeom>
          <a:noFill/>
          <a:ln w="9525">
            <a:noFill/>
            <a:miter lim="800000"/>
            <a:headEnd/>
            <a:tailEnd/>
          </a:ln>
        </p:spPr>
        <p:txBody>
          <a:bodyPr>
            <a:spAutoFit/>
          </a:bodyPr>
          <a:lstStyle/>
          <a:p>
            <a:pPr eaLnBrk="1" hangingPunct="1">
              <a:spcBef>
                <a:spcPct val="50000"/>
              </a:spcBef>
            </a:pPr>
            <a:endParaRPr lang="en-GB" sz="1800">
              <a:latin typeface="Verdana" pitchFamily="34" charset="0"/>
            </a:endParaRPr>
          </a:p>
        </p:txBody>
      </p:sp>
      <p:sp>
        <p:nvSpPr>
          <p:cNvPr id="38925" name="Text Box 13"/>
          <p:cNvSpPr txBox="1">
            <a:spLocks noChangeArrowheads="1"/>
          </p:cNvSpPr>
          <p:nvPr/>
        </p:nvSpPr>
        <p:spPr bwMode="auto">
          <a:xfrm>
            <a:off x="7656522" y="2609866"/>
            <a:ext cx="1760537" cy="1006475"/>
          </a:xfrm>
          <a:prstGeom prst="rect">
            <a:avLst/>
          </a:prstGeom>
          <a:noFill/>
          <a:ln w="9525">
            <a:noFill/>
            <a:miter lim="800000"/>
            <a:headEnd/>
            <a:tailEnd/>
          </a:ln>
        </p:spPr>
        <p:txBody>
          <a:bodyPr>
            <a:spAutoFit/>
          </a:bodyPr>
          <a:lstStyle/>
          <a:p>
            <a:pPr eaLnBrk="1" hangingPunct="1"/>
            <a:r>
              <a:rPr lang="en-GB" sz="2000">
                <a:solidFill>
                  <a:srgbClr val="FF0000"/>
                </a:solidFill>
                <a:latin typeface="Verdana" pitchFamily="34" charset="0"/>
              </a:rPr>
              <a:t>Equivalent recurrence rate (5%†)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88950" y="620726"/>
            <a:ext cx="8915400" cy="5113337"/>
          </a:xfrm>
          <a:solidFill>
            <a:srgbClr val="FFFFFF"/>
          </a:solidFill>
        </p:spPr>
        <p:txBody>
          <a:bodyPr/>
          <a:lstStyle/>
          <a:p>
            <a:pPr eaLnBrk="1" hangingPunct="1"/>
            <a:r>
              <a:rPr lang="en-GB" smtClean="0"/>
              <a:t>How high a recurrence rate do we need to predict?</a:t>
            </a:r>
          </a:p>
          <a:p>
            <a:pPr eaLnBrk="1" hangingPunct="1"/>
            <a:endParaRPr lang="en-GB" smtClean="0"/>
          </a:p>
          <a:p>
            <a:pPr lvl="1" eaLnBrk="1" hangingPunct="1">
              <a:buFont typeface="Wingdings" pitchFamily="2" charset="2"/>
              <a:buNone/>
            </a:pPr>
            <a:r>
              <a:rPr lang="en-GB" smtClean="0"/>
              <a:t>‘at an annual recurrence rate of 12%, the risk of death from recurrent thrombosis is balanced by the risk of death from anticoagulant mediated bleeding’</a:t>
            </a:r>
          </a:p>
          <a:p>
            <a:pPr lvl="1" eaLnBrk="1" hangingPunct="1">
              <a:buFont typeface="Wingdings" pitchFamily="2" charset="2"/>
              <a:buNone/>
            </a:pPr>
            <a:endParaRPr lang="en-GB" smtClean="0"/>
          </a:p>
          <a:p>
            <a:pPr eaLnBrk="1" hangingPunct="1"/>
            <a:r>
              <a:rPr lang="en-GB" smtClean="0"/>
              <a:t>With long term recurrence rate of 4-5% this is a relative risk of ~2.5</a:t>
            </a:r>
          </a:p>
        </p:txBody>
      </p:sp>
      <p:sp>
        <p:nvSpPr>
          <p:cNvPr id="39939" name="Text Box 3"/>
          <p:cNvSpPr txBox="1">
            <a:spLocks noChangeArrowheads="1"/>
          </p:cNvSpPr>
          <p:nvPr/>
        </p:nvSpPr>
        <p:spPr bwMode="auto">
          <a:xfrm>
            <a:off x="7185025" y="6021388"/>
            <a:ext cx="2452916" cy="369332"/>
          </a:xfrm>
          <a:prstGeom prst="rect">
            <a:avLst/>
          </a:prstGeom>
          <a:noFill/>
          <a:ln w="9525">
            <a:noFill/>
            <a:miter lim="800000"/>
            <a:headEnd/>
            <a:tailEnd/>
          </a:ln>
        </p:spPr>
        <p:txBody>
          <a:bodyPr wrap="none">
            <a:spAutoFit/>
          </a:bodyPr>
          <a:lstStyle/>
          <a:p>
            <a:pPr eaLnBrk="1" hangingPunct="1"/>
            <a:r>
              <a:rPr lang="en-GB" sz="1800">
                <a:latin typeface="Verdana" pitchFamily="34" charset="0"/>
              </a:rPr>
              <a:t>Hirsh and Lee 2002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graph2"/>
          <p:cNvPicPr>
            <a:picLocks noChangeAspect="1" noChangeArrowheads="1"/>
          </p:cNvPicPr>
          <p:nvPr/>
        </p:nvPicPr>
        <p:blipFill>
          <a:blip r:embed="rId3" cstate="print"/>
          <a:srcRect/>
          <a:stretch>
            <a:fillRect/>
          </a:stretch>
        </p:blipFill>
        <p:spPr bwMode="auto">
          <a:xfrm>
            <a:off x="1208088" y="1557345"/>
            <a:ext cx="5689600" cy="4992687"/>
          </a:xfrm>
          <a:prstGeom prst="rect">
            <a:avLst/>
          </a:prstGeom>
          <a:noFill/>
          <a:ln w="9525">
            <a:noFill/>
            <a:miter lim="800000"/>
            <a:headEnd/>
            <a:tailEnd/>
          </a:ln>
        </p:spPr>
      </p:pic>
      <p:sp>
        <p:nvSpPr>
          <p:cNvPr id="35843" name="Text Box 3"/>
          <p:cNvSpPr txBox="1">
            <a:spLocks noChangeArrowheads="1"/>
          </p:cNvSpPr>
          <p:nvPr/>
        </p:nvSpPr>
        <p:spPr bwMode="auto">
          <a:xfrm>
            <a:off x="7977189" y="6340475"/>
            <a:ext cx="1584325" cy="304800"/>
          </a:xfrm>
          <a:prstGeom prst="rect">
            <a:avLst/>
          </a:prstGeom>
          <a:solidFill>
            <a:srgbClr val="FFFFFF"/>
          </a:solidFill>
          <a:ln w="9525">
            <a:noFill/>
            <a:miter lim="800000"/>
            <a:headEnd/>
            <a:tailEnd/>
          </a:ln>
        </p:spPr>
        <p:txBody>
          <a:bodyPr>
            <a:spAutoFit/>
          </a:bodyPr>
          <a:lstStyle/>
          <a:p>
            <a:r>
              <a:rPr lang="en-US" altLang="en-US" sz="1400" b="1">
                <a:solidFill>
                  <a:srgbClr val="000000"/>
                </a:solidFill>
                <a:latin typeface="Helvetica" charset="0"/>
              </a:rPr>
              <a:t>Brandjes 1997</a:t>
            </a:r>
          </a:p>
        </p:txBody>
      </p:sp>
      <p:sp>
        <p:nvSpPr>
          <p:cNvPr id="35844" name="Text Box 4"/>
          <p:cNvSpPr txBox="1">
            <a:spLocks noChangeArrowheads="1"/>
          </p:cNvSpPr>
          <p:nvPr/>
        </p:nvSpPr>
        <p:spPr bwMode="auto">
          <a:xfrm>
            <a:off x="1281122" y="476264"/>
            <a:ext cx="6106159" cy="584775"/>
          </a:xfrm>
          <a:prstGeom prst="rect">
            <a:avLst/>
          </a:prstGeom>
          <a:noFill/>
          <a:ln w="9525">
            <a:noFill/>
            <a:miter lim="800000"/>
            <a:headEnd/>
            <a:tailEnd/>
          </a:ln>
        </p:spPr>
        <p:txBody>
          <a:bodyPr wrap="none">
            <a:spAutoFit/>
          </a:bodyPr>
          <a:lstStyle/>
          <a:p>
            <a:r>
              <a:rPr lang="en-GB" sz="3200">
                <a:solidFill>
                  <a:srgbClr val="666600"/>
                </a:solidFill>
              </a:rPr>
              <a:t>Post phlebitic syndrome after VT</a:t>
            </a:r>
          </a:p>
        </p:txBody>
      </p:sp>
      <p:sp>
        <p:nvSpPr>
          <p:cNvPr id="35845" name="Text Box 5"/>
          <p:cNvSpPr txBox="1">
            <a:spLocks noChangeArrowheads="1"/>
          </p:cNvSpPr>
          <p:nvPr/>
        </p:nvSpPr>
        <p:spPr bwMode="auto">
          <a:xfrm>
            <a:off x="7545388" y="3789363"/>
            <a:ext cx="1963737" cy="1238250"/>
          </a:xfrm>
          <a:prstGeom prst="rect">
            <a:avLst/>
          </a:prstGeom>
          <a:noFill/>
          <a:ln w="19050">
            <a:solidFill>
              <a:srgbClr val="CC0000"/>
            </a:solidFill>
            <a:miter lim="800000"/>
            <a:headEnd/>
            <a:tailEnd/>
          </a:ln>
        </p:spPr>
        <p:txBody>
          <a:bodyPr>
            <a:spAutoFit/>
          </a:bodyPr>
          <a:lstStyle/>
          <a:p>
            <a:r>
              <a:rPr lang="en-GB" sz="2000">
                <a:solidFill>
                  <a:srgbClr val="000000"/>
                </a:solidFill>
                <a:latin typeface="Verdana" pitchFamily="34" charset="0"/>
              </a:rPr>
              <a:t>RR 2.4 after ipsilateral recurrence</a:t>
            </a:r>
          </a:p>
          <a:p>
            <a:r>
              <a:rPr lang="en-GB" sz="1400">
                <a:solidFill>
                  <a:srgbClr val="000000"/>
                </a:solidFill>
                <a:latin typeface="Verdana" pitchFamily="34" charset="0"/>
              </a:rPr>
              <a:t>Prandoni 1997</a:t>
            </a:r>
          </a:p>
        </p:txBody>
      </p:sp>
    </p:spTree>
    <p:extLst>
      <p:ext uri="{BB962C8B-B14F-4D97-AF65-F5344CB8AC3E}">
        <p14:creationId xmlns:p14="http://schemas.microsoft.com/office/powerpoint/2010/main" val="984110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sz="4000" smtClean="0">
                <a:latin typeface="Franklin Gothic Book" pitchFamily="34" charset="0"/>
              </a:rPr>
              <a:t>Patient selection: long term anticoagulation for idiopathic VTE </a:t>
            </a:r>
          </a:p>
        </p:txBody>
      </p:sp>
      <p:pic>
        <p:nvPicPr>
          <p:cNvPr id="40963" name="Picture 3"/>
          <p:cNvPicPr>
            <a:picLocks noChangeAspect="1" noChangeArrowheads="1"/>
          </p:cNvPicPr>
          <p:nvPr/>
        </p:nvPicPr>
        <p:blipFill>
          <a:blip r:embed="rId3" cstate="print"/>
          <a:srcRect/>
          <a:stretch>
            <a:fillRect/>
          </a:stretch>
        </p:blipFill>
        <p:spPr bwMode="auto">
          <a:xfrm>
            <a:off x="1065222" y="1557338"/>
            <a:ext cx="5616575" cy="4768850"/>
          </a:xfrm>
          <a:prstGeom prst="rect">
            <a:avLst/>
          </a:prstGeom>
          <a:noFill/>
          <a:ln w="9525">
            <a:noFill/>
            <a:miter lim="800000"/>
            <a:headEnd/>
            <a:tailEnd/>
          </a:ln>
        </p:spPr>
      </p:pic>
      <p:sp>
        <p:nvSpPr>
          <p:cNvPr id="40964" name="Text Box 4"/>
          <p:cNvSpPr txBox="1">
            <a:spLocks noChangeArrowheads="1"/>
          </p:cNvSpPr>
          <p:nvPr/>
        </p:nvSpPr>
        <p:spPr bwMode="auto">
          <a:xfrm>
            <a:off x="7905751" y="6386513"/>
            <a:ext cx="1667572" cy="369332"/>
          </a:xfrm>
          <a:prstGeom prst="rect">
            <a:avLst/>
          </a:prstGeom>
          <a:noFill/>
          <a:ln w="9525">
            <a:noFill/>
            <a:miter lim="800000"/>
            <a:headEnd/>
            <a:tailEnd/>
          </a:ln>
        </p:spPr>
        <p:txBody>
          <a:bodyPr wrap="none">
            <a:spAutoFit/>
          </a:bodyPr>
          <a:lstStyle/>
          <a:p>
            <a:pPr eaLnBrk="1" hangingPunct="1"/>
            <a:r>
              <a:rPr lang="en-GB" sz="1800">
                <a:latin typeface="Verdana" pitchFamily="34" charset="0"/>
              </a:rPr>
              <a:t>Kearon 1999</a:t>
            </a:r>
          </a:p>
        </p:txBody>
      </p:sp>
      <p:sp>
        <p:nvSpPr>
          <p:cNvPr id="40965" name="Text Box 5"/>
          <p:cNvSpPr txBox="1">
            <a:spLocks noChangeArrowheads="1"/>
          </p:cNvSpPr>
          <p:nvPr/>
        </p:nvSpPr>
        <p:spPr bwMode="auto">
          <a:xfrm>
            <a:off x="1331913" y="6251575"/>
            <a:ext cx="2606804" cy="369332"/>
          </a:xfrm>
          <a:prstGeom prst="rect">
            <a:avLst/>
          </a:prstGeom>
          <a:noFill/>
          <a:ln w="9525">
            <a:solidFill>
              <a:srgbClr val="000000"/>
            </a:solidFill>
            <a:miter lim="800000"/>
            <a:headEnd/>
            <a:tailEnd/>
          </a:ln>
        </p:spPr>
        <p:txBody>
          <a:bodyPr wrap="none">
            <a:spAutoFit/>
          </a:bodyPr>
          <a:lstStyle/>
          <a:p>
            <a:pPr eaLnBrk="1" hangingPunct="1"/>
            <a:r>
              <a:rPr lang="en-GB" sz="1800">
                <a:latin typeface="Verdana" pitchFamily="34" charset="0"/>
              </a:rPr>
              <a:t>Major bleeding 3.8%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66776" y="228601"/>
            <a:ext cx="7972054" cy="523220"/>
          </a:xfrm>
          <a:prstGeom prst="rect">
            <a:avLst/>
          </a:prstGeom>
          <a:noFill/>
          <a:ln w="9525">
            <a:noFill/>
            <a:miter lim="800000"/>
            <a:headEnd/>
            <a:tailEnd/>
          </a:ln>
        </p:spPr>
        <p:txBody>
          <a:bodyPr wrap="none">
            <a:spAutoFit/>
          </a:bodyPr>
          <a:lstStyle/>
          <a:p>
            <a:r>
              <a:rPr lang="en-GB" altLang="en-GB" b="1">
                <a:solidFill>
                  <a:schemeClr val="bg2"/>
                </a:solidFill>
              </a:rPr>
              <a:t>Thrombophilic traits and first thrombosis risk</a:t>
            </a:r>
          </a:p>
        </p:txBody>
      </p:sp>
      <p:sp>
        <p:nvSpPr>
          <p:cNvPr id="41987" name="Text Box 3"/>
          <p:cNvSpPr txBox="1">
            <a:spLocks noChangeArrowheads="1"/>
          </p:cNvSpPr>
          <p:nvPr/>
        </p:nvSpPr>
        <p:spPr bwMode="auto">
          <a:xfrm>
            <a:off x="1385890" y="1497017"/>
            <a:ext cx="1794081" cy="1015663"/>
          </a:xfrm>
          <a:prstGeom prst="rect">
            <a:avLst/>
          </a:prstGeom>
          <a:noFill/>
          <a:ln w="9525">
            <a:noFill/>
            <a:miter lim="800000"/>
            <a:headEnd/>
            <a:tailEnd/>
          </a:ln>
        </p:spPr>
        <p:txBody>
          <a:bodyPr wrap="none">
            <a:spAutoFit/>
          </a:bodyPr>
          <a:lstStyle/>
          <a:p>
            <a:r>
              <a:rPr lang="en-GB" altLang="en-GB" sz="2000" b="1"/>
              <a:t>Antithrombin</a:t>
            </a:r>
          </a:p>
          <a:p>
            <a:r>
              <a:rPr lang="en-GB" altLang="en-GB" sz="2000" b="1"/>
              <a:t>Protein C</a:t>
            </a:r>
          </a:p>
          <a:p>
            <a:r>
              <a:rPr lang="en-GB" altLang="en-GB" sz="2000" b="1"/>
              <a:t>Protein S</a:t>
            </a:r>
          </a:p>
        </p:txBody>
      </p:sp>
      <p:sp>
        <p:nvSpPr>
          <p:cNvPr id="41988" name="Text Box 4"/>
          <p:cNvSpPr txBox="1">
            <a:spLocks noChangeArrowheads="1"/>
          </p:cNvSpPr>
          <p:nvPr/>
        </p:nvSpPr>
        <p:spPr bwMode="auto">
          <a:xfrm>
            <a:off x="1385889" y="2833688"/>
            <a:ext cx="2169184" cy="1938992"/>
          </a:xfrm>
          <a:prstGeom prst="rect">
            <a:avLst/>
          </a:prstGeom>
          <a:noFill/>
          <a:ln w="9525">
            <a:noFill/>
            <a:miter lim="800000"/>
            <a:headEnd/>
            <a:tailEnd/>
          </a:ln>
        </p:spPr>
        <p:txBody>
          <a:bodyPr wrap="none">
            <a:spAutoFit/>
          </a:bodyPr>
          <a:lstStyle/>
          <a:p>
            <a:r>
              <a:rPr lang="en-GB" altLang="en-GB" sz="2000" b="1"/>
              <a:t>Factor V Leiden</a:t>
            </a:r>
          </a:p>
          <a:p>
            <a:r>
              <a:rPr lang="en-GB" altLang="en-GB" sz="2000" b="1"/>
              <a:t>Factor VIII (&gt;1.5)</a:t>
            </a:r>
          </a:p>
          <a:p>
            <a:r>
              <a:rPr lang="en-GB" altLang="en-GB" sz="2000" b="1"/>
              <a:t>Prothrombin </a:t>
            </a:r>
          </a:p>
          <a:p>
            <a:r>
              <a:rPr lang="en-GB" altLang="en-GB" sz="2000" b="1"/>
              <a:t>Factor XI (&gt;1.21)</a:t>
            </a:r>
          </a:p>
          <a:p>
            <a:r>
              <a:rPr lang="en-GB" altLang="en-GB" sz="2000" b="1"/>
              <a:t>Factor IX (&gt;1.29)</a:t>
            </a:r>
          </a:p>
          <a:p>
            <a:r>
              <a:rPr lang="en-GB" altLang="en-GB" sz="2000" b="1"/>
              <a:t> </a:t>
            </a:r>
          </a:p>
        </p:txBody>
      </p:sp>
      <p:sp>
        <p:nvSpPr>
          <p:cNvPr id="41989" name="Text Box 5"/>
          <p:cNvSpPr txBox="1">
            <a:spLocks noChangeArrowheads="1"/>
          </p:cNvSpPr>
          <p:nvPr/>
        </p:nvSpPr>
        <p:spPr bwMode="auto">
          <a:xfrm>
            <a:off x="1385888" y="6080126"/>
            <a:ext cx="2935419" cy="707886"/>
          </a:xfrm>
          <a:prstGeom prst="rect">
            <a:avLst/>
          </a:prstGeom>
          <a:noFill/>
          <a:ln w="9525">
            <a:noFill/>
            <a:miter lim="800000"/>
            <a:headEnd/>
            <a:tailEnd/>
          </a:ln>
        </p:spPr>
        <p:txBody>
          <a:bodyPr wrap="none">
            <a:spAutoFit/>
          </a:bodyPr>
          <a:lstStyle/>
          <a:p>
            <a:r>
              <a:rPr lang="en-GB" altLang="en-GB" sz="2000" b="1"/>
              <a:t>Lupus anticoagulant</a:t>
            </a:r>
          </a:p>
          <a:p>
            <a:r>
              <a:rPr lang="en-GB" altLang="en-GB" sz="2000" b="1"/>
              <a:t>Hyperhomocystinemia</a:t>
            </a:r>
          </a:p>
        </p:txBody>
      </p:sp>
      <p:sp>
        <p:nvSpPr>
          <p:cNvPr id="41990" name="Text Box 6"/>
          <p:cNvSpPr txBox="1">
            <a:spLocks noChangeArrowheads="1"/>
          </p:cNvSpPr>
          <p:nvPr/>
        </p:nvSpPr>
        <p:spPr bwMode="auto">
          <a:xfrm>
            <a:off x="5105400" y="1497017"/>
            <a:ext cx="782587" cy="1015663"/>
          </a:xfrm>
          <a:prstGeom prst="rect">
            <a:avLst/>
          </a:prstGeom>
          <a:noFill/>
          <a:ln w="9525">
            <a:noFill/>
            <a:miter lim="800000"/>
            <a:headEnd/>
            <a:tailEnd/>
          </a:ln>
        </p:spPr>
        <p:txBody>
          <a:bodyPr wrap="none">
            <a:spAutoFit/>
          </a:bodyPr>
          <a:lstStyle/>
          <a:p>
            <a:r>
              <a:rPr lang="en-GB" altLang="en-GB" sz="2000" b="1"/>
              <a:t>1-2%</a:t>
            </a:r>
          </a:p>
          <a:p>
            <a:r>
              <a:rPr lang="en-GB" altLang="en-GB" sz="2000" b="1"/>
              <a:t>2-4%</a:t>
            </a:r>
          </a:p>
          <a:p>
            <a:r>
              <a:rPr lang="en-GB" altLang="en-GB" sz="2000" b="1"/>
              <a:t>2-4%</a:t>
            </a:r>
          </a:p>
        </p:txBody>
      </p:sp>
      <p:sp>
        <p:nvSpPr>
          <p:cNvPr id="41991" name="Text Box 7"/>
          <p:cNvSpPr txBox="1">
            <a:spLocks noChangeArrowheads="1"/>
          </p:cNvSpPr>
          <p:nvPr/>
        </p:nvSpPr>
        <p:spPr bwMode="auto">
          <a:xfrm>
            <a:off x="5105408" y="2833688"/>
            <a:ext cx="697627" cy="1938992"/>
          </a:xfrm>
          <a:prstGeom prst="rect">
            <a:avLst/>
          </a:prstGeom>
          <a:noFill/>
          <a:ln w="9525">
            <a:noFill/>
            <a:miter lim="800000"/>
            <a:headEnd/>
            <a:tailEnd/>
          </a:ln>
        </p:spPr>
        <p:txBody>
          <a:bodyPr wrap="none">
            <a:spAutoFit/>
          </a:bodyPr>
          <a:lstStyle/>
          <a:p>
            <a:r>
              <a:rPr lang="en-GB" altLang="en-GB" sz="2000" b="1"/>
              <a:t>20%</a:t>
            </a:r>
          </a:p>
          <a:p>
            <a:r>
              <a:rPr lang="en-GB" altLang="en-GB" sz="2000" b="1"/>
              <a:t>24%</a:t>
            </a:r>
          </a:p>
          <a:p>
            <a:r>
              <a:rPr lang="en-GB" altLang="en-GB" sz="2000" b="1"/>
              <a:t>6%</a:t>
            </a:r>
          </a:p>
          <a:p>
            <a:r>
              <a:rPr lang="en-GB" altLang="en-GB" sz="2000" b="1"/>
              <a:t>20%</a:t>
            </a:r>
          </a:p>
          <a:p>
            <a:r>
              <a:rPr lang="en-GB" altLang="en-GB" sz="2000" b="1"/>
              <a:t>20%</a:t>
            </a:r>
          </a:p>
          <a:p>
            <a:endParaRPr lang="en-GB" altLang="en-GB" sz="2000" b="1"/>
          </a:p>
        </p:txBody>
      </p:sp>
      <p:sp>
        <p:nvSpPr>
          <p:cNvPr id="41992" name="Text Box 8"/>
          <p:cNvSpPr txBox="1">
            <a:spLocks noChangeArrowheads="1"/>
          </p:cNvSpPr>
          <p:nvPr/>
        </p:nvSpPr>
        <p:spPr bwMode="auto">
          <a:xfrm>
            <a:off x="5105408" y="6080126"/>
            <a:ext cx="697627" cy="707886"/>
          </a:xfrm>
          <a:prstGeom prst="rect">
            <a:avLst/>
          </a:prstGeom>
          <a:noFill/>
          <a:ln w="9525">
            <a:noFill/>
            <a:miter lim="800000"/>
            <a:headEnd/>
            <a:tailEnd/>
          </a:ln>
        </p:spPr>
        <p:txBody>
          <a:bodyPr wrap="none">
            <a:spAutoFit/>
          </a:bodyPr>
          <a:lstStyle/>
          <a:p>
            <a:r>
              <a:rPr lang="en-GB" altLang="en-GB" sz="2000" b="1"/>
              <a:t>10%</a:t>
            </a:r>
          </a:p>
          <a:p>
            <a:r>
              <a:rPr lang="en-GB" altLang="en-GB" sz="2000" b="1"/>
              <a:t>10%</a:t>
            </a:r>
          </a:p>
        </p:txBody>
      </p:sp>
      <p:sp>
        <p:nvSpPr>
          <p:cNvPr id="41993" name="Text Box 9"/>
          <p:cNvSpPr txBox="1">
            <a:spLocks noChangeArrowheads="1"/>
          </p:cNvSpPr>
          <p:nvPr/>
        </p:nvSpPr>
        <p:spPr bwMode="auto">
          <a:xfrm>
            <a:off x="7008819" y="2093914"/>
            <a:ext cx="840295" cy="400110"/>
          </a:xfrm>
          <a:prstGeom prst="rect">
            <a:avLst/>
          </a:prstGeom>
          <a:noFill/>
          <a:ln w="9525">
            <a:noFill/>
            <a:miter lim="800000"/>
            <a:headEnd/>
            <a:tailEnd/>
          </a:ln>
        </p:spPr>
        <p:txBody>
          <a:bodyPr wrap="none">
            <a:spAutoFit/>
          </a:bodyPr>
          <a:lstStyle/>
          <a:p>
            <a:r>
              <a:rPr lang="en-GB" altLang="en-GB" sz="2000" b="1"/>
              <a:t>10-20</a:t>
            </a:r>
          </a:p>
        </p:txBody>
      </p:sp>
      <p:sp>
        <p:nvSpPr>
          <p:cNvPr id="41994" name="Text Box 10"/>
          <p:cNvSpPr txBox="1">
            <a:spLocks noChangeArrowheads="1"/>
          </p:cNvSpPr>
          <p:nvPr/>
        </p:nvSpPr>
        <p:spPr bwMode="auto">
          <a:xfrm>
            <a:off x="7008820" y="2870201"/>
            <a:ext cx="1720343" cy="1938992"/>
          </a:xfrm>
          <a:prstGeom prst="rect">
            <a:avLst/>
          </a:prstGeom>
          <a:noFill/>
          <a:ln w="9525">
            <a:noFill/>
            <a:miter lim="800000"/>
            <a:headEnd/>
            <a:tailEnd/>
          </a:ln>
        </p:spPr>
        <p:txBody>
          <a:bodyPr wrap="none">
            <a:spAutoFit/>
          </a:bodyPr>
          <a:lstStyle/>
          <a:p>
            <a:r>
              <a:rPr lang="en-GB" altLang="en-GB" sz="2000" b="1"/>
              <a:t>6.6 (3.6-12.0)</a:t>
            </a:r>
          </a:p>
          <a:p>
            <a:r>
              <a:rPr lang="en-GB" altLang="en-GB" sz="2000" b="1"/>
              <a:t>4.8 (2.3-10) </a:t>
            </a:r>
          </a:p>
          <a:p>
            <a:r>
              <a:rPr lang="en-GB" altLang="en-GB" sz="2000" b="1"/>
              <a:t>2.8 (1.4-5.6)</a:t>
            </a:r>
          </a:p>
          <a:p>
            <a:r>
              <a:rPr lang="en-GB" altLang="en-GB" sz="2000" b="1"/>
              <a:t>2.2 (1.5-3.2)</a:t>
            </a:r>
          </a:p>
          <a:p>
            <a:r>
              <a:rPr lang="en-GB" altLang="en-GB" sz="2000" b="1"/>
              <a:t>2.5 (1.6-3.9)</a:t>
            </a:r>
          </a:p>
          <a:p>
            <a:r>
              <a:rPr lang="en-GB" altLang="en-GB" sz="2000" b="1"/>
              <a:t> </a:t>
            </a:r>
          </a:p>
        </p:txBody>
      </p:sp>
      <p:sp>
        <p:nvSpPr>
          <p:cNvPr id="41995" name="Text Box 11"/>
          <p:cNvSpPr txBox="1">
            <a:spLocks noChangeArrowheads="1"/>
          </p:cNvSpPr>
          <p:nvPr/>
        </p:nvSpPr>
        <p:spPr bwMode="auto">
          <a:xfrm>
            <a:off x="7008816" y="6384926"/>
            <a:ext cx="1577676" cy="400110"/>
          </a:xfrm>
          <a:prstGeom prst="rect">
            <a:avLst/>
          </a:prstGeom>
          <a:noFill/>
          <a:ln w="9525">
            <a:noFill/>
            <a:miter lim="800000"/>
            <a:headEnd/>
            <a:tailEnd/>
          </a:ln>
        </p:spPr>
        <p:txBody>
          <a:bodyPr wrap="none">
            <a:spAutoFit/>
          </a:bodyPr>
          <a:lstStyle/>
          <a:p>
            <a:r>
              <a:rPr lang="en-GB" altLang="en-GB" sz="2000" b="1"/>
              <a:t>2.5 (1.2-5.2)</a:t>
            </a:r>
          </a:p>
        </p:txBody>
      </p:sp>
      <p:sp>
        <p:nvSpPr>
          <p:cNvPr id="41996" name="Text Box 12"/>
          <p:cNvSpPr txBox="1">
            <a:spLocks noChangeArrowheads="1"/>
          </p:cNvSpPr>
          <p:nvPr/>
        </p:nvSpPr>
        <p:spPr bwMode="auto">
          <a:xfrm>
            <a:off x="5126048" y="914401"/>
            <a:ext cx="811441" cy="400110"/>
          </a:xfrm>
          <a:prstGeom prst="rect">
            <a:avLst/>
          </a:prstGeom>
          <a:noFill/>
          <a:ln w="9525">
            <a:noFill/>
            <a:miter lim="800000"/>
            <a:headEnd/>
            <a:tailEnd/>
          </a:ln>
        </p:spPr>
        <p:txBody>
          <a:bodyPr wrap="none">
            <a:spAutoFit/>
          </a:bodyPr>
          <a:lstStyle/>
          <a:p>
            <a:r>
              <a:rPr lang="en-GB" altLang="en-GB" sz="2000" b="1"/>
              <a:t>Freq.</a:t>
            </a:r>
          </a:p>
        </p:txBody>
      </p:sp>
      <p:sp>
        <p:nvSpPr>
          <p:cNvPr id="41997" name="Text Box 13"/>
          <p:cNvSpPr txBox="1">
            <a:spLocks noChangeArrowheads="1"/>
          </p:cNvSpPr>
          <p:nvPr/>
        </p:nvSpPr>
        <p:spPr bwMode="auto">
          <a:xfrm>
            <a:off x="7481896" y="914401"/>
            <a:ext cx="569387" cy="400110"/>
          </a:xfrm>
          <a:prstGeom prst="rect">
            <a:avLst/>
          </a:prstGeom>
          <a:noFill/>
          <a:ln w="9525">
            <a:noFill/>
            <a:miter lim="800000"/>
            <a:headEnd/>
            <a:tailEnd/>
          </a:ln>
        </p:spPr>
        <p:txBody>
          <a:bodyPr wrap="none">
            <a:spAutoFit/>
          </a:bodyPr>
          <a:lstStyle/>
          <a:p>
            <a:r>
              <a:rPr lang="en-GB" altLang="en-GB" sz="2000" b="1"/>
              <a:t>OR</a:t>
            </a:r>
          </a:p>
        </p:txBody>
      </p:sp>
      <p:sp>
        <p:nvSpPr>
          <p:cNvPr id="41998" name="Line 14"/>
          <p:cNvSpPr>
            <a:spLocks noChangeShapeType="1"/>
          </p:cNvSpPr>
          <p:nvPr/>
        </p:nvSpPr>
        <p:spPr bwMode="auto">
          <a:xfrm flipV="1">
            <a:off x="5119696" y="1352550"/>
            <a:ext cx="3690937" cy="7938"/>
          </a:xfrm>
          <a:prstGeom prst="line">
            <a:avLst/>
          </a:prstGeom>
          <a:noFill/>
          <a:ln w="19050">
            <a:solidFill>
              <a:schemeClr val="tx1"/>
            </a:solidFill>
            <a:round/>
            <a:headEnd/>
            <a:tailEnd/>
          </a:ln>
        </p:spPr>
        <p:txBody>
          <a:bodyPr wrap="none" anchor="ctr"/>
          <a:lstStyle/>
          <a:p>
            <a:endParaRPr lang="en-GB"/>
          </a:p>
        </p:txBody>
      </p:sp>
      <p:sp>
        <p:nvSpPr>
          <p:cNvPr id="41999" name="Text Box 15"/>
          <p:cNvSpPr txBox="1">
            <a:spLocks noChangeArrowheads="1"/>
          </p:cNvSpPr>
          <p:nvPr/>
        </p:nvSpPr>
        <p:spPr bwMode="auto">
          <a:xfrm>
            <a:off x="7008819" y="1524001"/>
            <a:ext cx="840295" cy="400110"/>
          </a:xfrm>
          <a:prstGeom prst="rect">
            <a:avLst/>
          </a:prstGeom>
          <a:noFill/>
          <a:ln w="9525">
            <a:noFill/>
            <a:miter lim="800000"/>
            <a:headEnd/>
            <a:tailEnd/>
          </a:ln>
        </p:spPr>
        <p:txBody>
          <a:bodyPr wrap="none">
            <a:spAutoFit/>
          </a:bodyPr>
          <a:lstStyle/>
          <a:p>
            <a:r>
              <a:rPr lang="en-GB" altLang="en-GB" sz="2000" b="1"/>
              <a:t>25-50</a:t>
            </a:r>
            <a:endParaRPr lang="en-US" altLang="en-US" sz="2000" b="1"/>
          </a:p>
        </p:txBody>
      </p:sp>
      <p:sp>
        <p:nvSpPr>
          <p:cNvPr id="42000" name="Text Box 16"/>
          <p:cNvSpPr txBox="1">
            <a:spLocks noChangeArrowheads="1"/>
          </p:cNvSpPr>
          <p:nvPr/>
        </p:nvSpPr>
        <p:spPr bwMode="auto">
          <a:xfrm>
            <a:off x="228600" y="2414589"/>
            <a:ext cx="2751074" cy="400110"/>
          </a:xfrm>
          <a:prstGeom prst="rect">
            <a:avLst/>
          </a:prstGeom>
          <a:noFill/>
          <a:ln w="9525">
            <a:noFill/>
            <a:miter lim="800000"/>
            <a:headEnd/>
            <a:tailEnd/>
          </a:ln>
        </p:spPr>
        <p:txBody>
          <a:bodyPr wrap="none">
            <a:spAutoFit/>
          </a:bodyPr>
          <a:lstStyle/>
          <a:p>
            <a:r>
              <a:rPr lang="en-US" altLang="en-US" sz="2000" b="1">
                <a:solidFill>
                  <a:srgbClr val="FFFFFF"/>
                </a:solidFill>
              </a:rPr>
              <a:t>Procoagulant excess</a:t>
            </a:r>
          </a:p>
        </p:txBody>
      </p:sp>
      <p:sp>
        <p:nvSpPr>
          <p:cNvPr id="42001" name="Text Box 17"/>
          <p:cNvSpPr txBox="1">
            <a:spLocks noChangeArrowheads="1"/>
          </p:cNvSpPr>
          <p:nvPr/>
        </p:nvSpPr>
        <p:spPr bwMode="auto">
          <a:xfrm>
            <a:off x="228600" y="4425951"/>
            <a:ext cx="1693092" cy="400110"/>
          </a:xfrm>
          <a:prstGeom prst="rect">
            <a:avLst/>
          </a:prstGeom>
          <a:noFill/>
          <a:ln w="9525">
            <a:noFill/>
            <a:miter lim="800000"/>
            <a:headEnd/>
            <a:tailEnd/>
          </a:ln>
        </p:spPr>
        <p:txBody>
          <a:bodyPr wrap="none">
            <a:spAutoFit/>
          </a:bodyPr>
          <a:lstStyle/>
          <a:p>
            <a:r>
              <a:rPr lang="en-US" altLang="en-US" sz="2000" b="1">
                <a:solidFill>
                  <a:srgbClr val="FFFFFF"/>
                </a:solidFill>
              </a:rPr>
              <a:t>Fibrinolysis </a:t>
            </a:r>
          </a:p>
        </p:txBody>
      </p:sp>
      <p:sp>
        <p:nvSpPr>
          <p:cNvPr id="42002" name="Text Box 18"/>
          <p:cNvSpPr txBox="1">
            <a:spLocks noChangeArrowheads="1"/>
          </p:cNvSpPr>
          <p:nvPr/>
        </p:nvSpPr>
        <p:spPr bwMode="auto">
          <a:xfrm>
            <a:off x="228609" y="5699126"/>
            <a:ext cx="2919389" cy="400110"/>
          </a:xfrm>
          <a:prstGeom prst="rect">
            <a:avLst/>
          </a:prstGeom>
          <a:noFill/>
          <a:ln w="9525">
            <a:noFill/>
            <a:miter lim="800000"/>
            <a:headEnd/>
            <a:tailEnd/>
          </a:ln>
        </p:spPr>
        <p:txBody>
          <a:bodyPr wrap="none">
            <a:spAutoFit/>
          </a:bodyPr>
          <a:lstStyle/>
          <a:p>
            <a:r>
              <a:rPr lang="en-US" altLang="en-US" sz="2000" b="1">
                <a:solidFill>
                  <a:srgbClr val="FFFFFF"/>
                </a:solidFill>
              </a:rPr>
              <a:t>Uncertain mechanism </a:t>
            </a:r>
          </a:p>
        </p:txBody>
      </p:sp>
      <p:sp>
        <p:nvSpPr>
          <p:cNvPr id="42003" name="Text Box 19"/>
          <p:cNvSpPr txBox="1">
            <a:spLocks noChangeArrowheads="1"/>
          </p:cNvSpPr>
          <p:nvPr/>
        </p:nvSpPr>
        <p:spPr bwMode="auto">
          <a:xfrm>
            <a:off x="1373188" y="4724416"/>
            <a:ext cx="2492990" cy="1015663"/>
          </a:xfrm>
          <a:prstGeom prst="rect">
            <a:avLst/>
          </a:prstGeom>
          <a:noFill/>
          <a:ln w="9525">
            <a:noFill/>
            <a:miter lim="800000"/>
            <a:headEnd/>
            <a:tailEnd/>
          </a:ln>
        </p:spPr>
        <p:txBody>
          <a:bodyPr wrap="none">
            <a:spAutoFit/>
          </a:bodyPr>
          <a:lstStyle/>
          <a:p>
            <a:r>
              <a:rPr lang="en-GB" altLang="en-GB" sz="2000" b="1"/>
              <a:t>TAFI</a:t>
            </a:r>
          </a:p>
          <a:p>
            <a:r>
              <a:rPr lang="en-GB" altLang="en-GB" sz="2000" b="1"/>
              <a:t>Factor XIII (Val34)</a:t>
            </a:r>
          </a:p>
          <a:p>
            <a:r>
              <a:rPr lang="en-GB" altLang="en-GB" sz="2000" b="1"/>
              <a:t>Dysfibrinogenemia</a:t>
            </a:r>
          </a:p>
        </p:txBody>
      </p:sp>
      <p:sp>
        <p:nvSpPr>
          <p:cNvPr id="42004" name="Text Box 20"/>
          <p:cNvSpPr txBox="1">
            <a:spLocks noChangeArrowheads="1"/>
          </p:cNvSpPr>
          <p:nvPr/>
        </p:nvSpPr>
        <p:spPr bwMode="auto">
          <a:xfrm>
            <a:off x="7008816" y="4724401"/>
            <a:ext cx="1577676" cy="707886"/>
          </a:xfrm>
          <a:prstGeom prst="rect">
            <a:avLst/>
          </a:prstGeom>
          <a:noFill/>
          <a:ln w="9525">
            <a:noFill/>
            <a:miter lim="800000"/>
            <a:headEnd/>
            <a:tailEnd/>
          </a:ln>
        </p:spPr>
        <p:txBody>
          <a:bodyPr wrap="none">
            <a:spAutoFit/>
          </a:bodyPr>
          <a:lstStyle/>
          <a:p>
            <a:r>
              <a:rPr lang="en-GB" altLang="en-GB" sz="2000" b="1"/>
              <a:t>1.7 (1.1-2.5)</a:t>
            </a:r>
          </a:p>
          <a:p>
            <a:r>
              <a:rPr lang="en-GB" altLang="en-GB" sz="2000" b="1"/>
              <a:t>1.8 (1.2-2.6)</a:t>
            </a:r>
          </a:p>
        </p:txBody>
      </p:sp>
      <p:sp>
        <p:nvSpPr>
          <p:cNvPr id="42005" name="Text Box 21"/>
          <p:cNvSpPr txBox="1">
            <a:spLocks noChangeArrowheads="1"/>
          </p:cNvSpPr>
          <p:nvPr/>
        </p:nvSpPr>
        <p:spPr bwMode="auto">
          <a:xfrm>
            <a:off x="5105408" y="4724416"/>
            <a:ext cx="697627" cy="1015663"/>
          </a:xfrm>
          <a:prstGeom prst="rect">
            <a:avLst/>
          </a:prstGeom>
          <a:noFill/>
          <a:ln w="9525">
            <a:noFill/>
            <a:miter lim="800000"/>
            <a:headEnd/>
            <a:tailEnd/>
          </a:ln>
        </p:spPr>
        <p:txBody>
          <a:bodyPr wrap="none">
            <a:spAutoFit/>
          </a:bodyPr>
          <a:lstStyle/>
          <a:p>
            <a:r>
              <a:rPr lang="en-GB" altLang="en-GB" sz="2000" b="1"/>
              <a:t>14%</a:t>
            </a:r>
          </a:p>
          <a:p>
            <a:r>
              <a:rPr lang="en-GB" altLang="en-GB" sz="2000" b="1"/>
              <a:t>63%</a:t>
            </a:r>
          </a:p>
          <a:p>
            <a:r>
              <a:rPr lang="en-GB" altLang="en-GB" sz="2000" b="1"/>
              <a:t>1%</a:t>
            </a:r>
          </a:p>
        </p:txBody>
      </p:sp>
      <p:sp>
        <p:nvSpPr>
          <p:cNvPr id="42006" name="Rectangle 22"/>
          <p:cNvSpPr>
            <a:spLocks noChangeArrowheads="1"/>
          </p:cNvSpPr>
          <p:nvPr/>
        </p:nvSpPr>
        <p:spPr bwMode="auto">
          <a:xfrm>
            <a:off x="488959" y="1412875"/>
            <a:ext cx="8856663" cy="71438"/>
          </a:xfrm>
          <a:prstGeom prst="rect">
            <a:avLst/>
          </a:prstGeom>
          <a:solidFill>
            <a:srgbClr val="FFFFFF"/>
          </a:solidFill>
          <a:ln w="9525">
            <a:solidFill>
              <a:srgbClr val="FFFFFF"/>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344497" y="1700220"/>
            <a:ext cx="9490075" cy="4562475"/>
          </a:xfrm>
          <a:prstGeom prst="rect">
            <a:avLst/>
          </a:prstGeom>
          <a:noFill/>
          <a:ln w="9525">
            <a:noFill/>
            <a:miter lim="800000"/>
            <a:headEnd/>
            <a:tailEnd/>
          </a:ln>
        </p:spPr>
      </p:pic>
      <p:sp>
        <p:nvSpPr>
          <p:cNvPr id="43011" name="Text Box 3"/>
          <p:cNvSpPr txBox="1">
            <a:spLocks noChangeArrowheads="1"/>
          </p:cNvSpPr>
          <p:nvPr/>
        </p:nvSpPr>
        <p:spPr bwMode="auto">
          <a:xfrm>
            <a:off x="4665663" y="6524640"/>
            <a:ext cx="7164387" cy="194027"/>
          </a:xfrm>
          <a:prstGeom prst="rect">
            <a:avLst/>
          </a:prstGeom>
          <a:noFill/>
          <a:ln w="9525">
            <a:noFill/>
            <a:miter lim="800000"/>
            <a:headEnd/>
            <a:tailEnd/>
          </a:ln>
        </p:spPr>
        <p:txBody>
          <a:bodyPr lIns="0" tIns="0" rIns="0" bIns="0">
            <a:spAutoFit/>
          </a:bodyPr>
          <a:lstStyle/>
          <a:p>
            <a:pPr defTabSz="868363" eaLnBrk="1" hangingPunct="1">
              <a:lnSpc>
                <a:spcPct val="97000"/>
              </a:lnSpc>
              <a:buClr>
                <a:srgbClr val="000000"/>
              </a:buClr>
              <a:buSzPct val="100000"/>
              <a:buFont typeface="Times New Roman" pitchFamily="18" charset="0"/>
              <a:buNone/>
              <a:tabLst>
                <a:tab pos="0" algn="l"/>
                <a:tab pos="868363" algn="l"/>
                <a:tab pos="1738313" algn="l"/>
                <a:tab pos="2606675" algn="l"/>
                <a:tab pos="3476625" algn="l"/>
                <a:tab pos="4344988" algn="l"/>
                <a:tab pos="5214938" algn="l"/>
                <a:tab pos="6083300" algn="l"/>
                <a:tab pos="6951663" algn="l"/>
                <a:tab pos="7821613" algn="l"/>
                <a:tab pos="8689975" algn="l"/>
                <a:tab pos="9559925" algn="l"/>
              </a:tabLst>
            </a:pPr>
            <a:r>
              <a:rPr lang="en-GB" sz="1300" b="1"/>
              <a:t>Ho, W. K. et al. Arch Intern Med 2006;166:729-736.</a:t>
            </a:r>
          </a:p>
        </p:txBody>
      </p:sp>
      <p:sp>
        <p:nvSpPr>
          <p:cNvPr id="43012" name="Text Box 4"/>
          <p:cNvSpPr txBox="1">
            <a:spLocks noChangeArrowheads="1"/>
          </p:cNvSpPr>
          <p:nvPr/>
        </p:nvSpPr>
        <p:spPr bwMode="auto">
          <a:xfrm>
            <a:off x="176221" y="585788"/>
            <a:ext cx="9553575" cy="533400"/>
          </a:xfrm>
          <a:prstGeom prst="rect">
            <a:avLst/>
          </a:prstGeom>
          <a:noFill/>
          <a:ln w="9525">
            <a:noFill/>
            <a:miter lim="800000"/>
            <a:headEnd/>
            <a:tailEnd/>
          </a:ln>
        </p:spPr>
        <p:txBody>
          <a:bodyPr lIns="0" tIns="0" rIns="0" bIns="0" anchor="ctr" anchorCtr="1">
            <a:spAutoFit/>
          </a:bodyPr>
          <a:lstStyle/>
          <a:p>
            <a:pPr algn="ctr" defTabSz="868363" eaLnBrk="1" hangingPunct="1">
              <a:lnSpc>
                <a:spcPct val="97000"/>
              </a:lnSpc>
              <a:buClr>
                <a:srgbClr val="000000"/>
              </a:buClr>
              <a:buSzPct val="100000"/>
              <a:buFont typeface="Times New Roman" pitchFamily="18" charset="0"/>
              <a:buNone/>
              <a:tabLst>
                <a:tab pos="0" algn="l"/>
                <a:tab pos="868363" algn="l"/>
                <a:tab pos="1738313" algn="l"/>
                <a:tab pos="2606675" algn="l"/>
                <a:tab pos="3476625" algn="l"/>
                <a:tab pos="4344988" algn="l"/>
                <a:tab pos="5214938" algn="l"/>
                <a:tab pos="6083300" algn="l"/>
                <a:tab pos="6951663" algn="l"/>
                <a:tab pos="7821613" algn="l"/>
                <a:tab pos="8689975" algn="l"/>
                <a:tab pos="9559925" algn="l"/>
              </a:tabLst>
            </a:pPr>
            <a:r>
              <a:rPr lang="en-GB" sz="3600">
                <a:solidFill>
                  <a:schemeClr val="bg2"/>
                </a:solidFill>
                <a:latin typeface="Franklin Gothic Book" pitchFamily="34" charset="0"/>
              </a:rPr>
              <a:t>Risk of recurrent VTE and heterozygous FVL</a:t>
            </a:r>
          </a:p>
        </p:txBody>
      </p:sp>
      <p:sp>
        <p:nvSpPr>
          <p:cNvPr id="43013" name="Rectangle 5"/>
          <p:cNvSpPr>
            <a:spLocks noChangeArrowheads="1"/>
          </p:cNvSpPr>
          <p:nvPr/>
        </p:nvSpPr>
        <p:spPr bwMode="auto">
          <a:xfrm>
            <a:off x="6105529" y="5891228"/>
            <a:ext cx="1713931" cy="307777"/>
          </a:xfrm>
          <a:prstGeom prst="rect">
            <a:avLst/>
          </a:prstGeom>
          <a:noFill/>
          <a:ln w="9525">
            <a:noFill/>
            <a:miter lim="800000"/>
            <a:headEnd/>
            <a:tailEnd/>
          </a:ln>
        </p:spPr>
        <p:txBody>
          <a:bodyPr wrap="none">
            <a:spAutoFit/>
          </a:bodyPr>
          <a:lstStyle/>
          <a:p>
            <a:pPr eaLnBrk="1" hangingPunct="1"/>
            <a:r>
              <a:rPr lang="en-GB" sz="1400">
                <a:solidFill>
                  <a:srgbClr val="CC0000"/>
                </a:solidFill>
                <a:latin typeface="Verdana" pitchFamily="34" charset="0"/>
              </a:rPr>
              <a:t>1.41 (1.14-1.75)</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488950" y="1700213"/>
            <a:ext cx="9072564" cy="4362450"/>
          </a:xfrm>
          <a:prstGeom prst="rect">
            <a:avLst/>
          </a:prstGeom>
          <a:noFill/>
          <a:ln w="9525">
            <a:noFill/>
            <a:miter lim="800000"/>
            <a:headEnd/>
            <a:tailEnd/>
          </a:ln>
        </p:spPr>
      </p:pic>
      <p:sp>
        <p:nvSpPr>
          <p:cNvPr id="44035" name="Text Box 3"/>
          <p:cNvSpPr txBox="1">
            <a:spLocks noChangeArrowheads="1"/>
          </p:cNvSpPr>
          <p:nvPr/>
        </p:nvSpPr>
        <p:spPr bwMode="auto">
          <a:xfrm>
            <a:off x="3584577" y="6453204"/>
            <a:ext cx="7164388" cy="194027"/>
          </a:xfrm>
          <a:prstGeom prst="rect">
            <a:avLst/>
          </a:prstGeom>
          <a:noFill/>
          <a:ln w="9525">
            <a:noFill/>
            <a:miter lim="800000"/>
            <a:headEnd/>
            <a:tailEnd/>
          </a:ln>
        </p:spPr>
        <p:txBody>
          <a:bodyPr lIns="0" tIns="0" rIns="0" bIns="0">
            <a:spAutoFit/>
          </a:bodyPr>
          <a:lstStyle/>
          <a:p>
            <a:pPr defTabSz="868363" eaLnBrk="1" hangingPunct="1">
              <a:lnSpc>
                <a:spcPct val="97000"/>
              </a:lnSpc>
              <a:buClr>
                <a:srgbClr val="000000"/>
              </a:buClr>
              <a:buSzPct val="100000"/>
              <a:buFont typeface="Times New Roman" pitchFamily="18" charset="0"/>
              <a:buNone/>
              <a:tabLst>
                <a:tab pos="0" algn="l"/>
                <a:tab pos="868363" algn="l"/>
                <a:tab pos="1738313" algn="l"/>
                <a:tab pos="2606675" algn="l"/>
                <a:tab pos="3476625" algn="l"/>
                <a:tab pos="4344988" algn="l"/>
                <a:tab pos="5214938" algn="l"/>
                <a:tab pos="6083300" algn="l"/>
                <a:tab pos="6951663" algn="l"/>
                <a:tab pos="7821613" algn="l"/>
                <a:tab pos="8689975" algn="l"/>
                <a:tab pos="9559925" algn="l"/>
              </a:tabLst>
            </a:pPr>
            <a:r>
              <a:rPr lang="en-GB" sz="1300" b="1"/>
              <a:t>Ho, W. K. et al. Arch Intern Med 2006;166:729-736.</a:t>
            </a:r>
          </a:p>
        </p:txBody>
      </p:sp>
      <p:sp>
        <p:nvSpPr>
          <p:cNvPr id="44036" name="Text Box 4"/>
          <p:cNvSpPr txBox="1">
            <a:spLocks noChangeArrowheads="1"/>
          </p:cNvSpPr>
          <p:nvPr/>
        </p:nvSpPr>
        <p:spPr bwMode="auto">
          <a:xfrm>
            <a:off x="176221" y="379413"/>
            <a:ext cx="9553575" cy="946150"/>
          </a:xfrm>
          <a:prstGeom prst="rect">
            <a:avLst/>
          </a:prstGeom>
          <a:noFill/>
          <a:ln w="9525">
            <a:noFill/>
            <a:miter lim="800000"/>
            <a:headEnd/>
            <a:tailEnd/>
          </a:ln>
        </p:spPr>
        <p:txBody>
          <a:bodyPr lIns="0" tIns="0" rIns="0" bIns="0" anchor="ctr" anchorCtr="1">
            <a:spAutoFit/>
          </a:bodyPr>
          <a:lstStyle/>
          <a:p>
            <a:pPr algn="ctr" defTabSz="868363" eaLnBrk="1" hangingPunct="1">
              <a:lnSpc>
                <a:spcPct val="97000"/>
              </a:lnSpc>
              <a:buClr>
                <a:srgbClr val="000000"/>
              </a:buClr>
              <a:buSzPct val="100000"/>
              <a:buFont typeface="Times New Roman" pitchFamily="18" charset="0"/>
              <a:buNone/>
              <a:tabLst>
                <a:tab pos="0" algn="l"/>
                <a:tab pos="868363" algn="l"/>
                <a:tab pos="1738313" algn="l"/>
                <a:tab pos="2606675" algn="l"/>
                <a:tab pos="3476625" algn="l"/>
                <a:tab pos="4344988" algn="l"/>
                <a:tab pos="5214938" algn="l"/>
                <a:tab pos="6083300" algn="l"/>
                <a:tab pos="6951663" algn="l"/>
                <a:tab pos="7821613" algn="l"/>
                <a:tab pos="8689975" algn="l"/>
                <a:tab pos="9559925" algn="l"/>
              </a:tabLst>
            </a:pPr>
            <a:r>
              <a:rPr lang="en-GB" sz="3200">
                <a:solidFill>
                  <a:schemeClr val="bg2"/>
                </a:solidFill>
                <a:latin typeface="Franklin Gothic Book" pitchFamily="34" charset="0"/>
              </a:rPr>
              <a:t>Risk of recurrent VTE and heterozygous prothrombin G20210A</a:t>
            </a:r>
          </a:p>
        </p:txBody>
      </p:sp>
      <p:sp>
        <p:nvSpPr>
          <p:cNvPr id="44037" name="Rectangle 5"/>
          <p:cNvSpPr>
            <a:spLocks noChangeArrowheads="1"/>
          </p:cNvSpPr>
          <p:nvPr/>
        </p:nvSpPr>
        <p:spPr bwMode="auto">
          <a:xfrm>
            <a:off x="6032508" y="5711840"/>
            <a:ext cx="1713931" cy="307777"/>
          </a:xfrm>
          <a:prstGeom prst="rect">
            <a:avLst/>
          </a:prstGeom>
          <a:noFill/>
          <a:ln w="9525">
            <a:noFill/>
            <a:miter lim="800000"/>
            <a:headEnd/>
            <a:tailEnd/>
          </a:ln>
        </p:spPr>
        <p:txBody>
          <a:bodyPr wrap="none">
            <a:spAutoFit/>
          </a:bodyPr>
          <a:lstStyle/>
          <a:p>
            <a:pPr eaLnBrk="1" hangingPunct="1"/>
            <a:r>
              <a:rPr lang="en-GB" sz="1400">
                <a:solidFill>
                  <a:srgbClr val="CC0000"/>
                </a:solidFill>
                <a:latin typeface="Verdana" pitchFamily="34" charset="0"/>
              </a:rPr>
              <a:t>1.72 (1.27-2.34)</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02f1"/>
          <p:cNvPicPr>
            <a:picLocks noChangeAspect="1" noChangeArrowheads="1"/>
          </p:cNvPicPr>
          <p:nvPr/>
        </p:nvPicPr>
        <p:blipFill>
          <a:blip r:embed="rId3" cstate="print"/>
          <a:srcRect/>
          <a:stretch>
            <a:fillRect/>
          </a:stretch>
        </p:blipFill>
        <p:spPr bwMode="auto">
          <a:xfrm>
            <a:off x="1625608" y="1485900"/>
            <a:ext cx="5940425" cy="5360988"/>
          </a:xfrm>
          <a:prstGeom prst="rect">
            <a:avLst/>
          </a:prstGeom>
          <a:noFill/>
          <a:ln w="9525">
            <a:noFill/>
            <a:miter lim="800000"/>
            <a:headEnd/>
            <a:tailEnd/>
          </a:ln>
        </p:spPr>
      </p:pic>
      <p:sp>
        <p:nvSpPr>
          <p:cNvPr id="45059" name="Text Box 3"/>
          <p:cNvSpPr txBox="1">
            <a:spLocks noChangeArrowheads="1"/>
          </p:cNvSpPr>
          <p:nvPr/>
        </p:nvSpPr>
        <p:spPr bwMode="auto">
          <a:xfrm>
            <a:off x="722322" y="452451"/>
            <a:ext cx="7973145" cy="646331"/>
          </a:xfrm>
          <a:prstGeom prst="rect">
            <a:avLst/>
          </a:prstGeom>
          <a:noFill/>
          <a:ln w="9525">
            <a:noFill/>
            <a:miter lim="800000"/>
            <a:headEnd/>
            <a:tailEnd/>
          </a:ln>
        </p:spPr>
        <p:txBody>
          <a:bodyPr wrap="none">
            <a:spAutoFit/>
          </a:bodyPr>
          <a:lstStyle/>
          <a:p>
            <a:r>
              <a:rPr lang="en-GB" sz="3600">
                <a:solidFill>
                  <a:schemeClr val="bg2"/>
                </a:solidFill>
                <a:latin typeface="Franklin Gothic Book" pitchFamily="34" charset="0"/>
              </a:rPr>
              <a:t>Factor VIII and recurrence of thrombosis</a:t>
            </a:r>
          </a:p>
        </p:txBody>
      </p:sp>
      <p:sp>
        <p:nvSpPr>
          <p:cNvPr id="45060" name="Text Box 4"/>
          <p:cNvSpPr txBox="1">
            <a:spLocks noChangeArrowheads="1"/>
          </p:cNvSpPr>
          <p:nvPr/>
        </p:nvSpPr>
        <p:spPr bwMode="auto">
          <a:xfrm>
            <a:off x="8383589" y="6308725"/>
            <a:ext cx="1210588" cy="338554"/>
          </a:xfrm>
          <a:prstGeom prst="rect">
            <a:avLst/>
          </a:prstGeom>
          <a:noFill/>
          <a:ln w="9525">
            <a:noFill/>
            <a:miter lim="800000"/>
            <a:headEnd/>
            <a:tailEnd/>
          </a:ln>
        </p:spPr>
        <p:txBody>
          <a:bodyPr wrap="none">
            <a:spAutoFit/>
          </a:bodyPr>
          <a:lstStyle/>
          <a:p>
            <a:r>
              <a:rPr lang="en-GB" sz="1600" b="1"/>
              <a:t>Kyrle 2000</a:t>
            </a:r>
          </a:p>
        </p:txBody>
      </p:sp>
      <p:sp>
        <p:nvSpPr>
          <p:cNvPr id="45061" name="Text Box 5"/>
          <p:cNvSpPr txBox="1">
            <a:spLocks noChangeArrowheads="1"/>
          </p:cNvSpPr>
          <p:nvPr/>
        </p:nvSpPr>
        <p:spPr bwMode="auto">
          <a:xfrm>
            <a:off x="7718425" y="3260730"/>
            <a:ext cx="1771650" cy="366713"/>
          </a:xfrm>
          <a:prstGeom prst="rect">
            <a:avLst/>
          </a:prstGeom>
          <a:noFill/>
          <a:ln w="9525">
            <a:noFill/>
            <a:miter lim="800000"/>
            <a:headEnd/>
            <a:tailEnd/>
          </a:ln>
        </p:spPr>
        <p:txBody>
          <a:bodyPr>
            <a:spAutoFit/>
          </a:bodyPr>
          <a:lstStyle/>
          <a:p>
            <a:pPr eaLnBrk="1" hangingPunct="1"/>
            <a:r>
              <a:rPr lang="en-GB" sz="1800">
                <a:latin typeface="Verdana" pitchFamily="34" charset="0"/>
              </a:rPr>
              <a:t>(&gt;234 u/dl)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1039822" y="1865319"/>
          <a:ext cx="6961187" cy="4554537"/>
        </p:xfrm>
        <a:graphic>
          <a:graphicData uri="http://schemas.openxmlformats.org/presentationml/2006/ole">
            <mc:AlternateContent xmlns:mc="http://schemas.openxmlformats.org/markup-compatibility/2006">
              <mc:Choice xmlns:v="urn:schemas-microsoft-com:vml" Requires="v">
                <p:oleObj spid="_x0000_s1035" name="Image" r:id="rId4" imgW="5079365" imgH="3200000" progId="Photoshop.Image.6">
                  <p:embed/>
                </p:oleObj>
              </mc:Choice>
              <mc:Fallback>
                <p:oleObj name="Image" r:id="rId4" imgW="5079365" imgH="3200000"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822" y="1865319"/>
                        <a:ext cx="6961187"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8083550" y="6351588"/>
            <a:ext cx="1760418" cy="369332"/>
          </a:xfrm>
          <a:prstGeom prst="rect">
            <a:avLst/>
          </a:prstGeom>
          <a:noFill/>
          <a:ln w="9525">
            <a:noFill/>
            <a:miter lim="800000"/>
            <a:headEnd/>
            <a:tailEnd/>
          </a:ln>
        </p:spPr>
        <p:txBody>
          <a:bodyPr wrap="none">
            <a:spAutoFit/>
          </a:bodyPr>
          <a:lstStyle/>
          <a:p>
            <a:pPr eaLnBrk="1" hangingPunct="1"/>
            <a:r>
              <a:rPr lang="en-GB" sz="1800">
                <a:latin typeface="Verdana" pitchFamily="34" charset="0"/>
              </a:rPr>
              <a:t>Legnani 2004</a:t>
            </a:r>
          </a:p>
        </p:txBody>
      </p:sp>
      <p:sp>
        <p:nvSpPr>
          <p:cNvPr id="1028" name="Text Box 4"/>
          <p:cNvSpPr txBox="1">
            <a:spLocks noChangeArrowheads="1"/>
          </p:cNvSpPr>
          <p:nvPr/>
        </p:nvSpPr>
        <p:spPr bwMode="auto">
          <a:xfrm>
            <a:off x="722322" y="452451"/>
            <a:ext cx="7973145" cy="646331"/>
          </a:xfrm>
          <a:prstGeom prst="rect">
            <a:avLst/>
          </a:prstGeom>
          <a:noFill/>
          <a:ln w="9525">
            <a:noFill/>
            <a:miter lim="800000"/>
            <a:headEnd/>
            <a:tailEnd/>
          </a:ln>
        </p:spPr>
        <p:txBody>
          <a:bodyPr wrap="none">
            <a:spAutoFit/>
          </a:bodyPr>
          <a:lstStyle/>
          <a:p>
            <a:r>
              <a:rPr lang="en-GB" sz="3600">
                <a:solidFill>
                  <a:schemeClr val="bg2"/>
                </a:solidFill>
                <a:latin typeface="Franklin Gothic Book" pitchFamily="34" charset="0"/>
              </a:rPr>
              <a:t>Factor VIII and recurrence of thrombosis</a:t>
            </a:r>
          </a:p>
        </p:txBody>
      </p:sp>
      <p:sp>
        <p:nvSpPr>
          <p:cNvPr id="1029" name="Text Box 5"/>
          <p:cNvSpPr txBox="1">
            <a:spLocks noChangeArrowheads="1"/>
          </p:cNvSpPr>
          <p:nvPr/>
        </p:nvSpPr>
        <p:spPr bwMode="auto">
          <a:xfrm>
            <a:off x="8089900" y="2682891"/>
            <a:ext cx="1493838" cy="646331"/>
          </a:xfrm>
          <a:prstGeom prst="rect">
            <a:avLst/>
          </a:prstGeom>
          <a:noFill/>
          <a:ln w="9525">
            <a:noFill/>
            <a:miter lim="800000"/>
            <a:headEnd/>
            <a:tailEnd/>
          </a:ln>
        </p:spPr>
        <p:txBody>
          <a:bodyPr>
            <a:spAutoFit/>
          </a:bodyPr>
          <a:lstStyle/>
          <a:p>
            <a:pPr eaLnBrk="1" hangingPunct="1"/>
            <a:r>
              <a:rPr lang="en-GB" sz="1800">
                <a:latin typeface="Verdana" pitchFamily="34" charset="0"/>
              </a:rPr>
              <a:t>(&gt;290 u/dl)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95300" y="277827"/>
            <a:ext cx="9410700" cy="1139825"/>
          </a:xfrm>
        </p:spPr>
        <p:txBody>
          <a:bodyPr/>
          <a:lstStyle/>
          <a:p>
            <a:pPr eaLnBrk="1" hangingPunct="1"/>
            <a:r>
              <a:rPr lang="en-GB" sz="3600" smtClean="0">
                <a:latin typeface="Franklin Gothic Book" pitchFamily="34" charset="0"/>
              </a:rPr>
              <a:t>Factor VIII screening after a first episode thrombosis</a:t>
            </a:r>
          </a:p>
        </p:txBody>
      </p:sp>
      <p:sp>
        <p:nvSpPr>
          <p:cNvPr id="46083" name="Rectangle 3"/>
          <p:cNvSpPr>
            <a:spLocks noGrp="1" noChangeArrowheads="1"/>
          </p:cNvSpPr>
          <p:nvPr>
            <p:ph type="body" idx="1"/>
          </p:nvPr>
        </p:nvSpPr>
        <p:spPr>
          <a:xfrm>
            <a:off x="495300" y="1600200"/>
            <a:ext cx="8915400" cy="4395788"/>
          </a:xfrm>
        </p:spPr>
        <p:txBody>
          <a:bodyPr/>
          <a:lstStyle/>
          <a:p>
            <a:pPr eaLnBrk="1" hangingPunct="1">
              <a:lnSpc>
                <a:spcPct val="130000"/>
              </a:lnSpc>
            </a:pPr>
            <a:r>
              <a:rPr lang="en-GB" smtClean="0"/>
              <a:t>Elevated FVIII (prob &gt;2.3iu/ml) identifies patients at high risk of recurrence after idiopathic VT.</a:t>
            </a:r>
          </a:p>
          <a:p>
            <a:pPr eaLnBrk="1" hangingPunct="1">
              <a:lnSpc>
                <a:spcPct val="130000"/>
              </a:lnSpc>
            </a:pPr>
            <a:r>
              <a:rPr lang="en-GB" smtClean="0"/>
              <a:t>Selection of proximal idiopathic may also identify a similarly high risk group for next 2 years.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55708" y="381004"/>
            <a:ext cx="6984797" cy="954107"/>
          </a:xfrm>
          <a:prstGeom prst="rect">
            <a:avLst/>
          </a:prstGeom>
          <a:noFill/>
          <a:ln w="9525">
            <a:noFill/>
            <a:miter lim="800000"/>
            <a:headEnd/>
            <a:tailEnd/>
          </a:ln>
        </p:spPr>
        <p:txBody>
          <a:bodyPr wrap="none">
            <a:spAutoFit/>
          </a:bodyPr>
          <a:lstStyle/>
          <a:p>
            <a:r>
              <a:rPr lang="en-US" altLang="en-US" b="1">
                <a:solidFill>
                  <a:schemeClr val="bg2"/>
                </a:solidFill>
                <a:latin typeface="Times" charset="0"/>
              </a:rPr>
              <a:t>EVENTS AFTER 6 MONTHS WARFARIN </a:t>
            </a:r>
          </a:p>
          <a:p>
            <a:r>
              <a:rPr lang="en-US" altLang="en-US" b="1">
                <a:solidFill>
                  <a:schemeClr val="bg2"/>
                </a:solidFill>
                <a:latin typeface="Times" charset="0"/>
              </a:rPr>
              <a:t>WITH OR WITHOUT CONTINUATION</a:t>
            </a:r>
          </a:p>
        </p:txBody>
      </p:sp>
      <p:sp>
        <p:nvSpPr>
          <p:cNvPr id="47107" name="Text Box 3"/>
          <p:cNvSpPr txBox="1">
            <a:spLocks noChangeArrowheads="1"/>
          </p:cNvSpPr>
          <p:nvPr/>
        </p:nvSpPr>
        <p:spPr bwMode="auto">
          <a:xfrm>
            <a:off x="1155701" y="1706563"/>
            <a:ext cx="2134752" cy="523220"/>
          </a:xfrm>
          <a:prstGeom prst="rect">
            <a:avLst/>
          </a:prstGeom>
          <a:solidFill>
            <a:schemeClr val="folHlink"/>
          </a:solidFill>
          <a:ln w="9525">
            <a:noFill/>
            <a:miter lim="800000"/>
            <a:headEnd/>
            <a:tailEnd/>
          </a:ln>
        </p:spPr>
        <p:txBody>
          <a:bodyPr wrap="none">
            <a:spAutoFit/>
          </a:bodyPr>
          <a:lstStyle/>
          <a:p>
            <a:r>
              <a:rPr lang="en-US" altLang="en-US" b="1">
                <a:solidFill>
                  <a:srgbClr val="000000"/>
                </a:solidFill>
                <a:latin typeface="Times" charset="0"/>
              </a:rPr>
              <a:t>WARFARIN</a:t>
            </a:r>
          </a:p>
        </p:txBody>
      </p:sp>
      <p:sp>
        <p:nvSpPr>
          <p:cNvPr id="47108" name="Text Box 4"/>
          <p:cNvSpPr txBox="1">
            <a:spLocks noChangeArrowheads="1"/>
          </p:cNvSpPr>
          <p:nvPr/>
        </p:nvSpPr>
        <p:spPr bwMode="auto">
          <a:xfrm>
            <a:off x="5788026" y="1706563"/>
            <a:ext cx="2756652" cy="523220"/>
          </a:xfrm>
          <a:prstGeom prst="rect">
            <a:avLst/>
          </a:prstGeom>
          <a:solidFill>
            <a:schemeClr val="folHlink"/>
          </a:solidFill>
          <a:ln w="9525">
            <a:noFill/>
            <a:miter lim="800000"/>
            <a:headEnd/>
            <a:tailEnd/>
          </a:ln>
        </p:spPr>
        <p:txBody>
          <a:bodyPr wrap="none">
            <a:spAutoFit/>
          </a:bodyPr>
          <a:lstStyle/>
          <a:p>
            <a:r>
              <a:rPr lang="en-US" altLang="en-US" b="1">
                <a:solidFill>
                  <a:srgbClr val="000000"/>
                </a:solidFill>
                <a:latin typeface="Times" charset="0"/>
              </a:rPr>
              <a:t>NO WARFARIN</a:t>
            </a:r>
          </a:p>
        </p:txBody>
      </p:sp>
      <p:sp>
        <p:nvSpPr>
          <p:cNvPr id="47109" name="Text Box 5"/>
          <p:cNvSpPr txBox="1">
            <a:spLocks noChangeArrowheads="1"/>
          </p:cNvSpPr>
          <p:nvPr/>
        </p:nvSpPr>
        <p:spPr bwMode="auto">
          <a:xfrm>
            <a:off x="230196" y="2392378"/>
            <a:ext cx="954107" cy="461665"/>
          </a:xfrm>
          <a:prstGeom prst="rect">
            <a:avLst/>
          </a:prstGeom>
          <a:noFill/>
          <a:ln w="9525">
            <a:noFill/>
            <a:miter lim="800000"/>
            <a:headEnd/>
            <a:tailEnd/>
          </a:ln>
        </p:spPr>
        <p:txBody>
          <a:bodyPr wrap="none">
            <a:spAutoFit/>
          </a:bodyPr>
          <a:lstStyle/>
          <a:p>
            <a:r>
              <a:rPr lang="en-US" altLang="en-US" sz="2400" b="1">
                <a:latin typeface="Times" charset="0"/>
              </a:rPr>
              <a:t>Event</a:t>
            </a:r>
          </a:p>
        </p:txBody>
      </p:sp>
      <p:sp>
        <p:nvSpPr>
          <p:cNvPr id="47110" name="Text Box 6"/>
          <p:cNvSpPr txBox="1">
            <a:spLocks noChangeArrowheads="1"/>
          </p:cNvSpPr>
          <p:nvPr/>
        </p:nvSpPr>
        <p:spPr bwMode="auto">
          <a:xfrm>
            <a:off x="2514601" y="2392378"/>
            <a:ext cx="1510350" cy="461665"/>
          </a:xfrm>
          <a:prstGeom prst="rect">
            <a:avLst/>
          </a:prstGeom>
          <a:noFill/>
          <a:ln w="9525">
            <a:noFill/>
            <a:miter lim="800000"/>
            <a:headEnd/>
            <a:tailEnd/>
          </a:ln>
        </p:spPr>
        <p:txBody>
          <a:bodyPr wrap="none">
            <a:spAutoFit/>
          </a:bodyPr>
          <a:lstStyle/>
          <a:p>
            <a:r>
              <a:rPr lang="en-US" altLang="en-US" sz="2400" b="1">
                <a:latin typeface="Times" charset="0"/>
              </a:rPr>
              <a:t>Rate %pa</a:t>
            </a:r>
          </a:p>
        </p:txBody>
      </p:sp>
      <p:sp>
        <p:nvSpPr>
          <p:cNvPr id="47111" name="Text Box 7"/>
          <p:cNvSpPr txBox="1">
            <a:spLocks noChangeArrowheads="1"/>
          </p:cNvSpPr>
          <p:nvPr/>
        </p:nvSpPr>
        <p:spPr bwMode="auto">
          <a:xfrm>
            <a:off x="4800608" y="2392378"/>
            <a:ext cx="954107" cy="461665"/>
          </a:xfrm>
          <a:prstGeom prst="rect">
            <a:avLst/>
          </a:prstGeom>
          <a:noFill/>
          <a:ln w="9525">
            <a:noFill/>
            <a:miter lim="800000"/>
            <a:headEnd/>
            <a:tailEnd/>
          </a:ln>
        </p:spPr>
        <p:txBody>
          <a:bodyPr wrap="none">
            <a:spAutoFit/>
          </a:bodyPr>
          <a:lstStyle/>
          <a:p>
            <a:r>
              <a:rPr lang="en-US" altLang="en-US" sz="2400" b="1">
                <a:latin typeface="Times" charset="0"/>
              </a:rPr>
              <a:t>Event</a:t>
            </a:r>
          </a:p>
        </p:txBody>
      </p:sp>
      <p:sp>
        <p:nvSpPr>
          <p:cNvPr id="47112" name="Text Box 8"/>
          <p:cNvSpPr txBox="1">
            <a:spLocks noChangeArrowheads="1"/>
          </p:cNvSpPr>
          <p:nvPr/>
        </p:nvSpPr>
        <p:spPr bwMode="auto">
          <a:xfrm>
            <a:off x="7305676" y="2392378"/>
            <a:ext cx="1510350" cy="461665"/>
          </a:xfrm>
          <a:prstGeom prst="rect">
            <a:avLst/>
          </a:prstGeom>
          <a:noFill/>
          <a:ln w="9525">
            <a:noFill/>
            <a:miter lim="800000"/>
            <a:headEnd/>
            <a:tailEnd/>
          </a:ln>
        </p:spPr>
        <p:txBody>
          <a:bodyPr wrap="none">
            <a:spAutoFit/>
          </a:bodyPr>
          <a:lstStyle/>
          <a:p>
            <a:r>
              <a:rPr lang="en-US" altLang="en-US" sz="2400" b="1">
                <a:latin typeface="Times" charset="0"/>
              </a:rPr>
              <a:t>Rate %pa</a:t>
            </a:r>
          </a:p>
        </p:txBody>
      </p:sp>
      <p:sp>
        <p:nvSpPr>
          <p:cNvPr id="47113" name="Text Box 9"/>
          <p:cNvSpPr txBox="1">
            <a:spLocks noChangeArrowheads="1"/>
          </p:cNvSpPr>
          <p:nvPr/>
        </p:nvSpPr>
        <p:spPr bwMode="auto">
          <a:xfrm>
            <a:off x="230191" y="3992574"/>
            <a:ext cx="1793311" cy="461665"/>
          </a:xfrm>
          <a:prstGeom prst="rect">
            <a:avLst/>
          </a:prstGeom>
          <a:noFill/>
          <a:ln w="9525">
            <a:noFill/>
            <a:miter lim="800000"/>
            <a:headEnd/>
            <a:tailEnd/>
          </a:ln>
        </p:spPr>
        <p:txBody>
          <a:bodyPr wrap="none">
            <a:spAutoFit/>
          </a:bodyPr>
          <a:lstStyle/>
          <a:p>
            <a:r>
              <a:rPr lang="en-US" altLang="en-US" sz="2400" b="1">
                <a:latin typeface="Times" charset="0"/>
              </a:rPr>
              <a:t>Major bleed</a:t>
            </a:r>
          </a:p>
        </p:txBody>
      </p:sp>
      <p:sp>
        <p:nvSpPr>
          <p:cNvPr id="47114" name="Text Box 10"/>
          <p:cNvSpPr txBox="1">
            <a:spLocks noChangeArrowheads="1"/>
          </p:cNvSpPr>
          <p:nvPr/>
        </p:nvSpPr>
        <p:spPr bwMode="auto">
          <a:xfrm>
            <a:off x="4800609" y="3992574"/>
            <a:ext cx="1698735" cy="461665"/>
          </a:xfrm>
          <a:prstGeom prst="rect">
            <a:avLst/>
          </a:prstGeom>
          <a:noFill/>
          <a:ln w="9525">
            <a:noFill/>
            <a:miter lim="800000"/>
            <a:headEnd/>
            <a:tailEnd/>
          </a:ln>
        </p:spPr>
        <p:txBody>
          <a:bodyPr wrap="none">
            <a:spAutoFit/>
          </a:bodyPr>
          <a:lstStyle/>
          <a:p>
            <a:r>
              <a:rPr lang="en-US" altLang="en-US" sz="2400" b="1">
                <a:latin typeface="Times" charset="0"/>
              </a:rPr>
              <a:t>Recurrence</a:t>
            </a:r>
          </a:p>
        </p:txBody>
      </p:sp>
      <p:sp>
        <p:nvSpPr>
          <p:cNvPr id="47115" name="Text Box 11"/>
          <p:cNvSpPr txBox="1">
            <a:spLocks noChangeArrowheads="1"/>
          </p:cNvSpPr>
          <p:nvPr/>
        </p:nvSpPr>
        <p:spPr bwMode="auto">
          <a:xfrm>
            <a:off x="230188" y="4724415"/>
            <a:ext cx="1645002" cy="461665"/>
          </a:xfrm>
          <a:prstGeom prst="rect">
            <a:avLst/>
          </a:prstGeom>
          <a:noFill/>
          <a:ln w="9525">
            <a:noFill/>
            <a:miter lim="800000"/>
            <a:headEnd/>
            <a:tailEnd/>
          </a:ln>
        </p:spPr>
        <p:txBody>
          <a:bodyPr wrap="none">
            <a:spAutoFit/>
          </a:bodyPr>
          <a:lstStyle/>
          <a:p>
            <a:r>
              <a:rPr lang="en-US" altLang="en-US" sz="2400" b="1">
                <a:latin typeface="Times" charset="0"/>
              </a:rPr>
              <a:t>Fatal bleed</a:t>
            </a:r>
          </a:p>
        </p:txBody>
      </p:sp>
      <p:sp>
        <p:nvSpPr>
          <p:cNvPr id="47116" name="Text Box 12"/>
          <p:cNvSpPr txBox="1">
            <a:spLocks noChangeArrowheads="1"/>
          </p:cNvSpPr>
          <p:nvPr/>
        </p:nvSpPr>
        <p:spPr bwMode="auto">
          <a:xfrm>
            <a:off x="4800600" y="4724415"/>
            <a:ext cx="1337226" cy="461665"/>
          </a:xfrm>
          <a:prstGeom prst="rect">
            <a:avLst/>
          </a:prstGeom>
          <a:noFill/>
          <a:ln w="9525">
            <a:noFill/>
            <a:miter lim="800000"/>
            <a:headEnd/>
            <a:tailEnd/>
          </a:ln>
        </p:spPr>
        <p:txBody>
          <a:bodyPr wrap="none">
            <a:spAutoFit/>
          </a:bodyPr>
          <a:lstStyle/>
          <a:p>
            <a:r>
              <a:rPr lang="en-US" altLang="en-US" sz="2400" b="1">
                <a:latin typeface="Times" charset="0"/>
              </a:rPr>
              <a:t>Fatal PE</a:t>
            </a:r>
          </a:p>
        </p:txBody>
      </p:sp>
      <p:sp>
        <p:nvSpPr>
          <p:cNvPr id="47117" name="Text Box 13"/>
          <p:cNvSpPr txBox="1">
            <a:spLocks noChangeArrowheads="1"/>
          </p:cNvSpPr>
          <p:nvPr/>
        </p:nvSpPr>
        <p:spPr bwMode="auto">
          <a:xfrm>
            <a:off x="230197" y="5486415"/>
            <a:ext cx="1774845" cy="461665"/>
          </a:xfrm>
          <a:prstGeom prst="rect">
            <a:avLst/>
          </a:prstGeom>
          <a:noFill/>
          <a:ln w="9525">
            <a:noFill/>
            <a:miter lim="800000"/>
            <a:headEnd/>
            <a:tailEnd/>
          </a:ln>
        </p:spPr>
        <p:txBody>
          <a:bodyPr wrap="none">
            <a:spAutoFit/>
          </a:bodyPr>
          <a:lstStyle/>
          <a:p>
            <a:r>
              <a:rPr lang="en-US" altLang="en-US" sz="2400" b="1">
                <a:latin typeface="Times" charset="0"/>
              </a:rPr>
              <a:t>Deaths/10yr</a:t>
            </a:r>
          </a:p>
        </p:txBody>
      </p:sp>
      <p:sp>
        <p:nvSpPr>
          <p:cNvPr id="47118" name="Text Box 14"/>
          <p:cNvSpPr txBox="1">
            <a:spLocks noChangeArrowheads="1"/>
          </p:cNvSpPr>
          <p:nvPr/>
        </p:nvSpPr>
        <p:spPr bwMode="auto">
          <a:xfrm>
            <a:off x="4800609" y="5486415"/>
            <a:ext cx="1774845" cy="461665"/>
          </a:xfrm>
          <a:prstGeom prst="rect">
            <a:avLst/>
          </a:prstGeom>
          <a:noFill/>
          <a:ln w="9525">
            <a:noFill/>
            <a:miter lim="800000"/>
            <a:headEnd/>
            <a:tailEnd/>
          </a:ln>
        </p:spPr>
        <p:txBody>
          <a:bodyPr wrap="none">
            <a:spAutoFit/>
          </a:bodyPr>
          <a:lstStyle/>
          <a:p>
            <a:r>
              <a:rPr lang="en-US" altLang="en-US" sz="2400" b="1">
                <a:latin typeface="Times" charset="0"/>
              </a:rPr>
              <a:t>Deaths/10yr</a:t>
            </a:r>
          </a:p>
        </p:txBody>
      </p:sp>
      <p:sp>
        <p:nvSpPr>
          <p:cNvPr id="47119" name="Text Box 15"/>
          <p:cNvSpPr txBox="1">
            <a:spLocks noChangeArrowheads="1"/>
          </p:cNvSpPr>
          <p:nvPr/>
        </p:nvSpPr>
        <p:spPr bwMode="auto">
          <a:xfrm>
            <a:off x="2967047" y="3992574"/>
            <a:ext cx="595035" cy="461665"/>
          </a:xfrm>
          <a:prstGeom prst="rect">
            <a:avLst/>
          </a:prstGeom>
          <a:noFill/>
          <a:ln w="9525">
            <a:noFill/>
            <a:miter lim="800000"/>
            <a:headEnd/>
            <a:tailEnd/>
          </a:ln>
        </p:spPr>
        <p:txBody>
          <a:bodyPr wrap="none">
            <a:spAutoFit/>
          </a:bodyPr>
          <a:lstStyle/>
          <a:p>
            <a:r>
              <a:rPr lang="en-US" altLang="en-US" sz="2400" b="1">
                <a:latin typeface="Times" charset="0"/>
              </a:rPr>
              <a:t>1-4</a:t>
            </a:r>
          </a:p>
        </p:txBody>
      </p:sp>
      <p:sp>
        <p:nvSpPr>
          <p:cNvPr id="47120" name="Text Box 16"/>
          <p:cNvSpPr txBox="1">
            <a:spLocks noChangeArrowheads="1"/>
          </p:cNvSpPr>
          <p:nvPr/>
        </p:nvSpPr>
        <p:spPr bwMode="auto">
          <a:xfrm>
            <a:off x="2738438" y="4724415"/>
            <a:ext cx="1056700" cy="461665"/>
          </a:xfrm>
          <a:prstGeom prst="rect">
            <a:avLst/>
          </a:prstGeom>
          <a:noFill/>
          <a:ln w="9525">
            <a:noFill/>
            <a:miter lim="800000"/>
            <a:headEnd/>
            <a:tailEnd/>
          </a:ln>
        </p:spPr>
        <p:txBody>
          <a:bodyPr wrap="none">
            <a:spAutoFit/>
          </a:bodyPr>
          <a:lstStyle/>
          <a:p>
            <a:r>
              <a:rPr lang="en-US" altLang="en-US" sz="2400" b="1">
                <a:latin typeface="Times" charset="0"/>
              </a:rPr>
              <a:t>0.2-0.8</a:t>
            </a:r>
          </a:p>
        </p:txBody>
      </p:sp>
      <p:sp>
        <p:nvSpPr>
          <p:cNvPr id="47121" name="Text Box 17"/>
          <p:cNvSpPr txBox="1">
            <a:spLocks noChangeArrowheads="1"/>
          </p:cNvSpPr>
          <p:nvPr/>
        </p:nvSpPr>
        <p:spPr bwMode="auto">
          <a:xfrm>
            <a:off x="2967047" y="5486415"/>
            <a:ext cx="595035" cy="461665"/>
          </a:xfrm>
          <a:prstGeom prst="rect">
            <a:avLst/>
          </a:prstGeom>
          <a:noFill/>
          <a:ln w="9525">
            <a:noFill/>
            <a:miter lim="800000"/>
            <a:headEnd/>
            <a:tailEnd/>
          </a:ln>
        </p:spPr>
        <p:txBody>
          <a:bodyPr wrap="none">
            <a:spAutoFit/>
          </a:bodyPr>
          <a:lstStyle/>
          <a:p>
            <a:r>
              <a:rPr lang="en-US" altLang="en-US" sz="2400" b="1">
                <a:latin typeface="Times" charset="0"/>
              </a:rPr>
              <a:t>2-8</a:t>
            </a:r>
          </a:p>
        </p:txBody>
      </p:sp>
      <p:sp>
        <p:nvSpPr>
          <p:cNvPr id="47122" name="Text Box 18"/>
          <p:cNvSpPr txBox="1">
            <a:spLocks noChangeArrowheads="1"/>
          </p:cNvSpPr>
          <p:nvPr/>
        </p:nvSpPr>
        <p:spPr bwMode="auto">
          <a:xfrm>
            <a:off x="6972300" y="3992574"/>
            <a:ext cx="415498" cy="461665"/>
          </a:xfrm>
          <a:prstGeom prst="rect">
            <a:avLst/>
          </a:prstGeom>
          <a:noFill/>
          <a:ln w="9525">
            <a:noFill/>
            <a:miter lim="800000"/>
            <a:headEnd/>
            <a:tailEnd/>
          </a:ln>
        </p:spPr>
        <p:txBody>
          <a:bodyPr wrap="none">
            <a:spAutoFit/>
          </a:bodyPr>
          <a:lstStyle/>
          <a:p>
            <a:r>
              <a:rPr lang="en-US" altLang="en-US" sz="2400" b="1">
                <a:latin typeface="Times" charset="0"/>
              </a:rPr>
              <a:t>5 </a:t>
            </a:r>
          </a:p>
        </p:txBody>
      </p:sp>
      <p:sp>
        <p:nvSpPr>
          <p:cNvPr id="47123" name="Text Box 19"/>
          <p:cNvSpPr txBox="1">
            <a:spLocks noChangeArrowheads="1"/>
          </p:cNvSpPr>
          <p:nvPr/>
        </p:nvSpPr>
        <p:spPr bwMode="auto">
          <a:xfrm>
            <a:off x="6781800" y="4724415"/>
            <a:ext cx="800219" cy="461665"/>
          </a:xfrm>
          <a:prstGeom prst="rect">
            <a:avLst/>
          </a:prstGeom>
          <a:noFill/>
          <a:ln w="9525">
            <a:noFill/>
            <a:miter lim="800000"/>
            <a:headEnd/>
            <a:tailEnd/>
          </a:ln>
        </p:spPr>
        <p:txBody>
          <a:bodyPr wrap="none">
            <a:spAutoFit/>
          </a:bodyPr>
          <a:lstStyle/>
          <a:p>
            <a:r>
              <a:rPr lang="en-US" altLang="en-US" sz="2400" b="1">
                <a:latin typeface="Times" charset="0"/>
              </a:rPr>
              <a:t>0.25 </a:t>
            </a:r>
          </a:p>
        </p:txBody>
      </p:sp>
      <p:sp>
        <p:nvSpPr>
          <p:cNvPr id="47124" name="Text Box 20"/>
          <p:cNvSpPr txBox="1">
            <a:spLocks noChangeArrowheads="1"/>
          </p:cNvSpPr>
          <p:nvPr/>
        </p:nvSpPr>
        <p:spPr bwMode="auto">
          <a:xfrm>
            <a:off x="6858010" y="5486415"/>
            <a:ext cx="646331" cy="461665"/>
          </a:xfrm>
          <a:prstGeom prst="rect">
            <a:avLst/>
          </a:prstGeom>
          <a:noFill/>
          <a:ln w="9525">
            <a:noFill/>
            <a:miter lim="800000"/>
            <a:headEnd/>
            <a:tailEnd/>
          </a:ln>
        </p:spPr>
        <p:txBody>
          <a:bodyPr wrap="none">
            <a:spAutoFit/>
          </a:bodyPr>
          <a:lstStyle/>
          <a:p>
            <a:r>
              <a:rPr lang="en-US" altLang="en-US" sz="2400" b="1">
                <a:latin typeface="Times" charset="0"/>
              </a:rPr>
              <a:t>2.5 </a:t>
            </a:r>
          </a:p>
        </p:txBody>
      </p:sp>
      <p:sp>
        <p:nvSpPr>
          <p:cNvPr id="47125" name="Line 21"/>
          <p:cNvSpPr>
            <a:spLocks noChangeShapeType="1"/>
          </p:cNvSpPr>
          <p:nvPr/>
        </p:nvSpPr>
        <p:spPr bwMode="auto">
          <a:xfrm>
            <a:off x="273050" y="2230438"/>
            <a:ext cx="9632950" cy="4762"/>
          </a:xfrm>
          <a:prstGeom prst="line">
            <a:avLst/>
          </a:prstGeom>
          <a:noFill/>
          <a:ln w="9525">
            <a:solidFill>
              <a:schemeClr val="tx1"/>
            </a:solidFill>
            <a:round/>
            <a:headEnd/>
            <a:tailEnd/>
          </a:ln>
        </p:spPr>
        <p:txBody>
          <a:bodyPr wrap="none" anchor="ctr"/>
          <a:lstStyle/>
          <a:p>
            <a:endParaRPr lang="en-GB"/>
          </a:p>
        </p:txBody>
      </p:sp>
      <p:sp>
        <p:nvSpPr>
          <p:cNvPr id="47126" name="Line 22"/>
          <p:cNvSpPr>
            <a:spLocks noChangeShapeType="1"/>
          </p:cNvSpPr>
          <p:nvPr/>
        </p:nvSpPr>
        <p:spPr bwMode="auto">
          <a:xfrm>
            <a:off x="273050" y="3644900"/>
            <a:ext cx="9632950" cy="12700"/>
          </a:xfrm>
          <a:prstGeom prst="line">
            <a:avLst/>
          </a:prstGeom>
          <a:noFill/>
          <a:ln w="9525">
            <a:solidFill>
              <a:schemeClr val="tx1"/>
            </a:solidFill>
            <a:round/>
            <a:headEnd/>
            <a:tailEnd/>
          </a:ln>
        </p:spPr>
        <p:txBody>
          <a:bodyPr wrap="none" anchor="ctr"/>
          <a:lstStyle/>
          <a:p>
            <a:endParaRPr lang="en-GB"/>
          </a:p>
        </p:txBody>
      </p:sp>
      <p:sp>
        <p:nvSpPr>
          <p:cNvPr id="47127" name="Text Box 23"/>
          <p:cNvSpPr txBox="1">
            <a:spLocks noChangeArrowheads="1"/>
          </p:cNvSpPr>
          <p:nvPr/>
        </p:nvSpPr>
        <p:spPr bwMode="auto">
          <a:xfrm>
            <a:off x="6781800" y="3032140"/>
            <a:ext cx="2617320" cy="461665"/>
          </a:xfrm>
          <a:prstGeom prst="rect">
            <a:avLst/>
          </a:prstGeom>
          <a:noFill/>
          <a:ln w="9525">
            <a:noFill/>
            <a:miter lim="800000"/>
            <a:headEnd/>
            <a:tailEnd/>
          </a:ln>
        </p:spPr>
        <p:txBody>
          <a:bodyPr wrap="none">
            <a:spAutoFit/>
          </a:bodyPr>
          <a:lstStyle/>
          <a:p>
            <a:r>
              <a:rPr lang="en-US" altLang="en-US" sz="2400" b="1">
                <a:latin typeface="Times" charset="0"/>
              </a:rPr>
              <a:t> All            AT/VIII</a:t>
            </a:r>
          </a:p>
        </p:txBody>
      </p:sp>
      <p:sp>
        <p:nvSpPr>
          <p:cNvPr id="47128" name="Text Box 24"/>
          <p:cNvSpPr txBox="1">
            <a:spLocks noChangeArrowheads="1"/>
          </p:cNvSpPr>
          <p:nvPr/>
        </p:nvSpPr>
        <p:spPr bwMode="auto">
          <a:xfrm>
            <a:off x="8426460" y="3992574"/>
            <a:ext cx="902811" cy="461665"/>
          </a:xfrm>
          <a:prstGeom prst="rect">
            <a:avLst/>
          </a:prstGeom>
          <a:noFill/>
          <a:ln w="9525">
            <a:noFill/>
            <a:miter lim="800000"/>
            <a:headEnd/>
            <a:tailEnd/>
          </a:ln>
        </p:spPr>
        <p:txBody>
          <a:bodyPr wrap="none">
            <a:spAutoFit/>
          </a:bodyPr>
          <a:lstStyle/>
          <a:p>
            <a:r>
              <a:rPr lang="en-US" altLang="en-US" sz="2400" b="1">
                <a:latin typeface="Times" charset="0"/>
              </a:rPr>
              <a:t>10-20</a:t>
            </a:r>
          </a:p>
        </p:txBody>
      </p:sp>
      <p:sp>
        <p:nvSpPr>
          <p:cNvPr id="47129" name="Text Box 25"/>
          <p:cNvSpPr txBox="1">
            <a:spLocks noChangeArrowheads="1"/>
          </p:cNvSpPr>
          <p:nvPr/>
        </p:nvSpPr>
        <p:spPr bwMode="auto">
          <a:xfrm>
            <a:off x="8350250" y="4724415"/>
            <a:ext cx="1056700" cy="461665"/>
          </a:xfrm>
          <a:prstGeom prst="rect">
            <a:avLst/>
          </a:prstGeom>
          <a:noFill/>
          <a:ln w="9525">
            <a:noFill/>
            <a:miter lim="800000"/>
            <a:headEnd/>
            <a:tailEnd/>
          </a:ln>
        </p:spPr>
        <p:txBody>
          <a:bodyPr wrap="none">
            <a:spAutoFit/>
          </a:bodyPr>
          <a:lstStyle/>
          <a:p>
            <a:r>
              <a:rPr lang="en-US" altLang="en-US" sz="2400" b="1">
                <a:latin typeface="Times" charset="0"/>
              </a:rPr>
              <a:t>0.5-1.0</a:t>
            </a:r>
          </a:p>
        </p:txBody>
      </p:sp>
      <p:sp>
        <p:nvSpPr>
          <p:cNvPr id="47130" name="Text Box 26"/>
          <p:cNvSpPr txBox="1">
            <a:spLocks noChangeArrowheads="1"/>
          </p:cNvSpPr>
          <p:nvPr/>
        </p:nvSpPr>
        <p:spPr bwMode="auto">
          <a:xfrm>
            <a:off x="8502658" y="5486415"/>
            <a:ext cx="748923" cy="461665"/>
          </a:xfrm>
          <a:prstGeom prst="rect">
            <a:avLst/>
          </a:prstGeom>
          <a:noFill/>
          <a:ln w="9525">
            <a:noFill/>
            <a:miter lim="800000"/>
            <a:headEnd/>
            <a:tailEnd/>
          </a:ln>
        </p:spPr>
        <p:txBody>
          <a:bodyPr wrap="none">
            <a:spAutoFit/>
          </a:bodyPr>
          <a:lstStyle/>
          <a:p>
            <a:r>
              <a:rPr lang="en-US" altLang="en-US" sz="2400" b="1">
                <a:latin typeface="Times" charset="0"/>
              </a:rPr>
              <a:t>5-10</a:t>
            </a:r>
          </a:p>
        </p:txBody>
      </p:sp>
      <p:sp>
        <p:nvSpPr>
          <p:cNvPr id="47131" name="Line 27"/>
          <p:cNvSpPr>
            <a:spLocks noChangeShapeType="1"/>
          </p:cNvSpPr>
          <p:nvPr/>
        </p:nvSpPr>
        <p:spPr bwMode="auto">
          <a:xfrm flipV="1">
            <a:off x="273050" y="2971800"/>
            <a:ext cx="9632950" cy="25400"/>
          </a:xfrm>
          <a:prstGeom prst="line">
            <a:avLst/>
          </a:prstGeom>
          <a:noFill/>
          <a:ln w="9525">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15934" y="1268429"/>
            <a:ext cx="9001125" cy="288925"/>
          </a:xfrm>
          <a:prstGeom prst="rect">
            <a:avLst/>
          </a:prstGeom>
          <a:solidFill>
            <a:srgbClr val="FFFFFF"/>
          </a:solidFill>
          <a:ln w="9525">
            <a:noFill/>
            <a:miter lim="800000"/>
            <a:headEnd/>
            <a:tailEnd/>
          </a:ln>
        </p:spPr>
        <p:txBody>
          <a:bodyPr wrap="none" anchor="ctr"/>
          <a:lstStyle/>
          <a:p>
            <a:endParaRPr lang="en-US"/>
          </a:p>
        </p:txBody>
      </p:sp>
      <p:pic>
        <p:nvPicPr>
          <p:cNvPr id="48131" name="Picture 3"/>
          <p:cNvPicPr>
            <a:picLocks noChangeAspect="1" noChangeArrowheads="1"/>
          </p:cNvPicPr>
          <p:nvPr/>
        </p:nvPicPr>
        <p:blipFill>
          <a:blip r:embed="rId3" cstate="print"/>
          <a:srcRect/>
          <a:stretch>
            <a:fillRect/>
          </a:stretch>
        </p:blipFill>
        <p:spPr bwMode="auto">
          <a:xfrm>
            <a:off x="920750" y="1125538"/>
            <a:ext cx="7265988" cy="4552950"/>
          </a:xfrm>
          <a:prstGeom prst="rect">
            <a:avLst/>
          </a:prstGeom>
          <a:noFill/>
          <a:ln w="9525">
            <a:noFill/>
            <a:miter lim="800000"/>
            <a:headEnd/>
            <a:tailEnd/>
          </a:ln>
        </p:spPr>
      </p:pic>
      <p:sp>
        <p:nvSpPr>
          <p:cNvPr id="48132" name="Rectangle 4"/>
          <p:cNvSpPr>
            <a:spLocks noChangeArrowheads="1"/>
          </p:cNvSpPr>
          <p:nvPr/>
        </p:nvSpPr>
        <p:spPr bwMode="auto">
          <a:xfrm>
            <a:off x="488950" y="5661033"/>
            <a:ext cx="8915400" cy="923330"/>
          </a:xfrm>
          <a:prstGeom prst="rect">
            <a:avLst/>
          </a:prstGeom>
          <a:noFill/>
          <a:ln w="9525">
            <a:noFill/>
            <a:miter lim="800000"/>
            <a:headEnd/>
            <a:tailEnd/>
          </a:ln>
        </p:spPr>
        <p:txBody>
          <a:bodyPr>
            <a:spAutoFit/>
          </a:bodyPr>
          <a:lstStyle/>
          <a:p>
            <a:r>
              <a:rPr lang="en-GB" altLang="en-GB" sz="1800" b="1"/>
              <a:t>Cumulative probability of recurrent venous thromboembolism in patients after a first episode, anticoagulated for 6 months, by anticardiolipin antibody (ACLA) status.                                                                                                  Schulman  1998 </a:t>
            </a:r>
          </a:p>
        </p:txBody>
      </p:sp>
      <p:sp>
        <p:nvSpPr>
          <p:cNvPr id="48133" name="Text Box 5"/>
          <p:cNvSpPr txBox="1">
            <a:spLocks noChangeArrowheads="1"/>
          </p:cNvSpPr>
          <p:nvPr/>
        </p:nvSpPr>
        <p:spPr bwMode="auto">
          <a:xfrm>
            <a:off x="488950" y="260350"/>
            <a:ext cx="8137526" cy="762000"/>
          </a:xfrm>
          <a:prstGeom prst="rect">
            <a:avLst/>
          </a:prstGeom>
          <a:solidFill>
            <a:srgbClr val="FFFFFF"/>
          </a:solidFill>
          <a:ln w="9525">
            <a:noFill/>
            <a:miter lim="800000"/>
            <a:headEnd/>
            <a:tailEnd/>
          </a:ln>
        </p:spPr>
        <p:txBody>
          <a:bodyPr>
            <a:spAutoFit/>
          </a:bodyPr>
          <a:lstStyle/>
          <a:p>
            <a:r>
              <a:rPr lang="en-US" altLang="en-US" sz="4400">
                <a:solidFill>
                  <a:schemeClr val="bg2"/>
                </a:solidFill>
                <a:latin typeface="Franklin Gothic Book" pitchFamily="34" charset="0"/>
              </a:rPr>
              <a:t>ACLA and recurrence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15934" y="1268429"/>
            <a:ext cx="9001125" cy="288925"/>
          </a:xfrm>
          <a:prstGeom prst="rect">
            <a:avLst/>
          </a:prstGeom>
          <a:solidFill>
            <a:srgbClr val="FFFFFF"/>
          </a:solidFill>
          <a:ln w="9525">
            <a:noFill/>
            <a:miter lim="800000"/>
            <a:headEnd/>
            <a:tailEnd/>
          </a:ln>
        </p:spPr>
        <p:txBody>
          <a:bodyPr wrap="none" anchor="ctr"/>
          <a:lstStyle/>
          <a:p>
            <a:endParaRPr lang="en-US"/>
          </a:p>
        </p:txBody>
      </p:sp>
      <p:pic>
        <p:nvPicPr>
          <p:cNvPr id="49155" name="Picture 3"/>
          <p:cNvPicPr>
            <a:picLocks noChangeAspect="1" noChangeArrowheads="1"/>
          </p:cNvPicPr>
          <p:nvPr/>
        </p:nvPicPr>
        <p:blipFill>
          <a:blip r:embed="rId3" cstate="print"/>
          <a:srcRect/>
          <a:stretch>
            <a:fillRect/>
          </a:stretch>
        </p:blipFill>
        <p:spPr bwMode="auto">
          <a:xfrm>
            <a:off x="825500" y="228612"/>
            <a:ext cx="8089900" cy="5135563"/>
          </a:xfrm>
          <a:prstGeom prst="rect">
            <a:avLst/>
          </a:prstGeom>
          <a:noFill/>
          <a:ln w="9525">
            <a:noFill/>
            <a:miter lim="800000"/>
            <a:headEnd/>
            <a:tailEnd/>
          </a:ln>
        </p:spPr>
      </p:pic>
      <p:sp>
        <p:nvSpPr>
          <p:cNvPr id="49156" name="Rectangle 4"/>
          <p:cNvSpPr>
            <a:spLocks noChangeArrowheads="1"/>
          </p:cNvSpPr>
          <p:nvPr/>
        </p:nvSpPr>
        <p:spPr bwMode="auto">
          <a:xfrm>
            <a:off x="742950" y="5562600"/>
            <a:ext cx="8750300" cy="915988"/>
          </a:xfrm>
          <a:prstGeom prst="rect">
            <a:avLst/>
          </a:prstGeom>
          <a:noFill/>
          <a:ln w="9525">
            <a:noFill/>
            <a:miter lim="800000"/>
            <a:headEnd/>
            <a:tailEnd/>
          </a:ln>
        </p:spPr>
        <p:txBody>
          <a:bodyPr>
            <a:spAutoFit/>
          </a:bodyPr>
          <a:lstStyle/>
          <a:p>
            <a:r>
              <a:rPr lang="en-GB" altLang="en-GB" sz="1800" b="1"/>
              <a:t>Mortality in patients with a first episode of venous thromboembolism, anticoagulated for 6 months, by anticardiolipin antibody (ACLA) status. </a:t>
            </a:r>
          </a:p>
          <a:p>
            <a:r>
              <a:rPr lang="en-GB" altLang="en-GB" sz="1800" b="1"/>
              <a:t>                                                                                                   Schulman1998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448308" y="1558926"/>
            <a:ext cx="2977097" cy="461665"/>
          </a:xfrm>
          <a:prstGeom prst="rect">
            <a:avLst/>
          </a:prstGeom>
          <a:noFill/>
          <a:ln w="9525">
            <a:noFill/>
            <a:miter lim="800000"/>
            <a:headEnd/>
            <a:tailEnd/>
          </a:ln>
        </p:spPr>
        <p:txBody>
          <a:bodyPr wrap="none">
            <a:spAutoFit/>
          </a:bodyPr>
          <a:lstStyle/>
          <a:p>
            <a:r>
              <a:rPr lang="en-US" altLang="en-US" sz="2400"/>
              <a:t>Haemorrhage (%pa)</a:t>
            </a:r>
          </a:p>
        </p:txBody>
      </p:sp>
      <p:sp>
        <p:nvSpPr>
          <p:cNvPr id="9219" name="Text Box 3"/>
          <p:cNvSpPr txBox="1">
            <a:spLocks noChangeArrowheads="1"/>
          </p:cNvSpPr>
          <p:nvPr/>
        </p:nvSpPr>
        <p:spPr bwMode="auto">
          <a:xfrm>
            <a:off x="4440240" y="2092339"/>
            <a:ext cx="955711" cy="461665"/>
          </a:xfrm>
          <a:prstGeom prst="rect">
            <a:avLst/>
          </a:prstGeom>
          <a:noFill/>
          <a:ln w="9525">
            <a:noFill/>
            <a:miter lim="800000"/>
            <a:headEnd/>
            <a:tailEnd/>
          </a:ln>
        </p:spPr>
        <p:txBody>
          <a:bodyPr wrap="none">
            <a:spAutoFit/>
          </a:bodyPr>
          <a:lstStyle/>
          <a:p>
            <a:r>
              <a:rPr lang="en-US" altLang="en-US" sz="2400"/>
              <a:t>Minor</a:t>
            </a:r>
          </a:p>
        </p:txBody>
      </p:sp>
      <p:sp>
        <p:nvSpPr>
          <p:cNvPr id="9220" name="Text Box 4"/>
          <p:cNvSpPr txBox="1">
            <a:spLocks noChangeArrowheads="1"/>
          </p:cNvSpPr>
          <p:nvPr/>
        </p:nvSpPr>
        <p:spPr bwMode="auto">
          <a:xfrm>
            <a:off x="6173790" y="2092339"/>
            <a:ext cx="955711" cy="461665"/>
          </a:xfrm>
          <a:prstGeom prst="rect">
            <a:avLst/>
          </a:prstGeom>
          <a:noFill/>
          <a:ln w="9525">
            <a:noFill/>
            <a:miter lim="800000"/>
            <a:headEnd/>
            <a:tailEnd/>
          </a:ln>
        </p:spPr>
        <p:txBody>
          <a:bodyPr wrap="none">
            <a:spAutoFit/>
          </a:bodyPr>
          <a:lstStyle/>
          <a:p>
            <a:r>
              <a:rPr lang="en-US" altLang="en-US" sz="2400"/>
              <a:t>Major</a:t>
            </a:r>
          </a:p>
        </p:txBody>
      </p:sp>
      <p:sp>
        <p:nvSpPr>
          <p:cNvPr id="9221" name="Text Box 5"/>
          <p:cNvSpPr txBox="1">
            <a:spLocks noChangeArrowheads="1"/>
          </p:cNvSpPr>
          <p:nvPr/>
        </p:nvSpPr>
        <p:spPr bwMode="auto">
          <a:xfrm>
            <a:off x="7894647" y="2092339"/>
            <a:ext cx="869149" cy="461665"/>
          </a:xfrm>
          <a:prstGeom prst="rect">
            <a:avLst/>
          </a:prstGeom>
          <a:noFill/>
          <a:ln w="9525">
            <a:noFill/>
            <a:miter lim="800000"/>
            <a:headEnd/>
            <a:tailEnd/>
          </a:ln>
        </p:spPr>
        <p:txBody>
          <a:bodyPr wrap="none">
            <a:spAutoFit/>
          </a:bodyPr>
          <a:lstStyle/>
          <a:p>
            <a:r>
              <a:rPr lang="en-US" altLang="en-US" sz="2400"/>
              <a:t>Fatal</a:t>
            </a:r>
          </a:p>
        </p:txBody>
      </p:sp>
      <p:sp>
        <p:nvSpPr>
          <p:cNvPr id="9222" name="Line 6"/>
          <p:cNvSpPr>
            <a:spLocks noChangeShapeType="1"/>
          </p:cNvSpPr>
          <p:nvPr/>
        </p:nvSpPr>
        <p:spPr bwMode="auto">
          <a:xfrm flipV="1">
            <a:off x="4622800" y="2011364"/>
            <a:ext cx="3906838" cy="7937"/>
          </a:xfrm>
          <a:prstGeom prst="line">
            <a:avLst/>
          </a:prstGeom>
          <a:noFill/>
          <a:ln w="28575">
            <a:solidFill>
              <a:schemeClr val="tx1"/>
            </a:solidFill>
            <a:round/>
            <a:headEnd/>
            <a:tailEnd/>
          </a:ln>
        </p:spPr>
        <p:txBody>
          <a:bodyPr wrap="none" anchor="ctr"/>
          <a:lstStyle/>
          <a:p>
            <a:endParaRPr lang="en-GB"/>
          </a:p>
        </p:txBody>
      </p:sp>
      <p:sp>
        <p:nvSpPr>
          <p:cNvPr id="9223" name="Text Box 7"/>
          <p:cNvSpPr txBox="1">
            <a:spLocks noChangeArrowheads="1"/>
          </p:cNvSpPr>
          <p:nvPr/>
        </p:nvSpPr>
        <p:spPr bwMode="auto">
          <a:xfrm>
            <a:off x="990600" y="2093914"/>
            <a:ext cx="1792478" cy="400110"/>
          </a:xfrm>
          <a:prstGeom prst="rect">
            <a:avLst/>
          </a:prstGeom>
          <a:noFill/>
          <a:ln w="9525">
            <a:noFill/>
            <a:miter lim="800000"/>
            <a:headEnd/>
            <a:tailEnd/>
          </a:ln>
        </p:spPr>
        <p:txBody>
          <a:bodyPr wrap="none">
            <a:spAutoFit/>
          </a:bodyPr>
          <a:lstStyle/>
          <a:p>
            <a:r>
              <a:rPr lang="en-US" altLang="en-US" sz="2000" b="1"/>
              <a:t>Risk Modifier</a:t>
            </a:r>
          </a:p>
        </p:txBody>
      </p:sp>
      <p:sp>
        <p:nvSpPr>
          <p:cNvPr id="9224" name="Text Box 8"/>
          <p:cNvSpPr txBox="1">
            <a:spLocks noChangeArrowheads="1"/>
          </p:cNvSpPr>
          <p:nvPr/>
        </p:nvSpPr>
        <p:spPr bwMode="auto">
          <a:xfrm>
            <a:off x="990600" y="3163889"/>
            <a:ext cx="1345240" cy="400110"/>
          </a:xfrm>
          <a:prstGeom prst="rect">
            <a:avLst/>
          </a:prstGeom>
          <a:noFill/>
          <a:ln w="9525">
            <a:noFill/>
            <a:miter lim="800000"/>
            <a:headEnd/>
            <a:tailEnd/>
          </a:ln>
        </p:spPr>
        <p:txBody>
          <a:bodyPr wrap="none">
            <a:spAutoFit/>
          </a:bodyPr>
          <a:lstStyle/>
          <a:p>
            <a:r>
              <a:rPr lang="en-US" altLang="en-US" sz="2000" b="1"/>
              <a:t>Age (&lt;50)</a:t>
            </a:r>
          </a:p>
        </p:txBody>
      </p:sp>
      <p:sp>
        <p:nvSpPr>
          <p:cNvPr id="244745" name="Text Box 9"/>
          <p:cNvSpPr txBox="1">
            <a:spLocks noChangeArrowheads="1"/>
          </p:cNvSpPr>
          <p:nvPr/>
        </p:nvSpPr>
        <p:spPr bwMode="auto">
          <a:xfrm>
            <a:off x="4681547" y="2679701"/>
            <a:ext cx="540533" cy="400110"/>
          </a:xfrm>
          <a:prstGeom prst="rect">
            <a:avLst/>
          </a:prstGeom>
          <a:noFill/>
          <a:ln w="9525">
            <a:noFill/>
            <a:miter lim="800000"/>
            <a:headEnd/>
            <a:tailEnd/>
          </a:ln>
          <a:effectLst/>
        </p:spPr>
        <p:txBody>
          <a:bodyPr wrap="none">
            <a:spAutoFit/>
          </a:bodyPr>
          <a:lstStyle/>
          <a:p>
            <a:pPr>
              <a:defRPr/>
            </a:pPr>
            <a:r>
              <a:rPr lang="en-US" altLang="en-US" sz="2000" b="1">
                <a:solidFill>
                  <a:srgbClr val="CC0000"/>
                </a:solidFill>
                <a:effectLst>
                  <a:outerShdw blurRad="38100" dist="38100" dir="2700000" algn="tl">
                    <a:srgbClr val="C0C0C0"/>
                  </a:outerShdw>
                </a:effectLst>
              </a:rPr>
              <a:t>6.2</a:t>
            </a:r>
          </a:p>
        </p:txBody>
      </p:sp>
      <p:sp>
        <p:nvSpPr>
          <p:cNvPr id="244746" name="Text Box 10"/>
          <p:cNvSpPr txBox="1">
            <a:spLocks noChangeArrowheads="1"/>
          </p:cNvSpPr>
          <p:nvPr/>
        </p:nvSpPr>
        <p:spPr bwMode="auto">
          <a:xfrm>
            <a:off x="6403984" y="2679701"/>
            <a:ext cx="540533" cy="400110"/>
          </a:xfrm>
          <a:prstGeom prst="rect">
            <a:avLst/>
          </a:prstGeom>
          <a:noFill/>
          <a:ln w="9525">
            <a:noFill/>
            <a:miter lim="800000"/>
            <a:headEnd/>
            <a:tailEnd/>
          </a:ln>
          <a:effectLst/>
        </p:spPr>
        <p:txBody>
          <a:bodyPr wrap="none">
            <a:spAutoFit/>
          </a:bodyPr>
          <a:lstStyle/>
          <a:p>
            <a:pPr>
              <a:defRPr/>
            </a:pPr>
            <a:r>
              <a:rPr lang="en-US" altLang="en-US" sz="2000" b="1">
                <a:solidFill>
                  <a:srgbClr val="CC0000"/>
                </a:solidFill>
                <a:effectLst>
                  <a:outerShdw blurRad="38100" dist="38100" dir="2700000" algn="tl">
                    <a:srgbClr val="C0C0C0"/>
                  </a:outerShdw>
                </a:effectLst>
              </a:rPr>
              <a:t>1.1</a:t>
            </a:r>
          </a:p>
        </p:txBody>
      </p:sp>
      <p:sp>
        <p:nvSpPr>
          <p:cNvPr id="244747" name="Text Box 11"/>
          <p:cNvSpPr txBox="1">
            <a:spLocks noChangeArrowheads="1"/>
          </p:cNvSpPr>
          <p:nvPr/>
        </p:nvSpPr>
        <p:spPr bwMode="auto">
          <a:xfrm>
            <a:off x="7983542" y="2679701"/>
            <a:ext cx="683200" cy="400110"/>
          </a:xfrm>
          <a:prstGeom prst="rect">
            <a:avLst/>
          </a:prstGeom>
          <a:noFill/>
          <a:ln w="9525">
            <a:noFill/>
            <a:miter lim="800000"/>
            <a:headEnd/>
            <a:tailEnd/>
          </a:ln>
          <a:effectLst/>
        </p:spPr>
        <p:txBody>
          <a:bodyPr wrap="none">
            <a:spAutoFit/>
          </a:bodyPr>
          <a:lstStyle/>
          <a:p>
            <a:pPr>
              <a:defRPr/>
            </a:pPr>
            <a:r>
              <a:rPr lang="en-US" altLang="en-US" sz="2000" b="1">
                <a:solidFill>
                  <a:srgbClr val="CC0000"/>
                </a:solidFill>
                <a:effectLst>
                  <a:outerShdw blurRad="38100" dist="38100" dir="2700000" algn="tl">
                    <a:srgbClr val="C0C0C0"/>
                  </a:outerShdw>
                </a:effectLst>
              </a:rPr>
              <a:t>0.25</a:t>
            </a:r>
          </a:p>
        </p:txBody>
      </p:sp>
      <p:sp>
        <p:nvSpPr>
          <p:cNvPr id="244748" name="Text Box 12"/>
          <p:cNvSpPr txBox="1">
            <a:spLocks noChangeArrowheads="1"/>
          </p:cNvSpPr>
          <p:nvPr/>
        </p:nvSpPr>
        <p:spPr bwMode="auto">
          <a:xfrm>
            <a:off x="990608" y="2628901"/>
            <a:ext cx="1051891" cy="400110"/>
          </a:xfrm>
          <a:prstGeom prst="rect">
            <a:avLst/>
          </a:prstGeom>
          <a:noFill/>
          <a:ln w="9525">
            <a:noFill/>
            <a:miter lim="800000"/>
            <a:headEnd/>
            <a:tailEnd/>
          </a:ln>
          <a:effectLst/>
        </p:spPr>
        <p:txBody>
          <a:bodyPr wrap="none">
            <a:spAutoFit/>
          </a:bodyPr>
          <a:lstStyle/>
          <a:p>
            <a:pPr>
              <a:defRPr/>
            </a:pPr>
            <a:r>
              <a:rPr lang="en-US" altLang="en-US" sz="2000" b="1">
                <a:solidFill>
                  <a:srgbClr val="CC0000"/>
                </a:solidFill>
                <a:effectLst>
                  <a:outerShdw blurRad="38100" dist="38100" dir="2700000" algn="tl">
                    <a:srgbClr val="C0C0C0"/>
                  </a:outerShdw>
                </a:effectLst>
              </a:rPr>
              <a:t>Overall</a:t>
            </a:r>
          </a:p>
        </p:txBody>
      </p:sp>
      <p:sp>
        <p:nvSpPr>
          <p:cNvPr id="9229" name="Text Box 13"/>
          <p:cNvSpPr txBox="1">
            <a:spLocks noChangeArrowheads="1"/>
          </p:cNvSpPr>
          <p:nvPr/>
        </p:nvSpPr>
        <p:spPr bwMode="auto">
          <a:xfrm>
            <a:off x="4681547" y="3206751"/>
            <a:ext cx="540533" cy="400110"/>
          </a:xfrm>
          <a:prstGeom prst="rect">
            <a:avLst/>
          </a:prstGeom>
          <a:noFill/>
          <a:ln w="9525">
            <a:noFill/>
            <a:miter lim="800000"/>
            <a:headEnd/>
            <a:tailEnd/>
          </a:ln>
        </p:spPr>
        <p:txBody>
          <a:bodyPr wrap="none">
            <a:spAutoFit/>
          </a:bodyPr>
          <a:lstStyle/>
          <a:p>
            <a:r>
              <a:rPr lang="en-US" altLang="en-US" sz="2000" b="1"/>
              <a:t>6.9</a:t>
            </a:r>
          </a:p>
        </p:txBody>
      </p:sp>
      <p:sp>
        <p:nvSpPr>
          <p:cNvPr id="9230" name="Text Box 14"/>
          <p:cNvSpPr txBox="1">
            <a:spLocks noChangeArrowheads="1"/>
          </p:cNvSpPr>
          <p:nvPr/>
        </p:nvSpPr>
        <p:spPr bwMode="auto">
          <a:xfrm>
            <a:off x="6403975" y="3206751"/>
            <a:ext cx="327334" cy="400110"/>
          </a:xfrm>
          <a:prstGeom prst="rect">
            <a:avLst/>
          </a:prstGeom>
          <a:noFill/>
          <a:ln w="9525">
            <a:noFill/>
            <a:miter lim="800000"/>
            <a:headEnd/>
            <a:tailEnd/>
          </a:ln>
        </p:spPr>
        <p:txBody>
          <a:bodyPr wrap="none">
            <a:spAutoFit/>
          </a:bodyPr>
          <a:lstStyle/>
          <a:p>
            <a:r>
              <a:rPr lang="en-US" altLang="en-US" sz="2000" b="1"/>
              <a:t>0</a:t>
            </a:r>
          </a:p>
        </p:txBody>
      </p:sp>
      <p:sp>
        <p:nvSpPr>
          <p:cNvPr id="9231" name="Text Box 15"/>
          <p:cNvSpPr txBox="1">
            <a:spLocks noChangeArrowheads="1"/>
          </p:cNvSpPr>
          <p:nvPr/>
        </p:nvSpPr>
        <p:spPr bwMode="auto">
          <a:xfrm>
            <a:off x="8050214" y="3206751"/>
            <a:ext cx="327334" cy="400110"/>
          </a:xfrm>
          <a:prstGeom prst="rect">
            <a:avLst/>
          </a:prstGeom>
          <a:noFill/>
          <a:ln w="9525">
            <a:noFill/>
            <a:miter lim="800000"/>
            <a:headEnd/>
            <a:tailEnd/>
          </a:ln>
        </p:spPr>
        <p:txBody>
          <a:bodyPr wrap="none">
            <a:spAutoFit/>
          </a:bodyPr>
          <a:lstStyle/>
          <a:p>
            <a:r>
              <a:rPr lang="en-US" altLang="en-US" sz="2000" b="1"/>
              <a:t>0</a:t>
            </a:r>
          </a:p>
        </p:txBody>
      </p:sp>
      <p:sp>
        <p:nvSpPr>
          <p:cNvPr id="9232" name="Text Box 16"/>
          <p:cNvSpPr txBox="1">
            <a:spLocks noChangeArrowheads="1"/>
          </p:cNvSpPr>
          <p:nvPr/>
        </p:nvSpPr>
        <p:spPr bwMode="auto">
          <a:xfrm>
            <a:off x="990609" y="4770439"/>
            <a:ext cx="2092239" cy="400110"/>
          </a:xfrm>
          <a:prstGeom prst="rect">
            <a:avLst/>
          </a:prstGeom>
          <a:noFill/>
          <a:ln w="9525">
            <a:noFill/>
            <a:miter lim="800000"/>
            <a:headEnd/>
            <a:tailEnd/>
          </a:ln>
        </p:spPr>
        <p:txBody>
          <a:bodyPr wrap="none">
            <a:spAutoFit/>
          </a:bodyPr>
          <a:lstStyle/>
          <a:p>
            <a:r>
              <a:rPr lang="en-US" altLang="en-US" sz="2000" b="1"/>
              <a:t>Arterial disease</a:t>
            </a:r>
          </a:p>
        </p:txBody>
      </p:sp>
      <p:sp>
        <p:nvSpPr>
          <p:cNvPr id="9233" name="Text Box 17"/>
          <p:cNvSpPr txBox="1">
            <a:spLocks noChangeArrowheads="1"/>
          </p:cNvSpPr>
          <p:nvPr/>
        </p:nvSpPr>
        <p:spPr bwMode="auto">
          <a:xfrm>
            <a:off x="4681547" y="4787901"/>
            <a:ext cx="540533" cy="400110"/>
          </a:xfrm>
          <a:prstGeom prst="rect">
            <a:avLst/>
          </a:prstGeom>
          <a:noFill/>
          <a:ln w="9525">
            <a:noFill/>
            <a:miter lim="800000"/>
            <a:headEnd/>
            <a:tailEnd/>
          </a:ln>
        </p:spPr>
        <p:txBody>
          <a:bodyPr wrap="none">
            <a:spAutoFit/>
          </a:bodyPr>
          <a:lstStyle/>
          <a:p>
            <a:r>
              <a:rPr lang="en-US" altLang="en-US" sz="2000" b="1"/>
              <a:t>9.8</a:t>
            </a:r>
          </a:p>
        </p:txBody>
      </p:sp>
      <p:sp>
        <p:nvSpPr>
          <p:cNvPr id="9234" name="Text Box 18"/>
          <p:cNvSpPr txBox="1">
            <a:spLocks noChangeArrowheads="1"/>
          </p:cNvSpPr>
          <p:nvPr/>
        </p:nvSpPr>
        <p:spPr bwMode="auto">
          <a:xfrm>
            <a:off x="6403984" y="4787901"/>
            <a:ext cx="540533" cy="400110"/>
          </a:xfrm>
          <a:prstGeom prst="rect">
            <a:avLst/>
          </a:prstGeom>
          <a:noFill/>
          <a:ln w="9525">
            <a:noFill/>
            <a:miter lim="800000"/>
            <a:headEnd/>
            <a:tailEnd/>
          </a:ln>
        </p:spPr>
        <p:txBody>
          <a:bodyPr wrap="none">
            <a:spAutoFit/>
          </a:bodyPr>
          <a:lstStyle/>
          <a:p>
            <a:r>
              <a:rPr lang="en-US" altLang="en-US" sz="2000" b="1"/>
              <a:t>2.2</a:t>
            </a:r>
          </a:p>
        </p:txBody>
      </p:sp>
      <p:sp>
        <p:nvSpPr>
          <p:cNvPr id="9235" name="Text Box 19"/>
          <p:cNvSpPr txBox="1">
            <a:spLocks noChangeArrowheads="1"/>
          </p:cNvSpPr>
          <p:nvPr/>
        </p:nvSpPr>
        <p:spPr bwMode="auto">
          <a:xfrm>
            <a:off x="7981950" y="4787901"/>
            <a:ext cx="683200" cy="400110"/>
          </a:xfrm>
          <a:prstGeom prst="rect">
            <a:avLst/>
          </a:prstGeom>
          <a:noFill/>
          <a:ln w="9525">
            <a:noFill/>
            <a:miter lim="800000"/>
            <a:headEnd/>
            <a:tailEnd/>
          </a:ln>
        </p:spPr>
        <p:txBody>
          <a:bodyPr wrap="none">
            <a:spAutoFit/>
          </a:bodyPr>
          <a:lstStyle/>
          <a:p>
            <a:r>
              <a:rPr lang="en-US" altLang="en-US" sz="2000" b="1"/>
              <a:t>0.45</a:t>
            </a:r>
          </a:p>
        </p:txBody>
      </p:sp>
      <p:sp>
        <p:nvSpPr>
          <p:cNvPr id="9236" name="Text Box 20"/>
          <p:cNvSpPr txBox="1">
            <a:spLocks noChangeArrowheads="1"/>
          </p:cNvSpPr>
          <p:nvPr/>
        </p:nvSpPr>
        <p:spPr bwMode="auto">
          <a:xfrm>
            <a:off x="990600" y="5305426"/>
            <a:ext cx="1868012" cy="400110"/>
          </a:xfrm>
          <a:prstGeom prst="rect">
            <a:avLst/>
          </a:prstGeom>
          <a:noFill/>
          <a:ln w="9525">
            <a:noFill/>
            <a:miter lim="800000"/>
            <a:headEnd/>
            <a:tailEnd/>
          </a:ln>
        </p:spPr>
        <p:txBody>
          <a:bodyPr wrap="none">
            <a:spAutoFit/>
          </a:bodyPr>
          <a:lstStyle/>
          <a:p>
            <a:r>
              <a:rPr lang="en-US" altLang="en-US" sz="2000" b="1"/>
              <a:t>Time &lt;90days</a:t>
            </a:r>
          </a:p>
        </p:txBody>
      </p:sp>
      <p:sp>
        <p:nvSpPr>
          <p:cNvPr id="9237" name="Text Box 21"/>
          <p:cNvSpPr txBox="1">
            <a:spLocks noChangeArrowheads="1"/>
          </p:cNvSpPr>
          <p:nvPr/>
        </p:nvSpPr>
        <p:spPr bwMode="auto">
          <a:xfrm>
            <a:off x="4681547" y="5314951"/>
            <a:ext cx="540533" cy="400110"/>
          </a:xfrm>
          <a:prstGeom prst="rect">
            <a:avLst/>
          </a:prstGeom>
          <a:noFill/>
          <a:ln w="9525">
            <a:noFill/>
            <a:miter lim="800000"/>
            <a:headEnd/>
            <a:tailEnd/>
          </a:ln>
        </p:spPr>
        <p:txBody>
          <a:bodyPr wrap="none">
            <a:spAutoFit/>
          </a:bodyPr>
          <a:lstStyle/>
          <a:p>
            <a:r>
              <a:rPr lang="en-US" altLang="en-US" sz="2000" b="1"/>
              <a:t>9.2</a:t>
            </a:r>
          </a:p>
        </p:txBody>
      </p:sp>
      <p:sp>
        <p:nvSpPr>
          <p:cNvPr id="9238" name="Text Box 22"/>
          <p:cNvSpPr txBox="1">
            <a:spLocks noChangeArrowheads="1"/>
          </p:cNvSpPr>
          <p:nvPr/>
        </p:nvSpPr>
        <p:spPr bwMode="auto">
          <a:xfrm>
            <a:off x="6403984" y="5314951"/>
            <a:ext cx="540533" cy="400110"/>
          </a:xfrm>
          <a:prstGeom prst="rect">
            <a:avLst/>
          </a:prstGeom>
          <a:noFill/>
          <a:ln w="9525">
            <a:noFill/>
            <a:miter lim="800000"/>
            <a:headEnd/>
            <a:tailEnd/>
          </a:ln>
        </p:spPr>
        <p:txBody>
          <a:bodyPr wrap="none">
            <a:spAutoFit/>
          </a:bodyPr>
          <a:lstStyle/>
          <a:p>
            <a:r>
              <a:rPr lang="en-US" altLang="en-US" sz="2000" b="1"/>
              <a:t>1.6</a:t>
            </a:r>
          </a:p>
        </p:txBody>
      </p:sp>
      <p:sp>
        <p:nvSpPr>
          <p:cNvPr id="9239" name="Text Box 23"/>
          <p:cNvSpPr txBox="1">
            <a:spLocks noChangeArrowheads="1"/>
          </p:cNvSpPr>
          <p:nvPr/>
        </p:nvSpPr>
        <p:spPr bwMode="auto">
          <a:xfrm>
            <a:off x="7983542" y="5314951"/>
            <a:ext cx="683200" cy="400110"/>
          </a:xfrm>
          <a:prstGeom prst="rect">
            <a:avLst/>
          </a:prstGeom>
          <a:noFill/>
          <a:ln w="9525">
            <a:noFill/>
            <a:miter lim="800000"/>
            <a:headEnd/>
            <a:tailEnd/>
          </a:ln>
        </p:spPr>
        <p:txBody>
          <a:bodyPr wrap="none">
            <a:spAutoFit/>
          </a:bodyPr>
          <a:lstStyle/>
          <a:p>
            <a:r>
              <a:rPr lang="en-US" altLang="en-US" sz="2000" b="1"/>
              <a:t>0.18</a:t>
            </a:r>
          </a:p>
        </p:txBody>
      </p:sp>
      <p:sp>
        <p:nvSpPr>
          <p:cNvPr id="9240" name="Line 24"/>
          <p:cNvSpPr>
            <a:spLocks noChangeShapeType="1"/>
          </p:cNvSpPr>
          <p:nvPr/>
        </p:nvSpPr>
        <p:spPr bwMode="auto">
          <a:xfrm flipV="1">
            <a:off x="862015" y="2595579"/>
            <a:ext cx="7888287" cy="15875"/>
          </a:xfrm>
          <a:prstGeom prst="line">
            <a:avLst/>
          </a:prstGeom>
          <a:noFill/>
          <a:ln w="28575">
            <a:solidFill>
              <a:schemeClr val="tx1"/>
            </a:solidFill>
            <a:round/>
            <a:headEnd/>
            <a:tailEnd/>
          </a:ln>
        </p:spPr>
        <p:txBody>
          <a:bodyPr wrap="none" anchor="ctr"/>
          <a:lstStyle/>
          <a:p>
            <a:endParaRPr lang="en-GB"/>
          </a:p>
        </p:txBody>
      </p:sp>
      <p:sp>
        <p:nvSpPr>
          <p:cNvPr id="9241" name="Text Box 25"/>
          <p:cNvSpPr txBox="1">
            <a:spLocks noChangeArrowheads="1"/>
          </p:cNvSpPr>
          <p:nvPr/>
        </p:nvSpPr>
        <p:spPr bwMode="auto">
          <a:xfrm>
            <a:off x="8113714" y="6345239"/>
            <a:ext cx="1750800" cy="400110"/>
          </a:xfrm>
          <a:prstGeom prst="rect">
            <a:avLst/>
          </a:prstGeom>
          <a:noFill/>
          <a:ln w="9525">
            <a:noFill/>
            <a:miter lim="800000"/>
            <a:headEnd/>
            <a:tailEnd/>
          </a:ln>
        </p:spPr>
        <p:txBody>
          <a:bodyPr wrap="none">
            <a:spAutoFit/>
          </a:bodyPr>
          <a:lstStyle/>
          <a:p>
            <a:r>
              <a:rPr lang="en-US" altLang="en-US" sz="2000" b="1"/>
              <a:t>Palareti 1996</a:t>
            </a:r>
          </a:p>
        </p:txBody>
      </p:sp>
      <p:sp>
        <p:nvSpPr>
          <p:cNvPr id="9242" name="Text Box 26"/>
          <p:cNvSpPr txBox="1">
            <a:spLocks noChangeArrowheads="1"/>
          </p:cNvSpPr>
          <p:nvPr/>
        </p:nvSpPr>
        <p:spPr bwMode="auto">
          <a:xfrm>
            <a:off x="990600" y="5842001"/>
            <a:ext cx="1524969" cy="400110"/>
          </a:xfrm>
          <a:prstGeom prst="rect">
            <a:avLst/>
          </a:prstGeom>
          <a:noFill/>
          <a:ln w="9525">
            <a:noFill/>
            <a:miter lim="800000"/>
            <a:headEnd/>
            <a:tailEnd/>
          </a:ln>
        </p:spPr>
        <p:txBody>
          <a:bodyPr wrap="none">
            <a:spAutoFit/>
          </a:bodyPr>
          <a:lstStyle/>
          <a:p>
            <a:r>
              <a:rPr lang="en-US" altLang="en-US" sz="2000" b="1"/>
              <a:t>Target &lt;2.8</a:t>
            </a:r>
          </a:p>
        </p:txBody>
      </p:sp>
      <p:sp>
        <p:nvSpPr>
          <p:cNvPr id="9243" name="Text Box 27"/>
          <p:cNvSpPr txBox="1">
            <a:spLocks noChangeArrowheads="1"/>
          </p:cNvSpPr>
          <p:nvPr/>
        </p:nvSpPr>
        <p:spPr bwMode="auto">
          <a:xfrm>
            <a:off x="4681547" y="5842001"/>
            <a:ext cx="540533" cy="400110"/>
          </a:xfrm>
          <a:prstGeom prst="rect">
            <a:avLst/>
          </a:prstGeom>
          <a:noFill/>
          <a:ln w="9525">
            <a:noFill/>
            <a:miter lim="800000"/>
            <a:headEnd/>
            <a:tailEnd/>
          </a:ln>
        </p:spPr>
        <p:txBody>
          <a:bodyPr wrap="none">
            <a:spAutoFit/>
          </a:bodyPr>
          <a:lstStyle/>
          <a:p>
            <a:r>
              <a:rPr lang="en-US" altLang="en-US" sz="2000" b="1"/>
              <a:t>6.8</a:t>
            </a:r>
          </a:p>
        </p:txBody>
      </p:sp>
      <p:sp>
        <p:nvSpPr>
          <p:cNvPr id="9244" name="Text Box 28"/>
          <p:cNvSpPr txBox="1">
            <a:spLocks noChangeArrowheads="1"/>
          </p:cNvSpPr>
          <p:nvPr/>
        </p:nvSpPr>
        <p:spPr bwMode="auto">
          <a:xfrm>
            <a:off x="6405572" y="5842001"/>
            <a:ext cx="540533" cy="400110"/>
          </a:xfrm>
          <a:prstGeom prst="rect">
            <a:avLst/>
          </a:prstGeom>
          <a:noFill/>
          <a:ln w="9525">
            <a:noFill/>
            <a:miter lim="800000"/>
            <a:headEnd/>
            <a:tailEnd/>
          </a:ln>
        </p:spPr>
        <p:txBody>
          <a:bodyPr wrap="none">
            <a:spAutoFit/>
          </a:bodyPr>
          <a:lstStyle/>
          <a:p>
            <a:r>
              <a:rPr lang="en-US" altLang="en-US" sz="2000" b="1"/>
              <a:t>1.2</a:t>
            </a:r>
          </a:p>
        </p:txBody>
      </p:sp>
      <p:sp>
        <p:nvSpPr>
          <p:cNvPr id="9245" name="Text Box 29"/>
          <p:cNvSpPr txBox="1">
            <a:spLocks noChangeArrowheads="1"/>
          </p:cNvSpPr>
          <p:nvPr/>
        </p:nvSpPr>
        <p:spPr bwMode="auto">
          <a:xfrm>
            <a:off x="7983542" y="5842001"/>
            <a:ext cx="683200" cy="400110"/>
          </a:xfrm>
          <a:prstGeom prst="rect">
            <a:avLst/>
          </a:prstGeom>
          <a:noFill/>
          <a:ln w="9525">
            <a:noFill/>
            <a:miter lim="800000"/>
            <a:headEnd/>
            <a:tailEnd/>
          </a:ln>
        </p:spPr>
        <p:txBody>
          <a:bodyPr wrap="none">
            <a:spAutoFit/>
          </a:bodyPr>
          <a:lstStyle/>
          <a:p>
            <a:r>
              <a:rPr lang="en-US" altLang="en-US" sz="2000" b="1"/>
              <a:t>0.22</a:t>
            </a:r>
          </a:p>
        </p:txBody>
      </p:sp>
      <p:sp>
        <p:nvSpPr>
          <p:cNvPr id="9246" name="Text Box 30"/>
          <p:cNvSpPr txBox="1">
            <a:spLocks noChangeArrowheads="1"/>
          </p:cNvSpPr>
          <p:nvPr/>
        </p:nvSpPr>
        <p:spPr bwMode="auto">
          <a:xfrm>
            <a:off x="990600" y="4235451"/>
            <a:ext cx="1337226" cy="400110"/>
          </a:xfrm>
          <a:prstGeom prst="rect">
            <a:avLst/>
          </a:prstGeom>
          <a:noFill/>
          <a:ln w="9525">
            <a:noFill/>
            <a:miter lim="800000"/>
            <a:headEnd/>
            <a:tailEnd/>
          </a:ln>
        </p:spPr>
        <p:txBody>
          <a:bodyPr wrap="none">
            <a:spAutoFit/>
          </a:bodyPr>
          <a:lstStyle/>
          <a:p>
            <a:r>
              <a:rPr lang="en-US" altLang="en-US" sz="2000" b="1"/>
              <a:t>Age (≥70)</a:t>
            </a:r>
          </a:p>
        </p:txBody>
      </p:sp>
      <p:sp>
        <p:nvSpPr>
          <p:cNvPr id="9247" name="Text Box 31"/>
          <p:cNvSpPr txBox="1">
            <a:spLocks noChangeArrowheads="1"/>
          </p:cNvSpPr>
          <p:nvPr/>
        </p:nvSpPr>
        <p:spPr bwMode="auto">
          <a:xfrm>
            <a:off x="4681547" y="4260851"/>
            <a:ext cx="540533" cy="400110"/>
          </a:xfrm>
          <a:prstGeom prst="rect">
            <a:avLst/>
          </a:prstGeom>
          <a:noFill/>
          <a:ln w="9525">
            <a:noFill/>
            <a:miter lim="800000"/>
            <a:headEnd/>
            <a:tailEnd/>
          </a:ln>
        </p:spPr>
        <p:txBody>
          <a:bodyPr wrap="none">
            <a:spAutoFit/>
          </a:bodyPr>
          <a:lstStyle/>
          <a:p>
            <a:r>
              <a:rPr lang="en-US" altLang="en-US" sz="2000" b="1"/>
              <a:t>7.5</a:t>
            </a:r>
          </a:p>
        </p:txBody>
      </p:sp>
      <p:sp>
        <p:nvSpPr>
          <p:cNvPr id="9248" name="Text Box 32"/>
          <p:cNvSpPr txBox="1">
            <a:spLocks noChangeArrowheads="1"/>
          </p:cNvSpPr>
          <p:nvPr/>
        </p:nvSpPr>
        <p:spPr bwMode="auto">
          <a:xfrm>
            <a:off x="6403984" y="4260851"/>
            <a:ext cx="540533" cy="400110"/>
          </a:xfrm>
          <a:prstGeom prst="rect">
            <a:avLst/>
          </a:prstGeom>
          <a:noFill/>
          <a:ln w="9525">
            <a:noFill/>
            <a:miter lim="800000"/>
            <a:headEnd/>
            <a:tailEnd/>
          </a:ln>
        </p:spPr>
        <p:txBody>
          <a:bodyPr wrap="none">
            <a:spAutoFit/>
          </a:bodyPr>
          <a:lstStyle/>
          <a:p>
            <a:r>
              <a:rPr lang="en-US" altLang="en-US" sz="2000" b="1"/>
              <a:t>2.2</a:t>
            </a:r>
          </a:p>
        </p:txBody>
      </p:sp>
      <p:sp>
        <p:nvSpPr>
          <p:cNvPr id="9249" name="Text Box 33"/>
          <p:cNvSpPr txBox="1">
            <a:spLocks noChangeArrowheads="1"/>
          </p:cNvSpPr>
          <p:nvPr/>
        </p:nvSpPr>
        <p:spPr bwMode="auto">
          <a:xfrm>
            <a:off x="8050222" y="4260851"/>
            <a:ext cx="540533" cy="400110"/>
          </a:xfrm>
          <a:prstGeom prst="rect">
            <a:avLst/>
          </a:prstGeom>
          <a:noFill/>
          <a:ln w="9525">
            <a:noFill/>
            <a:miter lim="800000"/>
            <a:headEnd/>
            <a:tailEnd/>
          </a:ln>
        </p:spPr>
        <p:txBody>
          <a:bodyPr wrap="none">
            <a:spAutoFit/>
          </a:bodyPr>
          <a:lstStyle/>
          <a:p>
            <a:r>
              <a:rPr lang="en-US" altLang="en-US" sz="2000" b="1"/>
              <a:t>0.7</a:t>
            </a:r>
          </a:p>
        </p:txBody>
      </p:sp>
      <p:sp>
        <p:nvSpPr>
          <p:cNvPr id="9250" name="Text Box 34"/>
          <p:cNvSpPr txBox="1">
            <a:spLocks noChangeArrowheads="1"/>
          </p:cNvSpPr>
          <p:nvPr/>
        </p:nvSpPr>
        <p:spPr bwMode="auto">
          <a:xfrm>
            <a:off x="990600" y="3700464"/>
            <a:ext cx="1566454" cy="400110"/>
          </a:xfrm>
          <a:prstGeom prst="rect">
            <a:avLst/>
          </a:prstGeom>
          <a:noFill/>
          <a:ln w="9525">
            <a:noFill/>
            <a:miter lim="800000"/>
            <a:headEnd/>
            <a:tailEnd/>
          </a:ln>
        </p:spPr>
        <p:txBody>
          <a:bodyPr wrap="none">
            <a:spAutoFit/>
          </a:bodyPr>
          <a:lstStyle/>
          <a:p>
            <a:r>
              <a:rPr lang="en-US" altLang="en-US" sz="2000" b="1"/>
              <a:t>Age (50-69)</a:t>
            </a:r>
          </a:p>
        </p:txBody>
      </p:sp>
      <p:sp>
        <p:nvSpPr>
          <p:cNvPr id="9251" name="Text Box 35"/>
          <p:cNvSpPr txBox="1">
            <a:spLocks noChangeArrowheads="1"/>
          </p:cNvSpPr>
          <p:nvPr/>
        </p:nvSpPr>
        <p:spPr bwMode="auto">
          <a:xfrm>
            <a:off x="4681547" y="3733801"/>
            <a:ext cx="540533" cy="400110"/>
          </a:xfrm>
          <a:prstGeom prst="rect">
            <a:avLst/>
          </a:prstGeom>
          <a:noFill/>
          <a:ln w="9525">
            <a:noFill/>
            <a:miter lim="800000"/>
            <a:headEnd/>
            <a:tailEnd/>
          </a:ln>
        </p:spPr>
        <p:txBody>
          <a:bodyPr wrap="none">
            <a:spAutoFit/>
          </a:bodyPr>
          <a:lstStyle/>
          <a:p>
            <a:r>
              <a:rPr lang="en-US" altLang="en-US" sz="2000" b="1"/>
              <a:t>5.0</a:t>
            </a:r>
          </a:p>
        </p:txBody>
      </p:sp>
      <p:sp>
        <p:nvSpPr>
          <p:cNvPr id="9252" name="Text Box 36"/>
          <p:cNvSpPr txBox="1">
            <a:spLocks noChangeArrowheads="1"/>
          </p:cNvSpPr>
          <p:nvPr/>
        </p:nvSpPr>
        <p:spPr bwMode="auto">
          <a:xfrm>
            <a:off x="6403984" y="3733801"/>
            <a:ext cx="540533" cy="400110"/>
          </a:xfrm>
          <a:prstGeom prst="rect">
            <a:avLst/>
          </a:prstGeom>
          <a:noFill/>
          <a:ln w="9525">
            <a:noFill/>
            <a:miter lim="800000"/>
            <a:headEnd/>
            <a:tailEnd/>
          </a:ln>
        </p:spPr>
        <p:txBody>
          <a:bodyPr wrap="none">
            <a:spAutoFit/>
          </a:bodyPr>
          <a:lstStyle/>
          <a:p>
            <a:r>
              <a:rPr lang="en-US" altLang="en-US" sz="2000" b="1"/>
              <a:t>0.7</a:t>
            </a:r>
          </a:p>
        </p:txBody>
      </p:sp>
      <p:sp>
        <p:nvSpPr>
          <p:cNvPr id="9253" name="Text Box 37"/>
          <p:cNvSpPr txBox="1">
            <a:spLocks noChangeArrowheads="1"/>
          </p:cNvSpPr>
          <p:nvPr/>
        </p:nvSpPr>
        <p:spPr bwMode="auto">
          <a:xfrm>
            <a:off x="8050214" y="3733801"/>
            <a:ext cx="327334" cy="400110"/>
          </a:xfrm>
          <a:prstGeom prst="rect">
            <a:avLst/>
          </a:prstGeom>
          <a:noFill/>
          <a:ln w="9525">
            <a:noFill/>
            <a:miter lim="800000"/>
            <a:headEnd/>
            <a:tailEnd/>
          </a:ln>
        </p:spPr>
        <p:txBody>
          <a:bodyPr wrap="none">
            <a:spAutoFit/>
          </a:bodyPr>
          <a:lstStyle/>
          <a:p>
            <a:r>
              <a:rPr lang="en-US" altLang="en-US" sz="2000" b="1"/>
              <a:t>0</a:t>
            </a:r>
          </a:p>
        </p:txBody>
      </p:sp>
      <p:sp>
        <p:nvSpPr>
          <p:cNvPr id="9254" name="Text Box 38"/>
          <p:cNvSpPr txBox="1">
            <a:spLocks noChangeArrowheads="1"/>
          </p:cNvSpPr>
          <p:nvPr/>
        </p:nvSpPr>
        <p:spPr bwMode="auto">
          <a:xfrm>
            <a:off x="1055688" y="404827"/>
            <a:ext cx="6853158" cy="646331"/>
          </a:xfrm>
          <a:prstGeom prst="rect">
            <a:avLst/>
          </a:prstGeom>
          <a:noFill/>
          <a:ln w="9525">
            <a:noFill/>
            <a:miter lim="800000"/>
            <a:headEnd/>
            <a:tailEnd/>
          </a:ln>
        </p:spPr>
        <p:txBody>
          <a:bodyPr wrap="none">
            <a:spAutoFit/>
          </a:bodyPr>
          <a:lstStyle/>
          <a:p>
            <a:r>
              <a:rPr lang="en-US" altLang="en-US" sz="3600" b="1">
                <a:solidFill>
                  <a:schemeClr val="bg2"/>
                </a:solidFill>
              </a:rPr>
              <a:t>Anticoagulation: stratified risk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88950" y="476254"/>
            <a:ext cx="8960530" cy="769441"/>
          </a:xfrm>
          <a:prstGeom prst="rect">
            <a:avLst/>
          </a:prstGeom>
          <a:solidFill>
            <a:srgbClr val="FFFFFF"/>
          </a:solidFill>
          <a:ln w="9525">
            <a:noFill/>
            <a:miter lim="800000"/>
            <a:headEnd/>
            <a:tailEnd/>
          </a:ln>
        </p:spPr>
        <p:txBody>
          <a:bodyPr wrap="none">
            <a:spAutoFit/>
          </a:bodyPr>
          <a:lstStyle/>
          <a:p>
            <a:r>
              <a:rPr lang="en-GB" altLang="en-GB" sz="4400">
                <a:solidFill>
                  <a:schemeClr val="bg2"/>
                </a:solidFill>
                <a:latin typeface="Franklin Gothic Book" pitchFamily="34" charset="0"/>
              </a:rPr>
              <a:t>Rarer thrombophilias and recurrence</a:t>
            </a:r>
          </a:p>
        </p:txBody>
      </p:sp>
      <p:sp>
        <p:nvSpPr>
          <p:cNvPr id="50179" name="Text Box 3"/>
          <p:cNvSpPr txBox="1">
            <a:spLocks noChangeArrowheads="1"/>
          </p:cNvSpPr>
          <p:nvPr/>
        </p:nvSpPr>
        <p:spPr bwMode="auto">
          <a:xfrm>
            <a:off x="457200" y="2417778"/>
            <a:ext cx="1274708" cy="461665"/>
          </a:xfrm>
          <a:prstGeom prst="rect">
            <a:avLst/>
          </a:prstGeom>
          <a:noFill/>
          <a:ln w="9525">
            <a:noFill/>
            <a:miter lim="800000"/>
            <a:headEnd/>
            <a:tailEnd/>
          </a:ln>
        </p:spPr>
        <p:txBody>
          <a:bodyPr wrap="none">
            <a:spAutoFit/>
          </a:bodyPr>
          <a:lstStyle/>
          <a:p>
            <a:r>
              <a:rPr lang="en-GB" altLang="en-GB" sz="2400" b="1">
                <a:solidFill>
                  <a:srgbClr val="460023"/>
                </a:solidFill>
                <a:latin typeface="Verdana" pitchFamily="34" charset="0"/>
              </a:rPr>
              <a:t>Factor</a:t>
            </a:r>
          </a:p>
        </p:txBody>
      </p:sp>
      <p:sp>
        <p:nvSpPr>
          <p:cNvPr id="50180" name="Text Box 4"/>
          <p:cNvSpPr txBox="1">
            <a:spLocks noChangeArrowheads="1"/>
          </p:cNvSpPr>
          <p:nvPr/>
        </p:nvSpPr>
        <p:spPr bwMode="auto">
          <a:xfrm>
            <a:off x="4089400" y="2417778"/>
            <a:ext cx="1390124" cy="461665"/>
          </a:xfrm>
          <a:prstGeom prst="rect">
            <a:avLst/>
          </a:prstGeom>
          <a:noFill/>
          <a:ln w="9525">
            <a:noFill/>
            <a:miter lim="800000"/>
            <a:headEnd/>
            <a:tailEnd/>
          </a:ln>
        </p:spPr>
        <p:txBody>
          <a:bodyPr wrap="none">
            <a:spAutoFit/>
          </a:bodyPr>
          <a:lstStyle/>
          <a:p>
            <a:r>
              <a:rPr lang="en-GB" altLang="en-GB" sz="2400" b="1">
                <a:solidFill>
                  <a:srgbClr val="460023"/>
                </a:solidFill>
                <a:latin typeface="Verdana" pitchFamily="34" charset="0"/>
              </a:rPr>
              <a:t>RR(CI)</a:t>
            </a:r>
          </a:p>
        </p:txBody>
      </p:sp>
      <p:sp>
        <p:nvSpPr>
          <p:cNvPr id="50181" name="Text Box 5"/>
          <p:cNvSpPr txBox="1">
            <a:spLocks noChangeArrowheads="1"/>
          </p:cNvSpPr>
          <p:nvPr/>
        </p:nvSpPr>
        <p:spPr bwMode="auto">
          <a:xfrm>
            <a:off x="457206" y="2997200"/>
            <a:ext cx="9448800" cy="2308324"/>
          </a:xfrm>
          <a:prstGeom prst="rect">
            <a:avLst/>
          </a:prstGeom>
          <a:noFill/>
          <a:ln w="9525">
            <a:noFill/>
            <a:miter lim="800000"/>
            <a:headEnd/>
            <a:tailEnd/>
          </a:ln>
        </p:spPr>
        <p:txBody>
          <a:bodyPr>
            <a:spAutoFit/>
          </a:bodyPr>
          <a:lstStyle/>
          <a:p>
            <a:pPr>
              <a:lnSpc>
                <a:spcPct val="150000"/>
              </a:lnSpc>
            </a:pPr>
            <a:r>
              <a:rPr lang="en-GB" altLang="en-GB" sz="2400" b="1">
                <a:solidFill>
                  <a:schemeClr val="bg2"/>
                </a:solidFill>
                <a:latin typeface="Verdana" pitchFamily="34" charset="0"/>
              </a:rPr>
              <a:t>FVL +/+ 			  ?	 </a:t>
            </a:r>
          </a:p>
          <a:p>
            <a:pPr>
              <a:lnSpc>
                <a:spcPct val="150000"/>
              </a:lnSpc>
            </a:pPr>
            <a:r>
              <a:rPr lang="en-GB" altLang="en-GB" sz="2400" b="1">
                <a:solidFill>
                  <a:schemeClr val="bg2"/>
                </a:solidFill>
                <a:latin typeface="Verdana" pitchFamily="34" charset="0"/>
              </a:rPr>
              <a:t>FVL&amp;PT			 2.6 	</a:t>
            </a:r>
          </a:p>
          <a:p>
            <a:pPr>
              <a:lnSpc>
                <a:spcPct val="150000"/>
              </a:lnSpc>
            </a:pPr>
            <a:r>
              <a:rPr lang="en-GB" altLang="en-GB" sz="2400" b="1">
                <a:solidFill>
                  <a:schemeClr val="bg2"/>
                </a:solidFill>
                <a:latin typeface="Verdana" pitchFamily="34" charset="0"/>
              </a:rPr>
              <a:t>AT/PC/PS			  -		&gt;10%</a:t>
            </a:r>
          </a:p>
          <a:p>
            <a:pPr>
              <a:lnSpc>
                <a:spcPct val="150000"/>
              </a:lnSpc>
            </a:pPr>
            <a:r>
              <a:rPr lang="en-GB" altLang="en-GB" sz="2400" b="1">
                <a:solidFill>
                  <a:schemeClr val="bg2"/>
                </a:solidFill>
                <a:latin typeface="Verdana" pitchFamily="34" charset="0"/>
              </a:rPr>
              <a:t> </a:t>
            </a:r>
          </a:p>
        </p:txBody>
      </p:sp>
      <p:sp>
        <p:nvSpPr>
          <p:cNvPr id="50182" name="Line 6"/>
          <p:cNvSpPr>
            <a:spLocks noChangeShapeType="1"/>
          </p:cNvSpPr>
          <p:nvPr/>
        </p:nvSpPr>
        <p:spPr bwMode="auto">
          <a:xfrm flipV="1">
            <a:off x="523879" y="2898775"/>
            <a:ext cx="9347200" cy="12700"/>
          </a:xfrm>
          <a:prstGeom prst="line">
            <a:avLst/>
          </a:prstGeom>
          <a:noFill/>
          <a:ln w="19050">
            <a:solidFill>
              <a:srgbClr val="460023"/>
            </a:solidFill>
            <a:round/>
            <a:headEnd/>
            <a:tailEnd/>
          </a:ln>
        </p:spPr>
        <p:txBody>
          <a:bodyPr wrap="none" anchor="ctr"/>
          <a:lstStyle/>
          <a:p>
            <a:endParaRPr lang="en-GB"/>
          </a:p>
        </p:txBody>
      </p:sp>
      <p:sp>
        <p:nvSpPr>
          <p:cNvPr id="50183" name="Text Box 7"/>
          <p:cNvSpPr txBox="1">
            <a:spLocks noChangeArrowheads="1"/>
          </p:cNvSpPr>
          <p:nvPr/>
        </p:nvSpPr>
        <p:spPr bwMode="auto">
          <a:xfrm>
            <a:off x="5961063" y="1998678"/>
            <a:ext cx="1377950" cy="830997"/>
          </a:xfrm>
          <a:prstGeom prst="rect">
            <a:avLst/>
          </a:prstGeom>
          <a:noFill/>
          <a:ln w="9525">
            <a:noFill/>
            <a:miter lim="800000"/>
            <a:headEnd/>
            <a:tailEnd/>
          </a:ln>
        </p:spPr>
        <p:txBody>
          <a:bodyPr>
            <a:spAutoFit/>
          </a:bodyPr>
          <a:lstStyle/>
          <a:p>
            <a:r>
              <a:rPr lang="en-GB" altLang="en-GB" sz="2400" b="1">
                <a:solidFill>
                  <a:srgbClr val="460023"/>
                </a:solidFill>
                <a:latin typeface="Verdana" pitchFamily="34" charset="0"/>
              </a:rPr>
              <a:t>Rec. </a:t>
            </a:r>
          </a:p>
          <a:p>
            <a:r>
              <a:rPr lang="en-GB" altLang="en-GB" sz="2400" b="1">
                <a:solidFill>
                  <a:srgbClr val="460023"/>
                </a:solidFill>
                <a:latin typeface="Verdana" pitchFamily="34" charset="0"/>
              </a:rPr>
              <a:t>(%pa)</a:t>
            </a:r>
          </a:p>
        </p:txBody>
      </p:sp>
      <p:sp>
        <p:nvSpPr>
          <p:cNvPr id="50184" name="Text Box 8"/>
          <p:cNvSpPr txBox="1">
            <a:spLocks noChangeArrowheads="1"/>
          </p:cNvSpPr>
          <p:nvPr/>
        </p:nvSpPr>
        <p:spPr bwMode="auto">
          <a:xfrm>
            <a:off x="1281121" y="5734065"/>
            <a:ext cx="7106817" cy="584775"/>
          </a:xfrm>
          <a:prstGeom prst="rect">
            <a:avLst/>
          </a:prstGeom>
          <a:noFill/>
          <a:ln w="9525">
            <a:noFill/>
            <a:miter lim="800000"/>
            <a:headEnd/>
            <a:tailEnd/>
          </a:ln>
        </p:spPr>
        <p:txBody>
          <a:bodyPr wrap="none">
            <a:spAutoFit/>
          </a:bodyPr>
          <a:lstStyle/>
          <a:p>
            <a:pPr eaLnBrk="1" hangingPunct="1"/>
            <a:r>
              <a:rPr lang="en-GB" sz="3200">
                <a:latin typeface="Verdana" pitchFamily="34" charset="0"/>
              </a:rPr>
              <a:t>Possibly predict high risk but rare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Graphic"/>
          <p:cNvPicPr>
            <a:picLocks noChangeAspect="1" noChangeArrowheads="1"/>
          </p:cNvPicPr>
          <p:nvPr/>
        </p:nvPicPr>
        <p:blipFill>
          <a:blip r:embed="rId3" cstate="print"/>
          <a:srcRect/>
          <a:stretch>
            <a:fillRect/>
          </a:stretch>
        </p:blipFill>
        <p:spPr bwMode="auto">
          <a:xfrm>
            <a:off x="1066800" y="304813"/>
            <a:ext cx="8207375" cy="5349875"/>
          </a:xfrm>
          <a:prstGeom prst="rect">
            <a:avLst/>
          </a:prstGeom>
          <a:noFill/>
          <a:ln w="9525">
            <a:noFill/>
            <a:miter lim="800000"/>
            <a:headEnd/>
            <a:tailEnd/>
          </a:ln>
        </p:spPr>
      </p:pic>
      <p:sp>
        <p:nvSpPr>
          <p:cNvPr id="51203" name="Rectangle 3"/>
          <p:cNvSpPr>
            <a:spLocks noChangeArrowheads="1"/>
          </p:cNvSpPr>
          <p:nvPr/>
        </p:nvSpPr>
        <p:spPr bwMode="auto">
          <a:xfrm>
            <a:off x="273050" y="5589604"/>
            <a:ext cx="9906000" cy="1006475"/>
          </a:xfrm>
          <a:prstGeom prst="rect">
            <a:avLst/>
          </a:prstGeom>
          <a:noFill/>
          <a:ln w="9525">
            <a:noFill/>
            <a:miter lim="800000"/>
            <a:headEnd/>
            <a:tailEnd/>
          </a:ln>
        </p:spPr>
        <p:txBody>
          <a:bodyPr>
            <a:spAutoFit/>
          </a:bodyPr>
          <a:lstStyle/>
          <a:p>
            <a:r>
              <a:rPr lang="en-US" sz="2000"/>
              <a:t>Probability of recurrent VTE in subjects with hereditary thrombophilic traits according to D-dimer (&lt;/&gt;500 ng/mL) 1 month after stopping anticoagulation. </a:t>
            </a:r>
            <a:br>
              <a:rPr lang="en-US" sz="2000"/>
            </a:br>
            <a:endParaRPr lang="en-US" sz="2000"/>
          </a:p>
        </p:txBody>
      </p:sp>
      <p:sp>
        <p:nvSpPr>
          <p:cNvPr id="51204" name="Text Box 4"/>
          <p:cNvSpPr txBox="1">
            <a:spLocks noChangeArrowheads="1"/>
          </p:cNvSpPr>
          <p:nvPr/>
        </p:nvSpPr>
        <p:spPr bwMode="auto">
          <a:xfrm>
            <a:off x="8237547" y="6289676"/>
            <a:ext cx="1595309" cy="369332"/>
          </a:xfrm>
          <a:prstGeom prst="rect">
            <a:avLst/>
          </a:prstGeom>
          <a:noFill/>
          <a:ln w="9525">
            <a:noFill/>
            <a:miter lim="800000"/>
            <a:headEnd/>
            <a:tailEnd/>
          </a:ln>
        </p:spPr>
        <p:txBody>
          <a:bodyPr wrap="none">
            <a:spAutoFit/>
          </a:bodyPr>
          <a:lstStyle/>
          <a:p>
            <a:r>
              <a:rPr lang="en-US" sz="1800" b="1"/>
              <a:t>Palareti 2003</a:t>
            </a:r>
            <a:endParaRPr lang="en-GB" sz="2000" b="1"/>
          </a:p>
        </p:txBody>
      </p:sp>
      <p:sp>
        <p:nvSpPr>
          <p:cNvPr id="51205" name="Rectangle 5"/>
          <p:cNvSpPr>
            <a:spLocks noChangeArrowheads="1"/>
          </p:cNvSpPr>
          <p:nvPr/>
        </p:nvSpPr>
        <p:spPr bwMode="auto">
          <a:xfrm>
            <a:off x="415928" y="1196975"/>
            <a:ext cx="649288" cy="4318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88504" y="6"/>
            <a:ext cx="8915400" cy="1139825"/>
          </a:xfrm>
        </p:spPr>
        <p:txBody>
          <a:bodyPr/>
          <a:lstStyle/>
          <a:p>
            <a:pPr eaLnBrk="1" hangingPunct="1"/>
            <a:r>
              <a:rPr lang="en-GB" dirty="0" smtClean="0">
                <a:latin typeface="Franklin Gothic Medium" pitchFamily="34" charset="0"/>
              </a:rPr>
              <a:t>D-dimer and anticoagulation</a:t>
            </a:r>
          </a:p>
        </p:txBody>
      </p:sp>
      <p:pic>
        <p:nvPicPr>
          <p:cNvPr id="52227" name="Picture 4"/>
          <p:cNvPicPr>
            <a:picLocks noChangeAspect="1" noChangeArrowheads="1"/>
          </p:cNvPicPr>
          <p:nvPr/>
        </p:nvPicPr>
        <p:blipFill>
          <a:blip r:embed="rId3" cstate="print"/>
          <a:srcRect/>
          <a:stretch>
            <a:fillRect/>
          </a:stretch>
        </p:blipFill>
        <p:spPr bwMode="auto">
          <a:xfrm>
            <a:off x="920552" y="985183"/>
            <a:ext cx="7398196" cy="5486627"/>
          </a:xfrm>
          <a:prstGeom prst="rect">
            <a:avLst/>
          </a:prstGeom>
          <a:noFill/>
          <a:ln w="9525">
            <a:noFill/>
            <a:miter lim="800000"/>
            <a:headEnd/>
            <a:tailEnd/>
          </a:ln>
        </p:spPr>
      </p:pic>
      <p:sp>
        <p:nvSpPr>
          <p:cNvPr id="52228" name="Text Box 5"/>
          <p:cNvSpPr txBox="1">
            <a:spLocks noChangeArrowheads="1"/>
          </p:cNvSpPr>
          <p:nvPr/>
        </p:nvSpPr>
        <p:spPr bwMode="auto">
          <a:xfrm>
            <a:off x="8224838" y="6461126"/>
            <a:ext cx="1696298" cy="400110"/>
          </a:xfrm>
          <a:prstGeom prst="rect">
            <a:avLst/>
          </a:prstGeom>
          <a:noFill/>
          <a:ln w="9525">
            <a:noFill/>
            <a:miter lim="800000"/>
            <a:headEnd/>
            <a:tailEnd/>
          </a:ln>
        </p:spPr>
        <p:txBody>
          <a:bodyPr wrap="none">
            <a:spAutoFit/>
          </a:bodyPr>
          <a:lstStyle/>
          <a:p>
            <a:r>
              <a:rPr lang="en-GB" sz="2000"/>
              <a:t>Palareti 2006</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z="4000" smtClean="0">
                <a:latin typeface="Franklin Gothic Book" pitchFamily="34" charset="0"/>
              </a:rPr>
              <a:t>ETP and risk of unprovoked VTE recurrence</a:t>
            </a:r>
            <a:endParaRPr lang="en-US" sz="4000" smtClean="0">
              <a:latin typeface="Franklin Gothic Book" pitchFamily="34" charset="0"/>
            </a:endParaRPr>
          </a:p>
        </p:txBody>
      </p:sp>
      <p:pic>
        <p:nvPicPr>
          <p:cNvPr id="53251" name="Picture 4"/>
          <p:cNvPicPr>
            <a:picLocks noChangeAspect="1" noChangeArrowheads="1"/>
          </p:cNvPicPr>
          <p:nvPr/>
        </p:nvPicPr>
        <p:blipFill>
          <a:blip r:embed="rId3" cstate="print"/>
          <a:srcRect/>
          <a:stretch>
            <a:fillRect/>
          </a:stretch>
        </p:blipFill>
        <p:spPr bwMode="auto">
          <a:xfrm>
            <a:off x="1497013" y="1557338"/>
            <a:ext cx="6119812" cy="4876800"/>
          </a:xfrm>
          <a:prstGeom prst="rect">
            <a:avLst/>
          </a:prstGeom>
          <a:noFill/>
          <a:ln w="9525">
            <a:noFill/>
            <a:miter lim="800000"/>
            <a:headEnd/>
            <a:tailEnd/>
          </a:ln>
        </p:spPr>
      </p:pic>
      <p:sp>
        <p:nvSpPr>
          <p:cNvPr id="53252" name="Text Box 5"/>
          <p:cNvSpPr txBox="1">
            <a:spLocks noChangeArrowheads="1"/>
          </p:cNvSpPr>
          <p:nvPr/>
        </p:nvSpPr>
        <p:spPr bwMode="auto">
          <a:xfrm>
            <a:off x="8439153" y="6491288"/>
            <a:ext cx="1479892" cy="369332"/>
          </a:xfrm>
          <a:prstGeom prst="rect">
            <a:avLst/>
          </a:prstGeom>
          <a:noFill/>
          <a:ln w="9525">
            <a:noFill/>
            <a:miter lim="800000"/>
            <a:headEnd/>
            <a:tailEnd/>
          </a:ln>
        </p:spPr>
        <p:txBody>
          <a:bodyPr wrap="none">
            <a:spAutoFit/>
          </a:bodyPr>
          <a:lstStyle/>
          <a:p>
            <a:r>
              <a:rPr lang="en-GB" sz="1800"/>
              <a:t>Besser 2008</a:t>
            </a:r>
            <a:endParaRPr lang="en-US" sz="1800"/>
          </a:p>
        </p:txBody>
      </p:sp>
      <p:sp>
        <p:nvSpPr>
          <p:cNvPr id="53253" name="Text Box 6"/>
          <p:cNvSpPr txBox="1">
            <a:spLocks noChangeArrowheads="1"/>
          </p:cNvSpPr>
          <p:nvPr/>
        </p:nvSpPr>
        <p:spPr bwMode="auto">
          <a:xfrm>
            <a:off x="7185025" y="2060587"/>
            <a:ext cx="2007922" cy="646331"/>
          </a:xfrm>
          <a:prstGeom prst="rect">
            <a:avLst/>
          </a:prstGeom>
          <a:noFill/>
          <a:ln w="9525">
            <a:noFill/>
            <a:miter lim="800000"/>
            <a:headEnd/>
            <a:tailEnd/>
          </a:ln>
        </p:spPr>
        <p:txBody>
          <a:bodyPr wrap="none">
            <a:spAutoFit/>
          </a:bodyPr>
          <a:lstStyle/>
          <a:p>
            <a:r>
              <a:rPr lang="en-GB" sz="1800"/>
              <a:t>ETP &gt; 50</a:t>
            </a:r>
            <a:r>
              <a:rPr lang="en-GB" sz="1800" baseline="30000"/>
              <a:t>th</a:t>
            </a:r>
            <a:r>
              <a:rPr lang="en-GB" sz="1800"/>
              <a:t> centile</a:t>
            </a:r>
            <a:endParaRPr lang="en-US" sz="1800"/>
          </a:p>
          <a:p>
            <a:r>
              <a:rPr lang="en-US" sz="1800"/>
              <a:t>HR 2.9 (1.3–6.6)</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cstate="print"/>
          <a:srcRect/>
          <a:stretch>
            <a:fillRect/>
          </a:stretch>
        </p:blipFill>
        <p:spPr bwMode="auto">
          <a:xfrm>
            <a:off x="631834" y="1052513"/>
            <a:ext cx="6708775" cy="5364162"/>
          </a:xfrm>
          <a:prstGeom prst="rect">
            <a:avLst/>
          </a:prstGeom>
          <a:noFill/>
          <a:ln w="9525">
            <a:noFill/>
            <a:miter lim="800000"/>
            <a:headEnd/>
            <a:tailEnd/>
          </a:ln>
        </p:spPr>
      </p:pic>
      <p:sp>
        <p:nvSpPr>
          <p:cNvPr id="54275" name="Text Box 4"/>
          <p:cNvSpPr txBox="1">
            <a:spLocks noChangeArrowheads="1"/>
          </p:cNvSpPr>
          <p:nvPr/>
        </p:nvSpPr>
        <p:spPr bwMode="auto">
          <a:xfrm>
            <a:off x="4795838" y="6651626"/>
            <a:ext cx="5110162" cy="208968"/>
          </a:xfrm>
          <a:prstGeom prst="rect">
            <a:avLst/>
          </a:prstGeom>
          <a:noFill/>
          <a:ln w="9525">
            <a:noFill/>
            <a:miter lim="800000"/>
            <a:headEnd/>
            <a:tailEnd/>
          </a:ln>
        </p:spPr>
        <p:txBody>
          <a:bodyPr lIns="0" tIns="0" rIns="0" bIns="0" anchorCtr="1">
            <a:spAutoFit/>
          </a:bodyPr>
          <a:lstStyle/>
          <a:p>
            <a:pPr algn="ctr" eaLnBrk="1">
              <a:lnSpc>
                <a:spcPct val="97000"/>
              </a:lnSpc>
              <a:buClr>
                <a:srgbClr val="000000"/>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t>Siragusa, S. et al. Blood 2008;112:511-515</a:t>
            </a:r>
          </a:p>
        </p:txBody>
      </p:sp>
      <p:sp>
        <p:nvSpPr>
          <p:cNvPr id="54276" name="Text Box 5"/>
          <p:cNvSpPr txBox="1">
            <a:spLocks noChangeArrowheads="1"/>
          </p:cNvSpPr>
          <p:nvPr/>
        </p:nvSpPr>
        <p:spPr bwMode="auto">
          <a:xfrm>
            <a:off x="428625" y="229466"/>
            <a:ext cx="8988425" cy="477695"/>
          </a:xfrm>
          <a:prstGeom prst="rect">
            <a:avLst/>
          </a:prstGeom>
          <a:noFill/>
          <a:ln w="9525">
            <a:noFill/>
            <a:miter lim="800000"/>
            <a:headEnd/>
            <a:tailEnd/>
          </a:ln>
        </p:spPr>
        <p:txBody>
          <a:bodyPr lIns="0" tIns="0" rIns="0" bIns="0" anchor="ctr" anchorCtr="1">
            <a:spAutoFit/>
          </a:bodyPr>
          <a:lstStyle/>
          <a:p>
            <a:pPr algn="ctr" eaLnBrk="1">
              <a:lnSpc>
                <a:spcPct val="97000"/>
              </a:lnSpc>
              <a:buClr>
                <a:srgbClr val="000000"/>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a:solidFill>
                  <a:schemeClr val="tx2"/>
                </a:solidFill>
              </a:rPr>
              <a:t>Residual vein thrombosis and anticoagulation </a:t>
            </a:r>
          </a:p>
        </p:txBody>
      </p:sp>
      <p:sp>
        <p:nvSpPr>
          <p:cNvPr id="54277" name="Text Box 6"/>
          <p:cNvSpPr txBox="1">
            <a:spLocks noChangeArrowheads="1"/>
          </p:cNvSpPr>
          <p:nvPr/>
        </p:nvSpPr>
        <p:spPr bwMode="auto">
          <a:xfrm>
            <a:off x="7400925" y="1244607"/>
            <a:ext cx="2305050" cy="2308324"/>
          </a:xfrm>
          <a:prstGeom prst="rect">
            <a:avLst/>
          </a:prstGeom>
          <a:noFill/>
          <a:ln w="9525">
            <a:noFill/>
            <a:miter lim="800000"/>
            <a:headEnd/>
            <a:tailEnd/>
          </a:ln>
        </p:spPr>
        <p:txBody>
          <a:bodyPr>
            <a:spAutoFit/>
          </a:bodyPr>
          <a:lstStyle/>
          <a:p>
            <a:r>
              <a:rPr lang="en-GB" sz="1800"/>
              <a:t>No RVT</a:t>
            </a:r>
          </a:p>
          <a:p>
            <a:endParaRPr lang="en-GB" sz="1800"/>
          </a:p>
          <a:p>
            <a:endParaRPr lang="en-GB" sz="1800"/>
          </a:p>
          <a:p>
            <a:endParaRPr lang="en-GB" sz="1800"/>
          </a:p>
          <a:p>
            <a:r>
              <a:rPr lang="en-GB" sz="1800"/>
              <a:t>RVT + a/c continued</a:t>
            </a:r>
          </a:p>
          <a:p>
            <a:endParaRPr lang="en-GB" sz="1800"/>
          </a:p>
          <a:p>
            <a:r>
              <a:rPr lang="en-GB" sz="1800"/>
              <a:t>RVT: a/c stopped at 3 months</a:t>
            </a:r>
            <a:endParaRPr lang="en-US" sz="180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13" y="1440720"/>
            <a:ext cx="679217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69890" y="6402814"/>
            <a:ext cx="1779654" cy="338554"/>
          </a:xfrm>
          <a:prstGeom prst="rect">
            <a:avLst/>
          </a:prstGeom>
          <a:noFill/>
        </p:spPr>
        <p:txBody>
          <a:bodyPr wrap="none" rtlCol="0">
            <a:spAutoFit/>
          </a:bodyPr>
          <a:lstStyle/>
          <a:p>
            <a:r>
              <a:rPr lang="en-GB" sz="1600" dirty="0" err="1" smtClean="0"/>
              <a:t>Kyrle</a:t>
            </a:r>
            <a:r>
              <a:rPr lang="en-GB" sz="1600" dirty="0" smtClean="0"/>
              <a:t> NEJM 2004</a:t>
            </a:r>
            <a:endParaRPr lang="en-GB" sz="1600" dirty="0"/>
          </a:p>
        </p:txBody>
      </p:sp>
      <p:sp>
        <p:nvSpPr>
          <p:cNvPr id="3" name="Title 2"/>
          <p:cNvSpPr>
            <a:spLocks noGrp="1"/>
          </p:cNvSpPr>
          <p:nvPr>
            <p:ph type="title"/>
          </p:nvPr>
        </p:nvSpPr>
        <p:spPr>
          <a:xfrm>
            <a:off x="488504" y="188650"/>
            <a:ext cx="8915400" cy="1139825"/>
          </a:xfrm>
        </p:spPr>
        <p:txBody>
          <a:bodyPr/>
          <a:lstStyle/>
          <a:p>
            <a:r>
              <a:rPr lang="en-GB" dirty="0" smtClean="0">
                <a:latin typeface="Franklin Gothic Book" pitchFamily="34" charset="0"/>
              </a:rPr>
              <a:t>VTE recurrence in men and women</a:t>
            </a:r>
            <a:endParaRPr lang="en-GB" dirty="0">
              <a:latin typeface="Franklin Gothic Book" pitchFamily="34" charset="0"/>
            </a:endParaRPr>
          </a:p>
        </p:txBody>
      </p:sp>
    </p:spTree>
    <p:extLst>
      <p:ext uri="{BB962C8B-B14F-4D97-AF65-F5344CB8AC3E}">
        <p14:creationId xmlns:p14="http://schemas.microsoft.com/office/powerpoint/2010/main" val="19001634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97"/>
          <p:cNvSpPr>
            <a:spLocks noGrp="1" noChangeArrowheads="1"/>
          </p:cNvSpPr>
          <p:nvPr>
            <p:ph type="title"/>
          </p:nvPr>
        </p:nvSpPr>
        <p:spPr/>
        <p:txBody>
          <a:bodyPr/>
          <a:lstStyle/>
          <a:p>
            <a:pPr eaLnBrk="1" hangingPunct="1"/>
            <a:r>
              <a:rPr lang="en-GB" sz="4000" smtClean="0">
                <a:latin typeface="Franklin Gothic Book" pitchFamily="34" charset="0"/>
              </a:rPr>
              <a:t>Combining SNPs to predict recurrence</a:t>
            </a:r>
            <a:endParaRPr lang="en-US" sz="4000" smtClean="0">
              <a:latin typeface="Franklin Gothic Book" pitchFamily="34" charset="0"/>
            </a:endParaRPr>
          </a:p>
        </p:txBody>
      </p:sp>
      <p:graphicFrame>
        <p:nvGraphicFramePr>
          <p:cNvPr id="493795" name="Group 227"/>
          <p:cNvGraphicFramePr>
            <a:graphicFrameLocks noGrp="1"/>
          </p:cNvGraphicFramePr>
          <p:nvPr>
            <p:ph idx="1"/>
          </p:nvPr>
        </p:nvGraphicFramePr>
        <p:xfrm>
          <a:off x="495305" y="1600207"/>
          <a:ext cx="9084626" cy="4727767"/>
        </p:xfrm>
        <a:graphic>
          <a:graphicData uri="http://schemas.openxmlformats.org/drawingml/2006/table">
            <a:tbl>
              <a:tblPr/>
              <a:tblGrid>
                <a:gridCol w="641350"/>
                <a:gridCol w="1223963"/>
                <a:gridCol w="1439862"/>
                <a:gridCol w="1833563"/>
                <a:gridCol w="1263650"/>
                <a:gridCol w="1309687"/>
                <a:gridCol w="741363"/>
                <a:gridCol w="210396"/>
                <a:gridCol w="210396"/>
                <a:gridCol w="210396"/>
              </a:tblGrid>
              <a:tr h="6762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000000"/>
                          </a:solidFill>
                          <a:effectLst/>
                          <a:latin typeface="Verdana" pitchFamily="34" charset="0"/>
                        </a:rPr>
                        <a:t>Individual HR (95% 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00"/>
                          </a:solidFill>
                          <a:effectLst/>
                          <a:latin typeface="Verdana" pitchFamily="34" charset="0"/>
                        </a:rPr>
                        <a:t>Sequential addition of SNPS HR (95% CI)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j</a:t>
                      </a:r>
                      <a:endParaRPr kumimoji="0" lang="en-US" sz="1600" b="0" i="0" u="none" strike="noStrike" cap="none" normalizeH="0" baseline="0" smtClean="0">
                        <a:ln>
                          <a:noFill/>
                        </a:ln>
                        <a:solidFill>
                          <a:schemeClr val="tx1"/>
                        </a:solidFill>
                        <a:effectLst/>
                        <a:latin typeface="Verdana"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1</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FVII</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10976G/A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1.3 (0.8–2.0)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1.7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(0.8–3.6)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2.7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(1.2–6.1)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5.1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(0.7–36.9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6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2</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FVL</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1691G/A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1.2 (0.8–1.9)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83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3</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MTHFR</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677C/T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 (0.8–1.6)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51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4</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FGB</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−455G/A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 (0.7–1.6)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6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5</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HR2</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4070A/G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 (0.7–2.0)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51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6</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TFPI</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874G/A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1.1 (0.5–2.4)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67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7</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smtClean="0">
                          <a:ln>
                            <a:noFill/>
                          </a:ln>
                          <a:solidFill>
                            <a:schemeClr val="tx1"/>
                          </a:solidFill>
                          <a:effectLst/>
                          <a:latin typeface="Verdana" pitchFamily="34" charset="0"/>
                        </a:rPr>
                        <a:t>XIII</a:t>
                      </a: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100G/T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 (0.7–1.4)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latin typeface="Franklin Gothic Book" pitchFamily="34" charset="0"/>
              </a:rPr>
              <a:t>Predicting recurrence: risk factors</a:t>
            </a:r>
            <a:endParaRPr lang="en-US" smtClean="0">
              <a:latin typeface="Franklin Gothic Book" pitchFamily="34" charset="0"/>
            </a:endParaRPr>
          </a:p>
        </p:txBody>
      </p:sp>
      <p:sp>
        <p:nvSpPr>
          <p:cNvPr id="56323" name="Rectangle 3"/>
          <p:cNvSpPr>
            <a:spLocks noGrp="1" noChangeArrowheads="1"/>
          </p:cNvSpPr>
          <p:nvPr>
            <p:ph type="body" idx="1"/>
          </p:nvPr>
        </p:nvSpPr>
        <p:spPr/>
        <p:txBody>
          <a:bodyPr/>
          <a:lstStyle/>
          <a:p>
            <a:pPr eaLnBrk="1" hangingPunct="1"/>
            <a:r>
              <a:rPr lang="en-GB" smtClean="0"/>
              <a:t>PE for PE</a:t>
            </a:r>
          </a:p>
          <a:p>
            <a:pPr eaLnBrk="1" hangingPunct="1"/>
            <a:r>
              <a:rPr lang="en-GB" smtClean="0"/>
              <a:t>Idiopathic </a:t>
            </a:r>
          </a:p>
          <a:p>
            <a:pPr eaLnBrk="1" hangingPunct="1"/>
            <a:r>
              <a:rPr lang="en-GB" smtClean="0"/>
              <a:t>Male</a:t>
            </a:r>
          </a:p>
          <a:p>
            <a:pPr eaLnBrk="1" hangingPunct="1"/>
            <a:r>
              <a:rPr lang="en-GB" smtClean="0"/>
              <a:t>Lupus anticoagulant</a:t>
            </a:r>
          </a:p>
          <a:p>
            <a:pPr eaLnBrk="1" hangingPunct="1"/>
            <a:r>
              <a:rPr lang="en-GB" smtClean="0"/>
              <a:t>Thrombophilias – variable effect</a:t>
            </a:r>
          </a:p>
          <a:p>
            <a:pPr eaLnBrk="1" hangingPunct="1"/>
            <a:r>
              <a:rPr lang="en-GB" smtClean="0"/>
              <a:t>Elevated d-dimer</a:t>
            </a:r>
          </a:p>
          <a:p>
            <a:pPr eaLnBrk="1" hangingPunct="1"/>
            <a:r>
              <a:rPr lang="en-GB" smtClean="0"/>
              <a:t>Elevated ETP</a:t>
            </a:r>
          </a:p>
          <a:p>
            <a:pPr eaLnBrk="1" hangingPunct="1"/>
            <a:r>
              <a:rPr lang="en-GB" smtClean="0"/>
              <a:t>Residual vein thrombus</a:t>
            </a:r>
          </a:p>
          <a:p>
            <a:pPr eaLnBrk="1" hangingPunct="1"/>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mtClean="0">
                <a:latin typeface="Franklin Gothic Book" pitchFamily="34" charset="0"/>
              </a:rPr>
              <a:t>Categories of VTE (ACCP)</a:t>
            </a:r>
          </a:p>
        </p:txBody>
      </p:sp>
      <p:sp>
        <p:nvSpPr>
          <p:cNvPr id="57347" name="Rectangle 3"/>
          <p:cNvSpPr>
            <a:spLocks noGrp="1" noChangeArrowheads="1"/>
          </p:cNvSpPr>
          <p:nvPr>
            <p:ph type="body" idx="1"/>
          </p:nvPr>
        </p:nvSpPr>
        <p:spPr>
          <a:xfrm>
            <a:off x="488950" y="1557345"/>
            <a:ext cx="8915400" cy="4530725"/>
          </a:xfrm>
        </p:spPr>
        <p:txBody>
          <a:bodyPr/>
          <a:lstStyle/>
          <a:p>
            <a:pPr eaLnBrk="1" hangingPunct="1">
              <a:lnSpc>
                <a:spcPct val="90000"/>
              </a:lnSpc>
            </a:pPr>
            <a:r>
              <a:rPr lang="en-GB" sz="2400" smtClean="0"/>
              <a:t>First episode VTE after transient risk factor</a:t>
            </a:r>
          </a:p>
          <a:p>
            <a:pPr lvl="1" eaLnBrk="1" hangingPunct="1">
              <a:lnSpc>
                <a:spcPct val="90000"/>
              </a:lnSpc>
            </a:pPr>
            <a:r>
              <a:rPr lang="en-GB" sz="2000" smtClean="0">
                <a:solidFill>
                  <a:srgbClr val="CC0000"/>
                </a:solidFill>
              </a:rPr>
              <a:t>3 months VKA</a:t>
            </a:r>
          </a:p>
          <a:p>
            <a:pPr eaLnBrk="1" hangingPunct="1">
              <a:lnSpc>
                <a:spcPct val="90000"/>
              </a:lnSpc>
            </a:pPr>
            <a:r>
              <a:rPr lang="en-GB" sz="2400" smtClean="0"/>
              <a:t>VTE in association with cancer</a:t>
            </a:r>
          </a:p>
          <a:p>
            <a:pPr lvl="1" eaLnBrk="1" hangingPunct="1">
              <a:lnSpc>
                <a:spcPct val="90000"/>
              </a:lnSpc>
            </a:pPr>
            <a:r>
              <a:rPr lang="en-GB" sz="2000" smtClean="0">
                <a:solidFill>
                  <a:srgbClr val="CC0000"/>
                </a:solidFill>
              </a:rPr>
              <a:t>LMWH for 3-6 months</a:t>
            </a:r>
          </a:p>
          <a:p>
            <a:pPr eaLnBrk="1" hangingPunct="1">
              <a:lnSpc>
                <a:spcPct val="90000"/>
              </a:lnSpc>
            </a:pPr>
            <a:r>
              <a:rPr lang="en-GB" sz="2400" smtClean="0"/>
              <a:t>First episode idiopathic VTE</a:t>
            </a:r>
          </a:p>
          <a:p>
            <a:pPr lvl="1" eaLnBrk="1" hangingPunct="1">
              <a:lnSpc>
                <a:spcPct val="90000"/>
              </a:lnSpc>
            </a:pPr>
            <a:r>
              <a:rPr lang="en-GB" sz="2000" smtClean="0">
                <a:solidFill>
                  <a:srgbClr val="CC0000"/>
                </a:solidFill>
              </a:rPr>
              <a:t>VKA for 6-12 months		(recommend)</a:t>
            </a:r>
          </a:p>
          <a:p>
            <a:pPr lvl="1" eaLnBrk="1" hangingPunct="1">
              <a:lnSpc>
                <a:spcPct val="90000"/>
              </a:lnSpc>
            </a:pPr>
            <a:r>
              <a:rPr lang="en-GB" sz="2000" smtClean="0">
                <a:solidFill>
                  <a:srgbClr val="CC0000"/>
                </a:solidFill>
              </a:rPr>
              <a:t>Consider indefinite		(suggest)</a:t>
            </a:r>
          </a:p>
          <a:p>
            <a:pPr eaLnBrk="1" hangingPunct="1">
              <a:lnSpc>
                <a:spcPct val="90000"/>
              </a:lnSpc>
            </a:pPr>
            <a:r>
              <a:rPr lang="en-GB" sz="2400" smtClean="0"/>
              <a:t>First episode VTE and thrombophilic trait (s)</a:t>
            </a:r>
          </a:p>
          <a:p>
            <a:pPr lvl="1" eaLnBrk="1" hangingPunct="1">
              <a:lnSpc>
                <a:spcPct val="90000"/>
              </a:lnSpc>
            </a:pPr>
            <a:r>
              <a:rPr lang="en-GB" sz="2000" smtClean="0">
                <a:solidFill>
                  <a:srgbClr val="CC0000"/>
                </a:solidFill>
              </a:rPr>
              <a:t>VKA for 12 months		(recommend)</a:t>
            </a:r>
          </a:p>
          <a:p>
            <a:pPr lvl="1" eaLnBrk="1" hangingPunct="1">
              <a:lnSpc>
                <a:spcPct val="90000"/>
              </a:lnSpc>
            </a:pPr>
            <a:r>
              <a:rPr lang="en-GB" sz="2000" smtClean="0">
                <a:solidFill>
                  <a:srgbClr val="CC0000"/>
                </a:solidFill>
              </a:rPr>
              <a:t>Consider indefinite		(suggest)</a:t>
            </a:r>
          </a:p>
          <a:p>
            <a:pPr eaLnBrk="1" hangingPunct="1">
              <a:lnSpc>
                <a:spcPct val="90000"/>
              </a:lnSpc>
            </a:pPr>
            <a:r>
              <a:rPr lang="en-GB" sz="2400" smtClean="0"/>
              <a:t>Recurrent VTE</a:t>
            </a:r>
          </a:p>
          <a:p>
            <a:pPr lvl="1" eaLnBrk="1" hangingPunct="1">
              <a:lnSpc>
                <a:spcPct val="90000"/>
              </a:lnSpc>
            </a:pPr>
            <a:r>
              <a:rPr lang="en-GB" sz="2000" smtClean="0">
                <a:solidFill>
                  <a:srgbClr val="CC0000"/>
                </a:solidFill>
              </a:rPr>
              <a:t>Indefinite VKA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z="4000" smtClean="0">
                <a:latin typeface="Franklin Gothic Book" pitchFamily="34" charset="0"/>
              </a:rPr>
              <a:t>ACCP recommendations: first episode idiopathic VTE</a:t>
            </a:r>
          </a:p>
        </p:txBody>
      </p:sp>
      <p:sp>
        <p:nvSpPr>
          <p:cNvPr id="58371" name="Rectangle 3"/>
          <p:cNvSpPr>
            <a:spLocks noGrp="1" noChangeArrowheads="1"/>
          </p:cNvSpPr>
          <p:nvPr>
            <p:ph type="body" idx="1"/>
          </p:nvPr>
        </p:nvSpPr>
        <p:spPr/>
        <p:txBody>
          <a:bodyPr/>
          <a:lstStyle/>
          <a:p>
            <a:pPr eaLnBrk="1" hangingPunct="1"/>
            <a:r>
              <a:rPr lang="en-GB" smtClean="0"/>
              <a:t>Consider indefinite anticoagulation for idiopathic VTE and with severe thrombophilic traits</a:t>
            </a:r>
          </a:p>
          <a:p>
            <a:pPr eaLnBrk="1" hangingPunct="1"/>
            <a:endParaRPr lang="en-GB" smtClean="0"/>
          </a:p>
          <a:p>
            <a:pPr eaLnBrk="1" hangingPunct="1"/>
            <a:endParaRPr lang="en-GB" smtClean="0"/>
          </a:p>
        </p:txBody>
      </p:sp>
      <p:sp>
        <p:nvSpPr>
          <p:cNvPr id="58372" name="Text Box 4"/>
          <p:cNvSpPr txBox="1">
            <a:spLocks noChangeArrowheads="1"/>
          </p:cNvSpPr>
          <p:nvPr/>
        </p:nvSpPr>
        <p:spPr bwMode="auto">
          <a:xfrm>
            <a:off x="560388" y="3068646"/>
            <a:ext cx="8856662" cy="3108543"/>
          </a:xfrm>
          <a:prstGeom prst="rect">
            <a:avLst/>
          </a:prstGeom>
          <a:noFill/>
          <a:ln w="9525">
            <a:noFill/>
            <a:miter lim="800000"/>
            <a:headEnd/>
            <a:tailEnd/>
          </a:ln>
        </p:spPr>
        <p:txBody>
          <a:bodyPr>
            <a:spAutoFit/>
          </a:bodyPr>
          <a:lstStyle/>
          <a:p>
            <a:pPr eaLnBrk="1" hangingPunct="1">
              <a:buSzPct val="85000"/>
              <a:buFont typeface="Wingdings" pitchFamily="2" charset="2"/>
              <a:buChar char="q"/>
            </a:pPr>
            <a:r>
              <a:rPr lang="en-GB">
                <a:latin typeface="Verdana" pitchFamily="34" charset="0"/>
              </a:rPr>
              <a:t>Factors favouring indefinite anticoagulation:</a:t>
            </a:r>
          </a:p>
          <a:p>
            <a:pPr lvl="1" eaLnBrk="1" hangingPunct="1">
              <a:buFont typeface="Wingdings" pitchFamily="2" charset="2"/>
              <a:buChar char="q"/>
            </a:pPr>
            <a:r>
              <a:rPr lang="en-GB" sz="2400">
                <a:latin typeface="Verdana" pitchFamily="34" charset="0"/>
              </a:rPr>
              <a:t> PE</a:t>
            </a:r>
          </a:p>
          <a:p>
            <a:pPr lvl="1" eaLnBrk="1" hangingPunct="1">
              <a:buFont typeface="Wingdings" pitchFamily="2" charset="2"/>
              <a:buChar char="q"/>
            </a:pPr>
            <a:r>
              <a:rPr lang="en-GB" sz="2400">
                <a:latin typeface="Verdana" pitchFamily="34" charset="0"/>
              </a:rPr>
              <a:t> Male sex</a:t>
            </a:r>
          </a:p>
          <a:p>
            <a:pPr lvl="1" eaLnBrk="1" hangingPunct="1">
              <a:buFont typeface="Wingdings" pitchFamily="2" charset="2"/>
              <a:buChar char="q"/>
            </a:pPr>
            <a:r>
              <a:rPr lang="en-GB" sz="2400">
                <a:latin typeface="Verdana" pitchFamily="34" charset="0"/>
              </a:rPr>
              <a:t> ACLA/LAC						</a:t>
            </a:r>
            <a:r>
              <a:rPr lang="en-GB" sz="2400">
                <a:solidFill>
                  <a:srgbClr val="CC0000"/>
                </a:solidFill>
                <a:latin typeface="Verdana" pitchFamily="34" charset="0"/>
              </a:rPr>
              <a:t>TEST</a:t>
            </a:r>
          </a:p>
          <a:p>
            <a:pPr lvl="1" eaLnBrk="1" hangingPunct="1">
              <a:buFont typeface="Wingdings" pitchFamily="2" charset="2"/>
              <a:buChar char="q"/>
            </a:pPr>
            <a:r>
              <a:rPr lang="en-GB" sz="2400">
                <a:latin typeface="Verdana" pitchFamily="34" charset="0"/>
              </a:rPr>
              <a:t> High FVIII						</a:t>
            </a:r>
            <a:r>
              <a:rPr lang="en-GB" sz="2400">
                <a:solidFill>
                  <a:srgbClr val="CC0000"/>
                </a:solidFill>
                <a:latin typeface="Verdana" pitchFamily="34" charset="0"/>
              </a:rPr>
              <a:t>TEST</a:t>
            </a:r>
          </a:p>
          <a:p>
            <a:pPr lvl="1" eaLnBrk="1" hangingPunct="1">
              <a:buFont typeface="Wingdings" pitchFamily="2" charset="2"/>
              <a:buChar char="q"/>
            </a:pPr>
            <a:r>
              <a:rPr lang="en-GB" sz="2400">
                <a:latin typeface="Verdana" pitchFamily="34" charset="0"/>
              </a:rPr>
              <a:t> Anticoagulant  deficiency</a:t>
            </a:r>
          </a:p>
          <a:p>
            <a:pPr lvl="1" eaLnBrk="1" hangingPunct="1">
              <a:buFont typeface="Wingdings" pitchFamily="2" charset="2"/>
              <a:buChar char="q"/>
            </a:pPr>
            <a:r>
              <a:rPr lang="en-GB" sz="2400">
                <a:latin typeface="Verdana" pitchFamily="34" charset="0"/>
              </a:rPr>
              <a:t> Elevated d-dimer + thrombophilia		</a:t>
            </a:r>
            <a:r>
              <a:rPr lang="en-GB" sz="2400">
                <a:solidFill>
                  <a:srgbClr val="CC0000"/>
                </a:solidFill>
                <a:latin typeface="Verdana" pitchFamily="34" charset="0"/>
              </a:rPr>
              <a:t>?TEST</a:t>
            </a:r>
          </a:p>
          <a:p>
            <a:pPr lvl="1" eaLnBrk="1" hangingPunct="1">
              <a:buFont typeface="Wingdings" pitchFamily="2" charset="2"/>
              <a:buChar char="q"/>
            </a:pPr>
            <a:r>
              <a:rPr lang="en-GB" sz="2400">
                <a:latin typeface="Verdana" pitchFamily="34" charset="0"/>
              </a:rPr>
              <a:t> Residual thrombus (RR ~3)</a:t>
            </a:r>
            <a:endParaRPr lang="en-GB">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44463"/>
            <a:ext cx="8915400" cy="1139825"/>
          </a:xfrm>
        </p:spPr>
        <p:txBody>
          <a:bodyPr/>
          <a:lstStyle/>
          <a:p>
            <a:pPr eaLnBrk="1" hangingPunct="1"/>
            <a:r>
              <a:rPr lang="en-GB" smtClean="0">
                <a:solidFill>
                  <a:schemeClr val="bg2"/>
                </a:solidFill>
                <a:latin typeface="Franklin Gothic Book" pitchFamily="34" charset="0"/>
              </a:rPr>
              <a:t>Anticoagulation problems</a:t>
            </a:r>
          </a:p>
        </p:txBody>
      </p:sp>
      <p:sp>
        <p:nvSpPr>
          <p:cNvPr id="10243" name="Rectangle 3"/>
          <p:cNvSpPr>
            <a:spLocks noGrp="1" noChangeArrowheads="1"/>
          </p:cNvSpPr>
          <p:nvPr>
            <p:ph type="body" idx="1"/>
          </p:nvPr>
        </p:nvSpPr>
        <p:spPr>
          <a:xfrm>
            <a:off x="560388" y="1773242"/>
            <a:ext cx="8915400" cy="4530725"/>
          </a:xfrm>
        </p:spPr>
        <p:txBody>
          <a:bodyPr/>
          <a:lstStyle/>
          <a:p>
            <a:pPr eaLnBrk="1" hangingPunct="1"/>
            <a:r>
              <a:rPr lang="en-GB" smtClean="0"/>
              <a:t>Bleeding - Marked age dependence</a:t>
            </a:r>
          </a:p>
          <a:p>
            <a:pPr eaLnBrk="1" hangingPunct="1"/>
            <a:r>
              <a:rPr lang="en-GB" smtClean="0"/>
              <a:t>Decreases over time (ie people who bleed tend to bleed early in treatment)</a:t>
            </a:r>
          </a:p>
          <a:p>
            <a:pPr eaLnBrk="1" hangingPunct="1"/>
            <a:r>
              <a:rPr lang="en-GB" smtClean="0"/>
              <a:t>Requires regular blood testing</a:t>
            </a:r>
          </a:p>
          <a:p>
            <a:pPr eaLnBrk="1" hangingPunct="1"/>
            <a:r>
              <a:rPr lang="en-GB" smtClean="0"/>
              <a:t>Some lifestyle restriction</a:t>
            </a:r>
          </a:p>
          <a:p>
            <a:pPr eaLnBrk="1" hangingPunct="1"/>
            <a:r>
              <a:rPr lang="en-GB" smtClean="0"/>
              <a:t>Complicates other treatments</a:t>
            </a:r>
          </a:p>
          <a:p>
            <a:pPr eaLnBrk="1" hangingPunct="1"/>
            <a:r>
              <a:rPr lang="en-GB" smtClean="0"/>
              <a:t>Many drug interactions</a:t>
            </a:r>
          </a:p>
          <a:p>
            <a:pPr eaLnBrk="1" hangingPunct="1"/>
            <a:r>
              <a:rPr lang="en-GB" smtClean="0"/>
              <a:t>Warfarin side effects (non haemorrhagic) very rare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37" y="194638"/>
            <a:ext cx="8832850" cy="990600"/>
          </a:xfrm>
        </p:spPr>
        <p:txBody>
          <a:bodyPr/>
          <a:lstStyle/>
          <a:p>
            <a:r>
              <a:rPr lang="en-GB" dirty="0" smtClean="0"/>
              <a:t>Duration of anticoagulation</a:t>
            </a:r>
            <a:endParaRPr lang="en-GB" dirty="0"/>
          </a:p>
        </p:txBody>
      </p:sp>
      <p:sp>
        <p:nvSpPr>
          <p:cNvPr id="4" name="TextBox 3"/>
          <p:cNvSpPr txBox="1"/>
          <p:nvPr/>
        </p:nvSpPr>
        <p:spPr>
          <a:xfrm>
            <a:off x="3838972" y="1555676"/>
            <a:ext cx="1681871" cy="400110"/>
          </a:xfrm>
          <a:prstGeom prst="rect">
            <a:avLst/>
          </a:prstGeom>
          <a:noFill/>
          <a:ln w="28575">
            <a:solidFill>
              <a:srgbClr val="3333FF"/>
            </a:solidFill>
          </a:ln>
        </p:spPr>
        <p:txBody>
          <a:bodyPr wrap="none" rtlCol="0">
            <a:spAutoFit/>
          </a:bodyPr>
          <a:lstStyle/>
          <a:p>
            <a:pPr eaLnBrk="1" hangingPunct="1"/>
            <a:r>
              <a:rPr lang="en-GB" sz="2000" dirty="0" smtClean="0">
                <a:solidFill>
                  <a:prstClr val="black"/>
                </a:solidFill>
                <a:latin typeface="Verdana" pitchFamily="34" charset="0"/>
              </a:rPr>
              <a:t>3-6 months</a:t>
            </a:r>
            <a:endParaRPr lang="en-GB" sz="2000" dirty="0">
              <a:solidFill>
                <a:prstClr val="black"/>
              </a:solidFill>
              <a:latin typeface="Verdana" pitchFamily="34" charset="0"/>
            </a:endParaRPr>
          </a:p>
        </p:txBody>
      </p:sp>
      <p:sp>
        <p:nvSpPr>
          <p:cNvPr id="5" name="TextBox 4"/>
          <p:cNvSpPr txBox="1"/>
          <p:nvPr/>
        </p:nvSpPr>
        <p:spPr>
          <a:xfrm>
            <a:off x="6475227" y="3923764"/>
            <a:ext cx="2412840" cy="369332"/>
          </a:xfrm>
          <a:prstGeom prst="rect">
            <a:avLst/>
          </a:prstGeom>
          <a:noFill/>
        </p:spPr>
        <p:txBody>
          <a:bodyPr wrap="none" rtlCol="0">
            <a:spAutoFit/>
          </a:bodyPr>
          <a:lstStyle/>
          <a:p>
            <a:pPr eaLnBrk="1" hangingPunct="1"/>
            <a:r>
              <a:rPr lang="en-GB" sz="1800" dirty="0" smtClean="0">
                <a:solidFill>
                  <a:prstClr val="black"/>
                </a:solidFill>
                <a:latin typeface="Verdana" pitchFamily="34" charset="0"/>
              </a:rPr>
              <a:t>+ low bleeding risk</a:t>
            </a:r>
            <a:endParaRPr lang="en-GB" sz="1800" dirty="0">
              <a:solidFill>
                <a:prstClr val="black"/>
              </a:solidFill>
              <a:latin typeface="Verdana" pitchFamily="34" charset="0"/>
            </a:endParaRPr>
          </a:p>
        </p:txBody>
      </p:sp>
      <p:sp>
        <p:nvSpPr>
          <p:cNvPr id="6" name="TextBox 5"/>
          <p:cNvSpPr txBox="1"/>
          <p:nvPr/>
        </p:nvSpPr>
        <p:spPr>
          <a:xfrm>
            <a:off x="5265039" y="2924951"/>
            <a:ext cx="3529941" cy="646331"/>
          </a:xfrm>
          <a:prstGeom prst="rect">
            <a:avLst/>
          </a:prstGeom>
          <a:noFill/>
        </p:spPr>
        <p:txBody>
          <a:bodyPr wrap="none" rtlCol="0">
            <a:spAutoFit/>
          </a:bodyPr>
          <a:lstStyle/>
          <a:p>
            <a:pPr marL="342900" indent="-342900" eaLnBrk="1" hangingPunct="1">
              <a:buFontTx/>
              <a:buAutoNum type="arabicPeriod"/>
            </a:pPr>
            <a:r>
              <a:rPr lang="en-GB" sz="1800" dirty="0" smtClean="0">
                <a:solidFill>
                  <a:prstClr val="black"/>
                </a:solidFill>
                <a:latin typeface="Verdana" pitchFamily="34" charset="0"/>
              </a:rPr>
              <a:t>Unprovoked proximal VTE</a:t>
            </a:r>
          </a:p>
          <a:p>
            <a:pPr eaLnBrk="1" hangingPunct="1"/>
            <a:r>
              <a:rPr lang="en-GB" sz="1800" dirty="0">
                <a:solidFill>
                  <a:prstClr val="black"/>
                </a:solidFill>
                <a:latin typeface="Verdana" pitchFamily="34" charset="0"/>
              </a:rPr>
              <a:t> </a:t>
            </a:r>
            <a:r>
              <a:rPr lang="en-GB" sz="1800" dirty="0" smtClean="0">
                <a:solidFill>
                  <a:prstClr val="black"/>
                </a:solidFill>
                <a:latin typeface="Verdana" pitchFamily="34" charset="0"/>
              </a:rPr>
              <a:t>	PE &gt; DVT</a:t>
            </a:r>
            <a:endParaRPr lang="en-GB" sz="1800" dirty="0">
              <a:solidFill>
                <a:prstClr val="black"/>
              </a:solidFill>
              <a:latin typeface="Verdana" pitchFamily="34" charset="0"/>
            </a:endParaRPr>
          </a:p>
        </p:txBody>
      </p:sp>
      <p:sp>
        <p:nvSpPr>
          <p:cNvPr id="7" name="TextBox 6"/>
          <p:cNvSpPr txBox="1"/>
          <p:nvPr/>
        </p:nvSpPr>
        <p:spPr>
          <a:xfrm>
            <a:off x="662522" y="4293105"/>
            <a:ext cx="3496278" cy="646331"/>
          </a:xfrm>
          <a:prstGeom prst="rect">
            <a:avLst/>
          </a:prstGeom>
          <a:noFill/>
        </p:spPr>
        <p:txBody>
          <a:bodyPr wrap="none" rtlCol="0">
            <a:spAutoFit/>
          </a:bodyPr>
          <a:lstStyle/>
          <a:p>
            <a:pPr eaLnBrk="1" hangingPunct="1"/>
            <a:r>
              <a:rPr lang="en-GB" sz="1800" dirty="0" smtClean="0">
                <a:solidFill>
                  <a:prstClr val="black"/>
                </a:solidFill>
                <a:latin typeface="Verdana" pitchFamily="34" charset="0"/>
              </a:rPr>
              <a:t>3. Unprovoked proximal VTE</a:t>
            </a:r>
          </a:p>
          <a:p>
            <a:pPr eaLnBrk="1" hangingPunct="1"/>
            <a:r>
              <a:rPr lang="en-GB" sz="1800" dirty="0" smtClean="0">
                <a:solidFill>
                  <a:prstClr val="black"/>
                </a:solidFill>
                <a:latin typeface="Verdana" pitchFamily="34" charset="0"/>
              </a:rPr>
              <a:t>DVT&gt; PE</a:t>
            </a:r>
            <a:endParaRPr lang="en-GB" sz="1800" dirty="0">
              <a:solidFill>
                <a:prstClr val="black"/>
              </a:solidFill>
              <a:latin typeface="Verdana" pitchFamily="34" charset="0"/>
            </a:endParaRPr>
          </a:p>
        </p:txBody>
      </p:sp>
      <p:sp>
        <p:nvSpPr>
          <p:cNvPr id="8" name="TextBox 7"/>
          <p:cNvSpPr txBox="1"/>
          <p:nvPr/>
        </p:nvSpPr>
        <p:spPr>
          <a:xfrm>
            <a:off x="662528" y="3573016"/>
            <a:ext cx="2121543" cy="369332"/>
          </a:xfrm>
          <a:prstGeom prst="rect">
            <a:avLst/>
          </a:prstGeom>
          <a:noFill/>
        </p:spPr>
        <p:txBody>
          <a:bodyPr wrap="none" rtlCol="0">
            <a:spAutoFit/>
          </a:bodyPr>
          <a:lstStyle/>
          <a:p>
            <a:pPr eaLnBrk="1" hangingPunct="1"/>
            <a:r>
              <a:rPr lang="en-GB" sz="1800" dirty="0" smtClean="0">
                <a:solidFill>
                  <a:prstClr val="black"/>
                </a:solidFill>
                <a:latin typeface="Verdana" pitchFamily="34" charset="0"/>
              </a:rPr>
              <a:t>2. Provoked DVT</a:t>
            </a:r>
            <a:endParaRPr lang="en-GB" sz="1800" dirty="0">
              <a:solidFill>
                <a:prstClr val="black"/>
              </a:solidFill>
              <a:latin typeface="Verdana" pitchFamily="34" charset="0"/>
            </a:endParaRPr>
          </a:p>
        </p:txBody>
      </p:sp>
      <p:sp>
        <p:nvSpPr>
          <p:cNvPr id="9" name="TextBox 8"/>
          <p:cNvSpPr txBox="1"/>
          <p:nvPr/>
        </p:nvSpPr>
        <p:spPr>
          <a:xfrm>
            <a:off x="662528" y="2924944"/>
            <a:ext cx="2066143" cy="369332"/>
          </a:xfrm>
          <a:prstGeom prst="rect">
            <a:avLst/>
          </a:prstGeom>
          <a:noFill/>
        </p:spPr>
        <p:txBody>
          <a:bodyPr wrap="none" rtlCol="0">
            <a:spAutoFit/>
          </a:bodyPr>
          <a:lstStyle/>
          <a:p>
            <a:pPr eaLnBrk="1" hangingPunct="1"/>
            <a:r>
              <a:rPr lang="en-GB" sz="1800" dirty="0" smtClean="0">
                <a:solidFill>
                  <a:prstClr val="black"/>
                </a:solidFill>
                <a:latin typeface="Verdana" pitchFamily="34" charset="0"/>
              </a:rPr>
              <a:t>1. Calf vein DVT</a:t>
            </a:r>
            <a:endParaRPr lang="en-GB" sz="1800" dirty="0">
              <a:solidFill>
                <a:prstClr val="black"/>
              </a:solidFill>
              <a:latin typeface="Verdana" pitchFamily="34" charset="0"/>
            </a:endParaRPr>
          </a:p>
        </p:txBody>
      </p:sp>
      <p:sp>
        <p:nvSpPr>
          <p:cNvPr id="10" name="TextBox 9"/>
          <p:cNvSpPr txBox="1"/>
          <p:nvPr/>
        </p:nvSpPr>
        <p:spPr>
          <a:xfrm>
            <a:off x="7907913" y="2275756"/>
            <a:ext cx="1090363" cy="369332"/>
          </a:xfrm>
          <a:prstGeom prst="rect">
            <a:avLst/>
          </a:prstGeom>
          <a:noFill/>
        </p:spPr>
        <p:txBody>
          <a:bodyPr wrap="none" rtlCol="0">
            <a:spAutoFit/>
          </a:bodyPr>
          <a:lstStyle/>
          <a:p>
            <a:pPr eaLnBrk="1" hangingPunct="1"/>
            <a:r>
              <a:rPr lang="en-GB" sz="1800" u="sng" dirty="0" smtClean="0">
                <a:solidFill>
                  <a:prstClr val="black"/>
                </a:solidFill>
                <a:latin typeface="Verdana" pitchFamily="34" charset="0"/>
              </a:rPr>
              <a:t>Lifelong</a:t>
            </a:r>
            <a:endParaRPr lang="en-GB" sz="1800" u="sng" dirty="0">
              <a:solidFill>
                <a:prstClr val="black"/>
              </a:solidFill>
              <a:latin typeface="Verdana" pitchFamily="34" charset="0"/>
            </a:endParaRPr>
          </a:p>
        </p:txBody>
      </p:sp>
      <p:sp>
        <p:nvSpPr>
          <p:cNvPr id="11" name="TextBox 10"/>
          <p:cNvSpPr txBox="1"/>
          <p:nvPr/>
        </p:nvSpPr>
        <p:spPr>
          <a:xfrm>
            <a:off x="662528" y="2275756"/>
            <a:ext cx="716863" cy="369332"/>
          </a:xfrm>
          <a:prstGeom prst="rect">
            <a:avLst/>
          </a:prstGeom>
          <a:noFill/>
        </p:spPr>
        <p:txBody>
          <a:bodyPr wrap="none" rtlCol="0">
            <a:spAutoFit/>
          </a:bodyPr>
          <a:lstStyle/>
          <a:p>
            <a:pPr eaLnBrk="1" hangingPunct="1"/>
            <a:r>
              <a:rPr lang="en-GB" sz="1800" u="sng" dirty="0" smtClean="0">
                <a:solidFill>
                  <a:prstClr val="black"/>
                </a:solidFill>
                <a:latin typeface="Verdana" pitchFamily="34" charset="0"/>
              </a:rPr>
              <a:t>Stop</a:t>
            </a:r>
            <a:endParaRPr lang="en-GB" sz="1800" u="sng" dirty="0">
              <a:solidFill>
                <a:prstClr val="black"/>
              </a:solidFill>
              <a:latin typeface="Verdana" pitchFamily="34" charset="0"/>
            </a:endParaRPr>
          </a:p>
        </p:txBody>
      </p:sp>
      <p:sp>
        <p:nvSpPr>
          <p:cNvPr id="12" name="TextBox 11"/>
          <p:cNvSpPr txBox="1"/>
          <p:nvPr/>
        </p:nvSpPr>
        <p:spPr>
          <a:xfrm>
            <a:off x="6624576" y="4633643"/>
            <a:ext cx="2274982" cy="1200329"/>
          </a:xfrm>
          <a:prstGeom prst="rect">
            <a:avLst/>
          </a:prstGeom>
          <a:noFill/>
        </p:spPr>
        <p:txBody>
          <a:bodyPr wrap="none" rtlCol="0">
            <a:spAutoFit/>
          </a:bodyPr>
          <a:lstStyle/>
          <a:p>
            <a:pPr eaLnBrk="1" hangingPunct="1"/>
            <a:r>
              <a:rPr lang="en-GB" sz="1800" dirty="0" smtClean="0">
                <a:solidFill>
                  <a:prstClr val="black"/>
                </a:solidFill>
                <a:latin typeface="Verdana" pitchFamily="34" charset="0"/>
              </a:rPr>
              <a:t>Age &lt; 75</a:t>
            </a:r>
          </a:p>
          <a:p>
            <a:pPr eaLnBrk="1" hangingPunct="1"/>
            <a:r>
              <a:rPr lang="en-GB" sz="1800" dirty="0" smtClean="0">
                <a:solidFill>
                  <a:prstClr val="black"/>
                </a:solidFill>
                <a:latin typeface="Verdana" pitchFamily="34" charset="0"/>
              </a:rPr>
              <a:t>INRs &lt; 5.0</a:t>
            </a:r>
          </a:p>
          <a:p>
            <a:pPr eaLnBrk="1" hangingPunct="1"/>
            <a:r>
              <a:rPr lang="en-GB" sz="1800" dirty="0" smtClean="0">
                <a:solidFill>
                  <a:prstClr val="black"/>
                </a:solidFill>
                <a:latin typeface="Verdana" pitchFamily="34" charset="0"/>
              </a:rPr>
              <a:t>TTR &gt; 50%</a:t>
            </a:r>
          </a:p>
          <a:p>
            <a:pPr eaLnBrk="1" hangingPunct="1"/>
            <a:r>
              <a:rPr lang="en-GB" sz="1800" dirty="0" smtClean="0">
                <a:solidFill>
                  <a:prstClr val="black"/>
                </a:solidFill>
                <a:latin typeface="Verdana" pitchFamily="34" charset="0"/>
              </a:rPr>
              <a:t>No previous bleed</a:t>
            </a:r>
            <a:endParaRPr lang="en-GB" sz="1800" dirty="0">
              <a:solidFill>
                <a:prstClr val="black"/>
              </a:solidFill>
              <a:latin typeface="Verdana" pitchFamily="34" charset="0"/>
            </a:endParaRPr>
          </a:p>
        </p:txBody>
      </p:sp>
      <p:sp>
        <p:nvSpPr>
          <p:cNvPr id="13" name="TextBox 12"/>
          <p:cNvSpPr txBox="1"/>
          <p:nvPr/>
        </p:nvSpPr>
        <p:spPr>
          <a:xfrm>
            <a:off x="662523" y="5049132"/>
            <a:ext cx="2799164" cy="1477328"/>
          </a:xfrm>
          <a:prstGeom prst="rect">
            <a:avLst/>
          </a:prstGeom>
          <a:noFill/>
        </p:spPr>
        <p:txBody>
          <a:bodyPr wrap="none" rtlCol="0">
            <a:spAutoFit/>
          </a:bodyPr>
          <a:lstStyle/>
          <a:p>
            <a:pPr eaLnBrk="1" hangingPunct="1"/>
            <a:r>
              <a:rPr lang="en-GB" sz="1800" dirty="0" smtClean="0">
                <a:solidFill>
                  <a:prstClr val="black"/>
                </a:solidFill>
                <a:latin typeface="Verdana" pitchFamily="34" charset="0"/>
              </a:rPr>
              <a:t>+ high bleeding risk</a:t>
            </a:r>
          </a:p>
          <a:p>
            <a:pPr eaLnBrk="1" hangingPunct="1"/>
            <a:r>
              <a:rPr lang="en-GB" sz="1800" dirty="0">
                <a:solidFill>
                  <a:prstClr val="black"/>
                </a:solidFill>
                <a:latin typeface="Verdana" pitchFamily="34" charset="0"/>
              </a:rPr>
              <a:t>	</a:t>
            </a:r>
            <a:r>
              <a:rPr lang="en-GB" sz="1800" dirty="0" smtClean="0">
                <a:solidFill>
                  <a:prstClr val="black"/>
                </a:solidFill>
                <a:latin typeface="Verdana" pitchFamily="34" charset="0"/>
              </a:rPr>
              <a:t>Age &gt; 75 </a:t>
            </a:r>
            <a:r>
              <a:rPr lang="en-GB" sz="1800" dirty="0" err="1" smtClean="0">
                <a:solidFill>
                  <a:prstClr val="black"/>
                </a:solidFill>
                <a:latin typeface="Verdana" pitchFamily="34" charset="0"/>
              </a:rPr>
              <a:t>yrs</a:t>
            </a:r>
            <a:endParaRPr lang="en-GB" sz="1800" dirty="0" smtClean="0">
              <a:solidFill>
                <a:prstClr val="black"/>
              </a:solidFill>
              <a:latin typeface="Verdana" pitchFamily="34" charset="0"/>
            </a:endParaRPr>
          </a:p>
          <a:p>
            <a:pPr eaLnBrk="1" hangingPunct="1"/>
            <a:r>
              <a:rPr lang="en-GB" sz="1800" dirty="0">
                <a:solidFill>
                  <a:prstClr val="black"/>
                </a:solidFill>
                <a:latin typeface="Verdana" pitchFamily="34" charset="0"/>
              </a:rPr>
              <a:t>	</a:t>
            </a:r>
            <a:r>
              <a:rPr lang="en-GB" sz="1800" dirty="0" smtClean="0">
                <a:solidFill>
                  <a:prstClr val="black"/>
                </a:solidFill>
                <a:latin typeface="Verdana" pitchFamily="34" charset="0"/>
              </a:rPr>
              <a:t>INRs &gt; 5.0</a:t>
            </a:r>
          </a:p>
          <a:p>
            <a:pPr eaLnBrk="1" hangingPunct="1"/>
            <a:r>
              <a:rPr lang="en-GB" sz="1800" dirty="0">
                <a:solidFill>
                  <a:prstClr val="black"/>
                </a:solidFill>
                <a:latin typeface="Verdana" pitchFamily="34" charset="0"/>
              </a:rPr>
              <a:t>	</a:t>
            </a:r>
            <a:r>
              <a:rPr lang="en-GB" sz="1800" dirty="0" smtClean="0">
                <a:solidFill>
                  <a:prstClr val="black"/>
                </a:solidFill>
                <a:latin typeface="Verdana" pitchFamily="34" charset="0"/>
              </a:rPr>
              <a:t>TTR &lt; 50%</a:t>
            </a:r>
          </a:p>
          <a:p>
            <a:pPr eaLnBrk="1" hangingPunct="1"/>
            <a:r>
              <a:rPr lang="en-GB" sz="1800" dirty="0">
                <a:solidFill>
                  <a:prstClr val="black"/>
                </a:solidFill>
                <a:latin typeface="Verdana" pitchFamily="34" charset="0"/>
              </a:rPr>
              <a:t>	</a:t>
            </a:r>
            <a:r>
              <a:rPr lang="en-GB" sz="1800" dirty="0" smtClean="0">
                <a:solidFill>
                  <a:prstClr val="black"/>
                </a:solidFill>
                <a:latin typeface="Verdana" pitchFamily="34" charset="0"/>
              </a:rPr>
              <a:t>Previous bleed</a:t>
            </a:r>
            <a:endParaRPr lang="en-GB" sz="1800" dirty="0">
              <a:solidFill>
                <a:prstClr val="black"/>
              </a:solidFill>
              <a:latin typeface="Verdana" pitchFamily="34" charset="0"/>
            </a:endParaRPr>
          </a:p>
        </p:txBody>
      </p:sp>
      <p:cxnSp>
        <p:nvCxnSpPr>
          <p:cNvPr id="15" name="Straight Arrow Connector 14"/>
          <p:cNvCxnSpPr/>
          <p:nvPr/>
        </p:nvCxnSpPr>
        <p:spPr>
          <a:xfrm>
            <a:off x="1520619" y="2275756"/>
            <a:ext cx="629722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679908" y="1955786"/>
            <a:ext cx="70078" cy="31997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326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52603" y="1988848"/>
            <a:ext cx="6912768" cy="1569660"/>
          </a:xfrm>
          <a:prstGeom prst="rect">
            <a:avLst/>
          </a:prstGeom>
          <a:noFill/>
        </p:spPr>
        <p:txBody>
          <a:bodyPr wrap="square" rtlCol="0">
            <a:spAutoFit/>
          </a:bodyPr>
          <a:lstStyle/>
          <a:p>
            <a:r>
              <a:rPr lang="en-GB" sz="3200" dirty="0" smtClean="0"/>
              <a:t>These calculations may be change if the new </a:t>
            </a:r>
            <a:r>
              <a:rPr lang="en-GB" sz="3200" dirty="0" err="1" smtClean="0"/>
              <a:t>anticoagulations</a:t>
            </a:r>
            <a:r>
              <a:rPr lang="en-GB" sz="3200" dirty="0" smtClean="0"/>
              <a:t> have different therapeutic indices</a:t>
            </a:r>
            <a:endParaRPr lang="en-GB"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Picture 2"/>
          <p:cNvPicPr>
            <a:picLocks noGrp="1" noChangeAspect="1" noChangeArrowheads="1"/>
          </p:cNvPicPr>
          <p:nvPr>
            <p:ph idx="1"/>
          </p:nvPr>
        </p:nvPicPr>
        <p:blipFill>
          <a:blip r:embed="rId2" cstate="print"/>
          <a:srcRect/>
          <a:stretch>
            <a:fillRect/>
          </a:stretch>
        </p:blipFill>
        <p:spPr bwMode="auto">
          <a:xfrm>
            <a:off x="1136576" y="980734"/>
            <a:ext cx="7056784" cy="4914781"/>
          </a:xfrm>
          <a:prstGeom prst="rect">
            <a:avLst/>
          </a:prstGeom>
          <a:noFill/>
          <a:ln w="9525">
            <a:noFill/>
            <a:miter lim="800000"/>
            <a:headEnd/>
            <a:tailEnd/>
          </a:ln>
        </p:spPr>
      </p:pic>
      <p:sp>
        <p:nvSpPr>
          <p:cNvPr id="2" name="Title 1"/>
          <p:cNvSpPr>
            <a:spLocks noGrp="1"/>
          </p:cNvSpPr>
          <p:nvPr>
            <p:ph type="title"/>
          </p:nvPr>
        </p:nvSpPr>
        <p:spPr>
          <a:xfrm>
            <a:off x="488504" y="12"/>
            <a:ext cx="8915400" cy="1139825"/>
          </a:xfrm>
        </p:spPr>
        <p:txBody>
          <a:bodyPr/>
          <a:lstStyle/>
          <a:p>
            <a:r>
              <a:rPr lang="en-GB" dirty="0" err="1" smtClean="0">
                <a:latin typeface="Franklin Gothic Book" pitchFamily="34" charset="0"/>
              </a:rPr>
              <a:t>Dabigatran</a:t>
            </a:r>
            <a:r>
              <a:rPr lang="en-GB" dirty="0" smtClean="0">
                <a:latin typeface="Franklin Gothic Book" pitchFamily="34" charset="0"/>
              </a:rPr>
              <a:t> for acute DVT</a:t>
            </a:r>
            <a:endParaRPr lang="en-GB" dirty="0">
              <a:latin typeface="Franklin Gothic Book" pitchFamily="34" charset="0"/>
            </a:endParaRPr>
          </a:p>
        </p:txBody>
      </p:sp>
      <p:sp>
        <p:nvSpPr>
          <p:cNvPr id="5" name="TextBox 4"/>
          <p:cNvSpPr txBox="1"/>
          <p:nvPr/>
        </p:nvSpPr>
        <p:spPr>
          <a:xfrm>
            <a:off x="7594311" y="6309320"/>
            <a:ext cx="1967205" cy="400110"/>
          </a:xfrm>
          <a:prstGeom prst="rect">
            <a:avLst/>
          </a:prstGeom>
          <a:noFill/>
        </p:spPr>
        <p:txBody>
          <a:bodyPr wrap="none" rtlCol="0">
            <a:spAutoFit/>
          </a:bodyPr>
          <a:lstStyle/>
          <a:p>
            <a:r>
              <a:rPr lang="en-GB" sz="2000" dirty="0" smtClean="0"/>
              <a:t>Schulman 2009</a:t>
            </a:r>
            <a:endParaRPr lang="en-GB" sz="2000" dirty="0"/>
          </a:p>
        </p:txBody>
      </p:sp>
      <p:sp>
        <p:nvSpPr>
          <p:cNvPr id="6" name="TextBox 5"/>
          <p:cNvSpPr txBox="1"/>
          <p:nvPr/>
        </p:nvSpPr>
        <p:spPr>
          <a:xfrm>
            <a:off x="1352600" y="6021288"/>
            <a:ext cx="4842992" cy="523220"/>
          </a:xfrm>
          <a:prstGeom prst="rect">
            <a:avLst/>
          </a:prstGeom>
          <a:noFill/>
        </p:spPr>
        <p:txBody>
          <a:bodyPr wrap="none" rtlCol="0">
            <a:spAutoFit/>
          </a:bodyPr>
          <a:lstStyle/>
          <a:p>
            <a:r>
              <a:rPr lang="en-GB" dirty="0" smtClean="0">
                <a:solidFill>
                  <a:srgbClr val="FF0000"/>
                </a:solidFill>
              </a:rPr>
              <a:t>Major bleeding 1.6% </a:t>
            </a:r>
            <a:r>
              <a:rPr lang="en-GB" dirty="0" err="1" smtClean="0">
                <a:solidFill>
                  <a:srgbClr val="FF0000"/>
                </a:solidFill>
              </a:rPr>
              <a:t>vs</a:t>
            </a:r>
            <a:r>
              <a:rPr lang="en-GB" dirty="0" smtClean="0">
                <a:solidFill>
                  <a:srgbClr val="FF0000"/>
                </a:solidFill>
              </a:rPr>
              <a:t> 1.9%</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12"/>
            <a:ext cx="8915400" cy="1139825"/>
          </a:xfrm>
        </p:spPr>
        <p:txBody>
          <a:bodyPr/>
          <a:lstStyle/>
          <a:p>
            <a:r>
              <a:rPr lang="en-GB" dirty="0" err="1" smtClean="0">
                <a:latin typeface="Franklin Gothic Book" pitchFamily="34" charset="0"/>
              </a:rPr>
              <a:t>Rivaroxaban</a:t>
            </a:r>
            <a:r>
              <a:rPr lang="en-GB" dirty="0" smtClean="0">
                <a:latin typeface="Franklin Gothic Book" pitchFamily="34" charset="0"/>
              </a:rPr>
              <a:t> for acute DVT</a:t>
            </a:r>
            <a:endParaRPr lang="en-GB" dirty="0">
              <a:latin typeface="Franklin Gothic Book" pitchFamily="34" charset="0"/>
            </a:endParaRPr>
          </a:p>
        </p:txBody>
      </p:sp>
      <p:pic>
        <p:nvPicPr>
          <p:cNvPr id="138242" name="Picture 2"/>
          <p:cNvPicPr>
            <a:picLocks noGrp="1" noChangeAspect="1" noChangeArrowheads="1"/>
          </p:cNvPicPr>
          <p:nvPr>
            <p:ph idx="1"/>
          </p:nvPr>
        </p:nvPicPr>
        <p:blipFill>
          <a:blip r:embed="rId2" cstate="print"/>
          <a:srcRect/>
          <a:stretch>
            <a:fillRect/>
          </a:stretch>
        </p:blipFill>
        <p:spPr bwMode="auto">
          <a:xfrm>
            <a:off x="56462" y="1484784"/>
            <a:ext cx="8660347" cy="4248472"/>
          </a:xfrm>
          <a:prstGeom prst="rect">
            <a:avLst/>
          </a:prstGeom>
          <a:noFill/>
          <a:ln w="9525">
            <a:noFill/>
            <a:miter lim="800000"/>
            <a:headEnd/>
            <a:tailEnd/>
          </a:ln>
        </p:spPr>
      </p:pic>
      <p:sp>
        <p:nvSpPr>
          <p:cNvPr id="5" name="TextBox 4"/>
          <p:cNvSpPr txBox="1"/>
          <p:nvPr/>
        </p:nvSpPr>
        <p:spPr>
          <a:xfrm>
            <a:off x="7286530" y="6444044"/>
            <a:ext cx="2274982" cy="369332"/>
          </a:xfrm>
          <a:prstGeom prst="rect">
            <a:avLst/>
          </a:prstGeom>
          <a:noFill/>
        </p:spPr>
        <p:txBody>
          <a:bodyPr wrap="none" rtlCol="0">
            <a:spAutoFit/>
          </a:bodyPr>
          <a:lstStyle/>
          <a:p>
            <a:r>
              <a:rPr lang="en-GB" sz="1800" dirty="0" smtClean="0"/>
              <a:t>Einstein NEJM 2010</a:t>
            </a:r>
            <a:endParaRPr lang="en-GB" sz="1800" dirty="0"/>
          </a:p>
        </p:txBody>
      </p:sp>
      <p:sp>
        <p:nvSpPr>
          <p:cNvPr id="6" name="TextBox 5"/>
          <p:cNvSpPr txBox="1"/>
          <p:nvPr/>
        </p:nvSpPr>
        <p:spPr>
          <a:xfrm>
            <a:off x="1568629" y="6093304"/>
            <a:ext cx="4320480" cy="523220"/>
          </a:xfrm>
          <a:prstGeom prst="rect">
            <a:avLst/>
          </a:prstGeom>
          <a:noFill/>
        </p:spPr>
        <p:txBody>
          <a:bodyPr wrap="square" rtlCol="0">
            <a:spAutoFit/>
          </a:bodyPr>
          <a:lstStyle/>
          <a:p>
            <a:r>
              <a:rPr lang="en-GB" dirty="0" smtClean="0">
                <a:solidFill>
                  <a:srgbClr val="FF0000"/>
                </a:solidFill>
              </a:rPr>
              <a:t>Major bleeding 0.7% </a:t>
            </a:r>
            <a:r>
              <a:rPr lang="en-GB" dirty="0" err="1" smtClean="0">
                <a:solidFill>
                  <a:srgbClr val="FF0000"/>
                </a:solidFill>
              </a:rPr>
              <a:t>vs</a:t>
            </a:r>
            <a:r>
              <a:rPr lang="en-GB" dirty="0" smtClean="0">
                <a:solidFill>
                  <a:srgbClr val="FF0000"/>
                </a:solidFill>
              </a:rPr>
              <a:t> 0</a:t>
            </a:r>
            <a:endParaRPr lang="en-GB" dirty="0">
              <a:solidFill>
                <a:srgbClr val="FF0000"/>
              </a:solidFill>
            </a:endParaRPr>
          </a:p>
        </p:txBody>
      </p:sp>
      <p:sp>
        <p:nvSpPr>
          <p:cNvPr id="7" name="TextBox 6"/>
          <p:cNvSpPr txBox="1"/>
          <p:nvPr/>
        </p:nvSpPr>
        <p:spPr>
          <a:xfrm>
            <a:off x="8553400" y="2276872"/>
            <a:ext cx="1293944" cy="707886"/>
          </a:xfrm>
          <a:prstGeom prst="rect">
            <a:avLst/>
          </a:prstGeom>
          <a:noFill/>
        </p:spPr>
        <p:txBody>
          <a:bodyPr wrap="none" rtlCol="0">
            <a:spAutoFit/>
          </a:bodyPr>
          <a:lstStyle/>
          <a:p>
            <a:r>
              <a:rPr lang="en-GB" sz="2000" dirty="0" smtClean="0">
                <a:solidFill>
                  <a:srgbClr val="FF0000"/>
                </a:solidFill>
              </a:rPr>
              <a:t>HR 0.68 </a:t>
            </a:r>
          </a:p>
          <a:p>
            <a:r>
              <a:rPr lang="en-GB" sz="2000" dirty="0" smtClean="0">
                <a:solidFill>
                  <a:srgbClr val="FF0000"/>
                </a:solidFill>
              </a:rPr>
              <a:t>(0.4-1.04)</a:t>
            </a:r>
            <a:endParaRPr lang="en-GB"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dirty="0" smtClean="0">
                <a:latin typeface="Franklin Gothic Book" pitchFamily="34" charset="0"/>
              </a:rPr>
              <a:t>Summary</a:t>
            </a:r>
          </a:p>
        </p:txBody>
      </p:sp>
      <p:sp>
        <p:nvSpPr>
          <p:cNvPr id="59395" name="Rectangle 3"/>
          <p:cNvSpPr>
            <a:spLocks noGrp="1" noChangeArrowheads="1"/>
          </p:cNvSpPr>
          <p:nvPr>
            <p:ph type="body" idx="1"/>
          </p:nvPr>
        </p:nvSpPr>
        <p:spPr/>
        <p:txBody>
          <a:bodyPr/>
          <a:lstStyle/>
          <a:p>
            <a:pPr eaLnBrk="1" hangingPunct="1"/>
            <a:r>
              <a:rPr lang="en-GB" dirty="0" smtClean="0"/>
              <a:t>Testing for thrombophilia is generally not helpful in predicting recurrence</a:t>
            </a:r>
          </a:p>
          <a:p>
            <a:pPr eaLnBrk="1" hangingPunct="1"/>
            <a:r>
              <a:rPr lang="en-GB" dirty="0" smtClean="0"/>
              <a:t>NICE recommends testing for antiphospholipid syndrome</a:t>
            </a:r>
          </a:p>
          <a:p>
            <a:pPr eaLnBrk="1" hangingPunct="1"/>
            <a:r>
              <a:rPr lang="en-GB" dirty="0" smtClean="0"/>
              <a:t>Large studies to look at combinations of risk factors and global tests to be assessed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31825" y="1989138"/>
            <a:ext cx="8420100" cy="1143000"/>
          </a:xfrm>
        </p:spPr>
        <p:txBody>
          <a:bodyPr/>
          <a:lstStyle/>
          <a:p>
            <a:pPr eaLnBrk="1" hangingPunct="1"/>
            <a:r>
              <a:rPr lang="en-GB" sz="4000" smtClean="0">
                <a:solidFill>
                  <a:schemeClr val="tx1"/>
                </a:solidFill>
                <a:latin typeface="Arial" charset="0"/>
              </a:rPr>
              <a:t>Does warfarin provide the best balance?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60388" y="692153"/>
            <a:ext cx="8930650" cy="646331"/>
          </a:xfrm>
          <a:prstGeom prst="rect">
            <a:avLst/>
          </a:prstGeom>
          <a:noFill/>
          <a:ln w="9525">
            <a:noFill/>
            <a:miter lim="800000"/>
            <a:headEnd/>
            <a:tailEnd/>
          </a:ln>
        </p:spPr>
        <p:txBody>
          <a:bodyPr wrap="none">
            <a:spAutoFit/>
          </a:bodyPr>
          <a:lstStyle/>
          <a:p>
            <a:r>
              <a:rPr lang="en-US" altLang="en-US" sz="3600" b="1">
                <a:solidFill>
                  <a:schemeClr val="bg2"/>
                </a:solidFill>
              </a:rPr>
              <a:t>Intensity of oral anticoagulation for VTE</a:t>
            </a:r>
          </a:p>
        </p:txBody>
      </p:sp>
      <p:sp>
        <p:nvSpPr>
          <p:cNvPr id="22531" name="Text Box 3"/>
          <p:cNvSpPr txBox="1">
            <a:spLocks noChangeArrowheads="1"/>
          </p:cNvSpPr>
          <p:nvPr/>
        </p:nvSpPr>
        <p:spPr bwMode="auto">
          <a:xfrm>
            <a:off x="1385888" y="2284428"/>
            <a:ext cx="1718356" cy="461665"/>
          </a:xfrm>
          <a:prstGeom prst="rect">
            <a:avLst/>
          </a:prstGeom>
          <a:noFill/>
          <a:ln w="9525">
            <a:noFill/>
            <a:miter lim="800000"/>
            <a:headEnd/>
            <a:tailEnd/>
          </a:ln>
        </p:spPr>
        <p:txBody>
          <a:bodyPr wrap="none">
            <a:spAutoFit/>
          </a:bodyPr>
          <a:lstStyle/>
          <a:p>
            <a:r>
              <a:rPr lang="en-US" altLang="en-US" sz="2400" b="1"/>
              <a:t>Target INR</a:t>
            </a:r>
          </a:p>
        </p:txBody>
      </p:sp>
      <p:sp>
        <p:nvSpPr>
          <p:cNvPr id="22532" name="Text Box 4"/>
          <p:cNvSpPr txBox="1">
            <a:spLocks noChangeArrowheads="1"/>
          </p:cNvSpPr>
          <p:nvPr/>
        </p:nvSpPr>
        <p:spPr bwMode="auto">
          <a:xfrm>
            <a:off x="3944947" y="2284428"/>
            <a:ext cx="1880643" cy="461665"/>
          </a:xfrm>
          <a:prstGeom prst="rect">
            <a:avLst/>
          </a:prstGeom>
          <a:noFill/>
          <a:ln w="9525">
            <a:noFill/>
            <a:miter lim="800000"/>
            <a:headEnd/>
            <a:tailEnd/>
          </a:ln>
        </p:spPr>
        <p:txBody>
          <a:bodyPr wrap="none">
            <a:spAutoFit/>
          </a:bodyPr>
          <a:lstStyle/>
          <a:p>
            <a:r>
              <a:rPr lang="en-US" altLang="en-US" sz="2400" b="1"/>
              <a:t>Recurrence</a:t>
            </a:r>
          </a:p>
        </p:txBody>
      </p:sp>
      <p:sp>
        <p:nvSpPr>
          <p:cNvPr id="22533" name="Text Box 5"/>
          <p:cNvSpPr txBox="1">
            <a:spLocks noChangeArrowheads="1"/>
          </p:cNvSpPr>
          <p:nvPr/>
        </p:nvSpPr>
        <p:spPr bwMode="auto">
          <a:xfrm>
            <a:off x="6430971" y="2284428"/>
            <a:ext cx="2170787" cy="461665"/>
          </a:xfrm>
          <a:prstGeom prst="rect">
            <a:avLst/>
          </a:prstGeom>
          <a:noFill/>
          <a:ln w="9525">
            <a:noFill/>
            <a:miter lim="800000"/>
            <a:headEnd/>
            <a:tailEnd/>
          </a:ln>
        </p:spPr>
        <p:txBody>
          <a:bodyPr wrap="none">
            <a:spAutoFit/>
          </a:bodyPr>
          <a:lstStyle/>
          <a:p>
            <a:r>
              <a:rPr lang="en-US" altLang="en-US" sz="2400" b="1"/>
              <a:t>Haemorrhage</a:t>
            </a:r>
          </a:p>
        </p:txBody>
      </p:sp>
      <p:sp>
        <p:nvSpPr>
          <p:cNvPr id="22534" name="Text Box 6"/>
          <p:cNvSpPr txBox="1">
            <a:spLocks noChangeArrowheads="1"/>
          </p:cNvSpPr>
          <p:nvPr/>
        </p:nvSpPr>
        <p:spPr bwMode="auto">
          <a:xfrm>
            <a:off x="1385888" y="2971815"/>
            <a:ext cx="1143262" cy="461665"/>
          </a:xfrm>
          <a:prstGeom prst="rect">
            <a:avLst/>
          </a:prstGeom>
          <a:noFill/>
          <a:ln w="9525">
            <a:noFill/>
            <a:miter lim="800000"/>
            <a:headEnd/>
            <a:tailEnd/>
          </a:ln>
        </p:spPr>
        <p:txBody>
          <a:bodyPr wrap="none">
            <a:spAutoFit/>
          </a:bodyPr>
          <a:lstStyle/>
          <a:p>
            <a:r>
              <a:rPr lang="en-US" altLang="en-US" sz="2400" b="1"/>
              <a:t>2.0-3.0</a:t>
            </a:r>
          </a:p>
        </p:txBody>
      </p:sp>
      <p:sp>
        <p:nvSpPr>
          <p:cNvPr id="22535" name="Text Box 7"/>
          <p:cNvSpPr txBox="1">
            <a:spLocks noChangeArrowheads="1"/>
          </p:cNvSpPr>
          <p:nvPr/>
        </p:nvSpPr>
        <p:spPr bwMode="auto">
          <a:xfrm>
            <a:off x="1385888" y="3962400"/>
            <a:ext cx="1143262" cy="461665"/>
          </a:xfrm>
          <a:prstGeom prst="rect">
            <a:avLst/>
          </a:prstGeom>
          <a:noFill/>
          <a:ln w="9525">
            <a:noFill/>
            <a:miter lim="800000"/>
            <a:headEnd/>
            <a:tailEnd/>
          </a:ln>
        </p:spPr>
        <p:txBody>
          <a:bodyPr wrap="none">
            <a:spAutoFit/>
          </a:bodyPr>
          <a:lstStyle/>
          <a:p>
            <a:r>
              <a:rPr lang="en-US" altLang="en-US" sz="2400" b="1"/>
              <a:t>3.0-4.0</a:t>
            </a:r>
          </a:p>
        </p:txBody>
      </p:sp>
      <p:sp>
        <p:nvSpPr>
          <p:cNvPr id="22536" name="Text Box 8"/>
          <p:cNvSpPr txBox="1">
            <a:spLocks noChangeArrowheads="1"/>
          </p:cNvSpPr>
          <p:nvPr/>
        </p:nvSpPr>
        <p:spPr bwMode="auto">
          <a:xfrm>
            <a:off x="4513271" y="2970228"/>
            <a:ext cx="630301" cy="461665"/>
          </a:xfrm>
          <a:prstGeom prst="rect">
            <a:avLst/>
          </a:prstGeom>
          <a:noFill/>
          <a:ln w="9525">
            <a:noFill/>
            <a:miter lim="800000"/>
            <a:headEnd/>
            <a:tailEnd/>
          </a:ln>
        </p:spPr>
        <p:txBody>
          <a:bodyPr wrap="none">
            <a:spAutoFit/>
          </a:bodyPr>
          <a:lstStyle/>
          <a:p>
            <a:r>
              <a:rPr lang="en-US" altLang="en-US" sz="2400" b="1"/>
              <a:t>2%</a:t>
            </a:r>
          </a:p>
        </p:txBody>
      </p:sp>
      <p:sp>
        <p:nvSpPr>
          <p:cNvPr id="22537" name="Text Box 9"/>
          <p:cNvSpPr txBox="1">
            <a:spLocks noChangeArrowheads="1"/>
          </p:cNvSpPr>
          <p:nvPr/>
        </p:nvSpPr>
        <p:spPr bwMode="auto">
          <a:xfrm>
            <a:off x="4513271" y="3960814"/>
            <a:ext cx="630301" cy="461665"/>
          </a:xfrm>
          <a:prstGeom prst="rect">
            <a:avLst/>
          </a:prstGeom>
          <a:noFill/>
          <a:ln w="9525">
            <a:noFill/>
            <a:miter lim="800000"/>
            <a:headEnd/>
            <a:tailEnd/>
          </a:ln>
        </p:spPr>
        <p:txBody>
          <a:bodyPr wrap="none">
            <a:spAutoFit/>
          </a:bodyPr>
          <a:lstStyle/>
          <a:p>
            <a:r>
              <a:rPr lang="en-US" altLang="en-US" sz="2400" b="1"/>
              <a:t>2%</a:t>
            </a:r>
          </a:p>
        </p:txBody>
      </p:sp>
      <p:sp>
        <p:nvSpPr>
          <p:cNvPr id="22538" name="Text Box 10"/>
          <p:cNvSpPr txBox="1">
            <a:spLocks noChangeArrowheads="1"/>
          </p:cNvSpPr>
          <p:nvPr/>
        </p:nvSpPr>
        <p:spPr bwMode="auto">
          <a:xfrm>
            <a:off x="7204085" y="2970228"/>
            <a:ext cx="630301" cy="461665"/>
          </a:xfrm>
          <a:prstGeom prst="rect">
            <a:avLst/>
          </a:prstGeom>
          <a:noFill/>
          <a:ln w="9525">
            <a:noFill/>
            <a:miter lim="800000"/>
            <a:headEnd/>
            <a:tailEnd/>
          </a:ln>
        </p:spPr>
        <p:txBody>
          <a:bodyPr wrap="none">
            <a:spAutoFit/>
          </a:bodyPr>
          <a:lstStyle/>
          <a:p>
            <a:r>
              <a:rPr lang="en-US" altLang="en-US" sz="2400" b="1"/>
              <a:t>4%</a:t>
            </a:r>
          </a:p>
        </p:txBody>
      </p:sp>
      <p:sp>
        <p:nvSpPr>
          <p:cNvPr id="22539" name="Text Box 11"/>
          <p:cNvSpPr txBox="1">
            <a:spLocks noChangeArrowheads="1"/>
          </p:cNvSpPr>
          <p:nvPr/>
        </p:nvSpPr>
        <p:spPr bwMode="auto">
          <a:xfrm>
            <a:off x="7121535" y="3960814"/>
            <a:ext cx="922047" cy="461665"/>
          </a:xfrm>
          <a:prstGeom prst="rect">
            <a:avLst/>
          </a:prstGeom>
          <a:noFill/>
          <a:ln w="9525">
            <a:noFill/>
            <a:miter lim="800000"/>
            <a:headEnd/>
            <a:tailEnd/>
          </a:ln>
        </p:spPr>
        <p:txBody>
          <a:bodyPr wrap="none">
            <a:spAutoFit/>
          </a:bodyPr>
          <a:lstStyle/>
          <a:p>
            <a:r>
              <a:rPr lang="en-US" altLang="en-US" sz="2400" b="1"/>
              <a:t>22%*</a:t>
            </a:r>
          </a:p>
        </p:txBody>
      </p:sp>
      <p:sp>
        <p:nvSpPr>
          <p:cNvPr id="22540" name="Text Box 12"/>
          <p:cNvSpPr txBox="1">
            <a:spLocks noChangeArrowheads="1"/>
          </p:cNvSpPr>
          <p:nvPr/>
        </p:nvSpPr>
        <p:spPr bwMode="auto">
          <a:xfrm>
            <a:off x="7246939" y="5613401"/>
            <a:ext cx="1659429" cy="369332"/>
          </a:xfrm>
          <a:prstGeom prst="rect">
            <a:avLst/>
          </a:prstGeom>
          <a:noFill/>
          <a:ln w="9525">
            <a:noFill/>
            <a:miter lim="800000"/>
            <a:headEnd/>
            <a:tailEnd/>
          </a:ln>
        </p:spPr>
        <p:txBody>
          <a:bodyPr wrap="none">
            <a:spAutoFit/>
          </a:bodyPr>
          <a:lstStyle/>
          <a:p>
            <a:r>
              <a:rPr lang="en-US" altLang="en-US" sz="1800"/>
              <a:t>Hull et al 1982</a:t>
            </a:r>
          </a:p>
        </p:txBody>
      </p:sp>
      <p:sp>
        <p:nvSpPr>
          <p:cNvPr id="22541" name="Line 13"/>
          <p:cNvSpPr>
            <a:spLocks noChangeShapeType="1"/>
          </p:cNvSpPr>
          <p:nvPr/>
        </p:nvSpPr>
        <p:spPr bwMode="auto">
          <a:xfrm>
            <a:off x="1320800" y="2743200"/>
            <a:ext cx="7346950" cy="0"/>
          </a:xfrm>
          <a:prstGeom prst="line">
            <a:avLst/>
          </a:prstGeom>
          <a:noFill/>
          <a:ln w="9525">
            <a:solidFill>
              <a:schemeClr val="tx1"/>
            </a:solidFill>
            <a:round/>
            <a:headEnd/>
            <a:tailEnd/>
          </a:ln>
        </p:spPr>
        <p:txBody>
          <a:bodyPr wrap="none" anchor="ctr"/>
          <a:lstStyle/>
          <a:p>
            <a:endParaRPr lang="en-GB"/>
          </a:p>
        </p:txBody>
      </p:sp>
      <p:sp>
        <p:nvSpPr>
          <p:cNvPr id="22542" name="Text Box 14"/>
          <p:cNvSpPr txBox="1">
            <a:spLocks noChangeArrowheads="1"/>
          </p:cNvSpPr>
          <p:nvPr/>
        </p:nvSpPr>
        <p:spPr bwMode="auto">
          <a:xfrm>
            <a:off x="7086608" y="4949826"/>
            <a:ext cx="1935145" cy="400110"/>
          </a:xfrm>
          <a:prstGeom prst="rect">
            <a:avLst/>
          </a:prstGeom>
          <a:noFill/>
          <a:ln w="9525">
            <a:noFill/>
            <a:miter lim="800000"/>
            <a:headEnd/>
            <a:tailEnd/>
          </a:ln>
        </p:spPr>
        <p:txBody>
          <a:bodyPr wrap="none">
            <a:spAutoFit/>
          </a:bodyPr>
          <a:lstStyle/>
          <a:p>
            <a:r>
              <a:rPr lang="en-US" altLang="en-US" sz="2000"/>
              <a:t>n=96, *p=0.015</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7806</TotalTime>
  <Words>3150</Words>
  <Application>Microsoft Office PowerPoint</Application>
  <PresentationFormat>A4 Paper (210x297 mm)</PresentationFormat>
  <Paragraphs>728</Paragraphs>
  <Slides>74</Slides>
  <Notes>65</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74</vt:i4>
      </vt:variant>
    </vt:vector>
  </HeadingPairs>
  <TitlesOfParts>
    <vt:vector size="84" baseType="lpstr">
      <vt:lpstr>Level</vt:lpstr>
      <vt:lpstr>Median</vt:lpstr>
      <vt:lpstr>1_Level</vt:lpstr>
      <vt:lpstr>Office Theme</vt:lpstr>
      <vt:lpstr>1_Median</vt:lpstr>
      <vt:lpstr>Edge</vt:lpstr>
      <vt:lpstr>2_Median</vt:lpstr>
      <vt:lpstr>2_Level</vt:lpstr>
      <vt:lpstr>3_Median</vt:lpstr>
      <vt:lpstr>Image</vt:lpstr>
      <vt:lpstr>Balancing the risk in managing thrombosis</vt:lpstr>
      <vt:lpstr>Learning objectives</vt:lpstr>
      <vt:lpstr>PowerPoint Presentation</vt:lpstr>
      <vt:lpstr>PowerPoint Presentation</vt:lpstr>
      <vt:lpstr>PowerPoint Presentation</vt:lpstr>
      <vt:lpstr>PowerPoint Presentation</vt:lpstr>
      <vt:lpstr>Anticoagulation problems</vt:lpstr>
      <vt:lpstr>Does warfarin provide the best balance?</vt:lpstr>
      <vt:lpstr>PowerPoint Presentation</vt:lpstr>
      <vt:lpstr>PowerPoint Presentation</vt:lpstr>
      <vt:lpstr>PowerPoint Presentation</vt:lpstr>
      <vt:lpstr>EINSTEIN trial outcomes</vt:lpstr>
      <vt:lpstr>Rivaroxaban v Warfarin for DVT</vt:lpstr>
      <vt:lpstr>ENSTEIN- EXTENSION</vt:lpstr>
      <vt:lpstr>ENSTEIN- EXTENSION – safety outcome</vt:lpstr>
      <vt:lpstr>Apixaban v Warfarin for AF</vt:lpstr>
      <vt:lpstr>PowerPoint Presentation</vt:lpstr>
      <vt:lpstr>Summary: risks of anticoagulation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categories of VTE (ACCP) affecting recurrence and management</vt:lpstr>
      <vt:lpstr>PowerPoint Presentation</vt:lpstr>
      <vt:lpstr>Recurrence and precipitants</vt:lpstr>
      <vt:lpstr>Long term anticoagulation for idiopathic VTE</vt:lpstr>
      <vt:lpstr>Long term anticoagulation for idiopathic VTE</vt:lpstr>
      <vt:lpstr>Clinical history is effective in identifying risk of future VTE</vt:lpstr>
      <vt:lpstr>VKA versus LMWH for VTE in patients with cancer</vt:lpstr>
      <vt:lpstr>Cancer is associated with a high risk of recurrence even with warfarin.  LMWH is better. </vt:lpstr>
      <vt:lpstr>Categories of VTE (ACCP) affecting recurrence and management</vt:lpstr>
      <vt:lpstr>PowerPoint Presentation</vt:lpstr>
      <vt:lpstr>Rebound after 3 months anticoagulation for VTE</vt:lpstr>
      <vt:lpstr>Anticoagulation beyond 3 months has no further effect on recurrence rate after stopping</vt:lpstr>
      <vt:lpstr>Categories of VTE (ACCP)</vt:lpstr>
      <vt:lpstr>Can laboratory tests of thrombophilia predict recurrence?</vt:lpstr>
      <vt:lpstr>PowerPoint Presentation</vt:lpstr>
      <vt:lpstr>Balancing risks of thrombosis and anticoagulation</vt:lpstr>
      <vt:lpstr>PowerPoint Presentation</vt:lpstr>
      <vt:lpstr>Patient selection: long term anticoagulation for idiopathic VTE </vt:lpstr>
      <vt:lpstr>PowerPoint Presentation</vt:lpstr>
      <vt:lpstr>PowerPoint Presentation</vt:lpstr>
      <vt:lpstr>PowerPoint Presentation</vt:lpstr>
      <vt:lpstr>PowerPoint Presentation</vt:lpstr>
      <vt:lpstr>PowerPoint Presentation</vt:lpstr>
      <vt:lpstr>Factor VIII screening after a first episode thrombosis</vt:lpstr>
      <vt:lpstr>PowerPoint Presentation</vt:lpstr>
      <vt:lpstr>PowerPoint Presentation</vt:lpstr>
      <vt:lpstr>PowerPoint Presentation</vt:lpstr>
      <vt:lpstr>PowerPoint Presentation</vt:lpstr>
      <vt:lpstr>PowerPoint Presentation</vt:lpstr>
      <vt:lpstr>D-dimer and anticoagulation</vt:lpstr>
      <vt:lpstr>ETP and risk of unprovoked VTE recurrence</vt:lpstr>
      <vt:lpstr>PowerPoint Presentation</vt:lpstr>
      <vt:lpstr>VTE recurrence in men and women</vt:lpstr>
      <vt:lpstr>Combining SNPs to predict recurrence</vt:lpstr>
      <vt:lpstr>Predicting recurrence: risk factors</vt:lpstr>
      <vt:lpstr>Categories of VTE (ACCP)</vt:lpstr>
      <vt:lpstr>ACCP recommendations: first episode idiopathic VTE</vt:lpstr>
      <vt:lpstr>Duration of anticoagulation</vt:lpstr>
      <vt:lpstr>PowerPoint Presentation</vt:lpstr>
      <vt:lpstr>Dabigatran for acute DVT</vt:lpstr>
      <vt:lpstr>Rivaroxaban for acute DVT</vt:lpstr>
      <vt:lpstr>Summary</vt:lpstr>
    </vt:vector>
  </TitlesOfParts>
  <Company>icsm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 laffan</dc:creator>
  <cp:lastModifiedBy>Shiel, Nuala</cp:lastModifiedBy>
  <cp:revision>181</cp:revision>
  <dcterms:created xsi:type="dcterms:W3CDTF">2000-06-08T14:48:04Z</dcterms:created>
  <dcterms:modified xsi:type="dcterms:W3CDTF">2012-10-25T09:12:41Z</dcterms:modified>
</cp:coreProperties>
</file>